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6" r:id="rId6"/>
    <p:sldMasterId id="2147483658" r:id="rId7"/>
    <p:sldMasterId id="2147483660" r:id="rId8"/>
    <p:sldMasterId id="2147483662"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Lst>
  <p:sldSz cy="6858000" cx="9144000"/>
  <p:notesSz cx="6858000" cy="9144000"/>
  <p:embeddedFontLst>
    <p:embeddedFont>
      <p:font typeface="Helvetica Neue"/>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3" roundtripDataSignature="AMtx7mhTYfrmlkwG9oro9LuTnmuTbr8a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097E07-14DF-4B79-92C4-02DF991A3362}">
  <a:tblStyle styleId="{D3097E07-14DF-4B79-92C4-02DF991A336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font" Target="fonts/HelveticaNeue-boldItalic.fntdata"/><Relationship Id="rId61" Type="http://schemas.openxmlformats.org/officeDocument/2006/relationships/font" Target="fonts/HelveticaNeue-italic.fntdata"/><Relationship Id="rId20" Type="http://schemas.openxmlformats.org/officeDocument/2006/relationships/slide" Target="slides/slide10.xml"/><Relationship Id="rId63" Type="http://customschemas.google.com/relationships/presentationmetadata" Target="metadata"/><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60" Type="http://schemas.openxmlformats.org/officeDocument/2006/relationships/font" Target="fonts/HelveticaNeue-bold.fntdata"/><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font" Target="fonts/HelveticaNeue-regular.fntdata"/><Relationship Id="rId14" Type="http://schemas.openxmlformats.org/officeDocument/2006/relationships/slide" Target="slides/slide4.xml"/><Relationship Id="rId58" Type="http://schemas.openxmlformats.org/officeDocument/2006/relationships/slide" Target="slides/slide48.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3" name="Google Shape;12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7" name="Google Shape;23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31" name="Google Shape;43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89" name="Google Shape;48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4" name="Google Shape;18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0"/>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0"/>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 name="Google Shape;20;p50"/>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0"/>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0"/>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62"/>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2"/>
          <p:cNvSpPr txBox="1"/>
          <p:nvPr>
            <p:ph idx="1" type="body"/>
          </p:nvPr>
        </p:nvSpPr>
        <p:spPr>
          <a:xfrm>
            <a:off x="758952" y="609600"/>
            <a:ext cx="36576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atin typeface="Impact"/>
                <a:ea typeface="Impact"/>
                <a:cs typeface="Impact"/>
                <a:sym typeface="Impact"/>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9" name="Google Shape;99;p62"/>
          <p:cNvSpPr txBox="1"/>
          <p:nvPr>
            <p:ph idx="2" type="body"/>
          </p:nvPr>
        </p:nvSpPr>
        <p:spPr>
          <a:xfrm>
            <a:off x="758952" y="1329264"/>
            <a:ext cx="3657600" cy="30480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0" name="Google Shape;100;p62"/>
          <p:cNvSpPr txBox="1"/>
          <p:nvPr>
            <p:ph idx="3" type="body"/>
          </p:nvPr>
        </p:nvSpPr>
        <p:spPr>
          <a:xfrm>
            <a:off x="4645152" y="609600"/>
            <a:ext cx="36576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atin typeface="Impact"/>
                <a:ea typeface="Impact"/>
                <a:cs typeface="Impact"/>
                <a:sym typeface="Impact"/>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1" name="Google Shape;101;p62"/>
          <p:cNvSpPr txBox="1"/>
          <p:nvPr>
            <p:ph idx="4" type="body"/>
          </p:nvPr>
        </p:nvSpPr>
        <p:spPr>
          <a:xfrm>
            <a:off x="4645152" y="1329264"/>
            <a:ext cx="3657600" cy="30480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2" name="Google Shape;102;p62"/>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2"/>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2"/>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64"/>
          <p:cNvSpPr txBox="1"/>
          <p:nvPr>
            <p:ph type="title"/>
          </p:nvPr>
        </p:nvSpPr>
        <p:spPr>
          <a:xfrm>
            <a:off x="762000" y="4572000"/>
            <a:ext cx="6784848"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64"/>
          <p:cNvSpPr txBox="1"/>
          <p:nvPr>
            <p:ph idx="1" type="body"/>
          </p:nvPr>
        </p:nvSpPr>
        <p:spPr>
          <a:xfrm>
            <a:off x="3710866" y="457200"/>
            <a:ext cx="4594934" cy="4114799"/>
          </a:xfrm>
          <a:prstGeom prst="rect">
            <a:avLst/>
          </a:prstGeom>
          <a:noFill/>
          <a:ln>
            <a:noFill/>
          </a:ln>
        </p:spPr>
        <p:txBody>
          <a:bodyPr anchorCtr="0" anchor="ctr" bIns="45700" lIns="91425" spcFirstLastPara="1" rIns="91425" wrap="square" tIns="45700">
            <a:noAutofit/>
          </a:bodyPr>
          <a:lstStyle>
            <a:lvl1pPr indent="-381000" lvl="0" marL="457200" algn="l">
              <a:spcBef>
                <a:spcPts val="480"/>
              </a:spcBef>
              <a:spcAft>
                <a:spcPts val="0"/>
              </a:spcAft>
              <a:buSzPts val="2400"/>
              <a:buChar char="•"/>
              <a:defRPr sz="2400"/>
            </a:lvl1pPr>
            <a:lvl2pPr indent="-368300" lvl="1" marL="914400" algn="l">
              <a:spcBef>
                <a:spcPts val="440"/>
              </a:spcBef>
              <a:spcAft>
                <a:spcPts val="0"/>
              </a:spcAft>
              <a:buSzPts val="2200"/>
              <a:buChar char="•"/>
              <a:defRPr sz="22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7" name="Google Shape;117;p64"/>
          <p:cNvSpPr txBox="1"/>
          <p:nvPr>
            <p:ph idx="2" type="body"/>
          </p:nvPr>
        </p:nvSpPr>
        <p:spPr>
          <a:xfrm>
            <a:off x="762001" y="457200"/>
            <a:ext cx="2673657" cy="4114800"/>
          </a:xfrm>
          <a:prstGeom prst="rect">
            <a:avLst/>
          </a:prstGeom>
          <a:noFill/>
          <a:ln>
            <a:noFill/>
          </a:ln>
        </p:spPr>
        <p:txBody>
          <a:bodyPr anchorCtr="0" anchor="ctr" bIns="45700" lIns="91425" spcFirstLastPara="1" rIns="91425" wrap="square" tIns="45700">
            <a:normAutofit/>
          </a:bodyPr>
          <a:lstStyle>
            <a:lvl1pPr indent="-228600" lvl="0" marL="457200" algn="l">
              <a:spcBef>
                <a:spcPts val="420"/>
              </a:spcBef>
              <a:spcAft>
                <a:spcPts val="0"/>
              </a:spcAft>
              <a:buSzPts val="2100"/>
              <a:buNone/>
              <a:defRPr sz="2100">
                <a:solidFill>
                  <a:schemeClr val="dk2"/>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8" name="Google Shape;118;p64"/>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64"/>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64"/>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51"/>
          <p:cNvSpPr txBox="1"/>
          <p:nvPr>
            <p:ph type="title"/>
          </p:nvPr>
        </p:nvSpPr>
        <p:spPr>
          <a:xfrm rot="5400000">
            <a:off x="-1028699" y="2476500"/>
            <a:ext cx="5410199"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 type="body"/>
          </p:nvPr>
        </p:nvSpPr>
        <p:spPr>
          <a:xfrm rot="5400000">
            <a:off x="3009900" y="266701"/>
            <a:ext cx="4876800" cy="5715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51"/>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1"/>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1"/>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52"/>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2"/>
          <p:cNvSpPr txBox="1"/>
          <p:nvPr>
            <p:ph idx="1" type="body"/>
          </p:nvPr>
        </p:nvSpPr>
        <p:spPr>
          <a:xfrm rot="5400000">
            <a:off x="2590800" y="-990600"/>
            <a:ext cx="3886200" cy="7239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52"/>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2"/>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2"/>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53"/>
          <p:cNvSpPr txBox="1"/>
          <p:nvPr>
            <p:ph type="title"/>
          </p:nvPr>
        </p:nvSpPr>
        <p:spPr>
          <a:xfrm>
            <a:off x="758952" y="4572000"/>
            <a:ext cx="6784848"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3"/>
          <p:cNvSpPr/>
          <p:nvPr>
            <p:ph idx="2" type="pic"/>
          </p:nvPr>
        </p:nvSpPr>
        <p:spPr>
          <a:xfrm>
            <a:off x="777240" y="457200"/>
            <a:ext cx="7543800" cy="2895600"/>
          </a:xfrm>
          <a:prstGeom prst="rect">
            <a:avLst/>
          </a:prstGeom>
          <a:noFill/>
          <a:ln cap="flat" cmpd="sng" w="9525">
            <a:solidFill>
              <a:schemeClr val="dk2"/>
            </a:solidFill>
            <a:prstDash val="solid"/>
            <a:round/>
            <a:headEnd len="sm" w="sm" type="none"/>
            <a:tailEnd len="sm" w="sm" type="none"/>
          </a:ln>
        </p:spPr>
      </p:sp>
      <p:sp>
        <p:nvSpPr>
          <p:cNvPr id="38" name="Google Shape;38;p53"/>
          <p:cNvSpPr txBox="1"/>
          <p:nvPr>
            <p:ph idx="1" type="body"/>
          </p:nvPr>
        </p:nvSpPr>
        <p:spPr>
          <a:xfrm>
            <a:off x="850392" y="3505200"/>
            <a:ext cx="7391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39" name="Google Shape;39;p53"/>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3"/>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3"/>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54"/>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4"/>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4"/>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55"/>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5"/>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5"/>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5"/>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6"/>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6"/>
          <p:cNvSpPr txBox="1"/>
          <p:nvPr>
            <p:ph idx="1" type="body"/>
          </p:nvPr>
        </p:nvSpPr>
        <p:spPr>
          <a:xfrm>
            <a:off x="762000" y="609601"/>
            <a:ext cx="3657600" cy="3767328"/>
          </a:xfrm>
          <a:prstGeom prst="rect">
            <a:avLst/>
          </a:prstGeom>
          <a:noFill/>
          <a:ln>
            <a:noFill/>
          </a:ln>
        </p:spPr>
        <p:txBody>
          <a:bodyPr anchorCtr="0" anchor="ctr"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4" name="Google Shape;54;p56"/>
          <p:cNvSpPr txBox="1"/>
          <p:nvPr>
            <p:ph idx="2" type="body"/>
          </p:nvPr>
        </p:nvSpPr>
        <p:spPr>
          <a:xfrm>
            <a:off x="4648200" y="609601"/>
            <a:ext cx="3657600" cy="3767328"/>
          </a:xfrm>
          <a:prstGeom prst="rect">
            <a:avLst/>
          </a:prstGeom>
          <a:noFill/>
          <a:ln>
            <a:noFill/>
          </a:ln>
        </p:spPr>
        <p:txBody>
          <a:bodyPr anchorCtr="0" anchor="ctr"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5" name="Google Shape;55;p56"/>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6"/>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6"/>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6" name="Shape 66"/>
        <p:cNvGrpSpPr/>
        <p:nvPr/>
      </p:nvGrpSpPr>
      <p:grpSpPr>
        <a:xfrm>
          <a:off x="0" y="0"/>
          <a:ext cx="0" cy="0"/>
          <a:chOff x="0" y="0"/>
          <a:chExt cx="0" cy="0"/>
        </a:xfrm>
      </p:grpSpPr>
      <p:sp>
        <p:nvSpPr>
          <p:cNvPr id="67" name="Google Shape;67;p58"/>
          <p:cNvSpPr txBox="1"/>
          <p:nvPr>
            <p:ph type="ctrTitle"/>
          </p:nvPr>
        </p:nvSpPr>
        <p:spPr>
          <a:xfrm>
            <a:off x="762000" y="3200400"/>
            <a:ext cx="7543800" cy="1524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8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8"/>
          <p:cNvSpPr txBox="1"/>
          <p:nvPr>
            <p:ph idx="1" type="subTitle"/>
          </p:nvPr>
        </p:nvSpPr>
        <p:spPr>
          <a:xfrm>
            <a:off x="762000" y="4724400"/>
            <a:ext cx="6858000" cy="990600"/>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SzPts val="2800"/>
              <a:buNone/>
              <a:defRPr sz="2800">
                <a:solidFill>
                  <a:schemeClr val="dk2"/>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sp>
        <p:nvSpPr>
          <p:cNvPr id="69" name="Google Shape;69;p58"/>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8"/>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0" name="Shape 80"/>
        <p:cNvGrpSpPr/>
        <p:nvPr/>
      </p:nvGrpSpPr>
      <p:grpSpPr>
        <a:xfrm>
          <a:off x="0" y="0"/>
          <a:ext cx="0" cy="0"/>
          <a:chOff x="0" y="0"/>
          <a:chExt cx="0" cy="0"/>
        </a:xfrm>
      </p:grpSpPr>
      <p:sp>
        <p:nvSpPr>
          <p:cNvPr id="81" name="Google Shape;81;p60"/>
          <p:cNvSpPr txBox="1"/>
          <p:nvPr>
            <p:ph type="title"/>
          </p:nvPr>
        </p:nvSpPr>
        <p:spPr>
          <a:xfrm>
            <a:off x="762000" y="3276600"/>
            <a:ext cx="7543800"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5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0"/>
          <p:cNvSpPr txBox="1"/>
          <p:nvPr>
            <p:ph idx="1" type="body"/>
          </p:nvPr>
        </p:nvSpPr>
        <p:spPr>
          <a:xfrm>
            <a:off x="762000" y="4953000"/>
            <a:ext cx="6858000" cy="914400"/>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SzPts val="2800"/>
              <a:buNone/>
              <a:defRPr sz="2800">
                <a:solidFill>
                  <a:schemeClr val="dk2"/>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83" name="Google Shape;83;p60"/>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0"/>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0"/>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8.xml"/><Relationship Id="rId3"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49"/>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12" name="Google Shape;12;p49"/>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cap="none" strike="noStrik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49"/>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49"/>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5" name="Google Shape;15;p49"/>
          <p:cNvSpPr txBox="1"/>
          <p:nvPr/>
        </p:nvSpPr>
        <p:spPr>
          <a:xfrm>
            <a:off x="777875" y="0"/>
            <a:ext cx="75438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49"/>
          <p:cNvSpPr txBox="1"/>
          <p:nvPr/>
        </p:nvSpPr>
        <p:spPr>
          <a:xfrm>
            <a:off x="777875" y="6172200"/>
            <a:ext cx="7543800" cy="26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8" name="Shape 58"/>
        <p:cNvGrpSpPr/>
        <p:nvPr/>
      </p:nvGrpSpPr>
      <p:grpSpPr>
        <a:xfrm>
          <a:off x="0" y="0"/>
          <a:ext cx="0" cy="0"/>
          <a:chOff x="0" y="0"/>
          <a:chExt cx="0" cy="0"/>
        </a:xfrm>
      </p:grpSpPr>
      <p:sp>
        <p:nvSpPr>
          <p:cNvPr id="59" name="Google Shape;59;p57"/>
          <p:cNvSpPr txBox="1"/>
          <p:nvPr/>
        </p:nvSpPr>
        <p:spPr>
          <a:xfrm>
            <a:off x="777875" y="0"/>
            <a:ext cx="7543800" cy="304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 name="Google Shape;60;p57"/>
          <p:cNvSpPr txBox="1"/>
          <p:nvPr/>
        </p:nvSpPr>
        <p:spPr>
          <a:xfrm>
            <a:off x="777875" y="6172200"/>
            <a:ext cx="7543800" cy="26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Google Shape;61;p57"/>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2" name="Google Shape;62;p57"/>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63" name="Google Shape;63;p57"/>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4" name="Google Shape;64;p57"/>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5" name="Google Shape;65;p57"/>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2" name="Shape 72"/>
        <p:cNvGrpSpPr/>
        <p:nvPr/>
      </p:nvGrpSpPr>
      <p:grpSpPr>
        <a:xfrm>
          <a:off x="0" y="0"/>
          <a:ext cx="0" cy="0"/>
          <a:chOff x="0" y="0"/>
          <a:chExt cx="0" cy="0"/>
        </a:xfrm>
      </p:grpSpPr>
      <p:sp>
        <p:nvSpPr>
          <p:cNvPr id="73" name="Google Shape;73;p59"/>
          <p:cNvSpPr txBox="1"/>
          <p:nvPr/>
        </p:nvSpPr>
        <p:spPr>
          <a:xfrm>
            <a:off x="777875" y="0"/>
            <a:ext cx="7543800" cy="304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4" name="Google Shape;74;p59"/>
          <p:cNvSpPr txBox="1"/>
          <p:nvPr/>
        </p:nvSpPr>
        <p:spPr>
          <a:xfrm>
            <a:off x="777875" y="6172200"/>
            <a:ext cx="7543800" cy="26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 name="Google Shape;75;p59"/>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6" name="Google Shape;76;p59"/>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77" name="Google Shape;77;p59"/>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8" name="Google Shape;78;p59"/>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9" name="Google Shape;79;p59"/>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6" name="Shape 86"/>
        <p:cNvGrpSpPr/>
        <p:nvPr/>
      </p:nvGrpSpPr>
      <p:grpSpPr>
        <a:xfrm>
          <a:off x="0" y="0"/>
          <a:ext cx="0" cy="0"/>
          <a:chOff x="0" y="0"/>
          <a:chExt cx="0" cy="0"/>
        </a:xfrm>
      </p:grpSpPr>
      <p:sp>
        <p:nvSpPr>
          <p:cNvPr id="87" name="Google Shape;87;p61"/>
          <p:cNvSpPr txBox="1"/>
          <p:nvPr/>
        </p:nvSpPr>
        <p:spPr>
          <a:xfrm>
            <a:off x="777875" y="0"/>
            <a:ext cx="75438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8" name="Google Shape;88;p61"/>
          <p:cNvSpPr txBox="1"/>
          <p:nvPr/>
        </p:nvSpPr>
        <p:spPr>
          <a:xfrm>
            <a:off x="777875" y="6172200"/>
            <a:ext cx="7543800" cy="26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89" name="Google Shape;89;p61"/>
          <p:cNvCxnSpPr/>
          <p:nvPr/>
        </p:nvCxnSpPr>
        <p:spPr>
          <a:xfrm>
            <a:off x="758825" y="1249362"/>
            <a:ext cx="3657600" cy="1587"/>
          </a:xfrm>
          <a:prstGeom prst="straightConnector1">
            <a:avLst/>
          </a:prstGeom>
          <a:noFill/>
          <a:ln cap="flat" cmpd="sng" w="15875">
            <a:solidFill>
              <a:schemeClr val="accent1"/>
            </a:solidFill>
            <a:prstDash val="solid"/>
            <a:miter lim="800000"/>
            <a:headEnd len="med" w="med" type="none"/>
            <a:tailEnd len="med" w="med" type="none"/>
          </a:ln>
        </p:spPr>
      </p:cxnSp>
      <p:cxnSp>
        <p:nvCxnSpPr>
          <p:cNvPr id="90" name="Google Shape;90;p61"/>
          <p:cNvCxnSpPr/>
          <p:nvPr/>
        </p:nvCxnSpPr>
        <p:spPr>
          <a:xfrm>
            <a:off x="4645025" y="1249362"/>
            <a:ext cx="3657600" cy="1587"/>
          </a:xfrm>
          <a:prstGeom prst="straightConnector1">
            <a:avLst/>
          </a:prstGeom>
          <a:noFill/>
          <a:ln cap="flat" cmpd="sng" w="15875">
            <a:solidFill>
              <a:schemeClr val="accent1"/>
            </a:solidFill>
            <a:prstDash val="solid"/>
            <a:miter lim="800000"/>
            <a:headEnd len="med" w="med" type="none"/>
            <a:tailEnd len="med" w="med" type="none"/>
          </a:ln>
        </p:spPr>
      </p:cxnSp>
      <p:sp>
        <p:nvSpPr>
          <p:cNvPr id="91" name="Google Shape;91;p61"/>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2" name="Google Shape;92;p61"/>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93" name="Google Shape;93;p61"/>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4" name="Google Shape;94;p61"/>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5" name="Google Shape;95;p61"/>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5" name="Shape 105"/>
        <p:cNvGrpSpPr/>
        <p:nvPr/>
      </p:nvGrpSpPr>
      <p:grpSpPr>
        <a:xfrm>
          <a:off x="0" y="0"/>
          <a:ext cx="0" cy="0"/>
          <a:chOff x="0" y="0"/>
          <a:chExt cx="0" cy="0"/>
        </a:xfrm>
      </p:grpSpPr>
      <p:sp>
        <p:nvSpPr>
          <p:cNvPr id="106" name="Google Shape;106;p63"/>
          <p:cNvSpPr txBox="1"/>
          <p:nvPr/>
        </p:nvSpPr>
        <p:spPr>
          <a:xfrm>
            <a:off x="777875" y="0"/>
            <a:ext cx="75438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7" name="Google Shape;107;p63"/>
          <p:cNvSpPr txBox="1"/>
          <p:nvPr/>
        </p:nvSpPr>
        <p:spPr>
          <a:xfrm>
            <a:off x="777875" y="6172200"/>
            <a:ext cx="7543800" cy="26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08" name="Google Shape;108;p63"/>
          <p:cNvCxnSpPr/>
          <p:nvPr/>
        </p:nvCxnSpPr>
        <p:spPr>
          <a:xfrm rot="5400000">
            <a:off x="1677193" y="2515393"/>
            <a:ext cx="3810000" cy="1587"/>
          </a:xfrm>
          <a:prstGeom prst="straightConnector1">
            <a:avLst/>
          </a:prstGeom>
          <a:noFill/>
          <a:ln cap="flat" cmpd="sng" w="15875">
            <a:solidFill>
              <a:srgbClr val="989898"/>
            </a:solidFill>
            <a:prstDash val="solid"/>
            <a:miter lim="800000"/>
            <a:headEnd len="med" w="med" type="none"/>
            <a:tailEnd len="med" w="med" type="none"/>
          </a:ln>
        </p:spPr>
      </p:cxnSp>
      <p:sp>
        <p:nvSpPr>
          <p:cNvPr id="109" name="Google Shape;109;p63"/>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0" name="Google Shape;110;p63"/>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111" name="Google Shape;111;p63"/>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2" name="Google Shape;112;p63"/>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3" name="Google Shape;113;p63"/>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title"/>
          </p:nvPr>
        </p:nvSpPr>
        <p:spPr>
          <a:xfrm>
            <a:off x="872375" y="541950"/>
            <a:ext cx="4249800" cy="17136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What is Software?</a:t>
            </a:r>
            <a:endParaRPr/>
          </a:p>
        </p:txBody>
      </p:sp>
      <p:sp>
        <p:nvSpPr>
          <p:cNvPr id="127" name="Google Shape;127;p1"/>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128" name="Google Shape;128;p1"/>
          <p:cNvSpPr txBox="1"/>
          <p:nvPr/>
        </p:nvSpPr>
        <p:spPr>
          <a:xfrm>
            <a:off x="2216150" y="2797175"/>
            <a:ext cx="180975" cy="7826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29" name="Google Shape;129;p1"/>
          <p:cNvSpPr txBox="1"/>
          <p:nvPr/>
        </p:nvSpPr>
        <p:spPr>
          <a:xfrm>
            <a:off x="2216150" y="3511550"/>
            <a:ext cx="180975" cy="7826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30" name="Google Shape;130;p1"/>
          <p:cNvSpPr txBox="1"/>
          <p:nvPr/>
        </p:nvSpPr>
        <p:spPr>
          <a:xfrm>
            <a:off x="2216150" y="4225925"/>
            <a:ext cx="180975" cy="7826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31" name="Google Shape;131;p1"/>
          <p:cNvSpPr txBox="1"/>
          <p:nvPr/>
        </p:nvSpPr>
        <p:spPr>
          <a:xfrm>
            <a:off x="2216150" y="4940300"/>
            <a:ext cx="180975" cy="7826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32" name="Google Shape;132;p1"/>
          <p:cNvSpPr txBox="1"/>
          <p:nvPr/>
        </p:nvSpPr>
        <p:spPr>
          <a:xfrm>
            <a:off x="381000" y="2133600"/>
            <a:ext cx="7924800" cy="3232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The product that software professionals </a:t>
            </a:r>
            <a:r>
              <a:rPr b="0" i="1" lang="en-US" sz="2400" u="none">
                <a:solidFill>
                  <a:srgbClr val="AD0101"/>
                </a:solidFill>
                <a:latin typeface="Times New Roman"/>
                <a:ea typeface="Times New Roman"/>
                <a:cs typeface="Times New Roman"/>
                <a:sym typeface="Times New Roman"/>
              </a:rPr>
              <a:t>build </a:t>
            </a:r>
            <a:r>
              <a:rPr b="0" i="1" lang="en-US" sz="2400" u="none">
                <a:solidFill>
                  <a:schemeClr val="dk1"/>
                </a:solidFill>
                <a:latin typeface="Times New Roman"/>
                <a:ea typeface="Times New Roman"/>
                <a:cs typeface="Times New Roman"/>
                <a:sym typeface="Times New Roman"/>
              </a:rPr>
              <a:t>and then </a:t>
            </a:r>
            <a:r>
              <a:rPr b="0" i="1" lang="en-US" sz="2400" u="none">
                <a:solidFill>
                  <a:srgbClr val="AD0101"/>
                </a:solidFill>
                <a:latin typeface="Times New Roman"/>
                <a:ea typeface="Times New Roman"/>
                <a:cs typeface="Times New Roman"/>
                <a:sym typeface="Times New Roman"/>
              </a:rPr>
              <a:t>support </a:t>
            </a:r>
            <a:r>
              <a:rPr b="0" i="1" lang="en-US" sz="2400" u="none">
                <a:solidFill>
                  <a:schemeClr val="dk1"/>
                </a:solidFill>
                <a:latin typeface="Times New Roman"/>
                <a:ea typeface="Times New Roman"/>
                <a:cs typeface="Times New Roman"/>
                <a:sym typeface="Times New Roman"/>
              </a:rPr>
              <a:t>over the long term.</a:t>
            </a:r>
            <a:endParaRPr/>
          </a:p>
          <a:p>
            <a:pPr indent="0" lvl="0" marL="0" marR="0" rtl="0" algn="l">
              <a:lnSpc>
                <a:spcPct val="100000"/>
              </a:lnSpc>
              <a:spcBef>
                <a:spcPts val="120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Software encompasses: (1) </a:t>
            </a:r>
            <a:r>
              <a:rPr b="0" i="1" lang="en-US" sz="2400" u="none">
                <a:solidFill>
                  <a:schemeClr val="folHlink"/>
                </a:solidFill>
                <a:latin typeface="Times New Roman"/>
                <a:ea typeface="Times New Roman"/>
                <a:cs typeface="Times New Roman"/>
                <a:sym typeface="Times New Roman"/>
              </a:rPr>
              <a:t>instructions</a:t>
            </a:r>
            <a:r>
              <a:rPr b="0" i="1" lang="en-US" sz="2400" u="none">
                <a:solidFill>
                  <a:schemeClr val="dk1"/>
                </a:solidFill>
                <a:latin typeface="Times New Roman"/>
                <a:ea typeface="Times New Roman"/>
                <a:cs typeface="Times New Roman"/>
                <a:sym typeface="Times New Roman"/>
              </a:rPr>
              <a:t> (computer programs) that when executed provide desired features, function, and performance;  (2) </a:t>
            </a:r>
            <a:r>
              <a:rPr b="0" i="1" lang="en-US" sz="2400" u="none">
                <a:solidFill>
                  <a:schemeClr val="folHlink"/>
                </a:solidFill>
                <a:latin typeface="Times New Roman"/>
                <a:ea typeface="Times New Roman"/>
                <a:cs typeface="Times New Roman"/>
                <a:sym typeface="Times New Roman"/>
              </a:rPr>
              <a:t>data structures</a:t>
            </a:r>
            <a:r>
              <a:rPr b="0" i="1" lang="en-US" sz="2400" u="none">
                <a:solidFill>
                  <a:schemeClr val="dk1"/>
                </a:solidFill>
                <a:latin typeface="Times New Roman"/>
                <a:ea typeface="Times New Roman"/>
                <a:cs typeface="Times New Roman"/>
                <a:sym typeface="Times New Roman"/>
              </a:rPr>
              <a:t> that enable the programs to adequately store and manipulate information and (3) </a:t>
            </a:r>
            <a:r>
              <a:rPr b="0" i="1" lang="en-US" sz="2400" u="none">
                <a:solidFill>
                  <a:schemeClr val="folHlink"/>
                </a:solidFill>
                <a:latin typeface="Times New Roman"/>
                <a:ea typeface="Times New Roman"/>
                <a:cs typeface="Times New Roman"/>
                <a:sym typeface="Times New Roman"/>
              </a:rPr>
              <a:t>documentation</a:t>
            </a:r>
            <a:r>
              <a:rPr b="0" i="1" lang="en-US" sz="2400" u="none">
                <a:solidFill>
                  <a:schemeClr val="dk1"/>
                </a:solidFill>
                <a:latin typeface="Times New Roman"/>
                <a:ea typeface="Times New Roman"/>
                <a:cs typeface="Times New Roman"/>
                <a:sym typeface="Times New Roman"/>
              </a:rPr>
              <a:t> that describes the operation and use of the programs.</a:t>
            </a: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nvSpPr>
        <p:spPr>
          <a:xfrm>
            <a:off x="762000" y="3581400"/>
            <a:ext cx="7772400" cy="2346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IEEE definition:</a:t>
            </a:r>
            <a:endParaRPr/>
          </a:p>
          <a:p>
            <a:pPr indent="0" lvl="1" marL="457200" marR="0" rtl="0" algn="l">
              <a:lnSpc>
                <a:spcPct val="100000"/>
              </a:lnSpc>
              <a:spcBef>
                <a:spcPts val="30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Software Engineering: (1) The application of a </a:t>
            </a:r>
            <a:r>
              <a:rPr b="0" i="1" lang="en-US" sz="2400" u="none" cap="none" strike="noStrike">
                <a:solidFill>
                  <a:srgbClr val="AD0101"/>
                </a:solidFill>
                <a:latin typeface="Times New Roman"/>
                <a:ea typeface="Times New Roman"/>
                <a:cs typeface="Times New Roman"/>
                <a:sym typeface="Times New Roman"/>
              </a:rPr>
              <a:t>systematic, disciplined, quantifiable approach </a:t>
            </a:r>
            <a:r>
              <a:rPr b="0" i="1" lang="en-US" sz="2400" u="none" cap="none" strike="noStrike">
                <a:solidFill>
                  <a:schemeClr val="dk1"/>
                </a:solidFill>
                <a:latin typeface="Times New Roman"/>
                <a:ea typeface="Times New Roman"/>
                <a:cs typeface="Times New Roman"/>
                <a:sym typeface="Times New Roman"/>
              </a:rPr>
              <a:t>to the </a:t>
            </a:r>
            <a:r>
              <a:rPr b="0" i="1" lang="en-US" sz="2400" u="none" cap="none" strike="noStrike">
                <a:solidFill>
                  <a:srgbClr val="AD0101"/>
                </a:solidFill>
                <a:latin typeface="Times New Roman"/>
                <a:ea typeface="Times New Roman"/>
                <a:cs typeface="Times New Roman"/>
                <a:sym typeface="Times New Roman"/>
              </a:rPr>
              <a:t>development, operation, and maintenance </a:t>
            </a:r>
            <a:r>
              <a:rPr b="0" i="1" lang="en-US" sz="2400" u="none" cap="none" strike="noStrike">
                <a:solidFill>
                  <a:schemeClr val="dk1"/>
                </a:solidFill>
                <a:latin typeface="Times New Roman"/>
                <a:ea typeface="Times New Roman"/>
                <a:cs typeface="Times New Roman"/>
                <a:sym typeface="Times New Roman"/>
              </a:rPr>
              <a:t>of software; that is, the application of engineering to software.  (2) The study of approaches as in (1).</a:t>
            </a:r>
            <a:endParaRPr/>
          </a:p>
        </p:txBody>
      </p:sp>
      <p:sp>
        <p:nvSpPr>
          <p:cNvPr id="196" name="Google Shape;196;p10"/>
          <p:cNvSpPr txBox="1"/>
          <p:nvPr/>
        </p:nvSpPr>
        <p:spPr>
          <a:xfrm>
            <a:off x="685800" y="1447800"/>
            <a:ext cx="754380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seminal definition:</a:t>
            </a:r>
            <a:endParaRPr b="0" i="1" sz="2400" u="non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[Software engineering is] the establishment and use of </a:t>
            </a:r>
            <a:r>
              <a:rPr b="0" i="1" lang="en-US" sz="2400" u="none" cap="none" strike="noStrike">
                <a:solidFill>
                  <a:srgbClr val="AD0101"/>
                </a:solidFill>
                <a:latin typeface="Times New Roman"/>
                <a:ea typeface="Times New Roman"/>
                <a:cs typeface="Times New Roman"/>
                <a:sym typeface="Times New Roman"/>
              </a:rPr>
              <a:t>sound engineering principles </a:t>
            </a:r>
            <a:r>
              <a:rPr b="0" i="1" lang="en-US" sz="2400" u="none" cap="none" strike="noStrike">
                <a:solidFill>
                  <a:schemeClr val="dk1"/>
                </a:solidFill>
                <a:latin typeface="Times New Roman"/>
                <a:ea typeface="Times New Roman"/>
                <a:cs typeface="Times New Roman"/>
                <a:sym typeface="Times New Roman"/>
              </a:rPr>
              <a:t>in order to obtain </a:t>
            </a:r>
            <a:r>
              <a:rPr b="0" i="1" lang="en-US" sz="2400" u="none" cap="none" strike="noStrike">
                <a:solidFill>
                  <a:srgbClr val="AD0101"/>
                </a:solidFill>
                <a:latin typeface="Times New Roman"/>
                <a:ea typeface="Times New Roman"/>
                <a:cs typeface="Times New Roman"/>
                <a:sym typeface="Times New Roman"/>
              </a:rPr>
              <a:t>economically</a:t>
            </a:r>
            <a:r>
              <a:rPr b="0" i="1" lang="en-US" sz="2400" u="none" cap="none" strike="noStrike">
                <a:solidFill>
                  <a:schemeClr val="dk1"/>
                </a:solidFill>
                <a:latin typeface="Times New Roman"/>
                <a:ea typeface="Times New Roman"/>
                <a:cs typeface="Times New Roman"/>
                <a:sym typeface="Times New Roman"/>
              </a:rPr>
              <a:t> software that is </a:t>
            </a:r>
            <a:r>
              <a:rPr b="0" i="1" lang="en-US" sz="2400" u="none" cap="none" strike="noStrike">
                <a:solidFill>
                  <a:srgbClr val="AD0101"/>
                </a:solidFill>
                <a:latin typeface="Times New Roman"/>
                <a:ea typeface="Times New Roman"/>
                <a:cs typeface="Times New Roman"/>
                <a:sym typeface="Times New Roman"/>
              </a:rPr>
              <a:t>reliable and works efficiently on real machines.</a:t>
            </a:r>
            <a:endParaRPr/>
          </a:p>
        </p:txBody>
      </p:sp>
      <p:sp>
        <p:nvSpPr>
          <p:cNvPr id="197" name="Google Shape;197;p10"/>
          <p:cNvSpPr txBox="1"/>
          <p:nvPr>
            <p:ph type="title"/>
          </p:nvPr>
        </p:nvSpPr>
        <p:spPr>
          <a:xfrm>
            <a:off x="152400" y="661987"/>
            <a:ext cx="8686800" cy="7858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Software Engineering Definition</a:t>
            </a:r>
            <a:endParaRPr/>
          </a:p>
        </p:txBody>
      </p:sp>
      <p:sp>
        <p:nvSpPr>
          <p:cNvPr id="198" name="Google Shape;198;p10"/>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457200" y="274637"/>
            <a:ext cx="8077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Impact"/>
              <a:buNone/>
            </a:pPr>
            <a:r>
              <a:rPr b="0" i="0" lang="en-US" sz="4000" u="none">
                <a:solidFill>
                  <a:srgbClr val="262626"/>
                </a:solidFill>
                <a:latin typeface="Impact"/>
                <a:ea typeface="Impact"/>
                <a:cs typeface="Impact"/>
                <a:sym typeface="Impact"/>
              </a:rPr>
              <a:t>Importance of Software Engineering</a:t>
            </a:r>
            <a:endParaRPr/>
          </a:p>
        </p:txBody>
      </p:sp>
      <p:sp>
        <p:nvSpPr>
          <p:cNvPr id="204" name="Google Shape;204;p11"/>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More and more, individuals and society rely on advanced software systems. We need to be able to produce </a:t>
            </a:r>
            <a:r>
              <a:rPr b="0" i="0" lang="en-US" sz="2400" u="none">
                <a:solidFill>
                  <a:srgbClr val="AD0101"/>
                </a:solidFill>
                <a:latin typeface="Times New Roman"/>
                <a:ea typeface="Times New Roman"/>
                <a:cs typeface="Times New Roman"/>
                <a:sym typeface="Times New Roman"/>
              </a:rPr>
              <a:t>reliable and trustworthy systems economically and quickly.</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It is usually </a:t>
            </a:r>
            <a:r>
              <a:rPr b="0" i="0" lang="en-US" sz="2400" u="none">
                <a:solidFill>
                  <a:srgbClr val="AD0101"/>
                </a:solidFill>
                <a:latin typeface="Times New Roman"/>
                <a:ea typeface="Times New Roman"/>
                <a:cs typeface="Times New Roman"/>
                <a:sym typeface="Times New Roman"/>
              </a:rPr>
              <a:t>cheaper, in the long run</a:t>
            </a:r>
            <a:r>
              <a:rPr b="0" i="0" lang="en-US" sz="2400" u="none">
                <a:solidFill>
                  <a:schemeClr val="dk2"/>
                </a:solidFill>
                <a:latin typeface="Times New Roman"/>
                <a:ea typeface="Times New Roman"/>
                <a:cs typeface="Times New Roman"/>
                <a:sym typeface="Times New Roman"/>
              </a:rPr>
              <a:t>, to use software engineering methods and techniques for software systems rather than just write the programs as if it was a personal programming project. For most types of system, the majority of costs are the </a:t>
            </a:r>
            <a:r>
              <a:rPr b="0" i="0" lang="en-US" sz="2400" u="none">
                <a:solidFill>
                  <a:srgbClr val="AD0101"/>
                </a:solidFill>
                <a:latin typeface="Times New Roman"/>
                <a:ea typeface="Times New Roman"/>
                <a:cs typeface="Times New Roman"/>
                <a:sym typeface="Times New Roman"/>
              </a:rPr>
              <a:t>costs of changing </a:t>
            </a:r>
            <a:r>
              <a:rPr b="0" i="0" lang="en-US" sz="2400" u="none">
                <a:solidFill>
                  <a:schemeClr val="dk2"/>
                </a:solidFill>
                <a:latin typeface="Times New Roman"/>
                <a:ea typeface="Times New Roman"/>
                <a:cs typeface="Times New Roman"/>
                <a:sym typeface="Times New Roman"/>
              </a:rPr>
              <a:t>the software after it has gone into use.</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Times New Roman"/>
              <a:ea typeface="Times New Roman"/>
              <a:cs typeface="Times New Roman"/>
              <a:sym typeface="Times New Roman"/>
            </a:endParaRPr>
          </a:p>
        </p:txBody>
      </p:sp>
      <p:sp>
        <p:nvSpPr>
          <p:cNvPr id="205" name="Google Shape;205;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type="title"/>
          </p:nvPr>
        </p:nvSpPr>
        <p:spPr>
          <a:xfrm>
            <a:off x="838200" y="533400"/>
            <a:ext cx="67056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US" sz="3200" u="none">
                <a:solidFill>
                  <a:srgbClr val="262626"/>
                </a:solidFill>
                <a:latin typeface="Impact"/>
                <a:ea typeface="Impact"/>
                <a:cs typeface="Impact"/>
                <a:sym typeface="Impact"/>
              </a:rPr>
              <a:t>What is the difference between software engineering and computer science?</a:t>
            </a:r>
            <a:endParaRPr/>
          </a:p>
        </p:txBody>
      </p:sp>
      <p:sp>
        <p:nvSpPr>
          <p:cNvPr id="211" name="Google Shape;211;p12"/>
          <p:cNvSpPr txBox="1"/>
          <p:nvPr>
            <p:ph idx="1" type="body"/>
          </p:nvPr>
        </p:nvSpPr>
        <p:spPr>
          <a:xfrm>
            <a:off x="762000" y="2514600"/>
            <a:ext cx="6705600" cy="32004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Computer science is concerned with theory and fundamentals; </a:t>
            </a:r>
            <a:br>
              <a:rPr b="0" i="0" lang="en-US" sz="2400" u="none">
                <a:solidFill>
                  <a:schemeClr val="dk2"/>
                </a:solidFill>
                <a:latin typeface="Times New Roman"/>
                <a:ea typeface="Times New Roman"/>
                <a:cs typeface="Times New Roman"/>
                <a:sym typeface="Times New Roman"/>
              </a:rPr>
            </a:b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software engineering is concerned with the practicalities of developing and delivering useful software</a:t>
            </a:r>
            <a:endParaRPr/>
          </a:p>
        </p:txBody>
      </p:sp>
      <p:sp>
        <p:nvSpPr>
          <p:cNvPr id="212" name="Google Shape;212;p12"/>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838200" y="533400"/>
            <a:ext cx="67056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US" sz="3200" u="none">
                <a:solidFill>
                  <a:srgbClr val="262626"/>
                </a:solidFill>
                <a:latin typeface="Impact"/>
                <a:ea typeface="Impact"/>
                <a:cs typeface="Impact"/>
                <a:sym typeface="Impact"/>
              </a:rPr>
              <a:t>What is the difference between software engineering and system engineering</a:t>
            </a:r>
            <a:endParaRPr/>
          </a:p>
        </p:txBody>
      </p:sp>
      <p:sp>
        <p:nvSpPr>
          <p:cNvPr id="218" name="Google Shape;218;p13"/>
          <p:cNvSpPr txBox="1"/>
          <p:nvPr>
            <p:ph idx="1" type="body"/>
          </p:nvPr>
        </p:nvSpPr>
        <p:spPr>
          <a:xfrm>
            <a:off x="762000" y="2209800"/>
            <a:ext cx="6705600" cy="3505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System engineering is concerned with all aspects of computer-based systems development including hardware, software and process engineering. </a:t>
            </a:r>
            <a:endParaRPr/>
          </a:p>
          <a:p>
            <a:pPr indent="-273050" lvl="0" marL="273050" marR="0" rtl="0" algn="l">
              <a:lnSpc>
                <a:spcPct val="9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Software engineering is part of this process concerned with developing the software infrastructure, control, applications and databases in the system.</a:t>
            </a:r>
            <a:endParaRPr/>
          </a:p>
        </p:txBody>
      </p:sp>
      <p:sp>
        <p:nvSpPr>
          <p:cNvPr id="219" name="Google Shape;219;p13"/>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838200" y="533400"/>
            <a:ext cx="6705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1" i="0" lang="en-US" sz="3200" u="none">
                <a:solidFill>
                  <a:srgbClr val="262626"/>
                </a:solidFill>
                <a:latin typeface="Impact"/>
                <a:ea typeface="Impact"/>
                <a:cs typeface="Impact"/>
                <a:sym typeface="Impact"/>
              </a:rPr>
              <a:t>What are Software Paradigms?</a:t>
            </a:r>
            <a:endParaRPr/>
          </a:p>
        </p:txBody>
      </p:sp>
      <p:sp>
        <p:nvSpPr>
          <p:cNvPr id="225" name="Google Shape;225;p14"/>
          <p:cNvSpPr txBox="1"/>
          <p:nvPr>
            <p:ph idx="1" type="body"/>
          </p:nvPr>
        </p:nvSpPr>
        <p:spPr>
          <a:xfrm>
            <a:off x="762000" y="1676400"/>
            <a:ext cx="7239000" cy="40386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Paradigm - refer to a category of entities that share a common characteristic.</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Three kinds of Software Paradigms:</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Programming Paradigm – model of how programmers communicate to computers</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Software Design Paradigm – model for implementing a group of applications sharing common properties.</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Software Development Paradigm – SE, management model for implementing big projects using engg. principles.</a:t>
            </a:r>
            <a:endParaRPr/>
          </a:p>
        </p:txBody>
      </p:sp>
      <p:sp>
        <p:nvSpPr>
          <p:cNvPr id="226" name="Google Shape;226;p14"/>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838200" y="533400"/>
            <a:ext cx="6705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1" i="0" lang="en-US" sz="3200" u="none">
                <a:solidFill>
                  <a:srgbClr val="262626"/>
                </a:solidFill>
                <a:latin typeface="Impact"/>
                <a:ea typeface="Impact"/>
                <a:cs typeface="Impact"/>
                <a:sym typeface="Impact"/>
              </a:rPr>
              <a:t>What are Software Paradigms?</a:t>
            </a:r>
            <a:endParaRPr/>
          </a:p>
        </p:txBody>
      </p:sp>
      <p:sp>
        <p:nvSpPr>
          <p:cNvPr id="232" name="Google Shape;232;p15"/>
          <p:cNvSpPr txBox="1"/>
          <p:nvPr>
            <p:ph idx="1" type="body"/>
          </p:nvPr>
        </p:nvSpPr>
        <p:spPr>
          <a:xfrm>
            <a:off x="762000" y="1676400"/>
            <a:ext cx="6705600" cy="4038600"/>
          </a:xfrm>
          <a:prstGeom prst="rect">
            <a:avLst/>
          </a:prstGeom>
          <a:noFill/>
          <a:ln>
            <a:noFill/>
          </a:ln>
        </p:spPr>
        <p:txBody>
          <a:bodyPr anchorCtr="0" anchor="ctr" bIns="45700" lIns="91425" spcFirstLastPara="1" rIns="91425" wrap="square" tIns="45700">
            <a:noAutofit/>
          </a:bodyPr>
          <a:lstStyle/>
          <a:p>
            <a:pPr indent="-120650" lvl="0" marL="273050" marR="0" rtl="0" algn="l">
              <a:spcBef>
                <a:spcPts val="0"/>
              </a:spcBef>
              <a:spcAft>
                <a:spcPts val="0"/>
              </a:spcAft>
              <a:buClr>
                <a:schemeClr val="accent1"/>
              </a:buClr>
              <a:buSzPts val="2400"/>
              <a:buFont typeface="Arial"/>
              <a:buNone/>
            </a:pPr>
            <a:r>
              <a:t/>
            </a:r>
            <a:endParaRPr sz="2400">
              <a:solidFill>
                <a:schemeClr val="dk2"/>
              </a:solidFill>
              <a:latin typeface="Times New Roman"/>
              <a:ea typeface="Times New Roman"/>
              <a:cs typeface="Times New Roman"/>
              <a:sym typeface="Times New Roman"/>
            </a:endParaRPr>
          </a:p>
        </p:txBody>
      </p:sp>
      <p:sp>
        <p:nvSpPr>
          <p:cNvPr id="233" name="Google Shape;233;p15"/>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pic>
        <p:nvPicPr>
          <p:cNvPr id="234" name="Google Shape;234;p15"/>
          <p:cNvPicPr preferRelativeResize="0"/>
          <p:nvPr/>
        </p:nvPicPr>
        <p:blipFill rotWithShape="1">
          <a:blip r:embed="rId3">
            <a:alphaModFix/>
          </a:blip>
          <a:srcRect b="0" l="0" r="0" t="0"/>
          <a:stretch/>
        </p:blipFill>
        <p:spPr>
          <a:xfrm>
            <a:off x="762000" y="1981200"/>
            <a:ext cx="7119937" cy="35290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847450" y="618850"/>
            <a:ext cx="5011800" cy="17136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Software Applications</a:t>
            </a:r>
            <a:endParaRPr/>
          </a:p>
        </p:txBody>
      </p:sp>
      <p:sp>
        <p:nvSpPr>
          <p:cNvPr id="241" name="Google Shape;241;p16"/>
          <p:cNvSpPr txBox="1"/>
          <p:nvPr>
            <p:ph idx="1" type="body"/>
          </p:nvPr>
        </p:nvSpPr>
        <p:spPr>
          <a:xfrm>
            <a:off x="-19050" y="1676400"/>
            <a:ext cx="9144000" cy="4800600"/>
          </a:xfrm>
          <a:prstGeom prst="rect">
            <a:avLst/>
          </a:prstGeom>
          <a:noFill/>
          <a:ln>
            <a:noFill/>
          </a:ln>
        </p:spPr>
        <p:txBody>
          <a:bodyPr anchorCtr="0" anchor="ctr" bIns="44450" lIns="90475" spcFirstLastPara="1" rIns="90475" wrap="square" tIns="44450">
            <a:noAutofit/>
          </a:bodyPr>
          <a:lstStyle/>
          <a:p>
            <a:pPr indent="-273050" lvl="0" marL="273050" marR="0" rtl="0" algn="l">
              <a:lnSpc>
                <a:spcPct val="90000"/>
              </a:lnSpc>
              <a:spcBef>
                <a:spcPts val="0"/>
              </a:spcBef>
              <a:spcAft>
                <a:spcPts val="0"/>
              </a:spcAft>
              <a:buClr>
                <a:schemeClr val="accent1"/>
              </a:buClr>
              <a:buSzPts val="1900"/>
              <a:buFont typeface="Arial"/>
              <a:buChar char="•"/>
            </a:pPr>
            <a:r>
              <a:rPr b="0" i="0" lang="en-US" sz="1900" u="none">
                <a:solidFill>
                  <a:schemeClr val="folHlink"/>
                </a:solidFill>
                <a:latin typeface="Times New Roman"/>
                <a:ea typeface="Times New Roman"/>
                <a:cs typeface="Times New Roman"/>
                <a:sym typeface="Times New Roman"/>
              </a:rPr>
              <a:t>1. System software: </a:t>
            </a:r>
            <a:r>
              <a:rPr b="0" i="0" lang="en-US" sz="1900" u="none">
                <a:solidFill>
                  <a:schemeClr val="dk2"/>
                </a:solidFill>
                <a:latin typeface="Times New Roman"/>
                <a:ea typeface="Times New Roman"/>
                <a:cs typeface="Times New Roman"/>
                <a:sym typeface="Times New Roman"/>
              </a:rPr>
              <a:t>such as compilers, editors, file management utilities</a:t>
            </a:r>
            <a:endParaRPr/>
          </a:p>
          <a:p>
            <a:pPr indent="-273050" lvl="0" marL="273050" marR="0" rtl="0" algn="l">
              <a:lnSpc>
                <a:spcPct val="90000"/>
              </a:lnSpc>
              <a:spcBef>
                <a:spcPts val="380"/>
              </a:spcBef>
              <a:spcAft>
                <a:spcPts val="0"/>
              </a:spcAft>
              <a:buClr>
                <a:schemeClr val="accent1"/>
              </a:buClr>
              <a:buSzPts val="1900"/>
              <a:buFont typeface="Arial"/>
              <a:buChar char="•"/>
            </a:pPr>
            <a:r>
              <a:rPr b="0" i="0" lang="en-US" sz="1900" u="none">
                <a:solidFill>
                  <a:schemeClr val="folHlink"/>
                </a:solidFill>
                <a:latin typeface="Times New Roman"/>
                <a:ea typeface="Times New Roman"/>
                <a:cs typeface="Times New Roman"/>
                <a:sym typeface="Times New Roman"/>
              </a:rPr>
              <a:t>2. Application software</a:t>
            </a:r>
            <a:r>
              <a:rPr b="1" i="0" lang="en-US" sz="1900" u="none">
                <a:solidFill>
                  <a:schemeClr val="dk2"/>
                </a:solidFill>
                <a:latin typeface="Times New Roman"/>
                <a:ea typeface="Times New Roman"/>
                <a:cs typeface="Times New Roman"/>
                <a:sym typeface="Times New Roman"/>
              </a:rPr>
              <a:t>: </a:t>
            </a:r>
            <a:r>
              <a:rPr b="0" i="0" lang="en-US" sz="1900" u="none">
                <a:solidFill>
                  <a:schemeClr val="dk2"/>
                </a:solidFill>
                <a:latin typeface="Times New Roman"/>
                <a:ea typeface="Times New Roman"/>
                <a:cs typeface="Times New Roman"/>
                <a:sym typeface="Times New Roman"/>
              </a:rPr>
              <a:t>stand-alone programs for specific needs.  </a:t>
            </a:r>
            <a:endParaRPr/>
          </a:p>
          <a:p>
            <a:pPr indent="-273050" lvl="0" marL="273050" marR="0" rtl="0" algn="l">
              <a:lnSpc>
                <a:spcPct val="90000"/>
              </a:lnSpc>
              <a:spcBef>
                <a:spcPts val="380"/>
              </a:spcBef>
              <a:spcAft>
                <a:spcPts val="0"/>
              </a:spcAft>
              <a:buClr>
                <a:schemeClr val="accent1"/>
              </a:buClr>
              <a:buSzPts val="1900"/>
              <a:buFont typeface="Arial"/>
              <a:buChar char="•"/>
            </a:pPr>
            <a:r>
              <a:rPr b="0" i="0" lang="en-US" sz="1900" u="none">
                <a:solidFill>
                  <a:schemeClr val="folHlink"/>
                </a:solidFill>
                <a:latin typeface="Times New Roman"/>
                <a:ea typeface="Times New Roman"/>
                <a:cs typeface="Times New Roman"/>
                <a:sym typeface="Times New Roman"/>
              </a:rPr>
              <a:t>3. Engineering/scientific software: </a:t>
            </a:r>
            <a:r>
              <a:rPr b="0" i="0" lang="en-US" sz="1900" u="none">
                <a:solidFill>
                  <a:schemeClr val="dk2"/>
                </a:solidFill>
                <a:latin typeface="Times New Roman"/>
                <a:ea typeface="Times New Roman"/>
                <a:cs typeface="Times New Roman"/>
                <a:sym typeface="Times New Roman"/>
              </a:rPr>
              <a:t>Characterized by “number crunching”algorithms. such as automotive stress analysis, molecular biology, orbital dynamics etc </a:t>
            </a:r>
            <a:endParaRPr/>
          </a:p>
          <a:p>
            <a:pPr indent="-273050" lvl="0" marL="273050" marR="0" rtl="0" algn="l">
              <a:lnSpc>
                <a:spcPct val="90000"/>
              </a:lnSpc>
              <a:spcBef>
                <a:spcPts val="380"/>
              </a:spcBef>
              <a:spcAft>
                <a:spcPts val="0"/>
              </a:spcAft>
              <a:buClr>
                <a:schemeClr val="accent1"/>
              </a:buClr>
              <a:buSzPts val="1900"/>
              <a:buFont typeface="Arial"/>
              <a:buChar char="•"/>
            </a:pPr>
            <a:r>
              <a:rPr b="0" i="0" lang="en-US" sz="1900" u="none">
                <a:solidFill>
                  <a:schemeClr val="folHlink"/>
                </a:solidFill>
                <a:latin typeface="Times New Roman"/>
                <a:ea typeface="Times New Roman"/>
                <a:cs typeface="Times New Roman"/>
                <a:sym typeface="Times New Roman"/>
              </a:rPr>
              <a:t>4. Embedded software </a:t>
            </a:r>
            <a:r>
              <a:rPr b="0" i="0" lang="en-US" sz="1900" u="none">
                <a:solidFill>
                  <a:schemeClr val="dk2"/>
                </a:solidFill>
                <a:latin typeface="Times New Roman"/>
                <a:ea typeface="Times New Roman"/>
                <a:cs typeface="Times New Roman"/>
                <a:sym typeface="Times New Roman"/>
              </a:rPr>
              <a:t>resides within a product or system. (key pad control of a microwave oven, digital function of dashboard display in a car)</a:t>
            </a:r>
            <a:endParaRPr/>
          </a:p>
          <a:p>
            <a:pPr indent="-273050" lvl="0" marL="273050" marR="0" rtl="0" algn="l">
              <a:lnSpc>
                <a:spcPct val="90000"/>
              </a:lnSpc>
              <a:spcBef>
                <a:spcPts val="380"/>
              </a:spcBef>
              <a:spcAft>
                <a:spcPts val="0"/>
              </a:spcAft>
              <a:buClr>
                <a:schemeClr val="accent1"/>
              </a:buClr>
              <a:buSzPts val="1900"/>
              <a:buFont typeface="Arial"/>
              <a:buChar char="•"/>
            </a:pPr>
            <a:r>
              <a:rPr b="0" i="0" lang="en-US" sz="1900" u="none">
                <a:solidFill>
                  <a:schemeClr val="folHlink"/>
                </a:solidFill>
                <a:latin typeface="Times New Roman"/>
                <a:ea typeface="Times New Roman"/>
                <a:cs typeface="Times New Roman"/>
                <a:sym typeface="Times New Roman"/>
              </a:rPr>
              <a:t>5. Product-line software </a:t>
            </a:r>
            <a:r>
              <a:rPr b="0" i="0" lang="en-US" sz="1900" u="none">
                <a:solidFill>
                  <a:schemeClr val="dk2"/>
                </a:solidFill>
                <a:latin typeface="Times New Roman"/>
                <a:ea typeface="Times New Roman"/>
                <a:cs typeface="Times New Roman"/>
                <a:sym typeface="Times New Roman"/>
              </a:rPr>
              <a:t>focus on a limited marketplace to address mass consumer market. (word processing, graphics, database management)</a:t>
            </a:r>
            <a:endParaRPr/>
          </a:p>
          <a:p>
            <a:pPr indent="-273050" lvl="0" marL="273050" marR="0" rtl="0" algn="l">
              <a:lnSpc>
                <a:spcPct val="90000"/>
              </a:lnSpc>
              <a:spcBef>
                <a:spcPts val="380"/>
              </a:spcBef>
              <a:spcAft>
                <a:spcPts val="0"/>
              </a:spcAft>
              <a:buClr>
                <a:schemeClr val="accent1"/>
              </a:buClr>
              <a:buSzPts val="1900"/>
              <a:buFont typeface="Arial"/>
              <a:buChar char="•"/>
            </a:pPr>
            <a:r>
              <a:rPr b="0" i="0" lang="en-US" sz="1900" u="none">
                <a:solidFill>
                  <a:schemeClr val="folHlink"/>
                </a:solidFill>
                <a:latin typeface="Times New Roman"/>
                <a:ea typeface="Times New Roman"/>
                <a:cs typeface="Times New Roman"/>
                <a:sym typeface="Times New Roman"/>
              </a:rPr>
              <a:t>6. WebApps </a:t>
            </a:r>
            <a:r>
              <a:rPr b="0" i="0" lang="en-US" sz="1900" u="none">
                <a:solidFill>
                  <a:schemeClr val="dk2"/>
                </a:solidFill>
                <a:latin typeface="Times New Roman"/>
                <a:ea typeface="Times New Roman"/>
                <a:cs typeface="Times New Roman"/>
                <a:sym typeface="Times New Roman"/>
              </a:rPr>
              <a:t>(Web applications) network centric software. As web 2.0 emerges, more sophisticated computing environments is supported integrated with remote database and business applications. </a:t>
            </a:r>
            <a:endParaRPr/>
          </a:p>
          <a:p>
            <a:pPr indent="-273050" lvl="0" marL="273050" marR="0" rtl="0" algn="l">
              <a:lnSpc>
                <a:spcPct val="90000"/>
              </a:lnSpc>
              <a:spcBef>
                <a:spcPts val="380"/>
              </a:spcBef>
              <a:spcAft>
                <a:spcPts val="0"/>
              </a:spcAft>
              <a:buClr>
                <a:schemeClr val="accent1"/>
              </a:buClr>
              <a:buSzPts val="1900"/>
              <a:buFont typeface="Arial"/>
              <a:buChar char="•"/>
            </a:pPr>
            <a:r>
              <a:rPr b="0" i="0" lang="en-US" sz="1900" u="none">
                <a:solidFill>
                  <a:schemeClr val="folHlink"/>
                </a:solidFill>
                <a:latin typeface="Times New Roman"/>
                <a:ea typeface="Times New Roman"/>
                <a:cs typeface="Times New Roman"/>
                <a:sym typeface="Times New Roman"/>
              </a:rPr>
              <a:t>7. AI </a:t>
            </a:r>
            <a:r>
              <a:rPr b="0" i="0" lang="en-US" sz="1900" u="none">
                <a:solidFill>
                  <a:schemeClr val="dk2"/>
                </a:solidFill>
                <a:latin typeface="Times New Roman"/>
                <a:ea typeface="Times New Roman"/>
                <a:cs typeface="Times New Roman"/>
                <a:sym typeface="Times New Roman"/>
              </a:rPr>
              <a:t>software uses non-numerical algorithm to solve complex problem. Robotics, expert system, pattern recognition game playing</a:t>
            </a:r>
            <a:endParaRPr/>
          </a:p>
        </p:txBody>
      </p:sp>
      <p:sp>
        <p:nvSpPr>
          <p:cNvPr id="242" name="Google Shape;242;p16"/>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type="title"/>
          </p:nvPr>
        </p:nvSpPr>
        <p:spPr>
          <a:xfrm>
            <a:off x="457200" y="457200"/>
            <a:ext cx="8305800" cy="9953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US" sz="3200" u="none">
                <a:solidFill>
                  <a:srgbClr val="262626"/>
                </a:solidFill>
                <a:latin typeface="Impact"/>
                <a:ea typeface="Impact"/>
                <a:cs typeface="Impact"/>
                <a:sym typeface="Impact"/>
              </a:rPr>
              <a:t>FAQ about software engineering</a:t>
            </a:r>
            <a:br>
              <a:rPr b="0" i="0" lang="en-US" sz="3200" u="none">
                <a:solidFill>
                  <a:srgbClr val="262626"/>
                </a:solidFill>
                <a:latin typeface="Impact"/>
                <a:ea typeface="Impact"/>
                <a:cs typeface="Impact"/>
                <a:sym typeface="Impact"/>
              </a:rPr>
            </a:br>
            <a:endParaRPr/>
          </a:p>
        </p:txBody>
      </p:sp>
      <p:sp>
        <p:nvSpPr>
          <p:cNvPr id="248" name="Google Shape;248;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graphicFrame>
        <p:nvGraphicFramePr>
          <p:cNvPr id="249" name="Google Shape;249;p17"/>
          <p:cNvGraphicFramePr/>
          <p:nvPr/>
        </p:nvGraphicFramePr>
        <p:xfrm>
          <a:off x="457200" y="1636712"/>
          <a:ext cx="3000000" cy="3000000"/>
        </p:xfrm>
        <a:graphic>
          <a:graphicData uri="http://schemas.openxmlformats.org/drawingml/2006/table">
            <a:tbl>
              <a:tblPr>
                <a:noFill/>
                <a:tableStyleId>{D3097E07-14DF-4B79-92C4-02DF991A3362}</a:tableStyleId>
              </a:tblPr>
              <a:tblGrid>
                <a:gridCol w="3463925"/>
                <a:gridCol w="4625975"/>
              </a:tblGrid>
              <a:tr h="474650">
                <a:tc>
                  <a:txBody>
                    <a:bodyPr/>
                    <a:lstStyle/>
                    <a:p>
                      <a:pPr indent="0" lvl="0" marL="0" marR="0" rtl="0" algn="just">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Question</a:t>
                      </a:r>
                      <a:endParaRPr/>
                    </a:p>
                  </a:txBody>
                  <a:tcPr marT="73025" marB="73025"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Answer</a:t>
                      </a:r>
                      <a:endParaRPr/>
                    </a:p>
                  </a:txBody>
                  <a:tcPr marT="73025" marB="73025"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r>
              <a:tr h="92232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software?</a:t>
                      </a:r>
                      <a:endParaRPr/>
                    </a:p>
                  </a:txBody>
                  <a:tcPr marT="0" marB="6860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Computer programs, data structures and associated documentation. Software products may be developed for a particular customer or may be developed for a general market.</a:t>
                      </a:r>
                      <a:endParaRPr/>
                    </a:p>
                  </a:txBody>
                  <a:tcPr marT="0" marB="6860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70802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are the attributes of good software?</a:t>
                      </a:r>
                      <a:endParaRPr/>
                    </a:p>
                  </a:txBody>
                  <a:tcPr marT="0" marB="6860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Good software should deliver the required functionality and performance to the user and should be maintainable, dependable and usable.</a:t>
                      </a:r>
                      <a:endParaRPr/>
                    </a:p>
                  </a:txBody>
                  <a:tcPr marT="0" marB="6860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9687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software engineering?</a:t>
                      </a:r>
                      <a:endParaRPr/>
                    </a:p>
                  </a:txBody>
                  <a:tcPr marT="0" marB="6860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Software engineering is an engineering discipline that is concerned with all aspects of software production.</a:t>
                      </a:r>
                      <a:endParaRPr/>
                    </a:p>
                  </a:txBody>
                  <a:tcPr marT="0" marB="6860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70802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the </a:t>
                      </a:r>
                      <a:r>
                        <a:rPr b="0" i="0" lang="en-US" sz="1400" u="none" cap="none" strike="noStrike">
                          <a:solidFill>
                            <a:srgbClr val="AD0101"/>
                          </a:solidFill>
                          <a:latin typeface="Arial"/>
                          <a:ea typeface="Arial"/>
                          <a:cs typeface="Arial"/>
                          <a:sym typeface="Arial"/>
                        </a:rPr>
                        <a:t>difference</a:t>
                      </a:r>
                      <a:r>
                        <a:rPr b="0" i="0" lang="en-US" sz="1400" u="none" cap="none" strike="noStrike">
                          <a:solidFill>
                            <a:srgbClr val="000000"/>
                          </a:solidFill>
                          <a:latin typeface="Arial"/>
                          <a:ea typeface="Arial"/>
                          <a:cs typeface="Arial"/>
                          <a:sym typeface="Arial"/>
                        </a:rPr>
                        <a:t> between software engineering and computer science?</a:t>
                      </a:r>
                      <a:endParaRPr/>
                    </a:p>
                  </a:txBody>
                  <a:tcPr marT="0" marB="6860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Computer science focuses on theory and fundamentals; software engineering is concerned with the practicalities of developing and delivering useful software.</a:t>
                      </a:r>
                      <a:endParaRPr/>
                    </a:p>
                  </a:txBody>
                  <a:tcPr marT="0" marB="6860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92232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the </a:t>
                      </a:r>
                      <a:r>
                        <a:rPr b="0" i="0" lang="en-US" sz="1400" u="none" cap="none" strike="noStrike">
                          <a:solidFill>
                            <a:srgbClr val="AD0101"/>
                          </a:solidFill>
                          <a:latin typeface="Arial"/>
                          <a:ea typeface="Arial"/>
                          <a:cs typeface="Arial"/>
                          <a:sym typeface="Arial"/>
                        </a:rPr>
                        <a:t>difference</a:t>
                      </a:r>
                      <a:r>
                        <a:rPr b="0" i="0" lang="en-US" sz="1400" u="none" cap="none" strike="noStrike">
                          <a:solidFill>
                            <a:srgbClr val="000000"/>
                          </a:solidFill>
                          <a:latin typeface="Arial"/>
                          <a:ea typeface="Arial"/>
                          <a:cs typeface="Arial"/>
                          <a:sym typeface="Arial"/>
                        </a:rPr>
                        <a:t> between software engineering and system engineering?</a:t>
                      </a:r>
                      <a:endParaRPr/>
                    </a:p>
                  </a:txBody>
                  <a:tcPr marT="0" marB="6860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System engineering is concerned with all aspects of computer-based systems development including hardware, software and process engineering. Software engineering is part of this more general process.</a:t>
                      </a:r>
                      <a:endParaRPr/>
                    </a:p>
                  </a:txBody>
                  <a:tcPr marT="0" marB="6860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type="title"/>
          </p:nvPr>
        </p:nvSpPr>
        <p:spPr>
          <a:xfrm>
            <a:off x="457200" y="274637"/>
            <a:ext cx="8001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Impact"/>
              <a:buNone/>
            </a:pPr>
            <a:r>
              <a:rPr b="0" i="0" lang="en-US" sz="4000" u="none">
                <a:solidFill>
                  <a:srgbClr val="262626"/>
                </a:solidFill>
                <a:latin typeface="Impact"/>
                <a:ea typeface="Impact"/>
                <a:cs typeface="Impact"/>
                <a:sym typeface="Impact"/>
              </a:rPr>
              <a:t>Essential attributes of good software</a:t>
            </a:r>
            <a:endParaRPr/>
          </a:p>
        </p:txBody>
      </p:sp>
      <p:sp>
        <p:nvSpPr>
          <p:cNvPr id="255" name="Google Shape;255;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graphicFrame>
        <p:nvGraphicFramePr>
          <p:cNvPr id="256" name="Google Shape;256;p18"/>
          <p:cNvGraphicFramePr/>
          <p:nvPr/>
        </p:nvGraphicFramePr>
        <p:xfrm>
          <a:off x="892175" y="1782762"/>
          <a:ext cx="3000000" cy="3000000"/>
        </p:xfrm>
        <a:graphic>
          <a:graphicData uri="http://schemas.openxmlformats.org/drawingml/2006/table">
            <a:tbl>
              <a:tblPr>
                <a:noFill/>
                <a:tableStyleId>{D3097E07-14DF-4B79-92C4-02DF991A3362}</a:tableStyleId>
              </a:tblPr>
              <a:tblGrid>
                <a:gridCol w="2132000"/>
                <a:gridCol w="5353050"/>
              </a:tblGrid>
              <a:tr h="496875">
                <a:tc>
                  <a:txBody>
                    <a:bodyPr/>
                    <a:lstStyle/>
                    <a:p>
                      <a:pPr indent="0" lvl="0" marL="0" marR="0" rtl="0" algn="just">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Product characteristic</a:t>
                      </a:r>
                      <a:endParaRPr/>
                    </a:p>
                  </a:txBody>
                  <a:tcPr marT="91450" marB="9145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Description</a:t>
                      </a:r>
                      <a:endParaRPr/>
                    </a:p>
                  </a:txBody>
                  <a:tcPr marT="91450" marB="9145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r>
              <a:tr h="944550">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Maintainability</a:t>
                      </a:r>
                      <a:endParaRPr/>
                    </a:p>
                  </a:txBody>
                  <a:tcPr marT="0" marB="9145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Software should be written in such a way so that it can evolve to meet the changing needs of customers. This is a critical attribute because software change is an inevitable requirement of a changing business environment.</a:t>
                      </a:r>
                      <a:endParaRPr/>
                    </a:p>
                  </a:txBody>
                  <a:tcPr marT="0" marB="9145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1158875">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Dependability and security</a:t>
                      </a:r>
                      <a:endParaRPr/>
                    </a:p>
                  </a:txBody>
                  <a:tcPr marT="0" marB="9145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a:p>
                  </a:txBody>
                  <a:tcPr marT="0" marB="9145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85882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Efficiency</a:t>
                      </a:r>
                      <a:endParaRPr/>
                    </a:p>
                  </a:txBody>
                  <a:tcPr marT="0" marB="9145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Software should not make wasteful use of system resources such as memory and processor cycles. Efficiency therefore includes responsiveness, processing time, memory utilisation, etc.</a:t>
                      </a:r>
                      <a:endParaRPr/>
                    </a:p>
                  </a:txBody>
                  <a:tcPr marT="0" marB="9145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73182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Acceptability</a:t>
                      </a:r>
                      <a:endParaRPr/>
                    </a:p>
                  </a:txBody>
                  <a:tcPr marT="0" marB="9145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Software must be acceptable to the type of users for which it is designed. This means that it must be understandable, usable and compatible with other systems that they use. </a:t>
                      </a:r>
                      <a:endParaRPr/>
                    </a:p>
                  </a:txBody>
                  <a:tcPr marT="0" marB="9145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type="title"/>
          </p:nvPr>
        </p:nvSpPr>
        <p:spPr>
          <a:xfrm>
            <a:off x="1112837" y="990600"/>
            <a:ext cx="7405687" cy="175895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3700"/>
              <a:buFont typeface="Impact"/>
              <a:buNone/>
            </a:pPr>
            <a:r>
              <a:rPr b="0" i="0" lang="en-US" sz="3700" u="none">
                <a:solidFill>
                  <a:srgbClr val="262626"/>
                </a:solidFill>
                <a:latin typeface="Impact"/>
                <a:ea typeface="Impact"/>
                <a:cs typeface="Impact"/>
                <a:sym typeface="Impact"/>
              </a:rPr>
              <a:t>A Layered Technology</a:t>
            </a:r>
            <a:br>
              <a:rPr b="0" i="0" lang="en-US" sz="3700" u="none">
                <a:solidFill>
                  <a:srgbClr val="262626"/>
                </a:solidFill>
                <a:latin typeface="Impact"/>
                <a:ea typeface="Impact"/>
                <a:cs typeface="Impact"/>
                <a:sym typeface="Impact"/>
              </a:rPr>
            </a:br>
            <a:br>
              <a:rPr b="0" i="0" lang="en-US" sz="3700" u="none">
                <a:solidFill>
                  <a:srgbClr val="262626"/>
                </a:solidFill>
                <a:latin typeface="Impact"/>
                <a:ea typeface="Impact"/>
                <a:cs typeface="Impact"/>
                <a:sym typeface="Impact"/>
              </a:rPr>
            </a:br>
            <a:endParaRPr/>
          </a:p>
        </p:txBody>
      </p:sp>
      <p:sp>
        <p:nvSpPr>
          <p:cNvPr id="262" name="Google Shape;262;p19"/>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63" name="Google Shape;263;p19"/>
          <p:cNvSpPr txBox="1"/>
          <p:nvPr/>
        </p:nvSpPr>
        <p:spPr>
          <a:xfrm>
            <a:off x="152400" y="609600"/>
            <a:ext cx="3084512" cy="417512"/>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folHlink"/>
              </a:buClr>
              <a:buSzPts val="2400"/>
              <a:buFont typeface="Palatino"/>
              <a:buNone/>
            </a:pPr>
            <a:r>
              <a:rPr b="1" i="1" lang="en-US" sz="2400" u="none">
                <a:solidFill>
                  <a:schemeClr val="folHlink"/>
                </a:solidFill>
                <a:latin typeface="Palatino"/>
                <a:ea typeface="Palatino"/>
                <a:cs typeface="Palatino"/>
                <a:sym typeface="Palatino"/>
              </a:rPr>
              <a:t>Software Engineering</a:t>
            </a:r>
            <a:endParaRPr/>
          </a:p>
        </p:txBody>
      </p:sp>
      <p:sp>
        <p:nvSpPr>
          <p:cNvPr id="264" name="Google Shape;264;p19"/>
          <p:cNvSpPr/>
          <p:nvPr/>
        </p:nvSpPr>
        <p:spPr>
          <a:xfrm>
            <a:off x="1004887" y="2714625"/>
            <a:ext cx="7620000" cy="1285875"/>
          </a:xfrm>
          <a:prstGeom prst="ellipse">
            <a:avLst/>
          </a:prstGeom>
          <a:solidFill>
            <a:srgbClr val="01EA89"/>
          </a:solidFill>
          <a:ln>
            <a:noFill/>
          </a:ln>
          <a:effectLst>
            <a:outerShdw blurRad="63500" dir="2700000" dist="107763">
              <a:srgbClr val="00000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5" name="Google Shape;265;p19"/>
          <p:cNvSpPr/>
          <p:nvPr/>
        </p:nvSpPr>
        <p:spPr>
          <a:xfrm>
            <a:off x="1462087" y="2286000"/>
            <a:ext cx="6629400" cy="1200150"/>
          </a:xfrm>
          <a:prstGeom prst="ellipse">
            <a:avLst/>
          </a:prstGeom>
          <a:solidFill>
            <a:srgbClr val="BC3700"/>
          </a:solidFill>
          <a:ln>
            <a:noFill/>
          </a:ln>
          <a:effectLst>
            <a:outerShdw blurRad="63500" dir="2700000" dist="107763">
              <a:srgbClr val="00000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6" name="Google Shape;266;p19"/>
          <p:cNvSpPr/>
          <p:nvPr/>
        </p:nvSpPr>
        <p:spPr>
          <a:xfrm>
            <a:off x="1995487" y="1828800"/>
            <a:ext cx="5486400" cy="1028700"/>
          </a:xfrm>
          <a:prstGeom prst="ellipse">
            <a:avLst/>
          </a:prstGeom>
          <a:solidFill>
            <a:schemeClr val="dk2"/>
          </a:solidFill>
          <a:ln>
            <a:noFill/>
          </a:ln>
          <a:effectLst>
            <a:outerShdw blurRad="63500" dir="2700000" dist="107763">
              <a:srgbClr val="00000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7" name="Google Shape;267;p19"/>
          <p:cNvSpPr/>
          <p:nvPr/>
        </p:nvSpPr>
        <p:spPr>
          <a:xfrm>
            <a:off x="2376487" y="1600200"/>
            <a:ext cx="4724400" cy="685800"/>
          </a:xfrm>
          <a:prstGeom prst="ellipse">
            <a:avLst/>
          </a:prstGeom>
          <a:solidFill>
            <a:srgbClr val="790015"/>
          </a:solidFill>
          <a:ln>
            <a:noFill/>
          </a:ln>
          <a:effectLst>
            <a:outerShdw blurRad="63500" dir="2700000" dist="107763">
              <a:srgbClr val="00000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8" name="Google Shape;268;p19"/>
          <p:cNvSpPr txBox="1"/>
          <p:nvPr/>
        </p:nvSpPr>
        <p:spPr>
          <a:xfrm>
            <a:off x="3657600" y="3556000"/>
            <a:ext cx="2141537"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000"/>
              <a:buFont typeface="Palatino"/>
              <a:buNone/>
            </a:pPr>
            <a:r>
              <a:rPr b="1" i="0" lang="en-US" sz="2000" u="none">
                <a:solidFill>
                  <a:schemeClr val="dk1"/>
                </a:solidFill>
                <a:latin typeface="Palatino"/>
                <a:ea typeface="Palatino"/>
                <a:cs typeface="Palatino"/>
                <a:sym typeface="Palatino"/>
              </a:rPr>
              <a:t>a “quality” focus</a:t>
            </a:r>
            <a:endParaRPr/>
          </a:p>
        </p:txBody>
      </p:sp>
      <p:sp>
        <p:nvSpPr>
          <p:cNvPr id="269" name="Google Shape;269;p19"/>
          <p:cNvSpPr txBox="1"/>
          <p:nvPr/>
        </p:nvSpPr>
        <p:spPr>
          <a:xfrm>
            <a:off x="3759200" y="2955925"/>
            <a:ext cx="1838325"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ADADA"/>
              </a:buClr>
              <a:buSzPts val="2000"/>
              <a:buFont typeface="Palatino"/>
              <a:buNone/>
            </a:pPr>
            <a:r>
              <a:rPr b="1" i="0" lang="en-US" sz="2000" u="none">
                <a:solidFill>
                  <a:srgbClr val="DADADA"/>
                </a:solidFill>
                <a:latin typeface="Palatino"/>
                <a:ea typeface="Palatino"/>
                <a:cs typeface="Palatino"/>
                <a:sym typeface="Palatino"/>
              </a:rPr>
              <a:t>process model</a:t>
            </a:r>
            <a:endParaRPr/>
          </a:p>
        </p:txBody>
      </p:sp>
      <p:sp>
        <p:nvSpPr>
          <p:cNvPr id="270" name="Google Shape;270;p19"/>
          <p:cNvSpPr txBox="1"/>
          <p:nvPr/>
        </p:nvSpPr>
        <p:spPr>
          <a:xfrm>
            <a:off x="4114800" y="2355850"/>
            <a:ext cx="1182687"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ADADA"/>
              </a:buClr>
              <a:buSzPts val="2000"/>
              <a:buFont typeface="Palatino"/>
              <a:buNone/>
            </a:pPr>
            <a:r>
              <a:rPr b="1" i="0" lang="en-US" sz="2000" u="none">
                <a:solidFill>
                  <a:srgbClr val="DADADA"/>
                </a:solidFill>
                <a:latin typeface="Palatino"/>
                <a:ea typeface="Palatino"/>
                <a:cs typeface="Palatino"/>
                <a:sym typeface="Palatino"/>
              </a:rPr>
              <a:t>methods</a:t>
            </a:r>
            <a:endParaRPr/>
          </a:p>
        </p:txBody>
      </p:sp>
      <p:sp>
        <p:nvSpPr>
          <p:cNvPr id="271" name="Google Shape;271;p19"/>
          <p:cNvSpPr txBox="1"/>
          <p:nvPr/>
        </p:nvSpPr>
        <p:spPr>
          <a:xfrm>
            <a:off x="4419600" y="1755775"/>
            <a:ext cx="746125"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ADADA"/>
              </a:buClr>
              <a:buSzPts val="2000"/>
              <a:buFont typeface="Palatino"/>
              <a:buNone/>
            </a:pPr>
            <a:r>
              <a:rPr b="1" i="0" lang="en-US" sz="2000" u="none">
                <a:solidFill>
                  <a:srgbClr val="DADADA"/>
                </a:solidFill>
                <a:latin typeface="Palatino"/>
                <a:ea typeface="Palatino"/>
                <a:cs typeface="Palatino"/>
                <a:sym typeface="Palatino"/>
              </a:rPr>
              <a:t>tools</a:t>
            </a:r>
            <a:endParaRPr/>
          </a:p>
        </p:txBody>
      </p:sp>
      <p:sp>
        <p:nvSpPr>
          <p:cNvPr id="272" name="Google Shape;272;p19"/>
          <p:cNvSpPr txBox="1"/>
          <p:nvPr/>
        </p:nvSpPr>
        <p:spPr>
          <a:xfrm>
            <a:off x="68262" y="4048125"/>
            <a:ext cx="9220200" cy="2657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457200" y="274637"/>
            <a:ext cx="72929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Software products</a:t>
            </a:r>
            <a:endParaRPr/>
          </a:p>
        </p:txBody>
      </p:sp>
      <p:sp>
        <p:nvSpPr>
          <p:cNvPr id="138" name="Google Shape;138;p2"/>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cap="none" strike="noStrike">
                <a:solidFill>
                  <a:srgbClr val="AD0101"/>
                </a:solidFill>
                <a:latin typeface="Times New Roman"/>
                <a:ea typeface="Times New Roman"/>
                <a:cs typeface="Times New Roman"/>
                <a:sym typeface="Times New Roman"/>
              </a:rPr>
              <a:t>Generic products</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Stand-alone systems that are marketed and sold to </a:t>
            </a:r>
            <a:r>
              <a:rPr b="1" i="0" lang="en-US" sz="2200" u="none" cap="none" strike="noStrike">
                <a:solidFill>
                  <a:schemeClr val="dk2"/>
                </a:solidFill>
                <a:latin typeface="Times New Roman"/>
                <a:ea typeface="Times New Roman"/>
                <a:cs typeface="Times New Roman"/>
                <a:sym typeface="Times New Roman"/>
              </a:rPr>
              <a:t>any customer </a:t>
            </a:r>
            <a:r>
              <a:rPr b="0" i="0" lang="en-US" sz="2200" u="none" cap="none" strike="noStrike">
                <a:solidFill>
                  <a:schemeClr val="dk2"/>
                </a:solidFill>
                <a:latin typeface="Times New Roman"/>
                <a:ea typeface="Times New Roman"/>
                <a:cs typeface="Times New Roman"/>
                <a:sym typeface="Times New Roman"/>
              </a:rPr>
              <a:t>who wishes to buy them.</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Examples – PC software such as editing, graphics programs, project management tools; CAD software; software for specific markets such as appointments systems for dentists.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rgbClr val="AD0101"/>
                </a:solidFill>
                <a:latin typeface="Times New Roman"/>
                <a:ea typeface="Times New Roman"/>
                <a:cs typeface="Times New Roman"/>
                <a:sym typeface="Times New Roman"/>
              </a:rPr>
              <a:t>Customized products</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Software that is commissioned by </a:t>
            </a:r>
            <a:r>
              <a:rPr b="1" i="0" lang="en-US" sz="2200" u="none" cap="none" strike="noStrike">
                <a:solidFill>
                  <a:schemeClr val="dk2"/>
                </a:solidFill>
                <a:latin typeface="Times New Roman"/>
                <a:ea typeface="Times New Roman"/>
                <a:cs typeface="Times New Roman"/>
                <a:sym typeface="Times New Roman"/>
              </a:rPr>
              <a:t>a specific customer </a:t>
            </a:r>
            <a:r>
              <a:rPr b="0" i="0" lang="en-US" sz="2200" u="none" cap="none" strike="noStrike">
                <a:solidFill>
                  <a:schemeClr val="dk2"/>
                </a:solidFill>
                <a:latin typeface="Times New Roman"/>
                <a:ea typeface="Times New Roman"/>
                <a:cs typeface="Times New Roman"/>
                <a:sym typeface="Times New Roman"/>
              </a:rPr>
              <a:t>to meet their own needs. </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Examples – embedded control systems, air traffic control software, traffic monitoring systems.</a:t>
            </a:r>
            <a:endParaRPr/>
          </a:p>
        </p:txBody>
      </p:sp>
      <p:sp>
        <p:nvSpPr>
          <p:cNvPr id="139" name="Google Shape;139;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54545"/>
              </a:buClr>
              <a:buSzPts val="1200"/>
              <a:buFont typeface="Arial"/>
              <a:buNone/>
            </a:pPr>
            <a:fld id="{00000000-1234-1234-1234-123412341234}" type="slidenum">
              <a:rPr b="1" i="0" lang="en-US" sz="1200" u="none">
                <a:solidFill>
                  <a:srgbClr val="454545"/>
                </a:solidFill>
                <a:latin typeface="Arial"/>
                <a:ea typeface="Arial"/>
                <a:cs typeface="Arial"/>
                <a:sym typeface="Arial"/>
              </a:rPr>
              <a:t>‹#›</a:t>
            </a:fld>
            <a:endParaRPr/>
          </a:p>
        </p:txBody>
      </p:sp>
      <p:sp>
        <p:nvSpPr>
          <p:cNvPr id="278" name="Google Shape;278;p20"/>
          <p:cNvSpPr txBox="1"/>
          <p:nvPr>
            <p:ph type="title"/>
          </p:nvPr>
        </p:nvSpPr>
        <p:spPr>
          <a:xfrm>
            <a:off x="1600200" y="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Software Process</a:t>
            </a:r>
            <a:endParaRPr/>
          </a:p>
        </p:txBody>
      </p:sp>
      <p:sp>
        <p:nvSpPr>
          <p:cNvPr id="279" name="Google Shape;279;p20"/>
          <p:cNvSpPr txBox="1"/>
          <p:nvPr>
            <p:ph idx="1" type="body"/>
          </p:nvPr>
        </p:nvSpPr>
        <p:spPr>
          <a:xfrm>
            <a:off x="685800" y="1828800"/>
            <a:ext cx="7620000" cy="2743200"/>
          </a:xfrm>
          <a:prstGeom prst="rect">
            <a:avLst/>
          </a:prstGeom>
          <a:noFill/>
          <a:ln>
            <a:noFill/>
          </a:ln>
        </p:spPr>
        <p:txBody>
          <a:bodyPr anchorCtr="0" anchor="ctr"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Activities in software projects</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Characterized by a common process framework</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Framework activities - task sets</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Umbrella activities</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“Process maturity” enables development of quality software products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title"/>
          </p:nvPr>
        </p:nvSpPr>
        <p:spPr>
          <a:xfrm>
            <a:off x="533400" y="838200"/>
            <a:ext cx="67818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Software Process</a:t>
            </a:r>
            <a:endParaRPr/>
          </a:p>
        </p:txBody>
      </p:sp>
      <p:sp>
        <p:nvSpPr>
          <p:cNvPr id="286" name="Google Shape;286;p21"/>
          <p:cNvSpPr txBox="1"/>
          <p:nvPr>
            <p:ph idx="1" type="body"/>
          </p:nvPr>
        </p:nvSpPr>
        <p:spPr>
          <a:xfrm>
            <a:off x="533400" y="1600200"/>
            <a:ext cx="7696200" cy="41148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Purpose of process is to deliver software in a timely manner and with sufficient quality to satisfy those who have sponsored its creation and those who will use it.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A process is a collection of activities, actions and tasks that are performed when some work product is to be created. It is </a:t>
            </a:r>
            <a:r>
              <a:rPr b="1" i="0" lang="en-US" sz="2400" u="none">
                <a:solidFill>
                  <a:srgbClr val="AD0101"/>
                </a:solidFill>
                <a:latin typeface="Times New Roman"/>
                <a:ea typeface="Times New Roman"/>
                <a:cs typeface="Times New Roman"/>
                <a:sym typeface="Times New Roman"/>
              </a:rPr>
              <a:t>not a rigid prescription </a:t>
            </a:r>
            <a:r>
              <a:rPr b="0" i="0" lang="en-US" sz="2400" u="none">
                <a:solidFill>
                  <a:schemeClr val="dk2"/>
                </a:solidFill>
                <a:latin typeface="Times New Roman"/>
                <a:ea typeface="Times New Roman"/>
                <a:cs typeface="Times New Roman"/>
                <a:sym typeface="Times New Roman"/>
              </a:rPr>
              <a:t>for how to build computer software. Rather, it is an adaptable approach that enables the people doing the work to pick and choose the </a:t>
            </a:r>
            <a:r>
              <a:rPr b="1" i="0" lang="en-US" sz="2400" u="none">
                <a:solidFill>
                  <a:srgbClr val="AD0101"/>
                </a:solidFill>
                <a:latin typeface="Times New Roman"/>
                <a:ea typeface="Times New Roman"/>
                <a:cs typeface="Times New Roman"/>
                <a:sym typeface="Times New Roman"/>
              </a:rPr>
              <a:t>appropriate</a:t>
            </a:r>
            <a:r>
              <a:rPr b="1" i="0" lang="en-US" sz="2400" u="none">
                <a:solidFill>
                  <a:schemeClr val="dk2"/>
                </a:solidFill>
                <a:latin typeface="Times New Roman"/>
                <a:ea typeface="Times New Roman"/>
                <a:cs typeface="Times New Roman"/>
                <a:sym typeface="Times New Roman"/>
              </a:rPr>
              <a:t> set of work actions </a:t>
            </a:r>
            <a:r>
              <a:rPr b="0" i="0" lang="en-US" sz="2400" u="none">
                <a:solidFill>
                  <a:schemeClr val="dk2"/>
                </a:solidFill>
                <a:latin typeface="Times New Roman"/>
                <a:ea typeface="Times New Roman"/>
                <a:cs typeface="Times New Roman"/>
                <a:sym typeface="Times New Roman"/>
              </a:rPr>
              <a:t>and tasks. </a:t>
            </a:r>
            <a:endParaRPr/>
          </a:p>
        </p:txBody>
      </p:sp>
      <p:sp>
        <p:nvSpPr>
          <p:cNvPr id="287" name="Google Shape;287;p21"/>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txBox="1"/>
          <p:nvPr>
            <p:ph type="title"/>
          </p:nvPr>
        </p:nvSpPr>
        <p:spPr>
          <a:xfrm>
            <a:off x="1066800" y="304800"/>
            <a:ext cx="6781800" cy="10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2800"/>
              <a:buFont typeface="Impact"/>
              <a:buNone/>
            </a:pPr>
            <a:r>
              <a:rPr b="0" i="0" lang="en-US" sz="2800" u="none">
                <a:solidFill>
                  <a:srgbClr val="262626"/>
                </a:solidFill>
                <a:latin typeface="Impact"/>
                <a:ea typeface="Impact"/>
                <a:cs typeface="Impact"/>
                <a:sym typeface="Impact"/>
              </a:rPr>
              <a:t>Five Activities of a Generic Process framework</a:t>
            </a:r>
            <a:endParaRPr/>
          </a:p>
        </p:txBody>
      </p:sp>
      <p:sp>
        <p:nvSpPr>
          <p:cNvPr id="293" name="Google Shape;293;p22"/>
          <p:cNvSpPr txBox="1"/>
          <p:nvPr>
            <p:ph idx="1" type="body"/>
          </p:nvPr>
        </p:nvSpPr>
        <p:spPr>
          <a:xfrm>
            <a:off x="914400" y="1295400"/>
            <a:ext cx="6781800" cy="4648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Communication</a:t>
            </a:r>
            <a:r>
              <a:rPr b="0" i="0" lang="en-US" sz="1700" u="none">
                <a:solidFill>
                  <a:schemeClr val="dk2"/>
                </a:solidFill>
                <a:latin typeface="Times New Roman"/>
                <a:ea typeface="Times New Roman"/>
                <a:cs typeface="Times New Roman"/>
                <a:sym typeface="Times New Roman"/>
              </a:rPr>
              <a:t>: communicate with customer to understand objectives and gather requirements</a:t>
            </a:r>
            <a:endParaRPr/>
          </a:p>
          <a:p>
            <a:pPr indent="-273050" lvl="0" marL="2730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Planning</a:t>
            </a:r>
            <a:r>
              <a:rPr b="0" i="0" lang="en-US" sz="1700" u="none">
                <a:solidFill>
                  <a:schemeClr val="dk2"/>
                </a:solidFill>
                <a:latin typeface="Times New Roman"/>
                <a:ea typeface="Times New Roman"/>
                <a:cs typeface="Times New Roman"/>
                <a:sym typeface="Times New Roman"/>
              </a:rPr>
              <a:t>: creates a “map” defines the work by describing the tasks, risks and resources, work products and work schedule. </a:t>
            </a:r>
            <a:endParaRPr/>
          </a:p>
          <a:p>
            <a:pPr indent="-273050" lvl="0" marL="2730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Modeling</a:t>
            </a:r>
            <a:r>
              <a:rPr b="0" i="0" lang="en-US" sz="1700" u="none">
                <a:solidFill>
                  <a:schemeClr val="dk2"/>
                </a:solidFill>
                <a:latin typeface="Times New Roman"/>
                <a:ea typeface="Times New Roman"/>
                <a:cs typeface="Times New Roman"/>
                <a:sym typeface="Times New Roman"/>
              </a:rPr>
              <a:t>: Create a “sketch”, what it looks like architecturally, how the constituent parts fit together and other characteristics. </a:t>
            </a:r>
            <a:endParaRPr/>
          </a:p>
          <a:p>
            <a:pPr indent="-273050" lvl="0" marL="2730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Construction</a:t>
            </a:r>
            <a:r>
              <a:rPr b="0" i="0" lang="en-US" sz="1700" u="none">
                <a:solidFill>
                  <a:schemeClr val="dk2"/>
                </a:solidFill>
                <a:latin typeface="Times New Roman"/>
                <a:ea typeface="Times New Roman"/>
                <a:cs typeface="Times New Roman"/>
                <a:sym typeface="Times New Roman"/>
              </a:rPr>
              <a:t>: code generation and the testing. </a:t>
            </a:r>
            <a:endParaRPr/>
          </a:p>
          <a:p>
            <a:pPr indent="-273050" lvl="0" marL="2730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Deployment</a:t>
            </a:r>
            <a:r>
              <a:rPr b="0" i="0" lang="en-US" sz="1700" u="none">
                <a:solidFill>
                  <a:schemeClr val="dk2"/>
                </a:solidFill>
                <a:latin typeface="Times New Roman"/>
                <a:ea typeface="Times New Roman"/>
                <a:cs typeface="Times New Roman"/>
                <a:sym typeface="Times New Roman"/>
              </a:rPr>
              <a:t>: Delivered to the customer who evaluates the products and provides feedback based on the evaluation. </a:t>
            </a:r>
            <a:endParaRPr/>
          </a:p>
          <a:p>
            <a:pPr indent="-165100" lvl="0" marL="273050" marR="0" rtl="0" algn="l">
              <a:lnSpc>
                <a:spcPct val="80000"/>
              </a:lnSpc>
              <a:spcBef>
                <a:spcPts val="340"/>
              </a:spcBef>
              <a:spcAft>
                <a:spcPts val="0"/>
              </a:spcAft>
              <a:buClr>
                <a:schemeClr val="accent1"/>
              </a:buClr>
              <a:buSzPts val="1700"/>
              <a:buFont typeface="Arial"/>
              <a:buNone/>
            </a:pPr>
            <a:r>
              <a:t/>
            </a:r>
            <a:endParaRPr b="0" i="0" sz="1700" u="none">
              <a:solidFill>
                <a:schemeClr val="dk2"/>
              </a:solidFill>
              <a:latin typeface="Times New Roman"/>
              <a:ea typeface="Times New Roman"/>
              <a:cs typeface="Times New Roman"/>
              <a:sym typeface="Times New Roman"/>
            </a:endParaRPr>
          </a:p>
          <a:p>
            <a:pPr indent="-273050" lvl="0" marL="273050" marR="0" rtl="0" algn="l">
              <a:lnSpc>
                <a:spcPct val="80000"/>
              </a:lnSpc>
              <a:spcBef>
                <a:spcPts val="340"/>
              </a:spcBef>
              <a:spcAft>
                <a:spcPts val="0"/>
              </a:spcAft>
              <a:buClr>
                <a:schemeClr val="accent1"/>
              </a:buClr>
              <a:buSzPts val="1700"/>
              <a:buFont typeface="Arial"/>
              <a:buChar char="•"/>
            </a:pPr>
            <a:r>
              <a:rPr b="0" i="0" lang="en-US" sz="1700" u="none">
                <a:solidFill>
                  <a:schemeClr val="dk2"/>
                </a:solidFill>
                <a:latin typeface="Times New Roman"/>
                <a:ea typeface="Times New Roman"/>
                <a:cs typeface="Times New Roman"/>
                <a:sym typeface="Times New Roman"/>
              </a:rPr>
              <a:t>These five framework activities can be used to all software development regardless of the application domain, size of the project, complexity of the efforts etc, though the details will be different in each case. </a:t>
            </a:r>
            <a:endParaRPr/>
          </a:p>
          <a:p>
            <a:pPr indent="-165100" lvl="0" marL="273050" marR="0" rtl="0" algn="l">
              <a:lnSpc>
                <a:spcPct val="80000"/>
              </a:lnSpc>
              <a:spcBef>
                <a:spcPts val="340"/>
              </a:spcBef>
              <a:spcAft>
                <a:spcPts val="0"/>
              </a:spcAft>
              <a:buClr>
                <a:schemeClr val="accent1"/>
              </a:buClr>
              <a:buSzPts val="1700"/>
              <a:buFont typeface="Arial"/>
              <a:buNone/>
            </a:pPr>
            <a:r>
              <a:t/>
            </a:r>
            <a:endParaRPr b="0" i="0" sz="1700" u="none">
              <a:solidFill>
                <a:schemeClr val="dk2"/>
              </a:solidFill>
              <a:latin typeface="Times New Roman"/>
              <a:ea typeface="Times New Roman"/>
              <a:cs typeface="Times New Roman"/>
              <a:sym typeface="Times New Roman"/>
            </a:endParaRPr>
          </a:p>
          <a:p>
            <a:pPr indent="-273050" lvl="0" marL="273050" marR="0" rtl="0" algn="l">
              <a:lnSpc>
                <a:spcPct val="80000"/>
              </a:lnSpc>
              <a:spcBef>
                <a:spcPts val="340"/>
              </a:spcBef>
              <a:spcAft>
                <a:spcPts val="0"/>
              </a:spcAft>
              <a:buClr>
                <a:schemeClr val="accent1"/>
              </a:buClr>
              <a:buSzPts val="1700"/>
              <a:buFont typeface="Arial"/>
              <a:buChar char="•"/>
            </a:pPr>
            <a:r>
              <a:rPr b="0" i="0" lang="en-US" sz="1700" u="none">
                <a:solidFill>
                  <a:schemeClr val="dk2"/>
                </a:solidFill>
                <a:latin typeface="Times New Roman"/>
                <a:ea typeface="Times New Roman"/>
                <a:cs typeface="Times New Roman"/>
                <a:sym typeface="Times New Roman"/>
              </a:rPr>
              <a:t>For many software projects, these framework activities are applied </a:t>
            </a:r>
            <a:r>
              <a:rPr b="1" i="0" lang="en-US" sz="1700" u="none">
                <a:solidFill>
                  <a:srgbClr val="AD0101"/>
                </a:solidFill>
                <a:latin typeface="Times New Roman"/>
                <a:ea typeface="Times New Roman"/>
                <a:cs typeface="Times New Roman"/>
                <a:sym typeface="Times New Roman"/>
              </a:rPr>
              <a:t>iteratively</a:t>
            </a:r>
            <a:r>
              <a:rPr b="0" i="0" lang="en-US" sz="1700" u="none">
                <a:solidFill>
                  <a:srgbClr val="AD0101"/>
                </a:solidFill>
                <a:latin typeface="Times New Roman"/>
                <a:ea typeface="Times New Roman"/>
                <a:cs typeface="Times New Roman"/>
                <a:sym typeface="Times New Roman"/>
              </a:rPr>
              <a:t> </a:t>
            </a:r>
            <a:r>
              <a:rPr b="0" i="0" lang="en-US" sz="1700" u="none">
                <a:solidFill>
                  <a:schemeClr val="dk2"/>
                </a:solidFill>
                <a:latin typeface="Times New Roman"/>
                <a:ea typeface="Times New Roman"/>
                <a:cs typeface="Times New Roman"/>
                <a:sym typeface="Times New Roman"/>
              </a:rPr>
              <a:t>as a project progresses. Each iteration produces a software increment that provides a subset of overall software features and functionality. </a:t>
            </a:r>
            <a:endParaRPr/>
          </a:p>
          <a:p>
            <a:pPr indent="-165100" lvl="0" marL="273050" marR="0" rtl="0" algn="l">
              <a:spcBef>
                <a:spcPts val="340"/>
              </a:spcBef>
              <a:spcAft>
                <a:spcPts val="0"/>
              </a:spcAft>
              <a:buClr>
                <a:schemeClr val="accent1"/>
              </a:buClr>
              <a:buSzPts val="1700"/>
              <a:buFont typeface="Arial"/>
              <a:buNone/>
            </a:pPr>
            <a:r>
              <a:t/>
            </a:r>
            <a:endParaRPr b="0" i="0" sz="1700" u="none">
              <a:solidFill>
                <a:schemeClr val="dk2"/>
              </a:solidFill>
              <a:latin typeface="Times New Roman"/>
              <a:ea typeface="Times New Roman"/>
              <a:cs typeface="Times New Roman"/>
              <a:sym typeface="Times New Roman"/>
            </a:endParaRPr>
          </a:p>
        </p:txBody>
      </p:sp>
      <p:sp>
        <p:nvSpPr>
          <p:cNvPr id="294" name="Google Shape;294;p22"/>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3"/>
          <p:cNvSpPr txBox="1"/>
          <p:nvPr>
            <p:ph type="title"/>
          </p:nvPr>
        </p:nvSpPr>
        <p:spPr>
          <a:xfrm>
            <a:off x="1066800" y="838200"/>
            <a:ext cx="6324600" cy="6334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Umbrella Activities</a:t>
            </a:r>
            <a:endParaRPr/>
          </a:p>
        </p:txBody>
      </p:sp>
      <p:sp>
        <p:nvSpPr>
          <p:cNvPr id="300" name="Google Shape;300;p23"/>
          <p:cNvSpPr txBox="1"/>
          <p:nvPr>
            <p:ph idx="1" type="body"/>
          </p:nvPr>
        </p:nvSpPr>
        <p:spPr>
          <a:xfrm>
            <a:off x="533400" y="1828800"/>
            <a:ext cx="7727950" cy="4075112"/>
          </a:xfrm>
          <a:prstGeom prst="rect">
            <a:avLst/>
          </a:prstGeom>
          <a:noFill/>
          <a:ln>
            <a:noFill/>
          </a:ln>
        </p:spPr>
        <p:txBody>
          <a:bodyPr anchorCtr="0" anchor="ctr" bIns="44450" lIns="90475" spcFirstLastPara="1" rIns="90475" wrap="square" tIns="44450">
            <a:noAutofit/>
          </a:bodyPr>
          <a:lstStyle/>
          <a:p>
            <a:pPr indent="-285750" lvl="0" marL="285750" marR="0" rtl="0" algn="l">
              <a:lnSpc>
                <a:spcPct val="80000"/>
              </a:lnSpc>
              <a:spcBef>
                <a:spcPts val="0"/>
              </a:spcBef>
              <a:spcAft>
                <a:spcPts val="0"/>
              </a:spcAft>
              <a:buClr>
                <a:schemeClr val="accent1"/>
              </a:buClr>
              <a:buSzPts val="1700"/>
              <a:buFont typeface="Arial"/>
              <a:buNone/>
            </a:pPr>
            <a:r>
              <a:rPr b="0" i="0" lang="en-US" sz="1700" u="none">
                <a:solidFill>
                  <a:schemeClr val="dk2"/>
                </a:solidFill>
                <a:latin typeface="Times New Roman"/>
                <a:ea typeface="Times New Roman"/>
                <a:cs typeface="Times New Roman"/>
                <a:sym typeface="Times New Roman"/>
              </a:rPr>
              <a:t>     Complement the five process framework activities and help team </a:t>
            </a:r>
            <a:r>
              <a:rPr b="0" i="0" lang="en-US" sz="1700" u="none">
                <a:solidFill>
                  <a:srgbClr val="3366FF"/>
                </a:solidFill>
                <a:latin typeface="Times New Roman"/>
                <a:ea typeface="Times New Roman"/>
                <a:cs typeface="Times New Roman"/>
                <a:sym typeface="Times New Roman"/>
              </a:rPr>
              <a:t>manage and control </a:t>
            </a:r>
            <a:r>
              <a:rPr b="0" i="0" lang="en-US" sz="1700" u="none">
                <a:solidFill>
                  <a:schemeClr val="dk2"/>
                </a:solidFill>
                <a:latin typeface="Times New Roman"/>
                <a:ea typeface="Times New Roman"/>
                <a:cs typeface="Times New Roman"/>
                <a:sym typeface="Times New Roman"/>
              </a:rPr>
              <a:t>progress, quality, change, and risk.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Software project tracking and control:</a:t>
            </a:r>
            <a:r>
              <a:rPr b="0" i="0" lang="en-US" sz="1700" u="none">
                <a:solidFill>
                  <a:schemeClr val="dk2"/>
                </a:solidFill>
                <a:latin typeface="Times New Roman"/>
                <a:ea typeface="Times New Roman"/>
                <a:cs typeface="Times New Roman"/>
                <a:sym typeface="Times New Roman"/>
              </a:rPr>
              <a:t> assess progress against the plan and take actions to maintain the schedule.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Risk management</a:t>
            </a:r>
            <a:r>
              <a:rPr b="0" i="0" lang="en-US" sz="1700" u="none">
                <a:solidFill>
                  <a:schemeClr val="dk2"/>
                </a:solidFill>
                <a:latin typeface="Times New Roman"/>
                <a:ea typeface="Times New Roman"/>
                <a:cs typeface="Times New Roman"/>
                <a:sym typeface="Times New Roman"/>
              </a:rPr>
              <a:t>: assesses risks that may affect the outcome and quality.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Software quality assurance</a:t>
            </a:r>
            <a:r>
              <a:rPr b="0" i="0" lang="en-US" sz="1700" u="none">
                <a:solidFill>
                  <a:schemeClr val="dk2"/>
                </a:solidFill>
                <a:latin typeface="Times New Roman"/>
                <a:ea typeface="Times New Roman"/>
                <a:cs typeface="Times New Roman"/>
                <a:sym typeface="Times New Roman"/>
              </a:rPr>
              <a:t>: defines and conduct activities to ensure quality.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Technical reviews</a:t>
            </a:r>
            <a:r>
              <a:rPr b="0" i="0" lang="en-US" sz="1700" u="none">
                <a:solidFill>
                  <a:schemeClr val="dk2"/>
                </a:solidFill>
                <a:latin typeface="Times New Roman"/>
                <a:ea typeface="Times New Roman"/>
                <a:cs typeface="Times New Roman"/>
                <a:sym typeface="Times New Roman"/>
              </a:rPr>
              <a:t>: assesses work products to uncover and remove errors before going to the next activity.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Measurement:</a:t>
            </a:r>
            <a:r>
              <a:rPr b="0" i="0" lang="en-US" sz="1700" u="none">
                <a:solidFill>
                  <a:schemeClr val="dk2"/>
                </a:solidFill>
                <a:latin typeface="Times New Roman"/>
                <a:ea typeface="Times New Roman"/>
                <a:cs typeface="Times New Roman"/>
                <a:sym typeface="Times New Roman"/>
              </a:rPr>
              <a:t> define and collects process, project, and product measures to ensure stakeholder’s needs are met.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Reusability management</a:t>
            </a:r>
            <a:r>
              <a:rPr b="0" i="0" lang="en-US" sz="1700" u="none">
                <a:solidFill>
                  <a:schemeClr val="dk2"/>
                </a:solidFill>
                <a:latin typeface="Times New Roman"/>
                <a:ea typeface="Times New Roman"/>
                <a:cs typeface="Times New Roman"/>
                <a:sym typeface="Times New Roman"/>
              </a:rPr>
              <a:t>: defines criteria for work product reuse and establishes mechanism to achieve reusable components.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Work product preparation and production</a:t>
            </a:r>
            <a:r>
              <a:rPr b="0" i="0" lang="en-US" sz="1700" u="none">
                <a:solidFill>
                  <a:schemeClr val="dk2"/>
                </a:solidFill>
                <a:latin typeface="Times New Roman"/>
                <a:ea typeface="Times New Roman"/>
                <a:cs typeface="Times New Roman"/>
                <a:sym typeface="Times New Roman"/>
              </a:rPr>
              <a:t>: create work products such as models, documents, logs, forms and lists. </a:t>
            </a:r>
            <a:endParaRPr/>
          </a:p>
        </p:txBody>
      </p:sp>
      <p:sp>
        <p:nvSpPr>
          <p:cNvPr id="301" name="Google Shape;301;p23"/>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54545"/>
              </a:buClr>
              <a:buSzPts val="1200"/>
              <a:buFont typeface="Arial"/>
              <a:buNone/>
            </a:pPr>
            <a:fld id="{00000000-1234-1234-1234-123412341234}" type="slidenum">
              <a:rPr b="1" i="0" lang="en-US" sz="1200" u="none">
                <a:solidFill>
                  <a:srgbClr val="454545"/>
                </a:solidFill>
                <a:latin typeface="Arial"/>
                <a:ea typeface="Arial"/>
                <a:cs typeface="Arial"/>
                <a:sym typeface="Arial"/>
              </a:rPr>
              <a:t>‹#›</a:t>
            </a:fld>
            <a:endParaRPr/>
          </a:p>
        </p:txBody>
      </p:sp>
      <p:grpSp>
        <p:nvGrpSpPr>
          <p:cNvPr id="307" name="Google Shape;307;p24"/>
          <p:cNvGrpSpPr/>
          <p:nvPr/>
        </p:nvGrpSpPr>
        <p:grpSpPr>
          <a:xfrm>
            <a:off x="1912937" y="1628775"/>
            <a:ext cx="5329237" cy="4083050"/>
            <a:chOff x="1527" y="703"/>
            <a:chExt cx="2769" cy="1968"/>
          </a:xfrm>
        </p:grpSpPr>
        <p:sp>
          <p:nvSpPr>
            <p:cNvPr id="308" name="Google Shape;308;p24"/>
            <p:cNvSpPr txBox="1"/>
            <p:nvPr/>
          </p:nvSpPr>
          <p:spPr>
            <a:xfrm>
              <a:off x="1562" y="738"/>
              <a:ext cx="2734" cy="1933"/>
            </a:xfrm>
            <a:prstGeom prst="rect">
              <a:avLst/>
            </a:prstGeom>
            <a:solidFill>
              <a:srgbClr val="00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9" name="Google Shape;309;p24"/>
            <p:cNvSpPr txBox="1"/>
            <p:nvPr/>
          </p:nvSpPr>
          <p:spPr>
            <a:xfrm>
              <a:off x="1527" y="703"/>
              <a:ext cx="2734" cy="1933"/>
            </a:xfrm>
            <a:prstGeom prst="rect">
              <a:avLst/>
            </a:prstGeom>
            <a:solidFill>
              <a:srgbClr val="96E3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10" name="Google Shape;310;p24"/>
          <p:cNvSpPr txBox="1"/>
          <p:nvPr>
            <p:ph type="title"/>
          </p:nvPr>
        </p:nvSpPr>
        <p:spPr>
          <a:xfrm>
            <a:off x="914400" y="304800"/>
            <a:ext cx="6775450" cy="1712912"/>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Process as Problem Solving</a:t>
            </a:r>
            <a:endParaRPr/>
          </a:p>
        </p:txBody>
      </p:sp>
      <p:pic>
        <p:nvPicPr>
          <p:cNvPr id="311" name="Google Shape;311;p24"/>
          <p:cNvPicPr preferRelativeResize="0"/>
          <p:nvPr/>
        </p:nvPicPr>
        <p:blipFill rotWithShape="1">
          <a:blip r:embed="rId3">
            <a:alphaModFix/>
          </a:blip>
          <a:srcRect b="0" l="0" r="0" t="0"/>
          <a:stretch/>
        </p:blipFill>
        <p:spPr>
          <a:xfrm>
            <a:off x="2362200" y="1981200"/>
            <a:ext cx="4719637" cy="3397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990600" y="762000"/>
            <a:ext cx="5486400" cy="12827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4000"/>
              <a:buFont typeface="Impact"/>
              <a:buNone/>
            </a:pPr>
            <a:r>
              <a:rPr b="0" i="0" lang="en-US" sz="4000" u="none">
                <a:solidFill>
                  <a:srgbClr val="262626"/>
                </a:solidFill>
                <a:latin typeface="Impact"/>
                <a:ea typeface="Impact"/>
                <a:cs typeface="Impact"/>
                <a:sym typeface="Impact"/>
              </a:rPr>
              <a:t>What is a software process model?</a:t>
            </a:r>
            <a:endParaRPr/>
          </a:p>
        </p:txBody>
      </p:sp>
      <p:sp>
        <p:nvSpPr>
          <p:cNvPr id="317" name="Google Shape;317;p25"/>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18" name="Google Shape;318;p25"/>
          <p:cNvSpPr txBox="1"/>
          <p:nvPr/>
        </p:nvSpPr>
        <p:spPr>
          <a:xfrm>
            <a:off x="528637" y="2209800"/>
            <a:ext cx="8305800" cy="34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simplified representation of a software process, presented from a specific perspective.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Examples of process perspectives are</a:t>
            </a:r>
            <a:endParaRPr/>
          </a:p>
          <a:p>
            <a:pPr indent="0" lvl="1" marL="45720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Workflow perspective - sequence of activities;</a:t>
            </a:r>
            <a:endParaRPr/>
          </a:p>
          <a:p>
            <a:pPr indent="0" lvl="1" marL="45720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Data-flow perspective - information flow;</a:t>
            </a:r>
            <a:endParaRPr/>
          </a:p>
          <a:p>
            <a:pPr indent="0" lvl="1" marL="45720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Role/action perspective - who does what.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Generic process models	</a:t>
            </a:r>
            <a:endParaRPr/>
          </a:p>
          <a:p>
            <a:pPr indent="0" lvl="1" marL="45720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Waterfall;</a:t>
            </a:r>
            <a:endParaRPr/>
          </a:p>
          <a:p>
            <a:pPr indent="0" lvl="1" marL="45720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Iterative development;</a:t>
            </a:r>
            <a:endParaRPr/>
          </a:p>
          <a:p>
            <a:pPr indent="0" lvl="1" marL="45720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Component-based software engineering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54545"/>
              </a:buClr>
              <a:buSzPts val="1200"/>
              <a:buFont typeface="Arial"/>
              <a:buNone/>
            </a:pPr>
            <a:fld id="{00000000-1234-1234-1234-123412341234}" type="slidenum">
              <a:rPr b="1" i="0" lang="en-US" sz="1200" u="none">
                <a:solidFill>
                  <a:srgbClr val="454545"/>
                </a:solidFill>
                <a:latin typeface="Arial"/>
                <a:ea typeface="Arial"/>
                <a:cs typeface="Arial"/>
                <a:sym typeface="Arial"/>
              </a:rPr>
              <a:t>‹#›</a:t>
            </a:fld>
            <a:endParaRPr/>
          </a:p>
        </p:txBody>
      </p:sp>
      <p:sp>
        <p:nvSpPr>
          <p:cNvPr id="324" name="Google Shape;324;p26"/>
          <p:cNvSpPr txBox="1"/>
          <p:nvPr>
            <p:ph type="title"/>
          </p:nvPr>
        </p:nvSpPr>
        <p:spPr>
          <a:xfrm>
            <a:off x="517525" y="228600"/>
            <a:ext cx="8272462" cy="1752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The Process Model:Adaptability</a:t>
            </a:r>
            <a:endParaRPr/>
          </a:p>
        </p:txBody>
      </p:sp>
      <p:sp>
        <p:nvSpPr>
          <p:cNvPr id="325" name="Google Shape;325;p26"/>
          <p:cNvSpPr txBox="1"/>
          <p:nvPr>
            <p:ph idx="1" type="body"/>
          </p:nvPr>
        </p:nvSpPr>
        <p:spPr>
          <a:xfrm>
            <a:off x="838200" y="1981200"/>
            <a:ext cx="7367587" cy="3448050"/>
          </a:xfrm>
          <a:prstGeom prst="rect">
            <a:avLst/>
          </a:prstGeom>
          <a:noFill/>
          <a:ln>
            <a:noFill/>
          </a:ln>
        </p:spPr>
        <p:txBody>
          <a:bodyPr anchorCtr="0" anchor="ctr" bIns="44450" lIns="90475" spcFirstLastPara="1" rIns="90475" wrap="square" tIns="44450">
            <a:noAutofit/>
          </a:bodyPr>
          <a:lstStyle/>
          <a:p>
            <a:pPr indent="-273050" lvl="0" marL="273050" rtl="0" algn="l">
              <a:lnSpc>
                <a:spcPct val="9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the framework activities will </a:t>
            </a:r>
            <a:r>
              <a:rPr b="0" i="0" lang="en-US" sz="2400" u="sng">
                <a:solidFill>
                  <a:schemeClr val="dk2"/>
                </a:solidFill>
                <a:latin typeface="Times New Roman"/>
                <a:ea typeface="Times New Roman"/>
                <a:cs typeface="Times New Roman"/>
                <a:sym typeface="Times New Roman"/>
              </a:rPr>
              <a:t>always</a:t>
            </a:r>
            <a:r>
              <a:rPr b="0" i="0" lang="en-US" sz="2400" u="none">
                <a:solidFill>
                  <a:schemeClr val="dk2"/>
                </a:solidFill>
                <a:latin typeface="Times New Roman"/>
                <a:ea typeface="Times New Roman"/>
                <a:cs typeface="Times New Roman"/>
                <a:sym typeface="Times New Roman"/>
              </a:rPr>
              <a:t> be applied on </a:t>
            </a:r>
            <a:r>
              <a:rPr b="0" i="0" lang="en-US" sz="2400" u="sng">
                <a:solidFill>
                  <a:schemeClr val="dk2"/>
                </a:solidFill>
                <a:latin typeface="Times New Roman"/>
                <a:ea typeface="Times New Roman"/>
                <a:cs typeface="Times New Roman"/>
                <a:sym typeface="Times New Roman"/>
              </a:rPr>
              <a:t>every</a:t>
            </a:r>
            <a:r>
              <a:rPr b="0" i="0" lang="en-US" sz="2400" u="none">
                <a:solidFill>
                  <a:schemeClr val="dk2"/>
                </a:solidFill>
                <a:latin typeface="Times New Roman"/>
                <a:ea typeface="Times New Roman"/>
                <a:cs typeface="Times New Roman"/>
                <a:sym typeface="Times New Roman"/>
              </a:rPr>
              <a:t> project ... BUT</a:t>
            </a:r>
            <a:endParaRPr/>
          </a:p>
          <a:p>
            <a:pPr indent="-273050" lvl="0" marL="273050" rtl="0" algn="l">
              <a:lnSpc>
                <a:spcPct val="9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the tasks (and degree of rigor) for each activity will vary based on:</a:t>
            </a:r>
            <a:endParaRPr/>
          </a:p>
          <a:p>
            <a:pPr indent="-273050" lvl="1" marL="593725" rtl="0" algn="l">
              <a:lnSpc>
                <a:spcPct val="9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the type of project (an “entry point” to the model)</a:t>
            </a:r>
            <a:endParaRPr/>
          </a:p>
          <a:p>
            <a:pPr indent="-273050" lvl="1" marL="593725" rtl="0" algn="l">
              <a:lnSpc>
                <a:spcPct val="9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characteristics of the project</a:t>
            </a:r>
            <a:endParaRPr/>
          </a:p>
          <a:p>
            <a:pPr indent="-273050" lvl="1" marL="593725" rtl="0" algn="l">
              <a:lnSpc>
                <a:spcPct val="9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common sense judgment; concurrence of the project team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7"/>
          <p:cNvSpPr txBox="1"/>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54545"/>
              </a:buClr>
              <a:buSzPts val="1200"/>
              <a:buFont typeface="Arial"/>
              <a:buNone/>
            </a:pPr>
            <a:fld id="{00000000-1234-1234-1234-123412341234}" type="slidenum">
              <a:rPr b="1" i="0" lang="en-US" sz="1200" u="none">
                <a:solidFill>
                  <a:srgbClr val="454545"/>
                </a:solidFill>
                <a:latin typeface="Arial"/>
                <a:ea typeface="Arial"/>
                <a:cs typeface="Arial"/>
                <a:sym typeface="Arial"/>
              </a:rPr>
              <a:t>‹#›</a:t>
            </a:fld>
            <a:endParaRPr/>
          </a:p>
        </p:txBody>
      </p:sp>
      <p:sp>
        <p:nvSpPr>
          <p:cNvPr id="331" name="Google Shape;331;p27"/>
          <p:cNvSpPr txBox="1"/>
          <p:nvPr>
            <p:ph type="title"/>
          </p:nvPr>
        </p:nvSpPr>
        <p:spPr>
          <a:xfrm>
            <a:off x="650875" y="228600"/>
            <a:ext cx="7813675"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The Primary Goal:High Quality</a:t>
            </a:r>
            <a:endParaRPr/>
          </a:p>
        </p:txBody>
      </p:sp>
      <p:sp>
        <p:nvSpPr>
          <p:cNvPr id="332" name="Google Shape;332;p27"/>
          <p:cNvSpPr txBox="1"/>
          <p:nvPr/>
        </p:nvSpPr>
        <p:spPr>
          <a:xfrm>
            <a:off x="1452562" y="1809750"/>
            <a:ext cx="6426200" cy="3914775"/>
          </a:xfrm>
          <a:prstGeom prst="rect">
            <a:avLst/>
          </a:prstGeom>
          <a:solidFill>
            <a:schemeClr val="lt2"/>
          </a:solidFill>
          <a:ln>
            <a:noFill/>
          </a:ln>
          <a:effectLst>
            <a:outerShdw blurRad="63500" dir="2700000" dist="53881">
              <a:schemeClr val="dk1"/>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3" name="Google Shape;333;p27"/>
          <p:cNvSpPr txBox="1"/>
          <p:nvPr/>
        </p:nvSpPr>
        <p:spPr>
          <a:xfrm>
            <a:off x="1884362" y="4424362"/>
            <a:ext cx="5448300" cy="785812"/>
          </a:xfrm>
          <a:prstGeom prst="rect">
            <a:avLst/>
          </a:prstGeom>
          <a:solidFill>
            <a:srgbClr val="D7FA7E"/>
          </a:solidFill>
          <a:ln>
            <a:noFill/>
          </a:ln>
          <a:effectLst>
            <a:outerShdw blurRad="63500" dir="2700000" dist="5388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4" name="Google Shape;334;p27"/>
          <p:cNvSpPr txBox="1"/>
          <p:nvPr/>
        </p:nvSpPr>
        <p:spPr>
          <a:xfrm>
            <a:off x="1858962" y="2781300"/>
            <a:ext cx="5448300" cy="785812"/>
          </a:xfrm>
          <a:prstGeom prst="rect">
            <a:avLst/>
          </a:prstGeom>
          <a:solidFill>
            <a:srgbClr val="D7FA7E"/>
          </a:solidFill>
          <a:ln>
            <a:noFill/>
          </a:ln>
          <a:effectLst>
            <a:outerShdw blurRad="63500" dir="2700000" dist="5388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5" name="Google Shape;335;p27"/>
          <p:cNvSpPr txBox="1"/>
          <p:nvPr/>
        </p:nvSpPr>
        <p:spPr>
          <a:xfrm>
            <a:off x="1779587" y="2108200"/>
            <a:ext cx="5584825" cy="2674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363639"/>
              </a:buClr>
              <a:buSzPts val="2400"/>
              <a:buFont typeface="Helvetica Neue"/>
              <a:buNone/>
            </a:pPr>
            <a:r>
              <a:rPr b="1" i="0" lang="en-US" sz="2400" u="none">
                <a:solidFill>
                  <a:srgbClr val="363639"/>
                </a:solidFill>
                <a:latin typeface="Helvetica Neue"/>
                <a:ea typeface="Helvetica Neue"/>
                <a:cs typeface="Helvetica Neue"/>
                <a:sym typeface="Helvetica Neue"/>
              </a:rPr>
              <a:t>Remember:</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2400"/>
              <a:buFont typeface="Helvetica Neue"/>
              <a:buNone/>
            </a:pPr>
            <a:r>
              <a:rPr b="1" i="0" lang="en-US" sz="2400" u="none">
                <a:solidFill>
                  <a:schemeClr val="dk1"/>
                </a:solidFill>
                <a:latin typeface="Helvetica Neue"/>
                <a:ea typeface="Helvetica Neue"/>
                <a:cs typeface="Helvetica Neue"/>
                <a:sym typeface="Helvetica Neue"/>
              </a:rPr>
              <a:t>High quality = project timeliness</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63639"/>
              </a:buClr>
              <a:buSzPts val="2400"/>
              <a:buFont typeface="Helvetica Neue"/>
              <a:buNone/>
            </a:pPr>
            <a:r>
              <a:rPr b="1" i="0" lang="en-US" sz="2400" u="none">
                <a:solidFill>
                  <a:srgbClr val="363639"/>
                </a:solidFill>
                <a:latin typeface="Helvetica Neue"/>
                <a:ea typeface="Helvetica Neue"/>
                <a:cs typeface="Helvetica Neue"/>
                <a:sym typeface="Helvetica Neue"/>
              </a:rPr>
              <a:t>Why?</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2400"/>
              <a:buFont typeface="Helvetica Neue"/>
              <a:buNone/>
            </a:pPr>
            <a:r>
              <a:rPr b="1" i="0" lang="en-US" sz="2400" u="none">
                <a:solidFill>
                  <a:schemeClr val="dk1"/>
                </a:solidFill>
                <a:latin typeface="Helvetica Neue"/>
                <a:ea typeface="Helvetica Neue"/>
                <a:cs typeface="Helvetica Neue"/>
                <a:sym typeface="Helvetica Neue"/>
              </a:rPr>
              <a:t>Less rework!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54545"/>
              </a:buClr>
              <a:buSzPts val="1200"/>
              <a:buFont typeface="Arial"/>
              <a:buNone/>
            </a:pPr>
            <a:fld id="{00000000-1234-1234-1234-123412341234}" type="slidenum">
              <a:rPr b="1" i="0" lang="en-US" sz="1200" u="none">
                <a:solidFill>
                  <a:srgbClr val="454545"/>
                </a:solidFill>
                <a:latin typeface="Arial"/>
                <a:ea typeface="Arial"/>
                <a:cs typeface="Arial"/>
                <a:sym typeface="Arial"/>
              </a:rPr>
              <a:t>‹#›</a:t>
            </a:fld>
            <a:endParaRPr/>
          </a:p>
        </p:txBody>
      </p:sp>
      <p:sp>
        <p:nvSpPr>
          <p:cNvPr id="341" name="Google Shape;341;p28"/>
          <p:cNvSpPr txBox="1"/>
          <p:nvPr>
            <p:ph type="title"/>
          </p:nvPr>
        </p:nvSpPr>
        <p:spPr>
          <a:xfrm>
            <a:off x="838200" y="533400"/>
            <a:ext cx="73914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The Systematic Process</a:t>
            </a:r>
            <a:endParaRPr/>
          </a:p>
        </p:txBody>
      </p:sp>
      <p:sp>
        <p:nvSpPr>
          <p:cNvPr id="342" name="Google Shape;342;p28"/>
          <p:cNvSpPr/>
          <p:nvPr/>
        </p:nvSpPr>
        <p:spPr>
          <a:xfrm>
            <a:off x="5715000" y="1828800"/>
            <a:ext cx="1828800" cy="8382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Problem</a:t>
            </a:r>
            <a:endParaRPr/>
          </a:p>
        </p:txBody>
      </p:sp>
      <p:sp>
        <p:nvSpPr>
          <p:cNvPr id="343" name="Google Shape;343;p28"/>
          <p:cNvSpPr/>
          <p:nvPr/>
        </p:nvSpPr>
        <p:spPr>
          <a:xfrm>
            <a:off x="5715000" y="3429000"/>
            <a:ext cx="1828800" cy="8382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Models</a:t>
            </a:r>
            <a:endParaRPr/>
          </a:p>
        </p:txBody>
      </p:sp>
      <p:sp>
        <p:nvSpPr>
          <p:cNvPr id="344" name="Google Shape;344;p28"/>
          <p:cNvSpPr/>
          <p:nvPr/>
        </p:nvSpPr>
        <p:spPr>
          <a:xfrm>
            <a:off x="5715000" y="5105400"/>
            <a:ext cx="1828800" cy="8382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Solution</a:t>
            </a:r>
            <a:endParaRPr/>
          </a:p>
        </p:txBody>
      </p:sp>
      <p:cxnSp>
        <p:nvCxnSpPr>
          <p:cNvPr id="345" name="Google Shape;345;p28"/>
          <p:cNvCxnSpPr/>
          <p:nvPr/>
        </p:nvCxnSpPr>
        <p:spPr>
          <a:xfrm>
            <a:off x="6629400" y="2667000"/>
            <a:ext cx="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346" name="Google Shape;346;p28"/>
          <p:cNvCxnSpPr/>
          <p:nvPr/>
        </p:nvCxnSpPr>
        <p:spPr>
          <a:xfrm>
            <a:off x="6629400" y="4267200"/>
            <a:ext cx="0" cy="838200"/>
          </a:xfrm>
          <a:prstGeom prst="straightConnector1">
            <a:avLst/>
          </a:prstGeom>
          <a:noFill/>
          <a:ln cap="flat" cmpd="sng" w="9525">
            <a:solidFill>
              <a:schemeClr val="dk1"/>
            </a:solidFill>
            <a:prstDash val="solid"/>
            <a:miter lim="800000"/>
            <a:headEnd len="med" w="med" type="none"/>
            <a:tailEnd len="med" w="med" type="triangle"/>
          </a:ln>
        </p:spPr>
      </p:cxnSp>
      <p:sp>
        <p:nvSpPr>
          <p:cNvPr id="347" name="Google Shape;347;p28"/>
          <p:cNvSpPr txBox="1"/>
          <p:nvPr/>
        </p:nvSpPr>
        <p:spPr>
          <a:xfrm>
            <a:off x="2133600" y="2133600"/>
            <a:ext cx="21336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Analysis</a:t>
            </a:r>
            <a:endParaRPr/>
          </a:p>
        </p:txBody>
      </p:sp>
      <p:sp>
        <p:nvSpPr>
          <p:cNvPr id="348" name="Google Shape;348;p28"/>
          <p:cNvSpPr txBox="1"/>
          <p:nvPr/>
        </p:nvSpPr>
        <p:spPr>
          <a:xfrm>
            <a:off x="2133600" y="3352800"/>
            <a:ext cx="21336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Design</a:t>
            </a:r>
            <a:endParaRPr/>
          </a:p>
        </p:txBody>
      </p:sp>
      <p:sp>
        <p:nvSpPr>
          <p:cNvPr id="349" name="Google Shape;349;p28"/>
          <p:cNvSpPr txBox="1"/>
          <p:nvPr/>
        </p:nvSpPr>
        <p:spPr>
          <a:xfrm>
            <a:off x="2133600" y="4419600"/>
            <a:ext cx="21336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Development</a:t>
            </a:r>
            <a:endParaRPr/>
          </a:p>
        </p:txBody>
      </p:sp>
      <p:sp>
        <p:nvSpPr>
          <p:cNvPr id="350" name="Google Shape;350;p28"/>
          <p:cNvSpPr txBox="1"/>
          <p:nvPr/>
        </p:nvSpPr>
        <p:spPr>
          <a:xfrm>
            <a:off x="2133600" y="5486400"/>
            <a:ext cx="21336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Testing</a:t>
            </a:r>
            <a:endParaRPr/>
          </a:p>
        </p:txBody>
      </p:sp>
      <p:cxnSp>
        <p:nvCxnSpPr>
          <p:cNvPr id="351" name="Google Shape;351;p28"/>
          <p:cNvCxnSpPr/>
          <p:nvPr/>
        </p:nvCxnSpPr>
        <p:spPr>
          <a:xfrm>
            <a:off x="3200400" y="5029200"/>
            <a:ext cx="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352" name="Google Shape;352;p28"/>
          <p:cNvCxnSpPr/>
          <p:nvPr/>
        </p:nvCxnSpPr>
        <p:spPr>
          <a:xfrm>
            <a:off x="3200400" y="3962400"/>
            <a:ext cx="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353" name="Google Shape;353;p28"/>
          <p:cNvCxnSpPr/>
          <p:nvPr/>
        </p:nvCxnSpPr>
        <p:spPr>
          <a:xfrm>
            <a:off x="3200400" y="2743200"/>
            <a:ext cx="0" cy="609600"/>
          </a:xfrm>
          <a:prstGeom prst="straightConnector1">
            <a:avLst/>
          </a:prstGeom>
          <a:noFill/>
          <a:ln cap="flat" cmpd="sng" w="9525">
            <a:solidFill>
              <a:schemeClr val="dk1"/>
            </a:solidFill>
            <a:prstDash val="solid"/>
            <a:miter lim="800000"/>
            <a:headEnd len="med" w="med" type="none"/>
            <a:tailEnd len="med" w="med" type="triangle"/>
          </a:ln>
        </p:spPr>
      </p:cxnSp>
      <p:cxnSp>
        <p:nvCxnSpPr>
          <p:cNvPr id="354" name="Google Shape;354;p28"/>
          <p:cNvCxnSpPr/>
          <p:nvPr/>
        </p:nvCxnSpPr>
        <p:spPr>
          <a:xfrm rot="10800000">
            <a:off x="4419600" y="2362200"/>
            <a:ext cx="1143000" cy="0"/>
          </a:xfrm>
          <a:prstGeom prst="straightConnector1">
            <a:avLst/>
          </a:prstGeom>
          <a:noFill/>
          <a:ln cap="flat" cmpd="sng" w="9525">
            <a:solidFill>
              <a:schemeClr val="dk1"/>
            </a:solidFill>
            <a:prstDash val="solid"/>
            <a:miter lim="800000"/>
            <a:headEnd len="med" w="med" type="triangle"/>
            <a:tailEnd len="med" w="med" type="none"/>
          </a:ln>
        </p:spPr>
      </p:cxnSp>
      <p:cxnSp>
        <p:nvCxnSpPr>
          <p:cNvPr id="355" name="Google Shape;355;p28"/>
          <p:cNvCxnSpPr/>
          <p:nvPr/>
        </p:nvCxnSpPr>
        <p:spPr>
          <a:xfrm>
            <a:off x="4419600" y="3657600"/>
            <a:ext cx="12192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356" name="Google Shape;356;p28"/>
          <p:cNvCxnSpPr/>
          <p:nvPr/>
        </p:nvCxnSpPr>
        <p:spPr>
          <a:xfrm flipH="1" rot="10800000">
            <a:off x="4419600" y="4191000"/>
            <a:ext cx="12192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357" name="Google Shape;357;p28"/>
          <p:cNvCxnSpPr/>
          <p:nvPr/>
        </p:nvCxnSpPr>
        <p:spPr>
          <a:xfrm>
            <a:off x="4419600" y="4724400"/>
            <a:ext cx="12192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358" name="Google Shape;358;p28"/>
          <p:cNvCxnSpPr/>
          <p:nvPr/>
        </p:nvCxnSpPr>
        <p:spPr>
          <a:xfrm flipH="1" rot="10800000">
            <a:off x="4419600" y="5638800"/>
            <a:ext cx="1219200" cy="2286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9"/>
          <p:cNvSpPr txBox="1"/>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54545"/>
              </a:buClr>
              <a:buSzPts val="1200"/>
              <a:buFont typeface="Arial"/>
              <a:buNone/>
            </a:pPr>
            <a:fld id="{00000000-1234-1234-1234-123412341234}" type="slidenum">
              <a:rPr b="1" i="0" lang="en-US" sz="1200" u="none">
                <a:solidFill>
                  <a:srgbClr val="454545"/>
                </a:solidFill>
                <a:latin typeface="Arial"/>
                <a:ea typeface="Arial"/>
                <a:cs typeface="Arial"/>
                <a:sym typeface="Arial"/>
              </a:rPr>
              <a:t>‹#›</a:t>
            </a:fld>
            <a:endParaRPr/>
          </a:p>
        </p:txBody>
      </p:sp>
      <p:sp>
        <p:nvSpPr>
          <p:cNvPr id="364" name="Google Shape;364;p29"/>
          <p:cNvSpPr txBox="1"/>
          <p:nvPr>
            <p:ph type="title"/>
          </p:nvPr>
        </p:nvSpPr>
        <p:spPr>
          <a:xfrm>
            <a:off x="990600" y="304800"/>
            <a:ext cx="6705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Generic Phases</a:t>
            </a:r>
            <a:endParaRPr/>
          </a:p>
        </p:txBody>
      </p:sp>
      <p:sp>
        <p:nvSpPr>
          <p:cNvPr id="365" name="Google Shape;365;p29"/>
          <p:cNvSpPr txBox="1"/>
          <p:nvPr>
            <p:ph idx="1" type="body"/>
          </p:nvPr>
        </p:nvSpPr>
        <p:spPr>
          <a:xfrm>
            <a:off x="1219200" y="1752600"/>
            <a:ext cx="7086600" cy="3048000"/>
          </a:xfrm>
          <a:prstGeom prst="rect">
            <a:avLst/>
          </a:prstGeom>
          <a:noFill/>
          <a:ln>
            <a:noFill/>
          </a:ln>
        </p:spPr>
        <p:txBody>
          <a:bodyPr anchorCtr="0" anchor="ctr"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Definition Phase</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Focus on ‘what’ the software is</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Development Phase</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Focus on ‘how’ the software works</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Maintenance Phase</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Focus on ‘change’ to the software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ph type="title"/>
          </p:nvPr>
        </p:nvSpPr>
        <p:spPr>
          <a:xfrm>
            <a:off x="1371600" y="91440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Challenges in large project</a:t>
            </a:r>
            <a:endParaRPr/>
          </a:p>
        </p:txBody>
      </p:sp>
      <p:sp>
        <p:nvSpPr>
          <p:cNvPr id="145" name="Google Shape;145;p3"/>
          <p:cNvSpPr txBox="1"/>
          <p:nvPr>
            <p:ph idx="1" type="body"/>
          </p:nvPr>
        </p:nvSpPr>
        <p:spPr>
          <a:xfrm>
            <a:off x="1295400" y="2971800"/>
            <a:ext cx="7239000" cy="22860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Effort intensive</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High cost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Changing requirement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Long development time</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High Risk of failure, user acceptance, performance maintainability</a:t>
            </a:r>
            <a:endParaRPr/>
          </a:p>
        </p:txBody>
      </p:sp>
      <p:sp>
        <p:nvSpPr>
          <p:cNvPr id="146" name="Google Shape;146;p3"/>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0"/>
          <p:cNvSpPr txBox="1"/>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54545"/>
              </a:buClr>
              <a:buSzPts val="1200"/>
              <a:buFont typeface="Arial"/>
              <a:buNone/>
            </a:pPr>
            <a:fld id="{00000000-1234-1234-1234-123412341234}" type="slidenum">
              <a:rPr b="1" i="0" lang="en-US" sz="1200" u="none">
                <a:solidFill>
                  <a:srgbClr val="454545"/>
                </a:solidFill>
                <a:latin typeface="Arial"/>
                <a:ea typeface="Arial"/>
                <a:cs typeface="Arial"/>
                <a:sym typeface="Arial"/>
              </a:rPr>
              <a:t>‹#›</a:t>
            </a:fld>
            <a:endParaRPr/>
          </a:p>
        </p:txBody>
      </p:sp>
      <p:sp>
        <p:nvSpPr>
          <p:cNvPr id="371" name="Google Shape;371;p30"/>
          <p:cNvSpPr txBox="1"/>
          <p:nvPr>
            <p:ph type="title"/>
          </p:nvPr>
        </p:nvSpPr>
        <p:spPr>
          <a:xfrm>
            <a:off x="450850" y="404812"/>
            <a:ext cx="8235950" cy="10080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Definition Phase</a:t>
            </a:r>
            <a:endParaRPr/>
          </a:p>
        </p:txBody>
      </p:sp>
      <p:sp>
        <p:nvSpPr>
          <p:cNvPr id="372" name="Google Shape;372;p30"/>
          <p:cNvSpPr txBox="1"/>
          <p:nvPr>
            <p:ph idx="1" type="body"/>
          </p:nvPr>
        </p:nvSpPr>
        <p:spPr>
          <a:xfrm>
            <a:off x="533400" y="1524000"/>
            <a:ext cx="8178800" cy="4171950"/>
          </a:xfrm>
          <a:prstGeom prst="rect">
            <a:avLst/>
          </a:prstGeom>
          <a:noFill/>
          <a:ln>
            <a:noFill/>
          </a:ln>
        </p:spPr>
        <p:txBody>
          <a:bodyPr anchorCtr="0" anchor="ctr"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Identify information to be processed</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Identify system behaviour - functions and performance</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Determine constraints, interfaces, validation criteria</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Major tasks:</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Software project planning</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Requirements analysis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1"/>
          <p:cNvSpPr txBox="1"/>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54545"/>
              </a:buClr>
              <a:buSzPts val="1200"/>
              <a:buFont typeface="Arial"/>
              <a:buNone/>
            </a:pPr>
            <a:fld id="{00000000-1234-1234-1234-123412341234}" type="slidenum">
              <a:rPr b="1" i="0" lang="en-US" sz="1200" u="none">
                <a:solidFill>
                  <a:srgbClr val="454545"/>
                </a:solidFill>
                <a:latin typeface="Arial"/>
                <a:ea typeface="Arial"/>
                <a:cs typeface="Arial"/>
                <a:sym typeface="Arial"/>
              </a:rPr>
              <a:t>‹#›</a:t>
            </a:fld>
            <a:endParaRPr/>
          </a:p>
        </p:txBody>
      </p:sp>
      <p:sp>
        <p:nvSpPr>
          <p:cNvPr id="378" name="Google Shape;378;p31"/>
          <p:cNvSpPr txBox="1"/>
          <p:nvPr>
            <p:ph type="title"/>
          </p:nvPr>
        </p:nvSpPr>
        <p:spPr>
          <a:xfrm>
            <a:off x="685800" y="15240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Development Phase</a:t>
            </a:r>
            <a:endParaRPr/>
          </a:p>
        </p:txBody>
      </p:sp>
      <p:sp>
        <p:nvSpPr>
          <p:cNvPr id="379" name="Google Shape;379;p31"/>
          <p:cNvSpPr txBox="1"/>
          <p:nvPr>
            <p:ph idx="1" type="body"/>
          </p:nvPr>
        </p:nvSpPr>
        <p:spPr>
          <a:xfrm>
            <a:off x="304800" y="1752600"/>
            <a:ext cx="8839200" cy="4171950"/>
          </a:xfrm>
          <a:prstGeom prst="rect">
            <a:avLst/>
          </a:prstGeom>
          <a:noFill/>
          <a:ln>
            <a:noFill/>
          </a:ln>
        </p:spPr>
        <p:txBody>
          <a:bodyPr anchorCtr="0" anchor="ctr"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Define data structures, function implementation, procedural details, interfaces</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Translate design to programming language</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How testing is performed</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Major tasks:</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Software design</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Code generation</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Software testing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2"/>
          <p:cNvSpPr txBox="1"/>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54545"/>
              </a:buClr>
              <a:buSzPts val="1200"/>
              <a:buFont typeface="Arial"/>
              <a:buNone/>
            </a:pPr>
            <a:fld id="{00000000-1234-1234-1234-123412341234}" type="slidenum">
              <a:rPr b="1" i="0" lang="en-US" sz="1200" u="none">
                <a:solidFill>
                  <a:srgbClr val="454545"/>
                </a:solidFill>
                <a:latin typeface="Arial"/>
                <a:ea typeface="Arial"/>
                <a:cs typeface="Arial"/>
                <a:sym typeface="Arial"/>
              </a:rPr>
              <a:t>‹#›</a:t>
            </a:fld>
            <a:endParaRPr/>
          </a:p>
        </p:txBody>
      </p:sp>
      <p:sp>
        <p:nvSpPr>
          <p:cNvPr id="385" name="Google Shape;385;p32"/>
          <p:cNvSpPr txBox="1"/>
          <p:nvPr>
            <p:ph type="title"/>
          </p:nvPr>
        </p:nvSpPr>
        <p:spPr>
          <a:xfrm>
            <a:off x="609600" y="457200"/>
            <a:ext cx="75438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Maintenance Phase</a:t>
            </a:r>
            <a:endParaRPr/>
          </a:p>
        </p:txBody>
      </p:sp>
      <p:sp>
        <p:nvSpPr>
          <p:cNvPr id="386" name="Google Shape;386;p32"/>
          <p:cNvSpPr txBox="1"/>
          <p:nvPr>
            <p:ph idx="1" type="body"/>
          </p:nvPr>
        </p:nvSpPr>
        <p:spPr>
          <a:xfrm>
            <a:off x="838200" y="1981200"/>
            <a:ext cx="7543800" cy="3581400"/>
          </a:xfrm>
          <a:prstGeom prst="rect">
            <a:avLst/>
          </a:prstGeom>
          <a:noFill/>
          <a:ln>
            <a:noFill/>
          </a:ln>
        </p:spPr>
        <p:txBody>
          <a:bodyPr anchorCtr="0" anchor="ctr"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Reapplies definition and development phases to existing software</a:t>
            </a: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Types of changes:</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Correction</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Adaptation</a:t>
            </a:r>
            <a:endParaRPr/>
          </a:p>
          <a:p>
            <a:pPr indent="-273050" lvl="1" marL="593725" rtl="0" algn="l">
              <a:lnSpc>
                <a:spcPct val="100000"/>
              </a:lnSpc>
              <a:spcBef>
                <a:spcPts val="440"/>
              </a:spcBef>
              <a:spcAft>
                <a:spcPts val="0"/>
              </a:spcAft>
              <a:buClr>
                <a:schemeClr val="accent1"/>
              </a:buClr>
              <a:buSzPts val="2200"/>
              <a:buFont typeface="Arial"/>
              <a:buChar char="•"/>
            </a:pPr>
            <a:r>
              <a:rPr b="0" i="0" lang="en-US" sz="2200" u="none">
                <a:solidFill>
                  <a:schemeClr val="dk2"/>
                </a:solidFill>
                <a:latin typeface="Times New Roman"/>
                <a:ea typeface="Times New Roman"/>
                <a:cs typeface="Times New Roman"/>
                <a:sym typeface="Times New Roman"/>
              </a:rPr>
              <a:t>Enhancement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3"/>
          <p:cNvSpPr txBox="1"/>
          <p:nvPr>
            <p:ph type="title"/>
          </p:nvPr>
        </p:nvSpPr>
        <p:spPr>
          <a:xfrm>
            <a:off x="838200" y="381000"/>
            <a:ext cx="6781800"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The Essence of Practice</a:t>
            </a:r>
            <a:endParaRPr/>
          </a:p>
        </p:txBody>
      </p:sp>
      <p:sp>
        <p:nvSpPr>
          <p:cNvPr id="392" name="Google Shape;392;p33"/>
          <p:cNvSpPr txBox="1"/>
          <p:nvPr>
            <p:ph idx="1" type="body"/>
          </p:nvPr>
        </p:nvSpPr>
        <p:spPr>
          <a:xfrm>
            <a:off x="762000" y="1447800"/>
            <a:ext cx="7924800" cy="44958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How does the practice of software engineering fit in the process activities mentioned above? Namely, communication, planning, modeling, construction and deployment.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George Polya outlines the essence of problem solving, suggests:</a:t>
            </a:r>
            <a:endParaRPr/>
          </a:p>
          <a:p>
            <a:pPr indent="-228599" lvl="2" marL="868362" marR="0" rtl="0" algn="l">
              <a:lnSpc>
                <a:spcPct val="100000"/>
              </a:lnSpc>
              <a:spcBef>
                <a:spcPts val="600"/>
              </a:spcBef>
              <a:spcAft>
                <a:spcPts val="0"/>
              </a:spcAft>
              <a:buClr>
                <a:schemeClr val="accent1"/>
              </a:buClr>
              <a:buSzPts val="2000"/>
              <a:buFont typeface="Arial"/>
              <a:buNone/>
            </a:pPr>
            <a:r>
              <a:rPr b="0" i="1" lang="en-US" sz="2000" u="none" cap="none" strike="noStrike">
                <a:solidFill>
                  <a:schemeClr val="dk2"/>
                </a:solidFill>
                <a:latin typeface="Palatino"/>
                <a:ea typeface="Palatino"/>
                <a:cs typeface="Palatino"/>
                <a:sym typeface="Palatino"/>
              </a:rPr>
              <a:t>1.	Understand the problem</a:t>
            </a:r>
            <a:r>
              <a:rPr b="0" i="0" lang="en-US" sz="2000" u="none" cap="none" strike="noStrike">
                <a:solidFill>
                  <a:schemeClr val="dk2"/>
                </a:solidFill>
                <a:latin typeface="Palatino"/>
                <a:ea typeface="Palatino"/>
                <a:cs typeface="Palatino"/>
                <a:sym typeface="Palatino"/>
              </a:rPr>
              <a:t> (communication and analysis).</a:t>
            </a:r>
            <a:endParaRPr/>
          </a:p>
          <a:p>
            <a:pPr indent="-228599" lvl="2" marL="868362" marR="0" rtl="0" algn="l">
              <a:lnSpc>
                <a:spcPct val="100000"/>
              </a:lnSpc>
              <a:spcBef>
                <a:spcPts val="400"/>
              </a:spcBef>
              <a:spcAft>
                <a:spcPts val="0"/>
              </a:spcAft>
              <a:buClr>
                <a:schemeClr val="accent1"/>
              </a:buClr>
              <a:buSzPts val="2000"/>
              <a:buFont typeface="Arial"/>
              <a:buNone/>
            </a:pPr>
            <a:r>
              <a:rPr b="0" i="1" lang="en-US" sz="2000" u="none" cap="none" strike="noStrike">
                <a:solidFill>
                  <a:schemeClr val="dk2"/>
                </a:solidFill>
                <a:latin typeface="Palatino"/>
                <a:ea typeface="Palatino"/>
                <a:cs typeface="Palatino"/>
                <a:sym typeface="Palatino"/>
              </a:rPr>
              <a:t>2.	Plan a solution</a:t>
            </a:r>
            <a:r>
              <a:rPr b="0" i="0" lang="en-US" sz="2000" u="none" cap="none" strike="noStrike">
                <a:solidFill>
                  <a:schemeClr val="dk2"/>
                </a:solidFill>
                <a:latin typeface="Palatino"/>
                <a:ea typeface="Palatino"/>
                <a:cs typeface="Palatino"/>
                <a:sym typeface="Palatino"/>
              </a:rPr>
              <a:t> (modeling and software design).</a:t>
            </a:r>
            <a:endParaRPr/>
          </a:p>
          <a:p>
            <a:pPr indent="-228599" lvl="2" marL="868362" marR="0" rtl="0" algn="l">
              <a:lnSpc>
                <a:spcPct val="100000"/>
              </a:lnSpc>
              <a:spcBef>
                <a:spcPts val="400"/>
              </a:spcBef>
              <a:spcAft>
                <a:spcPts val="0"/>
              </a:spcAft>
              <a:buClr>
                <a:schemeClr val="accent1"/>
              </a:buClr>
              <a:buSzPts val="2000"/>
              <a:buFont typeface="Arial"/>
              <a:buNone/>
            </a:pPr>
            <a:r>
              <a:rPr b="0" i="1" lang="en-US" sz="2000" u="none" cap="none" strike="noStrike">
                <a:solidFill>
                  <a:schemeClr val="dk2"/>
                </a:solidFill>
                <a:latin typeface="Palatino"/>
                <a:ea typeface="Palatino"/>
                <a:cs typeface="Palatino"/>
                <a:sym typeface="Palatino"/>
              </a:rPr>
              <a:t>3.	Carry out the plan</a:t>
            </a:r>
            <a:r>
              <a:rPr b="0" i="0" lang="en-US" sz="2000" u="none" cap="none" strike="noStrike">
                <a:solidFill>
                  <a:schemeClr val="dk2"/>
                </a:solidFill>
                <a:latin typeface="Palatino"/>
                <a:ea typeface="Palatino"/>
                <a:cs typeface="Palatino"/>
                <a:sym typeface="Palatino"/>
              </a:rPr>
              <a:t> (code generation).</a:t>
            </a:r>
            <a:endParaRPr/>
          </a:p>
          <a:p>
            <a:pPr indent="-228599" lvl="2" marL="868362" marR="0" rtl="0" algn="l">
              <a:lnSpc>
                <a:spcPct val="100000"/>
              </a:lnSpc>
              <a:spcBef>
                <a:spcPts val="400"/>
              </a:spcBef>
              <a:spcAft>
                <a:spcPts val="0"/>
              </a:spcAft>
              <a:buClr>
                <a:schemeClr val="accent1"/>
              </a:buClr>
              <a:buSzPts val="2000"/>
              <a:buFont typeface="Arial"/>
              <a:buNone/>
            </a:pPr>
            <a:r>
              <a:rPr b="0" i="1" lang="en-US" sz="2000" u="none" cap="none" strike="noStrike">
                <a:solidFill>
                  <a:schemeClr val="dk2"/>
                </a:solidFill>
                <a:latin typeface="Palatino"/>
                <a:ea typeface="Palatino"/>
                <a:cs typeface="Palatino"/>
                <a:sym typeface="Palatino"/>
              </a:rPr>
              <a:t>4.	Examine the result for accuracy</a:t>
            </a:r>
            <a:r>
              <a:rPr b="0" i="0" lang="en-US" sz="2000" u="none" cap="none" strike="noStrike">
                <a:solidFill>
                  <a:schemeClr val="dk2"/>
                </a:solidFill>
                <a:latin typeface="Palatino"/>
                <a:ea typeface="Palatino"/>
                <a:cs typeface="Palatino"/>
                <a:sym typeface="Palatino"/>
              </a:rPr>
              <a:t> (testing and quality assurance).</a:t>
            </a:r>
            <a:endParaRPr/>
          </a:p>
          <a:p>
            <a:pPr indent="-146050" lvl="0" marL="273050" marR="0" rtl="0" algn="l">
              <a:spcBef>
                <a:spcPts val="400"/>
              </a:spcBef>
              <a:spcAft>
                <a:spcPts val="0"/>
              </a:spcAft>
              <a:buClr>
                <a:schemeClr val="accent1"/>
              </a:buClr>
              <a:buSzPts val="2000"/>
              <a:buFont typeface="Arial"/>
              <a:buNone/>
            </a:pPr>
            <a:r>
              <a:t/>
            </a:r>
            <a:endParaRPr b="0" i="0" sz="2000" u="none" cap="none" strike="noStrike">
              <a:solidFill>
                <a:schemeClr val="dk2"/>
              </a:solidFill>
              <a:latin typeface="Palatino"/>
              <a:ea typeface="Palatino"/>
              <a:cs typeface="Palatino"/>
              <a:sym typeface="Palatino"/>
            </a:endParaRPr>
          </a:p>
        </p:txBody>
      </p:sp>
      <p:sp>
        <p:nvSpPr>
          <p:cNvPr id="393" name="Google Shape;393;p33"/>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4"/>
          <p:cNvSpPr txBox="1"/>
          <p:nvPr>
            <p:ph type="title"/>
          </p:nvPr>
        </p:nvSpPr>
        <p:spPr>
          <a:xfrm>
            <a:off x="838200" y="457200"/>
            <a:ext cx="67818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Understand the Problem</a:t>
            </a:r>
            <a:endParaRPr/>
          </a:p>
        </p:txBody>
      </p:sp>
      <p:sp>
        <p:nvSpPr>
          <p:cNvPr id="399" name="Google Shape;399;p34"/>
          <p:cNvSpPr txBox="1"/>
          <p:nvPr>
            <p:ph idx="1" type="body"/>
          </p:nvPr>
        </p:nvSpPr>
        <p:spPr>
          <a:xfrm>
            <a:off x="914400" y="16764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Who has a stake in the solution to the problem?</a:t>
            </a:r>
            <a:r>
              <a:rPr b="0" i="0" lang="en-US" sz="2400" u="none">
                <a:solidFill>
                  <a:schemeClr val="dk2"/>
                </a:solidFill>
                <a:latin typeface="Palatino"/>
                <a:ea typeface="Palatino"/>
                <a:cs typeface="Palatino"/>
                <a:sym typeface="Palatino"/>
              </a:rPr>
              <a:t> That is, who are the stakeholders?</a:t>
            </a:r>
            <a:endParaRPr/>
          </a:p>
          <a:p>
            <a:pPr indent="-273050" lvl="0" marL="273050" marR="0" rtl="0" algn="l">
              <a:lnSpc>
                <a:spcPct val="90000"/>
              </a:lnSpc>
              <a:spcBef>
                <a:spcPts val="48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What are the unknowns?</a:t>
            </a:r>
            <a:r>
              <a:rPr b="0" i="1" lang="en-US" sz="2400" u="none">
                <a:solidFill>
                  <a:schemeClr val="dk2"/>
                </a:solidFill>
                <a:latin typeface="Palatino"/>
                <a:ea typeface="Palatino"/>
                <a:cs typeface="Palatino"/>
                <a:sym typeface="Palatino"/>
              </a:rPr>
              <a:t> </a:t>
            </a:r>
            <a:r>
              <a:rPr b="0" i="0" lang="en-US" sz="2400" u="none">
                <a:solidFill>
                  <a:schemeClr val="dk2"/>
                </a:solidFill>
                <a:latin typeface="Palatino"/>
                <a:ea typeface="Palatino"/>
                <a:cs typeface="Palatino"/>
                <a:sym typeface="Palatino"/>
              </a:rPr>
              <a:t>What data, functions, and features are required to properly solve the problem?</a:t>
            </a:r>
            <a:endParaRPr/>
          </a:p>
          <a:p>
            <a:pPr indent="-273050" lvl="0" marL="273050" marR="0" rtl="0" algn="l">
              <a:lnSpc>
                <a:spcPct val="90000"/>
              </a:lnSpc>
              <a:spcBef>
                <a:spcPts val="48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Can the problem be compartmentalized?</a:t>
            </a:r>
            <a:r>
              <a:rPr b="0" i="0" lang="en-US" sz="2400" u="none">
                <a:solidFill>
                  <a:schemeClr val="dk2"/>
                </a:solidFill>
                <a:latin typeface="Palatino"/>
                <a:ea typeface="Palatino"/>
                <a:cs typeface="Palatino"/>
                <a:sym typeface="Palatino"/>
              </a:rPr>
              <a:t> Is it possible to represent smaller problems that may be easier to understand?</a:t>
            </a:r>
            <a:endParaRPr/>
          </a:p>
          <a:p>
            <a:pPr indent="-273050" lvl="0" marL="273050" marR="0" rtl="0" algn="l">
              <a:lnSpc>
                <a:spcPct val="90000"/>
              </a:lnSpc>
              <a:spcBef>
                <a:spcPts val="48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Can the problem be represented graphically?</a:t>
            </a:r>
            <a:r>
              <a:rPr b="0" i="0" lang="en-US" sz="2400" u="none">
                <a:solidFill>
                  <a:schemeClr val="dk2"/>
                </a:solidFill>
                <a:latin typeface="Palatino"/>
                <a:ea typeface="Palatino"/>
                <a:cs typeface="Palatino"/>
                <a:sym typeface="Palatino"/>
              </a:rPr>
              <a:t> Can an analysis model be created?</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Palatino"/>
              <a:ea typeface="Palatino"/>
              <a:cs typeface="Palatino"/>
              <a:sym typeface="Palatino"/>
            </a:endParaRPr>
          </a:p>
        </p:txBody>
      </p:sp>
      <p:sp>
        <p:nvSpPr>
          <p:cNvPr id="400" name="Google Shape;400;p34"/>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5"/>
          <p:cNvSpPr txBox="1"/>
          <p:nvPr>
            <p:ph type="title"/>
          </p:nvPr>
        </p:nvSpPr>
        <p:spPr>
          <a:xfrm>
            <a:off x="1066800" y="990600"/>
            <a:ext cx="67818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Plan the Solution</a:t>
            </a:r>
            <a:endParaRPr/>
          </a:p>
        </p:txBody>
      </p:sp>
      <p:sp>
        <p:nvSpPr>
          <p:cNvPr id="406" name="Google Shape;406;p35"/>
          <p:cNvSpPr txBox="1"/>
          <p:nvPr>
            <p:ph idx="1" type="body"/>
          </p:nvPr>
        </p:nvSpPr>
        <p:spPr>
          <a:xfrm>
            <a:off x="1066800" y="2133600"/>
            <a:ext cx="7391400" cy="37338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00"/>
              <a:buFont typeface="Arial"/>
              <a:buChar char="•"/>
            </a:pPr>
            <a:r>
              <a:rPr b="0" i="1" lang="en-US" sz="2000" u="none">
                <a:solidFill>
                  <a:schemeClr val="folHlink"/>
                </a:solidFill>
                <a:latin typeface="Palatino"/>
                <a:ea typeface="Palatino"/>
                <a:cs typeface="Palatino"/>
                <a:sym typeface="Palatino"/>
              </a:rPr>
              <a:t>Have you seen similar problems before?</a:t>
            </a:r>
            <a:r>
              <a:rPr b="0" i="1" lang="en-US" sz="2000" u="none">
                <a:solidFill>
                  <a:schemeClr val="dk2"/>
                </a:solidFill>
                <a:latin typeface="Palatino"/>
                <a:ea typeface="Palatino"/>
                <a:cs typeface="Palatino"/>
                <a:sym typeface="Palatino"/>
              </a:rPr>
              <a:t> </a:t>
            </a:r>
            <a:r>
              <a:rPr b="0" i="0" lang="en-US" sz="2000" u="none">
                <a:solidFill>
                  <a:schemeClr val="dk2"/>
                </a:solidFill>
                <a:latin typeface="Palatino"/>
                <a:ea typeface="Palatino"/>
                <a:cs typeface="Palatino"/>
                <a:sym typeface="Palatino"/>
              </a:rPr>
              <a:t>Are there patterns that are recognizable in a potential solution? Is there existing software that implements the data, functions, and features that are required? </a:t>
            </a:r>
            <a:endParaRPr/>
          </a:p>
          <a:p>
            <a:pPr indent="-273050" lvl="0" marL="273050" marR="0" rtl="0" algn="l">
              <a:lnSpc>
                <a:spcPct val="100000"/>
              </a:lnSpc>
              <a:spcBef>
                <a:spcPts val="400"/>
              </a:spcBef>
              <a:spcAft>
                <a:spcPts val="0"/>
              </a:spcAft>
              <a:buClr>
                <a:schemeClr val="accent1"/>
              </a:buClr>
              <a:buSzPts val="2000"/>
              <a:buFont typeface="Arial"/>
              <a:buChar char="•"/>
            </a:pPr>
            <a:r>
              <a:rPr b="0" i="1" lang="en-US" sz="2000" u="none">
                <a:solidFill>
                  <a:schemeClr val="folHlink"/>
                </a:solidFill>
                <a:latin typeface="Palatino"/>
                <a:ea typeface="Palatino"/>
                <a:cs typeface="Palatino"/>
                <a:sym typeface="Palatino"/>
              </a:rPr>
              <a:t>Has a similar problem been solved?</a:t>
            </a:r>
            <a:r>
              <a:rPr b="0" i="0" lang="en-US" sz="2000" u="none">
                <a:solidFill>
                  <a:schemeClr val="dk2"/>
                </a:solidFill>
                <a:latin typeface="Palatino"/>
                <a:ea typeface="Palatino"/>
                <a:cs typeface="Palatino"/>
                <a:sym typeface="Palatino"/>
              </a:rPr>
              <a:t> If so, are elements of the solution reusable?</a:t>
            </a:r>
            <a:endParaRPr/>
          </a:p>
          <a:p>
            <a:pPr indent="-273050" lvl="0" marL="273050" marR="0" rtl="0" algn="l">
              <a:lnSpc>
                <a:spcPct val="100000"/>
              </a:lnSpc>
              <a:spcBef>
                <a:spcPts val="400"/>
              </a:spcBef>
              <a:spcAft>
                <a:spcPts val="0"/>
              </a:spcAft>
              <a:buClr>
                <a:schemeClr val="accent1"/>
              </a:buClr>
              <a:buSzPts val="2000"/>
              <a:buFont typeface="Arial"/>
              <a:buChar char="•"/>
            </a:pPr>
            <a:r>
              <a:rPr b="0" i="1" lang="en-US" sz="2000" u="none">
                <a:solidFill>
                  <a:schemeClr val="folHlink"/>
                </a:solidFill>
                <a:latin typeface="Palatino"/>
                <a:ea typeface="Palatino"/>
                <a:cs typeface="Palatino"/>
                <a:sym typeface="Palatino"/>
              </a:rPr>
              <a:t>Can subproblems be defined?</a:t>
            </a:r>
            <a:r>
              <a:rPr b="0" i="0" lang="en-US" sz="2000" u="none">
                <a:solidFill>
                  <a:schemeClr val="dk2"/>
                </a:solidFill>
                <a:latin typeface="Palatino"/>
                <a:ea typeface="Palatino"/>
                <a:cs typeface="Palatino"/>
                <a:sym typeface="Palatino"/>
              </a:rPr>
              <a:t> If so, are solutions readily apparent for the subproblems?</a:t>
            </a:r>
            <a:endParaRPr/>
          </a:p>
          <a:p>
            <a:pPr indent="-273050" lvl="0" marL="273050" marR="0" rtl="0" algn="l">
              <a:lnSpc>
                <a:spcPct val="100000"/>
              </a:lnSpc>
              <a:spcBef>
                <a:spcPts val="400"/>
              </a:spcBef>
              <a:spcAft>
                <a:spcPts val="0"/>
              </a:spcAft>
              <a:buClr>
                <a:schemeClr val="accent1"/>
              </a:buClr>
              <a:buSzPts val="2000"/>
              <a:buFont typeface="Arial"/>
              <a:buChar char="•"/>
            </a:pPr>
            <a:r>
              <a:rPr b="0" i="1" lang="en-US" sz="2000" u="none">
                <a:solidFill>
                  <a:schemeClr val="folHlink"/>
                </a:solidFill>
                <a:latin typeface="Palatino"/>
                <a:ea typeface="Palatino"/>
                <a:cs typeface="Palatino"/>
                <a:sym typeface="Palatino"/>
              </a:rPr>
              <a:t>Can you represent a solution in a manner that leads to effective implementation? </a:t>
            </a:r>
            <a:r>
              <a:rPr b="0" i="0" lang="en-US" sz="2000" u="none">
                <a:solidFill>
                  <a:schemeClr val="dk2"/>
                </a:solidFill>
                <a:latin typeface="Palatino"/>
                <a:ea typeface="Palatino"/>
                <a:cs typeface="Palatino"/>
                <a:sym typeface="Palatino"/>
              </a:rPr>
              <a:t>Can a design model be created?</a:t>
            </a:r>
            <a:endParaRPr/>
          </a:p>
          <a:p>
            <a:pPr indent="-146050" lvl="0" marL="273050" marR="0" rtl="0" algn="l">
              <a:spcBef>
                <a:spcPts val="400"/>
              </a:spcBef>
              <a:spcAft>
                <a:spcPts val="0"/>
              </a:spcAft>
              <a:buClr>
                <a:schemeClr val="accent1"/>
              </a:buClr>
              <a:buSzPts val="2000"/>
              <a:buFont typeface="Arial"/>
              <a:buNone/>
            </a:pPr>
            <a:r>
              <a:t/>
            </a:r>
            <a:endParaRPr b="0" i="0" sz="2000" u="none">
              <a:solidFill>
                <a:schemeClr val="dk2"/>
              </a:solidFill>
              <a:latin typeface="Palatino"/>
              <a:ea typeface="Palatino"/>
              <a:cs typeface="Palatino"/>
              <a:sym typeface="Palatino"/>
            </a:endParaRPr>
          </a:p>
        </p:txBody>
      </p:sp>
      <p:sp>
        <p:nvSpPr>
          <p:cNvPr id="407" name="Google Shape;407;p35"/>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type="title"/>
          </p:nvPr>
        </p:nvSpPr>
        <p:spPr>
          <a:xfrm>
            <a:off x="609600" y="53340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Carry Out the Plan</a:t>
            </a:r>
            <a:endParaRPr/>
          </a:p>
        </p:txBody>
      </p:sp>
      <p:sp>
        <p:nvSpPr>
          <p:cNvPr id="413" name="Google Shape;413;p36"/>
          <p:cNvSpPr txBox="1"/>
          <p:nvPr>
            <p:ph idx="1" type="body"/>
          </p:nvPr>
        </p:nvSpPr>
        <p:spPr>
          <a:xfrm>
            <a:off x="762000" y="22098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Does the solutions conform to the plan?</a:t>
            </a:r>
            <a:r>
              <a:rPr b="0" i="0" lang="en-US" sz="2400" u="none">
                <a:solidFill>
                  <a:schemeClr val="dk2"/>
                </a:solidFill>
                <a:latin typeface="Palatino"/>
                <a:ea typeface="Palatino"/>
                <a:cs typeface="Palatino"/>
                <a:sym typeface="Palatino"/>
              </a:rPr>
              <a:t> Is source code traceable to the design model?</a:t>
            </a:r>
            <a:endParaRPr b="0" i="1" sz="2400" u="none">
              <a:solidFill>
                <a:schemeClr val="dk2"/>
              </a:solidFill>
              <a:latin typeface="Palatino"/>
              <a:ea typeface="Palatino"/>
              <a:cs typeface="Palatino"/>
              <a:sym typeface="Palatino"/>
            </a:endParaRPr>
          </a:p>
          <a:p>
            <a:pPr indent="-273050" lvl="0" marL="273050" marR="0" rtl="0" algn="l">
              <a:lnSpc>
                <a:spcPct val="100000"/>
              </a:lnSpc>
              <a:spcBef>
                <a:spcPts val="48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Is each component part of the solution provably correct?</a:t>
            </a:r>
            <a:r>
              <a:rPr b="0" i="0" lang="en-US" sz="2400" u="none">
                <a:solidFill>
                  <a:schemeClr val="dk2"/>
                </a:solidFill>
                <a:latin typeface="Palatino"/>
                <a:ea typeface="Palatino"/>
                <a:cs typeface="Palatino"/>
                <a:sym typeface="Palatino"/>
              </a:rPr>
              <a:t> Has the design and code been reviewed, or better, have correctness proofs been applied to algorithm?</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Palatino"/>
              <a:ea typeface="Palatino"/>
              <a:cs typeface="Palatino"/>
              <a:sym typeface="Palatino"/>
            </a:endParaRPr>
          </a:p>
        </p:txBody>
      </p:sp>
      <p:sp>
        <p:nvSpPr>
          <p:cNvPr id="414" name="Google Shape;414;p36"/>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ph type="title"/>
          </p:nvPr>
        </p:nvSpPr>
        <p:spPr>
          <a:xfrm>
            <a:off x="1143000" y="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Examine the Result</a:t>
            </a:r>
            <a:endParaRPr/>
          </a:p>
        </p:txBody>
      </p:sp>
      <p:sp>
        <p:nvSpPr>
          <p:cNvPr id="420" name="Google Shape;420;p37"/>
          <p:cNvSpPr txBox="1"/>
          <p:nvPr>
            <p:ph idx="1" type="body"/>
          </p:nvPr>
        </p:nvSpPr>
        <p:spPr>
          <a:xfrm>
            <a:off x="838200" y="16764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Is it possible to test each component part of the solution?</a:t>
            </a:r>
            <a:r>
              <a:rPr b="0" i="1" lang="en-US" sz="2400" u="none">
                <a:solidFill>
                  <a:schemeClr val="dk2"/>
                </a:solidFill>
                <a:latin typeface="Palatino"/>
                <a:ea typeface="Palatino"/>
                <a:cs typeface="Palatino"/>
                <a:sym typeface="Palatino"/>
              </a:rPr>
              <a:t> </a:t>
            </a:r>
            <a:r>
              <a:rPr b="0" i="0" lang="en-US" sz="2400" u="none">
                <a:solidFill>
                  <a:schemeClr val="dk2"/>
                </a:solidFill>
                <a:latin typeface="Palatino"/>
                <a:ea typeface="Palatino"/>
                <a:cs typeface="Palatino"/>
                <a:sym typeface="Palatino"/>
              </a:rPr>
              <a:t>Has a reasonable testing strategy been implemented?</a:t>
            </a:r>
            <a:endParaRPr b="0" i="1" sz="2400" u="none">
              <a:solidFill>
                <a:schemeClr val="dk2"/>
              </a:solidFill>
              <a:latin typeface="Palatino"/>
              <a:ea typeface="Palatino"/>
              <a:cs typeface="Palatino"/>
              <a:sym typeface="Palatino"/>
            </a:endParaRPr>
          </a:p>
          <a:p>
            <a:pPr indent="-273050" lvl="0" marL="273050" marR="0" rtl="0" algn="l">
              <a:lnSpc>
                <a:spcPct val="100000"/>
              </a:lnSpc>
              <a:spcBef>
                <a:spcPts val="48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Does the solution produce results that conform to the data, functions, and features that are required?</a:t>
            </a:r>
            <a:r>
              <a:rPr b="0" i="1" lang="en-US" sz="2400" u="none">
                <a:solidFill>
                  <a:schemeClr val="dk2"/>
                </a:solidFill>
                <a:latin typeface="Palatino"/>
                <a:ea typeface="Palatino"/>
                <a:cs typeface="Palatino"/>
                <a:sym typeface="Palatino"/>
              </a:rPr>
              <a:t> </a:t>
            </a:r>
            <a:r>
              <a:rPr b="0" i="0" lang="en-US" sz="2400" u="none">
                <a:solidFill>
                  <a:schemeClr val="dk2"/>
                </a:solidFill>
                <a:latin typeface="Palatino"/>
                <a:ea typeface="Palatino"/>
                <a:cs typeface="Palatino"/>
                <a:sym typeface="Palatino"/>
              </a:rPr>
              <a:t>Has the software been validated against all stakeholder requirements?</a:t>
            </a:r>
            <a:endParaRPr b="0" i="1" sz="2400" u="none">
              <a:solidFill>
                <a:schemeClr val="dk2"/>
              </a:solidFill>
              <a:latin typeface="Palatino"/>
              <a:ea typeface="Palatino"/>
              <a:cs typeface="Palatino"/>
              <a:sym typeface="Palatino"/>
            </a:endParaRPr>
          </a:p>
          <a:p>
            <a:pPr indent="-120650" lvl="0" marL="273050" marR="0" rtl="0" algn="l">
              <a:spcBef>
                <a:spcPts val="480"/>
              </a:spcBef>
              <a:spcAft>
                <a:spcPts val="0"/>
              </a:spcAft>
              <a:buClr>
                <a:schemeClr val="accent1"/>
              </a:buClr>
              <a:buSzPts val="2400"/>
              <a:buFont typeface="Arial"/>
              <a:buNone/>
            </a:pPr>
            <a:r>
              <a:t/>
            </a:r>
            <a:endParaRPr b="0" i="1" sz="2400" u="none">
              <a:solidFill>
                <a:schemeClr val="dk2"/>
              </a:solidFill>
              <a:latin typeface="Palatino"/>
              <a:ea typeface="Palatino"/>
              <a:cs typeface="Palatino"/>
              <a:sym typeface="Palatino"/>
            </a:endParaRPr>
          </a:p>
        </p:txBody>
      </p:sp>
      <p:sp>
        <p:nvSpPr>
          <p:cNvPr id="421" name="Google Shape;421;p37"/>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8"/>
          <p:cNvSpPr txBox="1"/>
          <p:nvPr>
            <p:ph type="title"/>
          </p:nvPr>
        </p:nvSpPr>
        <p:spPr>
          <a:xfrm>
            <a:off x="676275" y="4648200"/>
            <a:ext cx="84582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US" sz="3200" u="none">
                <a:solidFill>
                  <a:srgbClr val="262626"/>
                </a:solidFill>
                <a:latin typeface="Impact"/>
                <a:ea typeface="Impact"/>
                <a:cs typeface="Impact"/>
                <a:sym typeface="Impact"/>
              </a:rPr>
              <a:t>Hooker’s General Principles for Software Engineering Practice: important underlying law</a:t>
            </a:r>
            <a:endParaRPr/>
          </a:p>
        </p:txBody>
      </p:sp>
      <p:sp>
        <p:nvSpPr>
          <p:cNvPr id="427" name="Google Shape;427;p38"/>
          <p:cNvSpPr txBox="1"/>
          <p:nvPr>
            <p:ph idx="1" type="body"/>
          </p:nvPr>
        </p:nvSpPr>
        <p:spPr>
          <a:xfrm>
            <a:off x="609600" y="609600"/>
            <a:ext cx="8229600" cy="396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400"/>
              <a:buFont typeface="Arial"/>
              <a:buNone/>
            </a:pPr>
            <a:r>
              <a:rPr b="0" i="0" lang="en-US" sz="2400" u="none">
                <a:solidFill>
                  <a:schemeClr val="dk2"/>
                </a:solidFill>
                <a:latin typeface="Palatino"/>
                <a:ea typeface="Palatino"/>
                <a:cs typeface="Palatino"/>
                <a:sym typeface="Palatino"/>
              </a:rPr>
              <a:t>Help you establish mind-set for solid software engineering practice (David Hooker 96). </a:t>
            </a:r>
            <a:endParaRPr/>
          </a:p>
          <a:p>
            <a:pPr indent="-127000" lvl="0" marL="0" marR="0" rtl="0" algn="l">
              <a:lnSpc>
                <a:spcPct val="100000"/>
              </a:lnSpc>
              <a:spcBef>
                <a:spcPts val="600"/>
              </a:spcBef>
              <a:spcAft>
                <a:spcPts val="0"/>
              </a:spcAft>
              <a:buClr>
                <a:schemeClr val="accent1"/>
              </a:buClr>
              <a:buSzPts val="2000"/>
              <a:buFont typeface="Arial"/>
              <a:buChar char="•"/>
            </a:pPr>
            <a:r>
              <a:rPr b="0" i="0" lang="en-US" sz="2000" u="none">
                <a:solidFill>
                  <a:schemeClr val="dk2"/>
                </a:solidFill>
                <a:latin typeface="Palatino"/>
                <a:ea typeface="Palatino"/>
                <a:cs typeface="Palatino"/>
                <a:sym typeface="Palatino"/>
              </a:rPr>
              <a:t>1: </a:t>
            </a:r>
            <a:r>
              <a:rPr b="0" i="1" lang="en-US" sz="2000" u="none">
                <a:solidFill>
                  <a:schemeClr val="dk2"/>
                </a:solidFill>
                <a:latin typeface="Palatino"/>
                <a:ea typeface="Palatino"/>
                <a:cs typeface="Palatino"/>
                <a:sym typeface="Palatino"/>
              </a:rPr>
              <a:t>The Reason It All Exists: provide values to users </a:t>
            </a:r>
            <a:endParaRPr/>
          </a:p>
          <a:p>
            <a:pPr indent="-127000" lvl="0" marL="0" marR="0" rtl="0" algn="l">
              <a:lnSpc>
                <a:spcPct val="100000"/>
              </a:lnSpc>
              <a:spcBef>
                <a:spcPts val="600"/>
              </a:spcBef>
              <a:spcAft>
                <a:spcPts val="0"/>
              </a:spcAft>
              <a:buClr>
                <a:schemeClr val="accent1"/>
              </a:buClr>
              <a:buSzPts val="2000"/>
              <a:buFont typeface="Arial"/>
              <a:buChar char="•"/>
            </a:pPr>
            <a:r>
              <a:rPr b="0" i="0" lang="en-US" sz="2000" u="none">
                <a:solidFill>
                  <a:srgbClr val="000000"/>
                </a:solidFill>
                <a:latin typeface="Palatino"/>
                <a:ea typeface="Palatino"/>
                <a:cs typeface="Palatino"/>
                <a:sym typeface="Palatino"/>
              </a:rPr>
              <a:t>2: </a:t>
            </a:r>
            <a:r>
              <a:rPr b="0" i="1" lang="en-US" sz="2000" u="none">
                <a:solidFill>
                  <a:srgbClr val="000000"/>
                </a:solidFill>
                <a:latin typeface="Palatino"/>
                <a:ea typeface="Palatino"/>
                <a:cs typeface="Palatino"/>
                <a:sym typeface="Palatino"/>
              </a:rPr>
              <a:t>KISS (Keep It Simple, Stupid! As simple as possible)</a:t>
            </a:r>
            <a:endParaRPr/>
          </a:p>
          <a:p>
            <a:pPr indent="-127000" lvl="0" marL="0" marR="0" rtl="0" algn="l">
              <a:lnSpc>
                <a:spcPct val="100000"/>
              </a:lnSpc>
              <a:spcBef>
                <a:spcPts val="600"/>
              </a:spcBef>
              <a:spcAft>
                <a:spcPts val="0"/>
              </a:spcAft>
              <a:buClr>
                <a:schemeClr val="accent1"/>
              </a:buClr>
              <a:buSzPts val="2000"/>
              <a:buFont typeface="Arial"/>
              <a:buChar char="•"/>
            </a:pPr>
            <a:r>
              <a:rPr b="0" i="0" lang="en-US" sz="2000" u="none">
                <a:solidFill>
                  <a:srgbClr val="000000"/>
                </a:solidFill>
                <a:latin typeface="Palatino"/>
                <a:ea typeface="Palatino"/>
                <a:cs typeface="Palatino"/>
                <a:sym typeface="Palatino"/>
              </a:rPr>
              <a:t>3: </a:t>
            </a:r>
            <a:r>
              <a:rPr b="0" i="1" lang="en-US" sz="2000" u="none">
                <a:solidFill>
                  <a:srgbClr val="000000"/>
                </a:solidFill>
                <a:latin typeface="Palatino"/>
                <a:ea typeface="Palatino"/>
                <a:cs typeface="Palatino"/>
                <a:sym typeface="Palatino"/>
              </a:rPr>
              <a:t>Maintain the Vision (otherwise, incompatible design)</a:t>
            </a:r>
            <a:endParaRPr/>
          </a:p>
          <a:p>
            <a:pPr indent="-127000" lvl="0" marL="0" marR="0" rtl="0" algn="l">
              <a:lnSpc>
                <a:spcPct val="100000"/>
              </a:lnSpc>
              <a:spcBef>
                <a:spcPts val="600"/>
              </a:spcBef>
              <a:spcAft>
                <a:spcPts val="0"/>
              </a:spcAft>
              <a:buClr>
                <a:schemeClr val="accent1"/>
              </a:buClr>
              <a:buSzPts val="2000"/>
              <a:buFont typeface="Arial"/>
              <a:buChar char="•"/>
            </a:pPr>
            <a:r>
              <a:rPr b="0" i="0" lang="en-US" sz="2000" u="none">
                <a:solidFill>
                  <a:srgbClr val="000000"/>
                </a:solidFill>
                <a:latin typeface="Palatino"/>
                <a:ea typeface="Palatino"/>
                <a:cs typeface="Palatino"/>
                <a:sym typeface="Palatino"/>
              </a:rPr>
              <a:t>4: </a:t>
            </a:r>
            <a:r>
              <a:rPr b="0" i="1" lang="en-US" sz="2000" u="none">
                <a:solidFill>
                  <a:srgbClr val="000000"/>
                </a:solidFill>
                <a:latin typeface="Palatino"/>
                <a:ea typeface="Palatino"/>
                <a:cs typeface="Palatino"/>
                <a:sym typeface="Palatino"/>
              </a:rPr>
              <a:t>What You Produce, Others Will Consume</a:t>
            </a:r>
            <a:r>
              <a:rPr b="0" i="0" lang="en-US" sz="2000" u="none">
                <a:solidFill>
                  <a:srgbClr val="000000"/>
                </a:solidFill>
                <a:latin typeface="Palatino"/>
                <a:ea typeface="Palatino"/>
                <a:cs typeface="Palatino"/>
                <a:sym typeface="Palatino"/>
              </a:rPr>
              <a:t> (code with concern for those that must maintain and extend the system)</a:t>
            </a:r>
            <a:endParaRPr/>
          </a:p>
          <a:p>
            <a:pPr indent="-127000" lvl="0" marL="0" marR="0" rtl="0" algn="l">
              <a:lnSpc>
                <a:spcPct val="100000"/>
              </a:lnSpc>
              <a:spcBef>
                <a:spcPts val="600"/>
              </a:spcBef>
              <a:spcAft>
                <a:spcPts val="0"/>
              </a:spcAft>
              <a:buClr>
                <a:schemeClr val="accent1"/>
              </a:buClr>
              <a:buSzPts val="2000"/>
              <a:buFont typeface="Arial"/>
              <a:buChar char="•"/>
            </a:pPr>
            <a:r>
              <a:rPr b="0" i="0" lang="en-US" sz="2000" u="none">
                <a:solidFill>
                  <a:srgbClr val="000000"/>
                </a:solidFill>
                <a:latin typeface="Palatino"/>
                <a:ea typeface="Palatino"/>
                <a:cs typeface="Palatino"/>
                <a:sym typeface="Palatino"/>
              </a:rPr>
              <a:t>5: </a:t>
            </a:r>
            <a:r>
              <a:rPr b="0" i="1" lang="en-US" sz="2000" u="none">
                <a:solidFill>
                  <a:srgbClr val="000000"/>
                </a:solidFill>
                <a:latin typeface="Palatino"/>
                <a:ea typeface="Palatino"/>
                <a:cs typeface="Palatino"/>
                <a:sym typeface="Palatino"/>
              </a:rPr>
              <a:t>Be Open to the Future </a:t>
            </a:r>
            <a:r>
              <a:rPr b="0" i="0" lang="en-US" sz="2000" u="none">
                <a:solidFill>
                  <a:srgbClr val="000000"/>
                </a:solidFill>
                <a:latin typeface="Palatino"/>
                <a:ea typeface="Palatino"/>
                <a:cs typeface="Palatino"/>
                <a:sym typeface="Palatino"/>
              </a:rPr>
              <a:t> (never design yourself into a corner as specification and hardware changes)</a:t>
            </a:r>
            <a:endParaRPr/>
          </a:p>
          <a:p>
            <a:pPr indent="-127000" lvl="0" marL="0" marR="0" rtl="0" algn="l">
              <a:lnSpc>
                <a:spcPct val="100000"/>
              </a:lnSpc>
              <a:spcBef>
                <a:spcPts val="600"/>
              </a:spcBef>
              <a:spcAft>
                <a:spcPts val="0"/>
              </a:spcAft>
              <a:buClr>
                <a:schemeClr val="accent1"/>
              </a:buClr>
              <a:buSzPts val="2000"/>
              <a:buFont typeface="Arial"/>
              <a:buChar char="•"/>
            </a:pPr>
            <a:r>
              <a:rPr b="0" i="0" lang="en-US" sz="2000" u="none">
                <a:solidFill>
                  <a:schemeClr val="dk2"/>
                </a:solidFill>
                <a:latin typeface="Palatino"/>
                <a:ea typeface="Palatino"/>
                <a:cs typeface="Palatino"/>
                <a:sym typeface="Palatino"/>
              </a:rPr>
              <a:t>6: </a:t>
            </a:r>
            <a:r>
              <a:rPr b="0" i="1" lang="en-US" sz="2000" u="none">
                <a:solidFill>
                  <a:srgbClr val="000000"/>
                </a:solidFill>
                <a:latin typeface="Palatino"/>
                <a:ea typeface="Palatino"/>
                <a:cs typeface="Palatino"/>
                <a:sym typeface="Palatino"/>
              </a:rPr>
              <a:t>Plan Ahead for Reuse</a:t>
            </a:r>
            <a:endParaRPr/>
          </a:p>
          <a:p>
            <a:pPr indent="-127000" lvl="0" marL="0" marR="0" rtl="0" algn="l">
              <a:lnSpc>
                <a:spcPct val="100000"/>
              </a:lnSpc>
              <a:spcBef>
                <a:spcPts val="600"/>
              </a:spcBef>
              <a:spcAft>
                <a:spcPts val="0"/>
              </a:spcAft>
              <a:buClr>
                <a:schemeClr val="accent1"/>
              </a:buClr>
              <a:buSzPts val="2000"/>
              <a:buFont typeface="Arial"/>
              <a:buChar char="•"/>
            </a:pPr>
            <a:r>
              <a:rPr b="0" i="0" lang="en-US" sz="2000" u="none">
                <a:solidFill>
                  <a:srgbClr val="000000"/>
                </a:solidFill>
                <a:latin typeface="Palatino"/>
                <a:ea typeface="Palatino"/>
                <a:cs typeface="Palatino"/>
                <a:sym typeface="Palatino"/>
              </a:rPr>
              <a:t>7</a:t>
            </a:r>
            <a:r>
              <a:rPr b="0" i="1" lang="en-US" sz="2000" u="none">
                <a:solidFill>
                  <a:srgbClr val="000000"/>
                </a:solidFill>
                <a:latin typeface="Palatino"/>
                <a:ea typeface="Palatino"/>
                <a:cs typeface="Palatino"/>
                <a:sym typeface="Palatino"/>
              </a:rPr>
              <a:t>: Think! Place clear complete thought before action produces better results.</a:t>
            </a:r>
            <a:endParaRPr/>
          </a:p>
        </p:txBody>
      </p:sp>
      <p:sp>
        <p:nvSpPr>
          <p:cNvPr id="428" name="Google Shape;428;p38"/>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9"/>
          <p:cNvSpPr txBox="1"/>
          <p:nvPr>
            <p:ph type="title"/>
          </p:nvPr>
        </p:nvSpPr>
        <p:spPr>
          <a:xfrm>
            <a:off x="990600" y="457200"/>
            <a:ext cx="7391400" cy="7096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Software Myths Examples</a:t>
            </a:r>
            <a:endParaRPr/>
          </a:p>
        </p:txBody>
      </p:sp>
      <p:sp>
        <p:nvSpPr>
          <p:cNvPr id="435" name="Google Shape;435;p39"/>
          <p:cNvSpPr txBox="1"/>
          <p:nvPr>
            <p:ph idx="1" type="body"/>
          </p:nvPr>
        </p:nvSpPr>
        <p:spPr>
          <a:xfrm>
            <a:off x="381000" y="1143000"/>
            <a:ext cx="8382000" cy="48006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00"/>
              <a:buFont typeface="Arial"/>
              <a:buChar char="•"/>
            </a:pPr>
            <a:r>
              <a:rPr b="0" i="0" lang="en-US" sz="1600" u="none">
                <a:solidFill>
                  <a:srgbClr val="800000"/>
                </a:solidFill>
                <a:latin typeface="Times New Roman"/>
                <a:ea typeface="Times New Roman"/>
                <a:cs typeface="Times New Roman"/>
                <a:sym typeface="Times New Roman"/>
              </a:rPr>
              <a:t>Myth 1:</a:t>
            </a:r>
            <a:r>
              <a:rPr b="0" i="0" lang="en-US" sz="1600" u="none">
                <a:solidFill>
                  <a:schemeClr val="dk2"/>
                </a:solidFill>
                <a:latin typeface="Times New Roman"/>
                <a:ea typeface="Times New Roman"/>
                <a:cs typeface="Times New Roman"/>
                <a:sym typeface="Times New Roman"/>
              </a:rPr>
              <a:t> Once we write the program and get it to work, our job is done.</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chemeClr val="dk2"/>
                </a:solidFill>
                <a:latin typeface="Times New Roman"/>
                <a:ea typeface="Times New Roman"/>
                <a:cs typeface="Times New Roman"/>
                <a:sym typeface="Times New Roman"/>
              </a:rPr>
              <a:t>Reality: the sooner you begin writing code, the longer it will take you to get done. 60% to 80% of all efforts are spent after software is delivered to the customer for the first time. </a:t>
            </a:r>
            <a:endParaRPr/>
          </a:p>
          <a:p>
            <a:pPr indent="-171450" lvl="0" marL="273050" marR="0" rtl="0" algn="l">
              <a:lnSpc>
                <a:spcPct val="100000"/>
              </a:lnSpc>
              <a:spcBef>
                <a:spcPts val="320"/>
              </a:spcBef>
              <a:spcAft>
                <a:spcPts val="0"/>
              </a:spcAft>
              <a:buClr>
                <a:schemeClr val="accent1"/>
              </a:buClr>
              <a:buSzPts val="1600"/>
              <a:buFont typeface="Arial"/>
              <a:buNone/>
            </a:pPr>
            <a:r>
              <a:t/>
            </a:r>
            <a:endParaRPr b="0" i="0" sz="1600" u="none">
              <a:solidFill>
                <a:schemeClr val="dk2"/>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rgbClr val="800000"/>
                </a:solidFill>
                <a:latin typeface="Times New Roman"/>
                <a:ea typeface="Times New Roman"/>
                <a:cs typeface="Times New Roman"/>
                <a:sym typeface="Times New Roman"/>
              </a:rPr>
              <a:t>Myth 2:</a:t>
            </a:r>
            <a:r>
              <a:rPr b="0" i="0" lang="en-US" sz="1600" u="none">
                <a:solidFill>
                  <a:schemeClr val="dk2"/>
                </a:solidFill>
                <a:latin typeface="Times New Roman"/>
                <a:ea typeface="Times New Roman"/>
                <a:cs typeface="Times New Roman"/>
                <a:sym typeface="Times New Roman"/>
              </a:rPr>
              <a:t> Until I get the program running, I have no way of assessing its quality.</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chemeClr val="dk2"/>
                </a:solidFill>
                <a:latin typeface="Times New Roman"/>
                <a:ea typeface="Times New Roman"/>
                <a:cs typeface="Times New Roman"/>
                <a:sym typeface="Times New Roman"/>
              </a:rPr>
              <a:t>Reality: technical review are a quality filter that can be used to find certain classes of software defects from the inception of a project. </a:t>
            </a:r>
            <a:endParaRPr/>
          </a:p>
          <a:p>
            <a:pPr indent="-171450" lvl="0" marL="273050" marR="0" rtl="0" algn="l">
              <a:lnSpc>
                <a:spcPct val="100000"/>
              </a:lnSpc>
              <a:spcBef>
                <a:spcPts val="320"/>
              </a:spcBef>
              <a:spcAft>
                <a:spcPts val="0"/>
              </a:spcAft>
              <a:buClr>
                <a:schemeClr val="accent1"/>
              </a:buClr>
              <a:buSzPts val="1600"/>
              <a:buFont typeface="Arial"/>
              <a:buNone/>
            </a:pPr>
            <a:r>
              <a:t/>
            </a:r>
            <a:endParaRPr b="0" i="0" sz="1600" u="none">
              <a:solidFill>
                <a:schemeClr val="dk2"/>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rgbClr val="800000"/>
                </a:solidFill>
                <a:latin typeface="Times New Roman"/>
                <a:ea typeface="Times New Roman"/>
                <a:cs typeface="Times New Roman"/>
                <a:sym typeface="Times New Roman"/>
              </a:rPr>
              <a:t>Myth 3</a:t>
            </a:r>
            <a:r>
              <a:rPr b="0" i="0" lang="en-US" sz="1600" u="none">
                <a:solidFill>
                  <a:schemeClr val="dk2"/>
                </a:solidFill>
                <a:latin typeface="Times New Roman"/>
                <a:ea typeface="Times New Roman"/>
                <a:cs typeface="Times New Roman"/>
                <a:sym typeface="Times New Roman"/>
              </a:rPr>
              <a:t>: software engineering will make us create voluminous and unnecessary documentation and will invariably slow us down. </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chemeClr val="dk2"/>
                </a:solidFill>
                <a:latin typeface="Times New Roman"/>
                <a:ea typeface="Times New Roman"/>
                <a:cs typeface="Times New Roman"/>
                <a:sym typeface="Times New Roman"/>
              </a:rPr>
              <a:t>Reality: it is not about creating documents. It is about creating a quality product. Better quality leads to a reduced rework. Reduced work results in faster delivery times. </a:t>
            </a:r>
            <a:endParaRPr/>
          </a:p>
          <a:p>
            <a:pPr indent="-171450" lvl="0" marL="273050" marR="0" rtl="0" algn="l">
              <a:spcBef>
                <a:spcPts val="320"/>
              </a:spcBef>
              <a:spcAft>
                <a:spcPts val="0"/>
              </a:spcAft>
              <a:buClr>
                <a:schemeClr val="accent1"/>
              </a:buClr>
              <a:buSzPts val="1600"/>
              <a:buFont typeface="Arial"/>
              <a:buNone/>
            </a:pPr>
            <a:r>
              <a:t/>
            </a:r>
            <a:endParaRPr b="0" i="0" sz="1600" u="none">
              <a:solidFill>
                <a:schemeClr val="dk2"/>
              </a:solidFill>
              <a:latin typeface="Times New Roman"/>
              <a:ea typeface="Times New Roman"/>
              <a:cs typeface="Times New Roman"/>
              <a:sym typeface="Times New Roman"/>
            </a:endParaRPr>
          </a:p>
        </p:txBody>
      </p:sp>
      <p:sp>
        <p:nvSpPr>
          <p:cNvPr id="436" name="Google Shape;436;p39"/>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type="title"/>
          </p:nvPr>
        </p:nvSpPr>
        <p:spPr>
          <a:xfrm>
            <a:off x="1066800" y="762000"/>
            <a:ext cx="7162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Reason for failure of software</a:t>
            </a:r>
            <a:endParaRPr/>
          </a:p>
        </p:txBody>
      </p:sp>
      <p:sp>
        <p:nvSpPr>
          <p:cNvPr id="152" name="Google Shape;152;p4"/>
          <p:cNvSpPr txBox="1"/>
          <p:nvPr>
            <p:ph idx="1" type="body"/>
          </p:nvPr>
        </p:nvSpPr>
        <p:spPr>
          <a:xfrm>
            <a:off x="609600" y="2362200"/>
            <a:ext cx="7162800" cy="3124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No planning for development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Deliverable to user not identified</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Poor understanding of user requirements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No control or review</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Technical incompetence of developer</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Poor understanding of cost and efforts by both developer and user</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Times New Roman"/>
              <a:ea typeface="Times New Roman"/>
              <a:cs typeface="Times New Roman"/>
              <a:sym typeface="Times New Roman"/>
            </a:endParaRPr>
          </a:p>
        </p:txBody>
      </p:sp>
      <p:sp>
        <p:nvSpPr>
          <p:cNvPr id="153" name="Google Shape;153;p4"/>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0"/>
          <p:cNvSpPr txBox="1"/>
          <p:nvPr>
            <p:ph type="title"/>
          </p:nvPr>
        </p:nvSpPr>
        <p:spPr>
          <a:xfrm>
            <a:off x="914400" y="304800"/>
            <a:ext cx="6705600" cy="1447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US" sz="3200" u="none">
                <a:solidFill>
                  <a:srgbClr val="262626"/>
                </a:solidFill>
                <a:latin typeface="Impact"/>
                <a:ea typeface="Impact"/>
                <a:cs typeface="Impact"/>
                <a:sym typeface="Impact"/>
              </a:rPr>
              <a:t>What are the costs of software engineering?</a:t>
            </a:r>
            <a:endParaRPr/>
          </a:p>
        </p:txBody>
      </p:sp>
      <p:sp>
        <p:nvSpPr>
          <p:cNvPr id="442" name="Google Shape;442;p40"/>
          <p:cNvSpPr txBox="1"/>
          <p:nvPr>
            <p:ph idx="1" type="body"/>
          </p:nvPr>
        </p:nvSpPr>
        <p:spPr>
          <a:xfrm>
            <a:off x="685800" y="19050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Roughly 60% of costs are development costs, 40% are testing costs. For custom software, evolution costs often exceed development costs.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Costs vary depending on the type of system being developed and the requirements of system attributes such as performance and system reliability.</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Distribution of costs depends on the development model that is used.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nvSpPr>
        <p:spPr>
          <a:xfrm>
            <a:off x="1828800" y="1524000"/>
            <a:ext cx="5767387" cy="4876800"/>
          </a:xfrm>
          <a:prstGeom prst="rect">
            <a:avLst/>
          </a:prstGeom>
          <a:solidFill>
            <a:srgbClr val="DBFD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8" name="Google Shape;448;p41"/>
          <p:cNvSpPr txBox="1"/>
          <p:nvPr>
            <p:ph type="title"/>
          </p:nvPr>
        </p:nvSpPr>
        <p:spPr>
          <a:xfrm>
            <a:off x="609600" y="381000"/>
            <a:ext cx="8382000" cy="609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Activity cost distribution</a:t>
            </a:r>
            <a:endParaRPr/>
          </a:p>
        </p:txBody>
      </p:sp>
      <p:pic>
        <p:nvPicPr>
          <p:cNvPr id="449" name="Google Shape;449;p41"/>
          <p:cNvPicPr preferRelativeResize="0"/>
          <p:nvPr/>
        </p:nvPicPr>
        <p:blipFill rotWithShape="1">
          <a:blip r:embed="rId3">
            <a:alphaModFix/>
          </a:blip>
          <a:srcRect b="0" l="0" r="0" t="0"/>
          <a:stretch/>
        </p:blipFill>
        <p:spPr>
          <a:xfrm>
            <a:off x="1600200" y="1066800"/>
            <a:ext cx="5664200" cy="54625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2"/>
          <p:cNvSpPr txBox="1"/>
          <p:nvPr/>
        </p:nvSpPr>
        <p:spPr>
          <a:xfrm>
            <a:off x="561975" y="2667000"/>
            <a:ext cx="8089900" cy="2057400"/>
          </a:xfrm>
          <a:prstGeom prst="rect">
            <a:avLst/>
          </a:prstGeom>
          <a:solidFill>
            <a:srgbClr val="DBFD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5" name="Google Shape;455;p42"/>
          <p:cNvSpPr txBox="1"/>
          <p:nvPr>
            <p:ph type="title"/>
          </p:nvPr>
        </p:nvSpPr>
        <p:spPr>
          <a:xfrm>
            <a:off x="1447800" y="60960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Product development costs</a:t>
            </a:r>
            <a:endParaRPr/>
          </a:p>
        </p:txBody>
      </p:sp>
      <p:pic>
        <p:nvPicPr>
          <p:cNvPr id="456" name="Google Shape;456;p42"/>
          <p:cNvPicPr preferRelativeResize="0"/>
          <p:nvPr/>
        </p:nvPicPr>
        <p:blipFill rotWithShape="1">
          <a:blip r:embed="rId3">
            <a:alphaModFix/>
          </a:blip>
          <a:srcRect b="0" l="0" r="0" t="0"/>
          <a:stretch/>
        </p:blipFill>
        <p:spPr>
          <a:xfrm>
            <a:off x="844550" y="3048000"/>
            <a:ext cx="7596187" cy="1146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txBox="1"/>
          <p:nvPr>
            <p:ph type="title"/>
          </p:nvPr>
        </p:nvSpPr>
        <p:spPr>
          <a:xfrm>
            <a:off x="1219200" y="152400"/>
            <a:ext cx="6781800" cy="137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US" sz="3200" u="none">
                <a:solidFill>
                  <a:srgbClr val="262626"/>
                </a:solidFill>
                <a:latin typeface="Impact"/>
                <a:ea typeface="Impact"/>
                <a:cs typeface="Impact"/>
                <a:sym typeface="Impact"/>
              </a:rPr>
              <a:t>What are software engineering methods?</a:t>
            </a:r>
            <a:endParaRPr/>
          </a:p>
        </p:txBody>
      </p:sp>
      <p:sp>
        <p:nvSpPr>
          <p:cNvPr id="462" name="Google Shape;462;p43"/>
          <p:cNvSpPr txBox="1"/>
          <p:nvPr>
            <p:ph idx="1" type="body"/>
          </p:nvPr>
        </p:nvSpPr>
        <p:spPr>
          <a:xfrm>
            <a:off x="914400" y="1981200"/>
            <a:ext cx="7620000" cy="34290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Structured approaches to software development which include system models, notations, rules, design advice and process guidance.</a:t>
            </a:r>
            <a:endParaRPr/>
          </a:p>
          <a:p>
            <a:pPr indent="-273050" lvl="0" marL="273050" marR="0" rtl="0" algn="l">
              <a:lnSpc>
                <a:spcPct val="9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Model descriptions	</a:t>
            </a:r>
            <a:endParaRPr/>
          </a:p>
          <a:p>
            <a:pPr indent="-273050" lvl="1" marL="593725" marR="0" rtl="0" algn="l">
              <a:lnSpc>
                <a:spcPct val="9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Descriptions of graphical models which should be produced;</a:t>
            </a:r>
            <a:endParaRPr/>
          </a:p>
          <a:p>
            <a:pPr indent="-273050" lvl="0" marL="273050" marR="0" rtl="0" algn="l">
              <a:lnSpc>
                <a:spcPct val="9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Rules</a:t>
            </a:r>
            <a:endParaRPr/>
          </a:p>
          <a:p>
            <a:pPr indent="-273050" lvl="1" marL="593725" marR="0" rtl="0" algn="l">
              <a:lnSpc>
                <a:spcPct val="9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Constraints applied to system models;</a:t>
            </a:r>
            <a:endParaRPr/>
          </a:p>
          <a:p>
            <a:pPr indent="-273050" lvl="0" marL="273050" marR="0" rtl="0" algn="l">
              <a:lnSpc>
                <a:spcPct val="9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Recommendations</a:t>
            </a:r>
            <a:endParaRPr/>
          </a:p>
          <a:p>
            <a:pPr indent="-273050" lvl="1" marL="593725" marR="0" rtl="0" algn="l">
              <a:lnSpc>
                <a:spcPct val="9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Advice on good design practice;</a:t>
            </a:r>
            <a:endParaRPr/>
          </a:p>
          <a:p>
            <a:pPr indent="-273050" lvl="0" marL="273050" marR="0" rtl="0" algn="l">
              <a:lnSpc>
                <a:spcPct val="9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Process guidance</a:t>
            </a:r>
            <a:endParaRPr/>
          </a:p>
          <a:p>
            <a:pPr indent="-273050" lvl="1" marL="593725" marR="0" rtl="0" algn="l">
              <a:lnSpc>
                <a:spcPct val="9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What activities to follow.</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type="title"/>
          </p:nvPr>
        </p:nvSpPr>
        <p:spPr>
          <a:xfrm>
            <a:off x="838200" y="457200"/>
            <a:ext cx="7239000" cy="1447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US" sz="3200" u="none">
                <a:solidFill>
                  <a:srgbClr val="262626"/>
                </a:solidFill>
                <a:latin typeface="Impact"/>
                <a:ea typeface="Impact"/>
                <a:cs typeface="Impact"/>
                <a:sym typeface="Impact"/>
              </a:rPr>
              <a:t>What is CASE (Computer-Aided Software Engineering)</a:t>
            </a:r>
            <a:endParaRPr/>
          </a:p>
        </p:txBody>
      </p:sp>
      <p:sp>
        <p:nvSpPr>
          <p:cNvPr id="468" name="Google Shape;468;p44"/>
          <p:cNvSpPr txBox="1"/>
          <p:nvPr>
            <p:ph idx="1" type="body"/>
          </p:nvPr>
        </p:nvSpPr>
        <p:spPr>
          <a:xfrm>
            <a:off x="838200" y="20574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Software systems that are intended to provide automated support for software process activities.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CASE systems are often used for method support.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Upper-CASE</a:t>
            </a:r>
            <a:endParaRPr/>
          </a:p>
          <a:p>
            <a:pPr indent="-273050" lvl="1" marL="593725" marR="0" rtl="0" algn="l">
              <a:lnSpc>
                <a:spcPct val="10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Tools to support the early process activities of requirements and design;</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Lower-CASE</a:t>
            </a:r>
            <a:endParaRPr/>
          </a:p>
          <a:p>
            <a:pPr indent="-273050" lvl="1" marL="593725" marR="0" rtl="0" algn="l">
              <a:lnSpc>
                <a:spcPct val="10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Tools to support later activities such as programming, debugging and testing.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5"/>
          <p:cNvSpPr txBox="1"/>
          <p:nvPr>
            <p:ph type="title"/>
          </p:nvPr>
        </p:nvSpPr>
        <p:spPr>
          <a:xfrm>
            <a:off x="152400" y="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US" sz="3200" u="none">
                <a:solidFill>
                  <a:srgbClr val="262626"/>
                </a:solidFill>
                <a:latin typeface="Impact"/>
                <a:ea typeface="Impact"/>
                <a:cs typeface="Impact"/>
                <a:sym typeface="Impact"/>
              </a:rPr>
              <a:t>What are the key challenges facing software engineering?</a:t>
            </a:r>
            <a:endParaRPr/>
          </a:p>
        </p:txBody>
      </p:sp>
      <p:sp>
        <p:nvSpPr>
          <p:cNvPr id="474" name="Google Shape;474;p45"/>
          <p:cNvSpPr txBox="1"/>
          <p:nvPr>
            <p:ph idx="1" type="body"/>
          </p:nvPr>
        </p:nvSpPr>
        <p:spPr>
          <a:xfrm>
            <a:off x="609600" y="19812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Heterogeneity, delivery and trust.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Heterogeneity</a:t>
            </a:r>
            <a:endParaRPr/>
          </a:p>
          <a:p>
            <a:pPr indent="-273050" lvl="1" marL="593725" marR="0" rtl="0" algn="l">
              <a:lnSpc>
                <a:spcPct val="10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Developing techniques for building software that can cope with heterogeneous platforms and execution environments;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Delivery</a:t>
            </a:r>
            <a:endParaRPr/>
          </a:p>
          <a:p>
            <a:pPr indent="-273050" lvl="1" marL="593725" marR="0" rtl="0" algn="l">
              <a:lnSpc>
                <a:spcPct val="10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Developing techniques that lead to faster delivery of software;</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Trust</a:t>
            </a:r>
            <a:endParaRPr/>
          </a:p>
          <a:p>
            <a:pPr indent="-273050" lvl="1" marL="593725" marR="0" rtl="0" algn="l">
              <a:lnSpc>
                <a:spcPct val="10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Developing techniques that demonstrate that software can be trusted by its users.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6"/>
          <p:cNvSpPr txBox="1"/>
          <p:nvPr>
            <p:ph type="title"/>
          </p:nvPr>
        </p:nvSpPr>
        <p:spPr>
          <a:xfrm>
            <a:off x="914400" y="228600"/>
            <a:ext cx="6781800" cy="1600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Issues of professional responsibility</a:t>
            </a:r>
            <a:endParaRPr/>
          </a:p>
        </p:txBody>
      </p:sp>
      <p:sp>
        <p:nvSpPr>
          <p:cNvPr id="480" name="Google Shape;480;p46"/>
          <p:cNvSpPr txBox="1"/>
          <p:nvPr>
            <p:ph idx="1" type="body"/>
          </p:nvPr>
        </p:nvSpPr>
        <p:spPr>
          <a:xfrm>
            <a:off x="838200" y="19050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Confidentiality </a:t>
            </a:r>
            <a:endParaRPr/>
          </a:p>
          <a:p>
            <a:pPr indent="-273050" lvl="1" marL="593725" marR="0" rtl="0" algn="l">
              <a:lnSpc>
                <a:spcPct val="9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Engineers should normally respect the confidentiality of their employers or clients irrespective of whether or not a formal confidentiality agreement has been signed.</a:t>
            </a:r>
            <a:endParaRPr/>
          </a:p>
          <a:p>
            <a:pPr indent="-273050" lvl="0" marL="273050" marR="0" rtl="0" algn="l">
              <a:lnSpc>
                <a:spcPct val="9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Competence </a:t>
            </a:r>
            <a:endParaRPr/>
          </a:p>
          <a:p>
            <a:pPr indent="-273050" lvl="1" marL="593725" marR="0" rtl="0" algn="l">
              <a:lnSpc>
                <a:spcPct val="9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Engineers should not misrepresent their level of competence. They should not knowingly accept work which is outwith their competence.</a:t>
            </a:r>
            <a:endParaRPr/>
          </a:p>
          <a:p>
            <a:pPr indent="-133350" lvl="0" marL="273050" marR="0" rtl="0" algn="l">
              <a:spcBef>
                <a:spcPts val="440"/>
              </a:spcBef>
              <a:spcAft>
                <a:spcPts val="0"/>
              </a:spcAft>
              <a:buClr>
                <a:schemeClr val="accent1"/>
              </a:buClr>
              <a:buSzPts val="2200"/>
              <a:buFont typeface="Arial"/>
              <a:buNone/>
            </a:pPr>
            <a:r>
              <a:t/>
            </a:r>
            <a:endParaRPr b="0" i="0" sz="22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7"/>
          <p:cNvSpPr txBox="1"/>
          <p:nvPr>
            <p:ph type="title"/>
          </p:nvPr>
        </p:nvSpPr>
        <p:spPr>
          <a:xfrm>
            <a:off x="762000" y="304800"/>
            <a:ext cx="6781800" cy="1600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Issues of professional responsibility</a:t>
            </a:r>
            <a:endParaRPr/>
          </a:p>
        </p:txBody>
      </p:sp>
      <p:sp>
        <p:nvSpPr>
          <p:cNvPr id="486" name="Google Shape;486;p47"/>
          <p:cNvSpPr txBox="1"/>
          <p:nvPr>
            <p:ph idx="1" type="body"/>
          </p:nvPr>
        </p:nvSpPr>
        <p:spPr>
          <a:xfrm>
            <a:off x="838200" y="17526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Intellectual property rights </a:t>
            </a:r>
            <a:endParaRPr/>
          </a:p>
          <a:p>
            <a:pPr indent="-273050" lvl="1" marL="593725" marR="0" rtl="0" algn="l">
              <a:lnSpc>
                <a:spcPct val="10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Engineers should be aware of local laws governing the use of intellectual property such as patents, copyright, etc. They should be careful to ensure that the intellectual property of employers and clients is protected.</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Computer misuse </a:t>
            </a:r>
            <a:endParaRPr/>
          </a:p>
          <a:p>
            <a:pPr indent="-273050" lvl="1" marL="593725" marR="0" rtl="0" algn="l">
              <a:lnSpc>
                <a:spcPct val="10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Software engineers should not use their technical skills to misuse other people’s computers. Computer misuse ranges from relatively trivial (game playing on an employer’s machine, say) to extremely serious (dissemination of viruses).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8"/>
          <p:cNvSpPr txBox="1"/>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54545"/>
              </a:buClr>
              <a:buSzPts val="1200"/>
              <a:buFont typeface="Arial"/>
              <a:buNone/>
            </a:pPr>
            <a:fld id="{00000000-1234-1234-1234-123412341234}" type="slidenum">
              <a:rPr b="1" i="0" lang="en-US" sz="1200" u="none">
                <a:solidFill>
                  <a:srgbClr val="454545"/>
                </a:solidFill>
                <a:latin typeface="Arial"/>
                <a:ea typeface="Arial"/>
                <a:cs typeface="Arial"/>
                <a:sym typeface="Arial"/>
              </a:rPr>
              <a:t>‹#›</a:t>
            </a:fld>
            <a:endParaRPr/>
          </a:p>
        </p:txBody>
      </p:sp>
      <p:sp>
        <p:nvSpPr>
          <p:cNvPr id="493" name="Google Shape;493;p48"/>
          <p:cNvSpPr txBox="1"/>
          <p:nvPr>
            <p:ph type="title"/>
          </p:nvPr>
        </p:nvSpPr>
        <p:spPr>
          <a:xfrm>
            <a:off x="450850" y="704850"/>
            <a:ext cx="8235950" cy="77946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References</a:t>
            </a:r>
            <a:endParaRPr/>
          </a:p>
        </p:txBody>
      </p:sp>
      <p:sp>
        <p:nvSpPr>
          <p:cNvPr id="494" name="Google Shape;494;p48"/>
          <p:cNvSpPr txBox="1"/>
          <p:nvPr>
            <p:ph idx="1" type="body"/>
          </p:nvPr>
        </p:nvSpPr>
        <p:spPr>
          <a:xfrm>
            <a:off x="457200" y="1600200"/>
            <a:ext cx="8458200" cy="4648200"/>
          </a:xfrm>
          <a:prstGeom prst="rect">
            <a:avLst/>
          </a:prstGeom>
          <a:noFill/>
          <a:ln>
            <a:noFill/>
          </a:ln>
        </p:spPr>
        <p:txBody>
          <a:bodyPr anchorCtr="0" anchor="ctr"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“Software Engineering: A Practitioner’s Approach” 6th Ed. by Roger S. Pressman, Mc-Graw-Hill, 2005</a:t>
            </a:r>
            <a:br>
              <a:rPr b="0" i="0" lang="en-US" sz="2400" u="none">
                <a:solidFill>
                  <a:schemeClr val="dk2"/>
                </a:solidFill>
                <a:latin typeface="Times New Roman"/>
                <a:ea typeface="Times New Roman"/>
                <a:cs typeface="Times New Roman"/>
                <a:sym typeface="Times New Roman"/>
              </a:rPr>
            </a:br>
            <a:endParaRPr/>
          </a:p>
          <a:p>
            <a:pPr indent="-273050" lvl="0" marL="27305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“Software Engineering” by Ian Sommerville, Addison-Wesley, 2001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914400" y="533400"/>
            <a:ext cx="68580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Engineering approach</a:t>
            </a:r>
            <a:endParaRPr/>
          </a:p>
        </p:txBody>
      </p:sp>
      <p:sp>
        <p:nvSpPr>
          <p:cNvPr id="159" name="Google Shape;159;p5"/>
          <p:cNvSpPr txBox="1"/>
          <p:nvPr>
            <p:ph idx="1" type="body"/>
          </p:nvPr>
        </p:nvSpPr>
        <p:spPr>
          <a:xfrm>
            <a:off x="762000" y="1600200"/>
            <a:ext cx="7620000" cy="37338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Attempt and estimate  cost/efforts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Plan and schedule work</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Involve user in defining requirement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Identify stages in development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Define clear milestone so that progress can be measured</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Schedule review for control and quality</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Identify deliverable</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Plan for testing</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Times New Roman"/>
              <a:ea typeface="Times New Roman"/>
              <a:cs typeface="Times New Roman"/>
              <a:sym typeface="Times New Roman"/>
            </a:endParaRPr>
          </a:p>
        </p:txBody>
      </p:sp>
      <p:sp>
        <p:nvSpPr>
          <p:cNvPr id="160" name="Google Shape;160;p5"/>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838200" y="685800"/>
            <a:ext cx="6781800" cy="1524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Job of software developer</a:t>
            </a:r>
            <a:endParaRPr/>
          </a:p>
        </p:txBody>
      </p:sp>
      <p:sp>
        <p:nvSpPr>
          <p:cNvPr id="166" name="Google Shape;166;p6"/>
          <p:cNvSpPr txBox="1"/>
          <p:nvPr>
            <p:ph idx="1" type="body"/>
          </p:nvPr>
        </p:nvSpPr>
        <p:spPr>
          <a:xfrm>
            <a:off x="1295400" y="2286000"/>
            <a:ext cx="6248400" cy="29718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Dealing with users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Dealing technical people</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Dealing with management</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Times New Roman"/>
              <a:ea typeface="Times New Roman"/>
              <a:cs typeface="Times New Roman"/>
              <a:sym typeface="Times New Roman"/>
            </a:endParaRPr>
          </a:p>
        </p:txBody>
      </p:sp>
      <p:sp>
        <p:nvSpPr>
          <p:cNvPr id="167" name="Google Shape;167;p6"/>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457200" y="274637"/>
            <a:ext cx="72929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Software costs</a:t>
            </a:r>
            <a:endParaRPr/>
          </a:p>
        </p:txBody>
      </p:sp>
      <p:sp>
        <p:nvSpPr>
          <p:cNvPr id="173" name="Google Shape;173;p7"/>
          <p:cNvSpPr txBox="1"/>
          <p:nvPr>
            <p:ph idx="1" type="body"/>
          </p:nvPr>
        </p:nvSpPr>
        <p:spPr>
          <a:xfrm>
            <a:off x="457200" y="15240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Software costs often dominate computer system costs. The costs of software on a PC are often greater than the hardware cost.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Software costs </a:t>
            </a:r>
            <a:r>
              <a:rPr b="1" i="0" lang="en-US" sz="2400" u="none">
                <a:solidFill>
                  <a:srgbClr val="AD0101"/>
                </a:solidFill>
                <a:latin typeface="Times New Roman"/>
                <a:ea typeface="Times New Roman"/>
                <a:cs typeface="Times New Roman"/>
                <a:sym typeface="Times New Roman"/>
              </a:rPr>
              <a:t>more to maintain </a:t>
            </a:r>
            <a:r>
              <a:rPr b="0" i="0" lang="en-US" sz="2400" u="none">
                <a:solidFill>
                  <a:schemeClr val="dk2"/>
                </a:solidFill>
                <a:latin typeface="Times New Roman"/>
                <a:ea typeface="Times New Roman"/>
                <a:cs typeface="Times New Roman"/>
                <a:sym typeface="Times New Roman"/>
              </a:rPr>
              <a:t>than it does to develop. For systems with a long life, maintenance costs may be several times development costs.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Software engineering is concerned with cost-effective software development.</a:t>
            </a:r>
            <a:endParaRPr/>
          </a:p>
        </p:txBody>
      </p:sp>
      <p:sp>
        <p:nvSpPr>
          <p:cNvPr id="174" name="Google Shape;174;p7"/>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838200" y="685800"/>
            <a:ext cx="5867400" cy="7096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Features of Software?</a:t>
            </a:r>
            <a:endParaRPr/>
          </a:p>
        </p:txBody>
      </p:sp>
      <p:sp>
        <p:nvSpPr>
          <p:cNvPr id="180" name="Google Shape;180;p8"/>
          <p:cNvSpPr txBox="1"/>
          <p:nvPr>
            <p:ph idx="1" type="body"/>
          </p:nvPr>
        </p:nvSpPr>
        <p:spPr>
          <a:xfrm>
            <a:off x="381000" y="1371600"/>
            <a:ext cx="8229600" cy="45720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100"/>
              <a:buFont typeface="Arial"/>
              <a:buChar char="•"/>
            </a:pPr>
            <a:r>
              <a:rPr b="0" i="0" lang="en-US" sz="2100" u="none">
                <a:solidFill>
                  <a:schemeClr val="dk2"/>
                </a:solidFill>
                <a:latin typeface="Times New Roman"/>
                <a:ea typeface="Times New Roman"/>
                <a:cs typeface="Times New Roman"/>
                <a:sym typeface="Times New Roman"/>
              </a:rPr>
              <a:t>Its characteristics that make it different from other things human being build.</a:t>
            </a:r>
            <a:endParaRPr/>
          </a:p>
          <a:p>
            <a:pPr indent="-273050" lvl="0" marL="273050" marR="0" rtl="0" algn="l">
              <a:lnSpc>
                <a:spcPct val="90000"/>
              </a:lnSpc>
              <a:spcBef>
                <a:spcPts val="420"/>
              </a:spcBef>
              <a:spcAft>
                <a:spcPts val="0"/>
              </a:spcAft>
              <a:buClr>
                <a:schemeClr val="accent1"/>
              </a:buClr>
              <a:buSzPts val="2100"/>
              <a:buFont typeface="Arial"/>
              <a:buNone/>
            </a:pPr>
            <a:r>
              <a:rPr b="0" i="0" lang="en-US" sz="2100" u="none">
                <a:solidFill>
                  <a:schemeClr val="dk2"/>
                </a:solidFill>
                <a:latin typeface="Times New Roman"/>
                <a:ea typeface="Times New Roman"/>
                <a:cs typeface="Times New Roman"/>
                <a:sym typeface="Times New Roman"/>
              </a:rPr>
              <a:t>Features of such logical system: </a:t>
            </a:r>
            <a:endParaRPr/>
          </a:p>
          <a:p>
            <a:pPr indent="-273050" lvl="0" marL="273050" marR="0" rtl="0" algn="l">
              <a:lnSpc>
                <a:spcPct val="90000"/>
              </a:lnSpc>
              <a:spcBef>
                <a:spcPts val="420"/>
              </a:spcBef>
              <a:spcAft>
                <a:spcPts val="0"/>
              </a:spcAft>
              <a:buClr>
                <a:schemeClr val="accent1"/>
              </a:buClr>
              <a:buSzPts val="2100"/>
              <a:buFont typeface="Arial"/>
              <a:buChar char="•"/>
            </a:pPr>
            <a:r>
              <a:rPr b="0" i="0" lang="en-US" sz="2100" u="none">
                <a:solidFill>
                  <a:schemeClr val="dk2"/>
                </a:solidFill>
                <a:latin typeface="Times New Roman"/>
                <a:ea typeface="Times New Roman"/>
                <a:cs typeface="Times New Roman"/>
                <a:sym typeface="Times New Roman"/>
              </a:rPr>
              <a:t>Software is developed or </a:t>
            </a:r>
            <a:r>
              <a:rPr b="0" i="0" lang="en-US" sz="2100" u="none">
                <a:solidFill>
                  <a:srgbClr val="AD0101"/>
                </a:solidFill>
                <a:latin typeface="Times New Roman"/>
                <a:ea typeface="Times New Roman"/>
                <a:cs typeface="Times New Roman"/>
                <a:sym typeface="Times New Roman"/>
              </a:rPr>
              <a:t>engineered</a:t>
            </a:r>
            <a:r>
              <a:rPr b="0" i="0" lang="en-US" sz="2100" u="none">
                <a:solidFill>
                  <a:schemeClr val="dk2"/>
                </a:solidFill>
                <a:latin typeface="Times New Roman"/>
                <a:ea typeface="Times New Roman"/>
                <a:cs typeface="Times New Roman"/>
                <a:sym typeface="Times New Roman"/>
              </a:rPr>
              <a:t>, it is not manufactured in the classical sense which has quality problem.</a:t>
            </a:r>
            <a:endParaRPr/>
          </a:p>
          <a:p>
            <a:pPr indent="-273050" lvl="0" marL="273050" marR="0" rtl="0" algn="l">
              <a:lnSpc>
                <a:spcPct val="90000"/>
              </a:lnSpc>
              <a:spcBef>
                <a:spcPts val="420"/>
              </a:spcBef>
              <a:spcAft>
                <a:spcPts val="0"/>
              </a:spcAft>
              <a:buClr>
                <a:schemeClr val="accent1"/>
              </a:buClr>
              <a:buSzPts val="2100"/>
              <a:buFont typeface="Arial"/>
              <a:buChar char="•"/>
            </a:pPr>
            <a:r>
              <a:rPr b="0" i="0" lang="en-US" sz="2100" u="none">
                <a:solidFill>
                  <a:schemeClr val="dk2"/>
                </a:solidFill>
                <a:latin typeface="Times New Roman"/>
                <a:ea typeface="Times New Roman"/>
                <a:cs typeface="Times New Roman"/>
                <a:sym typeface="Times New Roman"/>
              </a:rPr>
              <a:t>Software </a:t>
            </a:r>
            <a:r>
              <a:rPr b="0" i="0" lang="en-US" sz="2100" u="none">
                <a:solidFill>
                  <a:srgbClr val="AD0101"/>
                </a:solidFill>
                <a:latin typeface="Times New Roman"/>
                <a:ea typeface="Times New Roman"/>
                <a:cs typeface="Times New Roman"/>
                <a:sym typeface="Times New Roman"/>
              </a:rPr>
              <a:t>doesn't "wear out.” </a:t>
            </a:r>
            <a:r>
              <a:rPr b="0" i="0" lang="en-US" sz="2100" u="none">
                <a:solidFill>
                  <a:schemeClr val="dk2"/>
                </a:solidFill>
                <a:latin typeface="Times New Roman"/>
                <a:ea typeface="Times New Roman"/>
                <a:cs typeface="Times New Roman"/>
                <a:sym typeface="Times New Roman"/>
              </a:rPr>
              <a:t>but it deteriorates </a:t>
            </a:r>
            <a:r>
              <a:rPr b="0" i="0" lang="en-US" sz="1600" u="none">
                <a:solidFill>
                  <a:schemeClr val="dk2"/>
                </a:solidFill>
                <a:latin typeface="Times New Roman"/>
                <a:ea typeface="Times New Roman"/>
                <a:cs typeface="Times New Roman"/>
                <a:sym typeface="Times New Roman"/>
              </a:rPr>
              <a:t>(due to change). </a:t>
            </a:r>
            <a:r>
              <a:rPr b="0" i="0" lang="en-US" sz="2100" u="none">
                <a:solidFill>
                  <a:schemeClr val="dk2"/>
                </a:solidFill>
                <a:latin typeface="Times New Roman"/>
                <a:ea typeface="Times New Roman"/>
                <a:cs typeface="Times New Roman"/>
                <a:sym typeface="Times New Roman"/>
              </a:rPr>
              <a:t>Hardware has bathtub curve of failure rate </a:t>
            </a:r>
            <a:r>
              <a:rPr b="0" i="0" lang="en-US" sz="1600" u="none">
                <a:solidFill>
                  <a:schemeClr val="dk2"/>
                </a:solidFill>
                <a:latin typeface="Times New Roman"/>
                <a:ea typeface="Times New Roman"/>
                <a:cs typeface="Times New Roman"/>
                <a:sym typeface="Times New Roman"/>
              </a:rPr>
              <a:t>( high failure rate in the beginning, then drop to steady state, then cumulative effects of dust, vibration, abuse occurs). </a:t>
            </a:r>
            <a:endParaRPr/>
          </a:p>
        </p:txBody>
      </p:sp>
      <p:sp>
        <p:nvSpPr>
          <p:cNvPr id="181" name="Google Shape;181;p8"/>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1295400" y="1066800"/>
            <a:ext cx="5180012"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Wear vs. Deterioration</a:t>
            </a:r>
            <a:endParaRPr/>
          </a:p>
        </p:txBody>
      </p:sp>
      <p:sp>
        <p:nvSpPr>
          <p:cNvPr id="188" name="Google Shape;188;p9"/>
          <p:cNvSpPr txBox="1"/>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189" name="Google Shape;189;p9"/>
          <p:cNvSpPr txBox="1"/>
          <p:nvPr/>
        </p:nvSpPr>
        <p:spPr>
          <a:xfrm>
            <a:off x="1371600" y="1885950"/>
            <a:ext cx="6781800" cy="4438650"/>
          </a:xfrm>
          <a:prstGeom prst="rect">
            <a:avLst/>
          </a:prstGeom>
          <a:solidFill>
            <a:srgbClr val="96E3FE"/>
          </a:solidFill>
          <a:ln>
            <a:noFill/>
          </a:ln>
          <a:effectLst>
            <a:outerShdw blurRad="63500" dir="2700000" dist="71842">
              <a:schemeClr val="lt2">
                <a:alpha val="74901"/>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190" name="Google Shape;190;p9"/>
          <p:cNvPicPr preferRelativeResize="0"/>
          <p:nvPr/>
        </p:nvPicPr>
        <p:blipFill rotWithShape="1">
          <a:blip r:embed="rId3">
            <a:alphaModFix/>
          </a:blip>
          <a:srcRect b="0" l="0" r="0" t="0"/>
          <a:stretch/>
        </p:blipFill>
        <p:spPr>
          <a:xfrm>
            <a:off x="1371600" y="1971675"/>
            <a:ext cx="6600825" cy="4208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2011-04-14T19:19:04Z</dcterms:created>
  <dc:creator>Roger Pressman</dc:creator>
</cp:coreProperties>
</file>