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96" roundtripDataSignature="AMtx7mixPznPDqERFHdHkpFbCBfwdaBZ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slide" Target="slides/slide89.xml"/><Relationship Id="rId50" Type="http://schemas.openxmlformats.org/officeDocument/2006/relationships/slide" Target="slides/slide44.xml"/><Relationship Id="rId94" Type="http://schemas.openxmlformats.org/officeDocument/2006/relationships/slide" Target="slides/slide88.xml"/><Relationship Id="rId53" Type="http://schemas.openxmlformats.org/officeDocument/2006/relationships/slide" Target="slides/slide47.xml"/><Relationship Id="rId52" Type="http://schemas.openxmlformats.org/officeDocument/2006/relationships/slide" Target="slides/slide46.xml"/><Relationship Id="rId96" Type="http://customschemas.google.com/relationships/presentationmetadata" Target="metadata"/><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93"/>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93"/>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93"/>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93"/>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3"/>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93"/>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3"/>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01"/>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101"/>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5" name="Google Shape;85;p101"/>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01"/>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01"/>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01"/>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1"/>
          <p:cNvSpPr/>
          <p:nvPr>
            <p:ph idx="2" type="pic"/>
          </p:nvPr>
        </p:nvSpPr>
        <p:spPr>
          <a:xfrm>
            <a:off x="1560576" y="0"/>
            <a:ext cx="7583424" cy="4568952"/>
          </a:xfrm>
          <a:prstGeom prst="rect">
            <a:avLst/>
          </a:prstGeom>
          <a:solidFill>
            <a:srgbClr val="CAD4EA"/>
          </a:solidFill>
          <a:ln>
            <a:noFill/>
          </a:ln>
        </p:spPr>
      </p:sp>
      <p:sp>
        <p:nvSpPr>
          <p:cNvPr id="90" name="Google Shape;90;p101"/>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1"/>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0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2"/>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0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03"/>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03"/>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03"/>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103"/>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3"/>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03"/>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03"/>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9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9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9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 name="Google Shape;41;p9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2" name="Google Shape;42;p9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3" name="Google Shape;43;p9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9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9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9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96"/>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96"/>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96"/>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96"/>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96"/>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6"/>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7"/>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7"/>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97"/>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97"/>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97"/>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9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8"/>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9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9"/>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00"/>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0"/>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00"/>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0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9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9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9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9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9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9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9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9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90"/>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9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90"/>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 name="Google Shape;30;p90"/>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 name="Google Shape;31;p90"/>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 name="Google Shape;32;p9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0.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ww.visual-paradigm.com/guide/uml-unified-modeling-language/what-is-sequence-diagram/" TargetMode="External"/><Relationship Id="rId4" Type="http://schemas.openxmlformats.org/officeDocument/2006/relationships/hyperlink" Target="https://www.visual-paradigm.com/guide/uml-unified-modeling-language/what-is-state-machine-diagra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ITC 504</a:t>
            </a:r>
            <a:br>
              <a:rPr lang="en-US"/>
            </a:br>
            <a:r>
              <a:rPr lang="en-US"/>
              <a:t>SOFTWARE ENGINEERING</a:t>
            </a:r>
            <a:endParaRPr/>
          </a:p>
        </p:txBody>
      </p:sp>
      <p:sp>
        <p:nvSpPr>
          <p:cNvPr id="110" name="Google Shape;110;p1"/>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
        <p:nvSpPr>
          <p:cNvPr id="111" name="Google Shape;111;p1"/>
          <p:cNvSpPr txBox="1"/>
          <p:nvPr>
            <p:ph idx="11" type="ftr"/>
          </p:nvPr>
        </p:nvSpPr>
        <p:spPr>
          <a:xfrm>
            <a:off x="2085975" y="236538"/>
            <a:ext cx="5867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CS380</a:t>
            </a:r>
            <a:endParaRPr sz="1800">
              <a:solidFill>
                <a:schemeClr val="lt1"/>
              </a:solidFill>
              <a:latin typeface="Twentieth Century"/>
              <a:ea typeface="Twentieth Century"/>
              <a:cs typeface="Twentieth Century"/>
              <a:sym typeface="Twentieth Century"/>
            </a:endParaRPr>
          </a:p>
        </p:txBody>
      </p:sp>
      <p:sp>
        <p:nvSpPr>
          <p:cNvPr id="112" name="Google Shape;112;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184" name="Google Shape;184;p1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85" name="Google Shape;185;p1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1. What are Requirements?</a:t>
            </a:r>
            <a:r>
              <a:rPr lang="en-US" sz="2400"/>
              <a:t> Requirements are the descriptions of what the software system should do or the qualities it must possess to address the needs of its users and stakeholders. They can be categorized into two main types:</a:t>
            </a:r>
            <a:endParaRPr/>
          </a:p>
          <a:p>
            <a:pPr indent="-319405" lvl="0" marL="319405" rtl="0" algn="l">
              <a:spcBef>
                <a:spcPts val="700"/>
              </a:spcBef>
              <a:spcAft>
                <a:spcPts val="0"/>
              </a:spcAft>
              <a:buSzPts val="1440"/>
              <a:buChar char="◻"/>
            </a:pPr>
            <a:r>
              <a:rPr b="1" lang="en-US" sz="2400"/>
              <a:t>Functional Requirements:</a:t>
            </a:r>
            <a:r>
              <a:rPr lang="en-US" sz="2400"/>
              <a:t> These define the specific functionalities and features the software should provide. They describe what the system should do in response to various inputs and under different conditions.</a:t>
            </a:r>
            <a:endParaRPr/>
          </a:p>
          <a:p>
            <a:pPr indent="-319405" lvl="0" marL="319405" rtl="0" algn="l">
              <a:spcBef>
                <a:spcPts val="700"/>
              </a:spcBef>
              <a:spcAft>
                <a:spcPts val="0"/>
              </a:spcAft>
              <a:buSzPts val="1440"/>
              <a:buChar char="◻"/>
            </a:pPr>
            <a:r>
              <a:rPr b="1" lang="en-US" sz="2400"/>
              <a:t>Non-Functional Requirements:</a:t>
            </a:r>
            <a:r>
              <a:rPr lang="en-US" sz="2400"/>
              <a:t> These specify the quality attributes or constraints of the system, such as performance, security, usability, reliability, maintainability, and scalability.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192" name="Google Shape;192;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93" name="Google Shape;193;p11"/>
          <p:cNvSpPr txBox="1"/>
          <p:nvPr>
            <p:ph idx="1" type="body"/>
          </p:nvPr>
        </p:nvSpPr>
        <p:spPr>
          <a:xfrm>
            <a:off x="414020" y="1589405"/>
            <a:ext cx="8326120" cy="50399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The Importance of Requirement Engineering:</a:t>
            </a:r>
            <a:r>
              <a:rPr lang="en-US" sz="2400"/>
              <a:t> Requirement engineering is vital because it:</a:t>
            </a:r>
            <a:endParaRPr/>
          </a:p>
          <a:p>
            <a:pPr indent="-319405" lvl="0" marL="319405" rtl="0" algn="l">
              <a:spcBef>
                <a:spcPts val="700"/>
              </a:spcBef>
              <a:spcAft>
                <a:spcPts val="0"/>
              </a:spcAft>
              <a:buSzPts val="1440"/>
              <a:buChar char="◻"/>
            </a:pPr>
            <a:r>
              <a:rPr lang="en-US" sz="2400"/>
              <a:t>Helps understand the problem domain and the goals of the software project.</a:t>
            </a:r>
            <a:endParaRPr/>
          </a:p>
          <a:p>
            <a:pPr indent="-319405" lvl="0" marL="319405" rtl="0" algn="l">
              <a:spcBef>
                <a:spcPts val="700"/>
              </a:spcBef>
              <a:spcAft>
                <a:spcPts val="0"/>
              </a:spcAft>
              <a:buSzPts val="1440"/>
              <a:buChar char="◻"/>
            </a:pPr>
            <a:r>
              <a:rPr lang="en-US" sz="2400"/>
              <a:t>Assists in identifying potential risks and challenges early in the development process.</a:t>
            </a:r>
            <a:endParaRPr/>
          </a:p>
          <a:p>
            <a:pPr indent="-319405" lvl="0" marL="319405" rtl="0" algn="l">
              <a:spcBef>
                <a:spcPts val="700"/>
              </a:spcBef>
              <a:spcAft>
                <a:spcPts val="0"/>
              </a:spcAft>
              <a:buSzPts val="1440"/>
              <a:buChar char="◻"/>
            </a:pPr>
            <a:r>
              <a:rPr lang="en-US" sz="2400"/>
              <a:t>Provides a clear and shared understanding among stakeholders about what the software will achieve.</a:t>
            </a:r>
            <a:endParaRPr/>
          </a:p>
          <a:p>
            <a:pPr indent="-319405" lvl="0" marL="319405" rtl="0" algn="l">
              <a:spcBef>
                <a:spcPts val="700"/>
              </a:spcBef>
              <a:spcAft>
                <a:spcPts val="0"/>
              </a:spcAft>
              <a:buSzPts val="1440"/>
              <a:buChar char="◻"/>
            </a:pPr>
            <a:r>
              <a:rPr lang="en-US" sz="2400"/>
              <a:t>Serves as a basis for estimating project timelines, resources, and costs.</a:t>
            </a:r>
            <a:endParaRPr/>
          </a:p>
          <a:p>
            <a:pPr indent="-319405" lvl="0" marL="319405" rtl="0" algn="l">
              <a:spcBef>
                <a:spcPts val="700"/>
              </a:spcBef>
              <a:spcAft>
                <a:spcPts val="0"/>
              </a:spcAft>
              <a:buSzPts val="1440"/>
              <a:buChar char="◻"/>
            </a:pPr>
            <a:r>
              <a:rPr lang="en-US" sz="2400"/>
              <a:t>Enables traceability throughout the software development life cycle.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200" name="Google Shape;200;p1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01" name="Google Shape;201;p1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3.Requirement Engineering Process: </a:t>
            </a:r>
            <a:endParaRPr b="1" sz="2800"/>
          </a:p>
          <a:p>
            <a:pPr indent="-319405" lvl="0" marL="319405" rtl="0" algn="l">
              <a:spcBef>
                <a:spcPts val="700"/>
              </a:spcBef>
              <a:spcAft>
                <a:spcPts val="0"/>
              </a:spcAft>
              <a:buSzPts val="1680"/>
              <a:buChar char="◻"/>
            </a:pPr>
            <a:r>
              <a:rPr lang="en-US" sz="2800"/>
              <a:t>The broad spectrum of tasks and techniques that lead to an understanding of requirements is called requirements engineering.</a:t>
            </a:r>
            <a:endParaRPr/>
          </a:p>
          <a:p>
            <a:pPr indent="-319405" lvl="0" marL="319405" rtl="0" algn="l">
              <a:spcBef>
                <a:spcPts val="700"/>
              </a:spcBef>
              <a:spcAft>
                <a:spcPts val="0"/>
              </a:spcAft>
              <a:buSzPts val="1680"/>
              <a:buChar char="◻"/>
            </a:pPr>
            <a:r>
              <a:rPr lang="en-US" sz="2800"/>
              <a:t>Requirements engineering provides the appropriate mechanism for understanding what the customer wants, analyzing need, assessing feasibility, negotiating a reasonable solution, specifying the solution unambiguously, validating the specification, and managing the requirements as they are transformed into an operational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208" name="Google Shape;208;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09" name="Google Shape;209;p13"/>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It encompasses seven distinct tasks: inception, elicitation, elaboration, negotiation, specification, validation, and management. It is important to note that some of these tasks occur in parallel and all are adapted to the needs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Inception</a:t>
            </a:r>
            <a:endParaRPr/>
          </a:p>
        </p:txBody>
      </p:sp>
      <p:sp>
        <p:nvSpPr>
          <p:cNvPr id="216" name="Google Shape;216;p1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17" name="Google Shape;217;p1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A. Inception</a:t>
            </a:r>
            <a:endParaRPr/>
          </a:p>
          <a:p>
            <a:pPr indent="-319405" lvl="0" marL="319405" rtl="0" algn="l">
              <a:spcBef>
                <a:spcPts val="700"/>
              </a:spcBef>
              <a:spcAft>
                <a:spcPts val="0"/>
              </a:spcAft>
              <a:buSzPts val="1740"/>
              <a:buChar char="◻"/>
            </a:pPr>
            <a:r>
              <a:rPr lang="en-US"/>
              <a:t>At project inception, you establish a basic understanding of the problem, the people who want a solution, the nature of the solution that is desired, and the effectiveness of preliminary communication and collaboration between the other stakeholders and the software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24" name="Google Shape;224;p1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25" name="Google Shape;225;p1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920"/>
              <a:buChar char="◻"/>
            </a:pPr>
            <a:r>
              <a:rPr b="1" lang="en-US" sz="3200"/>
              <a:t>B Elicitation:</a:t>
            </a:r>
            <a:endParaRPr/>
          </a:p>
          <a:p>
            <a:pPr indent="-319405" lvl="0" marL="319405" rtl="0" algn="l">
              <a:spcBef>
                <a:spcPts val="700"/>
              </a:spcBef>
              <a:spcAft>
                <a:spcPts val="0"/>
              </a:spcAft>
              <a:buSzPts val="1740"/>
              <a:buChar char="◻"/>
            </a:pPr>
            <a:r>
              <a:rPr lang="en-US"/>
              <a:t>This is also known as the gathering of requirements. Here, requirements are identified with the help of customers and existing systems processes, if available.</a:t>
            </a:r>
            <a:endParaRPr/>
          </a:p>
          <a:p>
            <a:pPr indent="-319405" lvl="0" marL="319405" rtl="0" algn="l">
              <a:spcBef>
                <a:spcPts val="700"/>
              </a:spcBef>
              <a:spcAft>
                <a:spcPts val="0"/>
              </a:spcAft>
              <a:buSzPts val="1740"/>
              <a:buChar char="◻"/>
            </a:pPr>
            <a:r>
              <a:rPr lang="en-US"/>
              <a:t>Analysis of requirements starts with requirement elicitation. The requirements are analyzed to identify inconsistencies, defects, omission, etc. We describe requirements in terms of relationships and also resolve conflicts if any.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32" name="Google Shape;232;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33" name="Google Shape;233;p1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sz="2900">
                <a:solidFill>
                  <a:schemeClr val="dk1"/>
                </a:solidFill>
                <a:latin typeface="Twentieth Century"/>
                <a:ea typeface="Twentieth Century"/>
                <a:cs typeface="Twentieth Century"/>
                <a:sym typeface="Twentieth Century"/>
              </a:rPr>
              <a:t>Requirements Elicitation is the process to find out the requirements for an intended software system by communicating with client, end users, system users and others who have a stake in the software system development.</a:t>
            </a:r>
            <a:endParaRPr/>
          </a:p>
          <a:p>
            <a:pPr indent="-208915" lvl="0" marL="319405" rtl="0" algn="l">
              <a:spcBef>
                <a:spcPts val="700"/>
              </a:spcBef>
              <a:spcAft>
                <a:spcPts val="0"/>
              </a:spcAft>
              <a:buSzPts val="1740"/>
              <a:buNone/>
            </a:pPr>
            <a:r>
              <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There are various ways to discover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40" name="Google Shape;240;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41" name="Google Shape;241;p1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 Interviews</a:t>
            </a:r>
            <a:endParaRPr/>
          </a:p>
          <a:p>
            <a:pPr indent="-319405" lvl="0" marL="319405" rtl="0" algn="l">
              <a:spcBef>
                <a:spcPts val="700"/>
              </a:spcBef>
              <a:spcAft>
                <a:spcPts val="0"/>
              </a:spcAft>
              <a:buSzPts val="1740"/>
              <a:buChar char="◻"/>
            </a:pPr>
            <a:r>
              <a:rPr lang="en-US"/>
              <a:t>Interviews are strong medium to collect requirements. Organization may conduct several types of interviews such as:</a:t>
            </a:r>
            <a:endParaRPr/>
          </a:p>
          <a:p>
            <a:pPr indent="-319405" lvl="0" marL="319405" rtl="0" algn="l">
              <a:spcBef>
                <a:spcPts val="700"/>
              </a:spcBef>
              <a:spcAft>
                <a:spcPts val="0"/>
              </a:spcAft>
              <a:buSzPts val="1740"/>
              <a:buChar char="◻"/>
            </a:pPr>
            <a:r>
              <a:rPr lang="en-US"/>
              <a:t>Structured (closed) interviews, where every single information to gather is decided in advance, they follow pattern and matter of discussion firmly.</a:t>
            </a:r>
            <a:endParaRPr/>
          </a:p>
          <a:p>
            <a:pPr indent="-319405" lvl="0" marL="319405" rtl="0" algn="l">
              <a:spcBef>
                <a:spcPts val="700"/>
              </a:spcBef>
              <a:spcAft>
                <a:spcPts val="0"/>
              </a:spcAft>
              <a:buSzPts val="1740"/>
              <a:buChar char="◻"/>
            </a:pPr>
            <a:r>
              <a:rPr lang="en-US"/>
              <a:t>Non-structured (open) interviews, where information to gather is not decided in advance, more flexible and less biased.</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48" name="Google Shape;248;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49" name="Google Shape;249;p1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Oral interviews</a:t>
            </a:r>
            <a:endParaRPr/>
          </a:p>
          <a:p>
            <a:pPr indent="-319405" lvl="0" marL="319405" rtl="0" algn="l">
              <a:spcBef>
                <a:spcPts val="700"/>
              </a:spcBef>
              <a:spcAft>
                <a:spcPts val="0"/>
              </a:spcAft>
              <a:buSzPts val="1740"/>
              <a:buChar char="◻"/>
            </a:pPr>
            <a:r>
              <a:rPr lang="en-US"/>
              <a:t>Written interviews</a:t>
            </a:r>
            <a:endParaRPr/>
          </a:p>
          <a:p>
            <a:pPr indent="-319405" lvl="0" marL="319405" rtl="0" algn="l">
              <a:spcBef>
                <a:spcPts val="700"/>
              </a:spcBef>
              <a:spcAft>
                <a:spcPts val="0"/>
              </a:spcAft>
              <a:buSzPts val="1740"/>
              <a:buChar char="◻"/>
            </a:pPr>
            <a:r>
              <a:rPr lang="en-US"/>
              <a:t>One-to-one interviews which are held between two persons across the table.</a:t>
            </a:r>
            <a:endParaRPr/>
          </a:p>
          <a:p>
            <a:pPr indent="-319405" lvl="0" marL="319405" rtl="0" algn="l">
              <a:spcBef>
                <a:spcPts val="700"/>
              </a:spcBef>
              <a:spcAft>
                <a:spcPts val="0"/>
              </a:spcAft>
              <a:buSzPts val="1740"/>
              <a:buChar char="◻"/>
            </a:pPr>
            <a:r>
              <a:rPr lang="en-US"/>
              <a:t>Group interviews which are held between groups of participants. They help to uncover any missing requirement as numerous people are involved.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56" name="Google Shape;256;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57" name="Google Shape;257;p1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ii. Surveys</a:t>
            </a:r>
            <a:endParaRPr/>
          </a:p>
          <a:p>
            <a:pPr indent="-319405" lvl="0" marL="319405" rtl="0" algn="l">
              <a:spcBef>
                <a:spcPts val="700"/>
              </a:spcBef>
              <a:spcAft>
                <a:spcPts val="0"/>
              </a:spcAft>
              <a:buSzPts val="1740"/>
              <a:buChar char="◻"/>
            </a:pPr>
            <a:r>
              <a:rPr lang="en-US"/>
              <a:t>Organization may conduct surveys among various stakeholders by querying about their expectation and requirements from the upcoming system.</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19" name="Google Shape;119;p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20" name="Google Shape;120;p2"/>
          <p:cNvPicPr preferRelativeResize="0"/>
          <p:nvPr>
            <p:ph idx="1" type="body"/>
          </p:nvPr>
        </p:nvPicPr>
        <p:blipFill rotWithShape="1">
          <a:blip r:embed="rId3">
            <a:alphaModFix/>
          </a:blip>
          <a:srcRect b="0" l="0" r="0" t="0"/>
          <a:stretch/>
        </p:blipFill>
        <p:spPr>
          <a:xfrm>
            <a:off x="414338" y="1735528"/>
            <a:ext cx="8326437" cy="4463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64" name="Google Shape;264;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65" name="Google Shape;265;p2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iii. Questionnaires</a:t>
            </a:r>
            <a:endParaRPr/>
          </a:p>
          <a:p>
            <a:pPr indent="-319405" lvl="0" marL="319405" rtl="0" algn="l">
              <a:spcBef>
                <a:spcPts val="700"/>
              </a:spcBef>
              <a:spcAft>
                <a:spcPts val="0"/>
              </a:spcAft>
              <a:buSzPts val="1740"/>
              <a:buChar char="◻"/>
            </a:pPr>
            <a:r>
              <a:rPr lang="en-US"/>
              <a:t>A document with pre-defined set of objective questions and respective options is handed over to all stakeholders to answer, which are collected and compiled.</a:t>
            </a:r>
            <a:endParaRPr/>
          </a:p>
          <a:p>
            <a:pPr indent="-208915" lvl="0" marL="319405" rtl="0" algn="l">
              <a:spcBef>
                <a:spcPts val="700"/>
              </a:spcBef>
              <a:spcAft>
                <a:spcPts val="0"/>
              </a:spcAft>
              <a:buSzPts val="1740"/>
              <a:buNone/>
            </a:pPr>
            <a:r>
              <a:t/>
            </a:r>
            <a:endParaRPr/>
          </a:p>
          <a:p>
            <a:pPr indent="-319405" lvl="0" marL="319405" rtl="0" algn="l">
              <a:spcBef>
                <a:spcPts val="700"/>
              </a:spcBef>
              <a:spcAft>
                <a:spcPts val="0"/>
              </a:spcAft>
              <a:buSzPts val="1740"/>
              <a:buChar char="◻"/>
            </a:pPr>
            <a:r>
              <a:rPr lang="en-US"/>
              <a:t>A shortcoming of this technique is, if an option for some issue is not mentioned in the questionnaire, the issue might be left unattended.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72" name="Google Shape;272;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73" name="Google Shape;273;p2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iv.Task analysis</a:t>
            </a:r>
            <a:endParaRPr/>
          </a:p>
          <a:p>
            <a:pPr indent="-319405" lvl="0" marL="319405" rtl="0" algn="l">
              <a:spcBef>
                <a:spcPts val="700"/>
              </a:spcBef>
              <a:spcAft>
                <a:spcPts val="0"/>
              </a:spcAft>
              <a:buSzPts val="1740"/>
              <a:buChar char="◻"/>
            </a:pPr>
            <a:r>
              <a:rPr lang="en-US"/>
              <a:t>Team of engineers and developers may analyze the operation for which the new system is required. If the client already has some software to perform certain operation, it is studied and requirements of proposed system are collected.</a:t>
            </a:r>
            <a:endParaRPr/>
          </a:p>
          <a:p>
            <a:pPr indent="-319405" lvl="0" marL="319405" rtl="0" algn="l">
              <a:spcBef>
                <a:spcPts val="700"/>
              </a:spcBef>
              <a:spcAft>
                <a:spcPts val="0"/>
              </a:spcAft>
              <a:buSzPts val="1740"/>
              <a:buChar char="◻"/>
            </a:pPr>
            <a:r>
              <a:rPr lang="en-US"/>
              <a:t>Domain Analysis</a:t>
            </a:r>
            <a:endParaRPr/>
          </a:p>
          <a:p>
            <a:pPr indent="-319405" lvl="0" marL="319405" rtl="0" algn="l">
              <a:spcBef>
                <a:spcPts val="700"/>
              </a:spcBef>
              <a:spcAft>
                <a:spcPts val="0"/>
              </a:spcAft>
              <a:buSzPts val="1740"/>
              <a:buChar char="◻"/>
            </a:pPr>
            <a:r>
              <a:rPr lang="en-US"/>
              <a:t>Every software falls into some domain category. The expert people in the domain can be a great help to analyze general and specific requirements.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80" name="Google Shape;280;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81" name="Google Shape;281;p2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v.Brainstorming</a:t>
            </a:r>
            <a:endParaRPr/>
          </a:p>
          <a:p>
            <a:pPr indent="-319405" lvl="0" marL="319405" rtl="0" algn="l">
              <a:spcBef>
                <a:spcPts val="700"/>
              </a:spcBef>
              <a:spcAft>
                <a:spcPts val="0"/>
              </a:spcAft>
              <a:buSzPts val="1740"/>
              <a:buChar char="◻"/>
            </a:pPr>
            <a:r>
              <a:rPr lang="en-US"/>
              <a:t>An informal debate is held among various stakeholders and all their inputs are recorded for further requirements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88" name="Google Shape;288;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89" name="Google Shape;289;p23"/>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vi. Observation</a:t>
            </a:r>
            <a:endParaRPr/>
          </a:p>
          <a:p>
            <a:pPr indent="-319405" lvl="0" marL="319405" rtl="0" algn="l">
              <a:spcBef>
                <a:spcPts val="700"/>
              </a:spcBef>
              <a:spcAft>
                <a:spcPts val="0"/>
              </a:spcAft>
              <a:buSzPts val="1740"/>
              <a:buChar char="◻"/>
            </a:pPr>
            <a:r>
              <a:rPr lang="en-US"/>
              <a:t>Team of experts visit the client’s organization or workplace. They observe the actual working of the existing installed systems. They observe the workflow at client’s end and how execution problems are dealt. The team itself draws some conclusions which aid to form requirements expected from the software.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96" name="Google Shape;296;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97" name="Google Shape;297;p2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740"/>
              <a:buNone/>
            </a:pPr>
            <a:r>
              <a:rPr lang="en-US" sz="2900">
                <a:solidFill>
                  <a:schemeClr val="dk1"/>
                </a:solidFill>
                <a:latin typeface="Twentieth Century"/>
                <a:ea typeface="Twentieth Century"/>
                <a:cs typeface="Twentieth Century"/>
                <a:sym typeface="Twentieth Century"/>
              </a:rPr>
              <a:t>Problems of Elicitation and Analysis</a:t>
            </a:r>
            <a:r>
              <a:rPr lang="en-US"/>
              <a:t>:</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Getting all, and only, the right people involved.</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Stakeholders often don't know what they want</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Stakeholders express requirements in their terms.</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Stakeholders may have conflicting requirements.</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Requirement change during the analysis process.</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Organizational and political factors may influence system requirements.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304" name="Google Shape;304;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05" name="Google Shape;305;p2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C. Feasibility study</a:t>
            </a:r>
            <a:endParaRPr/>
          </a:p>
          <a:p>
            <a:pPr indent="-319405" lvl="0" marL="319405" rtl="0" algn="l">
              <a:spcBef>
                <a:spcPts val="700"/>
              </a:spcBef>
              <a:spcAft>
                <a:spcPts val="0"/>
              </a:spcAft>
              <a:buSzPts val="1740"/>
              <a:buChar char="◻"/>
            </a:pPr>
            <a:r>
              <a:rPr lang="en-US"/>
              <a:t>When the client approaches the organization for getting the desired product developed, it comes up with rough idea about what all functions the software must perform and which all features are expected from the software.</a:t>
            </a:r>
            <a:endParaRPr/>
          </a:p>
          <a:p>
            <a:pPr indent="-319405" lvl="0" marL="319405" rtl="0" algn="l">
              <a:spcBef>
                <a:spcPts val="700"/>
              </a:spcBef>
              <a:spcAft>
                <a:spcPts val="0"/>
              </a:spcAft>
              <a:buSzPts val="1740"/>
              <a:buChar char="◻"/>
            </a:pPr>
            <a:r>
              <a:rPr lang="en-US"/>
              <a:t>Referencing to this information, the analysts does a detailed study about whether the desired system and its functionality are feasible to develop.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Elaboration</a:t>
            </a:r>
            <a:endParaRPr/>
          </a:p>
        </p:txBody>
      </p:sp>
      <p:sp>
        <p:nvSpPr>
          <p:cNvPr id="312" name="Google Shape;312;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13" name="Google Shape;313;p2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D. Elaboration</a:t>
            </a:r>
            <a:endParaRPr b="1" sz="2400"/>
          </a:p>
          <a:p>
            <a:pPr indent="0" lvl="0" marL="0" rtl="0" algn="l">
              <a:spcBef>
                <a:spcPts val="700"/>
              </a:spcBef>
              <a:spcAft>
                <a:spcPts val="0"/>
              </a:spcAft>
              <a:buSzPts val="1440"/>
              <a:buNone/>
            </a:pPr>
            <a:r>
              <a:rPr lang="en-US" sz="2400"/>
              <a:t>The information obtained from the customer during inception and elicitation is expanded and refined during elaboration. This task focuses on developing a refined requirements model that identifies various aspects of software function, behavior, and information.</a:t>
            </a:r>
            <a:endParaRPr/>
          </a:p>
          <a:p>
            <a:pPr indent="0" lvl="0" marL="0" rtl="0" algn="l">
              <a:spcBef>
                <a:spcPts val="700"/>
              </a:spcBef>
              <a:spcAft>
                <a:spcPts val="0"/>
              </a:spcAft>
              <a:buSzPts val="144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Negotiation</a:t>
            </a:r>
            <a:endParaRPr/>
          </a:p>
        </p:txBody>
      </p:sp>
      <p:sp>
        <p:nvSpPr>
          <p:cNvPr id="320" name="Google Shape;320;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21" name="Google Shape;321;p2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E. Negotiation</a:t>
            </a:r>
            <a:endParaRPr b="1" sz="2400"/>
          </a:p>
          <a:p>
            <a:pPr indent="0" lvl="0" marL="0" rtl="0" algn="l">
              <a:spcBef>
                <a:spcPts val="700"/>
              </a:spcBef>
              <a:spcAft>
                <a:spcPts val="0"/>
              </a:spcAft>
              <a:buSzPts val="1440"/>
              <a:buNone/>
            </a:pPr>
            <a:r>
              <a:rPr lang="en-US" sz="2400"/>
              <a:t>It isn’t unusual for customers and users to ask for more than can be</a:t>
            </a:r>
            <a:endParaRPr/>
          </a:p>
          <a:p>
            <a:pPr indent="0" lvl="0" marL="0" rtl="0" algn="l">
              <a:spcBef>
                <a:spcPts val="700"/>
              </a:spcBef>
              <a:spcAft>
                <a:spcPts val="0"/>
              </a:spcAft>
              <a:buSzPts val="1440"/>
              <a:buNone/>
            </a:pPr>
            <a:r>
              <a:rPr lang="en-US" sz="2400"/>
              <a:t>achieved, given limited business resources. It’s also relatively common for different customers or users to propose conflicting requirements, arguing that their version is “essential for our special needs.” You have to reconcile these conflicts through a process of negotiation.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Specification</a:t>
            </a:r>
            <a:endParaRPr/>
          </a:p>
        </p:txBody>
      </p:sp>
      <p:sp>
        <p:nvSpPr>
          <p:cNvPr id="328" name="Google Shape;328;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29" name="Google Shape;329;p2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 F. Specification</a:t>
            </a:r>
            <a:endParaRPr b="1" sz="2400"/>
          </a:p>
          <a:p>
            <a:pPr indent="0" lvl="0" marL="0" rtl="0" algn="l">
              <a:spcBef>
                <a:spcPts val="700"/>
              </a:spcBef>
              <a:spcAft>
                <a:spcPts val="0"/>
              </a:spcAft>
              <a:buSzPts val="1440"/>
              <a:buNone/>
            </a:pPr>
            <a:r>
              <a:rPr lang="en-US" sz="2400"/>
              <a:t>Documenting the requirements in a clear and unambiguous manner. A specification can be a written document, a set of graphical models, a formal mathematical model, a collection of usage scenarios, a prototype, or any combination of these.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Requirements Specification (SRS)</a:t>
            </a:r>
            <a:endParaRPr sz="3600"/>
          </a:p>
        </p:txBody>
      </p:sp>
      <p:sp>
        <p:nvSpPr>
          <p:cNvPr id="336" name="Google Shape;336;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37" name="Google Shape;337;p2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software requirements specification (SRS):</a:t>
            </a:r>
            <a:endParaRPr/>
          </a:p>
          <a:p>
            <a:pPr indent="0" lvl="0" marL="0" rtl="0" algn="l">
              <a:spcBef>
                <a:spcPts val="700"/>
              </a:spcBef>
              <a:spcAft>
                <a:spcPts val="0"/>
              </a:spcAft>
              <a:buSzPts val="1440"/>
              <a:buNone/>
            </a:pPr>
            <a:r>
              <a:rPr lang="en-US" sz="2400"/>
              <a:t>A software requirements specification (SRS) is a document that describes what the software will do and how it will be expected to perform. It also describes the functionality the product needs to fulfill all stakeholders (business, users) needs.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27" name="Google Shape;127;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28" name="Google Shape;128;p3"/>
          <p:cNvPicPr preferRelativeResize="0"/>
          <p:nvPr>
            <p:ph idx="1" type="body"/>
          </p:nvPr>
        </p:nvPicPr>
        <p:blipFill rotWithShape="1">
          <a:blip r:embed="rId3">
            <a:alphaModFix/>
          </a:blip>
          <a:srcRect b="0" l="0" r="0" t="0"/>
          <a:stretch/>
        </p:blipFill>
        <p:spPr>
          <a:xfrm>
            <a:off x="838200" y="1676400"/>
            <a:ext cx="7467600" cy="49128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Requirements Specification (SRS)</a:t>
            </a:r>
            <a:endParaRPr sz="3600"/>
          </a:p>
        </p:txBody>
      </p:sp>
      <p:sp>
        <p:nvSpPr>
          <p:cNvPr id="344" name="Google Shape;344;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45" name="Google Shape;345;p3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An SRS minimizes the time and effort required by developers to achieve desired goals and also minimizes the development cost. A good SRS defines how an application will interact with system hardware, other programs and human users in a wide variety of real-world situations. Parameters such as operating speed, response time, availability, portability, maintainability, footprint, security and speed of recovery from adverse events are evaluated. Methods of defining an SRS are described by the IEEE (Institute of Electrical and Electronics Engineers) specification 830-1998.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52" name="Google Shape;352;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53" name="Google Shape;353;p3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Correctness: </a:t>
            </a:r>
            <a:endParaRPr/>
          </a:p>
          <a:p>
            <a:pPr indent="0" lvl="0" marL="0" rtl="0" algn="l">
              <a:spcBef>
                <a:spcPts val="700"/>
              </a:spcBef>
              <a:spcAft>
                <a:spcPts val="0"/>
              </a:spcAft>
              <a:buSzPts val="1440"/>
              <a:buNone/>
            </a:pPr>
            <a:r>
              <a:rPr lang="en-US" sz="2400"/>
              <a:t>User review is used to ensure the correctness of requirements stated in the SRS. SRS is said to be correct if it covers all the requirements that are actually expected from the system.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Completeness: </a:t>
            </a:r>
            <a:endParaRPr/>
          </a:p>
          <a:p>
            <a:pPr indent="0" lvl="0" marL="0" rtl="0" algn="l">
              <a:spcBef>
                <a:spcPts val="700"/>
              </a:spcBef>
              <a:spcAft>
                <a:spcPts val="0"/>
              </a:spcAft>
              <a:buSzPts val="1440"/>
              <a:buNone/>
            </a:pPr>
            <a:r>
              <a:rPr lang="en-US" sz="2400"/>
              <a:t>Completeness of SRS indicates every sense of completion including the numbering of all the pages, resolving the to be determined parts to as much extent as possible as well as covering all the functional and non-functional requirements properly.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60" name="Google Shape;360;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61" name="Google Shape;361;p3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Consistency: </a:t>
            </a:r>
            <a:endParaRPr/>
          </a:p>
          <a:p>
            <a:pPr indent="0" lvl="0" marL="0" rtl="0" algn="l">
              <a:spcBef>
                <a:spcPts val="700"/>
              </a:spcBef>
              <a:spcAft>
                <a:spcPts val="0"/>
              </a:spcAft>
              <a:buSzPts val="1440"/>
              <a:buNone/>
            </a:pPr>
            <a:r>
              <a:rPr lang="en-US" sz="2400"/>
              <a:t>Requirements in SRS are said to be consistent if there are no conflicts between any set of requirements. Examples of conflict include differences in terminologies used at separate places, logical conflicts like time period of report generation, etc.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Unambiguousness: </a:t>
            </a:r>
            <a:endParaRPr/>
          </a:p>
          <a:p>
            <a:pPr indent="0" lvl="0" marL="0" rtl="0" algn="l">
              <a:spcBef>
                <a:spcPts val="700"/>
              </a:spcBef>
              <a:spcAft>
                <a:spcPts val="0"/>
              </a:spcAft>
              <a:buSzPts val="1440"/>
              <a:buNone/>
            </a:pPr>
            <a:r>
              <a:rPr lang="en-US" sz="2400"/>
              <a:t>A SRS is said to be unambiguous if all the requirements stated have only 1 interpretation. Some of the ways to prevent unambiguousness include the use of modelling techniques like ER diagrams, proper reviews and buddy checks, etc. </a:t>
            </a:r>
            <a:endParaRPr/>
          </a:p>
          <a:p>
            <a:pPr indent="0" lvl="0" marL="0" rtl="0" algn="l">
              <a:spcBef>
                <a:spcPts val="700"/>
              </a:spcBef>
              <a:spcAft>
                <a:spcPts val="0"/>
              </a:spcAft>
              <a:buSzPts val="1440"/>
              <a:buNone/>
            </a:pPr>
            <a:r>
              <a:rPr lang="en-US" sz="2400"/>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68" name="Google Shape;368;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69" name="Google Shape;369;p33"/>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Ranking for importance and stability: </a:t>
            </a:r>
            <a:endParaRPr/>
          </a:p>
          <a:p>
            <a:pPr indent="0" lvl="0" marL="0" rtl="0" algn="l">
              <a:spcBef>
                <a:spcPts val="700"/>
              </a:spcBef>
              <a:spcAft>
                <a:spcPts val="0"/>
              </a:spcAft>
              <a:buSzPts val="1440"/>
              <a:buNone/>
            </a:pPr>
            <a:r>
              <a:rPr lang="en-US" sz="2400"/>
              <a:t>There should a criterion to classify the requirements as less or more important or more specifically as desirable or essential. An identifier mark can be used with every requirement to indicate its rank or stability. </a:t>
            </a:r>
            <a:endParaRPr/>
          </a:p>
          <a:p>
            <a:pPr indent="0" lvl="0" marL="0" rtl="0" algn="l">
              <a:spcBef>
                <a:spcPts val="700"/>
              </a:spcBef>
              <a:spcAft>
                <a:spcPts val="0"/>
              </a:spcAft>
              <a:buSzPts val="1440"/>
              <a:buNone/>
            </a:pPr>
            <a:r>
              <a:rPr lang="en-US" sz="2400"/>
              <a:t> </a:t>
            </a:r>
            <a:endParaRPr/>
          </a:p>
          <a:p>
            <a:pPr indent="0" lvl="0" marL="0" rtl="0" algn="l">
              <a:spcBef>
                <a:spcPts val="700"/>
              </a:spcBef>
              <a:spcAft>
                <a:spcPts val="0"/>
              </a:spcAft>
              <a:buSzPts val="1440"/>
              <a:buNone/>
            </a:pPr>
            <a:r>
              <a:rPr lang="en-US" sz="2400"/>
              <a:t>Modifiability: </a:t>
            </a:r>
            <a:endParaRPr/>
          </a:p>
          <a:p>
            <a:pPr indent="0" lvl="0" marL="0" rtl="0" algn="l">
              <a:spcBef>
                <a:spcPts val="700"/>
              </a:spcBef>
              <a:spcAft>
                <a:spcPts val="0"/>
              </a:spcAft>
              <a:buSzPts val="1440"/>
              <a:buNone/>
            </a:pPr>
            <a:r>
              <a:rPr lang="en-US" sz="2400"/>
              <a:t>SRS should be made as modifiable as possible and should be capable of easily accepting changes to the system to some extent. Modifications should be properly indexed and cross-referenced.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76" name="Google Shape;376;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77" name="Google Shape;377;p3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Verifiability: </a:t>
            </a:r>
            <a:endParaRPr/>
          </a:p>
          <a:p>
            <a:pPr indent="0" lvl="0" marL="0" rtl="0" algn="l">
              <a:spcBef>
                <a:spcPts val="700"/>
              </a:spcBef>
              <a:spcAft>
                <a:spcPts val="0"/>
              </a:spcAft>
              <a:buSzPts val="1440"/>
              <a:buNone/>
            </a:pPr>
            <a:r>
              <a:rPr lang="en-US" sz="2400"/>
              <a:t>A SRS is verifiable if there exists a specific technique to quantifiably measure the extent to which every requirement is met by the system. For example, a requirement starting that the system must be user-friendly is not verifiable and listing such requirements should be avoided.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Traceability: </a:t>
            </a:r>
            <a:endParaRPr/>
          </a:p>
          <a:p>
            <a:pPr indent="0" lvl="0" marL="0" rtl="0" algn="l">
              <a:spcBef>
                <a:spcPts val="700"/>
              </a:spcBef>
              <a:spcAft>
                <a:spcPts val="0"/>
              </a:spcAft>
              <a:buSzPts val="1440"/>
              <a:buNone/>
            </a:pPr>
            <a:r>
              <a:rPr lang="en-US" sz="2400"/>
              <a:t>One should be able to trace a requirement to design component and then to code segment in the program. Similarly, one should be able to trace a requirement to the corresponding test cases.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84" name="Google Shape;384;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85" name="Google Shape;385;p3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Design Independence: </a:t>
            </a:r>
            <a:endParaRPr/>
          </a:p>
          <a:p>
            <a:pPr indent="0" lvl="0" marL="0" rtl="0" algn="l">
              <a:spcBef>
                <a:spcPts val="700"/>
              </a:spcBef>
              <a:spcAft>
                <a:spcPts val="0"/>
              </a:spcAft>
              <a:buSzPts val="1440"/>
              <a:buNone/>
            </a:pPr>
            <a:r>
              <a:rPr lang="en-US" sz="2400"/>
              <a:t>There should be an option to choose from multiple design alternatives for the final system. More specifically, the SRS should not include any implementation details. </a:t>
            </a:r>
            <a:endParaRPr/>
          </a:p>
          <a:p>
            <a:pPr indent="0" lvl="0" marL="0" rtl="0" algn="l">
              <a:spcBef>
                <a:spcPts val="700"/>
              </a:spcBef>
              <a:spcAft>
                <a:spcPts val="0"/>
              </a:spcAft>
              <a:buSzPts val="1440"/>
              <a:buNone/>
            </a:pPr>
            <a:r>
              <a:rPr lang="en-US" sz="2400"/>
              <a:t> </a:t>
            </a:r>
            <a:endParaRPr/>
          </a:p>
          <a:p>
            <a:pPr indent="0" lvl="0" marL="0" rtl="0" algn="l">
              <a:spcBef>
                <a:spcPts val="700"/>
              </a:spcBef>
              <a:spcAft>
                <a:spcPts val="0"/>
              </a:spcAft>
              <a:buSzPts val="1440"/>
              <a:buNone/>
            </a:pPr>
            <a:r>
              <a:rPr lang="en-US" sz="2400"/>
              <a:t>Testability: </a:t>
            </a:r>
            <a:endParaRPr/>
          </a:p>
          <a:p>
            <a:pPr indent="0" lvl="0" marL="0" rtl="0" algn="l">
              <a:spcBef>
                <a:spcPts val="700"/>
              </a:spcBef>
              <a:spcAft>
                <a:spcPts val="0"/>
              </a:spcAft>
              <a:buSzPts val="1440"/>
              <a:buNone/>
            </a:pPr>
            <a:r>
              <a:rPr lang="en-US" sz="2400"/>
              <a:t>A SRS should be written in such a way that it is easy to generate test cases and test plans from the document.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92" name="Google Shape;392;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93" name="Google Shape;393;p3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Understandable by the customer: </a:t>
            </a:r>
            <a:endParaRPr/>
          </a:p>
          <a:p>
            <a:pPr indent="0" lvl="0" marL="0" rtl="0" algn="l">
              <a:spcBef>
                <a:spcPts val="700"/>
              </a:spcBef>
              <a:spcAft>
                <a:spcPts val="0"/>
              </a:spcAft>
              <a:buSzPts val="1440"/>
              <a:buNone/>
            </a:pPr>
            <a:r>
              <a:rPr lang="en-US" sz="2400"/>
              <a:t>An end user maybe an expert in his/her specific domain but might not be an expert in computer science. Hence, the use of formal notations and symbols should be avoided to as much extent as possible. The language should be kept easy and clear.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Right level of abstraction: </a:t>
            </a:r>
            <a:endParaRPr/>
          </a:p>
          <a:p>
            <a:pPr indent="0" lvl="0" marL="0" rtl="0" algn="l">
              <a:spcBef>
                <a:spcPts val="700"/>
              </a:spcBef>
              <a:spcAft>
                <a:spcPts val="0"/>
              </a:spcAft>
              <a:buSzPts val="1440"/>
              <a:buNone/>
            </a:pPr>
            <a:r>
              <a:rPr lang="en-US" sz="2400"/>
              <a:t>If the SRS is written for the requirements phase, the details should be explained explicitly. Whereas, for a feasibility study, fewer details can be used. Hence, the level of abstraction varies according to the purpose of the SRS.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00" name="Google Shape;400;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01" name="Google Shape;401;p3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G.Validation:</a:t>
            </a:r>
            <a:r>
              <a:rPr lang="en-US" sz="2400"/>
              <a:t> Reviewing the documented requirements to ensure they accurately reflect the stakeholders' needs. It helps to identify </a:t>
            </a:r>
            <a:endParaRPr sz="2400"/>
          </a:p>
          <a:p>
            <a:pPr indent="-319405" lvl="0" marL="319405" rtl="0" algn="l">
              <a:spcBef>
                <a:spcPts val="700"/>
              </a:spcBef>
              <a:spcAft>
                <a:spcPts val="0"/>
              </a:spcAft>
              <a:buSzPts val="1440"/>
              <a:buChar char="◻"/>
            </a:pPr>
            <a:r>
              <a:rPr lang="en-US" sz="2400"/>
              <a:t>• Is each requirement consistent with the overall objectives for the system/product? </a:t>
            </a:r>
            <a:endParaRPr sz="2400"/>
          </a:p>
          <a:p>
            <a:pPr indent="-319405" lvl="0" marL="319405" rtl="0" algn="l">
              <a:spcBef>
                <a:spcPts val="700"/>
              </a:spcBef>
              <a:spcAft>
                <a:spcPts val="0"/>
              </a:spcAft>
              <a:buSzPts val="1440"/>
              <a:buChar char="◻"/>
            </a:pPr>
            <a:r>
              <a:rPr lang="en-US" sz="2400"/>
              <a:t>• Have all requirements been specified at the proper level of abstraction? That is, do some requirements provide a level of technical detail that is inappropriate at this stage? </a:t>
            </a:r>
            <a:endParaRPr sz="2400"/>
          </a:p>
          <a:p>
            <a:pPr indent="-319405" lvl="0" marL="319405" rtl="0" algn="l">
              <a:spcBef>
                <a:spcPts val="700"/>
              </a:spcBef>
              <a:spcAft>
                <a:spcPts val="0"/>
              </a:spcAft>
              <a:buSzPts val="1440"/>
              <a:buChar char="◻"/>
            </a:pPr>
            <a:r>
              <a:rPr lang="en-US" sz="2400"/>
              <a:t>• Is the requirement really necessary or does it represent an add-on feature that may not be essential to the objective of the system?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Validation Checklist</a:t>
            </a:r>
            <a:endParaRPr sz="3600"/>
          </a:p>
        </p:txBody>
      </p:sp>
      <p:sp>
        <p:nvSpPr>
          <p:cNvPr id="408" name="Google Shape;408;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09" name="Google Shape;409;p3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 • Is each requirement bounded and unambiguous?</a:t>
            </a:r>
            <a:endParaRPr/>
          </a:p>
          <a:p>
            <a:pPr indent="-319405" lvl="0" marL="319405" rtl="0" algn="l">
              <a:spcBef>
                <a:spcPts val="700"/>
              </a:spcBef>
              <a:spcAft>
                <a:spcPts val="0"/>
              </a:spcAft>
              <a:buSzPts val="1440"/>
              <a:buChar char="◻"/>
            </a:pPr>
            <a:r>
              <a:rPr lang="en-US" sz="2400"/>
              <a:t> • Does each requirement have attribution? That is, is a source (generally, a specific individual) noted for each requirement? </a:t>
            </a:r>
            <a:endParaRPr sz="2400"/>
          </a:p>
          <a:p>
            <a:pPr indent="-319405" lvl="0" marL="319405" rtl="0" algn="l">
              <a:spcBef>
                <a:spcPts val="700"/>
              </a:spcBef>
              <a:spcAft>
                <a:spcPts val="0"/>
              </a:spcAft>
              <a:buSzPts val="1440"/>
              <a:buChar char="◻"/>
            </a:pPr>
            <a:r>
              <a:rPr lang="en-US" sz="2400"/>
              <a:t>• Do any requirements conflict with other requirements? </a:t>
            </a:r>
            <a:endParaRPr sz="2400"/>
          </a:p>
          <a:p>
            <a:pPr indent="-319405" lvl="0" marL="319405" rtl="0" algn="l">
              <a:spcBef>
                <a:spcPts val="700"/>
              </a:spcBef>
              <a:spcAft>
                <a:spcPts val="0"/>
              </a:spcAft>
              <a:buSzPts val="1440"/>
              <a:buChar char="◻"/>
            </a:pPr>
            <a:r>
              <a:rPr lang="en-US" sz="2400"/>
              <a:t>• Is each requirement achievable in the technical environment that will house the system or product? </a:t>
            </a:r>
            <a:endParaRPr sz="2400"/>
          </a:p>
          <a:p>
            <a:pPr indent="-319405" lvl="0" marL="319405" rtl="0" algn="l">
              <a:spcBef>
                <a:spcPts val="700"/>
              </a:spcBef>
              <a:spcAft>
                <a:spcPts val="0"/>
              </a:spcAft>
              <a:buSzPts val="1440"/>
              <a:buChar char="◻"/>
            </a:pPr>
            <a:r>
              <a:rPr lang="en-US" sz="2400"/>
              <a:t>• Is each requirement testable, once implemented? </a:t>
            </a:r>
            <a:endParaRPr sz="2400"/>
          </a:p>
          <a:p>
            <a:pPr indent="-319405" lvl="0" marL="319405" rtl="0" algn="l">
              <a:spcBef>
                <a:spcPts val="700"/>
              </a:spcBef>
              <a:spcAft>
                <a:spcPts val="0"/>
              </a:spcAft>
              <a:buSzPts val="1440"/>
              <a:buChar char="◻"/>
            </a:pPr>
            <a:r>
              <a:rPr lang="en-US" sz="2400"/>
              <a:t>• Does the requirements model properly reflect the information, function, and behavior of the system to be built?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Validation Checklist</a:t>
            </a:r>
            <a:endParaRPr sz="3600"/>
          </a:p>
        </p:txBody>
      </p:sp>
      <p:sp>
        <p:nvSpPr>
          <p:cNvPr id="416" name="Google Shape;416;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17" name="Google Shape;417;p3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 Has the requirements model been “partitioned” in a way that exposes progressively more detailed information about the system? </a:t>
            </a:r>
            <a:endParaRPr sz="2400"/>
          </a:p>
          <a:p>
            <a:pPr indent="-319405" lvl="0" marL="319405" rtl="0" algn="l">
              <a:spcBef>
                <a:spcPts val="700"/>
              </a:spcBef>
              <a:spcAft>
                <a:spcPts val="0"/>
              </a:spcAft>
              <a:buSzPts val="1440"/>
              <a:buChar char="◻"/>
            </a:pPr>
            <a:r>
              <a:rPr lang="en-US" sz="2400"/>
              <a:t>• Have requirements patterns been used to simplify the requirements model? Have all patterns been properly validated? Are all patterns consistent with customer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35" name="Google Shape;135;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36" name="Google Shape;136;p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A software requirement can be of 3 types:</a:t>
            </a:r>
            <a:endParaRPr/>
          </a:p>
          <a:p>
            <a:pPr indent="0" lvl="0" marL="0" rtl="0" algn="l">
              <a:spcBef>
                <a:spcPts val="700"/>
              </a:spcBef>
              <a:spcAft>
                <a:spcPts val="0"/>
              </a:spcAft>
              <a:buSzPts val="1440"/>
              <a:buNone/>
            </a:pPr>
            <a:r>
              <a:rPr lang="en-US" sz="2400"/>
              <a:t>Functional requirements</a:t>
            </a:r>
            <a:endParaRPr/>
          </a:p>
          <a:p>
            <a:pPr indent="0" lvl="0" marL="0" rtl="0" algn="l">
              <a:spcBef>
                <a:spcPts val="700"/>
              </a:spcBef>
              <a:spcAft>
                <a:spcPts val="0"/>
              </a:spcAft>
              <a:buSzPts val="1440"/>
              <a:buNone/>
            </a:pPr>
            <a:r>
              <a:rPr lang="en-US" sz="2400"/>
              <a:t>Non-functional requirements</a:t>
            </a:r>
            <a:endParaRPr/>
          </a:p>
          <a:p>
            <a:pPr indent="0" lvl="0" marL="0" rtl="0" algn="l">
              <a:spcBef>
                <a:spcPts val="700"/>
              </a:spcBef>
              <a:spcAft>
                <a:spcPts val="0"/>
              </a:spcAft>
              <a:buSzPts val="1440"/>
              <a:buNone/>
            </a:pPr>
            <a:r>
              <a:rPr lang="en-US" sz="2400"/>
              <a:t>Domain requirements</a:t>
            </a:r>
            <a:endParaRPr/>
          </a:p>
        </p:txBody>
      </p:sp>
      <p:pic>
        <p:nvPicPr>
          <p:cNvPr id="137" name="Google Shape;137;p4"/>
          <p:cNvPicPr preferRelativeResize="0"/>
          <p:nvPr/>
        </p:nvPicPr>
        <p:blipFill rotWithShape="1">
          <a:blip r:embed="rId3">
            <a:alphaModFix/>
          </a:blip>
          <a:srcRect b="0" l="0" r="0" t="0"/>
          <a:stretch/>
        </p:blipFill>
        <p:spPr>
          <a:xfrm>
            <a:off x="4191000" y="2895600"/>
            <a:ext cx="4728845" cy="35356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24" name="Google Shape;424;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25" name="Google Shape;425;p4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H.Management:</a:t>
            </a:r>
            <a:r>
              <a:rPr lang="en-US" sz="2400"/>
              <a:t> Tracking and controlling changes to requirements throughout the development process. Managing requirements involves versioning, configuration management, and maintaining a traceability matrix to link requirements with design, implementation, and testing artifacts.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32" name="Google Shape;432;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33" name="Google Shape;433;p4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Challenges in Requirement Engineering:</a:t>
            </a:r>
            <a:r>
              <a:rPr lang="en-US" sz="2400"/>
              <a:t> Requirement engineering is a complex and challenging task due to several factors:</a:t>
            </a:r>
            <a:endParaRPr/>
          </a:p>
          <a:p>
            <a:pPr indent="-273050" lvl="1" marL="640080" rtl="0" algn="l">
              <a:spcBef>
                <a:spcPts val="550"/>
              </a:spcBef>
              <a:spcAft>
                <a:spcPts val="0"/>
              </a:spcAft>
              <a:buSzPts val="1680"/>
              <a:buChar char="🞑"/>
            </a:pPr>
            <a:r>
              <a:rPr b="1" lang="en-US" sz="2400"/>
              <a:t>Incomplete Information:</a:t>
            </a:r>
            <a:r>
              <a:rPr lang="en-US" sz="2400"/>
              <a:t> Stakeholders might not be fully aware of their needs or might not articulate them clearly.</a:t>
            </a:r>
            <a:endParaRPr/>
          </a:p>
          <a:p>
            <a:pPr indent="-273050" lvl="1" marL="640080" rtl="0" algn="l">
              <a:spcBef>
                <a:spcPts val="550"/>
              </a:spcBef>
              <a:spcAft>
                <a:spcPts val="0"/>
              </a:spcAft>
              <a:buSzPts val="1680"/>
              <a:buChar char="🞑"/>
            </a:pPr>
            <a:r>
              <a:rPr b="1" lang="en-US" sz="2400"/>
              <a:t>Changing Requirements:</a:t>
            </a:r>
            <a:r>
              <a:rPr lang="en-US" sz="2400"/>
              <a:t> Requirements can evolve over time due to changing business needs or external factors.</a:t>
            </a:r>
            <a:endParaRPr/>
          </a:p>
          <a:p>
            <a:pPr indent="-273050" lvl="1" marL="640080" rtl="0" algn="l">
              <a:spcBef>
                <a:spcPts val="550"/>
              </a:spcBef>
              <a:spcAft>
                <a:spcPts val="0"/>
              </a:spcAft>
              <a:buSzPts val="1680"/>
              <a:buChar char="🞑"/>
            </a:pPr>
            <a:r>
              <a:rPr b="1" lang="en-US" sz="2400"/>
              <a:t>Conflicting Requirements:</a:t>
            </a:r>
            <a:r>
              <a:rPr lang="en-US" sz="2400"/>
              <a:t> Different stakeholders may have conflicting interests or priorities.</a:t>
            </a:r>
            <a:endParaRPr/>
          </a:p>
          <a:p>
            <a:pPr indent="-273050" lvl="1" marL="640080" rtl="0" algn="l">
              <a:spcBef>
                <a:spcPts val="550"/>
              </a:spcBef>
              <a:spcAft>
                <a:spcPts val="0"/>
              </a:spcAft>
              <a:buSzPts val="1680"/>
              <a:buChar char="🞑"/>
            </a:pPr>
            <a:r>
              <a:rPr b="1" lang="en-US" sz="2400"/>
              <a:t>Ambiguity:</a:t>
            </a:r>
            <a:r>
              <a:rPr lang="en-US" sz="2400"/>
              <a:t> Requirements may be stated vaguely or imprecisely, leading to misinterpretations.</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40" name="Google Shape;440;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41" name="Google Shape;441;p4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Requirement Documentation:</a:t>
            </a:r>
            <a:r>
              <a:rPr lang="en-US" sz="2400"/>
              <a:t> Various documentation techniques are used to capture and represent requirements. Some common artifacts include:</a:t>
            </a:r>
            <a:endParaRPr/>
          </a:p>
          <a:p>
            <a:pPr indent="-319405" lvl="0" marL="319405" rtl="0" algn="l">
              <a:spcBef>
                <a:spcPts val="700"/>
              </a:spcBef>
              <a:spcAft>
                <a:spcPts val="0"/>
              </a:spcAft>
              <a:buSzPts val="1440"/>
              <a:buChar char="◻"/>
            </a:pPr>
            <a:r>
              <a:rPr b="1" lang="en-US" sz="2400"/>
              <a:t>User Stories:</a:t>
            </a:r>
            <a:r>
              <a:rPr lang="en-US" sz="2400"/>
              <a:t> Short descriptions of a specific user's needs, often written in the form of "As a [type of user], I want [an action] so that [benefit]."</a:t>
            </a:r>
            <a:endParaRPr/>
          </a:p>
          <a:p>
            <a:pPr indent="-319405" lvl="0" marL="319405" rtl="0" algn="l">
              <a:spcBef>
                <a:spcPts val="700"/>
              </a:spcBef>
              <a:spcAft>
                <a:spcPts val="0"/>
              </a:spcAft>
              <a:buSzPts val="1440"/>
              <a:buChar char="◻"/>
            </a:pPr>
            <a:r>
              <a:rPr b="1" lang="en-US" sz="2400"/>
              <a:t>Use Cases:</a:t>
            </a:r>
            <a:r>
              <a:rPr lang="en-US" sz="2400"/>
              <a:t> Descriptions of interactions between actors (users or systems) and the system, showing the flow of events and expected behavior.</a:t>
            </a:r>
            <a:endParaRPr/>
          </a:p>
          <a:p>
            <a:pPr indent="-319405" lvl="0" marL="319405" rtl="0" algn="l">
              <a:spcBef>
                <a:spcPts val="700"/>
              </a:spcBef>
              <a:spcAft>
                <a:spcPts val="0"/>
              </a:spcAft>
              <a:buSzPts val="1440"/>
              <a:buChar char="◻"/>
            </a:pPr>
            <a:r>
              <a:rPr b="1" lang="en-US" sz="2400"/>
              <a:t>Requirement Specifications:</a:t>
            </a:r>
            <a:r>
              <a:rPr lang="en-US" sz="2400"/>
              <a:t> Detailed statements of functional and non-functional requirements, often written in a structured format.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48" name="Google Shape;448;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49" name="Google Shape;449;p43"/>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We'll create a use case story for the "Add to Cart" functionality. This use case will describe the interaction between the user and the system when adding items to their shopping cart.</a:t>
            </a:r>
            <a:endParaRPr/>
          </a:p>
          <a:p>
            <a:pPr indent="-319405" lvl="0" marL="319405" rtl="0" algn="l">
              <a:spcBef>
                <a:spcPts val="700"/>
              </a:spcBef>
              <a:spcAft>
                <a:spcPts val="0"/>
              </a:spcAft>
              <a:buSzPts val="1440"/>
              <a:buChar char="◻"/>
            </a:pPr>
            <a:r>
              <a:rPr b="1" lang="en-US" sz="2400"/>
              <a:t>Use Case Story: Add to Cart</a:t>
            </a:r>
            <a:endParaRPr sz="2400"/>
          </a:p>
          <a:p>
            <a:pPr indent="-319405" lvl="0" marL="319405" rtl="0" algn="l">
              <a:spcBef>
                <a:spcPts val="700"/>
              </a:spcBef>
              <a:spcAft>
                <a:spcPts val="0"/>
              </a:spcAft>
              <a:buSzPts val="1440"/>
              <a:buChar char="◻"/>
            </a:pPr>
            <a:r>
              <a:rPr b="1" lang="en-US" sz="2400"/>
              <a:t>Title:</a:t>
            </a:r>
            <a:r>
              <a:rPr lang="en-US" sz="2400"/>
              <a:t> Add to Cart</a:t>
            </a:r>
            <a:endParaRPr/>
          </a:p>
          <a:p>
            <a:pPr indent="-319405" lvl="0" marL="319405" rtl="0" algn="l">
              <a:spcBef>
                <a:spcPts val="700"/>
              </a:spcBef>
              <a:spcAft>
                <a:spcPts val="0"/>
              </a:spcAft>
              <a:buSzPts val="1440"/>
              <a:buChar char="◻"/>
            </a:pPr>
            <a:r>
              <a:rPr b="1" lang="en-US" sz="2400"/>
              <a:t>Primary Actor:</a:t>
            </a:r>
            <a:r>
              <a:rPr lang="en-US" sz="2400"/>
              <a:t> Online Shopper</a:t>
            </a:r>
            <a:endParaRPr/>
          </a:p>
          <a:p>
            <a:pPr indent="-319405" lvl="0" marL="319405" rtl="0" algn="l">
              <a:spcBef>
                <a:spcPts val="700"/>
              </a:spcBef>
              <a:spcAft>
                <a:spcPts val="0"/>
              </a:spcAft>
              <a:buSzPts val="1440"/>
              <a:buChar char="◻"/>
            </a:pPr>
            <a:r>
              <a:rPr b="1" lang="en-US" sz="2400"/>
              <a:t>Preconditions:</a:t>
            </a:r>
            <a:endParaRPr sz="2400"/>
          </a:p>
          <a:p>
            <a:pPr indent="-319405" lvl="0" marL="319405" rtl="0" algn="l">
              <a:spcBef>
                <a:spcPts val="700"/>
              </a:spcBef>
              <a:spcAft>
                <a:spcPts val="0"/>
              </a:spcAft>
              <a:buSzPts val="1440"/>
              <a:buChar char="◻"/>
            </a:pPr>
            <a:r>
              <a:rPr lang="en-US" sz="2400"/>
              <a:t>The online shopper is logged in to their account.</a:t>
            </a:r>
            <a:endParaRPr/>
          </a:p>
          <a:p>
            <a:pPr indent="-319405" lvl="0" marL="319405" rtl="0" algn="l">
              <a:spcBef>
                <a:spcPts val="700"/>
              </a:spcBef>
              <a:spcAft>
                <a:spcPts val="0"/>
              </a:spcAft>
              <a:buSzPts val="1440"/>
              <a:buChar char="◻"/>
            </a:pPr>
            <a:r>
              <a:rPr lang="en-US" sz="2400"/>
              <a:t>The online shopper is browsing the online store and viewing a product they want to purchase.</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56" name="Google Shape;456;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57" name="Google Shape;457;p44"/>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Main Success Scenario:</a:t>
            </a:r>
            <a:endParaRPr sz="2400"/>
          </a:p>
          <a:p>
            <a:pPr indent="-319405" lvl="0" marL="319405" rtl="0" algn="l">
              <a:spcBef>
                <a:spcPts val="700"/>
              </a:spcBef>
              <a:spcAft>
                <a:spcPts val="0"/>
              </a:spcAft>
              <a:buSzPts val="1440"/>
              <a:buChar char="◻"/>
            </a:pPr>
            <a:r>
              <a:rPr lang="en-US" sz="2400"/>
              <a:t>The online shopper selects a product they want to buy and clicks on the "Add to Cart" button.</a:t>
            </a:r>
            <a:endParaRPr/>
          </a:p>
          <a:p>
            <a:pPr indent="-319405" lvl="0" marL="319405" rtl="0" algn="l">
              <a:spcBef>
                <a:spcPts val="700"/>
              </a:spcBef>
              <a:spcAft>
                <a:spcPts val="0"/>
              </a:spcAft>
              <a:buSzPts val="1440"/>
              <a:buChar char="◻"/>
            </a:pPr>
            <a:r>
              <a:rPr lang="en-US" sz="2400"/>
              <a:t>The system verifies that the selected product is in stock and available for purchase.</a:t>
            </a:r>
            <a:endParaRPr/>
          </a:p>
          <a:p>
            <a:pPr indent="-319405" lvl="0" marL="319405" rtl="0" algn="l">
              <a:spcBef>
                <a:spcPts val="700"/>
              </a:spcBef>
              <a:spcAft>
                <a:spcPts val="0"/>
              </a:spcAft>
              <a:buSzPts val="1440"/>
              <a:buChar char="◻"/>
            </a:pPr>
            <a:r>
              <a:rPr lang="en-US" sz="2400"/>
              <a:t>The system displays a confirmation message indicating that the product has been added to the cart.</a:t>
            </a:r>
            <a:endParaRPr/>
          </a:p>
          <a:p>
            <a:pPr indent="-319405" lvl="0" marL="319405" rtl="0" algn="l">
              <a:spcBef>
                <a:spcPts val="700"/>
              </a:spcBef>
              <a:spcAft>
                <a:spcPts val="0"/>
              </a:spcAft>
              <a:buSzPts val="1440"/>
              <a:buChar char="◻"/>
            </a:pPr>
            <a:r>
              <a:rPr lang="en-US" sz="2400"/>
              <a:t>The online shopper can choose to continue shopping or proceed to the checkout process.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64" name="Google Shape;464;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65" name="Google Shape;465;p45"/>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Alternative Scenarios:</a:t>
            </a:r>
            <a:endParaRPr sz="2400"/>
          </a:p>
          <a:p>
            <a:pPr indent="-319405" lvl="0" marL="319405" rtl="0" algn="l">
              <a:spcBef>
                <a:spcPts val="700"/>
              </a:spcBef>
              <a:spcAft>
                <a:spcPts val="0"/>
              </a:spcAft>
              <a:buSzPts val="1440"/>
              <a:buChar char="◻"/>
            </a:pPr>
            <a:r>
              <a:rPr b="1" lang="en-US" sz="2400"/>
              <a:t>A. Product Out of Stock:</a:t>
            </a:r>
            <a:endParaRPr sz="2400"/>
          </a:p>
          <a:p>
            <a:pPr indent="-319405" lvl="0" marL="319405" rtl="0" algn="l">
              <a:spcBef>
                <a:spcPts val="700"/>
              </a:spcBef>
              <a:spcAft>
                <a:spcPts val="0"/>
              </a:spcAft>
              <a:buSzPts val="1440"/>
              <a:buChar char="◻"/>
            </a:pPr>
            <a:r>
              <a:rPr lang="en-US" sz="2400"/>
              <a:t>In Step 2 of the Main Success Scenario, if the selected product is not in stock or unavailable, the system displays an error message stating that the product is out of stock.</a:t>
            </a:r>
            <a:endParaRPr/>
          </a:p>
          <a:p>
            <a:pPr indent="-319405" lvl="0" marL="319405" rtl="0" algn="l">
              <a:spcBef>
                <a:spcPts val="700"/>
              </a:spcBef>
              <a:spcAft>
                <a:spcPts val="0"/>
              </a:spcAft>
              <a:buSzPts val="1440"/>
              <a:buChar char="◻"/>
            </a:pPr>
            <a:r>
              <a:rPr lang="en-US" sz="2400"/>
              <a:t>The online shopper can choose to select a different product or continue shopping.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72" name="Google Shape;472;p4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73" name="Google Shape;473;p46"/>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B. Multiple Quantity Selection:</a:t>
            </a:r>
            <a:endParaRPr sz="2400"/>
          </a:p>
          <a:p>
            <a:pPr indent="-319405" lvl="0" marL="319405" rtl="0" algn="l">
              <a:spcBef>
                <a:spcPts val="700"/>
              </a:spcBef>
              <a:spcAft>
                <a:spcPts val="0"/>
              </a:spcAft>
              <a:buSzPts val="1440"/>
              <a:buChar char="◻"/>
            </a:pPr>
            <a:r>
              <a:rPr lang="en-US" sz="2400"/>
              <a:t>In Step 1 of the Main Success Scenario, the online shopper can specify the desired quantity of the product before clicking the "Add to Cart" button.</a:t>
            </a:r>
            <a:endParaRPr/>
          </a:p>
          <a:p>
            <a:pPr indent="-319405" lvl="0" marL="319405" rtl="0" algn="l">
              <a:spcBef>
                <a:spcPts val="700"/>
              </a:spcBef>
              <a:spcAft>
                <a:spcPts val="0"/>
              </a:spcAft>
              <a:buSzPts val="1440"/>
              <a:buChar char="◻"/>
            </a:pPr>
            <a:r>
              <a:rPr lang="en-US" sz="2400"/>
              <a:t>The system verifies that the selected quantity is available in stock.</a:t>
            </a:r>
            <a:endParaRPr/>
          </a:p>
          <a:p>
            <a:pPr indent="-319405" lvl="0" marL="319405" rtl="0" algn="l">
              <a:spcBef>
                <a:spcPts val="700"/>
              </a:spcBef>
              <a:spcAft>
                <a:spcPts val="0"/>
              </a:spcAft>
              <a:buSzPts val="1440"/>
              <a:buChar char="◻"/>
            </a:pPr>
            <a:r>
              <a:rPr lang="en-US" sz="2400"/>
              <a:t>If the quantity is available, the system adds the specified quantity of the product to the cart and displays a confirmation message.</a:t>
            </a:r>
            <a:endParaRPr/>
          </a:p>
          <a:p>
            <a:pPr indent="-319405" lvl="0" marL="319405" rtl="0" algn="l">
              <a:spcBef>
                <a:spcPts val="700"/>
              </a:spcBef>
              <a:spcAft>
                <a:spcPts val="0"/>
              </a:spcAft>
              <a:buSzPts val="1440"/>
              <a:buChar char="◻"/>
            </a:pPr>
            <a:r>
              <a:rPr lang="en-US" sz="2400"/>
              <a:t>If the quantity is not available, the system displays an error message indicating the available stock quantity.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80" name="Google Shape;480;p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81" name="Google Shape;481;p47"/>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Postconditions:</a:t>
            </a:r>
            <a:endParaRPr sz="2400"/>
          </a:p>
          <a:p>
            <a:pPr indent="-319405" lvl="0" marL="319405" rtl="0" algn="l">
              <a:spcBef>
                <a:spcPts val="700"/>
              </a:spcBef>
              <a:spcAft>
                <a:spcPts val="0"/>
              </a:spcAft>
              <a:buSzPts val="1440"/>
              <a:buChar char="◻"/>
            </a:pPr>
            <a:r>
              <a:rPr lang="en-US" sz="2400"/>
              <a:t>The selected product is added to the online shopper's shopping cart.</a:t>
            </a:r>
            <a:endParaRPr/>
          </a:p>
          <a:p>
            <a:pPr indent="-319405" lvl="0" marL="319405" rtl="0" algn="l">
              <a:spcBef>
                <a:spcPts val="700"/>
              </a:spcBef>
              <a:spcAft>
                <a:spcPts val="0"/>
              </a:spcAft>
              <a:buSzPts val="1440"/>
              <a:buChar char="◻"/>
            </a:pPr>
            <a:r>
              <a:rPr lang="en-US" sz="2400"/>
              <a:t>The online shopper can see the updated cart with the added product.</a:t>
            </a:r>
            <a:endParaRPr/>
          </a:p>
          <a:p>
            <a:pPr indent="-319405" lvl="0" marL="319405" rtl="0" algn="l">
              <a:spcBef>
                <a:spcPts val="700"/>
              </a:spcBef>
              <a:spcAft>
                <a:spcPts val="0"/>
              </a:spcAft>
              <a:buSzPts val="1440"/>
              <a:buChar char="◻"/>
            </a:pPr>
            <a:r>
              <a:rPr b="1" lang="en-US" sz="2400"/>
              <a:t>Extensions:</a:t>
            </a:r>
            <a:endParaRPr sz="2400"/>
          </a:p>
          <a:p>
            <a:pPr indent="-319405" lvl="0" marL="319405" rtl="0" algn="l">
              <a:spcBef>
                <a:spcPts val="700"/>
              </a:spcBef>
              <a:spcAft>
                <a:spcPts val="0"/>
              </a:spcAft>
              <a:buSzPts val="1440"/>
              <a:buChar char="◻"/>
            </a:pPr>
            <a:r>
              <a:rPr b="1" lang="en-US" sz="2400"/>
              <a:t>C. Continue to Checkout:</a:t>
            </a:r>
            <a:endParaRPr sz="2400"/>
          </a:p>
          <a:p>
            <a:pPr indent="-319405" lvl="0" marL="319405" rtl="0" algn="l">
              <a:spcBef>
                <a:spcPts val="700"/>
              </a:spcBef>
              <a:spcAft>
                <a:spcPts val="0"/>
              </a:spcAft>
              <a:buSzPts val="1440"/>
              <a:buChar char="◻"/>
            </a:pPr>
            <a:r>
              <a:rPr lang="en-US" sz="2400"/>
              <a:t>After adding products to the cart, the online shopper can choose to proceed to the checkout process by clicking on the "Checkout" button.</a:t>
            </a:r>
            <a:endParaRPr/>
          </a:p>
          <a:p>
            <a:pPr indent="-319405" lvl="0" marL="319405" rtl="0" algn="l">
              <a:spcBef>
                <a:spcPts val="700"/>
              </a:spcBef>
              <a:spcAft>
                <a:spcPts val="0"/>
              </a:spcAft>
              <a:buSzPts val="1440"/>
              <a:buChar char="◻"/>
            </a:pPr>
            <a:r>
              <a:rPr lang="en-US" sz="2400"/>
              <a:t>The system navigates the online shopper to the checkout page to complete the purchase.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88" name="Google Shape;488;p4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89" name="Google Shape;489;p48"/>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 Continue Shopping:</a:t>
            </a:r>
            <a:endParaRPr sz="2400"/>
          </a:p>
          <a:p>
            <a:pPr indent="-319405" lvl="0" marL="319405" rtl="0" algn="l">
              <a:spcBef>
                <a:spcPts val="700"/>
              </a:spcBef>
              <a:spcAft>
                <a:spcPts val="0"/>
              </a:spcAft>
              <a:buSzPts val="1440"/>
              <a:buChar char="◻"/>
            </a:pPr>
            <a:r>
              <a:rPr lang="en-US" sz="2400"/>
              <a:t>After adding products to the cart, the online shopper can choose to continue shopping by browsing other products on the online store.</a:t>
            </a:r>
            <a:endParaRPr/>
          </a:p>
          <a:p>
            <a:pPr indent="-319405" lvl="0" marL="319405" rtl="0" algn="l">
              <a:spcBef>
                <a:spcPts val="700"/>
              </a:spcBef>
              <a:spcAft>
                <a:spcPts val="0"/>
              </a:spcAft>
              <a:buSzPts val="1440"/>
              <a:buChar char="◻"/>
            </a:pPr>
            <a:r>
              <a:rPr lang="en-US" sz="2400"/>
              <a:t>This use case story provides a clear and concise description of how the "Add to Cart" functionality should work in the online shopping system. It outlines the main steps, alternative scenarios, and postconditions, helping stakeholders understand the requirements for this particular feature. Use case stories like this help ensure that all stakeholders have a shared understanding of the system's behavior and facilitate effective communication between developers, testers, and users.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96" name="Google Shape;496;p4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97" name="Google Shape;497;p4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6. Verification and Validation:</a:t>
            </a:r>
            <a:r>
              <a:rPr lang="en-US" sz="2400"/>
              <a:t> Verification involves checking that the requirements are well-written, complete, consistent, and conform to the standards. Validation, on the other hand, ensures that the requirements accurately represent the stakeholders' needs.</a:t>
            </a:r>
            <a:endParaRPr/>
          </a:p>
          <a:p>
            <a:pPr indent="-319405" lvl="0" marL="319405" rtl="0" algn="l">
              <a:spcBef>
                <a:spcPts val="700"/>
              </a:spcBef>
              <a:spcAft>
                <a:spcPts val="0"/>
              </a:spcAft>
              <a:buSzPts val="1440"/>
              <a:buChar char="◻"/>
            </a:pPr>
            <a:r>
              <a:rPr b="1" lang="en-US" sz="2400"/>
              <a:t>7. Requirements Change Management:</a:t>
            </a:r>
            <a:r>
              <a:rPr lang="en-US" sz="2400"/>
              <a:t> Requirements can change throughout the project, so it's essential to have a change management process in place to handle modifications, assess their impact, and update relevant documents and artifacts.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44" name="Google Shape;144;p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45" name="Google Shape;145;p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Functional Requirements:</a:t>
            </a:r>
            <a:endParaRPr/>
          </a:p>
          <a:p>
            <a:pPr indent="0" lvl="0" marL="0" rtl="0" algn="l">
              <a:spcBef>
                <a:spcPts val="700"/>
              </a:spcBef>
              <a:spcAft>
                <a:spcPts val="0"/>
              </a:spcAft>
              <a:buSzPts val="1440"/>
              <a:buNone/>
            </a:pPr>
            <a:r>
              <a:rPr lang="en-US" sz="2400"/>
              <a:t>In software engineering, a functional requirement defines a system or its component. It describes the functions a software must perform. A function is nothing but inputs, its behavior, and outputs. It can be a calculation, data manipulation, business process, user interaction, or any other specific functionality which defines what function a system is likely to perform.</a:t>
            </a:r>
            <a:endParaRPr/>
          </a:p>
          <a:p>
            <a:pPr indent="0" lvl="0" marL="0" rtl="0" algn="l">
              <a:spcBef>
                <a:spcPts val="700"/>
              </a:spcBef>
              <a:spcAft>
                <a:spcPts val="0"/>
              </a:spcAft>
              <a:buSzPts val="1440"/>
              <a:buNone/>
            </a:pPr>
            <a:r>
              <a:rPr lang="en-US" sz="2400"/>
              <a:t>Functional requirements in software engineering help you to capture the intended behavior of the system. This behavior may be expressed as functions, services or tasks or which system is required to perform.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04" name="Google Shape;504;p5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05" name="Google Shape;505;p50"/>
          <p:cNvPicPr preferRelativeResize="0"/>
          <p:nvPr>
            <p:ph idx="1" type="body"/>
          </p:nvPr>
        </p:nvPicPr>
        <p:blipFill rotWithShape="1">
          <a:blip r:embed="rId3">
            <a:alphaModFix/>
          </a:blip>
          <a:srcRect b="0" l="0" r="0" t="0"/>
          <a:stretch/>
        </p:blipFill>
        <p:spPr>
          <a:xfrm>
            <a:off x="1447800" y="1752600"/>
            <a:ext cx="6804981" cy="459466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12" name="Google Shape;512;p5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13" name="Google Shape;513;p5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SCENARIO-BASED MODELING:</a:t>
            </a:r>
            <a:endParaRPr/>
          </a:p>
          <a:p>
            <a:pPr indent="-319405" lvl="0" marL="319405" rtl="0" algn="l">
              <a:spcBef>
                <a:spcPts val="700"/>
              </a:spcBef>
              <a:spcAft>
                <a:spcPts val="0"/>
              </a:spcAft>
              <a:buSzPts val="1440"/>
              <a:buChar char="◻"/>
            </a:pPr>
            <a:r>
              <a:rPr lang="en-US" sz="2400"/>
              <a:t>Scenario-based modeling is a requirement modeling technique that focuses on capturing and describing specific instances or sequences of events that illustrate how the system will behave in various situations. It involves creating scenarios, which are detailed descriptions of interactions between actors (users or external systems) and the system to achieve specific goals or use cases. Scenario-based modeling is particularly useful for understanding and validating system behavior and for identifying potential issues and edge cases.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20" name="Google Shape;520;p5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1" name="Google Shape;521;p5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Use Case Diagram</a:t>
            </a:r>
            <a:endParaRPr/>
          </a:p>
          <a:p>
            <a:pPr indent="-319405" lvl="0" marL="319405" rtl="0" algn="l">
              <a:spcBef>
                <a:spcPts val="700"/>
              </a:spcBef>
              <a:spcAft>
                <a:spcPts val="0"/>
              </a:spcAft>
              <a:buSzPts val="1740"/>
              <a:buChar char="◻"/>
            </a:pPr>
            <a:r>
              <a:rPr lang="en-US"/>
              <a:t>A use case diagram in software engineering that represents the interactions between actors (users or external systems) and the system itself. It provides a high-level view of the functional requirements of a system and helps visualize how users interact with the system to achieve specific goals or use cases.</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28" name="Google Shape;528;p5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9" name="Google Shape;529;p53"/>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Here's a breakdown of the main components and concepts in a use case diagram:</a:t>
            </a:r>
            <a:endParaRPr/>
          </a:p>
          <a:p>
            <a:pPr indent="-319405" lvl="0" marL="319405" rtl="0" algn="l">
              <a:spcBef>
                <a:spcPts val="700"/>
              </a:spcBef>
              <a:spcAft>
                <a:spcPts val="0"/>
              </a:spcAft>
              <a:buSzPts val="1440"/>
              <a:buChar char="◻"/>
            </a:pPr>
            <a:r>
              <a:rPr b="1" lang="en-US" sz="2400"/>
              <a:t>Actors:</a:t>
            </a:r>
            <a:endParaRPr sz="2400"/>
          </a:p>
          <a:p>
            <a:pPr indent="-273050" lvl="1" marL="640080" rtl="0" algn="l">
              <a:spcBef>
                <a:spcPts val="550"/>
              </a:spcBef>
              <a:spcAft>
                <a:spcPts val="0"/>
              </a:spcAft>
              <a:buSzPts val="1680"/>
              <a:buChar char="🞑"/>
            </a:pPr>
            <a:r>
              <a:rPr lang="en-US" sz="2400"/>
              <a:t>Actors represent the different roles that interact with the system. An actor can be a user (e.g., customer, administrator) or an external system (e.g., payment gateway, email service).</a:t>
            </a:r>
            <a:endParaRPr/>
          </a:p>
          <a:p>
            <a:pPr indent="-273050" lvl="1" marL="640080" rtl="0" algn="l">
              <a:spcBef>
                <a:spcPts val="550"/>
              </a:spcBef>
              <a:spcAft>
                <a:spcPts val="0"/>
              </a:spcAft>
              <a:buSzPts val="1680"/>
              <a:buChar char="🞑"/>
            </a:pPr>
            <a:r>
              <a:rPr lang="en-US" sz="2400"/>
              <a:t>Each actor is depicted as a stick figure icon on the diagram.</a:t>
            </a:r>
            <a:endParaRPr/>
          </a:p>
          <a:p>
            <a:pPr indent="-319405" lvl="0" marL="319405" rtl="0" algn="l">
              <a:spcBef>
                <a:spcPts val="700"/>
              </a:spcBef>
              <a:spcAft>
                <a:spcPts val="0"/>
              </a:spcAft>
              <a:buSzPts val="1440"/>
              <a:buChar char="◻"/>
            </a:pPr>
            <a:r>
              <a:rPr b="1" lang="en-US" sz="2400"/>
              <a:t>Use Cases:</a:t>
            </a:r>
            <a:endParaRPr sz="2400"/>
          </a:p>
          <a:p>
            <a:pPr indent="-319405" lvl="0" marL="319405" rtl="0" algn="l">
              <a:spcBef>
                <a:spcPts val="700"/>
              </a:spcBef>
              <a:spcAft>
                <a:spcPts val="0"/>
              </a:spcAft>
              <a:buSzPts val="1440"/>
              <a:buChar char="◻"/>
            </a:pPr>
            <a:r>
              <a:rPr lang="en-US" sz="2400"/>
              <a:t>Use cases represent the specific functionalities or interactions that the system provides to its actors.</a:t>
            </a:r>
            <a:endParaRPr/>
          </a:p>
          <a:p>
            <a:pPr indent="-319405" lvl="0" marL="319405" rtl="0" algn="l">
              <a:spcBef>
                <a:spcPts val="700"/>
              </a:spcBef>
              <a:spcAft>
                <a:spcPts val="0"/>
              </a:spcAft>
              <a:buSzPts val="1440"/>
              <a:buChar char="◻"/>
            </a:pPr>
            <a:r>
              <a:rPr lang="en-US" sz="2400"/>
              <a:t>Each use case is depicted as an oval on the diagram and is named to describe the action or task it represents.</a:t>
            </a:r>
            <a:endParaRPr sz="2400"/>
          </a:p>
          <a:p>
            <a:pPr indent="-227965" lvl="0" marL="319405" rtl="0" algn="l">
              <a:spcBef>
                <a:spcPts val="700"/>
              </a:spcBef>
              <a:spcAft>
                <a:spcPts val="0"/>
              </a:spcAft>
              <a:buSzPts val="1440"/>
              <a:buNone/>
            </a:pPr>
            <a:r>
              <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36" name="Google Shape;536;p5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37" name="Google Shape;537;p5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Associations:</a:t>
            </a:r>
            <a:endParaRPr sz="2400"/>
          </a:p>
          <a:p>
            <a:pPr indent="-273050" lvl="1" marL="640080" rtl="0" algn="l">
              <a:spcBef>
                <a:spcPts val="550"/>
              </a:spcBef>
              <a:spcAft>
                <a:spcPts val="0"/>
              </a:spcAft>
              <a:buSzPts val="1680"/>
              <a:buChar char="🞑"/>
            </a:pPr>
            <a:r>
              <a:rPr lang="en-US" sz="2400"/>
              <a:t>Associations (also known as lines or connectors) show the relationship between actors and use cases.</a:t>
            </a:r>
            <a:endParaRPr/>
          </a:p>
          <a:p>
            <a:pPr indent="-273050" lvl="1" marL="640080" rtl="0" algn="l">
              <a:spcBef>
                <a:spcPts val="550"/>
              </a:spcBef>
              <a:spcAft>
                <a:spcPts val="0"/>
              </a:spcAft>
              <a:buSzPts val="1680"/>
              <a:buChar char="🞑"/>
            </a:pPr>
            <a:r>
              <a:rPr lang="en-US" sz="2400"/>
              <a:t>An association line connects an actor to the use case they are involved with or to the use case they initiate or interact with.</a:t>
            </a:r>
            <a:endParaRPr/>
          </a:p>
          <a:p>
            <a:pPr indent="-319405" lvl="0" marL="319405" rtl="0" algn="l">
              <a:spcBef>
                <a:spcPts val="700"/>
              </a:spcBef>
              <a:spcAft>
                <a:spcPts val="0"/>
              </a:spcAft>
              <a:buSzPts val="1440"/>
              <a:buChar char="◻"/>
            </a:pPr>
            <a:r>
              <a:rPr b="1" lang="en-US" sz="2400"/>
              <a:t>System Boundary:</a:t>
            </a:r>
            <a:endParaRPr sz="2400"/>
          </a:p>
          <a:p>
            <a:pPr indent="-273050" lvl="1" marL="640080" rtl="0" algn="l">
              <a:spcBef>
                <a:spcPts val="550"/>
              </a:spcBef>
              <a:spcAft>
                <a:spcPts val="0"/>
              </a:spcAft>
              <a:buSzPts val="1680"/>
              <a:buChar char="🞑"/>
            </a:pPr>
            <a:r>
              <a:rPr lang="en-US" sz="2400"/>
              <a:t>The system boundary is a box that encloses all the use cases of the system and separates the system from its external actors.</a:t>
            </a:r>
            <a:endParaRPr/>
          </a:p>
          <a:p>
            <a:pPr indent="-273050" lvl="1" marL="640080" rtl="0" algn="l">
              <a:spcBef>
                <a:spcPts val="550"/>
              </a:spcBef>
              <a:spcAft>
                <a:spcPts val="0"/>
              </a:spcAft>
              <a:buSzPts val="1680"/>
              <a:buChar char="🞑"/>
            </a:pPr>
            <a:r>
              <a:rPr lang="en-US" sz="2400"/>
              <a:t>It helps define the scope of the system and what lies within it.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44" name="Google Shape;544;p5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45" name="Google Shape;545;p55"/>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Include and Extend Relationships:</a:t>
            </a:r>
            <a:endParaRPr sz="2400"/>
          </a:p>
          <a:p>
            <a:pPr indent="-319405" lvl="0" marL="319405" rtl="0" algn="l">
              <a:spcBef>
                <a:spcPts val="700"/>
              </a:spcBef>
              <a:spcAft>
                <a:spcPts val="0"/>
              </a:spcAft>
              <a:buSzPts val="1440"/>
              <a:buChar char="◻"/>
            </a:pPr>
            <a:r>
              <a:rPr lang="en-US" sz="2400"/>
              <a:t>Include relationships represent a relationship between two use cases, where one use case (the base use case) includes the functionality of another use case (the included use case).</a:t>
            </a:r>
            <a:endParaRPr/>
          </a:p>
          <a:p>
            <a:pPr indent="-319405" lvl="0" marL="319405" rtl="0" algn="l">
              <a:spcBef>
                <a:spcPts val="700"/>
              </a:spcBef>
              <a:spcAft>
                <a:spcPts val="0"/>
              </a:spcAft>
              <a:buSzPts val="1440"/>
              <a:buChar char="◻"/>
            </a:pPr>
            <a:r>
              <a:rPr lang="en-US" sz="2400"/>
              <a:t>Extend relationships represent optional or exceptional behavior that can be added to a base use case.</a:t>
            </a:r>
            <a:endParaRPr/>
          </a:p>
          <a:p>
            <a:pPr indent="-319405" lvl="0" marL="319405" rtl="0" algn="l">
              <a:spcBef>
                <a:spcPts val="700"/>
              </a:spcBef>
              <a:spcAft>
                <a:spcPts val="0"/>
              </a:spcAft>
              <a:buSzPts val="1440"/>
              <a:buChar char="◻"/>
            </a:pPr>
            <a:r>
              <a:rPr lang="en-US" sz="2400"/>
              <a:t>These relationships are depicted with arrows and labeled with "«include»" and "«extend»" respectively.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52" name="Google Shape;552;p5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53" name="Google Shape;553;p5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Generalization:</a:t>
            </a:r>
            <a:endParaRPr sz="2400"/>
          </a:p>
          <a:p>
            <a:pPr indent="-319405" lvl="0" marL="319405" rtl="0" algn="l">
              <a:spcBef>
                <a:spcPts val="700"/>
              </a:spcBef>
              <a:spcAft>
                <a:spcPts val="0"/>
              </a:spcAft>
              <a:buSzPts val="1440"/>
              <a:buChar char="◻"/>
            </a:pPr>
            <a:r>
              <a:rPr lang="en-US" sz="2400"/>
              <a:t>Generalization (inheritance) relationships show how a child use case inherits the behavior of a parent use case.</a:t>
            </a:r>
            <a:endParaRPr/>
          </a:p>
          <a:p>
            <a:pPr indent="-319405" lvl="0" marL="319405" rtl="0" algn="l">
              <a:spcBef>
                <a:spcPts val="700"/>
              </a:spcBef>
              <a:spcAft>
                <a:spcPts val="0"/>
              </a:spcAft>
              <a:buSzPts val="1440"/>
              <a:buChar char="◻"/>
            </a:pPr>
            <a:r>
              <a:rPr lang="en-US" sz="2400"/>
              <a:t>The generalization relationship is depicted as an arrow from the child use case to the parent use case and is labeled with the keyword "«extends»".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60" name="Google Shape;560;p5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61" name="Google Shape;561;p57"/>
          <p:cNvPicPr preferRelativeResize="0"/>
          <p:nvPr>
            <p:ph idx="1" type="body"/>
          </p:nvPr>
        </p:nvPicPr>
        <p:blipFill rotWithShape="1">
          <a:blip r:embed="rId3">
            <a:alphaModFix/>
          </a:blip>
          <a:srcRect b="0" l="0" r="0" t="0"/>
          <a:stretch/>
        </p:blipFill>
        <p:spPr>
          <a:xfrm>
            <a:off x="1219200" y="1752600"/>
            <a:ext cx="6934200" cy="494639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68" name="Google Shape;568;p5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69" name="Google Shape;569;p5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There are many requirements modeling situations in which a text-based model— even one as simple as a use case—may not impart information in a clear and concise manner. In such cases, you can choose from a broad array of UML graphical models.</a:t>
            </a:r>
            <a:endParaRPr/>
          </a:p>
          <a:p>
            <a:pPr indent="-319405" lvl="0" marL="319405" rtl="0" algn="l">
              <a:spcBef>
                <a:spcPts val="700"/>
              </a:spcBef>
              <a:spcAft>
                <a:spcPts val="0"/>
              </a:spcAft>
              <a:buSzPts val="1440"/>
              <a:buChar char="◻"/>
            </a:pPr>
            <a:r>
              <a:rPr b="1" lang="en-US" sz="2400"/>
              <a:t>1. Activity Diagram: </a:t>
            </a:r>
            <a:r>
              <a:rPr lang="en-US" sz="2400"/>
              <a:t>An activity diagram models the flow of activities or actions within a system or a specific process. It is a visual representation of the sequential and concurrent behavior of the system, showing how activities are performed, decisions are made, and control flows from one activity to another. Activity diagrams are useful for understanding the dynamic behavior of a system, including business processes, use cases, workflows, and algorithms.</a:t>
            </a:r>
            <a:endParaRPr/>
          </a:p>
          <a:p>
            <a:pPr indent="-319405" lvl="0" marL="319405" rtl="0" algn="l">
              <a:spcBef>
                <a:spcPts val="700"/>
              </a:spcBef>
              <a:spcAft>
                <a:spcPts val="0"/>
              </a:spcAft>
              <a:buSzPts val="1440"/>
              <a:buChar char="◻"/>
            </a:pPr>
            <a:r>
              <a:rPr lang="en-US" sz="2400"/>
              <a:t>Key components and concepts of activity diagrams include:</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76" name="Google Shape;576;p5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77" name="Google Shape;577;p59"/>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Activity:</a:t>
            </a:r>
            <a:endParaRPr sz="2400"/>
          </a:p>
          <a:p>
            <a:pPr indent="-273050" lvl="1" marL="640080" rtl="0" algn="l">
              <a:spcBef>
                <a:spcPts val="550"/>
              </a:spcBef>
              <a:spcAft>
                <a:spcPts val="0"/>
              </a:spcAft>
              <a:buSzPts val="1680"/>
              <a:buChar char="🞑"/>
            </a:pPr>
            <a:r>
              <a:rPr lang="en-US" sz="2400"/>
              <a:t>An activity represents a specific action or task that occurs within the system. It can be a simple action, like "Calculate Total Price," or a complex series of actions.</a:t>
            </a:r>
            <a:endParaRPr/>
          </a:p>
          <a:p>
            <a:pPr indent="-273050" lvl="1" marL="640080" rtl="0" algn="l">
              <a:spcBef>
                <a:spcPts val="550"/>
              </a:spcBef>
              <a:spcAft>
                <a:spcPts val="0"/>
              </a:spcAft>
              <a:buSzPts val="1680"/>
              <a:buChar char="🞑"/>
            </a:pPr>
            <a:r>
              <a:rPr lang="en-US" sz="2400"/>
              <a:t>Activities are depicted as rounded rectangles with the activity name inside.</a:t>
            </a:r>
            <a:endParaRPr/>
          </a:p>
          <a:p>
            <a:pPr indent="-319405" lvl="0" marL="319405" rtl="0" algn="l">
              <a:spcBef>
                <a:spcPts val="700"/>
              </a:spcBef>
              <a:spcAft>
                <a:spcPts val="0"/>
              </a:spcAft>
              <a:buSzPts val="1440"/>
              <a:buChar char="◻"/>
            </a:pPr>
            <a:r>
              <a:rPr b="1" lang="en-US" sz="2400"/>
              <a:t>Control Flow:</a:t>
            </a:r>
            <a:endParaRPr sz="2400"/>
          </a:p>
          <a:p>
            <a:pPr indent="-273050" lvl="1" marL="640080" rtl="0" algn="l">
              <a:spcBef>
                <a:spcPts val="550"/>
              </a:spcBef>
              <a:spcAft>
                <a:spcPts val="0"/>
              </a:spcAft>
              <a:buSzPts val="1680"/>
              <a:buChar char="🞑"/>
            </a:pPr>
            <a:r>
              <a:rPr lang="en-US" sz="2400"/>
              <a:t>Control flow arrows show the flow of control from one activity to another. They represent the sequence in which activities are performed.</a:t>
            </a:r>
            <a:endParaRPr/>
          </a:p>
          <a:p>
            <a:pPr indent="-273050" lvl="1" marL="640080" rtl="0" algn="l">
              <a:spcBef>
                <a:spcPts val="550"/>
              </a:spcBef>
              <a:spcAft>
                <a:spcPts val="0"/>
              </a:spcAft>
              <a:buSzPts val="1680"/>
              <a:buChar char="🞑"/>
            </a:pPr>
            <a:r>
              <a:rPr lang="en-US" sz="2400"/>
              <a:t>Control flow arrows have arrowheads and are usually labeled with conditions or constraints that determine the path the control flow will follow.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52" name="Google Shape;152;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53" name="Google Shape;153;p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Functional Requirements:</a:t>
            </a:r>
            <a:endParaRPr/>
          </a:p>
          <a:p>
            <a:pPr indent="-319405" lvl="0" marL="319405" rtl="0" algn="l">
              <a:spcBef>
                <a:spcPts val="700"/>
              </a:spcBef>
              <a:spcAft>
                <a:spcPts val="0"/>
              </a:spcAft>
              <a:buSzPts val="1440"/>
              <a:buChar char="◻"/>
            </a:pPr>
            <a:r>
              <a:rPr b="1" lang="en-US" sz="2400"/>
              <a:t>Examples of functional requirements </a:t>
            </a:r>
            <a:endParaRPr/>
          </a:p>
          <a:p>
            <a:pPr indent="-319405" lvl="0" marL="319405" rtl="0" algn="l">
              <a:spcBef>
                <a:spcPts val="700"/>
              </a:spcBef>
              <a:spcAft>
                <a:spcPts val="0"/>
              </a:spcAft>
              <a:buSzPts val="1440"/>
              <a:buChar char="◻"/>
            </a:pPr>
            <a:r>
              <a:rPr lang="en-US" sz="2400"/>
              <a:t>1. Whenever a user logs into the system, their authentication is done.</a:t>
            </a:r>
            <a:endParaRPr/>
          </a:p>
          <a:p>
            <a:pPr indent="-319405" lvl="0" marL="319405" rtl="0" algn="l">
              <a:spcBef>
                <a:spcPts val="700"/>
              </a:spcBef>
              <a:spcAft>
                <a:spcPts val="0"/>
              </a:spcAft>
              <a:buSzPts val="1440"/>
              <a:buChar char="◻"/>
            </a:pPr>
            <a:r>
              <a:rPr lang="en-US" sz="2400"/>
              <a:t>2. In case of a cyber attack, the whole system is shut down</a:t>
            </a:r>
            <a:endParaRPr/>
          </a:p>
          <a:p>
            <a:pPr indent="-319405" lvl="0" marL="319405" rtl="0" algn="l">
              <a:spcBef>
                <a:spcPts val="700"/>
              </a:spcBef>
              <a:spcAft>
                <a:spcPts val="0"/>
              </a:spcAft>
              <a:buSzPts val="1440"/>
              <a:buChar char="◻"/>
            </a:pPr>
            <a:r>
              <a:rPr lang="en-US" sz="2400"/>
              <a:t>3. Whenever a user registers on some software system the first time, a verification email is sent to the user.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84" name="Google Shape;584;p6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85" name="Google Shape;585;p60"/>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Decision Nodes (Decision Diamonds):</a:t>
            </a:r>
            <a:endParaRPr sz="2400"/>
          </a:p>
          <a:p>
            <a:pPr indent="-273050" lvl="1" marL="640080" rtl="0" algn="l">
              <a:spcBef>
                <a:spcPts val="550"/>
              </a:spcBef>
              <a:spcAft>
                <a:spcPts val="0"/>
              </a:spcAft>
              <a:buSzPts val="1680"/>
              <a:buChar char="🞑"/>
            </a:pPr>
            <a:r>
              <a:rPr lang="en-US" sz="2400"/>
              <a:t>Decision nodes represent points in the activity diagram where the flow of control splits into multiple alternative paths based on certain conditions or decisions.</a:t>
            </a:r>
            <a:endParaRPr/>
          </a:p>
          <a:p>
            <a:pPr indent="-273050" lvl="1" marL="640080" rtl="0" algn="l">
              <a:spcBef>
                <a:spcPts val="550"/>
              </a:spcBef>
              <a:spcAft>
                <a:spcPts val="0"/>
              </a:spcAft>
              <a:buSzPts val="1680"/>
              <a:buChar char="🞑"/>
            </a:pPr>
            <a:r>
              <a:rPr lang="en-US" sz="2400"/>
              <a:t>The decision node is represented by a diamond shape, and each outgoing arrow represents a possible decision outcome.</a:t>
            </a:r>
            <a:endParaRPr/>
          </a:p>
          <a:p>
            <a:pPr indent="-319405" lvl="0" marL="319405" rtl="0" algn="l">
              <a:spcBef>
                <a:spcPts val="700"/>
              </a:spcBef>
              <a:spcAft>
                <a:spcPts val="0"/>
              </a:spcAft>
              <a:buSzPts val="1440"/>
              <a:buChar char="◻"/>
            </a:pPr>
            <a:r>
              <a:rPr b="1" lang="en-US" sz="2400"/>
              <a:t>Merge Nodes (Merge Diamonds):</a:t>
            </a:r>
            <a:endParaRPr sz="2400"/>
          </a:p>
          <a:p>
            <a:pPr indent="-273050" lvl="1" marL="640080" rtl="0" algn="l">
              <a:spcBef>
                <a:spcPts val="550"/>
              </a:spcBef>
              <a:spcAft>
                <a:spcPts val="0"/>
              </a:spcAft>
              <a:buSzPts val="1680"/>
              <a:buChar char="🞑"/>
            </a:pPr>
            <a:r>
              <a:rPr lang="en-US" sz="2400"/>
              <a:t>Merge nodes represent points where multiple control flow paths converge back into a single path after a decision or parallel execution.</a:t>
            </a:r>
            <a:endParaRPr/>
          </a:p>
          <a:p>
            <a:pPr indent="-273050" lvl="1" marL="640080" rtl="0" algn="l">
              <a:spcBef>
                <a:spcPts val="550"/>
              </a:spcBef>
              <a:spcAft>
                <a:spcPts val="0"/>
              </a:spcAft>
              <a:buSzPts val="1680"/>
              <a:buChar char="🞑"/>
            </a:pPr>
            <a:r>
              <a:rPr lang="en-US" sz="2400"/>
              <a:t>Merge nodes are also depicted as diamond shapes.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92" name="Google Shape;592;p6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93" name="Google Shape;593;p61"/>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Forks and Joins:</a:t>
            </a:r>
            <a:endParaRPr sz="2400"/>
          </a:p>
          <a:p>
            <a:pPr indent="-273050" lvl="1" marL="640080" rtl="0" algn="l">
              <a:spcBef>
                <a:spcPts val="550"/>
              </a:spcBef>
              <a:spcAft>
                <a:spcPts val="0"/>
              </a:spcAft>
              <a:buSzPts val="1680"/>
              <a:buChar char="🞑"/>
            </a:pPr>
            <a:r>
              <a:rPr lang="en-US" sz="2400"/>
              <a:t>Fork nodes are used to split the control flow into multiple concurrent paths, allowing activities to be performed in parallel.</a:t>
            </a:r>
            <a:endParaRPr/>
          </a:p>
          <a:p>
            <a:pPr indent="-273050" lvl="1" marL="640080" rtl="0" algn="l">
              <a:spcBef>
                <a:spcPts val="550"/>
              </a:spcBef>
              <a:spcAft>
                <a:spcPts val="0"/>
              </a:spcAft>
              <a:buSzPts val="1680"/>
              <a:buChar char="🞑"/>
            </a:pPr>
            <a:r>
              <a:rPr lang="en-US" sz="2400"/>
              <a:t>Join nodes are used to synchronize the concurrent control flow paths back into a single path.</a:t>
            </a:r>
            <a:endParaRPr/>
          </a:p>
          <a:p>
            <a:pPr indent="-319405" lvl="0" marL="319405" rtl="0" algn="l">
              <a:spcBef>
                <a:spcPts val="700"/>
              </a:spcBef>
              <a:spcAft>
                <a:spcPts val="0"/>
              </a:spcAft>
              <a:buSzPts val="1440"/>
              <a:buChar char="◻"/>
            </a:pPr>
            <a:r>
              <a:rPr b="1" lang="en-US" sz="2400"/>
              <a:t>Start and End Nodes:</a:t>
            </a:r>
            <a:endParaRPr sz="2400"/>
          </a:p>
          <a:p>
            <a:pPr indent="-273050" lvl="1" marL="640080" rtl="0" algn="l">
              <a:spcBef>
                <a:spcPts val="550"/>
              </a:spcBef>
              <a:spcAft>
                <a:spcPts val="0"/>
              </a:spcAft>
              <a:buSzPts val="1680"/>
              <a:buChar char="🞑"/>
            </a:pPr>
            <a:r>
              <a:rPr lang="en-US" sz="2400"/>
              <a:t>The start node marks the beginning of the activity diagram, indicating where the process or activity starts.</a:t>
            </a:r>
            <a:endParaRPr/>
          </a:p>
          <a:p>
            <a:pPr indent="-273050" lvl="1" marL="640080" rtl="0" algn="l">
              <a:spcBef>
                <a:spcPts val="550"/>
              </a:spcBef>
              <a:spcAft>
                <a:spcPts val="0"/>
              </a:spcAft>
              <a:buSzPts val="1680"/>
              <a:buChar char="🞑"/>
            </a:pPr>
            <a:r>
              <a:rPr lang="en-US" sz="2400"/>
              <a:t>The end node marks the completion of the activity diagram, indicating where the process or activity ends.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00" name="Google Shape;600;p6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01" name="Google Shape;601;p62"/>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80"/>
              <a:buChar char="◻"/>
            </a:pPr>
            <a:r>
              <a:rPr b="1" lang="en-US" sz="2300"/>
              <a:t>Object Nodes:</a:t>
            </a:r>
            <a:endParaRPr sz="2300"/>
          </a:p>
          <a:p>
            <a:pPr indent="-273050" lvl="1" marL="640080" rtl="0" algn="l">
              <a:spcBef>
                <a:spcPts val="550"/>
              </a:spcBef>
              <a:spcAft>
                <a:spcPts val="0"/>
              </a:spcAft>
              <a:buSzPts val="1610"/>
              <a:buChar char="🞑"/>
            </a:pPr>
            <a:r>
              <a:rPr lang="en-US" sz="2300"/>
              <a:t>Object nodes represent data or objects that are passed between activities. They are often used to show the flow of data between actions.</a:t>
            </a:r>
            <a:endParaRPr/>
          </a:p>
          <a:p>
            <a:pPr indent="-319405" lvl="0" marL="319405" rtl="0" algn="l">
              <a:spcBef>
                <a:spcPts val="700"/>
              </a:spcBef>
              <a:spcAft>
                <a:spcPts val="0"/>
              </a:spcAft>
              <a:buSzPts val="1380"/>
              <a:buChar char="◻"/>
            </a:pPr>
            <a:r>
              <a:rPr lang="en-US" sz="2300"/>
              <a:t>Activity diagrams are commonly used to model complex workflows, business processes, or system behaviors in software development. They provide a clear and easy-to-understand visualization of how activities are executed and how decisions are made within the system. By using activity diagrams, software engineers and stakeholders can gain insights into the overall flow of the system and identify potential bottlenecks, inefficiencies, or areas for improvement. Additionally, activity diagrams are an essential tool for communication and collaboration between different stakeholders, helping ensure a shared understanding of the system's behavior and functionality.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08" name="Google Shape;608;p6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09" name="Google Shape;609;p63"/>
          <p:cNvPicPr preferRelativeResize="0"/>
          <p:nvPr>
            <p:ph idx="1" type="body"/>
          </p:nvPr>
        </p:nvPicPr>
        <p:blipFill rotWithShape="1">
          <a:blip r:embed="rId3">
            <a:alphaModFix/>
          </a:blip>
          <a:srcRect b="0" l="0" r="0" t="0"/>
          <a:stretch/>
        </p:blipFill>
        <p:spPr>
          <a:xfrm>
            <a:off x="7004067" y="2082254"/>
            <a:ext cx="2153674" cy="3435623"/>
          </a:xfrm>
          <a:prstGeom prst="rect">
            <a:avLst/>
          </a:prstGeom>
          <a:noFill/>
          <a:ln>
            <a:noFill/>
          </a:ln>
        </p:spPr>
      </p:pic>
      <p:pic>
        <p:nvPicPr>
          <p:cNvPr id="610" name="Google Shape;610;p63"/>
          <p:cNvPicPr preferRelativeResize="0"/>
          <p:nvPr/>
        </p:nvPicPr>
        <p:blipFill rotWithShape="1">
          <a:blip r:embed="rId4">
            <a:alphaModFix/>
          </a:blip>
          <a:srcRect b="0" l="0" r="0" t="0"/>
          <a:stretch/>
        </p:blipFill>
        <p:spPr>
          <a:xfrm>
            <a:off x="-7495" y="2446950"/>
            <a:ext cx="6836396" cy="304219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17" name="Google Shape;617;p6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18" name="Google Shape;618;p6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Swimlane Diagrams</a:t>
            </a:r>
            <a:endParaRPr/>
          </a:p>
          <a:p>
            <a:pPr indent="-319405" lvl="0" marL="319405" rtl="0" algn="l">
              <a:spcBef>
                <a:spcPts val="700"/>
              </a:spcBef>
              <a:spcAft>
                <a:spcPts val="0"/>
              </a:spcAft>
              <a:buSzPts val="1440"/>
              <a:buChar char="◻"/>
            </a:pPr>
            <a:r>
              <a:rPr lang="en-US" sz="2400"/>
              <a:t> The UML swimlane diagram is a useful variation of the activity diagram and allows you to represent the flow of activities described by the use case and at the same time indicate which actor (if there are multiple actors involved in a specific use case) or analysis class has responsibility for the action described by an activity rectangle. Responsibilities are represented as parallel segments that divide the diagram vertically, like the lanes in a swimming pool</a:t>
            </a:r>
            <a:endParaRPr sz="23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25" name="Google Shape;625;p6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26" name="Google Shape;626;p65"/>
          <p:cNvPicPr preferRelativeResize="0"/>
          <p:nvPr>
            <p:ph idx="1" type="body"/>
          </p:nvPr>
        </p:nvPicPr>
        <p:blipFill rotWithShape="1">
          <a:blip r:embed="rId3">
            <a:alphaModFix/>
          </a:blip>
          <a:srcRect b="0" l="0" r="0" t="0"/>
          <a:stretch/>
        </p:blipFill>
        <p:spPr>
          <a:xfrm>
            <a:off x="2260456" y="1448911"/>
            <a:ext cx="4895102" cy="540908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33" name="Google Shape;633;p6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34" name="Google Shape;634;p6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Behavior Modeling:</a:t>
            </a:r>
            <a:endParaRPr/>
          </a:p>
          <a:p>
            <a:pPr indent="-319405" lvl="0" marL="319405" rtl="0" algn="l">
              <a:spcBef>
                <a:spcPts val="700"/>
              </a:spcBef>
              <a:spcAft>
                <a:spcPts val="0"/>
              </a:spcAft>
              <a:buSzPts val="1440"/>
              <a:buChar char="◻"/>
            </a:pPr>
            <a:r>
              <a:rPr lang="en-US" sz="2400"/>
              <a:t>Behavioral modeling in software engineering is a technique used to model and describe the dynamic behavior of a software system. It focuses on understanding how the system behaves, reacts, and interacts with its environment, users, and other systems during its execution. Behavioral modeling is crucial for capturing the system's functionality, use cases, workflows, and the sequence of actions that occur in response to events. It helps stakeholders and software developers gain insights into the system's dynamic aspects and ensure that it meets the desired requirements.</a:t>
            </a:r>
            <a:endParaRPr/>
          </a:p>
          <a:p>
            <a:pPr indent="-319405" lvl="0" marL="319405" rtl="0" algn="l">
              <a:spcBef>
                <a:spcPts val="700"/>
              </a:spcBef>
              <a:spcAft>
                <a:spcPts val="0"/>
              </a:spcAft>
              <a:buSzPts val="1440"/>
              <a:buChar char="◻"/>
            </a:pPr>
            <a:r>
              <a:rPr lang="en-US" sz="2400"/>
              <a:t>Some common techniques used for behavioral modeling in software engineering include: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41" name="Google Shape;641;p6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42" name="Google Shape;642;p67"/>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Use Case Diagrams:</a:t>
            </a:r>
            <a:endParaRPr/>
          </a:p>
          <a:p>
            <a:pPr indent="-319405" lvl="0" marL="319405" rtl="0" algn="l">
              <a:spcBef>
                <a:spcPts val="700"/>
              </a:spcBef>
              <a:spcAft>
                <a:spcPts val="0"/>
              </a:spcAft>
              <a:buSzPts val="1440"/>
              <a:buChar char="◻"/>
            </a:pPr>
            <a:r>
              <a:rPr b="1" lang="en-US" sz="2400"/>
              <a:t>Activity Diagrams</a:t>
            </a:r>
            <a:endParaRPr/>
          </a:p>
          <a:p>
            <a:pPr indent="-319405" lvl="0" marL="319405" rtl="0" algn="l">
              <a:spcBef>
                <a:spcPts val="700"/>
              </a:spcBef>
              <a:spcAft>
                <a:spcPts val="0"/>
              </a:spcAft>
              <a:buSzPts val="1440"/>
              <a:buChar char="◻"/>
            </a:pPr>
            <a:r>
              <a:rPr b="1" lang="en-US" sz="2400"/>
              <a:t>Sequence Diagrams: </a:t>
            </a:r>
            <a:r>
              <a:rPr b="1" lang="en-US" sz="2400" u="sng">
                <a:solidFill>
                  <a:schemeClr val="hlink"/>
                </a:solidFill>
                <a:hlinkClick r:id="rId3"/>
              </a:rPr>
              <a:t>https://www.visual-paradigm.com/guide/uml-unified-modeling-language/what-is-sequence-diagram/</a:t>
            </a:r>
            <a:endParaRPr b="1" sz="2400"/>
          </a:p>
          <a:p>
            <a:pPr indent="-319405" lvl="0" marL="319405" rtl="0" algn="l">
              <a:spcBef>
                <a:spcPts val="700"/>
              </a:spcBef>
              <a:spcAft>
                <a:spcPts val="0"/>
              </a:spcAft>
              <a:buSzPts val="1440"/>
              <a:buChar char="◻"/>
            </a:pPr>
            <a:r>
              <a:rPr b="1" lang="en-US" sz="2400"/>
              <a:t>State Transition Diagrams:</a:t>
            </a:r>
            <a:r>
              <a:rPr lang="en-US" sz="2400"/>
              <a:t> </a:t>
            </a:r>
            <a:r>
              <a:rPr lang="en-US" sz="2400" u="sng">
                <a:solidFill>
                  <a:schemeClr val="hlink"/>
                </a:solidFill>
                <a:hlinkClick r:id="rId4"/>
              </a:rPr>
              <a:t>https://www.visual-paradigm.com/guide/uml-unified-modeling-language/what-is-state-machine-diagram/</a:t>
            </a:r>
            <a:endParaRPr sz="2400"/>
          </a:p>
          <a:p>
            <a:pPr indent="-227965" lvl="0" marL="319405" rtl="0" algn="l">
              <a:spcBef>
                <a:spcPts val="700"/>
              </a:spcBef>
              <a:spcAft>
                <a:spcPts val="0"/>
              </a:spcAft>
              <a:buSzPts val="1440"/>
              <a:buNone/>
            </a:pPr>
            <a:r>
              <a:t/>
            </a:r>
            <a:endParaRPr b="1" sz="2400"/>
          </a:p>
          <a:p>
            <a:pPr indent="-227965" lvl="0" marL="319405" rtl="0" algn="l">
              <a:spcBef>
                <a:spcPts val="700"/>
              </a:spcBef>
              <a:spcAft>
                <a:spcPts val="0"/>
              </a:spcAft>
              <a:buSzPts val="1440"/>
              <a:buNone/>
            </a:pPr>
            <a:r>
              <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49" name="Google Shape;649;p6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50" name="Google Shape;650;p6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Modeling:</a:t>
            </a:r>
            <a:endParaRPr/>
          </a:p>
          <a:p>
            <a:pPr indent="-319405" lvl="0" marL="319405" rtl="0" algn="l">
              <a:spcBef>
                <a:spcPts val="700"/>
              </a:spcBef>
              <a:spcAft>
                <a:spcPts val="0"/>
              </a:spcAft>
              <a:buSzPts val="1440"/>
              <a:buChar char="◻"/>
            </a:pPr>
            <a:r>
              <a:rPr lang="en-US" sz="2400"/>
              <a:t>If software requirements include the need to create, extend, or interface with a database or if complex data structures must be constructed and manipulated, the software team may choose to create a data model as part of overall requirements modeling. A software engineer or analyst defines all data objects that are processed within the system, the relationships between the data objects, and other information that is pertinent to the relationships. The entity-relationship diagram (ERD) addresses these issues and represents all data objects that are entered, stored, transformed, and produced within an application</a:t>
            </a:r>
            <a:endParaRPr sz="23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57" name="Google Shape;657;p6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58" name="Google Shape;658;p69"/>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Objects</a:t>
            </a:r>
            <a:endParaRPr/>
          </a:p>
          <a:p>
            <a:pPr indent="-319405" lvl="0" marL="319405" rtl="0" algn="l">
              <a:spcBef>
                <a:spcPts val="700"/>
              </a:spcBef>
              <a:spcAft>
                <a:spcPts val="0"/>
              </a:spcAft>
              <a:buSzPts val="1440"/>
              <a:buChar char="◻"/>
            </a:pPr>
            <a:r>
              <a:rPr lang="en-US" sz="2400"/>
              <a:t>Data Attributes</a:t>
            </a:r>
            <a:endParaRPr/>
          </a:p>
          <a:p>
            <a:pPr indent="-319405" lvl="0" marL="319405" rtl="0" algn="l">
              <a:spcBef>
                <a:spcPts val="700"/>
              </a:spcBef>
              <a:spcAft>
                <a:spcPts val="0"/>
              </a:spcAft>
              <a:buSzPts val="1440"/>
              <a:buChar char="◻"/>
            </a:pPr>
            <a:r>
              <a:rPr lang="en-US" sz="2400"/>
              <a:t>Relationships</a:t>
            </a:r>
            <a:endParaRPr/>
          </a:p>
          <a:p>
            <a:pPr indent="-227965" lvl="0" marL="319405" rtl="0" algn="l">
              <a:spcBef>
                <a:spcPts val="700"/>
              </a:spcBef>
              <a:spcAft>
                <a:spcPts val="0"/>
              </a:spcAft>
              <a:buSzPts val="1440"/>
              <a:buNone/>
            </a:pPr>
            <a:r>
              <a:t/>
            </a:r>
            <a:endParaRPr sz="2400"/>
          </a:p>
          <a:p>
            <a:pPr indent="-231775" lvl="0" marL="319405" rtl="0" algn="l">
              <a:spcBef>
                <a:spcPts val="700"/>
              </a:spcBef>
              <a:spcAft>
                <a:spcPts val="0"/>
              </a:spcAft>
              <a:buSzPts val="1380"/>
              <a:buNone/>
            </a:pPr>
            <a:r>
              <a:t/>
            </a:r>
            <a:endParaRPr sz="2300"/>
          </a:p>
        </p:txBody>
      </p:sp>
      <p:pic>
        <p:nvPicPr>
          <p:cNvPr id="659" name="Google Shape;659;p69"/>
          <p:cNvPicPr preferRelativeResize="0"/>
          <p:nvPr/>
        </p:nvPicPr>
        <p:blipFill rotWithShape="1">
          <a:blip r:embed="rId3">
            <a:alphaModFix/>
          </a:blip>
          <a:srcRect b="0" l="0" r="0" t="0"/>
          <a:stretch/>
        </p:blipFill>
        <p:spPr>
          <a:xfrm>
            <a:off x="3733800" y="2514600"/>
            <a:ext cx="4721314" cy="35767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60" name="Google Shape;160;p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61" name="Google Shape;161;p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Non-Functional Requirement</a:t>
            </a:r>
            <a:endParaRPr/>
          </a:p>
          <a:p>
            <a:pPr indent="0" lvl="0" marL="0" rtl="0" algn="l">
              <a:spcBef>
                <a:spcPts val="700"/>
              </a:spcBef>
              <a:spcAft>
                <a:spcPts val="0"/>
              </a:spcAft>
              <a:buSzPts val="1440"/>
              <a:buNone/>
            </a:pPr>
            <a:r>
              <a:rPr lang="en-US" sz="2400"/>
              <a:t>A non-functional requirement defines the quality attribute of a software system. They represent a set of standards used to judge the specific operation of a system. Example, how fast does the website load? A non-functional requirement is essential to ensure the usability and effectiveness of the entire software system. Failing to meet non-functional requirements can result in systems that fail to satisfy user needs.</a:t>
            </a:r>
            <a:endParaRPr/>
          </a:p>
          <a:p>
            <a:pPr indent="0" lvl="0" marL="0" rtl="0" algn="l">
              <a:spcBef>
                <a:spcPts val="700"/>
              </a:spcBef>
              <a:spcAft>
                <a:spcPts val="0"/>
              </a:spcAft>
              <a:buSzPts val="1440"/>
              <a:buNone/>
            </a:pPr>
            <a:r>
              <a:rPr lang="en-US" sz="2400"/>
              <a:t>Non-functional Requirements allows you to impose constraints or restrictions on the design of the system across the various agile backlogs. Example, the site should load in 3 seconds when the number of simultaneous users are &gt; 10000.</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66" name="Google Shape;666;p7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67" name="Google Shape;667;p70"/>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CLASS -BASED MODELING:</a:t>
            </a:r>
            <a:endParaRPr/>
          </a:p>
          <a:p>
            <a:pPr indent="-319405" lvl="0" marL="319405" rtl="0" algn="l">
              <a:spcBef>
                <a:spcPts val="700"/>
              </a:spcBef>
              <a:spcAft>
                <a:spcPts val="0"/>
              </a:spcAft>
              <a:buSzPts val="1440"/>
              <a:buChar char="◻"/>
            </a:pPr>
            <a:r>
              <a:rPr lang="en-US" sz="2400"/>
              <a:t>Class-based modeling represents the objects that the system will manipulate, the operations (also called methods or services) that will be applied to the objects to effect the manipulation, relationships (some hierarchical) between the objects, and the collaborations that occur between the classes that are defined. The elements of a class-based model include classes and objects, attributes, operations, class responsibility-collaborator (CRC) models, collaboration diagrams</a:t>
            </a:r>
            <a:endParaRPr sz="23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74" name="Google Shape;674;p7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75" name="Google Shape;675;p71"/>
          <p:cNvPicPr preferRelativeResize="0"/>
          <p:nvPr>
            <p:ph idx="1" type="body"/>
          </p:nvPr>
        </p:nvPicPr>
        <p:blipFill rotWithShape="1">
          <a:blip r:embed="rId3">
            <a:alphaModFix/>
          </a:blip>
          <a:srcRect b="0" l="0" r="0" t="0"/>
          <a:stretch/>
        </p:blipFill>
        <p:spPr>
          <a:xfrm>
            <a:off x="1066800" y="1688261"/>
            <a:ext cx="7010400" cy="494066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82" name="Google Shape;682;p7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83" name="Google Shape;683;p72"/>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UML Class Notation</a:t>
            </a:r>
            <a:endParaRPr/>
          </a:p>
          <a:p>
            <a:pPr indent="-319405" lvl="0" marL="319405" rtl="0" algn="l">
              <a:spcBef>
                <a:spcPts val="700"/>
              </a:spcBef>
              <a:spcAft>
                <a:spcPts val="0"/>
              </a:spcAft>
              <a:buSzPts val="1440"/>
              <a:buChar char="◻"/>
            </a:pPr>
            <a:r>
              <a:rPr lang="en-US" sz="2400"/>
              <a:t>A class represent a concept which encapsulates state (</a:t>
            </a:r>
            <a:r>
              <a:rPr b="1" lang="en-US" sz="2400"/>
              <a:t>attributes</a:t>
            </a:r>
            <a:r>
              <a:rPr lang="en-US" sz="2400"/>
              <a:t>) and behavior (</a:t>
            </a:r>
            <a:r>
              <a:rPr b="1" lang="en-US" sz="2400"/>
              <a:t>operations</a:t>
            </a:r>
            <a:r>
              <a:rPr lang="en-US" sz="2400"/>
              <a:t>). Each attribute has a type. Each </a:t>
            </a:r>
            <a:r>
              <a:rPr b="1" lang="en-US" sz="2400"/>
              <a:t>operation</a:t>
            </a:r>
            <a:r>
              <a:rPr lang="en-US" sz="2400"/>
              <a:t> has a </a:t>
            </a:r>
            <a:r>
              <a:rPr b="1" lang="en-US" sz="2400"/>
              <a:t>signature</a:t>
            </a:r>
            <a:r>
              <a:rPr lang="en-US" sz="2400"/>
              <a:t>. </a:t>
            </a:r>
            <a:r>
              <a:rPr i="1" lang="en-US" sz="2400"/>
              <a:t>The class name is the </a:t>
            </a:r>
            <a:r>
              <a:rPr b="1" i="1" lang="en-US" sz="2400"/>
              <a:t>only mandatory information</a:t>
            </a:r>
            <a:r>
              <a:rPr lang="en-US" sz="2400"/>
              <a:t>.</a:t>
            </a:r>
            <a:endParaRPr/>
          </a:p>
        </p:txBody>
      </p:sp>
      <p:pic>
        <p:nvPicPr>
          <p:cNvPr id="684" name="Google Shape;684;p72"/>
          <p:cNvPicPr preferRelativeResize="0"/>
          <p:nvPr/>
        </p:nvPicPr>
        <p:blipFill rotWithShape="1">
          <a:blip r:embed="rId3">
            <a:alphaModFix/>
          </a:blip>
          <a:srcRect b="0" l="0" r="0" t="0"/>
          <a:stretch/>
        </p:blipFill>
        <p:spPr>
          <a:xfrm>
            <a:off x="1485900" y="3581400"/>
            <a:ext cx="6248400" cy="2057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91" name="Google Shape;691;p7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92" name="Google Shape;692;p73"/>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Class Name:</a:t>
            </a:r>
            <a:endParaRPr sz="2400"/>
          </a:p>
          <a:p>
            <a:pPr indent="-319405" lvl="0" marL="319405" rtl="0" algn="l">
              <a:spcBef>
                <a:spcPts val="700"/>
              </a:spcBef>
              <a:spcAft>
                <a:spcPts val="0"/>
              </a:spcAft>
              <a:buSzPts val="1440"/>
              <a:buChar char="◻"/>
            </a:pPr>
            <a:r>
              <a:rPr lang="en-US" sz="2400"/>
              <a:t>The name of the class appears in the first partition.</a:t>
            </a:r>
            <a:endParaRPr/>
          </a:p>
          <a:p>
            <a:pPr indent="-319405" lvl="0" marL="319405" rtl="0" algn="l">
              <a:spcBef>
                <a:spcPts val="700"/>
              </a:spcBef>
              <a:spcAft>
                <a:spcPts val="0"/>
              </a:spcAft>
              <a:buSzPts val="1440"/>
              <a:buChar char="◻"/>
            </a:pPr>
            <a:r>
              <a:rPr b="1" lang="en-US" sz="2400"/>
              <a:t>Class Attributes:</a:t>
            </a:r>
            <a:endParaRPr sz="2400"/>
          </a:p>
          <a:p>
            <a:pPr indent="-319405" lvl="0" marL="319405" rtl="0" algn="l">
              <a:spcBef>
                <a:spcPts val="700"/>
              </a:spcBef>
              <a:spcAft>
                <a:spcPts val="0"/>
              </a:spcAft>
              <a:buSzPts val="1440"/>
              <a:buChar char="◻"/>
            </a:pPr>
            <a:r>
              <a:rPr lang="en-US" sz="2400"/>
              <a:t>Attributes are shown in the second partition.</a:t>
            </a:r>
            <a:endParaRPr/>
          </a:p>
          <a:p>
            <a:pPr indent="-319405" lvl="0" marL="319405" rtl="0" algn="l">
              <a:spcBef>
                <a:spcPts val="700"/>
              </a:spcBef>
              <a:spcAft>
                <a:spcPts val="0"/>
              </a:spcAft>
              <a:buSzPts val="1440"/>
              <a:buChar char="◻"/>
            </a:pPr>
            <a:r>
              <a:rPr lang="en-US" sz="2400"/>
              <a:t>The attribute type is shown after the colon.</a:t>
            </a:r>
            <a:endParaRPr/>
          </a:p>
          <a:p>
            <a:pPr indent="-319405" lvl="0" marL="319405" rtl="0" algn="l">
              <a:spcBef>
                <a:spcPts val="700"/>
              </a:spcBef>
              <a:spcAft>
                <a:spcPts val="0"/>
              </a:spcAft>
              <a:buSzPts val="1440"/>
              <a:buChar char="◻"/>
            </a:pPr>
            <a:r>
              <a:rPr lang="en-US" sz="2400"/>
              <a:t>Attributes map onto member variables (data members) in code.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99" name="Google Shape;699;p7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00" name="Google Shape;700;p7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Class Name:</a:t>
            </a:r>
            <a:r>
              <a:rPr lang="en-US" sz="2400"/>
              <a:t> The name of the class appears in the first partition.</a:t>
            </a:r>
            <a:endParaRPr/>
          </a:p>
          <a:p>
            <a:pPr indent="-319405" lvl="0" marL="319405" rtl="0" algn="l">
              <a:spcBef>
                <a:spcPts val="700"/>
              </a:spcBef>
              <a:spcAft>
                <a:spcPts val="0"/>
              </a:spcAft>
              <a:buSzPts val="1440"/>
              <a:buChar char="◻"/>
            </a:pPr>
            <a:r>
              <a:rPr b="1" lang="en-US" sz="2400"/>
              <a:t>Class Attributes:</a:t>
            </a:r>
            <a:r>
              <a:rPr lang="en-US" sz="2400"/>
              <a:t> Attributes are shown in the second partition.</a:t>
            </a:r>
            <a:endParaRPr/>
          </a:p>
          <a:p>
            <a:pPr indent="-319405" lvl="0" marL="319405" rtl="0" algn="l">
              <a:spcBef>
                <a:spcPts val="700"/>
              </a:spcBef>
              <a:spcAft>
                <a:spcPts val="0"/>
              </a:spcAft>
              <a:buSzPts val="1440"/>
              <a:buChar char="◻"/>
            </a:pPr>
            <a:r>
              <a:rPr lang="en-US" sz="2400"/>
              <a:t>The attribute type is shown after the colon.</a:t>
            </a:r>
            <a:endParaRPr/>
          </a:p>
          <a:p>
            <a:pPr indent="-319405" lvl="0" marL="319405" rtl="0" algn="l">
              <a:spcBef>
                <a:spcPts val="700"/>
              </a:spcBef>
              <a:spcAft>
                <a:spcPts val="0"/>
              </a:spcAft>
              <a:buSzPts val="1440"/>
              <a:buChar char="◻"/>
            </a:pPr>
            <a:r>
              <a:rPr lang="en-US" sz="2400"/>
              <a:t>Attributes map onto member variables (data members) in code.</a:t>
            </a:r>
            <a:endParaRPr/>
          </a:p>
          <a:p>
            <a:pPr indent="-319405" lvl="0" marL="319405" rtl="0" algn="l">
              <a:spcBef>
                <a:spcPts val="700"/>
              </a:spcBef>
              <a:spcAft>
                <a:spcPts val="0"/>
              </a:spcAft>
              <a:buSzPts val="1440"/>
              <a:buChar char="◻"/>
            </a:pPr>
            <a:r>
              <a:rPr b="1" lang="en-US" sz="2400"/>
              <a:t>Class Operations (Methods):</a:t>
            </a:r>
            <a:endParaRPr sz="2400"/>
          </a:p>
          <a:p>
            <a:pPr indent="-319405" lvl="0" marL="319405" rtl="0" algn="l">
              <a:spcBef>
                <a:spcPts val="700"/>
              </a:spcBef>
              <a:spcAft>
                <a:spcPts val="0"/>
              </a:spcAft>
              <a:buSzPts val="1440"/>
              <a:buChar char="◻"/>
            </a:pPr>
            <a:r>
              <a:rPr lang="en-US" sz="2400"/>
              <a:t>Operations are shown in the third partition. They are services the class provides.</a:t>
            </a:r>
            <a:endParaRPr/>
          </a:p>
          <a:p>
            <a:pPr indent="-319405" lvl="0" marL="319405" rtl="0" algn="l">
              <a:spcBef>
                <a:spcPts val="700"/>
              </a:spcBef>
              <a:spcAft>
                <a:spcPts val="0"/>
              </a:spcAft>
              <a:buSzPts val="1440"/>
              <a:buChar char="◻"/>
            </a:pPr>
            <a:r>
              <a:rPr lang="en-US" sz="2400"/>
              <a:t>The return type of a method is shown after the colon at the end of the method signature.</a:t>
            </a:r>
            <a:endParaRPr/>
          </a:p>
          <a:p>
            <a:pPr indent="-319405" lvl="0" marL="319405" rtl="0" algn="l">
              <a:spcBef>
                <a:spcPts val="700"/>
              </a:spcBef>
              <a:spcAft>
                <a:spcPts val="0"/>
              </a:spcAft>
              <a:buSzPts val="1440"/>
              <a:buChar char="◻"/>
            </a:pPr>
            <a:r>
              <a:rPr lang="en-US" sz="2400"/>
              <a:t>The return type of method parameters are shown after the colon following the parameter name. Operations map onto class methods in code</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07" name="Google Shape;707;p7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708" name="Google Shape;708;p75"/>
          <p:cNvPicPr preferRelativeResize="0"/>
          <p:nvPr>
            <p:ph idx="1" type="body"/>
          </p:nvPr>
        </p:nvPicPr>
        <p:blipFill rotWithShape="1">
          <a:blip r:embed="rId3">
            <a:alphaModFix/>
          </a:blip>
          <a:srcRect b="0" l="0" r="0" t="0"/>
          <a:stretch/>
        </p:blipFill>
        <p:spPr>
          <a:xfrm>
            <a:off x="158969" y="2743200"/>
            <a:ext cx="8734044" cy="25146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15" name="Google Shape;715;p7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16" name="Google Shape;716;p7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Class Visibility</a:t>
            </a:r>
            <a:endParaRPr/>
          </a:p>
          <a:p>
            <a:pPr indent="-319405" lvl="0" marL="319405" rtl="0" algn="l">
              <a:spcBef>
                <a:spcPts val="700"/>
              </a:spcBef>
              <a:spcAft>
                <a:spcPts val="0"/>
              </a:spcAft>
              <a:buSzPts val="1440"/>
              <a:buChar char="◻"/>
            </a:pPr>
            <a:r>
              <a:rPr lang="en-US" sz="2400"/>
              <a:t>The +, - and # symbols before an attribute and operation name in a class denote the visibility of the attribute and operation.</a:t>
            </a:r>
            <a:endParaRPr/>
          </a:p>
          <a:p>
            <a:pPr indent="-227965" lvl="0" marL="319405" rtl="0" algn="l">
              <a:spcBef>
                <a:spcPts val="700"/>
              </a:spcBef>
              <a:spcAft>
                <a:spcPts val="0"/>
              </a:spcAft>
              <a:buSzPts val="1440"/>
              <a:buNone/>
            </a:pPr>
            <a:r>
              <a:t/>
            </a:r>
            <a:endParaRPr sz="2400"/>
          </a:p>
        </p:txBody>
      </p:sp>
      <p:pic>
        <p:nvPicPr>
          <p:cNvPr id="717" name="Google Shape;717;p76"/>
          <p:cNvPicPr preferRelativeResize="0"/>
          <p:nvPr/>
        </p:nvPicPr>
        <p:blipFill rotWithShape="1">
          <a:blip r:embed="rId3">
            <a:alphaModFix/>
          </a:blip>
          <a:srcRect b="0" l="0" r="0" t="0"/>
          <a:stretch/>
        </p:blipFill>
        <p:spPr>
          <a:xfrm>
            <a:off x="3352800" y="3657600"/>
            <a:ext cx="5305425" cy="2095420"/>
          </a:xfrm>
          <a:prstGeom prst="rect">
            <a:avLst/>
          </a:prstGeom>
          <a:noFill/>
          <a:ln>
            <a:noFill/>
          </a:ln>
        </p:spPr>
      </p:pic>
      <p:sp>
        <p:nvSpPr>
          <p:cNvPr id="718" name="Google Shape;718;p76"/>
          <p:cNvSpPr/>
          <p:nvPr/>
        </p:nvSpPr>
        <p:spPr>
          <a:xfrm>
            <a:off x="177384" y="3287395"/>
            <a:ext cx="3175416" cy="230832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 denotes public attributes or operations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 denotes private attributes or operations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 denotes protected attributes or operations</a:t>
            </a:r>
            <a:endParaRPr b="0" i="0"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25" name="Google Shape;725;p7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26" name="Google Shape;726;p77"/>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Parameter Directionality</a:t>
            </a:r>
            <a:endParaRPr/>
          </a:p>
          <a:p>
            <a:pPr indent="-319405" lvl="0" marL="319405" rtl="0" algn="l">
              <a:spcBef>
                <a:spcPts val="700"/>
              </a:spcBef>
              <a:spcAft>
                <a:spcPts val="0"/>
              </a:spcAft>
              <a:buSzPts val="1440"/>
              <a:buChar char="◻"/>
            </a:pPr>
            <a:r>
              <a:rPr lang="en-US" sz="2400"/>
              <a:t>Each parameter in an operation (method) may be denoted as in, </a:t>
            </a:r>
            <a:r>
              <a:rPr b="1" lang="en-US" sz="2400"/>
              <a:t>out</a:t>
            </a:r>
            <a:r>
              <a:rPr lang="en-US" sz="2400"/>
              <a:t> or </a:t>
            </a:r>
            <a:r>
              <a:rPr b="1" lang="en-US" sz="2400"/>
              <a:t>inout</a:t>
            </a:r>
            <a:r>
              <a:rPr lang="en-US" sz="2400"/>
              <a:t> which specifies its direction with respect to the caller. This directionality is shown before the parameter name.</a:t>
            </a:r>
            <a:endParaRPr/>
          </a:p>
          <a:p>
            <a:pPr indent="-227965" lvl="0" marL="319405" rtl="0" algn="l">
              <a:spcBef>
                <a:spcPts val="700"/>
              </a:spcBef>
              <a:spcAft>
                <a:spcPts val="0"/>
              </a:spcAft>
              <a:buSzPts val="1440"/>
              <a:buNone/>
            </a:pPr>
            <a:r>
              <a:t/>
            </a:r>
            <a:endParaRPr sz="2400"/>
          </a:p>
        </p:txBody>
      </p:sp>
      <p:pic>
        <p:nvPicPr>
          <p:cNvPr descr="Parameter Directionality" id="727" name="Google Shape;727;p77"/>
          <p:cNvPicPr preferRelativeResize="0"/>
          <p:nvPr/>
        </p:nvPicPr>
        <p:blipFill rotWithShape="1">
          <a:blip r:embed="rId3">
            <a:alphaModFix/>
          </a:blip>
          <a:srcRect b="0" l="0" r="0" t="0"/>
          <a:stretch/>
        </p:blipFill>
        <p:spPr>
          <a:xfrm>
            <a:off x="838200" y="3429000"/>
            <a:ext cx="6588655" cy="3124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34" name="Google Shape;734;p7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35" name="Google Shape;735;p7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Relationships between classes</a:t>
            </a:r>
            <a:endParaRPr/>
          </a:p>
          <a:p>
            <a:pPr indent="-227965" lvl="0" marL="319405" rtl="0" algn="l">
              <a:spcBef>
                <a:spcPts val="700"/>
              </a:spcBef>
              <a:spcAft>
                <a:spcPts val="0"/>
              </a:spcAft>
              <a:buSzPts val="1440"/>
              <a:buNone/>
            </a:pPr>
            <a:r>
              <a:t/>
            </a:r>
            <a:endParaRPr sz="2400"/>
          </a:p>
        </p:txBody>
      </p:sp>
      <p:pic>
        <p:nvPicPr>
          <p:cNvPr descr="Relationships between classes" id="736" name="Google Shape;736;p78"/>
          <p:cNvPicPr preferRelativeResize="0"/>
          <p:nvPr/>
        </p:nvPicPr>
        <p:blipFill rotWithShape="1">
          <a:blip r:embed="rId3">
            <a:alphaModFix/>
          </a:blip>
          <a:srcRect b="0" l="0" r="0" t="0"/>
          <a:stretch/>
        </p:blipFill>
        <p:spPr>
          <a:xfrm>
            <a:off x="2362200" y="2057400"/>
            <a:ext cx="4914900" cy="453905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43" name="Google Shape;743;p7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44" name="Google Shape;744;p79"/>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Inheritance (or Generalization):</a:t>
            </a:r>
            <a:endParaRPr/>
          </a:p>
          <a:p>
            <a:pPr indent="-319405" lvl="0" marL="319405" rtl="0" algn="l">
              <a:spcBef>
                <a:spcPts val="700"/>
              </a:spcBef>
              <a:spcAft>
                <a:spcPts val="0"/>
              </a:spcAft>
              <a:buSzPts val="1440"/>
              <a:buChar char="◻"/>
            </a:pPr>
            <a:r>
              <a:rPr lang="en-US" sz="2400"/>
              <a:t>A generalization is a taxonomic relationship between a more general classifier and a more specific classifier. Each instance of the specific classifier is also an indirect instance of the general classifier. Thus, the specific classifier inherits the features of the more general classifier.</a:t>
            </a:r>
            <a:endParaRPr/>
          </a:p>
          <a:p>
            <a:pPr indent="-319405" lvl="0" marL="319405" rtl="0" algn="l">
              <a:spcBef>
                <a:spcPts val="700"/>
              </a:spcBef>
              <a:spcAft>
                <a:spcPts val="0"/>
              </a:spcAft>
              <a:buSzPts val="1440"/>
              <a:buChar char="◻"/>
            </a:pPr>
            <a:r>
              <a:rPr lang="en-US" sz="2400"/>
              <a:t>Represents an "is-a" relationship.</a:t>
            </a:r>
            <a:endParaRPr/>
          </a:p>
          <a:p>
            <a:pPr indent="-319405" lvl="0" marL="319405" rtl="0" algn="l">
              <a:spcBef>
                <a:spcPts val="700"/>
              </a:spcBef>
              <a:spcAft>
                <a:spcPts val="0"/>
              </a:spcAft>
              <a:buSzPts val="1440"/>
              <a:buChar char="◻"/>
            </a:pPr>
            <a:r>
              <a:rPr lang="en-US" sz="2400"/>
              <a:t>An abstract class name is shown in italics.</a:t>
            </a:r>
            <a:endParaRPr/>
          </a:p>
          <a:p>
            <a:pPr indent="-319405" lvl="0" marL="319405" rtl="0" algn="l">
              <a:spcBef>
                <a:spcPts val="700"/>
              </a:spcBef>
              <a:spcAft>
                <a:spcPts val="0"/>
              </a:spcAft>
              <a:buSzPts val="1440"/>
              <a:buChar char="◻"/>
            </a:pPr>
            <a:r>
              <a:rPr lang="en-US" sz="2400"/>
              <a:t>SubClass1 and SubClass2 are specializations of SuperClass.</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68" name="Google Shape;168;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69" name="Google Shape;169;p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They are also called non-behavioral requirements or quality requirements/attributes.</a:t>
            </a:r>
            <a:endParaRPr/>
          </a:p>
          <a:p>
            <a:pPr indent="-319405" lvl="0" marL="319405" rtl="0" algn="l">
              <a:spcBef>
                <a:spcPts val="700"/>
              </a:spcBef>
              <a:spcAft>
                <a:spcPts val="0"/>
              </a:spcAft>
              <a:buSzPts val="1440"/>
              <a:buChar char="◻"/>
            </a:pPr>
            <a:r>
              <a:rPr lang="en-US" sz="2400"/>
              <a:t>Non-functional requirements are more abstract. They deal with issues like-</a:t>
            </a:r>
            <a:endParaRPr/>
          </a:p>
          <a:p>
            <a:pPr indent="-319405" lvl="0" marL="319405" rtl="0" algn="l">
              <a:spcBef>
                <a:spcPts val="700"/>
              </a:spcBef>
              <a:spcAft>
                <a:spcPts val="0"/>
              </a:spcAft>
              <a:buSzPts val="1440"/>
              <a:buChar char="◻"/>
            </a:pPr>
            <a:r>
              <a:rPr lang="en-US" sz="2400"/>
              <a:t>Performance</a:t>
            </a:r>
            <a:endParaRPr/>
          </a:p>
          <a:p>
            <a:pPr indent="-319405" lvl="0" marL="319405" rtl="0" algn="l">
              <a:spcBef>
                <a:spcPts val="700"/>
              </a:spcBef>
              <a:spcAft>
                <a:spcPts val="0"/>
              </a:spcAft>
              <a:buSzPts val="1440"/>
              <a:buChar char="◻"/>
            </a:pPr>
            <a:r>
              <a:rPr lang="en-US" sz="2400"/>
              <a:t>Reusability</a:t>
            </a:r>
            <a:endParaRPr/>
          </a:p>
          <a:p>
            <a:pPr indent="-319405" lvl="0" marL="319405" rtl="0" algn="l">
              <a:spcBef>
                <a:spcPts val="700"/>
              </a:spcBef>
              <a:spcAft>
                <a:spcPts val="0"/>
              </a:spcAft>
              <a:buSzPts val="1440"/>
              <a:buChar char="◻"/>
            </a:pPr>
            <a:r>
              <a:rPr lang="en-US" sz="2400"/>
              <a:t>Flexibility</a:t>
            </a:r>
            <a:endParaRPr/>
          </a:p>
          <a:p>
            <a:pPr indent="-319405" lvl="0" marL="319405" rtl="0" algn="l">
              <a:spcBef>
                <a:spcPts val="700"/>
              </a:spcBef>
              <a:spcAft>
                <a:spcPts val="0"/>
              </a:spcAft>
              <a:buSzPts val="1440"/>
              <a:buChar char="◻"/>
            </a:pPr>
            <a:r>
              <a:rPr lang="en-US" sz="2400"/>
              <a:t>Reliability</a:t>
            </a:r>
            <a:endParaRPr/>
          </a:p>
          <a:p>
            <a:pPr indent="-319405" lvl="0" marL="319405" rtl="0" algn="l">
              <a:spcBef>
                <a:spcPts val="700"/>
              </a:spcBef>
              <a:spcAft>
                <a:spcPts val="0"/>
              </a:spcAft>
              <a:buSzPts val="1440"/>
              <a:buChar char="◻"/>
            </a:pPr>
            <a:r>
              <a:rPr lang="en-US" sz="2400"/>
              <a:t>Maintainability</a:t>
            </a:r>
            <a:endParaRPr/>
          </a:p>
          <a:p>
            <a:pPr indent="-319405" lvl="0" marL="319405" rtl="0" algn="l">
              <a:spcBef>
                <a:spcPts val="700"/>
              </a:spcBef>
              <a:spcAft>
                <a:spcPts val="0"/>
              </a:spcAft>
              <a:buSzPts val="1440"/>
              <a:buChar char="◻"/>
            </a:pPr>
            <a:r>
              <a:rPr lang="en-US" sz="2400"/>
              <a:t>Security</a:t>
            </a:r>
            <a:endParaRPr/>
          </a:p>
          <a:p>
            <a:pPr indent="-319405" lvl="0" marL="319405" rtl="0" algn="l">
              <a:spcBef>
                <a:spcPts val="700"/>
              </a:spcBef>
              <a:spcAft>
                <a:spcPts val="0"/>
              </a:spcAft>
              <a:buSzPts val="1440"/>
              <a:buChar char="◻"/>
            </a:pPr>
            <a:r>
              <a:rPr lang="en-US" sz="2400"/>
              <a:t>Portability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51" name="Google Shape;751;p8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52" name="Google Shape;752;p80"/>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figure below shows an example of inheritance hierarchy. SubClass1 and SubClass2 are derived from SuperClass. The relationship is displayed as a solid line with a hollow arrowhead that points from the child element to the parent element.</a:t>
            </a:r>
            <a:endParaRPr/>
          </a:p>
          <a:p>
            <a:pPr indent="-227965" lvl="0" marL="319405" rtl="0" algn="l">
              <a:spcBef>
                <a:spcPts val="700"/>
              </a:spcBef>
              <a:spcAft>
                <a:spcPts val="0"/>
              </a:spcAft>
              <a:buSzPts val="1440"/>
              <a:buNone/>
            </a:pPr>
            <a:r>
              <a:t/>
            </a:r>
            <a:endParaRPr sz="2400"/>
          </a:p>
        </p:txBody>
      </p:sp>
      <p:pic>
        <p:nvPicPr>
          <p:cNvPr id="753" name="Google Shape;753;p80"/>
          <p:cNvPicPr preferRelativeResize="0"/>
          <p:nvPr/>
        </p:nvPicPr>
        <p:blipFill rotWithShape="1">
          <a:blip r:embed="rId3">
            <a:alphaModFix/>
          </a:blip>
          <a:srcRect b="0" l="0" r="0" t="0"/>
          <a:stretch/>
        </p:blipFill>
        <p:spPr>
          <a:xfrm>
            <a:off x="2971800" y="3429000"/>
            <a:ext cx="3649696" cy="24860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60" name="Google Shape;760;p8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61" name="Google Shape;761;p81"/>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Inheritance Example - Shapes</a:t>
            </a:r>
            <a:endParaRPr/>
          </a:p>
          <a:p>
            <a:pPr indent="-319405" lvl="0" marL="319405" rtl="0" algn="l">
              <a:spcBef>
                <a:spcPts val="700"/>
              </a:spcBef>
              <a:spcAft>
                <a:spcPts val="0"/>
              </a:spcAft>
              <a:buSzPts val="1440"/>
              <a:buChar char="◻"/>
            </a:pPr>
            <a:r>
              <a:rPr lang="en-US" sz="2400"/>
              <a:t>The figure below shows an inheritance example with two styles. Although the connectors are drawn differently, they are semantically equivalent.</a:t>
            </a:r>
            <a:endParaRPr/>
          </a:p>
          <a:p>
            <a:pPr indent="-227965" lvl="0" marL="319405" rtl="0" algn="l">
              <a:spcBef>
                <a:spcPts val="700"/>
              </a:spcBef>
              <a:spcAft>
                <a:spcPts val="0"/>
              </a:spcAft>
              <a:buSzPts val="1440"/>
              <a:buNone/>
            </a:pPr>
            <a:r>
              <a:t/>
            </a:r>
            <a:endParaRPr sz="2400"/>
          </a:p>
        </p:txBody>
      </p:sp>
      <p:pic>
        <p:nvPicPr>
          <p:cNvPr id="762" name="Google Shape;762;p81"/>
          <p:cNvPicPr preferRelativeResize="0"/>
          <p:nvPr/>
        </p:nvPicPr>
        <p:blipFill rotWithShape="1">
          <a:blip r:embed="rId3">
            <a:alphaModFix/>
          </a:blip>
          <a:srcRect b="0" l="0" r="0" t="0"/>
          <a:stretch/>
        </p:blipFill>
        <p:spPr>
          <a:xfrm>
            <a:off x="4191000" y="2927215"/>
            <a:ext cx="3019425" cy="382460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69" name="Google Shape;769;p8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70" name="Google Shape;770;p82"/>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Association: Associations are relationships between classes in a UML Class Diagram. They are represented by a solid line between classes. Associations are typically named using a verb or verb phrase which reflects the real world problem domain.</a:t>
            </a:r>
            <a:endParaRPr/>
          </a:p>
          <a:p>
            <a:pPr indent="-319405" lvl="0" marL="319405" rtl="0" algn="l">
              <a:spcBef>
                <a:spcPts val="700"/>
              </a:spcBef>
              <a:spcAft>
                <a:spcPts val="0"/>
              </a:spcAft>
              <a:buSzPts val="1440"/>
              <a:buChar char="◻"/>
            </a:pPr>
            <a:r>
              <a:rPr lang="en-US" sz="2400"/>
              <a:t>Simple Association: A structural link between two peer classes.</a:t>
            </a:r>
            <a:endParaRPr/>
          </a:p>
          <a:p>
            <a:pPr indent="-319405" lvl="0" marL="319405" rtl="0" algn="l">
              <a:spcBef>
                <a:spcPts val="700"/>
              </a:spcBef>
              <a:spcAft>
                <a:spcPts val="0"/>
              </a:spcAft>
              <a:buSzPts val="1440"/>
              <a:buChar char="◻"/>
            </a:pPr>
            <a:r>
              <a:rPr lang="en-US" sz="2400"/>
              <a:t>There is an association between Class1 and Class2</a:t>
            </a:r>
            <a:endParaRPr/>
          </a:p>
          <a:p>
            <a:pPr indent="-319405" lvl="0" marL="319405" rtl="0" algn="l">
              <a:spcBef>
                <a:spcPts val="700"/>
              </a:spcBef>
              <a:spcAft>
                <a:spcPts val="0"/>
              </a:spcAft>
              <a:buSzPts val="1440"/>
              <a:buChar char="◻"/>
            </a:pPr>
            <a:r>
              <a:rPr lang="en-US" sz="2400"/>
              <a:t>The figure below shows an example of simple association. There is an association that connects the &lt;&lt;control&gt;&gt; class Class1 and &lt;&lt;boundary&gt;&gt; class Class2. The relationship is displayed as a solid line connecting the two classes.</a:t>
            </a:r>
            <a:endParaRPr/>
          </a:p>
        </p:txBody>
      </p:sp>
      <p:pic>
        <p:nvPicPr>
          <p:cNvPr id="771" name="Google Shape;771;p82"/>
          <p:cNvPicPr preferRelativeResize="0"/>
          <p:nvPr/>
        </p:nvPicPr>
        <p:blipFill rotWithShape="1">
          <a:blip r:embed="rId3">
            <a:alphaModFix/>
          </a:blip>
          <a:srcRect b="0" l="0" r="0" t="0"/>
          <a:stretch/>
        </p:blipFill>
        <p:spPr>
          <a:xfrm>
            <a:off x="5410200" y="5715000"/>
            <a:ext cx="2999317" cy="7429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78" name="Google Shape;778;p8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79" name="Google Shape;779;p83"/>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Cardinality</a:t>
            </a:r>
            <a:endParaRPr/>
          </a:p>
          <a:p>
            <a:pPr indent="-319405" lvl="0" marL="319405" rtl="0" algn="l">
              <a:spcBef>
                <a:spcPts val="700"/>
              </a:spcBef>
              <a:spcAft>
                <a:spcPts val="0"/>
              </a:spcAft>
              <a:buSzPts val="1440"/>
              <a:buChar char="◻"/>
            </a:pPr>
            <a:r>
              <a:rPr lang="en-US" sz="2400"/>
              <a:t>Cardinality is expressed in terms of:</a:t>
            </a:r>
            <a:endParaRPr/>
          </a:p>
          <a:p>
            <a:pPr indent="-319405" lvl="0" marL="319405" rtl="0" algn="l">
              <a:spcBef>
                <a:spcPts val="700"/>
              </a:spcBef>
              <a:spcAft>
                <a:spcPts val="0"/>
              </a:spcAft>
              <a:buSzPts val="1440"/>
              <a:buChar char="◻"/>
            </a:pPr>
            <a:r>
              <a:rPr lang="en-US" sz="2400"/>
              <a:t>one to one</a:t>
            </a:r>
            <a:endParaRPr/>
          </a:p>
          <a:p>
            <a:pPr indent="-319405" lvl="0" marL="319405" rtl="0" algn="l">
              <a:spcBef>
                <a:spcPts val="700"/>
              </a:spcBef>
              <a:spcAft>
                <a:spcPts val="0"/>
              </a:spcAft>
              <a:buSzPts val="1440"/>
              <a:buChar char="◻"/>
            </a:pPr>
            <a:r>
              <a:rPr lang="en-US" sz="2400"/>
              <a:t>one to many</a:t>
            </a:r>
            <a:endParaRPr/>
          </a:p>
          <a:p>
            <a:pPr indent="-319405" lvl="0" marL="319405" rtl="0" algn="l">
              <a:spcBef>
                <a:spcPts val="700"/>
              </a:spcBef>
              <a:spcAft>
                <a:spcPts val="0"/>
              </a:spcAft>
              <a:buSzPts val="1440"/>
              <a:buChar char="◻"/>
            </a:pPr>
            <a:r>
              <a:rPr lang="en-US" sz="2400"/>
              <a:t>many to many</a:t>
            </a:r>
            <a:endParaRPr/>
          </a:p>
        </p:txBody>
      </p:sp>
      <p:pic>
        <p:nvPicPr>
          <p:cNvPr id="780" name="Google Shape;780;p83"/>
          <p:cNvPicPr preferRelativeResize="0"/>
          <p:nvPr/>
        </p:nvPicPr>
        <p:blipFill rotWithShape="1">
          <a:blip r:embed="rId3">
            <a:alphaModFix/>
          </a:blip>
          <a:srcRect b="0" l="0" r="0" t="0"/>
          <a:stretch/>
        </p:blipFill>
        <p:spPr>
          <a:xfrm>
            <a:off x="4343400" y="2869153"/>
            <a:ext cx="3762375" cy="328399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87" name="Google Shape;787;p8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88" name="Google Shape;788;p8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Aggregation: A special type of association.</a:t>
            </a:r>
            <a:endParaRPr/>
          </a:p>
          <a:p>
            <a:pPr indent="-319405" lvl="0" marL="319405" rtl="0" algn="l">
              <a:spcBef>
                <a:spcPts val="700"/>
              </a:spcBef>
              <a:spcAft>
                <a:spcPts val="0"/>
              </a:spcAft>
              <a:buSzPts val="1440"/>
              <a:buChar char="◻"/>
            </a:pPr>
            <a:r>
              <a:rPr lang="en-US" sz="2400"/>
              <a:t>It represents a "part of" relationship.</a:t>
            </a:r>
            <a:endParaRPr/>
          </a:p>
          <a:p>
            <a:pPr indent="-319405" lvl="0" marL="319405" rtl="0" algn="l">
              <a:spcBef>
                <a:spcPts val="700"/>
              </a:spcBef>
              <a:spcAft>
                <a:spcPts val="0"/>
              </a:spcAft>
              <a:buSzPts val="1440"/>
              <a:buChar char="◻"/>
            </a:pPr>
            <a:r>
              <a:rPr lang="en-US" sz="2400"/>
              <a:t>Class2 is part of Class1.</a:t>
            </a:r>
            <a:endParaRPr/>
          </a:p>
          <a:p>
            <a:pPr indent="-319405" lvl="0" marL="319405" rtl="0" algn="l">
              <a:spcBef>
                <a:spcPts val="700"/>
              </a:spcBef>
              <a:spcAft>
                <a:spcPts val="0"/>
              </a:spcAft>
              <a:buSzPts val="1440"/>
              <a:buChar char="◻"/>
            </a:pPr>
            <a:r>
              <a:rPr lang="en-US" sz="2400"/>
              <a:t>Many instances (denoted by the *) of Class2 can be associated with Class1.</a:t>
            </a:r>
            <a:endParaRPr/>
          </a:p>
          <a:p>
            <a:pPr indent="-319405" lvl="0" marL="319405" rtl="0" algn="l">
              <a:spcBef>
                <a:spcPts val="700"/>
              </a:spcBef>
              <a:spcAft>
                <a:spcPts val="0"/>
              </a:spcAft>
              <a:buSzPts val="1440"/>
              <a:buChar char="◻"/>
            </a:pPr>
            <a:r>
              <a:rPr lang="en-US" sz="2400"/>
              <a:t>Objects of Class1 and Class2 have separate lifetimes.</a:t>
            </a:r>
            <a:endParaRPr/>
          </a:p>
          <a:p>
            <a:pPr indent="-319405" lvl="0" marL="319405" rtl="0" algn="l">
              <a:spcBef>
                <a:spcPts val="700"/>
              </a:spcBef>
              <a:spcAft>
                <a:spcPts val="0"/>
              </a:spcAft>
              <a:buSzPts val="1440"/>
              <a:buChar char="◻"/>
            </a:pPr>
            <a:r>
              <a:rPr lang="en-US" sz="2400"/>
              <a:t>The figure below shows an example of aggregation. The relationship is displayed as a solid line with a unfilled diamond at the association end, which is connected to the class that represents the aggregate.</a:t>
            </a:r>
            <a:endParaRPr/>
          </a:p>
        </p:txBody>
      </p:sp>
      <p:pic>
        <p:nvPicPr>
          <p:cNvPr id="789" name="Google Shape;789;p84"/>
          <p:cNvPicPr preferRelativeResize="0"/>
          <p:nvPr/>
        </p:nvPicPr>
        <p:blipFill rotWithShape="1">
          <a:blip r:embed="rId3">
            <a:alphaModFix/>
          </a:blip>
          <a:srcRect b="0" l="0" r="0" t="0"/>
          <a:stretch/>
        </p:blipFill>
        <p:spPr>
          <a:xfrm>
            <a:off x="4800600" y="5715000"/>
            <a:ext cx="2990850" cy="740853"/>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96" name="Google Shape;796;p8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97" name="Google Shape;797;p85"/>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Composition</a:t>
            </a:r>
            <a:endParaRPr/>
          </a:p>
          <a:p>
            <a:pPr indent="-319405" lvl="0" marL="319405" rtl="0" algn="l">
              <a:spcBef>
                <a:spcPts val="700"/>
              </a:spcBef>
              <a:spcAft>
                <a:spcPts val="0"/>
              </a:spcAft>
              <a:buSzPts val="1440"/>
              <a:buChar char="◻"/>
            </a:pPr>
            <a:r>
              <a:rPr lang="en-US" sz="2400"/>
              <a:t>A special type of aggregation where parts are destroyed when the whole is destroyed.</a:t>
            </a:r>
            <a:endParaRPr/>
          </a:p>
          <a:p>
            <a:pPr indent="-319405" lvl="0" marL="319405" rtl="0" algn="l">
              <a:spcBef>
                <a:spcPts val="700"/>
              </a:spcBef>
              <a:spcAft>
                <a:spcPts val="0"/>
              </a:spcAft>
              <a:buSzPts val="1440"/>
              <a:buChar char="◻"/>
            </a:pPr>
            <a:r>
              <a:rPr lang="en-US" sz="2400"/>
              <a:t>Objects of Class2 live and die with Class1.</a:t>
            </a:r>
            <a:endParaRPr/>
          </a:p>
          <a:p>
            <a:pPr indent="-319405" lvl="0" marL="319405" rtl="0" algn="l">
              <a:spcBef>
                <a:spcPts val="700"/>
              </a:spcBef>
              <a:spcAft>
                <a:spcPts val="0"/>
              </a:spcAft>
              <a:buSzPts val="1440"/>
              <a:buChar char="◻"/>
            </a:pPr>
            <a:r>
              <a:rPr lang="en-US" sz="2400"/>
              <a:t>Class2 cannot stand by itself.</a:t>
            </a:r>
            <a:endParaRPr/>
          </a:p>
          <a:p>
            <a:pPr indent="-319405" lvl="0" marL="319405" rtl="0" algn="l">
              <a:spcBef>
                <a:spcPts val="700"/>
              </a:spcBef>
              <a:spcAft>
                <a:spcPts val="0"/>
              </a:spcAft>
              <a:buSzPts val="1440"/>
              <a:buChar char="◻"/>
            </a:pPr>
            <a:r>
              <a:rPr lang="en-US" sz="2400"/>
              <a:t>The figure below shows an example of composition. The relationship is displayed as a solid line with a filled diamond at the association end, which is connected to the class that represents the whole or composite.</a:t>
            </a:r>
            <a:endParaRPr/>
          </a:p>
        </p:txBody>
      </p:sp>
      <p:pic>
        <p:nvPicPr>
          <p:cNvPr id="798" name="Google Shape;798;p85"/>
          <p:cNvPicPr preferRelativeResize="0"/>
          <p:nvPr/>
        </p:nvPicPr>
        <p:blipFill rotWithShape="1">
          <a:blip r:embed="rId3">
            <a:alphaModFix/>
          </a:blip>
          <a:srcRect b="0" l="0" r="0" t="0"/>
          <a:stretch/>
        </p:blipFill>
        <p:spPr>
          <a:xfrm>
            <a:off x="4343400" y="5410200"/>
            <a:ext cx="3922183" cy="9715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05" name="Google Shape;805;p8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06" name="Google Shape;806;p8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Dependency</a:t>
            </a:r>
            <a:endParaRPr/>
          </a:p>
          <a:p>
            <a:pPr indent="-319405" lvl="0" marL="319405" rtl="0" algn="l">
              <a:spcBef>
                <a:spcPts val="700"/>
              </a:spcBef>
              <a:spcAft>
                <a:spcPts val="0"/>
              </a:spcAft>
              <a:buSzPts val="1440"/>
              <a:buChar char="◻"/>
            </a:pPr>
            <a:r>
              <a:rPr lang="en-US" sz="2400"/>
              <a:t>An object of one class might use an object of another class in the code of a method. If the object is not stored in any field, then this is modeled as a dependency relationship.</a:t>
            </a:r>
            <a:endParaRPr/>
          </a:p>
          <a:p>
            <a:pPr indent="-319405" lvl="0" marL="319405" rtl="0" algn="l">
              <a:spcBef>
                <a:spcPts val="700"/>
              </a:spcBef>
              <a:spcAft>
                <a:spcPts val="0"/>
              </a:spcAft>
              <a:buSzPts val="1440"/>
              <a:buChar char="◻"/>
            </a:pPr>
            <a:r>
              <a:rPr lang="en-US" sz="2400"/>
              <a:t>A special type of association.</a:t>
            </a:r>
            <a:endParaRPr/>
          </a:p>
          <a:p>
            <a:pPr indent="-319405" lvl="0" marL="319405" rtl="0" algn="l">
              <a:spcBef>
                <a:spcPts val="700"/>
              </a:spcBef>
              <a:spcAft>
                <a:spcPts val="0"/>
              </a:spcAft>
              <a:buSzPts val="1440"/>
              <a:buChar char="◻"/>
            </a:pPr>
            <a:r>
              <a:rPr lang="en-US" sz="2400"/>
              <a:t>Exists between two classes if changes to the definition of one may cause changes to the other (but not the other way around).</a:t>
            </a:r>
            <a:endParaRPr/>
          </a:p>
          <a:p>
            <a:pPr indent="-319405" lvl="0" marL="319405" rtl="0" algn="l">
              <a:spcBef>
                <a:spcPts val="700"/>
              </a:spcBef>
              <a:spcAft>
                <a:spcPts val="0"/>
              </a:spcAft>
              <a:buSzPts val="1440"/>
              <a:buChar char="◻"/>
            </a:pPr>
            <a:r>
              <a:rPr lang="en-US" sz="2400"/>
              <a:t>Class1 depends on Class2</a:t>
            </a:r>
            <a:endParaRPr/>
          </a:p>
          <a:p>
            <a:pPr indent="-319405" lvl="0" marL="319405" rtl="0" algn="l">
              <a:spcBef>
                <a:spcPts val="700"/>
              </a:spcBef>
              <a:spcAft>
                <a:spcPts val="0"/>
              </a:spcAft>
              <a:buSzPts val="1440"/>
              <a:buChar char="◻"/>
            </a:pPr>
            <a:r>
              <a:rPr lang="en-US" sz="2400"/>
              <a:t>The figure below shows an example of dependency. The relationship is displayed as a dashed line with an open arrow.</a:t>
            </a:r>
            <a:endParaRPr/>
          </a:p>
        </p:txBody>
      </p:sp>
      <p:pic>
        <p:nvPicPr>
          <p:cNvPr id="807" name="Google Shape;807;p86"/>
          <p:cNvPicPr preferRelativeResize="0"/>
          <p:nvPr/>
        </p:nvPicPr>
        <p:blipFill rotWithShape="1">
          <a:blip r:embed="rId3">
            <a:alphaModFix/>
          </a:blip>
          <a:srcRect b="0" l="0" r="0" t="0"/>
          <a:stretch/>
        </p:blipFill>
        <p:spPr>
          <a:xfrm>
            <a:off x="5785556" y="5943600"/>
            <a:ext cx="2691694" cy="6667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14" name="Google Shape;814;p8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15" name="Google Shape;815;p87"/>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Realization: 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endParaRPr/>
          </a:p>
          <a:p>
            <a:pPr indent="-319405" lvl="0" marL="319405" rtl="0" algn="l">
              <a:spcBef>
                <a:spcPts val="700"/>
              </a:spcBef>
              <a:spcAft>
                <a:spcPts val="0"/>
              </a:spcAft>
              <a:buSzPts val="1440"/>
              <a:buChar char="◻"/>
            </a:pPr>
            <a:r>
              <a:rPr lang="en-US" sz="2400"/>
              <a:t>For example, the Owner interface might specify methods for acquiring property and disposing of property. The Person and Corporation classes need to implement these methods, possibly in very different ways.</a:t>
            </a:r>
            <a:endParaRPr/>
          </a:p>
        </p:txBody>
      </p:sp>
      <p:pic>
        <p:nvPicPr>
          <p:cNvPr id="816" name="Google Shape;816;p87"/>
          <p:cNvPicPr preferRelativeResize="0"/>
          <p:nvPr/>
        </p:nvPicPr>
        <p:blipFill rotWithShape="1">
          <a:blip r:embed="rId3">
            <a:alphaModFix/>
          </a:blip>
          <a:srcRect b="0" l="0" r="0" t="0"/>
          <a:stretch/>
        </p:blipFill>
        <p:spPr>
          <a:xfrm>
            <a:off x="5334000" y="4564817"/>
            <a:ext cx="3228975" cy="22669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23" name="Google Shape;823;p8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24" name="Google Shape;824;p8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227965" lvl="0" marL="319405" rtl="0" algn="l">
              <a:spcBef>
                <a:spcPts val="0"/>
              </a:spcBef>
              <a:spcAft>
                <a:spcPts val="0"/>
              </a:spcAft>
              <a:buSzPts val="1440"/>
              <a:buNone/>
            </a:pPr>
            <a:r>
              <a:t/>
            </a:r>
            <a:endParaRPr sz="2400"/>
          </a:p>
        </p:txBody>
      </p:sp>
      <p:pic>
        <p:nvPicPr>
          <p:cNvPr id="825" name="Google Shape;825;p88"/>
          <p:cNvPicPr preferRelativeResize="0"/>
          <p:nvPr/>
        </p:nvPicPr>
        <p:blipFill rotWithShape="1">
          <a:blip r:embed="rId3">
            <a:alphaModFix/>
          </a:blip>
          <a:srcRect b="0" l="0" r="0" t="0"/>
          <a:stretch/>
        </p:blipFill>
        <p:spPr>
          <a:xfrm>
            <a:off x="2133600" y="2514600"/>
            <a:ext cx="4971445" cy="3490277"/>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32" name="Google Shape;832;p8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833" name="Google Shape;833;p89"/>
          <p:cNvPicPr preferRelativeResize="0"/>
          <p:nvPr>
            <p:ph idx="1" type="body"/>
          </p:nvPr>
        </p:nvPicPr>
        <p:blipFill rotWithShape="1">
          <a:blip r:embed="rId3">
            <a:alphaModFix/>
          </a:blip>
          <a:srcRect b="0" l="0" r="0" t="0"/>
          <a:stretch/>
        </p:blipFill>
        <p:spPr>
          <a:xfrm>
            <a:off x="152400" y="1695317"/>
            <a:ext cx="8763000" cy="48951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76" name="Google Shape;176;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77" name="Google Shape;177;p9"/>
          <p:cNvPicPr preferRelativeResize="0"/>
          <p:nvPr>
            <p:ph idx="1" type="body"/>
          </p:nvPr>
        </p:nvPicPr>
        <p:blipFill rotWithShape="1">
          <a:blip r:embed="rId3">
            <a:alphaModFix/>
          </a:blip>
          <a:srcRect b="0" l="0" r="0" t="0"/>
          <a:stretch/>
        </p:blipFill>
        <p:spPr>
          <a:xfrm>
            <a:off x="533400" y="1516063"/>
            <a:ext cx="8297506" cy="50448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2011-07-13T20:09:00Z</dcterms:created>
  <dc:creator>Xenia Mountrouidou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C79DDCDF5805411ABEDD0D08F88DED28</vt:lpwstr>
  </property>
  <property fmtid="{D5CDD505-2E9C-101B-9397-08002B2CF9AE}" pid="3" name="KSOProductBuildVer">
    <vt:lpwstr>1033-11.2.0.11191</vt:lpwstr>
  </property>
</Properties>
</file>