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Source Sans Pro" panose="020B0604020202020204" charset="0"/>
      <p:regular r:id="rId8"/>
      <p:bold r:id="rId9"/>
      <p:italic r:id="rId10"/>
      <p:boldItalic r:id="rId11"/>
    </p:embeddedFon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366BED-28FC-4851-955A-1C6DCBBA700F}">
  <a:tblStyle styleId="{2F366BED-28FC-4851-955A-1C6DCBBA70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1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7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d18aff6a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d18aff6a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60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d18aff6a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d18aff6a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1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d18aff6a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d18aff6a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39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d18aff6a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d18aff6a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84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06400" y="472950"/>
            <a:ext cx="5760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Success on KickStarter </a:t>
            </a:r>
            <a:endParaRPr sz="25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70925" y="134375"/>
            <a:ext cx="636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Source Sans Pro"/>
                <a:ea typeface="Source Sans Pro"/>
                <a:cs typeface="Source Sans Pro"/>
                <a:sym typeface="Source Sans Pro"/>
              </a:rPr>
              <a:t>Success On KickStarter</a:t>
            </a:r>
            <a:endParaRPr sz="4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075" y="0"/>
            <a:ext cx="1676325" cy="1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8325" y="4240925"/>
            <a:ext cx="6537000" cy="27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495300" lvl="0" indent="-387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AutoNum type="arabicPeriod"/>
            </a:pPr>
            <a:r>
              <a:rPr lang="en" sz="25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Length of time  </a:t>
            </a:r>
            <a:endParaRPr sz="25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4953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AutoNum type="arabicPeriod"/>
            </a:pPr>
            <a:r>
              <a:rPr lang="en" sz="25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Ideal Pledge Goal</a:t>
            </a:r>
            <a:endParaRPr sz="25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4953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AutoNum type="arabicPeriod"/>
            </a:pPr>
            <a:r>
              <a:rPr lang="en" sz="25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Successful Types of Projects</a:t>
            </a:r>
            <a:endParaRPr sz="25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4953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AutoNum type="arabicPeriod"/>
            </a:pPr>
            <a:r>
              <a:rPr lang="en" sz="25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Ideal Launch Month/Day/Time  </a:t>
            </a:r>
            <a:endParaRPr sz="25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495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1198850" y="1967050"/>
            <a:ext cx="96507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4953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Defining Success</a:t>
            </a:r>
            <a:r>
              <a:rPr lang="en" sz="25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funded percentage column &gt;=1</a:t>
            </a:r>
            <a:endParaRPr sz="25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4953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(all or nothing, money focused)</a:t>
            </a:r>
            <a:endParaRPr sz="25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36600" y="4342250"/>
            <a:ext cx="9070800" cy="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475800" y="834950"/>
            <a:ext cx="8192400" cy="1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Possible factors of success: 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Most Funded  (Website Filter Option)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Most Backed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“Successful”, “Failed” values in Status Column   (Categorical)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5800" y="3023350"/>
            <a:ext cx="84768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Advantages: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Numeric → Allows refined analysis of success in addition to binary “Status” 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Allow anomaly detection techniques on extremely successful projects (low funding goals?)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62" name="Google Shape;62;p13"/>
          <p:cNvGraphicFramePr/>
          <p:nvPr/>
        </p:nvGraphicFramePr>
        <p:xfrm>
          <a:off x="5874425" y="4587350"/>
          <a:ext cx="2979800" cy="2133540"/>
        </p:xfrm>
        <a:graphic>
          <a:graphicData uri="http://schemas.openxmlformats.org/drawingml/2006/table">
            <a:tbl>
              <a:tblPr>
                <a:noFill/>
                <a:tableStyleId>{2F366BED-28FC-4851-955A-1C6DCBBA700F}</a:tableStyleId>
              </a:tblPr>
              <a:tblGrid>
                <a:gridCol w="2979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AA84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Tools Used</a:t>
                      </a:r>
                      <a:endParaRPr sz="1800" b="1">
                        <a:solidFill>
                          <a:srgbClr val="6AA84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value_counts(bins=20)-&gt;R.skew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kickstarter['funded percentage']&gt;=1000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kickstarter[kickstarter['funded percentage']&gt;=1].status.value_counts()  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888" y="2563072"/>
            <a:ext cx="1969935" cy="8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7583225" y="2230450"/>
            <a:ext cx="20607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CAUTION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169225" y="5607750"/>
            <a:ext cx="38343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Recommendations:</a:t>
            </a:r>
            <a:endParaRPr sz="2000"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 b="1">
                <a:latin typeface="Source Sans Pro"/>
                <a:ea typeface="Source Sans Pro"/>
                <a:cs typeface="Source Sans Pro"/>
                <a:sym typeface="Source Sans Pro"/>
              </a:rPr>
              <a:t>1st Choice: 30, 60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 b="1">
                <a:latin typeface="Source Sans Pro"/>
                <a:ea typeface="Source Sans Pro"/>
                <a:cs typeface="Source Sans Pro"/>
                <a:sym typeface="Source Sans Pro"/>
              </a:rPr>
              <a:t>2nd Choice: 45, 90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606400" y="472950"/>
            <a:ext cx="5760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Success on KickStarter </a:t>
            </a:r>
            <a:endParaRPr sz="25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570925" y="439175"/>
            <a:ext cx="63681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Success On KickStarter</a:t>
            </a:r>
            <a:endParaRPr sz="2400" b="1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570925" y="286775"/>
            <a:ext cx="636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Source Sans Pro"/>
                <a:ea typeface="Source Sans Pro"/>
                <a:cs typeface="Source Sans Pro"/>
                <a:sym typeface="Source Sans Pro"/>
              </a:rPr>
              <a:t>Best Length of time </a:t>
            </a:r>
            <a:endParaRPr sz="4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950" y="1066825"/>
            <a:ext cx="5264374" cy="5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826" y="1037375"/>
            <a:ext cx="3180499" cy="22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007425" y="3446275"/>
            <a:ext cx="3911400" cy="19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Green plot for identifying outstanding durations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plot for outlier reduction (Typical project)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plot for nearly funded projects to verify durations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KDE to verify overplotting (missing out important duration values)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more checks to see dense indeed at success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491275" y="3135300"/>
            <a:ext cx="26967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Varying ax.set_ylim([0,i])</a:t>
            </a:r>
            <a:endParaRPr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2606400" y="472950"/>
            <a:ext cx="5760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Success on KickStarter </a:t>
            </a:r>
            <a:endParaRPr sz="25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70925" y="439175"/>
            <a:ext cx="63681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Success On KickStarter</a:t>
            </a:r>
            <a:endParaRPr sz="2400" b="1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570925" y="210575"/>
            <a:ext cx="636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Source Sans Pro"/>
                <a:ea typeface="Source Sans Pro"/>
                <a:cs typeface="Source Sans Pro"/>
                <a:sym typeface="Source Sans Pro"/>
              </a:rPr>
              <a:t>Ideal Pledge Goal</a:t>
            </a:r>
            <a:endParaRPr sz="4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939125"/>
            <a:ext cx="5185725" cy="29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30900" y="1199250"/>
            <a:ext cx="6683100" cy="19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Split dataset: 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success.goal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(min: 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0.01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max: 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900000.0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b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failure.goal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(min: 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0.01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max: 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21474836.47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Range too big  → Split to intervals </a:t>
            </a:r>
            <a:endParaRPr sz="2000" b="1">
              <a:solidFill>
                <a:srgbClr val="FF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550" y="2996050"/>
            <a:ext cx="3559674" cy="28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9000" y="1199250"/>
            <a:ext cx="7014900" cy="4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13500" y="5844500"/>
            <a:ext cx="7014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Recommendation: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Ideal range is $100 - $10000 (USD)</a:t>
            </a: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2606400" y="472950"/>
            <a:ext cx="5760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Success on KickStarter </a:t>
            </a:r>
            <a:endParaRPr sz="25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495100" y="-153550"/>
            <a:ext cx="717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495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 b="1">
                <a:latin typeface="Source Sans Pro"/>
                <a:ea typeface="Source Sans Pro"/>
                <a:cs typeface="Source Sans Pro"/>
                <a:sym typeface="Source Sans Pro"/>
              </a:rPr>
              <a:t>Most Successful Types </a:t>
            </a:r>
            <a:endParaRPr sz="4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7875" y="729628"/>
            <a:ext cx="5658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: 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Film &amp;amp; Video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vs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Film &amp; Video</a:t>
            </a:r>
            <a:endParaRPr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Pivot Tables with Multilevel indexes can be used for detailed subcategory level analysis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773875"/>
            <a:ext cx="4425375" cy="39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713950" y="1189175"/>
            <a:ext cx="4324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191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Comparison to own Category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876800" y="1178525"/>
            <a:ext cx="4324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19100" lvl="0" indent="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Comparison among Categories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25000" y="5827600"/>
            <a:ext cx="33276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Recommendations:</a:t>
            </a:r>
            <a:endParaRPr sz="2000"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Sans Pro"/>
                <a:ea typeface="Source Sans Pro"/>
                <a:cs typeface="Source Sans Pro"/>
                <a:sym typeface="Source Sans Pro"/>
              </a:rPr>
              <a:t>Music, Theater, Dance, Art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358050" y="5734150"/>
            <a:ext cx="4628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Question: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are there still so many projects of the Film &amp; Video and Publishing type being launched when these 2 have the worst success: failure rate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375" y="1721075"/>
            <a:ext cx="4566225" cy="384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2606400" y="472950"/>
            <a:ext cx="57600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Success on KickStarter </a:t>
            </a:r>
            <a:endParaRPr sz="25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570925" y="439175"/>
            <a:ext cx="63681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Success On KickStarter</a:t>
            </a:r>
            <a:endParaRPr sz="2400" b="1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05350" y="-94225"/>
            <a:ext cx="8580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4953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 b="1">
                <a:latin typeface="Source Sans Pro"/>
                <a:ea typeface="Source Sans Pro"/>
                <a:cs typeface="Source Sans Pro"/>
                <a:sym typeface="Source Sans Pro"/>
              </a:rPr>
              <a:t>Ideal Launch Month/Day/Time  </a:t>
            </a:r>
            <a:endParaRPr sz="4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5" y="904875"/>
            <a:ext cx="3686175" cy="241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87" y="3323677"/>
            <a:ext cx="3522650" cy="35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900" y="981075"/>
            <a:ext cx="368617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1200" y="3430600"/>
            <a:ext cx="3030909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7110250" y="1063050"/>
            <a:ext cx="20616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Parse Funded Date Column to extract values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Check Timezone of data!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081150" y="4924125"/>
            <a:ext cx="23106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Recommendations:</a:t>
            </a:r>
            <a:endParaRPr sz="18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Source Sans Pro"/>
                <a:ea typeface="Source Sans Pro"/>
                <a:cs typeface="Source Sans Pro"/>
                <a:sym typeface="Source Sans Pro"/>
              </a:rPr>
              <a:t>Month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 Apr, Mar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Day of Week</a:t>
            </a: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Mon</a:t>
            </a:r>
            <a:endParaRPr sz="16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Source Sans Pro"/>
                <a:ea typeface="Source Sans Pro"/>
                <a:cs typeface="Source Sans Pro"/>
                <a:sym typeface="Source Sans Pro"/>
              </a:rPr>
              <a:t>Day of Month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 First 5 days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Source Sans Pro"/>
                <a:ea typeface="Source Sans Pro"/>
                <a:cs typeface="Source Sans Pro"/>
                <a:sym typeface="Source Sans Pro"/>
              </a:rPr>
              <a:t>Time of Day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 3-7am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137025" y="2416250"/>
            <a:ext cx="1967400" cy="27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Hypothesis:</a:t>
            </a:r>
            <a:endParaRPr sz="1800"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6-11pm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People are tired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3-7am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Replace 6-11pm projects from last night, people wake up to these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plausible if all funded dates are local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(4:3)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 Sans Pro</vt:lpstr>
      <vt:lpstr>Arvo</vt:lpstr>
      <vt:lpstr>Merriweather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 Qi</cp:lastModifiedBy>
  <cp:revision>1</cp:revision>
  <dcterms:modified xsi:type="dcterms:W3CDTF">2019-01-13T14:19:53Z</dcterms:modified>
</cp:coreProperties>
</file>