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70" r:id="rId8"/>
    <p:sldId id="265" r:id="rId9"/>
    <p:sldId id="261" r:id="rId10"/>
    <p:sldId id="267" r:id="rId11"/>
    <p:sldId id="266" r:id="rId12"/>
    <p:sldId id="271" r:id="rId13"/>
    <p:sldId id="262" r:id="rId14"/>
    <p:sldId id="268" r:id="rId15"/>
    <p:sldId id="269" r:id="rId16"/>
    <p:sldId id="263" r:id="rId17"/>
    <p:sldId id="272" r:id="rId1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4868-DC6F-4063-9522-93C77C9F3B02}" type="datetimeFigureOut">
              <a:rPr lang="el-GR" smtClean="0"/>
              <a:t>8/8/2019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8B5-9DC3-4BA1-92FB-D265D232B3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6958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4868-DC6F-4063-9522-93C77C9F3B02}" type="datetimeFigureOut">
              <a:rPr lang="el-GR" smtClean="0"/>
              <a:t>8/8/2019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8B5-9DC3-4BA1-92FB-D265D232B3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299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4868-DC6F-4063-9522-93C77C9F3B02}" type="datetimeFigureOut">
              <a:rPr lang="el-GR" smtClean="0"/>
              <a:t>8/8/2019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8B5-9DC3-4BA1-92FB-D265D232B3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230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4868-DC6F-4063-9522-93C77C9F3B02}" type="datetimeFigureOut">
              <a:rPr lang="el-GR" smtClean="0"/>
              <a:t>8/8/2019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8B5-9DC3-4BA1-92FB-D265D232B3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60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4868-DC6F-4063-9522-93C77C9F3B02}" type="datetimeFigureOut">
              <a:rPr lang="el-GR" smtClean="0"/>
              <a:t>8/8/2019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8B5-9DC3-4BA1-92FB-D265D232B3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795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4868-DC6F-4063-9522-93C77C9F3B02}" type="datetimeFigureOut">
              <a:rPr lang="el-GR" smtClean="0"/>
              <a:t>8/8/2019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8B5-9DC3-4BA1-92FB-D265D232B3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997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4868-DC6F-4063-9522-93C77C9F3B02}" type="datetimeFigureOut">
              <a:rPr lang="el-GR" smtClean="0"/>
              <a:t>8/8/2019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8B5-9DC3-4BA1-92FB-D265D232B3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717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4868-DC6F-4063-9522-93C77C9F3B02}" type="datetimeFigureOut">
              <a:rPr lang="el-GR" smtClean="0"/>
              <a:t>8/8/2019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8B5-9DC3-4BA1-92FB-D265D232B3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775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4868-DC6F-4063-9522-93C77C9F3B02}" type="datetimeFigureOut">
              <a:rPr lang="el-GR" smtClean="0"/>
              <a:t>8/8/2019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8B5-9DC3-4BA1-92FB-D265D232B3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1239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4868-DC6F-4063-9522-93C77C9F3B02}" type="datetimeFigureOut">
              <a:rPr lang="el-GR" smtClean="0"/>
              <a:t>8/8/2019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8B5-9DC3-4BA1-92FB-D265D232B3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471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4868-DC6F-4063-9522-93C77C9F3B02}" type="datetimeFigureOut">
              <a:rPr lang="el-GR" smtClean="0"/>
              <a:t>8/8/2019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8B5-9DC3-4BA1-92FB-D265D232B3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809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4868-DC6F-4063-9522-93C77C9F3B02}" type="datetimeFigureOut">
              <a:rPr lang="el-GR" smtClean="0"/>
              <a:t>8/8/2019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418B5-9DC3-4BA1-92FB-D265D232B3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234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296144"/>
          </a:xfrm>
        </p:spPr>
        <p:txBody>
          <a:bodyPr>
            <a:normAutofit/>
          </a:bodyPr>
          <a:lstStyle/>
          <a:p>
            <a:r>
              <a:rPr lang="en-US" dirty="0"/>
              <a:t>Project: Data Science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356992"/>
            <a:ext cx="6400800" cy="1752600"/>
          </a:xfrm>
        </p:spPr>
        <p:txBody>
          <a:bodyPr/>
          <a:lstStyle/>
          <a:p>
            <a:pPr algn="l"/>
            <a:r>
              <a:rPr lang="en-US" b="1"/>
              <a:t>Student</a:t>
            </a:r>
            <a:r>
              <a:rPr lang="el-GR" b="1"/>
              <a:t>: </a:t>
            </a:r>
            <a:r>
              <a:rPr lang="en-US" b="1" dirty="0" err="1"/>
              <a:t>Grigoriadis</a:t>
            </a:r>
            <a:r>
              <a:rPr lang="en-US" b="1" dirty="0"/>
              <a:t> Panagiotis</a:t>
            </a:r>
            <a:br>
              <a:rPr lang="el-GR" b="1" dirty="0"/>
            </a:br>
            <a:r>
              <a:rPr lang="el-GR" b="1" dirty="0"/>
              <a:t>ΑΕΜ: 1833</a:t>
            </a:r>
          </a:p>
        </p:txBody>
      </p:sp>
    </p:spTree>
    <p:extLst>
      <p:ext uri="{BB962C8B-B14F-4D97-AF65-F5344CB8AC3E}">
        <p14:creationId xmlns:p14="http://schemas.microsoft.com/office/powerpoint/2010/main" val="229634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  <a:r>
              <a:rPr lang="el-GR" dirty="0"/>
              <a:t> (</a:t>
            </a:r>
            <a:r>
              <a:rPr lang="en-US" dirty="0"/>
              <a:t>here</a:t>
            </a:r>
            <a:r>
              <a:rPr lang="el-GR" dirty="0"/>
              <a:t>)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 we do on our data?</a:t>
            </a:r>
            <a:endParaRPr lang="el-GR" dirty="0"/>
          </a:p>
          <a:p>
            <a:r>
              <a:rPr lang="en-US" dirty="0"/>
              <a:t>Group our customers based on some variables </a:t>
            </a:r>
            <a:r>
              <a:rPr lang="el-GR" dirty="0"/>
              <a:t>(</a:t>
            </a:r>
            <a:r>
              <a:rPr lang="en-US" dirty="0"/>
              <a:t>R, F, M, </a:t>
            </a:r>
            <a:r>
              <a:rPr lang="en-US" dirty="0" err="1"/>
              <a:t>FirstPurchase</a:t>
            </a:r>
            <a:r>
              <a:rPr lang="en-US" dirty="0"/>
              <a:t>, </a:t>
            </a:r>
            <a:r>
              <a:rPr lang="en-US" dirty="0" err="1"/>
              <a:t>RelatedPurchase</a:t>
            </a:r>
            <a:r>
              <a:rPr lang="en-US" dirty="0"/>
              <a:t>) </a:t>
            </a:r>
            <a:endParaRPr lang="el-GR" dirty="0"/>
          </a:p>
          <a:p>
            <a:r>
              <a:rPr lang="en-US" dirty="0"/>
              <a:t>Check for different k and pick the best (show lift curve)</a:t>
            </a:r>
          </a:p>
          <a:p>
            <a:r>
              <a:rPr lang="en-US" dirty="0"/>
              <a:t>k-NN prediction (regression) on validation data with the optimal k </a:t>
            </a:r>
            <a:r>
              <a:rPr lang="el-GR" dirty="0"/>
              <a:t>(</a:t>
            </a:r>
            <a:r>
              <a:rPr lang="en-US" dirty="0"/>
              <a:t>lift curve)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5054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k-Nearest Neighbors </a:t>
            </a:r>
            <a:r>
              <a:rPr lang="el-GR" dirty="0"/>
              <a:t>(</a:t>
            </a:r>
            <a:r>
              <a:rPr lang="en-US" dirty="0"/>
              <a:t>results</a:t>
            </a:r>
            <a:r>
              <a:rPr lang="el-G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Best classification: k=11.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92% successful classification!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Total ‘lift’ offered for the </a:t>
            </a:r>
            <a:r>
              <a:rPr lang="el-GR" i="1" dirty="0"/>
              <a:t>1600 </a:t>
            </a:r>
            <a:r>
              <a:rPr lang="en-US" i="1" dirty="0"/>
              <a:t>cases of the</a:t>
            </a:r>
            <a:r>
              <a:rPr lang="el-GR" i="1" dirty="0"/>
              <a:t> </a:t>
            </a:r>
            <a:r>
              <a:rPr lang="en-US" i="1" dirty="0"/>
              <a:t>validation set</a:t>
            </a:r>
            <a:r>
              <a:rPr lang="el-GR" i="1" dirty="0"/>
              <a:t> </a:t>
            </a:r>
            <a:r>
              <a:rPr lang="en-US" i="1" dirty="0"/>
              <a:t>is</a:t>
            </a:r>
            <a:r>
              <a:rPr lang="el-GR" i="1" dirty="0"/>
              <a:t> </a:t>
            </a:r>
            <a:r>
              <a:rPr lang="en-US" i="1" dirty="0"/>
              <a:t>1.84</a:t>
            </a:r>
            <a:r>
              <a:rPr lang="el-GR" i="1" dirty="0"/>
              <a:t> (</a:t>
            </a:r>
            <a:r>
              <a:rPr lang="en-US" i="1" dirty="0"/>
              <a:t>much better than random predictions</a:t>
            </a:r>
            <a:r>
              <a:rPr lang="el-GR" i="1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50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k-Nearest Neighbors regression </a:t>
            </a:r>
            <a:r>
              <a:rPr lang="el-GR" dirty="0"/>
              <a:t>(</a:t>
            </a:r>
            <a:r>
              <a:rPr lang="en-US" dirty="0"/>
              <a:t>results</a:t>
            </a:r>
            <a:r>
              <a:rPr lang="el-G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/>
              <a:t>Prediction range: </a:t>
            </a:r>
            <a:r>
              <a:rPr lang="el-GR" i="1" dirty="0"/>
              <a:t>[0, 0.45]</a:t>
            </a:r>
          </a:p>
          <a:p>
            <a:pPr marL="0" indent="0">
              <a:buNone/>
            </a:pPr>
            <a:endParaRPr lang="el-GR" i="1" dirty="0"/>
          </a:p>
          <a:p>
            <a:pPr marL="0" indent="0">
              <a:buNone/>
            </a:pPr>
            <a:r>
              <a:rPr lang="en-US" dirty="0"/>
              <a:t>Coefficient of determination</a:t>
            </a:r>
            <a:r>
              <a:rPr lang="el-GR" dirty="0"/>
              <a:t> ~ -</a:t>
            </a:r>
            <a:r>
              <a:rPr lang="en-US" dirty="0"/>
              <a:t>0.063</a:t>
            </a:r>
            <a:r>
              <a:rPr lang="el-GR" dirty="0"/>
              <a:t> (</a:t>
            </a:r>
            <a:r>
              <a:rPr lang="en-US" dirty="0"/>
              <a:t>dangerously close to </a:t>
            </a:r>
            <a:r>
              <a:rPr lang="el-GR" dirty="0"/>
              <a:t>0)</a:t>
            </a:r>
            <a:endParaRPr lang="el-GR" i="1" dirty="0"/>
          </a:p>
          <a:p>
            <a:pPr marL="0" indent="0">
              <a:buNone/>
            </a:pPr>
            <a:endParaRPr lang="el-GR" i="1" dirty="0"/>
          </a:p>
          <a:p>
            <a:pPr marL="0" indent="0">
              <a:buNone/>
            </a:pPr>
            <a:r>
              <a:rPr lang="en-US" i="1" dirty="0"/>
              <a:t>Just 39% accurate predictions (makes sense, since it’s not made for classification)</a:t>
            </a:r>
            <a:endParaRPr lang="el-GR" i="1" dirty="0"/>
          </a:p>
          <a:p>
            <a:pPr marL="0" indent="0">
              <a:buNone/>
            </a:pPr>
            <a:endParaRPr lang="el-GR" i="1" dirty="0"/>
          </a:p>
          <a:p>
            <a:pPr marL="0" indent="0">
              <a:buNone/>
            </a:pPr>
            <a:r>
              <a:rPr lang="en-US" i="1" dirty="0"/>
              <a:t>Total ‘lift’ offered: </a:t>
            </a:r>
            <a:r>
              <a:rPr lang="el-GR" i="1" dirty="0"/>
              <a:t>0.</a:t>
            </a:r>
            <a:r>
              <a:rPr lang="en-US" i="1" dirty="0"/>
              <a:t>93</a:t>
            </a:r>
            <a:r>
              <a:rPr lang="el-GR" i="1" dirty="0"/>
              <a:t>! </a:t>
            </a:r>
            <a:r>
              <a:rPr lang="en-US" i="1" dirty="0"/>
              <a:t>That means that this model performs worse than random binary predictions!</a:t>
            </a:r>
            <a:endParaRPr lang="el-GR" i="1" dirty="0"/>
          </a:p>
          <a:p>
            <a:pPr marL="0" indent="0">
              <a:buNone/>
            </a:pPr>
            <a:endParaRPr lang="el-GR" i="1" dirty="0"/>
          </a:p>
          <a:p>
            <a:pPr marL="0" indent="0">
              <a:buNone/>
            </a:pPr>
            <a:r>
              <a:rPr lang="en-US" i="1" dirty="0"/>
              <a:t>If I was rounding my predictions to 0/1 depended on if they were &lt; or &gt;=</a:t>
            </a:r>
            <a:r>
              <a:rPr lang="el-GR" i="1" dirty="0"/>
              <a:t> 0.5 </a:t>
            </a:r>
            <a:r>
              <a:rPr lang="en-US" i="1" dirty="0"/>
              <a:t>I would have the same results with k-NN classification!</a:t>
            </a:r>
          </a:p>
          <a:p>
            <a:pPr marL="0" indent="0">
              <a:buNone/>
            </a:pP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54921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34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What is it?</a:t>
            </a:r>
            <a:endParaRPr lang="el-GR" i="1" dirty="0"/>
          </a:p>
          <a:p>
            <a:r>
              <a:rPr lang="en-US" dirty="0"/>
              <a:t>Method that uses the</a:t>
            </a:r>
            <a:r>
              <a:rPr lang="el-GR" dirty="0"/>
              <a:t> </a:t>
            </a:r>
            <a:r>
              <a:rPr lang="en-US" dirty="0"/>
              <a:t>logistic function </a:t>
            </a:r>
            <a:br>
              <a:rPr lang="el-GR" dirty="0"/>
            </a:br>
            <a:r>
              <a:rPr lang="en-US" dirty="0"/>
              <a:t>(                       )</a:t>
            </a:r>
            <a:r>
              <a:rPr lang="el-GR" dirty="0"/>
              <a:t> </a:t>
            </a:r>
            <a:r>
              <a:rPr lang="en-US" dirty="0"/>
              <a:t>for binary classification.</a:t>
            </a:r>
          </a:p>
          <a:p>
            <a:r>
              <a:rPr lang="en-US" dirty="0"/>
              <a:t>Target variable: 0 or </a:t>
            </a:r>
            <a:r>
              <a:rPr lang="el-GR" dirty="0"/>
              <a:t>1.</a:t>
            </a:r>
            <a:endParaRPr lang="en-US" dirty="0"/>
          </a:p>
          <a:p>
            <a:r>
              <a:rPr lang="en-US" dirty="0"/>
              <a:t>We have a cost function, which we try to minimize at every step </a:t>
            </a:r>
            <a:r>
              <a:rPr lang="el-GR" dirty="0"/>
              <a:t>(</a:t>
            </a:r>
            <a:r>
              <a:rPr lang="en-US" dirty="0"/>
              <a:t>Cross-Entropy)</a:t>
            </a:r>
            <a:r>
              <a:rPr lang="el-GR" dirty="0"/>
              <a:t>. </a:t>
            </a:r>
            <a:endParaRPr lang="en-US" dirty="0"/>
          </a:p>
        </p:txBody>
      </p:sp>
      <p:pic>
        <p:nvPicPr>
          <p:cNvPr id="1026" name="Picture 2" descr="C:\Users\glob\Desktop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1440160" cy="43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lob\Desktop\Screenshot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4378690" cy="13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872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r>
              <a:rPr lang="el-GR" dirty="0"/>
              <a:t> (</a:t>
            </a:r>
            <a:r>
              <a:rPr lang="en-US" dirty="0"/>
              <a:t>continue</a:t>
            </a:r>
            <a:r>
              <a:rPr lang="el-G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Goal</a:t>
            </a:r>
            <a:r>
              <a:rPr lang="el-GR" i="1" dirty="0"/>
              <a:t>:</a:t>
            </a:r>
          </a:p>
          <a:p>
            <a:r>
              <a:rPr lang="en-US" dirty="0"/>
              <a:t>Find the best coefficients</a:t>
            </a:r>
            <a:r>
              <a:rPr lang="el-GR" dirty="0"/>
              <a:t> </a:t>
            </a:r>
            <a:r>
              <a:rPr lang="en-US" dirty="0"/>
              <a:t>of the logistic model (highest prediction accuracy)</a:t>
            </a:r>
            <a:br>
              <a:rPr lang="el-GR" dirty="0"/>
            </a:br>
            <a:r>
              <a:rPr lang="en-US" dirty="0"/>
              <a:t>y = w(0) + w(1)x(1) + … + w(n)x(n) .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7302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r>
              <a:rPr lang="el-GR" dirty="0"/>
              <a:t> (</a:t>
            </a:r>
            <a:r>
              <a:rPr lang="en-US" dirty="0"/>
              <a:t>here</a:t>
            </a:r>
            <a:r>
              <a:rPr lang="el-G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What do we do here?</a:t>
            </a:r>
            <a:endParaRPr lang="el-GR" i="1" dirty="0"/>
          </a:p>
          <a:p>
            <a:r>
              <a:rPr lang="en-US" dirty="0"/>
              <a:t>Logistic regression for all variables</a:t>
            </a:r>
            <a:endParaRPr lang="el-GR" dirty="0"/>
          </a:p>
          <a:p>
            <a:r>
              <a:rPr lang="en-US" dirty="0"/>
              <a:t>Logistic regression for some variable</a:t>
            </a:r>
            <a:endParaRPr lang="el-GR" dirty="0"/>
          </a:p>
          <a:p>
            <a:r>
              <a:rPr lang="en-US" dirty="0"/>
              <a:t>Logistic regression for the variables</a:t>
            </a:r>
            <a:r>
              <a:rPr lang="el-GR" dirty="0"/>
              <a:t> </a:t>
            </a:r>
            <a:r>
              <a:rPr lang="en-US" dirty="0"/>
              <a:t>R,</a:t>
            </a:r>
            <a:r>
              <a:rPr lang="el-GR" dirty="0"/>
              <a:t> </a:t>
            </a:r>
            <a:r>
              <a:rPr lang="en-US" dirty="0"/>
              <a:t>F,</a:t>
            </a:r>
            <a:r>
              <a:rPr lang="el-GR" dirty="0"/>
              <a:t> </a:t>
            </a:r>
            <a:r>
              <a:rPr lang="en-US" dirty="0"/>
              <a:t>M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n-US" i="1" dirty="0"/>
              <a:t>Summarize results and show lift chart.</a:t>
            </a:r>
            <a:endParaRPr lang="el-GR" i="1" dirty="0"/>
          </a:p>
          <a:p>
            <a:pPr marL="0" indent="0">
              <a:buNone/>
            </a:pPr>
            <a:endParaRPr lang="el-GR" i="1" dirty="0"/>
          </a:p>
          <a:p>
            <a:pPr marL="0" indent="0">
              <a:buNone/>
            </a:pPr>
            <a:r>
              <a:rPr lang="en-US" i="1" dirty="0"/>
              <a:t>If our goal is to aim at customers that would purchase the new book with probability &gt;= </a:t>
            </a:r>
            <a:r>
              <a:rPr lang="el-GR" i="1" dirty="0"/>
              <a:t>30% , </a:t>
            </a:r>
            <a:r>
              <a:rPr lang="en-US" i="1" dirty="0"/>
              <a:t>find out how many we would target and out of them, how many would actually buy the book</a:t>
            </a:r>
            <a:r>
              <a:rPr lang="el-GR" i="1" dirty="0"/>
              <a:t>! 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6315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  <a:r>
              <a:rPr lang="el-GR" dirty="0"/>
              <a:t> (</a:t>
            </a:r>
            <a:r>
              <a:rPr lang="en-US" dirty="0"/>
              <a:t>results</a:t>
            </a:r>
            <a:r>
              <a:rPr lang="el-G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The model accuracy for the 3 variables</a:t>
            </a:r>
            <a:r>
              <a:rPr lang="el-GR" i="1" dirty="0"/>
              <a:t> </a:t>
            </a:r>
            <a:r>
              <a:rPr lang="en-US" i="1" dirty="0"/>
              <a:t>R,</a:t>
            </a:r>
            <a:r>
              <a:rPr lang="el-GR" i="1" dirty="0"/>
              <a:t> </a:t>
            </a:r>
            <a:r>
              <a:rPr lang="en-US" i="1" dirty="0"/>
              <a:t>F,</a:t>
            </a:r>
            <a:r>
              <a:rPr lang="el-GR" i="1" dirty="0"/>
              <a:t> </a:t>
            </a:r>
            <a:r>
              <a:rPr lang="en-US" i="1" dirty="0"/>
              <a:t>M, is almost identical to the accuracy for the model with all the variables and identical to the one with the 5 variables I chose.</a:t>
            </a:r>
            <a:r>
              <a:rPr lang="el-GR" i="1" dirty="0"/>
              <a:t> </a:t>
            </a:r>
          </a:p>
          <a:p>
            <a:pPr marL="0" indent="0">
              <a:buNone/>
            </a:pPr>
            <a:endParaRPr lang="el-GR" i="1" dirty="0"/>
          </a:p>
          <a:p>
            <a:pPr marL="0" indent="0">
              <a:buNone/>
            </a:pPr>
            <a:r>
              <a:rPr lang="en-US" i="1" dirty="0"/>
              <a:t>That’s an indicator of how important the R, F, M variables are.</a:t>
            </a:r>
            <a:endParaRPr lang="el-GR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The ‘lift’ on the lift chart is also almost identical.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2328923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  <a:r>
              <a:rPr lang="el-GR" dirty="0"/>
              <a:t> (</a:t>
            </a:r>
            <a:r>
              <a:rPr lang="en-US" dirty="0"/>
              <a:t>results</a:t>
            </a:r>
            <a:r>
              <a:rPr lang="el-G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Customers with Probability &gt;= 0.3 of buying the new book</a:t>
            </a:r>
            <a:r>
              <a:rPr lang="el-GR" dirty="0"/>
              <a:t>:</a:t>
            </a:r>
          </a:p>
          <a:p>
            <a:r>
              <a:rPr lang="en-US" dirty="0"/>
              <a:t>15 variables: 42 customers</a:t>
            </a:r>
            <a:endParaRPr lang="el-GR" dirty="0"/>
          </a:p>
          <a:p>
            <a:r>
              <a:rPr lang="en-US" dirty="0"/>
              <a:t>5 variables: 14 customers</a:t>
            </a:r>
            <a:endParaRPr lang="el-GR" dirty="0"/>
          </a:p>
          <a:p>
            <a:r>
              <a:rPr lang="en-US" dirty="0"/>
              <a:t>RFM variables: 0 customers</a:t>
            </a:r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n-US" dirty="0"/>
              <a:t>Although the classification accuracy is almost identical, we can see that the probability that a case belongs to a class is notably different, though almost always &lt; 0.5</a:t>
            </a:r>
            <a:r>
              <a:rPr lang="el-GR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means that the logistic regression default classification doesn’t work very well, since it just classifies everyone in the “will not buy” group, which is not very helpful.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7574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Charles Book Club (CBC)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What does it do?</a:t>
            </a:r>
            <a:endParaRPr lang="el-GR" i="1" dirty="0"/>
          </a:p>
          <a:p>
            <a:r>
              <a:rPr lang="en-US" dirty="0"/>
              <a:t>Book Delivery</a:t>
            </a:r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n-US" i="1" dirty="0"/>
              <a:t>What is our dataset?</a:t>
            </a:r>
            <a:endParaRPr lang="el-GR" i="1" dirty="0"/>
          </a:p>
          <a:p>
            <a:r>
              <a:rPr lang="en-US" dirty="0"/>
              <a:t>File with information about CBC’S customers </a:t>
            </a:r>
            <a:r>
              <a:rPr lang="el-GR" dirty="0"/>
              <a:t>(</a:t>
            </a:r>
            <a:r>
              <a:rPr lang="en-US" dirty="0"/>
              <a:t>CBC.csv) based on previous purchases</a:t>
            </a:r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n-US" i="1" dirty="0"/>
              <a:t>What’s our goal?</a:t>
            </a:r>
            <a:endParaRPr lang="el-GR" i="1" dirty="0"/>
          </a:p>
          <a:p>
            <a:r>
              <a:rPr lang="en-US" dirty="0"/>
              <a:t>Find out which clients would be interested in a new offer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592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specifically…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New book:</a:t>
            </a:r>
            <a:endParaRPr lang="el-GR" i="1" dirty="0"/>
          </a:p>
          <a:p>
            <a:r>
              <a:rPr lang="en-US" dirty="0"/>
              <a:t>Art History of Florence </a:t>
            </a:r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n-US" i="1" dirty="0"/>
              <a:t>Data</a:t>
            </a:r>
            <a:r>
              <a:rPr lang="el-GR" i="1" dirty="0"/>
              <a:t>:</a:t>
            </a:r>
          </a:p>
          <a:p>
            <a:r>
              <a:rPr lang="el-GR" dirty="0"/>
              <a:t>4000 </a:t>
            </a:r>
            <a:r>
              <a:rPr lang="en-US" dirty="0"/>
              <a:t>customers</a:t>
            </a:r>
            <a:endParaRPr lang="el-GR" dirty="0"/>
          </a:p>
          <a:p>
            <a:pPr marL="0" indent="0">
              <a:buNone/>
            </a:pPr>
            <a:r>
              <a:rPr lang="en-US" dirty="0"/>
              <a:t>Row</a:t>
            </a:r>
            <a:r>
              <a:rPr lang="el-GR" dirty="0"/>
              <a:t>: </a:t>
            </a:r>
            <a:r>
              <a:rPr lang="en-US" dirty="0"/>
              <a:t>Each customer</a:t>
            </a:r>
            <a:endParaRPr lang="el-GR" dirty="0"/>
          </a:p>
          <a:p>
            <a:pPr marL="0" indent="0">
              <a:buNone/>
            </a:pPr>
            <a:r>
              <a:rPr lang="en-US" dirty="0"/>
              <a:t>Column</a:t>
            </a:r>
            <a:r>
              <a:rPr lang="el-GR" dirty="0"/>
              <a:t>:</a:t>
            </a:r>
            <a:r>
              <a:rPr lang="en-US" dirty="0"/>
              <a:t> Each variable</a:t>
            </a:r>
            <a:endParaRPr lang="el-G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Which customers are more likely to buy it?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328547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Methods used:</a:t>
            </a:r>
          </a:p>
          <a:p>
            <a:r>
              <a:rPr lang="en-US" dirty="0"/>
              <a:t>RFM segmentation</a:t>
            </a:r>
          </a:p>
          <a:p>
            <a:r>
              <a:rPr lang="en-US" dirty="0"/>
              <a:t>k-Nearest Neighbors (classification and regression)</a:t>
            </a:r>
          </a:p>
          <a:p>
            <a:r>
              <a:rPr lang="en-US" dirty="0"/>
              <a:t>Logistic Regression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5684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RFM segmentation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What’s that?</a:t>
            </a:r>
            <a:endParaRPr lang="el-GR" i="1" dirty="0"/>
          </a:p>
          <a:p>
            <a:pPr marL="0" indent="0">
              <a:buNone/>
            </a:pPr>
            <a:r>
              <a:rPr lang="el-GR" i="1" dirty="0"/>
              <a:t>3 </a:t>
            </a:r>
            <a:r>
              <a:rPr lang="en-US" i="1" dirty="0"/>
              <a:t>basic given variables:</a:t>
            </a:r>
            <a:endParaRPr lang="el-GR" i="1" dirty="0"/>
          </a:p>
          <a:p>
            <a:r>
              <a:rPr lang="en-US" dirty="0"/>
              <a:t>R: Recency: Time from last purchase </a:t>
            </a:r>
          </a:p>
          <a:p>
            <a:r>
              <a:rPr lang="en-US" dirty="0"/>
              <a:t>F: Frequency: # of previous purchases in a given timespan</a:t>
            </a:r>
            <a:endParaRPr lang="el-GR" dirty="0"/>
          </a:p>
          <a:p>
            <a:r>
              <a:rPr lang="en-US" dirty="0"/>
              <a:t>M: Monetary: Money spent by the customer in a given timespan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682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RFM </a:t>
            </a:r>
            <a:r>
              <a:rPr lang="el-GR" dirty="0"/>
              <a:t>(</a:t>
            </a:r>
            <a:r>
              <a:rPr lang="en-US" dirty="0"/>
              <a:t>continue</a:t>
            </a:r>
            <a:r>
              <a:rPr lang="el-G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/>
              <a:t>Methodology: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Combine all 3 variables and create a value index for each customers </a:t>
            </a:r>
            <a:r>
              <a:rPr lang="el-GR" dirty="0"/>
              <a:t>(</a:t>
            </a:r>
            <a:r>
              <a:rPr lang="en-US" dirty="0"/>
              <a:t>RFM variable</a:t>
            </a:r>
            <a:r>
              <a:rPr lang="el-GR" dirty="0"/>
              <a:t>).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n-US" dirty="0"/>
              <a:t>Through that, I can find the customers that are more likely to buy the new book </a:t>
            </a:r>
            <a:r>
              <a:rPr lang="el-GR" dirty="0"/>
              <a:t>(</a:t>
            </a:r>
            <a:r>
              <a:rPr lang="en-US" dirty="0"/>
              <a:t>Art History of Florence)</a:t>
            </a:r>
            <a:r>
              <a:rPr lang="el-GR" dirty="0"/>
              <a:t>, </a:t>
            </a:r>
            <a:r>
              <a:rPr lang="en-US" dirty="0"/>
              <a:t>not span innocent customers</a:t>
            </a:r>
            <a:r>
              <a:rPr lang="el-GR" dirty="0"/>
              <a:t> </a:t>
            </a:r>
            <a:r>
              <a:rPr lang="en-US" dirty="0"/>
              <a:t>and not waste money on</a:t>
            </a:r>
            <a:r>
              <a:rPr lang="el-GR" dirty="0"/>
              <a:t> </a:t>
            </a:r>
            <a:r>
              <a:rPr lang="en-US" dirty="0"/>
              <a:t>marketing</a:t>
            </a:r>
            <a:r>
              <a:rPr lang="el-GR" dirty="0"/>
              <a:t>!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n-US" dirty="0"/>
              <a:t>Adjust marketing to the value and need of every customer</a:t>
            </a:r>
            <a:r>
              <a:rPr lang="el-GR" dirty="0"/>
              <a:t>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2854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RFM </a:t>
            </a:r>
            <a:r>
              <a:rPr lang="el-GR" dirty="0"/>
              <a:t>(</a:t>
            </a:r>
            <a:r>
              <a:rPr lang="en-US" dirty="0"/>
              <a:t>here</a:t>
            </a:r>
            <a:r>
              <a:rPr lang="el-G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What happens here, specifically?</a:t>
            </a:r>
            <a:endParaRPr lang="el-GR" i="1" dirty="0"/>
          </a:p>
          <a:p>
            <a:r>
              <a:rPr lang="en-US" dirty="0"/>
              <a:t>Calculate the general response rate as well as the response rate for some combinations of the R, F, M</a:t>
            </a:r>
            <a:r>
              <a:rPr lang="el-GR" dirty="0"/>
              <a:t> </a:t>
            </a:r>
            <a:r>
              <a:rPr lang="en-US" dirty="0"/>
              <a:t>variables</a:t>
            </a:r>
            <a:endParaRPr lang="el-GR" dirty="0"/>
          </a:p>
          <a:p>
            <a:r>
              <a:rPr lang="en-US" dirty="0"/>
              <a:t>Pick the above average</a:t>
            </a:r>
            <a:r>
              <a:rPr lang="el-GR" dirty="0"/>
              <a:t> </a:t>
            </a:r>
            <a:r>
              <a:rPr lang="en-US" dirty="0"/>
              <a:t>R, F, M combinations and show the response rate</a:t>
            </a:r>
          </a:p>
          <a:p>
            <a:r>
              <a:rPr lang="en-US" dirty="0"/>
              <a:t>Do the same for the best, the average, and the worst combinations of these variables</a:t>
            </a:r>
            <a:r>
              <a:rPr lang="el-GR" dirty="0"/>
              <a:t> (</a:t>
            </a:r>
            <a:r>
              <a:rPr lang="en-US" dirty="0"/>
              <a:t>show lift curve)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9009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RFM (results</a:t>
            </a:r>
            <a:r>
              <a:rPr lang="el-G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l-GR" i="1" dirty="0"/>
              <a:t>Response rate:</a:t>
            </a:r>
          </a:p>
          <a:p>
            <a:r>
              <a:rPr lang="el-GR" i="1" dirty="0"/>
              <a:t>Entire data: 8.5% buyers</a:t>
            </a:r>
          </a:p>
          <a:p>
            <a:pPr marL="0" indent="0">
              <a:buNone/>
            </a:pPr>
            <a:endParaRPr lang="el-GR" i="1" dirty="0"/>
          </a:p>
          <a:p>
            <a:pPr marL="0" indent="0">
              <a:buNone/>
            </a:pPr>
            <a:r>
              <a:rPr lang="en-US" i="1" dirty="0"/>
              <a:t>We observe that the response rate for the high value R, F, M combinations are almost always higher.</a:t>
            </a:r>
            <a:endParaRPr lang="el-GR" i="1" dirty="0"/>
          </a:p>
          <a:p>
            <a:pPr marL="0" indent="0">
              <a:buNone/>
            </a:pPr>
            <a:endParaRPr lang="el-GR" i="1" dirty="0"/>
          </a:p>
          <a:p>
            <a:pPr marL="0" indent="0">
              <a:buNone/>
            </a:pPr>
            <a:r>
              <a:rPr lang="en-US" i="1" dirty="0"/>
              <a:t>Response rates for the segmentations that we chose for the R, F, N, combinations:</a:t>
            </a:r>
            <a:endParaRPr lang="el-GR" i="1" dirty="0"/>
          </a:p>
          <a:p>
            <a:r>
              <a:rPr lang="en-US" i="1" dirty="0"/>
              <a:t>Low: ~7%</a:t>
            </a:r>
          </a:p>
          <a:p>
            <a:r>
              <a:rPr lang="en-US" i="1" dirty="0"/>
              <a:t>Medium: ~10.5%</a:t>
            </a:r>
          </a:p>
          <a:p>
            <a:r>
              <a:rPr lang="en-US" i="1" dirty="0"/>
              <a:t>High: ~17.5%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411029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Algorithm for Classification (mainly) and Regression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n-US" i="1" dirty="0"/>
              <a:t>What does it do?</a:t>
            </a:r>
            <a:endParaRPr lang="el-GR" i="1" dirty="0"/>
          </a:p>
          <a:p>
            <a:r>
              <a:rPr lang="en-US" i="1" dirty="0"/>
              <a:t>Classification: Given an object, we calculate </a:t>
            </a:r>
            <a:r>
              <a:rPr lang="en-US" i="1" dirty="0" err="1"/>
              <a:t>ethe</a:t>
            </a:r>
            <a:r>
              <a:rPr lang="en-US" i="1" dirty="0"/>
              <a:t> closest neighbors that already belong to some class.</a:t>
            </a:r>
            <a:r>
              <a:rPr lang="el-GR" i="1" dirty="0"/>
              <a:t> </a:t>
            </a:r>
            <a:r>
              <a:rPr lang="en-US" i="1" dirty="0"/>
              <a:t>The object then goes to the class that most of its neighbors belong to</a:t>
            </a:r>
            <a:r>
              <a:rPr lang="el-GR" i="1" dirty="0"/>
              <a:t>.</a:t>
            </a:r>
            <a:endParaRPr lang="en-US" i="1" dirty="0"/>
          </a:p>
          <a:p>
            <a:r>
              <a:rPr lang="en-US" i="1" dirty="0"/>
              <a:t>Regression: T</a:t>
            </a:r>
            <a:r>
              <a:rPr lang="en-US" dirty="0"/>
              <a:t>he output is the property value for the object. This value is the average of the values of </a:t>
            </a:r>
            <a:r>
              <a:rPr lang="en-US" i="1" dirty="0"/>
              <a:t>k</a:t>
            </a:r>
            <a:r>
              <a:rPr lang="en-US" dirty="0"/>
              <a:t> nearest neighbors.</a:t>
            </a:r>
            <a:endParaRPr lang="el-GR" i="1" dirty="0"/>
          </a:p>
          <a:p>
            <a:pPr marL="0" indent="0">
              <a:buNone/>
            </a:pP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368488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887</Words>
  <Application>Microsoft Office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Project: Data Science</vt:lpstr>
      <vt:lpstr>Charles Book Club (CBC)</vt:lpstr>
      <vt:lpstr>More specifically…</vt:lpstr>
      <vt:lpstr>Techniques</vt:lpstr>
      <vt:lpstr>RFM segmentation</vt:lpstr>
      <vt:lpstr>RFM (continue)</vt:lpstr>
      <vt:lpstr>RFM (here)</vt:lpstr>
      <vt:lpstr>RFM (results)</vt:lpstr>
      <vt:lpstr>k-Nearest Neighbors </vt:lpstr>
      <vt:lpstr>k-Nearest Neighbors (here) </vt:lpstr>
      <vt:lpstr>k-Nearest Neighbors (results)</vt:lpstr>
      <vt:lpstr>k-Nearest Neighbors regression (results)</vt:lpstr>
      <vt:lpstr>Logistic Regression</vt:lpstr>
      <vt:lpstr>Logistic Regression (continue)</vt:lpstr>
      <vt:lpstr>Logistic Regression (here)</vt:lpstr>
      <vt:lpstr>Logistic Regression (results)</vt:lpstr>
      <vt:lpstr>Logistic Regression (results)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Παναγιώτης Γρηγοριάδης</cp:lastModifiedBy>
  <cp:revision>58</cp:revision>
  <dcterms:created xsi:type="dcterms:W3CDTF">2018-12-24T12:10:43Z</dcterms:created>
  <dcterms:modified xsi:type="dcterms:W3CDTF">2019-08-07T22:20:25Z</dcterms:modified>
</cp:coreProperties>
</file>