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32921575" cy="43883263"/>
  <p:notesSz cx="32461200" cy="4343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61874" indent="-476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25335" indent="-1111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88796" indent="-1746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50669" indent="-22221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5562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2673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199785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6898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5" userDrawn="1">
          <p15:clr>
            <a:srgbClr val="A4A3A4"/>
          </p15:clr>
        </p15:guide>
        <p15:guide id="2" pos="103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56A0D3"/>
    <a:srgbClr val="99CCFF"/>
    <a:srgbClr val="E6DCFC"/>
    <a:srgbClr val="DDDDDD"/>
    <a:srgbClr val="3C28B4"/>
    <a:srgbClr val="3F2ABE"/>
    <a:srgbClr val="113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290" y="30"/>
      </p:cViewPr>
      <p:guideLst>
        <p:guide orient="horz" pos="13825"/>
        <p:guide pos="103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1" y="13631487"/>
            <a:ext cx="27983830" cy="94077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48" y="24867767"/>
            <a:ext cx="23046083" cy="11214066"/>
          </a:xfrm>
        </p:spPr>
        <p:txBody>
          <a:bodyPr/>
          <a:lstStyle>
            <a:lvl1pPr marL="0" indent="0" algn="ctr">
              <a:buNone/>
              <a:defRPr/>
            </a:lvl1pPr>
            <a:lvl2pPr marL="451605" indent="0" algn="ctr">
              <a:buNone/>
              <a:defRPr/>
            </a:lvl2pPr>
            <a:lvl3pPr marL="903212" indent="0" algn="ctr">
              <a:buNone/>
              <a:defRPr/>
            </a:lvl3pPr>
            <a:lvl4pPr marL="1354819" indent="0" algn="ctr">
              <a:buNone/>
              <a:defRPr/>
            </a:lvl4pPr>
            <a:lvl5pPr marL="1806423" indent="0" algn="ctr">
              <a:buNone/>
              <a:defRPr/>
            </a:lvl5pPr>
            <a:lvl6pPr marL="2258031" indent="0" algn="ctr">
              <a:buNone/>
              <a:defRPr/>
            </a:lvl6pPr>
            <a:lvl7pPr marL="2709637" indent="0" algn="ctr">
              <a:buNone/>
              <a:defRPr/>
            </a:lvl7pPr>
            <a:lvl8pPr marL="3161243" indent="0" algn="ctr">
              <a:buNone/>
              <a:defRPr/>
            </a:lvl8pPr>
            <a:lvl9pPr marL="36128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AF661-F657-4192-BFC6-B78D3254F2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236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F501F-1378-426A-9EEA-9A9368D69D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16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7572" y="3903110"/>
            <a:ext cx="6996773" cy="351040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7249" y="3903110"/>
            <a:ext cx="20833567" cy="351040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FF75D-385E-4B4F-B605-C7B7597CE9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48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D5D29-E76F-44E2-BECF-959FCAD97D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29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146" y="28199452"/>
            <a:ext cx="27982194" cy="871570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1146" y="18599641"/>
            <a:ext cx="27982194" cy="9599807"/>
          </a:xfrm>
        </p:spPr>
        <p:txBody>
          <a:bodyPr anchor="b"/>
          <a:lstStyle>
            <a:lvl1pPr marL="0" indent="0">
              <a:buNone/>
              <a:defRPr sz="1950"/>
            </a:lvl1pPr>
            <a:lvl2pPr marL="451605" indent="0">
              <a:buNone/>
              <a:defRPr sz="1755"/>
            </a:lvl2pPr>
            <a:lvl3pPr marL="903212" indent="0">
              <a:buNone/>
              <a:defRPr sz="1559"/>
            </a:lvl3pPr>
            <a:lvl4pPr marL="1354819" indent="0">
              <a:buNone/>
              <a:defRPr sz="1365"/>
            </a:lvl4pPr>
            <a:lvl5pPr marL="1806423" indent="0">
              <a:buNone/>
              <a:defRPr sz="1365"/>
            </a:lvl5pPr>
            <a:lvl6pPr marL="2258031" indent="0">
              <a:buNone/>
              <a:defRPr sz="1365"/>
            </a:lvl6pPr>
            <a:lvl7pPr marL="2709637" indent="0">
              <a:buNone/>
              <a:defRPr sz="1365"/>
            </a:lvl7pPr>
            <a:lvl8pPr marL="3161243" indent="0">
              <a:buNone/>
              <a:defRPr sz="1365"/>
            </a:lvl8pPr>
            <a:lvl9pPr marL="3612850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42FCC-14CF-4643-BA7F-6C31591281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18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7258" y="12677535"/>
            <a:ext cx="13915169" cy="26329644"/>
          </a:xfrm>
        </p:spPr>
        <p:txBody>
          <a:bodyPr/>
          <a:lstStyle>
            <a:lvl1pPr>
              <a:defRPr sz="2731"/>
            </a:lvl1pPr>
            <a:lvl2pPr>
              <a:defRPr sz="2340"/>
            </a:lvl2pPr>
            <a:lvl3pPr>
              <a:defRPr sz="1950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9182" y="12677535"/>
            <a:ext cx="13915169" cy="26329644"/>
          </a:xfrm>
        </p:spPr>
        <p:txBody>
          <a:bodyPr/>
          <a:lstStyle>
            <a:lvl1pPr>
              <a:defRPr sz="2731"/>
            </a:lvl1pPr>
            <a:lvl2pPr>
              <a:defRPr sz="2340"/>
            </a:lvl2pPr>
            <a:lvl3pPr>
              <a:defRPr sz="1950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94D87-3B64-4107-994F-7451C10D35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1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8" y="1757106"/>
            <a:ext cx="29629744" cy="73141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3617"/>
            <a:ext cx="14545452" cy="4093573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51605" indent="0">
              <a:buNone/>
              <a:defRPr sz="1950" b="1"/>
            </a:lvl2pPr>
            <a:lvl3pPr marL="903212" indent="0">
              <a:buNone/>
              <a:defRPr sz="1755" b="1"/>
            </a:lvl3pPr>
            <a:lvl4pPr marL="1354819" indent="0">
              <a:buNone/>
              <a:defRPr sz="1559" b="1"/>
            </a:lvl4pPr>
            <a:lvl5pPr marL="1806423" indent="0">
              <a:buNone/>
              <a:defRPr sz="1559" b="1"/>
            </a:lvl5pPr>
            <a:lvl6pPr marL="2258031" indent="0">
              <a:buNone/>
              <a:defRPr sz="1559" b="1"/>
            </a:lvl6pPr>
            <a:lvl7pPr marL="2709637" indent="0">
              <a:buNone/>
              <a:defRPr sz="1559" b="1"/>
            </a:lvl7pPr>
            <a:lvl8pPr marL="3161243" indent="0">
              <a:buNone/>
              <a:defRPr sz="1559" b="1"/>
            </a:lvl8pPr>
            <a:lvl9pPr marL="361285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7190"/>
            <a:ext cx="14545452" cy="25283626"/>
          </a:xfrm>
        </p:spPr>
        <p:txBody>
          <a:bodyPr/>
          <a:lstStyle>
            <a:lvl1pPr>
              <a:defRPr sz="2340"/>
            </a:lvl1pPr>
            <a:lvl2pPr>
              <a:defRPr sz="1950"/>
            </a:lvl2pPr>
            <a:lvl3pPr>
              <a:defRPr sz="1755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3690" y="9823617"/>
            <a:ext cx="14551983" cy="4093573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51605" indent="0">
              <a:buNone/>
              <a:defRPr sz="1950" b="1"/>
            </a:lvl2pPr>
            <a:lvl3pPr marL="903212" indent="0">
              <a:buNone/>
              <a:defRPr sz="1755" b="1"/>
            </a:lvl3pPr>
            <a:lvl4pPr marL="1354819" indent="0">
              <a:buNone/>
              <a:defRPr sz="1559" b="1"/>
            </a:lvl4pPr>
            <a:lvl5pPr marL="1806423" indent="0">
              <a:buNone/>
              <a:defRPr sz="1559" b="1"/>
            </a:lvl5pPr>
            <a:lvl6pPr marL="2258031" indent="0">
              <a:buNone/>
              <a:defRPr sz="1559" b="1"/>
            </a:lvl6pPr>
            <a:lvl7pPr marL="2709637" indent="0">
              <a:buNone/>
              <a:defRPr sz="1559" b="1"/>
            </a:lvl7pPr>
            <a:lvl8pPr marL="3161243" indent="0">
              <a:buNone/>
              <a:defRPr sz="1559" b="1"/>
            </a:lvl8pPr>
            <a:lvl9pPr marL="361285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3690" y="13917190"/>
            <a:ext cx="14551983" cy="25283626"/>
          </a:xfrm>
        </p:spPr>
        <p:txBody>
          <a:bodyPr/>
          <a:lstStyle>
            <a:lvl1pPr>
              <a:defRPr sz="2340"/>
            </a:lvl1pPr>
            <a:lvl2pPr>
              <a:defRPr sz="1950"/>
            </a:lvl2pPr>
            <a:lvl3pPr>
              <a:defRPr sz="1755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5F3EE-5509-4CBF-9CB6-7D63EEDDD7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4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89ED7-B1ED-4DBF-9991-A1D836FEED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3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799A9-CF67-4043-BA50-98DE5602A6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32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8" y="1747586"/>
            <a:ext cx="10830712" cy="7434776"/>
          </a:xfrm>
        </p:spPr>
        <p:txBody>
          <a:bodyPr anchor="b"/>
          <a:lstStyle>
            <a:lvl1pPr algn="l">
              <a:defRPr sz="19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1779" y="1747590"/>
            <a:ext cx="18403882" cy="37453229"/>
          </a:xfrm>
        </p:spPr>
        <p:txBody>
          <a:bodyPr/>
          <a:lstStyle>
            <a:lvl1pPr>
              <a:defRPr sz="3122"/>
            </a:lvl1pPr>
            <a:lvl2pPr>
              <a:defRPr sz="2731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18" y="9182370"/>
            <a:ext cx="10830712" cy="30018453"/>
          </a:xfrm>
        </p:spPr>
        <p:txBody>
          <a:bodyPr/>
          <a:lstStyle>
            <a:lvl1pPr marL="0" indent="0">
              <a:buNone/>
              <a:defRPr sz="1365"/>
            </a:lvl1pPr>
            <a:lvl2pPr marL="451605" indent="0">
              <a:buNone/>
              <a:defRPr sz="1171"/>
            </a:lvl2pPr>
            <a:lvl3pPr marL="903212" indent="0">
              <a:buNone/>
              <a:defRPr sz="975"/>
            </a:lvl3pPr>
            <a:lvl4pPr marL="1354819" indent="0">
              <a:buNone/>
              <a:defRPr sz="878"/>
            </a:lvl4pPr>
            <a:lvl5pPr marL="1806423" indent="0">
              <a:buNone/>
              <a:defRPr sz="878"/>
            </a:lvl5pPr>
            <a:lvl6pPr marL="2258031" indent="0">
              <a:buNone/>
              <a:defRPr sz="878"/>
            </a:lvl6pPr>
            <a:lvl7pPr marL="2709637" indent="0">
              <a:buNone/>
              <a:defRPr sz="878"/>
            </a:lvl7pPr>
            <a:lvl8pPr marL="3161243" indent="0">
              <a:buNone/>
              <a:defRPr sz="878"/>
            </a:lvl8pPr>
            <a:lvl9pPr marL="361285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7F313-A53E-4617-8785-87661601C7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2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042" y="30718456"/>
            <a:ext cx="19752618" cy="3626913"/>
          </a:xfrm>
        </p:spPr>
        <p:txBody>
          <a:bodyPr anchor="b"/>
          <a:lstStyle>
            <a:lvl1pPr algn="l">
              <a:defRPr sz="19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3042" y="3920562"/>
            <a:ext cx="19752618" cy="26331229"/>
          </a:xfrm>
        </p:spPr>
        <p:txBody>
          <a:bodyPr/>
          <a:lstStyle>
            <a:lvl1pPr marL="0" indent="0">
              <a:buNone/>
              <a:defRPr sz="3122"/>
            </a:lvl1pPr>
            <a:lvl2pPr marL="451605" indent="0">
              <a:buNone/>
              <a:defRPr sz="2731"/>
            </a:lvl2pPr>
            <a:lvl3pPr marL="903212" indent="0">
              <a:buNone/>
              <a:defRPr sz="2340"/>
            </a:lvl3pPr>
            <a:lvl4pPr marL="1354819" indent="0">
              <a:buNone/>
              <a:defRPr sz="1950"/>
            </a:lvl4pPr>
            <a:lvl5pPr marL="1806423" indent="0">
              <a:buNone/>
              <a:defRPr sz="1950"/>
            </a:lvl5pPr>
            <a:lvl6pPr marL="2258031" indent="0">
              <a:buNone/>
              <a:defRPr sz="1950"/>
            </a:lvl6pPr>
            <a:lvl7pPr marL="2709637" indent="0">
              <a:buNone/>
              <a:defRPr sz="1950"/>
            </a:lvl7pPr>
            <a:lvl8pPr marL="3161243" indent="0">
              <a:buNone/>
              <a:defRPr sz="1950"/>
            </a:lvl8pPr>
            <a:lvl9pPr marL="3612850" indent="0">
              <a:buNone/>
              <a:defRPr sz="19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3042" y="34345365"/>
            <a:ext cx="19752618" cy="5149105"/>
          </a:xfrm>
        </p:spPr>
        <p:txBody>
          <a:bodyPr/>
          <a:lstStyle>
            <a:lvl1pPr marL="0" indent="0">
              <a:buNone/>
              <a:defRPr sz="1365"/>
            </a:lvl1pPr>
            <a:lvl2pPr marL="451605" indent="0">
              <a:buNone/>
              <a:defRPr sz="1171"/>
            </a:lvl2pPr>
            <a:lvl3pPr marL="903212" indent="0">
              <a:buNone/>
              <a:defRPr sz="975"/>
            </a:lvl3pPr>
            <a:lvl4pPr marL="1354819" indent="0">
              <a:buNone/>
              <a:defRPr sz="878"/>
            </a:lvl4pPr>
            <a:lvl5pPr marL="1806423" indent="0">
              <a:buNone/>
              <a:defRPr sz="878"/>
            </a:lvl5pPr>
            <a:lvl6pPr marL="2258031" indent="0">
              <a:buNone/>
              <a:defRPr sz="878"/>
            </a:lvl6pPr>
            <a:lvl7pPr marL="2709637" indent="0">
              <a:buNone/>
              <a:defRPr sz="878"/>
            </a:lvl7pPr>
            <a:lvl8pPr marL="3161243" indent="0">
              <a:buNone/>
              <a:defRPr sz="878"/>
            </a:lvl8pPr>
            <a:lvl9pPr marL="361285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43A5D-912F-4A3E-A0D9-FD71AE08B9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4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7" y="3903673"/>
            <a:ext cx="27987626" cy="731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2230" tIns="191115" rIns="382230" bIns="1911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7" y="12677613"/>
            <a:ext cx="27987626" cy="26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979600"/>
            <a:ext cx="6859588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>
              <a:defRPr sz="5656">
                <a:latin typeface="Times New Roman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50615" y="39979600"/>
            <a:ext cx="10420350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 algn="ctr">
              <a:defRPr sz="5656">
                <a:latin typeface="Times New Roman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5016" y="39979600"/>
            <a:ext cx="6859588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 algn="r">
              <a:defRPr sz="5656">
                <a:latin typeface="Times New Roman" panose="02020603050405020304" pitchFamily="18" charset="0"/>
              </a:defRPr>
            </a:lvl1pPr>
          </a:lstStyle>
          <a:p>
            <a:fld id="{332002FD-CC5C-4CB8-AA68-0A162D17B32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+mj-lt"/>
          <a:ea typeface="ＭＳ Ｐゴシック" pitchFamily="-108" charset="-128"/>
          <a:cs typeface="+mj-cs"/>
        </a:defRPr>
      </a:lvl1pPr>
      <a:lvl2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2pPr>
      <a:lvl3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3pPr>
      <a:lvl4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4pPr>
      <a:lvl5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5pPr>
      <a:lvl6pPr marL="451605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6pPr>
      <a:lvl7pPr marL="903212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7pPr>
      <a:lvl8pPr marL="1354819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8pPr>
      <a:lvl9pPr marL="1806423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9pPr>
    </p:titleStyle>
    <p:bodyStyle>
      <a:lvl1pPr marL="1394815" indent="-1394815" algn="l" defTabSz="3726216" rtl="0" eaLnBrk="0" fontAlgn="base" hangingPunct="0">
        <a:spcBef>
          <a:spcPct val="20000"/>
        </a:spcBef>
        <a:spcAft>
          <a:spcPct val="0"/>
        </a:spcAft>
        <a:buChar char="•"/>
        <a:defRPr sz="1297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1pPr>
      <a:lvl2pPr marL="3028033" indent="-1165700" algn="l" defTabSz="3726216" rtl="0" eaLnBrk="0" fontAlgn="base" hangingPunct="0">
        <a:spcBef>
          <a:spcPct val="20000"/>
        </a:spcBef>
        <a:spcAft>
          <a:spcPct val="0"/>
        </a:spcAft>
        <a:buChar char="–"/>
        <a:defRPr sz="11410">
          <a:solidFill>
            <a:schemeClr val="tx1"/>
          </a:solidFill>
          <a:latin typeface="+mn-lt"/>
          <a:ea typeface="ＭＳ Ｐゴシック" pitchFamily="-108" charset="-128"/>
        </a:defRPr>
      </a:lvl2pPr>
      <a:lvl3pPr marL="4656607" indent="-928844" algn="l" defTabSz="3726216" rtl="0" eaLnBrk="0" fontAlgn="base" hangingPunct="0">
        <a:spcBef>
          <a:spcPct val="20000"/>
        </a:spcBef>
        <a:spcAft>
          <a:spcPct val="0"/>
        </a:spcAft>
        <a:buChar char="•"/>
        <a:defRPr sz="9654">
          <a:solidFill>
            <a:schemeClr val="tx1"/>
          </a:solidFill>
          <a:latin typeface="+mn-lt"/>
          <a:ea typeface="ＭＳ Ｐゴシック" pitchFamily="-108" charset="-128"/>
        </a:defRPr>
      </a:lvl3pPr>
      <a:lvl4pPr marL="6522038" indent="-930393" algn="l" defTabSz="3726216" rtl="0" eaLnBrk="0" fontAlgn="base" hangingPunct="0">
        <a:spcBef>
          <a:spcPct val="20000"/>
        </a:spcBef>
        <a:spcAft>
          <a:spcPct val="0"/>
        </a:spcAft>
        <a:buChar char="–"/>
        <a:defRPr sz="8193">
          <a:solidFill>
            <a:schemeClr val="tx1"/>
          </a:solidFill>
          <a:latin typeface="+mn-lt"/>
          <a:ea typeface="ＭＳ Ｐゴシック" pitchFamily="-108" charset="-128"/>
        </a:defRPr>
      </a:lvl4pPr>
      <a:lvl5pPr marL="8385918" indent="-930393" algn="l" defTabSz="3726216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5pPr>
      <a:lvl6pPr marL="8837679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6pPr>
      <a:lvl7pPr marL="9289286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7pPr>
      <a:lvl8pPr marL="9740894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8pPr>
      <a:lvl9pPr marL="10192500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51605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903212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54819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806423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58031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709637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61243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612850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s://www.kaggle.com/crowdflower/twitter-airline-sentimen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E4ECF5">
                <a:lumMod val="0"/>
                <a:lumOff val="100000"/>
              </a:srgbClr>
            </a:gs>
            <a:gs pos="0">
              <a:schemeClr val="accent1">
                <a:lumMod val="0"/>
                <a:lumOff val="100000"/>
              </a:schemeClr>
            </a:gs>
            <a:gs pos="100000">
              <a:srgbClr val="CCECFF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807839" y="872372"/>
            <a:ext cx="27305899" cy="103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0563" tIns="55281" rIns="110563" bIns="55281">
            <a:spAutoFit/>
          </a:bodyPr>
          <a:lstStyle>
            <a:lvl1pPr defTabSz="1117600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defTabSz="1117600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6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Sentiment analysis and predictions on airline Twitter reviews</a:t>
            </a:r>
            <a:endParaRPr lang="en-US" altLang="ko-KR" sz="2000" b="1" dirty="0"/>
          </a:p>
        </p:txBody>
      </p:sp>
      <p:sp>
        <p:nvSpPr>
          <p:cNvPr id="2053" name="Text Box 37"/>
          <p:cNvSpPr txBox="1">
            <a:spLocks noChangeArrowheads="1"/>
          </p:cNvSpPr>
          <p:nvPr/>
        </p:nvSpPr>
        <p:spPr bwMode="auto">
          <a:xfrm>
            <a:off x="13313747" y="43096622"/>
            <a:ext cx="6115491" cy="49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598" tIns="39300" rIns="78598" bIns="39300">
            <a:spAutoFit/>
          </a:bodyPr>
          <a:lstStyle>
            <a:lvl1pPr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2731" i="1" dirty="0"/>
              <a:t>Spring 2019, ECE 417 Poster Session</a:t>
            </a:r>
          </a:p>
        </p:txBody>
      </p:sp>
      <p:sp>
        <p:nvSpPr>
          <p:cNvPr id="2054" name="Line 126"/>
          <p:cNvSpPr>
            <a:spLocks noChangeShapeType="1"/>
          </p:cNvSpPr>
          <p:nvPr/>
        </p:nvSpPr>
        <p:spPr bwMode="auto">
          <a:xfrm flipH="1">
            <a:off x="15526314" y="6797417"/>
            <a:ext cx="116788" cy="36213473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326" tIns="45161" rIns="90326" bIns="45161" anchor="ctr"/>
          <a:lstStyle/>
          <a:p>
            <a:endParaRPr lang="ko-KR" altLang="en-US" sz="2198"/>
          </a:p>
        </p:txBody>
      </p:sp>
      <p:sp>
        <p:nvSpPr>
          <p:cNvPr id="2055" name="Text Box 164"/>
          <p:cNvSpPr txBox="1">
            <a:spLocks noChangeArrowheads="1"/>
          </p:cNvSpPr>
          <p:nvPr/>
        </p:nvSpPr>
        <p:spPr bwMode="auto">
          <a:xfrm>
            <a:off x="1253518" y="5751458"/>
            <a:ext cx="30414539" cy="94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598" tIns="39300" rIns="78598" bIns="39300">
            <a:spAutoFit/>
          </a:bodyPr>
          <a:lstStyle>
            <a:lvl1pPr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ko-KR" sz="2800" b="1" dirty="0"/>
              <a:t>Summary:</a:t>
            </a:r>
            <a:r>
              <a:rPr lang="en-US" altLang="ko-KR" sz="2800" dirty="0"/>
              <a:t>  Our task was to perform sentiment analysis and predictions on a dataset with tweets and other information on airline sentiments. We applied several ML algorithms and preprocessing techniques ,compared our results and extracted some conclusions.</a:t>
            </a:r>
          </a:p>
        </p:txBody>
      </p:sp>
      <p:sp>
        <p:nvSpPr>
          <p:cNvPr id="3" name="Text Box 186"/>
          <p:cNvSpPr txBox="1">
            <a:spLocks noChangeArrowheads="1"/>
          </p:cNvSpPr>
          <p:nvPr/>
        </p:nvSpPr>
        <p:spPr bwMode="auto">
          <a:xfrm>
            <a:off x="744021" y="8194410"/>
            <a:ext cx="14574086" cy="821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384175" indent="-384175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Motivation</a:t>
            </a:r>
          </a:p>
          <a:p>
            <a:pPr marL="0" indent="0" algn="ctr">
              <a:defRPr/>
            </a:pPr>
            <a:endParaRPr lang="en-US" altLang="ko-KR" sz="4778" dirty="0"/>
          </a:p>
          <a:p>
            <a:pPr>
              <a:buFontTx/>
              <a:buChar char="•"/>
              <a:defRPr/>
            </a:pPr>
            <a:r>
              <a:rPr lang="en-US" altLang="ko-KR" sz="3608" dirty="0"/>
              <a:t>Learn NLP (natural language processing), which is a common and  powerful practice applied today.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Learn how to extract sentiment from texts.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Learn how we could apply ML algorithms to improve a company’s efficiency.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Practice our skills on python and especially ML.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Observe and understand how Twitter data is used by today’s industries to extract useful information.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Even more specifically, delve into Neural Networks, which is an extremely popular technique in 2019.</a:t>
            </a:r>
          </a:p>
          <a:p>
            <a:pPr>
              <a:buFontTx/>
              <a:buChar char="•"/>
              <a:defRPr/>
            </a:pPr>
            <a:endParaRPr lang="en-US" altLang="ko-KR" sz="3608" dirty="0"/>
          </a:p>
          <a:p>
            <a:pPr>
              <a:buFontTx/>
              <a:buChar char="•"/>
              <a:defRPr/>
            </a:pPr>
            <a:endParaRPr lang="en-US" altLang="ko-KR" sz="3608" dirty="0"/>
          </a:p>
        </p:txBody>
      </p:sp>
      <p:sp>
        <p:nvSpPr>
          <p:cNvPr id="2057" name="Text Box 188"/>
          <p:cNvSpPr txBox="1">
            <a:spLocks noChangeArrowheads="1"/>
          </p:cNvSpPr>
          <p:nvPr/>
        </p:nvSpPr>
        <p:spPr bwMode="auto">
          <a:xfrm>
            <a:off x="0" y="1918503"/>
            <a:ext cx="32921575" cy="184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600" tIns="39302" rIns="78600" bIns="39302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GB" altLang="ko-KR" sz="4387" dirty="0" err="1">
                <a:solidFill>
                  <a:srgbClr val="000000"/>
                </a:solidFill>
              </a:rPr>
              <a:t>Sevasti</a:t>
            </a:r>
            <a:r>
              <a:rPr lang="en-GB" altLang="ko-KR" sz="4387" dirty="0">
                <a:solidFill>
                  <a:srgbClr val="000000"/>
                </a:solidFill>
              </a:rPr>
              <a:t> </a:t>
            </a:r>
            <a:r>
              <a:rPr lang="en-GB" altLang="ko-KR" sz="4387" dirty="0" err="1">
                <a:solidFill>
                  <a:srgbClr val="000000"/>
                </a:solidFill>
              </a:rPr>
              <a:t>Yfanti</a:t>
            </a:r>
            <a:r>
              <a:rPr lang="en-GB" altLang="ko-KR" sz="4387" dirty="0">
                <a:solidFill>
                  <a:srgbClr val="000000"/>
                </a:solidFill>
              </a:rPr>
              <a:t>, </a:t>
            </a:r>
            <a:r>
              <a:rPr lang="en-GB" altLang="ko-KR" sz="4387" dirty="0" err="1">
                <a:solidFill>
                  <a:srgbClr val="000000"/>
                </a:solidFill>
              </a:rPr>
              <a:t>Vasileios</a:t>
            </a:r>
            <a:r>
              <a:rPr lang="en-GB" altLang="ko-KR" sz="4387" dirty="0">
                <a:solidFill>
                  <a:srgbClr val="000000"/>
                </a:solidFill>
              </a:rPr>
              <a:t> </a:t>
            </a:r>
            <a:r>
              <a:rPr lang="en-GB" altLang="ko-KR" sz="4387">
                <a:solidFill>
                  <a:srgbClr val="000000"/>
                </a:solidFill>
              </a:rPr>
              <a:t>Zaridis </a:t>
            </a:r>
            <a:r>
              <a:rPr lang="en-GB" altLang="ko-KR" sz="4387" dirty="0">
                <a:solidFill>
                  <a:srgbClr val="000000"/>
                </a:solidFill>
              </a:rPr>
              <a:t>and </a:t>
            </a:r>
            <a:r>
              <a:rPr lang="en-GB" altLang="ko-KR" sz="4387" dirty="0" err="1">
                <a:solidFill>
                  <a:srgbClr val="000000"/>
                </a:solidFill>
              </a:rPr>
              <a:t>Panagiotis</a:t>
            </a:r>
            <a:r>
              <a:rPr lang="en-GB" altLang="ko-KR" sz="4387" dirty="0">
                <a:solidFill>
                  <a:srgbClr val="000000"/>
                </a:solidFill>
              </a:rPr>
              <a:t> </a:t>
            </a:r>
            <a:r>
              <a:rPr lang="en-GB" altLang="ko-KR" sz="4387" dirty="0" err="1">
                <a:solidFill>
                  <a:srgbClr val="000000"/>
                </a:solidFill>
              </a:rPr>
              <a:t>Grigoriadis</a:t>
            </a: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>
              <a:lnSpc>
                <a:spcPct val="93000"/>
              </a:lnSpc>
            </a:pP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/>
            <a:r>
              <a:rPr lang="en-GB" altLang="ko-KR" sz="2800" dirty="0">
                <a:solidFill>
                  <a:srgbClr val="000000"/>
                </a:solidFill>
              </a:rPr>
              <a:t>Department of Electrical and </a:t>
            </a:r>
            <a:r>
              <a:rPr lang="en-GB" altLang="ko-KR" sz="2800" baseline="30000" dirty="0">
                <a:solidFill>
                  <a:srgbClr val="000000"/>
                </a:solidFill>
              </a:rPr>
              <a:t> </a:t>
            </a:r>
            <a:r>
              <a:rPr lang="en-GB" altLang="ko-KR" sz="2800" dirty="0">
                <a:solidFill>
                  <a:srgbClr val="000000"/>
                </a:solidFill>
              </a:rPr>
              <a:t>Computer Engineering, University of Thessaly, Greece</a:t>
            </a:r>
          </a:p>
          <a:p>
            <a:pPr algn="ctr"/>
            <a:endParaRPr lang="en-GB" altLang="ko-KR" sz="2800" baseline="30000" dirty="0">
              <a:solidFill>
                <a:srgbClr val="000000"/>
              </a:solidFill>
            </a:endParaRPr>
          </a:p>
        </p:txBody>
      </p:sp>
      <p:sp>
        <p:nvSpPr>
          <p:cNvPr id="2" name="Text Box 238"/>
          <p:cNvSpPr txBox="1">
            <a:spLocks noChangeArrowheads="1"/>
          </p:cNvSpPr>
          <p:nvPr/>
        </p:nvSpPr>
        <p:spPr bwMode="auto">
          <a:xfrm>
            <a:off x="549863" y="29494283"/>
            <a:ext cx="14572989" cy="888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Data</a:t>
            </a:r>
          </a:p>
          <a:p>
            <a:pPr marL="0" indent="0" algn="ctr">
              <a:defRPr/>
            </a:pPr>
            <a:endParaRPr lang="en-US" altLang="ko-KR" sz="4778" b="1" dirty="0"/>
          </a:p>
          <a:p>
            <a:pPr>
              <a:buFontTx/>
              <a:buChar char="•"/>
              <a:defRPr/>
            </a:pPr>
            <a:r>
              <a:rPr lang="en-US" altLang="ko-KR" sz="3608" dirty="0"/>
              <a:t>Extracted from a </a:t>
            </a:r>
            <a:r>
              <a:rPr lang="en-US" altLang="ko-KR" sz="3608" dirty="0" err="1"/>
              <a:t>Kaggle</a:t>
            </a:r>
            <a:r>
              <a:rPr lang="en-US" altLang="ko-KR" sz="3608" dirty="0"/>
              <a:t> competition</a:t>
            </a:r>
            <a:r>
              <a:rPr lang="en-GB" altLang="ko-KR" sz="4000" dirty="0">
                <a:solidFill>
                  <a:srgbClr val="000000"/>
                </a:solidFill>
                <a:cs typeface="Arial" panose="020B0604020202020204" pitchFamily="34" charset="0"/>
              </a:rPr>
              <a:t> [1] , although live data from twitter can also be used (did a similar homework in the past)</a:t>
            </a:r>
            <a:endParaRPr lang="en-US" altLang="ko-KR" sz="3608" dirty="0"/>
          </a:p>
          <a:p>
            <a:pPr>
              <a:buFontTx/>
              <a:buChar char="•"/>
              <a:defRPr/>
            </a:pPr>
            <a:r>
              <a:rPr lang="en-US" altLang="ko-KR" sz="3608" dirty="0"/>
              <a:t>‘Airline twitter sentiment’ is an all set dataset, which includes the text itself, along with some extra information.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That extra information is why we chose this dataset, as it was really helpful.</a:t>
            </a:r>
          </a:p>
          <a:p>
            <a:pPr lvl="1">
              <a:buFontTx/>
              <a:buChar char="•"/>
              <a:defRPr/>
            </a:pPr>
            <a:r>
              <a:rPr lang="en-US" altLang="ko-KR" sz="3608" dirty="0"/>
              <a:t># of attributes : 15</a:t>
            </a:r>
          </a:p>
          <a:p>
            <a:pPr lvl="1">
              <a:buFontTx/>
              <a:buChar char="•"/>
              <a:defRPr/>
            </a:pPr>
            <a:r>
              <a:rPr lang="en-US" altLang="ko-KR" sz="3608" dirty="0"/>
              <a:t># of instances : 14640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Requires a lot of preprocessing (handling NAN values, handling categorical values with one-hot encoding)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Plotted many different graphs, to enhance our understanding of the data.</a:t>
            </a:r>
          </a:p>
          <a:p>
            <a:pPr>
              <a:buFontTx/>
              <a:buChar char="•"/>
              <a:defRPr/>
            </a:pPr>
            <a:endParaRPr lang="en-US" altLang="ko-KR" sz="3608" dirty="0"/>
          </a:p>
        </p:txBody>
      </p:sp>
      <p:sp>
        <p:nvSpPr>
          <p:cNvPr id="2297" name="Text Box 249"/>
          <p:cNvSpPr txBox="1">
            <a:spLocks noChangeArrowheads="1"/>
          </p:cNvSpPr>
          <p:nvPr/>
        </p:nvSpPr>
        <p:spPr bwMode="auto">
          <a:xfrm>
            <a:off x="743470" y="24789841"/>
            <a:ext cx="14366727" cy="414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598" tIns="39300" rIns="78598" bIns="39300">
            <a:spAutoFit/>
          </a:bodyPr>
          <a:lstStyle/>
          <a:p>
            <a:pPr algn="ctr" defTabSz="787175">
              <a:defRPr/>
            </a:pPr>
            <a:r>
              <a:rPr lang="en-US" altLang="ko-KR" sz="4778" b="1" dirty="0">
                <a:latin typeface="Arial" charset="0"/>
                <a:ea typeface="ＭＳ Ｐゴシック" pitchFamily="-108" charset="-128"/>
              </a:rPr>
              <a:t>Method</a:t>
            </a:r>
          </a:p>
          <a:p>
            <a:pPr algn="ctr" defTabSz="787175">
              <a:defRPr/>
            </a:pPr>
            <a:endParaRPr lang="en-US" altLang="ko-KR" sz="3608" dirty="0"/>
          </a:p>
          <a:p>
            <a:pPr>
              <a:buFontTx/>
              <a:buChar char="•"/>
              <a:defRPr/>
            </a:pPr>
            <a:r>
              <a:rPr lang="en-US" altLang="ko-KR" sz="3608" dirty="0"/>
              <a:t>NLP and data preprocessing, in general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Implementation of supervised learning algorithms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Classic ML algorithms, like Logistic Regression and SVM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More advanced techniques, like Random Forests and Neural Networks </a:t>
            </a:r>
          </a:p>
        </p:txBody>
      </p:sp>
      <p:sp>
        <p:nvSpPr>
          <p:cNvPr id="2061" name="Text Box 2"/>
          <p:cNvSpPr txBox="1">
            <a:spLocks noChangeArrowheads="1"/>
          </p:cNvSpPr>
          <p:nvPr/>
        </p:nvSpPr>
        <p:spPr bwMode="auto">
          <a:xfrm>
            <a:off x="1254114" y="40439403"/>
            <a:ext cx="30413346" cy="9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8590" tIns="39470" rIns="78590" bIns="3947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GB" altLang="ko-KR" sz="3121" dirty="0">
                <a:solidFill>
                  <a:srgbClr val="000000"/>
                </a:solidFill>
                <a:cs typeface="Arial" panose="020B0604020202020204" pitchFamily="34" charset="0"/>
              </a:rPr>
              <a:t>References: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GB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[1] </a:t>
            </a:r>
            <a:r>
              <a:rPr lang="en-US" sz="2800" dirty="0">
                <a:hlinkClick r:id="rId2"/>
              </a:rPr>
              <a:t>https://www.kaggle.com/crowdflower/twitter-airline-sentiment</a:t>
            </a:r>
            <a:endParaRPr lang="en-GB" altLang="ko-KR" sz="2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9" name="Text Box 238"/>
          <p:cNvSpPr txBox="1">
            <a:spLocks noChangeArrowheads="1"/>
          </p:cNvSpPr>
          <p:nvPr/>
        </p:nvSpPr>
        <p:spPr bwMode="auto">
          <a:xfrm>
            <a:off x="16269165" y="36982745"/>
            <a:ext cx="14572989" cy="580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 anchor="b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Conclusions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One must understand the data before proceeding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Preprocessing of the data can be more difficult than applying the algorithms themselves, and equally important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All algorithms seem quite successful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Neural Networks seem the most accurate, but they rely a lot on trial and error, and can be quite time consuming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Going forward: Of course, you can always apply and test more techniques, especially Neural Networks and experiment. That’s what we will do.</a:t>
            </a:r>
          </a:p>
        </p:txBody>
      </p:sp>
      <p:sp>
        <p:nvSpPr>
          <p:cNvPr id="37" name="Text Box 186"/>
          <p:cNvSpPr txBox="1">
            <a:spLocks noChangeArrowheads="1"/>
          </p:cNvSpPr>
          <p:nvPr/>
        </p:nvSpPr>
        <p:spPr bwMode="auto">
          <a:xfrm>
            <a:off x="910392" y="16525899"/>
            <a:ext cx="13739421" cy="770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598" tIns="39300" rIns="78598" bIns="39300">
            <a:spAutoFit/>
          </a:bodyPr>
          <a:lstStyle>
            <a:lvl1pPr marL="384175" indent="-384175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Introduction</a:t>
            </a:r>
          </a:p>
          <a:p>
            <a:pPr marL="0" indent="0" algn="ctr">
              <a:defRPr/>
            </a:pPr>
            <a:endParaRPr lang="en-US" altLang="ko-KR" sz="4778" dirty="0"/>
          </a:p>
          <a:p>
            <a:pPr>
              <a:buFontTx/>
              <a:buChar char="•"/>
              <a:defRPr/>
            </a:pPr>
            <a:r>
              <a:rPr lang="en-US" altLang="ko-KR" sz="4000" dirty="0"/>
              <a:t>Sentiment analysis and prediction is a pretty common business problem nowadays</a:t>
            </a:r>
          </a:p>
          <a:p>
            <a:pPr>
              <a:buFontTx/>
              <a:buChar char="•"/>
              <a:defRPr/>
            </a:pPr>
            <a:r>
              <a:rPr lang="en-US" altLang="ko-KR" sz="4000" dirty="0"/>
              <a:t>Tech giants like Google, Amazon, </a:t>
            </a:r>
            <a:r>
              <a:rPr lang="en-US" altLang="ko-KR" sz="4000" dirty="0" err="1"/>
              <a:t>Facebook</a:t>
            </a:r>
            <a:r>
              <a:rPr lang="en-US" altLang="ko-KR" sz="4000" dirty="0"/>
              <a:t> tackle with this last years.</a:t>
            </a:r>
          </a:p>
          <a:p>
            <a:pPr>
              <a:buFontTx/>
              <a:buChar char="•"/>
              <a:defRPr/>
            </a:pPr>
            <a:r>
              <a:rPr lang="en-US" altLang="ko-KR" sz="4000" dirty="0"/>
              <a:t>It is almost always confronted with ML.</a:t>
            </a:r>
          </a:p>
          <a:p>
            <a:pPr>
              <a:buFontTx/>
              <a:buChar char="•"/>
              <a:defRPr/>
            </a:pPr>
            <a:r>
              <a:rPr lang="en-US" altLang="ko-KR" sz="4000" dirty="0"/>
              <a:t>Airline companies are especially interested in it, because they want to have a clear image of how satisfier their customers are and what the need to improve.</a:t>
            </a:r>
          </a:p>
          <a:p>
            <a:pPr>
              <a:buFontTx/>
              <a:buChar char="•"/>
              <a:defRPr/>
            </a:pPr>
            <a:r>
              <a:rPr lang="en-US" altLang="ko-KR" sz="4000" dirty="0"/>
              <a:t>Goal: Predict how bad/good/neutral the tweets regarding the companies were.</a:t>
            </a:r>
          </a:p>
        </p:txBody>
      </p:sp>
      <p:sp>
        <p:nvSpPr>
          <p:cNvPr id="38" name="Text Box 238">
            <a:extLst>
              <a:ext uri="{FF2B5EF4-FFF2-40B4-BE49-F238E27FC236}">
                <a16:creationId xmlns:a16="http://schemas.microsoft.com/office/drawing/2014/main" id="{40D7C87D-2381-47B7-BFA4-47C5ED257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0787" y="30949395"/>
            <a:ext cx="14845381" cy="636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598" tIns="39300" rIns="78598" bIns="39300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Experimental Results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NLP is very crucial</a:t>
            </a:r>
          </a:p>
          <a:p>
            <a:pPr lvl="1">
              <a:buFontTx/>
              <a:buChar char="•"/>
              <a:defRPr/>
            </a:pPr>
            <a:r>
              <a:rPr lang="en-US" altLang="ko-KR" sz="3608" dirty="0"/>
              <a:t>Especially word embedding must be done very carefully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Classic Machine learning algorithms seem to have accuracy in the range of [37~89]%</a:t>
            </a:r>
          </a:p>
          <a:p>
            <a:pPr lvl="1">
              <a:buFontTx/>
              <a:buChar char="•"/>
              <a:defRPr/>
            </a:pPr>
            <a:r>
              <a:rPr lang="en-US" altLang="ko-KR" sz="3608" dirty="0"/>
              <a:t>Best predictions: Gradient Boosting with </a:t>
            </a:r>
            <a:r>
              <a:rPr lang="en-US" altLang="ko-KR" sz="3608" dirty="0" err="1"/>
              <a:t>textBlob</a:t>
            </a:r>
            <a:r>
              <a:rPr lang="en-US" altLang="ko-KR" sz="3608" dirty="0"/>
              <a:t> sentiment preprocessing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Neural Networks seem to have accuracy in the range of [80~90]%</a:t>
            </a:r>
          </a:p>
          <a:p>
            <a:pPr lvl="1">
              <a:buFontTx/>
              <a:buChar char="•"/>
              <a:defRPr/>
            </a:pPr>
            <a:r>
              <a:rPr lang="en-US" altLang="ko-KR" sz="3608" dirty="0"/>
              <a:t>Best predictions: Simple </a:t>
            </a:r>
            <a:r>
              <a:rPr lang="en-US" altLang="ko-KR" sz="3608" dirty="0" err="1"/>
              <a:t>Keras</a:t>
            </a:r>
            <a:r>
              <a:rPr lang="en-US" altLang="ko-KR" sz="3608" dirty="0"/>
              <a:t> classifier with 1 layer and 8 hidden layer neurons</a:t>
            </a:r>
          </a:p>
          <a:p>
            <a:pPr>
              <a:buFontTx/>
              <a:buChar char="•"/>
              <a:defRPr/>
            </a:pPr>
            <a:endParaRPr lang="en-US" altLang="ko-KR" sz="3608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32F1B57-00F1-4691-B403-92FB15D1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59853" y="4217891"/>
            <a:ext cx="10953750" cy="1428750"/>
          </a:xfrm>
          <a:prstGeom prst="rect">
            <a:avLst/>
          </a:prstGeom>
        </p:spPr>
      </p:pic>
      <p:pic>
        <p:nvPicPr>
          <p:cNvPr id="32" name="Picture 31" descr="A black sign with white text&#10;&#10;Description automatically generated">
            <a:extLst>
              <a:ext uri="{FF2B5EF4-FFF2-40B4-BE49-F238E27FC236}">
                <a16:creationId xmlns:a16="http://schemas.microsoft.com/office/drawing/2014/main" id="{04935E64-52F8-4ED8-AEFC-85C9F07E6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2" y="4108721"/>
            <a:ext cx="5294715" cy="1535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3E3E7C-69D8-46BA-B534-6E340F178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9008" y="6815330"/>
            <a:ext cx="7925631" cy="476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09710-B8AA-47E7-911C-64B883DD6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35555" y="6837606"/>
            <a:ext cx="7800916" cy="4901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983D4-B613-47FB-A999-61A143C8F2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9165" y="23199237"/>
            <a:ext cx="16132780" cy="7622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19B04-941F-4B13-925D-4270AED697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0958" y="16816709"/>
            <a:ext cx="16488716" cy="6380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EFBB-A786-4BF0-94EF-5232990B19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3488" y="12008365"/>
            <a:ext cx="5704601" cy="4681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B175FF-F447-4413-9ECF-1B861445FD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48475" y="12030658"/>
            <a:ext cx="5533940" cy="4760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ACFB71-D319-4910-81E7-9392979B2F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29305" y="12030658"/>
            <a:ext cx="5150607" cy="47639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_template_35X4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ster_template_35X4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969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969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poster_template_35X4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template_35X4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536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poster_template_35X48</vt:lpstr>
      <vt:lpstr>PowerPoint Presentation</vt:lpstr>
    </vt:vector>
  </TitlesOfParts>
  <Company>University of North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Παναγιώτης Γρηγοριάδης</cp:lastModifiedBy>
  <cp:revision>394</cp:revision>
  <cp:lastPrinted>2017-08-26T23:19:14Z</cp:lastPrinted>
  <dcterms:created xsi:type="dcterms:W3CDTF">2010-02-08T16:48:32Z</dcterms:created>
  <dcterms:modified xsi:type="dcterms:W3CDTF">2019-05-21T10:28:01Z</dcterms:modified>
</cp:coreProperties>
</file>