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303" r:id="rId3"/>
    <p:sldId id="350" r:id="rId4"/>
    <p:sldId id="304" r:id="rId5"/>
    <p:sldId id="305" r:id="rId6"/>
    <p:sldId id="340" r:id="rId7"/>
    <p:sldId id="257" r:id="rId8"/>
    <p:sldId id="338" r:id="rId9"/>
    <p:sldId id="339" r:id="rId10"/>
    <p:sldId id="258" r:id="rId11"/>
    <p:sldId id="259" r:id="rId12"/>
    <p:sldId id="260" r:id="rId13"/>
    <p:sldId id="261" r:id="rId14"/>
    <p:sldId id="262" r:id="rId15"/>
    <p:sldId id="331" r:id="rId16"/>
    <p:sldId id="337" r:id="rId17"/>
    <p:sldId id="306" r:id="rId18"/>
    <p:sldId id="307" r:id="rId19"/>
    <p:sldId id="313" r:id="rId20"/>
    <p:sldId id="310" r:id="rId21"/>
    <p:sldId id="311" r:id="rId22"/>
    <p:sldId id="312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41" r:id="rId38"/>
    <p:sldId id="342" r:id="rId39"/>
    <p:sldId id="344" r:id="rId40"/>
    <p:sldId id="345" r:id="rId41"/>
    <p:sldId id="346" r:id="rId42"/>
    <p:sldId id="343" r:id="rId43"/>
    <p:sldId id="328" r:id="rId44"/>
    <p:sldId id="329" r:id="rId45"/>
    <p:sldId id="330" r:id="rId46"/>
    <p:sldId id="332" r:id="rId47"/>
    <p:sldId id="333" r:id="rId48"/>
    <p:sldId id="348" r:id="rId49"/>
    <p:sldId id="347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>
      <p:cViewPr varScale="1">
        <p:scale>
          <a:sx n="91" d="100"/>
          <a:sy n="91" d="100"/>
        </p:scale>
        <p:origin x="17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06165-BC4B-437F-8CD8-3F74997444F8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8A84-DC45-43E4-BB7A-653F06989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847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国企时间这行代码用于设定网页的到期时间，一旦过期则必须到服务器上重新调用。需要注意的是必须使用</a:t>
            </a:r>
            <a:r>
              <a:rPr lang="en-US" altLang="zh-CN" dirty="0" smtClean="0"/>
              <a:t>GMT</a:t>
            </a:r>
            <a:r>
              <a:rPr lang="zh-CN" altLang="en-US" dirty="0" smtClean="0"/>
              <a:t>时间格式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A8A84-DC45-43E4-BB7A-653F0698902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41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A8A84-DC45-43E4-BB7A-653F0698902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1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2FF75A-BDF7-4D4B-B612-9390916F2E1E}" type="datetimeFigureOut">
              <a:rPr lang="zh-CN" altLang="en-US" smtClean="0"/>
              <a:pPr/>
              <a:t>2017/2/22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F951F-1458-49B8-9899-EAFD3CE485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FF75A-BDF7-4D4B-B612-9390916F2E1E}" type="datetimeFigureOut">
              <a:rPr lang="zh-CN" altLang="en-US" smtClean="0"/>
              <a:pPr/>
              <a:t>2017/2/22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F951F-1458-49B8-9899-EAFD3CE485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FF75A-BDF7-4D4B-B612-9390916F2E1E}" type="datetimeFigureOut">
              <a:rPr lang="zh-CN" altLang="en-US" smtClean="0"/>
              <a:pPr/>
              <a:t>2017/2/22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F951F-1458-49B8-9899-EAFD3CE485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FF75A-BDF7-4D4B-B612-9390916F2E1E}" type="datetimeFigureOut">
              <a:rPr lang="zh-CN" altLang="en-US" smtClean="0"/>
              <a:pPr/>
              <a:t>2017/2/22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F951F-1458-49B8-9899-EAFD3CE485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FF75A-BDF7-4D4B-B612-9390916F2E1E}" type="datetimeFigureOut">
              <a:rPr lang="zh-CN" altLang="en-US" smtClean="0"/>
              <a:pPr/>
              <a:t>2017/2/22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F951F-1458-49B8-9899-EAFD3CE485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FF75A-BDF7-4D4B-B612-9390916F2E1E}" type="datetimeFigureOut">
              <a:rPr lang="zh-CN" altLang="en-US" smtClean="0"/>
              <a:pPr/>
              <a:t>2017/2/22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F951F-1458-49B8-9899-EAFD3CE485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FF75A-BDF7-4D4B-B612-9390916F2E1E}" type="datetimeFigureOut">
              <a:rPr lang="zh-CN" altLang="en-US" smtClean="0"/>
              <a:pPr/>
              <a:t>2017/2/22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F951F-1458-49B8-9899-EAFD3CE485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FF75A-BDF7-4D4B-B612-9390916F2E1E}" type="datetimeFigureOut">
              <a:rPr lang="zh-CN" altLang="en-US" smtClean="0"/>
              <a:pPr/>
              <a:t>2017/2/22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F951F-1458-49B8-9899-EAFD3CE485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FF75A-BDF7-4D4B-B612-9390916F2E1E}" type="datetimeFigureOut">
              <a:rPr lang="zh-CN" altLang="en-US" smtClean="0"/>
              <a:pPr/>
              <a:t>2017/2/22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F951F-1458-49B8-9899-EAFD3CE485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FF75A-BDF7-4D4B-B612-9390916F2E1E}" type="datetimeFigureOut">
              <a:rPr lang="zh-CN" altLang="en-US" smtClean="0"/>
              <a:pPr/>
              <a:t>2017/2/22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F951F-1458-49B8-9899-EAFD3CE485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FF75A-BDF7-4D4B-B612-9390916F2E1E}" type="datetimeFigureOut">
              <a:rPr lang="zh-CN" altLang="en-US" smtClean="0"/>
              <a:pPr/>
              <a:t>2017/2/22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F951F-1458-49B8-9899-EAFD3CE485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fld id="{552FF75A-BDF7-4D4B-B612-9390916F2E1E}" type="datetimeFigureOut">
              <a:rPr lang="zh-CN" altLang="en-US" smtClean="0"/>
              <a:pPr/>
              <a:t>2017/2/22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fld id="{675F951F-1458-49B8-9899-EAFD3CE485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alatino Linotype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alatino Linotype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alatino Linotype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alatino Linotype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alatino Linotype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alatino Linotype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alatino Linotype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alatino Linotype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FFCC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FFCC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FFCC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CC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FFCC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FFCC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FFCC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FFCC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FFCC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aike.baidu.com/picview/1628025/1628025/0/0eb30f2442a7d93361eb91e1ad4bd11372f001e4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aike.baidu.com/view/14121.htm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348880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HTML</a:t>
            </a:r>
            <a:r>
              <a:rPr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基础</a:t>
            </a:r>
            <a:endParaRPr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67744" y="5301208"/>
            <a:ext cx="6400800" cy="1201688"/>
          </a:xfrm>
        </p:spPr>
        <p:txBody>
          <a:bodyPr/>
          <a:lstStyle/>
          <a:p>
            <a:pPr algn="r"/>
            <a:r>
              <a:rPr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			</a:t>
            </a:r>
            <a:r>
              <a:rPr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主讲人：艾瑞克</a:t>
            </a:r>
            <a:endParaRPr lang="en-US" altLang="zh-CN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algn="r"/>
            <a:r>
              <a:rPr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QQ</a:t>
            </a:r>
            <a:r>
              <a:rPr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：</a:t>
            </a:r>
            <a:r>
              <a:rPr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757995271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latin typeface="Arial Narrow" pitchFamily="34" charset="0"/>
                <a:ea typeface="楷体_GB2312" pitchFamily="49" charset="-122"/>
              </a:rPr>
              <a:t>HTML </a:t>
            </a:r>
            <a:r>
              <a:rPr lang="zh-CN" altLang="en-US" b="1" dirty="0" smtClean="0">
                <a:latin typeface="Arial Narrow" pitchFamily="34" charset="0"/>
                <a:ea typeface="楷体_GB2312" pitchFamily="49" charset="-122"/>
              </a:rPr>
              <a:t>标记用于标记 </a:t>
            </a:r>
            <a:r>
              <a:rPr lang="en-US" altLang="zh-CN" b="1" dirty="0" smtClean="0">
                <a:latin typeface="Arial Narrow" pitchFamily="34" charset="0"/>
                <a:ea typeface="楷体_GB2312" pitchFamily="49" charset="-122"/>
              </a:rPr>
              <a:t>HTML </a:t>
            </a:r>
            <a:r>
              <a:rPr lang="zh-CN" altLang="en-US" b="1" dirty="0" smtClean="0">
                <a:latin typeface="Arial Narrow" pitchFamily="34" charset="0"/>
                <a:ea typeface="楷体_GB2312" pitchFamily="49" charset="-122"/>
              </a:rPr>
              <a:t>文档的开始和结束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46138" y="3376613"/>
            <a:ext cx="5700712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Tx/>
              <a:buFontTx/>
              <a:buChar char="•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标记的格式组成：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19672" y="2132856"/>
            <a:ext cx="5149850" cy="12223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1" fontAlgn="b"/>
            <a:r>
              <a:rPr lang="en-US" altLang="zh-CN" sz="2000" b="1" dirty="0">
                <a:latin typeface="Courier New" pitchFamily="49" charset="0"/>
              </a:rPr>
              <a:t>&lt;HTML&gt; </a:t>
            </a:r>
          </a:p>
          <a:p>
            <a:pPr lvl="1" fontAlgn="b"/>
            <a:r>
              <a:rPr lang="en-US" altLang="zh-CN" sz="2000" b="1" dirty="0">
                <a:latin typeface="Courier New" pitchFamily="49" charset="0"/>
              </a:rPr>
              <a:t> . . . </a:t>
            </a:r>
          </a:p>
          <a:p>
            <a:pPr lvl="1" fontAlgn="b"/>
            <a:r>
              <a:rPr lang="en-US" altLang="zh-CN" sz="2000" b="1" dirty="0">
                <a:latin typeface="Courier New" pitchFamily="49" charset="0"/>
              </a:rPr>
              <a:t>&lt;/HTML&gt;</a:t>
            </a:r>
          </a:p>
          <a:p>
            <a:pPr fontAlgn="b"/>
            <a:endParaRPr lang="en-US" altLang="zh-CN" sz="2000" b="1" dirty="0">
              <a:latin typeface="Courier New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495550" y="6221413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">
              <a:spcBef>
                <a:spcPct val="20000"/>
              </a:spcBef>
              <a:buFontTx/>
              <a:buChar char="•"/>
            </a:pPr>
            <a:r>
              <a:rPr lang="zh-CN" altLang="en-US" sz="2400" u="sng">
                <a:latin typeface="华文新魏" pitchFamily="2" charset="-122"/>
                <a:ea typeface="华文新魏" pitchFamily="2" charset="-122"/>
              </a:rPr>
              <a:t>元素 </a:t>
            </a:r>
            <a:r>
              <a:rPr lang="en-US" altLang="zh-CN" sz="2400" u="sng">
                <a:latin typeface="华文新魏" pitchFamily="2" charset="-122"/>
                <a:ea typeface="华文新魏" pitchFamily="2" charset="-122"/>
              </a:rPr>
              <a:t>- </a:t>
            </a:r>
            <a:r>
              <a:rPr lang="zh-CN" altLang="en-US" sz="2400" u="sng">
                <a:latin typeface="华文新魏" pitchFamily="2" charset="-122"/>
                <a:ea typeface="华文新魏" pitchFamily="2" charset="-122"/>
              </a:rPr>
              <a:t>标识标记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262438" y="5751513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">
              <a:spcBef>
                <a:spcPct val="20000"/>
              </a:spcBef>
              <a:buFontTx/>
              <a:buChar char="•"/>
            </a:pPr>
            <a:r>
              <a:rPr lang="zh-CN" altLang="en-US" sz="2400" u="sng">
                <a:latin typeface="华文新魏" pitchFamily="2" charset="-122"/>
                <a:ea typeface="华文新魏" pitchFamily="2" charset="-122"/>
              </a:rPr>
              <a:t>属性 </a:t>
            </a:r>
            <a:r>
              <a:rPr lang="en-US" altLang="zh-CN" sz="2400" u="sng">
                <a:latin typeface="华文新魏" pitchFamily="2" charset="-122"/>
                <a:ea typeface="华文新魏" pitchFamily="2" charset="-122"/>
              </a:rPr>
              <a:t>- </a:t>
            </a:r>
            <a:r>
              <a:rPr lang="zh-CN" altLang="en-US" sz="2400" u="sng">
                <a:latin typeface="华文新魏" pitchFamily="2" charset="-122"/>
                <a:ea typeface="华文新魏" pitchFamily="2" charset="-122"/>
              </a:rPr>
              <a:t>描述标记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348288" y="5167313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">
              <a:spcBef>
                <a:spcPct val="20000"/>
              </a:spcBef>
              <a:buFontTx/>
              <a:buChar char="•"/>
            </a:pPr>
            <a:r>
              <a:rPr lang="zh-CN" altLang="en-US" sz="2400" u="sng">
                <a:latin typeface="华文新魏" pitchFamily="2" charset="-122"/>
                <a:ea typeface="华文新魏" pitchFamily="2" charset="-122"/>
              </a:rPr>
              <a:t>值 </a:t>
            </a:r>
            <a:r>
              <a:rPr lang="en-US" altLang="zh-CN" sz="2400" u="sng">
                <a:latin typeface="华文新魏" pitchFamily="2" charset="-122"/>
                <a:ea typeface="华文新魏" pitchFamily="2" charset="-122"/>
              </a:rPr>
              <a:t>- </a:t>
            </a:r>
            <a:r>
              <a:rPr lang="zh-CN" altLang="en-US" sz="2400" u="sng">
                <a:latin typeface="华文新魏" pitchFamily="2" charset="-122"/>
                <a:ea typeface="华文新魏" pitchFamily="2" charset="-122"/>
              </a:rPr>
              <a:t>分配给属性的内容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917700" y="4102100"/>
            <a:ext cx="5130800" cy="1003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"/>
            <a:r>
              <a:rPr lang="en-US" altLang="zh-CN" sz="2000" b="1">
                <a:latin typeface="Courier New" pitchFamily="49" charset="0"/>
              </a:rPr>
              <a:t>&lt;ELEMENT ATTRIBUTE = value&gt;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095500" y="4737100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276600" y="4737100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800600" y="4737100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5" name="AutoShape 13"/>
          <p:cNvCxnSpPr>
            <a:cxnSpLocks noChangeShapeType="1"/>
            <a:stCxn id="12" idx="0"/>
            <a:endCxn id="8" idx="1"/>
          </p:cNvCxnSpPr>
          <p:nvPr/>
        </p:nvCxnSpPr>
        <p:spPr bwMode="auto">
          <a:xfrm rot="5400000" flipV="1">
            <a:off x="1431925" y="5386388"/>
            <a:ext cx="1727200" cy="400050"/>
          </a:xfrm>
          <a:prstGeom prst="bentConnector4">
            <a:avLst>
              <a:gd name="adj1" fmla="val 73528"/>
              <a:gd name="adj2" fmla="val 394"/>
            </a:avLst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6" name="AutoShape 14"/>
          <p:cNvCxnSpPr>
            <a:cxnSpLocks noChangeShapeType="1"/>
            <a:stCxn id="13" idx="0"/>
            <a:endCxn id="9" idx="1"/>
          </p:cNvCxnSpPr>
          <p:nvPr/>
        </p:nvCxnSpPr>
        <p:spPr bwMode="auto">
          <a:xfrm rot="5400000" flipV="1">
            <a:off x="3140869" y="4858544"/>
            <a:ext cx="1257300" cy="985838"/>
          </a:xfrm>
          <a:prstGeom prst="bentConnector4">
            <a:avLst>
              <a:gd name="adj1" fmla="val 100125"/>
              <a:gd name="adj2" fmla="val 93718"/>
            </a:avLst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7" name="AutoShape 15"/>
          <p:cNvCxnSpPr>
            <a:cxnSpLocks noChangeShapeType="1"/>
            <a:stCxn id="14" idx="0"/>
            <a:endCxn id="10" idx="1"/>
          </p:cNvCxnSpPr>
          <p:nvPr/>
        </p:nvCxnSpPr>
        <p:spPr bwMode="auto">
          <a:xfrm rot="5400000" flipV="1">
            <a:off x="4737894" y="4785519"/>
            <a:ext cx="673100" cy="547688"/>
          </a:xfrm>
          <a:prstGeom prst="bentConnector4">
            <a:avLst>
              <a:gd name="adj1" fmla="val 99995"/>
              <a:gd name="adj2" fmla="val 58259"/>
            </a:avLst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-Head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 smtClean="0">
                <a:solidFill>
                  <a:schemeClr val="tx1"/>
                </a:solidFill>
              </a:rPr>
              <a:t>HTML</a:t>
            </a:r>
            <a:r>
              <a:rPr lang="zh-CN" altLang="en-US" sz="2800" dirty="0" smtClean="0">
                <a:solidFill>
                  <a:schemeClr val="tx1"/>
                </a:solidFill>
              </a:rPr>
              <a:t>头部信息</a:t>
            </a:r>
            <a:r>
              <a:rPr lang="en-US" altLang="zh-CN" sz="2800" dirty="0" smtClean="0">
                <a:solidFill>
                  <a:schemeClr val="tx1"/>
                </a:solidFill>
              </a:rPr>
              <a:t>(head)</a:t>
            </a:r>
            <a:r>
              <a:rPr lang="zh-CN" altLang="en-US" sz="2800" dirty="0" smtClean="0">
                <a:solidFill>
                  <a:schemeClr val="tx1"/>
                </a:solidFill>
              </a:rPr>
              <a:t>里包含关于所在网页的信息。头部信息</a:t>
            </a:r>
            <a:r>
              <a:rPr lang="en-US" altLang="zh-CN" sz="2800" dirty="0" smtClean="0">
                <a:solidFill>
                  <a:schemeClr val="tx1"/>
                </a:solidFill>
              </a:rPr>
              <a:t>(head)</a:t>
            </a:r>
            <a:r>
              <a:rPr lang="zh-CN" altLang="en-US" sz="2800" dirty="0" smtClean="0">
                <a:solidFill>
                  <a:schemeClr val="tx1"/>
                </a:solidFill>
              </a:rPr>
              <a:t>里的内容，主要是被浏览器所用，不会显示在网页的正文内容里。</a:t>
            </a:r>
          </a:p>
          <a:p>
            <a:pPr>
              <a:lnSpc>
                <a:spcPct val="80000"/>
              </a:lnSpc>
            </a:pPr>
            <a:r>
              <a:rPr lang="zh-CN" altLang="en-US" sz="2800" dirty="0" smtClean="0">
                <a:solidFill>
                  <a:schemeClr val="tx1"/>
                </a:solidFill>
              </a:rPr>
              <a:t>标题</a:t>
            </a:r>
            <a:r>
              <a:rPr lang="en-US" altLang="zh-CN" sz="2800" dirty="0" smtClean="0">
                <a:solidFill>
                  <a:schemeClr val="tx1"/>
                </a:solidFill>
              </a:rPr>
              <a:t>(title)</a:t>
            </a:r>
          </a:p>
          <a:p>
            <a:pPr>
              <a:lnSpc>
                <a:spcPct val="80000"/>
              </a:lnSpc>
            </a:pPr>
            <a:r>
              <a:rPr lang="zh-CN" altLang="en-US" sz="2800" dirty="0" smtClean="0">
                <a:solidFill>
                  <a:schemeClr val="tx1"/>
                </a:solidFill>
              </a:rPr>
              <a:t>标题</a:t>
            </a:r>
            <a:r>
              <a:rPr lang="en-US" altLang="zh-CN" sz="2800" dirty="0" smtClean="0">
                <a:solidFill>
                  <a:schemeClr val="tx1"/>
                </a:solidFill>
              </a:rPr>
              <a:t>(title)</a:t>
            </a:r>
            <a:r>
              <a:rPr lang="zh-CN" altLang="en-US" sz="2800" dirty="0" smtClean="0">
                <a:solidFill>
                  <a:schemeClr val="tx1"/>
                </a:solidFill>
              </a:rPr>
              <a:t>是最常用的</a:t>
            </a:r>
            <a:r>
              <a:rPr lang="en-US" altLang="zh-CN" sz="2800" dirty="0" smtClean="0">
                <a:solidFill>
                  <a:schemeClr val="tx1"/>
                </a:solidFill>
              </a:rPr>
              <a:t>head</a:t>
            </a:r>
            <a:r>
              <a:rPr lang="zh-CN" altLang="en-US" sz="2800" dirty="0" smtClean="0">
                <a:solidFill>
                  <a:schemeClr val="tx1"/>
                </a:solidFill>
              </a:rPr>
              <a:t>信息。它不显示在</a:t>
            </a:r>
            <a:r>
              <a:rPr lang="en-US" altLang="zh-CN" sz="2800" dirty="0" smtClean="0">
                <a:solidFill>
                  <a:schemeClr val="tx1"/>
                </a:solidFill>
              </a:rPr>
              <a:t>HTML</a:t>
            </a:r>
            <a:r>
              <a:rPr lang="zh-CN" altLang="en-US" sz="2800" dirty="0" smtClean="0">
                <a:solidFill>
                  <a:schemeClr val="tx1"/>
                </a:solidFill>
              </a:rPr>
              <a:t>网页正文里，显示在浏览器窗口的标题栏里。 </a:t>
            </a:r>
          </a:p>
          <a:p>
            <a:pPr>
              <a:lnSpc>
                <a:spcPct val="80000"/>
              </a:lnSpc>
            </a:pPr>
            <a:r>
              <a:rPr lang="zh-CN" altLang="en-US" sz="2800" dirty="0" smtClean="0">
                <a:solidFill>
                  <a:schemeClr val="tx1"/>
                </a:solidFill>
              </a:rPr>
              <a:t>示例代码如下：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>
                <a:solidFill>
                  <a:schemeClr val="tx1"/>
                </a:solidFill>
              </a:rPr>
              <a:t>&lt;html&gt;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 smtClean="0">
                <a:solidFill>
                  <a:schemeClr val="tx1"/>
                </a:solidFill>
              </a:rPr>
              <a:t>&lt;head&gt;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>
                <a:solidFill>
                  <a:schemeClr val="tx1"/>
                </a:solidFill>
              </a:rPr>
              <a:t>&lt;title&gt;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HTML中文教程头部信息</a:t>
            </a:r>
            <a:r>
              <a:rPr lang="en-US" altLang="en-US" sz="2800" dirty="0" smtClean="0">
                <a:solidFill>
                  <a:schemeClr val="tx1"/>
                </a:solidFill>
              </a:rPr>
              <a:t>&lt;/title&gt;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>
                <a:solidFill>
                  <a:schemeClr val="tx1"/>
                </a:solidFill>
              </a:rPr>
              <a:t>&lt;/head&gt; 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>
                <a:solidFill>
                  <a:schemeClr val="tx1"/>
                </a:solidFill>
              </a:rPr>
              <a:t>&lt;/html&gt;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HTML-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000" b="1" dirty="0" smtClean="0">
                <a:latin typeface="Arial Narrow" pitchFamily="34" charset="0"/>
                <a:ea typeface="楷体_GB2312" pitchFamily="49" charset="-122"/>
              </a:rPr>
              <a:t>基本结构：</a:t>
            </a:r>
            <a:endParaRPr lang="zh-CN" altLang="en-US" sz="20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0500" y="2260600"/>
            <a:ext cx="32131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">
              <a:buFont typeface="Wingdings" pitchFamily="2" charset="2"/>
              <a:buChar char="Ø"/>
            </a:pPr>
            <a:r>
              <a:rPr lang="en-US" altLang="zh-CN" sz="2400"/>
              <a:t>HTML </a:t>
            </a:r>
            <a:r>
              <a:rPr lang="zh-CN" altLang="en-US" sz="2400"/>
              <a:t>部分</a:t>
            </a:r>
          </a:p>
          <a:p>
            <a:pPr fontAlgn="b">
              <a:buFont typeface="Wingdings" pitchFamily="2" charset="2"/>
              <a:buChar char="Ø"/>
            </a:pPr>
            <a:r>
              <a:rPr lang="zh-CN" altLang="en-US" sz="2400"/>
              <a:t>文档头部分</a:t>
            </a:r>
          </a:p>
          <a:p>
            <a:pPr fontAlgn="b">
              <a:buFont typeface="Wingdings" pitchFamily="2" charset="2"/>
              <a:buChar char="Ø"/>
            </a:pPr>
            <a:r>
              <a:rPr lang="zh-CN" altLang="en-US" sz="2400"/>
              <a:t>正文部分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60600" y="1384300"/>
            <a:ext cx="6705600" cy="3124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1" fontAlgn="b"/>
            <a:r>
              <a:rPr lang="en-US" altLang="zh-CN" sz="2000" b="1" dirty="0" smtClean="0">
                <a:latin typeface="Courier New" pitchFamily="49" charset="0"/>
              </a:rPr>
              <a:t>&lt;html&gt;</a:t>
            </a:r>
            <a:endParaRPr lang="en-US" altLang="zh-CN" sz="2000" b="1" dirty="0">
              <a:latin typeface="Courier New" pitchFamily="49" charset="0"/>
            </a:endParaRPr>
          </a:p>
          <a:p>
            <a:pPr lvl="1" fontAlgn="b"/>
            <a:r>
              <a:rPr lang="en-US" altLang="zh-CN" sz="2000" b="1" dirty="0">
                <a:latin typeface="Courier New" pitchFamily="49" charset="0"/>
              </a:rPr>
              <a:t>	</a:t>
            </a:r>
            <a:r>
              <a:rPr lang="en-US" altLang="zh-CN" sz="2000" b="1" dirty="0" smtClean="0">
                <a:latin typeface="Courier New" pitchFamily="49" charset="0"/>
              </a:rPr>
              <a:t>&lt;head&gt;</a:t>
            </a:r>
            <a:endParaRPr lang="en-US" altLang="zh-CN" sz="2000" b="1" dirty="0">
              <a:latin typeface="Courier New" pitchFamily="49" charset="0"/>
            </a:endParaRPr>
          </a:p>
          <a:p>
            <a:pPr lvl="1" fontAlgn="b"/>
            <a:r>
              <a:rPr lang="en-US" altLang="zh-CN" sz="2000" b="1" dirty="0">
                <a:latin typeface="Courier New" pitchFamily="49" charset="0"/>
              </a:rPr>
              <a:t>		</a:t>
            </a:r>
            <a:r>
              <a:rPr lang="en-US" altLang="zh-CN" sz="2000" b="1" dirty="0" smtClean="0">
                <a:latin typeface="Courier New" pitchFamily="49" charset="0"/>
              </a:rPr>
              <a:t>&lt;title&gt;</a:t>
            </a:r>
            <a:r>
              <a:rPr lang="zh-CN" altLang="en-US" sz="2000" b="1" dirty="0">
                <a:latin typeface="Courier New" pitchFamily="49" charset="0"/>
              </a:rPr>
              <a:t>欢迎进入 </a:t>
            </a:r>
            <a:r>
              <a:rPr lang="en-US" altLang="zh-CN" sz="2000" b="1" dirty="0">
                <a:latin typeface="Courier New" pitchFamily="49" charset="0"/>
              </a:rPr>
              <a:t>HTML </a:t>
            </a:r>
            <a:r>
              <a:rPr lang="zh-CN" altLang="en-US" sz="2000" b="1" dirty="0">
                <a:latin typeface="Courier New" pitchFamily="49" charset="0"/>
              </a:rPr>
              <a:t>世界</a:t>
            </a:r>
            <a:r>
              <a:rPr lang="en-US" altLang="zh-CN" sz="2000" b="1" dirty="0" smtClean="0">
                <a:latin typeface="Courier New" pitchFamily="49" charset="0"/>
              </a:rPr>
              <a:t>&lt;/title&gt;</a:t>
            </a:r>
            <a:endParaRPr lang="en-US" altLang="zh-CN" sz="2000" b="1" dirty="0">
              <a:latin typeface="Courier New" pitchFamily="49" charset="0"/>
            </a:endParaRPr>
          </a:p>
          <a:p>
            <a:pPr lvl="1" fontAlgn="b"/>
            <a:r>
              <a:rPr lang="en-US" altLang="zh-CN" sz="2000" b="1" dirty="0">
                <a:latin typeface="Courier New" pitchFamily="49" charset="0"/>
              </a:rPr>
              <a:t>	</a:t>
            </a:r>
            <a:r>
              <a:rPr lang="en-US" altLang="zh-CN" sz="2000" b="1" dirty="0" smtClean="0">
                <a:latin typeface="Courier New" pitchFamily="49" charset="0"/>
              </a:rPr>
              <a:t>&lt;/head&gt;</a:t>
            </a:r>
            <a:endParaRPr lang="en-US" altLang="zh-CN" sz="2000" b="1" dirty="0">
              <a:latin typeface="Courier New" pitchFamily="49" charset="0"/>
            </a:endParaRPr>
          </a:p>
          <a:p>
            <a:pPr lvl="1" fontAlgn="b"/>
            <a:r>
              <a:rPr lang="en-US" altLang="zh-CN" sz="2000" b="1" dirty="0">
                <a:latin typeface="Courier New" pitchFamily="49" charset="0"/>
              </a:rPr>
              <a:t>	</a:t>
            </a:r>
            <a:r>
              <a:rPr lang="en-US" altLang="zh-CN" sz="2000" b="1" dirty="0" smtClean="0">
                <a:latin typeface="Courier New" pitchFamily="49" charset="0"/>
              </a:rPr>
              <a:t>&lt;body&gt;</a:t>
            </a:r>
            <a:endParaRPr lang="en-US" altLang="zh-CN" sz="2000" b="1" dirty="0">
              <a:latin typeface="Courier New" pitchFamily="49" charset="0"/>
            </a:endParaRPr>
          </a:p>
          <a:p>
            <a:pPr lvl="1" fontAlgn="b"/>
            <a:r>
              <a:rPr lang="en-US" altLang="zh-CN" sz="2000" b="1" dirty="0">
                <a:latin typeface="Courier New" pitchFamily="49" charset="0"/>
              </a:rPr>
              <a:t>		</a:t>
            </a:r>
            <a:r>
              <a:rPr lang="en-US" altLang="zh-CN" sz="2000" b="1" dirty="0" smtClean="0">
                <a:latin typeface="Courier New" pitchFamily="49" charset="0"/>
              </a:rPr>
              <a:t>&lt;p&gt;</a:t>
            </a:r>
            <a:r>
              <a:rPr lang="zh-CN" altLang="en-US" sz="2000" b="1" dirty="0">
                <a:latin typeface="Courier New" pitchFamily="49" charset="0"/>
              </a:rPr>
              <a:t>这会是一种很有趣的体验</a:t>
            </a:r>
            <a:r>
              <a:rPr lang="en-US" altLang="zh-CN" sz="2000" b="1" dirty="0" smtClean="0">
                <a:latin typeface="Courier New" pitchFamily="49" charset="0"/>
              </a:rPr>
              <a:t>&lt;/p&gt;</a:t>
            </a:r>
            <a:endParaRPr lang="en-US" altLang="zh-CN" sz="2000" b="1" dirty="0">
              <a:latin typeface="Courier New" pitchFamily="49" charset="0"/>
            </a:endParaRPr>
          </a:p>
          <a:p>
            <a:pPr lvl="1" fontAlgn="b"/>
            <a:r>
              <a:rPr lang="en-US" altLang="zh-CN" sz="2000" b="1" dirty="0">
                <a:latin typeface="Courier New" pitchFamily="49" charset="0"/>
              </a:rPr>
              <a:t>	</a:t>
            </a:r>
            <a:r>
              <a:rPr lang="en-US" altLang="zh-CN" sz="2000" b="1" dirty="0" smtClean="0">
                <a:latin typeface="Courier New" pitchFamily="49" charset="0"/>
              </a:rPr>
              <a:t>&lt;/body&gt;</a:t>
            </a:r>
            <a:endParaRPr lang="en-US" altLang="zh-CN" sz="2000" b="1" dirty="0">
              <a:latin typeface="Courier New" pitchFamily="49" charset="0"/>
            </a:endParaRPr>
          </a:p>
          <a:p>
            <a:pPr lvl="1" fontAlgn="b"/>
            <a:r>
              <a:rPr lang="en-US" altLang="zh-CN" sz="2000" b="1" dirty="0" smtClean="0">
                <a:latin typeface="Courier New" pitchFamily="49" charset="0"/>
              </a:rPr>
              <a:t>&lt;/html&gt;</a:t>
            </a:r>
            <a:endParaRPr lang="en-US" altLang="zh-CN" sz="2000" b="1" dirty="0">
              <a:latin typeface="Courier New" pitchFamily="49" charset="0"/>
            </a:endParaRPr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>
            <a:off x="2959100" y="3111500"/>
            <a:ext cx="241300" cy="622300"/>
          </a:xfrm>
          <a:prstGeom prst="leftBrace">
            <a:avLst>
              <a:gd name="adj1" fmla="val 21491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2971800" y="2159000"/>
            <a:ext cx="241300" cy="673100"/>
          </a:xfrm>
          <a:prstGeom prst="leftBrace">
            <a:avLst>
              <a:gd name="adj1" fmla="val 23246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7"/>
          <p:cNvSpPr>
            <a:spLocks/>
          </p:cNvSpPr>
          <p:nvPr/>
        </p:nvSpPr>
        <p:spPr bwMode="auto">
          <a:xfrm>
            <a:off x="2501900" y="2006600"/>
            <a:ext cx="203200" cy="1955800"/>
          </a:xfrm>
          <a:prstGeom prst="leftBrace">
            <a:avLst>
              <a:gd name="adj1" fmla="val 80208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">
              <a:spcBef>
                <a:spcPct val="20000"/>
              </a:spcBef>
              <a:buFontTx/>
              <a:buChar char="•"/>
            </a:pPr>
            <a:endParaRPr lang="zh-CN" altLang="zh-CN" sz="2800" b="1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739900" y="3225800"/>
            <a:ext cx="1143000" cy="203200"/>
          </a:xfrm>
          <a:prstGeom prst="line">
            <a:avLst/>
          </a:prstGeom>
          <a:noFill/>
          <a:ln w="28575">
            <a:solidFill>
              <a:srgbClr val="333399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1765300" y="2514600"/>
            <a:ext cx="1155700" cy="406400"/>
          </a:xfrm>
          <a:prstGeom prst="line">
            <a:avLst/>
          </a:prstGeom>
          <a:noFill/>
          <a:ln w="28575">
            <a:solidFill>
              <a:srgbClr val="333399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2032000" y="2209800"/>
            <a:ext cx="533400" cy="266700"/>
          </a:xfrm>
          <a:prstGeom prst="line">
            <a:avLst/>
          </a:prstGeom>
          <a:noFill/>
          <a:ln w="28575">
            <a:solidFill>
              <a:srgbClr val="333399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4" name="Picture 12" descr="sg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28465"/>
            <a:ext cx="3707904" cy="2429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4737100" y="4584700"/>
            <a:ext cx="1727200" cy="1066800"/>
            <a:chOff x="2984" y="2888"/>
            <a:chExt cx="1088" cy="672"/>
          </a:xfrm>
        </p:grpSpPr>
        <p:grpSp>
          <p:nvGrpSpPr>
            <p:cNvPr id="16" name="Group 14"/>
            <p:cNvGrpSpPr>
              <a:grpSpLocks/>
            </p:cNvGrpSpPr>
            <p:nvPr/>
          </p:nvGrpSpPr>
          <p:grpSpPr bwMode="auto">
            <a:xfrm>
              <a:off x="2984" y="2888"/>
              <a:ext cx="1088" cy="672"/>
              <a:chOff x="2288" y="2856"/>
              <a:chExt cx="512" cy="672"/>
            </a:xfrm>
          </p:grpSpPr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>
                <a:off x="2800" y="2856"/>
                <a:ext cx="0" cy="66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 flipH="1">
                <a:off x="2288" y="3528"/>
                <a:ext cx="51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3118" y="3205"/>
              <a:ext cx="888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FF0000"/>
                  </a:solidFill>
                </a:rPr>
                <a:t>运行结果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HTML-Meta</a:t>
            </a:r>
            <a:r>
              <a:rPr lang="zh-CN" altLang="en-US" dirty="0" smtClean="0"/>
              <a:t>标记</a:t>
            </a:r>
            <a:endParaRPr lang="zh-CN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00100" y="2381250"/>
            <a:ext cx="7467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1400">
              <a:latin typeface="Times New Roman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96925" y="1206500"/>
            <a:ext cx="339883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zh-CN" altLang="en-US" sz="2400" b="1">
                <a:latin typeface="Arial Narrow" pitchFamily="34" charset="0"/>
                <a:ea typeface="楷体_GB2312" pitchFamily="49" charset="-122"/>
              </a:rPr>
              <a:t>提供关于网页的信息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28700" y="1638300"/>
            <a:ext cx="7531100" cy="1308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&lt;meta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name=</a:t>
            </a:r>
            <a:r>
              <a:rPr lang="en-US" altLang="zh-CN" sz="2000" b="1" dirty="0">
                <a:latin typeface="宋体"/>
                <a:cs typeface="Courier New" pitchFamily="49" charset="0"/>
              </a:rPr>
              <a:t>“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Author</a:t>
            </a:r>
            <a:r>
              <a:rPr lang="en-US" altLang="zh-CN" sz="2000" b="1" dirty="0">
                <a:latin typeface="宋体"/>
                <a:cs typeface="Courier New" pitchFamily="49" charset="0"/>
              </a:rPr>
              <a:t>”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content=</a:t>
            </a:r>
            <a:r>
              <a:rPr lang="en-US" altLang="zh-CN" sz="2000" b="1" dirty="0">
                <a:latin typeface="宋体"/>
                <a:cs typeface="Courier New" pitchFamily="49" charset="0"/>
              </a:rPr>
              <a:t>“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Graham Browne</a:t>
            </a:r>
            <a:r>
              <a:rPr lang="en-US" altLang="zh-CN" sz="2000" b="1" dirty="0">
                <a:latin typeface="宋体"/>
                <a:cs typeface="Courier New" pitchFamily="49" charset="0"/>
              </a:rPr>
              <a:t>”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&gt;  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&lt;meta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name=</a:t>
            </a:r>
            <a:r>
              <a:rPr lang="en-US" altLang="zh-CN" sz="2000" b="1" dirty="0">
                <a:latin typeface="宋体"/>
                <a:cs typeface="Courier New" pitchFamily="49" charset="0"/>
              </a:rPr>
              <a:t>“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KEYWORDS</a:t>
            </a:r>
            <a:r>
              <a:rPr lang="en-US" altLang="zh-CN" sz="2000" b="1" dirty="0">
                <a:latin typeface="宋体"/>
                <a:cs typeface="Courier New" pitchFamily="49" charset="0"/>
              </a:rPr>
              <a:t>”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content=</a:t>
            </a:r>
            <a:r>
              <a:rPr lang="en-US" altLang="zh-CN" sz="2000" b="1" dirty="0">
                <a:latin typeface="宋体"/>
                <a:cs typeface="Courier New" pitchFamily="49" charset="0"/>
              </a:rPr>
              <a:t>“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altLang="zh-CN" sz="2000" b="1" dirty="0">
                <a:latin typeface="宋体"/>
                <a:cs typeface="Courier New" pitchFamily="49" charset="0"/>
              </a:rPr>
              <a:t>”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　    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&lt;meta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name="DESCRIPTION" content="..."&gt;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292225" y="2978150"/>
            <a:ext cx="15557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b="1" u="sng">
                <a:solidFill>
                  <a:srgbClr val="333399"/>
                </a:solidFill>
              </a:rPr>
              <a:t>对网页的描述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822825" y="2978150"/>
            <a:ext cx="22415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b="1" u="sng">
                <a:solidFill>
                  <a:srgbClr val="333399"/>
                </a:solidFill>
              </a:rPr>
              <a:t>根据关键词生成响应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835525" y="3308350"/>
            <a:ext cx="22415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b="1" u="sng">
                <a:solidFill>
                  <a:srgbClr val="333399"/>
                </a:solidFill>
              </a:rPr>
              <a:t>获得文档的作者名称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3200400" y="2108200"/>
            <a:ext cx="5092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086100" y="2425700"/>
            <a:ext cx="1447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060700" y="2743200"/>
            <a:ext cx="172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cxnSp>
        <p:nvCxnSpPr>
          <p:cNvPr id="14" name="AutoShape 12"/>
          <p:cNvCxnSpPr>
            <a:cxnSpLocks noChangeShapeType="1"/>
            <a:stCxn id="11" idx="1"/>
            <a:endCxn id="10" idx="3"/>
          </p:cNvCxnSpPr>
          <p:nvPr/>
        </p:nvCxnSpPr>
        <p:spPr bwMode="auto">
          <a:xfrm rot="5400000">
            <a:off x="7007225" y="2178050"/>
            <a:ext cx="1355725" cy="1216025"/>
          </a:xfrm>
          <a:prstGeom prst="bentConnector2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" name="AutoShape 13"/>
          <p:cNvCxnSpPr>
            <a:cxnSpLocks noChangeShapeType="1"/>
            <a:stCxn id="12" idx="1"/>
            <a:endCxn id="9" idx="3"/>
          </p:cNvCxnSpPr>
          <p:nvPr/>
        </p:nvCxnSpPr>
        <p:spPr bwMode="auto">
          <a:xfrm rot="16200000" flipH="1">
            <a:off x="5445125" y="1514475"/>
            <a:ext cx="708025" cy="2530475"/>
          </a:xfrm>
          <a:prstGeom prst="bentConnector4">
            <a:avLst>
              <a:gd name="adj1" fmla="val -2245"/>
              <a:gd name="adj2" fmla="val 109032"/>
            </a:avLst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6" name="AutoShape 14"/>
          <p:cNvCxnSpPr>
            <a:cxnSpLocks noChangeShapeType="1"/>
            <a:stCxn id="13" idx="1"/>
            <a:endCxn id="8" idx="3"/>
          </p:cNvCxnSpPr>
          <p:nvPr/>
        </p:nvCxnSpPr>
        <p:spPr bwMode="auto">
          <a:xfrm rot="5400000">
            <a:off x="3622675" y="1968500"/>
            <a:ext cx="390525" cy="1939925"/>
          </a:xfrm>
          <a:prstGeom prst="bentConnector2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835025" y="3352800"/>
            <a:ext cx="3457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b="1">
                <a:latin typeface="Arial Narrow" pitchFamily="34" charset="0"/>
                <a:ea typeface="楷体_GB2312" pitchFamily="49" charset="-122"/>
              </a:rPr>
              <a:t>2.</a:t>
            </a:r>
            <a:r>
              <a:rPr lang="zh-CN" altLang="en-US" sz="2400" b="1">
                <a:latin typeface="Arial Narrow" pitchFamily="34" charset="0"/>
                <a:ea typeface="楷体_GB2312" pitchFamily="49" charset="-122"/>
              </a:rPr>
              <a:t>应用：关键词生成响应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787400" y="3771900"/>
            <a:ext cx="7810500" cy="571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">
              <a:spcBef>
                <a:spcPct val="20000"/>
              </a:spcBef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&lt;meta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http-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equiv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="Expires" content="Mon, 15 Sep 2003 14:25:27 GMT"&gt;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2413000" y="4406900"/>
            <a:ext cx="4559300" cy="698500"/>
          </a:xfrm>
          <a:prstGeom prst="rect">
            <a:avLst/>
          </a:prstGeom>
          <a:solidFill>
            <a:srgbClr val="C1F3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latin typeface="Times New Roman" pitchFamily="18" charset="0"/>
              </a:rPr>
              <a:t>Expires: Mon, 15 Sep 2003 14:25:27 GMT</a:t>
            </a:r>
            <a:endParaRPr lang="en-US" altLang="zh-CN"/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631825" y="3981450"/>
            <a:ext cx="1833563" cy="800100"/>
            <a:chOff x="454" y="3244"/>
            <a:chExt cx="1155" cy="504"/>
          </a:xfrm>
        </p:grpSpPr>
        <p:cxnSp>
          <p:nvCxnSpPr>
            <p:cNvPr id="21" name="AutoShape 19"/>
            <p:cNvCxnSpPr>
              <a:cxnSpLocks noChangeShapeType="1"/>
              <a:stCxn id="18" idx="1"/>
              <a:endCxn id="19" idx="1"/>
            </p:cNvCxnSpPr>
            <p:nvPr/>
          </p:nvCxnSpPr>
          <p:spPr bwMode="auto">
            <a:xfrm rot="10800000" flipH="1" flipV="1">
              <a:off x="535" y="3244"/>
              <a:ext cx="1049" cy="504"/>
            </a:xfrm>
            <a:prstGeom prst="bentConnector3">
              <a:avLst>
                <a:gd name="adj1" fmla="val -128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454" y="3557"/>
              <a:ext cx="1155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zh-CN" altLang="en-US" sz="1200" b="1">
                  <a:solidFill>
                    <a:srgbClr val="333399"/>
                  </a:solidFill>
                  <a:latin typeface="宋体" pitchFamily="2" charset="-122"/>
                </a:rPr>
                <a:t>设置网页的到期值</a:t>
              </a:r>
              <a:r>
                <a:rPr lang="en-US" altLang="zh-CN" sz="1200" b="1">
                  <a:solidFill>
                    <a:srgbClr val="333399"/>
                  </a:solidFill>
                  <a:latin typeface="宋体" pitchFamily="2" charset="-122"/>
                </a:rPr>
                <a:t>:</a:t>
              </a:r>
              <a:r>
                <a:rPr lang="zh-CN" altLang="en-US" sz="1200" b="1">
                  <a:solidFill>
                    <a:srgbClr val="333399"/>
                  </a:solidFill>
                  <a:latin typeface="宋体" pitchFamily="2" charset="-122"/>
                </a:rPr>
                <a:t>响应</a:t>
              </a:r>
              <a:r>
                <a:rPr lang="zh-CN" altLang="en-US" sz="1400" b="1">
                  <a:solidFill>
                    <a:srgbClr val="333399"/>
                  </a:solidFill>
                </a:rPr>
                <a:t> </a:t>
              </a:r>
            </a:p>
          </p:txBody>
        </p:sp>
      </p:grp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787400" y="5168900"/>
            <a:ext cx="7810500" cy="571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">
              <a:spcBef>
                <a:spcPct val="20000"/>
              </a:spcBef>
            </a:pPr>
            <a:r>
              <a:rPr lang="en-US" altLang="zh-CN" dirty="0" smtClean="0">
                <a:latin typeface="Times New Roman" pitchFamily="18" charset="0"/>
              </a:rPr>
              <a:t>&lt;meta </a:t>
            </a:r>
            <a:r>
              <a:rPr lang="en-US" altLang="zh-CN" dirty="0">
                <a:latin typeface="Times New Roman" pitchFamily="18" charset="0"/>
              </a:rPr>
              <a:t>http-</a:t>
            </a:r>
            <a:r>
              <a:rPr lang="en-US" altLang="zh-CN" dirty="0" err="1">
                <a:latin typeface="Times New Roman" pitchFamily="18" charset="0"/>
              </a:rPr>
              <a:t>equiv</a:t>
            </a:r>
            <a:r>
              <a:rPr lang="en-US" altLang="zh-CN" dirty="0">
                <a:latin typeface="Times New Roman" pitchFamily="18" charset="0"/>
              </a:rPr>
              <a:t>="Content-Type" content="text/html; charset=gb2312"&gt;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387600" y="5791200"/>
            <a:ext cx="4559300" cy="698500"/>
          </a:xfrm>
          <a:prstGeom prst="rect">
            <a:avLst/>
          </a:prstGeom>
          <a:solidFill>
            <a:srgbClr val="C1F3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页面显示中文</a:t>
            </a:r>
            <a:endParaRPr lang="zh-CN" altLang="en-US" b="1">
              <a:ea typeface="楷体_GB2312" pitchFamily="49" charset="-122"/>
            </a:endParaRPr>
          </a:p>
        </p:txBody>
      </p:sp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619125" y="5429250"/>
            <a:ext cx="1793875" cy="800100"/>
            <a:chOff x="454" y="3244"/>
            <a:chExt cx="1130" cy="504"/>
          </a:xfrm>
        </p:grpSpPr>
        <p:cxnSp>
          <p:nvCxnSpPr>
            <p:cNvPr id="26" name="AutoShape 24"/>
            <p:cNvCxnSpPr>
              <a:cxnSpLocks noChangeShapeType="1"/>
            </p:cNvCxnSpPr>
            <p:nvPr/>
          </p:nvCxnSpPr>
          <p:spPr bwMode="auto">
            <a:xfrm rot="10800000" flipH="1" flipV="1">
              <a:off x="535" y="3244"/>
              <a:ext cx="1049" cy="504"/>
            </a:xfrm>
            <a:prstGeom prst="bentConnector3">
              <a:avLst>
                <a:gd name="adj1" fmla="val -128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454" y="3557"/>
              <a:ext cx="105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zh-CN" altLang="en-US" sz="1200" b="1">
                  <a:solidFill>
                    <a:srgbClr val="333399"/>
                  </a:solidFill>
                  <a:latin typeface="宋体" pitchFamily="2" charset="-122"/>
                </a:rPr>
                <a:t>设置网页使用</a:t>
              </a:r>
              <a:r>
                <a:rPr lang="en-US" altLang="zh-CN" sz="1200" b="1">
                  <a:solidFill>
                    <a:srgbClr val="333399"/>
                  </a:solidFill>
                  <a:latin typeface="宋体" pitchFamily="2" charset="-122"/>
                </a:rPr>
                <a:t>gb2312:</a:t>
              </a:r>
              <a:r>
                <a:rPr lang="en-US" altLang="zh-CN" sz="1400" b="1">
                  <a:solidFill>
                    <a:srgbClr val="333399"/>
                  </a:solidFill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  <p:bldP spid="19" grpId="0" animBg="1" autoUpdateAnimBg="0"/>
      <p:bldP spid="23" grpId="0" animBg="1" autoUpdateAnimBg="0"/>
      <p:bldP spid="2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HTML-Meta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 Narrow" pitchFamily="34" charset="0"/>
                <a:ea typeface="楷体_GB2312" pitchFamily="49" charset="-122"/>
              </a:rPr>
              <a:t>3.</a:t>
            </a:r>
            <a:r>
              <a:rPr lang="zh-CN" altLang="en-US" b="1" dirty="0" smtClean="0">
                <a:latin typeface="Arial Narrow" pitchFamily="34" charset="0"/>
                <a:ea typeface="楷体_GB2312" pitchFamily="49" charset="-122"/>
              </a:rPr>
              <a:t>自动刷新页面</a:t>
            </a:r>
          </a:p>
          <a:p>
            <a:endParaRPr lang="zh-CN" altLang="en-US" dirty="0"/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800100" y="2381250"/>
            <a:ext cx="7467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1400">
              <a:latin typeface="Times New Roman" pitchFamily="18" charset="0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54000" y="2171328"/>
            <a:ext cx="85852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zh-CN" b="1" dirty="0" smtClean="0">
                <a:latin typeface="Courier New" pitchFamily="49" charset="0"/>
              </a:rPr>
              <a:t>&lt;meta </a:t>
            </a:r>
            <a:r>
              <a:rPr lang="en-US" altLang="zh-CN" b="1" dirty="0">
                <a:latin typeface="Courier New" pitchFamily="49" charset="0"/>
              </a:rPr>
              <a:t>http-equiv="</a:t>
            </a:r>
            <a:r>
              <a:rPr lang="en-US" altLang="zh-CN" b="1" u="sng" dirty="0">
                <a:solidFill>
                  <a:srgbClr val="FF0000"/>
                </a:solidFill>
                <a:latin typeface="Courier New" pitchFamily="49" charset="0"/>
              </a:rPr>
              <a:t>Refresh</a:t>
            </a:r>
            <a:r>
              <a:rPr lang="en-US" altLang="zh-CN" b="1" dirty="0">
                <a:latin typeface="Courier New" pitchFamily="49" charset="0"/>
              </a:rPr>
              <a:t>" content="10; </a:t>
            </a:r>
            <a:r>
              <a:rPr lang="en-US" altLang="zh-CN" b="1" dirty="0" err="1">
                <a:latin typeface="Courier New" pitchFamily="49" charset="0"/>
              </a:rPr>
              <a:t>url</a:t>
            </a:r>
            <a:r>
              <a:rPr lang="en-US" altLang="zh-CN" b="1" dirty="0">
                <a:latin typeface="Courier New" pitchFamily="49" charset="0"/>
              </a:rPr>
              <a:t>=http://yourlink"&gt;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809625" y="3455988"/>
            <a:ext cx="350202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b="1">
                <a:ea typeface="华文新魏" pitchFamily="2" charset="-122"/>
              </a:rPr>
              <a:t>4.</a:t>
            </a:r>
            <a:r>
              <a:rPr lang="zh-CN" altLang="en-US" sz="2400" b="1">
                <a:latin typeface="Arial Narrow" pitchFamily="34" charset="0"/>
                <a:ea typeface="楷体_GB2312" pitchFamily="49" charset="-122"/>
              </a:rPr>
              <a:t>使用网页所使用的编码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228600" y="4292600"/>
            <a:ext cx="8585200" cy="774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zh-CN" b="1" dirty="0" smtClean="0">
                <a:latin typeface="Courier New" pitchFamily="49" charset="0"/>
              </a:rPr>
              <a:t>&lt;meta </a:t>
            </a:r>
            <a:r>
              <a:rPr lang="en-US" altLang="zh-CN" b="1" dirty="0">
                <a:latin typeface="Courier New" pitchFamily="49" charset="0"/>
              </a:rPr>
              <a:t>http-</a:t>
            </a:r>
            <a:r>
              <a:rPr lang="en-US" altLang="zh-CN" b="1" dirty="0" err="1">
                <a:latin typeface="Courier New" pitchFamily="49" charset="0"/>
              </a:rPr>
              <a:t>equiv</a:t>
            </a:r>
            <a:r>
              <a:rPr lang="en-US" altLang="zh-CN" b="1" dirty="0">
                <a:latin typeface="Courier New" pitchFamily="49" charset="0"/>
              </a:rPr>
              <a:t>="Content-Type" content="text/html;</a:t>
            </a:r>
          </a:p>
          <a:p>
            <a:pPr eaLnBrk="0" hangingPunct="0"/>
            <a:r>
              <a:rPr lang="en-US" altLang="zh-CN" b="1" dirty="0">
                <a:latin typeface="Courier New" pitchFamily="49" charset="0"/>
              </a:rPr>
              <a:t> charset=</a:t>
            </a:r>
            <a:r>
              <a:rPr lang="en-US" altLang="zh-CN" b="1" u="sng" dirty="0">
                <a:solidFill>
                  <a:srgbClr val="FF0000"/>
                </a:solidFill>
                <a:latin typeface="Courier New" pitchFamily="49" charset="0"/>
              </a:rPr>
              <a:t>gb2312</a:t>
            </a:r>
            <a:r>
              <a:rPr lang="en-US" altLang="zh-CN" b="1" dirty="0">
                <a:latin typeface="Courier New" pitchFamily="49" charset="0"/>
              </a:rPr>
              <a:t>"&gt;</a:t>
            </a:r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2336800" y="3848100"/>
            <a:ext cx="698500" cy="723900"/>
            <a:chOff x="1376" y="2280"/>
            <a:chExt cx="536" cy="552"/>
          </a:xfrm>
        </p:grpSpPr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H="1">
              <a:off x="1376" y="2280"/>
              <a:ext cx="248" cy="55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9"/>
            <p:cNvSpPr>
              <a:spLocks noChangeShapeType="1"/>
            </p:cNvSpPr>
            <p:nvPr/>
          </p:nvSpPr>
          <p:spPr bwMode="auto">
            <a:xfrm>
              <a:off x="1624" y="2280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2387600" y="1587500"/>
            <a:ext cx="342900" cy="3048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0" name="Group 11"/>
          <p:cNvGrpSpPr>
            <a:grpSpLocks/>
          </p:cNvGrpSpPr>
          <p:nvPr/>
        </p:nvGrpSpPr>
        <p:grpSpPr bwMode="auto">
          <a:xfrm>
            <a:off x="1943100" y="1562100"/>
            <a:ext cx="850900" cy="457200"/>
            <a:chOff x="1224" y="984"/>
            <a:chExt cx="592" cy="376"/>
          </a:xfrm>
        </p:grpSpPr>
        <p:sp>
          <p:nvSpPr>
            <p:cNvPr id="31" name="Line 12"/>
            <p:cNvSpPr>
              <a:spLocks noChangeShapeType="1"/>
            </p:cNvSpPr>
            <p:nvPr/>
          </p:nvSpPr>
          <p:spPr bwMode="auto">
            <a:xfrm>
              <a:off x="1480" y="984"/>
              <a:ext cx="336" cy="3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3"/>
            <p:cNvSpPr>
              <a:spLocks noChangeShapeType="1"/>
            </p:cNvSpPr>
            <p:nvPr/>
          </p:nvSpPr>
          <p:spPr bwMode="auto">
            <a:xfrm flipH="1">
              <a:off x="1224" y="992"/>
              <a:ext cx="26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" name="Oval 14"/>
          <p:cNvSpPr>
            <a:spLocks noChangeArrowheads="1"/>
          </p:cNvSpPr>
          <p:nvPr/>
        </p:nvSpPr>
        <p:spPr bwMode="auto">
          <a:xfrm>
            <a:off x="2527300" y="1993900"/>
            <a:ext cx="1524000" cy="5969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15"/>
          <p:cNvSpPr>
            <a:spLocks noChangeArrowheads="1"/>
          </p:cNvSpPr>
          <p:nvPr/>
        </p:nvSpPr>
        <p:spPr bwMode="auto">
          <a:xfrm>
            <a:off x="1435100" y="4559300"/>
            <a:ext cx="1320800" cy="5461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809625" y="2805113"/>
            <a:ext cx="30235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zh-CN" sz="2000" b="1" i="1" u="sng" dirty="0" smtClean="0">
              <a:solidFill>
                <a:srgbClr val="333399"/>
              </a:solidFill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i="1" u="sng" dirty="0" smtClean="0">
                <a:solidFill>
                  <a:srgbClr val="333399"/>
                </a:solidFill>
                <a:ea typeface="楷体_GB2312" pitchFamily="49" charset="-122"/>
              </a:rPr>
              <a:t>应用：网页的体育直播。</a:t>
            </a:r>
            <a:endParaRPr lang="zh-CN" altLang="en-US" sz="2000" b="1" i="1" u="sng" dirty="0">
              <a:solidFill>
                <a:srgbClr val="333399"/>
              </a:solidFill>
              <a:ea typeface="楷体_GB2312" pitchFamily="49" charset="-122"/>
            </a:endParaRP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860425" y="5345113"/>
            <a:ext cx="67874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i="1" u="sng" dirty="0">
                <a:solidFill>
                  <a:srgbClr val="333399"/>
                </a:solidFill>
                <a:ea typeface="楷体_GB2312" pitchFamily="49" charset="-122"/>
              </a:rPr>
              <a:t>应用：如在不同浏览器上正确显示中文</a:t>
            </a:r>
            <a:r>
              <a:rPr lang="zh-CN" altLang="en-US" sz="2000" b="1" i="1" u="sng" dirty="0" smtClean="0">
                <a:solidFill>
                  <a:srgbClr val="333399"/>
                </a:solidFill>
                <a:ea typeface="楷体_GB2312" pitchFamily="49" charset="-122"/>
              </a:rPr>
              <a:t>。</a:t>
            </a:r>
            <a:r>
              <a:rPr lang="en-US" altLang="zh-CN" sz="2000" b="1" i="1" u="sng" dirty="0" smtClean="0">
                <a:solidFill>
                  <a:srgbClr val="333399"/>
                </a:solidFill>
                <a:ea typeface="楷体_GB2312" pitchFamily="49" charset="-122"/>
              </a:rPr>
              <a:t>GBK</a:t>
            </a:r>
            <a:r>
              <a:rPr lang="zh-CN" altLang="en-US" sz="2000" b="1" i="1" u="sng" dirty="0" smtClean="0">
                <a:solidFill>
                  <a:srgbClr val="333399"/>
                </a:solidFill>
                <a:ea typeface="楷体_GB2312" pitchFamily="49" charset="-122"/>
              </a:rPr>
              <a:t>和</a:t>
            </a:r>
            <a:r>
              <a:rPr lang="en-US" altLang="zh-CN" sz="2000" b="1" i="1" u="sng" dirty="0" smtClean="0">
                <a:solidFill>
                  <a:srgbClr val="333399"/>
                </a:solidFill>
                <a:ea typeface="楷体_GB2312" pitchFamily="49" charset="-122"/>
              </a:rPr>
              <a:t>UTF8</a:t>
            </a:r>
            <a:r>
              <a:rPr lang="zh-CN" altLang="en-US" sz="2000" b="1" i="1" u="sng" dirty="0" smtClean="0">
                <a:solidFill>
                  <a:srgbClr val="333399"/>
                </a:solidFill>
                <a:ea typeface="楷体_GB2312" pitchFamily="49" charset="-122"/>
              </a:rPr>
              <a:t>编码</a:t>
            </a:r>
            <a:endParaRPr lang="en-US" altLang="zh-CN" sz="2000" b="1" i="1" u="sng" dirty="0" smtClean="0">
              <a:solidFill>
                <a:srgbClr val="333399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&lt;!DOCTYPE</a:t>
            </a:r>
            <a:r>
              <a:rPr lang="en-US" b="1" dirty="0" smtClean="0"/>
              <a:t>&gt;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5328592" cy="5544616"/>
          </a:xfrm>
        </p:spPr>
        <p:txBody>
          <a:bodyPr/>
          <a:lstStyle/>
          <a:p>
            <a:r>
              <a:rPr lang="en-US" altLang="zh-CN" sz="2000" b="1" dirty="0"/>
              <a:t>&lt;!DOCTYPE&gt; </a:t>
            </a:r>
            <a:r>
              <a:rPr lang="zh-CN" altLang="en-US" sz="2000" b="1" dirty="0"/>
              <a:t>声明帮助浏览器正确地显示网页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zh-CN" altLang="en-US" sz="2000" b="1" dirty="0"/>
              <a:t>常用的</a:t>
            </a:r>
            <a:r>
              <a:rPr lang="zh-CN" altLang="en-US" sz="2000" b="1" dirty="0" smtClean="0"/>
              <a:t>声明</a:t>
            </a:r>
            <a:endParaRPr lang="en-US" altLang="zh-CN" sz="2000" b="1" dirty="0" smtClean="0"/>
          </a:p>
          <a:p>
            <a:r>
              <a:rPr lang="en-US" sz="2000" b="1" dirty="0" smtClean="0"/>
              <a:t>HTML5</a:t>
            </a:r>
            <a:endParaRPr lang="zh-CN" altLang="en-US" sz="2000" b="1" dirty="0"/>
          </a:p>
          <a:p>
            <a:r>
              <a:rPr lang="en-US" sz="2000" dirty="0"/>
              <a:t>&lt;!DOCTYPE html</a:t>
            </a:r>
            <a:r>
              <a:rPr lang="en-US" sz="2000" dirty="0" smtClean="0"/>
              <a:t>&gt;</a:t>
            </a:r>
          </a:p>
          <a:p>
            <a:r>
              <a:rPr lang="en-US" sz="2000" b="1" dirty="0"/>
              <a:t>HTML 4.01</a:t>
            </a:r>
          </a:p>
          <a:p>
            <a:r>
              <a:rPr lang="en-US" sz="2000" dirty="0"/>
              <a:t>&lt;!DOCTYPE HTML PUBLIC "-//W3C//DTD HTML 4.01 Transitional//EN" "http://www.w3.org/TR/html4/loose.dtd</a:t>
            </a:r>
            <a:r>
              <a:rPr lang="en-US" sz="2000" dirty="0" smtClean="0"/>
              <a:t>"&gt;</a:t>
            </a:r>
          </a:p>
          <a:p>
            <a:r>
              <a:rPr lang="en-US" sz="2000" b="1" dirty="0"/>
              <a:t>XHTML 1.0</a:t>
            </a:r>
          </a:p>
          <a:p>
            <a:r>
              <a:rPr lang="en-US" sz="2000" dirty="0"/>
              <a:t>&lt;!DOCTYPE html PUBLIC "-//W3C//DTD XHTML 1.0 Transitional//EN" "http://www.w3.org/TR/xhtml1/DTD/xhtml1-transitional.dtd"&gt;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501419"/>
              </p:ext>
            </p:extLst>
          </p:nvPr>
        </p:nvGraphicFramePr>
        <p:xfrm>
          <a:off x="5568602" y="1196752"/>
          <a:ext cx="3467894" cy="5544249"/>
        </p:xfrm>
        <a:graphic>
          <a:graphicData uri="http://schemas.openxmlformats.org/drawingml/2006/table">
            <a:tbl>
              <a:tblPr/>
              <a:tblGrid>
                <a:gridCol w="1264694"/>
                <a:gridCol w="2203200"/>
              </a:tblGrid>
              <a:tr h="608067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effectLst/>
                        </a:rPr>
                        <a:t>版本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effectLst/>
                        </a:rPr>
                        <a:t>年份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</a:tr>
              <a:tr h="60806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HTML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1991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60806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HTML+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1993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60806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HTML 2.0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1995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60806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HTML 3.2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1997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60806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HTML 4.01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1999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60806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XHTML 1.0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2000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60806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HTML5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2012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60806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XHTML5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2013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81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zh-CN" altLang="en-US" dirty="0" smtClean="0"/>
              <a:t>头部元素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195029"/>
              </p:ext>
            </p:extLst>
          </p:nvPr>
        </p:nvGraphicFramePr>
        <p:xfrm>
          <a:off x="467544" y="1412776"/>
          <a:ext cx="8352928" cy="5040563"/>
        </p:xfrm>
        <a:graphic>
          <a:graphicData uri="http://schemas.openxmlformats.org/drawingml/2006/table">
            <a:tbl>
              <a:tblPr/>
              <a:tblGrid>
                <a:gridCol w="2384436"/>
                <a:gridCol w="5968492"/>
              </a:tblGrid>
              <a:tr h="576574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dirty="0">
                          <a:effectLst/>
                        </a:rPr>
                        <a:t>标签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effectLst/>
                        </a:rPr>
                        <a:t>描述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</a:tr>
              <a:tr h="576574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&lt;head&gt;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定义关于文档的信息。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576574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&lt;title&gt;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定义文档标题。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1004545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&lt;base&gt;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定义页面上所有链接的默认地址或默认目标。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576574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&lt;link&gt;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定义文档与外部资源之间的关系。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576574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&lt;meta&gt;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定义关于 </a:t>
                      </a:r>
                      <a:r>
                        <a:rPr lang="en-US" altLang="zh-CN">
                          <a:effectLst/>
                        </a:rPr>
                        <a:t>HTML </a:t>
                      </a:r>
                      <a:r>
                        <a:rPr lang="zh-CN" altLang="en-US">
                          <a:effectLst/>
                        </a:rPr>
                        <a:t>文档的元数据。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576574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&lt;script&gt;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定义客户端脚本。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576574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&lt;style&gt;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定义文档的样式信息。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141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基本的 </a:t>
            </a:r>
            <a:r>
              <a:rPr lang="en-US" b="1" dirty="0"/>
              <a:t>HTML </a:t>
            </a:r>
            <a:r>
              <a:rPr lang="zh-CN" altLang="en-US" b="1" dirty="0" smtClean="0"/>
              <a:t>标签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zh-CN" b="1" dirty="0"/>
              <a:t>HTML </a:t>
            </a:r>
            <a:r>
              <a:rPr lang="zh-CN" altLang="en-US" b="1" dirty="0"/>
              <a:t>标题</a:t>
            </a:r>
          </a:p>
          <a:p>
            <a:r>
              <a:rPr lang="en-US" altLang="zh-CN" dirty="0"/>
              <a:t>HTML </a:t>
            </a:r>
            <a:r>
              <a:rPr lang="zh-CN" altLang="en-US" dirty="0"/>
              <a:t>标题（</a:t>
            </a:r>
            <a:r>
              <a:rPr lang="en-US" altLang="zh-CN" dirty="0"/>
              <a:t>Heading</a:t>
            </a:r>
            <a:r>
              <a:rPr lang="zh-CN" altLang="en-US" dirty="0"/>
              <a:t>）是通过 </a:t>
            </a:r>
            <a:r>
              <a:rPr lang="en-US" altLang="zh-CN" dirty="0"/>
              <a:t>&lt;h1&gt; - &lt;h6&gt; </a:t>
            </a:r>
            <a:r>
              <a:rPr lang="zh-CN" altLang="en-US" dirty="0"/>
              <a:t>等标签进行定义的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HTML </a:t>
            </a:r>
            <a:r>
              <a:rPr lang="zh-CN" altLang="en-US" b="1" dirty="0"/>
              <a:t>段落</a:t>
            </a:r>
          </a:p>
          <a:p>
            <a:r>
              <a:rPr lang="en-US" altLang="zh-CN" dirty="0"/>
              <a:t>HTML </a:t>
            </a:r>
            <a:r>
              <a:rPr lang="zh-CN" altLang="en-US" dirty="0"/>
              <a:t>段落是通过 </a:t>
            </a:r>
            <a:r>
              <a:rPr lang="en-US" altLang="zh-CN" dirty="0"/>
              <a:t>&lt;p&gt; </a:t>
            </a:r>
            <a:r>
              <a:rPr lang="zh-CN" altLang="en-US" dirty="0"/>
              <a:t>标签进行定义的。</a:t>
            </a:r>
          </a:p>
          <a:p>
            <a:r>
              <a:rPr lang="en-US" altLang="zh-CN" b="1" dirty="0"/>
              <a:t>HTML </a:t>
            </a:r>
            <a:r>
              <a:rPr lang="zh-CN" altLang="en-US" b="1" dirty="0"/>
              <a:t>链接</a:t>
            </a:r>
          </a:p>
          <a:p>
            <a:r>
              <a:rPr lang="en-US" altLang="zh-CN" dirty="0"/>
              <a:t>HTML </a:t>
            </a:r>
            <a:r>
              <a:rPr lang="zh-CN" altLang="en-US" dirty="0"/>
              <a:t>链接是通过 </a:t>
            </a:r>
            <a:r>
              <a:rPr lang="en-US" altLang="zh-CN" dirty="0"/>
              <a:t>&lt;a&gt; </a:t>
            </a:r>
            <a:r>
              <a:rPr lang="zh-CN" altLang="en-US" dirty="0"/>
              <a:t>标签进行定义的。</a:t>
            </a:r>
          </a:p>
          <a:p>
            <a:r>
              <a:rPr lang="en-US" altLang="zh-CN" b="1" dirty="0"/>
              <a:t>HTML </a:t>
            </a:r>
            <a:r>
              <a:rPr lang="zh-CN" altLang="en-US" b="1" dirty="0"/>
              <a:t>图像</a:t>
            </a:r>
          </a:p>
          <a:p>
            <a:r>
              <a:rPr lang="en-US" altLang="zh-CN" dirty="0"/>
              <a:t>HTML </a:t>
            </a:r>
            <a:r>
              <a:rPr lang="zh-CN" altLang="en-US" dirty="0"/>
              <a:t>图像是通过 </a:t>
            </a: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&gt; </a:t>
            </a:r>
            <a:r>
              <a:rPr lang="zh-CN" altLang="en-US" dirty="0"/>
              <a:t>标签进行定义的。</a:t>
            </a:r>
          </a:p>
          <a:p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32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</a:t>
            </a:r>
            <a:r>
              <a:rPr lang="zh-CN" altLang="en-US" b="1" dirty="0" smtClean="0"/>
              <a:t>元素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zh-CN" altLang="en-US" dirty="0"/>
              <a:t>元素指的是从开始标签（</a:t>
            </a:r>
            <a:r>
              <a:rPr lang="en-US" dirty="0"/>
              <a:t>start tag）</a:t>
            </a:r>
            <a:r>
              <a:rPr lang="zh-CN" altLang="en-US" dirty="0"/>
              <a:t>到结束标签（</a:t>
            </a:r>
            <a:r>
              <a:rPr lang="en-US" dirty="0"/>
              <a:t>end tag）</a:t>
            </a:r>
            <a:r>
              <a:rPr lang="zh-CN" altLang="en-US" dirty="0"/>
              <a:t>的所有代码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b="1" dirty="0"/>
              <a:t>HTML </a:t>
            </a:r>
            <a:r>
              <a:rPr lang="zh-CN" altLang="en-US" b="1" dirty="0"/>
              <a:t>元素语法</a:t>
            </a:r>
          </a:p>
          <a:p>
            <a:r>
              <a:rPr lang="en-US" altLang="zh-CN" sz="2000" dirty="0"/>
              <a:t>HTML </a:t>
            </a:r>
            <a:r>
              <a:rPr lang="zh-CN" altLang="en-US" sz="2000" dirty="0"/>
              <a:t>元素以</a:t>
            </a:r>
            <a:r>
              <a:rPr lang="zh-CN" altLang="en-US" sz="2000" b="1" dirty="0"/>
              <a:t>开始标签</a:t>
            </a:r>
            <a:r>
              <a:rPr lang="zh-CN" altLang="en-US" sz="2000" dirty="0"/>
              <a:t>起始</a:t>
            </a:r>
          </a:p>
          <a:p>
            <a:r>
              <a:rPr lang="en-US" altLang="zh-CN" sz="2000" dirty="0"/>
              <a:t>HTML </a:t>
            </a:r>
            <a:r>
              <a:rPr lang="zh-CN" altLang="en-US" sz="2000" dirty="0"/>
              <a:t>元素以</a:t>
            </a:r>
            <a:r>
              <a:rPr lang="zh-CN" altLang="en-US" sz="2000" b="1" dirty="0"/>
              <a:t>结束标签</a:t>
            </a:r>
            <a:r>
              <a:rPr lang="zh-CN" altLang="en-US" sz="2000" dirty="0"/>
              <a:t>终止</a:t>
            </a:r>
          </a:p>
          <a:p>
            <a:r>
              <a:rPr lang="zh-CN" altLang="en-US" sz="2000" b="1" dirty="0"/>
              <a:t>元素的内容</a:t>
            </a:r>
            <a:r>
              <a:rPr lang="zh-CN" altLang="en-US" sz="2000" dirty="0"/>
              <a:t>是开始标签与结束标签之间的内容</a:t>
            </a:r>
          </a:p>
          <a:p>
            <a:r>
              <a:rPr lang="zh-CN" altLang="en-US" sz="2000" dirty="0"/>
              <a:t>某些 </a:t>
            </a:r>
            <a:r>
              <a:rPr lang="en-US" altLang="zh-CN" sz="2000" dirty="0"/>
              <a:t>HTML </a:t>
            </a:r>
            <a:r>
              <a:rPr lang="zh-CN" altLang="en-US" sz="2000" dirty="0"/>
              <a:t>元素具有</a:t>
            </a:r>
            <a:r>
              <a:rPr lang="zh-CN" altLang="en-US" sz="2000" b="1" dirty="0"/>
              <a:t>空内容（</a:t>
            </a:r>
            <a:r>
              <a:rPr lang="en-US" altLang="zh-CN" sz="2000" b="1" dirty="0"/>
              <a:t>empty content</a:t>
            </a:r>
            <a:r>
              <a:rPr lang="zh-CN" altLang="en-US" sz="2000" b="1" dirty="0"/>
              <a:t>）</a:t>
            </a:r>
            <a:endParaRPr lang="zh-CN" altLang="en-US" sz="2000" dirty="0"/>
          </a:p>
          <a:p>
            <a:r>
              <a:rPr lang="zh-CN" altLang="en-US" sz="2000" dirty="0"/>
              <a:t>空元素</a:t>
            </a:r>
            <a:r>
              <a:rPr lang="zh-CN" altLang="en-US" sz="2000" b="1" dirty="0"/>
              <a:t>在开始标签中进行关闭</a:t>
            </a:r>
            <a:r>
              <a:rPr lang="zh-CN" altLang="en-US" sz="2000" dirty="0"/>
              <a:t>（以开始标签的结束而结束）</a:t>
            </a:r>
          </a:p>
          <a:p>
            <a:r>
              <a:rPr lang="zh-CN" altLang="en-US" sz="2000" dirty="0"/>
              <a:t>大多数 </a:t>
            </a:r>
            <a:r>
              <a:rPr lang="en-US" altLang="zh-CN" sz="2000" dirty="0"/>
              <a:t>HTML </a:t>
            </a:r>
            <a:r>
              <a:rPr lang="zh-CN" altLang="en-US" sz="2000" dirty="0"/>
              <a:t>元素可拥有</a:t>
            </a:r>
            <a:r>
              <a:rPr lang="zh-CN" altLang="en-US" sz="2000" b="1" dirty="0"/>
              <a:t>属性</a:t>
            </a:r>
            <a:endParaRPr lang="zh-CN" altLang="en-US" sz="2000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85925" y="2528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7848872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369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</a:t>
            </a:r>
            <a:r>
              <a:rPr lang="zh-CN" altLang="en-US" b="1" dirty="0" smtClean="0"/>
              <a:t>元素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/>
              <a:t>嵌套的 </a:t>
            </a:r>
            <a:r>
              <a:rPr lang="en-US" sz="2800" b="1" dirty="0"/>
              <a:t>HTML </a:t>
            </a:r>
            <a:r>
              <a:rPr lang="zh-CN" altLang="en-US" sz="2800" b="1" dirty="0"/>
              <a:t>元素</a:t>
            </a:r>
          </a:p>
          <a:p>
            <a:r>
              <a:rPr lang="zh-CN" altLang="en-US" sz="2800" dirty="0"/>
              <a:t>大多数 </a:t>
            </a:r>
            <a:r>
              <a:rPr lang="en-US" sz="2800" dirty="0"/>
              <a:t>HTML </a:t>
            </a:r>
            <a:r>
              <a:rPr lang="zh-CN" altLang="en-US" sz="2800" dirty="0"/>
              <a:t>元素可以嵌套（可以包含其他 </a:t>
            </a:r>
            <a:r>
              <a:rPr lang="en-US" sz="2800" dirty="0"/>
              <a:t>HTML </a:t>
            </a:r>
            <a:r>
              <a:rPr lang="zh-CN" altLang="en-US" sz="2800" dirty="0"/>
              <a:t>元素）</a:t>
            </a:r>
            <a:r>
              <a:rPr lang="zh-CN" altLang="en-US" sz="2800" dirty="0" smtClean="0"/>
              <a:t>。</a:t>
            </a:r>
            <a:r>
              <a:rPr lang="en-US" sz="2800" dirty="0"/>
              <a:t>HTML </a:t>
            </a:r>
            <a:r>
              <a:rPr lang="zh-CN" altLang="en-US" sz="2800" dirty="0"/>
              <a:t>文档由嵌套的 </a:t>
            </a:r>
            <a:r>
              <a:rPr lang="en-US" sz="2800" dirty="0"/>
              <a:t>HTML </a:t>
            </a:r>
            <a:r>
              <a:rPr lang="zh-CN" altLang="en-US" sz="2800" dirty="0"/>
              <a:t>元素</a:t>
            </a:r>
            <a:r>
              <a:rPr lang="zh-CN" altLang="en-US" sz="2800" dirty="0" smtClean="0"/>
              <a:t>构成。</a:t>
            </a:r>
            <a:endParaRPr lang="en-US" altLang="zh-CN" sz="2800" dirty="0" smtClean="0"/>
          </a:p>
          <a:p>
            <a:r>
              <a:rPr lang="en-US" altLang="zh-CN" sz="2800" b="1" dirty="0"/>
              <a:t>HTML </a:t>
            </a:r>
            <a:r>
              <a:rPr lang="zh-CN" altLang="en-US" sz="2800" b="1" dirty="0"/>
              <a:t>提示：使用小写标签</a:t>
            </a:r>
          </a:p>
          <a:p>
            <a:r>
              <a:rPr lang="en-US" altLang="zh-CN" sz="2800" dirty="0"/>
              <a:t>HTML </a:t>
            </a:r>
            <a:r>
              <a:rPr lang="zh-CN" altLang="en-US" sz="2800" dirty="0"/>
              <a:t>标签对大小写不敏感：</a:t>
            </a:r>
            <a:r>
              <a:rPr lang="en-US" altLang="zh-CN" sz="2800" dirty="0"/>
              <a:t>&lt;P&gt; </a:t>
            </a:r>
            <a:r>
              <a:rPr lang="zh-CN" altLang="en-US" sz="2800" dirty="0"/>
              <a:t>等同于 </a:t>
            </a:r>
            <a:r>
              <a:rPr lang="en-US" altLang="zh-CN" sz="2800" dirty="0"/>
              <a:t>&lt;p&gt;</a:t>
            </a:r>
            <a:r>
              <a:rPr lang="zh-CN" altLang="en-US" sz="2800" dirty="0"/>
              <a:t>。许多网站都使用大写的 </a:t>
            </a:r>
            <a:r>
              <a:rPr lang="en-US" altLang="zh-CN" sz="2800" dirty="0"/>
              <a:t>HTML </a:t>
            </a:r>
            <a:r>
              <a:rPr lang="zh-CN" altLang="en-US" sz="2800" dirty="0"/>
              <a:t>标签。</a:t>
            </a:r>
          </a:p>
          <a:p>
            <a:r>
              <a:rPr lang="en-US" altLang="zh-CN" sz="2800" dirty="0"/>
              <a:t>W3School </a:t>
            </a:r>
            <a:r>
              <a:rPr lang="zh-CN" altLang="en-US" sz="2800" dirty="0"/>
              <a:t>使用的是小写标签，因为万维网联盟（</a:t>
            </a:r>
            <a:r>
              <a:rPr lang="en-US" altLang="zh-CN" sz="2800" dirty="0"/>
              <a:t>W3C</a:t>
            </a:r>
            <a:r>
              <a:rPr lang="zh-CN" altLang="en-US" sz="2800" dirty="0"/>
              <a:t>）在 </a:t>
            </a:r>
            <a:r>
              <a:rPr lang="en-US" altLang="zh-CN" sz="2800" dirty="0"/>
              <a:t>HTML 4 </a:t>
            </a:r>
            <a:r>
              <a:rPr lang="zh-CN" altLang="en-US" sz="2800" dirty="0"/>
              <a:t>中</a:t>
            </a:r>
            <a:r>
              <a:rPr lang="zh-CN" altLang="en-US" sz="2800" b="1" dirty="0"/>
              <a:t>推荐</a:t>
            </a:r>
            <a:r>
              <a:rPr lang="zh-CN" altLang="en-US" sz="2800" dirty="0"/>
              <a:t>使用小写，而在未来 </a:t>
            </a:r>
            <a:r>
              <a:rPr lang="en-US" altLang="zh-CN" sz="2800" dirty="0"/>
              <a:t>(X)HTML </a:t>
            </a:r>
            <a:r>
              <a:rPr lang="zh-CN" altLang="en-US" sz="2800" dirty="0"/>
              <a:t>版本中</a:t>
            </a:r>
            <a:r>
              <a:rPr lang="zh-CN" altLang="en-US" sz="2800" b="1" dirty="0"/>
              <a:t>强制</a:t>
            </a:r>
            <a:r>
              <a:rPr lang="zh-CN" altLang="en-US" sz="2800" dirty="0"/>
              <a:t>使用小写。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784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昵称</a:t>
            </a:r>
            <a:r>
              <a:rPr lang="zh-CN" altLang="en-US" sz="2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：艾瑞克（</a:t>
            </a:r>
            <a:r>
              <a:rPr lang="en-US" altLang="zh-CN" sz="2400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eric</a:t>
            </a:r>
            <a:r>
              <a:rPr lang="zh-CN" altLang="en-US" sz="2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）</a:t>
            </a:r>
            <a:endParaRPr lang="en-US" altLang="zh-CN" sz="24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全栈工程师</a:t>
            </a:r>
            <a:endParaRPr lang="en-US" altLang="zh-CN" sz="24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7</a:t>
            </a:r>
            <a:r>
              <a:rPr lang="zh-CN" altLang="en-US" sz="2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年开发经验，</a:t>
            </a:r>
            <a:r>
              <a:rPr lang="en-US" altLang="zh-CN" sz="2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3</a:t>
            </a:r>
            <a:r>
              <a:rPr lang="zh-CN" altLang="en-US" sz="2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年后端、</a:t>
            </a:r>
            <a:r>
              <a:rPr lang="en-US" altLang="zh-CN" sz="2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5</a:t>
            </a:r>
            <a:r>
              <a:rPr lang="zh-CN" altLang="en-US" sz="2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年前端</a:t>
            </a:r>
            <a:endParaRPr lang="en-US" altLang="zh-CN" sz="24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曾在搜狐、百度等公司就职，目前在一家互联网公司从事</a:t>
            </a:r>
            <a:r>
              <a:rPr lang="en-US" altLang="zh-CN" sz="2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web</a:t>
            </a:r>
            <a:r>
              <a:rPr lang="zh-CN" altLang="en-US" sz="2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前端开发工作</a:t>
            </a:r>
            <a:endParaRPr lang="en-US" altLang="zh-CN" sz="24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对于</a:t>
            </a:r>
            <a:r>
              <a:rPr lang="en-US" altLang="zh-CN" sz="2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java</a:t>
            </a:r>
            <a:r>
              <a:rPr lang="zh-CN" altLang="en-US" sz="2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、</a:t>
            </a:r>
            <a:r>
              <a:rPr lang="en-US" altLang="zh-CN" sz="2400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php</a:t>
            </a:r>
            <a:r>
              <a:rPr lang="zh-CN" altLang="en-US" sz="2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、</a:t>
            </a:r>
            <a:r>
              <a:rPr lang="en-US" altLang="zh-CN" sz="2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html</a:t>
            </a:r>
            <a:r>
              <a:rPr lang="zh-CN" altLang="en-US" sz="2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、</a:t>
            </a:r>
            <a:r>
              <a:rPr lang="en-US" altLang="zh-CN" sz="2400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css</a:t>
            </a:r>
            <a:r>
              <a:rPr lang="zh-CN" altLang="en-US" sz="2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、</a:t>
            </a:r>
            <a:r>
              <a:rPr lang="en-US" altLang="zh-CN" sz="2400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js</a:t>
            </a:r>
            <a:r>
              <a:rPr lang="zh-CN" altLang="en-US" sz="2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、</a:t>
            </a:r>
            <a:r>
              <a:rPr lang="en-US" altLang="zh-CN" sz="2400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node.js</a:t>
            </a:r>
            <a:r>
              <a:rPr lang="zh-CN" altLang="en-US" sz="2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有较多的开发经验</a:t>
            </a:r>
            <a:endParaRPr lang="en-US" altLang="zh-CN" sz="24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</a:t>
            </a:r>
            <a:r>
              <a:rPr lang="zh-CN" altLang="en-US" b="1" dirty="0" smtClean="0"/>
              <a:t>属性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标签可以拥有</a:t>
            </a:r>
            <a:r>
              <a:rPr lang="zh-CN" altLang="en-US" b="1" dirty="0"/>
              <a:t>属性</a:t>
            </a:r>
            <a:r>
              <a:rPr lang="zh-CN" altLang="en-US" dirty="0"/>
              <a:t>。属性提供了有关 </a:t>
            </a:r>
            <a:r>
              <a:rPr lang="en-US" altLang="zh-CN" dirty="0"/>
              <a:t>HTML </a:t>
            </a:r>
            <a:r>
              <a:rPr lang="zh-CN" altLang="en-US" dirty="0"/>
              <a:t>元素的</a:t>
            </a:r>
            <a:r>
              <a:rPr lang="zh-CN" altLang="en-US" b="1" dirty="0"/>
              <a:t>更多的信息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属性总是以名称</a:t>
            </a:r>
            <a:r>
              <a:rPr lang="en-US" altLang="zh-CN" dirty="0"/>
              <a:t>/</a:t>
            </a:r>
            <a:r>
              <a:rPr lang="zh-CN" altLang="en-US" dirty="0"/>
              <a:t>值对的形式出现，比如：</a:t>
            </a:r>
            <a:r>
              <a:rPr lang="en-US" altLang="zh-CN" b="1" dirty="0"/>
              <a:t>name="value"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属性总是在 </a:t>
            </a:r>
            <a:r>
              <a:rPr lang="en-US" altLang="zh-CN" dirty="0"/>
              <a:t>HTML </a:t>
            </a:r>
            <a:r>
              <a:rPr lang="zh-CN" altLang="en-US" dirty="0"/>
              <a:t>元素的</a:t>
            </a:r>
            <a:r>
              <a:rPr lang="zh-CN" altLang="en-US" b="1" dirty="0"/>
              <a:t>开始标签</a:t>
            </a:r>
            <a:r>
              <a:rPr lang="zh-CN" altLang="en-US" dirty="0"/>
              <a:t>中规定。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288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</a:t>
            </a:r>
            <a:r>
              <a:rPr lang="zh-CN" altLang="en-US" b="1" dirty="0" smtClean="0"/>
              <a:t>水平线、</a:t>
            </a:r>
            <a:r>
              <a:rPr lang="zh-CN" altLang="en-US" b="1" dirty="0"/>
              <a:t>注释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HTML</a:t>
            </a:r>
            <a:r>
              <a:rPr lang="zh-CN" altLang="en-US" b="1" dirty="0" smtClean="0"/>
              <a:t>水平线</a:t>
            </a:r>
            <a:endParaRPr lang="en-US" altLang="zh-CN" b="1" dirty="0" smtClean="0"/>
          </a:p>
          <a:p>
            <a:r>
              <a:rPr lang="en-US" altLang="zh-CN" dirty="0" smtClean="0"/>
              <a:t>&lt;</a:t>
            </a:r>
            <a:r>
              <a:rPr lang="en-US" altLang="zh-CN" dirty="0" err="1"/>
              <a:t>hr</a:t>
            </a:r>
            <a:r>
              <a:rPr lang="en-US" altLang="zh-CN" dirty="0"/>
              <a:t> /&gt; </a:t>
            </a:r>
            <a:r>
              <a:rPr lang="zh-CN" altLang="en-US" dirty="0"/>
              <a:t>标签在 </a:t>
            </a:r>
            <a:r>
              <a:rPr lang="en-US" altLang="zh-CN" dirty="0"/>
              <a:t>HTML </a:t>
            </a:r>
            <a:r>
              <a:rPr lang="zh-CN" altLang="en-US" dirty="0"/>
              <a:t>页面中创建水平线。</a:t>
            </a:r>
          </a:p>
          <a:p>
            <a:r>
              <a:rPr lang="en-US" altLang="zh-CN" dirty="0" err="1"/>
              <a:t>hr</a:t>
            </a:r>
            <a:r>
              <a:rPr lang="en-US" altLang="zh-CN" dirty="0"/>
              <a:t> </a:t>
            </a:r>
            <a:r>
              <a:rPr lang="zh-CN" altLang="en-US" dirty="0"/>
              <a:t>元素可用于分隔内容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b="1" dirty="0"/>
              <a:t>HTML </a:t>
            </a:r>
            <a:r>
              <a:rPr lang="zh-CN" altLang="en-US" b="1" dirty="0"/>
              <a:t>注释</a:t>
            </a:r>
          </a:p>
          <a:p>
            <a:r>
              <a:rPr lang="zh-CN" altLang="en-US" dirty="0"/>
              <a:t>可以将注释插入 </a:t>
            </a:r>
            <a:r>
              <a:rPr lang="en-US" altLang="zh-CN" dirty="0"/>
              <a:t>HTML </a:t>
            </a:r>
            <a:r>
              <a:rPr lang="zh-CN" altLang="en-US" dirty="0"/>
              <a:t>代码中，这样可以提高其可读性，使代码更易被人理解。浏览器会忽略注释，也不会显示它们。</a:t>
            </a:r>
          </a:p>
        </p:txBody>
      </p:sp>
    </p:spTree>
    <p:extLst>
      <p:ext uri="{BB962C8B-B14F-4D97-AF65-F5344CB8AC3E}">
        <p14:creationId xmlns:p14="http://schemas.microsoft.com/office/powerpoint/2010/main" val="1320368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</a:t>
            </a:r>
            <a:r>
              <a:rPr lang="zh-CN" altLang="en-US" b="1" dirty="0" smtClean="0"/>
              <a:t>段落、折行实例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注意事项：</a:t>
            </a:r>
            <a:endParaRPr lang="en-US" altLang="zh-CN" sz="2800" b="1" dirty="0" smtClean="0"/>
          </a:p>
          <a:p>
            <a:r>
              <a:rPr lang="zh-CN" altLang="en-US" sz="2800" dirty="0" smtClean="0"/>
              <a:t>使用</a:t>
            </a:r>
            <a:r>
              <a:rPr lang="zh-CN" altLang="en-US" sz="2800" dirty="0"/>
              <a:t>空的段落标记 </a:t>
            </a:r>
            <a:r>
              <a:rPr lang="en-US" altLang="zh-CN" sz="2800" dirty="0"/>
              <a:t>&lt;p&gt;&lt;/p&gt; </a:t>
            </a:r>
            <a:r>
              <a:rPr lang="zh-CN" altLang="en-US" sz="2800" dirty="0"/>
              <a:t>去插入一个空行是个坏习惯。用 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br</a:t>
            </a:r>
            <a:r>
              <a:rPr lang="en-US" altLang="zh-CN" sz="2800" dirty="0"/>
              <a:t> /&gt; </a:t>
            </a:r>
            <a:r>
              <a:rPr lang="zh-CN" altLang="en-US" sz="2800" dirty="0"/>
              <a:t>标签代替它！（但是不要用 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br</a:t>
            </a:r>
            <a:r>
              <a:rPr lang="en-US" altLang="zh-CN" sz="2800" dirty="0"/>
              <a:t> /&gt; </a:t>
            </a:r>
            <a:r>
              <a:rPr lang="zh-CN" altLang="en-US" sz="2800" dirty="0"/>
              <a:t>标签去创建列表。不要着急，您将在稍后的篇幅学习到 </a:t>
            </a:r>
            <a:r>
              <a:rPr lang="en-US" altLang="zh-CN" sz="2800" dirty="0"/>
              <a:t>HTML </a:t>
            </a:r>
            <a:r>
              <a:rPr lang="zh-CN" altLang="en-US" sz="2800" dirty="0"/>
              <a:t>列表。）</a:t>
            </a:r>
            <a:endParaRPr lang="en-US" altLang="zh-CN" sz="2800" dirty="0" smtClean="0"/>
          </a:p>
          <a:p>
            <a:r>
              <a:rPr lang="zh-CN" altLang="en-US" sz="2800" dirty="0" smtClean="0"/>
              <a:t>当</a:t>
            </a:r>
            <a:r>
              <a:rPr lang="zh-CN" altLang="en-US" sz="2800" dirty="0"/>
              <a:t>显示页面时，浏览器会移除</a:t>
            </a:r>
            <a:r>
              <a:rPr lang="zh-CN" altLang="en-US" sz="2800" b="1" dirty="0"/>
              <a:t>源代码中</a:t>
            </a:r>
            <a:r>
              <a:rPr lang="zh-CN" altLang="en-US" sz="2800" dirty="0"/>
              <a:t>多余的空格和空行。所有连续的空格或空行都会被算作一个空格。需要注意的是，</a:t>
            </a:r>
            <a:r>
              <a:rPr lang="en-US" altLang="zh-CN" sz="2800" dirty="0"/>
              <a:t>HTML </a:t>
            </a:r>
            <a:r>
              <a:rPr lang="zh-CN" altLang="en-US" sz="2800" dirty="0"/>
              <a:t>代码中的所有连续的空行（换行）也被显示为一个空格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/>
              <a:t>不要忘记结束</a:t>
            </a:r>
            <a:r>
              <a:rPr lang="zh-CN" altLang="en-US" sz="2800" dirty="0" smtClean="0"/>
              <a:t>标签，</a:t>
            </a:r>
            <a:r>
              <a:rPr lang="zh-CN" altLang="en-US" sz="2800" dirty="0"/>
              <a:t>即使忘了使用结束标签，大多数浏览器也会正确地将 </a:t>
            </a:r>
            <a:r>
              <a:rPr lang="en-US" altLang="zh-CN" sz="2800" dirty="0"/>
              <a:t>HTML </a:t>
            </a:r>
            <a:r>
              <a:rPr lang="zh-CN" altLang="en-US" sz="2800" dirty="0"/>
              <a:t>显示</a:t>
            </a:r>
            <a:r>
              <a:rPr lang="zh-CN" altLang="en-US" sz="2800" dirty="0" smtClean="0"/>
              <a:t>出来。</a:t>
            </a:r>
            <a:endParaRPr lang="zh-CN" alt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8159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</a:t>
            </a:r>
            <a:r>
              <a:rPr lang="zh-CN" altLang="en-US" b="1" dirty="0"/>
              <a:t>文本</a:t>
            </a:r>
            <a:r>
              <a:rPr lang="zh-CN" altLang="en-US" b="1" dirty="0" smtClean="0"/>
              <a:t>格式化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zh-CN" altLang="en-US" sz="2000" b="1" dirty="0"/>
              <a:t>文本格式化</a:t>
            </a:r>
          </a:p>
          <a:p>
            <a:r>
              <a:rPr lang="zh-CN" altLang="en-US" sz="2000" dirty="0"/>
              <a:t>此例演示如何在一个 </a:t>
            </a:r>
            <a:r>
              <a:rPr lang="en-US" altLang="zh-CN" sz="2000" dirty="0"/>
              <a:t>HTML </a:t>
            </a:r>
            <a:r>
              <a:rPr lang="zh-CN" altLang="en-US" sz="2000" dirty="0"/>
              <a:t>文件中对文本进行格式化</a:t>
            </a:r>
          </a:p>
          <a:p>
            <a:r>
              <a:rPr lang="zh-CN" altLang="en-US" sz="2000" b="1" dirty="0"/>
              <a:t>预格式文本</a:t>
            </a:r>
          </a:p>
          <a:p>
            <a:r>
              <a:rPr lang="zh-CN" altLang="en-US" sz="2000" dirty="0"/>
              <a:t>此例演示如何使用 </a:t>
            </a:r>
            <a:r>
              <a:rPr lang="en-US" altLang="zh-CN" sz="2000" dirty="0"/>
              <a:t>pre </a:t>
            </a:r>
            <a:r>
              <a:rPr lang="zh-CN" altLang="en-US" sz="2000" dirty="0"/>
              <a:t>标签对空行和空格进行控制。</a:t>
            </a:r>
          </a:p>
          <a:p>
            <a:r>
              <a:rPr lang="zh-CN" altLang="en-US" sz="2000" b="1" dirty="0"/>
              <a:t>“计算机输出”标签</a:t>
            </a:r>
          </a:p>
          <a:p>
            <a:r>
              <a:rPr lang="zh-CN" altLang="en-US" sz="2000" dirty="0"/>
              <a:t>此例演示不同的“计算机输出”标签的显示效果。</a:t>
            </a:r>
          </a:p>
          <a:p>
            <a:r>
              <a:rPr lang="zh-CN" altLang="en-US" sz="2000" b="1" dirty="0"/>
              <a:t>地址</a:t>
            </a:r>
          </a:p>
          <a:p>
            <a:r>
              <a:rPr lang="zh-CN" altLang="en-US" sz="2000" dirty="0"/>
              <a:t>此例演示如何在 </a:t>
            </a:r>
            <a:r>
              <a:rPr lang="en-US" altLang="zh-CN" sz="2000" dirty="0"/>
              <a:t>HTML </a:t>
            </a:r>
            <a:r>
              <a:rPr lang="zh-CN" altLang="en-US" sz="2000" dirty="0"/>
              <a:t>文件中写地址。</a:t>
            </a:r>
          </a:p>
          <a:p>
            <a:r>
              <a:rPr lang="zh-CN" altLang="en-US" sz="2000" b="1" dirty="0" smtClean="0"/>
              <a:t>文字</a:t>
            </a:r>
            <a:r>
              <a:rPr lang="zh-CN" altLang="en-US" sz="2000" b="1" dirty="0"/>
              <a:t>方向</a:t>
            </a:r>
          </a:p>
          <a:p>
            <a:r>
              <a:rPr lang="zh-CN" altLang="en-US" sz="2000" dirty="0"/>
              <a:t>此例演示如何改变文字的方向。</a:t>
            </a:r>
          </a:p>
          <a:p>
            <a:r>
              <a:rPr lang="zh-CN" altLang="en-US" sz="2000" b="1" dirty="0"/>
              <a:t>块引用</a:t>
            </a:r>
          </a:p>
          <a:p>
            <a:r>
              <a:rPr lang="zh-CN" altLang="en-US" sz="2000" dirty="0"/>
              <a:t>此例演示如何实现长短不一的引用语。</a:t>
            </a:r>
          </a:p>
          <a:p>
            <a:r>
              <a:rPr lang="zh-CN" altLang="en-US" sz="2000" b="1" dirty="0"/>
              <a:t>删除字效果和插入字效果</a:t>
            </a:r>
          </a:p>
          <a:p>
            <a:r>
              <a:rPr lang="zh-CN" altLang="en-US" sz="2000" dirty="0"/>
              <a:t>此例演示如何标记删除文本和插入文本。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7294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文本格式化</a:t>
            </a:r>
            <a:r>
              <a:rPr lang="zh-CN" altLang="en-US" b="1" dirty="0" smtClean="0"/>
              <a:t>标签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523323"/>
              </p:ext>
            </p:extLst>
          </p:nvPr>
        </p:nvGraphicFramePr>
        <p:xfrm>
          <a:off x="2047393" y="1573062"/>
          <a:ext cx="5049214" cy="4580240"/>
        </p:xfrm>
        <a:graphic>
          <a:graphicData uri="http://schemas.openxmlformats.org/drawingml/2006/table">
            <a:tbl>
              <a:tblPr/>
              <a:tblGrid>
                <a:gridCol w="1441354"/>
                <a:gridCol w="3607860"/>
              </a:tblGrid>
              <a:tr h="323283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dirty="0">
                          <a:effectLst/>
                        </a:rPr>
                        <a:t>标签</a:t>
                      </a:r>
                    </a:p>
                  </a:txBody>
                  <a:tcPr marL="41660" marR="124981" marT="41660" marB="41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>
                          <a:effectLst/>
                        </a:rPr>
                        <a:t>描述</a:t>
                      </a:r>
                    </a:p>
                  </a:txBody>
                  <a:tcPr marL="41660" marR="124981" marT="41660" marB="41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</a:rPr>
                        <a:t>&lt;b&gt;</a:t>
                      </a:r>
                    </a:p>
                  </a:txBody>
                  <a:tcPr marL="41660" marR="124981" marT="41660" marB="41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定义粗体文本。</a:t>
                      </a:r>
                    </a:p>
                  </a:txBody>
                  <a:tcPr marL="41660" marR="124981" marT="41660" marB="41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</a:rPr>
                        <a:t>&lt;big&gt;</a:t>
                      </a:r>
                    </a:p>
                  </a:txBody>
                  <a:tcPr marL="41660" marR="124981" marT="41660" marB="41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定义大号字。</a:t>
                      </a:r>
                    </a:p>
                  </a:txBody>
                  <a:tcPr marL="41660" marR="124981" marT="41660" marB="41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sz="1600" u="none" dirty="0" err="1">
                          <a:solidFill>
                            <a:schemeClr val="tx1"/>
                          </a:solidFill>
                          <a:effectLst/>
                        </a:rPr>
                        <a:t>em</a:t>
                      </a:r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</a:txBody>
                  <a:tcPr marL="41660" marR="124981" marT="41660" marB="41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定义着重文字。</a:t>
                      </a:r>
                    </a:p>
                  </a:txBody>
                  <a:tcPr marL="41660" marR="124981" marT="41660" marB="41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</a:rPr>
                        <a:t>&lt;i&gt;</a:t>
                      </a:r>
                    </a:p>
                  </a:txBody>
                  <a:tcPr marL="41660" marR="124981" marT="41660" marB="41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定义斜体字。</a:t>
                      </a:r>
                    </a:p>
                  </a:txBody>
                  <a:tcPr marL="41660" marR="124981" marT="41660" marB="41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</a:rPr>
                        <a:t>&lt;small&gt;</a:t>
                      </a:r>
                    </a:p>
                  </a:txBody>
                  <a:tcPr marL="41660" marR="124981" marT="41660" marB="41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定义小号字。</a:t>
                      </a:r>
                    </a:p>
                  </a:txBody>
                  <a:tcPr marL="41660" marR="124981" marT="41660" marB="41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</a:rPr>
                        <a:t>&lt;strong&gt;</a:t>
                      </a:r>
                    </a:p>
                  </a:txBody>
                  <a:tcPr marL="41660" marR="124981" marT="41660" marB="41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定义加重语气。</a:t>
                      </a:r>
                    </a:p>
                  </a:txBody>
                  <a:tcPr marL="41660" marR="124981" marT="41660" marB="41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</a:rPr>
                        <a:t>&lt;sub&gt;</a:t>
                      </a:r>
                    </a:p>
                  </a:txBody>
                  <a:tcPr marL="41660" marR="124981" marT="41660" marB="41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定义下标字。</a:t>
                      </a:r>
                    </a:p>
                  </a:txBody>
                  <a:tcPr marL="41660" marR="124981" marT="41660" marB="41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</a:rPr>
                        <a:t>&lt;sup&gt;</a:t>
                      </a:r>
                    </a:p>
                  </a:txBody>
                  <a:tcPr marL="41660" marR="124981" marT="41660" marB="41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定义上标字。</a:t>
                      </a:r>
                    </a:p>
                  </a:txBody>
                  <a:tcPr marL="41660" marR="124981" marT="41660" marB="41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</a:rPr>
                        <a:t>&lt;ins&gt;</a:t>
                      </a:r>
                    </a:p>
                  </a:txBody>
                  <a:tcPr marL="41660" marR="124981" marT="41660" marB="41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定义插入字。</a:t>
                      </a:r>
                    </a:p>
                  </a:txBody>
                  <a:tcPr marL="41660" marR="124981" marT="41660" marB="41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</a:rPr>
                        <a:t>&lt;del&gt;</a:t>
                      </a:r>
                    </a:p>
                  </a:txBody>
                  <a:tcPr marL="41660" marR="124981" marT="41660" marB="41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定义删除字。</a:t>
                      </a:r>
                    </a:p>
                  </a:txBody>
                  <a:tcPr marL="41660" marR="124981" marT="41660" marB="41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</a:rPr>
                        <a:t>&lt;s&gt;</a:t>
                      </a:r>
                    </a:p>
                  </a:txBody>
                  <a:tcPr marL="41660" marR="124981" marT="41660" marB="41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b="0" i="0" dirty="0">
                          <a:solidFill>
                            <a:srgbClr val="0000FF"/>
                          </a:solidFill>
                          <a:effectLst/>
                        </a:rPr>
                        <a:t>不赞成使用。</a:t>
                      </a:r>
                      <a:r>
                        <a:rPr lang="zh-CN" altLang="en-US" sz="1600" dirty="0">
                          <a:effectLst/>
                        </a:rPr>
                        <a:t>使用 </a:t>
                      </a:r>
                      <a:r>
                        <a:rPr lang="en-US" altLang="zh-CN" sz="1600" dirty="0">
                          <a:effectLst/>
                        </a:rPr>
                        <a:t>&lt;</a:t>
                      </a:r>
                      <a:r>
                        <a:rPr lang="en-US" sz="1600" dirty="0">
                          <a:effectLst/>
                        </a:rPr>
                        <a:t>del&gt; </a:t>
                      </a:r>
                      <a:r>
                        <a:rPr lang="zh-CN" altLang="en-US" sz="1600" dirty="0">
                          <a:effectLst/>
                        </a:rPr>
                        <a:t>代替。</a:t>
                      </a:r>
                    </a:p>
                  </a:txBody>
                  <a:tcPr marL="41660" marR="124981" marT="41660" marB="41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</a:rPr>
                        <a:t>&lt;strike&gt;</a:t>
                      </a:r>
                    </a:p>
                  </a:txBody>
                  <a:tcPr marL="41660" marR="124981" marT="41660" marB="41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b="0" i="0">
                          <a:solidFill>
                            <a:srgbClr val="0000FF"/>
                          </a:solidFill>
                          <a:effectLst/>
                        </a:rPr>
                        <a:t>不赞成使用。</a:t>
                      </a:r>
                      <a:r>
                        <a:rPr lang="zh-CN" altLang="en-US" sz="1600">
                          <a:effectLst/>
                        </a:rPr>
                        <a:t>使用 </a:t>
                      </a:r>
                      <a:r>
                        <a:rPr lang="en-US" altLang="zh-CN" sz="1600">
                          <a:effectLst/>
                        </a:rPr>
                        <a:t>&lt;</a:t>
                      </a:r>
                      <a:r>
                        <a:rPr lang="en-US" sz="1600">
                          <a:effectLst/>
                        </a:rPr>
                        <a:t>del&gt; </a:t>
                      </a:r>
                      <a:r>
                        <a:rPr lang="zh-CN" altLang="en-US" sz="1600">
                          <a:effectLst/>
                        </a:rPr>
                        <a:t>代替。</a:t>
                      </a:r>
                    </a:p>
                  </a:txBody>
                  <a:tcPr marL="41660" marR="124981" marT="41660" marB="41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</a:rPr>
                        <a:t>&lt;u&gt;</a:t>
                      </a:r>
                    </a:p>
                  </a:txBody>
                  <a:tcPr marL="41660" marR="124981" marT="41660" marB="41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b="0" i="0" dirty="0">
                          <a:solidFill>
                            <a:srgbClr val="0000FF"/>
                          </a:solidFill>
                          <a:effectLst/>
                        </a:rPr>
                        <a:t>不赞成使用。</a:t>
                      </a:r>
                      <a:r>
                        <a:rPr lang="zh-CN" altLang="en-US" sz="1600" dirty="0">
                          <a:effectLst/>
                        </a:rPr>
                        <a:t>使用样式（</a:t>
                      </a:r>
                      <a:r>
                        <a:rPr lang="en-US" altLang="zh-CN" sz="1600" dirty="0">
                          <a:effectLst/>
                        </a:rPr>
                        <a:t>style</a:t>
                      </a:r>
                      <a:r>
                        <a:rPr lang="zh-CN" altLang="en-US" sz="1600" dirty="0">
                          <a:effectLst/>
                        </a:rPr>
                        <a:t>）代替。</a:t>
                      </a:r>
                    </a:p>
                  </a:txBody>
                  <a:tcPr marL="41660" marR="124981" marT="41660" marB="41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678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“计算机输出”</a:t>
            </a:r>
            <a:r>
              <a:rPr lang="zh-CN" altLang="en-US" b="1" dirty="0" smtClean="0"/>
              <a:t>标签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652340"/>
              </p:ext>
            </p:extLst>
          </p:nvPr>
        </p:nvGraphicFramePr>
        <p:xfrm>
          <a:off x="1685925" y="2015331"/>
          <a:ext cx="5772150" cy="3695700"/>
        </p:xfrm>
        <a:graphic>
          <a:graphicData uri="http://schemas.openxmlformats.org/drawingml/2006/table">
            <a:tbl>
              <a:tblPr/>
              <a:tblGrid>
                <a:gridCol w="1647724"/>
                <a:gridCol w="4124426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dirty="0">
                          <a:effectLst/>
                        </a:rPr>
                        <a:t>标签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effectLst/>
                        </a:rPr>
                        <a:t>描述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&lt;code&gt;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定义计算机代码。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u="none" dirty="0" err="1">
                          <a:solidFill>
                            <a:schemeClr val="tx1"/>
                          </a:solidFill>
                          <a:effectLst/>
                        </a:rPr>
                        <a:t>kbd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定义键盘码。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u="none" dirty="0" err="1">
                          <a:solidFill>
                            <a:schemeClr val="tx1"/>
                          </a:solidFill>
                          <a:effectLst/>
                        </a:rPr>
                        <a:t>samp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定义计算机代码样本。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u="none" dirty="0" err="1">
                          <a:solidFill>
                            <a:schemeClr val="tx1"/>
                          </a:solidFill>
                          <a:effectLst/>
                        </a:rPr>
                        <a:t>tt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定义打字机代码。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u="none" dirty="0" err="1">
                          <a:solidFill>
                            <a:schemeClr val="tx1"/>
                          </a:solidFill>
                          <a:effectLst/>
                        </a:rPr>
                        <a:t>var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定义变量。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&lt;pre&gt;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定义预格式文本。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&lt;listing&gt;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b="0" i="0">
                          <a:solidFill>
                            <a:srgbClr val="0000FF"/>
                          </a:solidFill>
                          <a:effectLst/>
                        </a:rPr>
                        <a:t>不赞成使用。</a:t>
                      </a:r>
                      <a:r>
                        <a:rPr lang="zh-CN" altLang="en-US">
                          <a:effectLst/>
                        </a:rPr>
                        <a:t>使用 </a:t>
                      </a:r>
                      <a:r>
                        <a:rPr lang="en-US" altLang="zh-CN">
                          <a:effectLst/>
                        </a:rPr>
                        <a:t>&lt;</a:t>
                      </a:r>
                      <a:r>
                        <a:rPr lang="en-US">
                          <a:effectLst/>
                        </a:rPr>
                        <a:t>pre&gt; </a:t>
                      </a:r>
                      <a:r>
                        <a:rPr lang="zh-CN" altLang="en-US">
                          <a:effectLst/>
                        </a:rPr>
                        <a:t>代替。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&lt;plaintext&gt;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b="0" i="0">
                          <a:solidFill>
                            <a:srgbClr val="0000FF"/>
                          </a:solidFill>
                          <a:effectLst/>
                        </a:rPr>
                        <a:t>不赞成使用。</a:t>
                      </a:r>
                      <a:r>
                        <a:rPr lang="zh-CN" altLang="en-US">
                          <a:effectLst/>
                        </a:rPr>
                        <a:t>使用 </a:t>
                      </a:r>
                      <a:r>
                        <a:rPr lang="en-US" altLang="zh-CN">
                          <a:effectLst/>
                        </a:rPr>
                        <a:t>&lt;</a:t>
                      </a:r>
                      <a:r>
                        <a:rPr lang="en-US">
                          <a:effectLst/>
                        </a:rPr>
                        <a:t>pre&gt; </a:t>
                      </a:r>
                      <a:r>
                        <a:rPr lang="zh-CN" altLang="en-US">
                          <a:effectLst/>
                        </a:rPr>
                        <a:t>代替。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&lt;xmp&gt;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b="0" i="0" dirty="0">
                          <a:solidFill>
                            <a:srgbClr val="0000FF"/>
                          </a:solidFill>
                          <a:effectLst/>
                        </a:rPr>
                        <a:t>不赞成使用。</a:t>
                      </a:r>
                      <a:r>
                        <a:rPr lang="zh-CN" altLang="en-US" dirty="0">
                          <a:effectLst/>
                        </a:rPr>
                        <a:t>使用 </a:t>
                      </a:r>
                      <a:r>
                        <a:rPr lang="en-US" altLang="zh-CN" dirty="0">
                          <a:effectLst/>
                        </a:rPr>
                        <a:t>&lt;</a:t>
                      </a:r>
                      <a:r>
                        <a:rPr lang="en-US" dirty="0">
                          <a:effectLst/>
                        </a:rPr>
                        <a:t>pre&gt; </a:t>
                      </a:r>
                      <a:r>
                        <a:rPr lang="zh-CN" altLang="en-US" dirty="0">
                          <a:effectLst/>
                        </a:rPr>
                        <a:t>代替。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628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引用、引用和术语</a:t>
            </a:r>
            <a:r>
              <a:rPr lang="zh-CN" altLang="en-US" b="1" dirty="0" smtClean="0"/>
              <a:t>定义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179085"/>
              </p:ext>
            </p:extLst>
          </p:nvPr>
        </p:nvGraphicFramePr>
        <p:xfrm>
          <a:off x="1685925" y="2200116"/>
          <a:ext cx="5772150" cy="3326130"/>
        </p:xfrm>
        <a:graphic>
          <a:graphicData uri="http://schemas.openxmlformats.org/drawingml/2006/table">
            <a:tbl>
              <a:tblPr/>
              <a:tblGrid>
                <a:gridCol w="1647724"/>
                <a:gridCol w="4124426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dirty="0">
                          <a:effectLst/>
                        </a:rPr>
                        <a:t>标签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effectLst/>
                        </a:rPr>
                        <a:t>描述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&lt;abbr&gt;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定义缩写。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&lt;acronym&gt;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定义首字母缩写。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&lt;address&gt;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定义地址。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u="none" dirty="0" err="1">
                          <a:solidFill>
                            <a:schemeClr val="tx1"/>
                          </a:solidFill>
                          <a:effectLst/>
                        </a:rPr>
                        <a:t>bdo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定义文字方向。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u="none" dirty="0" err="1">
                          <a:solidFill>
                            <a:schemeClr val="tx1"/>
                          </a:solidFill>
                          <a:effectLst/>
                        </a:rPr>
                        <a:t>blockquote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定义长的引用。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&lt;q&gt;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定义短的引用语。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&lt;cite&gt;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定义引用、引证。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&lt;dfn&gt;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定义一个定义项目。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949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</a:t>
            </a:r>
            <a:r>
              <a:rPr lang="zh-CN" altLang="en-US" b="1" dirty="0" smtClean="0"/>
              <a:t>编辑器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810" y="1772816"/>
            <a:ext cx="8229600" cy="4464496"/>
          </a:xfrm>
        </p:spPr>
        <p:txBody>
          <a:bodyPr/>
          <a:lstStyle/>
          <a:p>
            <a:r>
              <a:rPr lang="zh-CN" altLang="en-US" sz="2800" b="1" dirty="0"/>
              <a:t>使用 </a:t>
            </a:r>
            <a:r>
              <a:rPr lang="en-US" sz="2800" b="1" dirty="0"/>
              <a:t>Notepad </a:t>
            </a:r>
            <a:r>
              <a:rPr lang="zh-CN" altLang="en-US" sz="2800" b="1" dirty="0"/>
              <a:t>或 </a:t>
            </a:r>
            <a:r>
              <a:rPr lang="en-US" sz="2800" b="1" dirty="0" err="1"/>
              <a:t>TextEdit</a:t>
            </a:r>
            <a:r>
              <a:rPr lang="en-US" sz="2800" b="1" dirty="0"/>
              <a:t> </a:t>
            </a:r>
            <a:r>
              <a:rPr lang="zh-CN" altLang="en-US" sz="2800" b="1" dirty="0"/>
              <a:t>来编写 </a:t>
            </a:r>
            <a:r>
              <a:rPr lang="en-US" sz="2800" b="1" dirty="0" smtClean="0"/>
              <a:t>HTML</a:t>
            </a:r>
            <a:r>
              <a:rPr lang="zh-CN" altLang="en-US" sz="2800" dirty="0" smtClean="0"/>
              <a:t>也可以使用</a:t>
            </a:r>
            <a:r>
              <a:rPr lang="zh-CN" altLang="en-US" sz="2800" dirty="0"/>
              <a:t>专业的 </a:t>
            </a:r>
            <a:r>
              <a:rPr lang="en-US" sz="2800" dirty="0"/>
              <a:t>HTML </a:t>
            </a:r>
            <a:r>
              <a:rPr lang="zh-CN" altLang="en-US" sz="2800" dirty="0"/>
              <a:t>编辑器来编辑 </a:t>
            </a:r>
            <a:r>
              <a:rPr lang="en-US" sz="2800" dirty="0"/>
              <a:t>HTML</a:t>
            </a:r>
            <a:r>
              <a:rPr lang="en-US" sz="2800" dirty="0" smtClean="0"/>
              <a:t>：</a:t>
            </a:r>
            <a:endParaRPr lang="en-US" sz="2800" dirty="0"/>
          </a:p>
          <a:p>
            <a:r>
              <a:rPr lang="en-US" altLang="zh-CN" sz="2800" dirty="0" err="1" smtClean="0"/>
              <a:t>WebStrom</a:t>
            </a:r>
            <a:endParaRPr lang="en-US" altLang="zh-CN" sz="2800" dirty="0" smtClean="0"/>
          </a:p>
          <a:p>
            <a:r>
              <a:rPr lang="en-US" altLang="zh-CN" sz="2800" dirty="0" err="1" smtClean="0"/>
              <a:t>SublimeText</a:t>
            </a:r>
            <a:endParaRPr lang="en-US" altLang="zh-CN" sz="2800" dirty="0" smtClean="0"/>
          </a:p>
          <a:p>
            <a:r>
              <a:rPr lang="en-US" altLang="zh-CN" sz="2800" dirty="0" err="1" smtClean="0"/>
              <a:t>HBuilder</a:t>
            </a:r>
            <a:endParaRPr lang="en-US" altLang="zh-CN" sz="2800" dirty="0" smtClean="0"/>
          </a:p>
          <a:p>
            <a:r>
              <a:rPr lang="en-US" altLang="zh-CN" sz="2800" dirty="0" smtClean="0"/>
              <a:t>Atom</a:t>
            </a:r>
          </a:p>
          <a:p>
            <a:r>
              <a:rPr lang="en-US" altLang="zh-CN" sz="2800" dirty="0"/>
              <a:t>Visual Studio Code </a:t>
            </a:r>
          </a:p>
          <a:p>
            <a:r>
              <a:rPr lang="zh-CN" altLang="en-US" sz="2800" dirty="0" smtClean="0"/>
              <a:t>使用一款简单的文本编辑器是学习 </a:t>
            </a:r>
            <a:r>
              <a:rPr lang="en-US" sz="2800" dirty="0" smtClean="0"/>
              <a:t>HTML </a:t>
            </a:r>
            <a:r>
              <a:rPr lang="zh-CN" altLang="en-US" sz="2800" dirty="0" smtClean="0"/>
              <a:t>的好方法。</a:t>
            </a:r>
          </a:p>
        </p:txBody>
      </p:sp>
    </p:spTree>
    <p:extLst>
      <p:ext uri="{BB962C8B-B14F-4D97-AF65-F5344CB8AC3E}">
        <p14:creationId xmlns:p14="http://schemas.microsoft.com/office/powerpoint/2010/main" val="2379834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</a:t>
            </a:r>
            <a:r>
              <a:rPr lang="en-US" b="1" dirty="0" smtClean="0"/>
              <a:t>CSS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zh-CN" altLang="en-US" sz="2800" b="1" dirty="0"/>
              <a:t>通过使用 </a:t>
            </a:r>
            <a:r>
              <a:rPr lang="en-US" altLang="zh-CN" sz="2800" b="1" dirty="0"/>
              <a:t>HTML4.0</a:t>
            </a:r>
            <a:r>
              <a:rPr lang="zh-CN" altLang="en-US" sz="2800" b="1" dirty="0"/>
              <a:t>，所有的格式化代码均可移出 </a:t>
            </a:r>
            <a:r>
              <a:rPr lang="en-US" altLang="zh-CN" sz="2800" b="1" dirty="0"/>
              <a:t>HTML </a:t>
            </a:r>
            <a:r>
              <a:rPr lang="zh-CN" altLang="en-US" sz="2800" b="1" dirty="0"/>
              <a:t>文档，然后移入一个独立的样式表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en-US" altLang="zh-CN" sz="2800" b="1" dirty="0"/>
              <a:t>HTML</a:t>
            </a:r>
            <a:r>
              <a:rPr lang="zh-CN" altLang="en-US" sz="2800" b="1" dirty="0"/>
              <a:t>中的样式</a:t>
            </a:r>
          </a:p>
          <a:p>
            <a:r>
              <a:rPr lang="zh-CN" altLang="en-US" sz="2800" dirty="0"/>
              <a:t>本例演示如何使用添加到 </a:t>
            </a:r>
            <a:r>
              <a:rPr lang="en-US" altLang="zh-CN" sz="2800" dirty="0"/>
              <a:t>&lt;head&gt; </a:t>
            </a:r>
            <a:r>
              <a:rPr lang="zh-CN" altLang="en-US" sz="2800" dirty="0"/>
              <a:t>部分的样式信息对 </a:t>
            </a:r>
            <a:r>
              <a:rPr lang="en-US" altLang="zh-CN" sz="2800" dirty="0"/>
              <a:t>HTML </a:t>
            </a:r>
            <a:r>
              <a:rPr lang="zh-CN" altLang="en-US" sz="2800" dirty="0"/>
              <a:t>进行格式化。</a:t>
            </a:r>
          </a:p>
          <a:p>
            <a:r>
              <a:rPr lang="zh-CN" altLang="en-US" sz="2800" b="1" dirty="0"/>
              <a:t>没有下划线的链接</a:t>
            </a:r>
          </a:p>
          <a:p>
            <a:r>
              <a:rPr lang="zh-CN" altLang="en-US" sz="2800" dirty="0"/>
              <a:t>本例演示如何使用样式属性做一个没有下划线的链接。</a:t>
            </a:r>
          </a:p>
          <a:p>
            <a:r>
              <a:rPr lang="zh-CN" altLang="en-US" sz="2800" b="1" dirty="0"/>
              <a:t>链接到一个外部样式表</a:t>
            </a:r>
          </a:p>
          <a:p>
            <a:r>
              <a:rPr lang="zh-CN" altLang="en-US" sz="2800" dirty="0"/>
              <a:t>本例演示如何 </a:t>
            </a:r>
            <a:r>
              <a:rPr lang="en-US" altLang="zh-CN" sz="2800" dirty="0"/>
              <a:t>&lt;link&gt; </a:t>
            </a:r>
            <a:r>
              <a:rPr lang="zh-CN" altLang="en-US" sz="2800" dirty="0"/>
              <a:t>标签链接到一个外部样式表。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1604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</a:t>
            </a:r>
            <a:r>
              <a:rPr lang="zh-CN" altLang="en-US" b="1" dirty="0" smtClean="0"/>
              <a:t>超链接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zh-CN" altLang="en-US" sz="2800" dirty="0"/>
              <a:t>超链接可以是一个字，一个词，或者一组词，也可以是一幅图像，您可以点击这些内容来跳转到新的文档或者当前文档中的某个部分。</a:t>
            </a:r>
          </a:p>
          <a:p>
            <a:r>
              <a:rPr lang="zh-CN" altLang="en-US" sz="2800" dirty="0"/>
              <a:t>当您把鼠标指针移动到网页中的某个链接上时，箭头会变为一只小手。</a:t>
            </a:r>
          </a:p>
          <a:p>
            <a:r>
              <a:rPr lang="zh-CN" altLang="en-US" sz="2800" dirty="0"/>
              <a:t>我们通过使用 </a:t>
            </a:r>
            <a:r>
              <a:rPr lang="en-US" altLang="zh-CN" sz="2800" dirty="0"/>
              <a:t>&lt;a&gt; </a:t>
            </a:r>
            <a:r>
              <a:rPr lang="zh-CN" altLang="en-US" sz="2800" dirty="0"/>
              <a:t>标签在 </a:t>
            </a:r>
            <a:r>
              <a:rPr lang="en-US" altLang="zh-CN" sz="2800" dirty="0"/>
              <a:t>HTML </a:t>
            </a:r>
            <a:r>
              <a:rPr lang="zh-CN" altLang="en-US" sz="2800" dirty="0"/>
              <a:t>中创建链接。</a:t>
            </a:r>
          </a:p>
          <a:p>
            <a:r>
              <a:rPr lang="zh-CN" altLang="en-US" sz="2800" dirty="0"/>
              <a:t>有两种使用 </a:t>
            </a:r>
            <a:r>
              <a:rPr lang="en-US" altLang="zh-CN" sz="2800" dirty="0"/>
              <a:t>&lt;a&gt; </a:t>
            </a:r>
            <a:r>
              <a:rPr lang="zh-CN" altLang="en-US" sz="2800" dirty="0"/>
              <a:t>标签的方式：</a:t>
            </a:r>
          </a:p>
          <a:p>
            <a:r>
              <a:rPr lang="zh-CN" altLang="en-US" sz="2800" dirty="0"/>
              <a:t>通过使用 </a:t>
            </a:r>
            <a:r>
              <a:rPr lang="en-US" altLang="zh-CN" sz="2800" dirty="0" err="1"/>
              <a:t>href</a:t>
            </a:r>
            <a:r>
              <a:rPr lang="en-US" altLang="zh-CN" sz="2800" dirty="0"/>
              <a:t> </a:t>
            </a:r>
            <a:r>
              <a:rPr lang="zh-CN" altLang="en-US" sz="2800" dirty="0"/>
              <a:t>属性 </a:t>
            </a:r>
            <a:r>
              <a:rPr lang="en-US" altLang="zh-CN" sz="2800" dirty="0"/>
              <a:t>- </a:t>
            </a:r>
            <a:r>
              <a:rPr lang="zh-CN" altLang="en-US" sz="2800" dirty="0"/>
              <a:t>创建指向另一个文档的链接</a:t>
            </a:r>
          </a:p>
          <a:p>
            <a:r>
              <a:rPr lang="zh-CN" altLang="en-US" sz="2800" dirty="0"/>
              <a:t>通过使用 </a:t>
            </a:r>
            <a:r>
              <a:rPr lang="en-US" altLang="zh-CN" sz="2800" dirty="0"/>
              <a:t>name </a:t>
            </a:r>
            <a:r>
              <a:rPr lang="zh-CN" altLang="en-US" sz="2800" dirty="0"/>
              <a:t>属性 </a:t>
            </a:r>
            <a:r>
              <a:rPr lang="en-US" altLang="zh-CN" sz="2800" dirty="0"/>
              <a:t>- </a:t>
            </a:r>
            <a:r>
              <a:rPr lang="zh-CN" altLang="en-US" sz="2800" dirty="0"/>
              <a:t>创建文档内的</a:t>
            </a:r>
            <a:r>
              <a:rPr lang="zh-CN" altLang="en-US" sz="2800" dirty="0" smtClean="0"/>
              <a:t>书签</a:t>
            </a:r>
            <a:endParaRPr lang="en-US" altLang="zh-CN" sz="2800" dirty="0" smtClean="0"/>
          </a:p>
          <a:p>
            <a:r>
              <a:rPr lang="zh-CN" altLang="en-US" sz="2800" dirty="0" smtClean="0"/>
              <a:t>在</a:t>
            </a:r>
            <a:r>
              <a:rPr lang="en-US" altLang="zh-CN" sz="2800" dirty="0" err="1" smtClean="0"/>
              <a:t>href</a:t>
            </a:r>
            <a:r>
              <a:rPr lang="zh-CN" altLang="en-US" sz="2800" dirty="0" smtClean="0"/>
              <a:t>属性中输入</a:t>
            </a:r>
            <a:r>
              <a:rPr lang="en-US" altLang="zh-CN" sz="2800" dirty="0" smtClean="0"/>
              <a:t>#+id</a:t>
            </a:r>
            <a:r>
              <a:rPr lang="zh-CN" altLang="en-US" sz="2800" dirty="0" smtClean="0"/>
              <a:t>可以跳转到指定的描点位置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7744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浏览器内核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浏览器最重要或者说核心的部分是“</a:t>
            </a:r>
            <a:r>
              <a:rPr lang="en-US" altLang="zh-CN" dirty="0"/>
              <a:t>Rendering Engine”</a:t>
            </a:r>
            <a:r>
              <a:rPr lang="zh-CN" altLang="en-US" dirty="0"/>
              <a:t>，</a:t>
            </a:r>
            <a:r>
              <a:rPr lang="zh-CN" altLang="en-US" dirty="0" smtClean="0"/>
              <a:t>可译</a:t>
            </a:r>
            <a:r>
              <a:rPr lang="zh-CN" altLang="en-US" dirty="0"/>
              <a:t>为“解释引擎”，不过我们一般习惯将之称为“浏览器内核”。负责对网页语法的</a:t>
            </a:r>
            <a:r>
              <a:rPr lang="zh-CN" altLang="en-US" dirty="0" smtClean="0"/>
              <a:t>解释。不同</a:t>
            </a:r>
            <a:r>
              <a:rPr lang="zh-CN" altLang="en-US" dirty="0"/>
              <a:t>的浏览器内核对网页编写语法的解释也有不同，因此同一网页在不同的内核的浏览器里的渲染（显示）效果也可能不同，这也是网页编写者需要在不同内核的浏览器中</a:t>
            </a:r>
            <a:r>
              <a:rPr lang="zh-CN" altLang="en-US" dirty="0" smtClean="0"/>
              <a:t>测试的</a:t>
            </a:r>
            <a:r>
              <a:rPr lang="zh-CN" altLang="en-US" dirty="0"/>
              <a:t>原因。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2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</a:t>
            </a:r>
            <a:r>
              <a:rPr lang="zh-CN" altLang="en-US" b="1" dirty="0" smtClean="0"/>
              <a:t>图像详解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图像标签（</a:t>
            </a:r>
            <a:r>
              <a:rPr lang="en-US" altLang="zh-CN" b="1" dirty="0"/>
              <a:t>&lt;</a:t>
            </a:r>
            <a:r>
              <a:rPr lang="en-US" altLang="zh-CN" b="1" dirty="0" err="1"/>
              <a:t>img</a:t>
            </a:r>
            <a:r>
              <a:rPr lang="en-US" altLang="zh-CN" b="1" dirty="0"/>
              <a:t>&gt;</a:t>
            </a:r>
            <a:r>
              <a:rPr lang="zh-CN" altLang="en-US" b="1" dirty="0"/>
              <a:t>）和源属性（</a:t>
            </a:r>
            <a:r>
              <a:rPr lang="en-US" altLang="zh-CN" b="1" dirty="0" err="1"/>
              <a:t>Src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替换文本属性（</a:t>
            </a:r>
            <a:r>
              <a:rPr lang="en-US" altLang="zh-CN" b="1" dirty="0"/>
              <a:t>Alt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zh-CN" altLang="en-US" b="1" dirty="0" smtClean="0"/>
              <a:t>实例讲解：</a:t>
            </a:r>
            <a:endParaRPr lang="en-US" altLang="zh-CN" b="1" dirty="0"/>
          </a:p>
          <a:p>
            <a:pPr lvl="1"/>
            <a:r>
              <a:rPr lang="zh-CN" altLang="en-US" b="1" dirty="0" smtClean="0"/>
              <a:t>背景图片排列图片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浮动图片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调整图像尺寸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为图片显示替换文本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制作图像链接。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73046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</a:t>
            </a:r>
            <a:r>
              <a:rPr lang="zh-CN" altLang="en-US" b="1" dirty="0" smtClean="0"/>
              <a:t>表格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52596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/>
              <a:t>表格</a:t>
            </a:r>
            <a:r>
              <a:rPr lang="zh-CN" altLang="en-US" sz="2000" dirty="0"/>
              <a:t>由 </a:t>
            </a:r>
            <a:r>
              <a:rPr lang="en-US" altLang="zh-CN" sz="2000" dirty="0"/>
              <a:t>&lt;table&gt; </a:t>
            </a:r>
            <a:r>
              <a:rPr lang="zh-CN" altLang="en-US" sz="2000" dirty="0"/>
              <a:t>标签来定义。每个表格均有若干行（由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tr</a:t>
            </a:r>
            <a:r>
              <a:rPr lang="en-US" altLang="zh-CN" sz="2000" dirty="0"/>
              <a:t>&gt; </a:t>
            </a:r>
            <a:r>
              <a:rPr lang="zh-CN" altLang="en-US" sz="2000" dirty="0"/>
              <a:t>标签定义），每行被分割为若干单元格（由 </a:t>
            </a:r>
            <a:r>
              <a:rPr lang="en-US" altLang="zh-CN" sz="2000" dirty="0"/>
              <a:t>&lt;td&gt; </a:t>
            </a:r>
            <a:r>
              <a:rPr lang="zh-CN" altLang="en-US" sz="2000" dirty="0"/>
              <a:t>标签定义）。字母 </a:t>
            </a:r>
            <a:r>
              <a:rPr lang="en-US" altLang="zh-CN" sz="2000" dirty="0"/>
              <a:t>td </a:t>
            </a:r>
            <a:r>
              <a:rPr lang="zh-CN" altLang="en-US" sz="2000" dirty="0"/>
              <a:t>指表格数据（</a:t>
            </a:r>
            <a:r>
              <a:rPr lang="en-US" altLang="zh-CN" sz="2000" dirty="0"/>
              <a:t>table data</a:t>
            </a:r>
            <a:r>
              <a:rPr lang="zh-CN" altLang="en-US" sz="2000" dirty="0"/>
              <a:t>），即数据单元格的内容。数据单元格可以包含文本、图片、列表、段落、表单、水平线、表格等等。</a:t>
            </a:r>
            <a:endParaRPr 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062375"/>
              </p:ext>
            </p:extLst>
          </p:nvPr>
        </p:nvGraphicFramePr>
        <p:xfrm>
          <a:off x="4350220" y="1551960"/>
          <a:ext cx="4542260" cy="4469328"/>
        </p:xfrm>
        <a:graphic>
          <a:graphicData uri="http://schemas.openxmlformats.org/drawingml/2006/table">
            <a:tbl>
              <a:tblPr/>
              <a:tblGrid>
                <a:gridCol w="2271130"/>
                <a:gridCol w="2271130"/>
              </a:tblGrid>
              <a:tr h="499308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dirty="0">
                          <a:effectLst/>
                        </a:rPr>
                        <a:t>表格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effectLst/>
                        </a:rPr>
                        <a:t>描述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&lt;table&gt;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定义表格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&lt;caption&gt;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定义表格标题。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u="none" dirty="0" err="1">
                          <a:solidFill>
                            <a:schemeClr val="tx1"/>
                          </a:solidFill>
                          <a:effectLst/>
                        </a:rPr>
                        <a:t>th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定义表格的表头。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u="none" dirty="0" err="1">
                          <a:solidFill>
                            <a:schemeClr val="tx1"/>
                          </a:solidFill>
                          <a:effectLst/>
                        </a:rPr>
                        <a:t>tr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定义表格的行。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&lt;td&gt;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定义表格单元。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u="none" dirty="0" err="1">
                          <a:solidFill>
                            <a:schemeClr val="tx1"/>
                          </a:solidFill>
                          <a:effectLst/>
                        </a:rPr>
                        <a:t>thead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定义表格的页眉。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u="none" dirty="0" err="1">
                          <a:solidFill>
                            <a:schemeClr val="tx1"/>
                          </a:solidFill>
                          <a:effectLst/>
                        </a:rPr>
                        <a:t>tbody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定义表格的主体。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u="none" dirty="0" err="1">
                          <a:solidFill>
                            <a:schemeClr val="tx1"/>
                          </a:solidFill>
                          <a:effectLst/>
                        </a:rPr>
                        <a:t>tfoot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定义表格的页脚。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&lt;col&gt;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定义用于表格列的属性。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u="none" dirty="0" err="1">
                          <a:solidFill>
                            <a:schemeClr val="tx1"/>
                          </a:solidFill>
                          <a:effectLst/>
                        </a:rPr>
                        <a:t>colgroup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定义表格列的组。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404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</a:t>
            </a:r>
            <a:r>
              <a:rPr lang="zh-CN" altLang="en-US" b="1" dirty="0" smtClean="0"/>
              <a:t>列表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386608" cy="4525963"/>
          </a:xfrm>
        </p:spPr>
        <p:txBody>
          <a:bodyPr/>
          <a:lstStyle/>
          <a:p>
            <a:r>
              <a:rPr lang="zh-CN" altLang="en-US" b="1" dirty="0"/>
              <a:t>无序列表</a:t>
            </a:r>
          </a:p>
          <a:p>
            <a:r>
              <a:rPr lang="zh-CN" altLang="en-US" b="1" dirty="0"/>
              <a:t>有序列表</a:t>
            </a:r>
          </a:p>
          <a:p>
            <a:r>
              <a:rPr lang="zh-CN" altLang="en-US" b="1" dirty="0"/>
              <a:t>定义列表</a:t>
            </a:r>
          </a:p>
          <a:p>
            <a:r>
              <a:rPr lang="zh-CN" altLang="en-US" b="1" dirty="0"/>
              <a:t>嵌套列表</a:t>
            </a:r>
            <a:endParaRPr 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293330"/>
              </p:ext>
            </p:extLst>
          </p:nvPr>
        </p:nvGraphicFramePr>
        <p:xfrm>
          <a:off x="3131840" y="1700808"/>
          <a:ext cx="5772150" cy="4464495"/>
        </p:xfrm>
        <a:graphic>
          <a:graphicData uri="http://schemas.openxmlformats.org/drawingml/2006/table">
            <a:tbl>
              <a:tblPr/>
              <a:tblGrid>
                <a:gridCol w="1731645"/>
                <a:gridCol w="4040505"/>
              </a:tblGrid>
              <a:tr h="496055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dirty="0">
                          <a:effectLst/>
                        </a:rPr>
                        <a:t>标签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effectLst/>
                        </a:rPr>
                        <a:t>描述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</a:tr>
              <a:tr h="496055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u="none" dirty="0" err="1">
                          <a:solidFill>
                            <a:schemeClr val="tx1"/>
                          </a:solidFill>
                          <a:effectLst/>
                        </a:rPr>
                        <a:t>ol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定义有序列表。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96055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u="none" dirty="0" err="1">
                          <a:solidFill>
                            <a:schemeClr val="tx1"/>
                          </a:solidFill>
                          <a:effectLst/>
                        </a:rPr>
                        <a:t>ul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定义无序列表。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96055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&lt;li&gt;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定义列表项。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96055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&lt;dl&gt;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定义定义列表。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96055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u="none" dirty="0" err="1">
                          <a:solidFill>
                            <a:schemeClr val="tx1"/>
                          </a:solidFill>
                          <a:effectLst/>
                        </a:rPr>
                        <a:t>dt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定义定义项目。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96055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u="none" dirty="0" err="1">
                          <a:solidFill>
                            <a:schemeClr val="tx1"/>
                          </a:solidFill>
                          <a:effectLst/>
                        </a:rPr>
                        <a:t>dd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定义定义的描述。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96055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u="none" dirty="0" err="1">
                          <a:solidFill>
                            <a:schemeClr val="tx1"/>
                          </a:solidFill>
                          <a:effectLst/>
                        </a:rPr>
                        <a:t>dir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已废弃。使用 </a:t>
                      </a:r>
                      <a:r>
                        <a:rPr lang="en-US" altLang="zh-CN">
                          <a:effectLst/>
                        </a:rPr>
                        <a:t>&lt;</a:t>
                      </a:r>
                      <a:r>
                        <a:rPr lang="en-US">
                          <a:effectLst/>
                        </a:rPr>
                        <a:t>ul&gt; </a:t>
                      </a:r>
                      <a:r>
                        <a:rPr lang="zh-CN" altLang="en-US">
                          <a:effectLst/>
                        </a:rPr>
                        <a:t>代替它。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96055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&lt;menu&gt;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已废弃。使用 </a:t>
                      </a:r>
                      <a:r>
                        <a:rPr lang="en-US" altLang="zh-CN" dirty="0">
                          <a:effectLst/>
                        </a:rPr>
                        <a:t>&lt;</a:t>
                      </a:r>
                      <a:r>
                        <a:rPr lang="en-US" dirty="0" err="1">
                          <a:effectLst/>
                        </a:rPr>
                        <a:t>ul</a:t>
                      </a:r>
                      <a:r>
                        <a:rPr lang="en-US" dirty="0">
                          <a:effectLst/>
                        </a:rPr>
                        <a:t>&gt; </a:t>
                      </a:r>
                      <a:r>
                        <a:rPr lang="zh-CN" altLang="en-US" dirty="0">
                          <a:effectLst/>
                        </a:rPr>
                        <a:t>代替它。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338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&lt;div&gt; </a:t>
            </a:r>
            <a:r>
              <a:rPr lang="zh-CN" altLang="en-US" b="1" dirty="0"/>
              <a:t>和 </a:t>
            </a:r>
            <a:r>
              <a:rPr lang="en-US" altLang="zh-CN" b="1" dirty="0"/>
              <a:t>&lt;</a:t>
            </a:r>
            <a:r>
              <a:rPr lang="en-US" b="1" dirty="0"/>
              <a:t>span</a:t>
            </a:r>
            <a:r>
              <a:rPr lang="en-US" b="1" dirty="0" smtClean="0"/>
              <a:t>&gt;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032448"/>
          </a:xfrm>
        </p:spPr>
        <p:txBody>
          <a:bodyPr/>
          <a:lstStyle/>
          <a:p>
            <a:r>
              <a:rPr lang="en-US" altLang="zh-CN" sz="2400" b="1" dirty="0"/>
              <a:t>HTML </a:t>
            </a:r>
            <a:r>
              <a:rPr lang="zh-CN" altLang="en-US" sz="2400" b="1" dirty="0"/>
              <a:t>块元素</a:t>
            </a:r>
          </a:p>
          <a:p>
            <a:r>
              <a:rPr lang="zh-CN" altLang="en-US" sz="2400" dirty="0"/>
              <a:t>大多数 </a:t>
            </a:r>
            <a:r>
              <a:rPr lang="en-US" altLang="zh-CN" sz="2400" dirty="0"/>
              <a:t>HTML </a:t>
            </a:r>
            <a:r>
              <a:rPr lang="zh-CN" altLang="en-US" sz="2400" dirty="0"/>
              <a:t>元素被定义为块级元素或内联元素。</a:t>
            </a:r>
          </a:p>
          <a:p>
            <a:r>
              <a:rPr lang="zh-CN" altLang="en-US" sz="2400" dirty="0"/>
              <a:t>编者注：“块级元素”译为 </a:t>
            </a:r>
            <a:r>
              <a:rPr lang="en-US" altLang="zh-CN" sz="2400" dirty="0"/>
              <a:t>block level element</a:t>
            </a:r>
            <a:r>
              <a:rPr lang="zh-CN" altLang="en-US" sz="2400" dirty="0"/>
              <a:t>，“内联元素”译为 </a:t>
            </a:r>
            <a:r>
              <a:rPr lang="en-US" altLang="zh-CN" sz="2400" dirty="0"/>
              <a:t>inline element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块级元素在浏览器显示时，通常会以新行来开始（和结束）。</a:t>
            </a:r>
          </a:p>
          <a:p>
            <a:r>
              <a:rPr lang="en-US" altLang="zh-CN" sz="2400" b="1" dirty="0"/>
              <a:t>HTML </a:t>
            </a:r>
            <a:r>
              <a:rPr lang="zh-CN" altLang="en-US" sz="2400" b="1" dirty="0"/>
              <a:t>内联元素</a:t>
            </a:r>
          </a:p>
          <a:p>
            <a:r>
              <a:rPr lang="zh-CN" altLang="en-US" sz="2400" dirty="0"/>
              <a:t>内联元素在显示时通常不会以新行开始。</a:t>
            </a:r>
          </a:p>
          <a:p>
            <a:r>
              <a:rPr lang="zh-CN" altLang="en-US" sz="2400" dirty="0"/>
              <a:t>例子：</a:t>
            </a:r>
            <a:r>
              <a:rPr lang="en-US" altLang="zh-CN" sz="2400" dirty="0"/>
              <a:t>&lt;b&gt;, &lt;td&gt;, &lt;a&gt;, &lt;</a:t>
            </a:r>
            <a:r>
              <a:rPr lang="en-US" altLang="zh-CN" sz="2400" dirty="0" err="1"/>
              <a:t>img</a:t>
            </a:r>
            <a:r>
              <a:rPr lang="en-US" altLang="zh-CN" sz="2400" dirty="0" smtClean="0"/>
              <a:t>&gt;</a:t>
            </a:r>
            <a:endParaRPr lang="en-US" altLang="zh-CN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28705"/>
              </p:ext>
            </p:extLst>
          </p:nvPr>
        </p:nvGraphicFramePr>
        <p:xfrm>
          <a:off x="899592" y="5214322"/>
          <a:ext cx="7848872" cy="1108710"/>
        </p:xfrm>
        <a:graphic>
          <a:graphicData uri="http://schemas.openxmlformats.org/drawingml/2006/table">
            <a:tbl>
              <a:tblPr/>
              <a:tblGrid>
                <a:gridCol w="1683751"/>
                <a:gridCol w="6165121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dirty="0">
                          <a:effectLst/>
                        </a:rPr>
                        <a:t>标签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dirty="0">
                          <a:effectLst/>
                        </a:rPr>
                        <a:t>描述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&lt;div&gt;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定义文档中的分区或节（</a:t>
                      </a:r>
                      <a:r>
                        <a:rPr lang="en-US">
                          <a:effectLst/>
                        </a:rPr>
                        <a:t>division/section）。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&lt;span&gt;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定义 </a:t>
                      </a:r>
                      <a:r>
                        <a:rPr lang="en-US" altLang="zh-CN" dirty="0">
                          <a:effectLst/>
                        </a:rPr>
                        <a:t>span</a:t>
                      </a:r>
                      <a:r>
                        <a:rPr lang="zh-CN" altLang="en-US" dirty="0">
                          <a:effectLst/>
                        </a:rPr>
                        <a:t>，用来组合文档中的行内元素。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38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</a:t>
            </a:r>
            <a:r>
              <a:rPr lang="zh-CN" altLang="en-US" b="1" dirty="0" smtClean="0"/>
              <a:t>布局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大多数网站会把内容安排到多个列中（就像杂志或报纸那样）。</a:t>
            </a:r>
          </a:p>
          <a:p>
            <a:r>
              <a:rPr lang="zh-CN" altLang="en-US" sz="2800" dirty="0"/>
              <a:t>可以使用 </a:t>
            </a:r>
            <a:r>
              <a:rPr lang="en-US" altLang="zh-CN" sz="2800" dirty="0"/>
              <a:t>&lt;div&gt; </a:t>
            </a:r>
            <a:r>
              <a:rPr lang="zh-CN" altLang="en-US" sz="2800" dirty="0"/>
              <a:t>或者 </a:t>
            </a:r>
            <a:r>
              <a:rPr lang="en-US" altLang="zh-CN" sz="2800" dirty="0"/>
              <a:t>&lt;table&gt; </a:t>
            </a:r>
            <a:r>
              <a:rPr lang="zh-CN" altLang="en-US" sz="2800" dirty="0"/>
              <a:t>元素来创建多列。</a:t>
            </a:r>
            <a:r>
              <a:rPr lang="en-US" altLang="zh-CN" sz="2800" dirty="0"/>
              <a:t>CSS </a:t>
            </a:r>
            <a:r>
              <a:rPr lang="zh-CN" altLang="en-US" sz="2800" dirty="0"/>
              <a:t>用于对元素进行定位，或者为页面创建背景以及色彩丰富的外观。</a:t>
            </a:r>
          </a:p>
          <a:p>
            <a:r>
              <a:rPr lang="zh-CN" altLang="en-US" sz="2800" dirty="0"/>
              <a:t>使用 </a:t>
            </a:r>
            <a:r>
              <a:rPr lang="en-US" altLang="zh-CN" sz="2800" dirty="0"/>
              <a:t>HTML &lt;table&gt; </a:t>
            </a:r>
            <a:r>
              <a:rPr lang="zh-CN" altLang="en-US" sz="2800" dirty="0"/>
              <a:t>标签是创建布局的一种简单的方式。</a:t>
            </a:r>
          </a:p>
          <a:p>
            <a:r>
              <a:rPr lang="zh-CN" altLang="en-US" sz="2800" dirty="0"/>
              <a:t>可以使用 </a:t>
            </a:r>
            <a:r>
              <a:rPr lang="en-US" altLang="zh-CN" sz="2800" dirty="0"/>
              <a:t>&lt;div&gt; </a:t>
            </a:r>
            <a:r>
              <a:rPr lang="zh-CN" altLang="en-US" sz="2800" dirty="0"/>
              <a:t>或者 </a:t>
            </a:r>
            <a:r>
              <a:rPr lang="en-US" altLang="zh-CN" sz="2800" dirty="0"/>
              <a:t>&lt;table&gt; </a:t>
            </a:r>
            <a:r>
              <a:rPr lang="zh-CN" altLang="en-US" sz="2800" dirty="0"/>
              <a:t>元素来创建多列。</a:t>
            </a:r>
            <a:r>
              <a:rPr lang="en-US" altLang="zh-CN" sz="2800" dirty="0"/>
              <a:t>CSS </a:t>
            </a:r>
            <a:r>
              <a:rPr lang="zh-CN" altLang="en-US" sz="2800" dirty="0"/>
              <a:t>用于对元素进行定位，或者为页面创建背景以及色彩丰富的外观。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1895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</a:t>
            </a:r>
            <a:r>
              <a:rPr lang="zh-CN" altLang="en-US" b="1" dirty="0"/>
              <a:t>表单和</a:t>
            </a:r>
            <a:r>
              <a:rPr lang="zh-CN" altLang="en-US" b="1" dirty="0" smtClean="0"/>
              <a:t>输入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602632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表</a:t>
            </a:r>
            <a:r>
              <a:rPr lang="zh-CN" altLang="en-US" sz="2400" dirty="0"/>
              <a:t>单是一个包含表单元素的区域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表</a:t>
            </a:r>
            <a:r>
              <a:rPr lang="zh-CN" altLang="en-US" sz="2400" dirty="0"/>
              <a:t>单元素是允许用户在表单中（比如：文本域、下拉列表、单选框、复选框等等）输入信息的元素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表</a:t>
            </a:r>
            <a:r>
              <a:rPr lang="zh-CN" altLang="en-US" sz="2400" dirty="0"/>
              <a:t>单使用表单标签（</a:t>
            </a:r>
            <a:r>
              <a:rPr lang="en-US" altLang="zh-CN" sz="2400" dirty="0"/>
              <a:t>&lt;form&gt;</a:t>
            </a:r>
            <a:r>
              <a:rPr lang="zh-CN" altLang="en-US" sz="2400" dirty="0"/>
              <a:t>）定义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973926"/>
              </p:ext>
            </p:extLst>
          </p:nvPr>
        </p:nvGraphicFramePr>
        <p:xfrm>
          <a:off x="3203848" y="1616188"/>
          <a:ext cx="5547600" cy="4466568"/>
        </p:xfrm>
        <a:graphic>
          <a:graphicData uri="http://schemas.openxmlformats.org/drawingml/2006/table">
            <a:tbl>
              <a:tblPr/>
              <a:tblGrid>
                <a:gridCol w="2773800"/>
                <a:gridCol w="2773800"/>
              </a:tblGrid>
              <a:tr h="202666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700" dirty="0">
                          <a:effectLst/>
                        </a:rPr>
                        <a:t>标签</a:t>
                      </a:r>
                    </a:p>
                  </a:txBody>
                  <a:tcPr marL="45772" marR="137317" marT="45772" marB="4577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700">
                          <a:effectLst/>
                        </a:rPr>
                        <a:t>描述</a:t>
                      </a:r>
                    </a:p>
                  </a:txBody>
                  <a:tcPr marL="45772" marR="137317" marT="45772" marB="4577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</a:tr>
              <a:tr h="202666">
                <a:tc>
                  <a:txBody>
                    <a:bodyPr/>
                    <a:lstStyle/>
                    <a:p>
                      <a:pPr fontAlgn="t"/>
                      <a:r>
                        <a:rPr lang="en-US" sz="1700" u="none" dirty="0">
                          <a:solidFill>
                            <a:schemeClr val="tx1"/>
                          </a:solidFill>
                          <a:effectLst/>
                        </a:rPr>
                        <a:t>&lt;form&gt;</a:t>
                      </a:r>
                    </a:p>
                  </a:txBody>
                  <a:tcPr marL="45772" marR="137317" marT="45772" marB="4577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>
                          <a:effectLst/>
                        </a:rPr>
                        <a:t>定义供用户输入的表单</a:t>
                      </a:r>
                    </a:p>
                  </a:txBody>
                  <a:tcPr marL="45772" marR="137317" marT="45772" marB="4577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02666">
                <a:tc>
                  <a:txBody>
                    <a:bodyPr/>
                    <a:lstStyle/>
                    <a:p>
                      <a:pPr fontAlgn="t"/>
                      <a:r>
                        <a:rPr lang="en-US" sz="1700" u="none" dirty="0">
                          <a:solidFill>
                            <a:schemeClr val="tx1"/>
                          </a:solidFill>
                          <a:effectLst/>
                        </a:rPr>
                        <a:t>&lt;input&gt;</a:t>
                      </a:r>
                    </a:p>
                  </a:txBody>
                  <a:tcPr marL="45772" marR="137317" marT="45772" marB="4577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>
                          <a:effectLst/>
                        </a:rPr>
                        <a:t>定义输入域</a:t>
                      </a:r>
                    </a:p>
                  </a:txBody>
                  <a:tcPr marL="45772" marR="137317" marT="45772" marB="4577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52419">
                <a:tc>
                  <a:txBody>
                    <a:bodyPr/>
                    <a:lstStyle/>
                    <a:p>
                      <a:pPr fontAlgn="t"/>
                      <a:r>
                        <a:rPr lang="en-US" sz="1700" u="none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sz="1700" u="none" dirty="0" err="1">
                          <a:solidFill>
                            <a:schemeClr val="tx1"/>
                          </a:solidFill>
                          <a:effectLst/>
                        </a:rPr>
                        <a:t>textarea</a:t>
                      </a:r>
                      <a:r>
                        <a:rPr lang="en-US" sz="1700" u="none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</a:txBody>
                  <a:tcPr marL="45772" marR="137317" marT="45772" marB="4577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>
                          <a:effectLst/>
                        </a:rPr>
                        <a:t>定义文本域 </a:t>
                      </a:r>
                      <a:r>
                        <a:rPr lang="en-US" altLang="zh-CN" sz="1700">
                          <a:effectLst/>
                        </a:rPr>
                        <a:t>(</a:t>
                      </a:r>
                      <a:r>
                        <a:rPr lang="zh-CN" altLang="en-US" sz="1700">
                          <a:effectLst/>
                        </a:rPr>
                        <a:t>一个多行的输入控件</a:t>
                      </a:r>
                      <a:r>
                        <a:rPr lang="en-US" altLang="zh-CN" sz="1700">
                          <a:effectLst/>
                        </a:rPr>
                        <a:t>)</a:t>
                      </a:r>
                    </a:p>
                  </a:txBody>
                  <a:tcPr marL="45772" marR="137317" marT="45772" marB="4577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02666">
                <a:tc>
                  <a:txBody>
                    <a:bodyPr/>
                    <a:lstStyle/>
                    <a:p>
                      <a:pPr fontAlgn="t"/>
                      <a:r>
                        <a:rPr lang="en-US" sz="1700" u="none" dirty="0">
                          <a:solidFill>
                            <a:schemeClr val="tx1"/>
                          </a:solidFill>
                          <a:effectLst/>
                        </a:rPr>
                        <a:t>&lt;label&gt;</a:t>
                      </a:r>
                    </a:p>
                  </a:txBody>
                  <a:tcPr marL="45772" marR="137317" marT="45772" marB="4577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>
                          <a:effectLst/>
                        </a:rPr>
                        <a:t>定义一个控制的标签</a:t>
                      </a:r>
                    </a:p>
                  </a:txBody>
                  <a:tcPr marL="45772" marR="137317" marT="45772" marB="4577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02666">
                <a:tc>
                  <a:txBody>
                    <a:bodyPr/>
                    <a:lstStyle/>
                    <a:p>
                      <a:pPr fontAlgn="t"/>
                      <a:r>
                        <a:rPr lang="en-US" sz="1700" u="none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sz="1700" u="none" dirty="0" err="1">
                          <a:solidFill>
                            <a:schemeClr val="tx1"/>
                          </a:solidFill>
                          <a:effectLst/>
                        </a:rPr>
                        <a:t>fieldset</a:t>
                      </a:r>
                      <a:r>
                        <a:rPr lang="en-US" sz="1700" u="none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</a:txBody>
                  <a:tcPr marL="45772" marR="137317" marT="45772" marB="4577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>
                          <a:effectLst/>
                        </a:rPr>
                        <a:t>定义域</a:t>
                      </a:r>
                    </a:p>
                  </a:txBody>
                  <a:tcPr marL="45772" marR="137317" marT="45772" marB="4577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02666">
                <a:tc>
                  <a:txBody>
                    <a:bodyPr/>
                    <a:lstStyle/>
                    <a:p>
                      <a:pPr fontAlgn="t"/>
                      <a:r>
                        <a:rPr lang="en-US" sz="1700" u="none" dirty="0">
                          <a:solidFill>
                            <a:schemeClr val="tx1"/>
                          </a:solidFill>
                          <a:effectLst/>
                        </a:rPr>
                        <a:t>&lt;legend&gt;</a:t>
                      </a:r>
                    </a:p>
                  </a:txBody>
                  <a:tcPr marL="45772" marR="137317" marT="45772" marB="4577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>
                          <a:effectLst/>
                        </a:rPr>
                        <a:t>定义域的标题</a:t>
                      </a:r>
                    </a:p>
                  </a:txBody>
                  <a:tcPr marL="45772" marR="137317" marT="45772" marB="4577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02666">
                <a:tc>
                  <a:txBody>
                    <a:bodyPr/>
                    <a:lstStyle/>
                    <a:p>
                      <a:pPr fontAlgn="t"/>
                      <a:r>
                        <a:rPr lang="en-US" sz="1700" u="none" dirty="0">
                          <a:solidFill>
                            <a:schemeClr val="tx1"/>
                          </a:solidFill>
                          <a:effectLst/>
                        </a:rPr>
                        <a:t>&lt;select&gt;</a:t>
                      </a:r>
                    </a:p>
                  </a:txBody>
                  <a:tcPr marL="45772" marR="137317" marT="45772" marB="4577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>
                          <a:effectLst/>
                        </a:rPr>
                        <a:t>定义一个选择列表</a:t>
                      </a:r>
                    </a:p>
                  </a:txBody>
                  <a:tcPr marL="45772" marR="137317" marT="45772" marB="4577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02666">
                <a:tc>
                  <a:txBody>
                    <a:bodyPr/>
                    <a:lstStyle/>
                    <a:p>
                      <a:pPr fontAlgn="t"/>
                      <a:r>
                        <a:rPr lang="en-US" sz="1700" u="none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sz="1700" u="none" dirty="0" err="1">
                          <a:solidFill>
                            <a:schemeClr val="tx1"/>
                          </a:solidFill>
                          <a:effectLst/>
                        </a:rPr>
                        <a:t>optgroup</a:t>
                      </a:r>
                      <a:r>
                        <a:rPr lang="en-US" sz="1700" u="none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</a:txBody>
                  <a:tcPr marL="45772" marR="137317" marT="45772" marB="4577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>
                          <a:effectLst/>
                        </a:rPr>
                        <a:t>定义选项组</a:t>
                      </a:r>
                    </a:p>
                  </a:txBody>
                  <a:tcPr marL="45772" marR="137317" marT="45772" marB="4577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02666">
                <a:tc>
                  <a:txBody>
                    <a:bodyPr/>
                    <a:lstStyle/>
                    <a:p>
                      <a:pPr fontAlgn="t"/>
                      <a:r>
                        <a:rPr lang="en-US" sz="1700" u="none" dirty="0">
                          <a:solidFill>
                            <a:schemeClr val="tx1"/>
                          </a:solidFill>
                          <a:effectLst/>
                        </a:rPr>
                        <a:t>&lt;option&gt;</a:t>
                      </a:r>
                    </a:p>
                  </a:txBody>
                  <a:tcPr marL="45772" marR="137317" marT="45772" marB="4577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>
                          <a:effectLst/>
                        </a:rPr>
                        <a:t>定义下拉列表中的选项</a:t>
                      </a:r>
                    </a:p>
                  </a:txBody>
                  <a:tcPr marL="45772" marR="137317" marT="45772" marB="4577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02666">
                <a:tc>
                  <a:txBody>
                    <a:bodyPr/>
                    <a:lstStyle/>
                    <a:p>
                      <a:pPr fontAlgn="t"/>
                      <a:r>
                        <a:rPr lang="en-US" sz="1700" u="none" dirty="0">
                          <a:solidFill>
                            <a:schemeClr val="tx1"/>
                          </a:solidFill>
                          <a:effectLst/>
                        </a:rPr>
                        <a:t>&lt;button&gt;</a:t>
                      </a:r>
                    </a:p>
                  </a:txBody>
                  <a:tcPr marL="45772" marR="137317" marT="45772" marB="4577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>
                          <a:effectLst/>
                        </a:rPr>
                        <a:t>定义一个按钮</a:t>
                      </a:r>
                    </a:p>
                  </a:txBody>
                  <a:tcPr marL="45772" marR="137317" marT="45772" marB="4577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02666">
                <a:tc>
                  <a:txBody>
                    <a:bodyPr/>
                    <a:lstStyle/>
                    <a:p>
                      <a:pPr fontAlgn="t"/>
                      <a:r>
                        <a:rPr lang="en-US" sz="1700" u="none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sz="1700" u="none" dirty="0" err="1">
                          <a:solidFill>
                            <a:schemeClr val="tx1"/>
                          </a:solidFill>
                          <a:effectLst/>
                        </a:rPr>
                        <a:t>isindex</a:t>
                      </a:r>
                      <a:r>
                        <a:rPr lang="en-US" sz="1700" u="none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</a:txBody>
                  <a:tcPr marL="45772" marR="137317" marT="45772" marB="4577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 dirty="0">
                          <a:effectLst/>
                        </a:rPr>
                        <a:t>已废弃。由 </a:t>
                      </a:r>
                      <a:r>
                        <a:rPr lang="en-US" altLang="zh-CN" sz="1700" dirty="0">
                          <a:effectLst/>
                        </a:rPr>
                        <a:t>&lt;input&gt; </a:t>
                      </a:r>
                      <a:r>
                        <a:rPr lang="zh-CN" altLang="en-US" sz="1700" dirty="0">
                          <a:effectLst/>
                        </a:rPr>
                        <a:t>代替。</a:t>
                      </a:r>
                    </a:p>
                  </a:txBody>
                  <a:tcPr marL="45772" marR="137317" marT="45772" marB="4577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167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</a:t>
            </a:r>
            <a:r>
              <a:rPr lang="zh-CN" altLang="en-US" b="1" dirty="0"/>
              <a:t>表单和输入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多数情况下被用到的表单标签是输入标签（</a:t>
            </a:r>
            <a:r>
              <a:rPr lang="en-US" altLang="zh-CN" dirty="0"/>
              <a:t>&lt;input&gt;</a:t>
            </a:r>
            <a:r>
              <a:rPr lang="zh-CN" altLang="en-US" dirty="0"/>
              <a:t>）。输入类型是由类型属性（</a:t>
            </a:r>
            <a:r>
              <a:rPr lang="en-US" altLang="zh-CN" dirty="0"/>
              <a:t>type</a:t>
            </a:r>
            <a:r>
              <a:rPr lang="zh-CN" altLang="en-US" dirty="0"/>
              <a:t>）定义的。大多数经常被用到的输入类型</a:t>
            </a:r>
            <a:r>
              <a:rPr lang="zh-CN" altLang="en-US" dirty="0" smtClean="0"/>
              <a:t>如下：</a:t>
            </a:r>
            <a:endParaRPr lang="en-US" altLang="zh-CN" dirty="0" smtClean="0"/>
          </a:p>
          <a:p>
            <a:r>
              <a:rPr lang="zh-CN" altLang="en-US" b="1" dirty="0"/>
              <a:t>文本域（</a:t>
            </a:r>
            <a:r>
              <a:rPr lang="en-US" b="1" dirty="0"/>
              <a:t>Text Fields）</a:t>
            </a:r>
          </a:p>
          <a:p>
            <a:r>
              <a:rPr lang="zh-CN" altLang="en-US" b="1" dirty="0"/>
              <a:t>单选按钮（</a:t>
            </a:r>
            <a:r>
              <a:rPr lang="en-US" b="1" dirty="0"/>
              <a:t>Radio Buttons）</a:t>
            </a:r>
          </a:p>
          <a:p>
            <a:r>
              <a:rPr lang="zh-CN" altLang="en-US" b="1" dirty="0"/>
              <a:t>复选框（</a:t>
            </a:r>
            <a:r>
              <a:rPr lang="en-US" b="1" dirty="0"/>
              <a:t>Checkboxes）</a:t>
            </a:r>
          </a:p>
          <a:p>
            <a:r>
              <a:rPr lang="zh-CN" altLang="en-US" b="1" dirty="0"/>
              <a:t>表单的动作属性（</a:t>
            </a:r>
            <a:r>
              <a:rPr lang="en-US" altLang="zh-CN" b="1" dirty="0"/>
              <a:t>Action</a:t>
            </a:r>
            <a:r>
              <a:rPr lang="zh-CN" altLang="en-US" b="1" dirty="0"/>
              <a:t>）和确认</a:t>
            </a:r>
            <a:r>
              <a:rPr lang="zh-CN" altLang="en-US" b="1" dirty="0" smtClean="0"/>
              <a:t>按钮</a:t>
            </a:r>
            <a:endParaRPr lang="en-US" altLang="zh-CN" b="1" dirty="0" smtClean="0"/>
          </a:p>
          <a:p>
            <a:r>
              <a:rPr lang="zh-CN" altLang="en-US" b="1" dirty="0"/>
              <a:t>下拉</a:t>
            </a:r>
            <a:r>
              <a:rPr lang="zh-CN" altLang="en-US" b="1" dirty="0" smtClean="0"/>
              <a:t>框</a:t>
            </a:r>
            <a:r>
              <a:rPr lang="en-US" altLang="zh-CN" b="1" dirty="0" smtClean="0"/>
              <a:t>(Select)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11688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HTTP(</a:t>
            </a:r>
            <a:r>
              <a:rPr lang="zh-CN" altLang="en-US" dirty="0" smtClean="0"/>
              <a:t>超文本</a:t>
            </a:r>
            <a:r>
              <a:rPr lang="zh-CN" altLang="en-US" dirty="0"/>
              <a:t>传送</a:t>
            </a:r>
            <a:r>
              <a:rPr lang="zh-CN" altLang="en-US" dirty="0" smtClean="0"/>
              <a:t>协议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中文名称：超文本传送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协议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英文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名称：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hypertext transport protocol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定义：一种详细规定了浏览器和万维网服务器之间互相通信的规则，通过因特网传送万维网文档的数据传送协议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协议的主要特点可概括如下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latinLnBrk="1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、支持客户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服务器模式。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hlinkClick r:id="rId2" tooltip="查看图片"/>
              </a:rPr>
              <a:t> 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atinLnBrk="1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 简单快速：客户向服务器请求服务时，只需传送请求方法和路径。请求方法常用的有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。每种方法规定了客户与服务器联系的类型不同。由于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协议简单，使得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服务器的程序规模小，因而通信速度很快。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、灵活：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允许传输任意类型的数据对象。正在传输的类型由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Content-Type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加以标记。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、无连接：无连接的含义是限制每次连接只处理一个请求。服务器处理完客户的请求，并收到客户的应答后，即断开连接。采用这种方式可以节省传输时间。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、无状态：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协议是无状态协议。无状态是指协议对于事务处理没有记忆能力。缺少状态意味着如果后续处理需要前面的信息，则它必须重传，这样可能导致每次连接传送的数据量增大。</a:t>
            </a:r>
          </a:p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另一方面，在服务器不需要先前信息时它的应答就较快。</a:t>
            </a:r>
          </a:p>
          <a:p>
            <a:endParaRPr 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83997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7268"/>
            <a:ext cx="8229600" cy="1143000"/>
          </a:xfrm>
        </p:spPr>
        <p:txBody>
          <a:bodyPr/>
          <a:lstStyle/>
          <a:p>
            <a:r>
              <a:rPr lang="zh-CN" altLang="en-US" b="1" dirty="0"/>
              <a:t>请求</a:t>
            </a:r>
            <a:r>
              <a:rPr lang="zh-CN" altLang="en-US" b="1" dirty="0" smtClean="0"/>
              <a:t>信息和方法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/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发出的请求信息包括以下几个：　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请求行，例如</a:t>
            </a:r>
            <a:r>
              <a:rPr lang="en-US" sz="1200" dirty="0">
                <a:latin typeface="微软雅黑" pitchFamily="34" charset="-122"/>
                <a:ea typeface="微软雅黑" pitchFamily="34" charset="-122"/>
              </a:rPr>
              <a:t>GET /images/logo.gif HTTP/1.1，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表示从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sz="1200" dirty="0">
                <a:latin typeface="微软雅黑" pitchFamily="34" charset="-122"/>
                <a:ea typeface="微软雅黑" pitchFamily="34" charset="-122"/>
              </a:rPr>
              <a:t>images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目录下请求</a:t>
            </a:r>
            <a:r>
              <a:rPr lang="en-US" sz="1200" dirty="0">
                <a:latin typeface="微软雅黑" pitchFamily="34" charset="-122"/>
                <a:ea typeface="微软雅黑" pitchFamily="34" charset="-122"/>
              </a:rPr>
              <a:t>logo.gif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这个文件。　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（请求）头，例如</a:t>
            </a:r>
            <a:r>
              <a:rPr lang="en-US" sz="1200" dirty="0">
                <a:latin typeface="微软雅黑" pitchFamily="34" charset="-122"/>
                <a:ea typeface="微软雅黑" pitchFamily="34" charset="-122"/>
              </a:rPr>
              <a:t>Accept-Language: en　</a:t>
            </a:r>
            <a:endParaRPr lang="en-US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空行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可选的消息体　请求行和标题必须以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&lt;CR&gt;&lt;LF&gt;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作为结尾（也就是，回车然后换行）。空行内必须只有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&lt;CR&gt;&lt;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LF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而无其他空格。在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HTTP/1.1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协议中，所有的请求头，除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外，都是可选的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HTTP/1.1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协议中共定义了八种方法（有时也叫“动作”）来表明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Request-URI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指定的资源的不同操作方式：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OPTIONS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 返回服务器针对特定资源所支持的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请求方法。也可以利用向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服务器发送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'*'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的请求来测试服务器的功能性。　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 向服务器索要与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请求相一致的响应，只不过响应体将不会被返回。这一方法可以在不必传输整个响应内容的情况下，就可以获取包含在响应消息头中的元信息。　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 向特定的资源发出请求。注意：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方法不应当被用于产生“副作用”的操作中，例如在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web app.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中。其中一个原因是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可能会被网络蜘蛛等随意访问。　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 向指定资源提交数据进行处理请求（例如提交表单或者上传文件）。数据被包含在请求体中。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请求可能会导致新的资源的建立和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或已有资源的修改。　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PUT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 向指定资源位置上传其最新内容。　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 请求服务器删除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Request-URI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所标识的资源。　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TRACE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 回显服务器收到的请求，主要用于测试或诊断。　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CONNECT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HTTP/1.1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协议中预留给能够将连接改为管道方式的代理服务器。　</a:t>
            </a:r>
          </a:p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方法名称是区分大小写的。当某个请求所针对的资源不支持对应的请求方法的时候，服务器应当返回状态码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405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Method Not Allowed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）；当服务器不认识或者不支持对应的请求方法的时候，应当返回状态码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501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Not Implemented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）。　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服务器至少应该实现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方法，其他方法都是可选的。当然，所有的方法支持的实现都应当符合下述的方法各自的语义定义。此外，除了上述方法，特定的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服务器还能够扩展自定义的方法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481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HTTP</a:t>
            </a:r>
            <a:r>
              <a:rPr lang="zh-CN" altLang="en-US" dirty="0" smtClean="0"/>
              <a:t>协议实例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US" sz="1200" dirty="0">
                <a:latin typeface="微软雅黑" pitchFamily="34" charset="-122"/>
                <a:ea typeface="微软雅黑" pitchFamily="34" charset="-122"/>
              </a:rPr>
              <a:t>http://weibo.com/aj/mblog/add?_wv=5&amp;__rnd=1364449843159&amp;_surl=&amp;_t=0&amp;hottopicid=&amp;location=home&amp;module=stissue&amp;pic_id=&amp;rank=0&amp;rankid=&amp;text=%E5%8F%91%E9%80%81%E4%B8%80%E6%9D%A1%E5%BE%AE%E5%8D%9A%E6%B5%8B%E8%AF%95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69877"/>
            <a:ext cx="5563875" cy="4555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846" y="1969877"/>
            <a:ext cx="5215161" cy="2008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554" y="3842085"/>
            <a:ext cx="4070453" cy="2683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065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浏览器内核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Trident:</a:t>
            </a:r>
            <a:r>
              <a:rPr lang="zh-CN" altLang="en-US" sz="2400" dirty="0"/>
              <a:t> </a:t>
            </a:r>
            <a:r>
              <a:rPr lang="en-US" altLang="zh-CN" sz="2400" dirty="0"/>
              <a:t>IE</a:t>
            </a:r>
            <a:r>
              <a:rPr lang="zh-CN" altLang="en-US" sz="2400" dirty="0"/>
              <a:t>浏览器使用的内核，该</a:t>
            </a:r>
            <a:r>
              <a:rPr lang="zh-CN" altLang="en-US" sz="2400" dirty="0" smtClean="0"/>
              <a:t>内核</a:t>
            </a:r>
            <a:r>
              <a:rPr lang="en-US" altLang="zh-CN" sz="2400" dirty="0" smtClean="0"/>
              <a:t>IE4</a:t>
            </a:r>
            <a:r>
              <a:rPr lang="zh-CN" altLang="en-US" sz="2400" dirty="0" smtClean="0"/>
              <a:t>并</a:t>
            </a:r>
            <a:r>
              <a:rPr lang="zh-CN" altLang="en-US" sz="2400" dirty="0"/>
              <a:t>沿用到目前的</a:t>
            </a:r>
            <a:r>
              <a:rPr lang="en-US" altLang="zh-CN" sz="2400" dirty="0"/>
              <a:t>IE10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sz="2400" b="1" dirty="0"/>
              <a:t>Gecko</a:t>
            </a:r>
            <a:r>
              <a:rPr lang="en-US" sz="2400" dirty="0"/>
              <a:t>： Netscape6</a:t>
            </a:r>
            <a:r>
              <a:rPr lang="zh-CN" altLang="en-US" sz="2400" dirty="0"/>
              <a:t>开始采用的内核，后来的</a:t>
            </a:r>
            <a:r>
              <a:rPr lang="en-US" sz="2400" dirty="0"/>
              <a:t>Mozilla </a:t>
            </a:r>
            <a:r>
              <a:rPr lang="en-US" sz="2400" dirty="0" smtClean="0"/>
              <a:t>FireFox</a:t>
            </a:r>
            <a:r>
              <a:rPr lang="zh-CN" altLang="en-US" sz="2400" dirty="0" smtClean="0"/>
              <a:t>也</a:t>
            </a:r>
            <a:r>
              <a:rPr lang="zh-CN" altLang="en-US" sz="2400" dirty="0"/>
              <a:t>采用了该</a:t>
            </a:r>
            <a:r>
              <a:rPr lang="zh-CN" altLang="en-US" sz="2400" dirty="0" smtClean="0"/>
              <a:t>内核。</a:t>
            </a:r>
            <a:endParaRPr lang="en-US" altLang="zh-CN" sz="2400" dirty="0" smtClean="0"/>
          </a:p>
          <a:p>
            <a:r>
              <a:rPr lang="en-US" sz="2400" b="1" dirty="0" smtClean="0"/>
              <a:t>Presto</a:t>
            </a:r>
            <a:r>
              <a:rPr lang="en-US" sz="2400" dirty="0" smtClean="0"/>
              <a:t>:</a:t>
            </a:r>
            <a:r>
              <a:rPr lang="zh-CN" altLang="en-US" sz="2400" dirty="0"/>
              <a:t>目前</a:t>
            </a:r>
            <a:r>
              <a:rPr lang="en-US" sz="2400" dirty="0"/>
              <a:t>Opera</a:t>
            </a:r>
            <a:r>
              <a:rPr lang="zh-CN" altLang="en-US" sz="2400" dirty="0"/>
              <a:t>采用的内核，该内核在</a:t>
            </a:r>
            <a:r>
              <a:rPr lang="en-US" altLang="zh-CN" sz="2400" dirty="0"/>
              <a:t>2003</a:t>
            </a:r>
            <a:r>
              <a:rPr lang="zh-CN" altLang="en-US" sz="2400" dirty="0"/>
              <a:t>年的</a:t>
            </a:r>
            <a:r>
              <a:rPr lang="en-US" sz="2400" dirty="0"/>
              <a:t>Opera7</a:t>
            </a:r>
            <a:r>
              <a:rPr lang="zh-CN" altLang="en-US" sz="2400" dirty="0"/>
              <a:t>中首次被</a:t>
            </a:r>
            <a:r>
              <a:rPr lang="zh-CN" altLang="en-US" sz="2400" dirty="0" smtClean="0"/>
              <a:t>使用。</a:t>
            </a:r>
            <a:endParaRPr lang="en-US" altLang="zh-CN" sz="2400" dirty="0" smtClean="0"/>
          </a:p>
          <a:p>
            <a:r>
              <a:rPr lang="en-US" altLang="zh-CN" sz="2400" b="1" dirty="0"/>
              <a:t>Webkit</a:t>
            </a:r>
            <a:r>
              <a:rPr lang="zh-CN" altLang="en-US" sz="2400" dirty="0"/>
              <a:t>：苹果公司自己的内核</a:t>
            </a:r>
            <a:r>
              <a:rPr lang="zh-CN" altLang="en-US" sz="2400" dirty="0" smtClean="0"/>
              <a:t>，也是苹果</a:t>
            </a:r>
            <a:r>
              <a:rPr lang="zh-CN" altLang="en-US" sz="2400" dirty="0"/>
              <a:t>的</a:t>
            </a:r>
            <a:r>
              <a:rPr lang="en-US" altLang="zh-CN" sz="2400" dirty="0"/>
              <a:t>Safari</a:t>
            </a:r>
            <a:r>
              <a:rPr lang="zh-CN" altLang="en-US" sz="2400" dirty="0"/>
              <a:t>浏览器使用的内核</a:t>
            </a:r>
            <a:r>
              <a:rPr lang="zh-CN" altLang="en-US" sz="2400" dirty="0" smtClean="0"/>
              <a:t>。</a:t>
            </a:r>
            <a:r>
              <a:rPr lang="en-US" altLang="zh-CN" sz="2400" dirty="0"/>
              <a:t>google</a:t>
            </a:r>
            <a:r>
              <a:rPr lang="zh-CN" altLang="en-US" sz="2400" dirty="0"/>
              <a:t>的</a:t>
            </a:r>
            <a:r>
              <a:rPr lang="en-US" altLang="zh-CN" sz="2400" dirty="0"/>
              <a:t>chrome</a:t>
            </a:r>
            <a:r>
              <a:rPr lang="zh-CN" altLang="en-US" sz="2400" dirty="0" smtClean="0"/>
              <a:t>、以及市面上号称极速浏览器使用的都是</a:t>
            </a:r>
            <a:r>
              <a:rPr lang="en-US" altLang="zh-CN" sz="2400" dirty="0" err="1" smtClean="0"/>
              <a:t>webkit</a:t>
            </a:r>
            <a:r>
              <a:rPr lang="zh-CN" altLang="en-US" sz="2400" dirty="0" smtClean="0"/>
              <a:t>内核。</a:t>
            </a:r>
            <a:r>
              <a:rPr lang="en-US" sz="2400" dirty="0"/>
              <a:t>WebKit </a:t>
            </a:r>
            <a:r>
              <a:rPr lang="zh-CN" altLang="en-US" sz="2400" dirty="0"/>
              <a:t>内核在手机上的应用也十分广泛</a:t>
            </a:r>
            <a:r>
              <a:rPr lang="zh-CN" altLang="en-US" sz="2400" dirty="0" smtClean="0"/>
              <a:t>，目前安卓和</a:t>
            </a:r>
            <a:r>
              <a:rPr lang="en-US" altLang="zh-CN" sz="2400" dirty="0" smtClean="0"/>
              <a:t>IOS</a:t>
            </a:r>
            <a:r>
              <a:rPr lang="zh-CN" altLang="en-US" sz="2400" dirty="0" smtClean="0"/>
              <a:t>系统浏览器使用的均是该内核</a:t>
            </a:r>
            <a:r>
              <a:rPr lang="en-US" sz="2400" dirty="0" smtClean="0"/>
              <a:t>。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5827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dirty="0" smtClean="0"/>
              <a:t>GET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的区别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5400600"/>
          </a:xfrm>
        </p:spPr>
        <p:txBody>
          <a:bodyPr/>
          <a:lstStyle/>
          <a:p>
            <a:pPr indent="45720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定义了与服务器交互的不同方法，最基本的方法有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种，分别是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PUT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全称是资源描述符，我们可以这样认为：一个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地址，它用于描述一个网络上的资源，而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PUT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就对应着对这个资源的查，改，增，删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个操作。到这里，大家应该有个大概的了解了，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一般用于获取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查询资源信息，而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一般用于更新资源信息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上面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大概说了一下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规范中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的一些原理性的问题。但在实际的做的时候，很多人却没有按照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规范去做，导致这个问题的原因有很多，比如说：</a:t>
            </a:r>
          </a:p>
          <a:p>
            <a:pPr indent="457200"/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很多人贪方便，更新资源时用了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，因为用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必须要到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FORM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（表单），这样会麻烦一点。</a:t>
            </a:r>
          </a:p>
          <a:p>
            <a:pPr indent="457200"/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对资源的增，删，改，查操作，其实都可以通过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GET/POST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完成，不需要用到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PUT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indent="457200"/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另外一个是，早期的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Web MVC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框架设计者们并没有有意识地将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当作抽象的资源来看待和设计，所以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导致一个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比较严重的问题是传统的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Web MVC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框架基本上都只支持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两种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方法，而不支持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PUT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方法。</a:t>
            </a:r>
          </a:p>
          <a:p>
            <a:pPr indent="45720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简单解释一下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本来是存在于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Desktop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程序中的，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是指数据模型，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是指用户界面，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则是控制器。使用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的目的是将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的实现代码分离，从而使同一个程序可以使用不同的表现形式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说完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原理性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的问题，我们再从表面现像上面看看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的区别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en-US" sz="14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sz="1400" dirty="0">
                <a:latin typeface="微软雅黑" pitchFamily="34" charset="-122"/>
                <a:ea typeface="微软雅黑" pitchFamily="34" charset="-122"/>
              </a:rPr>
              <a:t>.GET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请求的数据会附在</a:t>
            </a:r>
            <a:r>
              <a:rPr lang="en-US" sz="1400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之后（就是把数据放置在</a:t>
            </a:r>
            <a:r>
              <a:rPr lang="en-US" sz="14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协议头中），以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?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分割</a:t>
            </a:r>
            <a:r>
              <a:rPr lang="en-US" sz="1400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和传输数据，参数之间以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相连，如：</a:t>
            </a:r>
            <a:r>
              <a:rPr lang="en-US" sz="1400" dirty="0" err="1">
                <a:latin typeface="微软雅黑" pitchFamily="34" charset="-122"/>
                <a:ea typeface="微软雅黑" pitchFamily="34" charset="-122"/>
              </a:rPr>
              <a:t>login.action?name</a:t>
            </a:r>
            <a:r>
              <a:rPr lang="en-US" sz="1400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sz="1400" dirty="0" err="1">
                <a:latin typeface="微软雅黑" pitchFamily="34" charset="-122"/>
                <a:ea typeface="微软雅黑" pitchFamily="34" charset="-122"/>
              </a:rPr>
              <a:t>hyddd&amp;password</a:t>
            </a:r>
            <a:r>
              <a:rPr lang="en-US" sz="1400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sz="1400" dirty="0" err="1">
                <a:latin typeface="微软雅黑" pitchFamily="34" charset="-122"/>
                <a:ea typeface="微软雅黑" pitchFamily="34" charset="-122"/>
              </a:rPr>
              <a:t>idontknow&amp;verify</a:t>
            </a:r>
            <a:r>
              <a:rPr lang="en-US" sz="1400" dirty="0">
                <a:latin typeface="微软雅黑" pitchFamily="34" charset="-122"/>
                <a:ea typeface="微软雅黑" pitchFamily="34" charset="-122"/>
              </a:rPr>
              <a:t>=%E4%BD%A0%E5%A5%BD。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如果数据是英文字母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数字，原样发送，如果是空格，转换为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，如果是中文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其他字符，则直接把字符串用</a:t>
            </a:r>
            <a:r>
              <a:rPr lang="en-US" sz="1400" dirty="0">
                <a:latin typeface="微软雅黑" pitchFamily="34" charset="-122"/>
                <a:ea typeface="微软雅黑" pitchFamily="34" charset="-122"/>
              </a:rPr>
              <a:t>BASE64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加密，得出如：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en-US" sz="1400" dirty="0">
                <a:latin typeface="微软雅黑" pitchFamily="34" charset="-122"/>
                <a:ea typeface="微软雅黑" pitchFamily="34" charset="-122"/>
              </a:rPr>
              <a:t>E4%BD%A0%E5%A5%BD，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其中％</a:t>
            </a:r>
            <a:r>
              <a:rPr lang="en-US" sz="1400" dirty="0"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sz="1400" dirty="0"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为该符号以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进制表示的</a:t>
            </a:r>
            <a:r>
              <a:rPr lang="en-US" sz="1400" dirty="0" smtClean="0">
                <a:latin typeface="微软雅黑" pitchFamily="34" charset="-122"/>
                <a:ea typeface="微软雅黑" pitchFamily="34" charset="-122"/>
              </a:rPr>
              <a:t>ASCII。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把提交的数据则放置在是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包的包体中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.“GET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方式提交的数据最多只能是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1024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字节，理论上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没有限制，可传较大量的数据，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IIS4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中最大为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80KB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IIS5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100KB”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？？！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这种说法其实是错误的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29336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</a:t>
            </a:r>
            <a:r>
              <a:rPr lang="zh-CN" altLang="en-US" dirty="0"/>
              <a:t>与</a:t>
            </a:r>
            <a:r>
              <a:rPr lang="en-US" altLang="zh-CN" dirty="0"/>
              <a:t>POST</a:t>
            </a:r>
            <a:r>
              <a:rPr lang="zh-CN" altLang="en-US" dirty="0"/>
              <a:t>的区别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/>
          <a:lstStyle/>
          <a:p>
            <a:pPr indent="432000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首先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"GET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方式提交的数据最多只能是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1024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字节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，因为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是通过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提交数据，那么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可提交的数据量就跟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的长度有直接关系了。而实际上，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不存在参数上限的问题，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协议规范没有对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长度进行限制。这个限制是特定的浏览器及服务器对它的限制。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长度的限制是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2083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字节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(2K+35)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。对于其他浏览器，如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Netscape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FireFox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等，理论上没有长度限制，其限制取决于操作系统的支持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indent="432000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理论上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讲，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是没有大小限制的，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协议规范也没有进行大小限制，说“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数据量存在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80K/100K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的大小限制”是不准确的，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数据是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没有限制的，起限制作用的是服务器的处理程序的处理能力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indent="432000"/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的安全性要比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的安全性高。注意：这里所说的安全性和上面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提到的“安全”不是同个概念。上面“安全”的含义仅仅是不作数据修改，而这里安全的含义是真正的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Security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的含义，比如：通过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提交数据，用户名和密码将明文出现在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上，因为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登录页面有可能被浏览器缓存，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其他人查看浏览器的历史纪录，那么别人就可以拿到你的账号和密码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了，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除此之外，使用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提交数据还可能会造成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Cross-site request forgery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攻击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indent="432000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总结一下，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是向服务器发索取数据的一种请求，而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是向服务器提交数据的一种请求，在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FORM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（表单）中，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Method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默认为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"GET"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，实质上，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只是发送机制不同，并不是一个取一个发！</a:t>
            </a:r>
            <a:endParaRPr 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1002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安全超文本</a:t>
            </a:r>
            <a:r>
              <a:rPr lang="zh-CN" altLang="en-US" b="1" dirty="0" smtClean="0"/>
              <a:t>协议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安全超文本传输协议（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Secure Hypertext Transfer Protocol, S-HTTP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）是一种结合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而设计的消息的安全通信协议。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S-HTTP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协议为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客户机和服务器提供了多种安全机制，这些安全服务选项是适用于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上各类用户的。还为客户机和服务器提供了对称能力（及时处理请求和恢复，及两者的参数选择）同时维持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的通信模型和实施特征。</a:t>
            </a:r>
          </a:p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S-HTTP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不需要客户方的公用密钥证明，但它支持对称密钥的操作模式。这意味着在没有要求用户个人建立公用密钥的情况下，会自发地发生私人交易。它支持端对端安全传输，客户机可能首先启动安全传输（使用报头的信息），用来支持加密技术。</a:t>
            </a:r>
          </a:p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在语法上，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S-HTTP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报文与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相同，由请求行或状态行组成，后面是信头和主体。请求报文的格式由请求行、通用信息头、请求头、实体头、信息主体组成。相应报文由响应行、通用信息头、响应头、实体头、信息主体组成。　</a:t>
            </a:r>
          </a:p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目前有两种方法来建立连接：</a:t>
            </a:r>
            <a:r>
              <a:rPr lang="en-US" altLang="zh-CN" sz="1800" u="sng" dirty="0">
                <a:latin typeface="微软雅黑" pitchFamily="34" charset="-122"/>
                <a:ea typeface="微软雅黑" pitchFamily="34" charset="-122"/>
                <a:hlinkClick r:id="rId2"/>
              </a:rPr>
              <a:t>HTTPS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URI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方案和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HTTP 1.1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请求头（由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RFC2817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引入）。由于浏览器对后者的几乎没有任何支持，因此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HTTPS URI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方案仍是建立安全超文本协议连接的主要手段。安全超文本连接协议使用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https://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代替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://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34241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</a:t>
            </a:r>
            <a:r>
              <a:rPr lang="zh-CN" altLang="en-US" b="1" dirty="0" smtClean="0"/>
              <a:t>框架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通过使用框架，你可以在同一个浏览器窗口中显示不止一个页面。每份</a:t>
            </a:r>
            <a:r>
              <a:rPr lang="en-US" altLang="zh-CN" sz="2400" dirty="0"/>
              <a:t>HTML</a:t>
            </a:r>
            <a:r>
              <a:rPr lang="zh-CN" altLang="en-US" sz="2400" dirty="0"/>
              <a:t>文档称为一个框架，并且每个框架都独立于其他的框架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/>
              <a:t>使用框架的坏处：</a:t>
            </a:r>
          </a:p>
          <a:p>
            <a:r>
              <a:rPr lang="zh-CN" altLang="en-US" sz="2400" dirty="0"/>
              <a:t>开发人员必须同时跟踪更多的</a:t>
            </a:r>
            <a:r>
              <a:rPr lang="en-US" altLang="zh-CN" sz="2400" dirty="0"/>
              <a:t>HTML</a:t>
            </a:r>
            <a:r>
              <a:rPr lang="zh-CN" altLang="en-US" sz="2400" dirty="0"/>
              <a:t>文档</a:t>
            </a:r>
          </a:p>
          <a:p>
            <a:r>
              <a:rPr lang="zh-CN" altLang="en-US" sz="2400" dirty="0"/>
              <a:t>很难打印整张</a:t>
            </a:r>
            <a:r>
              <a:rPr lang="zh-CN" altLang="en-US" sz="2400" dirty="0" smtClean="0"/>
              <a:t>页面</a:t>
            </a:r>
          </a:p>
          <a:p>
            <a:r>
              <a:rPr lang="zh-CN" altLang="en-US" sz="2400" dirty="0"/>
              <a:t>框架结构标签（</a:t>
            </a:r>
            <a:r>
              <a:rPr lang="en-US" altLang="zh-CN" sz="2400" dirty="0"/>
              <a:t>&lt;frameset&gt;</a:t>
            </a:r>
            <a:r>
              <a:rPr lang="zh-CN" altLang="en-US" sz="2400" dirty="0"/>
              <a:t>）框架结构标签（</a:t>
            </a:r>
            <a:r>
              <a:rPr lang="en-US" altLang="zh-CN" sz="2400" dirty="0"/>
              <a:t>&lt;frameset&gt;</a:t>
            </a:r>
            <a:r>
              <a:rPr lang="zh-CN" altLang="en-US" sz="2400" dirty="0"/>
              <a:t>）定义如何将窗口分割为框架</a:t>
            </a:r>
          </a:p>
          <a:p>
            <a:r>
              <a:rPr lang="zh-CN" altLang="en-US" sz="2400" dirty="0"/>
              <a:t>每个 </a:t>
            </a:r>
            <a:r>
              <a:rPr lang="en-US" altLang="zh-CN" sz="2400" dirty="0"/>
              <a:t>frameset </a:t>
            </a:r>
            <a:r>
              <a:rPr lang="zh-CN" altLang="en-US" sz="2400" dirty="0"/>
              <a:t>定义了一系列行</a:t>
            </a:r>
            <a:r>
              <a:rPr lang="zh-CN" altLang="en-US" sz="2400" b="1" dirty="0"/>
              <a:t>或</a:t>
            </a:r>
            <a:r>
              <a:rPr lang="zh-CN" altLang="en-US" sz="2400" dirty="0"/>
              <a:t>列</a:t>
            </a:r>
          </a:p>
          <a:p>
            <a:r>
              <a:rPr lang="en-US" altLang="zh-CN" sz="2400" dirty="0"/>
              <a:t>rows/columns </a:t>
            </a:r>
            <a:r>
              <a:rPr lang="zh-CN" altLang="en-US" sz="2400" dirty="0"/>
              <a:t>的值规定了每行或每列占据屏幕的</a:t>
            </a:r>
            <a:r>
              <a:rPr lang="zh-CN" altLang="en-US" sz="2400" dirty="0" smtClean="0"/>
              <a:t>面积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224789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</a:t>
            </a:r>
            <a:r>
              <a:rPr lang="en-US" b="1" dirty="0" err="1" smtClean="0"/>
              <a:t>Iframe</a:t>
            </a:r>
            <a:r>
              <a:rPr lang="en-US" b="1" dirty="0" smtClean="0"/>
              <a:t>(</a:t>
            </a:r>
            <a:r>
              <a:rPr lang="zh-CN" altLang="en-US" b="1" dirty="0" smtClean="0"/>
              <a:t>内联框架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 err="1"/>
              <a:t>iframe</a:t>
            </a:r>
            <a:r>
              <a:rPr lang="en-US" altLang="zh-CN" sz="2800" b="1" dirty="0"/>
              <a:t> </a:t>
            </a:r>
            <a:r>
              <a:rPr lang="zh-CN" altLang="en-US" sz="2800" b="1" dirty="0" smtClean="0"/>
              <a:t>用于在网页内显示网页。</a:t>
            </a:r>
            <a:endParaRPr lang="en-US" altLang="zh-CN" sz="2800" b="1" dirty="0" smtClean="0"/>
          </a:p>
          <a:p>
            <a:r>
              <a:rPr lang="zh-CN" altLang="en-US" sz="2800" b="1" dirty="0"/>
              <a:t>添加 </a:t>
            </a:r>
            <a:r>
              <a:rPr lang="en-US" sz="2800" b="1" dirty="0" err="1"/>
              <a:t>iframe</a:t>
            </a:r>
            <a:r>
              <a:rPr lang="en-US" sz="2800" b="1" dirty="0"/>
              <a:t> </a:t>
            </a:r>
            <a:r>
              <a:rPr lang="zh-CN" altLang="en-US" sz="2800" b="1" dirty="0"/>
              <a:t>的语法</a:t>
            </a:r>
          </a:p>
          <a:p>
            <a:r>
              <a:rPr lang="en-US" altLang="zh-CN" sz="2800" dirty="0"/>
              <a:t>&lt;</a:t>
            </a:r>
            <a:r>
              <a:rPr lang="en-US" sz="2800" dirty="0" err="1"/>
              <a:t>iframe</a:t>
            </a:r>
            <a:r>
              <a:rPr lang="en-US" sz="2800" dirty="0"/>
              <a:t> </a:t>
            </a:r>
            <a:r>
              <a:rPr lang="en-US" sz="2800" dirty="0" err="1"/>
              <a:t>src</a:t>
            </a:r>
            <a:r>
              <a:rPr lang="en-US" sz="2800" dirty="0"/>
              <a:t>="</a:t>
            </a:r>
            <a:r>
              <a:rPr lang="en-US" sz="2800" i="1" dirty="0"/>
              <a:t>URL</a:t>
            </a:r>
            <a:r>
              <a:rPr lang="en-US" sz="2800" dirty="0"/>
              <a:t>"&gt;&lt;/</a:t>
            </a:r>
            <a:r>
              <a:rPr lang="en-US" sz="2800" dirty="0" err="1"/>
              <a:t>iframe</a:t>
            </a:r>
            <a:r>
              <a:rPr lang="en-US" sz="2800" dirty="0"/>
              <a:t>&gt;</a:t>
            </a:r>
            <a:r>
              <a:rPr lang="en-US" sz="2800" i="1" dirty="0"/>
              <a:t>URL</a:t>
            </a:r>
            <a:r>
              <a:rPr lang="en-US" sz="2800" dirty="0"/>
              <a:t> </a:t>
            </a:r>
            <a:r>
              <a:rPr lang="zh-CN" altLang="en-US" sz="2800" dirty="0"/>
              <a:t>指向隔离页面的位置。</a:t>
            </a:r>
          </a:p>
          <a:p>
            <a:r>
              <a:rPr lang="en-US" sz="2800" b="1" dirty="0" err="1"/>
              <a:t>Iframe</a:t>
            </a:r>
            <a:r>
              <a:rPr lang="en-US" sz="2800" b="1" dirty="0"/>
              <a:t> - </a:t>
            </a:r>
            <a:r>
              <a:rPr lang="zh-CN" altLang="en-US" sz="2800" b="1" dirty="0"/>
              <a:t>设置高度和宽度</a:t>
            </a:r>
          </a:p>
          <a:p>
            <a:r>
              <a:rPr lang="en-US" sz="2800" dirty="0"/>
              <a:t>height </a:t>
            </a:r>
            <a:r>
              <a:rPr lang="zh-CN" altLang="en-US" sz="2800" dirty="0"/>
              <a:t>和 </a:t>
            </a:r>
            <a:r>
              <a:rPr lang="en-US" sz="2800" dirty="0"/>
              <a:t>width </a:t>
            </a:r>
            <a:r>
              <a:rPr lang="zh-CN" altLang="en-US" sz="2800" dirty="0"/>
              <a:t>属性用于规定 </a:t>
            </a:r>
            <a:r>
              <a:rPr lang="en-US" sz="2800" dirty="0" err="1"/>
              <a:t>iframe</a:t>
            </a:r>
            <a:r>
              <a:rPr lang="en-US" sz="2800" dirty="0"/>
              <a:t> </a:t>
            </a:r>
            <a:r>
              <a:rPr lang="zh-CN" altLang="en-US" sz="2800" dirty="0"/>
              <a:t>的高度和宽度。</a:t>
            </a:r>
          </a:p>
          <a:p>
            <a:r>
              <a:rPr lang="zh-CN" altLang="en-US" sz="2800" dirty="0"/>
              <a:t>属性值的默认单位是像素，但也可以用百分比来设定（比如 </a:t>
            </a:r>
            <a:r>
              <a:rPr lang="en-US" altLang="zh-CN" sz="2800" dirty="0"/>
              <a:t>"80%"</a:t>
            </a:r>
            <a:r>
              <a:rPr lang="zh-CN" altLang="en-US" sz="2800" dirty="0"/>
              <a:t>）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902151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</a:t>
            </a:r>
            <a:r>
              <a:rPr lang="zh-CN" altLang="en-US" b="1" dirty="0"/>
              <a:t>颜色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颜色由红色、绿色、蓝色混合而成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颜色</a:t>
            </a:r>
            <a:r>
              <a:rPr lang="zh-CN" altLang="en-US" b="1" dirty="0" smtClean="0"/>
              <a:t>值</a:t>
            </a:r>
            <a:r>
              <a:rPr lang="zh-CN" altLang="en-US" dirty="0" smtClean="0"/>
              <a:t>、</a:t>
            </a:r>
            <a:r>
              <a:rPr lang="zh-CN" altLang="en-US" b="1" dirty="0"/>
              <a:t>颜色</a:t>
            </a:r>
            <a:r>
              <a:rPr lang="zh-CN" altLang="en-US" b="1" dirty="0" smtClean="0"/>
              <a:t>名、</a:t>
            </a:r>
            <a:r>
              <a:rPr lang="en-US" b="1" dirty="0"/>
              <a:t>Web</a:t>
            </a:r>
            <a:r>
              <a:rPr lang="zh-CN" altLang="en-US" b="1" dirty="0" smtClean="0"/>
              <a:t>安全色三种形式</a:t>
            </a:r>
            <a:endParaRPr lang="zh-CN" altLang="en-US" b="1" dirty="0"/>
          </a:p>
          <a:p>
            <a:endParaRPr lang="zh-CN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707337"/>
              </p:ext>
            </p:extLst>
          </p:nvPr>
        </p:nvGraphicFramePr>
        <p:xfrm>
          <a:off x="827584" y="2852936"/>
          <a:ext cx="7632848" cy="1108710"/>
        </p:xfrm>
        <a:graphic>
          <a:graphicData uri="http://schemas.openxmlformats.org/drawingml/2006/table">
            <a:tbl>
              <a:tblPr/>
              <a:tblGrid>
                <a:gridCol w="3978078"/>
                <a:gridCol w="1827385"/>
                <a:gridCol w="1827385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Color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Color HEX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Color RGB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#000000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rgb(0,0,0)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#FF0000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rgb</a:t>
                      </a:r>
                      <a:r>
                        <a:rPr lang="en-US" dirty="0">
                          <a:effectLst/>
                        </a:rPr>
                        <a:t>(255,0,0)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498059"/>
              </p:ext>
            </p:extLst>
          </p:nvPr>
        </p:nvGraphicFramePr>
        <p:xfrm>
          <a:off x="827584" y="4149080"/>
          <a:ext cx="7632848" cy="1108710"/>
        </p:xfrm>
        <a:graphic>
          <a:graphicData uri="http://schemas.openxmlformats.org/drawingml/2006/table">
            <a:tbl>
              <a:tblPr/>
              <a:tblGrid>
                <a:gridCol w="3221031"/>
                <a:gridCol w="1479625"/>
                <a:gridCol w="2932192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Color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Color HEX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Color Name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#F0F8FF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AliceBlue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D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#FAEBD7</a:t>
                      </a: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AntiqueWhite</a:t>
                      </a:r>
                      <a:endParaRPr lang="en-US" dirty="0">
                        <a:effectLst/>
                      </a:endParaRPr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381791"/>
              </p:ext>
            </p:extLst>
          </p:nvPr>
        </p:nvGraphicFramePr>
        <p:xfrm>
          <a:off x="611560" y="5589240"/>
          <a:ext cx="8229600" cy="73152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000033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000066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000099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0000CC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0000FF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003300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003333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003366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003399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0033CC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0033FF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4547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</a:t>
            </a:r>
            <a:r>
              <a:rPr lang="zh-CN" altLang="en-US" b="1" dirty="0"/>
              <a:t>字符实体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HTML </a:t>
            </a:r>
            <a:r>
              <a:rPr lang="zh-CN" altLang="en-US" b="1" dirty="0"/>
              <a:t>实体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HTML </a:t>
            </a:r>
            <a:r>
              <a:rPr lang="zh-CN" altLang="en-US" dirty="0"/>
              <a:t>中，某些字符是预留的。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HTML </a:t>
            </a:r>
            <a:r>
              <a:rPr lang="zh-CN" altLang="en-US" dirty="0"/>
              <a:t>中不能使用小于号（</a:t>
            </a:r>
            <a:r>
              <a:rPr lang="en-US" altLang="zh-CN" dirty="0"/>
              <a:t>&lt;</a:t>
            </a:r>
            <a:r>
              <a:rPr lang="zh-CN" altLang="en-US" dirty="0"/>
              <a:t>）和大于号（</a:t>
            </a:r>
            <a:r>
              <a:rPr lang="en-US" altLang="zh-CN" dirty="0"/>
              <a:t>&gt;</a:t>
            </a:r>
            <a:r>
              <a:rPr lang="zh-CN" altLang="en-US" dirty="0"/>
              <a:t>），这是因为浏览器会误认为它们是标签。</a:t>
            </a:r>
          </a:p>
          <a:p>
            <a:r>
              <a:rPr lang="zh-CN" altLang="en-US" dirty="0"/>
              <a:t>如果希望正确地显示预留字符，我们必须在 </a:t>
            </a:r>
            <a:r>
              <a:rPr lang="en-US" altLang="zh-CN" dirty="0"/>
              <a:t>HTML </a:t>
            </a:r>
            <a:r>
              <a:rPr lang="zh-CN" altLang="en-US" dirty="0"/>
              <a:t>源代码中使用字符实体（</a:t>
            </a:r>
            <a:r>
              <a:rPr lang="en-US" altLang="zh-CN" dirty="0"/>
              <a:t>character entities</a:t>
            </a:r>
            <a:r>
              <a:rPr lang="zh-CN" altLang="en-US" dirty="0"/>
              <a:t>）。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020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78098"/>
          </a:xfrm>
        </p:spPr>
        <p:txBody>
          <a:bodyPr/>
          <a:lstStyle/>
          <a:p>
            <a:r>
              <a:rPr lang="en-US" b="1" dirty="0"/>
              <a:t>HTML </a:t>
            </a:r>
            <a:r>
              <a:rPr lang="zh-CN" altLang="en-US" b="1" dirty="0"/>
              <a:t>中有用的字符</a:t>
            </a:r>
            <a:r>
              <a:rPr lang="zh-CN" altLang="en-US" b="1" dirty="0" smtClean="0"/>
              <a:t>实体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86821"/>
              </p:ext>
            </p:extLst>
          </p:nvPr>
        </p:nvGraphicFramePr>
        <p:xfrm>
          <a:off x="323525" y="980729"/>
          <a:ext cx="8640962" cy="5688632"/>
        </p:xfrm>
        <a:graphic>
          <a:graphicData uri="http://schemas.openxmlformats.org/drawingml/2006/table">
            <a:tbl>
              <a:tblPr/>
              <a:tblGrid>
                <a:gridCol w="1671910"/>
                <a:gridCol w="1671910"/>
                <a:gridCol w="2648571"/>
                <a:gridCol w="2648571"/>
              </a:tblGrid>
              <a:tr h="320626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>
                          <a:effectLst/>
                        </a:rPr>
                        <a:t>显示结果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>
                          <a:effectLst/>
                        </a:rPr>
                        <a:t>描述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>
                          <a:effectLst/>
                        </a:rPr>
                        <a:t>实体名称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>
                          <a:effectLst/>
                        </a:rPr>
                        <a:t>实体编号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</a:tr>
              <a:tr h="32062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空格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&amp;nbsp;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&amp;#160;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2062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&lt;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小于号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&amp;lt;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&amp;#60;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20626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&gt;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</a:rPr>
                        <a:t>大于号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&amp;</a:t>
                      </a:r>
                      <a:r>
                        <a:rPr lang="en-US" sz="1200" dirty="0" err="1">
                          <a:effectLst/>
                        </a:rPr>
                        <a:t>gt</a:t>
                      </a:r>
                      <a:r>
                        <a:rPr lang="en-US" sz="1200" dirty="0">
                          <a:effectLst/>
                        </a:rPr>
                        <a:t>;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&amp;#62;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2062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&amp;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和号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&amp;amp;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&amp;#38;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2062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"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引号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&amp;quot;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&amp;#34;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55861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'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撇号 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&amp;apos; (IE</a:t>
                      </a:r>
                      <a:r>
                        <a:rPr lang="zh-CN" altLang="en-US" sz="1200">
                          <a:effectLst/>
                        </a:rPr>
                        <a:t>不支持</a:t>
                      </a:r>
                      <a:r>
                        <a:rPr lang="en-US" altLang="zh-CN" sz="1200">
                          <a:effectLst/>
                        </a:rPr>
                        <a:t>)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&amp;#39;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2062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￠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分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&amp;cent;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&amp;#162;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2062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£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镑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&amp;pound;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&amp;#163;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2062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¥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日圆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&amp;yen;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&amp;#165;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2062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€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欧元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&amp;euro;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&amp;#8364;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2062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§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小节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&amp;sect;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&amp;#167;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2062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©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版权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&amp;copy;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&amp;#169;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2062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®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注册商标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&amp;reg;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&amp;#174;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2062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™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商标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&amp;trade;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&amp;#8482;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2062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×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乘号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&amp;times;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&amp;#215;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2062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÷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除号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&amp;divide;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&amp;#247;</a:t>
                      </a:r>
                    </a:p>
                  </a:txBody>
                  <a:tcPr marL="32873" marR="98619" marT="32873" marB="32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2027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2013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年屏幕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分辨率以及浏览器使用情况统计</a:t>
            </a:r>
            <a:endParaRPr 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08720"/>
            <a:ext cx="8629650" cy="3600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08720"/>
            <a:ext cx="8629650" cy="580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09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好设计的二十条金律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/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设计必须有一个概念。  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需要沟通不需要装饰。  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用一种视觉语言来表达。  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最多使用两种或三种字体。  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分清主次先后出击。  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按需选择色彩。  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如果能做到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少即是多”那就去做吧。  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8.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负空间具有神奇的力量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创造负空间但不要填满它  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9.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把字体当作图像进行设计因为字体至关重要。  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10.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让字体效果具有亲和力。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11.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让作品人人都能看明白不是自娱自乐。  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12.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动静有致。  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13.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烟花与朝阳安排明暗关系。  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14.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要果断要么按目标去做要么就根本不动它。  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15.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用眼睛测量设计是视觉的设计。  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16.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制作自己所需之物不要选用现成之物。  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17.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对流行置之不理严肃对待设计。  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18.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动起来静止等于索然无味。  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19.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回顾历史不要重蹈覆辙。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20.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对称是最大的祸害。 </a:t>
            </a:r>
            <a:endParaRPr 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774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dirty="0"/>
              <a:t>javascript</a:t>
            </a:r>
            <a:r>
              <a:rPr lang="zh-CN" altLang="en-US" dirty="0" smtClean="0"/>
              <a:t>引擎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en-US" sz="1800" b="1" dirty="0" smtClean="0"/>
              <a:t>Mozilla</a:t>
            </a:r>
            <a:endParaRPr lang="en-US" sz="1800" dirty="0" smtClean="0"/>
          </a:p>
          <a:p>
            <a:r>
              <a:rPr lang="en-US" sz="1800" dirty="0" smtClean="0"/>
              <a:t>SpiderMonkey，</a:t>
            </a:r>
            <a:r>
              <a:rPr lang="zh-CN" altLang="en-US" sz="1800" dirty="0" smtClean="0"/>
              <a:t>用于</a:t>
            </a:r>
            <a:r>
              <a:rPr lang="en-US" sz="1800" dirty="0"/>
              <a:t>Mozilla Firefox 1.0～3.0</a:t>
            </a:r>
            <a:r>
              <a:rPr lang="zh-CN" altLang="en-US" sz="1800" dirty="0"/>
              <a:t>版本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en-US" sz="1800" dirty="0"/>
              <a:t>TraceMonkey</a:t>
            </a:r>
            <a:r>
              <a:rPr lang="en-US" sz="1800" dirty="0" smtClean="0"/>
              <a:t>，</a:t>
            </a:r>
            <a:r>
              <a:rPr lang="zh-CN" altLang="en-US" sz="1800" dirty="0" smtClean="0"/>
              <a:t>用于</a:t>
            </a:r>
            <a:r>
              <a:rPr lang="en-US" sz="1800" dirty="0"/>
              <a:t>Mozilla Firefox 3.5～3.6</a:t>
            </a:r>
            <a:r>
              <a:rPr lang="zh-CN" altLang="en-US" sz="1800" dirty="0"/>
              <a:t>版本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en-US" sz="1800" dirty="0"/>
              <a:t>JaegerMonkey</a:t>
            </a:r>
            <a:r>
              <a:rPr lang="en-US" sz="1800" dirty="0" smtClean="0"/>
              <a:t>，</a:t>
            </a:r>
            <a:r>
              <a:rPr lang="zh-CN" altLang="en-US" sz="1800" dirty="0" smtClean="0"/>
              <a:t>用于</a:t>
            </a:r>
            <a:r>
              <a:rPr lang="en-US" sz="1800" dirty="0"/>
              <a:t>Mozilla Firefox 4.0</a:t>
            </a:r>
            <a:r>
              <a:rPr lang="zh-CN" altLang="en-US" sz="1800" dirty="0"/>
              <a:t>以上版本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en-US" sz="1800" b="1" dirty="0" smtClean="0"/>
              <a:t>Google</a:t>
            </a:r>
            <a:endParaRPr lang="en-US" sz="1800" dirty="0"/>
          </a:p>
          <a:p>
            <a:r>
              <a:rPr lang="en-US" altLang="zh-CN" sz="1800" dirty="0"/>
              <a:t>V8</a:t>
            </a:r>
            <a:r>
              <a:rPr lang="zh-CN" altLang="en-US" sz="1800" dirty="0"/>
              <a:t>，开放源代码，由</a:t>
            </a:r>
            <a:r>
              <a:rPr lang="en-US" altLang="zh-CN" sz="1800" dirty="0"/>
              <a:t>Google</a:t>
            </a:r>
            <a:r>
              <a:rPr lang="zh-CN" altLang="en-US" sz="1800" dirty="0"/>
              <a:t>丹麦开发，是</a:t>
            </a:r>
            <a:r>
              <a:rPr lang="en-US" altLang="zh-CN" sz="1800" dirty="0"/>
              <a:t>Chrome</a:t>
            </a:r>
            <a:r>
              <a:rPr lang="zh-CN" altLang="en-US" sz="1800" dirty="0"/>
              <a:t>浏览器的一部分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1800" b="1" dirty="0"/>
              <a:t>微软</a:t>
            </a:r>
          </a:p>
          <a:p>
            <a:r>
              <a:rPr lang="en-US" sz="1800" dirty="0"/>
              <a:t>Chakra (</a:t>
            </a:r>
            <a:r>
              <a:rPr lang="en-US" sz="1800" dirty="0" err="1"/>
              <a:t>JScript</a:t>
            </a:r>
            <a:r>
              <a:rPr lang="zh-CN" altLang="en-US" sz="1800" dirty="0"/>
              <a:t>引擎</a:t>
            </a:r>
            <a:r>
              <a:rPr lang="en-US" altLang="zh-CN" sz="1800" dirty="0"/>
              <a:t>)</a:t>
            </a:r>
            <a:r>
              <a:rPr lang="zh-CN" altLang="en-US" sz="1800" dirty="0"/>
              <a:t>，中文译名为查克拉，用于</a:t>
            </a:r>
            <a:r>
              <a:rPr lang="en-US" sz="1800" dirty="0"/>
              <a:t>Internet Explorer 9</a:t>
            </a:r>
            <a:r>
              <a:rPr lang="zh-CN" altLang="en-US" sz="1800" dirty="0"/>
              <a:t>的</a:t>
            </a:r>
            <a:r>
              <a:rPr lang="en-US" altLang="zh-CN" sz="1800" dirty="0"/>
              <a:t>32</a:t>
            </a:r>
            <a:r>
              <a:rPr lang="zh-CN" altLang="en-US" sz="1800" dirty="0"/>
              <a:t>位版本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en-US" sz="1800" b="1" dirty="0"/>
              <a:t>Opera</a:t>
            </a:r>
          </a:p>
          <a:p>
            <a:r>
              <a:rPr lang="en-US" sz="1800" dirty="0"/>
              <a:t>Linear A，</a:t>
            </a:r>
            <a:r>
              <a:rPr lang="zh-CN" altLang="en-US" sz="1800" dirty="0"/>
              <a:t>用于</a:t>
            </a:r>
            <a:r>
              <a:rPr lang="en-US" sz="1800" dirty="0"/>
              <a:t>Opera 4.0～6.1</a:t>
            </a:r>
            <a:r>
              <a:rPr lang="zh-CN" altLang="en-US" sz="1800" dirty="0"/>
              <a:t>版本。</a:t>
            </a:r>
          </a:p>
          <a:p>
            <a:r>
              <a:rPr lang="en-US" sz="1800" dirty="0"/>
              <a:t>Linear B，</a:t>
            </a:r>
            <a:r>
              <a:rPr lang="zh-CN" altLang="en-US" sz="1800" dirty="0"/>
              <a:t>用于</a:t>
            </a:r>
            <a:r>
              <a:rPr lang="en-US" sz="1800" dirty="0"/>
              <a:t>Opera 7.0～9.2</a:t>
            </a:r>
            <a:r>
              <a:rPr lang="zh-CN" altLang="en-US" sz="1800" dirty="0"/>
              <a:t>版本。</a:t>
            </a:r>
          </a:p>
          <a:p>
            <a:r>
              <a:rPr lang="en-US" sz="1800" dirty="0" err="1"/>
              <a:t>Futhark</a:t>
            </a:r>
            <a:r>
              <a:rPr lang="en-US" sz="1800" dirty="0"/>
              <a:t>，</a:t>
            </a:r>
            <a:r>
              <a:rPr lang="zh-CN" altLang="en-US" sz="1800" dirty="0"/>
              <a:t>用于</a:t>
            </a:r>
            <a:r>
              <a:rPr lang="en-US" sz="1800" dirty="0"/>
              <a:t>Opera 9.5～10.2</a:t>
            </a:r>
            <a:r>
              <a:rPr lang="zh-CN" altLang="en-US" sz="1800" dirty="0"/>
              <a:t>版本。</a:t>
            </a:r>
          </a:p>
          <a:p>
            <a:r>
              <a:rPr lang="en-US" sz="1800" dirty="0" err="1"/>
              <a:t>Carakan</a:t>
            </a:r>
            <a:r>
              <a:rPr lang="en-US" sz="1800" dirty="0"/>
              <a:t>，</a:t>
            </a:r>
            <a:r>
              <a:rPr lang="zh-CN" altLang="en-US" sz="1800" dirty="0"/>
              <a:t>由</a:t>
            </a:r>
            <a:r>
              <a:rPr lang="en-US" sz="1800" dirty="0"/>
              <a:t>Opera</a:t>
            </a:r>
            <a:r>
              <a:rPr lang="zh-CN" altLang="en-US" sz="1800" dirty="0"/>
              <a:t>软件公司编写，自</a:t>
            </a:r>
            <a:r>
              <a:rPr lang="en-US" sz="1800" dirty="0"/>
              <a:t>Opera10.50</a:t>
            </a:r>
            <a:r>
              <a:rPr lang="zh-CN" altLang="en-US" sz="1800" dirty="0"/>
              <a:t>版本开始使用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1800" b="1" dirty="0"/>
              <a:t>其它</a:t>
            </a:r>
          </a:p>
          <a:p>
            <a:r>
              <a:rPr lang="en-US" sz="1800" dirty="0"/>
              <a:t>Tamarin，</a:t>
            </a:r>
            <a:r>
              <a:rPr lang="zh-CN" altLang="en-US" sz="1800" dirty="0"/>
              <a:t>由</a:t>
            </a:r>
            <a:r>
              <a:rPr lang="en-US" sz="1800" dirty="0"/>
              <a:t>Adobe Labs</a:t>
            </a:r>
            <a:r>
              <a:rPr lang="zh-CN" altLang="en-US" sz="1800" dirty="0"/>
              <a:t>编写，</a:t>
            </a:r>
            <a:r>
              <a:rPr lang="en-US" sz="1800" dirty="0"/>
              <a:t>Flash Player 9</a:t>
            </a:r>
            <a:r>
              <a:rPr lang="zh-CN" altLang="en-US" sz="1800" dirty="0"/>
              <a:t>所使用的引擎。</a:t>
            </a:r>
          </a:p>
          <a:p>
            <a:r>
              <a:rPr lang="en-US" sz="1800" dirty="0"/>
              <a:t>Nitro（</a:t>
            </a:r>
            <a:r>
              <a:rPr lang="zh-CN" altLang="en-US" sz="1800" dirty="0"/>
              <a:t>原名</a:t>
            </a:r>
            <a:r>
              <a:rPr lang="en-US" sz="1800" dirty="0"/>
              <a:t>SquirrelFish），</a:t>
            </a:r>
            <a:r>
              <a:rPr lang="zh-CN" altLang="en-US" sz="1800" dirty="0"/>
              <a:t>为</a:t>
            </a:r>
            <a:r>
              <a:rPr lang="en-US" sz="1800" dirty="0"/>
              <a:t>Safari 4</a:t>
            </a:r>
            <a:r>
              <a:rPr lang="zh-CN" altLang="en-US" sz="1800" dirty="0"/>
              <a:t>编写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1593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</a:t>
            </a:r>
            <a:r>
              <a:rPr lang="zh-CN" altLang="en-US" dirty="0" smtClean="0"/>
              <a:t>标准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de-DE" sz="2400" dirty="0"/>
              <a:t>网际网路联盟</a:t>
            </a:r>
            <a:r>
              <a:rPr lang="de-DE" altLang="zh-CN" sz="2400" dirty="0"/>
              <a:t>(World Wide Web </a:t>
            </a:r>
            <a:r>
              <a:rPr lang="de-DE" altLang="zh-CN" sz="2400" dirty="0" err="1"/>
              <a:t>Consortium</a:t>
            </a:r>
            <a:r>
              <a:rPr lang="de-DE" altLang="zh-CN" sz="2400" dirty="0"/>
              <a:t>,</a:t>
            </a:r>
            <a:r>
              <a:rPr lang="zh-CN" altLang="de-DE" sz="2400" dirty="0"/>
              <a:t>简称</a:t>
            </a:r>
            <a:r>
              <a:rPr lang="de-DE" altLang="zh-CN" sz="2400" dirty="0"/>
              <a:t>W3C)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W3C</a:t>
            </a:r>
            <a:r>
              <a:rPr lang="zh-CN" altLang="en-US" sz="2400" dirty="0"/>
              <a:t>标准不是某一个标准，而是一系列标准的集合。网页主要由三部分组成：结构（</a:t>
            </a:r>
            <a:r>
              <a:rPr lang="en-US" sz="2400" dirty="0"/>
              <a:t>Structure）、</a:t>
            </a:r>
            <a:r>
              <a:rPr lang="zh-CN" altLang="en-US" sz="2400" dirty="0"/>
              <a:t>表现（</a:t>
            </a:r>
            <a:r>
              <a:rPr lang="en-US" sz="2400" dirty="0"/>
              <a:t>Presentation）</a:t>
            </a:r>
            <a:r>
              <a:rPr lang="zh-CN" altLang="en-US" sz="2400" dirty="0"/>
              <a:t>和行为（</a:t>
            </a:r>
            <a:r>
              <a:rPr lang="en-US" sz="2400" dirty="0"/>
              <a:t>Behavior</a:t>
            </a:r>
            <a:r>
              <a:rPr lang="en-US" sz="2400" dirty="0" smtClean="0"/>
              <a:t>）。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结构化标准语言主要包括</a:t>
            </a:r>
            <a:r>
              <a:rPr lang="en-US" altLang="zh-CN" sz="2400" dirty="0"/>
              <a:t>XHTML</a:t>
            </a:r>
            <a:r>
              <a:rPr lang="zh-CN" altLang="en-US" sz="2400" dirty="0"/>
              <a:t>和</a:t>
            </a:r>
            <a:r>
              <a:rPr lang="en-US" altLang="zh-CN" sz="2400" dirty="0"/>
              <a:t>XML</a:t>
            </a:r>
            <a:r>
              <a:rPr lang="zh-CN" altLang="en-US" sz="2400" dirty="0"/>
              <a:t>，表现标准语言主要包括</a:t>
            </a:r>
            <a:r>
              <a:rPr lang="en-US" altLang="zh-CN" sz="2400" dirty="0"/>
              <a:t>CSS</a:t>
            </a:r>
            <a:r>
              <a:rPr lang="zh-CN" altLang="en-US" sz="2400" dirty="0"/>
              <a:t>，行为标准主要包括对象模型（如</a:t>
            </a:r>
            <a:r>
              <a:rPr lang="en-US" altLang="zh-CN" sz="2400" dirty="0"/>
              <a:t>W3C DOM</a:t>
            </a:r>
            <a:r>
              <a:rPr lang="zh-CN" altLang="en-US" sz="2400" dirty="0"/>
              <a:t>）、</a:t>
            </a:r>
            <a:r>
              <a:rPr lang="en-US" altLang="zh-CN" sz="2400" dirty="0" err="1"/>
              <a:t>ECMAScript</a:t>
            </a:r>
            <a:r>
              <a:rPr lang="zh-CN" altLang="en-US" sz="2400" dirty="0"/>
              <a:t>等。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338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超文本标记语言，即</a:t>
            </a:r>
            <a:r>
              <a:rPr lang="en-US" altLang="zh-CN" sz="2800" dirty="0" smtClean="0"/>
              <a:t>HTML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Hypertext Markup Language</a:t>
            </a:r>
            <a:r>
              <a:rPr lang="zh-CN" altLang="en-US" sz="2800" dirty="0" smtClean="0"/>
              <a:t>），是用于描述网页文档的一种标记语言。 </a:t>
            </a:r>
            <a:endParaRPr lang="en-US" altLang="zh-CN" sz="2800" dirty="0" smtClean="0"/>
          </a:p>
          <a:p>
            <a:r>
              <a:rPr lang="zh-CN" altLang="en-US" sz="2800" dirty="0" smtClean="0"/>
              <a:t>是标准通用标记语言下的一个应用，也是一种规范，一种标准，它通过标记符号来标记要显示的网页中的各个部分。</a:t>
            </a:r>
            <a:endParaRPr lang="en-US" altLang="zh-CN" sz="2800" dirty="0" smtClean="0"/>
          </a:p>
          <a:p>
            <a:r>
              <a:rPr lang="zh-CN" altLang="en-US" sz="2800" dirty="0" smtClean="0"/>
              <a:t>浏览器按顺序阅读网页文件，然后根据标记符解释和显示其标记的内容，对书写出错的标记将不指出其错误，且不停止其解释执行过程，开发者只能通过显示效果来分析出错原因和出错部位。</a:t>
            </a:r>
            <a:endParaRPr lang="en-US" altLang="zh-CN" sz="28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什么是 </a:t>
            </a:r>
            <a:r>
              <a:rPr lang="en-US" b="1" dirty="0"/>
              <a:t>XHTML</a:t>
            </a:r>
            <a:r>
              <a:rPr lang="en-US" b="1" dirty="0" smtClean="0"/>
              <a:t>？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/>
          <a:lstStyle/>
          <a:p>
            <a:r>
              <a:rPr lang="zh-CN" altLang="en-US" sz="2000" b="1" dirty="0"/>
              <a:t>什么是 </a:t>
            </a:r>
            <a:r>
              <a:rPr lang="en-US" altLang="zh-CN" sz="2000" b="1" dirty="0"/>
              <a:t>XHTML</a:t>
            </a:r>
            <a:r>
              <a:rPr lang="zh-CN" altLang="en-US" sz="2000" b="1" dirty="0"/>
              <a:t>？</a:t>
            </a:r>
          </a:p>
          <a:p>
            <a:r>
              <a:rPr lang="en-US" altLang="zh-CN" sz="2000" dirty="0"/>
              <a:t>XHTML </a:t>
            </a:r>
            <a:r>
              <a:rPr lang="zh-CN" altLang="en-US" sz="2000" dirty="0"/>
              <a:t>指的是可扩展超文本标记语言</a:t>
            </a:r>
          </a:p>
          <a:p>
            <a:r>
              <a:rPr lang="en-US" altLang="zh-CN" sz="2000" dirty="0"/>
              <a:t>XHTML </a:t>
            </a:r>
            <a:r>
              <a:rPr lang="zh-CN" altLang="en-US" sz="2000" dirty="0"/>
              <a:t>与 </a:t>
            </a:r>
            <a:r>
              <a:rPr lang="en-US" altLang="zh-CN" sz="2000" dirty="0"/>
              <a:t>HTML 4.01 </a:t>
            </a:r>
            <a:r>
              <a:rPr lang="zh-CN" altLang="en-US" sz="2000" dirty="0"/>
              <a:t>几乎是相同的</a:t>
            </a:r>
          </a:p>
          <a:p>
            <a:r>
              <a:rPr lang="en-US" altLang="zh-CN" sz="2000" dirty="0"/>
              <a:t>XHTML </a:t>
            </a:r>
            <a:r>
              <a:rPr lang="zh-CN" altLang="en-US" sz="2000" dirty="0"/>
              <a:t>是更严格更纯净的 </a:t>
            </a:r>
            <a:r>
              <a:rPr lang="en-US" altLang="zh-CN" sz="2000" dirty="0"/>
              <a:t>HTML </a:t>
            </a:r>
            <a:r>
              <a:rPr lang="zh-CN" altLang="en-US" sz="2000" dirty="0"/>
              <a:t>版本</a:t>
            </a:r>
          </a:p>
          <a:p>
            <a:r>
              <a:rPr lang="en-US" altLang="zh-CN" sz="2000" dirty="0"/>
              <a:t>XHTML </a:t>
            </a:r>
            <a:r>
              <a:rPr lang="zh-CN" altLang="en-US" sz="2000" dirty="0"/>
              <a:t>是以 </a:t>
            </a:r>
            <a:r>
              <a:rPr lang="en-US" altLang="zh-CN" sz="2000" dirty="0"/>
              <a:t>XML </a:t>
            </a:r>
            <a:r>
              <a:rPr lang="zh-CN" altLang="en-US" sz="2000" dirty="0"/>
              <a:t>应用的方式定义的 </a:t>
            </a:r>
            <a:r>
              <a:rPr lang="en-US" altLang="zh-CN" sz="2000" dirty="0"/>
              <a:t>HTML</a:t>
            </a:r>
          </a:p>
          <a:p>
            <a:r>
              <a:rPr lang="en-US" altLang="zh-CN" sz="2000" dirty="0"/>
              <a:t>XHTML </a:t>
            </a:r>
            <a:r>
              <a:rPr lang="zh-CN" altLang="en-US" sz="2000" dirty="0"/>
              <a:t>是 </a:t>
            </a:r>
            <a:r>
              <a:rPr lang="en-US" altLang="zh-CN" sz="2000" dirty="0"/>
              <a:t>2001 </a:t>
            </a:r>
            <a:r>
              <a:rPr lang="zh-CN" altLang="en-US" sz="2000" dirty="0"/>
              <a:t>年 </a:t>
            </a:r>
            <a:r>
              <a:rPr lang="en-US" altLang="zh-CN" sz="2000" dirty="0"/>
              <a:t>1 </a:t>
            </a:r>
            <a:r>
              <a:rPr lang="zh-CN" altLang="en-US" sz="2000" dirty="0"/>
              <a:t>月发布的 </a:t>
            </a:r>
            <a:r>
              <a:rPr lang="en-US" altLang="zh-CN" sz="2000" dirty="0"/>
              <a:t>W3C </a:t>
            </a:r>
            <a:r>
              <a:rPr lang="zh-CN" altLang="en-US" sz="2000" dirty="0"/>
              <a:t>推荐标准</a:t>
            </a:r>
          </a:p>
          <a:p>
            <a:r>
              <a:rPr lang="en-US" altLang="zh-CN" sz="2000" dirty="0"/>
              <a:t>XHTML </a:t>
            </a:r>
            <a:r>
              <a:rPr lang="zh-CN" altLang="en-US" sz="2000" dirty="0"/>
              <a:t>得到所有主流浏览器的</a:t>
            </a:r>
            <a:r>
              <a:rPr lang="zh-CN" altLang="en-US" sz="2000" dirty="0" smtClean="0"/>
              <a:t>支持</a:t>
            </a:r>
            <a:endParaRPr lang="en-US" altLang="zh-CN" sz="2000" dirty="0" smtClean="0"/>
          </a:p>
          <a:p>
            <a:r>
              <a:rPr lang="zh-CN" altLang="en-US" sz="2000" b="1" dirty="0"/>
              <a:t>如何从 </a:t>
            </a:r>
            <a:r>
              <a:rPr lang="en-US" altLang="zh-CN" sz="2000" b="1" dirty="0"/>
              <a:t>HTML </a:t>
            </a:r>
            <a:r>
              <a:rPr lang="zh-CN" altLang="en-US" sz="2000" b="1" dirty="0"/>
              <a:t>转换到 </a:t>
            </a:r>
            <a:r>
              <a:rPr lang="en-US" altLang="zh-CN" sz="2000" b="1" dirty="0"/>
              <a:t>XHTML</a:t>
            </a:r>
          </a:p>
          <a:p>
            <a:r>
              <a:rPr lang="zh-CN" altLang="en-US" sz="2000" dirty="0"/>
              <a:t>向每张页面的第一行添加 </a:t>
            </a:r>
            <a:r>
              <a:rPr lang="en-US" altLang="zh-CN" sz="2000" dirty="0"/>
              <a:t>XHTML &lt;!DOCTYPE&gt;</a:t>
            </a:r>
          </a:p>
          <a:p>
            <a:r>
              <a:rPr lang="zh-CN" altLang="en-US" sz="2000" dirty="0"/>
              <a:t>向每张页面的 </a:t>
            </a:r>
            <a:r>
              <a:rPr lang="en-US" altLang="zh-CN" sz="2000" dirty="0"/>
              <a:t>html </a:t>
            </a:r>
            <a:r>
              <a:rPr lang="zh-CN" altLang="en-US" sz="2000" dirty="0"/>
              <a:t>元素添加 </a:t>
            </a:r>
            <a:r>
              <a:rPr lang="en-US" altLang="zh-CN" sz="2000" dirty="0" err="1"/>
              <a:t>xmlns</a:t>
            </a:r>
            <a:r>
              <a:rPr lang="en-US" altLang="zh-CN" sz="2000" dirty="0"/>
              <a:t> </a:t>
            </a:r>
            <a:r>
              <a:rPr lang="zh-CN" altLang="en-US" sz="2000" dirty="0"/>
              <a:t>属性</a:t>
            </a:r>
          </a:p>
          <a:p>
            <a:r>
              <a:rPr lang="zh-CN" altLang="en-US" sz="2000" dirty="0"/>
              <a:t>把所有元素名改为小写</a:t>
            </a:r>
          </a:p>
          <a:p>
            <a:r>
              <a:rPr lang="zh-CN" altLang="en-US" sz="2000" dirty="0"/>
              <a:t>关闭所有空元素</a:t>
            </a:r>
          </a:p>
          <a:p>
            <a:r>
              <a:rPr lang="zh-CN" altLang="en-US" sz="2000" dirty="0"/>
              <a:t>把所有属性名改为小写</a:t>
            </a:r>
          </a:p>
          <a:p>
            <a:r>
              <a:rPr lang="zh-CN" altLang="en-US" sz="2000" dirty="0"/>
              <a:t>为所有属性值加</a:t>
            </a:r>
            <a:r>
              <a:rPr lang="zh-CN" altLang="en-US" sz="2000" dirty="0" smtClean="0"/>
              <a:t>引号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40509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XHTML</a:t>
            </a:r>
            <a:r>
              <a:rPr lang="zh-CN" altLang="en-US" dirty="0"/>
              <a:t>与 </a:t>
            </a:r>
            <a:r>
              <a:rPr lang="en-US" altLang="zh-CN" dirty="0"/>
              <a:t>HTML </a:t>
            </a:r>
            <a:r>
              <a:rPr lang="zh-CN" altLang="en-US" dirty="0" smtClean="0"/>
              <a:t>的区别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sz="2000" b="1" dirty="0"/>
              <a:t>文档结构</a:t>
            </a:r>
          </a:p>
          <a:p>
            <a:r>
              <a:rPr lang="en-US" sz="2000" dirty="0"/>
              <a:t>XHTML DOCTYPE </a:t>
            </a:r>
            <a:r>
              <a:rPr lang="zh-CN" altLang="en-US" sz="2000" dirty="0"/>
              <a:t>是</a:t>
            </a:r>
            <a:r>
              <a:rPr lang="zh-CN" altLang="en-US" sz="2000" b="1" dirty="0"/>
              <a:t>强制性的</a:t>
            </a:r>
            <a:endParaRPr lang="zh-CN" altLang="en-US" sz="2000" dirty="0"/>
          </a:p>
          <a:p>
            <a:r>
              <a:rPr lang="en-US" altLang="zh-CN" sz="2000" dirty="0"/>
              <a:t>&lt;</a:t>
            </a:r>
            <a:r>
              <a:rPr lang="en-US" sz="2000" dirty="0"/>
              <a:t>html&gt; </a:t>
            </a:r>
            <a:r>
              <a:rPr lang="zh-CN" altLang="en-US" sz="2000" dirty="0"/>
              <a:t>中的 </a:t>
            </a:r>
            <a:r>
              <a:rPr lang="en-US" sz="2000" dirty="0"/>
              <a:t>XML namespace </a:t>
            </a:r>
            <a:r>
              <a:rPr lang="zh-CN" altLang="en-US" sz="2000" dirty="0"/>
              <a:t>属性是</a:t>
            </a:r>
            <a:r>
              <a:rPr lang="zh-CN" altLang="en-US" sz="2000" b="1" dirty="0"/>
              <a:t>强制性的</a:t>
            </a:r>
            <a:endParaRPr lang="zh-CN" altLang="en-US" sz="2000" dirty="0"/>
          </a:p>
          <a:p>
            <a:r>
              <a:rPr lang="en-US" altLang="zh-CN" sz="2000" dirty="0"/>
              <a:t>&lt;</a:t>
            </a:r>
            <a:r>
              <a:rPr lang="en-US" sz="2000" dirty="0"/>
              <a:t>html&gt;、&lt;head&gt;、&lt;title&gt; </a:t>
            </a:r>
            <a:r>
              <a:rPr lang="zh-CN" altLang="en-US" sz="2000" dirty="0"/>
              <a:t>以及 </a:t>
            </a:r>
            <a:r>
              <a:rPr lang="en-US" altLang="zh-CN" sz="2000" dirty="0"/>
              <a:t>&lt;</a:t>
            </a:r>
            <a:r>
              <a:rPr lang="en-US" sz="2000" dirty="0"/>
              <a:t>body&gt; </a:t>
            </a:r>
            <a:r>
              <a:rPr lang="zh-CN" altLang="en-US" sz="2000" dirty="0"/>
              <a:t>也是</a:t>
            </a:r>
            <a:r>
              <a:rPr lang="zh-CN" altLang="en-US" sz="2000" b="1" dirty="0"/>
              <a:t>强制性的</a:t>
            </a:r>
            <a:endParaRPr lang="zh-CN" altLang="en-US" sz="2000" dirty="0"/>
          </a:p>
          <a:p>
            <a:r>
              <a:rPr lang="zh-CN" altLang="en-US" sz="2000" b="1" dirty="0"/>
              <a:t>元素语法</a:t>
            </a:r>
          </a:p>
          <a:p>
            <a:r>
              <a:rPr lang="en-US" sz="2000" dirty="0"/>
              <a:t>XHTML </a:t>
            </a:r>
            <a:r>
              <a:rPr lang="zh-CN" altLang="en-US" sz="2000" dirty="0"/>
              <a:t>元素必须</a:t>
            </a:r>
            <a:r>
              <a:rPr lang="zh-CN" altLang="en-US" sz="2000" b="1" dirty="0"/>
              <a:t>正确嵌套</a:t>
            </a:r>
            <a:endParaRPr lang="zh-CN" altLang="en-US" sz="2000" dirty="0"/>
          </a:p>
          <a:p>
            <a:r>
              <a:rPr lang="en-US" sz="2000" dirty="0"/>
              <a:t>XHTML </a:t>
            </a:r>
            <a:r>
              <a:rPr lang="zh-CN" altLang="en-US" sz="2000" dirty="0"/>
              <a:t>元素必须始终</a:t>
            </a:r>
            <a:r>
              <a:rPr lang="zh-CN" altLang="en-US" sz="2000" b="1" dirty="0"/>
              <a:t>关闭</a:t>
            </a:r>
            <a:endParaRPr lang="zh-CN" altLang="en-US" sz="2000" dirty="0"/>
          </a:p>
          <a:p>
            <a:r>
              <a:rPr lang="en-US" sz="2000" dirty="0"/>
              <a:t>XHTML </a:t>
            </a:r>
            <a:r>
              <a:rPr lang="zh-CN" altLang="en-US" sz="2000" dirty="0"/>
              <a:t>元素必须</a:t>
            </a:r>
            <a:r>
              <a:rPr lang="zh-CN" altLang="en-US" sz="2000" b="1" dirty="0"/>
              <a:t>小写</a:t>
            </a:r>
            <a:endParaRPr lang="zh-CN" altLang="en-US" sz="2000" dirty="0"/>
          </a:p>
          <a:p>
            <a:r>
              <a:rPr lang="en-US" sz="2000" dirty="0"/>
              <a:t>XHTML </a:t>
            </a:r>
            <a:r>
              <a:rPr lang="zh-CN" altLang="en-US" sz="2000" dirty="0"/>
              <a:t>文档必须有</a:t>
            </a:r>
            <a:r>
              <a:rPr lang="zh-CN" altLang="en-US" sz="2000" b="1" dirty="0"/>
              <a:t>一个根元素</a:t>
            </a:r>
            <a:endParaRPr lang="zh-CN" altLang="en-US" sz="2000" dirty="0"/>
          </a:p>
          <a:p>
            <a:r>
              <a:rPr lang="zh-CN" altLang="en-US" sz="2000" b="1" dirty="0"/>
              <a:t>属性语法</a:t>
            </a:r>
          </a:p>
          <a:p>
            <a:r>
              <a:rPr lang="en-US" sz="2000" dirty="0"/>
              <a:t>XHTML </a:t>
            </a:r>
            <a:r>
              <a:rPr lang="zh-CN" altLang="en-US" sz="2000" dirty="0"/>
              <a:t>属性必须使用</a:t>
            </a:r>
            <a:r>
              <a:rPr lang="zh-CN" altLang="en-US" sz="2000" b="1" dirty="0"/>
              <a:t>小写</a:t>
            </a:r>
            <a:endParaRPr lang="zh-CN" altLang="en-US" sz="2000" dirty="0"/>
          </a:p>
          <a:p>
            <a:r>
              <a:rPr lang="en-US" sz="2000" dirty="0"/>
              <a:t>XHTML </a:t>
            </a:r>
            <a:r>
              <a:rPr lang="zh-CN" altLang="en-US" sz="2000" dirty="0"/>
              <a:t>属性值必须用</a:t>
            </a:r>
            <a:r>
              <a:rPr lang="zh-CN" altLang="en-US" sz="2000" b="1" dirty="0"/>
              <a:t>引号包围</a:t>
            </a:r>
            <a:endParaRPr lang="zh-CN" altLang="en-US" sz="2000" dirty="0"/>
          </a:p>
          <a:p>
            <a:r>
              <a:rPr lang="en-US" sz="2000" dirty="0"/>
              <a:t>XHTML </a:t>
            </a:r>
            <a:r>
              <a:rPr lang="zh-CN" altLang="en-US" sz="2000" dirty="0"/>
              <a:t>属性最小化也是</a:t>
            </a:r>
            <a:r>
              <a:rPr lang="zh-CN" altLang="en-US" sz="2000" b="1" dirty="0"/>
              <a:t>禁止</a:t>
            </a:r>
            <a:r>
              <a:rPr lang="zh-CN" altLang="en-US" sz="2000" b="1" dirty="0" smtClean="0"/>
              <a:t>的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0813524"/>
      </p:ext>
    </p:extLst>
  </p:cSld>
  <p:clrMapOvr>
    <a:masterClrMapping/>
  </p:clrMapOvr>
</p:sld>
</file>

<file path=ppt/theme/theme1.xml><?xml version="1.0" encoding="utf-8"?>
<a:theme xmlns:a="http://schemas.openxmlformats.org/drawingml/2006/main" name="Mimosa_TP10069043">
  <a:themeElements>
    <a:clrScheme name="Default Design 2">
      <a:dk1>
        <a:srgbClr val="000000"/>
      </a:dk1>
      <a:lt1>
        <a:srgbClr val="E8C567"/>
      </a:lt1>
      <a:dk2>
        <a:srgbClr val="2B5502"/>
      </a:dk2>
      <a:lt2>
        <a:srgbClr val="777777"/>
      </a:lt2>
      <a:accent1>
        <a:srgbClr val="909082"/>
      </a:accent1>
      <a:accent2>
        <a:srgbClr val="809EA8"/>
      </a:accent2>
      <a:accent3>
        <a:srgbClr val="F2DFB8"/>
      </a:accent3>
      <a:accent4>
        <a:srgbClr val="000000"/>
      </a:accent4>
      <a:accent5>
        <a:srgbClr val="C6C6C1"/>
      </a:accent5>
      <a:accent6>
        <a:srgbClr val="738F98"/>
      </a:accent6>
      <a:hlink>
        <a:srgbClr val="FFCC66"/>
      </a:hlink>
      <a:folHlink>
        <a:srgbClr val="E9DCB9"/>
      </a:folHlink>
    </a:clrScheme>
    <a:fontScheme name="Default Design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E8C567"/>
        </a:lt1>
        <a:dk2>
          <a:srgbClr val="2B5502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2DFB8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E8C567"/>
        </a:lt1>
        <a:dk2>
          <a:srgbClr val="2B5502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F2DFB8"/>
        </a:accent3>
        <a:accent4>
          <a:srgbClr val="000000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含羞草设计模板</Template>
  <TotalTime>16546</TotalTime>
  <Words>4499</Words>
  <Application>Microsoft Macintosh PowerPoint</Application>
  <PresentationFormat>全屏显示(4:3)</PresentationFormat>
  <Paragraphs>630</Paragraphs>
  <Slides>49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2" baseType="lpstr">
      <vt:lpstr>Arial Narrow</vt:lpstr>
      <vt:lpstr>Calibri</vt:lpstr>
      <vt:lpstr>Courier New</vt:lpstr>
      <vt:lpstr>Hiragino Sans GB W3</vt:lpstr>
      <vt:lpstr>Palatino Linotype</vt:lpstr>
      <vt:lpstr>Times New Roman</vt:lpstr>
      <vt:lpstr>Wingdings</vt:lpstr>
      <vt:lpstr>华文新魏</vt:lpstr>
      <vt:lpstr>楷体_GB2312</vt:lpstr>
      <vt:lpstr>宋体</vt:lpstr>
      <vt:lpstr>微软雅黑</vt:lpstr>
      <vt:lpstr>Arial</vt:lpstr>
      <vt:lpstr>Mimosa_TP10069043</vt:lpstr>
      <vt:lpstr>HTML基础</vt:lpstr>
      <vt:lpstr>自我介绍</vt:lpstr>
      <vt:lpstr>浏览器内核</vt:lpstr>
      <vt:lpstr>浏览器内核</vt:lpstr>
      <vt:lpstr>javascript引擎</vt:lpstr>
      <vt:lpstr>W3C标准</vt:lpstr>
      <vt:lpstr>什么是html</vt:lpstr>
      <vt:lpstr>什么是 XHTML？</vt:lpstr>
      <vt:lpstr>XHTML与 HTML 的区别</vt:lpstr>
      <vt:lpstr>HTML结构</vt:lpstr>
      <vt:lpstr>HTML -Head</vt:lpstr>
      <vt:lpstr>HTML-结构</vt:lpstr>
      <vt:lpstr>HTML-Meta标记</vt:lpstr>
      <vt:lpstr>HTML-Meta</vt:lpstr>
      <vt:lpstr>HTML &lt;!DOCTYPE&gt;</vt:lpstr>
      <vt:lpstr>HTML头部元素</vt:lpstr>
      <vt:lpstr>基本的 HTML 标签</vt:lpstr>
      <vt:lpstr>HTML 元素</vt:lpstr>
      <vt:lpstr>HTML 元素</vt:lpstr>
      <vt:lpstr>HTML 属性</vt:lpstr>
      <vt:lpstr>HTML 水平线、注释</vt:lpstr>
      <vt:lpstr>HTML 段落、折行实例</vt:lpstr>
      <vt:lpstr>HTML 文本格式化</vt:lpstr>
      <vt:lpstr>文本格式化标签</vt:lpstr>
      <vt:lpstr>“计算机输出”标签</vt:lpstr>
      <vt:lpstr>引用、引用和术语定义</vt:lpstr>
      <vt:lpstr>HTML 编辑器</vt:lpstr>
      <vt:lpstr>HTML CSS</vt:lpstr>
      <vt:lpstr>HTML 超链接</vt:lpstr>
      <vt:lpstr>HTML 图像详解</vt:lpstr>
      <vt:lpstr>HTML 表格</vt:lpstr>
      <vt:lpstr>HTML 列表</vt:lpstr>
      <vt:lpstr>HTML &lt;div&gt; 和 &lt;span&gt;</vt:lpstr>
      <vt:lpstr>HTML 布局</vt:lpstr>
      <vt:lpstr>HTML 表单和输入</vt:lpstr>
      <vt:lpstr>HTML 表单和输入</vt:lpstr>
      <vt:lpstr>HTTP(超文本传送协议)</vt:lpstr>
      <vt:lpstr>请求信息和方法</vt:lpstr>
      <vt:lpstr>HTTP协议实例</vt:lpstr>
      <vt:lpstr>GET与POST的区别</vt:lpstr>
      <vt:lpstr>GET与POST的区别</vt:lpstr>
      <vt:lpstr>安全超文本协议</vt:lpstr>
      <vt:lpstr>HTML 框架</vt:lpstr>
      <vt:lpstr>HTML Iframe(内联框架)</vt:lpstr>
      <vt:lpstr>HTML 颜色</vt:lpstr>
      <vt:lpstr>HTML 字符实体</vt:lpstr>
      <vt:lpstr>HTML 中有用的字符实体</vt:lpstr>
      <vt:lpstr>2013年屏幕分辨率以及浏览器使用情况统计</vt:lpstr>
      <vt:lpstr>好设计的二十条金律</vt:lpstr>
    </vt:vector>
  </TitlesOfParts>
  <Company>ASPIRE-INFO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吴晓华</dc:creator>
  <cp:lastModifiedBy>Microsoft Office 用户</cp:lastModifiedBy>
  <cp:revision>641</cp:revision>
  <dcterms:created xsi:type="dcterms:W3CDTF">2013-03-11T03:00:35Z</dcterms:created>
  <dcterms:modified xsi:type="dcterms:W3CDTF">2017-02-22T12:51:05Z</dcterms:modified>
</cp:coreProperties>
</file>