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72" r:id="rId3"/>
    <p:sldId id="256" r:id="rId4"/>
    <p:sldId id="260" r:id="rId5"/>
    <p:sldId id="257" r:id="rId6"/>
    <p:sldId id="261" r:id="rId7"/>
    <p:sldId id="262" r:id="rId8"/>
    <p:sldId id="263" r:id="rId9"/>
    <p:sldId id="266" r:id="rId10"/>
    <p:sldId id="265" r:id="rId11"/>
    <p:sldId id="268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89"/>
    <p:restoredTop sz="94730"/>
  </p:normalViewPr>
  <p:slideViewPr>
    <p:cSldViewPr snapToGrid="0">
      <p:cViewPr varScale="1">
        <p:scale>
          <a:sx n="131" d="100"/>
          <a:sy n="131" d="100"/>
        </p:scale>
        <p:origin x="1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A25D-48E1-FC9F-C4F8-D887444BC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4D7DE-7CF4-3646-29F7-B136FF7CE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181C6-5032-C98D-17C2-A63CC94A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F8BE-731B-2443-8ABF-80163C0314C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7FAF2-B974-57FE-E0D0-5071E346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8EE84-4A5A-20AC-6935-63851840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14F-4ABB-7941-B85E-729B8F21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0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C8B8-7759-8B15-2174-BA52A18F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7E038-13C1-ED70-D75E-34149910F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6A837-E2DE-6866-276F-82DE901F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F8BE-731B-2443-8ABF-80163C0314C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166F4-E30D-EAB0-573B-E9ED8494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D31CC-9037-EFA0-EA2B-38DE723F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14F-4ABB-7941-B85E-729B8F21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7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1766C-12A3-4586-F157-D7726C622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5E099-8B90-4555-1246-4B4B68B59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BBF8B-36CC-6D2A-BFD7-40AEFE44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F8BE-731B-2443-8ABF-80163C0314C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8DAAB-1ADF-2AB6-D2E1-FF419131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E02E3-2856-BE2D-18B2-85731508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14F-4ABB-7941-B85E-729B8F21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1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30A8-DEC2-6DD9-09A9-B4631118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1EB84-D43D-C933-D097-27259913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C7DD-880D-D5B3-39AD-AAA92B63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F8BE-731B-2443-8ABF-80163C0314C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B1A4-741C-3928-DDD0-DACAECD9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E6A7F-7807-CF10-A796-BA86A39D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14F-4ABB-7941-B85E-729B8F21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6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FD0-0648-677E-7329-3AD27FFB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0B7FC-CD85-6810-C1E9-6996B4C31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EA135-589B-9068-52B2-913FD70D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F8BE-731B-2443-8ABF-80163C0314C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C26CC-4E6E-280A-A8B5-7FFD80B5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293C0-45B0-D9DE-9B4B-0E2A0C15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14F-4ABB-7941-B85E-729B8F21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9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1113-55E1-6689-C3C9-1F6A61AF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B8C01-9D54-A4B6-FD72-FCC073C49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AD936-58A8-82EA-FAE3-3C19D4447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E57F7-A843-AD55-71FA-EEF51C5E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F8BE-731B-2443-8ABF-80163C0314C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D057B-5E57-4F8C-5158-9A5A3E14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7D79C-9089-B37C-74E3-10217823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14F-4ABB-7941-B85E-729B8F21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6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F92B-9CB2-D3C1-4A50-70190FE3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A8125-76B3-50B8-F96B-B6C11C6A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FFAC3-FBBF-3C2F-B23E-3D9952426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41CEF-013F-6945-CA91-D06325F9F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B1A27-8420-B8E9-7FC2-07A53A31F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B96CC-738F-8715-CB59-81ACAB02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F8BE-731B-2443-8ABF-80163C0314C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9A519-7383-B92E-371D-CB87A720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50A97D-C42B-241E-2282-74A54771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14F-4ABB-7941-B85E-729B8F21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3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4090-5325-AF80-9FB7-C7A74824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27B7A-C133-57D4-B14C-49238FBB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F8BE-731B-2443-8ABF-80163C0314C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F929E-12DA-BE84-B52A-79E338EB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7A009-178D-7379-F53C-3E2604DF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14F-4ABB-7941-B85E-729B8F21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7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5B1D0-1A92-1FA9-1DFD-F5692E92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F8BE-731B-2443-8ABF-80163C0314C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FE514-9EE7-1CB8-737D-D75790FF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C619E-064B-AC24-1B6A-A4E7B548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14F-4ABB-7941-B85E-729B8F21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0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0AFF-1A45-CED5-35C2-1BE16708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E79F-9FF0-8049-2F2B-AAEBB33CE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87B83-0817-11EF-325E-3082A1E32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C0F0A-139C-B7F9-638E-A3C09E00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F8BE-731B-2443-8ABF-80163C0314C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B9C97-866A-F061-2C60-5D94300D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1ABA-5FEF-FBA6-47E8-0F4C1B84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14F-4ABB-7941-B85E-729B8F21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3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B2A6-61E1-F3CE-02A6-4B3E6141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287DC-81D7-B0FB-F6D1-D2518E811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745DB-AD4E-C557-D409-B30DC42D9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BB599-62AB-5B4A-1E76-635D5D9E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F8BE-731B-2443-8ABF-80163C0314C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DFE33-3E0E-86D1-D9A3-3DFD6A57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41F98-0829-F0A9-1BB2-BAF3F21A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14F-4ABB-7941-B85E-729B8F21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4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53443-D7F9-458C-87D6-5D5107AB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A6B1D-5A16-AA8F-7BF9-F9AF65BA8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A0894-7E10-83C5-AAD1-4348A4A8D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9AF8BE-731B-2443-8ABF-80163C0314C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A7BA4-BCA8-1079-0DA2-B565908FF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E24CC-57FE-9E02-27C8-6EDD3350F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80714F-4ABB-7941-B85E-729B8F21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7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DE6F7-B38A-5616-D042-33E4C60F8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6E1318-92C4-5D76-577B-4084DEF8F6BA}"/>
              </a:ext>
            </a:extLst>
          </p:cNvPr>
          <p:cNvSpPr txBox="1"/>
          <p:nvPr/>
        </p:nvSpPr>
        <p:spPr>
          <a:xfrm>
            <a:off x="1242209" y="267706"/>
            <a:ext cx="6309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effectLst/>
                <a:latin typeface="Times"/>
              </a:rPr>
              <a:t>Hello World!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8FAA4-E7F9-BBCD-4116-7C089252A6C6}"/>
              </a:ext>
            </a:extLst>
          </p:cNvPr>
          <p:cNvSpPr txBox="1"/>
          <p:nvPr/>
        </p:nvSpPr>
        <p:spPr>
          <a:xfrm>
            <a:off x="1242209" y="1598330"/>
            <a:ext cx="95385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"/>
              </a:rPr>
              <a:t>This video was made to help people understand FFT, specifically for Georgia Tech Course CS-6515. This is hopefully achieved by giving a solid example and trying to attach that to notation used in the lecture videos and re-ordering a few things.</a:t>
            </a:r>
          </a:p>
          <a:p>
            <a:endParaRPr lang="en-CA" dirty="0">
              <a:latin typeface="Times"/>
            </a:endParaRPr>
          </a:p>
          <a:p>
            <a:r>
              <a:rPr lang="en-CA" dirty="0">
                <a:latin typeface="Times"/>
              </a:rPr>
              <a:t>Pre-req:</a:t>
            </a:r>
          </a:p>
          <a:p>
            <a:r>
              <a:rPr lang="en-CA" dirty="0">
                <a:latin typeface="Times"/>
              </a:rPr>
              <a:t>DC4 FFT Part 1 videos 13 – 21: The complex number and root notation stuff. You need to know how to calculate roots.</a:t>
            </a:r>
          </a:p>
          <a:p>
            <a:endParaRPr lang="en-CA" dirty="0">
              <a:latin typeface="Times"/>
            </a:endParaRPr>
          </a:p>
          <a:p>
            <a:r>
              <a:rPr lang="en-CA" dirty="0">
                <a:latin typeface="Times"/>
              </a:rPr>
              <a:t>Disclaimers: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/>
              </a:rPr>
              <a:t>I am not a 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/>
              </a:rPr>
              <a:t>This video is not endorsed by the Georgia Institute of Technology in any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/>
              </a:rPr>
              <a:t>Stuff in this video might be wrong, I am not liable for any damages this video may cause</a:t>
            </a:r>
          </a:p>
        </p:txBody>
      </p:sp>
    </p:spTree>
    <p:extLst>
      <p:ext uri="{BB962C8B-B14F-4D97-AF65-F5344CB8AC3E}">
        <p14:creationId xmlns:p14="http://schemas.microsoft.com/office/powerpoint/2010/main" val="237153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F3D6E-7ACA-597F-8A43-42758D5A6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02A661-03F1-B838-6DE2-A72C8CB8E0C1}"/>
              </a:ext>
            </a:extLst>
          </p:cNvPr>
          <p:cNvSpPr txBox="1"/>
          <p:nvPr/>
        </p:nvSpPr>
        <p:spPr>
          <a:xfrm>
            <a:off x="79415" y="96795"/>
            <a:ext cx="38095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Times"/>
              </a:rPr>
              <a:t>Steps: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1. Figure out what “n” is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2. FFT(a, W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 = (r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... ,r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b="1" dirty="0">
                <a:effectLst/>
                <a:latin typeface="Times"/>
              </a:rPr>
              <a:t>3. FFT(b, W</a:t>
            </a:r>
            <a:r>
              <a:rPr lang="en-CA" b="1" baseline="-25000" dirty="0">
                <a:effectLst/>
                <a:latin typeface="Times"/>
              </a:rPr>
              <a:t>2n </a:t>
            </a:r>
            <a:r>
              <a:rPr lang="en-CA" b="1" dirty="0">
                <a:effectLst/>
                <a:latin typeface="Times"/>
              </a:rPr>
              <a:t>) = (s</a:t>
            </a:r>
            <a:r>
              <a:rPr lang="en-CA" b="1" baseline="-25000" dirty="0">
                <a:effectLst/>
                <a:latin typeface="Times"/>
              </a:rPr>
              <a:t>0</a:t>
            </a:r>
            <a:r>
              <a:rPr lang="en-CA" b="1" dirty="0">
                <a:effectLst/>
                <a:latin typeface="Times"/>
              </a:rPr>
              <a:t>, s</a:t>
            </a:r>
            <a:r>
              <a:rPr lang="en-CA" b="1" baseline="-25000" dirty="0">
                <a:effectLst/>
                <a:latin typeface="Times"/>
              </a:rPr>
              <a:t>1</a:t>
            </a:r>
            <a:r>
              <a:rPr lang="en-CA" b="1" dirty="0">
                <a:effectLst/>
                <a:latin typeface="Times"/>
              </a:rPr>
              <a:t>, ... ,s</a:t>
            </a:r>
            <a:r>
              <a:rPr lang="en-CA" b="1" baseline="-25000" dirty="0">
                <a:effectLst/>
                <a:latin typeface="Times"/>
              </a:rPr>
              <a:t>2n-1</a:t>
            </a:r>
            <a:r>
              <a:rPr lang="en-CA" b="1" dirty="0">
                <a:effectLst/>
                <a:latin typeface="Times"/>
              </a:rPr>
              <a:t>)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4. t = (r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, ... , 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5. FFT(t, W</a:t>
            </a:r>
            <a:r>
              <a:rPr lang="en-CA" baseline="30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 / 2n = (c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c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, ... , c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6EB3A8-77BE-A22B-BCA7-54044AADF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63" y="1726589"/>
            <a:ext cx="190346" cy="1903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1FD040-6198-3D50-4229-1DE8347838F6}"/>
              </a:ext>
            </a:extLst>
          </p:cNvPr>
          <p:cNvSpPr txBox="1"/>
          <p:nvPr/>
        </p:nvSpPr>
        <p:spPr>
          <a:xfrm>
            <a:off x="9641712" y="0"/>
            <a:ext cx="41601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Reference:</a:t>
            </a:r>
          </a:p>
          <a:p>
            <a:r>
              <a:rPr lang="en-US" sz="1800" dirty="0"/>
              <a:t>A(x) = 1 + 2x  </a:t>
            </a:r>
          </a:p>
          <a:p>
            <a:r>
              <a:rPr lang="en-US" sz="1800" dirty="0"/>
              <a:t>B(x) = 5 + 5x</a:t>
            </a:r>
          </a:p>
          <a:p>
            <a:r>
              <a:rPr lang="en-US" dirty="0"/>
              <a:t>Step1: </a:t>
            </a:r>
            <a:r>
              <a:rPr lang="en-US" sz="1800" dirty="0"/>
              <a:t>n=2</a:t>
            </a:r>
          </a:p>
          <a:p>
            <a:r>
              <a:rPr lang="en-CA" dirty="0">
                <a:effectLst/>
              </a:rPr>
              <a:t>Step2: r=(3,1+2i,-1,1-2i)</a:t>
            </a:r>
            <a:endParaRPr lang="en-US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FE88E-E000-BDE2-D4C3-3EDC69579F93}"/>
              </a:ext>
            </a:extLst>
          </p:cNvPr>
          <p:cNvSpPr txBox="1"/>
          <p:nvPr/>
        </p:nvSpPr>
        <p:spPr>
          <a:xfrm>
            <a:off x="1911955" y="2049280"/>
            <a:ext cx="483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"/>
              </a:rPr>
              <a:t>Similarly,</a:t>
            </a:r>
            <a:r>
              <a:rPr lang="en-CA" dirty="0">
                <a:effectLst/>
                <a:latin typeface="Times"/>
              </a:rPr>
              <a:t> FFT(b, W</a:t>
            </a:r>
            <a:r>
              <a:rPr lang="en-CA" baseline="-25000" dirty="0">
                <a:effectLst/>
                <a:latin typeface="Times"/>
              </a:rPr>
              <a:t>2n</a:t>
            </a:r>
            <a:r>
              <a:rPr lang="en-CA" dirty="0">
                <a:effectLst/>
                <a:latin typeface="Times"/>
              </a:rPr>
              <a:t>):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30E5C3-EC5C-41A9-AFBD-7962C1DA0EA9}"/>
              </a:ext>
            </a:extLst>
          </p:cNvPr>
          <p:cNvSpPr txBox="1"/>
          <p:nvPr/>
        </p:nvSpPr>
        <p:spPr>
          <a:xfrm>
            <a:off x="2575470" y="6084023"/>
            <a:ext cx="483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Times"/>
              </a:rPr>
              <a:t>So s = (s</a:t>
            </a:r>
            <a:r>
              <a:rPr lang="en-CA" baseline="-25000" dirty="0">
                <a:effectLst/>
                <a:latin typeface="Times"/>
              </a:rPr>
              <a:t>0</a:t>
            </a:r>
            <a:r>
              <a:rPr lang="en-CA" dirty="0">
                <a:effectLst/>
                <a:latin typeface="Times"/>
              </a:rPr>
              <a:t>, s</a:t>
            </a:r>
            <a:r>
              <a:rPr lang="en-CA" baseline="-25000" dirty="0">
                <a:effectLst/>
                <a:latin typeface="Times"/>
              </a:rPr>
              <a:t>1</a:t>
            </a:r>
            <a:r>
              <a:rPr lang="en-CA" dirty="0">
                <a:effectLst/>
                <a:latin typeface="Times"/>
              </a:rPr>
              <a:t>, ... ,s</a:t>
            </a:r>
            <a:r>
              <a:rPr lang="en-CA" baseline="-25000" dirty="0">
                <a:effectLst/>
                <a:latin typeface="Times"/>
              </a:rPr>
              <a:t>2n-1</a:t>
            </a:r>
            <a:r>
              <a:rPr lang="en-CA" dirty="0">
                <a:effectLst/>
                <a:latin typeface="Times"/>
              </a:rPr>
              <a:t>) = (10, </a:t>
            </a:r>
            <a:r>
              <a:rPr lang="en-CA" dirty="0">
                <a:latin typeface="Times"/>
              </a:rPr>
              <a:t>5</a:t>
            </a:r>
            <a:r>
              <a:rPr lang="en-CA" dirty="0">
                <a:effectLst/>
                <a:latin typeface="Times"/>
              </a:rPr>
              <a:t> + 5i , 0, </a:t>
            </a:r>
            <a:r>
              <a:rPr lang="en-CA" dirty="0">
                <a:latin typeface="Times"/>
              </a:rPr>
              <a:t>5</a:t>
            </a:r>
            <a:r>
              <a:rPr lang="en-CA" dirty="0">
                <a:effectLst/>
                <a:latin typeface="Times"/>
              </a:rPr>
              <a:t> - 5i)</a:t>
            </a:r>
          </a:p>
          <a:p>
            <a:endParaRPr lang="en-US" dirty="0"/>
          </a:p>
        </p:txBody>
      </p:sp>
      <p:pic>
        <p:nvPicPr>
          <p:cNvPr id="5" name="Picture 4" descr="A white paper with writing on it&#10;&#10;Description automatically generated">
            <a:extLst>
              <a:ext uri="{FF2B5EF4-FFF2-40B4-BE49-F238E27FC236}">
                <a16:creationId xmlns:a16="http://schemas.microsoft.com/office/drawing/2014/main" id="{2B8EB483-9566-F0C3-8947-04D9034B9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597" y="2624278"/>
            <a:ext cx="3697790" cy="3265070"/>
          </a:xfrm>
          <a:prstGeom prst="rect">
            <a:avLst/>
          </a:prstGeom>
        </p:spPr>
      </p:pic>
      <p:pic>
        <p:nvPicPr>
          <p:cNvPr id="8" name="Picture 7" descr="A white paper with black writing on it&#10;&#10;Description automatically generated">
            <a:extLst>
              <a:ext uri="{FF2B5EF4-FFF2-40B4-BE49-F238E27FC236}">
                <a16:creationId xmlns:a16="http://schemas.microsoft.com/office/drawing/2014/main" id="{93EBEF37-F65F-4511-B0E0-E07EFE83B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387" y="2477601"/>
            <a:ext cx="1549582" cy="3300408"/>
          </a:xfrm>
          <a:prstGeom prst="rect">
            <a:avLst/>
          </a:prstGeom>
        </p:spPr>
      </p:pic>
      <p:pic>
        <p:nvPicPr>
          <p:cNvPr id="13" name="Picture 12" descr="A math equations on a lined paper&#10;&#10;Description automatically generated">
            <a:extLst>
              <a:ext uri="{FF2B5EF4-FFF2-40B4-BE49-F238E27FC236}">
                <a16:creationId xmlns:a16="http://schemas.microsoft.com/office/drawing/2014/main" id="{440B77E7-9866-013C-D5D2-869FE7DA9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969" y="2412027"/>
            <a:ext cx="30988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4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7CA25-81F8-0182-B7DC-F3497C1BD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A3834C-B160-8978-0E6B-ED266E5B335B}"/>
              </a:ext>
            </a:extLst>
          </p:cNvPr>
          <p:cNvSpPr txBox="1"/>
          <p:nvPr/>
        </p:nvSpPr>
        <p:spPr>
          <a:xfrm>
            <a:off x="79415" y="96795"/>
            <a:ext cx="38095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Times"/>
              </a:rPr>
              <a:t>Steps: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1. Figure out what “n” is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2. FFT(a, W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 = (r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... ,r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3. FFT(b, W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 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 = (s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... ,s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b="1" dirty="0">
                <a:effectLst/>
                <a:latin typeface="Times"/>
              </a:rPr>
              <a:t>4. t = (r</a:t>
            </a:r>
            <a:r>
              <a:rPr lang="en-CA" b="1" baseline="-25000" dirty="0">
                <a:effectLst/>
                <a:latin typeface="Times"/>
              </a:rPr>
              <a:t>0</a:t>
            </a:r>
            <a:r>
              <a:rPr lang="en-CA" b="1" dirty="0">
                <a:effectLst/>
                <a:latin typeface="Times"/>
              </a:rPr>
              <a:t> * s</a:t>
            </a:r>
            <a:r>
              <a:rPr lang="en-CA" b="1" baseline="-25000" dirty="0">
                <a:effectLst/>
                <a:latin typeface="Times"/>
              </a:rPr>
              <a:t>0</a:t>
            </a:r>
            <a:r>
              <a:rPr lang="en-CA" b="1" dirty="0">
                <a:effectLst/>
                <a:latin typeface="Times"/>
              </a:rPr>
              <a:t>, r</a:t>
            </a:r>
            <a:r>
              <a:rPr lang="en-CA" b="1" baseline="-25000" dirty="0">
                <a:effectLst/>
                <a:latin typeface="Times"/>
              </a:rPr>
              <a:t>1</a:t>
            </a:r>
            <a:r>
              <a:rPr lang="en-CA" b="1" dirty="0">
                <a:effectLst/>
                <a:latin typeface="Times"/>
              </a:rPr>
              <a:t> * s</a:t>
            </a:r>
            <a:r>
              <a:rPr lang="en-CA" b="1" baseline="-25000" dirty="0">
                <a:effectLst/>
                <a:latin typeface="Times"/>
              </a:rPr>
              <a:t>1</a:t>
            </a:r>
            <a:r>
              <a:rPr lang="en-CA" b="1" dirty="0">
                <a:effectLst/>
                <a:latin typeface="Times"/>
              </a:rPr>
              <a:t> , ... , r</a:t>
            </a:r>
            <a:r>
              <a:rPr lang="en-CA" b="1" baseline="-25000" dirty="0">
                <a:effectLst/>
                <a:latin typeface="Times"/>
              </a:rPr>
              <a:t>2n-1</a:t>
            </a:r>
            <a:r>
              <a:rPr lang="en-CA" b="1" dirty="0">
                <a:effectLst/>
                <a:latin typeface="Times"/>
              </a:rPr>
              <a:t> * s</a:t>
            </a:r>
            <a:r>
              <a:rPr lang="en-CA" b="1" baseline="-25000" dirty="0">
                <a:effectLst/>
                <a:latin typeface="Times"/>
              </a:rPr>
              <a:t>2n-1</a:t>
            </a:r>
            <a:r>
              <a:rPr lang="en-CA" b="1" dirty="0">
                <a:effectLst/>
                <a:latin typeface="Times"/>
              </a:rPr>
              <a:t>)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5. FFT(t, W</a:t>
            </a:r>
            <a:r>
              <a:rPr lang="en-CA" baseline="30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 / 2n = (c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c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, ... , c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5D05E0-0505-9D8C-236E-0B7A0F74A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63" y="1726589"/>
            <a:ext cx="190346" cy="1903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0B61EF-9E6E-9B3C-CA80-49CF295FF59E}"/>
              </a:ext>
            </a:extLst>
          </p:cNvPr>
          <p:cNvSpPr txBox="1"/>
          <p:nvPr/>
        </p:nvSpPr>
        <p:spPr>
          <a:xfrm>
            <a:off x="9641712" y="0"/>
            <a:ext cx="41601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Reference:</a:t>
            </a:r>
          </a:p>
          <a:p>
            <a:r>
              <a:rPr lang="en-US" sz="1800" dirty="0"/>
              <a:t>A(x) = 1 + 2x  </a:t>
            </a:r>
          </a:p>
          <a:p>
            <a:r>
              <a:rPr lang="en-US" sz="1800" dirty="0"/>
              <a:t>B(x) = 5 + 5x</a:t>
            </a:r>
          </a:p>
          <a:p>
            <a:r>
              <a:rPr lang="en-US" dirty="0"/>
              <a:t>Step1: </a:t>
            </a:r>
            <a:r>
              <a:rPr lang="en-US" sz="1800" dirty="0"/>
              <a:t>n=2</a:t>
            </a:r>
          </a:p>
          <a:p>
            <a:r>
              <a:rPr lang="en-CA" dirty="0">
                <a:effectLst/>
              </a:rPr>
              <a:t>Step2: r=(3,1+2i,-1,1-2i)</a:t>
            </a:r>
            <a:endParaRPr lang="en-US" dirty="0">
              <a:effectLst/>
            </a:endParaRPr>
          </a:p>
          <a:p>
            <a:r>
              <a:rPr lang="en-US" dirty="0"/>
              <a:t>Step3: </a:t>
            </a:r>
            <a:r>
              <a:rPr lang="en-CA" dirty="0">
                <a:effectLst/>
                <a:latin typeface="Times"/>
              </a:rPr>
              <a:t>s=(10,</a:t>
            </a:r>
            <a:r>
              <a:rPr lang="en-CA" dirty="0">
                <a:latin typeface="Times"/>
              </a:rPr>
              <a:t>5</a:t>
            </a:r>
            <a:r>
              <a:rPr lang="en-CA" dirty="0">
                <a:effectLst/>
                <a:latin typeface="Times"/>
              </a:rPr>
              <a:t>+5i,0,</a:t>
            </a:r>
            <a:r>
              <a:rPr lang="en-CA" dirty="0">
                <a:latin typeface="Times"/>
              </a:rPr>
              <a:t>5</a:t>
            </a:r>
            <a:r>
              <a:rPr lang="en-CA" dirty="0">
                <a:effectLst/>
                <a:latin typeface="Times"/>
              </a:rPr>
              <a:t>-5i)</a:t>
            </a:r>
          </a:p>
          <a:p>
            <a:endParaRPr lang="en-CA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D943F-4A8D-AC30-E755-CDD682D5BF26}"/>
              </a:ext>
            </a:extLst>
          </p:cNvPr>
          <p:cNvSpPr txBox="1"/>
          <p:nvPr/>
        </p:nvSpPr>
        <p:spPr>
          <a:xfrm>
            <a:off x="2742991" y="2755335"/>
            <a:ext cx="483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"/>
              </a:rPr>
              <a:t>Calculate vector t, which is very straightforward: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0AF4A-E98C-5F98-8111-CC374796E04B}"/>
              </a:ext>
            </a:extLst>
          </p:cNvPr>
          <p:cNvSpPr txBox="1"/>
          <p:nvPr/>
        </p:nvSpPr>
        <p:spPr>
          <a:xfrm>
            <a:off x="3083780" y="3313253"/>
            <a:ext cx="4838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Times"/>
              </a:rPr>
              <a:t>t = (r</a:t>
            </a:r>
            <a:r>
              <a:rPr lang="en-CA" baseline="-25000" dirty="0">
                <a:effectLst/>
                <a:latin typeface="Times"/>
              </a:rPr>
              <a:t>0</a:t>
            </a:r>
            <a:r>
              <a:rPr lang="en-CA" dirty="0">
                <a:effectLst/>
                <a:latin typeface="Times"/>
              </a:rPr>
              <a:t> * s</a:t>
            </a:r>
            <a:r>
              <a:rPr lang="en-CA" baseline="-25000" dirty="0">
                <a:effectLst/>
                <a:latin typeface="Times"/>
              </a:rPr>
              <a:t>0</a:t>
            </a:r>
            <a:r>
              <a:rPr lang="en-CA" dirty="0">
                <a:effectLst/>
                <a:latin typeface="Times"/>
              </a:rPr>
              <a:t>, r</a:t>
            </a:r>
            <a:r>
              <a:rPr lang="en-CA" baseline="-25000" dirty="0">
                <a:effectLst/>
                <a:latin typeface="Times"/>
              </a:rPr>
              <a:t>1</a:t>
            </a:r>
            <a:r>
              <a:rPr lang="en-CA" dirty="0">
                <a:effectLst/>
                <a:latin typeface="Times"/>
              </a:rPr>
              <a:t> * s</a:t>
            </a:r>
            <a:r>
              <a:rPr lang="en-CA" baseline="-25000" dirty="0">
                <a:effectLst/>
                <a:latin typeface="Times"/>
              </a:rPr>
              <a:t>1</a:t>
            </a:r>
            <a:r>
              <a:rPr lang="en-CA" dirty="0">
                <a:effectLst/>
                <a:latin typeface="Times"/>
              </a:rPr>
              <a:t> , ... , r</a:t>
            </a:r>
            <a:r>
              <a:rPr lang="en-CA" baseline="-25000" dirty="0">
                <a:effectLst/>
                <a:latin typeface="Times"/>
              </a:rPr>
              <a:t>2n-1</a:t>
            </a:r>
            <a:r>
              <a:rPr lang="en-CA" dirty="0">
                <a:effectLst/>
                <a:latin typeface="Times"/>
              </a:rPr>
              <a:t> * s</a:t>
            </a:r>
            <a:r>
              <a:rPr lang="en-CA" baseline="-25000" dirty="0">
                <a:effectLst/>
                <a:latin typeface="Times"/>
              </a:rPr>
              <a:t>2n-1</a:t>
            </a:r>
            <a:r>
              <a:rPr lang="en-CA" dirty="0">
                <a:effectLst/>
                <a:latin typeface="Times"/>
              </a:rPr>
              <a:t>)</a:t>
            </a:r>
          </a:p>
          <a:p>
            <a:endParaRPr lang="en-CA" dirty="0">
              <a:effectLst/>
              <a:latin typeface="Times"/>
            </a:endParaRPr>
          </a:p>
          <a:p>
            <a:r>
              <a:rPr lang="en-CA" dirty="0">
                <a:latin typeface="Times"/>
              </a:rPr>
              <a:t>  </a:t>
            </a:r>
            <a:r>
              <a:rPr lang="en-CA" dirty="0">
                <a:effectLst/>
                <a:latin typeface="Times"/>
              </a:rPr>
              <a:t>= [3 * 10, (1+2i) * (</a:t>
            </a:r>
            <a:r>
              <a:rPr lang="en-CA" dirty="0">
                <a:latin typeface="Times"/>
              </a:rPr>
              <a:t>5</a:t>
            </a:r>
            <a:r>
              <a:rPr lang="en-CA" dirty="0">
                <a:effectLst/>
                <a:latin typeface="Times"/>
              </a:rPr>
              <a:t> + 5i) , -1*0, (1-2i)*(</a:t>
            </a:r>
            <a:r>
              <a:rPr lang="en-CA" dirty="0">
                <a:latin typeface="Times"/>
              </a:rPr>
              <a:t>5</a:t>
            </a:r>
            <a:r>
              <a:rPr lang="en-CA" dirty="0">
                <a:effectLst/>
                <a:latin typeface="Times"/>
              </a:rPr>
              <a:t> - 5i)]</a:t>
            </a:r>
          </a:p>
          <a:p>
            <a:r>
              <a:rPr lang="en-CA" dirty="0">
                <a:latin typeface="Times"/>
              </a:rPr>
              <a:t>  </a:t>
            </a:r>
          </a:p>
          <a:p>
            <a:r>
              <a:rPr lang="en-CA" dirty="0">
                <a:latin typeface="Times"/>
              </a:rPr>
              <a:t>  =[30, -5 + 15i, 0, -5-15i] </a:t>
            </a:r>
            <a:endParaRPr lang="en-CA" dirty="0">
              <a:effectLst/>
              <a:latin typeface="Time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4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674FE-FEB4-2993-FC5F-53596BE57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92480A-67A8-C575-205E-96C0851A061C}"/>
              </a:ext>
            </a:extLst>
          </p:cNvPr>
          <p:cNvSpPr txBox="1"/>
          <p:nvPr/>
        </p:nvSpPr>
        <p:spPr>
          <a:xfrm>
            <a:off x="79415" y="96795"/>
            <a:ext cx="38095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Times"/>
              </a:rPr>
              <a:t>Steps: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1. Figure out what “n” is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2. FFT(a, W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 = (r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... ,r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3. FFT(b, W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 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 = (s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... ,s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b="1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4. t = (r</a:t>
            </a:r>
            <a:r>
              <a:rPr lang="en-CA" b="1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b="1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="1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b="1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r</a:t>
            </a:r>
            <a:r>
              <a:rPr lang="en-CA" b="1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b="1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="1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b="1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, ... , r</a:t>
            </a:r>
            <a:r>
              <a:rPr lang="en-CA" b="1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b="1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="1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b="1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dirty="0">
                <a:effectLst/>
                <a:latin typeface="Times"/>
              </a:rPr>
              <a:t>5. FFT(t, W</a:t>
            </a:r>
            <a:r>
              <a:rPr lang="en-CA" baseline="30000" dirty="0">
                <a:effectLst/>
                <a:latin typeface="Times"/>
              </a:rPr>
              <a:t>2n-1</a:t>
            </a:r>
            <a:r>
              <a:rPr lang="en-CA" dirty="0">
                <a:effectLst/>
                <a:latin typeface="Times"/>
              </a:rPr>
              <a:t>) / 2n = (c</a:t>
            </a:r>
            <a:r>
              <a:rPr lang="en-CA" baseline="-25000" dirty="0">
                <a:effectLst/>
                <a:latin typeface="Times"/>
              </a:rPr>
              <a:t>0</a:t>
            </a:r>
            <a:r>
              <a:rPr lang="en-CA" dirty="0">
                <a:effectLst/>
                <a:latin typeface="Times"/>
              </a:rPr>
              <a:t>, c</a:t>
            </a:r>
            <a:r>
              <a:rPr lang="en-CA" baseline="-25000" dirty="0">
                <a:effectLst/>
                <a:latin typeface="Times"/>
              </a:rPr>
              <a:t>1</a:t>
            </a:r>
            <a:r>
              <a:rPr lang="en-CA" dirty="0">
                <a:effectLst/>
                <a:latin typeface="Times"/>
              </a:rPr>
              <a:t> , ... , c</a:t>
            </a:r>
            <a:r>
              <a:rPr lang="en-CA" baseline="-25000" dirty="0">
                <a:effectLst/>
                <a:latin typeface="Times"/>
              </a:rPr>
              <a:t>2n-1</a:t>
            </a:r>
            <a:r>
              <a:rPr lang="en-CA" dirty="0">
                <a:effectLst/>
                <a:latin typeface="Times"/>
              </a:rPr>
              <a:t>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F6CB1F-6C7D-95B9-26F1-7D12CFF33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63" y="1726589"/>
            <a:ext cx="190346" cy="1903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9A567B-0B08-D988-D0BD-FBFC43A9AFD8}"/>
              </a:ext>
            </a:extLst>
          </p:cNvPr>
          <p:cNvSpPr txBox="1"/>
          <p:nvPr/>
        </p:nvSpPr>
        <p:spPr>
          <a:xfrm>
            <a:off x="9255587" y="11575"/>
            <a:ext cx="41601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Reference:</a:t>
            </a:r>
          </a:p>
          <a:p>
            <a:r>
              <a:rPr lang="en-US" sz="1800" dirty="0"/>
              <a:t>A(x) = 1 + 2x  </a:t>
            </a:r>
          </a:p>
          <a:p>
            <a:r>
              <a:rPr lang="en-US" sz="1800" dirty="0"/>
              <a:t>B(x) = 5 + 5x</a:t>
            </a:r>
          </a:p>
          <a:p>
            <a:r>
              <a:rPr lang="en-US" dirty="0"/>
              <a:t>Step1: </a:t>
            </a:r>
            <a:r>
              <a:rPr lang="en-US" sz="1800" dirty="0"/>
              <a:t>n=2</a:t>
            </a:r>
          </a:p>
          <a:p>
            <a:r>
              <a:rPr lang="en-CA" dirty="0">
                <a:effectLst/>
              </a:rPr>
              <a:t>Step2: r=(3,1+2i,-1,1-2i)</a:t>
            </a:r>
            <a:endParaRPr lang="en-US" dirty="0">
              <a:effectLst/>
            </a:endParaRPr>
          </a:p>
          <a:p>
            <a:r>
              <a:rPr lang="en-US" dirty="0"/>
              <a:t>Step3: </a:t>
            </a:r>
            <a:r>
              <a:rPr lang="en-CA" dirty="0">
                <a:effectLst/>
              </a:rPr>
              <a:t>s=(10,</a:t>
            </a:r>
            <a:r>
              <a:rPr lang="en-CA" dirty="0"/>
              <a:t>5</a:t>
            </a:r>
            <a:r>
              <a:rPr lang="en-CA" dirty="0">
                <a:effectLst/>
              </a:rPr>
              <a:t>+5i,0,</a:t>
            </a:r>
            <a:r>
              <a:rPr lang="en-CA" dirty="0"/>
              <a:t>5</a:t>
            </a:r>
            <a:r>
              <a:rPr lang="en-CA" dirty="0">
                <a:effectLst/>
              </a:rPr>
              <a:t>-5i)</a:t>
            </a:r>
          </a:p>
          <a:p>
            <a:r>
              <a:rPr lang="en-CA" dirty="0"/>
              <a:t>Step4: t=(30,-5+15i,0,-5-15i) </a:t>
            </a:r>
            <a:endParaRPr lang="en-CA" dirty="0">
              <a:effectLst/>
            </a:endParaRPr>
          </a:p>
          <a:p>
            <a:endParaRPr lang="en-CA" dirty="0">
              <a:effectLst/>
              <a:latin typeface="Times"/>
            </a:endParaRPr>
          </a:p>
          <a:p>
            <a:endParaRPr lang="en-CA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E823C-2BA6-8383-6EFD-00106E4C55C0}"/>
              </a:ext>
            </a:extLst>
          </p:cNvPr>
          <p:cNvSpPr txBox="1"/>
          <p:nvPr/>
        </p:nvSpPr>
        <p:spPr>
          <a:xfrm>
            <a:off x="79415" y="259689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"/>
              </a:rPr>
              <a:t>We need a new matrix for the 3</a:t>
            </a:r>
            <a:r>
              <a:rPr lang="en-CA" baseline="30000" dirty="0">
                <a:latin typeface="Times"/>
              </a:rPr>
              <a:t>rd</a:t>
            </a:r>
            <a:r>
              <a:rPr lang="en-CA" dirty="0">
                <a:latin typeface="Times"/>
              </a:rPr>
              <a:t> FFT, one where j = 2n -1 = 3 and k = 2n = 4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31578-EE74-9F80-6D1F-9397A45C43C3}"/>
              </a:ext>
            </a:extLst>
          </p:cNvPr>
          <p:cNvSpPr txBox="1"/>
          <p:nvPr/>
        </p:nvSpPr>
        <p:spPr>
          <a:xfrm>
            <a:off x="5896179" y="3671877"/>
            <a:ext cx="5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"/>
              </a:rPr>
              <a:t>SO</a:t>
            </a:r>
          </a:p>
        </p:txBody>
      </p:sp>
      <p:pic>
        <p:nvPicPr>
          <p:cNvPr id="14" name="Picture 13" descr="A paper with lines and symbols&#10;&#10;Description automatically generated">
            <a:extLst>
              <a:ext uri="{FF2B5EF4-FFF2-40B4-BE49-F238E27FC236}">
                <a16:creationId xmlns:a16="http://schemas.microsoft.com/office/drawing/2014/main" id="{80AD6A56-50C3-327E-5FD9-BF0D730CE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048" y="3562318"/>
            <a:ext cx="4464772" cy="24633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2525FA-D8AB-DEB2-2342-FFC22C311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071" y="5177098"/>
            <a:ext cx="419100" cy="254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8999AB-411F-5006-81B4-DEDC358AB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73" y="3532364"/>
            <a:ext cx="5513543" cy="29542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989DF0C-9D2B-809F-7DCE-84562A345895}"/>
              </a:ext>
            </a:extLst>
          </p:cNvPr>
          <p:cNvSpPr txBox="1"/>
          <p:nvPr/>
        </p:nvSpPr>
        <p:spPr>
          <a:xfrm>
            <a:off x="7219232" y="3593144"/>
            <a:ext cx="45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latin typeface="Times"/>
              </a:rPr>
              <a:t>=</a:t>
            </a:r>
          </a:p>
        </p:txBody>
      </p:sp>
      <p:pic>
        <p:nvPicPr>
          <p:cNvPr id="26" name="Picture 25" descr="A close up of a number&#10;&#10;Description automatically generated">
            <a:extLst>
              <a:ext uri="{FF2B5EF4-FFF2-40B4-BE49-F238E27FC236}">
                <a16:creationId xmlns:a16="http://schemas.microsoft.com/office/drawing/2014/main" id="{2E43941C-8E66-B2D5-BC02-C14EB70AA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5622" y="3429000"/>
            <a:ext cx="800323" cy="9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0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8591C-20DF-0B66-24EB-DA3A11A5A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F966F-FA56-69BB-518F-8DDE4D7B584D}"/>
              </a:ext>
            </a:extLst>
          </p:cNvPr>
          <p:cNvSpPr txBox="1"/>
          <p:nvPr/>
        </p:nvSpPr>
        <p:spPr>
          <a:xfrm>
            <a:off x="79415" y="96795"/>
            <a:ext cx="38095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Times"/>
              </a:rPr>
              <a:t>Steps: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1. Figure out what “n” is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2. FFT(a, W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 = (r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... ,r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3. FFT(b, W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 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 = (s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... ,s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b="1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4. t = (r</a:t>
            </a:r>
            <a:r>
              <a:rPr lang="en-CA" b="1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b="1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="1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b="1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r</a:t>
            </a:r>
            <a:r>
              <a:rPr lang="en-CA" b="1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b="1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="1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b="1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, ... , r</a:t>
            </a:r>
            <a:r>
              <a:rPr lang="en-CA" b="1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b="1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="1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b="1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dirty="0">
                <a:effectLst/>
                <a:latin typeface="Times"/>
              </a:rPr>
              <a:t>5. FFT(t, W</a:t>
            </a:r>
            <a:r>
              <a:rPr lang="en-CA" baseline="30000" dirty="0">
                <a:effectLst/>
                <a:latin typeface="Times"/>
              </a:rPr>
              <a:t>2n-1</a:t>
            </a:r>
            <a:r>
              <a:rPr lang="en-CA" dirty="0">
                <a:effectLst/>
                <a:latin typeface="Times"/>
              </a:rPr>
              <a:t>) / 2n = (c</a:t>
            </a:r>
            <a:r>
              <a:rPr lang="en-CA" baseline="-25000" dirty="0">
                <a:effectLst/>
                <a:latin typeface="Times"/>
              </a:rPr>
              <a:t>0</a:t>
            </a:r>
            <a:r>
              <a:rPr lang="en-CA" dirty="0">
                <a:effectLst/>
                <a:latin typeface="Times"/>
              </a:rPr>
              <a:t>, c</a:t>
            </a:r>
            <a:r>
              <a:rPr lang="en-CA" baseline="-25000" dirty="0">
                <a:effectLst/>
                <a:latin typeface="Times"/>
              </a:rPr>
              <a:t>1</a:t>
            </a:r>
            <a:r>
              <a:rPr lang="en-CA" dirty="0">
                <a:effectLst/>
                <a:latin typeface="Times"/>
              </a:rPr>
              <a:t> , ... , c</a:t>
            </a:r>
            <a:r>
              <a:rPr lang="en-CA" baseline="-25000" dirty="0">
                <a:effectLst/>
                <a:latin typeface="Times"/>
              </a:rPr>
              <a:t>2n-1</a:t>
            </a:r>
            <a:r>
              <a:rPr lang="en-CA" dirty="0">
                <a:effectLst/>
                <a:latin typeface="Times"/>
              </a:rPr>
              <a:t>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7BD0BF-8BF0-87DC-5AE6-725B040C2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63" y="1726589"/>
            <a:ext cx="190346" cy="1903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E01478-EC24-C998-193D-3A7BB7E84796}"/>
              </a:ext>
            </a:extLst>
          </p:cNvPr>
          <p:cNvSpPr txBox="1"/>
          <p:nvPr/>
        </p:nvSpPr>
        <p:spPr>
          <a:xfrm>
            <a:off x="9255587" y="27319"/>
            <a:ext cx="41601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Reference:</a:t>
            </a:r>
          </a:p>
          <a:p>
            <a:r>
              <a:rPr lang="en-US" sz="1800" dirty="0"/>
              <a:t>A(x) = 1 + 2x  </a:t>
            </a:r>
          </a:p>
          <a:p>
            <a:r>
              <a:rPr lang="en-US" sz="1800" dirty="0"/>
              <a:t>B(x) = 5 + 5x</a:t>
            </a:r>
          </a:p>
          <a:p>
            <a:r>
              <a:rPr lang="en-US" dirty="0"/>
              <a:t>Step1: </a:t>
            </a:r>
            <a:r>
              <a:rPr lang="en-US" sz="1800" dirty="0"/>
              <a:t>n=2</a:t>
            </a:r>
          </a:p>
          <a:p>
            <a:r>
              <a:rPr lang="en-CA" dirty="0">
                <a:effectLst/>
              </a:rPr>
              <a:t>Step2: r=(3,1+2i,-1,1-2i)</a:t>
            </a:r>
            <a:endParaRPr lang="en-US" dirty="0">
              <a:effectLst/>
            </a:endParaRPr>
          </a:p>
          <a:p>
            <a:r>
              <a:rPr lang="en-US" dirty="0"/>
              <a:t>Step3: </a:t>
            </a:r>
            <a:r>
              <a:rPr lang="en-CA" dirty="0">
                <a:effectLst/>
              </a:rPr>
              <a:t>s=(10,</a:t>
            </a:r>
            <a:r>
              <a:rPr lang="en-CA" dirty="0"/>
              <a:t>5</a:t>
            </a:r>
            <a:r>
              <a:rPr lang="en-CA" dirty="0">
                <a:effectLst/>
              </a:rPr>
              <a:t>+5i,0,</a:t>
            </a:r>
            <a:r>
              <a:rPr lang="en-CA" dirty="0"/>
              <a:t>5</a:t>
            </a:r>
            <a:r>
              <a:rPr lang="en-CA" dirty="0">
                <a:effectLst/>
              </a:rPr>
              <a:t>-5i)</a:t>
            </a:r>
          </a:p>
          <a:p>
            <a:r>
              <a:rPr lang="en-CA" dirty="0"/>
              <a:t>Step4: t=(30,-5+15i,0,-5-15i) </a:t>
            </a:r>
            <a:endParaRPr lang="en-CA" dirty="0">
              <a:effectLst/>
            </a:endParaRPr>
          </a:p>
          <a:p>
            <a:endParaRPr lang="en-CA" dirty="0">
              <a:effectLst/>
              <a:latin typeface="Times"/>
            </a:endParaRPr>
          </a:p>
          <a:p>
            <a:endParaRPr lang="en-CA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E570B-91DF-F9A2-919B-D0A881146C5D}"/>
              </a:ext>
            </a:extLst>
          </p:cNvPr>
          <p:cNvSpPr txBox="1"/>
          <p:nvPr/>
        </p:nvSpPr>
        <p:spPr>
          <a:xfrm>
            <a:off x="79415" y="2427976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"/>
              </a:rPr>
              <a:t>Now we do the FFT: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5F33B5-21D7-E152-6C8F-59F4C28D7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54" y="2830920"/>
            <a:ext cx="4699000" cy="2552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AFF06B-44E5-C170-720F-2D8D3D30CF3D}"/>
              </a:ext>
            </a:extLst>
          </p:cNvPr>
          <p:cNvSpPr txBox="1"/>
          <p:nvPr/>
        </p:nvSpPr>
        <p:spPr>
          <a:xfrm>
            <a:off x="8078978" y="3763338"/>
            <a:ext cx="45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latin typeface="Times"/>
              </a:rPr>
              <a:t>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732F2B-AB05-2754-7492-DE9EDCB3BC95}"/>
              </a:ext>
            </a:extLst>
          </p:cNvPr>
          <p:cNvSpPr txBox="1"/>
          <p:nvPr/>
        </p:nvSpPr>
        <p:spPr>
          <a:xfrm>
            <a:off x="10145046" y="3763338"/>
            <a:ext cx="45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latin typeface="Times"/>
              </a:rPr>
              <a:t>=</a:t>
            </a:r>
          </a:p>
        </p:txBody>
      </p:sp>
      <p:pic>
        <p:nvPicPr>
          <p:cNvPr id="26" name="Picture 25" descr="A close up of a letter&#10;&#10;Description automatically generated">
            <a:extLst>
              <a:ext uri="{FF2B5EF4-FFF2-40B4-BE49-F238E27FC236}">
                <a16:creationId xmlns:a16="http://schemas.microsoft.com/office/drawing/2014/main" id="{B047DF89-F73D-8769-6C60-4AF595E7B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490" y="3613958"/>
            <a:ext cx="1648131" cy="883534"/>
          </a:xfrm>
          <a:prstGeom prst="rect">
            <a:avLst/>
          </a:prstGeom>
        </p:spPr>
      </p:pic>
      <p:pic>
        <p:nvPicPr>
          <p:cNvPr id="30" name="Picture 29" descr="A close up of a math problem&#10;&#10;Description automatically generated">
            <a:extLst>
              <a:ext uri="{FF2B5EF4-FFF2-40B4-BE49-F238E27FC236}">
                <a16:creationId xmlns:a16="http://schemas.microsoft.com/office/drawing/2014/main" id="{5AAE46D7-BFA2-67B9-C656-E1D6AAF25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49" y="2920045"/>
            <a:ext cx="907754" cy="60629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3843E15-82CD-419C-D794-C480CDE8D5E9}"/>
              </a:ext>
            </a:extLst>
          </p:cNvPr>
          <p:cNvSpPr txBox="1"/>
          <p:nvPr/>
        </p:nvSpPr>
        <p:spPr>
          <a:xfrm>
            <a:off x="1110327" y="2941568"/>
            <a:ext cx="45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latin typeface="Times"/>
              </a:rPr>
              <a:t>=</a:t>
            </a:r>
          </a:p>
        </p:txBody>
      </p:sp>
      <p:pic>
        <p:nvPicPr>
          <p:cNvPr id="33" name="Picture 32" descr="A piece of paper with numbers&#10;&#10;Description automatically generated">
            <a:extLst>
              <a:ext uri="{FF2B5EF4-FFF2-40B4-BE49-F238E27FC236}">
                <a16:creationId xmlns:a16="http://schemas.microsoft.com/office/drawing/2014/main" id="{CA8F3DF1-5848-1E60-B8B3-939FD1F68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0069" y="2797308"/>
            <a:ext cx="1587500" cy="2603500"/>
          </a:xfrm>
          <a:prstGeom prst="rect">
            <a:avLst/>
          </a:prstGeom>
        </p:spPr>
      </p:pic>
      <p:pic>
        <p:nvPicPr>
          <p:cNvPr id="5" name="Picture 4" descr="A paper with writing on it&#10;&#10;Description automatically generated">
            <a:extLst>
              <a:ext uri="{FF2B5EF4-FFF2-40B4-BE49-F238E27FC236}">
                <a16:creationId xmlns:a16="http://schemas.microsoft.com/office/drawing/2014/main" id="{078032B5-52D0-AE02-0640-E67FA55A2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454" y="2822708"/>
            <a:ext cx="1788164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9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697DD-224D-F18E-022A-CBC099867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E029B1-6835-46A3-66AA-57F1ED600169}"/>
              </a:ext>
            </a:extLst>
          </p:cNvPr>
          <p:cNvSpPr txBox="1"/>
          <p:nvPr/>
        </p:nvSpPr>
        <p:spPr>
          <a:xfrm>
            <a:off x="79415" y="96795"/>
            <a:ext cx="38095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Times"/>
              </a:rPr>
              <a:t>Steps: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1. Figure out what “n” is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2. FFT(a, W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 = (r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... ,r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3. FFT(b, W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 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 = (s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... ,s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b="1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4. t = (r</a:t>
            </a:r>
            <a:r>
              <a:rPr lang="en-CA" b="1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b="1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="1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b="1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r</a:t>
            </a:r>
            <a:r>
              <a:rPr lang="en-CA" b="1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b="1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="1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b="1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, ... , r</a:t>
            </a:r>
            <a:r>
              <a:rPr lang="en-CA" b="1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b="1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="1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b="1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dirty="0">
                <a:effectLst/>
                <a:latin typeface="Times"/>
              </a:rPr>
              <a:t>5. FFT(t, W</a:t>
            </a:r>
            <a:r>
              <a:rPr lang="en-CA" baseline="30000" dirty="0">
                <a:effectLst/>
                <a:latin typeface="Times"/>
              </a:rPr>
              <a:t>2n-1</a:t>
            </a:r>
            <a:r>
              <a:rPr lang="en-CA" dirty="0">
                <a:effectLst/>
                <a:latin typeface="Times"/>
              </a:rPr>
              <a:t>) / 2n = (c</a:t>
            </a:r>
            <a:r>
              <a:rPr lang="en-CA" baseline="-25000" dirty="0">
                <a:effectLst/>
                <a:latin typeface="Times"/>
              </a:rPr>
              <a:t>0</a:t>
            </a:r>
            <a:r>
              <a:rPr lang="en-CA" dirty="0">
                <a:effectLst/>
                <a:latin typeface="Times"/>
              </a:rPr>
              <a:t>, c</a:t>
            </a:r>
            <a:r>
              <a:rPr lang="en-CA" baseline="-25000" dirty="0">
                <a:effectLst/>
                <a:latin typeface="Times"/>
              </a:rPr>
              <a:t>1</a:t>
            </a:r>
            <a:r>
              <a:rPr lang="en-CA" dirty="0">
                <a:effectLst/>
                <a:latin typeface="Times"/>
              </a:rPr>
              <a:t> , ... , c</a:t>
            </a:r>
            <a:r>
              <a:rPr lang="en-CA" baseline="-25000" dirty="0">
                <a:effectLst/>
                <a:latin typeface="Times"/>
              </a:rPr>
              <a:t>2n-1</a:t>
            </a:r>
            <a:r>
              <a:rPr lang="en-CA" dirty="0">
                <a:effectLst/>
                <a:latin typeface="Times"/>
              </a:rPr>
              <a:t>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2E3F3B-AAD7-0927-CB53-9B1EF9AA9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63" y="1726589"/>
            <a:ext cx="190346" cy="1903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579389-B8F8-EF43-56ED-E6C1891DC083}"/>
              </a:ext>
            </a:extLst>
          </p:cNvPr>
          <p:cNvSpPr txBox="1"/>
          <p:nvPr/>
        </p:nvSpPr>
        <p:spPr>
          <a:xfrm>
            <a:off x="9255587" y="27319"/>
            <a:ext cx="41601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Reference:</a:t>
            </a:r>
          </a:p>
          <a:p>
            <a:r>
              <a:rPr lang="en-US" sz="1800" dirty="0"/>
              <a:t>A(x) = 1 + 2x  </a:t>
            </a:r>
          </a:p>
          <a:p>
            <a:r>
              <a:rPr lang="en-US" sz="1800" dirty="0"/>
              <a:t>B(x) = 5 + 5x</a:t>
            </a:r>
          </a:p>
          <a:p>
            <a:r>
              <a:rPr lang="en-US" dirty="0"/>
              <a:t>Step1: </a:t>
            </a:r>
            <a:r>
              <a:rPr lang="en-US" sz="1800" dirty="0"/>
              <a:t>n=2</a:t>
            </a:r>
          </a:p>
          <a:p>
            <a:r>
              <a:rPr lang="en-CA" dirty="0">
                <a:effectLst/>
              </a:rPr>
              <a:t>Step2: r=(3,1+2i,-1,1-2i)</a:t>
            </a:r>
            <a:endParaRPr lang="en-US" dirty="0">
              <a:effectLst/>
            </a:endParaRPr>
          </a:p>
          <a:p>
            <a:r>
              <a:rPr lang="en-US" dirty="0"/>
              <a:t>Step3: </a:t>
            </a:r>
            <a:r>
              <a:rPr lang="en-CA" dirty="0">
                <a:effectLst/>
              </a:rPr>
              <a:t>s=(10,</a:t>
            </a:r>
            <a:r>
              <a:rPr lang="en-CA" dirty="0"/>
              <a:t>5</a:t>
            </a:r>
            <a:r>
              <a:rPr lang="en-CA" dirty="0">
                <a:effectLst/>
              </a:rPr>
              <a:t>+5i,0,</a:t>
            </a:r>
            <a:r>
              <a:rPr lang="en-CA" dirty="0"/>
              <a:t>5</a:t>
            </a:r>
            <a:r>
              <a:rPr lang="en-CA" dirty="0">
                <a:effectLst/>
              </a:rPr>
              <a:t>-5i)</a:t>
            </a:r>
          </a:p>
          <a:p>
            <a:r>
              <a:rPr lang="en-CA" dirty="0"/>
              <a:t>Step4: t=(30,-5+15i,0,-5-15i) </a:t>
            </a:r>
            <a:endParaRPr lang="en-CA" dirty="0">
              <a:effectLst/>
            </a:endParaRPr>
          </a:p>
          <a:p>
            <a:endParaRPr lang="en-CA" dirty="0">
              <a:effectLst/>
              <a:latin typeface="Times"/>
            </a:endParaRPr>
          </a:p>
          <a:p>
            <a:endParaRPr lang="en-CA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325F6-16DC-BB56-8948-2D078A92CF49}"/>
              </a:ext>
            </a:extLst>
          </p:cNvPr>
          <p:cNvSpPr txBox="1"/>
          <p:nvPr/>
        </p:nvSpPr>
        <p:spPr>
          <a:xfrm>
            <a:off x="2614271" y="2723536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"/>
              </a:rPr>
              <a:t>Finally, we just divide everything we got from the Step 5 FFT by 2n=4: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FCD22-37A3-012A-0D20-DEB751474BF8}"/>
              </a:ext>
            </a:extLst>
          </p:cNvPr>
          <p:cNvSpPr txBox="1"/>
          <p:nvPr/>
        </p:nvSpPr>
        <p:spPr>
          <a:xfrm>
            <a:off x="2695294" y="5908503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"/>
              </a:rPr>
              <a:t>Therefore c = (5, 15, 10, 0)</a:t>
            </a:r>
          </a:p>
        </p:txBody>
      </p:sp>
      <p:pic>
        <p:nvPicPr>
          <p:cNvPr id="6" name="Picture 5" descr="A math equation on a piece of paper&#10;&#10;Description automatically generated">
            <a:extLst>
              <a:ext uri="{FF2B5EF4-FFF2-40B4-BE49-F238E27FC236}">
                <a16:creationId xmlns:a16="http://schemas.microsoft.com/office/drawing/2014/main" id="{FD0E1C22-3078-9AA3-1A51-0D35FCAD5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50" y="3103685"/>
            <a:ext cx="54737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3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EB969-6164-5641-DA1B-5D3B68701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9B6ABB-4B72-DFCC-3557-A02A8AA02352}"/>
              </a:ext>
            </a:extLst>
          </p:cNvPr>
          <p:cNvSpPr txBox="1"/>
          <p:nvPr/>
        </p:nvSpPr>
        <p:spPr>
          <a:xfrm>
            <a:off x="79415" y="96795"/>
            <a:ext cx="38095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effectLst/>
                <a:latin typeface="Times"/>
              </a:rPr>
              <a:t>Verification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25C4FB-8C19-E9B0-A8EC-DDFDD89C72A4}"/>
              </a:ext>
            </a:extLst>
          </p:cNvPr>
          <p:cNvSpPr txBox="1"/>
          <p:nvPr/>
        </p:nvSpPr>
        <p:spPr>
          <a:xfrm>
            <a:off x="2499187" y="1927607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"/>
              </a:rPr>
              <a:t>If c = (5, 15, 10, 0), then our final polynomial via fast </a:t>
            </a:r>
            <a:r>
              <a:rPr lang="en-CA" dirty="0" err="1">
                <a:latin typeface="Times"/>
              </a:rPr>
              <a:t>fourier</a:t>
            </a:r>
            <a:r>
              <a:rPr lang="en-CA" dirty="0">
                <a:latin typeface="Times"/>
              </a:rPr>
              <a:t> transform is:</a:t>
            </a:r>
          </a:p>
          <a:p>
            <a:endParaRPr lang="en-CA" dirty="0">
              <a:latin typeface="Times"/>
            </a:endParaRPr>
          </a:p>
          <a:p>
            <a:r>
              <a:rPr lang="en-CA" dirty="0">
                <a:effectLst/>
                <a:latin typeface="Times"/>
              </a:rPr>
              <a:t>C(x) = c</a:t>
            </a:r>
            <a:r>
              <a:rPr lang="en-CA" baseline="-25000" dirty="0">
                <a:effectLst/>
                <a:latin typeface="Times"/>
              </a:rPr>
              <a:t>0</a:t>
            </a:r>
            <a:r>
              <a:rPr lang="en-CA" dirty="0">
                <a:effectLst/>
                <a:latin typeface="Times"/>
              </a:rPr>
              <a:t>x</a:t>
            </a:r>
            <a:r>
              <a:rPr lang="en-CA" baseline="30000" dirty="0">
                <a:effectLst/>
                <a:latin typeface="Times"/>
              </a:rPr>
              <a:t>0</a:t>
            </a:r>
            <a:r>
              <a:rPr lang="en-CA" dirty="0">
                <a:effectLst/>
                <a:latin typeface="Times"/>
              </a:rPr>
              <a:t> + c</a:t>
            </a:r>
            <a:r>
              <a:rPr lang="en-CA" baseline="-25000" dirty="0">
                <a:effectLst/>
                <a:latin typeface="Times"/>
              </a:rPr>
              <a:t>1</a:t>
            </a:r>
            <a:r>
              <a:rPr lang="en-CA" dirty="0">
                <a:effectLst/>
                <a:latin typeface="Times"/>
              </a:rPr>
              <a:t>x</a:t>
            </a:r>
            <a:r>
              <a:rPr lang="en-CA" baseline="30000" dirty="0">
                <a:effectLst/>
                <a:latin typeface="Times"/>
              </a:rPr>
              <a:t>1</a:t>
            </a:r>
            <a:r>
              <a:rPr lang="en-CA" dirty="0">
                <a:effectLst/>
                <a:latin typeface="Times"/>
              </a:rPr>
              <a:t> + c</a:t>
            </a:r>
            <a:r>
              <a:rPr lang="en-CA" baseline="-25000" dirty="0">
                <a:latin typeface="Times"/>
              </a:rPr>
              <a:t>2</a:t>
            </a:r>
            <a:r>
              <a:rPr lang="en-CA" dirty="0">
                <a:effectLst/>
                <a:latin typeface="Times"/>
              </a:rPr>
              <a:t>x</a:t>
            </a:r>
            <a:r>
              <a:rPr lang="en-CA" baseline="30000" dirty="0">
                <a:latin typeface="Times"/>
              </a:rPr>
              <a:t>2 </a:t>
            </a:r>
            <a:r>
              <a:rPr lang="en-CA" dirty="0">
                <a:effectLst/>
                <a:latin typeface="Times"/>
              </a:rPr>
              <a:t>+ c</a:t>
            </a:r>
            <a:r>
              <a:rPr lang="en-CA" baseline="-25000" dirty="0">
                <a:effectLst/>
                <a:latin typeface="Times"/>
              </a:rPr>
              <a:t>3</a:t>
            </a:r>
            <a:r>
              <a:rPr lang="en-CA" dirty="0">
                <a:effectLst/>
                <a:latin typeface="Times"/>
              </a:rPr>
              <a:t>x</a:t>
            </a:r>
            <a:r>
              <a:rPr lang="en-CA" baseline="30000" dirty="0">
                <a:effectLst/>
                <a:latin typeface="Times"/>
              </a:rPr>
              <a:t>3</a:t>
            </a:r>
            <a:r>
              <a:rPr lang="en-CA" baseline="30000" dirty="0">
                <a:latin typeface="Times"/>
              </a:rPr>
              <a:t> </a:t>
            </a:r>
          </a:p>
          <a:p>
            <a:r>
              <a:rPr lang="en-CA" dirty="0">
                <a:effectLst/>
                <a:latin typeface="Times"/>
              </a:rPr>
              <a:t>C(x) = 5*1 + 15x + 10x</a:t>
            </a:r>
            <a:r>
              <a:rPr lang="en-CA" baseline="30000" dirty="0">
                <a:latin typeface="Times"/>
              </a:rPr>
              <a:t>2 </a:t>
            </a:r>
            <a:r>
              <a:rPr lang="en-CA" dirty="0">
                <a:effectLst/>
                <a:latin typeface="Times"/>
              </a:rPr>
              <a:t>+ 0x</a:t>
            </a:r>
            <a:r>
              <a:rPr lang="en-CA" baseline="30000" dirty="0">
                <a:effectLst/>
                <a:latin typeface="Times"/>
              </a:rPr>
              <a:t>3</a:t>
            </a:r>
            <a:r>
              <a:rPr lang="en-CA" baseline="30000" dirty="0">
                <a:latin typeface="Times"/>
              </a:rPr>
              <a:t> </a:t>
            </a:r>
          </a:p>
          <a:p>
            <a:r>
              <a:rPr lang="en-CA" dirty="0">
                <a:effectLst/>
                <a:latin typeface="Times"/>
              </a:rPr>
              <a:t>C(x) = 5 + 15x + 10x</a:t>
            </a:r>
            <a:r>
              <a:rPr lang="en-CA" baseline="30000" dirty="0">
                <a:latin typeface="Times"/>
              </a:rPr>
              <a:t>2</a:t>
            </a:r>
            <a:endParaRPr lang="en-CA" dirty="0">
              <a:latin typeface="Times"/>
            </a:endParaRPr>
          </a:p>
          <a:p>
            <a:endParaRPr lang="en-CA" dirty="0">
              <a:latin typeface="Times"/>
            </a:endParaRPr>
          </a:p>
          <a:p>
            <a:r>
              <a:rPr lang="en-CA" dirty="0">
                <a:latin typeface="Times"/>
              </a:rPr>
              <a:t>If we manually multiply A(x) * B(x) this is what we get… so we good.</a:t>
            </a:r>
          </a:p>
        </p:txBody>
      </p:sp>
    </p:spTree>
    <p:extLst>
      <p:ext uri="{BB962C8B-B14F-4D97-AF65-F5344CB8AC3E}">
        <p14:creationId xmlns:p14="http://schemas.microsoft.com/office/powerpoint/2010/main" val="285060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85BC8-01AD-8AEA-1794-369EB0517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6D0239-8A9A-EAE5-25DD-0B9E7C114B8F}"/>
              </a:ext>
            </a:extLst>
          </p:cNvPr>
          <p:cNvSpPr txBox="1"/>
          <p:nvPr/>
        </p:nvSpPr>
        <p:spPr>
          <a:xfrm>
            <a:off x="580871" y="482369"/>
            <a:ext cx="11444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effectLst/>
                <a:latin typeface="Times"/>
              </a:rPr>
              <a:t>In my opinion…Ideal order to watch lectures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9BC84-A8DE-DA19-7F75-09880CEDF49B}"/>
              </a:ext>
            </a:extLst>
          </p:cNvPr>
          <p:cNvSpPr txBox="1"/>
          <p:nvPr/>
        </p:nvSpPr>
        <p:spPr>
          <a:xfrm>
            <a:off x="1364847" y="2049743"/>
            <a:ext cx="953850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imes"/>
              </a:rPr>
              <a:t>Personally, for DC4 and DC5, I would watch lectures in the following order: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>
                <a:latin typeface="Times"/>
              </a:rPr>
              <a:t>DC4 FFT Part 1 videos 13 – 21: The complex number and root notation stuff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>
                <a:latin typeface="Times"/>
              </a:rPr>
              <a:t>This presentation: The matrix version of the FFT process in 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>
                <a:latin typeface="Times"/>
              </a:rPr>
              <a:t>DC5 FFT Part 2 videos 6 – 18: Why the O(n</a:t>
            </a:r>
            <a:r>
              <a:rPr lang="en-CA" baseline="30000" dirty="0">
                <a:latin typeface="Times"/>
              </a:rPr>
              <a:t>2</a:t>
            </a:r>
            <a:r>
              <a:rPr lang="en-CA" dirty="0">
                <a:latin typeface="Times"/>
              </a:rPr>
              <a:t>) FFT works proof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>
                <a:latin typeface="Times"/>
              </a:rPr>
              <a:t>DC4 FFT Part 1 videos 5 – 12: How to do FFT in O(</a:t>
            </a:r>
            <a:r>
              <a:rPr lang="en-CA" dirty="0" err="1">
                <a:latin typeface="Times"/>
              </a:rPr>
              <a:t>nlogn</a:t>
            </a:r>
            <a:r>
              <a:rPr lang="en-CA" dirty="0">
                <a:latin typeface="Times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>
                <a:latin typeface="Times"/>
              </a:rPr>
              <a:t>DC5 FFT Part 2 videos 1 – 5: How to do FFT in O(</a:t>
            </a:r>
            <a:r>
              <a:rPr lang="en-CA" dirty="0" err="1">
                <a:latin typeface="Times"/>
              </a:rPr>
              <a:t>nlogn</a:t>
            </a:r>
            <a:r>
              <a:rPr lang="en-CA" dirty="0">
                <a:latin typeface="Times"/>
              </a:rPr>
              <a:t>) continued</a:t>
            </a:r>
          </a:p>
          <a:p>
            <a:endParaRPr lang="en-CA" dirty="0">
              <a:latin typeface="Times"/>
            </a:endParaRPr>
          </a:p>
          <a:p>
            <a:r>
              <a:rPr lang="en-CA" dirty="0">
                <a:latin typeface="Times"/>
              </a:rPr>
              <a:t>Alternatively, you can switch 2 and 3.</a:t>
            </a:r>
          </a:p>
          <a:p>
            <a:endParaRPr lang="en-CA" dirty="0">
              <a:latin typeface="Times"/>
            </a:endParaRPr>
          </a:p>
          <a:p>
            <a:r>
              <a:rPr lang="en-CA" dirty="0">
                <a:latin typeface="Times"/>
              </a:rPr>
              <a:t>DC4  FFT Part 1 videos 1 - 4  I don’t think you need to watch. All you need to know from those videos is the the naïve approach to calculating C(x) is O(n</a:t>
            </a:r>
            <a:r>
              <a:rPr lang="en-CA" baseline="30000" dirty="0">
                <a:latin typeface="Times"/>
              </a:rPr>
              <a:t>2</a:t>
            </a:r>
            <a:r>
              <a:rPr lang="en-CA" dirty="0">
                <a:latin typeface="Times"/>
              </a:rPr>
              <a:t>).</a:t>
            </a:r>
          </a:p>
          <a:p>
            <a:endParaRPr lang="en-CA" dirty="0">
              <a:latin typeface="Times"/>
            </a:endParaRPr>
          </a:p>
          <a:p>
            <a:endParaRPr lang="en-CA" dirty="0">
              <a:latin typeface="Times"/>
            </a:endParaRPr>
          </a:p>
          <a:p>
            <a:r>
              <a:rPr lang="en-CA" dirty="0">
                <a:latin typeface="Times"/>
              </a:rPr>
              <a:t>*** The above are all personal opinions though, everyone learns different.</a:t>
            </a:r>
          </a:p>
        </p:txBody>
      </p:sp>
    </p:spTree>
    <p:extLst>
      <p:ext uri="{BB962C8B-B14F-4D97-AF65-F5344CB8AC3E}">
        <p14:creationId xmlns:p14="http://schemas.microsoft.com/office/powerpoint/2010/main" val="240945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D30541-F90F-BAF2-AA01-51E175F1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15" y="1628929"/>
            <a:ext cx="9769779" cy="18978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C734B3-31D3-75DE-B5B9-633C0A08ABD4}"/>
              </a:ext>
            </a:extLst>
          </p:cNvPr>
          <p:cNvSpPr txBox="1"/>
          <p:nvPr/>
        </p:nvSpPr>
        <p:spPr>
          <a:xfrm>
            <a:off x="438649" y="3623992"/>
            <a:ext cx="9600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Times"/>
              </a:rPr>
              <a:t>Want to find out the co-</a:t>
            </a:r>
            <a:r>
              <a:rPr lang="en-CA" sz="2800" dirty="0" err="1">
                <a:latin typeface="Times"/>
              </a:rPr>
              <a:t>efficients</a:t>
            </a:r>
            <a:r>
              <a:rPr lang="en-CA" sz="2800" dirty="0">
                <a:latin typeface="Times"/>
              </a:rPr>
              <a:t> of C(x):</a:t>
            </a:r>
          </a:p>
          <a:p>
            <a:r>
              <a:rPr lang="en-CA" sz="2800" dirty="0">
                <a:latin typeface="Times"/>
              </a:rPr>
              <a:t>C(x)  = A(x) * B(x) = </a:t>
            </a:r>
            <a:r>
              <a:rPr lang="en-CA" sz="2800" dirty="0">
                <a:effectLst/>
                <a:latin typeface="Times"/>
              </a:rPr>
              <a:t>c</a:t>
            </a:r>
            <a:r>
              <a:rPr lang="en-CA" sz="2800" baseline="-25000" dirty="0">
                <a:effectLst/>
                <a:latin typeface="Times"/>
              </a:rPr>
              <a:t>0</a:t>
            </a:r>
            <a:r>
              <a:rPr lang="en-CA" sz="2800" dirty="0">
                <a:effectLst/>
                <a:latin typeface="Times"/>
              </a:rPr>
              <a:t>x</a:t>
            </a:r>
            <a:r>
              <a:rPr lang="en-CA" sz="2800" baseline="30000" dirty="0">
                <a:effectLst/>
                <a:latin typeface="Times"/>
              </a:rPr>
              <a:t>0</a:t>
            </a:r>
            <a:r>
              <a:rPr lang="en-CA" sz="2800" dirty="0">
                <a:effectLst/>
                <a:latin typeface="Times"/>
              </a:rPr>
              <a:t> + c</a:t>
            </a:r>
            <a:r>
              <a:rPr lang="en-CA" sz="2800" baseline="-25000" dirty="0">
                <a:effectLst/>
                <a:latin typeface="Times"/>
              </a:rPr>
              <a:t>1</a:t>
            </a:r>
            <a:r>
              <a:rPr lang="en-CA" sz="2800" dirty="0">
                <a:effectLst/>
                <a:latin typeface="Times"/>
              </a:rPr>
              <a:t>x</a:t>
            </a:r>
            <a:r>
              <a:rPr lang="en-CA" sz="2800" baseline="30000" dirty="0">
                <a:effectLst/>
                <a:latin typeface="Times"/>
              </a:rPr>
              <a:t>1</a:t>
            </a:r>
            <a:r>
              <a:rPr lang="en-CA" sz="2800" dirty="0">
                <a:effectLst/>
                <a:latin typeface="Times"/>
              </a:rPr>
              <a:t> + c</a:t>
            </a:r>
            <a:r>
              <a:rPr lang="en-CA" sz="2800" baseline="-25000" dirty="0">
                <a:latin typeface="Times"/>
              </a:rPr>
              <a:t>2</a:t>
            </a:r>
            <a:r>
              <a:rPr lang="en-CA" sz="2800" dirty="0">
                <a:effectLst/>
                <a:latin typeface="Times"/>
              </a:rPr>
              <a:t>x</a:t>
            </a:r>
            <a:r>
              <a:rPr lang="en-CA" sz="2800" baseline="30000" dirty="0">
                <a:latin typeface="Times"/>
              </a:rPr>
              <a:t>2 </a:t>
            </a:r>
            <a:r>
              <a:rPr lang="en-CA" sz="2800" dirty="0">
                <a:effectLst/>
                <a:latin typeface="Times"/>
              </a:rPr>
              <a:t>+ … + c</a:t>
            </a:r>
            <a:r>
              <a:rPr lang="en-CA" sz="2800" baseline="-25000" dirty="0">
                <a:latin typeface="Times"/>
              </a:rPr>
              <a:t>2n-2</a:t>
            </a:r>
            <a:r>
              <a:rPr lang="en-CA" sz="2800" dirty="0">
                <a:effectLst/>
                <a:latin typeface="Times"/>
              </a:rPr>
              <a:t>x</a:t>
            </a:r>
            <a:r>
              <a:rPr lang="en-CA" sz="2800" baseline="30000" dirty="0">
                <a:latin typeface="Times"/>
              </a:rPr>
              <a:t>2n-2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F359ED-6632-9EC9-07CA-C1E240695F58}"/>
              </a:ext>
            </a:extLst>
          </p:cNvPr>
          <p:cNvSpPr txBox="1"/>
          <p:nvPr/>
        </p:nvSpPr>
        <p:spPr>
          <a:xfrm>
            <a:off x="2195436" y="423752"/>
            <a:ext cx="7801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>
                <a:effectLst/>
                <a:latin typeface="Times"/>
              </a:rPr>
              <a:t>The Problem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247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7D516-59A6-91C7-143E-DED359A86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C7AF225-AC5C-6F3A-4637-FAD852D741A5}"/>
              </a:ext>
            </a:extLst>
          </p:cNvPr>
          <p:cNvSpPr txBox="1"/>
          <p:nvPr/>
        </p:nvSpPr>
        <p:spPr>
          <a:xfrm>
            <a:off x="947449" y="2044005"/>
            <a:ext cx="100363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work on a solid example and we’ll explain the FFT process along the way:</a:t>
            </a:r>
          </a:p>
          <a:p>
            <a:br>
              <a:rPr lang="en-US" sz="2800" dirty="0"/>
            </a:br>
            <a:r>
              <a:rPr lang="en-US" sz="2800" dirty="0"/>
              <a:t>A(x) = 1 + 2x</a:t>
            </a:r>
          </a:p>
          <a:p>
            <a:r>
              <a:rPr lang="en-US" sz="2800" dirty="0"/>
              <a:t>B(x) = 5 + 5x</a:t>
            </a:r>
          </a:p>
          <a:p>
            <a:r>
              <a:rPr lang="en-US" sz="2800" dirty="0"/>
              <a:t>C(x) = ?</a:t>
            </a:r>
          </a:p>
        </p:txBody>
      </p:sp>
    </p:spTree>
    <p:extLst>
      <p:ext uri="{BB962C8B-B14F-4D97-AF65-F5344CB8AC3E}">
        <p14:creationId xmlns:p14="http://schemas.microsoft.com/office/powerpoint/2010/main" val="252963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E4C1B-559F-0019-100C-D1BD53CCD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681F1A-5849-D7A8-5414-0ED9035137B0}"/>
              </a:ext>
            </a:extLst>
          </p:cNvPr>
          <p:cNvSpPr txBox="1"/>
          <p:nvPr/>
        </p:nvSpPr>
        <p:spPr>
          <a:xfrm>
            <a:off x="79415" y="96795"/>
            <a:ext cx="38095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Times"/>
              </a:rPr>
              <a:t>Steps:</a:t>
            </a:r>
          </a:p>
          <a:p>
            <a:r>
              <a:rPr lang="en-CA" sz="2000" b="1" dirty="0">
                <a:effectLst/>
                <a:latin typeface="Times"/>
              </a:rPr>
              <a:t>1. Figure out what “n” is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2. FFT(a, W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 = (r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... ,r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3. FFT(b, W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 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 = (s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... ,s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4. t = (r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, ... , 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5. FFT(t, W</a:t>
            </a:r>
            <a:r>
              <a:rPr lang="en-CA" baseline="30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 / 2n = (c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c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, ... , c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DAAAA3-B83E-3B54-E766-EC0C46E3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63" y="1726589"/>
            <a:ext cx="190346" cy="19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A50C59-1B63-A543-363A-1A73D2A31DF8}"/>
              </a:ext>
            </a:extLst>
          </p:cNvPr>
          <p:cNvSpPr txBox="1"/>
          <p:nvPr/>
        </p:nvSpPr>
        <p:spPr>
          <a:xfrm>
            <a:off x="2588963" y="2373467"/>
            <a:ext cx="6885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biggest exponent x terms from A(x) and B(x), in our case 2x and 5x. Multiply them together and find the exponent, in our case 2x * 5x = 10x</a:t>
            </a:r>
            <a:r>
              <a:rPr lang="en-US" baseline="30000" dirty="0">
                <a:highlight>
                  <a:srgbClr val="FF0000"/>
                </a:highlight>
              </a:rPr>
              <a:t>2</a:t>
            </a:r>
            <a:r>
              <a:rPr lang="en-US" dirty="0">
                <a:highlight>
                  <a:srgbClr val="FF0000"/>
                </a:highlight>
              </a:rPr>
              <a:t> </a:t>
            </a:r>
            <a:r>
              <a:rPr lang="en-US" dirty="0"/>
              <a:t>. So the exponent is </a:t>
            </a:r>
            <a:r>
              <a:rPr lang="en-US" dirty="0">
                <a:highlight>
                  <a:srgbClr val="FF0000"/>
                </a:highlight>
              </a:rPr>
              <a:t>2</a:t>
            </a:r>
            <a:r>
              <a:rPr lang="en-US" dirty="0"/>
              <a:t> and let’s call that </a:t>
            </a:r>
            <a:r>
              <a:rPr lang="en-US" dirty="0">
                <a:highlight>
                  <a:srgbClr val="FF0000"/>
                </a:highlight>
              </a:rPr>
              <a:t>u </a:t>
            </a:r>
            <a:r>
              <a:rPr lang="en-US" dirty="0"/>
              <a:t>for the general case.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0775F-0BB4-9953-DADB-0ED4CA4C591C}"/>
              </a:ext>
            </a:extLst>
          </p:cNvPr>
          <p:cNvSpPr txBox="1"/>
          <p:nvPr/>
        </p:nvSpPr>
        <p:spPr>
          <a:xfrm>
            <a:off x="10088696" y="96795"/>
            <a:ext cx="19307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Reference:</a:t>
            </a:r>
          </a:p>
          <a:p>
            <a:pPr algn="ctr"/>
            <a:r>
              <a:rPr lang="en-US" sz="1800" dirty="0"/>
              <a:t>A(x) = 1 + 2x</a:t>
            </a:r>
          </a:p>
          <a:p>
            <a:pPr algn="ctr"/>
            <a:r>
              <a:rPr lang="en-US" sz="1800" dirty="0"/>
              <a:t>B(x) = 5 + 5x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4EF35-9B16-D1DD-1A75-4E90DB2C6348}"/>
              </a:ext>
            </a:extLst>
          </p:cNvPr>
          <p:cNvSpPr txBox="1"/>
          <p:nvPr/>
        </p:nvSpPr>
        <p:spPr>
          <a:xfrm>
            <a:off x="2697295" y="3755801"/>
            <a:ext cx="653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general case n is such that {min g : 2u &lt;= 2</a:t>
            </a:r>
            <a:r>
              <a:rPr lang="en-US" baseline="30000" dirty="0"/>
              <a:t>g</a:t>
            </a:r>
            <a:r>
              <a:rPr lang="en-US" dirty="0"/>
              <a:t>} and n = 2</a:t>
            </a:r>
            <a:r>
              <a:rPr lang="en-US" baseline="30000" dirty="0"/>
              <a:t>g</a:t>
            </a:r>
            <a:r>
              <a:rPr lang="en-US" dirty="0"/>
              <a:t> / 2.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7D9788-8C2B-851C-FA5D-88593D42C0EC}"/>
              </a:ext>
            </a:extLst>
          </p:cNvPr>
          <p:cNvSpPr txBox="1"/>
          <p:nvPr/>
        </p:nvSpPr>
        <p:spPr>
          <a:xfrm>
            <a:off x="2697295" y="4893700"/>
            <a:ext cx="618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example u = 2, so 2 * 2 &lt;= 2</a:t>
            </a:r>
            <a:r>
              <a:rPr lang="en-US" baseline="30000" dirty="0"/>
              <a:t>g</a:t>
            </a:r>
            <a:r>
              <a:rPr lang="en-US" dirty="0"/>
              <a:t> . This implies g =2 and n=2. Technically g could be larger powers of 2 but ignore that.</a:t>
            </a:r>
          </a:p>
        </p:txBody>
      </p:sp>
    </p:spTree>
    <p:extLst>
      <p:ext uri="{BB962C8B-B14F-4D97-AF65-F5344CB8AC3E}">
        <p14:creationId xmlns:p14="http://schemas.microsoft.com/office/powerpoint/2010/main" val="301662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48D50-CA32-CDE4-7AEF-DAD4445FE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395467-531B-3BED-8B70-B2DDF6E410C6}"/>
              </a:ext>
            </a:extLst>
          </p:cNvPr>
          <p:cNvSpPr txBox="1"/>
          <p:nvPr/>
        </p:nvSpPr>
        <p:spPr>
          <a:xfrm>
            <a:off x="79415" y="96795"/>
            <a:ext cx="38095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Times"/>
              </a:rPr>
              <a:t>Steps: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1. Figure out what “n” is</a:t>
            </a:r>
          </a:p>
          <a:p>
            <a:r>
              <a:rPr lang="en-CA" b="1" dirty="0">
                <a:effectLst/>
                <a:latin typeface="Times"/>
              </a:rPr>
              <a:t>2. FFT(a, W</a:t>
            </a:r>
            <a:r>
              <a:rPr lang="en-CA" b="1" baseline="-25000" dirty="0">
                <a:effectLst/>
                <a:latin typeface="Times"/>
              </a:rPr>
              <a:t>2n</a:t>
            </a:r>
            <a:r>
              <a:rPr lang="en-CA" b="1" dirty="0">
                <a:effectLst/>
                <a:latin typeface="Times"/>
              </a:rPr>
              <a:t>) = (r</a:t>
            </a:r>
            <a:r>
              <a:rPr lang="en-CA" b="1" baseline="-25000" dirty="0">
                <a:effectLst/>
                <a:latin typeface="Times"/>
              </a:rPr>
              <a:t>0</a:t>
            </a:r>
            <a:r>
              <a:rPr lang="en-CA" b="1" dirty="0">
                <a:effectLst/>
                <a:latin typeface="Times"/>
              </a:rPr>
              <a:t>, r</a:t>
            </a:r>
            <a:r>
              <a:rPr lang="en-CA" b="1" baseline="-25000" dirty="0">
                <a:effectLst/>
                <a:latin typeface="Times"/>
              </a:rPr>
              <a:t>1</a:t>
            </a:r>
            <a:r>
              <a:rPr lang="en-CA" b="1" dirty="0">
                <a:effectLst/>
                <a:latin typeface="Times"/>
              </a:rPr>
              <a:t>, ... ,r</a:t>
            </a:r>
            <a:r>
              <a:rPr lang="en-CA" b="1" baseline="-25000" dirty="0">
                <a:effectLst/>
                <a:latin typeface="Times"/>
              </a:rPr>
              <a:t>2n-1</a:t>
            </a:r>
            <a:r>
              <a:rPr lang="en-CA" b="1" dirty="0">
                <a:effectLst/>
                <a:latin typeface="Times"/>
              </a:rPr>
              <a:t>)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3. FFT(b, W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 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 = (s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... ,s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4. t = (r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, ... , 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5. FFT(t, W</a:t>
            </a:r>
            <a:r>
              <a:rPr lang="en-CA" baseline="30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 / 2n = (c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c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, ... , c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283812-4D69-6D94-2946-8B7B7C1A7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63" y="1726589"/>
            <a:ext cx="190346" cy="1903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3DB65C-4763-F424-907D-4AAAADFE16B5}"/>
              </a:ext>
            </a:extLst>
          </p:cNvPr>
          <p:cNvSpPr txBox="1"/>
          <p:nvPr/>
        </p:nvSpPr>
        <p:spPr>
          <a:xfrm>
            <a:off x="10088696" y="96795"/>
            <a:ext cx="19307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Reference:</a:t>
            </a:r>
          </a:p>
          <a:p>
            <a:pPr algn="ctr"/>
            <a:r>
              <a:rPr lang="en-US" sz="1800" dirty="0"/>
              <a:t>A(x) = 1 + 2x</a:t>
            </a:r>
          </a:p>
          <a:p>
            <a:pPr algn="ctr"/>
            <a:r>
              <a:rPr lang="en-US" sz="1800" dirty="0"/>
              <a:t>B(x) = 5 + 5x</a:t>
            </a:r>
          </a:p>
          <a:p>
            <a:pPr algn="ctr"/>
            <a:r>
              <a:rPr lang="en-US" dirty="0"/>
              <a:t>Step1: </a:t>
            </a:r>
            <a:r>
              <a:rPr lang="en-US" sz="1800" dirty="0"/>
              <a:t>n=</a:t>
            </a:r>
            <a:r>
              <a:rPr lang="en-US" dirty="0"/>
              <a:t>2</a:t>
            </a: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39E3F-81CF-B377-FF75-8BFF37BADFCD}"/>
              </a:ext>
            </a:extLst>
          </p:cNvPr>
          <p:cNvSpPr txBox="1"/>
          <p:nvPr/>
        </p:nvSpPr>
        <p:spPr>
          <a:xfrm>
            <a:off x="2662037" y="2584048"/>
            <a:ext cx="4838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Times"/>
              </a:rPr>
              <a:t>FFT(a, W</a:t>
            </a:r>
            <a:r>
              <a:rPr lang="en-CA" baseline="-25000" dirty="0">
                <a:effectLst/>
                <a:latin typeface="Times"/>
              </a:rPr>
              <a:t>2n</a:t>
            </a:r>
            <a:r>
              <a:rPr lang="en-CA" dirty="0">
                <a:effectLst/>
                <a:latin typeface="Times"/>
              </a:rPr>
              <a:t>) is defined to be:</a:t>
            </a:r>
          </a:p>
          <a:p>
            <a:endParaRPr lang="en-CA" dirty="0">
              <a:latin typeface="Times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7FA4D-9BB7-B18E-C3BA-389C9D7C9CC4}"/>
              </a:ext>
            </a:extLst>
          </p:cNvPr>
          <p:cNvSpPr txBox="1"/>
          <p:nvPr/>
        </p:nvSpPr>
        <p:spPr>
          <a:xfrm>
            <a:off x="4193208" y="6204724"/>
            <a:ext cx="483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"/>
              </a:rPr>
              <a:t>V</a:t>
            </a:r>
            <a:r>
              <a:rPr lang="en-CA" dirty="0">
                <a:effectLst/>
                <a:latin typeface="Times"/>
              </a:rPr>
              <a:t>ector a is just the coefficients of A(x) but what is the matrix m</a:t>
            </a:r>
            <a:r>
              <a:rPr lang="en-CA" baseline="-25000" dirty="0">
                <a:effectLst/>
                <a:latin typeface="Times"/>
              </a:rPr>
              <a:t>2n</a:t>
            </a:r>
            <a:r>
              <a:rPr lang="en-CA" dirty="0">
                <a:effectLst/>
                <a:latin typeface="Times"/>
              </a:rPr>
              <a:t>? </a:t>
            </a:r>
          </a:p>
          <a:p>
            <a:endParaRPr lang="en-CA" dirty="0">
              <a:latin typeface="Times"/>
            </a:endParaRPr>
          </a:p>
          <a:p>
            <a:endParaRPr lang="en-US" dirty="0"/>
          </a:p>
        </p:txBody>
      </p:sp>
      <p:pic>
        <p:nvPicPr>
          <p:cNvPr id="7" name="Picture 6" descr="A paper with writing on it&#10;&#10;Description automatically generated">
            <a:extLst>
              <a:ext uri="{FF2B5EF4-FFF2-40B4-BE49-F238E27FC236}">
                <a16:creationId xmlns:a16="http://schemas.microsoft.com/office/drawing/2014/main" id="{48420119-E558-CD3F-F856-A2C971660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250" y="3547604"/>
            <a:ext cx="3958407" cy="2616894"/>
          </a:xfrm>
          <a:prstGeom prst="rect">
            <a:avLst/>
          </a:prstGeom>
        </p:spPr>
      </p:pic>
      <p:pic>
        <p:nvPicPr>
          <p:cNvPr id="10" name="Picture 9" descr="A number on a piece of paper&#10;&#10;Description automatically generated">
            <a:extLst>
              <a:ext uri="{FF2B5EF4-FFF2-40B4-BE49-F238E27FC236}">
                <a16:creationId xmlns:a16="http://schemas.microsoft.com/office/drawing/2014/main" id="{6F70AD96-2A18-5183-12E6-8393AF6BB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047" y="2247900"/>
            <a:ext cx="2374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0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EF264-4D03-DE05-23FE-BCF42E746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F4991-A3EC-EEDF-31F9-21C9C3C2DAEE}"/>
              </a:ext>
            </a:extLst>
          </p:cNvPr>
          <p:cNvSpPr txBox="1"/>
          <p:nvPr/>
        </p:nvSpPr>
        <p:spPr>
          <a:xfrm>
            <a:off x="79415" y="96795"/>
            <a:ext cx="38095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Times"/>
              </a:rPr>
              <a:t>Steps: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1. Figure out what “n” is</a:t>
            </a:r>
          </a:p>
          <a:p>
            <a:r>
              <a:rPr lang="en-CA" b="1" dirty="0">
                <a:effectLst/>
                <a:latin typeface="Times"/>
              </a:rPr>
              <a:t>2. FFT(a, W</a:t>
            </a:r>
            <a:r>
              <a:rPr lang="en-CA" b="1" baseline="-25000" dirty="0">
                <a:effectLst/>
                <a:latin typeface="Times"/>
              </a:rPr>
              <a:t>2n</a:t>
            </a:r>
            <a:r>
              <a:rPr lang="en-CA" b="1" dirty="0">
                <a:effectLst/>
                <a:latin typeface="Times"/>
              </a:rPr>
              <a:t>) = (r</a:t>
            </a:r>
            <a:r>
              <a:rPr lang="en-CA" b="1" baseline="-25000" dirty="0">
                <a:effectLst/>
                <a:latin typeface="Times"/>
              </a:rPr>
              <a:t>0</a:t>
            </a:r>
            <a:r>
              <a:rPr lang="en-CA" b="1" dirty="0">
                <a:effectLst/>
                <a:latin typeface="Times"/>
              </a:rPr>
              <a:t>, r</a:t>
            </a:r>
            <a:r>
              <a:rPr lang="en-CA" b="1" baseline="-25000" dirty="0">
                <a:effectLst/>
                <a:latin typeface="Times"/>
              </a:rPr>
              <a:t>1</a:t>
            </a:r>
            <a:r>
              <a:rPr lang="en-CA" b="1" dirty="0">
                <a:effectLst/>
                <a:latin typeface="Times"/>
              </a:rPr>
              <a:t>, ... ,r</a:t>
            </a:r>
            <a:r>
              <a:rPr lang="en-CA" b="1" baseline="-25000" dirty="0">
                <a:effectLst/>
                <a:latin typeface="Times"/>
              </a:rPr>
              <a:t>2n-1</a:t>
            </a:r>
            <a:r>
              <a:rPr lang="en-CA" b="1" dirty="0">
                <a:effectLst/>
                <a:latin typeface="Times"/>
              </a:rPr>
              <a:t>)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3. FFT(b, W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 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 = (s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... ,s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4. t = (r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, ... , 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5. FFT(t, W</a:t>
            </a:r>
            <a:r>
              <a:rPr lang="en-CA" baseline="30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 / 2n = (c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c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, ... , c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4CDFD0-D128-8361-2087-8473946F0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63" y="1726589"/>
            <a:ext cx="190346" cy="1903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B8E8E9-8B3E-14E5-CA95-2F3B93A5714C}"/>
              </a:ext>
            </a:extLst>
          </p:cNvPr>
          <p:cNvSpPr txBox="1"/>
          <p:nvPr/>
        </p:nvSpPr>
        <p:spPr>
          <a:xfrm>
            <a:off x="10088696" y="96795"/>
            <a:ext cx="19307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Reference:</a:t>
            </a:r>
          </a:p>
          <a:p>
            <a:pPr algn="ctr"/>
            <a:r>
              <a:rPr lang="en-US" sz="1800" dirty="0"/>
              <a:t>A(x) = 1 + 2x</a:t>
            </a:r>
          </a:p>
          <a:p>
            <a:pPr algn="ctr"/>
            <a:r>
              <a:rPr lang="en-US" sz="1800" dirty="0"/>
              <a:t>B(x) = 5 + 5x</a:t>
            </a:r>
          </a:p>
          <a:p>
            <a:pPr algn="ctr"/>
            <a:r>
              <a:rPr lang="en-US" dirty="0"/>
              <a:t>Step1: </a:t>
            </a:r>
            <a:r>
              <a:rPr lang="en-US" sz="1800" dirty="0"/>
              <a:t>n=</a:t>
            </a:r>
            <a:r>
              <a:rPr lang="en-US" dirty="0"/>
              <a:t>2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7D007-E241-875A-9AA9-853D10719F52}"/>
              </a:ext>
            </a:extLst>
          </p:cNvPr>
          <p:cNvSpPr txBox="1"/>
          <p:nvPr/>
        </p:nvSpPr>
        <p:spPr>
          <a:xfrm>
            <a:off x="810018" y="2505670"/>
            <a:ext cx="4838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Times"/>
              </a:rPr>
              <a:t>In general, a matrix </a:t>
            </a:r>
          </a:p>
          <a:p>
            <a:endParaRPr lang="en-CA" dirty="0">
              <a:latin typeface="Times"/>
            </a:endParaRPr>
          </a:p>
          <a:p>
            <a:endParaRPr lang="en-US" dirty="0"/>
          </a:p>
        </p:txBody>
      </p:sp>
      <p:pic>
        <p:nvPicPr>
          <p:cNvPr id="6" name="Picture 5" descr="A paper with writing on it&#10;&#10;Description automatically generated">
            <a:extLst>
              <a:ext uri="{FF2B5EF4-FFF2-40B4-BE49-F238E27FC236}">
                <a16:creationId xmlns:a16="http://schemas.microsoft.com/office/drawing/2014/main" id="{912FEC77-F4DC-9EA6-ABA1-2959F295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260" y="2307578"/>
            <a:ext cx="7772400" cy="3531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42C367-E989-F298-CE5A-6EC4660DE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944" y="4676413"/>
            <a:ext cx="1168400" cy="190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A540EB-34EF-95F0-F692-CCB8DF35E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045" y="4866913"/>
            <a:ext cx="11684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0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937F0-B1A3-9154-5E71-EC885FF88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1C2B5E-9536-1282-3C30-66F2E5C88947}"/>
              </a:ext>
            </a:extLst>
          </p:cNvPr>
          <p:cNvSpPr txBox="1"/>
          <p:nvPr/>
        </p:nvSpPr>
        <p:spPr>
          <a:xfrm>
            <a:off x="79415" y="96795"/>
            <a:ext cx="38095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Times"/>
              </a:rPr>
              <a:t>Steps: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1. Figure out what “n” is</a:t>
            </a:r>
          </a:p>
          <a:p>
            <a:r>
              <a:rPr lang="en-CA" b="1" dirty="0">
                <a:effectLst/>
                <a:latin typeface="Times"/>
              </a:rPr>
              <a:t>2. FFT(a, W</a:t>
            </a:r>
            <a:r>
              <a:rPr lang="en-CA" b="1" baseline="-25000" dirty="0">
                <a:effectLst/>
                <a:latin typeface="Times"/>
              </a:rPr>
              <a:t>2n</a:t>
            </a:r>
            <a:r>
              <a:rPr lang="en-CA" b="1" dirty="0">
                <a:effectLst/>
                <a:latin typeface="Times"/>
              </a:rPr>
              <a:t>) = (r</a:t>
            </a:r>
            <a:r>
              <a:rPr lang="en-CA" b="1" baseline="-25000" dirty="0">
                <a:effectLst/>
                <a:latin typeface="Times"/>
              </a:rPr>
              <a:t>0</a:t>
            </a:r>
            <a:r>
              <a:rPr lang="en-CA" b="1" dirty="0">
                <a:effectLst/>
                <a:latin typeface="Times"/>
              </a:rPr>
              <a:t>, r</a:t>
            </a:r>
            <a:r>
              <a:rPr lang="en-CA" b="1" baseline="-25000" dirty="0">
                <a:effectLst/>
                <a:latin typeface="Times"/>
              </a:rPr>
              <a:t>1</a:t>
            </a:r>
            <a:r>
              <a:rPr lang="en-CA" b="1" dirty="0">
                <a:effectLst/>
                <a:latin typeface="Times"/>
              </a:rPr>
              <a:t>, ... ,r</a:t>
            </a:r>
            <a:r>
              <a:rPr lang="en-CA" b="1" baseline="-25000" dirty="0">
                <a:effectLst/>
                <a:latin typeface="Times"/>
              </a:rPr>
              <a:t>2n-1</a:t>
            </a:r>
            <a:r>
              <a:rPr lang="en-CA" b="1" dirty="0">
                <a:effectLst/>
                <a:latin typeface="Times"/>
              </a:rPr>
              <a:t>)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3. FFT(b, W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 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 = (s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... ,s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4. t = (r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, ... , 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5. FFT(t, W</a:t>
            </a:r>
            <a:r>
              <a:rPr lang="en-CA" baseline="30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 / 2n = (c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c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, ... , c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B007F3-02CC-BE1D-F43A-00062B34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63" y="1726589"/>
            <a:ext cx="190346" cy="1903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7556C7-9347-B94B-08AD-E1B712C83D72}"/>
              </a:ext>
            </a:extLst>
          </p:cNvPr>
          <p:cNvSpPr txBox="1"/>
          <p:nvPr/>
        </p:nvSpPr>
        <p:spPr>
          <a:xfrm>
            <a:off x="10088696" y="96795"/>
            <a:ext cx="19307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Reference:</a:t>
            </a:r>
          </a:p>
          <a:p>
            <a:pPr algn="ctr"/>
            <a:r>
              <a:rPr lang="en-US" sz="1800" dirty="0"/>
              <a:t>A(x) = 1 + 2x</a:t>
            </a:r>
          </a:p>
          <a:p>
            <a:pPr algn="ctr"/>
            <a:r>
              <a:rPr lang="en-US" sz="1800" dirty="0"/>
              <a:t>B(x) = 5 + 5x</a:t>
            </a:r>
          </a:p>
          <a:p>
            <a:pPr algn="ctr"/>
            <a:r>
              <a:rPr lang="en-US" dirty="0"/>
              <a:t>Step1: </a:t>
            </a:r>
            <a:r>
              <a:rPr lang="en-US" sz="1800" dirty="0"/>
              <a:t>n=</a:t>
            </a:r>
            <a:r>
              <a:rPr lang="en-US" dirty="0"/>
              <a:t>2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F8B3E-734F-D97E-46B9-B43E782B651A}"/>
              </a:ext>
            </a:extLst>
          </p:cNvPr>
          <p:cNvSpPr txBox="1"/>
          <p:nvPr/>
        </p:nvSpPr>
        <p:spPr>
          <a:xfrm>
            <a:off x="150563" y="2342302"/>
            <a:ext cx="614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Times"/>
              </a:rPr>
              <a:t>In our example that we are working on, j = 1 and k = 2n = 4 so:</a:t>
            </a:r>
          </a:p>
          <a:p>
            <a:endParaRPr lang="en-CA" dirty="0">
              <a:latin typeface="Times"/>
            </a:endParaRPr>
          </a:p>
          <a:p>
            <a:endParaRPr lang="en-US" dirty="0"/>
          </a:p>
        </p:txBody>
      </p:sp>
      <p:pic>
        <p:nvPicPr>
          <p:cNvPr id="3" name="Picture 2" descr="A paper with writing on it&#10;&#10;Description automatically generated">
            <a:extLst>
              <a:ext uri="{FF2B5EF4-FFF2-40B4-BE49-F238E27FC236}">
                <a16:creationId xmlns:a16="http://schemas.microsoft.com/office/drawing/2014/main" id="{47FA9F48-3A3C-99B5-09D8-D547E1F75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237" y="2803967"/>
            <a:ext cx="4861368" cy="2543537"/>
          </a:xfrm>
          <a:prstGeom prst="rect">
            <a:avLst/>
          </a:prstGeom>
        </p:spPr>
      </p:pic>
      <p:pic>
        <p:nvPicPr>
          <p:cNvPr id="6" name="Picture 5" descr="A white paper with black writing on it&#10;&#10;Description automatically generated">
            <a:extLst>
              <a:ext uri="{FF2B5EF4-FFF2-40B4-BE49-F238E27FC236}">
                <a16:creationId xmlns:a16="http://schemas.microsoft.com/office/drawing/2014/main" id="{4F565C33-637E-9DEB-FB9B-5DDD91F40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605" y="2803967"/>
            <a:ext cx="4702395" cy="2957615"/>
          </a:xfrm>
          <a:prstGeom prst="rect">
            <a:avLst/>
          </a:prstGeom>
        </p:spPr>
      </p:pic>
      <p:pic>
        <p:nvPicPr>
          <p:cNvPr id="8" name="Picture 7" descr="A close up of numbers&#10;&#10;Description automatically generated">
            <a:extLst>
              <a:ext uri="{FF2B5EF4-FFF2-40B4-BE49-F238E27FC236}">
                <a16:creationId xmlns:a16="http://schemas.microsoft.com/office/drawing/2014/main" id="{A6A84ADE-6BBC-09EF-84BD-3400EC509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44" y="2816530"/>
            <a:ext cx="958242" cy="891298"/>
          </a:xfrm>
          <a:prstGeom prst="rect">
            <a:avLst/>
          </a:prstGeom>
        </p:spPr>
      </p:pic>
      <p:pic>
        <p:nvPicPr>
          <p:cNvPr id="13" name="Picture 12" descr="A close up of a number&#10;&#10;Description automatically generated">
            <a:extLst>
              <a:ext uri="{FF2B5EF4-FFF2-40B4-BE49-F238E27FC236}">
                <a16:creationId xmlns:a16="http://schemas.microsoft.com/office/drawing/2014/main" id="{0C0F9283-109F-F9A3-4B4D-407A1B4DA4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373" y="2770332"/>
            <a:ext cx="1003300" cy="990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8AC37B-76FE-85FA-CE3E-850A3D3786B9}"/>
              </a:ext>
            </a:extLst>
          </p:cNvPr>
          <p:cNvSpPr txBox="1"/>
          <p:nvPr/>
        </p:nvSpPr>
        <p:spPr>
          <a:xfrm>
            <a:off x="2092248" y="2928507"/>
            <a:ext cx="45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latin typeface="Times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30494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FCB5C-8260-6038-CBF3-47FAC2903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5A4F2-1BA2-F84C-3DDD-5A9294EDC54F}"/>
              </a:ext>
            </a:extLst>
          </p:cNvPr>
          <p:cNvSpPr txBox="1"/>
          <p:nvPr/>
        </p:nvSpPr>
        <p:spPr>
          <a:xfrm>
            <a:off x="79415" y="96795"/>
            <a:ext cx="38095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Times"/>
              </a:rPr>
              <a:t>Steps: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1. Figure out what “n” is</a:t>
            </a:r>
          </a:p>
          <a:p>
            <a:r>
              <a:rPr lang="en-CA" b="1" dirty="0">
                <a:effectLst/>
                <a:latin typeface="Times"/>
              </a:rPr>
              <a:t>2. FFT(a, W</a:t>
            </a:r>
            <a:r>
              <a:rPr lang="en-CA" b="1" baseline="-25000" dirty="0">
                <a:effectLst/>
                <a:latin typeface="Times"/>
              </a:rPr>
              <a:t>2n</a:t>
            </a:r>
            <a:r>
              <a:rPr lang="en-CA" b="1" dirty="0">
                <a:effectLst/>
                <a:latin typeface="Times"/>
              </a:rPr>
              <a:t>) = (r</a:t>
            </a:r>
            <a:r>
              <a:rPr lang="en-CA" b="1" baseline="-25000" dirty="0">
                <a:effectLst/>
                <a:latin typeface="Times"/>
              </a:rPr>
              <a:t>0</a:t>
            </a:r>
            <a:r>
              <a:rPr lang="en-CA" b="1" dirty="0">
                <a:effectLst/>
                <a:latin typeface="Times"/>
              </a:rPr>
              <a:t>, r</a:t>
            </a:r>
            <a:r>
              <a:rPr lang="en-CA" b="1" baseline="-25000" dirty="0">
                <a:effectLst/>
                <a:latin typeface="Times"/>
              </a:rPr>
              <a:t>1</a:t>
            </a:r>
            <a:r>
              <a:rPr lang="en-CA" b="1" dirty="0">
                <a:effectLst/>
                <a:latin typeface="Times"/>
              </a:rPr>
              <a:t>, ... ,r</a:t>
            </a:r>
            <a:r>
              <a:rPr lang="en-CA" b="1" baseline="-25000" dirty="0">
                <a:effectLst/>
                <a:latin typeface="Times"/>
              </a:rPr>
              <a:t>2n-1</a:t>
            </a:r>
            <a:r>
              <a:rPr lang="en-CA" b="1" dirty="0">
                <a:effectLst/>
                <a:latin typeface="Times"/>
              </a:rPr>
              <a:t>)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3. FFT(b, W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 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 = (s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... ,s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4. t = (r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, ... , r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* s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5. FFT(t, W</a:t>
            </a:r>
            <a:r>
              <a:rPr lang="en-CA" baseline="30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 / 2n = (c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0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, c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 , ... , c</a:t>
            </a:r>
            <a:r>
              <a:rPr lang="en-CA" baseline="-25000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2n-1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  <a:effectLst/>
                <a:latin typeface="Times"/>
              </a:rPr>
              <a:t>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A31958-C580-EE97-05C1-C963F8AC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63" y="1726589"/>
            <a:ext cx="190346" cy="1903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CB3FE3-0D0B-80C9-CE9D-3701619F3F7D}"/>
              </a:ext>
            </a:extLst>
          </p:cNvPr>
          <p:cNvSpPr txBox="1"/>
          <p:nvPr/>
        </p:nvSpPr>
        <p:spPr>
          <a:xfrm>
            <a:off x="9641712" y="0"/>
            <a:ext cx="41601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Reference:</a:t>
            </a:r>
          </a:p>
          <a:p>
            <a:r>
              <a:rPr lang="en-US" sz="1800" dirty="0"/>
              <a:t>A(x) = 1 + 2x  </a:t>
            </a:r>
          </a:p>
          <a:p>
            <a:r>
              <a:rPr lang="en-US" sz="1800" dirty="0"/>
              <a:t>B(x) = 5 + 5x</a:t>
            </a:r>
          </a:p>
          <a:p>
            <a:r>
              <a:rPr lang="en-US" dirty="0"/>
              <a:t>Step1: </a:t>
            </a:r>
            <a:r>
              <a:rPr lang="en-US" sz="1800" dirty="0"/>
              <a:t>n=2</a:t>
            </a:r>
          </a:p>
          <a:p>
            <a:pPr algn="ctr"/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A2E4C-3B90-6EB5-EDC8-64A01E4584CF}"/>
              </a:ext>
            </a:extLst>
          </p:cNvPr>
          <p:cNvSpPr txBox="1"/>
          <p:nvPr/>
        </p:nvSpPr>
        <p:spPr>
          <a:xfrm>
            <a:off x="359158" y="2231856"/>
            <a:ext cx="483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Times"/>
              </a:rPr>
              <a:t>So FFT(a, W</a:t>
            </a:r>
            <a:r>
              <a:rPr lang="en-CA" baseline="-25000" dirty="0">
                <a:effectLst/>
                <a:latin typeface="Times"/>
              </a:rPr>
              <a:t>2n</a:t>
            </a:r>
            <a:r>
              <a:rPr lang="en-CA" dirty="0">
                <a:effectLst/>
                <a:latin typeface="Times"/>
              </a:rPr>
              <a:t>):</a:t>
            </a:r>
            <a:endParaRPr lang="en-US" dirty="0"/>
          </a:p>
        </p:txBody>
      </p:sp>
      <p:pic>
        <p:nvPicPr>
          <p:cNvPr id="11" name="Picture 10" descr="A close up of a paper&#10;&#10;Description automatically generated">
            <a:extLst>
              <a:ext uri="{FF2B5EF4-FFF2-40B4-BE49-F238E27FC236}">
                <a16:creationId xmlns:a16="http://schemas.microsoft.com/office/drawing/2014/main" id="{5A0625D8-9B08-B1A4-E637-92BBD23E8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486" y="2711634"/>
            <a:ext cx="5649614" cy="2815782"/>
          </a:xfrm>
          <a:prstGeom prst="rect">
            <a:avLst/>
          </a:prstGeom>
        </p:spPr>
      </p:pic>
      <p:pic>
        <p:nvPicPr>
          <p:cNvPr id="14" name="Picture 13" descr="A math equations on a piece of paper&#10;&#10;Description automatically generated">
            <a:extLst>
              <a:ext uri="{FF2B5EF4-FFF2-40B4-BE49-F238E27FC236}">
                <a16:creationId xmlns:a16="http://schemas.microsoft.com/office/drawing/2014/main" id="{043AD7B3-BF2D-AC61-42F4-B3AE9903D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381" y="2719914"/>
            <a:ext cx="2532021" cy="28157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8AFAA6-972E-3D81-D90F-BAEA0BC00DD7}"/>
              </a:ext>
            </a:extLst>
          </p:cNvPr>
          <p:cNvSpPr txBox="1"/>
          <p:nvPr/>
        </p:nvSpPr>
        <p:spPr>
          <a:xfrm>
            <a:off x="2889009" y="6211669"/>
            <a:ext cx="483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Times"/>
              </a:rPr>
              <a:t>So r = (r</a:t>
            </a:r>
            <a:r>
              <a:rPr lang="en-CA" baseline="-25000" dirty="0">
                <a:effectLst/>
                <a:latin typeface="Times"/>
              </a:rPr>
              <a:t>0</a:t>
            </a:r>
            <a:r>
              <a:rPr lang="en-CA" dirty="0">
                <a:effectLst/>
                <a:latin typeface="Times"/>
              </a:rPr>
              <a:t>, r</a:t>
            </a:r>
            <a:r>
              <a:rPr lang="en-CA" baseline="-25000" dirty="0">
                <a:effectLst/>
                <a:latin typeface="Times"/>
              </a:rPr>
              <a:t>1</a:t>
            </a:r>
            <a:r>
              <a:rPr lang="en-CA" dirty="0">
                <a:effectLst/>
                <a:latin typeface="Times"/>
              </a:rPr>
              <a:t>, ... ,r</a:t>
            </a:r>
            <a:r>
              <a:rPr lang="en-CA" baseline="-25000" dirty="0">
                <a:effectLst/>
                <a:latin typeface="Times"/>
              </a:rPr>
              <a:t>2n-1</a:t>
            </a:r>
            <a:r>
              <a:rPr lang="en-CA" dirty="0">
                <a:effectLst/>
                <a:latin typeface="Times"/>
              </a:rPr>
              <a:t>) = (3, 1 + 2i , -1, 1 - 2i)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09E5A-C0C9-11C6-B084-EA54EC046C65}"/>
              </a:ext>
            </a:extLst>
          </p:cNvPr>
          <p:cNvSpPr txBox="1"/>
          <p:nvPr/>
        </p:nvSpPr>
        <p:spPr>
          <a:xfrm>
            <a:off x="8692436" y="3728613"/>
            <a:ext cx="45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latin typeface="Times"/>
              </a:rPr>
              <a:t>=</a:t>
            </a:r>
          </a:p>
        </p:txBody>
      </p:sp>
      <p:pic>
        <p:nvPicPr>
          <p:cNvPr id="6" name="Picture 5" descr="A close up of a number&#10;&#10;Description automatically generated">
            <a:extLst>
              <a:ext uri="{FF2B5EF4-FFF2-40B4-BE49-F238E27FC236}">
                <a16:creationId xmlns:a16="http://schemas.microsoft.com/office/drawing/2014/main" id="{9B942680-7770-BB66-3EA6-5BF7F2BAC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98" y="3183051"/>
            <a:ext cx="23749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4E8F074-625F-9A48-90DC-2A8C47AA2C5B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2005</Words>
  <Application>Microsoft Macintosh PowerPoint</Application>
  <PresentationFormat>Widescreen</PresentationFormat>
  <Paragraphs>178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Bai, David</dc:creator>
  <cp:lastModifiedBy>Bai, David</cp:lastModifiedBy>
  <cp:revision>11</cp:revision>
  <dcterms:created xsi:type="dcterms:W3CDTF">2024-10-01T04:56:49Z</dcterms:created>
  <dcterms:modified xsi:type="dcterms:W3CDTF">2024-12-02T20:34:28Z</dcterms:modified>
</cp:coreProperties>
</file>