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614" r:id="rId2"/>
    <p:sldId id="396" r:id="rId3"/>
    <p:sldId id="593" r:id="rId4"/>
    <p:sldId id="618" r:id="rId5"/>
    <p:sldId id="617" r:id="rId6"/>
    <p:sldId id="620" r:id="rId7"/>
    <p:sldId id="619" r:id="rId8"/>
    <p:sldId id="615" r:id="rId9"/>
    <p:sldId id="594" r:id="rId10"/>
    <p:sldId id="623" r:id="rId11"/>
    <p:sldId id="622" r:id="rId12"/>
    <p:sldId id="595" r:id="rId13"/>
    <p:sldId id="626" r:id="rId14"/>
    <p:sldId id="625" r:id="rId15"/>
    <p:sldId id="627" r:id="rId16"/>
    <p:sldId id="628" r:id="rId17"/>
    <p:sldId id="629" r:id="rId18"/>
    <p:sldId id="631" r:id="rId19"/>
    <p:sldId id="630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3" r:id="rId30"/>
    <p:sldId id="644" r:id="rId31"/>
    <p:sldId id="642" r:id="rId32"/>
    <p:sldId id="645" r:id="rId33"/>
    <p:sldId id="647" r:id="rId34"/>
    <p:sldId id="646" r:id="rId35"/>
    <p:sldId id="641" r:id="rId36"/>
    <p:sldId id="613" r:id="rId37"/>
  </p:sldIdLst>
  <p:sldSz cx="9144000" cy="6858000" type="screen4x3"/>
  <p:notesSz cx="6858000" cy="9144000"/>
  <p:defaultTextStyle>
    <a:defPPr>
      <a:defRPr lang="en-M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663300"/>
    <a:srgbClr val="339933"/>
    <a:srgbClr val="00CC00"/>
    <a:srgbClr val="99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1" autoAdjust="0"/>
  </p:normalViewPr>
  <p:slideViewPr>
    <p:cSldViewPr>
      <p:cViewPr varScale="1">
        <p:scale>
          <a:sx n="65" d="100"/>
          <a:sy n="65" d="100"/>
        </p:scale>
        <p:origin x="14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C3343D-3FF8-4DFA-9369-CDC6DA86552D}" type="datetimeFigureOut">
              <a:rPr lang="en-US"/>
              <a:pPr>
                <a:defRPr/>
              </a:pPr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C04189-D619-402E-9518-16AB8B6C2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87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noProof="0"/>
              <a:t>Click to edit Master text styles</a:t>
            </a:r>
          </a:p>
          <a:p>
            <a:pPr lvl="1"/>
            <a:r>
              <a:rPr lang="en-MY" noProof="0"/>
              <a:t>Second level</a:t>
            </a:r>
          </a:p>
          <a:p>
            <a:pPr lvl="2"/>
            <a:r>
              <a:rPr lang="en-MY" noProof="0"/>
              <a:t>Third level</a:t>
            </a:r>
          </a:p>
          <a:p>
            <a:pPr lvl="3"/>
            <a:r>
              <a:rPr lang="en-MY" noProof="0"/>
              <a:t>Fourth level</a:t>
            </a:r>
          </a:p>
          <a:p>
            <a:pPr lvl="4"/>
            <a:r>
              <a:rPr lang="en-MY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6AFE0C-90B8-444C-9714-286411946EC7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167756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38A06B-FF7D-4397-A550-CA7001D5E88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130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AFE0C-90B8-444C-9714-286411946EC7}" type="slidenum">
              <a:rPr lang="en-MY" altLang="en-US" smtClean="0"/>
              <a:pPr>
                <a:defRPr/>
              </a:pPr>
              <a:t>10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44255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12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27661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13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83703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14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03307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15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59844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16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69196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17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807387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18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03155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Telecommuting refers to working for an employer at a computer-equipped space in the employee’s home or some other external location. </a:t>
            </a:r>
          </a:p>
          <a:p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It can also include running one’s own business from home.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19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45561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20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55184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414E09-56FC-4CD2-AF57-2E48E6B08F18}" type="slidenum">
              <a:rPr lang="en-MY" altLang="en-US" smtClean="0"/>
              <a:pPr>
                <a:spcBef>
                  <a:spcPct val="0"/>
                </a:spcBef>
              </a:pPr>
              <a:t>2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23140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21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3674958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22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404937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23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289045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24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5455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25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990060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26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3091369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27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384594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28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4259166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29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4089924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30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80361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social critics, social scientists, politicians, unions, and activists saw virtually all potential effects of computers on work as highly threatening.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 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computer skills was a heavy burden for workers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need for increased skills would widen the earning gap between those who obtain the news skills and those who don’t. 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Switchboard:</a:t>
            </a:r>
            <a:r>
              <a:rPr lang="en-MY" alt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http://wallawalladrazanphotos.blogspot.my/2011/04/pacific-telephone-building-switchboard.html</a:t>
            </a: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8C010-556E-49A5-AC9B-3FFB551A3527}" type="slidenum">
              <a:rPr lang="en-MY" altLang="en-US" smtClean="0"/>
              <a:pPr/>
              <a:t>3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30928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31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059984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32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505777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33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318093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34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749916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82519D-25C0-4FCC-9775-8900F951F86C}" type="slidenum">
              <a:rPr lang="en-MY" altLang="en-US" smtClean="0"/>
              <a:pPr/>
              <a:t>35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94455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social critics, social scientists, politicians, unions, and activists saw virtually all potential effects of computers on work as highly threatening.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 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computer skills was a heavy burden for workers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need for increased skills would widen the earning gap between those who obtain the news skills and those who don’t.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8C010-556E-49A5-AC9B-3FFB551A3527}" type="slidenum">
              <a:rPr lang="en-MY" altLang="en-US" smtClean="0"/>
              <a:pPr/>
              <a:t>4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6778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social critics, social scientists, politicians, unions, and activists saw virtually all potential effects of computers on work as highly threatening.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 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computer skills was a heavy burden for workers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need for increased skills would widen the earning gap between those who obtain the news skills and those who don’t. 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Kodak film: https://www.istockphoto.com/my/photo/35mm-kodak-camera-film-gm458621755-19254580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8C010-556E-49A5-AC9B-3FFB551A3527}" type="slidenum">
              <a:rPr lang="en-MY" altLang="en-US" smtClean="0"/>
              <a:pPr/>
              <a:t>5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60651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social critics, social scientists, politicians, unions, and activists saw virtually all potential effects of computers on work as highly threatening.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 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computer skills was a heavy burden for workers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need for increased skills would widen the earning gap between those who obtain the news skills and those who don’t. 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Buffalo:</a:t>
            </a:r>
            <a:r>
              <a:rPr lang="en-MY" alt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https://www.acsh.org/news/2016/08/23/mystery-meat-what-other-animals-are-in-that-hot-dog</a:t>
            </a: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8C010-556E-49A5-AC9B-3FFB551A3527}" type="slidenum">
              <a:rPr lang="en-MY" altLang="en-US" smtClean="0"/>
              <a:pPr/>
              <a:t>6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223993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social critics, social scientists, politicians, unions, and activists saw virtually all potential effects of computers on work as highly threatening.</a:t>
            </a:r>
          </a:p>
          <a:p>
            <a:pPr marL="171450" indent="-171450">
              <a:buFontTx/>
              <a:buChar char="•"/>
            </a:pPr>
            <a:endParaRPr lang="en-MY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 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computer skills was a heavy burden for workers</a:t>
            </a:r>
          </a:p>
          <a:p>
            <a:pPr marL="171450" indent="-171450">
              <a:buFontTx/>
              <a:buChar char="•"/>
            </a:pPr>
            <a:r>
              <a:rPr lang="en-MY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need for increased skills would widen the earning gap between those who obtain the news skills and those who don’t.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8C010-556E-49A5-AC9B-3FFB551A3527}" type="slidenum">
              <a:rPr lang="en-MY" altLang="en-US" smtClean="0"/>
              <a:pPr/>
              <a:t>7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54306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Many social critics, social scientists, politicians, unions, and activists saw virtually all potential effects of computers on work as highly threatening.</a:t>
            </a:r>
          </a:p>
          <a:p>
            <a:pPr marL="171450" indent="-171450">
              <a:buFontTx/>
              <a:buChar char="•"/>
            </a:pPr>
            <a:endParaRPr lang="en-MY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•"/>
            </a:pPr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Arguments: </a:t>
            </a:r>
          </a:p>
          <a:p>
            <a:pPr marL="171450" indent="-171450">
              <a:buFontTx/>
              <a:buChar char="•"/>
            </a:pPr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Acquiring computer skills was a heavy burden for workers</a:t>
            </a:r>
          </a:p>
          <a:p>
            <a:pPr marL="171450" indent="-171450">
              <a:buFontTx/>
              <a:buChar char="•"/>
            </a:pPr>
            <a:r>
              <a:rPr lang="en-MY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need for increased skills would widen the earning gap between those who obtain the news skills and those who don’t.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8C010-556E-49A5-AC9B-3FFB551A3527}" type="slidenum">
              <a:rPr lang="en-MY" altLang="en-US" smtClean="0"/>
              <a:pPr/>
              <a:t>8</a:t>
            </a:fld>
            <a:endParaRPr lang="en-MY" altLang="en-US" smtClean="0"/>
          </a:p>
        </p:txBody>
      </p:sp>
    </p:spTree>
    <p:extLst>
      <p:ext uri="{BB962C8B-B14F-4D97-AF65-F5344CB8AC3E}">
        <p14:creationId xmlns:p14="http://schemas.microsoft.com/office/powerpoint/2010/main" val="103994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AFE0C-90B8-444C-9714-286411946EC7}" type="slidenum">
              <a:rPr lang="en-MY" altLang="en-US" smtClean="0"/>
              <a:pPr>
                <a:defRPr/>
              </a:pPr>
              <a:t>9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84267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utar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115888"/>
            <a:ext cx="172243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MY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4292600"/>
            <a:ext cx="66675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rgbClr val="003300"/>
                </a:solidFill>
              </a:defRPr>
            </a:lvl1pPr>
          </a:lstStyle>
          <a:p>
            <a:r>
              <a:rPr lang="en-MY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63563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4E45-8018-4A9B-9C84-E71D1DF43E2C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8372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4EDA9-26A6-4D4C-999D-0291961D31C6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18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418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0B15F-59BB-4313-9A66-BFCEB8C1BF0E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61E7F-C21A-4CE6-98FC-7C0F5E0E1909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84EB7-819D-4A59-ADC2-3FC9E575522C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CAA87-331D-4AA4-920B-5203EE2C3207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9BD5-A244-4EFF-B1DB-9C3090FB3C13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71414-7208-48A3-B8C6-7D83AA6497BC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9509-A643-4B94-B096-CC6F78E33CA8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EB1C-4E04-4F43-9275-2B19323DFDEB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E4196-EA65-4D62-9BD7-F57767C17BA2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001FFAF-C0DA-4E22-BA17-2AF053A4B874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9138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altLang="en-US" smtClean="0"/>
              <a:t>Click to edit Master text styles</a:t>
            </a:r>
          </a:p>
          <a:p>
            <a:pPr lvl="1"/>
            <a:r>
              <a:rPr lang="en-MY" altLang="en-US" smtClean="0"/>
              <a:t>Second level</a:t>
            </a:r>
          </a:p>
          <a:p>
            <a:pPr lvl="2"/>
            <a:r>
              <a:rPr lang="en-MY" altLang="en-US" smtClean="0"/>
              <a:t>Third level</a:t>
            </a:r>
          </a:p>
          <a:p>
            <a:pPr lvl="3"/>
            <a:r>
              <a:rPr lang="en-MY" altLang="en-US" smtClean="0"/>
              <a:t>Fourth level</a:t>
            </a:r>
          </a:p>
          <a:p>
            <a:pPr lvl="4"/>
            <a:r>
              <a:rPr lang="en-MY" alt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8769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17" descr="utar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44450"/>
            <a:ext cx="1219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rgbClr val="0066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rgbClr val="9966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rgbClr val="339933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447800" y="1244600"/>
            <a:ext cx="61722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FFFF00"/>
                </a:solidFill>
              </a:rPr>
              <a:t>Topic - Work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6248400" cy="363393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4000" dirty="0">
                <a:solidFill>
                  <a:schemeClr val="bg1"/>
                </a:solidFill>
              </a:rPr>
              <a:t>MPU33213</a:t>
            </a:r>
          </a:p>
          <a:p>
            <a:pPr algn="ctr" eaLnBrk="1" hangingPunct="1">
              <a:defRPr/>
            </a:pPr>
            <a:endParaRPr lang="en-US" altLang="en-US" sz="40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  <a:t>Computer </a:t>
            </a:r>
            <a:r>
              <a:rPr lang="en-US" altLang="en-US" sz="4000" dirty="0">
                <a:solidFill>
                  <a:schemeClr val="accent1">
                    <a:lumMod val="90000"/>
                  </a:schemeClr>
                </a:solidFill>
              </a:rPr>
              <a:t>Ethics and Professional </a:t>
            </a:r>
            <a:r>
              <a:rPr lang="en-US" altLang="en-US" sz="4000" dirty="0" smtClean="0">
                <a:solidFill>
                  <a:schemeClr val="accent1">
                    <a:lumMod val="90000"/>
                  </a:schemeClr>
                </a:solidFill>
              </a:rPr>
              <a:t>Responsibility</a:t>
            </a:r>
            <a:endParaRPr lang="en-US" altLang="en-US" sz="40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Positive impact on jobs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F12F2-A80A-4951-80D5-095D2AD332C3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905163"/>
            <a:ext cx="394210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Increase efficiency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2983631"/>
            <a:ext cx="394210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Increase earning</a:t>
            </a:r>
            <a:endParaRPr lang="en-GB" sz="3200" dirty="0"/>
          </a:p>
        </p:txBody>
      </p:sp>
      <p:cxnSp>
        <p:nvCxnSpPr>
          <p:cNvPr id="8" name="Straight Arrow Connector 7"/>
          <p:cNvCxnSpPr>
            <a:stCxn id="3" idx="2"/>
            <a:endCxn id="10" idx="0"/>
          </p:cNvCxnSpPr>
          <p:nvPr/>
        </p:nvCxnSpPr>
        <p:spPr>
          <a:xfrm>
            <a:off x="2798637" y="2489938"/>
            <a:ext cx="0" cy="4936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4077072"/>
            <a:ext cx="39421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Increase demand</a:t>
            </a:r>
            <a:endParaRPr lang="en-GB" sz="3200" dirty="0"/>
          </a:p>
        </p:txBody>
      </p:sp>
      <p:cxnSp>
        <p:nvCxnSpPr>
          <p:cNvPr id="16" name="Straight Arrow Connector 15"/>
          <p:cNvCxnSpPr>
            <a:stCxn id="10" idx="2"/>
            <a:endCxn id="15" idx="0"/>
          </p:cNvCxnSpPr>
          <p:nvPr/>
        </p:nvCxnSpPr>
        <p:spPr>
          <a:xfrm>
            <a:off x="2798637" y="3568406"/>
            <a:ext cx="0" cy="508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233" y="5157192"/>
            <a:ext cx="4266808" cy="11521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Require more workers /</a:t>
            </a:r>
          </a:p>
          <a:p>
            <a:pPr algn="ctr"/>
            <a:r>
              <a:rPr lang="en-GB" sz="3200" dirty="0" smtClean="0"/>
              <a:t>New services / products</a:t>
            </a:r>
          </a:p>
        </p:txBody>
      </p:sp>
      <p:cxnSp>
        <p:nvCxnSpPr>
          <p:cNvPr id="23" name="Straight Arrow Connector 22"/>
          <p:cNvCxnSpPr>
            <a:stCxn id="15" idx="2"/>
            <a:endCxn id="22" idx="0"/>
          </p:cNvCxnSpPr>
          <p:nvPr/>
        </p:nvCxnSpPr>
        <p:spPr>
          <a:xfrm>
            <a:off x="2798637" y="4661847"/>
            <a:ext cx="0" cy="495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11376" y="2982351"/>
            <a:ext cx="3077048" cy="10950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Better living</a:t>
            </a:r>
          </a:p>
          <a:p>
            <a:pPr algn="ctr"/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standard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17" idx="2"/>
            <a:endCxn id="32" idx="0"/>
          </p:cNvCxnSpPr>
          <p:nvPr/>
        </p:nvCxnSpPr>
        <p:spPr>
          <a:xfrm flipH="1">
            <a:off x="6849900" y="2489938"/>
            <a:ext cx="6294" cy="492413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1995" y="1905163"/>
            <a:ext cx="2488397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More time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624612" y="2197549"/>
            <a:ext cx="987383" cy="2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1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Positive impact on jobs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896544"/>
          </a:xfrm>
        </p:spPr>
        <p:txBody>
          <a:bodyPr/>
          <a:lstStyle/>
          <a:p>
            <a:r>
              <a:rPr lang="en-MY" altLang="en-US" dirty="0" smtClean="0"/>
              <a:t>Creation of new products and new industries</a:t>
            </a:r>
          </a:p>
          <a:p>
            <a:pPr lvl="1"/>
            <a:r>
              <a:rPr lang="en-MY" altLang="en-US" dirty="0" smtClean="0"/>
              <a:t>Software </a:t>
            </a:r>
            <a:r>
              <a:rPr lang="en-MY" altLang="en-US" dirty="0"/>
              <a:t>engineers, system analysts, repair, and </a:t>
            </a:r>
            <a:r>
              <a:rPr lang="en-MY" altLang="en-US" dirty="0" smtClean="0"/>
              <a:t>maintenance, system / consumer support, etc.</a:t>
            </a:r>
          </a:p>
          <a:p>
            <a:r>
              <a:rPr lang="en-MY" altLang="en-US" dirty="0"/>
              <a:t>More efficient training</a:t>
            </a:r>
          </a:p>
          <a:p>
            <a:pPr lvl="1"/>
            <a:r>
              <a:rPr lang="en-MY" altLang="en-US" dirty="0"/>
              <a:t>Companies can train quickly and using automated support systems.</a:t>
            </a:r>
          </a:p>
          <a:p>
            <a:r>
              <a:rPr lang="en-MY" altLang="en-US" dirty="0"/>
              <a:t>Expand the market of a </a:t>
            </a:r>
            <a:r>
              <a:rPr lang="en-MY" altLang="en-US" dirty="0" smtClean="0"/>
              <a:t>product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F12F2-A80A-4951-80D5-095D2AD332C3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7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Telecommuting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b="1" dirty="0" smtClean="0">
                <a:solidFill>
                  <a:srgbClr val="FF0000"/>
                </a:solidFill>
              </a:rPr>
              <a:t>Telecommuting</a:t>
            </a:r>
            <a:r>
              <a:rPr lang="en-MY" altLang="en-US" dirty="0" smtClean="0"/>
              <a:t> refers to working for an employer at a computer-equipped space in the employee’s home or some other external location.</a:t>
            </a:r>
          </a:p>
          <a:p>
            <a:pPr lvl="1"/>
            <a:r>
              <a:rPr lang="en-MY" altLang="en-US" dirty="0" smtClean="0"/>
              <a:t>Individuals / small businesses can operate globally via the Web</a:t>
            </a:r>
          </a:p>
          <a:p>
            <a:pPr lvl="1"/>
            <a:r>
              <a:rPr lang="en-MY" altLang="en-US" dirty="0" smtClean="0"/>
              <a:t>Company can be located in small town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Telecommuting benefits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Reduces costs for employers </a:t>
            </a:r>
          </a:p>
          <a:p>
            <a:pPr lvl="1"/>
            <a:r>
              <a:rPr lang="en-MY" altLang="en-US" dirty="0" smtClean="0"/>
              <a:t>real estate and office rentals </a:t>
            </a:r>
          </a:p>
          <a:p>
            <a:r>
              <a:rPr lang="en-MY" altLang="en-US" dirty="0"/>
              <a:t>Reduces rush-hour traffic congestion </a:t>
            </a:r>
          </a:p>
          <a:p>
            <a:pPr lvl="1"/>
            <a:r>
              <a:rPr lang="en-MY" altLang="en-US" dirty="0"/>
              <a:t>pollution, gasoline, stress, expenses for commuting</a:t>
            </a:r>
            <a:endParaRPr lang="en-US" altLang="en-US" dirty="0"/>
          </a:p>
          <a:p>
            <a:r>
              <a:rPr lang="en-MY" altLang="en-US" dirty="0" smtClean="0"/>
              <a:t>Employee satisfaction</a:t>
            </a:r>
          </a:p>
          <a:p>
            <a:pPr lvl="1"/>
            <a:r>
              <a:rPr lang="en-MY" altLang="en-US" dirty="0" smtClean="0"/>
              <a:t>more productive, and more loyal to their employers</a:t>
            </a:r>
            <a:r>
              <a:rPr lang="en-MY" altLang="en-US" sz="2000" dirty="0" smtClean="0"/>
              <a:t>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Telecommuting benefits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Easier to work with people </a:t>
            </a:r>
            <a:r>
              <a:rPr lang="en-MY" altLang="en-US" dirty="0" smtClean="0"/>
              <a:t>globally</a:t>
            </a:r>
          </a:p>
          <a:p>
            <a:pPr lvl="1"/>
            <a:r>
              <a:rPr lang="en-MY" altLang="en-US" dirty="0" smtClean="0"/>
              <a:t>Can work at home for a few hours at night, compatible with different time zones</a:t>
            </a:r>
          </a:p>
          <a:p>
            <a:pPr lvl="1"/>
            <a:r>
              <a:rPr lang="en-MY" altLang="en-US" dirty="0" smtClean="0"/>
              <a:t>More time to spend </a:t>
            </a:r>
            <a:r>
              <a:rPr lang="en-MY" altLang="en-US" dirty="0"/>
              <a:t>with </a:t>
            </a:r>
            <a:r>
              <a:rPr lang="en-MY" altLang="en-US" dirty="0" smtClean="0"/>
              <a:t>family</a:t>
            </a:r>
            <a:endParaRPr lang="en-MY" altLang="en-US" dirty="0"/>
          </a:p>
          <a:p>
            <a:r>
              <a:rPr lang="en-MY" altLang="en-US" dirty="0" smtClean="0"/>
              <a:t>Provides </a:t>
            </a:r>
            <a:r>
              <a:rPr lang="en-MY" altLang="en-US" dirty="0"/>
              <a:t>work options for elderly or disabled </a:t>
            </a:r>
            <a:r>
              <a:rPr lang="en-MY" altLang="en-US" dirty="0" smtClean="0"/>
              <a:t>people</a:t>
            </a:r>
            <a:endParaRPr lang="en-MY" altLang="en-US" dirty="0"/>
          </a:p>
          <a:p>
            <a:pPr lvl="1"/>
            <a:r>
              <a:rPr lang="en-MY" altLang="en-US" dirty="0"/>
              <a:t>commuting is physically difficult and expensive. </a:t>
            </a:r>
          </a:p>
          <a:p>
            <a:r>
              <a:rPr lang="en-MY" altLang="en-US" dirty="0"/>
              <a:t>Allows work to continue in bad weather conditions</a:t>
            </a:r>
            <a:endParaRPr lang="en-US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Telecommuting problems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Resentment among </a:t>
            </a:r>
            <a:r>
              <a:rPr lang="en-MY" altLang="en-US" dirty="0" smtClean="0"/>
              <a:t>employees who </a:t>
            </a:r>
            <a:r>
              <a:rPr lang="en-MY" altLang="en-US" dirty="0"/>
              <a:t>must work at the </a:t>
            </a:r>
            <a:r>
              <a:rPr lang="en-MY" altLang="en-US" dirty="0" smtClean="0"/>
              <a:t>office</a:t>
            </a:r>
          </a:p>
          <a:p>
            <a:pPr lvl="1"/>
            <a:r>
              <a:rPr lang="en-MY" altLang="en-US" dirty="0" smtClean="0"/>
              <a:t>Might weaken corporate loyalty</a:t>
            </a:r>
            <a:endParaRPr lang="en-MY" altLang="en-US" dirty="0"/>
          </a:p>
          <a:p>
            <a:r>
              <a:rPr lang="en-MY" altLang="en-US" dirty="0" smtClean="0"/>
              <a:t>Lack of immediate supervision (some employees </a:t>
            </a:r>
            <a:r>
              <a:rPr lang="en-MY" altLang="en-US" dirty="0"/>
              <a:t>need better </a:t>
            </a:r>
            <a:r>
              <a:rPr lang="en-MY" altLang="en-US" dirty="0" smtClean="0"/>
              <a:t>direction)</a:t>
            </a:r>
            <a:endParaRPr lang="en-MY" altLang="en-US" dirty="0"/>
          </a:p>
          <a:p>
            <a:pPr lvl="1"/>
            <a:r>
              <a:rPr lang="en-MY" altLang="en-US" dirty="0"/>
              <a:t>Lower productivity or working too </a:t>
            </a:r>
            <a:r>
              <a:rPr lang="en-MY" altLang="en-US" dirty="0" smtClean="0"/>
              <a:t>hard and long</a:t>
            </a:r>
            <a:endParaRPr lang="en-MY" altLang="en-US" dirty="0"/>
          </a:p>
          <a:p>
            <a:r>
              <a:rPr lang="en-MY" altLang="en-US" dirty="0"/>
              <a:t>Too much distraction at </a:t>
            </a:r>
            <a:r>
              <a:rPr lang="en-MY" altLang="en-US" dirty="0" smtClean="0"/>
              <a:t>home</a:t>
            </a:r>
          </a:p>
          <a:p>
            <a:r>
              <a:rPr lang="en-MY" altLang="en-US" dirty="0"/>
              <a:t>Blurring the boundary between home and </a:t>
            </a:r>
            <a:r>
              <a:rPr lang="en-MY" altLang="en-US" dirty="0" smtClean="0"/>
              <a:t>work causes </a:t>
            </a:r>
            <a:r>
              <a:rPr lang="en-MY" altLang="en-US" dirty="0"/>
              <a:t>stress for </a:t>
            </a:r>
            <a:r>
              <a:rPr lang="en-MY" altLang="en-US" dirty="0" smtClean="0"/>
              <a:t>workers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Telecommuting problems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Miss important things</a:t>
            </a:r>
          </a:p>
          <a:p>
            <a:pPr lvl="1"/>
            <a:r>
              <a:rPr lang="en-MY" altLang="en-US" dirty="0" smtClean="0"/>
              <a:t>mentoring relationships and opportunities for advancement. </a:t>
            </a:r>
          </a:p>
          <a:p>
            <a:pPr lvl="1"/>
            <a:r>
              <a:rPr lang="en-MY" altLang="en-US" dirty="0" smtClean="0"/>
              <a:t>Social </a:t>
            </a:r>
            <a:r>
              <a:rPr lang="en-MY" altLang="en-US" dirty="0"/>
              <a:t>interactions at </a:t>
            </a:r>
            <a:r>
              <a:rPr lang="en-MY" altLang="en-US" dirty="0" smtClean="0"/>
              <a:t>work, significant </a:t>
            </a:r>
            <a:r>
              <a:rPr lang="en-MY" altLang="en-US" dirty="0"/>
              <a:t>part of pleasant working </a:t>
            </a:r>
            <a:r>
              <a:rPr lang="en-MY" altLang="en-US" dirty="0" smtClean="0"/>
              <a:t>conditions for some people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Offshoring and outsourcing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Offshoring </a:t>
            </a:r>
          </a:p>
          <a:p>
            <a:pPr lvl="1"/>
            <a:r>
              <a:rPr lang="en-MY" altLang="en-US" dirty="0" smtClean="0"/>
              <a:t>Hiring </a:t>
            </a:r>
            <a:r>
              <a:rPr lang="en-MY" altLang="en-US" dirty="0"/>
              <a:t>employees in other </a:t>
            </a:r>
            <a:r>
              <a:rPr lang="en-MY" altLang="en-US" dirty="0" smtClean="0"/>
              <a:t>countries. E.g.</a:t>
            </a:r>
          </a:p>
          <a:p>
            <a:pPr lvl="2"/>
            <a:r>
              <a:rPr lang="en-MY" altLang="en-US" sz="2600" dirty="0" smtClean="0"/>
              <a:t>Customer service call centres / help desks</a:t>
            </a:r>
          </a:p>
          <a:p>
            <a:pPr lvl="2"/>
            <a:r>
              <a:rPr lang="en-MY" altLang="en-US" sz="2600" dirty="0" smtClean="0"/>
              <a:t>Programmers</a:t>
            </a:r>
          </a:p>
          <a:p>
            <a:pPr lvl="2"/>
            <a:r>
              <a:rPr lang="en-MY" altLang="en-US" sz="2800" dirty="0" smtClean="0"/>
              <a:t>Payroll, insurance claims </a:t>
            </a:r>
            <a:r>
              <a:rPr lang="en-MY" altLang="en-US" sz="2800" dirty="0"/>
              <a:t>processing</a:t>
            </a:r>
            <a:endParaRPr lang="en-MY" altLang="en-US" sz="2600" dirty="0" smtClean="0"/>
          </a:p>
          <a:p>
            <a:pPr lvl="1"/>
            <a:r>
              <a:rPr lang="en-MY" altLang="en-US" dirty="0" smtClean="0"/>
              <a:t>Manufacturing moved to less wealthy countries especially in Asia</a:t>
            </a:r>
          </a:p>
          <a:p>
            <a:pPr lvl="1"/>
            <a:r>
              <a:rPr lang="en-MY" altLang="en-US" dirty="0" smtClean="0"/>
              <a:t>Reasons: low pay rate, professionals availability, facilities cost, rules and regulations, </a:t>
            </a:r>
            <a:r>
              <a:rPr lang="en-MY" altLang="en-US" dirty="0"/>
              <a:t>ability to interact in </a:t>
            </a:r>
            <a:r>
              <a:rPr lang="en-MY" altLang="en-US" dirty="0" smtClean="0"/>
              <a:t>English, etc.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Offshoring and outsourcing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Outsourcing</a:t>
            </a:r>
            <a:r>
              <a:rPr lang="en-MY" altLang="en-US" sz="2800" dirty="0" smtClean="0"/>
              <a:t> </a:t>
            </a:r>
            <a:endParaRPr lang="en-MY" altLang="en-US" sz="2800" dirty="0"/>
          </a:p>
          <a:p>
            <a:pPr lvl="1"/>
            <a:r>
              <a:rPr lang="en-MY" altLang="en-US" dirty="0"/>
              <a:t>company pays other companies to build parts for its products or provide services </a:t>
            </a:r>
          </a:p>
          <a:p>
            <a:pPr lvl="1"/>
            <a:r>
              <a:rPr lang="en-MY" altLang="en-US" dirty="0"/>
              <a:t>can be in the same or different  country</a:t>
            </a:r>
            <a:endParaRPr lang="en-MY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Offshoring </a:t>
            </a:r>
            <a:r>
              <a:rPr lang="en-US" altLang="en-US" dirty="0" smtClean="0"/>
              <a:t>Impact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Job </a:t>
            </a:r>
            <a:r>
              <a:rPr lang="en-MY" altLang="en-US" dirty="0"/>
              <a:t>loss </a:t>
            </a:r>
            <a:r>
              <a:rPr lang="en-MY" altLang="en-US" dirty="0" smtClean="0"/>
              <a:t>vs. job shift</a:t>
            </a:r>
            <a:endParaRPr lang="en-MY" altLang="en-US" dirty="0"/>
          </a:p>
          <a:p>
            <a:pPr lvl="1"/>
            <a:r>
              <a:rPr lang="en-MY" altLang="en-US" dirty="0" smtClean="0"/>
              <a:t>Local: job loss, decrease </a:t>
            </a:r>
            <a:r>
              <a:rPr lang="en-MY" altLang="en-US" dirty="0"/>
              <a:t>in salaries and standard of </a:t>
            </a:r>
            <a:r>
              <a:rPr lang="en-MY" altLang="en-US" dirty="0" smtClean="0"/>
              <a:t>living</a:t>
            </a:r>
          </a:p>
          <a:p>
            <a:pPr lvl="1"/>
            <a:r>
              <a:rPr lang="en-MY" altLang="en-US" dirty="0" smtClean="0"/>
              <a:t>Offshoring destinations: new job opportunities</a:t>
            </a:r>
            <a:endParaRPr lang="en-MY" altLang="en-US" dirty="0"/>
          </a:p>
          <a:p>
            <a:r>
              <a:rPr lang="en-MY" altLang="en-US" dirty="0"/>
              <a:t>Increased demand for goods and services </a:t>
            </a:r>
          </a:p>
          <a:p>
            <a:pPr lvl="1"/>
            <a:r>
              <a:rPr lang="en-MY" altLang="en-US" dirty="0"/>
              <a:t>lower </a:t>
            </a:r>
            <a:r>
              <a:rPr lang="en-MY" altLang="en-US" dirty="0" smtClean="0"/>
              <a:t>labour </a:t>
            </a:r>
            <a:r>
              <a:rPr lang="en-MY" altLang="en-US" dirty="0"/>
              <a:t>costs reduce prices for consumers </a:t>
            </a:r>
          </a:p>
          <a:p>
            <a:pPr lvl="1"/>
            <a:r>
              <a:rPr lang="en-MY" altLang="en-US" dirty="0" smtClean="0"/>
              <a:t>increased </a:t>
            </a:r>
            <a:r>
              <a:rPr lang="en-MY" altLang="en-US" dirty="0"/>
              <a:t>income and reduced prices for goods and services helps grow the economies</a:t>
            </a:r>
            <a:endParaRPr lang="en-MY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covered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smtClean="0"/>
              <a:t>Impact of computers on jobs</a:t>
            </a:r>
          </a:p>
          <a:p>
            <a:r>
              <a:rPr lang="en-MY" altLang="en-US" smtClean="0"/>
              <a:t>Telecommuting</a:t>
            </a:r>
          </a:p>
          <a:p>
            <a:r>
              <a:rPr lang="en-MY" altLang="en-US" smtClean="0"/>
              <a:t>Offshoring and a global workforce</a:t>
            </a:r>
          </a:p>
          <a:p>
            <a:r>
              <a:rPr lang="en-MY" altLang="en-US" smtClean="0"/>
              <a:t>Monitoring employees</a:t>
            </a:r>
          </a:p>
          <a:p>
            <a:r>
              <a:rPr lang="en-MY" altLang="en-US" smtClean="0"/>
              <a:t>Work / personal device use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205F6-B4CF-48D1-8940-CA131169BC3D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and side effects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Customer service:</a:t>
            </a:r>
          </a:p>
          <a:p>
            <a:pPr lvl="1"/>
            <a:r>
              <a:rPr lang="en-MY" altLang="en-US" dirty="0" smtClean="0"/>
              <a:t>Foreign </a:t>
            </a:r>
            <a:r>
              <a:rPr lang="en-MY" altLang="en-US" dirty="0"/>
              <a:t>accents difficult to understand</a:t>
            </a:r>
          </a:p>
          <a:p>
            <a:pPr lvl="1"/>
            <a:r>
              <a:rPr lang="en-MY" altLang="en-US" dirty="0"/>
              <a:t>Service personnel not familiar with </a:t>
            </a:r>
            <a:r>
              <a:rPr lang="en-MY" altLang="en-US" dirty="0" smtClean="0"/>
              <a:t>the product, just follow instructions in manuals / handbooks </a:t>
            </a:r>
            <a:endParaRPr lang="en-MY" altLang="en-US" dirty="0"/>
          </a:p>
          <a:p>
            <a:r>
              <a:rPr lang="en-MY" altLang="en-US" dirty="0"/>
              <a:t>Time </a:t>
            </a:r>
            <a:r>
              <a:rPr lang="en-MY" altLang="en-US" dirty="0" smtClean="0"/>
              <a:t>differences - need to work night-shifts (</a:t>
            </a:r>
            <a:r>
              <a:rPr lang="en-MY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income vs. health</a:t>
            </a:r>
            <a:r>
              <a:rPr lang="en-MY" altLang="en-US" dirty="0" smtClean="0"/>
              <a:t>)</a:t>
            </a:r>
            <a:endParaRPr lang="en-MY" altLang="en-US" dirty="0"/>
          </a:p>
          <a:p>
            <a:r>
              <a:rPr lang="en-MY" altLang="en-US" dirty="0" smtClean="0"/>
              <a:t>Need </a:t>
            </a:r>
            <a:r>
              <a:rPr lang="en-MY" altLang="en-US" dirty="0"/>
              <a:t>new job </a:t>
            </a:r>
            <a:r>
              <a:rPr lang="en-MY" altLang="en-US" dirty="0" smtClean="0"/>
              <a:t>skills. E.g.</a:t>
            </a:r>
            <a:endParaRPr lang="en-MY" altLang="en-US" dirty="0"/>
          </a:p>
          <a:p>
            <a:pPr lvl="1"/>
            <a:r>
              <a:rPr lang="en-MY" altLang="en-US" dirty="0" smtClean="0"/>
              <a:t>Manage </a:t>
            </a:r>
            <a:r>
              <a:rPr lang="en-MY" altLang="en-US" dirty="0"/>
              <a:t>people from different </a:t>
            </a:r>
            <a:r>
              <a:rPr lang="en-MY" altLang="en-US" dirty="0" smtClean="0"/>
              <a:t>cultures</a:t>
            </a:r>
          </a:p>
          <a:p>
            <a:pPr lvl="1"/>
            <a:r>
              <a:rPr lang="en-MY" altLang="en-US" dirty="0" smtClean="0"/>
              <a:t>Schedule meeting based on foreign working hours</a:t>
            </a:r>
            <a:endParaRPr lang="en-MY" altLang="en-US" dirty="0"/>
          </a:p>
          <a:p>
            <a:endParaRPr lang="en-MY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and side effects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Increased demand for highly-skilled workers </a:t>
            </a:r>
            <a:r>
              <a:rPr lang="en-MY" altLang="en-US" dirty="0" smtClean="0"/>
              <a:t>in offshoring destinations</a:t>
            </a:r>
            <a:endParaRPr lang="en-MY" altLang="en-US" dirty="0"/>
          </a:p>
          <a:p>
            <a:pPr lvl="1"/>
            <a:r>
              <a:rPr lang="en-MY" altLang="en-US" dirty="0"/>
              <a:t>forced their salaries up </a:t>
            </a:r>
          </a:p>
          <a:p>
            <a:pPr lvl="1"/>
            <a:r>
              <a:rPr lang="en-MY" altLang="en-US" dirty="0"/>
              <a:t>eliminates original cost savings</a:t>
            </a:r>
            <a:endParaRPr lang="en-MY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Ethics of hiring developers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Issue: foreign developers required lower salary</a:t>
            </a:r>
          </a:p>
          <a:p>
            <a:r>
              <a:rPr lang="en-MY" altLang="en-US" dirty="0" smtClean="0"/>
              <a:t>Utilitarian – how we evaluate the utility?</a:t>
            </a:r>
            <a:endParaRPr lang="en-MY" altLang="en-US" dirty="0"/>
          </a:p>
          <a:p>
            <a:pPr lvl="1"/>
            <a:r>
              <a:rPr lang="en-MY" altLang="en-US" dirty="0"/>
              <a:t>number of </a:t>
            </a:r>
            <a:r>
              <a:rPr lang="en-MY" altLang="en-US" dirty="0" smtClean="0"/>
              <a:t>dollars received: local developers</a:t>
            </a:r>
            <a:endParaRPr lang="en-MY" altLang="en-US" dirty="0"/>
          </a:p>
          <a:p>
            <a:pPr lvl="1"/>
            <a:r>
              <a:rPr lang="en-MY" altLang="en-US" dirty="0"/>
              <a:t>comparison to </a:t>
            </a:r>
            <a:r>
              <a:rPr lang="en-MY" altLang="en-US" dirty="0" smtClean="0"/>
              <a:t>average pay: foreign developers</a:t>
            </a:r>
            <a:endParaRPr lang="en-MY" altLang="en-US" dirty="0"/>
          </a:p>
          <a:p>
            <a:r>
              <a:rPr lang="en-MY" altLang="en-US" dirty="0"/>
              <a:t>Laws enforce equal salary</a:t>
            </a:r>
          </a:p>
          <a:p>
            <a:pPr lvl="1"/>
            <a:r>
              <a:rPr lang="en-MY" altLang="en-US" dirty="0"/>
              <a:t>Local developers get most </a:t>
            </a:r>
            <a:r>
              <a:rPr lang="en-MY" altLang="en-US" dirty="0" smtClean="0"/>
              <a:t>jobs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Ethics of hiring developers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Kantian (</a:t>
            </a:r>
            <a:r>
              <a:rPr lang="en-MY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not to treat others as a means to an end</a:t>
            </a:r>
            <a:r>
              <a:rPr lang="en-MY" altLang="en-US" dirty="0" smtClean="0"/>
              <a:t>)</a:t>
            </a:r>
            <a:endParaRPr lang="en-MY" altLang="en-US" dirty="0"/>
          </a:p>
          <a:p>
            <a:pPr lvl="1"/>
            <a:r>
              <a:rPr lang="en-MY" altLang="en-US" dirty="0" smtClean="0"/>
              <a:t>Paying </a:t>
            </a:r>
            <a:r>
              <a:rPr lang="en-MY" altLang="en-US" dirty="0"/>
              <a:t>higher rate is </a:t>
            </a:r>
            <a:r>
              <a:rPr lang="en-MY" altLang="en-US" dirty="0" smtClean="0"/>
              <a:t>wasteful (both local and foreign developers are doing the same job)</a:t>
            </a:r>
          </a:p>
          <a:p>
            <a:pPr lvl="1"/>
            <a:r>
              <a:rPr lang="en-MY" altLang="en-US" dirty="0" smtClean="0"/>
              <a:t>Obligated </a:t>
            </a:r>
            <a:r>
              <a:rPr lang="en-MY" altLang="en-US" dirty="0"/>
              <a:t>to hire at best </a:t>
            </a:r>
            <a:r>
              <a:rPr lang="en-MY" altLang="en-US" dirty="0" smtClean="0"/>
              <a:t>price</a:t>
            </a:r>
            <a:endParaRPr lang="en-MY" altLang="en-US" dirty="0"/>
          </a:p>
          <a:p>
            <a:pPr lvl="1"/>
            <a:r>
              <a:rPr lang="en-MY" altLang="en-US" dirty="0" smtClean="0">
                <a:solidFill>
                  <a:srgbClr val="C00000"/>
                </a:solidFill>
              </a:rPr>
              <a:t>Paying less? Foreign developers can make their </a:t>
            </a:r>
            <a:r>
              <a:rPr lang="en-MY" altLang="en-US" dirty="0">
                <a:solidFill>
                  <a:srgbClr val="C00000"/>
                </a:solidFill>
              </a:rPr>
              <a:t>own </a:t>
            </a:r>
            <a:r>
              <a:rPr lang="en-MY" altLang="en-US" dirty="0" smtClean="0">
                <a:solidFill>
                  <a:srgbClr val="C00000"/>
                </a:solidFill>
              </a:rPr>
              <a:t>judgment</a:t>
            </a:r>
            <a:endParaRPr lang="en-MY" altLang="en-US" dirty="0">
              <a:solidFill>
                <a:srgbClr val="C00000"/>
              </a:solidFill>
            </a:endParaRPr>
          </a:p>
          <a:p>
            <a:pPr lvl="1"/>
            <a:r>
              <a:rPr lang="en-MY" altLang="en-US" dirty="0" smtClean="0">
                <a:solidFill>
                  <a:srgbClr val="C00000"/>
                </a:solidFill>
              </a:rPr>
              <a:t>Pay </a:t>
            </a:r>
            <a:r>
              <a:rPr lang="en-MY" altLang="en-US" dirty="0">
                <a:solidFill>
                  <a:srgbClr val="C00000"/>
                </a:solidFill>
              </a:rPr>
              <a:t>more or provide </a:t>
            </a:r>
            <a:r>
              <a:rPr lang="en-MY" altLang="en-US" dirty="0" smtClean="0">
                <a:solidFill>
                  <a:srgbClr val="C00000"/>
                </a:solidFill>
              </a:rPr>
              <a:t>better </a:t>
            </a:r>
            <a:r>
              <a:rPr lang="en-MY" altLang="en-US" dirty="0">
                <a:solidFill>
                  <a:srgbClr val="C00000"/>
                </a:solidFill>
              </a:rPr>
              <a:t>working </a:t>
            </a:r>
            <a:r>
              <a:rPr lang="en-MY" altLang="en-US" dirty="0" smtClean="0">
                <a:solidFill>
                  <a:srgbClr val="C00000"/>
                </a:solidFill>
              </a:rPr>
              <a:t>conditions than the law or market required</a:t>
            </a:r>
          </a:p>
          <a:p>
            <a:pPr lvl="2"/>
            <a:r>
              <a:rPr lang="en-MY" altLang="en-US" sz="2600" dirty="0" smtClean="0">
                <a:solidFill>
                  <a:srgbClr val="C00000"/>
                </a:solidFill>
              </a:rPr>
              <a:t>In sense of humanity, generosity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on job applicants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Surveying social media and blogs</a:t>
            </a:r>
          </a:p>
          <a:p>
            <a:pPr lvl="1"/>
            <a:r>
              <a:rPr lang="en-MY" altLang="en-US" dirty="0" smtClean="0">
                <a:sym typeface="Wingdings" panose="05000000000000000000" pitchFamily="2" charset="2"/>
              </a:rPr>
              <a:t></a:t>
            </a:r>
            <a:r>
              <a:rPr lang="en-MY" altLang="en-US" dirty="0" smtClean="0"/>
              <a:t>privacy </a:t>
            </a:r>
            <a:r>
              <a:rPr lang="en-MY" altLang="en-US" dirty="0"/>
              <a:t>objections: restrict information collected</a:t>
            </a:r>
          </a:p>
          <a:p>
            <a:pPr lvl="1"/>
            <a:r>
              <a:rPr lang="en-MY" altLang="en-US" dirty="0">
                <a:sym typeface="Wingdings" panose="05000000000000000000" pitchFamily="2" charset="2"/>
              </a:rPr>
              <a:t></a:t>
            </a:r>
            <a:r>
              <a:rPr lang="en-MY" altLang="en-US" dirty="0" smtClean="0"/>
              <a:t>personal </a:t>
            </a:r>
            <a:r>
              <a:rPr lang="en-MY" altLang="en-US" dirty="0"/>
              <a:t>stuff can make prediction about future risky </a:t>
            </a:r>
            <a:r>
              <a:rPr lang="en-MY" altLang="en-US" dirty="0" smtClean="0"/>
              <a:t>behaviour</a:t>
            </a:r>
          </a:p>
          <a:p>
            <a:pPr lvl="2"/>
            <a:r>
              <a:rPr lang="en-MY" altLang="en-US" sz="2600" dirty="0" smtClean="0">
                <a:solidFill>
                  <a:srgbClr val="C00000"/>
                </a:solidFill>
              </a:rPr>
              <a:t>Affect workplace safety and security</a:t>
            </a:r>
          </a:p>
          <a:p>
            <a:pPr lvl="2"/>
            <a:r>
              <a:rPr lang="en-MY" altLang="en-US" sz="2600" dirty="0" smtClean="0">
                <a:solidFill>
                  <a:srgbClr val="C00000"/>
                </a:solidFill>
              </a:rPr>
              <a:t>Lawsuits</a:t>
            </a:r>
          </a:p>
          <a:p>
            <a:pPr lvl="2"/>
            <a:r>
              <a:rPr lang="en-MY" altLang="en-US" sz="2600" dirty="0" smtClean="0">
                <a:solidFill>
                  <a:srgbClr val="C00000"/>
                </a:solidFill>
              </a:rPr>
              <a:t>Affect company image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on job applicants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Difficult to </a:t>
            </a:r>
            <a:r>
              <a:rPr lang="en-MY" altLang="en-US" dirty="0" smtClean="0"/>
              <a:t>judge, unfair to applicants</a:t>
            </a:r>
            <a:endParaRPr lang="en-MY" altLang="en-US" dirty="0"/>
          </a:p>
          <a:p>
            <a:pPr lvl="1"/>
            <a:r>
              <a:rPr lang="en-MY" altLang="en-US" dirty="0" smtClean="0"/>
              <a:t>Assessing </a:t>
            </a:r>
            <a:r>
              <a:rPr lang="en-MY" altLang="en-US" dirty="0"/>
              <a:t>character from limited information</a:t>
            </a:r>
          </a:p>
          <a:p>
            <a:pPr lvl="1"/>
            <a:r>
              <a:rPr lang="en-MY" altLang="en-US" dirty="0" smtClean="0"/>
              <a:t>Inaccurate </a:t>
            </a:r>
            <a:r>
              <a:rPr lang="en-MY" altLang="en-US" dirty="0"/>
              <a:t>information posted by someone </a:t>
            </a:r>
            <a:r>
              <a:rPr lang="en-MY" altLang="en-US" dirty="0" smtClean="0"/>
              <a:t>else</a:t>
            </a:r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Protecting privacy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Use a “third-party” </a:t>
            </a:r>
            <a:r>
              <a:rPr lang="en-MY" altLang="en-US" dirty="0" smtClean="0"/>
              <a:t>company to perform the searching</a:t>
            </a:r>
            <a:endParaRPr lang="en-MY" altLang="en-US" dirty="0"/>
          </a:p>
          <a:p>
            <a:pPr lvl="1"/>
            <a:r>
              <a:rPr lang="en-MY" altLang="en-US" dirty="0" smtClean="0"/>
              <a:t>Employer </a:t>
            </a:r>
            <a:r>
              <a:rPr lang="en-MY" altLang="en-US" dirty="0"/>
              <a:t>never sees inappropriate information </a:t>
            </a:r>
          </a:p>
          <a:p>
            <a:pPr lvl="1"/>
            <a:r>
              <a:rPr lang="en-MY" altLang="en-US" dirty="0" smtClean="0"/>
              <a:t>Protect </a:t>
            </a:r>
            <a:r>
              <a:rPr lang="en-MY" altLang="en-US" dirty="0"/>
              <a:t>the applicant’s privacy and employer from complaints</a:t>
            </a:r>
          </a:p>
          <a:p>
            <a:r>
              <a:rPr lang="en-MY" altLang="en-US" dirty="0"/>
              <a:t>Make policy about searches clear </a:t>
            </a:r>
          </a:p>
          <a:p>
            <a:pPr lvl="1"/>
            <a:r>
              <a:rPr lang="en-MY" altLang="en-US" dirty="0" smtClean="0"/>
              <a:t>Perform </a:t>
            </a:r>
            <a:r>
              <a:rPr lang="en-MY" altLang="en-US" dirty="0"/>
              <a:t>search only if applicant consents</a:t>
            </a:r>
          </a:p>
          <a:p>
            <a:pPr lvl="1"/>
            <a:r>
              <a:rPr lang="en-MY" altLang="en-US" smtClean="0"/>
              <a:t>Inform </a:t>
            </a:r>
            <a:r>
              <a:rPr lang="en-MY" altLang="en-US" dirty="0"/>
              <a:t>if it provides employer with negative information</a:t>
            </a:r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Monitoring employees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US" altLang="en-US" dirty="0"/>
              <a:t>Forms</a:t>
            </a:r>
          </a:p>
          <a:p>
            <a:pPr lvl="1"/>
            <a:r>
              <a:rPr lang="en-MY" altLang="en-US" dirty="0"/>
              <a:t>Monitoring the email and voice mail </a:t>
            </a:r>
          </a:p>
          <a:p>
            <a:pPr lvl="1"/>
            <a:r>
              <a:rPr lang="en-MY" altLang="en-US" dirty="0"/>
              <a:t>Software that reports on Web use</a:t>
            </a:r>
          </a:p>
          <a:p>
            <a:pPr lvl="1"/>
            <a:r>
              <a:rPr lang="en-MY" altLang="en-US" dirty="0"/>
              <a:t>Blocking access to social network </a:t>
            </a:r>
            <a:r>
              <a:rPr lang="en-MY" altLang="en-US" dirty="0" smtClean="0"/>
              <a:t>sites</a:t>
            </a:r>
          </a:p>
          <a:p>
            <a:pPr lvl="1"/>
            <a:r>
              <a:rPr lang="en-MY" altLang="en-US" dirty="0" smtClean="0"/>
              <a:t>Log in / out</a:t>
            </a:r>
            <a:endParaRPr lang="en-US" altLang="en-US" dirty="0" smtClean="0"/>
          </a:p>
          <a:p>
            <a:r>
              <a:rPr lang="en-US" altLang="en-US" dirty="0" smtClean="0"/>
              <a:t>Controversies</a:t>
            </a:r>
          </a:p>
          <a:p>
            <a:pPr lvl="1"/>
            <a:r>
              <a:rPr lang="en-US" altLang="en-US" dirty="0" smtClean="0"/>
              <a:t>Reasons </a:t>
            </a:r>
            <a:r>
              <a:rPr lang="en-US" altLang="en-US" dirty="0"/>
              <a:t>for monitoring</a:t>
            </a:r>
          </a:p>
          <a:p>
            <a:pPr lvl="1"/>
            <a:r>
              <a:rPr lang="en-US" altLang="en-US" dirty="0"/>
              <a:t>Boundary: employee vs employer rights</a:t>
            </a:r>
          </a:p>
          <a:p>
            <a:endParaRPr lang="en-MY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Reasons for monitoring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Protect </a:t>
            </a:r>
            <a:r>
              <a:rPr lang="en-MY" altLang="en-US" b="1" dirty="0"/>
              <a:t>security</a:t>
            </a:r>
            <a:r>
              <a:rPr lang="en-MY" altLang="en-US" dirty="0"/>
              <a:t> of proprietary </a:t>
            </a:r>
            <a:r>
              <a:rPr lang="en-MY" altLang="en-US" dirty="0" smtClean="0"/>
              <a:t>information and data</a:t>
            </a:r>
            <a:endParaRPr lang="en-MY" altLang="en-US" dirty="0"/>
          </a:p>
          <a:p>
            <a:r>
              <a:rPr lang="en-MY" altLang="en-US" dirty="0"/>
              <a:t>Prevent or investigate possible criminal </a:t>
            </a:r>
            <a:r>
              <a:rPr lang="en-MY" altLang="en-US" dirty="0" smtClean="0"/>
              <a:t>activities</a:t>
            </a:r>
          </a:p>
          <a:p>
            <a:pPr lvl="1"/>
            <a:r>
              <a:rPr lang="en-MY" altLang="en-US" dirty="0" smtClean="0"/>
              <a:t>selling drugs / weapons illegally</a:t>
            </a:r>
          </a:p>
          <a:p>
            <a:pPr lvl="1"/>
            <a:r>
              <a:rPr lang="en-MY" altLang="en-US" dirty="0" smtClean="0"/>
              <a:t>running betting pools (World cup, Euro cup, etc.)</a:t>
            </a:r>
          </a:p>
          <a:p>
            <a:r>
              <a:rPr lang="en-MY" altLang="en-US" dirty="0" smtClean="0"/>
              <a:t>Check for violations of company policy</a:t>
            </a:r>
          </a:p>
          <a:p>
            <a:pPr lvl="1"/>
            <a:r>
              <a:rPr lang="en-MY" altLang="en-US" dirty="0" smtClean="0"/>
              <a:t>sending offensive or pornographic or spam messages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Reasons for monitoring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Prevent personal use of employer </a:t>
            </a:r>
            <a:r>
              <a:rPr lang="en-MY" altLang="en-US" dirty="0" smtClean="0"/>
              <a:t>facilities</a:t>
            </a:r>
            <a:endParaRPr lang="en-MY" altLang="en-US" sz="2800" dirty="0" smtClean="0"/>
          </a:p>
          <a:p>
            <a:pPr lvl="1"/>
            <a:r>
              <a:rPr lang="en-MY" altLang="en-US" dirty="0" smtClean="0"/>
              <a:t>Watching video, play games, doing personal / part time jobs, shopping, etc.</a:t>
            </a:r>
            <a:endParaRPr lang="en-MY" altLang="en-US" dirty="0"/>
          </a:p>
          <a:p>
            <a:r>
              <a:rPr lang="en-MY" altLang="en-US" dirty="0" smtClean="0"/>
              <a:t>Investigate complaints.</a:t>
            </a:r>
            <a:endParaRPr lang="en-MY" altLang="en-US" dirty="0"/>
          </a:p>
          <a:p>
            <a:r>
              <a:rPr lang="en-MY" altLang="en-US" dirty="0"/>
              <a:t>Comply with legal requirements in heavily regulated </a:t>
            </a:r>
            <a:r>
              <a:rPr lang="en-MY" altLang="en-US" dirty="0" smtClean="0"/>
              <a:t>industries.</a:t>
            </a:r>
          </a:p>
          <a:p>
            <a:pPr lvl="1"/>
            <a:r>
              <a:rPr lang="en-MY" altLang="en-US" dirty="0" smtClean="0"/>
              <a:t>E.g. health industry – patient information</a:t>
            </a:r>
          </a:p>
          <a:p>
            <a:r>
              <a:rPr lang="en-MY" altLang="en-US" dirty="0"/>
              <a:t>Training and increasing productivity</a:t>
            </a:r>
          </a:p>
          <a:p>
            <a:pPr lvl="1"/>
            <a:r>
              <a:rPr lang="en-MY" altLang="en-US" dirty="0" smtClean="0"/>
              <a:t>E.g. customer service, telemarketing, etc.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impact on jobs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968552"/>
          </a:xfrm>
        </p:spPr>
        <p:txBody>
          <a:bodyPr/>
          <a:lstStyle/>
          <a:p>
            <a:r>
              <a:rPr lang="en-MY" altLang="en-US" dirty="0" smtClean="0"/>
              <a:t>Eliminate many jobs because of increased efficiency and automation</a:t>
            </a:r>
          </a:p>
          <a:p>
            <a:pPr lvl="1"/>
            <a:r>
              <a:rPr lang="en-MY" altLang="en-US" dirty="0" smtClean="0"/>
              <a:t>ATMs vs. bank tellers</a:t>
            </a:r>
          </a:p>
          <a:p>
            <a:pPr lvl="1"/>
            <a:r>
              <a:rPr lang="en-MY" altLang="en-US" dirty="0" smtClean="0"/>
              <a:t>Telephone switchboard operators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21086-9CF2-454A-99DD-9E26BB7801A5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15" y="3634392"/>
            <a:ext cx="3988998" cy="32236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Reasons for monitoring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 smtClean="0"/>
              <a:t>Find needed business information when the employee is not available.</a:t>
            </a:r>
          </a:p>
          <a:p>
            <a:r>
              <a:rPr lang="en-MY" altLang="en-US" dirty="0" smtClean="0"/>
              <a:t>Locate employees.</a:t>
            </a:r>
            <a:endParaRPr lang="en-MY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Monitoring social media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US" altLang="en-US" dirty="0"/>
              <a:t>Controversial</a:t>
            </a:r>
          </a:p>
          <a:p>
            <a:pPr lvl="1"/>
            <a:r>
              <a:rPr lang="en-US" altLang="en-US" dirty="0"/>
              <a:t>Content widely distributed affect reputation</a:t>
            </a:r>
          </a:p>
          <a:p>
            <a:pPr lvl="1"/>
            <a:r>
              <a:rPr lang="en-US" altLang="en-US" dirty="0"/>
              <a:t>Privacy and violation of freedom of speech</a:t>
            </a:r>
          </a:p>
          <a:p>
            <a:r>
              <a:rPr lang="en-US" altLang="en-US" dirty="0"/>
              <a:t>Types that can be prohibited</a:t>
            </a:r>
          </a:p>
          <a:p>
            <a:pPr lvl="1"/>
            <a:r>
              <a:rPr lang="en-MY" altLang="en-US" dirty="0"/>
              <a:t>disparaging the employer or its customers </a:t>
            </a:r>
          </a:p>
          <a:p>
            <a:pPr lvl="1"/>
            <a:r>
              <a:rPr lang="en-MY" altLang="en-US" dirty="0"/>
              <a:t>disparaging competitors</a:t>
            </a:r>
          </a:p>
          <a:p>
            <a:pPr lvl="1"/>
            <a:r>
              <a:rPr lang="en-MY" altLang="en-US" dirty="0"/>
              <a:t>disclosure private information about clients</a:t>
            </a:r>
          </a:p>
          <a:p>
            <a:pPr lvl="1"/>
            <a:r>
              <a:rPr lang="en-MY" altLang="en-US" dirty="0"/>
              <a:t>discussion of new products and private financial and business plans.</a:t>
            </a:r>
            <a:endParaRPr lang="en-MY" altLang="en-US" dirty="0"/>
          </a:p>
          <a:p>
            <a:pPr lvl="1"/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 and personal use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Prohibit employees from using their work email and computers for personal use</a:t>
            </a:r>
            <a:r>
              <a:rPr lang="en-MY" altLang="en-US" dirty="0" smtClean="0"/>
              <a:t>.</a:t>
            </a:r>
            <a:endParaRPr lang="en-MY" altLang="en-US" dirty="0"/>
          </a:p>
          <a:p>
            <a:pPr lvl="1"/>
            <a:r>
              <a:rPr lang="en-MY" altLang="en-US" dirty="0"/>
              <a:t>Content in personal messages from a business </a:t>
            </a:r>
            <a:r>
              <a:rPr lang="en-MY" altLang="en-US" dirty="0" smtClean="0"/>
              <a:t>address</a:t>
            </a:r>
            <a:endParaRPr lang="en-MY" altLang="en-US" dirty="0"/>
          </a:p>
          <a:p>
            <a:pPr lvl="1"/>
            <a:r>
              <a:rPr lang="en-MY" altLang="en-US" dirty="0"/>
              <a:t>Embarrass or subject to legal problems</a:t>
            </a:r>
            <a:r>
              <a:rPr lang="en-MY" altLang="en-US" dirty="0" smtClean="0"/>
              <a:t>.</a:t>
            </a:r>
            <a:endParaRPr lang="en-MY" altLang="en-US" dirty="0"/>
          </a:p>
          <a:p>
            <a:r>
              <a:rPr lang="en-MY" altLang="en-US" dirty="0"/>
              <a:t>Can not install any software on work computers other than what the employer provides</a:t>
            </a:r>
          </a:p>
          <a:p>
            <a:pPr lvl="1"/>
            <a:r>
              <a:rPr lang="en-MY" altLang="en-US" dirty="0" smtClean="0"/>
              <a:t>Security issues</a:t>
            </a:r>
            <a:endParaRPr lang="en-MY" altLang="en-US" dirty="0"/>
          </a:p>
          <a:p>
            <a:pPr lvl="1"/>
            <a:r>
              <a:rPr lang="en-MY" altLang="en-US" dirty="0"/>
              <a:t>To keep pirated software off the computers</a:t>
            </a:r>
            <a:endParaRPr lang="en-MY" altLang="en-US" dirty="0"/>
          </a:p>
          <a:p>
            <a:pPr lvl="1"/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 and personal use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Prohibit using personal devices for work </a:t>
            </a:r>
          </a:p>
          <a:p>
            <a:pPr lvl="1"/>
            <a:r>
              <a:rPr lang="en-MY" altLang="en-US" dirty="0"/>
              <a:t>Overhead of managing and maintaining systems </a:t>
            </a:r>
          </a:p>
          <a:p>
            <a:pPr lvl="1"/>
            <a:r>
              <a:rPr lang="en-MY" altLang="en-US" dirty="0"/>
              <a:t>Security of information and operations</a:t>
            </a:r>
          </a:p>
          <a:p>
            <a:pPr lvl="1"/>
            <a:r>
              <a:rPr lang="en-MY" altLang="en-US" dirty="0"/>
              <a:t>Personal devices more easy to lose</a:t>
            </a:r>
          </a:p>
          <a:p>
            <a:pPr lvl="1"/>
            <a:r>
              <a:rPr lang="en-MY" altLang="en-US" dirty="0"/>
              <a:t>Cannot claim back when employee leaves</a:t>
            </a:r>
          </a:p>
          <a:p>
            <a:pPr lvl="1"/>
            <a:r>
              <a:rPr lang="en-MY" altLang="en-US" dirty="0"/>
              <a:t>In government agencies email is part of the official record </a:t>
            </a:r>
          </a:p>
          <a:p>
            <a:pPr lvl="2"/>
            <a:r>
              <a:rPr lang="en-MY" altLang="en-US" sz="2600" dirty="0"/>
              <a:t>subject to public </a:t>
            </a:r>
            <a:r>
              <a:rPr lang="en-MY" altLang="en-US" sz="2600" dirty="0" smtClean="0"/>
              <a:t>disclosure</a:t>
            </a:r>
            <a:endParaRPr lang="en-MY" altLang="en-US" sz="2600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Work with personal device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Develop </a:t>
            </a:r>
            <a:r>
              <a:rPr lang="en-MY" altLang="en-US" dirty="0" smtClean="0"/>
              <a:t>policies and rules </a:t>
            </a:r>
            <a:r>
              <a:rPr lang="en-MY" altLang="en-US" dirty="0"/>
              <a:t>to reduce risks</a:t>
            </a:r>
          </a:p>
          <a:p>
            <a:pPr lvl="1"/>
            <a:r>
              <a:rPr lang="en-MY" altLang="en-US" dirty="0"/>
              <a:t>always use a password to access their device</a:t>
            </a:r>
          </a:p>
          <a:p>
            <a:pPr lvl="1"/>
            <a:r>
              <a:rPr lang="en-MY" altLang="en-US" dirty="0"/>
              <a:t>techniques to remotely erase a device </a:t>
            </a:r>
          </a:p>
          <a:p>
            <a:pPr lvl="2"/>
            <a:r>
              <a:rPr lang="en-MY" altLang="en-US" sz="2600" dirty="0" smtClean="0"/>
              <a:t>if </a:t>
            </a:r>
            <a:r>
              <a:rPr lang="en-MY" altLang="en-US" sz="2600" dirty="0"/>
              <a:t>it is lost or stolen </a:t>
            </a:r>
            <a:r>
              <a:rPr lang="en-MY" altLang="en-US" sz="2600" dirty="0" smtClean="0"/>
              <a:t>OR</a:t>
            </a:r>
          </a:p>
          <a:p>
            <a:pPr lvl="2"/>
            <a:r>
              <a:rPr lang="en-MY" altLang="en-US" sz="2600" dirty="0" smtClean="0"/>
              <a:t>if </a:t>
            </a:r>
            <a:r>
              <a:rPr lang="en-MY" altLang="en-US" sz="2600" dirty="0"/>
              <a:t>employee leaves the company. </a:t>
            </a:r>
          </a:p>
          <a:p>
            <a:pPr lvl="2"/>
            <a:r>
              <a:rPr lang="en-MY" altLang="en-US" sz="2600" dirty="0"/>
              <a:t>Information on devices can be separated into a personal and a secure work area</a:t>
            </a:r>
          </a:p>
          <a:p>
            <a:r>
              <a:rPr lang="en-MY" altLang="en-US" dirty="0" smtClean="0"/>
              <a:t>Policy </a:t>
            </a:r>
            <a:r>
              <a:rPr lang="en-MY" altLang="en-US" dirty="0"/>
              <a:t>must be made </a:t>
            </a:r>
            <a:r>
              <a:rPr lang="en-MY" altLang="en-US" dirty="0" smtClean="0"/>
              <a:t>clear to employees.</a:t>
            </a:r>
            <a:endParaRPr lang="en-MY" altLang="en-US" dirty="0"/>
          </a:p>
          <a:p>
            <a:pPr lvl="1"/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to employer rights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2" y="1556792"/>
            <a:ext cx="8424167" cy="5040560"/>
          </a:xfrm>
        </p:spPr>
        <p:txBody>
          <a:bodyPr/>
          <a:lstStyle/>
          <a:p>
            <a:r>
              <a:rPr lang="en-MY" altLang="en-US" dirty="0"/>
              <a:t>Surveillance in private areas such as </a:t>
            </a:r>
            <a:r>
              <a:rPr lang="en-MY" altLang="en-US" dirty="0" smtClean="0"/>
              <a:t>bathrooms</a:t>
            </a:r>
            <a:endParaRPr lang="en-MY" altLang="en-US" dirty="0"/>
          </a:p>
          <a:p>
            <a:r>
              <a:rPr lang="en-MY" altLang="en-US" dirty="0"/>
              <a:t>Monitoring was done to snoop on personal and union </a:t>
            </a:r>
            <a:r>
              <a:rPr lang="en-MY" altLang="en-US" dirty="0" smtClean="0"/>
              <a:t>activities</a:t>
            </a:r>
            <a:endParaRPr lang="en-MY" altLang="en-US" dirty="0"/>
          </a:p>
          <a:p>
            <a:pPr lvl="1"/>
            <a:r>
              <a:rPr lang="en-MY" altLang="en-US" dirty="0"/>
              <a:t>track down </a:t>
            </a:r>
            <a:r>
              <a:rPr lang="en-MY" altLang="en-US" dirty="0" err="1"/>
              <a:t>whistleblowers</a:t>
            </a:r>
            <a:endParaRPr lang="en-MY" altLang="en-US" dirty="0"/>
          </a:p>
          <a:p>
            <a:r>
              <a:rPr lang="en-MY" altLang="en-US" dirty="0"/>
              <a:t>Have not clearly informed employees about monitoring policy</a:t>
            </a:r>
            <a:endParaRPr lang="en-MY" altLang="en-US" dirty="0"/>
          </a:p>
          <a:p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E601B-74D2-47E3-A170-68312DF76CCC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3886200"/>
          </a:xfrm>
        </p:spPr>
        <p:txBody>
          <a:bodyPr/>
          <a:lstStyle/>
          <a:p>
            <a:endParaRPr lang="en-MY" altLang="en-US" dirty="0" smtClean="0"/>
          </a:p>
          <a:p>
            <a:endParaRPr lang="en-US" altLang="en-US" dirty="0" smtClean="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E8C720-9E6B-45B1-8972-C6585199A7E9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4" b="28184"/>
          <a:stretch>
            <a:fillRect/>
          </a:stretch>
        </p:blipFill>
        <p:spPr bwMode="auto">
          <a:xfrm>
            <a:off x="706523" y="2060848"/>
            <a:ext cx="7753180" cy="253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impact on jobs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968552"/>
          </a:xfrm>
        </p:spPr>
        <p:txBody>
          <a:bodyPr/>
          <a:lstStyle/>
          <a:p>
            <a:r>
              <a:rPr lang="en-MY" altLang="en-US" dirty="0" smtClean="0"/>
              <a:t>Eliminate many jobs because of increased efficiency and automation</a:t>
            </a:r>
          </a:p>
          <a:p>
            <a:pPr lvl="1"/>
            <a:r>
              <a:rPr lang="en-MY" altLang="en-US" dirty="0" smtClean="0"/>
              <a:t>Travel agencies &amp; agents vs. online booking &amp; self check-in kiosks</a:t>
            </a:r>
          </a:p>
          <a:p>
            <a:pPr lvl="1"/>
            <a:r>
              <a:rPr lang="en-MY" altLang="en-US" dirty="0" smtClean="0"/>
              <a:t>Typewriter-related jobs: building, selling and repairing</a:t>
            </a:r>
          </a:p>
          <a:p>
            <a:pPr lvl="1"/>
            <a:r>
              <a:rPr lang="en-MY" altLang="en-US" dirty="0"/>
              <a:t>Printing industry vs. digital </a:t>
            </a:r>
            <a:r>
              <a:rPr lang="en-MY" altLang="en-US" dirty="0" smtClean="0"/>
              <a:t>media</a:t>
            </a:r>
            <a:endParaRPr lang="en-MY" altLang="en-US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21086-9CF2-454A-99DD-9E26BB7801A5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impact on jobs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896544"/>
          </a:xfrm>
        </p:spPr>
        <p:txBody>
          <a:bodyPr/>
          <a:lstStyle/>
          <a:p>
            <a:r>
              <a:rPr lang="en-MY" altLang="en-US" dirty="0" smtClean="0"/>
              <a:t>Eliminate many jobs because of increased efficiency and automation</a:t>
            </a:r>
          </a:p>
          <a:p>
            <a:pPr lvl="1"/>
            <a:r>
              <a:rPr lang="en-MY" altLang="en-US" dirty="0" smtClean="0"/>
              <a:t>Film vs. digital camera (Kodak files for bankruptcy)</a:t>
            </a:r>
          </a:p>
          <a:p>
            <a:pPr lvl="1"/>
            <a:endParaRPr lang="en-MY" altLang="en-US" dirty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21086-9CF2-454A-99DD-9E26BB7801A5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2" r="3648"/>
          <a:stretch/>
        </p:blipFill>
        <p:spPr>
          <a:xfrm>
            <a:off x="2915816" y="3549109"/>
            <a:ext cx="5616624" cy="30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impact on jobs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896544"/>
          </a:xfrm>
        </p:spPr>
        <p:txBody>
          <a:bodyPr/>
          <a:lstStyle/>
          <a:p>
            <a:r>
              <a:rPr lang="en-MY" altLang="en-US" dirty="0" smtClean="0"/>
              <a:t>Eliminate many jobs because of increased efficiency and automation</a:t>
            </a:r>
          </a:p>
          <a:p>
            <a:pPr lvl="1"/>
            <a:endParaRPr lang="en-MY" altLang="en-US" dirty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21086-9CF2-454A-99DD-9E26BB7801A5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2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impact on jobs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896544"/>
          </a:xfrm>
        </p:spPr>
        <p:txBody>
          <a:bodyPr/>
          <a:lstStyle/>
          <a:p>
            <a:r>
              <a:rPr lang="en-MY" altLang="en-US" dirty="0"/>
              <a:t>Pace of improvement in computing technology causes disruption </a:t>
            </a:r>
          </a:p>
          <a:p>
            <a:pPr lvl="1"/>
            <a:r>
              <a:rPr lang="en-MY" altLang="en-US" dirty="0" smtClean="0"/>
              <a:t>Pace of improvement in speed, capability and cost for computing and communication technology is much faster than other technologies.</a:t>
            </a:r>
          </a:p>
          <a:p>
            <a:pPr lvl="1"/>
            <a:r>
              <a:rPr lang="en-MY" altLang="en-US" dirty="0" smtClean="0"/>
              <a:t>Constantly </a:t>
            </a:r>
            <a:r>
              <a:rPr lang="en-MY" altLang="en-US" dirty="0"/>
              <a:t>need to </a:t>
            </a:r>
            <a:r>
              <a:rPr lang="en-MY" altLang="en-US" dirty="0" smtClean="0"/>
              <a:t>RELEARN</a:t>
            </a:r>
            <a:endParaRPr lang="en-MY" altLang="en-US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21086-9CF2-454A-99DD-9E26BB7801A5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7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impact on jobs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896544"/>
          </a:xfrm>
        </p:spPr>
        <p:txBody>
          <a:bodyPr/>
          <a:lstStyle/>
          <a:p>
            <a:r>
              <a:rPr lang="en-MY" altLang="en-US" dirty="0" smtClean="0"/>
              <a:t>New jobs in computing technology creates big earning gap between two distinct groups</a:t>
            </a:r>
          </a:p>
          <a:p>
            <a:pPr lvl="1"/>
            <a:r>
              <a:rPr lang="en-MY" altLang="en-US" dirty="0" smtClean="0"/>
              <a:t>highly educated and non-educated</a:t>
            </a:r>
          </a:p>
          <a:p>
            <a:pPr lvl="1"/>
            <a:r>
              <a:rPr lang="en-MY" altLang="en-US" dirty="0" smtClean="0"/>
              <a:t>new skills obtained?</a:t>
            </a:r>
          </a:p>
          <a:p>
            <a:r>
              <a:rPr lang="en-MY" altLang="en-US" dirty="0" smtClean="0"/>
              <a:t>Offshoring eliminates jobs locally</a:t>
            </a:r>
          </a:p>
          <a:p>
            <a:pPr lvl="1"/>
            <a:r>
              <a:rPr lang="en-MY" altLang="en-US" dirty="0"/>
              <a:t>hiring employees in other countries</a:t>
            </a:r>
            <a:endParaRPr lang="en-US" altLang="en-US" dirty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21086-9CF2-454A-99DD-9E26BB7801A5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Positive impact on jobs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F12F2-A80A-4951-80D5-095D2AD332C3}" type="slidenum">
              <a:rPr lang="en-MY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MY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905163"/>
            <a:ext cx="394210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Increase productivity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2983631"/>
            <a:ext cx="394210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Lower product price</a:t>
            </a:r>
            <a:endParaRPr lang="en-GB" sz="3200" dirty="0"/>
          </a:p>
        </p:txBody>
      </p:sp>
      <p:cxnSp>
        <p:nvCxnSpPr>
          <p:cNvPr id="8" name="Straight Arrow Connector 7"/>
          <p:cNvCxnSpPr>
            <a:stCxn id="3" idx="2"/>
            <a:endCxn id="10" idx="0"/>
          </p:cNvCxnSpPr>
          <p:nvPr/>
        </p:nvCxnSpPr>
        <p:spPr>
          <a:xfrm>
            <a:off x="2798637" y="2489938"/>
            <a:ext cx="0" cy="4936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4077072"/>
            <a:ext cx="394210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Increase demand</a:t>
            </a:r>
            <a:endParaRPr lang="en-GB" sz="3200" dirty="0"/>
          </a:p>
        </p:txBody>
      </p:sp>
      <p:cxnSp>
        <p:nvCxnSpPr>
          <p:cNvPr id="16" name="Straight Arrow Connector 15"/>
          <p:cNvCxnSpPr>
            <a:stCxn id="10" idx="2"/>
            <a:endCxn id="15" idx="0"/>
          </p:cNvCxnSpPr>
          <p:nvPr/>
        </p:nvCxnSpPr>
        <p:spPr>
          <a:xfrm>
            <a:off x="2798637" y="3568406"/>
            <a:ext cx="0" cy="508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8169" y="3620363"/>
            <a:ext cx="1771520" cy="4654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affordable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5157192"/>
            <a:ext cx="394210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/>
              <a:t>Require more workers</a:t>
            </a:r>
            <a:endParaRPr lang="en-GB" sz="3200" dirty="0"/>
          </a:p>
        </p:txBody>
      </p:sp>
      <p:cxnSp>
        <p:nvCxnSpPr>
          <p:cNvPr id="23" name="Straight Arrow Connector 22"/>
          <p:cNvCxnSpPr>
            <a:stCxn id="15" idx="2"/>
            <a:endCxn id="22" idx="0"/>
          </p:cNvCxnSpPr>
          <p:nvPr/>
        </p:nvCxnSpPr>
        <p:spPr>
          <a:xfrm>
            <a:off x="2798637" y="4661847"/>
            <a:ext cx="0" cy="495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8104" y="2983631"/>
            <a:ext cx="3203690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Lower living cost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0" idx="3"/>
            <a:endCxn id="28" idx="1"/>
          </p:cNvCxnSpPr>
          <p:nvPr/>
        </p:nvCxnSpPr>
        <p:spPr>
          <a:xfrm>
            <a:off x="4769689" y="3276019"/>
            <a:ext cx="738415" cy="0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08104" y="4062099"/>
            <a:ext cx="3203690" cy="10950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Better living</a:t>
            </a:r>
          </a:p>
          <a:p>
            <a:pPr algn="ctr"/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standard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8" idx="2"/>
            <a:endCxn id="32" idx="0"/>
          </p:cNvCxnSpPr>
          <p:nvPr/>
        </p:nvCxnSpPr>
        <p:spPr>
          <a:xfrm>
            <a:off x="7109949" y="3568406"/>
            <a:ext cx="0" cy="493693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12753</TotalTime>
  <Words>2009</Words>
  <Application>Microsoft Office PowerPoint</Application>
  <PresentationFormat>On-screen Show (4:3)</PresentationFormat>
  <Paragraphs>335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Times New Roman</vt:lpstr>
      <vt:lpstr>Wingdings</vt:lpstr>
      <vt:lpstr>Pixel</vt:lpstr>
      <vt:lpstr>Topic - Work</vt:lpstr>
      <vt:lpstr>Topics covered</vt:lpstr>
      <vt:lpstr>Negative impact on jobs</vt:lpstr>
      <vt:lpstr>Negative impact on jobs</vt:lpstr>
      <vt:lpstr>Negative impact on jobs</vt:lpstr>
      <vt:lpstr>Negative impact on jobs</vt:lpstr>
      <vt:lpstr>Negative impact on jobs</vt:lpstr>
      <vt:lpstr>Negative impact on jobs</vt:lpstr>
      <vt:lpstr>Positive impact on jobs</vt:lpstr>
      <vt:lpstr>Positive impact on jobs</vt:lpstr>
      <vt:lpstr>Positive impact on jobs</vt:lpstr>
      <vt:lpstr>Telecommuting</vt:lpstr>
      <vt:lpstr>Telecommuting benefits</vt:lpstr>
      <vt:lpstr>Telecommuting benefits</vt:lpstr>
      <vt:lpstr>Telecommuting problems</vt:lpstr>
      <vt:lpstr>Telecommuting problems</vt:lpstr>
      <vt:lpstr>Offshoring and outsourcing</vt:lpstr>
      <vt:lpstr>Offshoring and outsourcing</vt:lpstr>
      <vt:lpstr>Offshoring Impact</vt:lpstr>
      <vt:lpstr>Problems and side effects</vt:lpstr>
      <vt:lpstr>Problems and side effects</vt:lpstr>
      <vt:lpstr>Ethics of hiring developers</vt:lpstr>
      <vt:lpstr>Ethics of hiring developers</vt:lpstr>
      <vt:lpstr>Checking on job applicants</vt:lpstr>
      <vt:lpstr>Checking on job applicants</vt:lpstr>
      <vt:lpstr>Protecting privacy</vt:lpstr>
      <vt:lpstr>Monitoring employees</vt:lpstr>
      <vt:lpstr>Reasons for monitoring</vt:lpstr>
      <vt:lpstr>Reasons for monitoring</vt:lpstr>
      <vt:lpstr>Reasons for monitoring</vt:lpstr>
      <vt:lpstr>Monitoring social media</vt:lpstr>
      <vt:lpstr>Work and personal use</vt:lpstr>
      <vt:lpstr>Work and personal use</vt:lpstr>
      <vt:lpstr>Work with personal device</vt:lpstr>
      <vt:lpstr>Exceptions to employer rights</vt:lpstr>
      <vt:lpstr>PowerPoint Presentation</vt:lpstr>
    </vt:vector>
  </TitlesOfParts>
  <Company>UTAR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Tan</dc:creator>
  <cp:lastModifiedBy>user</cp:lastModifiedBy>
  <cp:revision>1225</cp:revision>
  <dcterms:created xsi:type="dcterms:W3CDTF">2008-01-08T23:11:52Z</dcterms:created>
  <dcterms:modified xsi:type="dcterms:W3CDTF">2017-11-11T16:09:04Z</dcterms:modified>
</cp:coreProperties>
</file>