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6"/>
  </p:notesMasterIdLst>
  <p:handoutMasterIdLst>
    <p:handoutMasterId r:id="rId47"/>
  </p:handoutMasterIdLst>
  <p:sldIdLst>
    <p:sldId id="399" r:id="rId2"/>
    <p:sldId id="396" r:id="rId3"/>
    <p:sldId id="633" r:id="rId4"/>
    <p:sldId id="642" r:id="rId5"/>
    <p:sldId id="640" r:id="rId6"/>
    <p:sldId id="641" r:id="rId7"/>
    <p:sldId id="644" r:id="rId8"/>
    <p:sldId id="645" r:id="rId9"/>
    <p:sldId id="646" r:id="rId10"/>
    <p:sldId id="647" r:id="rId11"/>
    <p:sldId id="648" r:id="rId12"/>
    <p:sldId id="643" r:id="rId13"/>
    <p:sldId id="649" r:id="rId14"/>
    <p:sldId id="650" r:id="rId15"/>
    <p:sldId id="652" r:id="rId16"/>
    <p:sldId id="653" r:id="rId17"/>
    <p:sldId id="651" r:id="rId18"/>
    <p:sldId id="655" r:id="rId19"/>
    <p:sldId id="656" r:id="rId20"/>
    <p:sldId id="657" r:id="rId21"/>
    <p:sldId id="658" r:id="rId22"/>
    <p:sldId id="654" r:id="rId23"/>
    <p:sldId id="659" r:id="rId24"/>
    <p:sldId id="660" r:id="rId25"/>
    <p:sldId id="661" r:id="rId26"/>
    <p:sldId id="662" r:id="rId27"/>
    <p:sldId id="663" r:id="rId28"/>
    <p:sldId id="664" r:id="rId29"/>
    <p:sldId id="665" r:id="rId30"/>
    <p:sldId id="666" r:id="rId31"/>
    <p:sldId id="667" r:id="rId32"/>
    <p:sldId id="669" r:id="rId33"/>
    <p:sldId id="668" r:id="rId34"/>
    <p:sldId id="671" r:id="rId35"/>
    <p:sldId id="670" r:id="rId36"/>
    <p:sldId id="673" r:id="rId37"/>
    <p:sldId id="672" r:id="rId38"/>
    <p:sldId id="674" r:id="rId39"/>
    <p:sldId id="675" r:id="rId40"/>
    <p:sldId id="676" r:id="rId41"/>
    <p:sldId id="677" r:id="rId42"/>
    <p:sldId id="678" r:id="rId43"/>
    <p:sldId id="679" r:id="rId44"/>
    <p:sldId id="551" r:id="rId45"/>
  </p:sldIdLst>
  <p:sldSz cx="9144000" cy="6858000" type="screen4x3"/>
  <p:notesSz cx="6858000" cy="9144000"/>
  <p:defaultTextStyle>
    <a:defPPr>
      <a:defRPr lang="en-MY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0000"/>
    <a:srgbClr val="003300"/>
    <a:srgbClr val="663300"/>
    <a:srgbClr val="00CC00"/>
    <a:srgbClr val="996600"/>
    <a:srgbClr val="66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 autoAdjust="0"/>
  </p:normalViewPr>
  <p:slideViewPr>
    <p:cSldViewPr>
      <p:cViewPr>
        <p:scale>
          <a:sx n="75" d="100"/>
          <a:sy n="75" d="100"/>
        </p:scale>
        <p:origin x="936" y="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01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E42DD46-7E4A-4F6E-AF5A-28DCCDCC4A30}" type="datetimeFigureOut">
              <a:rPr lang="en-US" altLang="en-US"/>
              <a:pPr>
                <a:defRPr/>
              </a:pPr>
              <a:t>11/14/2017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92823D3-7CA1-4351-B559-1029B20E87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537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MY" noProof="0" smtClean="0"/>
              <a:t>Click to edit Master text styles</a:t>
            </a:r>
          </a:p>
          <a:p>
            <a:pPr lvl="1"/>
            <a:r>
              <a:rPr lang="en-MY" noProof="0" smtClean="0"/>
              <a:t>Second level</a:t>
            </a:r>
          </a:p>
          <a:p>
            <a:pPr lvl="2"/>
            <a:r>
              <a:rPr lang="en-MY" noProof="0" smtClean="0"/>
              <a:t>Third level</a:t>
            </a:r>
          </a:p>
          <a:p>
            <a:pPr lvl="3"/>
            <a:r>
              <a:rPr lang="en-MY" noProof="0" smtClean="0"/>
              <a:t>Fourth level</a:t>
            </a:r>
          </a:p>
          <a:p>
            <a:pPr lvl="4"/>
            <a:r>
              <a:rPr lang="en-MY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A45437-759B-4BB5-8C6A-92138C90833D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2779491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7582D5-C9A0-49A4-A5FF-1E9A9CB9C451}" type="slidenum">
              <a:rPr lang="en-MY" altLang="en-US"/>
              <a:pPr/>
              <a:t>1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3681974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10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1508672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11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577419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12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3675609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13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2639575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14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3443489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15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3258763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16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740758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17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1017172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18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1379997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19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3465185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AF7883-11FE-459C-8748-600C3E7004D9}" type="slidenum">
              <a:rPr lang="en-MY" altLang="en-US"/>
              <a:pPr>
                <a:spcBef>
                  <a:spcPct val="0"/>
                </a:spcBef>
              </a:pPr>
              <a:t>2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4231940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20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33836591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21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2272802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22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1673694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23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420932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24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541073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25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1731788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26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745517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27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2070145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28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39586881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29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1309067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http://www.softwareqatest.com/qatfaq1.html#FAQ1_3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3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2194154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30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16846176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31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24841112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32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12458434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33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941661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34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14759873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35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42114361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36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25956079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37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21333445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38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29754974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39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3129610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http://www.softwareqatest.com/qatfaq1.html#FAQ1_3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4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27808972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40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19719185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41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9845376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42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11404936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43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3121398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5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833156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6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3015405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7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2255571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8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1431364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7DA7C-2D15-4F38-A8D8-F08707E7033B}" type="slidenum">
              <a:rPr lang="en-MY" altLang="en-US"/>
              <a:pPr/>
              <a:t>9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387039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</p:grpSp>
      </p:grpSp>
      <p:pic>
        <p:nvPicPr>
          <p:cNvPr id="18" name="Picture 21" descr="utar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288" y="115888"/>
            <a:ext cx="1722437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MY"/>
              <a:t>Click to edit Master title style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4292600"/>
            <a:ext cx="66675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>
                <a:solidFill>
                  <a:srgbClr val="003300"/>
                </a:solidFill>
              </a:defRPr>
            </a:lvl1pPr>
          </a:lstStyle>
          <a:p>
            <a:r>
              <a:rPr lang="en-MY"/>
              <a:t>Click to edit Master subtitle style</a:t>
            </a: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2138" y="6237288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MY"/>
              <a:t>UECS3313-SE-Oct2015</a:t>
            </a:r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48488" y="635635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61801A3-1D67-460C-B30E-7E2AA89CBBC2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80749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/>
              <a:t>UECS3313-SE-Oct2015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FAAFD-B9FA-4E80-87D8-F1FDD0CF3D1A}" type="slidenum">
              <a:rPr lang="en-MY" altLang="en-US"/>
              <a:pPr/>
              <a:t>‹#›</a:t>
            </a:fld>
            <a:endParaRPr lang="en-MY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06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457200"/>
            <a:ext cx="2058988" cy="5418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29325" cy="5418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/>
              <a:t>UECS3313-SE-Oct2015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CABA46-8151-4668-8831-D7E3B37B22AA}" type="slidenum">
              <a:rPr lang="en-MY" altLang="en-US"/>
              <a:pPr/>
              <a:t>‹#›</a:t>
            </a:fld>
            <a:endParaRPr lang="en-MY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80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/>
              <a:t>UECS3313-SE-Oct2015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2E97D-8646-4141-B0EA-F9D8985F4D5A}" type="slidenum">
              <a:rPr lang="en-MY" altLang="en-US"/>
              <a:pPr/>
              <a:t>‹#›</a:t>
            </a:fld>
            <a:endParaRPr lang="en-MY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07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/>
              <a:t>UECS3313-SE-Oct2015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439EB1-3DFE-4772-8A74-58AA35EC3CE7}" type="slidenum">
              <a:rPr lang="en-MY" altLang="en-US"/>
              <a:pPr/>
              <a:t>‹#›</a:t>
            </a:fld>
            <a:endParaRPr lang="en-MY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12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989138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989138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/>
              <a:t>UECS3313-SE-Oct2015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04B028-DACD-45F7-B8D4-867AF64C360A}" type="slidenum">
              <a:rPr lang="en-MY" altLang="en-US"/>
              <a:pPr/>
              <a:t>‹#›</a:t>
            </a:fld>
            <a:endParaRPr lang="en-MY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16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/>
              <a:t>UECS3313-SE-Oct2015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7E0E9E-6904-4810-A5C1-7D424B6DE534}" type="slidenum">
              <a:rPr lang="en-MY" altLang="en-US"/>
              <a:pPr/>
              <a:t>‹#›</a:t>
            </a:fld>
            <a:endParaRPr lang="en-MY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19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/>
              <a:t>UECS3313-SE-Oct2015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DC720C-F767-4CF2-B18E-D020C436E878}" type="slidenum">
              <a:rPr lang="en-MY" altLang="en-US"/>
              <a:pPr/>
              <a:t>‹#›</a:t>
            </a:fld>
            <a:endParaRPr lang="en-MY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7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/>
              <a:t>UECS3313-SE-Oct2015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9E0E89-E9D7-4E08-91AD-360D76F0F72D}" type="slidenum">
              <a:rPr lang="en-MY" altLang="en-US"/>
              <a:pPr/>
              <a:t>‹#›</a:t>
            </a:fld>
            <a:endParaRPr lang="en-MY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59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/>
              <a:t>UECS3313-SE-Oct2015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7ABC68-6D4C-4052-9A58-D74204928008}" type="slidenum">
              <a:rPr lang="en-MY" altLang="en-US"/>
              <a:pPr/>
              <a:t>‹#›</a:t>
            </a:fld>
            <a:endParaRPr lang="en-MY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94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/>
              <a:t>UECS3313-SE-Oct2015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A78A00-300F-4B77-AE2E-FF791ADCFF1B}" type="slidenum">
              <a:rPr lang="en-MY" altLang="en-US"/>
              <a:pPr/>
              <a:t>‹#›</a:t>
            </a:fld>
            <a:endParaRPr lang="en-MY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34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MY"/>
              <a:t>UECS3313-SE-Oct2015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99F06A16-F14E-4624-A720-86CF42A00A8B}" type="slidenum">
              <a:rPr lang="en-MY" altLang="en-US"/>
              <a:pPr/>
              <a:t>‹#›</a:t>
            </a:fld>
            <a:endParaRPr lang="en-MY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989138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MY" altLang="en-US" smtClean="0"/>
              <a:t>Click to edit Master text styles</a:t>
            </a:r>
          </a:p>
          <a:p>
            <a:pPr lvl="1"/>
            <a:r>
              <a:rPr lang="en-MY" altLang="en-US" smtClean="0"/>
              <a:t>Second level</a:t>
            </a:r>
          </a:p>
          <a:p>
            <a:pPr lvl="2"/>
            <a:r>
              <a:rPr lang="en-MY" altLang="en-US" smtClean="0"/>
              <a:t>Third level</a:t>
            </a:r>
          </a:p>
          <a:p>
            <a:pPr lvl="3"/>
            <a:r>
              <a:rPr lang="en-MY" altLang="en-US" smtClean="0"/>
              <a:t>Fourth level</a:t>
            </a:r>
          </a:p>
          <a:p>
            <a:pPr lvl="4"/>
            <a:r>
              <a:rPr lang="en-MY" altLang="en-US" smtClean="0"/>
              <a:t>Fifth level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58769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1032" name="Picture 17" descr="utar 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44450"/>
            <a:ext cx="12192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52" r:id="rId2"/>
    <p:sldLayoutId id="2147484253" r:id="rId3"/>
    <p:sldLayoutId id="2147484254" r:id="rId4"/>
    <p:sldLayoutId id="2147484255" r:id="rId5"/>
    <p:sldLayoutId id="2147484256" r:id="rId6"/>
    <p:sldLayoutId id="2147484257" r:id="rId7"/>
    <p:sldLayoutId id="2147484258" r:id="rId8"/>
    <p:sldLayoutId id="2147484259" r:id="rId9"/>
    <p:sldLayoutId id="2147484260" r:id="rId10"/>
    <p:sldLayoutId id="214748426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rgbClr val="00660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rgbClr val="99660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rgbClr val="339933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rgbClr val="663300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rgbClr val="663300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rgbClr val="663300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rgbClr val="663300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rgbClr val="6633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Topic:</a:t>
            </a:r>
            <a:br>
              <a:rPr lang="en-US" altLang="en-US" dirty="0" smtClean="0"/>
            </a:br>
            <a:r>
              <a:rPr lang="en-US" altLang="en-US" dirty="0" smtClean="0"/>
              <a:t>Failures and risks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MPU33213</a:t>
            </a:r>
            <a:endParaRPr lang="en-US" altLang="en-US" sz="3200" dirty="0" smtClean="0"/>
          </a:p>
          <a:p>
            <a:pPr eaLnBrk="1" hangingPunct="1"/>
            <a:r>
              <a:rPr lang="en-US" altLang="en-US" sz="3200" dirty="0" smtClean="0"/>
              <a:t>Computer Ethics and Professional Responsibility </a:t>
            </a:r>
          </a:p>
        </p:txBody>
      </p:sp>
      <p:sp>
        <p:nvSpPr>
          <p:cNvPr id="30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82EC66-348C-4406-8A8B-D808DFF2B0D3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Problems for individuals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00808"/>
            <a:ext cx="8784975" cy="4896544"/>
          </a:xfrm>
        </p:spPr>
        <p:txBody>
          <a:bodyPr/>
          <a:lstStyle/>
          <a:p>
            <a:r>
              <a:rPr lang="en-US" altLang="en-US" dirty="0" smtClean="0"/>
              <a:t>Errors in databases caused the police arrested innocent people.</a:t>
            </a:r>
          </a:p>
          <a:p>
            <a:pPr lvl="1"/>
            <a:r>
              <a:rPr lang="en-US" altLang="en-US" dirty="0" smtClean="0"/>
              <a:t>Rented car mistakenly listed as stolen car.</a:t>
            </a:r>
          </a:p>
          <a:p>
            <a:pPr lvl="1"/>
            <a:r>
              <a:rPr lang="en-US" altLang="en-US" dirty="0" smtClean="0"/>
              <a:t>Name was used by a criminal.</a:t>
            </a:r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Problems for individuals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00808"/>
            <a:ext cx="8784975" cy="4896544"/>
          </a:xfrm>
        </p:spPr>
        <p:txBody>
          <a:bodyPr/>
          <a:lstStyle/>
          <a:p>
            <a:r>
              <a:rPr lang="en-US" altLang="en-US" dirty="0" smtClean="0"/>
              <a:t>Factors that contribute to the problems:</a:t>
            </a:r>
          </a:p>
          <a:p>
            <a:pPr lvl="1"/>
            <a:r>
              <a:rPr lang="en-US" altLang="en-US" dirty="0" smtClean="0"/>
              <a:t>A large population with same / similar names.</a:t>
            </a:r>
          </a:p>
          <a:p>
            <a:pPr lvl="1"/>
            <a:r>
              <a:rPr lang="en-US" altLang="en-US" dirty="0" smtClean="0"/>
              <a:t>Automated processing without human common sense or the power to </a:t>
            </a:r>
            <a:r>
              <a:rPr lang="en-GB" altLang="en-US" dirty="0" smtClean="0"/>
              <a:t>recognise</a:t>
            </a:r>
            <a:r>
              <a:rPr lang="en-US" altLang="en-US" dirty="0" smtClean="0"/>
              <a:t> special cases.</a:t>
            </a:r>
          </a:p>
          <a:p>
            <a:pPr lvl="1"/>
            <a:r>
              <a:rPr lang="en-US" altLang="en-US" dirty="0" smtClean="0"/>
              <a:t>Overconfidence in the accuracy of data stored.</a:t>
            </a:r>
          </a:p>
          <a:p>
            <a:pPr lvl="1"/>
            <a:r>
              <a:rPr lang="en-US" altLang="en-US" dirty="0" smtClean="0"/>
              <a:t>Errors in data entry.</a:t>
            </a:r>
          </a:p>
          <a:p>
            <a:pPr lvl="1"/>
            <a:r>
              <a:rPr lang="en-US" altLang="en-US" dirty="0" smtClean="0"/>
              <a:t>Failure to update or correct errors.</a:t>
            </a:r>
          </a:p>
          <a:p>
            <a:pPr lvl="1"/>
            <a:r>
              <a:rPr lang="en-US" altLang="en-US" dirty="0" smtClean="0"/>
              <a:t>Lack of accountability for errors.</a:t>
            </a:r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2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System Failures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00808"/>
            <a:ext cx="8784975" cy="4896544"/>
          </a:xfrm>
        </p:spPr>
        <p:txBody>
          <a:bodyPr/>
          <a:lstStyle/>
          <a:p>
            <a:r>
              <a:rPr lang="en-US" altLang="en-US" dirty="0" smtClean="0"/>
              <a:t>BlackBerry users didn’t get email for 9 hours after the company installed a faulty software update.</a:t>
            </a:r>
          </a:p>
          <a:p>
            <a:r>
              <a:rPr lang="en-US" altLang="en-US" dirty="0" smtClean="0"/>
              <a:t>AT&amp;T customers lost service for hours because of a software error.</a:t>
            </a:r>
          </a:p>
          <a:p>
            <a:r>
              <a:rPr lang="en-US" altLang="en-US" dirty="0" smtClean="0"/>
              <a:t>American Express credit card verification system failed, merchants had to call in for verification, overwhelming the call center.</a:t>
            </a:r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6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System Failures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00808"/>
            <a:ext cx="8784975" cy="4896544"/>
          </a:xfrm>
        </p:spPr>
        <p:txBody>
          <a:bodyPr/>
          <a:lstStyle/>
          <a:p>
            <a:r>
              <a:rPr lang="en-US" altLang="en-US" dirty="0" smtClean="0"/>
              <a:t>Galaxy IV satellite computer failed, airlines had to delay flights, credit card verifications failed.</a:t>
            </a:r>
          </a:p>
          <a:p>
            <a:r>
              <a:rPr lang="en-US" altLang="en-US" dirty="0" smtClean="0"/>
              <a:t>Error in software upgrade shut down trading on Tokyo Stock Exchange.</a:t>
            </a:r>
          </a:p>
          <a:p>
            <a:r>
              <a:rPr lang="en-US" altLang="en-US" dirty="0" smtClean="0"/>
              <a:t>Failure of Amtrak’s reservation &amp; ticketing system caused delays.</a:t>
            </a:r>
          </a:p>
          <a:p>
            <a:r>
              <a:rPr lang="en-US" altLang="en-US" dirty="0" smtClean="0"/>
              <a:t>Mars Climate Orbiter disappeared, caused by different measuring units used by 2 teams.</a:t>
            </a:r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0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System Failures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00808"/>
            <a:ext cx="8784975" cy="4896544"/>
          </a:xfrm>
        </p:spPr>
        <p:txBody>
          <a:bodyPr/>
          <a:lstStyle/>
          <a:p>
            <a:r>
              <a:rPr lang="en-US" altLang="en-US" dirty="0" smtClean="0"/>
              <a:t>Voting system</a:t>
            </a:r>
          </a:p>
          <a:p>
            <a:pPr lvl="1"/>
            <a:r>
              <a:rPr lang="en-US" altLang="en-US" dirty="0" smtClean="0"/>
              <a:t>Failed to count more than 400 votes because of technical problem.</a:t>
            </a:r>
          </a:p>
          <a:p>
            <a:pPr lvl="1"/>
            <a:r>
              <a:rPr lang="en-US" altLang="en-US" dirty="0" smtClean="0"/>
              <a:t>One county lost more than 4000 vote because the machine’s memory was full.</a:t>
            </a:r>
          </a:p>
          <a:p>
            <a:pPr lvl="1"/>
            <a:r>
              <a:rPr lang="en-US" altLang="en-US" dirty="0" smtClean="0"/>
              <a:t>Programming error generated 100,000 extra votes in one county.</a:t>
            </a:r>
          </a:p>
          <a:p>
            <a:pPr lvl="1"/>
            <a:r>
              <a:rPr lang="en-US" altLang="en-US" dirty="0" smtClean="0"/>
              <a:t>Programming error caused some candidates received votes actually cast for the opponents.</a:t>
            </a:r>
          </a:p>
          <a:p>
            <a:pPr lvl="1"/>
            <a:r>
              <a:rPr lang="en-US" altLang="en-US" dirty="0" smtClean="0"/>
              <a:t>Insecure encryption techniques or none at all.</a:t>
            </a:r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3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System Failures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00808"/>
            <a:ext cx="8784975" cy="4896544"/>
          </a:xfrm>
        </p:spPr>
        <p:txBody>
          <a:bodyPr/>
          <a:lstStyle/>
          <a:p>
            <a:r>
              <a:rPr lang="en-US" altLang="en-US" dirty="0" smtClean="0"/>
              <a:t>Voting system</a:t>
            </a:r>
          </a:p>
          <a:p>
            <a:pPr lvl="1"/>
            <a:r>
              <a:rPr lang="en-US" altLang="en-US" dirty="0" smtClean="0"/>
              <a:t>Insufficient security for installation of upgrades to software, poor physical protection of the memory card on which the system stores votes.</a:t>
            </a:r>
          </a:p>
          <a:p>
            <a:pPr lvl="1"/>
            <a:r>
              <a:rPr lang="en-US" altLang="en-US" dirty="0" smtClean="0"/>
              <a:t>Vulnerability to virus to took over the machine and manipulate the results.</a:t>
            </a:r>
          </a:p>
          <a:p>
            <a:pPr lvl="1"/>
            <a:r>
              <a:rPr lang="en-US" altLang="en-US" dirty="0" smtClean="0"/>
              <a:t>Developers lacked sufficient security training, omitted basic procedures such as input validation and boundary checks.</a:t>
            </a:r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2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System Failures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00808"/>
            <a:ext cx="8784975" cy="4896544"/>
          </a:xfrm>
        </p:spPr>
        <p:txBody>
          <a:bodyPr/>
          <a:lstStyle/>
          <a:p>
            <a:r>
              <a:rPr lang="en-US" altLang="en-US" dirty="0" smtClean="0"/>
              <a:t>Voting system</a:t>
            </a:r>
          </a:p>
          <a:p>
            <a:pPr lvl="1"/>
            <a:r>
              <a:rPr lang="en-US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Requires a high degree of professionalism, a high degree of security.</a:t>
            </a:r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System Failures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00808"/>
            <a:ext cx="8784975" cy="4896544"/>
          </a:xfrm>
        </p:spPr>
        <p:txBody>
          <a:bodyPr/>
          <a:lstStyle/>
          <a:p>
            <a:r>
              <a:rPr lang="en-US" altLang="en-US" dirty="0"/>
              <a:t>Stalled airports (Denver International </a:t>
            </a:r>
            <a:r>
              <a:rPr lang="en-US" altLang="en-US" dirty="0" smtClean="0"/>
              <a:t>Airport)</a:t>
            </a:r>
          </a:p>
          <a:p>
            <a:pPr lvl="1"/>
            <a:r>
              <a:rPr lang="en-US" altLang="en-US" dirty="0" smtClean="0"/>
              <a:t>The opening of Denver International Airport was rescheduled at least 4 times, mostly caused by the computer-controlled baggage-handling system.</a:t>
            </a:r>
          </a:p>
          <a:p>
            <a:pPr lvl="1"/>
            <a:r>
              <a:rPr lang="en-US" altLang="en-US" dirty="0" smtClean="0"/>
              <a:t>Ambitious system:</a:t>
            </a:r>
          </a:p>
          <a:p>
            <a:pPr lvl="2"/>
            <a:r>
              <a:rPr lang="en-US" altLang="en-US" sz="2600" dirty="0" smtClean="0"/>
              <a:t>Luggage was to travel to any part of the airport via automated carts system.</a:t>
            </a:r>
            <a:endParaRPr lang="en-US" altLang="en-US" dirty="0"/>
          </a:p>
          <a:p>
            <a:pPr lvl="2"/>
            <a:r>
              <a:rPr lang="en-US" altLang="en-US" sz="2600" dirty="0" smtClean="0"/>
              <a:t>Computers used a database of flights, gates and routing information to control to route the carts to their destinations.</a:t>
            </a:r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System Failures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00808"/>
            <a:ext cx="8784975" cy="4896544"/>
          </a:xfrm>
        </p:spPr>
        <p:txBody>
          <a:bodyPr/>
          <a:lstStyle/>
          <a:p>
            <a:r>
              <a:rPr lang="en-US" altLang="en-US" dirty="0"/>
              <a:t>Stalled airports (Denver International </a:t>
            </a:r>
            <a:r>
              <a:rPr lang="en-US" altLang="en-US" dirty="0" smtClean="0"/>
              <a:t>Airport)</a:t>
            </a:r>
          </a:p>
          <a:p>
            <a:pPr lvl="1"/>
            <a:r>
              <a:rPr lang="en-US" altLang="en-US" dirty="0" smtClean="0"/>
              <a:t>Problems occurred:</a:t>
            </a:r>
          </a:p>
          <a:p>
            <a:pPr lvl="2"/>
            <a:r>
              <a:rPr lang="en-US" altLang="en-US" sz="2600" b="1" dirty="0" smtClean="0"/>
              <a:t>Real world problems</a:t>
            </a:r>
            <a:r>
              <a:rPr lang="en-US" altLang="en-US" sz="2600" dirty="0" smtClean="0"/>
              <a:t>: scanners got dirty or knocked out of alignment and could not detect carts. Faulty latches on the carts caused luggage to fall onto the tracks.</a:t>
            </a:r>
          </a:p>
          <a:p>
            <a:pPr lvl="2"/>
            <a:r>
              <a:rPr lang="en-US" altLang="en-US" sz="2600" b="1" dirty="0" smtClean="0"/>
              <a:t>Problems in other system</a:t>
            </a:r>
            <a:r>
              <a:rPr lang="en-US" altLang="en-US" sz="2600" dirty="0" smtClean="0"/>
              <a:t>: Electrical system could not handle the power surges associated with the baggage system.</a:t>
            </a:r>
          </a:p>
          <a:p>
            <a:pPr lvl="2"/>
            <a:r>
              <a:rPr lang="en-US" altLang="en-US" sz="2600" b="1" dirty="0" smtClean="0"/>
              <a:t>Software errors</a:t>
            </a:r>
            <a:r>
              <a:rPr lang="en-US" altLang="en-US" sz="2600" dirty="0" smtClean="0"/>
              <a:t>: error caused the routing of carts to waiting pens when they were actually needed.</a:t>
            </a:r>
            <a:endParaRPr lang="en-US" altLang="en-US" sz="2600" b="1" dirty="0" smtClean="0"/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System Failures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00808"/>
            <a:ext cx="8784975" cy="4896544"/>
          </a:xfrm>
        </p:spPr>
        <p:txBody>
          <a:bodyPr/>
          <a:lstStyle/>
          <a:p>
            <a:r>
              <a:rPr lang="en-US" altLang="en-US" dirty="0"/>
              <a:t>Stalled airports (Denver International </a:t>
            </a:r>
            <a:r>
              <a:rPr lang="en-US" altLang="en-US" dirty="0" smtClean="0"/>
              <a:t>Airport)</a:t>
            </a:r>
          </a:p>
          <a:p>
            <a:pPr lvl="1"/>
            <a:r>
              <a:rPr lang="en-US" altLang="en-US" dirty="0" smtClean="0"/>
              <a:t>2 main causes:</a:t>
            </a:r>
          </a:p>
          <a:p>
            <a:pPr lvl="2"/>
            <a:r>
              <a:rPr lang="en-US" altLang="en-US" sz="2600" b="1" dirty="0" smtClean="0"/>
              <a:t>Insufficient development and testing time</a:t>
            </a:r>
            <a:r>
              <a:rPr lang="en-US" altLang="en-US" sz="2600" dirty="0" smtClean="0"/>
              <a:t>. Comparable system at Frankfurt Airport in Germany was developed in 6 years and tested and debugged in additional 2 years. Denver system was ask to complete everything in 2 years.</a:t>
            </a:r>
          </a:p>
          <a:p>
            <a:pPr lvl="2"/>
            <a:r>
              <a:rPr lang="en-US" altLang="en-US" sz="2600" b="1" dirty="0" smtClean="0"/>
              <a:t>Significant changes were made after the project began</a:t>
            </a:r>
            <a:r>
              <a:rPr lang="en-US" altLang="en-US" sz="2600" dirty="0" smtClean="0"/>
              <a:t>. The system was to United Airlines. Denver officials decided to expand it to include the entire airport, the system scope expanded.</a:t>
            </a:r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0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Topics covered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altLang="en-US" dirty="0" smtClean="0"/>
              <a:t>Individual errors and system failures</a:t>
            </a:r>
          </a:p>
          <a:p>
            <a:r>
              <a:rPr lang="en-MY" altLang="en-US" dirty="0" smtClean="0"/>
              <a:t>Reasons for errors </a:t>
            </a:r>
          </a:p>
          <a:p>
            <a:r>
              <a:rPr lang="en-MY" altLang="en-US" dirty="0" smtClean="0"/>
              <a:t>Increasing reliability and safety	</a:t>
            </a:r>
          </a:p>
          <a:p>
            <a:r>
              <a:rPr lang="en-MY" altLang="en-US" dirty="0" smtClean="0"/>
              <a:t>Law and regulation </a:t>
            </a:r>
          </a:p>
          <a:p>
            <a:r>
              <a:rPr lang="en-MY" altLang="en-US" dirty="0" smtClean="0"/>
              <a:t>Professional licensing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CF24C2-C49C-4792-B2E7-06CB24946AAE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System Failures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00808"/>
            <a:ext cx="8784975" cy="4896544"/>
          </a:xfrm>
        </p:spPr>
        <p:txBody>
          <a:bodyPr/>
          <a:lstStyle/>
          <a:p>
            <a:r>
              <a:rPr lang="en-US" altLang="en-US" dirty="0"/>
              <a:t>Stalled airports </a:t>
            </a:r>
            <a:r>
              <a:rPr lang="en-US" altLang="en-US" dirty="0" smtClean="0"/>
              <a:t>(Hong Kong &amp; Kuala Lumpur)</a:t>
            </a:r>
          </a:p>
          <a:p>
            <a:pPr lvl="1"/>
            <a:r>
              <a:rPr lang="en-US" altLang="en-US" dirty="0" smtClean="0"/>
              <a:t>The systems were to manage </a:t>
            </a:r>
            <a:r>
              <a:rPr lang="en-US" altLang="en-US" b="1" dirty="0" smtClean="0"/>
              <a:t>everything</a:t>
            </a:r>
            <a:r>
              <a:rPr lang="en-US" altLang="en-US" dirty="0" smtClean="0"/>
              <a:t>: moving luggage, coordinating and scheduling crews, gate assignments, etc.</a:t>
            </a:r>
          </a:p>
          <a:p>
            <a:pPr lvl="1"/>
            <a:r>
              <a:rPr lang="en-US" altLang="en-US" dirty="0" smtClean="0"/>
              <a:t>Hong Kong: cleaning crews, fuel trucks, baggage, passengers and cargo went to the wrong gates. Airplanes scheduled to take off were empty.</a:t>
            </a:r>
          </a:p>
          <a:p>
            <a:pPr lvl="1"/>
            <a:r>
              <a:rPr lang="en-US" altLang="en-US" dirty="0" smtClean="0"/>
              <a:t>KL: airport employees had to write boarding passes by hand and carry luggage, flights delayed, food cargo rotted.</a:t>
            </a:r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6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System Failures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00808"/>
            <a:ext cx="8784975" cy="4896544"/>
          </a:xfrm>
        </p:spPr>
        <p:txBody>
          <a:bodyPr/>
          <a:lstStyle/>
          <a:p>
            <a:r>
              <a:rPr lang="en-US" altLang="en-US" dirty="0"/>
              <a:t>Stalled airports </a:t>
            </a:r>
            <a:r>
              <a:rPr lang="en-US" altLang="en-US" dirty="0" smtClean="0"/>
              <a:t>(Hong Kong &amp; Kuala Lumpur)</a:t>
            </a:r>
          </a:p>
          <a:p>
            <a:pPr lvl="1"/>
            <a:r>
              <a:rPr lang="en-US" altLang="en-US" dirty="0" smtClean="0"/>
              <a:t>Both airports blamed on the incorrect information entered by users.</a:t>
            </a:r>
          </a:p>
          <a:p>
            <a:endParaRPr lang="en-US" altLang="en-US" dirty="0"/>
          </a:p>
          <a:p>
            <a:r>
              <a:rPr lang="en-US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System that has a large number of users must be designed and tested to handle input mistakes.</a:t>
            </a:r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5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System Failures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00808"/>
            <a:ext cx="8784975" cy="4896544"/>
          </a:xfrm>
        </p:spPr>
        <p:txBody>
          <a:bodyPr/>
          <a:lstStyle/>
          <a:p>
            <a:r>
              <a:rPr lang="en-US" altLang="en-US" dirty="0" smtClean="0"/>
              <a:t>Some systems were abandoned because of extreme flaws</a:t>
            </a:r>
          </a:p>
          <a:p>
            <a:pPr lvl="1"/>
            <a:r>
              <a:rPr lang="en-US" altLang="en-US" dirty="0" smtClean="0"/>
              <a:t>A British food retailer spent more than 500 million on an automated supply management system that end up didn’t work.</a:t>
            </a:r>
          </a:p>
          <a:p>
            <a:pPr lvl="1"/>
            <a:r>
              <a:rPr lang="en-US" altLang="en-US" dirty="0" smtClean="0"/>
              <a:t>Ford Motor abandoned a 400 million purchasing system.</a:t>
            </a:r>
          </a:p>
          <a:p>
            <a:pPr lvl="1"/>
            <a:r>
              <a:rPr lang="en-US" altLang="en-US" dirty="0" smtClean="0"/>
              <a:t>A consortium of hotels &amp; rental car business cancelled a reservation system that had spent 125 million because it didn’t work.</a:t>
            </a:r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6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System Failures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00808"/>
            <a:ext cx="8784975" cy="4896544"/>
          </a:xfrm>
        </p:spPr>
        <p:txBody>
          <a:bodyPr/>
          <a:lstStyle/>
          <a:p>
            <a:r>
              <a:rPr lang="en-GB" altLang="en-US" dirty="0" smtClean="0"/>
              <a:t>Reasons of abandoned systems failed:</a:t>
            </a:r>
          </a:p>
          <a:p>
            <a:pPr lvl="1"/>
            <a:r>
              <a:rPr lang="en-GB" altLang="en-US" dirty="0" smtClean="0"/>
              <a:t>Lack of clear goals and specifications.</a:t>
            </a:r>
          </a:p>
          <a:p>
            <a:pPr lvl="1"/>
            <a:r>
              <a:rPr lang="en-GB" altLang="en-US" dirty="0" smtClean="0"/>
              <a:t>Poor management and communication among customers, designers, programmers, etc.</a:t>
            </a:r>
          </a:p>
          <a:p>
            <a:pPr lvl="1"/>
            <a:r>
              <a:rPr lang="en-GB" altLang="en-US" dirty="0" smtClean="0"/>
              <a:t>Institutional / political pressures encourage unrealistically low bids, underestimates time requirements.</a:t>
            </a:r>
          </a:p>
          <a:p>
            <a:pPr lvl="1"/>
            <a:r>
              <a:rPr lang="en-GB" altLang="en-US" dirty="0" smtClean="0"/>
              <a:t>Use of very new technology with unknown reliability and problems.</a:t>
            </a:r>
          </a:p>
          <a:p>
            <a:pPr lvl="1"/>
            <a:r>
              <a:rPr lang="en-GB" altLang="en-US" dirty="0" smtClean="0"/>
              <a:t>Refusal to recognise / admit project is in trouble.</a:t>
            </a:r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2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System Failures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00808"/>
            <a:ext cx="8784975" cy="4896544"/>
          </a:xfrm>
        </p:spPr>
        <p:txBody>
          <a:bodyPr/>
          <a:lstStyle/>
          <a:p>
            <a:r>
              <a:rPr lang="en-GB" altLang="en-US" dirty="0" smtClean="0"/>
              <a:t>Factors in computer system errors &amp; failures</a:t>
            </a:r>
          </a:p>
          <a:p>
            <a:pPr lvl="1"/>
            <a:r>
              <a:rPr lang="en-GB" altLang="en-US" dirty="0" smtClean="0"/>
              <a:t>Design &amp; development</a:t>
            </a:r>
          </a:p>
          <a:p>
            <a:pPr lvl="2"/>
            <a:r>
              <a:rPr lang="en-GB" altLang="en-US" sz="2600" dirty="0" smtClean="0"/>
              <a:t>Inadequate attention to potential safety risks</a:t>
            </a:r>
          </a:p>
          <a:p>
            <a:pPr lvl="2"/>
            <a:r>
              <a:rPr lang="en-GB" altLang="en-US" sz="2600" dirty="0" smtClean="0"/>
              <a:t>Interaction with physical devices that don’t work as expected.</a:t>
            </a:r>
          </a:p>
          <a:p>
            <a:pPr lvl="2"/>
            <a:r>
              <a:rPr lang="en-GB" altLang="en-US" sz="2600" dirty="0" smtClean="0"/>
              <a:t>Software / hardware / software / operating system incompatibility.</a:t>
            </a:r>
          </a:p>
          <a:p>
            <a:pPr lvl="2"/>
            <a:r>
              <a:rPr lang="en-GB" altLang="en-US" sz="2600" dirty="0" smtClean="0"/>
              <a:t>Not planning / designing for unexpected inputs / circumstances.</a:t>
            </a:r>
          </a:p>
          <a:p>
            <a:pPr lvl="2"/>
            <a:r>
              <a:rPr lang="en-GB" altLang="en-US" sz="2600" dirty="0" smtClean="0"/>
              <a:t>Confusing user interfaces.</a:t>
            </a:r>
            <a:endParaRPr lang="en-GB" altLang="en-US" sz="2600" dirty="0" smtClean="0"/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5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System Failures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00808"/>
            <a:ext cx="8784975" cy="4896544"/>
          </a:xfrm>
        </p:spPr>
        <p:txBody>
          <a:bodyPr/>
          <a:lstStyle/>
          <a:p>
            <a:r>
              <a:rPr lang="en-GB" altLang="en-US" dirty="0" smtClean="0"/>
              <a:t>Factors in computer system errors &amp; failures</a:t>
            </a:r>
          </a:p>
          <a:p>
            <a:pPr lvl="1"/>
            <a:r>
              <a:rPr lang="en-GB" altLang="en-US" dirty="0" smtClean="0"/>
              <a:t>Design &amp; development</a:t>
            </a:r>
          </a:p>
          <a:p>
            <a:pPr lvl="2"/>
            <a:r>
              <a:rPr lang="en-GB" altLang="en-US" sz="2600" dirty="0" smtClean="0"/>
              <a:t>Insufficient testing.</a:t>
            </a:r>
          </a:p>
          <a:p>
            <a:pPr lvl="2"/>
            <a:r>
              <a:rPr lang="en-GB" altLang="en-US" sz="2600" dirty="0" smtClean="0"/>
              <a:t>Reuse of software from another system without adequate checking / testing.</a:t>
            </a:r>
          </a:p>
          <a:p>
            <a:pPr lvl="2"/>
            <a:r>
              <a:rPr lang="en-GB" altLang="en-US" sz="2600" dirty="0" smtClean="0"/>
              <a:t>Overconfidence in software.</a:t>
            </a:r>
          </a:p>
          <a:p>
            <a:pPr lvl="2"/>
            <a:r>
              <a:rPr lang="en-GB" altLang="en-US" sz="2600" dirty="0" smtClean="0"/>
              <a:t>Carelessness.</a:t>
            </a:r>
            <a:endParaRPr lang="en-GB" altLang="en-US" sz="2600" dirty="0" smtClean="0"/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18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System Failures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00808"/>
            <a:ext cx="8784975" cy="4896544"/>
          </a:xfrm>
        </p:spPr>
        <p:txBody>
          <a:bodyPr/>
          <a:lstStyle/>
          <a:p>
            <a:r>
              <a:rPr lang="en-GB" altLang="en-US" dirty="0" smtClean="0"/>
              <a:t>Factors in computer system errors &amp; failures</a:t>
            </a:r>
          </a:p>
          <a:p>
            <a:pPr lvl="1"/>
            <a:r>
              <a:rPr lang="en-GB" altLang="en-US" dirty="0" smtClean="0"/>
              <a:t>Management and use:</a:t>
            </a:r>
            <a:endParaRPr lang="en-GB" altLang="en-US" dirty="0" smtClean="0"/>
          </a:p>
          <a:p>
            <a:pPr lvl="2"/>
            <a:r>
              <a:rPr lang="en-GB" altLang="en-US" sz="2600" dirty="0" smtClean="0"/>
              <a:t>Data entry errors.</a:t>
            </a:r>
          </a:p>
          <a:p>
            <a:pPr lvl="2"/>
            <a:r>
              <a:rPr lang="en-GB" altLang="en-US" sz="2600" dirty="0" smtClean="0"/>
              <a:t>Inadequate training of users.</a:t>
            </a:r>
          </a:p>
          <a:p>
            <a:pPr lvl="2"/>
            <a:r>
              <a:rPr lang="en-GB" altLang="en-US" sz="2600" dirty="0" smtClean="0"/>
              <a:t>Errors in interpreting results / output.</a:t>
            </a:r>
          </a:p>
          <a:p>
            <a:pPr lvl="2"/>
            <a:r>
              <a:rPr lang="en-GB" altLang="en-US" sz="2600" dirty="0" smtClean="0"/>
              <a:t>Failure to update information in databases.</a:t>
            </a:r>
          </a:p>
          <a:p>
            <a:pPr lvl="2"/>
            <a:r>
              <a:rPr lang="en-GB" altLang="en-US" sz="2600" dirty="0" smtClean="0"/>
              <a:t>Overconfidence in software by users.</a:t>
            </a:r>
          </a:p>
          <a:p>
            <a:pPr lvl="2"/>
            <a:r>
              <a:rPr lang="en-GB" altLang="en-US" sz="2600" dirty="0" smtClean="0"/>
              <a:t>Insufficient planning for failures, no backup systems / procedures.</a:t>
            </a:r>
            <a:endParaRPr lang="en-GB" altLang="en-US" sz="2600" dirty="0" smtClean="0"/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10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System Failures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00808"/>
            <a:ext cx="8784975" cy="4896544"/>
          </a:xfrm>
        </p:spPr>
        <p:txBody>
          <a:bodyPr/>
          <a:lstStyle/>
          <a:p>
            <a:r>
              <a:rPr lang="en-GB" altLang="en-US" dirty="0" smtClean="0"/>
              <a:t>Factors in computer system errors &amp; failures</a:t>
            </a:r>
          </a:p>
          <a:p>
            <a:pPr lvl="1"/>
            <a:r>
              <a:rPr lang="en-GB" altLang="en-US" dirty="0" smtClean="0"/>
              <a:t>Misrepresentation, hiding problems, inadequate response to reported problems.</a:t>
            </a:r>
          </a:p>
          <a:p>
            <a:pPr lvl="1"/>
            <a:r>
              <a:rPr lang="en-GB" altLang="en-US" dirty="0" smtClean="0"/>
              <a:t>Insufficient market or legal incentives to do a better job.</a:t>
            </a:r>
            <a:endParaRPr lang="en-GB" altLang="en-US" dirty="0" smtClean="0"/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17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System Failures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00808"/>
            <a:ext cx="8784975" cy="4896544"/>
          </a:xfrm>
        </p:spPr>
        <p:txBody>
          <a:bodyPr/>
          <a:lstStyle/>
          <a:p>
            <a:r>
              <a:rPr lang="en-GB" altLang="en-US" dirty="0" smtClean="0"/>
              <a:t>Ariane 5 rocket was destroyed as a safety precaution in less than 40 seconds after the launch.</a:t>
            </a:r>
          </a:p>
          <a:p>
            <a:pPr lvl="1"/>
            <a:r>
              <a:rPr lang="en-GB" altLang="en-US" dirty="0" smtClean="0"/>
              <a:t>Software designed for Ariane 4 was reuse in Ariane 5. </a:t>
            </a:r>
            <a:r>
              <a:rPr lang="en-GB" altLang="en-US" dirty="0"/>
              <a:t>A module did calculation related to velocity.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Ariane 5 travels faster than Ariane 4, the calculations produced numbers </a:t>
            </a:r>
            <a:r>
              <a:rPr lang="en-GB" altLang="en-US" dirty="0"/>
              <a:t>bigger </a:t>
            </a:r>
            <a:r>
              <a:rPr lang="en-GB" altLang="en-US" dirty="0" smtClean="0"/>
              <a:t>than the program could handle, caused the system halt.</a:t>
            </a:r>
          </a:p>
          <a:p>
            <a:r>
              <a:rPr lang="en-GB" altLang="en-US" dirty="0" smtClean="0"/>
              <a:t>Should we reuse software?</a:t>
            </a:r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3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The Therac-25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784975" cy="5040560"/>
          </a:xfrm>
        </p:spPr>
        <p:txBody>
          <a:bodyPr/>
          <a:lstStyle/>
          <a:p>
            <a:r>
              <a:rPr lang="en-GB" altLang="en-US" dirty="0" smtClean="0"/>
              <a:t>A software-controlled radiation therapy machine.</a:t>
            </a:r>
          </a:p>
          <a:p>
            <a:r>
              <a:rPr lang="en-GB" altLang="en-US" dirty="0" smtClean="0"/>
              <a:t>1985 – 1987, 6 patients were given overdoses of radiation.</a:t>
            </a:r>
          </a:p>
          <a:p>
            <a:pPr lvl="1"/>
            <a:r>
              <a:rPr lang="en-GB" altLang="en-US" dirty="0" smtClean="0"/>
              <a:t>In some cases, operator repeated overdose as the machine’s display indicated that it had given no dose.</a:t>
            </a:r>
          </a:p>
          <a:p>
            <a:r>
              <a:rPr lang="en-GB" altLang="en-US" dirty="0" smtClean="0"/>
              <a:t>Factors: lapses of good safety design, insufficient testing, software bugs, inadequate reporting &amp; investigating system.</a:t>
            </a:r>
            <a:endParaRPr lang="en-GB" altLang="en-US" dirty="0" smtClean="0"/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1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Problems caused by failures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00808"/>
            <a:ext cx="8784975" cy="4896544"/>
          </a:xfrm>
        </p:spPr>
        <p:txBody>
          <a:bodyPr/>
          <a:lstStyle/>
          <a:p>
            <a:r>
              <a:rPr lang="en-US" altLang="en-US" dirty="0" smtClean="0"/>
              <a:t>1983: bugs in </a:t>
            </a:r>
            <a:r>
              <a:rPr lang="en-GB" dirty="0"/>
              <a:t>early-warning monitoring </a:t>
            </a:r>
            <a:r>
              <a:rPr lang="en-GB" dirty="0" smtClean="0"/>
              <a:t>system nearly caused nuclear war.</a:t>
            </a:r>
          </a:p>
          <a:p>
            <a:r>
              <a:rPr lang="en-US" altLang="en-US" dirty="0" smtClean="0"/>
              <a:t>1996: </a:t>
            </a:r>
            <a:r>
              <a:rPr lang="en-GB" dirty="0"/>
              <a:t>$924,844,208.32 </a:t>
            </a:r>
            <a:r>
              <a:rPr lang="en-GB" dirty="0" smtClean="0"/>
              <a:t>credited to each of 823 </a:t>
            </a:r>
            <a:r>
              <a:rPr lang="en-GB" dirty="0"/>
              <a:t>customers of a major U.S. </a:t>
            </a:r>
            <a:r>
              <a:rPr lang="en-GB" dirty="0" smtClean="0"/>
              <a:t>bank.</a:t>
            </a:r>
          </a:p>
          <a:p>
            <a:r>
              <a:rPr lang="en-US" altLang="en-US" dirty="0" smtClean="0"/>
              <a:t>1997: </a:t>
            </a:r>
            <a:r>
              <a:rPr lang="en-GB" dirty="0"/>
              <a:t>a transaction processing </a:t>
            </a:r>
            <a:r>
              <a:rPr lang="en-GB" dirty="0" smtClean="0"/>
              <a:t>system failed to handle </a:t>
            </a:r>
            <a:r>
              <a:rPr lang="en-GB" dirty="0"/>
              <a:t>credit cards </a:t>
            </a:r>
            <a:r>
              <a:rPr lang="en-GB" dirty="0" smtClean="0"/>
              <a:t>that expire in year 2000</a:t>
            </a:r>
          </a:p>
          <a:p>
            <a:r>
              <a:rPr lang="en-US" altLang="en-US" dirty="0" smtClean="0"/>
              <a:t>2014: found </a:t>
            </a:r>
            <a:r>
              <a:rPr lang="en-GB" dirty="0" smtClean="0"/>
              <a:t>a </a:t>
            </a:r>
            <a:r>
              <a:rPr lang="en-GB" dirty="0"/>
              <a:t>bug that had been in </a:t>
            </a:r>
            <a:r>
              <a:rPr lang="en-GB" dirty="0" smtClean="0"/>
              <a:t>an OS for </a:t>
            </a:r>
            <a:r>
              <a:rPr lang="en-GB" dirty="0"/>
              <a:t>at </a:t>
            </a:r>
            <a:r>
              <a:rPr lang="en-GB" dirty="0" smtClean="0"/>
              <a:t>least </a:t>
            </a:r>
            <a:r>
              <a:rPr lang="en-GB" dirty="0"/>
              <a:t>19 </a:t>
            </a:r>
            <a:r>
              <a:rPr lang="en-GB" dirty="0" smtClean="0"/>
              <a:t>years</a:t>
            </a:r>
          </a:p>
          <a:p>
            <a:r>
              <a:rPr lang="en-US" altLang="en-US" dirty="0" smtClean="0"/>
              <a:t>2016: </a:t>
            </a:r>
            <a:r>
              <a:rPr lang="en-GB" dirty="0" smtClean="0"/>
              <a:t>spacecraft </a:t>
            </a:r>
            <a:r>
              <a:rPr lang="en-GB" dirty="0"/>
              <a:t>crash </a:t>
            </a:r>
            <a:r>
              <a:rPr lang="en-GB" dirty="0" smtClean="0"/>
              <a:t>landed on Mars</a:t>
            </a:r>
            <a:endParaRPr lang="en-US" altLang="en-US" dirty="0" smtClean="0"/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The Therac-25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784975" cy="5040560"/>
          </a:xfrm>
        </p:spPr>
        <p:txBody>
          <a:bodyPr/>
          <a:lstStyle/>
          <a:p>
            <a:r>
              <a:rPr lang="en-GB" altLang="en-US" dirty="0" smtClean="0"/>
              <a:t>Software &amp; design problems:</a:t>
            </a:r>
          </a:p>
          <a:p>
            <a:pPr lvl="1"/>
            <a:r>
              <a:rPr lang="en-GB" altLang="en-US" dirty="0" smtClean="0"/>
              <a:t>Older machines had independent hardware safety interlock that prevented the beam from firing in unsafe condition. Therac-25 eliminated it.</a:t>
            </a:r>
          </a:p>
          <a:p>
            <a:pPr lvl="1"/>
            <a:r>
              <a:rPr lang="en-GB" altLang="en-US" dirty="0" smtClean="0"/>
              <a:t>Reused software and the developers assumed it functioned correctly. (</a:t>
            </a:r>
            <a:r>
              <a:rPr lang="en-GB" altLang="en-US" dirty="0" smtClean="0">
                <a:solidFill>
                  <a:srgbClr val="FF0000"/>
                </a:solidFill>
              </a:rPr>
              <a:t>Wrong assumption!</a:t>
            </a:r>
            <a:r>
              <a:rPr lang="en-GB" altLang="en-US" dirty="0" smtClean="0"/>
              <a:t>)</a:t>
            </a:r>
          </a:p>
          <a:p>
            <a:pPr lvl="2"/>
            <a:r>
              <a:rPr lang="en-GB" altLang="en-US" dirty="0" smtClean="0"/>
              <a:t>There were bugs but the hardware safety mechanisms did their job. The bugs were carried to Therac-25.</a:t>
            </a:r>
          </a:p>
          <a:p>
            <a:pPr lvl="1"/>
            <a:r>
              <a:rPr lang="en-GB" altLang="en-US" dirty="0" smtClean="0"/>
              <a:t>Therac-25  had dose-rate malfunction frequently, generally </a:t>
            </a:r>
            <a:r>
              <a:rPr lang="en-GB" altLang="en-US" dirty="0" err="1" smtClean="0"/>
              <a:t>underdoses</a:t>
            </a:r>
            <a:r>
              <a:rPr lang="en-GB" altLang="en-US" dirty="0" smtClean="0"/>
              <a:t>, operator became used to it.</a:t>
            </a:r>
            <a:endParaRPr lang="en-GB" altLang="en-US" dirty="0"/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14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The Therac-25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784975" cy="5040560"/>
          </a:xfrm>
        </p:spPr>
        <p:txBody>
          <a:bodyPr/>
          <a:lstStyle/>
          <a:p>
            <a:r>
              <a:rPr lang="en-GB" altLang="en-US" dirty="0"/>
              <a:t>Software &amp; design problems:</a:t>
            </a:r>
          </a:p>
          <a:p>
            <a:pPr lvl="1"/>
            <a:r>
              <a:rPr lang="en-GB" altLang="en-US" dirty="0" smtClean="0"/>
              <a:t>Weaknesses in interface design</a:t>
            </a:r>
          </a:p>
          <a:p>
            <a:pPr lvl="2"/>
            <a:r>
              <a:rPr lang="en-GB" altLang="en-US" sz="2600" dirty="0" smtClean="0"/>
              <a:t>Display error numbers or obscure messages (</a:t>
            </a:r>
            <a:r>
              <a:rPr lang="en-GB" altLang="en-US" sz="2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“Malfunction 54” or “H-tilt”</a:t>
            </a:r>
            <a:r>
              <a:rPr lang="en-GB" altLang="en-US" sz="2600" dirty="0" smtClean="0"/>
              <a:t>) rather than meaningful messages.</a:t>
            </a:r>
          </a:p>
          <a:p>
            <a:pPr lvl="2"/>
            <a:r>
              <a:rPr lang="en-GB" altLang="en-US" sz="2600" dirty="0" smtClean="0"/>
              <a:t>The errors were not explained in manuals.</a:t>
            </a:r>
          </a:p>
          <a:p>
            <a:pPr lvl="1"/>
            <a:r>
              <a:rPr lang="en-GB" altLang="en-US" sz="3000" dirty="0" smtClean="0"/>
              <a:t>A single byte flag was used, after the 256</a:t>
            </a:r>
            <a:r>
              <a:rPr lang="en-GB" altLang="en-US" sz="3000" baseline="30000" dirty="0" smtClean="0"/>
              <a:t>th</a:t>
            </a:r>
            <a:r>
              <a:rPr lang="en-GB" altLang="en-US" sz="3000" dirty="0" smtClean="0"/>
              <a:t> call, the flag overflowed and showed a value of zero (indicates the device was ready)</a:t>
            </a:r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91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The Therac-25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784975" cy="5040560"/>
          </a:xfrm>
        </p:spPr>
        <p:txBody>
          <a:bodyPr/>
          <a:lstStyle/>
          <a:p>
            <a:r>
              <a:rPr lang="en-GB" altLang="en-US" dirty="0"/>
              <a:t>Software &amp; design problems:</a:t>
            </a:r>
          </a:p>
          <a:p>
            <a:pPr lvl="1"/>
            <a:r>
              <a:rPr lang="en-GB" altLang="en-US" dirty="0" smtClean="0"/>
              <a:t>There were some bugs caused the machine to ignore changes made at the console.</a:t>
            </a:r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2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The Therac-25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784975" cy="5040560"/>
          </a:xfrm>
        </p:spPr>
        <p:txBody>
          <a:bodyPr/>
          <a:lstStyle/>
          <a:p>
            <a:r>
              <a:rPr lang="en-GB" altLang="en-US" dirty="0" smtClean="0"/>
              <a:t>Why were there many incidents?</a:t>
            </a:r>
          </a:p>
          <a:p>
            <a:pPr lvl="1"/>
            <a:r>
              <a:rPr lang="en-GB" altLang="en-US" dirty="0" smtClean="0"/>
              <a:t>Didn’t know that it caused the injuries (never had such cases before).</a:t>
            </a:r>
          </a:p>
          <a:p>
            <a:pPr lvl="1"/>
            <a:r>
              <a:rPr lang="en-GB" altLang="en-US" dirty="0" smtClean="0"/>
              <a:t>Manufacturer said that it couldn’t have caused the injuries.</a:t>
            </a:r>
          </a:p>
          <a:p>
            <a:pPr lvl="1"/>
            <a:r>
              <a:rPr lang="en-GB" altLang="en-US" dirty="0" smtClean="0"/>
              <a:t>Manufacturer made come changes and claimed that they have improved the safety, in fact they were not sure the cause of the accident.</a:t>
            </a:r>
          </a:p>
          <a:p>
            <a:pPr lvl="1"/>
            <a:r>
              <a:rPr lang="en-GB" altLang="en-US" dirty="0" smtClean="0"/>
              <a:t>Hospitals &amp; clinics considered the lost of income and while the cause of accident was unknown.</a:t>
            </a:r>
            <a:endParaRPr lang="en-GB" altLang="en-US" dirty="0"/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2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The Therac-25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784975" cy="5040560"/>
          </a:xfrm>
        </p:spPr>
        <p:txBody>
          <a:bodyPr/>
          <a:lstStyle/>
          <a:p>
            <a:r>
              <a:rPr lang="en-GB" altLang="en-US" dirty="0" smtClean="0"/>
              <a:t>This case shown the irresponsibility of the manufacturer (in designing, responding and solving the problems).</a:t>
            </a:r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13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Systems Failures &amp; Errors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784975" cy="50405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Most computer applications are so complex it is virtually impossible to produce programs with no errors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cause of failure is often more than one factor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Computer professionals must study failures to learn how to avoid them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Computer professionals must study failures to understand the impacts of poor work</a:t>
            </a:r>
            <a:endParaRPr lang="en-GB" altLang="en-US" dirty="0"/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7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Increasing Reliability &amp; Safety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784975" cy="5040560"/>
          </a:xfrm>
        </p:spPr>
        <p:txBody>
          <a:bodyPr/>
          <a:lstStyle/>
          <a:p>
            <a:r>
              <a:rPr lang="en-MY" altLang="en-US" dirty="0"/>
              <a:t>Use good software engineering techniques at all stages of </a:t>
            </a:r>
            <a:r>
              <a:rPr lang="en-MY" altLang="en-US" dirty="0" smtClean="0"/>
              <a:t>development</a:t>
            </a:r>
          </a:p>
          <a:p>
            <a:pPr lvl="1"/>
            <a:r>
              <a:rPr lang="en-GB" altLang="en-US" dirty="0"/>
              <a:t>Include end-users in the design and testing </a:t>
            </a:r>
            <a:r>
              <a:rPr lang="en-GB" altLang="en-US" dirty="0" smtClean="0"/>
              <a:t>stages.</a:t>
            </a:r>
            <a:endParaRPr lang="en-GB" altLang="en-US" dirty="0"/>
          </a:p>
          <a:p>
            <a:pPr lvl="1"/>
            <a:r>
              <a:rPr lang="en-GB" altLang="en-US" dirty="0"/>
              <a:t>Understand the entire scope of areas </a:t>
            </a:r>
            <a:r>
              <a:rPr lang="en-GB" altLang="en-US" dirty="0" smtClean="0"/>
              <a:t>affected by the system. (Help clients to better understand their goals and requirements)</a:t>
            </a:r>
            <a:endParaRPr lang="en-GB" altLang="en-US" dirty="0"/>
          </a:p>
          <a:p>
            <a:pPr lvl="1"/>
            <a:r>
              <a:rPr lang="en-GB" altLang="en-US" dirty="0" smtClean="0"/>
              <a:t>Allocate </a:t>
            </a:r>
            <a:r>
              <a:rPr lang="en-GB" altLang="en-US" dirty="0"/>
              <a:t>sufficient time and </a:t>
            </a:r>
            <a:r>
              <a:rPr lang="en-GB" altLang="en-US" dirty="0" smtClean="0"/>
              <a:t>budget.</a:t>
            </a:r>
            <a:endParaRPr lang="en-MY" altLang="en-US" dirty="0" smtClean="0"/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91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Increasing Reliability &amp; Safety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784975" cy="5040560"/>
          </a:xfrm>
        </p:spPr>
        <p:txBody>
          <a:bodyPr/>
          <a:lstStyle/>
          <a:p>
            <a:r>
              <a:rPr lang="en-MY" altLang="en-US" dirty="0"/>
              <a:t>For safety critical </a:t>
            </a:r>
            <a:r>
              <a:rPr lang="en-MY" altLang="en-US" dirty="0" smtClean="0"/>
              <a:t>software</a:t>
            </a:r>
          </a:p>
          <a:p>
            <a:pPr lvl="1"/>
            <a:r>
              <a:rPr lang="en-MY" altLang="en-US" dirty="0" smtClean="0"/>
              <a:t>“</a:t>
            </a:r>
            <a:r>
              <a:rPr lang="en-MY" altLang="en-US" dirty="0"/>
              <a:t>design in” </a:t>
            </a:r>
            <a:r>
              <a:rPr lang="en-MY" altLang="en-US" dirty="0" smtClean="0"/>
              <a:t>safety from the start </a:t>
            </a:r>
            <a:r>
              <a:rPr lang="en-MY" altLang="en-US" dirty="0"/>
              <a:t>by using techniques of hazard </a:t>
            </a:r>
            <a:r>
              <a:rPr lang="en-MY" altLang="en-US" dirty="0" smtClean="0"/>
              <a:t>analysis to identify risks.</a:t>
            </a:r>
            <a:endParaRPr lang="en-MY" altLang="en-US" dirty="0"/>
          </a:p>
          <a:p>
            <a:pPr lvl="1"/>
            <a:r>
              <a:rPr lang="en-MY" altLang="en-US" dirty="0" smtClean="0"/>
              <a:t>developers should have special training.</a:t>
            </a:r>
          </a:p>
          <a:p>
            <a:pPr lvl="1"/>
            <a:r>
              <a:rPr lang="en-MY" altLang="en-US" dirty="0" smtClean="0"/>
              <a:t>ensure </a:t>
            </a:r>
            <a:r>
              <a:rPr lang="en-MY" altLang="en-US" dirty="0"/>
              <a:t>that the system is as safe as possible before its actual use</a:t>
            </a:r>
            <a:r>
              <a:rPr lang="en-MY" altLang="en-US" dirty="0" smtClean="0"/>
              <a:t>.</a:t>
            </a:r>
            <a:endParaRPr lang="en-MY" altLang="en-US" dirty="0"/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00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Increasing Reliability &amp; Safety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784975" cy="5040560"/>
          </a:xfrm>
        </p:spPr>
        <p:txBody>
          <a:bodyPr/>
          <a:lstStyle/>
          <a:p>
            <a:r>
              <a:rPr lang="en-MY" altLang="en-US" dirty="0" smtClean="0"/>
              <a:t>Provide clear instructions &amp; error messages.</a:t>
            </a:r>
          </a:p>
          <a:p>
            <a:r>
              <a:rPr lang="en-MY" altLang="en-US" dirty="0" smtClean="0"/>
              <a:t>Validate input to reduce failures caused by typos or carelessness.</a:t>
            </a:r>
          </a:p>
          <a:p>
            <a:r>
              <a:rPr lang="en-MY" altLang="en-US" dirty="0" smtClean="0"/>
              <a:t>Design of user interface should be consistent.</a:t>
            </a:r>
          </a:p>
          <a:p>
            <a:r>
              <a:rPr lang="en-MY" altLang="en-US" dirty="0" smtClean="0"/>
              <a:t>Perform Independent </a:t>
            </a:r>
            <a:r>
              <a:rPr lang="en-MY" altLang="en-US" dirty="0"/>
              <a:t>verification and validation (IV&amp;V</a:t>
            </a:r>
            <a:r>
              <a:rPr lang="en-MY" altLang="en-US" dirty="0" smtClean="0"/>
              <a:t>).</a:t>
            </a:r>
          </a:p>
          <a:p>
            <a:endParaRPr lang="en-MY" altLang="en-US" dirty="0" smtClean="0"/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0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Increasing Reliability &amp; Safety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784975" cy="5040560"/>
          </a:xfrm>
        </p:spPr>
        <p:txBody>
          <a:bodyPr/>
          <a:lstStyle/>
          <a:p>
            <a:r>
              <a:rPr lang="en-MY" altLang="en-US" dirty="0" smtClean="0"/>
              <a:t>Perform Beta testing</a:t>
            </a:r>
            <a:endParaRPr lang="en-MY" altLang="en-US" dirty="0"/>
          </a:p>
          <a:p>
            <a:pPr lvl="1"/>
            <a:r>
              <a:rPr lang="en-MY" altLang="en-US" dirty="0"/>
              <a:t>Selected set of customers use in “real-world” </a:t>
            </a:r>
            <a:r>
              <a:rPr lang="en-MY" altLang="en-US" dirty="0" smtClean="0"/>
              <a:t>environment.</a:t>
            </a:r>
            <a:endParaRPr lang="en-MY" altLang="en-US" dirty="0"/>
          </a:p>
          <a:p>
            <a:pPr lvl="1"/>
            <a:r>
              <a:rPr lang="en-MY" altLang="en-US" dirty="0"/>
              <a:t>Detect software limitations and bugs that the designers, programmers, and testers missed</a:t>
            </a:r>
            <a:r>
              <a:rPr lang="en-MY" altLang="en-US" dirty="0" smtClean="0"/>
              <a:t>.</a:t>
            </a:r>
            <a:endParaRPr lang="en-MY" altLang="en-US" dirty="0"/>
          </a:p>
          <a:p>
            <a:pPr lvl="1"/>
            <a:r>
              <a:rPr lang="en-MY" altLang="en-US" dirty="0"/>
              <a:t>It can uncover confusing aspects of user </a:t>
            </a:r>
            <a:r>
              <a:rPr lang="en-MY" altLang="en-US" dirty="0" smtClean="0"/>
              <a:t>interfaces.</a:t>
            </a:r>
            <a:endParaRPr lang="en-MY" altLang="en-US" dirty="0"/>
          </a:p>
          <a:p>
            <a:pPr lvl="1"/>
            <a:r>
              <a:rPr lang="en-MY" altLang="en-US" dirty="0"/>
              <a:t>Uncover other problems: interfacing with other systems, running on old </a:t>
            </a:r>
            <a:r>
              <a:rPr lang="en-MY" altLang="en-US" dirty="0" smtClean="0"/>
              <a:t>systems.</a:t>
            </a:r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47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Problems caused by failures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00808"/>
            <a:ext cx="8784975" cy="4896544"/>
          </a:xfrm>
        </p:spPr>
        <p:txBody>
          <a:bodyPr/>
          <a:lstStyle/>
          <a:p>
            <a:r>
              <a:rPr lang="en-US" altLang="en-US" dirty="0" smtClean="0"/>
              <a:t>2016: </a:t>
            </a:r>
            <a:r>
              <a:rPr lang="en-GB" dirty="0" smtClean="0"/>
              <a:t>spacecraft </a:t>
            </a:r>
            <a:r>
              <a:rPr lang="en-GB" dirty="0"/>
              <a:t>crash </a:t>
            </a:r>
            <a:r>
              <a:rPr lang="en-GB" dirty="0" smtClean="0"/>
              <a:t>landed on Mars, caused by problems </a:t>
            </a:r>
            <a:r>
              <a:rPr lang="en-GB" dirty="0"/>
              <a:t>in handling </a:t>
            </a:r>
            <a:r>
              <a:rPr lang="en-GB" dirty="0" smtClean="0"/>
              <a:t>bad </a:t>
            </a:r>
            <a:r>
              <a:rPr lang="en-GB" dirty="0"/>
              <a:t>sensor </a:t>
            </a:r>
            <a:r>
              <a:rPr lang="en-GB" dirty="0" smtClean="0"/>
              <a:t>data</a:t>
            </a:r>
          </a:p>
          <a:p>
            <a:r>
              <a:rPr lang="en-US" altLang="en-US" dirty="0" smtClean="0"/>
              <a:t>Navigation system directs car into river</a:t>
            </a:r>
          </a:p>
          <a:p>
            <a:endParaRPr lang="en-US" altLang="en-US" dirty="0"/>
          </a:p>
          <a:p>
            <a:r>
              <a:rPr lang="en-US" altLang="en-US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Possible to produce complex program with no error?</a:t>
            </a:r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42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Law, Regulations &amp; Markets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784975" cy="5040560"/>
          </a:xfrm>
        </p:spPr>
        <p:txBody>
          <a:bodyPr/>
          <a:lstStyle/>
          <a:p>
            <a:r>
              <a:rPr lang="en-MY" altLang="en-US" dirty="0" smtClean="0"/>
              <a:t>Legal </a:t>
            </a:r>
            <a:r>
              <a:rPr lang="en-GB" altLang="en-US" dirty="0" smtClean="0"/>
              <a:t>remedies </a:t>
            </a:r>
            <a:r>
              <a:rPr lang="en-GB" altLang="en-US" dirty="0"/>
              <a:t>for faulty systems </a:t>
            </a:r>
            <a:r>
              <a:rPr lang="en-GB" altLang="en-US" dirty="0" smtClean="0"/>
              <a:t>include</a:t>
            </a:r>
            <a:endParaRPr lang="en-GB" altLang="en-US" dirty="0"/>
          </a:p>
          <a:p>
            <a:pPr lvl="1"/>
            <a:r>
              <a:rPr lang="en-GB" altLang="en-US" dirty="0"/>
              <a:t>lawsuits against the company that </a:t>
            </a:r>
            <a:r>
              <a:rPr lang="en-GB" altLang="en-US" dirty="0" smtClean="0"/>
              <a:t>developed or sold </a:t>
            </a:r>
            <a:r>
              <a:rPr lang="en-GB" altLang="en-US" dirty="0"/>
              <a:t>the </a:t>
            </a:r>
            <a:r>
              <a:rPr lang="en-GB" altLang="en-US" dirty="0" smtClean="0"/>
              <a:t>system.</a:t>
            </a:r>
            <a:endParaRPr lang="en-GB" altLang="en-US" dirty="0"/>
          </a:p>
          <a:p>
            <a:pPr lvl="1"/>
            <a:r>
              <a:rPr lang="en-GB" altLang="en-US" dirty="0"/>
              <a:t>criminal charges when fraud or criminal negligence </a:t>
            </a:r>
            <a:r>
              <a:rPr lang="en-GB" altLang="en-US" dirty="0" smtClean="0"/>
              <a:t>occurs.</a:t>
            </a:r>
            <a:endParaRPr lang="en-GB" altLang="en-US" dirty="0"/>
          </a:p>
          <a:p>
            <a:pPr lvl="1"/>
            <a:r>
              <a:rPr lang="en-GB" altLang="en-US" dirty="0" smtClean="0"/>
              <a:t>laws must be balanced to encourage innovation to produce good systems but penalise offenders.</a:t>
            </a:r>
            <a:endParaRPr lang="en-MY" altLang="en-US" dirty="0" smtClean="0"/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Law, Regulations &amp; Markets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784975" cy="5040560"/>
          </a:xfrm>
        </p:spPr>
        <p:txBody>
          <a:bodyPr/>
          <a:lstStyle/>
          <a:p>
            <a:r>
              <a:rPr lang="en-GB" altLang="en-US" dirty="0" smtClean="0"/>
              <a:t>Regulations for safety-critical applications</a:t>
            </a:r>
            <a:endParaRPr lang="en-GB" altLang="en-US" dirty="0"/>
          </a:p>
          <a:p>
            <a:pPr lvl="1"/>
            <a:r>
              <a:rPr lang="en-MY" altLang="en-US" dirty="0" smtClean="0"/>
              <a:t>Perform extensive specific testing.</a:t>
            </a:r>
          </a:p>
          <a:p>
            <a:pPr lvl="1"/>
            <a:r>
              <a:rPr lang="en-MY" altLang="en-US" dirty="0" smtClean="0"/>
              <a:t>Provide documentations.</a:t>
            </a:r>
          </a:p>
          <a:p>
            <a:pPr lvl="1"/>
            <a:r>
              <a:rPr lang="en-MY" altLang="en-US" dirty="0" smtClean="0"/>
              <a:t>Get approval from government.</a:t>
            </a:r>
          </a:p>
          <a:p>
            <a:r>
              <a:rPr lang="en-MY" altLang="en-US" dirty="0" smtClean="0"/>
              <a:t>Arguments in favour:</a:t>
            </a:r>
          </a:p>
          <a:p>
            <a:pPr lvl="1"/>
            <a:r>
              <a:rPr lang="en-GB" altLang="en-US" dirty="0" smtClean="0"/>
              <a:t>Most </a:t>
            </a:r>
            <a:r>
              <a:rPr lang="en-GB" altLang="en-US" dirty="0"/>
              <a:t>customers at risk do not have expertise to </a:t>
            </a:r>
            <a:r>
              <a:rPr lang="en-GB" altLang="en-US" dirty="0" smtClean="0"/>
              <a:t>judge the safety / reliability of a system.</a:t>
            </a:r>
            <a:endParaRPr lang="en-GB" altLang="en-US" dirty="0"/>
          </a:p>
          <a:p>
            <a:pPr lvl="1"/>
            <a:r>
              <a:rPr lang="en-GB" altLang="en-US" dirty="0" smtClean="0"/>
              <a:t>Better </a:t>
            </a:r>
            <a:r>
              <a:rPr lang="en-GB" altLang="en-US" dirty="0"/>
              <a:t>to prevent </a:t>
            </a:r>
            <a:r>
              <a:rPr lang="en-GB" altLang="en-US" dirty="0" smtClean="0"/>
              <a:t>use of a bad product </a:t>
            </a:r>
            <a:r>
              <a:rPr lang="en-GB" altLang="en-US" dirty="0"/>
              <a:t>than to rely on </a:t>
            </a:r>
            <a:r>
              <a:rPr lang="en-GB" altLang="en-US" dirty="0" smtClean="0"/>
              <a:t>lawsuits.</a:t>
            </a:r>
            <a:endParaRPr lang="en-MY" altLang="en-US" dirty="0" smtClean="0"/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3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Law, Regulations &amp; Markets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784975" cy="5040560"/>
          </a:xfrm>
        </p:spPr>
        <p:txBody>
          <a:bodyPr/>
          <a:lstStyle/>
          <a:p>
            <a:r>
              <a:rPr lang="en-MY" altLang="en-US" dirty="0"/>
              <a:t>Mandatory licensing for software </a:t>
            </a:r>
            <a:r>
              <a:rPr lang="en-MY" altLang="en-US" dirty="0" smtClean="0"/>
              <a:t>professionals (to improve software quality)</a:t>
            </a:r>
            <a:endParaRPr lang="en-MY" altLang="en-US" dirty="0"/>
          </a:p>
          <a:p>
            <a:pPr lvl="1"/>
            <a:r>
              <a:rPr lang="en-MY" altLang="en-US" dirty="0" smtClean="0"/>
              <a:t>Include specific training</a:t>
            </a:r>
            <a:r>
              <a:rPr lang="en-MY" altLang="en-US" dirty="0"/>
              <a:t>, passing </a:t>
            </a:r>
            <a:r>
              <a:rPr lang="en-MY" altLang="en-US" dirty="0" smtClean="0"/>
              <a:t>competency exams</a:t>
            </a:r>
            <a:r>
              <a:rPr lang="en-MY" altLang="en-US" dirty="0"/>
              <a:t>, </a:t>
            </a:r>
            <a:r>
              <a:rPr lang="en-MY" altLang="en-US" dirty="0" smtClean="0"/>
              <a:t>ethical requirements and continuing </a:t>
            </a:r>
            <a:r>
              <a:rPr lang="en-MY" altLang="en-US" dirty="0"/>
              <a:t>education</a:t>
            </a:r>
            <a:r>
              <a:rPr lang="en-MY" altLang="en-US" dirty="0" smtClean="0"/>
              <a:t>.</a:t>
            </a:r>
            <a:endParaRPr lang="en-MY" altLang="en-US" dirty="0"/>
          </a:p>
          <a:p>
            <a:r>
              <a:rPr lang="en-MY" altLang="en-US" dirty="0" smtClean="0"/>
              <a:t>Some businesses </a:t>
            </a:r>
            <a:r>
              <a:rPr lang="en-MY" altLang="en-US" dirty="0"/>
              <a:t>compensate customers </a:t>
            </a:r>
            <a:r>
              <a:rPr lang="en-MY" altLang="en-US" dirty="0" smtClean="0"/>
              <a:t>for problems / damages because customer </a:t>
            </a:r>
            <a:r>
              <a:rPr lang="en-MY" altLang="en-US" dirty="0"/>
              <a:t>satisfaction and good business </a:t>
            </a:r>
            <a:r>
              <a:rPr lang="en-MY" altLang="en-US" dirty="0" smtClean="0"/>
              <a:t>reputation are important.</a:t>
            </a:r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Law, Regulations &amp; Markets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784975" cy="5040560"/>
          </a:xfrm>
        </p:spPr>
        <p:txBody>
          <a:bodyPr/>
          <a:lstStyle/>
          <a:p>
            <a:r>
              <a:rPr lang="en-MY" altLang="en-US" dirty="0" smtClean="0"/>
              <a:t>Some businesses pay more for uninterrupted satellite communications service.</a:t>
            </a:r>
          </a:p>
          <a:p>
            <a:r>
              <a:rPr lang="en-MY" altLang="en-US" dirty="0" smtClean="0"/>
              <a:t>To protect from faulty software</a:t>
            </a:r>
            <a:endParaRPr lang="en-MY" altLang="en-US" dirty="0"/>
          </a:p>
          <a:p>
            <a:pPr lvl="1"/>
            <a:r>
              <a:rPr lang="en-MY" altLang="en-US" dirty="0"/>
              <a:t>Consult </a:t>
            </a:r>
            <a:r>
              <a:rPr lang="en-MY" altLang="en-US" dirty="0" smtClean="0"/>
              <a:t>websites </a:t>
            </a:r>
            <a:r>
              <a:rPr lang="en-MY" altLang="en-US" dirty="0"/>
              <a:t>that review new </a:t>
            </a:r>
            <a:r>
              <a:rPr lang="en-MY" altLang="en-US" dirty="0" smtClean="0"/>
              <a:t>programs.</a:t>
            </a:r>
            <a:endParaRPr lang="en-MY" altLang="en-US" dirty="0"/>
          </a:p>
          <a:p>
            <a:pPr lvl="1"/>
            <a:r>
              <a:rPr lang="en-MY" altLang="en-US" dirty="0"/>
              <a:t>Checking with social network or online group </a:t>
            </a:r>
            <a:r>
              <a:rPr lang="en-MY" altLang="en-US" dirty="0" smtClean="0"/>
              <a:t>forums.</a:t>
            </a:r>
            <a:endParaRPr lang="en-MY" altLang="en-US" dirty="0"/>
          </a:p>
          <a:p>
            <a:pPr lvl="1"/>
            <a:r>
              <a:rPr lang="en-MY" altLang="en-US" dirty="0"/>
              <a:t>Check the seller’s reputation with </a:t>
            </a:r>
            <a:r>
              <a:rPr lang="en-MY" altLang="en-US" dirty="0" smtClean="0"/>
              <a:t>various </a:t>
            </a:r>
            <a:r>
              <a:rPr lang="en-MY" altLang="en-US" dirty="0"/>
              <a:t>business </a:t>
            </a:r>
            <a:r>
              <a:rPr lang="en-MY" altLang="en-US" dirty="0" smtClean="0"/>
              <a:t>bureaus.</a:t>
            </a:r>
            <a:endParaRPr lang="en-US" altLang="en-US" dirty="0"/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E5DE67-21AF-4B2E-B542-DE5D5C4929AD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  <p:pic>
        <p:nvPicPr>
          <p:cNvPr id="6" name="Picture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84" b="28184"/>
          <a:stretch>
            <a:fillRect/>
          </a:stretch>
        </p:blipFill>
        <p:spPr bwMode="auto">
          <a:xfrm>
            <a:off x="706523" y="2060848"/>
            <a:ext cx="7753180" cy="253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Failures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00808"/>
            <a:ext cx="8784975" cy="4896544"/>
          </a:xfrm>
        </p:spPr>
        <p:txBody>
          <a:bodyPr/>
          <a:lstStyle/>
          <a:p>
            <a:r>
              <a:rPr lang="en-US" altLang="en-US" dirty="0" smtClean="0"/>
              <a:t>Affect individuals / consumers.</a:t>
            </a:r>
          </a:p>
          <a:p>
            <a:r>
              <a:rPr lang="en-US" altLang="en-US" dirty="0" smtClean="0"/>
              <a:t>Affect a large numbers of people and/or cost large amount of money.</a:t>
            </a:r>
          </a:p>
          <a:p>
            <a:r>
              <a:rPr lang="en-US" altLang="en-US" dirty="0" smtClean="0"/>
              <a:t>Problems in safety-critical applications may cause injury / death.</a:t>
            </a:r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18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Problems for individuals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00808"/>
            <a:ext cx="8784975" cy="4896544"/>
          </a:xfrm>
        </p:spPr>
        <p:txBody>
          <a:bodyPr/>
          <a:lstStyle/>
          <a:p>
            <a:r>
              <a:rPr lang="en-US" altLang="en-US" dirty="0" smtClean="0"/>
              <a:t>Billing errors:</a:t>
            </a:r>
          </a:p>
          <a:p>
            <a:pPr lvl="1"/>
            <a:r>
              <a:rPr lang="en-US" altLang="en-US" dirty="0" smtClean="0"/>
              <a:t>$63 electricity bill became $6.3 million, caused by input error using a new computer system.</a:t>
            </a:r>
          </a:p>
          <a:p>
            <a:pPr lvl="1"/>
            <a:r>
              <a:rPr lang="en-US" altLang="en-US" dirty="0" smtClean="0"/>
              <a:t>Auto insurance of a 101 years old man tripled because the program handled age only up to 100. The man is classified as a teenager.</a:t>
            </a:r>
          </a:p>
          <a:p>
            <a:pPr lvl="1"/>
            <a:r>
              <a:rPr lang="en-US" altLang="en-US" dirty="0" smtClean="0"/>
              <a:t>Cat owners received bills for failure to register dogs which they did not own. Cause: 2 databases were used. Same code was used for cat in one database and for dog in another database.</a:t>
            </a:r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6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Problems for individuals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00808"/>
            <a:ext cx="8784975" cy="4896544"/>
          </a:xfrm>
        </p:spPr>
        <p:txBody>
          <a:bodyPr/>
          <a:lstStyle/>
          <a:p>
            <a:r>
              <a:rPr lang="en-US" altLang="en-US" dirty="0" smtClean="0"/>
              <a:t>Some errors can be avoided. E.g. </a:t>
            </a:r>
            <a:r>
              <a:rPr lang="en-US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test to determine whether a bill amount is outside some reasonable range or changed significantly from previous bills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Significant errors, bigger affected scope are easily identified and fixed quickly.</a:t>
            </a:r>
          </a:p>
          <a:p>
            <a:pPr lvl="1"/>
            <a:r>
              <a:rPr lang="en-US" altLang="en-US" dirty="0" smtClean="0"/>
              <a:t>What about errors in individual’s record?</a:t>
            </a:r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3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Problems for individuals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00808"/>
            <a:ext cx="8784975" cy="4896544"/>
          </a:xfrm>
        </p:spPr>
        <p:txBody>
          <a:bodyPr/>
          <a:lstStyle/>
          <a:p>
            <a:r>
              <a:rPr lang="en-US" altLang="en-US" dirty="0" smtClean="0"/>
              <a:t>Wrong middle name was used in a credit report, another person had the exact name could not get credit to buy a car or a house.</a:t>
            </a:r>
          </a:p>
          <a:p>
            <a:r>
              <a:rPr lang="en-US" altLang="en-US" dirty="0" smtClean="0"/>
              <a:t>Job applications of a man were turned down because the database used to screen applicants listed him as a shoplifter. A shoplifter had given police the innocent man’s identification from a lost wallet.</a:t>
            </a:r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7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Problems for individuals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00808"/>
            <a:ext cx="8784975" cy="4896544"/>
          </a:xfrm>
        </p:spPr>
        <p:txBody>
          <a:bodyPr/>
          <a:lstStyle/>
          <a:p>
            <a:r>
              <a:rPr lang="en-US" altLang="en-US" dirty="0" smtClean="0"/>
              <a:t>A family was harassed, threatened and attacked after a list of addresses where sex offenders live was posted online. </a:t>
            </a:r>
            <a:r>
              <a:rPr lang="en-US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The offender had moved, the authority didn’t know and the list was not updated.</a:t>
            </a:r>
            <a:endParaRPr lang="en-US" altLang="en-US" dirty="0" smtClean="0"/>
          </a:p>
          <a:p>
            <a:r>
              <a:rPr lang="en-US" altLang="en-US" dirty="0" smtClean="0"/>
              <a:t>A 14 years old boy was excluded from some classes because the school officials thought he had been using drugs. Same code was used for different disciplinary issues in 2 different databases.</a:t>
            </a:r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6BE11-B0BA-4122-99BE-8940EB5C7C34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43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8406</TotalTime>
  <Words>2334</Words>
  <Application>Microsoft Office PowerPoint</Application>
  <PresentationFormat>On-screen Show (4:3)</PresentationFormat>
  <Paragraphs>313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Arial Black</vt:lpstr>
      <vt:lpstr>Times New Roman</vt:lpstr>
      <vt:lpstr>Wingdings</vt:lpstr>
      <vt:lpstr>Pixel</vt:lpstr>
      <vt:lpstr>Topic: Failures and risks</vt:lpstr>
      <vt:lpstr>Topics covered</vt:lpstr>
      <vt:lpstr>Problems caused by failures</vt:lpstr>
      <vt:lpstr>Problems caused by failures</vt:lpstr>
      <vt:lpstr>Failures</vt:lpstr>
      <vt:lpstr>Problems for individuals</vt:lpstr>
      <vt:lpstr>Problems for individuals</vt:lpstr>
      <vt:lpstr>Problems for individuals</vt:lpstr>
      <vt:lpstr>Problems for individuals</vt:lpstr>
      <vt:lpstr>Problems for individuals</vt:lpstr>
      <vt:lpstr>Problems for individuals</vt:lpstr>
      <vt:lpstr>System Failures</vt:lpstr>
      <vt:lpstr>System Failures</vt:lpstr>
      <vt:lpstr>System Failures</vt:lpstr>
      <vt:lpstr>System Failures</vt:lpstr>
      <vt:lpstr>System Failures</vt:lpstr>
      <vt:lpstr>System Failures</vt:lpstr>
      <vt:lpstr>System Failures</vt:lpstr>
      <vt:lpstr>System Failures</vt:lpstr>
      <vt:lpstr>System Failures</vt:lpstr>
      <vt:lpstr>System Failures</vt:lpstr>
      <vt:lpstr>System Failures</vt:lpstr>
      <vt:lpstr>System Failures</vt:lpstr>
      <vt:lpstr>System Failures</vt:lpstr>
      <vt:lpstr>System Failures</vt:lpstr>
      <vt:lpstr>System Failures</vt:lpstr>
      <vt:lpstr>System Failures</vt:lpstr>
      <vt:lpstr>System Failures</vt:lpstr>
      <vt:lpstr>The Therac-25</vt:lpstr>
      <vt:lpstr>The Therac-25</vt:lpstr>
      <vt:lpstr>The Therac-25</vt:lpstr>
      <vt:lpstr>The Therac-25</vt:lpstr>
      <vt:lpstr>The Therac-25</vt:lpstr>
      <vt:lpstr>The Therac-25</vt:lpstr>
      <vt:lpstr>Systems Failures &amp; Errors</vt:lpstr>
      <vt:lpstr>Increasing Reliability &amp; Safety</vt:lpstr>
      <vt:lpstr>Increasing Reliability &amp; Safety</vt:lpstr>
      <vt:lpstr>Increasing Reliability &amp; Safety</vt:lpstr>
      <vt:lpstr>Increasing Reliability &amp; Safety</vt:lpstr>
      <vt:lpstr>Law, Regulations &amp; Markets</vt:lpstr>
      <vt:lpstr>Law, Regulations &amp; Markets</vt:lpstr>
      <vt:lpstr>Law, Regulations &amp; Markets</vt:lpstr>
      <vt:lpstr>Law, Regulations &amp; Markets</vt:lpstr>
      <vt:lpstr>PowerPoint Presentation</vt:lpstr>
    </vt:vector>
  </TitlesOfParts>
  <Company>UTAR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Victor Tan</dc:creator>
  <cp:lastModifiedBy>KV</cp:lastModifiedBy>
  <cp:revision>1422</cp:revision>
  <dcterms:created xsi:type="dcterms:W3CDTF">2008-01-08T23:11:52Z</dcterms:created>
  <dcterms:modified xsi:type="dcterms:W3CDTF">2017-11-14T20:25:43Z</dcterms:modified>
</cp:coreProperties>
</file>