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5"/>
  </p:notesMasterIdLst>
  <p:handoutMasterIdLst>
    <p:handoutMasterId r:id="rId26"/>
  </p:handoutMasterIdLst>
  <p:sldIdLst>
    <p:sldId id="399" r:id="rId2"/>
    <p:sldId id="667" r:id="rId3"/>
    <p:sldId id="668" r:id="rId4"/>
    <p:sldId id="669" r:id="rId5"/>
    <p:sldId id="670" r:id="rId6"/>
    <p:sldId id="671" r:id="rId7"/>
    <p:sldId id="672" r:id="rId8"/>
    <p:sldId id="673" r:id="rId9"/>
    <p:sldId id="674" r:id="rId10"/>
    <p:sldId id="675" r:id="rId11"/>
    <p:sldId id="676" r:id="rId12"/>
    <p:sldId id="677" r:id="rId13"/>
    <p:sldId id="678" r:id="rId14"/>
    <p:sldId id="679" r:id="rId15"/>
    <p:sldId id="680" r:id="rId16"/>
    <p:sldId id="681" r:id="rId17"/>
    <p:sldId id="682" r:id="rId18"/>
    <p:sldId id="683" r:id="rId19"/>
    <p:sldId id="684" r:id="rId20"/>
    <p:sldId id="685" r:id="rId21"/>
    <p:sldId id="686" r:id="rId22"/>
    <p:sldId id="687" r:id="rId23"/>
    <p:sldId id="688" r:id="rId24"/>
  </p:sldIdLst>
  <p:sldSz cx="9144000" cy="6858000" type="screen4x3"/>
  <p:notesSz cx="7099300" cy="10234613"/>
  <p:defaultTextStyle>
    <a:defPPr>
      <a:defRPr lang="en-MY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  <a:srgbClr val="FF0000"/>
    <a:srgbClr val="003300"/>
    <a:srgbClr val="663300"/>
    <a:srgbClr val="339933"/>
    <a:srgbClr val="00CC00"/>
    <a:srgbClr val="6600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79" autoAdjust="0"/>
  </p:normalViewPr>
  <p:slideViewPr>
    <p:cSldViewPr>
      <p:cViewPr>
        <p:scale>
          <a:sx n="65" d="100"/>
          <a:sy n="65" d="100"/>
        </p:scale>
        <p:origin x="1452" y="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3010" y="-77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2AF7599-5062-425C-8C96-963B382EECEB}" type="datetimeFigureOut">
              <a:rPr lang="en-US"/>
              <a:pPr>
                <a:defRPr/>
              </a:pPr>
              <a:t>11/23/2017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/>
            </a:lvl1pPr>
          </a:lstStyle>
          <a:p>
            <a:pPr>
              <a:defRPr/>
            </a:pPr>
            <a:fld id="{AA911683-E13A-4312-A06B-E4D07B2E81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8107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MY" noProof="0" smtClean="0"/>
              <a:t>Click to edit Master text styles</a:t>
            </a:r>
          </a:p>
          <a:p>
            <a:pPr lvl="1"/>
            <a:r>
              <a:rPr lang="en-MY" noProof="0" smtClean="0"/>
              <a:t>Second level</a:t>
            </a:r>
          </a:p>
          <a:p>
            <a:pPr lvl="2"/>
            <a:r>
              <a:rPr lang="en-MY" noProof="0" smtClean="0"/>
              <a:t>Third level</a:t>
            </a:r>
          </a:p>
          <a:p>
            <a:pPr lvl="3"/>
            <a:r>
              <a:rPr lang="en-MY" noProof="0" smtClean="0"/>
              <a:t>Fourth level</a:t>
            </a:r>
          </a:p>
          <a:p>
            <a:pPr lvl="4"/>
            <a:r>
              <a:rPr lang="en-MY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/>
            </a:lvl1pPr>
          </a:lstStyle>
          <a:p>
            <a:pPr>
              <a:defRPr/>
            </a:pPr>
            <a:fld id="{6B45DBF0-0A70-49AD-A9E5-A2927F629AC9}" type="slidenum">
              <a:rPr lang="en-MY" altLang="en-US"/>
              <a:pPr>
                <a:defRPr/>
              </a:pPr>
              <a:t>‹#›</a:t>
            </a:fld>
            <a:endParaRPr lang="en-MY" altLang="en-US"/>
          </a:p>
        </p:txBody>
      </p:sp>
    </p:spTree>
    <p:extLst>
      <p:ext uri="{BB962C8B-B14F-4D97-AF65-F5344CB8AC3E}">
        <p14:creationId xmlns:p14="http://schemas.microsoft.com/office/powerpoint/2010/main" val="39537911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45DBF0-0A70-49AD-A9E5-A2927F629AC9}" type="slidenum">
              <a:rPr lang="en-MY" altLang="en-US" smtClean="0"/>
              <a:pPr>
                <a:defRPr/>
              </a:pPr>
              <a:t>1</a:t>
            </a:fld>
            <a:endParaRPr lang="en-MY" altLang="en-US"/>
          </a:p>
        </p:txBody>
      </p:sp>
    </p:spTree>
    <p:extLst>
      <p:ext uri="{BB962C8B-B14F-4D97-AF65-F5344CB8AC3E}">
        <p14:creationId xmlns:p14="http://schemas.microsoft.com/office/powerpoint/2010/main" val="2300947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/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/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</p:grpSp>
      </p:grpSp>
      <p:pic>
        <p:nvPicPr>
          <p:cNvPr id="18" name="Picture 21" descr="utar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288" y="115888"/>
            <a:ext cx="1722437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3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MY"/>
              <a:t>Click to edit Master title style</a:t>
            </a:r>
          </a:p>
        </p:txBody>
      </p:sp>
      <p:sp>
        <p:nvSpPr>
          <p:cNvPr id="923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339975" y="4292600"/>
            <a:ext cx="66675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>
                <a:solidFill>
                  <a:srgbClr val="003300"/>
                </a:solidFill>
              </a:defRPr>
            </a:lvl1pPr>
          </a:lstStyle>
          <a:p>
            <a:r>
              <a:rPr lang="en-MY"/>
              <a:t>Click to edit Master subtitle style</a:t>
            </a:r>
          </a:p>
        </p:txBody>
      </p:sp>
      <p:sp>
        <p:nvSpPr>
          <p:cNvPr id="19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32138" y="6237288"/>
            <a:ext cx="2895600" cy="4572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MY"/>
              <a:t>UECS3313-SE-Oct2013</a:t>
            </a:r>
          </a:p>
        </p:txBody>
      </p:sp>
      <p:sp>
        <p:nvSpPr>
          <p:cNvPr id="21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48488" y="635635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B3FADF8-4CDE-4C1E-98E0-9445AAAFD6AE}" type="slidenum">
              <a:rPr lang="en-MY" altLang="en-US"/>
              <a:pPr>
                <a:defRPr/>
              </a:pPr>
              <a:t>‹#›</a:t>
            </a:fld>
            <a:endParaRPr lang="en-MY" altLang="en-US"/>
          </a:p>
        </p:txBody>
      </p:sp>
    </p:spTree>
    <p:extLst>
      <p:ext uri="{BB962C8B-B14F-4D97-AF65-F5344CB8AC3E}">
        <p14:creationId xmlns:p14="http://schemas.microsoft.com/office/powerpoint/2010/main" val="831541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MY"/>
              <a:t>UECS3313-SE-Oct2013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AABD35-2C12-4AD8-A3B6-49DAEDCDDB0B}" type="slidenum">
              <a:rPr lang="en-MY" altLang="en-US"/>
              <a:pPr>
                <a:defRPr/>
              </a:pPr>
              <a:t>‹#›</a:t>
            </a:fld>
            <a:endParaRPr lang="en-MY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66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8925" y="457200"/>
            <a:ext cx="2058988" cy="5418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29325" cy="5418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MY"/>
              <a:t>UECS3313-SE-Oct2013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47D9AE-8D64-4CE8-A749-474B5DA194A6}" type="slidenum">
              <a:rPr lang="en-MY" altLang="en-US"/>
              <a:pPr>
                <a:defRPr/>
              </a:pPr>
              <a:t>‹#›</a:t>
            </a:fld>
            <a:endParaRPr lang="en-MY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2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MY"/>
              <a:t>UECS3313-SE-Oct2013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BCAFE9-06C9-499B-AC1D-E65BCD2C5C73}" type="slidenum">
              <a:rPr lang="en-MY" altLang="en-US"/>
              <a:pPr>
                <a:defRPr/>
              </a:pPr>
              <a:t>‹#›</a:t>
            </a:fld>
            <a:endParaRPr lang="en-MY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28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MY"/>
              <a:t>UECS3313-SE-Oct2013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25952B-812A-4749-9D3D-D6C9D201E6F1}" type="slidenum">
              <a:rPr lang="en-MY" altLang="en-US"/>
              <a:pPr>
                <a:defRPr/>
              </a:pPr>
              <a:t>‹#›</a:t>
            </a:fld>
            <a:endParaRPr lang="en-MY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87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989138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989138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MY"/>
              <a:t>UECS3313-SE-Oct2013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F376B8-7E5A-4A75-8E3D-BB49624481D8}" type="slidenum">
              <a:rPr lang="en-MY" altLang="en-US"/>
              <a:pPr>
                <a:defRPr/>
              </a:pPr>
              <a:t>‹#›</a:t>
            </a:fld>
            <a:endParaRPr lang="en-MY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763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MY"/>
              <a:t>UECS3313-SE-Oct2013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2FADC6-81AC-4DF4-97D9-6EC9FC2B89DE}" type="slidenum">
              <a:rPr lang="en-MY" altLang="en-US"/>
              <a:pPr>
                <a:defRPr/>
              </a:pPr>
              <a:t>‹#›</a:t>
            </a:fld>
            <a:endParaRPr lang="en-MY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5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MY"/>
              <a:t>UECS3313-SE-Oct2013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6BA523-212D-4DFF-9D6F-8372A9BB801E}" type="slidenum">
              <a:rPr lang="en-MY" altLang="en-US"/>
              <a:pPr>
                <a:defRPr/>
              </a:pPr>
              <a:t>‹#›</a:t>
            </a:fld>
            <a:endParaRPr lang="en-MY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54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MY"/>
              <a:t>UECS3313-SE-Oct2013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DBE2A-B26B-4AE4-A69A-F7353851FF65}" type="slidenum">
              <a:rPr lang="en-MY" altLang="en-US"/>
              <a:pPr>
                <a:defRPr/>
              </a:pPr>
              <a:t>‹#›</a:t>
            </a:fld>
            <a:endParaRPr lang="en-MY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19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MY"/>
              <a:t>UECS3313-SE-Oct2013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52748-DC7B-4714-A59C-2876936C749D}" type="slidenum">
              <a:rPr lang="en-MY" altLang="en-US"/>
              <a:pPr>
                <a:defRPr/>
              </a:pPr>
              <a:t>‹#›</a:t>
            </a:fld>
            <a:endParaRPr lang="en-MY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69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MY"/>
              <a:t>UECS3313-SE-Oct2013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2E0FCD-AB15-481B-8D14-39E7CF04CB09}" type="slidenum">
              <a:rPr lang="en-MY" altLang="en-US"/>
              <a:pPr>
                <a:defRPr/>
              </a:pPr>
              <a:t>‹#›</a:t>
            </a:fld>
            <a:endParaRPr lang="en-MY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2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MY"/>
              <a:t>UECS3313-SE-Oct2013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870B8878-399C-4BC4-82E2-FD42794D641E}" type="slidenum">
              <a:rPr lang="en-MY" altLang="en-US"/>
              <a:pPr>
                <a:defRPr/>
              </a:pPr>
              <a:t>‹#›</a:t>
            </a:fld>
            <a:endParaRPr lang="en-MY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sp>
          <p:nvSpPr>
            <p:cNvPr id="103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sp>
          <p:nvSpPr>
            <p:cNvPr id="103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sp>
          <p:nvSpPr>
            <p:cNvPr id="104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MY" alt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989138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MY" altLang="en-US" smtClean="0"/>
              <a:t>Click to edit Master text styles</a:t>
            </a:r>
          </a:p>
          <a:p>
            <a:pPr lvl="1"/>
            <a:r>
              <a:rPr lang="en-MY" altLang="en-US" smtClean="0"/>
              <a:t>Second level</a:t>
            </a:r>
          </a:p>
          <a:p>
            <a:pPr lvl="2"/>
            <a:r>
              <a:rPr lang="en-MY" altLang="en-US" smtClean="0"/>
              <a:t>Third level</a:t>
            </a:r>
          </a:p>
          <a:p>
            <a:pPr lvl="3"/>
            <a:r>
              <a:rPr lang="en-MY" altLang="en-US" smtClean="0"/>
              <a:t>Fourth level</a:t>
            </a:r>
          </a:p>
          <a:p>
            <a:pPr lvl="4"/>
            <a:r>
              <a:rPr lang="en-MY" altLang="en-US" smtClean="0"/>
              <a:t>Fifth level</a:t>
            </a:r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58769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1032" name="Picture 17" descr="utar 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875" y="44450"/>
            <a:ext cx="1219200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78" r:id="rId1"/>
    <p:sldLayoutId id="2147484168" r:id="rId2"/>
    <p:sldLayoutId id="2147484169" r:id="rId3"/>
    <p:sldLayoutId id="2147484170" r:id="rId4"/>
    <p:sldLayoutId id="2147484171" r:id="rId5"/>
    <p:sldLayoutId id="2147484172" r:id="rId6"/>
    <p:sldLayoutId id="2147484173" r:id="rId7"/>
    <p:sldLayoutId id="2147484174" r:id="rId8"/>
    <p:sldLayoutId id="2147484175" r:id="rId9"/>
    <p:sldLayoutId id="2147484176" r:id="rId10"/>
    <p:sldLayoutId id="214748417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rgbClr val="006600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rgbClr val="996600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rgbClr val="339933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rgbClr val="663300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rgbClr val="663300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rgbClr val="663300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rgbClr val="663300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rgbClr val="6633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Topic 9</a:t>
            </a:r>
            <a:br>
              <a:rPr lang="en-US" altLang="en-US" dirty="0" smtClean="0"/>
            </a:br>
            <a:r>
              <a:rPr lang="en-US" altLang="en-US" dirty="0" smtClean="0"/>
              <a:t>Professional Ethics</a:t>
            </a:r>
          </a:p>
        </p:txBody>
      </p:sp>
      <p:sp>
        <p:nvSpPr>
          <p:cNvPr id="21507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sz="3200" dirty="0" smtClean="0"/>
              <a:t>MPU33213</a:t>
            </a:r>
            <a:endParaRPr lang="en-US" altLang="en-US" sz="3200" dirty="0" smtClean="0"/>
          </a:p>
          <a:p>
            <a:pPr eaLnBrk="1" hangingPunct="1"/>
            <a:r>
              <a:rPr lang="en-US" altLang="en-US" sz="3200" dirty="0" smtClean="0"/>
              <a:t>Computer Ethics and Professional Responsibility</a:t>
            </a:r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99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FD6F340-98E3-4827-9B03-ED1C673DA4D9}" type="slidenum">
              <a:rPr lang="en-MY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MY" altLang="en-US" sz="1200">
              <a:latin typeface="Arial Black" panose="020B0A04020102020204" pitchFamily="34" charset="0"/>
            </a:endParaRPr>
          </a:p>
        </p:txBody>
      </p:sp>
      <p:pic>
        <p:nvPicPr>
          <p:cNvPr id="21510" name="Picture 7" descr="https://encrypted-tbn3.gstatic.com/images?q=tbn:ANd9GcT2FBYvcWKdLwZXsLb4W_IGz_dy6y-xdc3s0I61YOdexf67_8J9M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4786313"/>
            <a:ext cx="1795462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1" name="AutoShape 8" descr="http://0.s3.envato.com/files/88136554/professions_set1_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99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752128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Hughes Aircraft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908720"/>
            <a:ext cx="8712968" cy="5949280"/>
          </a:xfrm>
        </p:spPr>
        <p:txBody>
          <a:bodyPr>
            <a:normAutofit/>
          </a:bodyPr>
          <a:lstStyle/>
          <a:p>
            <a:pPr eaLnBrk="1" hangingPunct="1">
              <a:buFont typeface="Wingdings" charset="2"/>
              <a:buChar char="n"/>
              <a:defRPr/>
            </a:pPr>
            <a:r>
              <a:rPr lang="en-US" sz="3600" dirty="0" err="1" smtClean="0"/>
              <a:t>Goodearl</a:t>
            </a:r>
            <a:r>
              <a:rPr lang="en-US" sz="3600" dirty="0" smtClean="0"/>
              <a:t> filed a formal harassment complaint. Again, she was threatened.</a:t>
            </a:r>
          </a:p>
          <a:p>
            <a:pPr eaLnBrk="1" hangingPunct="1">
              <a:buFont typeface="Wingdings" charset="2"/>
              <a:buChar char="n"/>
              <a:defRPr/>
            </a:pPr>
            <a:r>
              <a:rPr lang="en-US" sz="3600" dirty="0" smtClean="0"/>
              <a:t>In the late 1986, </a:t>
            </a:r>
            <a:r>
              <a:rPr lang="en-US" sz="3600" dirty="0" err="1" smtClean="0"/>
              <a:t>Goodearl</a:t>
            </a:r>
            <a:r>
              <a:rPr lang="en-US" sz="3600" dirty="0" smtClean="0"/>
              <a:t> and Ibarra contacted the Office of the Inspector General, part of the US Department of Justice.</a:t>
            </a:r>
          </a:p>
          <a:p>
            <a:pPr eaLnBrk="1" hangingPunct="1">
              <a:buFont typeface="Wingdings" charset="2"/>
              <a:buChar char="n"/>
              <a:defRPr/>
            </a:pPr>
            <a:r>
              <a:rPr lang="en-US" sz="3600" dirty="0" smtClean="0"/>
              <a:t>One day, Donald </a:t>
            </a:r>
            <a:r>
              <a:rPr lang="en-US" sz="3600" dirty="0" err="1" smtClean="0"/>
              <a:t>LaRue</a:t>
            </a:r>
            <a:r>
              <a:rPr lang="en-US" sz="3600" dirty="0" smtClean="0"/>
              <a:t> planned to approve 2 leakers after </a:t>
            </a:r>
            <a:r>
              <a:rPr lang="en-US" sz="3600" dirty="0" err="1" smtClean="0"/>
              <a:t>Goodearl</a:t>
            </a:r>
            <a:r>
              <a:rPr lang="en-US" sz="3600" dirty="0" smtClean="0"/>
              <a:t> had gone home.</a:t>
            </a:r>
            <a:endParaRPr lang="en-US" sz="3400" dirty="0" smtClean="0"/>
          </a:p>
        </p:txBody>
      </p:sp>
    </p:spTree>
    <p:extLst>
      <p:ext uri="{BB962C8B-B14F-4D97-AF65-F5344CB8AC3E}">
        <p14:creationId xmlns:p14="http://schemas.microsoft.com/office/powerpoint/2010/main" val="12313381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752128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Hughes Aircraft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908720"/>
            <a:ext cx="8712968" cy="5949280"/>
          </a:xfrm>
        </p:spPr>
        <p:txBody>
          <a:bodyPr>
            <a:normAutofit/>
          </a:bodyPr>
          <a:lstStyle/>
          <a:p>
            <a:pPr eaLnBrk="1" hangingPunct="1">
              <a:buFont typeface="Wingdings" charset="2"/>
              <a:buChar char="n"/>
              <a:defRPr/>
            </a:pPr>
            <a:r>
              <a:rPr lang="en-US" sz="3600" dirty="0" err="1" smtClean="0"/>
              <a:t>Goodearl</a:t>
            </a:r>
            <a:r>
              <a:rPr lang="en-US" sz="3600" dirty="0" smtClean="0"/>
              <a:t> and Ibarra made photocopies of the documentation showing the chips had failed the leak test.</a:t>
            </a:r>
          </a:p>
          <a:p>
            <a:pPr eaLnBrk="1" hangingPunct="1">
              <a:buFont typeface="Wingdings" charset="2"/>
              <a:buChar char="n"/>
              <a:defRPr/>
            </a:pPr>
            <a:r>
              <a:rPr lang="en-US" sz="3600" dirty="0" smtClean="0"/>
              <a:t>After the chips were shipped, the Department of Defense tested them and found them to be leakers.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sz="3000" dirty="0" smtClean="0"/>
              <a:t>The Office of the Inspector General began a formal investigation.</a:t>
            </a:r>
          </a:p>
          <a:p>
            <a:pPr eaLnBrk="1" hangingPunct="1">
              <a:buFont typeface="Wingdings" charset="2"/>
              <a:buChar char="n"/>
              <a:defRPr/>
            </a:pPr>
            <a:r>
              <a:rPr lang="en-US" sz="3400" dirty="0" err="1" smtClean="0"/>
              <a:t>Goodearl</a:t>
            </a:r>
            <a:r>
              <a:rPr lang="en-US" sz="3400" dirty="0" smtClean="0"/>
              <a:t> was fired in 1989. Ibarra left in 1988.</a:t>
            </a:r>
          </a:p>
        </p:txBody>
      </p:sp>
    </p:spTree>
    <p:extLst>
      <p:ext uri="{BB962C8B-B14F-4D97-AF65-F5344CB8AC3E}">
        <p14:creationId xmlns:p14="http://schemas.microsoft.com/office/powerpoint/2010/main" val="11811748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752128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Hughes Aircraft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908720"/>
            <a:ext cx="8712968" cy="5949280"/>
          </a:xfrm>
        </p:spPr>
        <p:txBody>
          <a:bodyPr>
            <a:normAutofit/>
          </a:bodyPr>
          <a:lstStyle/>
          <a:p>
            <a:pPr eaLnBrk="1" hangingPunct="1">
              <a:buFont typeface="Wingdings" charset="2"/>
              <a:buChar char="n"/>
              <a:defRPr/>
            </a:pPr>
            <a:r>
              <a:rPr lang="en-US" sz="3600" dirty="0" smtClean="0"/>
              <a:t>In 1990, </a:t>
            </a:r>
            <a:r>
              <a:rPr lang="en-US" sz="3600" dirty="0" err="1" smtClean="0"/>
              <a:t>Goodearl</a:t>
            </a:r>
            <a:r>
              <a:rPr lang="en-US" sz="3600" dirty="0" smtClean="0"/>
              <a:t> and Ibarra filed a civil suit against Hughes Aircraft, claiming that company had violated the False Claim Act by falsifying records in order to defraud the government.</a:t>
            </a:r>
          </a:p>
          <a:p>
            <a:pPr eaLnBrk="1" hangingPunct="1">
              <a:buFont typeface="Wingdings" charset="2"/>
              <a:buChar char="n"/>
              <a:defRPr/>
            </a:pPr>
            <a:r>
              <a:rPr lang="en-US" sz="3600" dirty="0" smtClean="0"/>
              <a:t>In 1994, the company was ordered to pay $4.05 million in damages.</a:t>
            </a:r>
            <a:r>
              <a:rPr lang="en-US" sz="3400" dirty="0"/>
              <a:t> </a:t>
            </a:r>
            <a:r>
              <a:rPr lang="en-US" sz="3400" dirty="0" err="1" smtClean="0"/>
              <a:t>Goodearl</a:t>
            </a:r>
            <a:r>
              <a:rPr lang="en-US" sz="3400" dirty="0" smtClean="0"/>
              <a:t> and Ibarra received 22% of the settlement.</a:t>
            </a:r>
          </a:p>
        </p:txBody>
      </p:sp>
    </p:spTree>
    <p:extLst>
      <p:ext uri="{BB962C8B-B14F-4D97-AF65-F5344CB8AC3E}">
        <p14:creationId xmlns:p14="http://schemas.microsoft.com/office/powerpoint/2010/main" val="6606183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752128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Overview of Whistleblowing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908720"/>
            <a:ext cx="8712968" cy="5949280"/>
          </a:xfrm>
        </p:spPr>
        <p:txBody>
          <a:bodyPr>
            <a:normAutofit/>
          </a:bodyPr>
          <a:lstStyle/>
          <a:p>
            <a:pPr eaLnBrk="1" hangingPunct="1">
              <a:buFont typeface="Wingdings" charset="2"/>
              <a:buChar char="n"/>
              <a:defRPr/>
            </a:pPr>
            <a:r>
              <a:rPr lang="en-US" sz="3600" dirty="0" smtClean="0"/>
              <a:t>Whistleblower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¨"/>
              <a:defRPr/>
            </a:pPr>
            <a:r>
              <a:rPr lang="en-US" sz="3200" dirty="0"/>
              <a:t>Tries to report harmful situation through authorized channels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¨"/>
              <a:defRPr/>
            </a:pPr>
            <a:r>
              <a:rPr lang="en-US" sz="3200" dirty="0"/>
              <a:t>Rebuffed by organization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¨"/>
              <a:defRPr/>
            </a:pPr>
            <a:r>
              <a:rPr lang="en-US" sz="3200" dirty="0"/>
              <a:t>Makes disclosure through unauthorized </a:t>
            </a:r>
            <a:r>
              <a:rPr lang="en-US" sz="3200" dirty="0" smtClean="0"/>
              <a:t>channels</a:t>
            </a:r>
          </a:p>
        </p:txBody>
      </p:sp>
    </p:spTree>
    <p:extLst>
      <p:ext uri="{BB962C8B-B14F-4D97-AF65-F5344CB8AC3E}">
        <p14:creationId xmlns:p14="http://schemas.microsoft.com/office/powerpoint/2010/main" val="4554700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752128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Overview of Whistleblowing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908720"/>
            <a:ext cx="8712968" cy="594928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charset="2"/>
              <a:buChar char="¨"/>
              <a:defRPr/>
            </a:pPr>
            <a:r>
              <a:rPr lang="en-US" sz="3600" dirty="0" smtClean="0"/>
              <a:t>Whistleblowers </a:t>
            </a:r>
            <a:r>
              <a:rPr lang="en-US" sz="3600" dirty="0"/>
              <a:t>punished for their </a:t>
            </a:r>
            <a:r>
              <a:rPr lang="en-US" sz="3600" dirty="0" smtClean="0"/>
              <a:t>actions</a:t>
            </a:r>
            <a:endParaRPr lang="en-US" sz="3600" dirty="0"/>
          </a:p>
          <a:p>
            <a:pPr lvl="1" eaLnBrk="1" hangingPunct="1">
              <a:lnSpc>
                <a:spcPct val="90000"/>
              </a:lnSpc>
              <a:buFont typeface="Wingdings" charset="2"/>
              <a:buChar char="¨"/>
              <a:defRPr/>
            </a:pPr>
            <a:r>
              <a:rPr lang="en-US" sz="3200" dirty="0"/>
              <a:t>Lose job or all chances of advancement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¨"/>
              <a:defRPr/>
            </a:pPr>
            <a:r>
              <a:rPr lang="en-US" sz="3200" dirty="0"/>
              <a:t>Financial and emotional </a:t>
            </a:r>
            <a:r>
              <a:rPr lang="en-US" sz="3200" dirty="0" smtClean="0"/>
              <a:t>hardship</a:t>
            </a:r>
            <a:endParaRPr lang="en-US" sz="2600" dirty="0"/>
          </a:p>
          <a:p>
            <a:pPr eaLnBrk="1" hangingPunct="1">
              <a:lnSpc>
                <a:spcPct val="90000"/>
              </a:lnSpc>
              <a:buFont typeface="Wingdings" charset="2"/>
              <a:buChar char="¨"/>
              <a:defRPr/>
            </a:pPr>
            <a:endParaRPr lang="en-US" sz="3600" dirty="0" smtClean="0"/>
          </a:p>
          <a:p>
            <a:pPr eaLnBrk="1" hangingPunct="1">
              <a:lnSpc>
                <a:spcPct val="90000"/>
              </a:lnSpc>
              <a:buFont typeface="Wingdings" charset="2"/>
              <a:buChar char="¨"/>
              <a:defRPr/>
            </a:pPr>
            <a:r>
              <a:rPr lang="en-US" sz="3600" dirty="0" err="1" smtClean="0"/>
              <a:t>Goodearl</a:t>
            </a:r>
            <a:r>
              <a:rPr lang="en-US" sz="3600" dirty="0" smtClean="0"/>
              <a:t> and Ibarra were unemployed for an extended period of time.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¨"/>
              <a:defRPr/>
            </a:pPr>
            <a:r>
              <a:rPr lang="en-US" dirty="0" smtClean="0"/>
              <a:t>Ibarra and husband went on welfare until they could find work.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¨"/>
              <a:defRPr/>
            </a:pPr>
            <a:r>
              <a:rPr lang="en-US" dirty="0" err="1" smtClean="0"/>
              <a:t>Goodearl</a:t>
            </a:r>
            <a:r>
              <a:rPr lang="en-US" dirty="0" smtClean="0"/>
              <a:t> and husband filed for bankruptcy.</a:t>
            </a:r>
          </a:p>
        </p:txBody>
      </p:sp>
    </p:spTree>
    <p:extLst>
      <p:ext uri="{BB962C8B-B14F-4D97-AF65-F5344CB8AC3E}">
        <p14:creationId xmlns:p14="http://schemas.microsoft.com/office/powerpoint/2010/main" val="34223878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752128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Overview of Whistleblowing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908720"/>
            <a:ext cx="8712968" cy="594928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charset="2"/>
              <a:buChar char="¨"/>
              <a:defRPr/>
            </a:pPr>
            <a:r>
              <a:rPr lang="en-US" sz="3600" dirty="0" smtClean="0"/>
              <a:t>Whistle-blowers are serve for public good: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¨"/>
              <a:defRPr/>
            </a:pPr>
            <a:r>
              <a:rPr lang="en-GB" dirty="0"/>
              <a:t>False Claims </a:t>
            </a:r>
            <a:r>
              <a:rPr lang="en-GB" dirty="0" smtClean="0"/>
              <a:t>Act</a:t>
            </a:r>
          </a:p>
          <a:p>
            <a:pPr lvl="2" eaLnBrk="1" hangingPunct="1">
              <a:lnSpc>
                <a:spcPct val="90000"/>
              </a:lnSpc>
              <a:buFont typeface="Wingdings" charset="2"/>
              <a:buChar char="¨"/>
              <a:defRPr/>
            </a:pPr>
            <a:r>
              <a:rPr lang="en-US" sz="2600" dirty="0" smtClean="0"/>
              <a:t>Allows a whistle-blower to sue on behalf government, a person or company that was submitting falsified claims to the government.</a:t>
            </a:r>
          </a:p>
          <a:p>
            <a:pPr lvl="2" eaLnBrk="1" hangingPunct="1">
              <a:lnSpc>
                <a:spcPct val="90000"/>
              </a:lnSpc>
              <a:buFont typeface="Wingdings" charset="2"/>
              <a:buChar char="¨"/>
              <a:defRPr/>
            </a:pPr>
            <a:r>
              <a:rPr lang="en-US" sz="2600" dirty="0" smtClean="0"/>
              <a:t>Whistle-blower receives 15 – 30% of settlements.</a:t>
            </a:r>
          </a:p>
          <a:p>
            <a:pPr lvl="2" eaLnBrk="1" hangingPunct="1">
              <a:lnSpc>
                <a:spcPct val="90000"/>
              </a:lnSpc>
              <a:buFont typeface="Wingdings" charset="2"/>
              <a:buChar char="¨"/>
              <a:defRPr/>
            </a:pPr>
            <a:r>
              <a:rPr lang="en-US" sz="2600" dirty="0" smtClean="0"/>
              <a:t>Provide protections against retaliation by employers.</a:t>
            </a:r>
            <a:endParaRPr lang="en-GB" sz="2600" dirty="0"/>
          </a:p>
          <a:p>
            <a:pPr lvl="1" eaLnBrk="1" hangingPunct="1">
              <a:lnSpc>
                <a:spcPct val="90000"/>
              </a:lnSpc>
              <a:buFont typeface="Wingdings" charset="2"/>
              <a:buChar char="¨"/>
              <a:defRPr/>
            </a:pPr>
            <a:r>
              <a:rPr lang="en-GB" dirty="0" smtClean="0"/>
              <a:t>Whistle-blower </a:t>
            </a:r>
            <a:r>
              <a:rPr lang="en-GB" dirty="0"/>
              <a:t>Protection Act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¨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1354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752128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Motives of </a:t>
            </a:r>
            <a:r>
              <a:rPr lang="en-US" altLang="en-US" sz="4000" dirty="0" smtClean="0"/>
              <a:t>Whistle-blowers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908720"/>
            <a:ext cx="8712968" cy="594928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charset="2"/>
              <a:buChar char="¨"/>
              <a:defRPr/>
            </a:pPr>
            <a:r>
              <a:rPr lang="en-US" dirty="0"/>
              <a:t>People become </a:t>
            </a:r>
            <a:r>
              <a:rPr lang="en-US" dirty="0" smtClean="0"/>
              <a:t>whistle-blowers </a:t>
            </a:r>
            <a:r>
              <a:rPr lang="en-US" dirty="0"/>
              <a:t>for different reasons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¨"/>
              <a:defRPr/>
            </a:pPr>
            <a:r>
              <a:rPr lang="en-US" dirty="0" smtClean="0"/>
              <a:t>Morality depend on the whistle-blowing is motivated by a desire to help others or harm others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¨"/>
              <a:defRPr/>
            </a:pPr>
            <a:r>
              <a:rPr lang="en-US" dirty="0" smtClean="0"/>
              <a:t>A person has known about a dangerous product for years but only becomes a whistle-blower after he has been turned down for a raise or promotion.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¨"/>
              <a:defRPr/>
            </a:pPr>
            <a:r>
              <a:rPr lang="en-US" dirty="0" smtClean="0"/>
              <a:t>An </a:t>
            </a:r>
            <a:r>
              <a:rPr lang="en-US" dirty="0"/>
              <a:t>employee who has been involved in a cover-up for sometime, </a:t>
            </a:r>
            <a:r>
              <a:rPr lang="en-US" dirty="0" err="1"/>
              <a:t>realise</a:t>
            </a:r>
            <a:r>
              <a:rPr lang="en-US" dirty="0"/>
              <a:t> that they are about to be caught, </a:t>
            </a:r>
            <a:r>
              <a:rPr lang="en-US" dirty="0" smtClean="0"/>
              <a:t>cooperate </a:t>
            </a:r>
            <a:r>
              <a:rPr lang="en-US" dirty="0"/>
              <a:t>with the authorities to </a:t>
            </a:r>
            <a:r>
              <a:rPr lang="en-US" dirty="0" smtClean="0"/>
              <a:t>identify other guilty parties in order to avoid punishment.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9185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752128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Whistle-blowers </a:t>
            </a:r>
            <a:r>
              <a:rPr lang="en-US" altLang="en-US" sz="4000" dirty="0"/>
              <a:t>Causes Harm</a:t>
            </a:r>
            <a:endParaRPr lang="en-US" altLang="en-US" sz="4000" dirty="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908720"/>
            <a:ext cx="8712968" cy="594928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charset="2"/>
              <a:buChar char="¨"/>
              <a:defRPr/>
            </a:pPr>
            <a:r>
              <a:rPr lang="en-US" dirty="0" smtClean="0"/>
              <a:t>Whistle-blowers </a:t>
            </a:r>
            <a:r>
              <a:rPr lang="en-US" dirty="0"/>
              <a:t>are </a:t>
            </a:r>
            <a:r>
              <a:rPr lang="en-US" dirty="0" smtClean="0"/>
              <a:t>disloyal to the company.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¨"/>
              <a:defRPr/>
            </a:pPr>
            <a:r>
              <a:rPr lang="en-GB" dirty="0"/>
              <a:t>Generate bad </a:t>
            </a:r>
            <a:r>
              <a:rPr lang="en-GB" dirty="0" smtClean="0"/>
              <a:t>publicity.</a:t>
            </a:r>
            <a:endParaRPr lang="en-GB" dirty="0"/>
          </a:p>
          <a:p>
            <a:pPr eaLnBrk="1" hangingPunct="1">
              <a:lnSpc>
                <a:spcPct val="90000"/>
              </a:lnSpc>
              <a:buFont typeface="Wingdings" charset="2"/>
              <a:buChar char="¨"/>
              <a:defRPr/>
            </a:pPr>
            <a:r>
              <a:rPr lang="en-GB" dirty="0"/>
              <a:t>Disruption of organization’s social </a:t>
            </a:r>
            <a:r>
              <a:rPr lang="en-GB" dirty="0" smtClean="0"/>
              <a:t>fabric.</a:t>
            </a:r>
            <a:endParaRPr lang="en-GB" dirty="0"/>
          </a:p>
          <a:p>
            <a:pPr eaLnBrk="1" hangingPunct="1">
              <a:lnSpc>
                <a:spcPct val="90000"/>
              </a:lnSpc>
              <a:buFont typeface="Wingdings" charset="2"/>
              <a:buChar char="¨"/>
              <a:defRPr/>
            </a:pPr>
            <a:r>
              <a:rPr lang="en-GB" dirty="0"/>
              <a:t>Makes it hard for people to work as </a:t>
            </a:r>
            <a:r>
              <a:rPr lang="en-GB" dirty="0" smtClean="0"/>
              <a:t>team.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¨"/>
              <a:defRPr/>
            </a:pPr>
            <a:r>
              <a:rPr lang="en-US" dirty="0" smtClean="0"/>
              <a:t>Engineers are responsible to point out the technical problems, but the management is responsible for the decision being made.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3769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1400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Whistle-blowing </a:t>
            </a:r>
            <a:r>
              <a:rPr lang="en-US" sz="4000" dirty="0"/>
              <a:t>as Organizational Failure</a:t>
            </a:r>
            <a:endParaRPr lang="en-US" altLang="en-US" sz="4000" dirty="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628800"/>
            <a:ext cx="8712968" cy="5229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charset="2"/>
              <a:buChar char="¨"/>
              <a:defRPr/>
            </a:pPr>
            <a:r>
              <a:rPr lang="en-US" dirty="0" smtClean="0"/>
              <a:t>Company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¨"/>
              <a:defRPr/>
            </a:pPr>
            <a:r>
              <a:rPr lang="en-US" dirty="0" smtClean="0"/>
              <a:t>Suffer from </a:t>
            </a:r>
            <a:r>
              <a:rPr lang="en-US" dirty="0"/>
              <a:t>bad publicity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¨"/>
              <a:defRPr/>
            </a:pPr>
            <a:r>
              <a:rPr lang="en-US" dirty="0"/>
              <a:t>Ruined careers of accused managers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¨"/>
              <a:defRPr/>
            </a:pPr>
            <a:r>
              <a:rPr lang="en-US" dirty="0"/>
              <a:t>Erodes team </a:t>
            </a:r>
            <a:r>
              <a:rPr lang="en-US" dirty="0" smtClean="0"/>
              <a:t>spirit (people suspicious of one another)</a:t>
            </a:r>
            <a:endParaRPr lang="en-US" dirty="0"/>
          </a:p>
          <a:p>
            <a:pPr eaLnBrk="1" hangingPunct="1">
              <a:lnSpc>
                <a:spcPct val="90000"/>
              </a:lnSpc>
              <a:buFont typeface="Wingdings" charset="2"/>
              <a:buChar char="¨"/>
              <a:defRPr/>
            </a:pPr>
            <a:r>
              <a:rPr lang="en-US" dirty="0" smtClean="0"/>
              <a:t>Whistle-blower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¨"/>
              <a:defRPr/>
            </a:pPr>
            <a:r>
              <a:rPr lang="en-US" dirty="0"/>
              <a:t>Retaliation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¨"/>
              <a:defRPr/>
            </a:pPr>
            <a:r>
              <a:rPr lang="en-US" dirty="0" smtClean="0"/>
              <a:t>Estrangement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4796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1400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Whistle-blowing </a:t>
            </a:r>
            <a:r>
              <a:rPr lang="en-US" sz="4000" dirty="0"/>
              <a:t>as Organizational Failure</a:t>
            </a:r>
            <a:endParaRPr lang="en-US" altLang="en-US" sz="4000" dirty="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628800"/>
            <a:ext cx="8712968" cy="5229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charset="2"/>
              <a:buChar char="¨"/>
              <a:defRPr/>
            </a:pPr>
            <a:r>
              <a:rPr lang="en-US" dirty="0"/>
              <a:t>Company should provide communication channel that allows concerns to be raised, discussed and resolved.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¨"/>
              <a:defRPr/>
            </a:pPr>
            <a:r>
              <a:rPr lang="en-US" dirty="0" smtClean="0"/>
              <a:t>Company </a:t>
            </a:r>
            <a:r>
              <a:rPr lang="en-US" dirty="0"/>
              <a:t>should return to using principle-based ethics in decision </a:t>
            </a:r>
            <a:r>
              <a:rPr lang="en-US" dirty="0" smtClean="0"/>
              <a:t>making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182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752128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Morton Thiokol / NASA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908720"/>
            <a:ext cx="8712968" cy="5949280"/>
          </a:xfrm>
        </p:spPr>
        <p:txBody>
          <a:bodyPr>
            <a:normAutofit/>
          </a:bodyPr>
          <a:lstStyle/>
          <a:p>
            <a:pPr eaLnBrk="1" hangingPunct="1">
              <a:buFont typeface="Wingdings" charset="2"/>
              <a:buChar char="n"/>
              <a:defRPr/>
            </a:pPr>
            <a:r>
              <a:rPr lang="en-US" sz="3600" dirty="0" smtClean="0"/>
              <a:t>Jan 28 1986, the space shuttle </a:t>
            </a:r>
            <a:r>
              <a:rPr lang="en-US" sz="3600" i="1" dirty="0" smtClean="0"/>
              <a:t>Challenger</a:t>
            </a:r>
            <a:r>
              <a:rPr lang="en-US" sz="3600" dirty="0" smtClean="0"/>
              <a:t>, destroyed by an explosion, just 73 seconds after the lift off</a:t>
            </a:r>
          </a:p>
          <a:p>
            <a:pPr eaLnBrk="1" hangingPunct="1">
              <a:buFont typeface="Wingdings" charset="2"/>
              <a:buChar char="n"/>
              <a:defRPr/>
            </a:pPr>
            <a:r>
              <a:rPr lang="en-US" sz="3600" dirty="0" smtClean="0"/>
              <a:t>The O-rings that were suppose to seal connections between sections of the booster rockets failed.</a:t>
            </a:r>
          </a:p>
          <a:p>
            <a:pPr eaLnBrk="1" hangingPunct="1">
              <a:buFont typeface="Wingdings" charset="2"/>
              <a:buChar char="n"/>
              <a:defRPr/>
            </a:pPr>
            <a:r>
              <a:rPr lang="en-US" sz="3600" dirty="0" smtClean="0"/>
              <a:t>The engineer had seen evidence that a primary O-ring seal had failed on 2 occasions in 1985.</a:t>
            </a:r>
          </a:p>
        </p:txBody>
      </p:sp>
    </p:spTree>
    <p:extLst>
      <p:ext uri="{BB962C8B-B14F-4D97-AF65-F5344CB8AC3E}">
        <p14:creationId xmlns:p14="http://schemas.microsoft.com/office/powerpoint/2010/main" val="14648873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752128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Whistle-blowing as Moral Duty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908720"/>
            <a:ext cx="8712968" cy="594928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charset="2"/>
              <a:buChar char="¨"/>
              <a:defRPr/>
            </a:pPr>
            <a:r>
              <a:rPr lang="en-US" dirty="0" smtClean="0"/>
              <a:t>By referring to the SE Code of Ethics </a:t>
            </a:r>
            <a:r>
              <a:rPr lang="en-US" dirty="0"/>
              <a:t>1.02, 1.03, 1.05, 2.05, 2.09, 3.01, 6.06 and </a:t>
            </a:r>
            <a:r>
              <a:rPr lang="en-US" dirty="0" smtClean="0"/>
              <a:t>6.13, a person has moral duty to blow the whistle.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¨"/>
              <a:defRPr/>
            </a:pPr>
            <a:r>
              <a:rPr lang="en-US" dirty="0"/>
              <a:t>Richard </a:t>
            </a:r>
            <a:r>
              <a:rPr lang="en-US" dirty="0" err="1"/>
              <a:t>DeGeorge’s</a:t>
            </a:r>
            <a:r>
              <a:rPr lang="en-US" dirty="0"/>
              <a:t> questions for </a:t>
            </a:r>
            <a:r>
              <a:rPr lang="en-US" dirty="0" smtClean="0"/>
              <a:t>whistle-blowing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¨"/>
              <a:defRPr/>
            </a:pPr>
            <a:r>
              <a:rPr lang="en-US" dirty="0" smtClean="0"/>
              <a:t>Is the problem results serious harm to the public?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¨"/>
              <a:defRPr/>
            </a:pPr>
            <a:r>
              <a:rPr lang="en-US" dirty="0" smtClean="0"/>
              <a:t>Have you told your manager about the potential harm?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¨"/>
              <a:defRPr/>
            </a:pPr>
            <a:r>
              <a:rPr lang="en-US" dirty="0"/>
              <a:t>Have you tried every </a:t>
            </a:r>
            <a:r>
              <a:rPr lang="en-US" dirty="0" smtClean="0"/>
              <a:t>possible internal channel</a:t>
            </a:r>
            <a:r>
              <a:rPr lang="en-US" dirty="0"/>
              <a:t>?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¨"/>
              <a:defRPr/>
            </a:pPr>
            <a:r>
              <a:rPr lang="en-US" dirty="0"/>
              <a:t>Do you have persuasive documented evidence?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¨"/>
              <a:defRPr/>
            </a:pPr>
            <a:r>
              <a:rPr lang="en-US" dirty="0"/>
              <a:t>Are you sure </a:t>
            </a:r>
            <a:r>
              <a:rPr lang="en-US" dirty="0" smtClean="0"/>
              <a:t>whistle-blowing </a:t>
            </a:r>
            <a:r>
              <a:rPr lang="en-US" dirty="0"/>
              <a:t>will work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4285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752128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Whistle-blowing as Moral Duty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908720"/>
            <a:ext cx="8712968" cy="594928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charset="2"/>
              <a:buChar char="¨"/>
              <a:defRPr/>
            </a:pPr>
            <a:r>
              <a:rPr lang="en-US" dirty="0" smtClean="0"/>
              <a:t>“Yes” to the first 3 questions, you have the right to whistle-blow.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¨"/>
              <a:defRPr/>
            </a:pPr>
            <a:r>
              <a:rPr lang="en-US" dirty="0" smtClean="0"/>
              <a:t>“Yes” to all questions, you have the duty to whistle-blow.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¨"/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buFont typeface="Wingdings" charset="2"/>
              <a:buChar char="¨"/>
              <a:defRPr/>
            </a:pPr>
            <a:r>
              <a:rPr lang="en-US" dirty="0"/>
              <a:t>Moral </a:t>
            </a:r>
            <a:r>
              <a:rPr lang="en-US" dirty="0" smtClean="0"/>
              <a:t>responsibility is </a:t>
            </a:r>
            <a:r>
              <a:rPr lang="en-US" dirty="0"/>
              <a:t>not </a:t>
            </a:r>
            <a:r>
              <a:rPr lang="en-US" dirty="0" smtClean="0"/>
              <a:t>exclusive (we can’t assign it to the others) and must </a:t>
            </a:r>
            <a:r>
              <a:rPr lang="en-US" dirty="0"/>
              <a:t>be borne by </a:t>
            </a:r>
            <a:r>
              <a:rPr lang="en-US" dirty="0" smtClean="0"/>
              <a:t>people.</a:t>
            </a:r>
            <a:endParaRPr lang="en-US" dirty="0"/>
          </a:p>
          <a:p>
            <a:pPr eaLnBrk="1" hangingPunct="1">
              <a:lnSpc>
                <a:spcPct val="90000"/>
              </a:lnSpc>
              <a:buFont typeface="Wingdings" charset="2"/>
              <a:buChar char="¨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9871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752128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Whistle-blowing as Moral Duty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908720"/>
            <a:ext cx="8712968" cy="594928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 typeface="Wingdings" charset="2"/>
              <a:buChar char="¨"/>
              <a:defRPr/>
            </a:pPr>
            <a:r>
              <a:rPr lang="en-US" dirty="0" smtClean="0"/>
              <a:t>Company X wants to </a:t>
            </a:r>
            <a:r>
              <a:rPr lang="en-US" dirty="0" smtClean="0"/>
              <a:t>develop a </a:t>
            </a:r>
            <a:r>
              <a:rPr lang="en-US" dirty="0" smtClean="0"/>
              <a:t>dating service Web site. It hires company Y to develop </a:t>
            </a:r>
            <a:r>
              <a:rPr lang="en-US" dirty="0" smtClean="0"/>
              <a:t>it. </a:t>
            </a:r>
            <a:r>
              <a:rPr lang="en-US" dirty="0" smtClean="0"/>
              <a:t>Company Y hires you as a private contractor to provide an instant messaging software. Your contract stated you are not responsible for the security of the site. Company Y is supposed to responsible for it. The development is behind schedule and Company Y implements a simplistic security scheme that allows all messages to be sent in plain text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2671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752128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Whistle-blowing as Moral Duty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908720"/>
            <a:ext cx="8712968" cy="594928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charset="2"/>
              <a:buChar char="¨"/>
              <a:defRPr/>
            </a:pPr>
            <a:r>
              <a:rPr lang="en-US" dirty="0" smtClean="0"/>
              <a:t>You </a:t>
            </a:r>
            <a:r>
              <a:rPr lang="en-US" dirty="0" smtClean="0"/>
              <a:t>bring your concerns to the management of Company Y, but Company Y still plans to deliver the software without telling Company X. You are reminded that you’ve signed a confidentiality agreement that forbids you from talking about the software to anyone</a:t>
            </a:r>
            <a:r>
              <a:rPr lang="en-US" dirty="0" smtClean="0"/>
              <a:t>.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¨"/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buFont typeface="Wingdings" charset="2"/>
              <a:buChar char="¨"/>
              <a:defRPr/>
            </a:pPr>
            <a:r>
              <a:rPr lang="en-US" dirty="0" smtClean="0"/>
              <a:t>What </a:t>
            </a:r>
            <a:r>
              <a:rPr lang="en-US" smtClean="0"/>
              <a:t>should you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3567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752128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Morton Thiokol / NASA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908720"/>
            <a:ext cx="8712968" cy="5949280"/>
          </a:xfrm>
        </p:spPr>
        <p:txBody>
          <a:bodyPr>
            <a:normAutofit/>
          </a:bodyPr>
          <a:lstStyle/>
          <a:p>
            <a:pPr eaLnBrk="1" hangingPunct="1">
              <a:buFont typeface="Wingdings" charset="2"/>
              <a:buChar char="n"/>
              <a:defRPr/>
            </a:pPr>
            <a:r>
              <a:rPr lang="en-US" sz="3600" dirty="0" smtClean="0"/>
              <a:t>The engineer reported his findings to NASA officials but the NASA officials were not giving sufficient attention to the problem.</a:t>
            </a:r>
          </a:p>
          <a:p>
            <a:pPr eaLnBrk="1" hangingPunct="1">
              <a:buFont typeface="Wingdings" charset="2"/>
              <a:buChar char="n"/>
              <a:defRPr/>
            </a:pPr>
            <a:r>
              <a:rPr lang="en-US" sz="3600" dirty="0" smtClean="0"/>
              <a:t>Despite his efforts to get the seals redesigned, the problem was not fixed.</a:t>
            </a:r>
          </a:p>
          <a:p>
            <a:pPr eaLnBrk="1" hangingPunct="1">
              <a:buFont typeface="Wingdings" charset="2"/>
              <a:buChar char="n"/>
              <a:defRPr/>
            </a:pPr>
            <a:r>
              <a:rPr lang="en-US" sz="3600" dirty="0" smtClean="0"/>
              <a:t>In the meeting on Jan 27, the engineers recommended not to launch the Challenger if the temperature was below 53 F degree (11.667 C degree).</a:t>
            </a:r>
          </a:p>
        </p:txBody>
      </p:sp>
    </p:spTree>
    <p:extLst>
      <p:ext uri="{BB962C8B-B14F-4D97-AF65-F5344CB8AC3E}">
        <p14:creationId xmlns:p14="http://schemas.microsoft.com/office/powerpoint/2010/main" val="12091265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752128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Morton Thiokol / NASA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908720"/>
            <a:ext cx="8712968" cy="5949280"/>
          </a:xfrm>
        </p:spPr>
        <p:txBody>
          <a:bodyPr>
            <a:normAutofit/>
          </a:bodyPr>
          <a:lstStyle/>
          <a:p>
            <a:pPr eaLnBrk="1" hangingPunct="1">
              <a:buFont typeface="Wingdings" charset="2"/>
              <a:buChar char="n"/>
              <a:defRPr/>
            </a:pPr>
            <a:r>
              <a:rPr lang="en-US" sz="3600" dirty="0" smtClean="0"/>
              <a:t>NASA officials were displeased with the recommendation.</a:t>
            </a:r>
          </a:p>
          <a:p>
            <a:pPr eaLnBrk="1" hangingPunct="1">
              <a:buFont typeface="Wingdings" charset="2"/>
              <a:buChar char="n"/>
              <a:defRPr/>
            </a:pPr>
            <a:r>
              <a:rPr lang="en-US" sz="3600" dirty="0" smtClean="0"/>
              <a:t>During the recess in the meeting, the top managers decided to support the launch (point of view from management)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sz="3400" dirty="0" smtClean="0"/>
              <a:t>&gt;50% profit came from work for NASA</a:t>
            </a:r>
          </a:p>
          <a:p>
            <a:pPr eaLnBrk="1" hangingPunct="1">
              <a:buFont typeface="Wingdings" charset="2"/>
              <a:buChar char="n"/>
              <a:defRPr/>
            </a:pPr>
            <a:r>
              <a:rPr lang="en-US" sz="3800" dirty="0" smtClean="0"/>
              <a:t>The engineer shared his hypothesis about how cold temperature had caused the failure of O-ring.</a:t>
            </a:r>
          </a:p>
        </p:txBody>
      </p:sp>
    </p:spTree>
    <p:extLst>
      <p:ext uri="{BB962C8B-B14F-4D97-AF65-F5344CB8AC3E}">
        <p14:creationId xmlns:p14="http://schemas.microsoft.com/office/powerpoint/2010/main" val="19721926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752128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Morton Thiokol / NASA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908720"/>
            <a:ext cx="8712968" cy="5949280"/>
          </a:xfrm>
        </p:spPr>
        <p:txBody>
          <a:bodyPr>
            <a:normAutofit/>
          </a:bodyPr>
          <a:lstStyle/>
          <a:p>
            <a:pPr eaLnBrk="1" hangingPunct="1">
              <a:buFont typeface="Wingdings" charset="2"/>
              <a:buChar char="n"/>
              <a:defRPr/>
            </a:pPr>
            <a:r>
              <a:rPr lang="en-US" sz="3600" dirty="0" smtClean="0"/>
              <a:t>The engineer was isolated by the company from the NASA personnel and O-ring redesign effort.</a:t>
            </a:r>
          </a:p>
          <a:p>
            <a:pPr eaLnBrk="1" hangingPunct="1">
              <a:buFont typeface="Wingdings" charset="2"/>
              <a:buChar char="n"/>
              <a:defRPr/>
            </a:pPr>
            <a:r>
              <a:rPr lang="en-US" sz="3600" dirty="0" smtClean="0"/>
              <a:t>The engineer stopped work in July 1986.</a:t>
            </a:r>
          </a:p>
          <a:p>
            <a:pPr eaLnBrk="1" hangingPunct="1">
              <a:buFont typeface="Wingdings" charset="2"/>
              <a:buChar char="n"/>
              <a:defRPr/>
            </a:pPr>
            <a:r>
              <a:rPr lang="en-US" sz="3600" dirty="0" smtClean="0"/>
              <a:t>He found work as forensic engineer after two years.</a:t>
            </a:r>
            <a:endParaRPr lang="en-US" sz="3800" dirty="0" smtClean="0"/>
          </a:p>
        </p:txBody>
      </p:sp>
    </p:spTree>
    <p:extLst>
      <p:ext uri="{BB962C8B-B14F-4D97-AF65-F5344CB8AC3E}">
        <p14:creationId xmlns:p14="http://schemas.microsoft.com/office/powerpoint/2010/main" val="42359513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752128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Hughes Aircraft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908720"/>
            <a:ext cx="8712968" cy="5949280"/>
          </a:xfrm>
        </p:spPr>
        <p:txBody>
          <a:bodyPr>
            <a:normAutofit/>
          </a:bodyPr>
          <a:lstStyle/>
          <a:p>
            <a:pPr eaLnBrk="1" hangingPunct="1">
              <a:buFont typeface="Wingdings" charset="2"/>
              <a:buChar char="n"/>
              <a:defRPr/>
            </a:pPr>
            <a:r>
              <a:rPr lang="en-US" sz="3600" dirty="0" smtClean="0"/>
              <a:t>Hughes Aircraft manufactured military-grade hybrid computer chips for a variety of sophisticated weapons systems, price range between $300 - $5000</a:t>
            </a:r>
          </a:p>
          <a:p>
            <a:pPr eaLnBrk="1" hangingPunct="1">
              <a:buFont typeface="Wingdings" charset="2"/>
              <a:buChar char="n"/>
              <a:defRPr/>
            </a:pPr>
            <a:r>
              <a:rPr lang="en-US" sz="3800" dirty="0" smtClean="0"/>
              <a:t>The chips must passed 2 kinds of tests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sz="3400" dirty="0" smtClean="0"/>
              <a:t>Function correctly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sz="3400" dirty="0" smtClean="0"/>
              <a:t>Resistance to shocks, high temperature and moisture</a:t>
            </a:r>
          </a:p>
        </p:txBody>
      </p:sp>
    </p:spTree>
    <p:extLst>
      <p:ext uri="{BB962C8B-B14F-4D97-AF65-F5344CB8AC3E}">
        <p14:creationId xmlns:p14="http://schemas.microsoft.com/office/powerpoint/2010/main" val="9988249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752128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Hughes Aircraft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908720"/>
            <a:ext cx="8712968" cy="5949280"/>
          </a:xfrm>
        </p:spPr>
        <p:txBody>
          <a:bodyPr>
            <a:normAutofit/>
          </a:bodyPr>
          <a:lstStyle/>
          <a:p>
            <a:pPr eaLnBrk="1" hangingPunct="1">
              <a:buFont typeface="Wingdings" charset="2"/>
              <a:buChar char="n"/>
              <a:defRPr/>
            </a:pPr>
            <a:r>
              <a:rPr lang="en-US" sz="3600" dirty="0" smtClean="0"/>
              <a:t>10% of the chips failed at least one of the tests.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sz="3000" dirty="0" smtClean="0"/>
              <a:t>Common problem were “leakers”, caused by defective seal which let moisture in.</a:t>
            </a:r>
          </a:p>
          <a:p>
            <a:pPr eaLnBrk="1" hangingPunct="1">
              <a:buFont typeface="Wingdings" charset="2"/>
              <a:buChar char="n"/>
              <a:defRPr/>
            </a:pPr>
            <a:r>
              <a:rPr lang="en-US" sz="3400" dirty="0" smtClean="0"/>
              <a:t>Margaret </a:t>
            </a:r>
            <a:r>
              <a:rPr lang="en-US" sz="3400" dirty="0" err="1" smtClean="0"/>
              <a:t>Goodearl</a:t>
            </a:r>
            <a:r>
              <a:rPr lang="en-US" sz="3400" dirty="0" smtClean="0"/>
              <a:t> &amp; Donald </a:t>
            </a:r>
            <a:r>
              <a:rPr lang="en-US" sz="3400" dirty="0" err="1" smtClean="0"/>
              <a:t>LaRue</a:t>
            </a:r>
            <a:r>
              <a:rPr lang="en-US" sz="3400" dirty="0" smtClean="0"/>
              <a:t> supervised the testing area, Ruth Ibarra was an independent quality control agent.</a:t>
            </a:r>
          </a:p>
          <a:p>
            <a:pPr eaLnBrk="1" hangingPunct="1">
              <a:buFont typeface="Wingdings" charset="2"/>
              <a:buChar char="n"/>
              <a:defRPr/>
            </a:pPr>
            <a:r>
              <a:rPr lang="en-US" sz="3400" dirty="0" smtClean="0"/>
              <a:t>August 1986, a worker found a leaker, </a:t>
            </a:r>
            <a:r>
              <a:rPr lang="en-US" sz="3400" dirty="0" err="1" smtClean="0"/>
              <a:t>Goodearl</a:t>
            </a:r>
            <a:r>
              <a:rPr lang="en-US" sz="3400" dirty="0" smtClean="0"/>
              <a:t> reported to the upper management.</a:t>
            </a:r>
          </a:p>
        </p:txBody>
      </p:sp>
    </p:spTree>
    <p:extLst>
      <p:ext uri="{BB962C8B-B14F-4D97-AF65-F5344CB8AC3E}">
        <p14:creationId xmlns:p14="http://schemas.microsoft.com/office/powerpoint/2010/main" val="42862075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752128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Hughes Aircraft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908720"/>
            <a:ext cx="8712968" cy="5949280"/>
          </a:xfrm>
        </p:spPr>
        <p:txBody>
          <a:bodyPr>
            <a:normAutofit/>
          </a:bodyPr>
          <a:lstStyle/>
          <a:p>
            <a:pPr eaLnBrk="1" hangingPunct="1">
              <a:buFont typeface="Wingdings" charset="2"/>
              <a:buChar char="n"/>
              <a:defRPr/>
            </a:pPr>
            <a:r>
              <a:rPr lang="en-US" sz="3600" dirty="0" err="1" smtClean="0"/>
              <a:t>Goodearl</a:t>
            </a:r>
            <a:r>
              <a:rPr lang="en-US" sz="3600" dirty="0" smtClean="0"/>
              <a:t> was threatened to be fired if she didn’t reveal the identity of the worker who found the leaker and complained.</a:t>
            </a:r>
          </a:p>
          <a:p>
            <a:pPr eaLnBrk="1" hangingPunct="1">
              <a:buFont typeface="Wingdings" charset="2"/>
              <a:buChar char="n"/>
              <a:defRPr/>
            </a:pPr>
            <a:r>
              <a:rPr lang="en-US" altLang="zh-CN" sz="3600" dirty="0" smtClean="0"/>
              <a:t>2 months later, Donald </a:t>
            </a:r>
            <a:r>
              <a:rPr lang="en-US" altLang="zh-CN" sz="3600" dirty="0" err="1" smtClean="0"/>
              <a:t>LaRue</a:t>
            </a:r>
            <a:r>
              <a:rPr lang="en-US" altLang="zh-CN" sz="3600" dirty="0" smtClean="0"/>
              <a:t> ordered another worker to reseal the lids on some leakers, which violated the process of handling the leakers.</a:t>
            </a:r>
          </a:p>
          <a:p>
            <a:pPr eaLnBrk="1" hangingPunct="1">
              <a:buFont typeface="Wingdings" charset="2"/>
              <a:buChar char="n"/>
              <a:defRPr/>
            </a:pPr>
            <a:r>
              <a:rPr lang="en-US" sz="3600" dirty="0" smtClean="0"/>
              <a:t>The worker reported the incident to </a:t>
            </a:r>
            <a:r>
              <a:rPr lang="en-US" sz="3600" dirty="0" err="1" smtClean="0"/>
              <a:t>Goooearl</a:t>
            </a:r>
            <a:r>
              <a:rPr lang="en-US" sz="3600" dirty="0" smtClean="0"/>
              <a:t>.</a:t>
            </a:r>
          </a:p>
          <a:p>
            <a:pPr eaLnBrk="1" hangingPunct="1">
              <a:buFont typeface="Wingdings" charset="2"/>
              <a:buChar char="n"/>
              <a:defRPr/>
            </a:pPr>
            <a:endParaRPr lang="en-US" sz="3400" dirty="0" smtClean="0"/>
          </a:p>
        </p:txBody>
      </p:sp>
    </p:spTree>
    <p:extLst>
      <p:ext uri="{BB962C8B-B14F-4D97-AF65-F5344CB8AC3E}">
        <p14:creationId xmlns:p14="http://schemas.microsoft.com/office/powerpoint/2010/main" val="25956627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752128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Hughes Aircraft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908720"/>
            <a:ext cx="8712968" cy="5949280"/>
          </a:xfrm>
        </p:spPr>
        <p:txBody>
          <a:bodyPr>
            <a:normAutofit/>
          </a:bodyPr>
          <a:lstStyle/>
          <a:p>
            <a:pPr eaLnBrk="1" hangingPunct="1">
              <a:buFont typeface="Wingdings" charset="2"/>
              <a:buChar char="n"/>
              <a:defRPr/>
            </a:pPr>
            <a:r>
              <a:rPr lang="en-US" sz="3600" dirty="0" err="1" smtClean="0"/>
              <a:t>Goodearl</a:t>
            </a:r>
            <a:r>
              <a:rPr lang="en-US" sz="3600" dirty="0" smtClean="0"/>
              <a:t> reported to upper management, again she was threatened.</a:t>
            </a:r>
          </a:p>
          <a:p>
            <a:pPr eaLnBrk="1" hangingPunct="1">
              <a:buFont typeface="Wingdings" charset="2"/>
              <a:buChar char="n"/>
              <a:defRPr/>
            </a:pPr>
            <a:r>
              <a:rPr lang="en-US" sz="3600" dirty="0" err="1" smtClean="0"/>
              <a:t>Goodreal</a:t>
            </a:r>
            <a:r>
              <a:rPr lang="en-US" sz="3600" dirty="0" smtClean="0"/>
              <a:t> and Ibarra found a box of chips with blank paperwork – necessary tests had not been performed.</a:t>
            </a:r>
          </a:p>
          <a:p>
            <a:pPr eaLnBrk="1" hangingPunct="1">
              <a:buFont typeface="Wingdings" charset="2"/>
              <a:buChar char="n"/>
              <a:defRPr/>
            </a:pPr>
            <a:r>
              <a:rPr lang="en-US" sz="3600" dirty="0" smtClean="0"/>
              <a:t>When she reported to her superiors, she was told that she was no longer part of the team.</a:t>
            </a:r>
            <a:endParaRPr lang="en-US" sz="3400" dirty="0" smtClean="0"/>
          </a:p>
        </p:txBody>
      </p:sp>
    </p:spTree>
    <p:extLst>
      <p:ext uri="{BB962C8B-B14F-4D97-AF65-F5344CB8AC3E}">
        <p14:creationId xmlns:p14="http://schemas.microsoft.com/office/powerpoint/2010/main" val="31532588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7128</TotalTime>
  <Words>1226</Words>
  <Application>Microsoft Office PowerPoint</Application>
  <PresentationFormat>On-screen Show (4:3)</PresentationFormat>
  <Paragraphs>113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Arial Black</vt:lpstr>
      <vt:lpstr>Times New Roman</vt:lpstr>
      <vt:lpstr>Wingdings</vt:lpstr>
      <vt:lpstr>Pixel</vt:lpstr>
      <vt:lpstr>Topic 9 Professional Ethics</vt:lpstr>
      <vt:lpstr>Morton Thiokol / NASA</vt:lpstr>
      <vt:lpstr>Morton Thiokol / NASA</vt:lpstr>
      <vt:lpstr>Morton Thiokol / NASA</vt:lpstr>
      <vt:lpstr>Morton Thiokol / NASA</vt:lpstr>
      <vt:lpstr>Hughes Aircraft</vt:lpstr>
      <vt:lpstr>Hughes Aircraft</vt:lpstr>
      <vt:lpstr>Hughes Aircraft</vt:lpstr>
      <vt:lpstr>Hughes Aircraft</vt:lpstr>
      <vt:lpstr>Hughes Aircraft</vt:lpstr>
      <vt:lpstr>Hughes Aircraft</vt:lpstr>
      <vt:lpstr>Hughes Aircraft</vt:lpstr>
      <vt:lpstr>Overview of Whistleblowing</vt:lpstr>
      <vt:lpstr>Overview of Whistleblowing</vt:lpstr>
      <vt:lpstr>Overview of Whistleblowing</vt:lpstr>
      <vt:lpstr>Motives of Whistle-blowers</vt:lpstr>
      <vt:lpstr>Whistle-blowers Causes Harm</vt:lpstr>
      <vt:lpstr>Whistle-blowing as Organizational Failure</vt:lpstr>
      <vt:lpstr>Whistle-blowing as Organizational Failure</vt:lpstr>
      <vt:lpstr>Whistle-blowing as Moral Duty</vt:lpstr>
      <vt:lpstr>Whistle-blowing as Moral Duty</vt:lpstr>
      <vt:lpstr>Whistle-blowing as Moral Duty</vt:lpstr>
      <vt:lpstr>Whistle-blowing as Moral Duty</vt:lpstr>
    </vt:vector>
  </TitlesOfParts>
  <Company>UTAR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Victor Tan</dc:creator>
  <cp:lastModifiedBy>user</cp:lastModifiedBy>
  <cp:revision>1421</cp:revision>
  <dcterms:created xsi:type="dcterms:W3CDTF">2008-01-08T23:11:52Z</dcterms:created>
  <dcterms:modified xsi:type="dcterms:W3CDTF">2017-11-23T04:21:12Z</dcterms:modified>
</cp:coreProperties>
</file>