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7"/>
  </p:notesMasterIdLst>
  <p:handoutMasterIdLst>
    <p:handoutMasterId r:id="rId88"/>
  </p:handoutMasterIdLst>
  <p:sldIdLst>
    <p:sldId id="399" r:id="rId2"/>
    <p:sldId id="396" r:id="rId3"/>
    <p:sldId id="667" r:id="rId4"/>
    <p:sldId id="669" r:id="rId5"/>
    <p:sldId id="670" r:id="rId6"/>
    <p:sldId id="671" r:id="rId7"/>
    <p:sldId id="672" r:id="rId8"/>
    <p:sldId id="673" r:id="rId9"/>
    <p:sldId id="674" r:id="rId10"/>
    <p:sldId id="675" r:id="rId11"/>
    <p:sldId id="676" r:id="rId12"/>
    <p:sldId id="677" r:id="rId13"/>
    <p:sldId id="679" r:id="rId14"/>
    <p:sldId id="678" r:id="rId15"/>
    <p:sldId id="680" r:id="rId16"/>
    <p:sldId id="752" r:id="rId17"/>
    <p:sldId id="753" r:id="rId18"/>
    <p:sldId id="681"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2" r:id="rId49"/>
    <p:sldId id="733" r:id="rId50"/>
    <p:sldId id="734" r:id="rId51"/>
    <p:sldId id="735" r:id="rId52"/>
    <p:sldId id="736" r:id="rId53"/>
    <p:sldId id="737" r:id="rId54"/>
    <p:sldId id="738" r:id="rId55"/>
    <p:sldId id="739" r:id="rId56"/>
    <p:sldId id="740" r:id="rId57"/>
    <p:sldId id="741" r:id="rId58"/>
    <p:sldId id="742" r:id="rId59"/>
    <p:sldId id="743" r:id="rId60"/>
    <p:sldId id="744" r:id="rId61"/>
    <p:sldId id="745" r:id="rId62"/>
    <p:sldId id="746" r:id="rId63"/>
    <p:sldId id="747" r:id="rId64"/>
    <p:sldId id="748" r:id="rId65"/>
    <p:sldId id="749" r:id="rId66"/>
    <p:sldId id="750" r:id="rId67"/>
    <p:sldId id="751" r:id="rId68"/>
    <p:sldId id="634" r:id="rId69"/>
    <p:sldId id="731" r:id="rId70"/>
    <p:sldId id="732" r:id="rId71"/>
    <p:sldId id="635" r:id="rId72"/>
    <p:sldId id="636" r:id="rId73"/>
    <p:sldId id="637" r:id="rId74"/>
    <p:sldId id="638" r:id="rId75"/>
    <p:sldId id="639" r:id="rId76"/>
    <p:sldId id="640" r:id="rId77"/>
    <p:sldId id="641" r:id="rId78"/>
    <p:sldId id="642" r:id="rId79"/>
    <p:sldId id="643" r:id="rId80"/>
    <p:sldId id="644" r:id="rId81"/>
    <p:sldId id="645" r:id="rId82"/>
    <p:sldId id="646" r:id="rId83"/>
    <p:sldId id="647" r:id="rId84"/>
    <p:sldId id="648" r:id="rId85"/>
    <p:sldId id="649" r:id="rId86"/>
  </p:sldIdLst>
  <p:sldSz cx="9144000" cy="6858000" type="screen4x3"/>
  <p:notesSz cx="7099300" cy="10234613"/>
  <p:defaultTextStyle>
    <a:defPPr>
      <a:defRPr lang="en-MY"/>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FF0000"/>
    <a:srgbClr val="003300"/>
    <a:srgbClr val="663300"/>
    <a:srgbClr val="339933"/>
    <a:srgbClr val="00CC00"/>
    <a:srgbClr val="66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autoAdjust="0"/>
  </p:normalViewPr>
  <p:slideViewPr>
    <p:cSldViewPr>
      <p:cViewPr varScale="1">
        <p:scale>
          <a:sx n="71" d="100"/>
          <a:sy n="71" d="100"/>
        </p:scale>
        <p:origin x="127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010" y="-77"/>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charset="0"/>
                <a:cs typeface="Arial" charset="0"/>
              </a:defRPr>
            </a:lvl1pPr>
          </a:lstStyle>
          <a:p>
            <a:pPr>
              <a:defRPr/>
            </a:pPr>
            <a:fld id="{F2AF7599-5062-425C-8C96-963B382EECEB}" type="datetimeFigureOut">
              <a:rPr lang="en-US"/>
              <a:pPr>
                <a:defRPr/>
              </a:pPr>
              <a:t>11/20/2017</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smtClean="0"/>
            </a:lvl1pPr>
          </a:lstStyle>
          <a:p>
            <a:pPr>
              <a:defRPr/>
            </a:pPr>
            <a:fld id="{AA911683-E13A-4312-A06B-E4D07B2E81BF}" type="slidenum">
              <a:rPr lang="en-US" altLang="en-US"/>
              <a:pPr>
                <a:defRPr/>
              </a:pPr>
              <a:t>‹#›</a:t>
            </a:fld>
            <a:endParaRPr lang="en-US" altLang="en-US"/>
          </a:p>
        </p:txBody>
      </p:sp>
    </p:spTree>
    <p:extLst>
      <p:ext uri="{BB962C8B-B14F-4D97-AF65-F5344CB8AC3E}">
        <p14:creationId xmlns:p14="http://schemas.microsoft.com/office/powerpoint/2010/main" val="1308107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cs typeface="Arial" charset="0"/>
              </a:defRPr>
            </a:lvl1pPr>
          </a:lstStyle>
          <a:p>
            <a:pPr>
              <a:defRPr/>
            </a:pPr>
            <a:endParaRPr lang="en-US"/>
          </a:p>
        </p:txBody>
      </p:sp>
      <p:sp>
        <p:nvSpPr>
          <p:cNvPr id="1536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cs typeface="Arial"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MY" noProof="0" smtClean="0"/>
              <a:t>Click to edit Master text styles</a:t>
            </a:r>
          </a:p>
          <a:p>
            <a:pPr lvl="1"/>
            <a:r>
              <a:rPr lang="en-MY" noProof="0" smtClean="0"/>
              <a:t>Second level</a:t>
            </a:r>
          </a:p>
          <a:p>
            <a:pPr lvl="2"/>
            <a:r>
              <a:rPr lang="en-MY" noProof="0" smtClean="0"/>
              <a:t>Third level</a:t>
            </a:r>
          </a:p>
          <a:p>
            <a:pPr lvl="3"/>
            <a:r>
              <a:rPr lang="en-MY" noProof="0" smtClean="0"/>
              <a:t>Fourth level</a:t>
            </a:r>
          </a:p>
          <a:p>
            <a:pPr lvl="4"/>
            <a:r>
              <a:rPr lang="en-MY" noProof="0" smtClean="0"/>
              <a:t>Fifth level</a:t>
            </a:r>
          </a:p>
        </p:txBody>
      </p:sp>
      <p:sp>
        <p:nvSpPr>
          <p:cNvPr id="1536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cs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lvl1pPr>
          </a:lstStyle>
          <a:p>
            <a:pPr>
              <a:defRPr/>
            </a:pPr>
            <a:fld id="{6B45DBF0-0A70-49AD-A9E5-A2927F629AC9}" type="slidenum">
              <a:rPr lang="en-MY" altLang="en-US"/>
              <a:pPr>
                <a:defRPr/>
              </a:pPr>
              <a:t>‹#›</a:t>
            </a:fld>
            <a:endParaRPr lang="en-MY" altLang="en-US"/>
          </a:p>
        </p:txBody>
      </p:sp>
    </p:spTree>
    <p:extLst>
      <p:ext uri="{BB962C8B-B14F-4D97-AF65-F5344CB8AC3E}">
        <p14:creationId xmlns:p14="http://schemas.microsoft.com/office/powerpoint/2010/main" val="3953791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B45DBF0-0A70-49AD-A9E5-A2927F629AC9}" type="slidenum">
              <a:rPr lang="en-MY" altLang="en-US" smtClean="0"/>
              <a:pPr>
                <a:defRPr/>
              </a:pPr>
              <a:t>1</a:t>
            </a:fld>
            <a:endParaRPr lang="en-MY" altLang="en-US"/>
          </a:p>
        </p:txBody>
      </p:sp>
    </p:spTree>
    <p:extLst>
      <p:ext uri="{BB962C8B-B14F-4D97-AF65-F5344CB8AC3E}">
        <p14:creationId xmlns:p14="http://schemas.microsoft.com/office/powerpoint/2010/main" val="230094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0CFC3F2-A7E1-41AD-ADEF-D70734C43871}" type="slidenum">
              <a:rPr lang="en-US" altLang="en-US" sz="1300">
                <a:latin typeface="Times New Roman" panose="02020603050405020304" pitchFamily="18" charset="0"/>
              </a:rPr>
              <a:pPr>
                <a:spcBef>
                  <a:spcPct val="0"/>
                </a:spcBef>
              </a:pPr>
              <a:t>75</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central issue here is safety. Your company is building a machine designed to save lives, but if it malfunctions, it can kill or injure patients.</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Who does your decision affect? First, the patients. A malfunction would cause injury or death. On the other hand, delay might cause some patients to die whose cancer might have been cured by the treatment. Should the interests of those who might benefit bear equal weight with those of the patients whom a malfunction might harm? Not necessarily.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issue is not simply profits versus safety.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It is human nature to put more weight on short-term and/or highly likely effects.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What about your responsibility to your company? You do have a responsibility to help your company be successful, but your responsibility to the financial success of the company is secondary to ethical constraints. Avoiding unreasonable risk of harm to patients is an ethical constraint.</a:t>
            </a:r>
          </a:p>
        </p:txBody>
      </p:sp>
    </p:spTree>
    <p:extLst>
      <p:ext uri="{BB962C8B-B14F-4D97-AF65-F5344CB8AC3E}">
        <p14:creationId xmlns:p14="http://schemas.microsoft.com/office/powerpoint/2010/main" val="2157411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280B76B-789B-4BCE-9EB3-130D58D351BD}" type="slidenum">
              <a:rPr lang="en-US" altLang="en-US" sz="1300">
                <a:latin typeface="Times New Roman" panose="02020603050405020304" pitchFamily="18" charset="0"/>
              </a:rPr>
              <a:pPr>
                <a:spcBef>
                  <a:spcPct val="0"/>
                </a:spcBef>
              </a:pPr>
              <a:t>76</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Should you protest? Should you say nothing, speak up, or quit?</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You might be the only one who recognizes the problem or understands a particular situation. Your responsibilities to your company include applying your knowledge and skill to help avoid a bad decision.</a:t>
            </a:r>
          </a:p>
        </p:txBody>
      </p:sp>
    </p:spTree>
    <p:extLst>
      <p:ext uri="{BB962C8B-B14F-4D97-AF65-F5344CB8AC3E}">
        <p14:creationId xmlns:p14="http://schemas.microsoft.com/office/powerpoint/2010/main" val="1398687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887021A-66C6-45E3-B181-5DCAF0183BD4}" type="slidenum">
              <a:rPr lang="en-US" altLang="en-US" sz="1300">
                <a:latin typeface="Times New Roman" panose="02020603050405020304" pitchFamily="18" charset="0"/>
              </a:rPr>
              <a:pPr>
                <a:spcBef>
                  <a:spcPct val="0"/>
                </a:spcBef>
              </a:pPr>
              <a:t>77</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first step here is to inform your supervisor that the copies violate the license agreement. Suppose the supervisor is not willing to take any action? What next? What if you bring the problem to the attention of higher-level people in the company and no one cares? There are several possible actions: Give up; you did your best to correct the problem. Call the software vendor and report the offense. Quit your job.</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Suppose you signed the license agreements. You could be exposed to legal risk, or unethical managers in your company could make you a scapegoat.</a:t>
            </a:r>
          </a:p>
        </p:txBody>
      </p:sp>
    </p:spTree>
    <p:extLst>
      <p:ext uri="{BB962C8B-B14F-4D97-AF65-F5344CB8AC3E}">
        <p14:creationId xmlns:p14="http://schemas.microsoft.com/office/powerpoint/2010/main" val="418471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016DA47-BF31-4B25-90F3-1540D1E5FB6F}" type="slidenum">
              <a:rPr lang="en-US" altLang="en-US" sz="1300">
                <a:latin typeface="Times New Roman" panose="02020603050405020304" pitchFamily="18" charset="0"/>
              </a:rPr>
              <a:pPr>
                <a:spcBef>
                  <a:spcPct val="0"/>
                </a:spcBef>
              </a:pPr>
              <a:t>78</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Given the potential consequences, you do have an ethical obligation to do something. First, at a minimum, discuss your concerns with the project manager. Voicing your concerns is admirable and obligatory. It is also good for your company. Internal “whistleblowing” can help protect the company, as well as the public, from all the negative consequences of releasing a dangerous product. If the manager decides to proceed as planned with no examination of the problem, your next option is to go to someone higher up in the company.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If no one with authority in the company is willing to investigate your concerns, you have a more difficult dilemma. You now have the option of going outside the company to the customer, to the news media, or to a government agency. You must consider whether you are confident that you have the expertise to assess the risk. Mistaken public whistleblowing can itself cause serious harm. It might help to discuss the problem with other professionals.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It is important, for practical and ethical reasons, to keep a complete and accurate record of your attempts to bring attention to the problem and the responses from the people you approach.</a:t>
            </a:r>
          </a:p>
        </p:txBody>
      </p:sp>
    </p:spTree>
    <p:extLst>
      <p:ext uri="{BB962C8B-B14F-4D97-AF65-F5344CB8AC3E}">
        <p14:creationId xmlns:p14="http://schemas.microsoft.com/office/powerpoint/2010/main" val="3868098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E51DFAC-7E78-43FE-BAD5-12BFCC758F5F}" type="slidenum">
              <a:rPr lang="en-US" altLang="en-US" sz="1300">
                <a:latin typeface="Times New Roman" panose="02020603050405020304" pitchFamily="18" charset="0"/>
              </a:rPr>
              <a:pPr>
                <a:spcBef>
                  <a:spcPct val="0"/>
                </a:spcBef>
              </a:pPr>
              <a:t>79</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With the first scenario, you have many alternative actions open to you: Sell the records. Refuse and say nothing about the incident. Refuse and report the incident to your supervisor. Refuse and report to the police. Contact the person whose information the briber wants and tell him or her of the incident. Agree to sell the information, but actually work with the police to collect evidence to convict the person trying to buy it. The first option is clearly wrong. Depending upon company policies (and laws related to certain government agencies), you might be obligated to report any attempt to gain access to the records.  It is difficult to decide how much you must do to prevent a wrong thing from happening if you are not participating in the wrong act.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With the second scenario, your options include doing nothing, talking to the other employee and trying to get him or her to stop selling files (by ethical arguments or threats of exposure), reporting to your supervisor, or reporting to an appropriate law enforcement agency. This scenario differs from the previous one in two ways. First, you have no direct involvement; no one has approached you. This difference might seem to argue for no obligation. Second, in the previous scenario, if you refused to sell the file, the buyer might give up, and the victim’s information would remain protected. In the current scenario, you know that a sale of confidential, sensitive information occurred. This makes the argument in favor of an obligation to take action stronger. You should report what you know.</a:t>
            </a:r>
          </a:p>
        </p:txBody>
      </p:sp>
    </p:spTree>
    <p:extLst>
      <p:ext uri="{BB962C8B-B14F-4D97-AF65-F5344CB8AC3E}">
        <p14:creationId xmlns:p14="http://schemas.microsoft.com/office/powerpoint/2010/main" val="1625261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08EE67B-66FE-45C6-92BD-7E5A738808C9}" type="slidenum">
              <a:rPr lang="en-US" altLang="en-US" sz="1300">
                <a:latin typeface="Times New Roman" panose="02020603050405020304" pitchFamily="18" charset="0"/>
              </a:rPr>
              <a:pPr>
                <a:spcBef>
                  <a:spcPct val="0"/>
                </a:spcBef>
              </a:pPr>
              <a:t>80</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Is this a simple choice between saying nothing and getting the consulting job or disclosing your connection and losing the job?</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affected parties are the CyberStuff company, yourself, your spouse, your spouse’s company, other companies whose bids you will be reviewing, and future customers of CyberStuff’s cloud storage services. We do not know whether CyberStuff will later discover your connection to one of the bidders.  If CyberStuff discovers the conflict of interest later, your reputation for honesty will suffer. The reputation of your spouse’s company could also suffer. The appearance of bias can be as damaging (to you and to Networkx) as actual bias.</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Suppose you take the job and find that one of the other bids is much better than the bid from NetWorkx. Are you prepared to handle that situation ethically?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What are the consequences of disclosing the conflict of interest to the client now? You will probably lose this particular job, but CyberStuff might value your honesty more highly, and you might get more business in the future.</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When someone hires you as a consultant, they expect you to offer unbiased, honest, impartial, professional advice. In spite of your belief in your impartiality, you could be unintentionally biased. It’s not up to you to make the decision about whether you can be fair. The client should make that decision.</a:t>
            </a:r>
          </a:p>
          <a:p>
            <a:pPr eaLnBrk="1" hangingPunct="1"/>
            <a:endParaRPr lang="en-US" altLang="en-US" smtClean="0">
              <a:latin typeface="Times New Roman" panose="02020603050405020304" pitchFamily="18" charset="0"/>
              <a:cs typeface="Arial" panose="020B0604020202020204" pitchFamily="34" charset="0"/>
            </a:endParaRPr>
          </a:p>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485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6F0BBA2-A24C-4CF3-8367-DB5FB3830932}" type="slidenum">
              <a:rPr lang="en-US" altLang="en-US" sz="1300">
                <a:latin typeface="Times New Roman" panose="02020603050405020304" pitchFamily="18" charset="0"/>
              </a:rPr>
              <a:pPr>
                <a:spcBef>
                  <a:spcPct val="0"/>
                </a:spcBef>
              </a:pPr>
              <a:t>81</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Does your employer have a policy about accepting gifts from vendors?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People want to know when a recommendation represents an honest opinion and when someone is paying for it.</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Disclosure is a key point.</a:t>
            </a:r>
          </a:p>
        </p:txBody>
      </p:sp>
    </p:spTree>
    <p:extLst>
      <p:ext uri="{BB962C8B-B14F-4D97-AF65-F5344CB8AC3E}">
        <p14:creationId xmlns:p14="http://schemas.microsoft.com/office/powerpoint/2010/main" val="371569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D5932A9-ACCC-40D0-8D72-01B16CAEE472}" type="slidenum">
              <a:rPr lang="en-US" altLang="en-US" sz="1300">
                <a:latin typeface="Times New Roman" panose="02020603050405020304" pitchFamily="18" charset="0"/>
              </a:rPr>
              <a:pPr>
                <a:spcBef>
                  <a:spcPct val="0"/>
                </a:spcBef>
              </a:pPr>
              <a:t>82</a:t>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Testing should involve real firefighters in the field. Testing must address issues such as: Will the devices withstand heat, water, and soot? Can someone manipulate the controls wearing heavy gloves? Are the controls clear and easy to use in poor light conditions? Will a building’s structure interfere with the signal?</a:t>
            </a:r>
          </a:p>
        </p:txBody>
      </p:sp>
    </p:spTree>
    <p:extLst>
      <p:ext uri="{BB962C8B-B14F-4D97-AF65-F5344CB8AC3E}">
        <p14:creationId xmlns:p14="http://schemas.microsoft.com/office/powerpoint/2010/main" val="402001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133AEFE-F9C3-4FAE-A228-2BD21595CB4D}" type="slidenum">
              <a:rPr lang="en-US" altLang="en-US" sz="1300">
                <a:latin typeface="Times New Roman" panose="02020603050405020304" pitchFamily="18" charset="0"/>
              </a:rPr>
              <a:pPr>
                <a:spcBef>
                  <a:spcPct val="0"/>
                </a:spcBef>
              </a:pPr>
              <a:t>83</a:t>
            </a:fld>
            <a:endParaRPr lang="en-US" altLang="en-US" sz="13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Some argue that software might be more fair than a judge influenced by personal impressions and biases.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system will analyze the characteristics of the crime and the criminal to find other cases that are similar. Based on its analysis of cases, should it then make a recommendation for the sentence in  the current case, or should it simply display similar cases, more or less as a search engine would, so that the judge can review them? Or should it provide both a recommended sentence and the relevant cases?</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expertise and experience of judges and lawyers are essential for choosing criteria the program will use. Should the system order the cases by date or by the length of the sentence? If the latter, should the shortest or longest sentences come first? Perhaps you should order the cases according to an evaluation of their similarity or relevance to the current case.</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Should the system recommend a sentence? A specific recommendation from the system that differs from the judge’s initial plan might lead a judge to give a case more thought.  Or, it might influence a judge more than it should.</a:t>
            </a:r>
          </a:p>
        </p:txBody>
      </p:sp>
    </p:spTree>
    <p:extLst>
      <p:ext uri="{BB962C8B-B14F-4D97-AF65-F5344CB8AC3E}">
        <p14:creationId xmlns:p14="http://schemas.microsoft.com/office/powerpoint/2010/main" val="300191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5E9D043-6470-4EE0-ABDF-374399587E95}" type="slidenum">
              <a:rPr lang="en-US" altLang="en-US" sz="1300">
                <a:latin typeface="Times New Roman" panose="02020603050405020304" pitchFamily="18" charset="0"/>
              </a:rPr>
              <a:pPr>
                <a:spcBef>
                  <a:spcPct val="0"/>
                </a:spcBef>
              </a:pPr>
              <a:t>84</a:t>
            </a:fld>
            <a:endParaRPr lang="en-US" altLang="en-US" sz="13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first question, one for your boss, is whether the contract under which the system operates allows the state to make changes.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Modifications and upgrades should undergo as thorough planning and testing as did initial design, and be done in consultation with experts and end users.</a:t>
            </a:r>
          </a:p>
        </p:txBody>
      </p:sp>
    </p:spTree>
    <p:extLst>
      <p:ext uri="{BB962C8B-B14F-4D97-AF65-F5344CB8AC3E}">
        <p14:creationId xmlns:p14="http://schemas.microsoft.com/office/powerpoint/2010/main" val="165923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76DDC3B-9368-4477-B8F9-B1D0641035E0}" type="slidenum">
              <a:rPr lang="en-MY" altLang="en-US" sz="1300"/>
              <a:pPr>
                <a:spcBef>
                  <a:spcPct val="0"/>
                </a:spcBef>
              </a:pPr>
              <a:t>2</a:t>
            </a:fld>
            <a:endParaRPr lang="en-MY" altLang="en-US" sz="1300"/>
          </a:p>
        </p:txBody>
      </p:sp>
    </p:spTree>
    <p:extLst>
      <p:ext uri="{BB962C8B-B14F-4D97-AF65-F5344CB8AC3E}">
        <p14:creationId xmlns:p14="http://schemas.microsoft.com/office/powerpoint/2010/main" val="1695067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2BBF7B4-C14A-4FE6-B229-FBA734433207}" type="slidenum">
              <a:rPr lang="en-US" altLang="en-US" sz="1300">
                <a:latin typeface="Times New Roman" panose="02020603050405020304" pitchFamily="18" charset="0"/>
              </a:rPr>
              <a:pPr>
                <a:spcBef>
                  <a:spcPct val="0"/>
                </a:spcBef>
              </a:pPr>
              <a:t>85</a:t>
            </a:fld>
            <a:endParaRPr lang="en-US" altLang="en-US" sz="130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You’re being a gracious host. What is the ethical problem? Maybe there is none. Maybe you have an excellent firewall and excellent antivirus software. Maybe you remember that you are logged in to your company system and you log out before letting your niece use the computer. Maybe your files are password protected and you create a separate account on your computer for your niece.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But maybe you did not think about security when your niece asked to use the computer. Your niece might not intentionally snoop or do harm. In an actual incident, someone in the family of a mortgage company employee signed up for a peer-to-peer file sharing service and did not properly set the options indicating which files to share. Mortgage application information for a few thousand customers leaked and spread on the Web.</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You must always be alert to potential risks. Mixing family and work applications poses risks.</a:t>
            </a:r>
          </a:p>
        </p:txBody>
      </p:sp>
    </p:spTree>
    <p:extLst>
      <p:ext uri="{BB962C8B-B14F-4D97-AF65-F5344CB8AC3E}">
        <p14:creationId xmlns:p14="http://schemas.microsoft.com/office/powerpoint/2010/main" val="166179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C72B64A-9200-4D32-A059-44A67A96CC10}" type="slidenum">
              <a:rPr lang="en-US" altLang="en-US" sz="1300">
                <a:latin typeface="Times New Roman" panose="02020603050405020304" pitchFamily="18" charset="0"/>
              </a:rPr>
              <a:pPr>
                <a:spcBef>
                  <a:spcPct val="0"/>
                </a:spcBef>
              </a:pPr>
              <a:t>68</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clinic director is likely to be aware of the sensitivity of the information in the records and to know that inappropriate release of information can result in embarrassment for families using the clinic and physical harm to women who use the shelter. But she might not be aware of the risks of the technologies in the system she wants. You, as the computer professional, have specialized knowledge in this area.</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most difficult decision may be deciding what is adequate. There is not always a sharp, clear line between sufficient and insufficient protection.</a:t>
            </a:r>
          </a:p>
        </p:txBody>
      </p:sp>
    </p:spTree>
    <p:extLst>
      <p:ext uri="{BB962C8B-B14F-4D97-AF65-F5344CB8AC3E}">
        <p14:creationId xmlns:p14="http://schemas.microsoft.com/office/powerpoint/2010/main" val="382722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C72B64A-9200-4D32-A059-44A67A96CC10}" type="slidenum">
              <a:rPr lang="en-US" altLang="en-US" sz="1300">
                <a:latin typeface="Times New Roman" panose="02020603050405020304" pitchFamily="18" charset="0"/>
              </a:rPr>
              <a:pPr>
                <a:spcBef>
                  <a:spcPct val="0"/>
                </a:spcBef>
              </a:pPr>
              <a:t>69</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clinic director is likely to be aware of the sensitivity of the information in the records and to know that inappropriate release of information can result in embarrassment for families using the clinic and physical harm to women who use the shelter. But she might not be aware of the risks of the technologies in the system she wants. You, as the computer professional, have specialized knowledge in this area.</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most difficult decision may be deciding what is adequate. There is not always a sharp, clear line between sufficient and insufficient protection.</a:t>
            </a:r>
          </a:p>
        </p:txBody>
      </p:sp>
    </p:spTree>
    <p:extLst>
      <p:ext uri="{BB962C8B-B14F-4D97-AF65-F5344CB8AC3E}">
        <p14:creationId xmlns:p14="http://schemas.microsoft.com/office/powerpoint/2010/main" val="18067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C72B64A-9200-4D32-A059-44A67A96CC10}" type="slidenum">
              <a:rPr lang="en-US" altLang="en-US" sz="1300">
                <a:latin typeface="Times New Roman" panose="02020603050405020304" pitchFamily="18" charset="0"/>
              </a:rPr>
              <a:pPr>
                <a:spcBef>
                  <a:spcPct val="0"/>
                </a:spcBef>
              </a:pPr>
              <a:t>70</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clinic director is likely to be aware of the sensitivity of the information in the records and to know that inappropriate release of information can result in embarrassment for families using the clinic and physical harm to women who use the shelter. But she might not be aware of the risks of the technologies in the system she wants. You, as the computer professional, have specialized knowledge in this area.</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The most difficult decision may be deciding what is adequate. There is not always a sharp, clear line between sufficient and insufficient protection.</a:t>
            </a:r>
          </a:p>
        </p:txBody>
      </p:sp>
    </p:spTree>
    <p:extLst>
      <p:ext uri="{BB962C8B-B14F-4D97-AF65-F5344CB8AC3E}">
        <p14:creationId xmlns:p14="http://schemas.microsoft.com/office/powerpoint/2010/main" val="309675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690906A-C815-46DE-B57F-4EDDB0C2549B}" type="slidenum">
              <a:rPr lang="en-US" altLang="en-US" sz="1300">
                <a:latin typeface="Times New Roman" panose="02020603050405020304" pitchFamily="18" charset="0"/>
              </a:rPr>
              <a:pPr>
                <a:spcBef>
                  <a:spcPct val="0"/>
                </a:spcBef>
              </a:pPr>
              <a:t>71</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What data will the system store?</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Telling customers that they will see ads based on the content of their email is not sufficient if the system stores data that can link a list of ads with a particular user. You must explain this to potential users in a privacy policy or user agreement.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Should the system let users turn off ads completely? This service is free; the advertising will pay for it. Anyone who objects to ads can find another free email service. There is no strong argument that an opt-out option is ethically obligatory. Offering it is admirable, however, and it could be a good business decision, creating good will and attracting people who might then use other company services.</a:t>
            </a:r>
          </a:p>
        </p:txBody>
      </p:sp>
    </p:spTree>
    <p:extLst>
      <p:ext uri="{BB962C8B-B14F-4D97-AF65-F5344CB8AC3E}">
        <p14:creationId xmlns:p14="http://schemas.microsoft.com/office/powerpoint/2010/main" val="2935941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BE64EC0-80F6-4E68-BFF8-EEECE5E4AF72}" type="slidenum">
              <a:rPr lang="en-US" altLang="en-US" sz="1300">
                <a:latin typeface="Times New Roman" panose="02020603050405020304" pitchFamily="18" charset="0"/>
              </a:rPr>
              <a:pPr>
                <a:spcBef>
                  <a:spcPct val="0"/>
                </a:spcBef>
              </a:pPr>
              <a:t>72</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Is it your duty to know how your customers will use a product that you supply? Should you inform them, caution them, even require them to take measures to protect the people who will use the product? Consider that the school district might not even be familiar with the workings of the software package they ordered.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Perhaps the most challenging questions for anyone doing business is </a:t>
            </a:r>
            <a:r>
              <a:rPr lang="en-US" altLang="en-US" i="1" smtClean="0">
                <a:latin typeface="Times New Roman" panose="02020603050405020304" pitchFamily="18" charset="0"/>
                <a:cs typeface="Arial" panose="020B0604020202020204" pitchFamily="34" charset="0"/>
              </a:rPr>
              <a:t>to whom am I responsible? </a:t>
            </a:r>
            <a:r>
              <a:rPr lang="en-US" altLang="en-US" smtClean="0">
                <a:latin typeface="Times New Roman" panose="02020603050405020304" pitchFamily="18" charset="0"/>
                <a:cs typeface="Arial" panose="020B0604020202020204" pitchFamily="34" charset="0"/>
              </a:rPr>
              <a:t> The most obvious answer is the paying customer – in this case, the school district. But as the ACM Code points out, our responsibilities go beyond customers, to employers, users and the public.</a:t>
            </a:r>
          </a:p>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3974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74C99A2-C747-4088-A1B1-45B452D9F971}" type="slidenum">
              <a:rPr lang="en-US" altLang="en-US" sz="1300">
                <a:latin typeface="Times New Roman" panose="02020603050405020304" pitchFamily="18" charset="0"/>
              </a:rPr>
              <a:pPr>
                <a:spcBef>
                  <a:spcPct val="0"/>
                </a:spcBef>
              </a:pPr>
              <a:t>73</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 (Note: The first part of the scenario is from an actual incident. The part about the students considering violating the order, however, is made up.)</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What are some reasons why you might want to circulate the paper? You might think the judge’s order violates your freedom of speech; posting the paper would be a protest. You might want to circulate the paper for the same reasons you planned to present it at a conference: to make other security experts aware of the problems, perhaps to generate work on a security patch, perhaps to spur the transit authority to fix the problems.</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Publishing the vulnerabilities has several risks. The transit system could lose a substantial amount of money if people exploit the information. You and your co-authors could face legal action for violating the order. The university could face negative consequences because the work was part of a school project.</a:t>
            </a:r>
          </a:p>
        </p:txBody>
      </p:sp>
    </p:spTree>
    <p:extLst>
      <p:ext uri="{BB962C8B-B14F-4D97-AF65-F5344CB8AC3E}">
        <p14:creationId xmlns:p14="http://schemas.microsoft.com/office/powerpoint/2010/main" val="8877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F9EAF1F-20AF-49B7-91DD-3BDCBCC54A5C}" type="slidenum">
              <a:rPr lang="en-US" altLang="en-US" sz="1300">
                <a:latin typeface="Times New Roman" panose="02020603050405020304" pitchFamily="18" charset="0"/>
              </a:rPr>
              <a:pPr>
                <a:spcBef>
                  <a:spcPct val="0"/>
                </a:spcBef>
              </a:pPr>
              <a:t>74</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cs typeface="Arial" panose="020B0604020202020204" pitchFamily="34" charset="0"/>
              </a:rPr>
              <a:t>Have the class analyze the scenario using the brainstorming and analysis methodology.</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Consult the specifications for the program. Any project should have specification documents approved by the client or managers of the company developing the project (or both). Your company has an ethical and business obligation to ensure that the specifications are complete and to produce a program that meets them. Ethical reasons for this include, but go beyond, doing what the company has agreed to do and has been paid to do.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Suppose you do not find anything in the specs that covers your problem. The next step is to bring the problem to the attention of your manager.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Any changes to specifications must be made in consultation with the client. Decisions about how a program handles unusual situations might have serious consequences. </a:t>
            </a:r>
          </a:p>
          <a:p>
            <a:pPr eaLnBrk="1" hangingPunct="1"/>
            <a:endParaRPr lang="en-US" altLang="en-US" smtClean="0">
              <a:latin typeface="Times New Roman" panose="02020603050405020304" pitchFamily="18" charset="0"/>
              <a:cs typeface="Arial" panose="020B0604020202020204" pitchFamily="34" charset="0"/>
            </a:endParaRPr>
          </a:p>
          <a:p>
            <a:pPr eaLnBrk="1" hangingPunct="1"/>
            <a:r>
              <a:rPr lang="en-US" altLang="en-US" smtClean="0">
                <a:latin typeface="Times New Roman" panose="02020603050405020304" pitchFamily="18" charset="0"/>
                <a:cs typeface="Arial" panose="020B0604020202020204" pitchFamily="34" charset="0"/>
              </a:rPr>
              <a:t>All changes to specifications must be documented.</a:t>
            </a:r>
          </a:p>
          <a:p>
            <a:pPr eaLnBrk="1" hangingPunct="1"/>
            <a:endParaRPr lang="en-US" altLang="en-US" smtClean="0">
              <a:latin typeface="Times New Roman" panose="02020603050405020304" pitchFamily="18" charset="0"/>
              <a:cs typeface="Arial" panose="020B0604020202020204" pitchFamily="34" charset="0"/>
            </a:endParaRPr>
          </a:p>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8374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grpSp>
      </p:grpSp>
      <p:pic>
        <p:nvPicPr>
          <p:cNvPr id="18" name="Picture 21" descr="utar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0288" y="115888"/>
            <a:ext cx="172243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Rectangle 19"/>
          <p:cNvSpPr>
            <a:spLocks noGrp="1" noChangeArrowheads="1"/>
          </p:cNvSpPr>
          <p:nvPr>
            <p:ph type="ctrTitle"/>
          </p:nvPr>
        </p:nvSpPr>
        <p:spPr>
          <a:xfrm>
            <a:off x="2971800" y="1828800"/>
            <a:ext cx="6019800" cy="2209800"/>
          </a:xfrm>
        </p:spPr>
        <p:txBody>
          <a:bodyPr/>
          <a:lstStyle>
            <a:lvl1pPr>
              <a:defRPr sz="4000">
                <a:solidFill>
                  <a:srgbClr val="FFFFFF"/>
                </a:solidFill>
              </a:defRPr>
            </a:lvl1pPr>
          </a:lstStyle>
          <a:p>
            <a:r>
              <a:rPr lang="en-MY"/>
              <a:t>Click to edit Master title style</a:t>
            </a:r>
          </a:p>
        </p:txBody>
      </p:sp>
      <p:sp>
        <p:nvSpPr>
          <p:cNvPr id="9236" name="Rectangle 20"/>
          <p:cNvSpPr>
            <a:spLocks noGrp="1" noChangeArrowheads="1"/>
          </p:cNvSpPr>
          <p:nvPr>
            <p:ph type="subTitle" idx="1"/>
          </p:nvPr>
        </p:nvSpPr>
        <p:spPr>
          <a:xfrm>
            <a:off x="2339975" y="4292600"/>
            <a:ext cx="6667500" cy="1752600"/>
          </a:xfrm>
        </p:spPr>
        <p:txBody>
          <a:bodyPr/>
          <a:lstStyle>
            <a:lvl1pPr marL="0" indent="0">
              <a:buFont typeface="Wingdings" pitchFamily="2" charset="2"/>
              <a:buNone/>
              <a:defRPr sz="3400">
                <a:solidFill>
                  <a:srgbClr val="003300"/>
                </a:solidFill>
              </a:defRPr>
            </a:lvl1pPr>
          </a:lstStyle>
          <a:p>
            <a:r>
              <a:rPr lang="en-MY"/>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a:xfrm>
            <a:off x="3132138" y="6237288"/>
            <a:ext cx="2895600" cy="457200"/>
          </a:xfrm>
        </p:spPr>
        <p:txBody>
          <a:bodyPr/>
          <a:lstStyle>
            <a:lvl1pPr algn="ctr">
              <a:defRPr/>
            </a:lvl1pPr>
          </a:lstStyle>
          <a:p>
            <a:pPr>
              <a:defRPr/>
            </a:pPr>
            <a:r>
              <a:rPr lang="en-MY"/>
              <a:t>UECS3313-SE-Oct2013</a:t>
            </a:r>
          </a:p>
        </p:txBody>
      </p:sp>
      <p:sp>
        <p:nvSpPr>
          <p:cNvPr id="21" name="Rectangle 18"/>
          <p:cNvSpPr>
            <a:spLocks noGrp="1" noChangeArrowheads="1"/>
          </p:cNvSpPr>
          <p:nvPr>
            <p:ph type="sldNum" sz="quarter" idx="12"/>
          </p:nvPr>
        </p:nvSpPr>
        <p:spPr>
          <a:xfrm>
            <a:off x="6948488" y="6356350"/>
            <a:ext cx="2133600" cy="457200"/>
          </a:xfrm>
        </p:spPr>
        <p:txBody>
          <a:bodyPr/>
          <a:lstStyle>
            <a:lvl1pPr>
              <a:defRPr smtClean="0"/>
            </a:lvl1pPr>
          </a:lstStyle>
          <a:p>
            <a:pPr>
              <a:defRPr/>
            </a:pPr>
            <a:fld id="{EB3FADF8-4CDE-4C1E-98E0-9445AAAFD6AE}" type="slidenum">
              <a:rPr lang="en-MY" altLang="en-US"/>
              <a:pPr>
                <a:defRPr/>
              </a:pPr>
              <a:t>‹#›</a:t>
            </a:fld>
            <a:endParaRPr lang="en-MY" altLang="en-US"/>
          </a:p>
        </p:txBody>
      </p:sp>
    </p:spTree>
    <p:extLst>
      <p:ext uri="{BB962C8B-B14F-4D97-AF65-F5344CB8AC3E}">
        <p14:creationId xmlns:p14="http://schemas.microsoft.com/office/powerpoint/2010/main" val="83154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5" name="Rectangle 3"/>
          <p:cNvSpPr>
            <a:spLocks noGrp="1" noChangeArrowheads="1"/>
          </p:cNvSpPr>
          <p:nvPr>
            <p:ph type="sldNum" sz="quarter" idx="11"/>
          </p:nvPr>
        </p:nvSpPr>
        <p:spPr>
          <a:ln/>
        </p:spPr>
        <p:txBody>
          <a:bodyPr/>
          <a:lstStyle>
            <a:lvl1pPr>
              <a:defRPr/>
            </a:lvl1pPr>
          </a:lstStyle>
          <a:p>
            <a:pPr>
              <a:defRPr/>
            </a:pPr>
            <a:fld id="{21AABD35-2C12-4AD8-A3B6-49DAEDCDDB0B}" type="slidenum">
              <a:rPr lang="en-MY" altLang="en-US"/>
              <a:pPr>
                <a:defRPr/>
              </a:pPr>
              <a:t>‹#›</a:t>
            </a:fld>
            <a:endParaRPr lang="en-MY"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7746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457200"/>
            <a:ext cx="2058988" cy="5418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29325" cy="5418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5" name="Rectangle 3"/>
          <p:cNvSpPr>
            <a:spLocks noGrp="1" noChangeArrowheads="1"/>
          </p:cNvSpPr>
          <p:nvPr>
            <p:ph type="sldNum" sz="quarter" idx="11"/>
          </p:nvPr>
        </p:nvSpPr>
        <p:spPr>
          <a:ln/>
        </p:spPr>
        <p:txBody>
          <a:bodyPr/>
          <a:lstStyle>
            <a:lvl1pPr>
              <a:defRPr/>
            </a:lvl1pPr>
          </a:lstStyle>
          <a:p>
            <a:pPr>
              <a:defRPr/>
            </a:pPr>
            <a:fld id="{7A47D9AE-8D64-4CE8-A749-474B5DA194A6}" type="slidenum">
              <a:rPr lang="en-MY" altLang="en-US"/>
              <a:pPr>
                <a:defRPr/>
              </a:pPr>
              <a:t>‹#›</a:t>
            </a:fld>
            <a:endParaRPr lang="en-MY"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252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457200" y="457200"/>
            <a:ext cx="8229600" cy="66754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3152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98386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3083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6709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7944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89339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082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6947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5" name="Rectangle 3"/>
          <p:cNvSpPr>
            <a:spLocks noGrp="1" noChangeArrowheads="1"/>
          </p:cNvSpPr>
          <p:nvPr>
            <p:ph type="sldNum" sz="quarter" idx="11"/>
          </p:nvPr>
        </p:nvSpPr>
        <p:spPr>
          <a:ln/>
        </p:spPr>
        <p:txBody>
          <a:bodyPr/>
          <a:lstStyle>
            <a:lvl1pPr>
              <a:defRPr/>
            </a:lvl1pPr>
          </a:lstStyle>
          <a:p>
            <a:pPr>
              <a:defRPr/>
            </a:pPr>
            <a:fld id="{69BCAFE9-06C9-499B-AC1D-E65BCD2C5C73}" type="slidenum">
              <a:rPr lang="en-MY" altLang="en-US"/>
              <a:pPr>
                <a:defRPr/>
              </a:pPr>
              <a:t>‹#›</a:t>
            </a:fld>
            <a:endParaRPr lang="en-MY"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84328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19216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09050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70931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33397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29277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5737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21649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56563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5" name="Rectangle 3"/>
          <p:cNvSpPr>
            <a:spLocks noGrp="1" noChangeArrowheads="1"/>
          </p:cNvSpPr>
          <p:nvPr>
            <p:ph type="sldNum" sz="quarter" idx="11"/>
          </p:nvPr>
        </p:nvSpPr>
        <p:spPr>
          <a:ln/>
        </p:spPr>
        <p:txBody>
          <a:bodyPr/>
          <a:lstStyle>
            <a:lvl1pPr>
              <a:defRPr/>
            </a:lvl1pPr>
          </a:lstStyle>
          <a:p>
            <a:pPr>
              <a:defRPr/>
            </a:pPr>
            <a:fld id="{AD25952B-812A-4749-9D3D-D6C9D201E6F1}" type="slidenum">
              <a:rPr lang="en-MY" altLang="en-US"/>
              <a:pPr>
                <a:defRPr/>
              </a:pPr>
              <a:t>‹#›</a:t>
            </a:fld>
            <a:endParaRPr lang="en-MY"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5628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6" name="Rectangle 3"/>
          <p:cNvSpPr>
            <a:spLocks noGrp="1" noChangeArrowheads="1"/>
          </p:cNvSpPr>
          <p:nvPr>
            <p:ph type="sldNum" sz="quarter" idx="11"/>
          </p:nvPr>
        </p:nvSpPr>
        <p:spPr>
          <a:ln/>
        </p:spPr>
        <p:txBody>
          <a:bodyPr/>
          <a:lstStyle>
            <a:lvl1pPr>
              <a:defRPr/>
            </a:lvl1pPr>
          </a:lstStyle>
          <a:p>
            <a:pPr>
              <a:defRPr/>
            </a:pPr>
            <a:fld id="{D1F376B8-7E5A-4A75-8E3D-BB49624481D8}" type="slidenum">
              <a:rPr lang="en-MY" altLang="en-US"/>
              <a:pPr>
                <a:defRPr/>
              </a:pPr>
              <a:t>‹#›</a:t>
            </a:fld>
            <a:endParaRPr lang="en-MY"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376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8" name="Rectangle 3"/>
          <p:cNvSpPr>
            <a:spLocks noGrp="1" noChangeArrowheads="1"/>
          </p:cNvSpPr>
          <p:nvPr>
            <p:ph type="sldNum" sz="quarter" idx="11"/>
          </p:nvPr>
        </p:nvSpPr>
        <p:spPr>
          <a:ln/>
        </p:spPr>
        <p:txBody>
          <a:bodyPr/>
          <a:lstStyle>
            <a:lvl1pPr>
              <a:defRPr/>
            </a:lvl1pPr>
          </a:lstStyle>
          <a:p>
            <a:pPr>
              <a:defRPr/>
            </a:pPr>
            <a:fld id="{6C2FADC6-81AC-4DF4-97D9-6EC9FC2B89DE}" type="slidenum">
              <a:rPr lang="en-MY" altLang="en-US"/>
              <a:pPr>
                <a:defRPr/>
              </a:pPr>
              <a:t>‹#›</a:t>
            </a:fld>
            <a:endParaRPr lang="en-MY"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0615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4" name="Rectangle 3"/>
          <p:cNvSpPr>
            <a:spLocks noGrp="1" noChangeArrowheads="1"/>
          </p:cNvSpPr>
          <p:nvPr>
            <p:ph type="sldNum" sz="quarter" idx="11"/>
          </p:nvPr>
        </p:nvSpPr>
        <p:spPr>
          <a:ln/>
        </p:spPr>
        <p:txBody>
          <a:bodyPr/>
          <a:lstStyle>
            <a:lvl1pPr>
              <a:defRPr/>
            </a:lvl1pPr>
          </a:lstStyle>
          <a:p>
            <a:pPr>
              <a:defRPr/>
            </a:pPr>
            <a:fld id="{B86BA523-212D-4DFF-9D6F-8372A9BB801E}" type="slidenum">
              <a:rPr lang="en-MY" altLang="en-US"/>
              <a:pPr>
                <a:defRPr/>
              </a:pPr>
              <a:t>‹#›</a:t>
            </a:fld>
            <a:endParaRPr lang="en-MY"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465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3" name="Rectangle 3"/>
          <p:cNvSpPr>
            <a:spLocks noGrp="1" noChangeArrowheads="1"/>
          </p:cNvSpPr>
          <p:nvPr>
            <p:ph type="sldNum" sz="quarter" idx="11"/>
          </p:nvPr>
        </p:nvSpPr>
        <p:spPr>
          <a:ln/>
        </p:spPr>
        <p:txBody>
          <a:bodyPr/>
          <a:lstStyle>
            <a:lvl1pPr>
              <a:defRPr/>
            </a:lvl1pPr>
          </a:lstStyle>
          <a:p>
            <a:pPr>
              <a:defRPr/>
            </a:pPr>
            <a:fld id="{34ADBE2A-B26B-4AE4-A69A-F7353851FF65}" type="slidenum">
              <a:rPr lang="en-MY" altLang="en-US"/>
              <a:pPr>
                <a:defRPr/>
              </a:pPr>
              <a:t>‹#›</a:t>
            </a:fld>
            <a:endParaRPr lang="en-MY"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251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6" name="Rectangle 3"/>
          <p:cNvSpPr>
            <a:spLocks noGrp="1" noChangeArrowheads="1"/>
          </p:cNvSpPr>
          <p:nvPr>
            <p:ph type="sldNum" sz="quarter" idx="11"/>
          </p:nvPr>
        </p:nvSpPr>
        <p:spPr>
          <a:ln/>
        </p:spPr>
        <p:txBody>
          <a:bodyPr/>
          <a:lstStyle>
            <a:lvl1pPr>
              <a:defRPr/>
            </a:lvl1pPr>
          </a:lstStyle>
          <a:p>
            <a:pPr>
              <a:defRPr/>
            </a:pPr>
            <a:fld id="{12052748-DC7B-4714-A59C-2876936C749D}" type="slidenum">
              <a:rPr lang="en-MY" altLang="en-US"/>
              <a:pPr>
                <a:defRPr/>
              </a:pPr>
              <a:t>‹#›</a:t>
            </a:fld>
            <a:endParaRPr lang="en-MY"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356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MY"/>
              <a:t>UECS3313-SE-Oct2013</a:t>
            </a:r>
          </a:p>
        </p:txBody>
      </p:sp>
      <p:sp>
        <p:nvSpPr>
          <p:cNvPr id="6" name="Rectangle 3"/>
          <p:cNvSpPr>
            <a:spLocks noGrp="1" noChangeArrowheads="1"/>
          </p:cNvSpPr>
          <p:nvPr>
            <p:ph type="sldNum" sz="quarter" idx="11"/>
          </p:nvPr>
        </p:nvSpPr>
        <p:spPr>
          <a:ln/>
        </p:spPr>
        <p:txBody>
          <a:bodyPr/>
          <a:lstStyle>
            <a:lvl1pPr>
              <a:defRPr/>
            </a:lvl1pPr>
          </a:lstStyle>
          <a:p>
            <a:pPr>
              <a:defRPr/>
            </a:pPr>
            <a:fld id="{922E0FCD-AB15-481B-8D14-39E7CF04CB09}" type="slidenum">
              <a:rPr lang="en-MY" altLang="en-US"/>
              <a:pPr>
                <a:defRPr/>
              </a:pPr>
              <a:t>‹#›</a:t>
            </a:fld>
            <a:endParaRPr lang="en-MY"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451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MY"/>
              <a:t>UECS3313-SE-Oct2013</a:t>
            </a:r>
          </a:p>
        </p:txBody>
      </p:sp>
      <p:sp>
        <p:nvSpPr>
          <p:cNvPr id="8195"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870B8878-399C-4BC4-82E2-FD42794D641E}" type="slidenum">
              <a:rPr lang="en-MY" altLang="en-US"/>
              <a:pPr>
                <a:defRPr/>
              </a:pPr>
              <a:t>‹#›</a:t>
            </a:fld>
            <a:endParaRPr lang="en-MY" alt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400" smtClean="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400" smtClean="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smtClean="0"/>
              <a:t>Click to edit Master title style</a:t>
            </a:r>
          </a:p>
        </p:txBody>
      </p:sp>
      <p:sp>
        <p:nvSpPr>
          <p:cNvPr id="1030" name="Rectangle 15"/>
          <p:cNvSpPr>
            <a:spLocks noGrp="1" noChangeArrowheads="1"/>
          </p:cNvSpPr>
          <p:nvPr>
            <p:ph type="body" idx="1"/>
          </p:nvPr>
        </p:nvSpPr>
        <p:spPr bwMode="auto">
          <a:xfrm>
            <a:off x="468313" y="1989138"/>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smtClean="0"/>
              <a:t>Click to edit Master text styles</a:t>
            </a:r>
          </a:p>
          <a:p>
            <a:pPr lvl="1"/>
            <a:r>
              <a:rPr lang="en-MY" altLang="en-US" smtClean="0"/>
              <a:t>Second level</a:t>
            </a:r>
          </a:p>
          <a:p>
            <a:pPr lvl="2"/>
            <a:r>
              <a:rPr lang="en-MY" altLang="en-US" smtClean="0"/>
              <a:t>Third level</a:t>
            </a:r>
          </a:p>
          <a:p>
            <a:pPr lvl="3"/>
            <a:r>
              <a:rPr lang="en-MY" altLang="en-US" smtClean="0"/>
              <a:t>Fourth level</a:t>
            </a:r>
          </a:p>
          <a:p>
            <a:pPr lvl="4"/>
            <a:r>
              <a:rPr lang="en-MY" altLang="en-US" smtClean="0"/>
              <a:t>Fifth level</a:t>
            </a:r>
          </a:p>
        </p:txBody>
      </p:sp>
      <p:sp>
        <p:nvSpPr>
          <p:cNvPr id="8208" name="Rectangle 16"/>
          <p:cNvSpPr>
            <a:spLocks noGrp="1" noChangeArrowheads="1"/>
          </p:cNvSpPr>
          <p:nvPr>
            <p:ph type="dt" sz="half" idx="2"/>
          </p:nvPr>
        </p:nvSpPr>
        <p:spPr bwMode="auto">
          <a:xfrm>
            <a:off x="0" y="58769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pic>
        <p:nvPicPr>
          <p:cNvPr id="1032" name="Picture 17" descr="utar logo"/>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7889875" y="44450"/>
            <a:ext cx="1219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78"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9" r:id="rId12"/>
    <p:sldLayoutId id="2147484180" r:id="rId13"/>
    <p:sldLayoutId id="2147484181" r:id="rId14"/>
    <p:sldLayoutId id="2147484182" r:id="rId15"/>
    <p:sldLayoutId id="2147484183" r:id="rId16"/>
    <p:sldLayoutId id="2147484184" r:id="rId17"/>
    <p:sldLayoutId id="2147484185" r:id="rId18"/>
    <p:sldLayoutId id="2147484186" r:id="rId19"/>
    <p:sldLayoutId id="2147484187" r:id="rId20"/>
    <p:sldLayoutId id="2147484188" r:id="rId21"/>
    <p:sldLayoutId id="2147484189" r:id="rId22"/>
    <p:sldLayoutId id="2147484190" r:id="rId23"/>
    <p:sldLayoutId id="2147484191" r:id="rId24"/>
    <p:sldLayoutId id="2147484192" r:id="rId25"/>
    <p:sldLayoutId id="2147484193" r:id="rId26"/>
    <p:sldLayoutId id="2147484194" r:id="rId27"/>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mj-ea"/>
          <a:cs typeface="+mj-cs"/>
        </a:defRPr>
      </a:lvl1pPr>
      <a:lvl2pPr algn="l" rtl="0" eaLnBrk="0" fontAlgn="base" hangingPunct="0">
        <a:spcBef>
          <a:spcPct val="0"/>
        </a:spcBef>
        <a:spcAft>
          <a:spcPct val="0"/>
        </a:spcAft>
        <a:defRPr sz="4400">
          <a:solidFill>
            <a:srgbClr val="000099"/>
          </a:solidFill>
          <a:latin typeface="Arial" charset="0"/>
          <a:cs typeface="Arial" charset="0"/>
        </a:defRPr>
      </a:lvl2pPr>
      <a:lvl3pPr algn="l" rtl="0" eaLnBrk="0" fontAlgn="base" hangingPunct="0">
        <a:spcBef>
          <a:spcPct val="0"/>
        </a:spcBef>
        <a:spcAft>
          <a:spcPct val="0"/>
        </a:spcAft>
        <a:defRPr sz="4400">
          <a:solidFill>
            <a:srgbClr val="000099"/>
          </a:solidFill>
          <a:latin typeface="Arial" charset="0"/>
          <a:cs typeface="Arial" charset="0"/>
        </a:defRPr>
      </a:lvl3pPr>
      <a:lvl4pPr algn="l" rtl="0" eaLnBrk="0" fontAlgn="base" hangingPunct="0">
        <a:spcBef>
          <a:spcPct val="0"/>
        </a:spcBef>
        <a:spcAft>
          <a:spcPct val="0"/>
        </a:spcAft>
        <a:defRPr sz="4400">
          <a:solidFill>
            <a:srgbClr val="000099"/>
          </a:solidFill>
          <a:latin typeface="Arial" charset="0"/>
          <a:cs typeface="Arial" charset="0"/>
        </a:defRPr>
      </a:lvl4pPr>
      <a:lvl5pPr algn="l" rtl="0" eaLnBrk="0" fontAlgn="base" hangingPunct="0">
        <a:spcBef>
          <a:spcPct val="0"/>
        </a:spcBef>
        <a:spcAft>
          <a:spcPct val="0"/>
        </a:spcAft>
        <a:defRPr sz="4400">
          <a:solidFill>
            <a:srgbClr val="000099"/>
          </a:solidFill>
          <a:latin typeface="Arial" charset="0"/>
          <a:cs typeface="Arial" charset="0"/>
        </a:defRPr>
      </a:lvl5pPr>
      <a:lvl6pPr marL="457200" algn="l" rtl="0" fontAlgn="base">
        <a:spcBef>
          <a:spcPct val="0"/>
        </a:spcBef>
        <a:spcAft>
          <a:spcPct val="0"/>
        </a:spcAft>
        <a:defRPr sz="4400">
          <a:solidFill>
            <a:srgbClr val="000099"/>
          </a:solidFill>
          <a:latin typeface="Arial" charset="0"/>
          <a:cs typeface="Arial" charset="0"/>
        </a:defRPr>
      </a:lvl6pPr>
      <a:lvl7pPr marL="914400" algn="l" rtl="0" fontAlgn="base">
        <a:spcBef>
          <a:spcPct val="0"/>
        </a:spcBef>
        <a:spcAft>
          <a:spcPct val="0"/>
        </a:spcAft>
        <a:defRPr sz="4400">
          <a:solidFill>
            <a:srgbClr val="000099"/>
          </a:solidFill>
          <a:latin typeface="Arial" charset="0"/>
          <a:cs typeface="Arial" charset="0"/>
        </a:defRPr>
      </a:lvl7pPr>
      <a:lvl8pPr marL="1371600" algn="l" rtl="0" fontAlgn="base">
        <a:spcBef>
          <a:spcPct val="0"/>
        </a:spcBef>
        <a:spcAft>
          <a:spcPct val="0"/>
        </a:spcAft>
        <a:defRPr sz="4400">
          <a:solidFill>
            <a:srgbClr val="000099"/>
          </a:solidFill>
          <a:latin typeface="Arial" charset="0"/>
          <a:cs typeface="Arial" charset="0"/>
        </a:defRPr>
      </a:lvl8pPr>
      <a:lvl9pPr marL="1828800" algn="l" rtl="0" fontAlgn="base">
        <a:spcBef>
          <a:spcPct val="0"/>
        </a:spcBef>
        <a:spcAft>
          <a:spcPct val="0"/>
        </a:spcAft>
        <a:defRPr sz="4400">
          <a:solidFill>
            <a:srgbClr val="000099"/>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rgbClr val="006600"/>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rgbClr val="996600"/>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rgbClr val="339933"/>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rgbClr val="663300"/>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rgbClr val="663300"/>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rgbClr val="663300"/>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rgbClr val="6633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p:txBody>
          <a:bodyPr/>
          <a:lstStyle/>
          <a:p>
            <a:r>
              <a:rPr lang="en-US" altLang="en-US" dirty="0" smtClean="0"/>
              <a:t>Topic 9</a:t>
            </a:r>
            <a:br>
              <a:rPr lang="en-US" altLang="en-US" dirty="0" smtClean="0"/>
            </a:br>
            <a:r>
              <a:rPr lang="en-US" altLang="en-US" dirty="0" smtClean="0"/>
              <a:t>Professional Ethics</a:t>
            </a:r>
          </a:p>
        </p:txBody>
      </p:sp>
      <p:sp>
        <p:nvSpPr>
          <p:cNvPr id="21507" name="Subtitle 2"/>
          <p:cNvSpPr>
            <a:spLocks noGrp="1"/>
          </p:cNvSpPr>
          <p:nvPr>
            <p:ph type="subTitle" idx="1"/>
          </p:nvPr>
        </p:nvSpPr>
        <p:spPr/>
        <p:txBody>
          <a:bodyPr/>
          <a:lstStyle/>
          <a:p>
            <a:pPr eaLnBrk="1" hangingPunct="1"/>
            <a:r>
              <a:rPr lang="en-GB" sz="3200" dirty="0" smtClean="0"/>
              <a:t>MPU33213</a:t>
            </a:r>
            <a:endParaRPr lang="en-US" altLang="en-US" sz="3200" dirty="0" smtClean="0"/>
          </a:p>
          <a:p>
            <a:pPr eaLnBrk="1" hangingPunct="1"/>
            <a:r>
              <a:rPr lang="en-US" altLang="en-US" sz="3200" dirty="0" smtClean="0"/>
              <a:t>Computer Ethics and Professional Responsibility</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spcBef>
                <a:spcPct val="0"/>
              </a:spcBef>
              <a:buClrTx/>
              <a:buSzTx/>
              <a:buFontTx/>
              <a:buNone/>
            </a:pPr>
            <a:fld id="{3FD6F340-98E3-4827-9B03-ED1C673DA4D9}" type="slidenum">
              <a:rPr lang="en-MY" altLang="en-US" sz="1200">
                <a:latin typeface="Arial Black" panose="020B0A04020102020204" pitchFamily="34" charset="0"/>
              </a:rPr>
              <a:pPr>
                <a:spcBef>
                  <a:spcPct val="0"/>
                </a:spcBef>
                <a:buClrTx/>
                <a:buSzTx/>
                <a:buFontTx/>
                <a:buNone/>
              </a:pPr>
              <a:t>1</a:t>
            </a:fld>
            <a:endParaRPr lang="en-MY" altLang="en-US" sz="1200">
              <a:latin typeface="Arial Black" panose="020B0A04020102020204" pitchFamily="34" charset="0"/>
            </a:endParaRPr>
          </a:p>
        </p:txBody>
      </p:sp>
      <p:pic>
        <p:nvPicPr>
          <p:cNvPr id="21510" name="Picture 7" descr="https://encrypted-tbn3.gstatic.com/images?q=tbn:ANd9GcT2FBYvcWKdLwZXsLb4W_IGz_dy6y-xdc3s0I61YOdexf67_8J9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786313"/>
            <a:ext cx="179546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The Paradigm of Professions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GB" dirty="0" smtClean="0"/>
              <a:t>8 components of a mature professional infrastructure:</a:t>
            </a:r>
          </a:p>
          <a:p>
            <a:pPr lvl="1" eaLnBrk="1" hangingPunct="1">
              <a:lnSpc>
                <a:spcPct val="90000"/>
              </a:lnSpc>
              <a:buFont typeface="Wingdings" charset="2"/>
              <a:buChar char="n"/>
              <a:defRPr/>
            </a:pPr>
            <a:r>
              <a:rPr lang="en-GB" dirty="0" smtClean="0"/>
              <a:t>Skills development</a:t>
            </a:r>
          </a:p>
          <a:p>
            <a:pPr lvl="2" eaLnBrk="1" hangingPunct="1">
              <a:lnSpc>
                <a:spcPct val="90000"/>
              </a:lnSpc>
              <a:buFont typeface="Wingdings" charset="2"/>
              <a:buChar char="n"/>
              <a:defRPr/>
            </a:pPr>
            <a:r>
              <a:rPr lang="en-GB" dirty="0" smtClean="0"/>
              <a:t>Activities that provide candidates with the opportunity to gain practical skills needed to practice the profession</a:t>
            </a:r>
          </a:p>
          <a:p>
            <a:pPr lvl="1" eaLnBrk="1" hangingPunct="1">
              <a:lnSpc>
                <a:spcPct val="90000"/>
              </a:lnSpc>
              <a:buFont typeface="Wingdings" charset="2"/>
              <a:buChar char="n"/>
              <a:defRPr/>
            </a:pPr>
            <a:r>
              <a:rPr lang="en-GB" dirty="0" smtClean="0"/>
              <a:t>Certification</a:t>
            </a:r>
          </a:p>
          <a:p>
            <a:pPr lvl="2" eaLnBrk="1" hangingPunct="1">
              <a:lnSpc>
                <a:spcPct val="90000"/>
              </a:lnSpc>
              <a:buFont typeface="Wingdings" charset="2"/>
              <a:buChar char="n"/>
              <a:defRPr/>
            </a:pPr>
            <a:r>
              <a:rPr lang="en-GB" dirty="0" smtClean="0"/>
              <a:t>Candidates are evaluated to determine their readiness to enter profession</a:t>
            </a:r>
          </a:p>
          <a:p>
            <a:pPr lvl="1" eaLnBrk="1" hangingPunct="1">
              <a:lnSpc>
                <a:spcPct val="90000"/>
              </a:lnSpc>
              <a:buFont typeface="Wingdings" charset="2"/>
              <a:buChar char="n"/>
              <a:defRPr/>
            </a:pPr>
            <a:r>
              <a:rPr lang="en-GB" dirty="0" smtClean="0"/>
              <a:t>Licensing</a:t>
            </a:r>
          </a:p>
          <a:p>
            <a:pPr lvl="2" eaLnBrk="1" hangingPunct="1">
              <a:lnSpc>
                <a:spcPct val="90000"/>
              </a:lnSpc>
              <a:buFont typeface="Wingdings" charset="2"/>
              <a:buChar char="n"/>
              <a:defRPr/>
            </a:pPr>
            <a:r>
              <a:rPr lang="en-GB" dirty="0" smtClean="0"/>
              <a:t>Candidates are given legal right to practice the profession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10</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301943721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The Paradigm of Professions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GB" dirty="0" smtClean="0"/>
              <a:t>8 components of a mature professional infrastructure:</a:t>
            </a:r>
          </a:p>
          <a:p>
            <a:pPr lvl="1" eaLnBrk="1" hangingPunct="1">
              <a:lnSpc>
                <a:spcPct val="90000"/>
              </a:lnSpc>
              <a:buFont typeface="Wingdings" charset="2"/>
              <a:buChar char="n"/>
              <a:defRPr/>
            </a:pPr>
            <a:r>
              <a:rPr lang="en-GB" dirty="0" smtClean="0"/>
              <a:t>Professional development</a:t>
            </a:r>
          </a:p>
          <a:p>
            <a:pPr lvl="2" eaLnBrk="1" hangingPunct="1">
              <a:lnSpc>
                <a:spcPct val="90000"/>
              </a:lnSpc>
              <a:buFont typeface="Wingdings" charset="2"/>
              <a:buChar char="n"/>
              <a:defRPr/>
            </a:pPr>
            <a:r>
              <a:rPr lang="en-GB" dirty="0" smtClean="0"/>
              <a:t>Formal coursework completed by professionals in order to maintain and develop their knowledge and skills</a:t>
            </a:r>
          </a:p>
          <a:p>
            <a:pPr lvl="1" eaLnBrk="1" hangingPunct="1">
              <a:lnSpc>
                <a:spcPct val="90000"/>
              </a:lnSpc>
              <a:buFont typeface="Wingdings" charset="2"/>
              <a:buChar char="n"/>
              <a:defRPr/>
            </a:pPr>
            <a:r>
              <a:rPr lang="en-GB" dirty="0" smtClean="0"/>
              <a:t>Code of ethics</a:t>
            </a:r>
          </a:p>
          <a:p>
            <a:pPr lvl="2" eaLnBrk="1" hangingPunct="1">
              <a:lnSpc>
                <a:spcPct val="90000"/>
              </a:lnSpc>
              <a:buFont typeface="Wingdings" charset="2"/>
              <a:buChar char="n"/>
              <a:defRPr/>
            </a:pPr>
            <a:r>
              <a:rPr lang="en-GB" dirty="0" smtClean="0"/>
              <a:t>Mechanism by which a profession ensures that its members use their knowledge and skills for the benefit of society</a:t>
            </a:r>
          </a:p>
          <a:p>
            <a:pPr lvl="1" eaLnBrk="1" hangingPunct="1">
              <a:lnSpc>
                <a:spcPct val="90000"/>
              </a:lnSpc>
              <a:buFont typeface="Wingdings" charset="2"/>
              <a:buChar char="n"/>
              <a:defRPr/>
            </a:pPr>
            <a:r>
              <a:rPr lang="en-GB" dirty="0" smtClean="0"/>
              <a:t>Professional society</a:t>
            </a:r>
          </a:p>
          <a:p>
            <a:pPr lvl="2" eaLnBrk="1" hangingPunct="1">
              <a:lnSpc>
                <a:spcPct val="90000"/>
              </a:lnSpc>
              <a:buFont typeface="Wingdings" charset="2"/>
              <a:buChar char="n"/>
              <a:defRPr/>
            </a:pPr>
            <a:r>
              <a:rPr lang="en-GB" dirty="0" smtClean="0"/>
              <a:t>Organisation promoting the welfare of the profession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11</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367610788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What is Professional Ethics?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dirty="0"/>
              <a:t>Professional ethics includes relationships with and responsibilities toward customers, clients, coworkers, employees, employers, others who use one’s products and services, and others whom they </a:t>
            </a:r>
            <a:r>
              <a:rPr lang="en-US" dirty="0" smtClean="0"/>
              <a:t>affect</a:t>
            </a:r>
          </a:p>
          <a:p>
            <a:pPr algn="just" eaLnBrk="1" hangingPunct="1">
              <a:lnSpc>
                <a:spcPct val="90000"/>
              </a:lnSpc>
              <a:buFont typeface="Wingdings" charset="2"/>
              <a:buChar char="n"/>
              <a:defRPr/>
            </a:pPr>
            <a:r>
              <a:rPr lang="en-US" dirty="0"/>
              <a:t>A professional has a responsibility to act ethically. Many professions have a code of ethics that professionals are expected to abide by</a:t>
            </a:r>
          </a:p>
          <a:p>
            <a:pPr lvl="1" algn="just" eaLnBrk="1" hangingPunct="1">
              <a:lnSpc>
                <a:spcPct val="90000"/>
              </a:lnSpc>
              <a:buFont typeface="Wingdings" charset="2"/>
              <a:buChar char="n"/>
              <a:defRPr/>
            </a:pPr>
            <a:r>
              <a:rPr lang="en-GB" dirty="0" smtClean="0"/>
              <a:t>Doctors, lawyers &amp; judges, accountants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12</a:t>
            </a:fld>
            <a:endParaRPr lang="en-US" altLang="en-US" sz="1200" dirty="0"/>
          </a:p>
        </p:txBody>
      </p:sp>
    </p:spTree>
    <p:extLst>
      <p:ext uri="{BB962C8B-B14F-4D97-AF65-F5344CB8AC3E}">
        <p14:creationId xmlns:p14="http://schemas.microsoft.com/office/powerpoint/2010/main" val="426031845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What is Professional Ethics?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dirty="0" smtClean="0"/>
              <a:t>The </a:t>
            </a:r>
            <a:r>
              <a:rPr lang="en-US" i="1" dirty="0" smtClean="0"/>
              <a:t>Therac-25</a:t>
            </a:r>
          </a:p>
          <a:p>
            <a:pPr lvl="1" algn="just" eaLnBrk="1" hangingPunct="1">
              <a:lnSpc>
                <a:spcPct val="90000"/>
              </a:lnSpc>
              <a:buFont typeface="Wingdings" charset="2"/>
              <a:buChar char="n"/>
              <a:defRPr/>
            </a:pPr>
            <a:r>
              <a:rPr lang="en-GB" dirty="0" smtClean="0"/>
              <a:t>A computer-controlled radiation therapy machine, overdosed 6 people.</a:t>
            </a:r>
          </a:p>
          <a:p>
            <a:pPr lvl="1" algn="just" eaLnBrk="1" hangingPunct="1">
              <a:lnSpc>
                <a:spcPct val="90000"/>
              </a:lnSpc>
              <a:buFont typeface="Wingdings" charset="2"/>
              <a:buChar char="n"/>
              <a:defRPr/>
            </a:pPr>
            <a:r>
              <a:rPr lang="en-GB" dirty="0" smtClean="0"/>
              <a:t>The software allows concurrent access to shared memory, there is no real synchronisation aside from the data stored in shared variables, the “test” and “set” for such variables are not indivisible operations.</a:t>
            </a:r>
          </a:p>
          <a:p>
            <a:pPr lvl="1" algn="just" eaLnBrk="1" hangingPunct="1">
              <a:lnSpc>
                <a:spcPct val="90000"/>
              </a:lnSpc>
              <a:buFont typeface="Wingdings" charset="2"/>
              <a:buChar char="n"/>
              <a:defRPr/>
            </a:pPr>
            <a:r>
              <a:rPr lang="en-GB" dirty="0" smtClean="0"/>
              <a:t>This implementation resulted race conditions, that played important part in the accidents.</a:t>
            </a:r>
          </a:p>
          <a:p>
            <a:pPr lvl="1" algn="just" eaLnBrk="1" hangingPunct="1">
              <a:lnSpc>
                <a:spcPct val="90000"/>
              </a:lnSpc>
              <a:buFont typeface="Wingdings" charset="2"/>
              <a:buChar char="n"/>
              <a:defRPr/>
            </a:pPr>
            <a:r>
              <a:rPr lang="en-GB" dirty="0" smtClean="0"/>
              <a:t>What are the root causes?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13</a:t>
            </a:fld>
            <a:endParaRPr lang="en-US" altLang="en-US" sz="1200" dirty="0"/>
          </a:p>
        </p:txBody>
      </p:sp>
    </p:spTree>
    <p:extLst>
      <p:ext uri="{BB962C8B-B14F-4D97-AF65-F5344CB8AC3E}">
        <p14:creationId xmlns:p14="http://schemas.microsoft.com/office/powerpoint/2010/main" val="226626259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Main ethical issues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a:t>How much risk to privacy and security of data is acceptable in a </a:t>
            </a:r>
            <a:r>
              <a:rPr lang="en-MY" altLang="en-US" dirty="0" smtClean="0"/>
              <a:t>system?</a:t>
            </a:r>
            <a:endParaRPr lang="en-MY" altLang="en-US" dirty="0"/>
          </a:p>
          <a:p>
            <a:pPr algn="just" eaLnBrk="1" hangingPunct="1">
              <a:lnSpc>
                <a:spcPct val="90000"/>
              </a:lnSpc>
              <a:buFont typeface="Wingdings" charset="2"/>
              <a:buChar char="n"/>
              <a:defRPr/>
            </a:pPr>
            <a:r>
              <a:rPr lang="en-MY" altLang="en-US" dirty="0"/>
              <a:t>How much risk to safety and reliability of computer systems is </a:t>
            </a:r>
            <a:r>
              <a:rPr lang="en-MY" altLang="en-US" dirty="0" smtClean="0"/>
              <a:t>acceptable?</a:t>
            </a:r>
            <a:endParaRPr lang="en-MY" altLang="en-US" dirty="0"/>
          </a:p>
          <a:p>
            <a:pPr algn="just" eaLnBrk="1" hangingPunct="1">
              <a:lnSpc>
                <a:spcPct val="90000"/>
              </a:lnSpc>
              <a:buFont typeface="Wingdings" charset="2"/>
              <a:buChar char="n"/>
              <a:defRPr/>
            </a:pPr>
            <a:r>
              <a:rPr lang="en-MY" altLang="en-US" dirty="0"/>
              <a:t>What use of another company’s intellectual property are acceptable</a:t>
            </a:r>
            <a:r>
              <a:rPr lang="en-MY" altLang="en-US" dirty="0" smtClean="0"/>
              <a:t>?</a:t>
            </a: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14</a:t>
            </a:fld>
            <a:endParaRPr lang="en-US" altLang="en-US" sz="1200" dirty="0"/>
          </a:p>
        </p:txBody>
      </p:sp>
    </p:spTree>
    <p:extLst>
      <p:ext uri="{BB962C8B-B14F-4D97-AF65-F5344CB8AC3E}">
        <p14:creationId xmlns:p14="http://schemas.microsoft.com/office/powerpoint/2010/main" val="248421117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Professional code of ethics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Provide </a:t>
            </a:r>
            <a:r>
              <a:rPr lang="en-MY" altLang="en-US" dirty="0"/>
              <a:t>guidance for new or young members of the profession who do not know what is expected of </a:t>
            </a:r>
            <a:r>
              <a:rPr lang="en-MY" altLang="en-US" dirty="0" smtClean="0"/>
              <a:t>them</a:t>
            </a:r>
          </a:p>
          <a:p>
            <a:pPr algn="just" eaLnBrk="1" hangingPunct="1">
              <a:lnSpc>
                <a:spcPct val="90000"/>
              </a:lnSpc>
              <a:buFont typeface="Wingdings" charset="2"/>
              <a:buChar char="n"/>
              <a:defRPr/>
            </a:pPr>
            <a:r>
              <a:rPr lang="en-GB" altLang="en-US" i="1" dirty="0"/>
              <a:t>Software Engineering Code of Ethics and Professional </a:t>
            </a:r>
            <a:r>
              <a:rPr lang="en-GB" altLang="en-US" i="1" dirty="0" smtClean="0"/>
              <a:t>Practice</a:t>
            </a:r>
            <a:r>
              <a:rPr lang="en-GB" altLang="en-US" dirty="0" smtClean="0"/>
              <a:t>, by ACM/IEEE-CS</a:t>
            </a:r>
          </a:p>
          <a:p>
            <a:pPr algn="just" eaLnBrk="1" hangingPunct="1">
              <a:lnSpc>
                <a:spcPct val="90000"/>
              </a:lnSpc>
              <a:buFont typeface="Wingdings" charset="2"/>
              <a:buChar char="n"/>
              <a:defRPr/>
            </a:pPr>
            <a:r>
              <a:rPr lang="en-GB" altLang="en-US" dirty="0" smtClean="0"/>
              <a:t>Code of Professional Conduct and Practice, </a:t>
            </a:r>
            <a:r>
              <a:rPr lang="en-GB" altLang="en-US" dirty="0"/>
              <a:t>by </a:t>
            </a:r>
            <a:r>
              <a:rPr lang="en-GB" altLang="en-US" dirty="0" smtClean="0"/>
              <a:t>Malaysian National </a:t>
            </a:r>
            <a:r>
              <a:rPr lang="en-GB" altLang="en-US" dirty="0"/>
              <a:t>Computer Confederation, http://www.mncc.com.my/code.htm</a:t>
            </a:r>
            <a:endParaRPr lang="en-MY" altLang="en-US" dirty="0" smtClean="0"/>
          </a:p>
          <a:p>
            <a:pPr algn="just" eaLnBrk="1" hangingPunct="1">
              <a:lnSpc>
                <a:spcPct val="90000"/>
              </a:lnSpc>
              <a:buFont typeface="Wingdings" charset="2"/>
              <a:buChar char="n"/>
              <a:defRPr/>
            </a:pP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15</a:t>
            </a:fld>
            <a:endParaRPr lang="en-US" altLang="en-US" sz="1200" dirty="0"/>
          </a:p>
        </p:txBody>
      </p:sp>
    </p:spTree>
    <p:extLst>
      <p:ext uri="{BB962C8B-B14F-4D97-AF65-F5344CB8AC3E}">
        <p14:creationId xmlns:p14="http://schemas.microsoft.com/office/powerpoint/2010/main" val="16763718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Professional code of ethics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General guidelines for producing good systems:</a:t>
            </a:r>
          </a:p>
          <a:p>
            <a:pPr lvl="1" algn="just" eaLnBrk="1" hangingPunct="1">
              <a:lnSpc>
                <a:spcPct val="90000"/>
              </a:lnSpc>
              <a:buFont typeface="Wingdings" charset="2"/>
              <a:buChar char="n"/>
              <a:defRPr/>
            </a:pPr>
            <a:r>
              <a:rPr lang="en-MY" altLang="en-US" dirty="0" smtClean="0"/>
              <a:t>Understand what success means. (View the system’s role and responsibility in a wide context)</a:t>
            </a:r>
          </a:p>
          <a:p>
            <a:pPr lvl="1" algn="just" eaLnBrk="1" hangingPunct="1">
              <a:lnSpc>
                <a:spcPct val="90000"/>
              </a:lnSpc>
              <a:buFont typeface="Wingdings" charset="2"/>
              <a:buChar char="n"/>
              <a:defRPr/>
            </a:pPr>
            <a:r>
              <a:rPr lang="en-MY" altLang="en-US" dirty="0" smtClean="0"/>
              <a:t>Include users in the design and testing stages to provide safe and useful systems.</a:t>
            </a:r>
          </a:p>
          <a:p>
            <a:pPr lvl="1" algn="just" eaLnBrk="1" hangingPunct="1">
              <a:lnSpc>
                <a:spcPct val="90000"/>
              </a:lnSpc>
              <a:buFont typeface="Wingdings" charset="2"/>
              <a:buChar char="n"/>
              <a:defRPr/>
            </a:pPr>
            <a:r>
              <a:rPr lang="en-MY" altLang="en-US" dirty="0" smtClean="0"/>
              <a:t>Do a thorough, careful job when planning and scheduling a project and when writings bids / contracts.</a:t>
            </a:r>
          </a:p>
          <a:p>
            <a:pPr lvl="1" algn="just" eaLnBrk="1" hangingPunct="1">
              <a:lnSpc>
                <a:spcPct val="90000"/>
              </a:lnSpc>
              <a:buFont typeface="Wingdings" charset="2"/>
              <a:buChar char="n"/>
              <a:defRPr/>
            </a:pPr>
            <a:r>
              <a:rPr lang="en-MY" altLang="en-US" dirty="0" smtClean="0"/>
              <a:t>Design for real users. (Users might be careless)</a:t>
            </a:r>
          </a:p>
          <a:p>
            <a:pPr lvl="1" algn="just" eaLnBrk="1" hangingPunct="1">
              <a:lnSpc>
                <a:spcPct val="90000"/>
              </a:lnSpc>
              <a:buFont typeface="Wingdings" charset="2"/>
              <a:buChar char="n"/>
              <a:defRPr/>
            </a:pPr>
            <a:r>
              <a:rPr lang="en-MY" altLang="en-US" dirty="0" smtClean="0"/>
              <a:t>Don’t assume existing software is safe or correct.</a:t>
            </a:r>
          </a:p>
          <a:p>
            <a:pPr lvl="1" algn="just" eaLnBrk="1" hangingPunct="1">
              <a:lnSpc>
                <a:spcPct val="90000"/>
              </a:lnSpc>
              <a:buFont typeface="Wingdings" charset="2"/>
              <a:buChar char="n"/>
              <a:defRPr/>
            </a:pPr>
            <a:r>
              <a:rPr lang="en-MY" altLang="en-US" dirty="0" smtClean="0"/>
              <a:t>Be open and honest about the capabilities, safety and limitations of software.</a:t>
            </a: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16</a:t>
            </a:fld>
            <a:endParaRPr lang="en-US" altLang="en-US" sz="1200" dirty="0"/>
          </a:p>
        </p:txBody>
      </p:sp>
    </p:spTree>
    <p:extLst>
      <p:ext uri="{BB962C8B-B14F-4D97-AF65-F5344CB8AC3E}">
        <p14:creationId xmlns:p14="http://schemas.microsoft.com/office/powerpoint/2010/main" val="280800302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Professional code of ethics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General guidelines for producing good systems:</a:t>
            </a:r>
          </a:p>
          <a:p>
            <a:pPr lvl="1" algn="just" eaLnBrk="1" hangingPunct="1">
              <a:lnSpc>
                <a:spcPct val="90000"/>
              </a:lnSpc>
              <a:buFont typeface="Wingdings" charset="2"/>
              <a:buChar char="n"/>
              <a:defRPr/>
            </a:pPr>
            <a:r>
              <a:rPr lang="en-MY" altLang="en-US" dirty="0" smtClean="0"/>
              <a:t>Require a convincing case for safety. (Delay rather than proceed if necessary.)</a:t>
            </a:r>
          </a:p>
          <a:p>
            <a:pPr lvl="1" algn="just" eaLnBrk="1" hangingPunct="1">
              <a:lnSpc>
                <a:spcPct val="90000"/>
              </a:lnSpc>
              <a:buFont typeface="Wingdings" charset="2"/>
              <a:buChar char="n"/>
              <a:defRPr/>
            </a:pPr>
            <a:r>
              <a:rPr lang="en-MY" altLang="en-US" smtClean="0"/>
              <a:t>Pay </a:t>
            </a:r>
            <a:r>
              <a:rPr lang="en-MY" altLang="en-US" dirty="0" smtClean="0"/>
              <a:t>attention to defaults. (Are default settings appropriate for most users?)</a:t>
            </a:r>
          </a:p>
          <a:p>
            <a:pPr lvl="1" algn="just" eaLnBrk="1" hangingPunct="1">
              <a:lnSpc>
                <a:spcPct val="90000"/>
              </a:lnSpc>
              <a:buFont typeface="Wingdings" charset="2"/>
              <a:buChar char="n"/>
              <a:defRPr/>
            </a:pPr>
            <a:r>
              <a:rPr lang="en-MY" altLang="en-US" dirty="0" smtClean="0"/>
              <a:t>Develop communication skills.</a:t>
            </a: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17</a:t>
            </a:fld>
            <a:endParaRPr lang="en-US" altLang="en-US" sz="1200" dirty="0"/>
          </a:p>
        </p:txBody>
      </p:sp>
    </p:spTree>
    <p:extLst>
      <p:ext uri="{BB962C8B-B14F-4D97-AF65-F5344CB8AC3E}">
        <p14:creationId xmlns:p14="http://schemas.microsoft.com/office/powerpoint/2010/main" val="280066912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smtClean="0"/>
              <a:t>SE Code </a:t>
            </a:r>
            <a:r>
              <a:rPr lang="en-US" altLang="en-US" dirty="0"/>
              <a:t>of </a:t>
            </a:r>
            <a:r>
              <a:rPr lang="en-US" altLang="en-US" dirty="0" smtClean="0"/>
              <a:t>Ethics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Principle 1: Public</a:t>
            </a:r>
          </a:p>
          <a:p>
            <a:pPr lvl="1" algn="just" eaLnBrk="1" hangingPunct="1">
              <a:lnSpc>
                <a:spcPct val="90000"/>
              </a:lnSpc>
              <a:buFont typeface="Wingdings" charset="2"/>
              <a:buChar char="n"/>
              <a:defRPr/>
            </a:pPr>
            <a:r>
              <a:rPr lang="en-GB" altLang="en-US" dirty="0"/>
              <a:t>Software engineers shall act consistently with the public interest</a:t>
            </a:r>
            <a:endParaRPr lang="en-MY" altLang="en-US" dirty="0" smtClean="0"/>
          </a:p>
          <a:p>
            <a:pPr algn="just" eaLnBrk="1" hangingPunct="1">
              <a:lnSpc>
                <a:spcPct val="90000"/>
              </a:lnSpc>
              <a:buFont typeface="Wingdings" charset="2"/>
              <a:buChar char="n"/>
              <a:defRPr/>
            </a:pPr>
            <a:r>
              <a:rPr lang="en-MY" altLang="en-US" dirty="0" smtClean="0"/>
              <a:t>Principle 2: Client and Employer</a:t>
            </a:r>
          </a:p>
          <a:p>
            <a:pPr lvl="1" algn="just" eaLnBrk="1" hangingPunct="1">
              <a:lnSpc>
                <a:spcPct val="90000"/>
              </a:lnSpc>
              <a:buFont typeface="Wingdings" charset="2"/>
              <a:buChar char="n"/>
              <a:defRPr/>
            </a:pPr>
            <a:r>
              <a:rPr lang="en-GB" altLang="en-US" dirty="0"/>
              <a:t>Software engineers shall act in a manner that is in the best interests </a:t>
            </a:r>
            <a:r>
              <a:rPr lang="en-GB" altLang="en-US" dirty="0" smtClean="0"/>
              <a:t>of their </a:t>
            </a:r>
            <a:r>
              <a:rPr lang="en-GB" altLang="en-US" dirty="0"/>
              <a:t>client and employer consistent with the public interest</a:t>
            </a:r>
            <a:endParaRPr lang="en-MY" altLang="en-US" dirty="0" smtClean="0"/>
          </a:p>
          <a:p>
            <a:pPr algn="just" eaLnBrk="1" hangingPunct="1">
              <a:lnSpc>
                <a:spcPct val="90000"/>
              </a:lnSpc>
              <a:buFont typeface="Wingdings" charset="2"/>
              <a:buChar char="n"/>
              <a:defRPr/>
            </a:pPr>
            <a:r>
              <a:rPr lang="en-MY" altLang="en-US" dirty="0" smtClean="0"/>
              <a:t>Principle 3: Product</a:t>
            </a:r>
          </a:p>
          <a:p>
            <a:pPr lvl="1" algn="just" eaLnBrk="1" hangingPunct="1">
              <a:lnSpc>
                <a:spcPct val="90000"/>
              </a:lnSpc>
              <a:buFont typeface="Wingdings" charset="2"/>
              <a:buChar char="n"/>
              <a:defRPr/>
            </a:pPr>
            <a:r>
              <a:rPr lang="en-GB" altLang="en-US" dirty="0"/>
              <a:t>Software engineers shall ensure that their products and related modifications meet </a:t>
            </a:r>
            <a:r>
              <a:rPr lang="en-GB" altLang="en-US" dirty="0" smtClean="0"/>
              <a:t>the highest </a:t>
            </a:r>
            <a:r>
              <a:rPr lang="en-GB" altLang="en-US" dirty="0"/>
              <a:t>professional standards possible</a:t>
            </a: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18</a:t>
            </a:fld>
            <a:endParaRPr lang="en-US" altLang="en-US" sz="1200" dirty="0"/>
          </a:p>
        </p:txBody>
      </p:sp>
    </p:spTree>
    <p:extLst>
      <p:ext uri="{BB962C8B-B14F-4D97-AF65-F5344CB8AC3E}">
        <p14:creationId xmlns:p14="http://schemas.microsoft.com/office/powerpoint/2010/main" val="198064848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smtClean="0"/>
              <a:t>SE Code </a:t>
            </a:r>
            <a:r>
              <a:rPr lang="en-US" altLang="en-US" dirty="0"/>
              <a:t>of </a:t>
            </a:r>
            <a:r>
              <a:rPr lang="en-US" altLang="en-US" dirty="0" smtClean="0"/>
              <a:t>Ethics</a:t>
            </a:r>
          </a:p>
        </p:txBody>
      </p:sp>
      <p:sp>
        <p:nvSpPr>
          <p:cNvPr id="11267" name="Rectangle 3"/>
          <p:cNvSpPr>
            <a:spLocks noGrp="1" noChangeArrowheads="1"/>
          </p:cNvSpPr>
          <p:nvPr>
            <p:ph type="body" idx="1"/>
          </p:nvPr>
        </p:nvSpPr>
        <p:spPr>
          <a:xfrm>
            <a:off x="0" y="1099615"/>
            <a:ext cx="9144000" cy="5425729"/>
          </a:xfrm>
        </p:spPr>
        <p:txBody>
          <a:bodyPr>
            <a:normAutofit/>
          </a:bodyPr>
          <a:lstStyle/>
          <a:p>
            <a:pPr algn="just" eaLnBrk="1" hangingPunct="1">
              <a:lnSpc>
                <a:spcPct val="90000"/>
              </a:lnSpc>
              <a:buFont typeface="Wingdings" charset="2"/>
              <a:buChar char="n"/>
              <a:defRPr/>
            </a:pPr>
            <a:r>
              <a:rPr lang="en-MY" altLang="en-US" dirty="0" smtClean="0"/>
              <a:t>Principle 4: Judgement</a:t>
            </a:r>
          </a:p>
          <a:p>
            <a:pPr lvl="1" algn="just" eaLnBrk="1" hangingPunct="1">
              <a:lnSpc>
                <a:spcPct val="90000"/>
              </a:lnSpc>
              <a:buFont typeface="Wingdings" charset="2"/>
              <a:buChar char="n"/>
              <a:defRPr/>
            </a:pPr>
            <a:r>
              <a:rPr lang="en-GB" altLang="en-US" dirty="0"/>
              <a:t>Software engineers shall maintain integrity and independence in their </a:t>
            </a:r>
            <a:r>
              <a:rPr lang="en-GB" altLang="en-US" dirty="0" smtClean="0"/>
              <a:t>professional judgment</a:t>
            </a:r>
            <a:endParaRPr lang="en-MY" altLang="en-US" dirty="0" smtClean="0"/>
          </a:p>
          <a:p>
            <a:pPr algn="just" eaLnBrk="1" hangingPunct="1">
              <a:lnSpc>
                <a:spcPct val="90000"/>
              </a:lnSpc>
              <a:buFont typeface="Wingdings" charset="2"/>
              <a:buChar char="n"/>
              <a:defRPr/>
            </a:pPr>
            <a:r>
              <a:rPr lang="en-MY" altLang="en-US" dirty="0" smtClean="0"/>
              <a:t>Principle 5: Management</a:t>
            </a:r>
          </a:p>
          <a:p>
            <a:pPr lvl="1" algn="just" eaLnBrk="1" hangingPunct="1">
              <a:lnSpc>
                <a:spcPct val="90000"/>
              </a:lnSpc>
              <a:buFont typeface="Wingdings" charset="2"/>
              <a:buChar char="n"/>
              <a:defRPr/>
            </a:pPr>
            <a:r>
              <a:rPr lang="en-GB" altLang="en-US" dirty="0"/>
              <a:t>Software engineering managers and leaders shall subscribe to and promote </a:t>
            </a:r>
            <a:r>
              <a:rPr lang="en-GB" altLang="en-US" dirty="0" smtClean="0"/>
              <a:t>an ethical </a:t>
            </a:r>
            <a:r>
              <a:rPr lang="en-GB" altLang="en-US" dirty="0"/>
              <a:t>approach to the management of software development and maintenance</a:t>
            </a:r>
            <a:endParaRPr lang="en-MY" altLang="en-US" dirty="0" smtClean="0"/>
          </a:p>
          <a:p>
            <a:pPr algn="just" eaLnBrk="1" hangingPunct="1">
              <a:lnSpc>
                <a:spcPct val="90000"/>
              </a:lnSpc>
              <a:buFont typeface="Wingdings" charset="2"/>
              <a:buChar char="n"/>
              <a:defRPr/>
            </a:pPr>
            <a:r>
              <a:rPr lang="en-MY" altLang="en-US" dirty="0" smtClean="0"/>
              <a:t>Principle 6: Profession</a:t>
            </a:r>
          </a:p>
          <a:p>
            <a:pPr lvl="1" algn="just" eaLnBrk="1" hangingPunct="1">
              <a:lnSpc>
                <a:spcPct val="90000"/>
              </a:lnSpc>
              <a:buFont typeface="Wingdings" charset="2"/>
              <a:buChar char="n"/>
              <a:defRPr/>
            </a:pPr>
            <a:r>
              <a:rPr lang="en-GB" altLang="en-US" dirty="0"/>
              <a:t>Software engineers shall advance the integrity and reputation of the </a:t>
            </a:r>
            <a:r>
              <a:rPr lang="en-GB" altLang="en-US" dirty="0" smtClean="0"/>
              <a:t>profession consistent </a:t>
            </a:r>
            <a:r>
              <a:rPr lang="en-GB" altLang="en-US" dirty="0"/>
              <a:t>with the public interest</a:t>
            </a:r>
            <a:endParaRPr lang="en-MY" altLang="en-US"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19</a:t>
            </a:fld>
            <a:endParaRPr lang="en-US" altLang="en-US" sz="1200" dirty="0"/>
          </a:p>
        </p:txBody>
      </p:sp>
    </p:spTree>
    <p:extLst>
      <p:ext uri="{BB962C8B-B14F-4D97-AF65-F5344CB8AC3E}">
        <p14:creationId xmlns:p14="http://schemas.microsoft.com/office/powerpoint/2010/main" val="252346192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Topics covered</a:t>
            </a:r>
          </a:p>
        </p:txBody>
      </p:sp>
      <p:sp>
        <p:nvSpPr>
          <p:cNvPr id="22531" name="Content Placeholder 2"/>
          <p:cNvSpPr>
            <a:spLocks noGrp="1"/>
          </p:cNvSpPr>
          <p:nvPr>
            <p:ph idx="1"/>
          </p:nvPr>
        </p:nvSpPr>
        <p:spPr>
          <a:xfrm>
            <a:off x="468313" y="1989138"/>
            <a:ext cx="3746500" cy="4297362"/>
          </a:xfrm>
        </p:spPr>
        <p:txBody>
          <a:bodyPr/>
          <a:lstStyle/>
          <a:p>
            <a:r>
              <a:rPr lang="en-MY" altLang="en-US" smtClean="0"/>
              <a:t>Special aspects of professional ethics</a:t>
            </a:r>
          </a:p>
          <a:p>
            <a:r>
              <a:rPr lang="en-MY" altLang="en-US" smtClean="0"/>
              <a:t>Professional code of ethics</a:t>
            </a:r>
          </a:p>
          <a:p>
            <a:r>
              <a:rPr lang="en-MY" altLang="en-US" smtClean="0"/>
              <a:t>Methodology for analyzing ethical aspects</a:t>
            </a:r>
          </a:p>
        </p:txBody>
      </p:sp>
      <p:sp>
        <p:nvSpPr>
          <p:cNvPr id="225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spcBef>
                <a:spcPct val="0"/>
              </a:spcBef>
              <a:buClrTx/>
              <a:buSzTx/>
              <a:buFontTx/>
              <a:buNone/>
            </a:pPr>
            <a:fld id="{35FE721F-9CC8-4FB3-91F3-08198CE45CC7}" type="slidenum">
              <a:rPr lang="en-MY" altLang="en-US" sz="1200">
                <a:latin typeface="Arial Black" panose="020B0A04020102020204" pitchFamily="34" charset="0"/>
              </a:rPr>
              <a:pPr>
                <a:spcBef>
                  <a:spcPct val="0"/>
                </a:spcBef>
                <a:buClrTx/>
                <a:buSzTx/>
                <a:buFontTx/>
                <a:buNone/>
              </a:pPr>
              <a:t>2</a:t>
            </a:fld>
            <a:endParaRPr lang="en-MY" altLang="en-US" sz="1200">
              <a:latin typeface="Arial Black" panose="020B0A04020102020204" pitchFamily="34" charset="0"/>
            </a:endParaRPr>
          </a:p>
        </p:txBody>
      </p:sp>
      <p:pic>
        <p:nvPicPr>
          <p:cNvPr id="22534" name="Picture 9" descr="http://www.telegraphindia.com/1130902/images/02t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642938"/>
            <a:ext cx="47053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smtClean="0"/>
              <a:t>SE Code </a:t>
            </a:r>
            <a:r>
              <a:rPr lang="en-US" altLang="en-US" dirty="0"/>
              <a:t>of </a:t>
            </a:r>
            <a:r>
              <a:rPr lang="en-US" altLang="en-US" dirty="0" smtClean="0"/>
              <a:t>Ethics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Principle 7: Colleagues</a:t>
            </a:r>
          </a:p>
          <a:p>
            <a:pPr lvl="1" algn="just" eaLnBrk="1" hangingPunct="1">
              <a:lnSpc>
                <a:spcPct val="90000"/>
              </a:lnSpc>
              <a:buFont typeface="Wingdings" charset="2"/>
              <a:buChar char="n"/>
              <a:defRPr/>
            </a:pPr>
            <a:r>
              <a:rPr lang="en-GB" altLang="en-US" dirty="0"/>
              <a:t>Software engineers shall be fair to and supportive of their colleagues</a:t>
            </a:r>
            <a:endParaRPr lang="en-MY" altLang="en-US" dirty="0" smtClean="0"/>
          </a:p>
          <a:p>
            <a:pPr algn="just" eaLnBrk="1" hangingPunct="1">
              <a:lnSpc>
                <a:spcPct val="90000"/>
              </a:lnSpc>
              <a:buFont typeface="Wingdings" charset="2"/>
              <a:buChar char="n"/>
              <a:defRPr/>
            </a:pPr>
            <a:r>
              <a:rPr lang="en-MY" altLang="en-US" dirty="0" smtClean="0"/>
              <a:t>Principle 8: Self</a:t>
            </a:r>
          </a:p>
          <a:p>
            <a:pPr lvl="1" algn="just" eaLnBrk="1" hangingPunct="1">
              <a:lnSpc>
                <a:spcPct val="90000"/>
              </a:lnSpc>
              <a:buFont typeface="Wingdings" charset="2"/>
              <a:buChar char="n"/>
              <a:defRPr/>
            </a:pPr>
            <a:r>
              <a:rPr lang="en-GB" altLang="en-US" dirty="0"/>
              <a:t>Software engineers shall participate in lifelong learning regarding the practice of </a:t>
            </a:r>
            <a:r>
              <a:rPr lang="en-GB" altLang="en-US" dirty="0" smtClean="0"/>
              <a:t>their profession </a:t>
            </a:r>
            <a:r>
              <a:rPr lang="en-GB" altLang="en-US" dirty="0"/>
              <a:t>and shall promote an ethical approach to the practice of the profession</a:t>
            </a:r>
            <a:endParaRPr lang="en-MY" alt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20</a:t>
            </a:fld>
            <a:endParaRPr lang="en-US" altLang="en-US" sz="1200" dirty="0"/>
          </a:p>
        </p:txBody>
      </p:sp>
    </p:spTree>
    <p:extLst>
      <p:ext uri="{BB962C8B-B14F-4D97-AF65-F5344CB8AC3E}">
        <p14:creationId xmlns:p14="http://schemas.microsoft.com/office/powerpoint/2010/main" val="352484062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smtClean="0"/>
              <a:t>Analysis of the Code</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No mechanical process for determining the correct actions to take when faced with a moral problem.</a:t>
            </a:r>
          </a:p>
          <a:p>
            <a:pPr algn="just" eaLnBrk="1" hangingPunct="1">
              <a:lnSpc>
                <a:spcPct val="90000"/>
              </a:lnSpc>
              <a:buFont typeface="Wingdings" charset="2"/>
              <a:buChar char="n"/>
              <a:defRPr/>
            </a:pPr>
            <a:r>
              <a:rPr lang="en-MY" altLang="en-US" dirty="0" smtClean="0"/>
              <a:t>An action that is not expressly forbidden by the code does not mean it is morally acceptable.</a:t>
            </a:r>
          </a:p>
          <a:p>
            <a:pPr algn="just" eaLnBrk="1" hangingPunct="1">
              <a:lnSpc>
                <a:spcPct val="90000"/>
              </a:lnSpc>
              <a:buFont typeface="Wingdings" charset="2"/>
              <a:buChar char="n"/>
              <a:defRPr/>
            </a:pPr>
            <a:r>
              <a:rPr lang="en-MY" altLang="en-US" dirty="0" smtClean="0"/>
              <a:t>Code is a collection of rules, when we encounter a situation where two rules conflict, ask questions that will help us consider the principles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21</a:t>
            </a:fld>
            <a:endParaRPr lang="en-US" altLang="en-US" sz="1200" dirty="0"/>
          </a:p>
        </p:txBody>
      </p:sp>
    </p:spTree>
    <p:extLst>
      <p:ext uri="{BB962C8B-B14F-4D97-AF65-F5344CB8AC3E}">
        <p14:creationId xmlns:p14="http://schemas.microsoft.com/office/powerpoint/2010/main" val="313044017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smtClean="0"/>
              <a:t>Analysis of the Code</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Questions to ask:</a:t>
            </a:r>
          </a:p>
          <a:p>
            <a:pPr lvl="1" algn="just" eaLnBrk="1" hangingPunct="1">
              <a:lnSpc>
                <a:spcPct val="90000"/>
              </a:lnSpc>
              <a:buFont typeface="Wingdings" charset="2"/>
              <a:buChar char="n"/>
              <a:defRPr/>
            </a:pPr>
            <a:r>
              <a:rPr lang="en-MY" altLang="en-US" dirty="0" smtClean="0"/>
              <a:t>Who is affected?</a:t>
            </a:r>
          </a:p>
          <a:p>
            <a:pPr lvl="1" algn="just" eaLnBrk="1" hangingPunct="1">
              <a:lnSpc>
                <a:spcPct val="90000"/>
              </a:lnSpc>
              <a:buFont typeface="Wingdings" charset="2"/>
              <a:buChar char="n"/>
              <a:defRPr/>
            </a:pPr>
            <a:r>
              <a:rPr lang="en-MY" altLang="en-US" dirty="0" smtClean="0"/>
              <a:t>Am I treating other human beings with respect?</a:t>
            </a:r>
          </a:p>
          <a:p>
            <a:pPr lvl="1" algn="just" eaLnBrk="1" hangingPunct="1">
              <a:lnSpc>
                <a:spcPct val="90000"/>
              </a:lnSpc>
              <a:buFont typeface="Wingdings" charset="2"/>
              <a:buChar char="n"/>
              <a:defRPr/>
            </a:pPr>
            <a:r>
              <a:rPr lang="en-MY" altLang="en-US" dirty="0" smtClean="0"/>
              <a:t>Would my decision hold up to public scrutiny?</a:t>
            </a:r>
          </a:p>
          <a:p>
            <a:pPr lvl="1" algn="just" eaLnBrk="1" hangingPunct="1">
              <a:lnSpc>
                <a:spcPct val="90000"/>
              </a:lnSpc>
              <a:buFont typeface="Wingdings" charset="2"/>
              <a:buChar char="n"/>
              <a:defRPr/>
            </a:pPr>
            <a:r>
              <a:rPr lang="en-MY" altLang="en-US" dirty="0" smtClean="0"/>
              <a:t>How will those who are least empowered be affected?</a:t>
            </a:r>
          </a:p>
          <a:p>
            <a:pPr lvl="1" algn="just" eaLnBrk="1" hangingPunct="1">
              <a:lnSpc>
                <a:spcPct val="90000"/>
              </a:lnSpc>
              <a:buFont typeface="Wingdings" charset="2"/>
              <a:buChar char="n"/>
              <a:defRPr/>
            </a:pPr>
            <a:r>
              <a:rPr lang="en-MY" altLang="en-US" dirty="0" smtClean="0"/>
              <a:t>Are my acts worthy of the ideal professional?</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22</a:t>
            </a:fld>
            <a:endParaRPr lang="en-US" altLang="en-US" sz="1200" dirty="0"/>
          </a:p>
        </p:txBody>
      </p:sp>
    </p:spTree>
    <p:extLst>
      <p:ext uri="{BB962C8B-B14F-4D97-AF65-F5344CB8AC3E}">
        <p14:creationId xmlns:p14="http://schemas.microsoft.com/office/powerpoint/2010/main" val="116304932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1) Be impartial</a:t>
            </a:r>
          </a:p>
          <a:p>
            <a:pPr lvl="1" algn="just" eaLnBrk="1" hangingPunct="1">
              <a:lnSpc>
                <a:spcPct val="90000"/>
              </a:lnSpc>
              <a:buFont typeface="Wingdings" charset="2"/>
              <a:buChar char="n"/>
              <a:defRPr/>
            </a:pPr>
            <a:r>
              <a:rPr lang="en-US" altLang="en-US" dirty="0"/>
              <a:t>The good of the general public is equally important to the good of your </a:t>
            </a:r>
            <a:r>
              <a:rPr lang="en-US" altLang="en-US" dirty="0" smtClean="0"/>
              <a:t>company</a:t>
            </a:r>
          </a:p>
          <a:p>
            <a:pPr lvl="1" algn="just" eaLnBrk="1" hangingPunct="1">
              <a:lnSpc>
                <a:spcPct val="90000"/>
              </a:lnSpc>
              <a:buFont typeface="Wingdings" charset="2"/>
              <a:buChar char="n"/>
              <a:defRPr/>
            </a:pPr>
            <a:r>
              <a:rPr lang="en-US" altLang="en-US" dirty="0"/>
              <a:t>The good of your profession and your company are equally important to your personal </a:t>
            </a:r>
            <a:r>
              <a:rPr lang="en-US" altLang="en-US" dirty="0" smtClean="0"/>
              <a:t>good</a:t>
            </a:r>
          </a:p>
          <a:p>
            <a:pPr lvl="1" algn="just" eaLnBrk="1" hangingPunct="1">
              <a:lnSpc>
                <a:spcPct val="90000"/>
              </a:lnSpc>
              <a:buFont typeface="Wingdings" charset="2"/>
              <a:buChar char="n"/>
              <a:defRPr/>
            </a:pPr>
            <a:r>
              <a:rPr lang="en-US" altLang="en-US" dirty="0"/>
              <a:t>It is wrong to promote your agenda at the expense of your firm, and it is wrong to promote the interests of your firm at the expense of the </a:t>
            </a:r>
            <a:r>
              <a:rPr lang="en-US" altLang="en-US" dirty="0" smtClean="0"/>
              <a:t>society</a:t>
            </a:r>
          </a:p>
          <a:p>
            <a:pPr lvl="1" algn="just" eaLnBrk="1" hangingPunct="1">
              <a:lnSpc>
                <a:spcPct val="90000"/>
              </a:lnSpc>
              <a:buFont typeface="Wingdings" charset="2"/>
              <a:buChar char="n"/>
              <a:defRPr/>
            </a:pPr>
            <a:r>
              <a:rPr lang="en-US" altLang="en-US" dirty="0"/>
              <a:t>Supports Clauses 1.02, 1.03, 1.05, 1.07, 3.03, 3.12., 4.01 and </a:t>
            </a:r>
            <a:r>
              <a:rPr lang="en-US" altLang="en-US" dirty="0" smtClean="0"/>
              <a:t>6.05</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23</a:t>
            </a:fld>
            <a:endParaRPr lang="en-US" altLang="en-US" sz="1200" dirty="0"/>
          </a:p>
        </p:txBody>
      </p:sp>
    </p:spTree>
    <p:extLst>
      <p:ext uri="{BB962C8B-B14F-4D97-AF65-F5344CB8AC3E}">
        <p14:creationId xmlns:p14="http://schemas.microsoft.com/office/powerpoint/2010/main" val="286363581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2) Disclose information that others ought to know</a:t>
            </a:r>
          </a:p>
          <a:p>
            <a:pPr lvl="1" algn="just" eaLnBrk="1" hangingPunct="1">
              <a:lnSpc>
                <a:spcPct val="90000"/>
              </a:lnSpc>
              <a:buFont typeface="Wingdings" charset="2"/>
              <a:buChar char="n"/>
              <a:defRPr/>
            </a:pPr>
            <a:r>
              <a:rPr lang="en-US" sz="3200" dirty="0"/>
              <a:t>Do not let others come to harm by concealing information from them</a:t>
            </a:r>
            <a:endParaRPr lang="en-US" sz="3200" dirty="0" smtClean="0"/>
          </a:p>
          <a:p>
            <a:pPr lvl="1" algn="just" eaLnBrk="1" hangingPunct="1">
              <a:lnSpc>
                <a:spcPct val="90000"/>
              </a:lnSpc>
              <a:buFont typeface="Wingdings" charset="2"/>
              <a:buChar char="n"/>
              <a:defRPr/>
            </a:pPr>
            <a:r>
              <a:rPr lang="en-US" sz="3200" dirty="0" smtClean="0"/>
              <a:t>Do </a:t>
            </a:r>
            <a:r>
              <a:rPr lang="en-US" sz="3200" dirty="0"/>
              <a:t>not make misleading or deceptive </a:t>
            </a:r>
            <a:r>
              <a:rPr lang="en-US" sz="3200" dirty="0" smtClean="0"/>
              <a:t>information</a:t>
            </a:r>
          </a:p>
          <a:p>
            <a:pPr lvl="1" algn="just" eaLnBrk="1" hangingPunct="1">
              <a:lnSpc>
                <a:spcPct val="90000"/>
              </a:lnSpc>
              <a:buFont typeface="Wingdings" charset="2"/>
              <a:buChar char="n"/>
              <a:defRPr/>
            </a:pPr>
            <a:r>
              <a:rPr lang="en-US" sz="3200" dirty="0"/>
              <a:t>Disclose potential conflicts of </a:t>
            </a:r>
            <a:r>
              <a:rPr lang="en-US" sz="3200" dirty="0" smtClean="0"/>
              <a:t>interest</a:t>
            </a:r>
          </a:p>
          <a:p>
            <a:pPr lvl="1" algn="just" eaLnBrk="1" hangingPunct="1">
              <a:lnSpc>
                <a:spcPct val="90000"/>
              </a:lnSpc>
              <a:buFont typeface="Wingdings" charset="2"/>
              <a:buChar char="n"/>
              <a:defRPr/>
            </a:pPr>
            <a:r>
              <a:rPr lang="en-US" sz="3200" dirty="0"/>
              <a:t>Supports Clauses 1.04, 1.06, 2.06, 2.07, 3.01, 4.05, 4.06, 5.05, 5.06, 6.07-6.09, 6.12 and 6.13</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24</a:t>
            </a:fld>
            <a:endParaRPr lang="en-US" altLang="en-US" sz="1200" dirty="0"/>
          </a:p>
        </p:txBody>
      </p:sp>
    </p:spTree>
    <p:extLst>
      <p:ext uri="{BB962C8B-B14F-4D97-AF65-F5344CB8AC3E}">
        <p14:creationId xmlns:p14="http://schemas.microsoft.com/office/powerpoint/2010/main" val="221597357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MY" altLang="en-US" dirty="0" smtClean="0"/>
              <a:t>3) </a:t>
            </a:r>
            <a:r>
              <a:rPr lang="en-US" altLang="en-US" dirty="0"/>
              <a:t>Respect the rights of others</a:t>
            </a:r>
            <a:endParaRPr lang="en-US" sz="3200" dirty="0" smtClean="0"/>
          </a:p>
          <a:p>
            <a:pPr lvl="1" algn="just" eaLnBrk="1" hangingPunct="1">
              <a:lnSpc>
                <a:spcPct val="90000"/>
              </a:lnSpc>
              <a:buFont typeface="Wingdings" charset="2"/>
              <a:buChar char="n"/>
              <a:defRPr/>
            </a:pPr>
            <a:r>
              <a:rPr lang="en-US" sz="3200" dirty="0"/>
              <a:t>Do not infringe on the privacy rights, property rights, or intellectual property rights of </a:t>
            </a:r>
            <a:r>
              <a:rPr lang="en-US" sz="3200" dirty="0" smtClean="0"/>
              <a:t>others</a:t>
            </a:r>
          </a:p>
          <a:p>
            <a:pPr lvl="1" algn="just" eaLnBrk="1" hangingPunct="1">
              <a:lnSpc>
                <a:spcPct val="90000"/>
              </a:lnSpc>
              <a:buFont typeface="Wingdings" charset="2"/>
              <a:buChar char="n"/>
              <a:defRPr/>
            </a:pPr>
            <a:r>
              <a:rPr lang="en-US" sz="3200" dirty="0"/>
              <a:t>Supports Clauses 2.02, 2.03, 2.05, and 3.13</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25</a:t>
            </a:fld>
            <a:endParaRPr lang="en-US" altLang="en-US" sz="1200" dirty="0"/>
          </a:p>
        </p:txBody>
      </p:sp>
    </p:spTree>
    <p:extLst>
      <p:ext uri="{BB962C8B-B14F-4D97-AF65-F5344CB8AC3E}">
        <p14:creationId xmlns:p14="http://schemas.microsoft.com/office/powerpoint/2010/main" val="90333578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4</a:t>
            </a:r>
            <a:r>
              <a:rPr lang="en-MY" altLang="en-US" dirty="0"/>
              <a:t>) Treat others </a:t>
            </a:r>
            <a:r>
              <a:rPr lang="en-MY" altLang="en-US" dirty="0" smtClean="0"/>
              <a:t>justly</a:t>
            </a:r>
            <a:endParaRPr lang="en-US" sz="3200" dirty="0" smtClean="0"/>
          </a:p>
          <a:p>
            <a:pPr lvl="1" algn="just" eaLnBrk="1" hangingPunct="1">
              <a:lnSpc>
                <a:spcPct val="90000"/>
              </a:lnSpc>
              <a:buFont typeface="Wingdings" charset="2"/>
              <a:buChar char="n"/>
              <a:defRPr/>
            </a:pPr>
            <a:r>
              <a:rPr lang="en-US" altLang="en-US" sz="3200" dirty="0"/>
              <a:t>Everyone deserves fair wages and appropriate credit for work </a:t>
            </a:r>
            <a:r>
              <a:rPr lang="en-US" altLang="en-US" sz="3200" dirty="0" smtClean="0"/>
              <a:t>performed</a:t>
            </a:r>
          </a:p>
          <a:p>
            <a:pPr lvl="1" algn="just" eaLnBrk="1" hangingPunct="1">
              <a:lnSpc>
                <a:spcPct val="90000"/>
              </a:lnSpc>
              <a:buFont typeface="Wingdings" charset="2"/>
              <a:buChar char="n"/>
              <a:defRPr/>
            </a:pPr>
            <a:r>
              <a:rPr lang="en-US" altLang="en-US" sz="3200" dirty="0"/>
              <a:t>Do not discriminate against others for attributes unrelated to the job they must </a:t>
            </a:r>
            <a:r>
              <a:rPr lang="en-US" altLang="en-US" sz="3200" dirty="0" smtClean="0"/>
              <a:t>do</a:t>
            </a:r>
          </a:p>
          <a:p>
            <a:pPr lvl="1" algn="just" eaLnBrk="1" hangingPunct="1">
              <a:lnSpc>
                <a:spcPct val="90000"/>
              </a:lnSpc>
              <a:buFont typeface="Wingdings" charset="2"/>
              <a:buChar char="n"/>
              <a:defRPr/>
            </a:pPr>
            <a:r>
              <a:rPr lang="en-US" altLang="en-US" sz="3200" dirty="0" smtClean="0"/>
              <a:t>Do </a:t>
            </a:r>
            <a:r>
              <a:rPr lang="en-US" altLang="en-US" sz="3200" dirty="0"/>
              <a:t>not </a:t>
            </a:r>
            <a:r>
              <a:rPr lang="en-US" altLang="en-US" sz="3200" dirty="0" err="1"/>
              <a:t>penalise</a:t>
            </a:r>
            <a:r>
              <a:rPr lang="en-US" altLang="en-US" sz="3200" dirty="0"/>
              <a:t> others for following the </a:t>
            </a:r>
            <a:r>
              <a:rPr lang="en-US" altLang="en-US" sz="3200" dirty="0" smtClean="0"/>
              <a:t>Code</a:t>
            </a:r>
          </a:p>
          <a:p>
            <a:pPr lvl="1" algn="just" eaLnBrk="1" hangingPunct="1">
              <a:lnSpc>
                <a:spcPct val="90000"/>
              </a:lnSpc>
              <a:buFont typeface="Wingdings" charset="2"/>
              <a:buChar char="n"/>
              <a:defRPr/>
            </a:pPr>
            <a:r>
              <a:rPr lang="en-US" altLang="en-US" sz="3200" dirty="0"/>
              <a:t>Supports Clauses 5.06 – 5.12, 7.03 – 7.05, 7.07 and 8.07</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26</a:t>
            </a:fld>
            <a:endParaRPr lang="en-US" altLang="en-US" sz="1200" dirty="0"/>
          </a:p>
        </p:txBody>
      </p:sp>
    </p:spTree>
    <p:extLst>
      <p:ext uri="{BB962C8B-B14F-4D97-AF65-F5344CB8AC3E}">
        <p14:creationId xmlns:p14="http://schemas.microsoft.com/office/powerpoint/2010/main" val="397429217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5</a:t>
            </a:r>
            <a:r>
              <a:rPr lang="en-MY" altLang="en-US" dirty="0" smtClean="0"/>
              <a:t>) </a:t>
            </a:r>
            <a:r>
              <a:rPr lang="en-US" altLang="en-US" dirty="0"/>
              <a:t>Take responsibility for your actions and inaction</a:t>
            </a:r>
            <a:endParaRPr lang="en-US" sz="3200" dirty="0" smtClean="0"/>
          </a:p>
          <a:p>
            <a:pPr lvl="1" algn="just" eaLnBrk="1" hangingPunct="1">
              <a:lnSpc>
                <a:spcPct val="90000"/>
              </a:lnSpc>
              <a:buFont typeface="Wingdings" charset="2"/>
              <a:buChar char="n"/>
              <a:defRPr/>
            </a:pPr>
            <a:r>
              <a:rPr lang="en-US" sz="3200" dirty="0"/>
              <a:t>You are responsible for the things you do, both good and </a:t>
            </a:r>
            <a:r>
              <a:rPr lang="en-US" sz="3200" dirty="0" smtClean="0"/>
              <a:t>bad</a:t>
            </a:r>
          </a:p>
          <a:p>
            <a:pPr lvl="1" algn="just" eaLnBrk="1" hangingPunct="1">
              <a:lnSpc>
                <a:spcPct val="90000"/>
              </a:lnSpc>
              <a:buFont typeface="Wingdings" charset="2"/>
              <a:buChar char="n"/>
              <a:defRPr/>
            </a:pPr>
            <a:r>
              <a:rPr lang="en-US" sz="3200" dirty="0"/>
              <a:t>You may also be responsible for bad things that you allow to happen through your </a:t>
            </a:r>
            <a:r>
              <a:rPr lang="en-US" sz="3200" dirty="0" smtClean="0"/>
              <a:t>inaction</a:t>
            </a:r>
          </a:p>
          <a:p>
            <a:pPr lvl="1" algn="just" eaLnBrk="1" hangingPunct="1">
              <a:lnSpc>
                <a:spcPct val="90000"/>
              </a:lnSpc>
              <a:buFont typeface="Wingdings" charset="2"/>
              <a:buChar char="n"/>
              <a:defRPr/>
            </a:pPr>
            <a:r>
              <a:rPr lang="en-US" sz="3200" dirty="0"/>
              <a:t>Supports Clauses 1.01, 3.04 – 3.08, 3.10, 3.11, 3.14, 3.15, 4.02, and 7.08</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27</a:t>
            </a:fld>
            <a:endParaRPr lang="en-US" altLang="en-US" sz="1200" dirty="0"/>
          </a:p>
        </p:txBody>
      </p:sp>
    </p:spTree>
    <p:extLst>
      <p:ext uri="{BB962C8B-B14F-4D97-AF65-F5344CB8AC3E}">
        <p14:creationId xmlns:p14="http://schemas.microsoft.com/office/powerpoint/2010/main" val="212828322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6</a:t>
            </a:r>
            <a:r>
              <a:rPr lang="en-MY" altLang="en-US" dirty="0" smtClean="0"/>
              <a:t>) </a:t>
            </a:r>
            <a:r>
              <a:rPr lang="en-US" altLang="en-US" dirty="0"/>
              <a:t>Take responsibility for the actions of those you supervise</a:t>
            </a:r>
            <a:endParaRPr lang="en-US" sz="3200" dirty="0" smtClean="0"/>
          </a:p>
          <a:p>
            <a:pPr lvl="1" algn="just" eaLnBrk="1" hangingPunct="1">
              <a:lnSpc>
                <a:spcPct val="90000"/>
              </a:lnSpc>
              <a:buFont typeface="Wingdings" charset="2"/>
              <a:buChar char="n"/>
              <a:defRPr/>
            </a:pPr>
            <a:r>
              <a:rPr lang="en-US" altLang="en-US" sz="3200" dirty="0"/>
              <a:t>Managers are responsible for setting up work assignments and training opportunities to promote quality and reduce </a:t>
            </a:r>
            <a:r>
              <a:rPr lang="en-US" altLang="en-US" sz="3200" dirty="0" smtClean="0"/>
              <a:t>risk</a:t>
            </a:r>
          </a:p>
          <a:p>
            <a:pPr lvl="1" algn="just" eaLnBrk="1" hangingPunct="1">
              <a:lnSpc>
                <a:spcPct val="90000"/>
              </a:lnSpc>
              <a:buFont typeface="Wingdings" charset="2"/>
              <a:buChar char="n"/>
              <a:defRPr/>
            </a:pPr>
            <a:r>
              <a:rPr lang="en-US" altLang="en-US" sz="3200" dirty="0"/>
              <a:t>They should create effective communication channels with subordinates so that they can monitor the work being done and be aware of any quality or risk issues that </a:t>
            </a:r>
            <a:r>
              <a:rPr lang="en-US" altLang="en-US" sz="3200" dirty="0" smtClean="0"/>
              <a:t>arise</a:t>
            </a:r>
          </a:p>
          <a:p>
            <a:pPr lvl="1" algn="just" eaLnBrk="1" hangingPunct="1">
              <a:lnSpc>
                <a:spcPct val="90000"/>
              </a:lnSpc>
              <a:buFont typeface="Wingdings" charset="2"/>
              <a:buChar char="n"/>
              <a:defRPr/>
            </a:pPr>
            <a:r>
              <a:rPr lang="en-US" altLang="en-US" sz="3200" dirty="0"/>
              <a:t>Supports Clauses 5.01 – 5.04</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28</a:t>
            </a:fld>
            <a:endParaRPr lang="en-US" altLang="en-US" sz="1200" dirty="0"/>
          </a:p>
        </p:txBody>
      </p:sp>
    </p:spTree>
    <p:extLst>
      <p:ext uri="{BB962C8B-B14F-4D97-AF65-F5344CB8AC3E}">
        <p14:creationId xmlns:p14="http://schemas.microsoft.com/office/powerpoint/2010/main" val="322994627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7</a:t>
            </a:r>
            <a:r>
              <a:rPr lang="en-MY" altLang="en-US" dirty="0"/>
              <a:t>) Maintain your integrity</a:t>
            </a:r>
            <a:endParaRPr lang="en-US" sz="3200" dirty="0" smtClean="0"/>
          </a:p>
          <a:p>
            <a:pPr lvl="1" algn="just" eaLnBrk="1" hangingPunct="1">
              <a:lnSpc>
                <a:spcPct val="90000"/>
              </a:lnSpc>
              <a:buFont typeface="Wingdings" charset="2"/>
              <a:buChar char="n"/>
              <a:defRPr/>
            </a:pPr>
            <a:r>
              <a:rPr lang="en-US" sz="3200" dirty="0"/>
              <a:t>Deliver on your commitments and be loyal to your employer, while obeying the </a:t>
            </a:r>
            <a:r>
              <a:rPr lang="en-US" sz="3200" dirty="0" smtClean="0"/>
              <a:t>law</a:t>
            </a:r>
          </a:p>
          <a:p>
            <a:pPr lvl="1" algn="just" eaLnBrk="1" hangingPunct="1">
              <a:lnSpc>
                <a:spcPct val="90000"/>
              </a:lnSpc>
              <a:buFont typeface="Wingdings" charset="2"/>
              <a:buChar char="n"/>
              <a:defRPr/>
            </a:pPr>
            <a:r>
              <a:rPr lang="en-US" sz="3200" dirty="0"/>
              <a:t>Do not ask someone else to do something you would not be willing to do </a:t>
            </a:r>
            <a:r>
              <a:rPr lang="en-US" sz="3200" dirty="0" smtClean="0"/>
              <a:t>yourself</a:t>
            </a:r>
          </a:p>
          <a:p>
            <a:pPr lvl="1" algn="just" eaLnBrk="1" hangingPunct="1">
              <a:lnSpc>
                <a:spcPct val="90000"/>
              </a:lnSpc>
              <a:buFont typeface="Wingdings" charset="2"/>
              <a:buChar char="n"/>
              <a:defRPr/>
            </a:pPr>
            <a:r>
              <a:rPr lang="en-US" sz="3200" dirty="0"/>
              <a:t>Supports Clauses 2.01, 2.04, 2.08, 2.09, 3.01, 3.02, 3.09, 4.03, 4.04, 6.06, 6.10, 6.11, 8.08, and 8.09</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29</a:t>
            </a:fld>
            <a:endParaRPr lang="en-US" altLang="en-US" sz="1200" dirty="0"/>
          </a:p>
        </p:txBody>
      </p:sp>
    </p:spTree>
    <p:extLst>
      <p:ext uri="{BB962C8B-B14F-4D97-AF65-F5344CB8AC3E}">
        <p14:creationId xmlns:p14="http://schemas.microsoft.com/office/powerpoint/2010/main" val="266936806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871016"/>
          </a:xfrm>
        </p:spPr>
        <p:txBody>
          <a:bodyPr tIns="0" bIns="0"/>
          <a:lstStyle/>
          <a:p>
            <a:pPr algn="ctr" eaLnBrk="1" hangingPunct="1"/>
            <a:r>
              <a:rPr lang="en-US" altLang="en-US" dirty="0" smtClean="0"/>
              <a:t>Introduction</a:t>
            </a:r>
          </a:p>
        </p:txBody>
      </p:sp>
      <p:sp>
        <p:nvSpPr>
          <p:cNvPr id="11267" name="Rectangle 3"/>
          <p:cNvSpPr>
            <a:spLocks noGrp="1" noChangeArrowheads="1"/>
          </p:cNvSpPr>
          <p:nvPr>
            <p:ph type="body" idx="1"/>
          </p:nvPr>
        </p:nvSpPr>
        <p:spPr>
          <a:xfrm>
            <a:off x="0" y="1099616"/>
            <a:ext cx="9144000" cy="4996384"/>
          </a:xfrm>
        </p:spPr>
        <p:txBody>
          <a:bodyPr>
            <a:normAutofit/>
          </a:bodyPr>
          <a:lstStyle/>
          <a:p>
            <a:pPr eaLnBrk="1" hangingPunct="1">
              <a:lnSpc>
                <a:spcPct val="90000"/>
              </a:lnSpc>
              <a:buFont typeface="Wingdings" charset="2"/>
              <a:buChar char="n"/>
              <a:defRPr/>
            </a:pPr>
            <a:r>
              <a:rPr lang="en-US" sz="3600" dirty="0" smtClean="0"/>
              <a:t>Jacobus Lentz, Netherlands’ </a:t>
            </a:r>
            <a:r>
              <a:rPr lang="en-US" sz="3600" i="1" dirty="0" smtClean="0">
                <a:solidFill>
                  <a:schemeClr val="accent5">
                    <a:lumMod val="50000"/>
                  </a:schemeClr>
                </a:solidFill>
              </a:rPr>
              <a:t>inspector of population registries</a:t>
            </a:r>
            <a:r>
              <a:rPr lang="en-US" sz="3600" dirty="0" smtClean="0"/>
              <a:t> before World War II, devised a forgery-proof identification card and advocated that every citizen be required to carry it at all times.</a:t>
            </a:r>
          </a:p>
          <a:p>
            <a:pPr lvl="1" eaLnBrk="1" hangingPunct="1">
              <a:lnSpc>
                <a:spcPct val="90000"/>
              </a:lnSpc>
              <a:buFont typeface="Wingdings" charset="2"/>
              <a:buChar char="n"/>
              <a:defRPr/>
            </a:pPr>
            <a:r>
              <a:rPr lang="en-US" dirty="0" smtClean="0">
                <a:solidFill>
                  <a:schemeClr val="tx1"/>
                </a:solidFill>
              </a:rPr>
              <a:t>Rejected by Dutch government: it offended democratic sensibilities.</a:t>
            </a:r>
          </a:p>
        </p:txBody>
      </p:sp>
      <p:sp>
        <p:nvSpPr>
          <p:cNvPr id="24580" name="Slide Number Placeholder 5"/>
          <p:cNvSpPr>
            <a:spLocks noGrp="1"/>
          </p:cNvSpPr>
          <p:nvPr>
            <p:ph type="sldNum" sz="quarter" idx="11"/>
          </p:nvPr>
        </p:nvSpPr>
        <p:spPr>
          <a:xfrm>
            <a:off x="0" y="58769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a:t>
            </a:fld>
            <a:endParaRPr lang="en-US" altLang="en-US" sz="1200"/>
          </a:p>
        </p:txBody>
      </p:sp>
      <p:sp>
        <p:nvSpPr>
          <p:cNvPr id="24581"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8</a:t>
            </a:r>
            <a:r>
              <a:rPr lang="en-MY" altLang="en-US" dirty="0"/>
              <a:t>) Continually improve your abilities</a:t>
            </a:r>
            <a:endParaRPr lang="en-US" sz="3200" dirty="0" smtClean="0"/>
          </a:p>
          <a:p>
            <a:pPr lvl="1" algn="just" eaLnBrk="1" hangingPunct="1">
              <a:lnSpc>
                <a:spcPct val="90000"/>
              </a:lnSpc>
              <a:buFont typeface="Wingdings" charset="2"/>
              <a:buChar char="n"/>
              <a:defRPr/>
            </a:pPr>
            <a:r>
              <a:rPr lang="en-US" sz="3200" dirty="0"/>
              <a:t>Take advantage of opportunities to improve your software engineering skills &amp; your ability to put the Code to </a:t>
            </a:r>
            <a:r>
              <a:rPr lang="en-US" sz="3200" dirty="0" smtClean="0"/>
              <a:t>use</a:t>
            </a:r>
          </a:p>
          <a:p>
            <a:pPr lvl="1" algn="just" eaLnBrk="1" hangingPunct="1">
              <a:lnSpc>
                <a:spcPct val="90000"/>
              </a:lnSpc>
              <a:buFont typeface="Wingdings" charset="2"/>
              <a:buChar char="n"/>
              <a:defRPr/>
            </a:pPr>
            <a:r>
              <a:rPr lang="en-US" sz="3200" dirty="0"/>
              <a:t>Supports Clauses 2.01, 2.04, 2.08, 2.09, 3.01, 3.02, 3.09, 4.03, 4.04, 6.06, 6.10, 6.11, 8.08, and 8.09</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30</a:t>
            </a:fld>
            <a:endParaRPr lang="en-US" altLang="en-US" sz="1200" dirty="0"/>
          </a:p>
        </p:txBody>
      </p:sp>
    </p:spTree>
    <p:extLst>
      <p:ext uri="{BB962C8B-B14F-4D97-AF65-F5344CB8AC3E}">
        <p14:creationId xmlns:p14="http://schemas.microsoft.com/office/powerpoint/2010/main" val="277269971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Alternative List of Fundamental Principles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altLang="zh-CN" dirty="0" smtClean="0"/>
              <a:t>9</a:t>
            </a:r>
            <a:r>
              <a:rPr lang="en-MY" altLang="en-US" dirty="0" smtClean="0"/>
              <a:t>) </a:t>
            </a:r>
            <a:r>
              <a:rPr lang="en-US" altLang="en-US" dirty="0"/>
              <a:t>Share your knowledge, expertise, and values</a:t>
            </a:r>
            <a:endParaRPr lang="en-US" sz="3200" dirty="0" smtClean="0"/>
          </a:p>
          <a:p>
            <a:pPr lvl="1" algn="just" eaLnBrk="1" hangingPunct="1">
              <a:lnSpc>
                <a:spcPct val="90000"/>
              </a:lnSpc>
              <a:buFont typeface="Wingdings" charset="2"/>
              <a:buChar char="n"/>
              <a:defRPr/>
            </a:pPr>
            <a:r>
              <a:rPr lang="en-US" sz="3200" dirty="0"/>
              <a:t>Volunteer your time and skills to worthy </a:t>
            </a:r>
            <a:r>
              <a:rPr lang="en-US" sz="3200" dirty="0" smtClean="0"/>
              <a:t>causes</a:t>
            </a:r>
          </a:p>
          <a:p>
            <a:pPr lvl="1" algn="just" eaLnBrk="1" hangingPunct="1">
              <a:lnSpc>
                <a:spcPct val="90000"/>
              </a:lnSpc>
              <a:buFont typeface="Wingdings" charset="2"/>
              <a:buChar char="n"/>
              <a:defRPr/>
            </a:pPr>
            <a:r>
              <a:rPr lang="en-US" sz="3200" dirty="0"/>
              <a:t>Help bring others to your level of knowledge about software engineering and professional </a:t>
            </a:r>
            <a:r>
              <a:rPr lang="en-US" sz="3200" dirty="0" smtClean="0"/>
              <a:t>ethics</a:t>
            </a:r>
          </a:p>
          <a:p>
            <a:pPr lvl="1" algn="just" eaLnBrk="1" hangingPunct="1">
              <a:lnSpc>
                <a:spcPct val="90000"/>
              </a:lnSpc>
              <a:buFont typeface="Wingdings" charset="2"/>
              <a:buChar char="n"/>
              <a:defRPr/>
            </a:pPr>
            <a:r>
              <a:rPr lang="en-US" sz="3200" dirty="0"/>
              <a:t>Supports Clauses 1.08, 6.02 – 6.04, 7.01, 7.02, and 7.06</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31</a:t>
            </a:fld>
            <a:endParaRPr lang="en-US" altLang="en-US" sz="1200" dirty="0"/>
          </a:p>
        </p:txBody>
      </p:sp>
    </p:spTree>
    <p:extLst>
      <p:ext uri="{BB962C8B-B14F-4D97-AF65-F5344CB8AC3E}">
        <p14:creationId xmlns:p14="http://schemas.microsoft.com/office/powerpoint/2010/main" val="308811905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Evaluate IT-related Moral Problems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dirty="0" smtClean="0"/>
              <a:t>3-steps process:</a:t>
            </a:r>
            <a:endParaRPr lang="en-US" sz="3200" dirty="0" smtClean="0"/>
          </a:p>
          <a:p>
            <a:pPr marL="971550" lvl="1" indent="-514350" algn="just" eaLnBrk="1" hangingPunct="1">
              <a:lnSpc>
                <a:spcPct val="90000"/>
              </a:lnSpc>
              <a:buFont typeface="+mj-lt"/>
              <a:buAutoNum type="arabicPeriod"/>
              <a:defRPr/>
            </a:pPr>
            <a:r>
              <a:rPr lang="en-US" altLang="en-US" sz="3200" dirty="0" smtClean="0"/>
              <a:t>Consult the list of fundamental principles and identify those that are relevant to the moral problem.</a:t>
            </a:r>
          </a:p>
          <a:p>
            <a:pPr marL="971550" lvl="1" indent="-514350" algn="just" eaLnBrk="1" hangingPunct="1">
              <a:lnSpc>
                <a:spcPct val="90000"/>
              </a:lnSpc>
              <a:buFont typeface="+mj-lt"/>
              <a:buAutoNum type="arabicPeriod"/>
              <a:defRPr/>
            </a:pPr>
            <a:r>
              <a:rPr lang="en-US" altLang="en-US" sz="3200" dirty="0" smtClean="0"/>
              <a:t>Search the list of clauses accompanying each of the relevant fundamental principles to see which speak most directly to the issue.</a:t>
            </a:r>
            <a:endParaRPr lang="en-US" altLang="en-US" sz="3200" dirty="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32</a:t>
            </a:fld>
            <a:endParaRPr lang="en-US" altLang="en-US" sz="1200" dirty="0"/>
          </a:p>
        </p:txBody>
      </p:sp>
    </p:spTree>
    <p:extLst>
      <p:ext uri="{BB962C8B-B14F-4D97-AF65-F5344CB8AC3E}">
        <p14:creationId xmlns:p14="http://schemas.microsoft.com/office/powerpoint/2010/main" val="36917450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Evaluate IT-related Moral Problems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dirty="0" smtClean="0"/>
              <a:t>3-steps process:</a:t>
            </a:r>
            <a:endParaRPr lang="en-US" sz="3200" dirty="0" smtClean="0"/>
          </a:p>
          <a:p>
            <a:pPr marL="971550" lvl="1" indent="-514350" algn="just" eaLnBrk="1" hangingPunct="1">
              <a:lnSpc>
                <a:spcPct val="90000"/>
              </a:lnSpc>
              <a:buFont typeface="+mj-lt"/>
              <a:buAutoNum type="arabicPeriod" startAt="3"/>
              <a:defRPr/>
            </a:pPr>
            <a:r>
              <a:rPr lang="en-US" altLang="en-US" sz="3200" dirty="0" smtClean="0"/>
              <a:t>Determine whether the contemplated action aligns with or contradicts the statements in the clauses. If the action is in agreement with all the clauses, that provides strong evidence the action is moral. If the action is in disagreement with all the clauses, it is safe to say the action is immoral.</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33</a:t>
            </a:fld>
            <a:endParaRPr lang="en-US" altLang="en-US" sz="1200" dirty="0"/>
          </a:p>
        </p:txBody>
      </p:sp>
    </p:spTree>
    <p:extLst>
      <p:ext uri="{BB962C8B-B14F-4D97-AF65-F5344CB8AC3E}">
        <p14:creationId xmlns:p14="http://schemas.microsoft.com/office/powerpoint/2010/main" val="35462778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Evaluate IT-related Moral Problems</a:t>
            </a:r>
          </a:p>
        </p:txBody>
      </p:sp>
      <p:sp>
        <p:nvSpPr>
          <p:cNvPr id="11267" name="Rectangle 3"/>
          <p:cNvSpPr>
            <a:spLocks noGrp="1" noChangeArrowheads="1"/>
          </p:cNvSpPr>
          <p:nvPr>
            <p:ph type="body" idx="1"/>
          </p:nvPr>
        </p:nvSpPr>
        <p:spPr>
          <a:xfrm>
            <a:off x="0" y="1099615"/>
            <a:ext cx="9144000" cy="5270469"/>
          </a:xfrm>
        </p:spPr>
        <p:txBody>
          <a:bodyPr>
            <a:normAutofit/>
          </a:bodyPr>
          <a:lstStyle/>
          <a:p>
            <a:pPr algn="just" eaLnBrk="1" hangingPunct="1">
              <a:lnSpc>
                <a:spcPct val="90000"/>
              </a:lnSpc>
              <a:buFont typeface="Wingdings" charset="2"/>
              <a:buChar char="n"/>
              <a:defRPr/>
            </a:pPr>
            <a:r>
              <a:rPr lang="en-US" dirty="0" smtClean="0"/>
              <a:t>3-steps process:</a:t>
            </a:r>
            <a:endParaRPr lang="en-US" sz="3200" dirty="0" smtClean="0"/>
          </a:p>
          <a:p>
            <a:pPr lvl="1" algn="just" eaLnBrk="1" hangingPunct="1">
              <a:lnSpc>
                <a:spcPct val="90000"/>
              </a:lnSpc>
              <a:defRPr/>
            </a:pPr>
            <a:r>
              <a:rPr lang="en-US" altLang="en-US" sz="3200" dirty="0" smtClean="0"/>
              <a:t>Usually, the contemplated action is supported by some clauses and opposed by others.</a:t>
            </a:r>
          </a:p>
          <a:p>
            <a:pPr lvl="2" algn="just" eaLnBrk="1" hangingPunct="1">
              <a:lnSpc>
                <a:spcPct val="90000"/>
              </a:lnSpc>
              <a:defRPr/>
            </a:pPr>
            <a:r>
              <a:rPr lang="en-US" altLang="en-US" sz="2800" dirty="0" smtClean="0"/>
              <a:t>Must use our judgement to determine which of the clauses are most important before we can reach a conclusion about the morality of the contemplated action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34</a:t>
            </a:fld>
            <a:endParaRPr lang="en-US" altLang="en-US" sz="1200" dirty="0"/>
          </a:p>
        </p:txBody>
      </p:sp>
    </p:spTree>
    <p:extLst>
      <p:ext uri="{BB962C8B-B14F-4D97-AF65-F5344CB8AC3E}">
        <p14:creationId xmlns:p14="http://schemas.microsoft.com/office/powerpoint/2010/main" val="103131628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a:t>Sam Shaw calls the </a:t>
            </a:r>
            <a:r>
              <a:rPr lang="en-US" dirty="0" err="1"/>
              <a:t>Dept</a:t>
            </a:r>
            <a:r>
              <a:rPr lang="en-US" dirty="0"/>
              <a:t> of CS at East Dakota State University seeking advice on how to improve the security of his business’s LAN. A secretary in the department routes </a:t>
            </a:r>
            <a:r>
              <a:rPr lang="en-US" dirty="0" smtClean="0"/>
              <a:t>his call </a:t>
            </a:r>
            <a:r>
              <a:rPr lang="en-US" dirty="0"/>
              <a:t>to Professor Jane Smith, an internationally </a:t>
            </a:r>
            <a:r>
              <a:rPr lang="en-US" dirty="0" err="1"/>
              <a:t>recognised</a:t>
            </a:r>
            <a:r>
              <a:rPr lang="en-US" dirty="0"/>
              <a:t> expert in the field. Prof Smith answers several questions posed by </a:t>
            </a:r>
            <a:r>
              <a:rPr lang="en-US" dirty="0" smtClean="0"/>
              <a:t>Mr. </a:t>
            </a:r>
            <a:r>
              <a:rPr lang="en-US" dirty="0"/>
              <a:t>Shaw regarding network security</a:t>
            </a:r>
            <a:r>
              <a:rPr lang="en-US" dirty="0" smtClean="0"/>
              <a:t>. </a:t>
            </a:r>
            <a:r>
              <a:rPr lang="en-US" dirty="0"/>
              <a:t>When </a:t>
            </a:r>
            <a:r>
              <a:rPr lang="en-US" dirty="0" smtClean="0"/>
              <a:t>Mr</a:t>
            </a:r>
            <a:r>
              <a:rPr lang="en-US" dirty="0"/>
              <a:t>.</a:t>
            </a:r>
            <a:r>
              <a:rPr lang="en-US" dirty="0" smtClean="0"/>
              <a:t> </a:t>
            </a:r>
            <a:r>
              <a:rPr lang="en-US" dirty="0"/>
              <a:t>Shaw asks Prof Smith to recommend a software package to identify security problems, Prof Smith tells him that </a:t>
            </a:r>
            <a:r>
              <a:rPr lang="en-US" dirty="0" err="1" smtClean="0"/>
              <a:t>NetCheks</a:t>
            </a:r>
            <a:r>
              <a:rPr lang="en-US" dirty="0" smtClean="0"/>
              <a:t> got the personal computer magazine’s top rating.</a:t>
            </a:r>
            <a:endParaRPr lang="en-US" sz="3200"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35</a:t>
            </a:fld>
            <a:endParaRPr lang="en-US" altLang="en-US" sz="1200" dirty="0"/>
          </a:p>
        </p:txBody>
      </p:sp>
    </p:spTree>
    <p:extLst>
      <p:ext uri="{BB962C8B-B14F-4D97-AF65-F5344CB8AC3E}">
        <p14:creationId xmlns:p14="http://schemas.microsoft.com/office/powerpoint/2010/main" val="174968668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She </a:t>
            </a:r>
            <a:r>
              <a:rPr lang="en-US" dirty="0"/>
              <a:t>does not mention that the same magazine gave a “best buy” rating to another product with fewer features but a much lower price</a:t>
            </a:r>
            <a:r>
              <a:rPr lang="en-US" dirty="0" smtClean="0"/>
              <a:t>. </a:t>
            </a:r>
            <a:r>
              <a:rPr lang="en-US" dirty="0"/>
              <a:t>She also fails to mention that </a:t>
            </a:r>
            <a:r>
              <a:rPr lang="en-US" dirty="0" err="1"/>
              <a:t>NetCheks</a:t>
            </a:r>
            <a:r>
              <a:rPr lang="en-US" dirty="0"/>
              <a:t> is a product of a spin-off company started by one of her former students and that she owns 10% of the company.</a:t>
            </a:r>
            <a:endParaRPr lang="en-US" sz="3200"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36</a:t>
            </a:fld>
            <a:endParaRPr lang="en-US" altLang="en-US" sz="1200" dirty="0"/>
          </a:p>
        </p:txBody>
      </p:sp>
    </p:spTree>
    <p:extLst>
      <p:ext uri="{BB962C8B-B14F-4D97-AF65-F5344CB8AC3E}">
        <p14:creationId xmlns:p14="http://schemas.microsoft.com/office/powerpoint/2010/main" val="309831364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800" dirty="0" smtClean="0"/>
              <a:t>From the list of fundamental principles, 3 most relevant fundamental principles:</a:t>
            </a:r>
          </a:p>
          <a:p>
            <a:pPr lvl="2" algn="just" eaLnBrk="1" hangingPunct="1">
              <a:lnSpc>
                <a:spcPct val="90000"/>
              </a:lnSpc>
              <a:buFont typeface="Wingdings" charset="2"/>
              <a:buChar char="n"/>
              <a:defRPr/>
            </a:pPr>
            <a:r>
              <a:rPr lang="en-US" sz="2600" dirty="0" smtClean="0"/>
              <a:t>Be impartial</a:t>
            </a:r>
          </a:p>
          <a:p>
            <a:pPr lvl="2" algn="just" eaLnBrk="1" hangingPunct="1">
              <a:lnSpc>
                <a:spcPct val="90000"/>
              </a:lnSpc>
              <a:buFont typeface="Wingdings" charset="2"/>
              <a:buChar char="n"/>
              <a:defRPr/>
            </a:pPr>
            <a:r>
              <a:rPr lang="en-US" sz="2600" dirty="0" smtClean="0"/>
              <a:t>Disclose information that others ought to know</a:t>
            </a:r>
          </a:p>
          <a:p>
            <a:pPr lvl="2" algn="just" eaLnBrk="1" hangingPunct="1">
              <a:lnSpc>
                <a:spcPct val="90000"/>
              </a:lnSpc>
              <a:buFont typeface="Wingdings" charset="2"/>
              <a:buChar char="n"/>
              <a:defRPr/>
            </a:pPr>
            <a:r>
              <a:rPr lang="en-US" sz="2600" dirty="0" smtClean="0"/>
              <a:t>Share your knowledge, expertise and values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37</a:t>
            </a:fld>
            <a:endParaRPr lang="en-US" altLang="en-US" sz="1200" dirty="0"/>
          </a:p>
        </p:txBody>
      </p:sp>
    </p:spTree>
    <p:extLst>
      <p:ext uri="{BB962C8B-B14F-4D97-AF65-F5344CB8AC3E}">
        <p14:creationId xmlns:p14="http://schemas.microsoft.com/office/powerpoint/2010/main" val="304022004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800" dirty="0" smtClean="0"/>
              <a:t>From the list of clauses identified with </a:t>
            </a:r>
            <a:r>
              <a:rPr lang="en-US" dirty="0" smtClean="0"/>
              <a:t>the </a:t>
            </a:r>
            <a:r>
              <a:rPr lang="en-US" sz="2800" dirty="0" smtClean="0"/>
              <a:t>fundamental principles, those fit the case study most closely are:</a:t>
            </a:r>
          </a:p>
          <a:p>
            <a:pPr lvl="2" algn="just" eaLnBrk="1" hangingPunct="1">
              <a:lnSpc>
                <a:spcPct val="90000"/>
              </a:lnSpc>
              <a:buFont typeface="Wingdings" charset="2"/>
              <a:buChar char="n"/>
              <a:defRPr/>
            </a:pPr>
            <a:r>
              <a:rPr lang="en-US" sz="2600" dirty="0" smtClean="0"/>
              <a:t>1.06. Be fair and avoid deception in all statements, particularly public ones, concerning software or related documents, methods and tools.</a:t>
            </a:r>
          </a:p>
          <a:p>
            <a:pPr lvl="3" algn="just" eaLnBrk="1" hangingPunct="1">
              <a:lnSpc>
                <a:spcPct val="90000"/>
              </a:lnSpc>
              <a:buFont typeface="Wingdings" charset="2"/>
              <a:buChar char="n"/>
              <a:defRPr/>
            </a:pPr>
            <a:r>
              <a:rPr lang="en-US" sz="2400" dirty="0" smtClean="0"/>
              <a:t>Prof Smith was deceptive when she mentioned the most highly rated software package but not the one rated to be a “best buy”</a:t>
            </a:r>
          </a:p>
          <a:p>
            <a:pPr lvl="2" algn="just" eaLnBrk="1" hangingPunct="1">
              <a:lnSpc>
                <a:spcPct val="90000"/>
              </a:lnSpc>
              <a:buFont typeface="Wingdings" charset="2"/>
              <a:buChar char="n"/>
              <a:defRPr/>
            </a:pPr>
            <a:r>
              <a:rPr lang="en-US" sz="2600" dirty="0" smtClean="0"/>
              <a:t>1.08. Be encouraged to volunteer professional skills to good causes and contribute to public education concerning the discipline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38</a:t>
            </a:fld>
            <a:endParaRPr lang="en-US" altLang="en-US" sz="1200" dirty="0"/>
          </a:p>
        </p:txBody>
      </p:sp>
    </p:spTree>
    <p:extLst>
      <p:ext uri="{BB962C8B-B14F-4D97-AF65-F5344CB8AC3E}">
        <p14:creationId xmlns:p14="http://schemas.microsoft.com/office/powerpoint/2010/main" val="4043317928"/>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800" dirty="0" smtClean="0"/>
              <a:t>From the list of clauses identified with </a:t>
            </a:r>
            <a:r>
              <a:rPr lang="en-US" dirty="0" smtClean="0"/>
              <a:t>the </a:t>
            </a:r>
            <a:r>
              <a:rPr lang="en-US" sz="2800" dirty="0" smtClean="0"/>
              <a:t>fundamental principles, those fit the case study most closely are:</a:t>
            </a:r>
          </a:p>
          <a:p>
            <a:pPr lvl="2" algn="just" eaLnBrk="1" hangingPunct="1">
              <a:lnSpc>
                <a:spcPct val="90000"/>
              </a:lnSpc>
              <a:buFont typeface="Wingdings" charset="2"/>
              <a:buChar char="n"/>
              <a:defRPr/>
            </a:pPr>
            <a:r>
              <a:rPr lang="en-US" sz="2600" dirty="0" smtClean="0"/>
              <a:t>4.05. Disclose to all concerned parties those conflicts of interest that cannot reasonably be avoided or escaped</a:t>
            </a:r>
          </a:p>
          <a:p>
            <a:pPr lvl="2" algn="just" eaLnBrk="1" hangingPunct="1">
              <a:lnSpc>
                <a:spcPct val="90000"/>
              </a:lnSpc>
              <a:buFont typeface="Wingdings" charset="2"/>
              <a:buChar char="n"/>
              <a:defRPr/>
            </a:pPr>
            <a:r>
              <a:rPr lang="en-US" sz="2600" dirty="0" smtClean="0"/>
              <a:t>6.02. Promote public knowledge of software engineering</a:t>
            </a:r>
          </a:p>
          <a:p>
            <a:pPr lvl="3" algn="just" eaLnBrk="1" hangingPunct="1">
              <a:lnSpc>
                <a:spcPct val="90000"/>
              </a:lnSpc>
              <a:buFont typeface="Wingdings" charset="2"/>
              <a:buChar char="n"/>
              <a:defRPr/>
            </a:pPr>
            <a:r>
              <a:rPr lang="en-US" sz="2400" dirty="0" smtClean="0"/>
              <a:t>Professor Smith freely provided Sam Shaw with valuable information about network security</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39</a:t>
            </a:fld>
            <a:endParaRPr lang="en-US" altLang="en-US" sz="1200" dirty="0"/>
          </a:p>
        </p:txBody>
      </p:sp>
    </p:spTree>
    <p:extLst>
      <p:ext uri="{BB962C8B-B14F-4D97-AF65-F5344CB8AC3E}">
        <p14:creationId xmlns:p14="http://schemas.microsoft.com/office/powerpoint/2010/main" val="171695969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871016"/>
          </a:xfrm>
        </p:spPr>
        <p:txBody>
          <a:bodyPr tIns="0" bIns="0"/>
          <a:lstStyle/>
          <a:p>
            <a:pPr algn="ctr" eaLnBrk="1" hangingPunct="1"/>
            <a:r>
              <a:rPr lang="en-US" altLang="en-US" dirty="0" smtClean="0"/>
              <a:t>Introduction</a:t>
            </a:r>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US" sz="3600" dirty="0" smtClean="0"/>
              <a:t>1940, Netherlands came under German occupation.</a:t>
            </a:r>
          </a:p>
          <a:p>
            <a:pPr eaLnBrk="1" hangingPunct="1">
              <a:lnSpc>
                <a:spcPct val="90000"/>
              </a:lnSpc>
              <a:buFont typeface="Wingdings" charset="2"/>
              <a:buChar char="n"/>
              <a:defRPr/>
            </a:pPr>
            <a:r>
              <a:rPr lang="en-US" sz="3600" dirty="0" smtClean="0">
                <a:solidFill>
                  <a:schemeClr val="tx1"/>
                </a:solidFill>
              </a:rPr>
              <a:t>Lents promoted his invention and the Nazis were impressed.</a:t>
            </a:r>
          </a:p>
          <a:p>
            <a:pPr lvl="1" eaLnBrk="1" hangingPunct="1">
              <a:lnSpc>
                <a:spcPct val="90000"/>
              </a:lnSpc>
              <a:buFont typeface="Wingdings" charset="2"/>
              <a:buChar char="n"/>
              <a:defRPr/>
            </a:pPr>
            <a:r>
              <a:rPr lang="en-US" dirty="0" smtClean="0">
                <a:solidFill>
                  <a:schemeClr val="tx1"/>
                </a:solidFill>
              </a:rPr>
              <a:t>The identification card was issued to everyone in the Netherlands.</a:t>
            </a:r>
          </a:p>
        </p:txBody>
      </p:sp>
      <p:sp>
        <p:nvSpPr>
          <p:cNvPr id="24580" name="Slide Number Placeholder 5"/>
          <p:cNvSpPr>
            <a:spLocks noGrp="1"/>
          </p:cNvSpPr>
          <p:nvPr>
            <p:ph type="sldNum" sz="quarter" idx="11"/>
          </p:nvPr>
        </p:nvSpPr>
        <p:spPr>
          <a:xfrm>
            <a:off x="0" y="6237312"/>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137682929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800" dirty="0" smtClean="0"/>
              <a:t>From the list of clauses identified with </a:t>
            </a:r>
            <a:r>
              <a:rPr lang="en-US" dirty="0" smtClean="0"/>
              <a:t>the </a:t>
            </a:r>
            <a:r>
              <a:rPr lang="en-US" sz="2800" dirty="0" smtClean="0"/>
              <a:t>fundamental principles, those fit the case study most closely are:</a:t>
            </a:r>
          </a:p>
          <a:p>
            <a:pPr lvl="2" algn="just" eaLnBrk="1" hangingPunct="1">
              <a:lnSpc>
                <a:spcPct val="90000"/>
              </a:lnSpc>
              <a:buFont typeface="Wingdings" charset="2"/>
              <a:buChar char="n"/>
              <a:defRPr/>
            </a:pPr>
            <a:r>
              <a:rPr lang="en-US" sz="2600" dirty="0" smtClean="0"/>
              <a:t>6.05. Not promote their own interest at the expense of the profession, client or employer</a:t>
            </a:r>
          </a:p>
          <a:p>
            <a:pPr lvl="3" algn="just" eaLnBrk="1" hangingPunct="1">
              <a:lnSpc>
                <a:spcPct val="90000"/>
              </a:lnSpc>
              <a:buFont typeface="Wingdings" charset="2"/>
              <a:buChar char="n"/>
              <a:defRPr/>
            </a:pPr>
            <a:r>
              <a:rPr lang="en-US" sz="2400" dirty="0" smtClean="0"/>
              <a:t>Prof Smith did not tell Sam Shaw that she had a personal stake in the success of the </a:t>
            </a:r>
            <a:r>
              <a:rPr lang="en-US" sz="2400" dirty="0" err="1" smtClean="0"/>
              <a:t>NetCheks</a:t>
            </a:r>
            <a:r>
              <a:rPr lang="en-US" sz="2400" dirty="0" smtClean="0"/>
              <a:t> software. She did not tell him about the “best buy” package that may have provided him every feature he needed at a much lower price.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40</a:t>
            </a:fld>
            <a:endParaRPr lang="en-US" altLang="en-US" sz="1200" dirty="0"/>
          </a:p>
        </p:txBody>
      </p:sp>
    </p:spTree>
    <p:extLst>
      <p:ext uri="{BB962C8B-B14F-4D97-AF65-F5344CB8AC3E}">
        <p14:creationId xmlns:p14="http://schemas.microsoft.com/office/powerpoint/2010/main" val="693319985"/>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1</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Mr. Shaw was asking Prof Smith for free advice and she provided it. She did a good thing. (Clauses 1.08 and 6.02)</a:t>
            </a:r>
          </a:p>
          <a:p>
            <a:pPr lvl="1" algn="just" eaLnBrk="1" hangingPunct="1">
              <a:lnSpc>
                <a:spcPct val="90000"/>
              </a:lnSpc>
              <a:buFont typeface="Wingdings" charset="2"/>
              <a:buChar char="n"/>
              <a:defRPr/>
            </a:pPr>
            <a:r>
              <a:rPr lang="en-US" sz="2600" dirty="0" smtClean="0"/>
              <a:t>However, she violated the other 3 clauses (1.06, 4.05 &amp; 6.05).</a:t>
            </a:r>
          </a:p>
          <a:p>
            <a:pPr lvl="2" algn="just" eaLnBrk="1" hangingPunct="1">
              <a:lnSpc>
                <a:spcPct val="90000"/>
              </a:lnSpc>
              <a:buFont typeface="Wingdings" charset="2"/>
              <a:buChar char="n"/>
              <a:defRPr/>
            </a:pPr>
            <a:r>
              <a:rPr lang="en-US" dirty="0" smtClean="0"/>
              <a:t>Most important, she did not reveal her personal interest in </a:t>
            </a:r>
            <a:r>
              <a:rPr lang="en-US" dirty="0" err="1" smtClean="0"/>
              <a:t>NetCheks</a:t>
            </a:r>
            <a:r>
              <a:rPr lang="en-US" dirty="0" smtClean="0"/>
              <a:t>, which could lead her to be biased</a:t>
            </a:r>
          </a:p>
          <a:p>
            <a:pPr lvl="3" algn="just" eaLnBrk="1" hangingPunct="1">
              <a:lnSpc>
                <a:spcPct val="90000"/>
              </a:lnSpc>
              <a:buFont typeface="Wingdings" charset="2"/>
              <a:buChar char="n"/>
              <a:defRPr/>
            </a:pPr>
            <a:r>
              <a:rPr lang="en-US" sz="2200" dirty="0" smtClean="0"/>
              <a:t>Evidence: she did not mention the “best buy” package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41</a:t>
            </a:fld>
            <a:endParaRPr lang="en-US" altLang="en-US" sz="1200" dirty="0"/>
          </a:p>
        </p:txBody>
      </p:sp>
    </p:spTree>
    <p:extLst>
      <p:ext uri="{BB962C8B-B14F-4D97-AF65-F5344CB8AC3E}">
        <p14:creationId xmlns:p14="http://schemas.microsoft.com/office/powerpoint/2010/main" val="429164992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2</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Joe Green, a system administrator, is installing a new software package on the PC used by employee Chuck Dennis. The company has not </a:t>
            </a:r>
            <a:r>
              <a:rPr lang="en-US" dirty="0" err="1" smtClean="0"/>
              <a:t>authorised</a:t>
            </a:r>
            <a:r>
              <a:rPr lang="en-US" dirty="0" smtClean="0"/>
              <a:t> Joe to read other people’s emails, Web logs or personal files.</a:t>
            </a:r>
            <a:r>
              <a:rPr lang="en-US" dirty="0"/>
              <a:t> </a:t>
            </a:r>
            <a:r>
              <a:rPr lang="en-US" dirty="0" smtClean="0"/>
              <a:t>However, in the course of installing the software he accidentally come across directories containing files with suspicious-looking names. He opens a few of the files and discovers they contain child pornography. Joe believes possessing such images is against federal law. What should he do?</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42</a:t>
            </a:fld>
            <a:endParaRPr lang="en-US" altLang="en-US" sz="1200" dirty="0"/>
          </a:p>
        </p:txBody>
      </p:sp>
    </p:spTree>
    <p:extLst>
      <p:ext uri="{BB962C8B-B14F-4D97-AF65-F5344CB8AC3E}">
        <p14:creationId xmlns:p14="http://schemas.microsoft.com/office/powerpoint/2010/main" val="36598527"/>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2</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From the list of fundamental principles, the most relevant principles to the scenario are:</a:t>
            </a:r>
          </a:p>
          <a:p>
            <a:pPr lvl="2" algn="just" eaLnBrk="1" hangingPunct="1">
              <a:lnSpc>
                <a:spcPct val="90000"/>
              </a:lnSpc>
              <a:buFont typeface="Wingdings" charset="2"/>
              <a:buChar char="n"/>
              <a:defRPr/>
            </a:pPr>
            <a:r>
              <a:rPr lang="en-US" dirty="0" smtClean="0"/>
              <a:t>Be impartial</a:t>
            </a:r>
          </a:p>
          <a:p>
            <a:pPr lvl="2" algn="just" eaLnBrk="1" hangingPunct="1">
              <a:lnSpc>
                <a:spcPct val="90000"/>
              </a:lnSpc>
              <a:buFont typeface="Wingdings" charset="2"/>
              <a:buChar char="n"/>
              <a:defRPr/>
            </a:pPr>
            <a:r>
              <a:rPr lang="en-US" dirty="0" smtClean="0"/>
              <a:t>Respect the right of others</a:t>
            </a:r>
          </a:p>
          <a:p>
            <a:pPr lvl="2" algn="just" eaLnBrk="1" hangingPunct="1">
              <a:lnSpc>
                <a:spcPct val="90000"/>
              </a:lnSpc>
              <a:buFont typeface="Wingdings" charset="2"/>
              <a:buChar char="n"/>
              <a:defRPr/>
            </a:pPr>
            <a:r>
              <a:rPr lang="en-US" dirty="0" smtClean="0"/>
              <a:t>Treat other justly</a:t>
            </a:r>
          </a:p>
          <a:p>
            <a:pPr lvl="2" algn="just" eaLnBrk="1" hangingPunct="1">
              <a:lnSpc>
                <a:spcPct val="90000"/>
              </a:lnSpc>
              <a:buFont typeface="Wingdings" charset="2"/>
              <a:buChar char="n"/>
              <a:defRPr/>
            </a:pPr>
            <a:r>
              <a:rPr lang="en-US" dirty="0" smtClean="0"/>
              <a:t>Maintain your integrity</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43</a:t>
            </a:fld>
            <a:endParaRPr lang="en-US" altLang="en-US" sz="1200" dirty="0"/>
          </a:p>
        </p:txBody>
      </p:sp>
    </p:spTree>
    <p:extLst>
      <p:ext uri="{BB962C8B-B14F-4D97-AF65-F5344CB8AC3E}">
        <p14:creationId xmlns:p14="http://schemas.microsoft.com/office/powerpoint/2010/main" val="259421852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2</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Examine the list of clauses associated with the fundamental principles, the most relevant are:</a:t>
            </a:r>
          </a:p>
          <a:p>
            <a:pPr lvl="2" algn="just" eaLnBrk="1" hangingPunct="1">
              <a:lnSpc>
                <a:spcPct val="90000"/>
              </a:lnSpc>
              <a:buFont typeface="Wingdings" charset="2"/>
              <a:buChar char="n"/>
              <a:defRPr/>
            </a:pPr>
            <a:r>
              <a:rPr lang="en-US" dirty="0" smtClean="0"/>
              <a:t>2.03. Use the property of a client or employer only in ways properly </a:t>
            </a:r>
            <a:r>
              <a:rPr lang="en-US" dirty="0" err="1" smtClean="0"/>
              <a:t>authorised</a:t>
            </a:r>
            <a:r>
              <a:rPr lang="en-US" dirty="0" smtClean="0"/>
              <a:t> and with the client’s or employer’s knowledge and consent.</a:t>
            </a:r>
          </a:p>
          <a:p>
            <a:pPr lvl="3" algn="just" eaLnBrk="1" hangingPunct="1">
              <a:lnSpc>
                <a:spcPct val="90000"/>
              </a:lnSpc>
              <a:buFont typeface="Wingdings" charset="2"/>
              <a:buChar char="n"/>
              <a:defRPr/>
            </a:pPr>
            <a:r>
              <a:rPr lang="en-US" sz="2200" dirty="0" smtClean="0"/>
              <a:t>Somebody has misused the company’s PC by using it to stored image of child pornography. By this principle Joe has an obligation to report what he discovered.</a:t>
            </a:r>
          </a:p>
          <a:p>
            <a:pPr lvl="2" algn="just" eaLnBrk="1" hangingPunct="1">
              <a:lnSpc>
                <a:spcPct val="90000"/>
              </a:lnSpc>
              <a:buFont typeface="Wingdings" charset="2"/>
              <a:buChar char="n"/>
              <a:defRPr/>
            </a:pPr>
            <a:r>
              <a:rPr lang="en-US" dirty="0" smtClean="0"/>
              <a:t>2.09. Promote no interest adverse to their employer or client, unless a higher ethical concern is being compromised; in that case, inform the employer or another appropriate authority of the ethical concern.</a:t>
            </a:r>
          </a:p>
          <a:p>
            <a:pPr lvl="3" algn="just" eaLnBrk="1" hangingPunct="1">
              <a:lnSpc>
                <a:spcPct val="90000"/>
              </a:lnSpc>
              <a:buFont typeface="Wingdings" charset="2"/>
              <a:buChar char="n"/>
              <a:defRPr/>
            </a:pPr>
            <a:r>
              <a:rPr lang="en-US" sz="2200" dirty="0" smtClean="0"/>
              <a:t>Applying this principle would lead Joe to disclose what he discovered.</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44</a:t>
            </a:fld>
            <a:endParaRPr lang="en-US" altLang="en-US" sz="1200" dirty="0"/>
          </a:p>
        </p:txBody>
      </p:sp>
    </p:spTree>
    <p:extLst>
      <p:ext uri="{BB962C8B-B14F-4D97-AF65-F5344CB8AC3E}">
        <p14:creationId xmlns:p14="http://schemas.microsoft.com/office/powerpoint/2010/main" val="928659141"/>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2</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Examine the list of clauses associated with the fundamental principles, the most relevant are:</a:t>
            </a:r>
          </a:p>
          <a:p>
            <a:pPr lvl="2" algn="just" eaLnBrk="1" hangingPunct="1">
              <a:lnSpc>
                <a:spcPct val="90000"/>
              </a:lnSpc>
              <a:buFont typeface="Wingdings" charset="2"/>
              <a:buChar char="n"/>
              <a:defRPr/>
            </a:pPr>
            <a:r>
              <a:rPr lang="en-US" dirty="0" smtClean="0"/>
              <a:t>3.13. Be careful to use only accurate data derived by ethical and lawful means and use it only in ways properly </a:t>
            </a:r>
            <a:r>
              <a:rPr lang="en-US" dirty="0" err="1" smtClean="0"/>
              <a:t>authorised</a:t>
            </a:r>
            <a:r>
              <a:rPr lang="en-US" dirty="0" smtClean="0"/>
              <a:t>.</a:t>
            </a:r>
          </a:p>
          <a:p>
            <a:pPr lvl="3" algn="just" eaLnBrk="1" hangingPunct="1">
              <a:lnSpc>
                <a:spcPct val="90000"/>
              </a:lnSpc>
              <a:buFont typeface="Wingdings" charset="2"/>
              <a:buChar char="n"/>
              <a:defRPr/>
            </a:pPr>
            <a:r>
              <a:rPr lang="en-US" sz="2200" dirty="0" smtClean="0"/>
              <a:t>Joe discovered the child pornography by violating the company’s policy against examining files on personal computers used by employees.</a:t>
            </a:r>
          </a:p>
          <a:p>
            <a:pPr lvl="2" algn="just" eaLnBrk="1" hangingPunct="1">
              <a:lnSpc>
                <a:spcPct val="90000"/>
              </a:lnSpc>
              <a:buFont typeface="Wingdings" charset="2"/>
              <a:buChar char="n"/>
              <a:defRPr/>
            </a:pPr>
            <a:r>
              <a:rPr lang="en-US" dirty="0" smtClean="0"/>
              <a:t>5.10. Provide for due process in hearing charges of violation of an employer’s policy or of this Code</a:t>
            </a:r>
          </a:p>
          <a:p>
            <a:pPr lvl="3" algn="just" eaLnBrk="1" hangingPunct="1">
              <a:lnSpc>
                <a:spcPct val="90000"/>
              </a:lnSpc>
              <a:buFont typeface="Wingdings" charset="2"/>
              <a:buChar char="n"/>
              <a:defRPr/>
            </a:pPr>
            <a:r>
              <a:rPr lang="en-US" sz="2200" dirty="0" smtClean="0"/>
              <a:t>Simply because Chuck had these files on his computer does not necessarily mean he is guilty. Perhaps someone else broke into Chuck’s computer and stored the images there.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45</a:t>
            </a:fld>
            <a:endParaRPr lang="en-US" altLang="en-US" sz="1200" dirty="0"/>
          </a:p>
        </p:txBody>
      </p:sp>
    </p:spTree>
    <p:extLst>
      <p:ext uri="{BB962C8B-B14F-4D97-AF65-F5344CB8AC3E}">
        <p14:creationId xmlns:p14="http://schemas.microsoft.com/office/powerpoint/2010/main" val="204837804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2</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This is more complicated because Joe violated the company’s policy to uncover the child pornography on Chuck’s PC.</a:t>
            </a:r>
          </a:p>
          <a:p>
            <a:pPr lvl="1" algn="just" eaLnBrk="1" hangingPunct="1">
              <a:lnSpc>
                <a:spcPct val="90000"/>
              </a:lnSpc>
              <a:buFont typeface="Wingdings" charset="2"/>
              <a:buChar char="n"/>
              <a:defRPr/>
            </a:pPr>
            <a:r>
              <a:rPr lang="en-US" sz="2600" dirty="0" smtClean="0"/>
              <a:t>The principles guide Joe to reveal his discovery to the relevant authorities within the corporation, even though management may punish Joe for breaking the policy.</a:t>
            </a:r>
          </a:p>
          <a:p>
            <a:pPr lvl="1" algn="just" eaLnBrk="1" hangingPunct="1">
              <a:lnSpc>
                <a:spcPct val="90000"/>
              </a:lnSpc>
              <a:buFont typeface="Wingdings" charset="2"/>
              <a:buChar char="n"/>
              <a:defRPr/>
            </a:pPr>
            <a:r>
              <a:rPr lang="en-US" sz="2600" dirty="0" smtClean="0"/>
              <a:t>There is possibility Chuck is a victim. Someone else may try to frame Chuck or use his computer as a safe stash.</a:t>
            </a:r>
          </a:p>
          <a:p>
            <a:pPr lvl="1" algn="just" eaLnBrk="1" hangingPunct="1">
              <a:lnSpc>
                <a:spcPct val="90000"/>
              </a:lnSpc>
              <a:buFont typeface="Wingdings" charset="2"/>
              <a:buChar char="n"/>
              <a:defRPr/>
            </a:pPr>
            <a:r>
              <a:rPr lang="en-US" sz="2600" dirty="0" smtClean="0"/>
              <a:t>Joe should be discreet until a complete investigation is completed and Chuck has had the opportunity to defend himself.</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46</a:t>
            </a:fld>
            <a:endParaRPr lang="en-US" altLang="en-US" sz="1200" dirty="0"/>
          </a:p>
        </p:txBody>
      </p:sp>
    </p:spTree>
    <p:extLst>
      <p:ext uri="{BB962C8B-B14F-4D97-AF65-F5344CB8AC3E}">
        <p14:creationId xmlns:p14="http://schemas.microsoft.com/office/powerpoint/2010/main" val="159342129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The internet is plagued by a new worm that infects PCs by exploiting a security hole in a popular operating system. Tim Smart creates an </a:t>
            </a:r>
            <a:r>
              <a:rPr lang="en-US" dirty="0" err="1" smtClean="0"/>
              <a:t>antiworm</a:t>
            </a:r>
            <a:r>
              <a:rPr lang="en-US" dirty="0" smtClean="0"/>
              <a:t> that exploits the same security hole to spread from PC to PC. When Tim’s </a:t>
            </a:r>
            <a:r>
              <a:rPr lang="en-US" dirty="0" err="1" smtClean="0"/>
              <a:t>antiworm</a:t>
            </a:r>
            <a:r>
              <a:rPr lang="en-US" dirty="0" smtClean="0"/>
              <a:t> gets into a PC, it automatically downloads a software patch that plugs the security hole. Tim releases the </a:t>
            </a:r>
            <a:r>
              <a:rPr lang="en-US" dirty="0" err="1" smtClean="0"/>
              <a:t>antiworm</a:t>
            </a:r>
            <a:r>
              <a:rPr lang="en-US" dirty="0" smtClean="0"/>
              <a:t>, taking precautions to ensure that it cannot be tracked back to him.</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47</a:t>
            </a:fld>
            <a:endParaRPr lang="en-US" altLang="en-US" sz="1200" dirty="0"/>
          </a:p>
        </p:txBody>
      </p:sp>
    </p:spTree>
    <p:extLst>
      <p:ext uri="{BB962C8B-B14F-4D97-AF65-F5344CB8AC3E}">
        <p14:creationId xmlns:p14="http://schemas.microsoft.com/office/powerpoint/2010/main" val="2765612386"/>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The </a:t>
            </a:r>
            <a:r>
              <a:rPr lang="en-US" dirty="0" err="1" smtClean="0"/>
              <a:t>antiworm</a:t>
            </a:r>
            <a:r>
              <a:rPr lang="en-US" dirty="0" smtClean="0"/>
              <a:t> quickly spreads throughout the Internet, consuming large amounts of network bandwidth and entering millions of computers. To system administrators, it looks like another worm and they battle its spread the same way they fight all other worm.</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48</a:t>
            </a:fld>
            <a:endParaRPr lang="en-US" altLang="en-US" sz="1200" dirty="0"/>
          </a:p>
        </p:txBody>
      </p:sp>
    </p:spTree>
    <p:extLst>
      <p:ext uri="{BB962C8B-B14F-4D97-AF65-F5344CB8AC3E}">
        <p14:creationId xmlns:p14="http://schemas.microsoft.com/office/powerpoint/2010/main" val="101648672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The most relevant fundamental principles are:</a:t>
            </a:r>
          </a:p>
          <a:p>
            <a:pPr lvl="2" algn="just" eaLnBrk="1" hangingPunct="1">
              <a:lnSpc>
                <a:spcPct val="90000"/>
              </a:lnSpc>
              <a:buFont typeface="Wingdings" charset="2"/>
              <a:buChar char="n"/>
              <a:defRPr/>
            </a:pPr>
            <a:r>
              <a:rPr lang="en-US" dirty="0" smtClean="0"/>
              <a:t>Continually improve your abilities</a:t>
            </a:r>
          </a:p>
          <a:p>
            <a:pPr lvl="2" algn="just" eaLnBrk="1" hangingPunct="1">
              <a:lnSpc>
                <a:spcPct val="90000"/>
              </a:lnSpc>
              <a:buFont typeface="Wingdings" charset="2"/>
              <a:buChar char="n"/>
              <a:defRPr/>
            </a:pPr>
            <a:r>
              <a:rPr lang="en-US" dirty="0" smtClean="0"/>
              <a:t>Share your knowledge, expertise and values</a:t>
            </a:r>
          </a:p>
          <a:p>
            <a:pPr lvl="2" algn="just" eaLnBrk="1" hangingPunct="1">
              <a:lnSpc>
                <a:spcPct val="90000"/>
              </a:lnSpc>
              <a:buFont typeface="Wingdings" charset="2"/>
              <a:buChar char="n"/>
              <a:defRPr/>
            </a:pPr>
            <a:r>
              <a:rPr lang="en-US" dirty="0" smtClean="0"/>
              <a:t>Respect the right of others</a:t>
            </a:r>
          </a:p>
          <a:p>
            <a:pPr lvl="2" algn="just" eaLnBrk="1" hangingPunct="1">
              <a:lnSpc>
                <a:spcPct val="90000"/>
              </a:lnSpc>
              <a:buFont typeface="Wingdings" charset="2"/>
              <a:buChar char="n"/>
              <a:defRPr/>
            </a:pPr>
            <a:r>
              <a:rPr lang="en-US" dirty="0" smtClean="0"/>
              <a:t>Take responsibility for your actions and inactions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49</a:t>
            </a:fld>
            <a:endParaRPr lang="en-US" altLang="en-US" sz="1200" dirty="0"/>
          </a:p>
        </p:txBody>
      </p:sp>
    </p:spTree>
    <p:extLst>
      <p:ext uri="{BB962C8B-B14F-4D97-AF65-F5344CB8AC3E}">
        <p14:creationId xmlns:p14="http://schemas.microsoft.com/office/powerpoint/2010/main" val="19357404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871016"/>
          </a:xfrm>
        </p:spPr>
        <p:txBody>
          <a:bodyPr tIns="0" bIns="0"/>
          <a:lstStyle/>
          <a:p>
            <a:pPr algn="ctr" eaLnBrk="1" hangingPunct="1"/>
            <a:r>
              <a:rPr lang="en-US" altLang="en-US" dirty="0" smtClean="0"/>
              <a:t>Introduction</a:t>
            </a:r>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US" dirty="0" smtClean="0"/>
              <a:t>1941, the Germans began a special census of the Jews, they were required to register at their local census office.</a:t>
            </a:r>
          </a:p>
          <a:p>
            <a:pPr lvl="1" eaLnBrk="1" hangingPunct="1">
              <a:lnSpc>
                <a:spcPct val="90000"/>
              </a:lnSpc>
              <a:buFont typeface="Wingdings" charset="2"/>
              <a:buChar char="n"/>
              <a:defRPr/>
            </a:pPr>
            <a:r>
              <a:rPr lang="en-US" dirty="0" smtClean="0">
                <a:solidFill>
                  <a:schemeClr val="tx1"/>
                </a:solidFill>
              </a:rPr>
              <a:t>Failing to register: 5 years in prison and lost of property.</a:t>
            </a:r>
          </a:p>
          <a:p>
            <a:pPr lvl="1" eaLnBrk="1" hangingPunct="1">
              <a:lnSpc>
                <a:spcPct val="90000"/>
              </a:lnSpc>
              <a:buFont typeface="Wingdings" charset="2"/>
              <a:buChar char="n"/>
              <a:defRPr/>
            </a:pPr>
            <a:r>
              <a:rPr lang="en-US" dirty="0" smtClean="0">
                <a:solidFill>
                  <a:schemeClr val="tx1"/>
                </a:solidFill>
              </a:rPr>
              <a:t>Can the government track down those who failed to registered?</a:t>
            </a:r>
          </a:p>
        </p:txBody>
      </p:sp>
      <p:sp>
        <p:nvSpPr>
          <p:cNvPr id="24580" name="Slide Number Placeholder 5"/>
          <p:cNvSpPr>
            <a:spLocks noGrp="1"/>
          </p:cNvSpPr>
          <p:nvPr>
            <p:ph type="sldNum" sz="quarter" idx="11"/>
          </p:nvPr>
        </p:nvSpPr>
        <p:spPr>
          <a:xfrm>
            <a:off x="0" y="6237312"/>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14179498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The most relevant clauses are:</a:t>
            </a:r>
          </a:p>
          <a:p>
            <a:pPr lvl="2" algn="just" eaLnBrk="1" hangingPunct="1">
              <a:lnSpc>
                <a:spcPct val="90000"/>
              </a:lnSpc>
              <a:buFont typeface="Wingdings" charset="2"/>
              <a:buChar char="n"/>
              <a:defRPr/>
            </a:pPr>
            <a:r>
              <a:rPr lang="en-US" dirty="0" smtClean="0"/>
              <a:t>1.01. Accept full responsibility for their own work</a:t>
            </a:r>
          </a:p>
          <a:p>
            <a:pPr lvl="3" algn="just" eaLnBrk="1" hangingPunct="1">
              <a:lnSpc>
                <a:spcPct val="90000"/>
              </a:lnSpc>
              <a:buFont typeface="Wingdings" charset="2"/>
              <a:buChar char="n"/>
              <a:defRPr/>
            </a:pPr>
            <a:r>
              <a:rPr lang="en-US" sz="2200" dirty="0" smtClean="0"/>
              <a:t>Tim tried to prevent others from discovering that he was the author of the </a:t>
            </a:r>
            <a:r>
              <a:rPr lang="en-US" sz="2200" dirty="0" err="1" smtClean="0"/>
              <a:t>antiworm</a:t>
            </a:r>
            <a:r>
              <a:rPr lang="en-US" sz="2200" dirty="0" smtClean="0"/>
              <a:t>. He did not </a:t>
            </a:r>
            <a:r>
              <a:rPr lang="en-US" sz="2200" dirty="0" err="1" smtClean="0"/>
              <a:t>accoet</a:t>
            </a:r>
            <a:r>
              <a:rPr lang="en-US" sz="2200" dirty="0" smtClean="0"/>
              <a:t> responsibility for what he had done.</a:t>
            </a:r>
          </a:p>
          <a:p>
            <a:pPr lvl="2" algn="just" eaLnBrk="1" hangingPunct="1">
              <a:lnSpc>
                <a:spcPct val="90000"/>
              </a:lnSpc>
              <a:buFont typeface="Wingdings" charset="2"/>
              <a:buChar char="n"/>
              <a:defRPr/>
            </a:pPr>
            <a:r>
              <a:rPr lang="en-US" dirty="0" smtClean="0"/>
              <a:t>1.08. Be encouraged to volunteer professional skills to good causes and contribute to public education concerning the discipline	</a:t>
            </a:r>
          </a:p>
          <a:p>
            <a:pPr lvl="3" algn="just" eaLnBrk="1" hangingPunct="1">
              <a:lnSpc>
                <a:spcPct val="90000"/>
              </a:lnSpc>
              <a:buFont typeface="Wingdings" charset="2"/>
              <a:buChar char="n"/>
              <a:defRPr/>
            </a:pPr>
            <a:r>
              <a:rPr lang="en-US" sz="2200" dirty="0" smtClean="0"/>
              <a:t>The </a:t>
            </a:r>
            <a:r>
              <a:rPr lang="en-US" sz="2200" dirty="0" err="1" smtClean="0"/>
              <a:t>antiworm</a:t>
            </a:r>
            <a:r>
              <a:rPr lang="en-US" sz="2200" dirty="0" smtClean="0"/>
              <a:t> did something good by patching security holes. Tim provided the </a:t>
            </a:r>
            <a:r>
              <a:rPr lang="en-US" sz="2200" dirty="0" err="1" smtClean="0"/>
              <a:t>antiworm</a:t>
            </a:r>
            <a:r>
              <a:rPr lang="en-US" sz="2200" dirty="0" smtClean="0"/>
              <a:t> to the Internet community without charge. However, system administrator spent a lot of time trying to halt the spread of the </a:t>
            </a:r>
            <a:r>
              <a:rPr lang="en-US" sz="2200" dirty="0" err="1" smtClean="0"/>
              <a:t>antiworm</a:t>
            </a:r>
            <a:r>
              <a:rPr lang="en-US" sz="2200" dirty="0" smtClean="0"/>
              <a:t>, a harmful effect.</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50</a:t>
            </a:fld>
            <a:endParaRPr lang="en-US" altLang="en-US" sz="1200" dirty="0"/>
          </a:p>
        </p:txBody>
      </p:sp>
    </p:spTree>
    <p:extLst>
      <p:ext uri="{BB962C8B-B14F-4D97-AF65-F5344CB8AC3E}">
        <p14:creationId xmlns:p14="http://schemas.microsoft.com/office/powerpoint/2010/main" val="3534678469"/>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The most relevant clauses are:</a:t>
            </a:r>
          </a:p>
          <a:p>
            <a:pPr lvl="2" algn="just" eaLnBrk="1" hangingPunct="1">
              <a:lnSpc>
                <a:spcPct val="90000"/>
              </a:lnSpc>
              <a:buFont typeface="Wingdings" charset="2"/>
              <a:buChar char="n"/>
              <a:defRPr/>
            </a:pPr>
            <a:r>
              <a:rPr lang="en-US" dirty="0" smtClean="0"/>
              <a:t>2.03. Use the property of a client or employer only in ways properly </a:t>
            </a:r>
            <a:r>
              <a:rPr lang="en-US" dirty="0" err="1" smtClean="0"/>
              <a:t>authorised</a:t>
            </a:r>
            <a:r>
              <a:rPr lang="en-US" dirty="0" smtClean="0"/>
              <a:t> and with the client’s or employer’s knowledge and consent</a:t>
            </a:r>
          </a:p>
          <a:p>
            <a:pPr lvl="3" algn="just" eaLnBrk="1" hangingPunct="1">
              <a:lnSpc>
                <a:spcPct val="90000"/>
              </a:lnSpc>
              <a:buFont typeface="Wingdings" charset="2"/>
              <a:buChar char="n"/>
              <a:defRPr/>
            </a:pPr>
            <a:r>
              <a:rPr lang="en-US" sz="2200" dirty="0" smtClean="0"/>
              <a:t>Tim’s “client” is the community of Internet PC owners who happen to use the operating system with security hole. While his </a:t>
            </a:r>
            <a:r>
              <a:rPr lang="en-US" sz="2200" dirty="0" err="1" smtClean="0"/>
              <a:t>antiworm</a:t>
            </a:r>
            <a:r>
              <a:rPr lang="en-US" sz="2200" dirty="0" smtClean="0"/>
              <a:t> was designed to benefit them, it entered their systems without their knowledge or consent. The </a:t>
            </a:r>
            <a:r>
              <a:rPr lang="en-US" sz="2200" dirty="0" err="1" smtClean="0"/>
              <a:t>antiworm</a:t>
            </a:r>
            <a:r>
              <a:rPr lang="en-US" sz="2200" dirty="0" smtClean="0"/>
              <a:t> also consumed a great deal of network bandwidth without the consent of the relevant telecommunication companies.</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51</a:t>
            </a:fld>
            <a:endParaRPr lang="en-US" altLang="en-US" sz="1200" dirty="0"/>
          </a:p>
        </p:txBody>
      </p:sp>
    </p:spTree>
    <p:extLst>
      <p:ext uri="{BB962C8B-B14F-4D97-AF65-F5344CB8AC3E}">
        <p14:creationId xmlns:p14="http://schemas.microsoft.com/office/powerpoint/2010/main" val="373537172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The most relevant clauses are:</a:t>
            </a:r>
          </a:p>
          <a:p>
            <a:pPr lvl="2" algn="just" eaLnBrk="1" hangingPunct="1">
              <a:lnSpc>
                <a:spcPct val="90000"/>
              </a:lnSpc>
              <a:buFont typeface="Wingdings" charset="2"/>
              <a:buChar char="n"/>
              <a:defRPr/>
            </a:pPr>
            <a:r>
              <a:rPr lang="en-US" dirty="0" smtClean="0"/>
              <a:t>8.01. Further their knowledge of developments in the analysis, specification, design, development, maintenance and testing of software and related documents, together with the management of the development process.</a:t>
            </a:r>
          </a:p>
          <a:p>
            <a:pPr lvl="2" algn="just" eaLnBrk="1" hangingPunct="1">
              <a:lnSpc>
                <a:spcPct val="90000"/>
              </a:lnSpc>
              <a:buFont typeface="Wingdings" charset="2"/>
              <a:buChar char="n"/>
              <a:defRPr/>
            </a:pPr>
            <a:r>
              <a:rPr lang="en-US" dirty="0" smtClean="0"/>
              <a:t>8.02. Improve their ability to create safe, reliable and useful quality software at reasonable cost and within a reasonable time</a:t>
            </a:r>
          </a:p>
          <a:p>
            <a:pPr lvl="2" algn="just" eaLnBrk="1" hangingPunct="1">
              <a:lnSpc>
                <a:spcPct val="90000"/>
              </a:lnSpc>
              <a:buFont typeface="Wingdings" charset="2"/>
              <a:buChar char="n"/>
              <a:defRPr/>
            </a:pPr>
            <a:r>
              <a:rPr lang="en-US" dirty="0"/>
              <a:t>8.06. Improve their knowledge of this Code, its interpretation and its application to their work</a:t>
            </a:r>
            <a:endParaRPr 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52</a:t>
            </a:fld>
            <a:endParaRPr lang="en-US" altLang="en-US" sz="1200" dirty="0"/>
          </a:p>
        </p:txBody>
      </p:sp>
    </p:spTree>
    <p:extLst>
      <p:ext uri="{BB962C8B-B14F-4D97-AF65-F5344CB8AC3E}">
        <p14:creationId xmlns:p14="http://schemas.microsoft.com/office/powerpoint/2010/main" val="4090901203"/>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The most relevant clauses are:</a:t>
            </a:r>
          </a:p>
          <a:p>
            <a:pPr lvl="2" algn="just" eaLnBrk="1" hangingPunct="1">
              <a:lnSpc>
                <a:spcPct val="90000"/>
              </a:lnSpc>
              <a:buFont typeface="Wingdings" charset="2"/>
              <a:buChar char="n"/>
              <a:defRPr/>
            </a:pPr>
            <a:r>
              <a:rPr lang="en-US" dirty="0" smtClean="0"/>
              <a:t>8.01, 8.02</a:t>
            </a:r>
          </a:p>
          <a:p>
            <a:pPr lvl="3" algn="just" eaLnBrk="1" hangingPunct="1">
              <a:lnSpc>
                <a:spcPct val="90000"/>
              </a:lnSpc>
              <a:buFont typeface="Wingdings" charset="2"/>
              <a:buChar char="n"/>
              <a:defRPr/>
            </a:pPr>
            <a:r>
              <a:rPr lang="en-US" sz="2200" dirty="0" smtClean="0"/>
              <a:t>Tim followed these 2 clauses when he acquired a copy of the worm, figured out how it worked and created a reliable </a:t>
            </a:r>
            <a:r>
              <a:rPr lang="en-US" sz="2200" dirty="0" err="1" smtClean="0"/>
              <a:t>antiworm</a:t>
            </a:r>
            <a:r>
              <a:rPr lang="en-US" sz="2200" dirty="0" smtClean="0"/>
              <a:t> in a short period of time. The experience improved his knowledge and skills.</a:t>
            </a:r>
          </a:p>
          <a:p>
            <a:pPr lvl="1" algn="just" eaLnBrk="1" hangingPunct="1">
              <a:lnSpc>
                <a:spcPct val="90000"/>
              </a:lnSpc>
              <a:buFont typeface="Wingdings" charset="2"/>
              <a:buChar char="n"/>
              <a:defRPr/>
            </a:pPr>
            <a:endParaRPr lang="en-US" sz="2600" dirty="0" smtClean="0"/>
          </a:p>
          <a:p>
            <a:pPr lvl="1" algn="just" eaLnBrk="1" hangingPunct="1">
              <a:lnSpc>
                <a:spcPct val="90000"/>
              </a:lnSpc>
              <a:buFont typeface="Wingdings" charset="2"/>
              <a:buChar char="n"/>
              <a:defRPr/>
            </a:pPr>
            <a:r>
              <a:rPr lang="en-US" sz="2600" dirty="0" smtClean="0"/>
              <a:t>According to some of the principles, Tim did the right thing but according to the others, Tim was wrong to release the </a:t>
            </a:r>
            <a:r>
              <a:rPr lang="en-US" sz="2600" dirty="0" err="1" smtClean="0"/>
              <a:t>antiworm</a:t>
            </a:r>
            <a:r>
              <a:rPr lang="en-US" sz="2600" dirty="0" smtClean="0"/>
              <a:t>. How to resolve this dilemma?</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53</a:t>
            </a:fld>
            <a:endParaRPr lang="en-US" altLang="en-US" sz="1200" dirty="0"/>
          </a:p>
        </p:txBody>
      </p:sp>
    </p:spTree>
    <p:extLst>
      <p:ext uri="{BB962C8B-B14F-4D97-AF65-F5344CB8AC3E}">
        <p14:creationId xmlns:p14="http://schemas.microsoft.com/office/powerpoint/2010/main" val="3351644081"/>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Tim’s welfare is less important than the public good.</a:t>
            </a:r>
          </a:p>
          <a:p>
            <a:pPr lvl="1" algn="just" eaLnBrk="1" hangingPunct="1">
              <a:lnSpc>
                <a:spcPct val="90000"/>
              </a:lnSpc>
              <a:buFont typeface="Wingdings" charset="2"/>
              <a:buChar char="n"/>
              <a:defRPr/>
            </a:pPr>
            <a:r>
              <a:rPr lang="en-US" sz="2600" dirty="0" smtClean="0"/>
              <a:t>View from 3 remaining clauses: 1.01, 1.08 &amp; 2.03</a:t>
            </a:r>
          </a:p>
          <a:p>
            <a:pPr lvl="1" algn="just" eaLnBrk="1" hangingPunct="1">
              <a:lnSpc>
                <a:spcPct val="90000"/>
              </a:lnSpc>
              <a:buFont typeface="Wingdings" charset="2"/>
              <a:buChar char="n"/>
              <a:defRPr/>
            </a:pPr>
            <a:r>
              <a:rPr lang="en-US" sz="2600" dirty="0" smtClean="0"/>
              <a:t>1.01: what Tim did was wrong. He refused to accept the responsibility for launching the </a:t>
            </a:r>
            <a:r>
              <a:rPr lang="en-US" sz="2600" dirty="0" err="1" smtClean="0"/>
              <a:t>antiworm</a:t>
            </a:r>
            <a:r>
              <a:rPr lang="en-US" sz="2600" dirty="0" smtClean="0"/>
              <a:t> by attempting to hide his identity.</a:t>
            </a:r>
          </a:p>
          <a:p>
            <a:pPr lvl="1" algn="just" eaLnBrk="1" hangingPunct="1">
              <a:lnSpc>
                <a:spcPct val="90000"/>
              </a:lnSpc>
              <a:buFont typeface="Wingdings" charset="2"/>
              <a:buChar char="n"/>
              <a:defRPr/>
            </a:pPr>
            <a:r>
              <a:rPr lang="en-US" sz="2600" dirty="0" smtClean="0"/>
              <a:t>From point of view of clause 1.08, must determine whether his efforts were directed to a “good cause”</a:t>
            </a:r>
          </a:p>
          <a:p>
            <a:pPr lvl="2" algn="just" eaLnBrk="1" hangingPunct="1">
              <a:lnSpc>
                <a:spcPct val="90000"/>
              </a:lnSpc>
              <a:buFont typeface="Wingdings" charset="2"/>
              <a:buChar char="n"/>
              <a:defRPr/>
            </a:pPr>
            <a:r>
              <a:rPr lang="en-US" dirty="0" smtClean="0"/>
              <a:t>Tim’s </a:t>
            </a:r>
            <a:r>
              <a:rPr lang="en-US" dirty="0" err="1" smtClean="0"/>
              <a:t>antiworm</a:t>
            </a:r>
            <a:r>
              <a:rPr lang="en-US" dirty="0" smtClean="0"/>
              <a:t> benefited the PCs. However, it harmed the Internet by consuming a large amounts of bandwidth and it harmed the administrators who spent time battling it. There were harmful as well as beneficial consequences, we cannot say that his effort were directed to a </a:t>
            </a:r>
            <a:r>
              <a:rPr lang="en-US" b="1" dirty="0" smtClean="0"/>
              <a:t>completely</a:t>
            </a:r>
            <a:r>
              <a:rPr lang="en-US" dirty="0" smtClean="0"/>
              <a:t> good cause.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54</a:t>
            </a:fld>
            <a:endParaRPr lang="en-US" altLang="en-US" sz="1200" dirty="0"/>
          </a:p>
        </p:txBody>
      </p:sp>
    </p:spTree>
    <p:extLst>
      <p:ext uri="{BB962C8B-B14F-4D97-AF65-F5344CB8AC3E}">
        <p14:creationId xmlns:p14="http://schemas.microsoft.com/office/powerpoint/2010/main" val="2003985532"/>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3</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From point of view of clause 2.03, Tim violated the property rights of the PC owners because the </a:t>
            </a:r>
            <a:r>
              <a:rPr lang="en-US" sz="2600" dirty="0" err="1" smtClean="0"/>
              <a:t>antiworm</a:t>
            </a:r>
            <a:r>
              <a:rPr lang="en-US" sz="2600" dirty="0" smtClean="0"/>
              <a:t> infected their PCs without authorization. His release of the </a:t>
            </a:r>
            <a:r>
              <a:rPr lang="en-US" sz="2600" dirty="0" err="1" smtClean="0"/>
              <a:t>antiworm</a:t>
            </a:r>
            <a:r>
              <a:rPr lang="en-US" sz="2600" dirty="0" smtClean="0"/>
              <a:t> was wrong.</a:t>
            </a:r>
          </a:p>
          <a:p>
            <a:pPr lvl="1" algn="just" eaLnBrk="1" hangingPunct="1">
              <a:lnSpc>
                <a:spcPct val="90000"/>
              </a:lnSpc>
              <a:buFont typeface="Wingdings" charset="2"/>
              <a:buChar char="n"/>
              <a:defRPr/>
            </a:pPr>
            <a:r>
              <a:rPr lang="en-US" sz="2600" dirty="0" smtClean="0"/>
              <a:t>Tim’s release of </a:t>
            </a:r>
            <a:r>
              <a:rPr lang="en-US" sz="2600" dirty="0" err="1" smtClean="0"/>
              <a:t>antiworm</a:t>
            </a:r>
            <a:r>
              <a:rPr lang="en-US" sz="2600" dirty="0" smtClean="0"/>
              <a:t> is clearly wrong based on 1.01 &amp; 2.03. It is also hard to argue that he satisfied the spirit of clause 1.08.</a:t>
            </a:r>
          </a:p>
          <a:p>
            <a:pPr lvl="1" algn="just" eaLnBrk="1" hangingPunct="1">
              <a:lnSpc>
                <a:spcPct val="90000"/>
              </a:lnSpc>
              <a:buFont typeface="Wingdings" charset="2"/>
              <a:buChar char="n"/>
              <a:defRPr/>
            </a:pPr>
            <a:r>
              <a:rPr lang="en-US" sz="2600" dirty="0" smtClean="0"/>
              <a:t>Conclusion: Tim’s action violated the SE Code of Ethics and Professional Practice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55</a:t>
            </a:fld>
            <a:endParaRPr lang="en-US" altLang="en-US" sz="1200" dirty="0"/>
          </a:p>
        </p:txBody>
      </p:sp>
    </p:spTree>
    <p:extLst>
      <p:ext uri="{BB962C8B-B14F-4D97-AF65-F5344CB8AC3E}">
        <p14:creationId xmlns:p14="http://schemas.microsoft.com/office/powerpoint/2010/main" val="1132718506"/>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Acme Corporation licenses a software package to many state, country and city governments. Government agencies have the choice of three levels of service:</a:t>
            </a:r>
          </a:p>
          <a:p>
            <a:pPr lvl="1" algn="just" eaLnBrk="1" hangingPunct="1">
              <a:lnSpc>
                <a:spcPct val="90000"/>
              </a:lnSpc>
              <a:buFont typeface="Wingdings" charset="2"/>
              <a:buChar char="n"/>
              <a:defRPr/>
            </a:pPr>
            <a:r>
              <a:rPr lang="en-US" sz="3000" dirty="0" smtClean="0"/>
              <a:t>The bronze level provides online support only</a:t>
            </a:r>
          </a:p>
          <a:p>
            <a:pPr lvl="1" algn="just" eaLnBrk="1" hangingPunct="1">
              <a:lnSpc>
                <a:spcPct val="90000"/>
              </a:lnSpc>
              <a:buFont typeface="Wingdings" charset="2"/>
              <a:buChar char="n"/>
              <a:defRPr/>
            </a:pPr>
            <a:r>
              <a:rPr lang="en-US" sz="3000" dirty="0" smtClean="0"/>
              <a:t>The silver level adds phone support</a:t>
            </a:r>
          </a:p>
          <a:p>
            <a:pPr lvl="1" algn="just" eaLnBrk="1" hangingPunct="1">
              <a:lnSpc>
                <a:spcPct val="90000"/>
              </a:lnSpc>
              <a:buFont typeface="Wingdings" charset="2"/>
              <a:buChar char="n"/>
              <a:defRPr/>
            </a:pPr>
            <a:r>
              <a:rPr lang="en-US" sz="3000" dirty="0" smtClean="0"/>
              <a:t>The gold level includes training classes taught on the customer’s site.</a:t>
            </a:r>
          </a:p>
          <a:p>
            <a:pPr algn="just" eaLnBrk="1" hangingPunct="1">
              <a:lnSpc>
                <a:spcPct val="90000"/>
              </a:lnSpc>
              <a:buFont typeface="Wingdings" charset="2"/>
              <a:buChar char="n"/>
              <a:defRPr/>
            </a:pPr>
            <a:r>
              <a:rPr lang="en-US" dirty="0" smtClean="0"/>
              <a:t>The gold level cost $20,000 a year more than the silver level</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56</a:t>
            </a:fld>
            <a:endParaRPr lang="en-US" altLang="en-US" sz="1200" dirty="0"/>
          </a:p>
        </p:txBody>
      </p:sp>
    </p:spTree>
    <p:extLst>
      <p:ext uri="{BB962C8B-B14F-4D97-AF65-F5344CB8AC3E}">
        <p14:creationId xmlns:p14="http://schemas.microsoft.com/office/powerpoint/2010/main" val="2779285487"/>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GB" dirty="0"/>
              <a:t>Jean is one of the Acme employees who works in the supper organisation</a:t>
            </a:r>
            <a:r>
              <a:rPr lang="en-GB" dirty="0" smtClean="0"/>
              <a:t>. </a:t>
            </a:r>
            <a:r>
              <a:rPr lang="en-GB" dirty="0"/>
              <a:t>Mostly, Jean provides phone support, but from time to time he teaches an on-site class. In fact, Jean created many of the instructional materials used in these classes</a:t>
            </a:r>
            <a:r>
              <a:rPr lang="en-GB" dirty="0" smtClean="0"/>
              <a:t>. </a:t>
            </a:r>
            <a:r>
              <a:rPr lang="en-GB" dirty="0"/>
              <a:t>Because of the recession, quite a few government agencies have dropped from the gold level of support to the silver level, and some members of Jean’s training group have lost their jobs</a:t>
            </a:r>
            <a:r>
              <a:rPr lang="en-GB" dirty="0" smtClean="0"/>
              <a:t>. </a:t>
            </a:r>
            <a:r>
              <a:rPr lang="en-GB" dirty="0"/>
              <a:t>Jean has a family to support and he is wondering if his position will soon be eliminated as well.</a:t>
            </a:r>
            <a:endParaRPr 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57</a:t>
            </a:fld>
            <a:endParaRPr lang="en-US" altLang="en-US" sz="1200" dirty="0"/>
          </a:p>
        </p:txBody>
      </p:sp>
    </p:spTree>
    <p:extLst>
      <p:ext uri="{BB962C8B-B14F-4D97-AF65-F5344CB8AC3E}">
        <p14:creationId xmlns:p14="http://schemas.microsoft.com/office/powerpoint/2010/main" val="427054510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GB" dirty="0"/>
              <a:t>The state government of East Dakota is one of the many customers that no longer pays Acme Corporation for on-site training. One day Jean gets a call from Maria, who works for the East Dakota state agency using the software package. Maria offers to pay Jean $5,000 plus expenses to run a five-day training class that covers the same material as the official course taught by Acme</a:t>
            </a:r>
            <a:r>
              <a:rPr lang="en-GB" dirty="0" smtClean="0"/>
              <a:t>. </a:t>
            </a:r>
            <a:r>
              <a:rPr lang="en-GB" dirty="0"/>
              <a:t>Jean accepts the offer, but he does not inform anyone at Acme Corporation of his decision</a:t>
            </a:r>
            <a:r>
              <a:rPr lang="en-GB" dirty="0" smtClean="0"/>
              <a:t>.</a:t>
            </a:r>
            <a:endParaRPr 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58</a:t>
            </a:fld>
            <a:endParaRPr lang="en-US" altLang="en-US" sz="1200" dirty="0"/>
          </a:p>
        </p:txBody>
      </p:sp>
    </p:spTree>
    <p:extLst>
      <p:ext uri="{BB962C8B-B14F-4D97-AF65-F5344CB8AC3E}">
        <p14:creationId xmlns:p14="http://schemas.microsoft.com/office/powerpoint/2010/main" val="376853954"/>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GB" dirty="0"/>
              <a:t>Working at home on evenings and weekends, he develops his own set of instructional materials. He takes a week of paid vacation from work, travels to East Dakota and teaches the class.</a:t>
            </a:r>
            <a:endParaRPr 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59</a:t>
            </a:fld>
            <a:endParaRPr lang="en-US" altLang="en-US" sz="1200" dirty="0"/>
          </a:p>
        </p:txBody>
      </p:sp>
    </p:spTree>
    <p:extLst>
      <p:ext uri="{BB962C8B-B14F-4D97-AF65-F5344CB8AC3E}">
        <p14:creationId xmlns:p14="http://schemas.microsoft.com/office/powerpoint/2010/main" val="96789385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871016"/>
          </a:xfrm>
        </p:spPr>
        <p:txBody>
          <a:bodyPr tIns="0" bIns="0"/>
          <a:lstStyle/>
          <a:p>
            <a:pPr algn="ctr" eaLnBrk="1" hangingPunct="1"/>
            <a:r>
              <a:rPr lang="en-US" altLang="en-US" dirty="0" smtClean="0"/>
              <a:t>Introduction</a:t>
            </a:r>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US" dirty="0" smtClean="0"/>
              <a:t>Lentz anticipated the needs of the Germans, he started the process of producing an alphabetic register of Jewish population.</a:t>
            </a:r>
          </a:p>
          <a:p>
            <a:pPr eaLnBrk="1" hangingPunct="1">
              <a:lnSpc>
                <a:spcPct val="90000"/>
              </a:lnSpc>
              <a:buFont typeface="Wingdings" charset="2"/>
              <a:buChar char="n"/>
              <a:defRPr/>
            </a:pPr>
            <a:r>
              <a:rPr lang="en-US" dirty="0" smtClean="0">
                <a:solidFill>
                  <a:schemeClr val="tx1"/>
                </a:solidFill>
              </a:rPr>
              <a:t>July 1942, the Germans began deporting the Jews to concentration camp in Eastern Europe by twice-weekly train.</a:t>
            </a:r>
          </a:p>
          <a:p>
            <a:pPr lvl="1" eaLnBrk="1" hangingPunct="1">
              <a:lnSpc>
                <a:spcPct val="90000"/>
              </a:lnSpc>
              <a:buFont typeface="Wingdings" charset="2"/>
              <a:buChar char="n"/>
              <a:defRPr/>
            </a:pPr>
            <a:r>
              <a:rPr lang="en-US" dirty="0" smtClean="0">
                <a:solidFill>
                  <a:schemeClr val="tx1"/>
                </a:solidFill>
              </a:rPr>
              <a:t>The list provided by Lentz allowed this operation to be conducted efficiently.</a:t>
            </a:r>
          </a:p>
          <a:p>
            <a:pPr lvl="1" eaLnBrk="1" hangingPunct="1">
              <a:lnSpc>
                <a:spcPct val="90000"/>
              </a:lnSpc>
              <a:buFont typeface="Wingdings" charset="2"/>
              <a:buChar char="n"/>
              <a:defRPr/>
            </a:pPr>
            <a:r>
              <a:rPr lang="en-US" dirty="0" smtClean="0">
                <a:solidFill>
                  <a:schemeClr val="tx1"/>
                </a:solidFill>
              </a:rPr>
              <a:t>107,000 of 140,000 Jews were deported. 102,000 died.</a:t>
            </a:r>
          </a:p>
        </p:txBody>
      </p:sp>
      <p:sp>
        <p:nvSpPr>
          <p:cNvPr id="24580" name="Slide Number Placeholder 5"/>
          <p:cNvSpPr>
            <a:spLocks noGrp="1"/>
          </p:cNvSpPr>
          <p:nvPr>
            <p:ph type="sldNum" sz="quarter" idx="11"/>
          </p:nvPr>
        </p:nvSpPr>
        <p:spPr>
          <a:xfrm>
            <a:off x="152400" y="6370084"/>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352888055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fundamental principles:</a:t>
            </a:r>
          </a:p>
          <a:p>
            <a:pPr lvl="2" algn="just" eaLnBrk="1" hangingPunct="1">
              <a:lnSpc>
                <a:spcPct val="90000"/>
              </a:lnSpc>
              <a:buFont typeface="Wingdings" charset="2"/>
              <a:buChar char="n"/>
              <a:defRPr/>
            </a:pPr>
            <a:r>
              <a:rPr lang="en-US" dirty="0" smtClean="0"/>
              <a:t>Be impartial</a:t>
            </a:r>
          </a:p>
          <a:p>
            <a:pPr lvl="2" algn="just" eaLnBrk="1" hangingPunct="1">
              <a:lnSpc>
                <a:spcPct val="90000"/>
              </a:lnSpc>
              <a:buFont typeface="Wingdings" charset="2"/>
              <a:buChar char="n"/>
              <a:defRPr/>
            </a:pPr>
            <a:r>
              <a:rPr lang="en-GB" dirty="0"/>
              <a:t>Take responsibility for your actions and </a:t>
            </a:r>
            <a:r>
              <a:rPr lang="en-GB" dirty="0" smtClean="0"/>
              <a:t>inaction</a:t>
            </a:r>
          </a:p>
          <a:p>
            <a:pPr lvl="2" algn="just" eaLnBrk="1" hangingPunct="1">
              <a:lnSpc>
                <a:spcPct val="90000"/>
              </a:lnSpc>
              <a:buFont typeface="Wingdings" charset="2"/>
              <a:buChar char="n"/>
              <a:defRPr/>
            </a:pPr>
            <a:r>
              <a:rPr lang="en-GB" dirty="0"/>
              <a:t>Disclose information that others ought to </a:t>
            </a:r>
            <a:r>
              <a:rPr lang="en-GB" dirty="0" smtClean="0"/>
              <a:t>know</a:t>
            </a:r>
          </a:p>
          <a:p>
            <a:pPr lvl="2" algn="just" eaLnBrk="1" hangingPunct="1">
              <a:lnSpc>
                <a:spcPct val="90000"/>
              </a:lnSpc>
              <a:buFont typeface="Wingdings" charset="2"/>
              <a:buChar char="n"/>
              <a:defRPr/>
            </a:pPr>
            <a:r>
              <a:rPr lang="en-GB" dirty="0"/>
              <a:t>Maintain your </a:t>
            </a:r>
            <a:r>
              <a:rPr lang="en-GB" dirty="0" smtClean="0"/>
              <a:t>integrity</a:t>
            </a:r>
          </a:p>
          <a:p>
            <a:pPr lvl="2" algn="just" eaLnBrk="1" hangingPunct="1">
              <a:lnSpc>
                <a:spcPct val="90000"/>
              </a:lnSpc>
              <a:buFont typeface="Wingdings" charset="2"/>
              <a:buChar char="n"/>
              <a:defRPr/>
            </a:pPr>
            <a:r>
              <a:rPr lang="en-GB" dirty="0"/>
              <a:t>Continually improve your abilities</a:t>
            </a:r>
            <a:endParaRPr lang="en-US"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60</a:t>
            </a:fld>
            <a:endParaRPr lang="en-US" altLang="en-US" sz="1200" dirty="0"/>
          </a:p>
        </p:txBody>
      </p:sp>
    </p:spTree>
    <p:extLst>
      <p:ext uri="{BB962C8B-B14F-4D97-AF65-F5344CB8AC3E}">
        <p14:creationId xmlns:p14="http://schemas.microsoft.com/office/powerpoint/2010/main" val="2631278787"/>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clauses:</a:t>
            </a:r>
          </a:p>
          <a:p>
            <a:pPr lvl="2" algn="just" eaLnBrk="1" hangingPunct="1">
              <a:lnSpc>
                <a:spcPct val="90000"/>
              </a:lnSpc>
              <a:buFont typeface="Wingdings" charset="2"/>
              <a:buChar char="n"/>
              <a:defRPr/>
            </a:pPr>
            <a:r>
              <a:rPr lang="en-US" dirty="0" smtClean="0"/>
              <a:t>2.08 </a:t>
            </a:r>
            <a:r>
              <a:rPr lang="en-GB" dirty="0"/>
              <a:t>Accept no outside work detrimental to the work they perform for their primary employer</a:t>
            </a:r>
            <a:r>
              <a:rPr lang="en-GB" dirty="0" smtClean="0"/>
              <a:t>.</a:t>
            </a:r>
          </a:p>
          <a:p>
            <a:pPr lvl="3" algn="just" eaLnBrk="1" hangingPunct="1">
              <a:lnSpc>
                <a:spcPct val="90000"/>
              </a:lnSpc>
              <a:buFont typeface="Wingdings" charset="2"/>
              <a:buChar char="n"/>
              <a:defRPr/>
            </a:pPr>
            <a:r>
              <a:rPr lang="en-US" sz="2200" dirty="0" smtClean="0"/>
              <a:t>Employers provide employees with weekends off and paid vacations so that they can rest from their </a:t>
            </a:r>
            <a:r>
              <a:rPr lang="en-GB" sz="2200" dirty="0" smtClean="0"/>
              <a:t>labours</a:t>
            </a:r>
            <a:r>
              <a:rPr lang="en-US" sz="2200" dirty="0" smtClean="0"/>
              <a:t> and return to work refreshed and able to perform at a high level. You could argue that Jean’s consulting work was detrimental to his “day job” at Acme Corporation because it filled his evenings and weekends and kept him from getting a proper vacation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61</a:t>
            </a:fld>
            <a:endParaRPr lang="en-US" altLang="en-US" sz="1200" dirty="0"/>
          </a:p>
        </p:txBody>
      </p:sp>
    </p:spTree>
    <p:extLst>
      <p:ext uri="{BB962C8B-B14F-4D97-AF65-F5344CB8AC3E}">
        <p14:creationId xmlns:p14="http://schemas.microsoft.com/office/powerpoint/2010/main" val="336481863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clauses:</a:t>
            </a:r>
          </a:p>
          <a:p>
            <a:pPr lvl="2" algn="just" eaLnBrk="1" hangingPunct="1">
              <a:lnSpc>
                <a:spcPct val="90000"/>
              </a:lnSpc>
              <a:buFont typeface="Wingdings" charset="2"/>
              <a:buChar char="n"/>
              <a:defRPr/>
            </a:pPr>
            <a:r>
              <a:rPr lang="en-US" dirty="0" smtClean="0"/>
              <a:t>3.04 </a:t>
            </a:r>
            <a:r>
              <a:rPr lang="en-GB" dirty="0"/>
              <a:t>Ensure that they are qualified for any project on which they work or propose to work by an appropriate combination of education and training, and experience.</a:t>
            </a:r>
            <a:endParaRPr lang="en-GB" dirty="0" smtClean="0"/>
          </a:p>
          <a:p>
            <a:pPr lvl="3" algn="just" eaLnBrk="1" hangingPunct="1">
              <a:lnSpc>
                <a:spcPct val="90000"/>
              </a:lnSpc>
              <a:buFont typeface="Wingdings" charset="2"/>
              <a:buChar char="n"/>
              <a:defRPr/>
            </a:pPr>
            <a:r>
              <a:rPr lang="en-US" sz="2200" dirty="0" smtClean="0"/>
              <a:t>Based on his prior experience at Acme, Jean was certainly well qualified to develop the instructional materials and teach the class in East Dakota. He has fulfilled this obligation of the Code.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62</a:t>
            </a:fld>
            <a:endParaRPr lang="en-US" altLang="en-US" sz="1200" dirty="0"/>
          </a:p>
        </p:txBody>
      </p:sp>
    </p:spTree>
    <p:extLst>
      <p:ext uri="{BB962C8B-B14F-4D97-AF65-F5344CB8AC3E}">
        <p14:creationId xmlns:p14="http://schemas.microsoft.com/office/powerpoint/2010/main" val="235182300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clauses:</a:t>
            </a:r>
          </a:p>
          <a:p>
            <a:pPr lvl="2" algn="just" eaLnBrk="1" hangingPunct="1">
              <a:lnSpc>
                <a:spcPct val="90000"/>
              </a:lnSpc>
              <a:buFont typeface="Wingdings" charset="2"/>
              <a:buChar char="n"/>
              <a:defRPr/>
            </a:pPr>
            <a:r>
              <a:rPr lang="en-US" dirty="0" smtClean="0"/>
              <a:t>4.05 </a:t>
            </a:r>
            <a:r>
              <a:rPr lang="en-GB" dirty="0"/>
              <a:t>Disclose to all concerned parties those conflicts of interest that cannot reasonably be avoided or escaped.</a:t>
            </a:r>
            <a:endParaRPr lang="en-GB" dirty="0" smtClean="0"/>
          </a:p>
          <a:p>
            <a:pPr lvl="3" algn="just" eaLnBrk="1" hangingPunct="1">
              <a:lnSpc>
                <a:spcPct val="90000"/>
              </a:lnSpc>
              <a:buFont typeface="Wingdings" charset="2"/>
              <a:buChar char="n"/>
              <a:defRPr/>
            </a:pPr>
            <a:r>
              <a:rPr lang="en-US" sz="2200" dirty="0" smtClean="0"/>
              <a:t>By accepting the consulting job with the East Dakota state government, Jean created a conflict of interest between himself and Acme Corporation. It is in Jean’s interest if East Dakota does not purchase the gold level of support, but it is Acme Corporation’s interest if East Dakota does buy the gold level of support. Jean violated this clause by not disclosing his consulting job to Acme Corporation.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63</a:t>
            </a:fld>
            <a:endParaRPr lang="en-US" altLang="en-US" sz="1200" dirty="0"/>
          </a:p>
        </p:txBody>
      </p:sp>
    </p:spTree>
    <p:extLst>
      <p:ext uri="{BB962C8B-B14F-4D97-AF65-F5344CB8AC3E}">
        <p14:creationId xmlns:p14="http://schemas.microsoft.com/office/powerpoint/2010/main" val="1765638533"/>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clauses:</a:t>
            </a:r>
          </a:p>
          <a:p>
            <a:pPr lvl="2" algn="just" eaLnBrk="1" hangingPunct="1">
              <a:lnSpc>
                <a:spcPct val="90000"/>
              </a:lnSpc>
              <a:buFont typeface="Wingdings" charset="2"/>
              <a:buChar char="n"/>
              <a:defRPr/>
            </a:pPr>
            <a:r>
              <a:rPr lang="en-US" dirty="0" smtClean="0"/>
              <a:t>6.05 </a:t>
            </a:r>
            <a:r>
              <a:rPr lang="en-GB" dirty="0"/>
              <a:t>Not promote their own interest at the expense of the profession, client or employer.</a:t>
            </a:r>
            <a:endParaRPr lang="en-GB" dirty="0" smtClean="0"/>
          </a:p>
          <a:p>
            <a:pPr lvl="3" algn="just" eaLnBrk="1" hangingPunct="1">
              <a:lnSpc>
                <a:spcPct val="90000"/>
              </a:lnSpc>
              <a:buFont typeface="Wingdings" charset="2"/>
              <a:buChar char="n"/>
              <a:defRPr/>
            </a:pPr>
            <a:r>
              <a:rPr lang="en-US" sz="2200" dirty="0" smtClean="0"/>
              <a:t>By agreeing to teach the class, Jean put his own interest above that of his employer. Clearly, the East Dakota state government recognized a need to have some on-site training. If Jean did not accept the consulting job, the East Dakota government may have gone back to the gold level of support from Acme.</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64</a:t>
            </a:fld>
            <a:endParaRPr lang="en-US" altLang="en-US" sz="1200" dirty="0"/>
          </a:p>
        </p:txBody>
      </p:sp>
    </p:spTree>
    <p:extLst>
      <p:ext uri="{BB962C8B-B14F-4D97-AF65-F5344CB8AC3E}">
        <p14:creationId xmlns:p14="http://schemas.microsoft.com/office/powerpoint/2010/main" val="2749241391"/>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Most relevant clauses:</a:t>
            </a:r>
          </a:p>
          <a:p>
            <a:pPr lvl="2" algn="just" eaLnBrk="1" hangingPunct="1">
              <a:lnSpc>
                <a:spcPct val="90000"/>
              </a:lnSpc>
              <a:buFont typeface="Wingdings" charset="2"/>
              <a:buChar char="n"/>
              <a:defRPr/>
            </a:pPr>
            <a:r>
              <a:rPr lang="en-US" dirty="0" smtClean="0"/>
              <a:t>8.04 </a:t>
            </a:r>
            <a:r>
              <a:rPr lang="en-GB" dirty="0"/>
              <a:t>Improve their understanding of the software and related documents on which they work and of the environment in which they will be used.</a:t>
            </a:r>
            <a:endParaRPr lang="en-GB" dirty="0" smtClean="0"/>
          </a:p>
          <a:p>
            <a:pPr lvl="3" algn="just" eaLnBrk="1" hangingPunct="1">
              <a:lnSpc>
                <a:spcPct val="90000"/>
              </a:lnSpc>
              <a:buFont typeface="Wingdings" charset="2"/>
              <a:buChar char="n"/>
              <a:defRPr/>
            </a:pPr>
            <a:r>
              <a:rPr lang="en-US" sz="2200" dirty="0" smtClean="0"/>
              <a:t>By creating his own set of instructional materials, Jean probably developed an even better understanding of the software package and its capabilities. There is a good chance he came up with come insights about better ways to teach others how to use the software. This additional knowledge will make Jean a more valuable employee of Acme Corporation.</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65</a:t>
            </a:fld>
            <a:endParaRPr lang="en-US" altLang="en-US" sz="1200" dirty="0"/>
          </a:p>
        </p:txBody>
      </p:sp>
    </p:spTree>
    <p:extLst>
      <p:ext uri="{BB962C8B-B14F-4D97-AF65-F5344CB8AC3E}">
        <p14:creationId xmlns:p14="http://schemas.microsoft.com/office/powerpoint/2010/main" val="1098455066"/>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You could argue that Jean is actually helping Acme Corporation. If East Dakota cannot find another source of on-site training, they may stop using the software.</a:t>
            </a:r>
          </a:p>
          <a:p>
            <a:pPr lvl="1" algn="just" eaLnBrk="1" hangingPunct="1">
              <a:lnSpc>
                <a:spcPct val="90000"/>
              </a:lnSpc>
              <a:buFont typeface="Wingdings" charset="2"/>
              <a:buChar char="n"/>
              <a:defRPr/>
            </a:pPr>
            <a:r>
              <a:rPr lang="en-US" sz="2600" dirty="0" smtClean="0"/>
              <a:t>You could also argue that Jean’s work for East Dakota improved his knowledge and ability to teach others how to use it, making him a more effective phone support person.</a:t>
            </a:r>
          </a:p>
          <a:p>
            <a:pPr lvl="1" algn="just" eaLnBrk="1" hangingPunct="1">
              <a:lnSpc>
                <a:spcPct val="90000"/>
              </a:lnSpc>
              <a:buFont typeface="Wingdings" charset="2"/>
              <a:buChar char="n"/>
              <a:defRPr/>
            </a:pPr>
            <a:r>
              <a:rPr lang="en-US" sz="2600" dirty="0" smtClean="0"/>
              <a:t>However, it’s unlikely the upper management will be convinced by these arguments, particularly since Jean did not disclose the offer from East Dakota before accepting it. The management is much more likely to question his loyalty. He may well be the next person laid off if the company learn about his consulting work.</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66</a:t>
            </a:fld>
            <a:endParaRPr lang="en-US" altLang="en-US" sz="1200" dirty="0"/>
          </a:p>
        </p:txBody>
      </p:sp>
    </p:spTree>
    <p:extLst>
      <p:ext uri="{BB962C8B-B14F-4D97-AF65-F5344CB8AC3E}">
        <p14:creationId xmlns:p14="http://schemas.microsoft.com/office/powerpoint/2010/main" val="2167090849"/>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sz="3400" dirty="0" smtClean="0"/>
              <a:t>Scenario 4</a:t>
            </a:r>
          </a:p>
        </p:txBody>
      </p:sp>
      <p:sp>
        <p:nvSpPr>
          <p:cNvPr id="11267" name="Rectangle 3"/>
          <p:cNvSpPr>
            <a:spLocks noGrp="1" noChangeArrowheads="1"/>
          </p:cNvSpPr>
          <p:nvPr>
            <p:ph type="body" idx="1"/>
          </p:nvPr>
        </p:nvSpPr>
        <p:spPr>
          <a:xfrm>
            <a:off x="0" y="1099615"/>
            <a:ext cx="9144000" cy="5569745"/>
          </a:xfrm>
        </p:spPr>
        <p:txBody>
          <a:bodyPr>
            <a:normAutofit/>
          </a:bodyPr>
          <a:lstStyle/>
          <a:p>
            <a:pPr algn="just" eaLnBrk="1" hangingPunct="1">
              <a:lnSpc>
                <a:spcPct val="90000"/>
              </a:lnSpc>
              <a:buFont typeface="Wingdings" charset="2"/>
              <a:buChar char="n"/>
              <a:defRPr/>
            </a:pPr>
            <a:r>
              <a:rPr lang="en-US" dirty="0" smtClean="0"/>
              <a:t>Analysis</a:t>
            </a:r>
          </a:p>
          <a:p>
            <a:pPr lvl="1" algn="just" eaLnBrk="1" hangingPunct="1">
              <a:lnSpc>
                <a:spcPct val="90000"/>
              </a:lnSpc>
              <a:buFont typeface="Wingdings" charset="2"/>
              <a:buChar char="n"/>
              <a:defRPr/>
            </a:pPr>
            <a:r>
              <a:rPr lang="en-US" sz="2600" dirty="0" smtClean="0"/>
              <a:t>Jean violated clauses 2.08, 4.05 and 6.05.</a:t>
            </a:r>
          </a:p>
          <a:p>
            <a:pPr lvl="1" algn="just" eaLnBrk="1" hangingPunct="1">
              <a:lnSpc>
                <a:spcPct val="90000"/>
              </a:lnSpc>
              <a:buFont typeface="Wingdings" charset="2"/>
              <a:buChar char="n"/>
              <a:defRPr/>
            </a:pPr>
            <a:r>
              <a:rPr lang="en-US" sz="2600" dirty="0" smtClean="0"/>
              <a:t>Jean’s action were wrong and unwise, and may have put his full-time job in jeopardy.</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67</a:t>
            </a:fld>
            <a:endParaRPr lang="en-US" altLang="en-US" sz="1200" dirty="0"/>
          </a:p>
        </p:txBody>
      </p:sp>
    </p:spTree>
    <p:extLst>
      <p:ext uri="{BB962C8B-B14F-4D97-AF65-F5344CB8AC3E}">
        <p14:creationId xmlns:p14="http://schemas.microsoft.com/office/powerpoint/2010/main" val="4045291171"/>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85750" y="1124744"/>
            <a:ext cx="8678738" cy="5266531"/>
          </a:xfrm>
        </p:spPr>
        <p:txBody>
          <a:bodyPr rtlCol="0">
            <a:normAutofit/>
          </a:bodyPr>
          <a:lstStyle/>
          <a:p>
            <a:pPr fontAlgn="auto">
              <a:spcAft>
                <a:spcPts val="0"/>
              </a:spcAft>
              <a:buFontTx/>
              <a:buNone/>
              <a:defRPr/>
            </a:pPr>
            <a:r>
              <a:rPr lang="en-US" dirty="0"/>
              <a:t>Scenario </a:t>
            </a:r>
            <a:r>
              <a:rPr lang="en-US" dirty="0" smtClean="0"/>
              <a:t>1: Protecting Personal Data</a:t>
            </a:r>
          </a:p>
          <a:p>
            <a:pPr fontAlgn="auto">
              <a:spcAft>
                <a:spcPts val="0"/>
              </a:spcAft>
              <a:defRPr/>
            </a:pPr>
            <a:r>
              <a:rPr lang="en-US" sz="2600" dirty="0" smtClean="0"/>
              <a:t>Your customer is a community clinic that works with families with problems of family violence. It has three sites in the same city, including a shelter for battered women and children. The director wants a computerized record and appointment system, networked for the three sites. She wants a few laptop computers on which staffers can carry records when they visit clients at home and stay in touch with clients by email. She asked about an app for staffers’ smartphones by which they could access records at social service agencies. </a:t>
            </a:r>
            <a:endParaRPr lang="en-US" sz="2600" dirty="0"/>
          </a:p>
        </p:txBody>
      </p:sp>
      <p:sp>
        <p:nvSpPr>
          <p:cNvPr id="55299" name="Rectangle 2"/>
          <p:cNvSpPr>
            <a:spLocks noGrp="1" noChangeArrowheads="1"/>
          </p:cNvSpPr>
          <p:nvPr>
            <p:ph type="title"/>
          </p:nvPr>
        </p:nvSpPr>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85750" y="1124744"/>
            <a:ext cx="8678738" cy="5266531"/>
          </a:xfrm>
        </p:spPr>
        <p:txBody>
          <a:bodyPr rtlCol="0">
            <a:normAutofit/>
          </a:bodyPr>
          <a:lstStyle/>
          <a:p>
            <a:pPr fontAlgn="auto">
              <a:spcAft>
                <a:spcPts val="0"/>
              </a:spcAft>
              <a:buFontTx/>
              <a:buNone/>
              <a:defRPr/>
            </a:pPr>
            <a:r>
              <a:rPr lang="en-US" dirty="0"/>
              <a:t>Scenario </a:t>
            </a:r>
            <a:r>
              <a:rPr lang="en-US" dirty="0" smtClean="0"/>
              <a:t>1: Protecting Personal Data</a:t>
            </a:r>
          </a:p>
          <a:p>
            <a:pPr fontAlgn="auto">
              <a:spcAft>
                <a:spcPts val="0"/>
              </a:spcAft>
              <a:defRPr/>
            </a:pPr>
            <a:r>
              <a:rPr lang="en-US" sz="2600" dirty="0" smtClean="0"/>
              <a:t>At the shelter, staffers use only first names for clients, but the records contain last names and forwarding addresses of women who have recently left. The clinic’s budget is small.</a:t>
            </a:r>
          </a:p>
          <a:p>
            <a:pPr fontAlgn="auto">
              <a:spcAft>
                <a:spcPts val="0"/>
              </a:spcAft>
              <a:defRPr/>
            </a:pPr>
            <a:endParaRPr lang="en-US" sz="2600" dirty="0"/>
          </a:p>
          <a:p>
            <a:pPr fontAlgn="auto">
              <a:spcAft>
                <a:spcPts val="0"/>
              </a:spcAft>
              <a:defRPr/>
            </a:pPr>
            <a:r>
              <a:rPr lang="en-US" sz="2600" dirty="0" smtClean="0"/>
              <a:t>What are the issues to be concerned?</a:t>
            </a:r>
          </a:p>
          <a:p>
            <a:pPr fontAlgn="auto">
              <a:spcAft>
                <a:spcPts val="0"/>
              </a:spcAft>
              <a:defRPr/>
            </a:pPr>
            <a:r>
              <a:rPr lang="en-US" sz="2600" dirty="0" smtClean="0"/>
              <a:t>What will be your advice?</a:t>
            </a:r>
            <a:endParaRPr lang="en-US" sz="2600" dirty="0"/>
          </a:p>
        </p:txBody>
      </p:sp>
      <p:sp>
        <p:nvSpPr>
          <p:cNvPr id="55299" name="Rectangle 2"/>
          <p:cNvSpPr>
            <a:spLocks noGrp="1" noChangeArrowheads="1"/>
          </p:cNvSpPr>
          <p:nvPr>
            <p:ph type="title"/>
          </p:nvPr>
        </p:nvSpPr>
        <p:spPr/>
        <p:txBody>
          <a:bodyPr/>
          <a:lstStyle/>
          <a:p>
            <a:r>
              <a:rPr lang="en-US" altLang="en-US" dirty="0" smtClean="0"/>
              <a:t>Scenarios</a:t>
            </a:r>
          </a:p>
        </p:txBody>
      </p:sp>
    </p:spTree>
    <p:extLst>
      <p:ext uri="{BB962C8B-B14F-4D97-AF65-F5344CB8AC3E}">
        <p14:creationId xmlns:p14="http://schemas.microsoft.com/office/powerpoint/2010/main" val="145197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871016"/>
          </a:xfrm>
        </p:spPr>
        <p:txBody>
          <a:bodyPr tIns="0" bIns="0"/>
          <a:lstStyle/>
          <a:p>
            <a:pPr algn="ctr" eaLnBrk="1" hangingPunct="1"/>
            <a:r>
              <a:rPr lang="en-US" altLang="en-US" dirty="0" smtClean="0"/>
              <a:t>Introduction</a:t>
            </a:r>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US" dirty="0" smtClean="0"/>
              <a:t>If you were Lentz…</a:t>
            </a:r>
          </a:p>
          <a:p>
            <a:pPr lvl="1" eaLnBrk="1" hangingPunct="1">
              <a:lnSpc>
                <a:spcPct val="90000"/>
              </a:lnSpc>
              <a:buFont typeface="Wingdings" charset="2"/>
              <a:buChar char="n"/>
              <a:defRPr/>
            </a:pPr>
            <a:r>
              <a:rPr lang="en-US" dirty="0" smtClean="0">
                <a:solidFill>
                  <a:schemeClr val="tx1"/>
                </a:solidFill>
              </a:rPr>
              <a:t>Will you promote your invention to the Germans?</a:t>
            </a:r>
          </a:p>
          <a:p>
            <a:pPr lvl="1" eaLnBrk="1" hangingPunct="1">
              <a:lnSpc>
                <a:spcPct val="90000"/>
              </a:lnSpc>
              <a:buFont typeface="Wingdings" charset="2"/>
              <a:buChar char="n"/>
              <a:defRPr/>
            </a:pPr>
            <a:r>
              <a:rPr lang="en-US" dirty="0" smtClean="0">
                <a:solidFill>
                  <a:schemeClr val="tx1"/>
                </a:solidFill>
              </a:rPr>
              <a:t>Sooner or later, the Germans will get to you and ask for your invention, what will be your decision?</a:t>
            </a:r>
          </a:p>
          <a:p>
            <a:pPr lvl="1" eaLnBrk="1" hangingPunct="1">
              <a:lnSpc>
                <a:spcPct val="90000"/>
              </a:lnSpc>
              <a:buFont typeface="Wingdings" charset="2"/>
              <a:buChar char="n"/>
              <a:defRPr/>
            </a:pPr>
            <a:endParaRPr lang="en-US" dirty="0" smtClean="0">
              <a:solidFill>
                <a:schemeClr val="tx1"/>
              </a:solidFill>
            </a:endParaRP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7</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2436592812"/>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85750" y="1124744"/>
            <a:ext cx="8678738" cy="5266531"/>
          </a:xfrm>
        </p:spPr>
        <p:txBody>
          <a:bodyPr rtlCol="0">
            <a:normAutofit/>
          </a:bodyPr>
          <a:lstStyle/>
          <a:p>
            <a:pPr fontAlgn="auto">
              <a:spcAft>
                <a:spcPts val="0"/>
              </a:spcAft>
              <a:buFontTx/>
              <a:buNone/>
              <a:defRPr/>
            </a:pPr>
            <a:r>
              <a:rPr lang="en-US" dirty="0"/>
              <a:t>Scenario </a:t>
            </a:r>
            <a:r>
              <a:rPr lang="en-US" dirty="0" smtClean="0"/>
              <a:t>1: Protecting Personal Data</a:t>
            </a:r>
          </a:p>
          <a:p>
            <a:pPr fontAlgn="auto">
              <a:spcAft>
                <a:spcPts val="0"/>
              </a:spcAft>
              <a:defRPr/>
            </a:pPr>
            <a:r>
              <a:rPr lang="en-US" sz="2600" dirty="0" smtClean="0"/>
              <a:t>Information of clinic’s clients</a:t>
            </a:r>
          </a:p>
          <a:p>
            <a:pPr fontAlgn="auto">
              <a:spcAft>
                <a:spcPts val="0"/>
              </a:spcAft>
              <a:defRPr/>
            </a:pPr>
            <a:r>
              <a:rPr lang="en-US" sz="2600" dirty="0" smtClean="0"/>
              <a:t>The risk of carrying records on laptops</a:t>
            </a:r>
          </a:p>
          <a:p>
            <a:pPr fontAlgn="auto">
              <a:spcAft>
                <a:spcPts val="0"/>
              </a:spcAft>
              <a:defRPr/>
            </a:pPr>
            <a:r>
              <a:rPr lang="en-US" sz="2600" dirty="0" smtClean="0"/>
              <a:t>Access control</a:t>
            </a:r>
          </a:p>
          <a:p>
            <a:pPr fontAlgn="auto">
              <a:spcAft>
                <a:spcPts val="0"/>
              </a:spcAft>
              <a:defRPr/>
            </a:pPr>
            <a:r>
              <a:rPr lang="en-US" sz="2600" dirty="0" smtClean="0"/>
              <a:t>What if the clinic cannot afford a system with security features that you proposed?</a:t>
            </a:r>
          </a:p>
          <a:p>
            <a:pPr fontAlgn="auto">
              <a:spcAft>
                <a:spcPts val="0"/>
              </a:spcAft>
              <a:defRPr/>
            </a:pPr>
            <a:endParaRPr lang="en-US" sz="2600" dirty="0"/>
          </a:p>
        </p:txBody>
      </p:sp>
      <p:sp>
        <p:nvSpPr>
          <p:cNvPr id="55299" name="Rectangle 2"/>
          <p:cNvSpPr>
            <a:spLocks noGrp="1" noChangeArrowheads="1"/>
          </p:cNvSpPr>
          <p:nvPr>
            <p:ph type="title"/>
          </p:nvPr>
        </p:nvSpPr>
        <p:spPr/>
        <p:txBody>
          <a:bodyPr/>
          <a:lstStyle/>
          <a:p>
            <a:r>
              <a:rPr lang="en-US" altLang="en-US" dirty="0" smtClean="0"/>
              <a:t>Scenarios</a:t>
            </a:r>
          </a:p>
        </p:txBody>
      </p:sp>
    </p:spTree>
    <p:extLst>
      <p:ext uri="{BB962C8B-B14F-4D97-AF65-F5344CB8AC3E}">
        <p14:creationId xmlns:p14="http://schemas.microsoft.com/office/powerpoint/2010/main" val="10189453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500063" y="1124745"/>
            <a:ext cx="8186737" cy="5123656"/>
          </a:xfrm>
        </p:spPr>
        <p:txBody>
          <a:bodyPr rtlCol="0">
            <a:normAutofit/>
          </a:bodyPr>
          <a:lstStyle/>
          <a:p>
            <a:pPr fontAlgn="auto">
              <a:spcAft>
                <a:spcPts val="0"/>
              </a:spcAft>
              <a:buFontTx/>
              <a:buNone/>
              <a:defRPr/>
            </a:pPr>
            <a:r>
              <a:rPr lang="en-US" sz="2800" dirty="0" smtClean="0"/>
              <a:t>Scenario 2: Email System With Targeted Ads</a:t>
            </a:r>
            <a:endParaRPr lang="en-US" sz="2800" dirty="0"/>
          </a:p>
          <a:p>
            <a:pPr fontAlgn="auto">
              <a:spcAft>
                <a:spcPts val="0"/>
              </a:spcAft>
              <a:defRPr/>
            </a:pPr>
            <a:r>
              <a:rPr lang="en-US" sz="2400" dirty="0"/>
              <a:t>Your company is developing a free </a:t>
            </a:r>
            <a:r>
              <a:rPr lang="en-US" sz="2400" dirty="0" smtClean="0"/>
              <a:t>email </a:t>
            </a:r>
            <a:r>
              <a:rPr lang="en-US" sz="2400" dirty="0"/>
              <a:t>service that will include targeted advertising based on the content of the </a:t>
            </a:r>
            <a:r>
              <a:rPr lang="en-US" sz="2400" dirty="0" smtClean="0"/>
              <a:t>email </a:t>
            </a:r>
            <a:r>
              <a:rPr lang="en-US" sz="2400" dirty="0"/>
              <a:t>messages (similar to Google’s Gmail). You are part of the team designing the system. What are your ethical responsibilities?</a:t>
            </a:r>
          </a:p>
        </p:txBody>
      </p:sp>
      <p:sp>
        <p:nvSpPr>
          <p:cNvPr id="57347"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pic>
        <p:nvPicPr>
          <p:cNvPr id="57349" name="Picture 4" descr="http://marketingland.com/wp-content/ml-loads/2013/06/Yahoo-Mail-600x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686573"/>
            <a:ext cx="31305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1124744"/>
            <a:ext cx="8382000" cy="5123656"/>
          </a:xfrm>
        </p:spPr>
        <p:txBody>
          <a:bodyPr rtlCol="0">
            <a:normAutofit/>
          </a:bodyPr>
          <a:lstStyle/>
          <a:p>
            <a:pPr fontAlgn="auto">
              <a:spcAft>
                <a:spcPts val="0"/>
              </a:spcAft>
              <a:buFontTx/>
              <a:buNone/>
              <a:defRPr/>
            </a:pPr>
            <a:r>
              <a:rPr lang="en-US" sz="2800" dirty="0"/>
              <a:t>Scenario </a:t>
            </a:r>
            <a:r>
              <a:rPr lang="en-US" sz="2800" dirty="0" smtClean="0"/>
              <a:t>3: Webcams in School Laptops</a:t>
            </a:r>
          </a:p>
          <a:p>
            <a:pPr fontAlgn="auto">
              <a:spcAft>
                <a:spcPts val="0"/>
              </a:spcAft>
              <a:defRPr/>
            </a:pPr>
            <a:r>
              <a:rPr lang="en-US" sz="2400" dirty="0" smtClean="0"/>
              <a:t>As part of your responsibilities, you oversee the installation of software packages for large orders. A recent order of laptops for a local school district requires webcam software to be loaded. You know that this software allows for remote activation of the webcam.</a:t>
            </a:r>
            <a:endParaRPr lang="en-US" sz="2400" dirty="0"/>
          </a:p>
        </p:txBody>
      </p:sp>
      <p:sp>
        <p:nvSpPr>
          <p:cNvPr id="59395" name="Rectangle 2"/>
          <p:cNvSpPr>
            <a:spLocks noGrp="1" noChangeArrowheads="1"/>
          </p:cNvSpPr>
          <p:nvPr>
            <p:ph type="title"/>
          </p:nvPr>
        </p:nvSpPr>
        <p:spPr>
          <a:xfrm>
            <a:off x="457200" y="457200"/>
            <a:ext cx="8229600" cy="523528"/>
          </a:xfrm>
        </p:spPr>
        <p:txBody>
          <a:bodyPr/>
          <a:lstStyle/>
          <a:p>
            <a:r>
              <a:rPr lang="en-US" altLang="en-US" dirty="0" smtClean="0"/>
              <a:t>Scenarios</a:t>
            </a:r>
          </a:p>
        </p:txBody>
      </p:sp>
      <p:sp>
        <p:nvSpPr>
          <p:cNvPr id="59397" name="AutoShape 2" descr="data:image/jpeg;base64,/9j/4AAQSkZJRgABAQAAAQABAAD/2wCEAAkGBxQTEhQUExQUFRUXFRUUFBUUFBUVFBQUFBQWFxQUFBQYHSggGBolHBQVITEhJSkrLi4uFx8zODMsNygtLisBCgoKDg0OFBAQGi0fHBwsLCwsLCwsLCwsLCwsLCwvLCwsLCwsLCwsLCwsNywsLCwsLCwrLCwsLywsLDc3LCwsLP/AABEIAKgBKwMBIgACEQEDEQH/xAAcAAABBQEBAQAAAAAAAAAAAAADAAECBAcGBQj/xABJEAABAwECCgYECggGAwAAAAABAAIDEQQhBQYSMUFRYXGBkQcTUqGxwSJC0fAUFiMyQ3KCktLhFTNTYoOTosIXJESyw/Fjc7P/xAAZAQEBAQEBAQAAAAAAAAAAAAAAAQIDBAX/xAAjEQEBAAICAgICAwEAAAAAAAAAAQIRAxJBUQQxEyEUImEy/9oADAMBAAIRAxEAPwDSMtSD1XMbuyeRTX6jyXydV9PcWMpMHqvlb0wkTSrYenD1S61SbKs6VK1vXN4RevctL7lz2EFjJYr2g1YCdBXnyUvN/BXXXsptCi5lAsqLZ2sa26pNB840CrWwkxP15JzGiMwEhKe9jmjORRdJy3f6kY6e6my1NbPA6RuW1rWlzddxGnbRaFHKDG0gZIIqG6gcwWe4Vg/VkNpRjb9dF3Vmf8iyvZHgvRz27044Td2HJIguehSyXoWWuDuuBykHqrHIpiQJpBspLKQstNlK6VZqo1Qw9PlIg2UovchhyYlAQFRcVGqhVQGy00klyEXKEzrkFa0yLn7eak7ABxcV68l687CEbWwxOr6T3uJGxtQO6i7cGHbLfr9uXJlrU9hwXlx1UaOH51VeBuVcfXfX7LPzHei5BEZIznzQHyZOVT1GBg+s7P5LfB/bkyzqZ/8AMxglniblukAvJN+wXIsgNdiZkWSwDYFOB2teLlzueVy9u+M6zScVApGhNyJkApNhWIpGPaqznuqrEhogErSNXSonSX13zESwahyUTC3sjkERJDYJszOy3kFE2KPsN5Kwkmova+1V2DojnYFXlwDA7PGF6SSnXH0vfL28b4s2fsU3EobsVLPqd94r3Uln8eHpfyZe3Mz4mQuzPe3cR5qjJ0fRn6aQ76exdokn48J4Py5+3hYRwEZGMALAWNyQcn31KbcEvDGtygaCi9pMrlhMvsx5Lj9OamwHIc1OaruwLNqHNdckuf4MW/z5OQODJR6hQzY5BnY7kuzSU/Biv8i+nFOjePVPJDc46jyXcUUTE06ByCn8f/Wv5H+OJEifrV2RsrD6o5IRwbEfUCn4L7X+RPTkjKn61dO7A0R9VCdgGL94cVn8GTX58XOtemMq944vN0OIQZMXNT+YUvDks5sPbxxKhWiaoXqyYuv0Oaqk+L82gA8Vm8eU8Nfkx9vFnnyWuOoFefbTldUNDWAU2nOvcnwBPSmRWpFaEZlStGDZQ+pjdy9i3hMscMv9YysuUVLdJQtGbTy/Oi8mEl5A1uLz5eSsYVD/AEyWuFwYKg6c/ipYFi+cT9UcFN9OL/a3P3lseSuYpo2kFWpGhMGrxuqcZqrMZVNjaGqtsemg0zSq5aEWSQk7EB8d6ukaB8Mf2xxYPIpfD362/cP4lhrMe7UP9Q77UcR8GBEb0hWofSsO+JvkQvr9a+fuNv8A0g/9w8HDzKX6TdqZ95w8liY6RbV24Dvid5SIreki0aRZz9iQf3lOtP6toGFD2W/fP4U4wr+6ODx5hY03pKm0xwni8e1Tb0mSaYIjumd+BOuR/Vsn6WHYPBzPal+lh2H84/xrIWdJWuzjhNXxYit6SWabPJwfGfEhTWRrFrP6Xb2JPug+BKf9Mx6RIP4Uh8GrKmdI8Rzwzj+Uf70VvSDZ+zMN8dfAlP36OuPtqIwzD2iPrMe3xaiR4Uhdmlj3ZbQeRKyv4+2ftSDfFJ5BW8G4xstL+ric57jfTq33DW4ubRo2lLbDpPbU2uBzJ1xjLfaILsgubnq0ZXKl/MIBx7a00e+Nruy/Ja7kSCpM5VvHY7pVZMIRtNC6h3OpzpRcscdgWnI6px0AuIB4itOS8C24ctUjy7JhpmAZM8ADQKGPzWts9K09szTShF942hOHjWM9OOaiypuFrQPoyfqyRH/cQiNw7Ppjk5wHwkRejUqp1mIxjmF+TLeL/k3OqNuSTVSbjbKKXSXXCsE/4U/adWmJLNRjo4ChNL6+kHtoftBP/iA0VrJEK3frAKbq5ih1aSks8ix/aaUdGaf+Rhrv2ozcdrqVBvrXKadGY7NKbOrvUlw/xzJrcb81Mn0c2b30qcWOLqioqK3igF2w602da7QpNQ7PM17WuaahwBB2FFRkkqKHWjXyv8Euubr7igT4mnOAeAQX4PiOeNvIIvXt1hL4QztN5hNSm7FCXAEDvUA3XKpJirF6pcONV7Qnb2m/eCkHjWOaxePC/cbnJnPLmZcVT6rxxCpT4tTDNkniu1SWL8fCtTnyZ1NgidueM8L15zrPID81/wB0rVlHJGpY/iz23PkXzHyeSoHcEiU1V7XA12ockxaNQT1USgiWDUolg9ypEqNUDZI280uJ5piUyB6ntFSD3druUAU7UHuYr4FmtkuQx1GihkfS5jd2knQPYVsmCbAyzR9XC2g0k/Oc7tOOkryujrBghsUbvWm+Wcdjv1Y3BmTxJ1rpa6qZ/encvDzclyuvEe7h45jN37DE7s51aPBNK/LFHta4X1a4Bw4gojhTRvSI0nZuG5cXZ4FsxUsUoqbNGCdMdYzfp9CgPELwbb0bw3mGaSM1zOa2QD7uQacSu9A1Zu+qYACgH5LU5M55YvHjfuMutOIdtZfHNG8f+2SInYAajXpXk2vBeE4b3w2qg0xyOkG/5NzltjI65znrq8EQMNKadnkuk+RlPubYvx8fD58fjDOw0dJK09l5IPJwqitxumAA6w3afRqd9R4Uz6Vu1vszHsaJGNcDnEjGuuBzUdrXgWrEOwTCvwdrdsTnR35jc007l0nyMfMc78e+KypuOloH0n9LfJHbjvaO23i0+Tl1Vu6KoHV6m0SMOqRjZG7vRySuetvRfa2gmN0EoArc4xu5OFP6l1nLx3y5Xi5IC7HSQgVbGTfUlpII0UFbtNbzXYhuxpB+dBA7exvm0rybdirbYvn2WYDW1vWDnGXALx3XGhuIzg3Ebwuk636c72n26o4fiOeyWbg1gP8A80SPD8ANfg0YOjJcR4AUXI0SV6xO1anF0qygAZOzNEbuKOzpYk7JH2YvxLJeaVdqnSL2rU7T0jGQ+kZdwDQOIaVWdjmzW/7rj4LNqlNlHWnSHetKbjo3tPH2ZPYjRY8x5uuIO0uHis0ssgDxl3t05/JesyWxaQ4ayHPPcQnSHdoTMbYz/qG/zPaUduMbD9Mw/aYsetEzDe1rmn61fJChBJrS4Z6kA6aAA58yz0Xu3CHDVfmyN4FvkrkeGZdEjuDneRWEyS1JOSLydA0p2T0zCm4U8E6f6dm/Mw/OPpHcST4lF+Mlo7Z5N9iwNuEZBmfINz3jwKMMNTftZv5sn4k6VO09JkpJkxW0KqiSkUxQMVEpymKBqpqpFMqHCTnUBOoE9yQKQUV9HWKENijaLg2NjRua0AdwRQa0oqOLlsE1kglu9KFhdQ1AcGhrxXY4OHBX763Zu9fLyn7r6c/ciJFOd6R0knOdnIKUTaXAXd25IXGla6VBGla6syavA0z3adP/AGpZN1/vRRN9aXX6s9D5qixA4ZridVeVUWOmc56EafDggWd2dWQ0AHb3qJQpLzfmTPN1BmTEDTfU3csyYtrWqy3oNsAaABrOkkmpqndFRhFa3/8AQUya5rqXJnZrrzTv8k2uleJrsmpuN4uN9Newoc9gZMwiVjXitPlGNeKDPQOBVtxoOGYa/NPW7V4qyp1cnasS8HzZX+Wa2hIHVOdHfuaQO5eHbOi2zm+OaaM6nZEg8GnvXbMk9Ii6g0bVNx031O8/9BdJy5z6rnePC+GUW3ottDamOaGTTR4fGacnDvXi2vEe3R1/y7nDXG5sg5NNe5biTU+A3Z/fanOnVTXrzrrPkZeXO/Hwv0+cLTZnx3SMfGf32uYf6gEJfSb2g1BFRT1hUG7UV5NpxXschOXZocrPVrGtNdFS2lV1nyZ5jjfjeq+f3BQK6DHDAJsdodFUlhGXG40qWnXS6oII5Ln3L0S7m481mroycFMkqiVU9VCqeqCYcllqISog9kpikU1VGkUxUiolERKYlOUxRTFMU9Nur81FVCqnqolJBpXRPjCGk2SQ0DiXwk5so/Pj45xtrrWnuab9XvWq+aWPIIcLiCCCLiCDUEHQbgtBwZ0pyNY1s8AlIoDIJMhztpZkEZW0U3BeXm4bbvF6+HnkmsmqjUK5s/sUXDOKitO/RVcdZek6xub6fXRHUY8vkWF3gF7tjxosco+TtMJJpQOeGuv1sdQhea8eU+49E5Mb9V6pZmrw/JNSuz38VKgIyhfdnFPHUmeNJNwGbjs03rLRWY3jUrrwAKBVYm31oKU5/kiySEg3UAoAbr7tCVPMQ2ac6amYnPnSbMDWmi68eaWULyL1hs1K0N4GrcmOyl57lMimc6OG9RF+6l2tF2jSmYVqffcgz3A1O7ZrRwNG813lUcIOo2436ztUaU7K2tTrPdtVymcX77tWj80GxxUaK585O3cjZ9nLvXTTjsnarq6tFdFUiPaPyJSDq5teo3imjNS+iidfv75ldGz1rT23JmmtKe4SJ9nvyTHhTNvqL696I4HpewflQxTjOx5jd9WQVB4OYB9pZO5bV0rShuDy3tzRNG2lZDu+YeW1Ys5e7gv9Hh55/ZBJJJdnEkgknCBJ0kyD2nEDPdvUDI3WOYWrSlxOcjiomumh3tCaNspLhrCS1Hqgc7IzvjafJQfgyM544f5MX4U0bZgQkVpL8CQn6KL+VH+FC+LkJ+iZwaB4JqrtnNFErQpcVIOxyLh5qLMUbPpjJ3SSg9zqdyuqbjPimBWhnE2zfs5R/HPm0oTsSYdHXD+Kw+MSaqdo4ApLuviJH25x9qI/8YTfESLRNON8cbvBwTVO0cKUqruXdHzdFqI+tZifCRCd0fHRam8bPIPBxTSdo5KyW+WL9VI+P6j3N/2nYvcsmPdvjIPwhz6ClJGseDvJFe9X/wDDuTRaYDvbK3xBQ39Hdp0TWQ/xHj+xS4S/cWcmvL1LJ0rzAAS2eN+stc5ldtCHaV7cPStZngNkinZeK5PVvFN+UDTguKf0f2vtWU7p/a0ILsR7YNEJ3WiLzIXO8GF8Os+RlPLV7Hjzg+SlLS1ma6Vr4ht9J4De9e7Y543gmJ0bwb8qNzXA6r251g/xJt+iz5W1ssB/vUY8VMIRuym2aZju1G5od95jqrlfizxXSfLvmN5ZUazU6TWm4aApOcQDlGtTQaOFa3rF4bZhqKlPhl2hzOtH9bXL1rDjthQEdZZOsppdZpojvyh6I+6ud+Ll4dp8rHy1Jjy4Gt19BQ30oL9mnkqVr9NwAzA33XXeK5Ky9IrQQZ7HOwjsNkeBt9JjKq9Z8erC4UMpjJNT1sUjM+jKLaDnoXK8Oc8Os58L5dHQDaQMw2+CZ3FAsOFbPKPkZoZDW/Ika48gaq4WjPeSTf76ln6+1/V+gq6bgBw00F/EKLRSlBd76OSI8ayLyaC5IR1roBOs5q3V7lU0GNCk1mv39imG8OS8DG/GuKxR1ufM4Hqo6/1u1MHfmGyyW3US6k3XDdLuFw+WKzNP6oF8lM3WSAZLa7G3/wARZ4VYtNodI5z3kue5xc5xzuc41JPEoVF9DHHrJHz88u12FRKiLRKi0wFRSoiZKVEA6J1PJSog2gvTgoL0g5VkcBEBVcOUwVrQOKKQAQWlSJVBHJ2oFU4ctMrQUgq7XJ8tEWkwYhB6mHoDBim2MILXooegmIwpOjCEHogegl1QpmQ+oGpED0+Wmk2G6AaAmy3D1nc6+KNlIbigdtodr7h5JOnds5KGUmLldKl8Jds5H2qDp3a+5NlJiU0BudX5wB3tafJWYbRQUF264clWIU2tWbjKsysXG20j8wiC2g5wF5rnJssLjl8fC+HbH5Gc8r1pwjqFLve5cjb8WrJK90kjHue41c4zTkk/f7l7byChPAVw4scPpnPlyz+3NuxPsJzNkG6STzKry4l2TQ6YbnA+LCuooFBzVrTMrkZMSbOM0s/HIP8Axqs/E6EZppeLGnwAXZPCrujU01txkuKTdE54wk/3oJxUP7YfyXD+4rtHRJCMIOIOK7tEreLXjyKb4rSftI+Un4F23VIwiUUpZL1ESoMmdJajCwJEZj1TarDFRYEil1irKbRVWFE6xISJshR6tbjI4kTdahZCdsaqDCZEZMgFiQYmkW+tU2zKrRINUVea9S61UQSptBRFsTKYkVEhOKqov9YE2UqZJSDimhcNFHKCqOkKhUpoXTRMKKoZCmbImhcAUiqheUxmUWCPahuCC+UoZmKKsUUCgmZRdMoqT01UEyqBmWVgjygmqfrU/WBZaRKhVTL01QioglGCZiMAs1Y84yXpdYq7np2uVZW2SKxG5Uo1ajVBspO16hRKisBetTdahEJslbjCwJE/WKuAnIWkWWyqWWqYCICqLQkCm16okIkamhcywph6oGqm0lNJV3KCQcFUqU9U0i2XBKqp5RUsspoWSAkq+WU4kQGyQmDQgGQpNlQWCENzEN0qi6VRYm5igY0wlQ3zKKcxob2Jdeo9aoqDmIfVoxcmUagRahEFWCVArKgUKkFNIKKnEEdDjRgVmjnnOvUmOSSW0WY3K0x6SSAgeny0klYGy0g9JJbZOHp8tJJajJ8tOHpJKiQcpB6SSCQcpBySSJUspPlJJIhVT1SSQPVJJJAySSSgYhQITpKKjRQc1JJRQyxRyEkllo6iSmSUVElRJSSUVFOCkkoCMciZaSSg/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9398" name="AutoShape 4" descr="data:image/jpeg;base64,/9j/4AAQSkZJRgABAQAAAQABAAD/2wCEAAkGBxQTEhQUExQUFRUXFRUUFBUUFBUVFBQUFBQWFxQUFBQYHSggGBolHBQVITEhJSkrLi4uFx8zODMsNygtLisBCgoKDg0OFBAQGi0fHBwsLCwsLCwsLCwsLCwsLCwvLCwsLCwsLCwsLCwsNywsLCwsLCwrLCwsLywsLDc3LCwsLP/AABEIAKgBKwMBIgACEQEDEQH/xAAcAAABBQEBAQAAAAAAAAAAAAADAAECBAcGBQj/xABJEAABAwECCgYECggGAwAAAAABAAIDEQQhBQYSMUFRYXGBkQcTUqGxwSJC0fAUFiMyQ3KCktLhFTNTYoOTosIXJESyw/Fjc7P/xAAZAQEBAQEBAQAAAAAAAAAAAAAAAQIDBAX/xAAjEQEBAAICAgICAwEAAAAAAAAAAQIRAxJBUQQxEyEUImEy/9oADAMBAAIRAxEAPwDSMtSD1XMbuyeRTX6jyXydV9PcWMpMHqvlb0wkTSrYenD1S61SbKs6VK1vXN4RevctL7lz2EFjJYr2g1YCdBXnyUvN/BXXXsptCi5lAsqLZ2sa26pNB840CrWwkxP15JzGiMwEhKe9jmjORRdJy3f6kY6e6my1NbPA6RuW1rWlzddxGnbRaFHKDG0gZIIqG6gcwWe4Vg/VkNpRjb9dF3Vmf8iyvZHgvRz27044Td2HJIguehSyXoWWuDuuBykHqrHIpiQJpBspLKQstNlK6VZqo1Qw9PlIg2UovchhyYlAQFRcVGqhVQGy00klyEXKEzrkFa0yLn7eak7ABxcV68l687CEbWwxOr6T3uJGxtQO6i7cGHbLfr9uXJlrU9hwXlx1UaOH51VeBuVcfXfX7LPzHei5BEZIznzQHyZOVT1GBg+s7P5LfB/bkyzqZ/8AMxglniblukAvJN+wXIsgNdiZkWSwDYFOB2teLlzueVy9u+M6zScVApGhNyJkApNhWIpGPaqznuqrEhogErSNXSonSX13zESwahyUTC3sjkERJDYJszOy3kFE2KPsN5Kwkmova+1V2DojnYFXlwDA7PGF6SSnXH0vfL28b4s2fsU3EobsVLPqd94r3Uln8eHpfyZe3Mz4mQuzPe3cR5qjJ0fRn6aQ76exdokn48J4Py5+3hYRwEZGMALAWNyQcn31KbcEvDGtygaCi9pMrlhMvsx5Lj9OamwHIc1OaruwLNqHNdckuf4MW/z5OQODJR6hQzY5BnY7kuzSU/Biv8i+nFOjePVPJDc46jyXcUUTE06ByCn8f/Wv5H+OJEifrV2RsrD6o5IRwbEfUCn4L7X+RPTkjKn61dO7A0R9VCdgGL94cVn8GTX58XOtemMq944vN0OIQZMXNT+YUvDks5sPbxxKhWiaoXqyYuv0Oaqk+L82gA8Vm8eU8Nfkx9vFnnyWuOoFefbTldUNDWAU2nOvcnwBPSmRWpFaEZlStGDZQ+pjdy9i3hMscMv9YysuUVLdJQtGbTy/Oi8mEl5A1uLz5eSsYVD/AEyWuFwYKg6c/ipYFi+cT9UcFN9OL/a3P3lseSuYpo2kFWpGhMGrxuqcZqrMZVNjaGqtsemg0zSq5aEWSQk7EB8d6ukaB8Mf2xxYPIpfD362/cP4lhrMe7UP9Q77UcR8GBEb0hWofSsO+JvkQvr9a+fuNv8A0g/9w8HDzKX6TdqZ95w8liY6RbV24Dvid5SIreki0aRZz9iQf3lOtP6toGFD2W/fP4U4wr+6ODx5hY03pKm0xwni8e1Tb0mSaYIjumd+BOuR/Vsn6WHYPBzPal+lh2H84/xrIWdJWuzjhNXxYit6SWabPJwfGfEhTWRrFrP6Xb2JPug+BKf9Mx6RIP4Uh8GrKmdI8Rzwzj+Uf70VvSDZ+zMN8dfAlP36OuPtqIwzD2iPrMe3xaiR4Uhdmlj3ZbQeRKyv4+2ftSDfFJ5BW8G4xstL+ric57jfTq33DW4ubRo2lLbDpPbU2uBzJ1xjLfaILsgubnq0ZXKl/MIBx7a00e+Nruy/Ja7kSCpM5VvHY7pVZMIRtNC6h3OpzpRcscdgWnI6px0AuIB4itOS8C24ctUjy7JhpmAZM8ADQKGPzWts9K09szTShF942hOHjWM9OOaiypuFrQPoyfqyRH/cQiNw7Ppjk5wHwkRejUqp1mIxjmF+TLeL/k3OqNuSTVSbjbKKXSXXCsE/4U/adWmJLNRjo4ChNL6+kHtoftBP/iA0VrJEK3frAKbq5ih1aSks8ix/aaUdGaf+Rhrv2ozcdrqVBvrXKadGY7NKbOrvUlw/xzJrcb81Mn0c2b30qcWOLqioqK3igF2w602da7QpNQ7PM17WuaahwBB2FFRkkqKHWjXyv8Euubr7igT4mnOAeAQX4PiOeNvIIvXt1hL4QztN5hNSm7FCXAEDvUA3XKpJirF6pcONV7Qnb2m/eCkHjWOaxePC/cbnJnPLmZcVT6rxxCpT4tTDNkniu1SWL8fCtTnyZ1NgidueM8L15zrPID81/wB0rVlHJGpY/iz23PkXzHyeSoHcEiU1V7XA12ockxaNQT1USgiWDUolg9ypEqNUDZI280uJ5piUyB6ntFSD3druUAU7UHuYr4FmtkuQx1GihkfS5jd2knQPYVsmCbAyzR9XC2g0k/Oc7tOOkryujrBghsUbvWm+Wcdjv1Y3BmTxJ1rpa6qZ/encvDzclyuvEe7h45jN37DE7s51aPBNK/LFHta4X1a4Bw4gojhTRvSI0nZuG5cXZ4FsxUsUoqbNGCdMdYzfp9CgPELwbb0bw3mGaSM1zOa2QD7uQacSu9A1Zu+qYACgH5LU5M55YvHjfuMutOIdtZfHNG8f+2SInYAajXpXk2vBeE4b3w2qg0xyOkG/5NzltjI65znrq8EQMNKadnkuk+RlPubYvx8fD58fjDOw0dJK09l5IPJwqitxumAA6w3afRqd9R4Uz6Vu1vszHsaJGNcDnEjGuuBzUdrXgWrEOwTCvwdrdsTnR35jc007l0nyMfMc78e+KypuOloH0n9LfJHbjvaO23i0+Tl1Vu6KoHV6m0SMOqRjZG7vRySuetvRfa2gmN0EoArc4xu5OFP6l1nLx3y5Xi5IC7HSQgVbGTfUlpII0UFbtNbzXYhuxpB+dBA7exvm0rybdirbYvn2WYDW1vWDnGXALx3XGhuIzg3Ebwuk636c72n26o4fiOeyWbg1gP8A80SPD8ANfg0YOjJcR4AUXI0SV6xO1anF0qygAZOzNEbuKOzpYk7JH2YvxLJeaVdqnSL2rU7T0jGQ+kZdwDQOIaVWdjmzW/7rj4LNqlNlHWnSHetKbjo3tPH2ZPYjRY8x5uuIO0uHis0ssgDxl3t05/JesyWxaQ4ayHPPcQnSHdoTMbYz/qG/zPaUduMbD9Mw/aYsetEzDe1rmn61fJChBJrS4Z6kA6aAA58yz0Xu3CHDVfmyN4FvkrkeGZdEjuDneRWEyS1JOSLydA0p2T0zCm4U8E6f6dm/Mw/OPpHcST4lF+Mlo7Z5N9iwNuEZBmfINz3jwKMMNTftZv5sn4k6VO09JkpJkxW0KqiSkUxQMVEpymKBqpqpFMqHCTnUBOoE9yQKQUV9HWKENijaLg2NjRua0AdwRQa0oqOLlsE1kglu9KFhdQ1AcGhrxXY4OHBX763Zu9fLyn7r6c/ciJFOd6R0knOdnIKUTaXAXd25IXGla6VBGla6syavA0z3adP/AGpZN1/vRRN9aXX6s9D5qixA4ZridVeVUWOmc56EafDggWd2dWQ0AHb3qJQpLzfmTPN1BmTEDTfU3csyYtrWqy3oNsAaABrOkkmpqndFRhFa3/8AQUya5rqXJnZrrzTv8k2uleJrsmpuN4uN9Newoc9gZMwiVjXitPlGNeKDPQOBVtxoOGYa/NPW7V4qyp1cnasS8HzZX+Wa2hIHVOdHfuaQO5eHbOi2zm+OaaM6nZEg8GnvXbMk9Ii6g0bVNx031O8/9BdJy5z6rnePC+GUW3ottDamOaGTTR4fGacnDvXi2vEe3R1/y7nDXG5sg5NNe5biTU+A3Z/fanOnVTXrzrrPkZeXO/Hwv0+cLTZnx3SMfGf32uYf6gEJfSb2g1BFRT1hUG7UV5NpxXschOXZocrPVrGtNdFS2lV1nyZ5jjfjeq+f3BQK6DHDAJsdodFUlhGXG40qWnXS6oII5Ln3L0S7m481mroycFMkqiVU9VCqeqCYcllqISog9kpikU1VGkUxUiolERKYlOUxRTFMU9Nur81FVCqnqolJBpXRPjCGk2SQ0DiXwk5so/Pj45xtrrWnuab9XvWq+aWPIIcLiCCCLiCDUEHQbgtBwZ0pyNY1s8AlIoDIJMhztpZkEZW0U3BeXm4bbvF6+HnkmsmqjUK5s/sUXDOKitO/RVcdZek6xub6fXRHUY8vkWF3gF7tjxosco+TtMJJpQOeGuv1sdQhea8eU+49E5Mb9V6pZmrw/JNSuz38VKgIyhfdnFPHUmeNJNwGbjs03rLRWY3jUrrwAKBVYm31oKU5/kiySEg3UAoAbr7tCVPMQ2ac6amYnPnSbMDWmi68eaWULyL1hs1K0N4GrcmOyl57lMimc6OG9RF+6l2tF2jSmYVqffcgz3A1O7ZrRwNG813lUcIOo2436ztUaU7K2tTrPdtVymcX77tWj80GxxUaK585O3cjZ9nLvXTTjsnarq6tFdFUiPaPyJSDq5teo3imjNS+iidfv75ldGz1rT23JmmtKe4SJ9nvyTHhTNvqL696I4HpewflQxTjOx5jd9WQVB4OYB9pZO5bV0rShuDy3tzRNG2lZDu+YeW1Ys5e7gv9Hh55/ZBJJJdnEkgknCBJ0kyD2nEDPdvUDI3WOYWrSlxOcjiomumh3tCaNspLhrCS1Hqgc7IzvjafJQfgyM544f5MX4U0bZgQkVpL8CQn6KL+VH+FC+LkJ+iZwaB4JqrtnNFErQpcVIOxyLh5qLMUbPpjJ3SSg9zqdyuqbjPimBWhnE2zfs5R/HPm0oTsSYdHXD+Kw+MSaqdo4ApLuviJH25x9qI/8YTfESLRNON8cbvBwTVO0cKUqruXdHzdFqI+tZifCRCd0fHRam8bPIPBxTSdo5KyW+WL9VI+P6j3N/2nYvcsmPdvjIPwhz6ClJGseDvJFe9X/wDDuTRaYDvbK3xBQ39Hdp0TWQ/xHj+xS4S/cWcmvL1LJ0rzAAS2eN+stc5ldtCHaV7cPStZngNkinZeK5PVvFN+UDTguKf0f2vtWU7p/a0ILsR7YNEJ3WiLzIXO8GF8Os+RlPLV7Hjzg+SlLS1ma6Vr4ht9J4De9e7Y543gmJ0bwb8qNzXA6r251g/xJt+iz5W1ssB/vUY8VMIRuym2aZju1G5od95jqrlfizxXSfLvmN5ZUazU6TWm4aApOcQDlGtTQaOFa3rF4bZhqKlPhl2hzOtH9bXL1rDjthQEdZZOsppdZpojvyh6I+6ud+Ll4dp8rHy1Jjy4Gt19BQ30oL9mnkqVr9NwAzA33XXeK5Ky9IrQQZ7HOwjsNkeBt9JjKq9Z8erC4UMpjJNT1sUjM+jKLaDnoXK8Oc8Os58L5dHQDaQMw2+CZ3FAsOFbPKPkZoZDW/Ika48gaq4WjPeSTf76ln6+1/V+gq6bgBw00F/EKLRSlBd76OSI8ayLyaC5IR1roBOs5q3V7lU0GNCk1mv39imG8OS8DG/GuKxR1ufM4Hqo6/1u1MHfmGyyW3US6k3XDdLuFw+WKzNP6oF8lM3WSAZLa7G3/wARZ4VYtNodI5z3kue5xc5xzuc41JPEoVF9DHHrJHz88u12FRKiLRKi0wFRSoiZKVEA6J1PJSog2gvTgoL0g5VkcBEBVcOUwVrQOKKQAQWlSJVBHJ2oFU4ctMrQUgq7XJ8tEWkwYhB6mHoDBim2MILXooegmIwpOjCEHogegl1QpmQ+oGpED0+Wmk2G6AaAmy3D1nc6+KNlIbigdtodr7h5JOnds5KGUmLldKl8Jds5H2qDp3a+5NlJiU0BudX5wB3tafJWYbRQUF264clWIU2tWbjKsysXG20j8wiC2g5wF5rnJssLjl8fC+HbH5Gc8r1pwjqFLve5cjb8WrJK90kjHue41c4zTkk/f7l7byChPAVw4scPpnPlyz+3NuxPsJzNkG6STzKry4l2TQ6YbnA+LCuooFBzVrTMrkZMSbOM0s/HIP8Axqs/E6EZppeLGnwAXZPCrujU01txkuKTdE54wk/3oJxUP7YfyXD+4rtHRJCMIOIOK7tEreLXjyKb4rSftI+Un4F23VIwiUUpZL1ESoMmdJajCwJEZj1TarDFRYEil1irKbRVWFE6xISJshR6tbjI4kTdahZCdsaqDCZEZMgFiQYmkW+tU2zKrRINUVea9S61UQSptBRFsTKYkVEhOKqov9YE2UqZJSDimhcNFHKCqOkKhUpoXTRMKKoZCmbImhcAUiqheUxmUWCPahuCC+UoZmKKsUUCgmZRdMoqT01UEyqBmWVgjygmqfrU/WBZaRKhVTL01QioglGCZiMAs1Y84yXpdYq7np2uVZW2SKxG5Uo1ajVBspO16hRKisBetTdahEJslbjCwJE/WKuAnIWkWWyqWWqYCICqLQkCm16okIkamhcywph6oGqm0lNJV3KCQcFUqU9U0i2XBKqp5RUsspoWSAkq+WU4kQGyQmDQgGQpNlQWCENzEN0qi6VRYm5igY0wlQ3zKKcxob2Jdeo9aoqDmIfVoxcmUagRahEFWCVArKgUKkFNIKKnEEdDjRgVmjnnOvUmOSSW0WY3K0x6SSAgeny0klYGy0g9JJbZOHp8tJJajJ8tOHpJKiQcpB6SSCQcpBySSJUspPlJJIhVT1SSQPVJJJAySSSgYhQITpKKjRQc1JJRQyxRyEkllo6iSmSUVElRJSSUVFOCkkoCMciZaSSg/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59399" name="Picture 6" descr="https://encrypted-tbn3.gstatic.com/images?q=tbn:ANd9GcRcYIT_S2A-NAyKEmZIm3tIWdm4djtnFUDfK3pxYfvpVL9lLA9a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4214813"/>
            <a:ext cx="25336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0" name="AutoShape 8" descr="data:image/jpeg;base64,/9j/4AAQSkZJRgABAQAAAQABAAD/2wCEAAkGBxQTEhUUExQVFBUXFxcYFhQVFRUUFhUXFRgYFxQUFBQYHCggGBolHRQUITEhJSkrLi4uGh8zODMsNygtLisBCgoKDg0OGhAQGywkICQsLCwsLCwtLCwsLCwsLCwsLCwsLCwsLCwsLSwsLCwsLCwsLCwsLCwsLCwsLCwsLCwsLP/AABEIAHABwQMBIgACEQEDEQH/xAAcAAACAgMBAQAAAAAAAAAAAAAEBQMGAQIHAAj/xABKEAACAQIEAwUFBAcGAgkFAAABAhEAAwQSITEFQVEGEyJhcTKBkaGxUsHR8AcUI0JicuEzgpKisvEVFkNTc5OjpNLT4iQ0VGPC/8QAGgEAAgMBAQAAAAAAAAAAAAAAAAECAwQFBv/EAC4RAAICAQMDAwEHBQAAAAAAAAABAhEDEiExBEFRBRMicRQjQlJhgaEyM7HB4f/aAAwDAQACEQMRAD8A3IrV1qZhUZFUkj1i+6ewxX0Onw2NHWuOONHUN5jwn8PpQMVh7VADy1xa03PIejafPb50WNdRqOo1FVQ2DWLaOhlCV9CR8etAFpeompPa4pcHtAP/AJT8Rp8qKTidttGlZ08W3xFAwh6gcVAcStgqzd5etGRCsMwP2gx00jYxM+VFi9h7iF7N46Anu7qFbmnJSBDt0AooLIIrVhWEvBtQZ/PPpXiaVAT8Jt5r9sHbMPlr91Xe68Dp8vTWqJgb4S6jnZWBPpOvyq6cQbT3aASPhANbOkV2jk+pXaZ5DIB66zuI6yPfVD/SDw98diUsKf2eHGo5G9cAZp9EKAH+Jq6CiwVB5bny/JpB2a4gt+13qkeNmfQa+Ni0Enf2o91Pq8mmOxP0jAp5HJ9itcI/R2iMGYyIiOUECRVlTs7aAAVBIjxQOWwqw2bUip8gFc3VJnobSEicJAGgA8+fuofEcOPIRVgz0PiFJqLimWRm+CrYrCMokQGWcrecbN1B2I6VJwPjC4mzmXQ6o6nUo66NbY+UyDzBFHYxZBG42qq8EsDD37gAnvf2hWSM5XR1HQiFYHqx61v9OyPU8ZyfWOmjLH7q5X+BL+kDF5rypA8KAzrmBbdT8BVSZqedvsQTjGgyMqQSIO3McjVYbXenm/uP6lfTKsUfoEG6K2W5NDKKmQVUXEhNNuHD9mPU/WlMU44aP2Q9T9aBnrgoZxRdyhbgoAGcUO9EvQ70CBnqF6Ieh3pgQPUL1M9QtTAhaomqZqhagRE1ak1s1aGmB6azNZ000I686INtZ0UkR0/GmkKwcMKznFbvZM6KY9Kytr+E/Kigs1moyZOlTLgbh1C/SvW8G8Fo8I0J6evT30MaMlDofKi8JbGhj+tdE4B2dw+KwSRAfJlLDcOkiSPPpVT47wh8I2RhPNWGzDnHp+HWoKSui6WNpWLGuKFgDWfwqG78vvrBJOpH5NeHSpWVG+H5Dpt8Z/GpCgHi3/2/2qNV0kD8K9auxM+776Qzxknp+d60Q7j8xP8ASpg8g9T+foK1b5TFMRGo/PlQmJPiNG8vz6VZOK/o3xCWkvB1IcAkEFchYSFJ19x0nyoQMo+avU+/5OxX2U/723+NYp7iOtMa8izXmonC26oJEljCTrRb4VVEtIHXKxHuIFLceLov20tMqs9y0iFwWVO8hc2UETBk71a7/Zq4QP1nH37sD2bSWbCD0GRm/wA1WqFkXKhAr2ft/wCV/wAKzltHZv8AK34UTiezmHGgN9j537p+QNVTjxw1jQ/rIPKLl4f5iQPnU1hsqeZLksLYZDsf8rfhQeIwQ1iD6a1RX7RMh/ZPiF/mvBx/hZTVp7Ado7uMxP6veCOvds4cqFcFSo3XT97kBRLA0rHDPGTpG72I0O3Mcj61tYTL7OlH4uzt6UIN6zFxi5xBUMPpImYJG8cvSiLd1XEqQw6gg/SkXHB4x/J95pPb0MgkHqDB+IqSQWW+/cCiToKsvBcYL1ldjl0DESrKDAIJ0MHTnXP8NxR10bxjz3+POm/ZvGX/ABd27m2GE2mYFfFqYU6KSZMiPSrMU/blZn6nD70HHv2Oi4ptHjkrx65Sfuqj/o6zW7S22QKIBUg7gjmDqDyq794LlskT4lO+hkggiKrvYm6L2Dsv+8FyttoyaNt5in1ruKoPRVTmn+n+y22YipCBHnS79Yfa3aLxuWYW19xIJPwqp8a7c3bTsiph3YEAi3dN0qTsHCr4djvWGNnXcdy6nQ/P4UBx3iVuyua7cFtRrJ5xyAqLs7xC5eXNdtG0RIjSCCB5zVc7UcBbF3Fk5QisLYM9ZBbeheCSjuQW+1YujMndYe1P9tiSFz+aISD8aluurhL9u6l7JcBLoVylW8FweHSBIb+7WeG9jLOHxIxFp3QqCAsI26hWzXGUs0x5bmNzL6zw20ikJbVFIghRE8tauUlikpR7FeSDywlCS5RyPt2B+uMRzS2feVE1X4p32zacXcG5XKhI2lRSU1pytOba8nNwprHFPwjIFSJUYqVarLTcmnXC1/ZD1b60mIqwcGT9iPVvqaEDIrq0LcFMryUBeWmICuCh3otxQ1xD0ooAVxQ70Tcod6AB3qFqmeoWpiIWqJqlao2oAjrdLDEaAx1rQrTvgySg9T9TUkhNisYO7HsGB6UVhjIBNWZcP4SPKqdbW4fCoLQJMDltJp8EbsYxUbihCtz7JmtAtwmII9eVFjoeIgyg7aUJdMeIaEDfyJE1C2CumJcfOrF2H7IPjL7BnAtohLNEyWBCW9TzO/kDtM0wQw7L99g1tX7n/wBviASRsbcGEukcwdfdHSrH2j4lhGtDvXtuh1EMCfIoQd6J40wFoYN7Xd3VsizbtMZVmClUa28eJSQNYBAGoGtVLtN2OGDWy6EkHKt4nUZtCXA5A+LTqV61nlWo2wcow23FOFxmHW6TbtNdtkGUf6g0bdw+GxKfs7Rs3R0JKkdCv4UVxDsQBcDrqpgzb0Py8udLsfhsRh7qKGa4bn9mGtlnaPaExrHh268ootPhicZJfJbFi4f2etCyQwiRJk6T1mKoPF7KpcK22Dr9pdR6Tt8KuOG7J4rEw2Ju5F+y3jO8/wBmsKvrvSntD2daxey2wzoQMrGCZ55iAIqMGr5DKm47RorqH40ywPCbl0t4WgLm2Os7cvWrpw3sjZVZIZ3CiMvihz/Dz576UVjcB+ph7rnTKFWzamGZpHPQe7belLN2Q4dP3kzn1jhx763ZOhuNbA5mLhAB+c19G3sMpti2QCuXKQRIIiIj89YO9cf/AEX8POLx7Ym5qLXigeyHIItqPJVBIHkD1rs91fz6+s/f/e5aEZpVexVf+TsN1f8A78/+9WKseZ+rf+J/669UiJSmozBLrQjCjcCdaoJEPF3y4nDHpibHyUt91Wxb5vXMgMcyegG5qp9pljuX6YlD8LLn7qxwvtSLVy4osYi+xVIXD2+8IEtOckgKNBvWmC+NmfI/kkXTiHEbOGSXYW1Jgbl3bkABLOfIA0HhuMYfEE2ZliJNm9be2zLzPd3VGZfQGue9quMY13v3LeHu4drdhGVmuIL1mwXIvXLaLJ8RKhmUgqq66Gq/wS5isXYuvcxWIZLL2hZJuF2fE3nFtbVu60spyFyQpHImnaug0urDf0k9nrOFuq1l0AuTNjMC9s75lWZyHz2OnMRN+hVZ4mZ//Hun/Naq0druzeEwvDsSbVpVJC/tDL3GbvUibjSxk+dc/wD0f3suKc7fsXHxa3Vjk3jdlSgo5VR0niA+gpYBrTfiK0risDNom48PGP5PvakqU848PGP5Pvaka00Jkwqy9j/Zu+q/Q1WwKs3Y1fDd/mX6Gh8Ai38JxOU5TsY9xpX+joFLV20ylctwkTzDDcesT76KRKbYFljXRgAPUDb8Khkk3BR8FnTxjGcpea/gix/BO/de9uN3K6mwphbp/wD3c2UfZkA85pfwrslbwzMbGcZlCMXOndrqEW2sCJk7czvJqxpcFEd4I2ioQk0qNcubaIbFsKI6AD4bULioB2qDC8QTK1x3VAzHLJiRMJl6yBPvoTi3G7QXQFidABMsfKYqBZGL1Btu+jExrBgjmKixuIEaUjvpcM3lU22gQuaZjfNGmumnlRCX86htiRRJ0izSjkvapIxl88jcJ951PzmlBNM+L389+64/ediPSTHyoF1BrUuDlS/qZEpqdKhy++p7IpiNyKsnAx+wX1b/AFGq+qSYFWThKEWFB6tt/MaaEz14UvvLTK7QF+mIT44kEEVCuINFY9dPQ0CBTQ0EDEHmK8Sp3UfCogKkUUxmDhbZ5EehNRNwpDsxHwopRUirSAVPwMnZwfURQ1zgd0bBT6N+NWIJUipQFFWfhlwDW28+Qn6VtgXuIIErrsU1+Yq1qp61vDeRqVkdIgGLvbZ48ii8txtQ+C4c6liHQ5tCGthhvOxq6Yvh1q5grj5cl61Li4B7SjVrbjmImDyPkTVavKbRPiDQQIAjX370+SDVEB4NczBjcAPL9nofMCaw/Cbkz3wn/sx+NG3ePC6diMvh5CY5x0qN+IgcjQkAvuYG4J/bEnkAm/zrs/6LOEtYwILsc15y5J08IhUG0cp95rlHDbhxF+1atglnYKDyhjqfcJPur6DwuHFtERdFVQo32QQNRvr5UMaF/FsIhvWnMhgHPQETod9xJ+PpS3tLYF+yykgLGsxrGu/L1p5jsCl1YcHyZSVYHyZdI30Oh0mK5vxvsxeN9lBe9bzQEUjMJXOM2YgRE6/Ks+SG9m3DkVUZ4DxK6lpCLQvWwAFIdRchdACGhTtvIpxbU3sQl97T2xat3FVHy5ma6VzN4SQAAkbycx2jVBf4bet2ge7Ni34QDcuKD49jAEf1qXs7x5ynjkrqA3WDB9RPOqpb7ou/RliutuarvFLkkneAfL5UybiYOmnpSjimIXKY56DYn/eoQjTFklsHcGUi4zPk8XIfnpXu3eIy4W453ywg/ibQadZIpfw3iJzZnULEmSRoPPlTrsvhP+IYhcQwP6tYb9kDoLt0b3Z+wmsHrJkZacYNyFLIlEefo07NfqeDRXEXH8dzrmYA5T6BRy/dmDAarcLU/nrp192/lJg1KE5e4cvPaNNto0jbw5qxdMAmYgTOvoDpJ5RzmIloYVtMAB+tW/tD4H/2a9Vf/VsD5/8AhfjXqKASuKJwW9Tvwe7/AAn0P4ivWuH3VPs/BlP31TQwftz4cGlzpiEk9JtOv/8AQqgdn+0xwuN74yyN4LijcoY1HmCAfiOddV4rglvYG/YugoXANtoMC6pBST0lV901wLGWmtsyuCGBIIO81swNNNMy507TR9DXcPYxqW71u4fDJtYiw5S4hIhgGG3QqwjqKxg+AIjrcuXb2IdJ7s3mUran2mS2iqisR+9E+dVKzxDg6qmTEmy6oim5YOIss+RQoNwKsOdN2BrZuKcKf+2x17EL9i9cvm2f5raIqt7waVMlaB+3XFTj82EwTW7ndlXuDvFU3iCQEs5jDhfabX7MTBqqcH4PiMLdY37TW81pshMEMc9uQCpInXak/a5rL4y8cMVayxDLlUqoBVSwCkCAGzcqcdiOHkuqaxmF1xyVF205FzHuy9Kc3UaCCudnTOKe0fWluXWisXdk0ON6xs0CbtCvjH8n3tVfSrD2iHjH/Z/e1V2246imgCQKtfYhPBd/mX6GqqvlVv7CJ4Lv86/6TQwLGtupYrJEb1uizSoDKXeXQDX1mPpWOI3G7l8vtZGj1g1HcvIhY3HRBC6uyoN35sRQ2H4vYuObdu9buMFDHIwYQSR7Q0J01HmOtUThW6N2DLq2fIxwl61Yw6G4QqqqjXmYGgHM0G3F1bWzhL1wmAG7krM+z4mAgetIu3ti82Gz4YkXbTC4mXcFCCCBz2GlCdmMXxbF2cxxxUeEEi1aDaEnQhdDrHuFWY46lZc1W9X9XsMOL9qDYuW7GIsraa8JVc6lwJIlgJgeE1i+xSzcK6sFfKPODFIsX+j7/wCpNx3a43jutcYksXBEZzruWFNOLYju0Y9TAHrv8pqGZUWRVrt+xzBrMbgj1morw099XeyNAfKmnC+DJeGZ7aFeRKLr57VL3q5RkfR+GcvaicMPCPU12Wxwe0ghLSKPJBr66Vpi+DWmENbQ/wB0fWofaV4H9if5jk1pfEKsWA/sh6t9aZ8T7IrOazKkfuEyp9DuKXYZCqZWBBBYEHkZq/HkjNbGXLiljdSIMVcCgljAHM/ClfE8SLdo3YldNAQCcxgaHXnTPEqGBBEg8qrXaHBothyoj2f9QqwqFl7tBmMd3APMtOnwo0Cqoxq1YJsyKeoH9aY0SqKkVayq1Ki0DMKtSqtbKlSolAGqrUqpW6pUqpQBoqVIqVIqVuEpgMuCIGW5bOzKR8RBrlWMxD5ntsTmBIMKN10MHN5V1Pg7Zbg89KpHHwljiN1XSVYhhET45YmDHNjz5UCkit4LDurSVI8wAx+GYfWibqvr7f8AgA+XeUy43jLIUCwBm5nXbyBYikV7GOwjNHpoT5fOiyNHTP0J8EzXLmKaSqDu7UjTM48RGp/dgf3jXYC3PoQee42EjXnsarHYDhf6tw+whEMVzvto1zxQfSQNelWMMeW49Z93MfMa1IDJMPyIPPr79J57/HpU+M3cmJug3WsljbdWXXZApUjTSRv8d6tatI13Go56eR6RPxiqr224eXKuQxXLlJSSyGSQdORn5cthCatF+CSUt+4uxWCtN7V25iWMSbh8PhJKeEzAAZtDvPPaoOIYdAggQBoI0oLDX7VsSbhaORPyobF4q7iBKrktD98yFPPw9dAddt9azaZSexsnkjGIrxGIyzJPWR+deVKX7QWgJ8TN8APXmTVnfEYYIbLB7JO9wftMxHJxuNSNhGlJuK9lbaZL+HZcShOVgTojxmXMo1MidD5bzV3tmP3AAB71prtye4BhbaHK19umc+yimMx925kdR/Rv2vRsuGe13eRRFy3/AGQiAFcn2TMQfmuuancH7MXcRBvMFQbInSdBpsJOw92pq84DhIsKERQByiPQ+XPeee4DQJxjRXJ3ydCVfnt5eURyjYjlqNCTVf0g8TNuwltTD3mjqcq5Sx67m2N9Z3OjUy4cTaSJJG5Bnwx9mYiI202/dYQUfHMC2Jx9l4PdIo0M7gliY82IHnlPUEsiif8AUT5/41/9Nept36/bH+Ox+FepgCTWJrJNYioDJlIYFW1B0Iqh9ueyKsO8glRtdUSyfw3RzX+Ll8jc3xdtDDOimC0MygwJloJ2EHXyqWxxK2Yi5bII0h1MjWY11Hhb/CelNNoTVnzpxDh1y17QleTrqp9/L0OtCWkLGFBJ8hPvruvHuzGCvBriXlwzSAWV07slgCoZCYEggwCJnnSLAdhMKmuKxltlnS3bZLCMSWAzGZJJRtoPhOulWrKyr2olG4BwW5ffu7Kd4+hP/V2/4rr7HyG381dQ4Rwe3hbZthi1xie8uc3YHSOg6D8adpfwuGQWrbWLKhioQMi+PmsTJfxLM66jrSi9jLbXDFxDDnZ1OsqCND1YD1IqqTb5LFS2RnG2Msa6yfl/vQoYruJoriLSVH8x+MfhUWM0AqDRIV8Xtm6ZWB4cuvWT8taq54BfH7oP8rr98Vbw1eFIClnhd8f9G/uIb6E01whvW8BiNbiMbqDJBDMpAkjYwIOo86fxW2HtFjCiTRdDSt7HOLvE7mHuWr1t8twOfEyq8SrA+G4CJ13jTSuvcKw74mwj3rztnQBhCqCBmgQBGmZuXOsYfhg/6TxeXL+tPsFhlAhAAOg0ql9RHhGn7LOrewMeGWmARlzBQmUsZbQvz95oa1wC2l974kswVVB2RQADHmTOv5LXP3TjN7LaZvsnz8jU1/XbaqsmVyVFuPCoO+QBCBofnzoDBFMK76Eq8eHPlAIMlh5xuPxppfsTrQ160pEOmb3T8qjjyuOzNiarcE4l2iB8ICLJ9hdWY6gSRpGvyql8fxma6LYPsgT/ADNr9I+NWHiBFtW7myAY3yZPmQCarfA+F3Lt0kAszGWcjwgn61ZKSkyUqS+KpDThOCbEMtvKREZ26D8avDWlXLbUQB921D27C4VBbt+K4255z1NS4jDlFVpk/vH1qub2KluwtbU1l8LQ1u/RS4ioxpkJKSBXsCq52m4ZK94o1G46jr6irLeehb+ulTi9LtBOOuNM5ldNIu0Y/YXPQf6hVq49gu6uED2Tqv3j3VV+PCbFz+U/LWt0WmrRy5RcXTKGd6s3Z8zaj7JI+Ov31WjT7so/ideoBHu0P1FSEh6iVMiVItupVSmM0RKmVK2VKmVaANFSpVWtlWpAtAGqpUgWsqK3C0DPWDDA+dVf9LOFAv2bv27eX3oZ+j/KrVFLf0lYfPgbdznbcT6MCv1y0mBy8NyFWDsPwJsXjbdsjwKc9zpkTWD6mF99VoPXWv0HOkYk5v2s29DuLYzQRP8AETPoOtCW4nVHVc2np+fUfMVpO30+Go1g+gIrP59PTmp+VDP8Phr7tm+pJFTInrmJ8W/Pnodd/F8dD59KJuX1UeJgPU/d8PPbpoqW8/fooyhd3J0IC7gA+m2o6bNSZ+IE5ifaP7x1/wAPlUMk9KLMePWxzcwti8xY4e3cI3dlQkx6jX3/ANB7GW7dwAEQpHplI39Nhvp4fPWDg6rcU6tI5yQBOwitLuZCQes//JazxzvV8uC6eFV8eSj9oOAut4qskZWYeQXSD5yQPiaz2UwmUOWHt5QQeZWSDHkC/uO8Vf7VpX1MbBfKOccwNhvpB2Jy1vc4Om6iDmLEbSRKjQaSS3xIGhrVRms24NgoWev+3l1jlM+aqHS2hueXP05z7z0iTsCyVph7YVQOg+73cj5aH91ToUPPT5ajXyIiD5iCfDBLAiNxy/pt8xt6iP3YBbW4QB/t5e6NQOgkcysb/wC23ygbenoNNSBsSdR+esER5ZtvOIGaQDOdv4//ADFZobu1/g/8vWaANa9NYJrANQAExvCrd0lnkkpk0MAA5hmA2zeNtTMUO3ALRVlJeDuc2vts/tROudlJOsGKYlqxNAAH/BLYYuHuKxbNmDKdTnGzKQPDcZdto6VjFcGsvOYEg3DdZZgMzWzaYNGpUhiSOZJnQkUcxpZi+Jok5jEGADuxgGEG7HxL8ad0FWYtcFtISQbhlxcbMwIZ/HLHTQnvDMRsNopdi+A2xcVSzsLeUJmKyoHdMo0USB3ajXWJmTrThMUGzQfZ9ryOmh89RQ+IaXk+X0H4UnJ2LSiLGe0PT7zUWKfw0W9uST5Ci04Ilyzbcs4JuZYGWPbyc1nY0iRWs1brTw9nrfdq+e5JuXEjwxFu8bQPs7wJ9aR3HVSQWAAJEsQNjHOlQElhZMbzVpwOBCLA35nrSPgtoG4DuIJq2qNKyZ5b6Tb00aWoFNqp8KYNRs1bWqpWxre63DryhhBGhoEYUrsdOnSiwdKyKHuVRbiQr51HiPLnRTaVE4FJrYae4OMIvMTWTdVBCKAfIVKRNZt2wKFtwS1eSDB4cls7b8vKjb4lSKwGrZtql2IN27Elzw1NbuVjiI0oLBXtKrNPKGRND3K3z0Ndc1JMWkUdpsJ3lokbrqPduPhXOuJR3bztkafSDXVWaRFc47TYHI1xBsytl/vA6fGtfTz/AAmHq8f4jmcUy7P3cuITo0r8Rp84oO5h3A1Rx6qw+6tbZKsrQZUg7HkZrUYTpAWpFWvWzIBHMT8akApkjyrUqrWFFSqKAPBa3ArIFbAUAYAqRRWAK3WgZiK34rhu+wGIt7kIWHqviHzFeij+EallOzAikBwMimHAeL3cLeW9ZMMu4OzKd1YcwaKudnH7x1DKqq7pLHXwMVOg81NN+G9lkGrN3jfZ9lf61FySHGDfY6n2Y7Y2MYilT3dznaY6gjfuzu3qvvAprexI5/Ig7dDsee8Hc1y1MKrDIVAjSIiI8qwvGr9g92XYjln8cjoSdfnSWZdybwuti4cbxmnhmdvETlHXfUDy5aedLsNiWgE7nYdKqWL43cumCRG5In7zR/AOKzkuv9rQcgAfqYqOX5boli+Ox1XhqKEy+ydCZO+lEYizmEEehHKoMLxG3cVSDqQNKJVpGutZWi69xP8ArHcyrAlSZEbryOnMfPz1NMcLig1yAZXIhHqS4PTlHTfcTFQ4q31HvpfetGZHxWZ+INThnlDZ7kZ4Yz3Wxb001/OnnpEa9I1Ph8QOxOn5ER67Rp6abQSakuOug6M49fENPWfyT1rccZugxKN6gj6H869TNy6mDKX000WUnT8/f949QdUEDanX87T15x11icxywnHGzzTpqpmPjH19IPiOw49aXfMD0Kn6gRzPprAEwbVkg+GQeKa7D7Xq3x/rXqrH/Mifm21ep64+SOiXgas1eqT/AIcZ1uA+ix85+6tv1Afbb/L+FIiRhKxl9fgaKt4ddsx+ImsYLiAzd3pIdliZ2YigCBremgPwNJuO4C3dCqyP4YJglZYiCwn3fOr6mGQ7qPp9KxiMAoVmGYQpMTpoJjWnQFDwPDytvIovQBAzKJABBiQBNbDBXGI/ZvqQNYUDz1pv/wATf7Ce/MfvFatxK50Qein7zSA3xXAmUjK6kEdSdQfTbapcPbK2hbIPhYsCAxkhswAMAfnagzxG79qPRU/CtGx13/rG90D6UAFJZu92qFBAuu0zGjutwyCTrmL/ACrnfaPsfjGvMyWjdDEkZXQZRIMEOw10O2mtXVsQ53uP/jb8ajZidyT6kmgaYu7E8GvYa0BfUoxLHLKtAJmJVj6++rfOlKcAus00caVz8r+8Z0sK+7iBXrwBom000i40+UE+VNsHcmP5QfjVRqlHYYoammh7Yrd7kCpGZozcIoS5jFBA6kD4mBv60U2Hzak1R+1eA4gbqm0itbBU5g4GoOkjcctY5VZDHqdEo6e5aOMYzuFNyCyjcc/UUJwvjovNABA5U1x2BFy1DnUrBHLbUUm7AYwtZe2xJ7p4Exou2URyDI8T1q/B0vupu6oy9V1q6eCem7/YsNm3UpWvZ6wxrQuhXk5T9Yf5f5/4JuL3FKkBhPL1FVDgvHbb33shvEBmy9JOvrBP0qw8Y4fbuhkcTHTRhMhcpH83yqh3OylvBXBiLbXGKnxEtOhEvOmoAn/DTl6XKm4uzXg9axyai1W50EXNKgu3KHsX8y6VrdauOd+jdrlIO02GzpI3XUenMUze7UT61ZCTTshPGpRaZzu+gO9BvYFOeLYXu3I5HUenSllyukmmrRw5RcW0x3wxptr5CPhpRYFK+B3NGXoZ+NNhUwNlFSKK0FbigZItbCtAa3FAGwrcVqK2FIDYURgHhwagra2YIoAq/aiLOLvAgQzC4J6Oon/MGoDD4oTK6fQ+lWftrgFe7adgPFaInoUZY/1t8KoGJxYV8isCZiRtPrVb5otjsrOgWrQaHA3APxFLO0uDDpI3XWaMwfEkCgQQAANfL0obi+MXuzBB/PSqFGSZe5R0lJx57u0eraD7/lQnA8bluIrsRaLAPBiATqQeUb1Hxi/mYDko0HrqfuoKK1JGJvfY7bbW7hzKL3tsAAgR3igDeB7Q05a+WxL3hHHrLmA8H7J0IPSOtVfgHEjcw1q6DPhCv5Ovhaem0+/0IZ4hLV1ZdZI2YaMOsMI/Dy2FKWFPdE45WuS494Nmgih2VGnUek0p4WiOhQvczDlM89I0nyj6msXeFKAGV9f4o9faUwNPLz21qiWCRdHNEZGweUH00HrrUTYed5A9Br6HrSz9b7pxbJMsCVGrAgGDGm/kdfgaPw/FQdD+fdyqiUGuS+M0+Df9XA0H1NQvgweU+Z+6mKYhSPvrdiDtyqOkdiX/AIWOh+P9a9TjMK9RpDUz/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9401" name="AutoShape 10" descr="data:image/jpeg;base64,/9j/4AAQSkZJRgABAQAAAQABAAD/2wCEAAkGBxQTEhUUExQVFBUXFxcYFhQVFRUUFhUXFRgYFxQUFBQYHCggGBolHRQUITEhJSkrLi4uGh8zODMsNygtLisBCgoKDg0OGhAQGywkICQsLCwsLCwtLCwsLCwsLCwsLCwsLCwsLCwsLSwsLCwsLCwsLCwsLCwsLCwsLCwsLCwsLP/AABEIAHABwQMBIgACEQEDEQH/xAAcAAACAgMBAQAAAAAAAAAAAAAEBQMGAQIHAAj/xABKEAACAQIEAwUFBAcGAgkFAAABAhEAAwQSITEFQVEGEyJhcTKBkaGxUsHR8AcUI0JicuEzgpKisvEVFkNTc5OjpNLT4iQ0VGPC/8QAGgEAAgMBAQAAAAAAAAAAAAAAAAECAwQFBv/EAC4RAAICAQMDAwEHBQAAAAAAAAABAhEDEiExBEFRBRMicRQjQlJhgaEyM7HB4f/aAAwDAQACEQMRAD8A3IrV1qZhUZFUkj1i+6ewxX0Onw2NHWuOONHUN5jwn8PpQMVh7VADy1xa03PIejafPb50WNdRqOo1FVQ2DWLaOhlCV9CR8etAFpeompPa4pcHtAP/AJT8Rp8qKTidttGlZ08W3xFAwh6gcVAcStgqzd5etGRCsMwP2gx00jYxM+VFi9h7iF7N46Anu7qFbmnJSBDt0AooLIIrVhWEvBtQZ/PPpXiaVAT8Jt5r9sHbMPlr91Xe68Dp8vTWqJgb4S6jnZWBPpOvyq6cQbT3aASPhANbOkV2jk+pXaZ5DIB66zuI6yPfVD/SDw98diUsKf2eHGo5G9cAZp9EKAH+Jq6CiwVB5bny/JpB2a4gt+13qkeNmfQa+Ni0Enf2o91Pq8mmOxP0jAp5HJ9itcI/R2iMGYyIiOUECRVlTs7aAAVBIjxQOWwqw2bUip8gFc3VJnobSEicJAGgA8+fuofEcOPIRVgz0PiFJqLimWRm+CrYrCMokQGWcrecbN1B2I6VJwPjC4mzmXQ6o6nUo66NbY+UyDzBFHYxZBG42qq8EsDD37gAnvf2hWSM5XR1HQiFYHqx61v9OyPU8ZyfWOmjLH7q5X+BL+kDF5rypA8KAzrmBbdT8BVSZqedvsQTjGgyMqQSIO3McjVYbXenm/uP6lfTKsUfoEG6K2W5NDKKmQVUXEhNNuHD9mPU/WlMU44aP2Q9T9aBnrgoZxRdyhbgoAGcUO9EvQ70CBnqF6Ieh3pgQPUL1M9QtTAhaomqZqhagRE1ak1s1aGmB6azNZ000I686INtZ0UkR0/GmkKwcMKznFbvZM6KY9Kytr+E/Kigs1moyZOlTLgbh1C/SvW8G8Fo8I0J6evT30MaMlDofKi8JbGhj+tdE4B2dw+KwSRAfJlLDcOkiSPPpVT47wh8I2RhPNWGzDnHp+HWoKSui6WNpWLGuKFgDWfwqG78vvrBJOpH5NeHSpWVG+H5Dpt8Z/GpCgHi3/2/2qNV0kD8K9auxM+776Qzxknp+d60Q7j8xP8ASpg8g9T+foK1b5TFMRGo/PlQmJPiNG8vz6VZOK/o3xCWkvB1IcAkEFchYSFJ19x0nyoQMo+avU+/5OxX2U/723+NYp7iOtMa8izXmonC26oJEljCTrRb4VVEtIHXKxHuIFLceLov20tMqs9y0iFwWVO8hc2UETBk71a7/Zq4QP1nH37sD2bSWbCD0GRm/wA1WqFkXKhAr2ft/wCV/wAKzltHZv8AK34UTiezmHGgN9j537p+QNVTjxw1jQ/rIPKLl4f5iQPnU1hsqeZLksLYZDsf8rfhQeIwQ1iD6a1RX7RMh/ZPiF/mvBx/hZTVp7Ado7uMxP6veCOvds4cqFcFSo3XT97kBRLA0rHDPGTpG72I0O3Mcj61tYTL7OlH4uzt6UIN6zFxi5xBUMPpImYJG8cvSiLd1XEqQw6gg/SkXHB4x/J95pPb0MgkHqDB+IqSQWW+/cCiToKsvBcYL1ldjl0DESrKDAIJ0MHTnXP8NxR10bxjz3+POm/ZvGX/ABd27m2GE2mYFfFqYU6KSZMiPSrMU/blZn6nD70HHv2Oi4ptHjkrx65Sfuqj/o6zW7S22QKIBUg7gjmDqDyq794LlskT4lO+hkggiKrvYm6L2Dsv+8FyttoyaNt5in1ruKoPRVTmn+n+y22YipCBHnS79Yfa3aLxuWYW19xIJPwqp8a7c3bTsiph3YEAi3dN0qTsHCr4djvWGNnXcdy6nQ/P4UBx3iVuyua7cFtRrJ5xyAqLs7xC5eXNdtG0RIjSCCB5zVc7UcBbF3Fk5QisLYM9ZBbeheCSjuQW+1YujMndYe1P9tiSFz+aISD8aluurhL9u6l7JcBLoVylW8FweHSBIb+7WeG9jLOHxIxFp3QqCAsI26hWzXGUs0x5bmNzL6zw20ikJbVFIghRE8tauUlikpR7FeSDywlCS5RyPt2B+uMRzS2feVE1X4p32zacXcG5XKhI2lRSU1pytOba8nNwprHFPwjIFSJUYqVarLTcmnXC1/ZD1b60mIqwcGT9iPVvqaEDIrq0LcFMryUBeWmICuCh3otxQ1xD0ooAVxQ70Tcod6AB3qFqmeoWpiIWqJqlao2oAjrdLDEaAx1rQrTvgySg9T9TUkhNisYO7HsGB6UVhjIBNWZcP4SPKqdbW4fCoLQJMDltJp8EbsYxUbihCtz7JmtAtwmII9eVFjoeIgyg7aUJdMeIaEDfyJE1C2CumJcfOrF2H7IPjL7BnAtohLNEyWBCW9TzO/kDtM0wQw7L99g1tX7n/wBviASRsbcGEukcwdfdHSrH2j4lhGtDvXtuh1EMCfIoQd6J40wFoYN7Xd3VsizbtMZVmClUa28eJSQNYBAGoGtVLtN2OGDWy6EkHKt4nUZtCXA5A+LTqV61nlWo2wcow23FOFxmHW6TbtNdtkGUf6g0bdw+GxKfs7Rs3R0JKkdCv4UVxDsQBcDrqpgzb0Py8udLsfhsRh7qKGa4bn9mGtlnaPaExrHh268ootPhicZJfJbFi4f2etCyQwiRJk6T1mKoPF7KpcK22Dr9pdR6Tt8KuOG7J4rEw2Ju5F+y3jO8/wBmsKvrvSntD2daxey2wzoQMrGCZ55iAIqMGr5DKm47RorqH40ywPCbl0t4WgLm2Os7cvWrpw3sjZVZIZ3CiMvihz/Dz576UVjcB+ph7rnTKFWzamGZpHPQe7belLN2Q4dP3kzn1jhx763ZOhuNbA5mLhAB+c19G3sMpti2QCuXKQRIIiIj89YO9cf/AEX8POLx7Ym5qLXigeyHIItqPJVBIHkD1rs91fz6+s/f/e5aEZpVexVf+TsN1f8A78/+9WKseZ+rf+J/669UiJSmozBLrQjCjcCdaoJEPF3y4nDHpibHyUt91Wxb5vXMgMcyegG5qp9pljuX6YlD8LLn7qxwvtSLVy4osYi+xVIXD2+8IEtOckgKNBvWmC+NmfI/kkXTiHEbOGSXYW1Jgbl3bkABLOfIA0HhuMYfEE2ZliJNm9be2zLzPd3VGZfQGue9quMY13v3LeHu4drdhGVmuIL1mwXIvXLaLJ8RKhmUgqq66Gq/wS5isXYuvcxWIZLL2hZJuF2fE3nFtbVu60spyFyQpHImnaug0urDf0k9nrOFuq1l0AuTNjMC9s75lWZyHz2OnMRN+hVZ4mZ//Hun/Naq0druzeEwvDsSbVpVJC/tDL3GbvUibjSxk+dc/wD0f3suKc7fsXHxa3Vjk3jdlSgo5VR0niA+gpYBrTfiK0risDNom48PGP5PvakqU848PGP5Pvaka00Jkwqy9j/Zu+q/Q1WwKs3Y1fDd/mX6Gh8Ai38JxOU5TsY9xpX+joFLV20ylctwkTzDDcesT76KRKbYFljXRgAPUDb8Khkk3BR8FnTxjGcpea/gix/BO/de9uN3K6mwphbp/wD3c2UfZkA85pfwrslbwzMbGcZlCMXOndrqEW2sCJk7czvJqxpcFEd4I2ioQk0qNcubaIbFsKI6AD4bULioB2qDC8QTK1x3VAzHLJiRMJl6yBPvoTi3G7QXQFidABMsfKYqBZGL1Btu+jExrBgjmKixuIEaUjvpcM3lU22gQuaZjfNGmumnlRCX86htiRRJ0izSjkvapIxl88jcJ951PzmlBNM+L389+64/ediPSTHyoF1BrUuDlS/qZEpqdKhy++p7IpiNyKsnAx+wX1b/AFGq+qSYFWThKEWFB6tt/MaaEz14UvvLTK7QF+mIT44kEEVCuINFY9dPQ0CBTQ0EDEHmK8Sp3UfCogKkUUxmDhbZ5EehNRNwpDsxHwopRUirSAVPwMnZwfURQ1zgd0bBT6N+NWIJUipQFFWfhlwDW28+Qn6VtgXuIIErrsU1+Yq1qp61vDeRqVkdIgGLvbZ48ii8txtQ+C4c6liHQ5tCGthhvOxq6Yvh1q5grj5cl61Li4B7SjVrbjmImDyPkTVavKbRPiDQQIAjX370+SDVEB4NczBjcAPL9nofMCaw/Cbkz3wn/sx+NG3ePC6diMvh5CY5x0qN+IgcjQkAvuYG4J/bEnkAm/zrs/6LOEtYwILsc15y5J08IhUG0cp95rlHDbhxF+1atglnYKDyhjqfcJPur6DwuHFtERdFVQo32QQNRvr5UMaF/FsIhvWnMhgHPQETod9xJ+PpS3tLYF+yykgLGsxrGu/L1p5jsCl1YcHyZSVYHyZdI30Oh0mK5vxvsxeN9lBe9bzQEUjMJXOM2YgRE6/Ks+SG9m3DkVUZ4DxK6lpCLQvWwAFIdRchdACGhTtvIpxbU3sQl97T2xat3FVHy5ma6VzN4SQAAkbycx2jVBf4bet2ge7Ni34QDcuKD49jAEf1qXs7x5ynjkrqA3WDB9RPOqpb7ou/RliutuarvFLkkneAfL5UybiYOmnpSjimIXKY56DYn/eoQjTFklsHcGUi4zPk8XIfnpXu3eIy4W453ywg/ibQadZIpfw3iJzZnULEmSRoPPlTrsvhP+IYhcQwP6tYb9kDoLt0b3Z+wmsHrJkZacYNyFLIlEefo07NfqeDRXEXH8dzrmYA5T6BRy/dmDAarcLU/nrp192/lJg1KE5e4cvPaNNto0jbw5qxdMAmYgTOvoDpJ5RzmIloYVtMAB+tW/tD4H/2a9Vf/VsD5/8AhfjXqKASuKJwW9Tvwe7/AAn0P4ivWuH3VPs/BlP31TQwftz4cGlzpiEk9JtOv/8AQqgdn+0xwuN74yyN4LijcoY1HmCAfiOddV4rglvYG/YugoXANtoMC6pBST0lV901wLGWmtsyuCGBIIO81swNNNMy507TR9DXcPYxqW71u4fDJtYiw5S4hIhgGG3QqwjqKxg+AIjrcuXb2IdJ7s3mUran2mS2iqisR+9E+dVKzxDg6qmTEmy6oim5YOIss+RQoNwKsOdN2BrZuKcKf+2x17EL9i9cvm2f5raIqt7waVMlaB+3XFTj82EwTW7ndlXuDvFU3iCQEs5jDhfabX7MTBqqcH4PiMLdY37TW81pshMEMc9uQCpInXak/a5rL4y8cMVayxDLlUqoBVSwCkCAGzcqcdiOHkuqaxmF1xyVF205FzHuy9Kc3UaCCudnTOKe0fWluXWisXdk0ON6xs0CbtCvjH8n3tVfSrD2iHjH/Z/e1V2246imgCQKtfYhPBd/mX6GqqvlVv7CJ4Lv86/6TQwLGtupYrJEb1uizSoDKXeXQDX1mPpWOI3G7l8vtZGj1g1HcvIhY3HRBC6uyoN35sRQ2H4vYuObdu9buMFDHIwYQSR7Q0J01HmOtUThW6N2DLq2fIxwl61Yw6G4QqqqjXmYGgHM0G3F1bWzhL1wmAG7krM+z4mAgetIu3ti82Gz4YkXbTC4mXcFCCCBz2GlCdmMXxbF2cxxxUeEEi1aDaEnQhdDrHuFWY46lZc1W9X9XsMOL9qDYuW7GIsraa8JVc6lwJIlgJgeE1i+xSzcK6sFfKPODFIsX+j7/wCpNx3a43jutcYksXBEZzruWFNOLYju0Y9TAHrv8pqGZUWRVrt+xzBrMbgj1morw099XeyNAfKmnC+DJeGZ7aFeRKLr57VL3q5RkfR+GcvaicMPCPU12Wxwe0ghLSKPJBr66Vpi+DWmENbQ/wB0fWofaV4H9if5jk1pfEKsWA/sh6t9aZ8T7IrOazKkfuEyp9DuKXYZCqZWBBBYEHkZq/HkjNbGXLiljdSIMVcCgljAHM/ClfE8SLdo3YldNAQCcxgaHXnTPEqGBBEg8qrXaHBothyoj2f9QqwqFl7tBmMd3APMtOnwo0Cqoxq1YJsyKeoH9aY0SqKkVayq1Ki0DMKtSqtbKlSolAGqrUqpW6pUqpQBoqVIqVIqVuEpgMuCIGW5bOzKR8RBrlWMxD5ntsTmBIMKN10MHN5V1Pg7Zbg89KpHHwljiN1XSVYhhET45YmDHNjz5UCkit4LDurSVI8wAx+GYfWibqvr7f8AgA+XeUy43jLIUCwBm5nXbyBYikV7GOwjNHpoT5fOiyNHTP0J8EzXLmKaSqDu7UjTM48RGp/dgf3jXYC3PoQee42EjXnsarHYDhf6tw+whEMVzvto1zxQfSQNelWMMeW49Z93MfMa1IDJMPyIPPr79J57/HpU+M3cmJug3WsljbdWXXZApUjTSRv8d6tatI13Go56eR6RPxiqr224eXKuQxXLlJSSyGSQdORn5cthCatF+CSUt+4uxWCtN7V25iWMSbh8PhJKeEzAAZtDvPPaoOIYdAggQBoI0oLDX7VsSbhaORPyobF4q7iBKrktD98yFPPw9dAddt9azaZSexsnkjGIrxGIyzJPWR+deVKX7QWgJ8TN8APXmTVnfEYYIbLB7JO9wftMxHJxuNSNhGlJuK9lbaZL+HZcShOVgTojxmXMo1MidD5bzV3tmP3AAB71prtye4BhbaHK19umc+yimMx925kdR/Rv2vRsuGe13eRRFy3/AGQiAFcn2TMQfmuuancH7MXcRBvMFQbInSdBpsJOw92pq84DhIsKERQByiPQ+XPeee4DQJxjRXJ3ydCVfnt5eURyjYjlqNCTVf0g8TNuwltTD3mjqcq5Sx67m2N9Z3OjUy4cTaSJJG5Bnwx9mYiI202/dYQUfHMC2Jx9l4PdIo0M7gliY82IHnlPUEsiif8AUT5/41/9Nept36/bH+Ox+FepgCTWJrJNYioDJlIYFW1B0Iqh9ueyKsO8glRtdUSyfw3RzX+Ll8jc3xdtDDOimC0MygwJloJ2EHXyqWxxK2Yi5bII0h1MjWY11Hhb/CelNNoTVnzpxDh1y17QleTrqp9/L0OtCWkLGFBJ8hPvruvHuzGCvBriXlwzSAWV07slgCoZCYEggwCJnnSLAdhMKmuKxltlnS3bZLCMSWAzGZJJRtoPhOulWrKyr2olG4BwW5ffu7Kd4+hP/V2/4rr7HyG381dQ4Rwe3hbZthi1xie8uc3YHSOg6D8adpfwuGQWrbWLKhioQMi+PmsTJfxLM66jrSi9jLbXDFxDDnZ1OsqCND1YD1IqqTb5LFS2RnG2Msa6yfl/vQoYruJoriLSVH8x+MfhUWM0AqDRIV8Xtm6ZWB4cuvWT8taq54BfH7oP8rr98Vbw1eFIClnhd8f9G/uIb6E01whvW8BiNbiMbqDJBDMpAkjYwIOo86fxW2HtFjCiTRdDSt7HOLvE7mHuWr1t8twOfEyq8SrA+G4CJ13jTSuvcKw74mwj3rztnQBhCqCBmgQBGmZuXOsYfhg/6TxeXL+tPsFhlAhAAOg0ql9RHhGn7LOrewMeGWmARlzBQmUsZbQvz95oa1wC2l974kswVVB2RQADHmTOv5LXP3TjN7LaZvsnz8jU1/XbaqsmVyVFuPCoO+QBCBofnzoDBFMK76Eq8eHPlAIMlh5xuPxppfsTrQ160pEOmb3T8qjjyuOzNiarcE4l2iB8ICLJ9hdWY6gSRpGvyql8fxma6LYPsgT/ADNr9I+NWHiBFtW7myAY3yZPmQCarfA+F3Lt0kAszGWcjwgn61ZKSkyUqS+KpDThOCbEMtvKREZ26D8avDWlXLbUQB921D27C4VBbt+K4255z1NS4jDlFVpk/vH1qub2KluwtbU1l8LQ1u/RS4ioxpkJKSBXsCq52m4ZK94o1G46jr6irLeehb+ulTi9LtBOOuNM5ldNIu0Y/YXPQf6hVq49gu6uED2Tqv3j3VV+PCbFz+U/LWt0WmrRy5RcXTKGd6s3Z8zaj7JI+Ov31WjT7so/ideoBHu0P1FSEh6iVMiVItupVSmM0RKmVK2VKmVaANFSpVWtlWpAtAGqpUgWsqK3C0DPWDDA+dVf9LOFAv2bv27eX3oZ+j/KrVFLf0lYfPgbdznbcT6MCv1y0mBy8NyFWDsPwJsXjbdsjwKc9zpkTWD6mF99VoPXWv0HOkYk5v2s29DuLYzQRP8AETPoOtCW4nVHVc2np+fUfMVpO30+Go1g+gIrP59PTmp+VDP8Phr7tm+pJFTInrmJ8W/Pnodd/F8dD59KJuX1UeJgPU/d8PPbpoqW8/fooyhd3J0IC7gA+m2o6bNSZ+IE5ifaP7x1/wAPlUMk9KLMePWxzcwti8xY4e3cI3dlQkx6jX3/ANB7GW7dwAEQpHplI39Nhvp4fPWDg6rcU6tI5yQBOwitLuZCQes//JazxzvV8uC6eFV8eSj9oOAut4qskZWYeQXSD5yQPiaz2UwmUOWHt5QQeZWSDHkC/uO8Vf7VpX1MbBfKOccwNhvpB2Jy1vc4Om6iDmLEbSRKjQaSS3xIGhrVRms24NgoWev+3l1jlM+aqHS2hueXP05z7z0iTsCyVph7YVQOg+73cj5aH91ToUPPT5ajXyIiD5iCfDBLAiNxy/pt8xt6iP3YBbW4QB/t5e6NQOgkcysb/wC23ygbenoNNSBsSdR+esER5ZtvOIGaQDOdv4//ADFZobu1/g/8vWaANa9NYJrANQAExvCrd0lnkkpk0MAA5hmA2zeNtTMUO3ALRVlJeDuc2vts/tROudlJOsGKYlqxNAAH/BLYYuHuKxbNmDKdTnGzKQPDcZdto6VjFcGsvOYEg3DdZZgMzWzaYNGpUhiSOZJnQkUcxpZi+Jok5jEGADuxgGEG7HxL8ad0FWYtcFtISQbhlxcbMwIZ/HLHTQnvDMRsNopdi+A2xcVSzsLeUJmKyoHdMo0USB3ajXWJmTrThMUGzQfZ9ryOmh89RQ+IaXk+X0H4UnJ2LSiLGe0PT7zUWKfw0W9uST5Ci04Ilyzbcs4JuZYGWPbyc1nY0iRWs1brTw9nrfdq+e5JuXEjwxFu8bQPs7wJ9aR3HVSQWAAJEsQNjHOlQElhZMbzVpwOBCLA35nrSPgtoG4DuIJq2qNKyZ5b6Tb00aWoFNqp8KYNRs1bWqpWxre63DryhhBGhoEYUrsdOnSiwdKyKHuVRbiQr51HiPLnRTaVE4FJrYae4OMIvMTWTdVBCKAfIVKRNZt2wKFtwS1eSDB4cls7b8vKjb4lSKwGrZtql2IN27Elzw1NbuVjiI0oLBXtKrNPKGRND3K3z0Ndc1JMWkUdpsJ3lokbrqPduPhXOuJR3bztkafSDXVWaRFc47TYHI1xBsytl/vA6fGtfTz/AAmHq8f4jmcUy7P3cuITo0r8Rp84oO5h3A1Rx6qw+6tbZKsrQZUg7HkZrUYTpAWpFWvWzIBHMT8akApkjyrUqrWFFSqKAPBa3ArIFbAUAYAqRRWAK3WgZiK34rhu+wGIt7kIWHqviHzFeij+EallOzAikBwMimHAeL3cLeW9ZMMu4OzKd1YcwaKudnH7x1DKqq7pLHXwMVOg81NN+G9lkGrN3jfZ9lf61FySHGDfY6n2Y7Y2MYilT3dznaY6gjfuzu3qvvAprexI5/Ig7dDsee8Hc1y1MKrDIVAjSIiI8qwvGr9g92XYjln8cjoSdfnSWZdybwuti4cbxmnhmdvETlHXfUDy5aedLsNiWgE7nYdKqWL43cumCRG5In7zR/AOKzkuv9rQcgAfqYqOX5boli+Ox1XhqKEy+ydCZO+lEYizmEEehHKoMLxG3cVSDqQNKJVpGutZWi69xP8ArHcyrAlSZEbryOnMfPz1NMcLig1yAZXIhHqS4PTlHTfcTFQ4q31HvpfetGZHxWZ+INThnlDZ7kZ4Yz3Wxb001/OnnpEa9I1Ph8QOxOn5ER67Rp6abQSakuOug6M49fENPWfyT1rccZugxKN6gj6H869TNy6mDKX000WUnT8/f949QdUEDanX87T15x11icxywnHGzzTpqpmPjH19IPiOw49aXfMD0Kn6gRzPprAEwbVkg+GQeKa7D7Xq3x/rXqrH/Mifm21ep64+SOiXgas1eqT/AIcZ1uA+ix85+6tv1Afbb/L+FIiRhKxl9fgaKt4ddsx+ImsYLiAzd3pIdliZ2YigCBremgPwNJuO4C3dCqyP4YJglZYiCwn3fOr6mGQ7qPp9KxiMAoVmGYQpMTpoJjWnQFDwPDytvIovQBAzKJABBiQBNbDBXGI/ZvqQNYUDz1pv/wATf7Ce/MfvFatxK50Qein7zSA3xXAmUjK6kEdSdQfTbapcPbK2hbIPhYsCAxkhswAMAfnagzxG79qPRU/CtGx13/rG90D6UAFJZu92qFBAuu0zGjutwyCTrmL/ACrnfaPsfjGvMyWjdDEkZXQZRIMEOw10O2mtXVsQ53uP/jb8ajZidyT6kmgaYu7E8GvYa0BfUoxLHLKtAJmJVj6++rfOlKcAus00caVz8r+8Z0sK+7iBXrwBom000i40+UE+VNsHcmP5QfjVRqlHYYoammh7Yrd7kCpGZozcIoS5jFBA6kD4mBv60U2Hzak1R+1eA4gbqm0itbBU5g4GoOkjcctY5VZDHqdEo6e5aOMYzuFNyCyjcc/UUJwvjovNABA5U1x2BFy1DnUrBHLbUUm7AYwtZe2xJ7p4Exou2URyDI8T1q/B0vupu6oy9V1q6eCem7/YsNm3UpWvZ6wxrQuhXk5T9Yf5f5/4JuL3FKkBhPL1FVDgvHbb33shvEBmy9JOvrBP0qw8Y4fbuhkcTHTRhMhcpH83yqh3OylvBXBiLbXGKnxEtOhEvOmoAn/DTl6XKm4uzXg9axyai1W50EXNKgu3KHsX8y6VrdauOd+jdrlIO02GzpI3XUenMUze7UT61ZCTTshPGpRaZzu+gO9BvYFOeLYXu3I5HUenSllyukmmrRw5RcW0x3wxptr5CPhpRYFK+B3NGXoZ+NNhUwNlFSKK0FbigZItbCtAa3FAGwrcVqK2FIDYURgHhwagra2YIoAq/aiLOLvAgQzC4J6Oon/MGoDD4oTK6fQ+lWftrgFe7adgPFaInoUZY/1t8KoGJxYV8isCZiRtPrVb5otjsrOgWrQaHA3APxFLO0uDDpI3XWaMwfEkCgQQAANfL0obi+MXuzBB/PSqFGSZe5R0lJx57u0eraD7/lQnA8bluIrsRaLAPBiATqQeUb1Hxi/mYDko0HrqfuoKK1JGJvfY7bbW7hzKL3tsAAgR3igDeB7Q05a+WxL3hHHrLmA8H7J0IPSOtVfgHEjcw1q6DPhCv5Ovhaem0+/0IZ4hLV1ZdZI2YaMOsMI/Dy2FKWFPdE45WuS494Nmgih2VGnUek0p4WiOhQvczDlM89I0nyj6msXeFKAGV9f4o9faUwNPLz21qiWCRdHNEZGweUH00HrrUTYed5A9Br6HrSz9b7pxbJMsCVGrAgGDGm/kdfgaPw/FQdD+fdyqiUGuS+M0+Df9XA0H1NQvgweU+Z+6mKYhSPvrdiDtyqOkdiX/AIWOh+P9a9TjMK9RpDUz/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4</a:t>
            </a:r>
            <a:r>
              <a:rPr lang="en-US" sz="2800" dirty="0" smtClean="0"/>
              <a:t>: Publishing Security Vulnerabilities</a:t>
            </a:r>
          </a:p>
          <a:p>
            <a:pPr fontAlgn="auto">
              <a:spcAft>
                <a:spcPts val="0"/>
              </a:spcAft>
              <a:defRPr/>
            </a:pPr>
            <a:r>
              <a:rPr lang="en-US" sz="2400" dirty="0" smtClean="0"/>
              <a:t>Three MIT students planned to present a paper at a security conference describing security vulnerabilities in </a:t>
            </a:r>
            <a:r>
              <a:rPr lang="en-US" sz="2400" dirty="0"/>
              <a:t>B</a:t>
            </a:r>
            <a:r>
              <a:rPr lang="en-US" sz="2400" dirty="0" smtClean="0"/>
              <a:t>oston’s transit fare system. At the request of the transit authority, a judge ordered the students to cancel the presentation and not to distribute their research. The students are debating whether they should circulate their paper on the Web. Imagine that you are one of the students.</a:t>
            </a:r>
            <a:endParaRPr lang="en-US" sz="2400" dirty="0"/>
          </a:p>
        </p:txBody>
      </p:sp>
      <p:sp>
        <p:nvSpPr>
          <p:cNvPr id="61443"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57200" y="1371600"/>
            <a:ext cx="8382000" cy="4876800"/>
          </a:xfrm>
        </p:spPr>
        <p:txBody>
          <a:bodyPr rtlCol="0">
            <a:normAutofit/>
          </a:bodyPr>
          <a:lstStyle/>
          <a:p>
            <a:pPr fontAlgn="auto">
              <a:lnSpc>
                <a:spcPct val="90000"/>
              </a:lnSpc>
              <a:spcAft>
                <a:spcPts val="0"/>
              </a:spcAft>
              <a:buFontTx/>
              <a:buNone/>
              <a:defRPr/>
            </a:pPr>
            <a:r>
              <a:rPr lang="en-US" sz="2800" dirty="0"/>
              <a:t>Scenario </a:t>
            </a:r>
            <a:r>
              <a:rPr lang="en-US" sz="2800" dirty="0" smtClean="0"/>
              <a:t>5: Specifications</a:t>
            </a:r>
            <a:endParaRPr lang="en-US" sz="2800" dirty="0"/>
          </a:p>
          <a:p>
            <a:pPr fontAlgn="auto">
              <a:lnSpc>
                <a:spcPct val="90000"/>
              </a:lnSpc>
              <a:spcAft>
                <a:spcPts val="0"/>
              </a:spcAft>
              <a:defRPr/>
            </a:pPr>
            <a:r>
              <a:rPr lang="en-US" sz="2400" dirty="0"/>
              <a:t>You are a relatively junior programmer working on modules that collect data from loan application forms and convert them to formats required by the parts of the program that evaluate the applications. You find that some demographic data are missing from some forms, particularly race and age. What should your program do? What should you do?</a:t>
            </a:r>
          </a:p>
        </p:txBody>
      </p:sp>
      <p:sp>
        <p:nvSpPr>
          <p:cNvPr id="63491"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57200" y="1371600"/>
            <a:ext cx="8382000" cy="4876800"/>
          </a:xfrm>
        </p:spPr>
        <p:txBody>
          <a:bodyPr rtlCol="0">
            <a:normAutofit/>
          </a:bodyPr>
          <a:lstStyle/>
          <a:p>
            <a:pPr fontAlgn="auto">
              <a:lnSpc>
                <a:spcPct val="90000"/>
              </a:lnSpc>
              <a:spcAft>
                <a:spcPts val="0"/>
              </a:spcAft>
              <a:buFontTx/>
              <a:buNone/>
              <a:defRPr/>
            </a:pPr>
            <a:r>
              <a:rPr lang="en-US" sz="2800" dirty="0"/>
              <a:t>Scenario 6</a:t>
            </a:r>
            <a:r>
              <a:rPr lang="en-US" sz="2800" dirty="0" smtClean="0"/>
              <a:t>: Schedule Pressures – Safety-critical</a:t>
            </a:r>
            <a:endParaRPr lang="en-US" sz="2800" dirty="0"/>
          </a:p>
          <a:p>
            <a:pPr fontAlgn="auto">
              <a:lnSpc>
                <a:spcPct val="90000"/>
              </a:lnSpc>
              <a:spcAft>
                <a:spcPts val="0"/>
              </a:spcAft>
              <a:defRPr/>
            </a:pPr>
            <a:r>
              <a:rPr lang="en-US" sz="2400" dirty="0" smtClean="0"/>
              <a:t>Your team is working on a computer-controlled device for treating cancerous tumors. The computer controls direction, intensity, and timing of a beam that destroys the tumor. Various delays have put the project behind schedule, and the deadline is approaching. There will not be time to complete all the planned testing. The system has been functioning properly in the routine treatment scenarios tested so far. You are the project manager, and you are considering whether to deliver the system on time, while continuing testing and making patches if the team finds bugs.</a:t>
            </a:r>
            <a:endParaRPr lang="en-US" sz="2400" dirty="0"/>
          </a:p>
        </p:txBody>
      </p:sp>
      <p:sp>
        <p:nvSpPr>
          <p:cNvPr id="65539" name="Rectangle 2"/>
          <p:cNvSpPr>
            <a:spLocks noGrp="1" noChangeArrowheads="1"/>
          </p:cNvSpPr>
          <p:nvPr>
            <p:ph type="title"/>
          </p:nvPr>
        </p:nvSpPr>
        <p:spPr>
          <a:xfrm>
            <a:off x="457200" y="457200"/>
            <a:ext cx="8229600" cy="667544"/>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57200" y="1371600"/>
            <a:ext cx="8382000" cy="4876800"/>
          </a:xfrm>
        </p:spPr>
        <p:txBody>
          <a:bodyPr rtlCol="0">
            <a:normAutofit lnSpcReduction="10000"/>
          </a:bodyPr>
          <a:lstStyle/>
          <a:p>
            <a:pPr fontAlgn="auto">
              <a:lnSpc>
                <a:spcPct val="90000"/>
              </a:lnSpc>
              <a:spcAft>
                <a:spcPts val="0"/>
              </a:spcAft>
              <a:buFontTx/>
              <a:buNone/>
              <a:defRPr/>
            </a:pPr>
            <a:r>
              <a:rPr lang="en-US" sz="2800" dirty="0"/>
              <a:t>Scenario </a:t>
            </a:r>
            <a:r>
              <a:rPr lang="en-US" sz="2800" dirty="0" smtClean="0"/>
              <a:t>7: Schedule Pressures – Product to market</a:t>
            </a:r>
            <a:endParaRPr lang="en-US" sz="2800" dirty="0"/>
          </a:p>
          <a:p>
            <a:pPr fontAlgn="auto">
              <a:lnSpc>
                <a:spcPct val="90000"/>
              </a:lnSpc>
              <a:spcAft>
                <a:spcPts val="0"/>
              </a:spcAft>
              <a:defRPr/>
            </a:pPr>
            <a:r>
              <a:rPr lang="en-US" sz="2400" dirty="0" smtClean="0"/>
              <a:t>You are a programmer working for a very small start-up company. The company has a modest product line and is now developing a truly innovative new product. Everyone is working 60-hour weeks and the target release date is nine months away. The bulk of the programming and testing is done. You are about to begin the beta testing. (See Section 8.3.1 for an explanation of beta testing.) The owner of the company (who is not a programmer) has learned about an annual industry show that would be ideal for introducing the new product. The show is in two months. The owner talks with the project manager. They decide to skip the beta testing and start making plans for an early release.</a:t>
            </a:r>
            <a:endParaRPr lang="en-US" sz="2400" dirty="0"/>
          </a:p>
        </p:txBody>
      </p:sp>
      <p:sp>
        <p:nvSpPr>
          <p:cNvPr id="67587"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8: Software License Violation</a:t>
            </a:r>
            <a:endParaRPr lang="en-US" sz="2800" dirty="0"/>
          </a:p>
          <a:p>
            <a:pPr fontAlgn="auto">
              <a:spcAft>
                <a:spcPts val="0"/>
              </a:spcAft>
              <a:defRPr/>
            </a:pPr>
            <a:r>
              <a:rPr lang="en-US" sz="2400" dirty="0"/>
              <a:t>Your company has 25 licenses for a computer program, but you discover that it has been copied onto 80 computers.</a:t>
            </a:r>
          </a:p>
        </p:txBody>
      </p:sp>
      <p:sp>
        <p:nvSpPr>
          <p:cNvPr id="69635"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pic>
        <p:nvPicPr>
          <p:cNvPr id="69637" name="Picture 2" descr="http://www.hc.itc.keio.ac.jp/media/jpeg/0/software_fusei_softfusei_en_jpg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286125"/>
            <a:ext cx="58959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9: Going Public</a:t>
            </a:r>
            <a:endParaRPr lang="en-US" sz="2800" dirty="0"/>
          </a:p>
          <a:p>
            <a:pPr fontAlgn="auto">
              <a:spcAft>
                <a:spcPts val="0"/>
              </a:spcAft>
              <a:defRPr/>
            </a:pPr>
            <a:r>
              <a:rPr lang="en-US" sz="2400" dirty="0"/>
              <a:t>Suppose you are a member of a team working on a computer-controlled crash avoidance system for automobiles. You think the system has a flaw that could endanger people. The project manager does not seem concerned and expects to announce completion of the project soon. Do you have an ethical obligation to do something?</a:t>
            </a:r>
          </a:p>
        </p:txBody>
      </p:sp>
      <p:sp>
        <p:nvSpPr>
          <p:cNvPr id="71683"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10: Release of Personal Information</a:t>
            </a:r>
            <a:endParaRPr lang="en-US" sz="2800" dirty="0"/>
          </a:p>
          <a:p>
            <a:pPr fontAlgn="auto">
              <a:spcAft>
                <a:spcPts val="0"/>
              </a:spcAft>
              <a:defRPr/>
            </a:pPr>
            <a:r>
              <a:rPr lang="en-US" sz="2400" dirty="0"/>
              <a:t>You work for the IRS, the Social Security Administration, a movie-rental company, or an Internet service provider. Someone asks you to get a copy of records about a particular person. He will pay you $500</a:t>
            </a:r>
            <a:r>
              <a:rPr lang="en-US" sz="2400" dirty="0" smtClean="0"/>
              <a:t>.</a:t>
            </a:r>
          </a:p>
          <a:p>
            <a:pPr fontAlgn="auto">
              <a:spcAft>
                <a:spcPts val="0"/>
              </a:spcAft>
              <a:defRPr/>
            </a:pPr>
            <a:r>
              <a:rPr lang="en-US" sz="2400" dirty="0" smtClean="0"/>
              <a:t>You know another employee sells records with people’s personal information.</a:t>
            </a:r>
            <a:endParaRPr lang="en-US" sz="2400" dirty="0"/>
          </a:p>
        </p:txBody>
      </p:sp>
      <p:sp>
        <p:nvSpPr>
          <p:cNvPr id="73731"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The Paradigm of Professions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US" dirty="0"/>
              <a:t>What is a profession</a:t>
            </a:r>
            <a:r>
              <a:rPr lang="en-US" dirty="0" smtClean="0"/>
              <a:t>?</a:t>
            </a:r>
          </a:p>
          <a:p>
            <a:pPr lvl="1" eaLnBrk="1" hangingPunct="1">
              <a:lnSpc>
                <a:spcPct val="90000"/>
              </a:lnSpc>
              <a:buFont typeface="Wingdings" charset="2"/>
              <a:buChar char="n"/>
              <a:defRPr/>
            </a:pPr>
            <a:r>
              <a:rPr lang="en-US" dirty="0" smtClean="0"/>
              <a:t>Informally, is a vocation </a:t>
            </a:r>
            <a:r>
              <a:rPr lang="en-US" dirty="0"/>
              <a:t>that requires a high level of education and practical experience in the field</a:t>
            </a:r>
            <a:r>
              <a:rPr lang="en-US" dirty="0" smtClean="0"/>
              <a:t>.</a:t>
            </a:r>
          </a:p>
          <a:p>
            <a:pPr eaLnBrk="1" hangingPunct="1">
              <a:lnSpc>
                <a:spcPct val="90000"/>
              </a:lnSpc>
              <a:buFont typeface="Wingdings" charset="2"/>
              <a:buChar char="n"/>
              <a:defRPr/>
            </a:pPr>
            <a:r>
              <a:rPr lang="en-US" dirty="0" smtClean="0"/>
              <a:t>Professionals have a special obligation to ensure their action are for the good of those who depend on them.</a:t>
            </a:r>
          </a:p>
          <a:p>
            <a:pPr lvl="1" eaLnBrk="1" hangingPunct="1">
              <a:lnSpc>
                <a:spcPct val="90000"/>
              </a:lnSpc>
              <a:buFont typeface="Wingdings" charset="2"/>
              <a:buChar char="n"/>
              <a:defRPr/>
            </a:pPr>
            <a:r>
              <a:rPr lang="en-US" dirty="0" smtClean="0"/>
              <a:t>Their decisions can have more serious consequences than the choices made by those holding less responsible positions in society.</a:t>
            </a:r>
          </a:p>
          <a:p>
            <a:pPr lvl="1" eaLnBrk="1" hangingPunct="1">
              <a:lnSpc>
                <a:spcPct val="90000"/>
              </a:lnSpc>
              <a:buFont typeface="Wingdings" charset="2"/>
              <a:buChar char="n"/>
              <a:defRPr/>
            </a:pPr>
            <a:r>
              <a:rPr lang="en-US" dirty="0" smtClean="0"/>
              <a:t>Is Jacobus Lentz a professional?</a:t>
            </a:r>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8</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2675243966"/>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457200" y="1371600"/>
            <a:ext cx="8382000" cy="4876800"/>
          </a:xfrm>
        </p:spPr>
        <p:txBody>
          <a:bodyPr rtlCol="0">
            <a:normAutofit/>
          </a:bodyPr>
          <a:lstStyle/>
          <a:p>
            <a:pPr fontAlgn="auto">
              <a:lnSpc>
                <a:spcPct val="90000"/>
              </a:lnSpc>
              <a:spcAft>
                <a:spcPts val="0"/>
              </a:spcAft>
              <a:buFontTx/>
              <a:buNone/>
              <a:defRPr/>
            </a:pPr>
            <a:r>
              <a:rPr lang="en-US" sz="2800" dirty="0"/>
              <a:t>Scenario </a:t>
            </a:r>
            <a:r>
              <a:rPr lang="en-US" sz="2800" dirty="0" smtClean="0"/>
              <a:t>11: Conflict of Interest</a:t>
            </a:r>
            <a:endParaRPr lang="en-US" sz="2800" dirty="0"/>
          </a:p>
          <a:p>
            <a:pPr fontAlgn="auto">
              <a:lnSpc>
                <a:spcPct val="90000"/>
              </a:lnSpc>
              <a:spcAft>
                <a:spcPts val="0"/>
              </a:spcAft>
              <a:defRPr/>
            </a:pPr>
            <a:r>
              <a:rPr lang="en-US" sz="2400" dirty="0"/>
              <a:t>You have a small consulting business. The </a:t>
            </a:r>
            <a:r>
              <a:rPr lang="en-US" sz="2400" dirty="0" err="1"/>
              <a:t>CyberStuff</a:t>
            </a:r>
            <a:r>
              <a:rPr lang="en-US" sz="2400" dirty="0"/>
              <a:t> company plans to buy software to run a </a:t>
            </a:r>
            <a:r>
              <a:rPr lang="en-US" sz="2400" dirty="0" smtClean="0"/>
              <a:t>cloud data-storage business. </a:t>
            </a:r>
            <a:r>
              <a:rPr lang="en-US" sz="2400" dirty="0" err="1"/>
              <a:t>CyberStuff</a:t>
            </a:r>
            <a:r>
              <a:rPr lang="en-US" sz="2400" dirty="0"/>
              <a:t> wants to hire you to evaluate bids from vendors. Your spouse works for </a:t>
            </a:r>
            <a:r>
              <a:rPr lang="en-US" sz="2400" dirty="0" err="1"/>
              <a:t>NetWorkx</a:t>
            </a:r>
            <a:r>
              <a:rPr lang="en-US" sz="2400" dirty="0"/>
              <a:t> and did most of the work in writing the bid that </a:t>
            </a:r>
            <a:r>
              <a:rPr lang="en-US" sz="2400" dirty="0" err="1"/>
              <a:t>NetWorkx</a:t>
            </a:r>
            <a:r>
              <a:rPr lang="en-US" sz="2400" dirty="0"/>
              <a:t> plans to submit. You read the bid while your spouse was working on it and you think it is excellent. Do you tell </a:t>
            </a:r>
            <a:r>
              <a:rPr lang="en-US" sz="2400" dirty="0" err="1"/>
              <a:t>CyberStuff</a:t>
            </a:r>
            <a:r>
              <a:rPr lang="en-US" sz="2400" dirty="0"/>
              <a:t> about your spouse’s connection with </a:t>
            </a:r>
            <a:r>
              <a:rPr lang="en-US" sz="2400" dirty="0" err="1"/>
              <a:t>NetWorkx</a:t>
            </a:r>
            <a:r>
              <a:rPr lang="en-US" sz="2400" dirty="0"/>
              <a:t>?</a:t>
            </a:r>
          </a:p>
        </p:txBody>
      </p:sp>
      <p:sp>
        <p:nvSpPr>
          <p:cNvPr id="75779" name="Rectangle 2"/>
          <p:cNvSpPr>
            <a:spLocks noGrp="1" noChangeArrowheads="1"/>
          </p:cNvSpPr>
          <p:nvPr>
            <p:ph type="title"/>
          </p:nvPr>
        </p:nvSpPr>
        <p:spPr>
          <a:xfrm>
            <a:off x="457200" y="457200"/>
            <a:ext cx="8229600" cy="667544"/>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457200" y="1371600"/>
            <a:ext cx="8382000" cy="4876800"/>
          </a:xfrm>
        </p:spPr>
        <p:txBody>
          <a:bodyPr rtlCol="0">
            <a:normAutofit/>
          </a:bodyPr>
          <a:lstStyle/>
          <a:p>
            <a:pPr fontAlgn="auto">
              <a:lnSpc>
                <a:spcPct val="90000"/>
              </a:lnSpc>
              <a:spcAft>
                <a:spcPts val="0"/>
              </a:spcAft>
              <a:buFont typeface="Wingdings" pitchFamily="2" charset="2"/>
              <a:buNone/>
              <a:defRPr/>
            </a:pPr>
            <a:r>
              <a:rPr lang="en-US" sz="2800" dirty="0"/>
              <a:t>Scenario </a:t>
            </a:r>
            <a:r>
              <a:rPr lang="en-US" sz="2800" dirty="0" smtClean="0"/>
              <a:t>12</a:t>
            </a:r>
            <a:r>
              <a:rPr lang="en-US" sz="2800" dirty="0"/>
              <a:t>: Kickbacks and Disclosure</a:t>
            </a:r>
          </a:p>
          <a:p>
            <a:pPr fontAlgn="auto">
              <a:lnSpc>
                <a:spcPct val="90000"/>
              </a:lnSpc>
              <a:spcAft>
                <a:spcPts val="0"/>
              </a:spcAft>
              <a:defRPr/>
            </a:pPr>
            <a:r>
              <a:rPr lang="en-US" sz="2400" dirty="0" smtClean="0"/>
              <a:t>You are an administrator at a major university. Your department selects a few brands of security software to recommend to students for their desktop computers, laptops, tablets, and other devices. One of the companies whose software you will evaluate takes you out to dinner, gives you free software (in addition to the security software), offers to pay your expenses to attend a professional conference on computer security, and offers to give the university a percentage of the price for every student who buys its security package.</a:t>
            </a:r>
            <a:endParaRPr lang="en-US" sz="2400" dirty="0"/>
          </a:p>
        </p:txBody>
      </p:sp>
      <p:sp>
        <p:nvSpPr>
          <p:cNvPr id="77827" name="Rectangle 2"/>
          <p:cNvSpPr>
            <a:spLocks noGrp="1" noChangeArrowheads="1"/>
          </p:cNvSpPr>
          <p:nvPr>
            <p:ph type="title"/>
          </p:nvPr>
        </p:nvSpPr>
        <p:spPr>
          <a:xfrm>
            <a:off x="457200" y="457200"/>
            <a:ext cx="8229600" cy="523528"/>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13: A Test Plan</a:t>
            </a:r>
          </a:p>
          <a:p>
            <a:pPr fontAlgn="auto">
              <a:spcAft>
                <a:spcPts val="0"/>
              </a:spcAft>
              <a:defRPr/>
            </a:pPr>
            <a:r>
              <a:rPr lang="en-US" sz="2400" dirty="0" smtClean="0"/>
              <a:t>A </a:t>
            </a:r>
            <a:r>
              <a:rPr lang="en-US" sz="2400" dirty="0"/>
              <a:t>team of programmers is developing a communications system for firefighters to use when fighting a fire. Firefighters will be able to communicate with each other, with supervisors near the scene, and with other emergency personnel. The programmers will test the system in a field near the company office.</a:t>
            </a:r>
          </a:p>
        </p:txBody>
      </p:sp>
      <p:sp>
        <p:nvSpPr>
          <p:cNvPr id="79875" name="Rectangle 2"/>
          <p:cNvSpPr>
            <a:spLocks noGrp="1" noChangeArrowheads="1"/>
          </p:cNvSpPr>
          <p:nvPr>
            <p:ph type="title"/>
          </p:nvPr>
        </p:nvSpPr>
        <p:spPr>
          <a:xfrm>
            <a:off x="457200" y="457200"/>
            <a:ext cx="8229600" cy="523528"/>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14: Artificial Intelligence and Sentencing</a:t>
            </a:r>
            <a:endParaRPr lang="en-US" sz="2800" dirty="0"/>
          </a:p>
          <a:p>
            <a:pPr fontAlgn="auto">
              <a:spcAft>
                <a:spcPts val="0"/>
              </a:spcAft>
              <a:defRPr/>
            </a:pPr>
            <a:r>
              <a:rPr lang="en-US" sz="2400" dirty="0" smtClean="0"/>
              <a:t>You are part of a team developing a sophisticated program  using artificial intelligence techniques to </a:t>
            </a:r>
            <a:r>
              <a:rPr lang="en-US" sz="2400" i="1" dirty="0" smtClean="0"/>
              <a:t>help judges </a:t>
            </a:r>
            <a:r>
              <a:rPr lang="en-US" sz="2400" dirty="0" smtClean="0"/>
              <a:t>make sentencing decisions for convicted criminals.</a:t>
            </a:r>
          </a:p>
        </p:txBody>
      </p:sp>
      <p:sp>
        <p:nvSpPr>
          <p:cNvPr id="81923"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457200" y="1371600"/>
            <a:ext cx="8382000" cy="5225752"/>
          </a:xfrm>
        </p:spPr>
        <p:txBody>
          <a:bodyPr rtlCol="0">
            <a:normAutofit/>
          </a:bodyPr>
          <a:lstStyle/>
          <a:p>
            <a:pPr fontAlgn="auto">
              <a:spcAft>
                <a:spcPts val="0"/>
              </a:spcAft>
              <a:buFontTx/>
              <a:buNone/>
              <a:defRPr/>
            </a:pPr>
            <a:r>
              <a:rPr lang="en-US" sz="2800" dirty="0"/>
              <a:t>Scenario </a:t>
            </a:r>
            <a:r>
              <a:rPr lang="en-US" sz="2800" dirty="0" smtClean="0"/>
              <a:t>14: Artificial Intelligence and Sentencing (cont.)</a:t>
            </a:r>
            <a:endParaRPr lang="en-US" sz="2800" dirty="0"/>
          </a:p>
          <a:p>
            <a:pPr fontAlgn="auto">
              <a:spcAft>
                <a:spcPts val="0"/>
              </a:spcAft>
              <a:defRPr/>
            </a:pPr>
            <a:r>
              <a:rPr lang="en-US" sz="2400" dirty="0" smtClean="0"/>
              <a:t>Suppose judges in your state use a sentencing decision system that displays similar cases for the judge to view. You are a programmer working for your state government. Your state has just made it a criminal offense to use a cellphone while taking a college exam. Your boss, a justice department administrator, tells you to modify the program to add this new category of crime and assign the same relevancy weights to cases as the program currently does for using a cellphone while driving a car (already illegal in your state).</a:t>
            </a:r>
            <a:endParaRPr lang="en-US" sz="2400" dirty="0"/>
          </a:p>
        </p:txBody>
      </p:sp>
      <p:sp>
        <p:nvSpPr>
          <p:cNvPr id="83971"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457200" y="1371600"/>
            <a:ext cx="8382000" cy="4876800"/>
          </a:xfrm>
        </p:spPr>
        <p:txBody>
          <a:bodyPr rtlCol="0">
            <a:normAutofit/>
          </a:bodyPr>
          <a:lstStyle/>
          <a:p>
            <a:pPr fontAlgn="auto">
              <a:spcAft>
                <a:spcPts val="0"/>
              </a:spcAft>
              <a:buFontTx/>
              <a:buNone/>
              <a:defRPr/>
            </a:pPr>
            <a:r>
              <a:rPr lang="en-US" sz="2800" dirty="0"/>
              <a:t>Scenario </a:t>
            </a:r>
            <a:r>
              <a:rPr lang="en-US" sz="2800" dirty="0" smtClean="0"/>
              <a:t>15: A Gracious Host</a:t>
            </a:r>
            <a:endParaRPr lang="en-US" sz="2800" dirty="0"/>
          </a:p>
          <a:p>
            <a:pPr fontAlgn="auto">
              <a:spcAft>
                <a:spcPts val="0"/>
              </a:spcAft>
              <a:defRPr/>
            </a:pPr>
            <a:r>
              <a:rPr lang="en-US" sz="2400" dirty="0"/>
              <a:t>You are the computer system administrator for a mid-sized company. You can monitor the company network from home, and you frequently work from home. Your niece, a college student, is visiting for a week. She asks to use your computer to check her </a:t>
            </a:r>
            <a:r>
              <a:rPr lang="en-US" sz="2400" dirty="0" smtClean="0"/>
              <a:t>email</a:t>
            </a:r>
            <a:r>
              <a:rPr lang="en-US" sz="2400" dirty="0"/>
              <a:t>. Sure, you say. </a:t>
            </a:r>
          </a:p>
        </p:txBody>
      </p:sp>
      <p:sp>
        <p:nvSpPr>
          <p:cNvPr id="86019" name="Rectangle 2"/>
          <p:cNvSpPr>
            <a:spLocks noGrp="1" noChangeArrowheads="1"/>
          </p:cNvSpPr>
          <p:nvPr>
            <p:ph type="title"/>
          </p:nvPr>
        </p:nvSpPr>
        <p:spPr>
          <a:xfrm>
            <a:off x="457200" y="457200"/>
            <a:ext cx="8229600" cy="595536"/>
          </a:xfrm>
        </p:spPr>
        <p:txBody>
          <a:bodyPr/>
          <a:lstStyle/>
          <a:p>
            <a:r>
              <a:rPr lang="en-US" altLang="en-US" dirty="0" smtClean="0"/>
              <a:t>Scenarios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228600"/>
            <a:ext cx="8370639" cy="871016"/>
          </a:xfrm>
        </p:spPr>
        <p:txBody>
          <a:bodyPr tIns="0" bIns="0"/>
          <a:lstStyle/>
          <a:p>
            <a:pPr eaLnBrk="1" hangingPunct="1"/>
            <a:r>
              <a:rPr lang="en-US" altLang="en-US" dirty="0"/>
              <a:t>The Paradigm of Professions</a:t>
            </a:r>
            <a:endParaRPr lang="en-US" altLang="en-US" dirty="0" smtClean="0"/>
          </a:p>
        </p:txBody>
      </p:sp>
      <p:sp>
        <p:nvSpPr>
          <p:cNvPr id="11267" name="Rectangle 3"/>
          <p:cNvSpPr>
            <a:spLocks noGrp="1" noChangeArrowheads="1"/>
          </p:cNvSpPr>
          <p:nvPr>
            <p:ph type="body" idx="1"/>
          </p:nvPr>
        </p:nvSpPr>
        <p:spPr>
          <a:xfrm>
            <a:off x="0" y="1099615"/>
            <a:ext cx="9144000" cy="5270469"/>
          </a:xfrm>
        </p:spPr>
        <p:txBody>
          <a:bodyPr>
            <a:normAutofit/>
          </a:bodyPr>
          <a:lstStyle/>
          <a:p>
            <a:pPr eaLnBrk="1" hangingPunct="1">
              <a:lnSpc>
                <a:spcPct val="90000"/>
              </a:lnSpc>
              <a:buFont typeface="Wingdings" charset="2"/>
              <a:buChar char="n"/>
              <a:defRPr/>
            </a:pPr>
            <a:r>
              <a:rPr lang="en-GB" dirty="0" smtClean="0"/>
              <a:t>Fully developed profession has well-organised infrastructure for certifying new members and supporting those who already belong to the profession. </a:t>
            </a:r>
          </a:p>
          <a:p>
            <a:pPr eaLnBrk="1" hangingPunct="1">
              <a:lnSpc>
                <a:spcPct val="90000"/>
              </a:lnSpc>
              <a:buFont typeface="Wingdings" charset="2"/>
              <a:buChar char="n"/>
              <a:defRPr/>
            </a:pPr>
            <a:r>
              <a:rPr lang="en-GB" dirty="0" smtClean="0"/>
              <a:t>8 components of a mature professional infrastructure:</a:t>
            </a:r>
          </a:p>
          <a:p>
            <a:pPr lvl="1" eaLnBrk="1" hangingPunct="1">
              <a:lnSpc>
                <a:spcPct val="90000"/>
              </a:lnSpc>
              <a:buFont typeface="Wingdings" charset="2"/>
              <a:buChar char="n"/>
              <a:defRPr/>
            </a:pPr>
            <a:r>
              <a:rPr lang="en-GB" dirty="0" smtClean="0"/>
              <a:t>Initial professional education</a:t>
            </a:r>
          </a:p>
          <a:p>
            <a:pPr lvl="2" eaLnBrk="1" hangingPunct="1">
              <a:lnSpc>
                <a:spcPct val="90000"/>
              </a:lnSpc>
              <a:buFont typeface="Wingdings" charset="2"/>
              <a:buChar char="n"/>
              <a:defRPr/>
            </a:pPr>
            <a:r>
              <a:rPr lang="en-GB" dirty="0" smtClean="0"/>
              <a:t>Formal course work completed by candidates before they begin practicing the profession.</a:t>
            </a:r>
          </a:p>
          <a:p>
            <a:pPr lvl="1" eaLnBrk="1" hangingPunct="1">
              <a:lnSpc>
                <a:spcPct val="90000"/>
              </a:lnSpc>
              <a:buFont typeface="Wingdings" charset="2"/>
              <a:buChar char="n"/>
              <a:defRPr/>
            </a:pPr>
            <a:r>
              <a:rPr lang="en-GB" dirty="0" smtClean="0"/>
              <a:t>Accreditation</a:t>
            </a:r>
          </a:p>
          <a:p>
            <a:pPr lvl="2" eaLnBrk="1" hangingPunct="1">
              <a:lnSpc>
                <a:spcPct val="90000"/>
              </a:lnSpc>
              <a:buFont typeface="Wingdings" charset="2"/>
              <a:buChar char="n"/>
              <a:defRPr/>
            </a:pPr>
            <a:r>
              <a:rPr lang="en-GB" dirty="0" smtClean="0"/>
              <a:t>Assures that the formal course work meets the standards of the profession.</a:t>
            </a:r>
          </a:p>
          <a:p>
            <a:pPr lvl="1" eaLnBrk="1" hangingPunct="1">
              <a:lnSpc>
                <a:spcPct val="90000"/>
              </a:lnSpc>
              <a:buFont typeface="Wingdings" charset="2"/>
              <a:buChar char="n"/>
              <a:defRPr/>
            </a:pPr>
            <a:endParaRPr lang="en-GB" dirty="0" smtClean="0"/>
          </a:p>
        </p:txBody>
      </p:sp>
      <p:sp>
        <p:nvSpPr>
          <p:cNvPr id="24580" name="Slide Number Placeholder 5"/>
          <p:cNvSpPr>
            <a:spLocks noGrp="1"/>
          </p:cNvSpPr>
          <p:nvPr>
            <p:ph type="sldNum" sz="quarter" idx="11"/>
          </p:nvPr>
        </p:nvSpPr>
        <p:spPr>
          <a:xfrm>
            <a:off x="133028" y="6386661"/>
            <a:ext cx="460375" cy="352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algn="l">
              <a:lnSpc>
                <a:spcPct val="80000"/>
              </a:lnSpc>
              <a:spcBef>
                <a:spcPct val="0"/>
              </a:spcBef>
              <a:buClrTx/>
              <a:buSzTx/>
              <a:buFontTx/>
              <a:buNone/>
            </a:pPr>
            <a:fld id="{9AC4D531-8A4D-4B86-A60F-898DD6A14531}" type="slidenum">
              <a:rPr lang="en-US" altLang="en-US" sz="1200"/>
              <a:pPr algn="l">
                <a:lnSpc>
                  <a:spcPct val="80000"/>
                </a:lnSpc>
                <a:spcBef>
                  <a:spcPct val="0"/>
                </a:spcBef>
                <a:buClrTx/>
                <a:buSzTx/>
                <a:buFontTx/>
                <a:buNone/>
              </a:pPr>
              <a:t>9</a:t>
            </a:fld>
            <a:endParaRPr lang="en-US" altLang="en-US" sz="1200" dirty="0"/>
          </a:p>
        </p:txBody>
      </p:sp>
      <p:sp>
        <p:nvSpPr>
          <p:cNvPr id="14" name="TextBox 4"/>
          <p:cNvSpPr txBox="1">
            <a:spLocks noChangeArrowheads="1"/>
          </p:cNvSpPr>
          <p:nvPr/>
        </p:nvSpPr>
        <p:spPr bwMode="auto">
          <a:xfrm>
            <a:off x="762000" y="6370085"/>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rgbClr val="996600"/>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rgbClr val="339933"/>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rgbClr val="663300"/>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t>Source: 	</a:t>
            </a:r>
            <a:r>
              <a:rPr lang="en-US" altLang="en-US" sz="1800" dirty="0" smtClean="0"/>
              <a:t>Michael J. Quinn </a:t>
            </a:r>
            <a:r>
              <a:rPr lang="en-US" altLang="en-US" sz="1800" dirty="0"/>
              <a:t>(</a:t>
            </a:r>
            <a:r>
              <a:rPr lang="en-US" altLang="en-US" sz="1800" dirty="0" smtClean="0"/>
              <a:t>2015). </a:t>
            </a:r>
            <a:r>
              <a:rPr lang="en-US" altLang="en-US" sz="1800" i="1" dirty="0" smtClean="0"/>
              <a:t>Ethics for the Information Age</a:t>
            </a:r>
            <a:r>
              <a:rPr lang="en-US" altLang="en-US" sz="1800" dirty="0" smtClean="0"/>
              <a:t>. (6th </a:t>
            </a:r>
            <a:r>
              <a:rPr lang="en-US" altLang="en-US" sz="1800" dirty="0"/>
              <a:t>ed</a:t>
            </a:r>
            <a:r>
              <a:rPr lang="en-US" altLang="en-US" sz="1800" dirty="0" smtClean="0"/>
              <a:t>.)</a:t>
            </a:r>
            <a:endParaRPr lang="en-US" altLang="en-US" sz="1800" dirty="0"/>
          </a:p>
        </p:txBody>
      </p:sp>
    </p:spTree>
    <p:extLst>
      <p:ext uri="{BB962C8B-B14F-4D97-AF65-F5344CB8AC3E}">
        <p14:creationId xmlns:p14="http://schemas.microsoft.com/office/powerpoint/2010/main" val="366140285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7617</TotalTime>
  <Words>8540</Words>
  <Application>Microsoft Office PowerPoint</Application>
  <PresentationFormat>On-screen Show (4:3)</PresentationFormat>
  <Paragraphs>611</Paragraphs>
  <Slides>85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Arial Black</vt:lpstr>
      <vt:lpstr>Times New Roman</vt:lpstr>
      <vt:lpstr>Wingdings</vt:lpstr>
      <vt:lpstr>Pixel</vt:lpstr>
      <vt:lpstr>Topic 9 Professional Ethics</vt:lpstr>
      <vt:lpstr>Topics covered</vt:lpstr>
      <vt:lpstr>Introduction</vt:lpstr>
      <vt:lpstr>Introduction</vt:lpstr>
      <vt:lpstr>Introduction</vt:lpstr>
      <vt:lpstr>Introduction</vt:lpstr>
      <vt:lpstr>Introduction</vt:lpstr>
      <vt:lpstr>The Paradigm of Professions</vt:lpstr>
      <vt:lpstr>The Paradigm of Professions</vt:lpstr>
      <vt:lpstr>The Paradigm of Professions</vt:lpstr>
      <vt:lpstr>The Paradigm of Professions</vt:lpstr>
      <vt:lpstr>What is Professional Ethics?</vt:lpstr>
      <vt:lpstr>What is Professional Ethics?</vt:lpstr>
      <vt:lpstr>Main ethical issues</vt:lpstr>
      <vt:lpstr>Professional code of ethics</vt:lpstr>
      <vt:lpstr>Professional code of ethics</vt:lpstr>
      <vt:lpstr>Professional code of ethics</vt:lpstr>
      <vt:lpstr>SE Code of Ethics</vt:lpstr>
      <vt:lpstr>SE Code of Ethics</vt:lpstr>
      <vt:lpstr>SE Code of Ethics</vt:lpstr>
      <vt:lpstr>Analysis of the Code</vt:lpstr>
      <vt:lpstr>Analysis of the Code</vt:lpstr>
      <vt:lpstr>Alternative List of Fundamental Principles</vt:lpstr>
      <vt:lpstr>Alternative List of Fundamental Principles</vt:lpstr>
      <vt:lpstr>Alternative List of Fundamental Principles</vt:lpstr>
      <vt:lpstr>Alternative List of Fundamental Principles</vt:lpstr>
      <vt:lpstr>Alternative List of Fundamental Principles</vt:lpstr>
      <vt:lpstr>Alternative List of Fundamental Principles</vt:lpstr>
      <vt:lpstr>Alternative List of Fundamental Principles</vt:lpstr>
      <vt:lpstr>Alternative List of Fundamental Principles</vt:lpstr>
      <vt:lpstr>Alternative List of Fundamental Principles</vt:lpstr>
      <vt:lpstr>Evaluate IT-related Moral Problems</vt:lpstr>
      <vt:lpstr>Evaluate IT-related Moral Problems</vt:lpstr>
      <vt:lpstr>Evaluate IT-related Moral Problems</vt:lpstr>
      <vt:lpstr>Scenario 1</vt:lpstr>
      <vt:lpstr>Scenario 1</vt:lpstr>
      <vt:lpstr>Scenario 1</vt:lpstr>
      <vt:lpstr>Scenario 1</vt:lpstr>
      <vt:lpstr>Scenario 1</vt:lpstr>
      <vt:lpstr>Scenario 1</vt:lpstr>
      <vt:lpstr>Scenario 1</vt:lpstr>
      <vt:lpstr>Scenario 2</vt:lpstr>
      <vt:lpstr>Scenario 2</vt:lpstr>
      <vt:lpstr>Scenario 2</vt:lpstr>
      <vt:lpstr>Scenario 2</vt:lpstr>
      <vt:lpstr>Scenario 2</vt:lpstr>
      <vt:lpstr>Scenario 3</vt:lpstr>
      <vt:lpstr>Scenario 3</vt:lpstr>
      <vt:lpstr>Scenario 3</vt:lpstr>
      <vt:lpstr>Scenario 3</vt:lpstr>
      <vt:lpstr>Scenario 3</vt:lpstr>
      <vt:lpstr>Scenario 3</vt:lpstr>
      <vt:lpstr>Scenario 3</vt:lpstr>
      <vt:lpstr>Scenario 3</vt:lpstr>
      <vt:lpstr>Scenario 3</vt:lpstr>
      <vt:lpstr>Scenario 4</vt:lpstr>
      <vt:lpstr>Scenario 4</vt:lpstr>
      <vt:lpstr>Scenario 4</vt:lpstr>
      <vt:lpstr>Scenario 4</vt:lpstr>
      <vt:lpstr>Scenario 4</vt:lpstr>
      <vt:lpstr>Scenario 4</vt:lpstr>
      <vt:lpstr>Scenario 4</vt:lpstr>
      <vt:lpstr>Scenario 4</vt:lpstr>
      <vt:lpstr>Scenario 4</vt:lpstr>
      <vt:lpstr>Scenario 4</vt:lpstr>
      <vt:lpstr>Scenario 4</vt:lpstr>
      <vt:lpstr>Scenario 4</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lpstr>Scenarios</vt:lpstr>
    </vt:vector>
  </TitlesOfParts>
  <Company>UTAR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 Tan</dc:creator>
  <cp:lastModifiedBy>user</cp:lastModifiedBy>
  <cp:revision>1500</cp:revision>
  <dcterms:created xsi:type="dcterms:W3CDTF">2008-01-08T23:11:52Z</dcterms:created>
  <dcterms:modified xsi:type="dcterms:W3CDTF">2017-11-20T06:55:06Z</dcterms:modified>
</cp:coreProperties>
</file>