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384" r:id="rId2"/>
    <p:sldId id="543" r:id="rId3"/>
    <p:sldId id="643" r:id="rId4"/>
    <p:sldId id="544" r:id="rId5"/>
    <p:sldId id="546" r:id="rId6"/>
    <p:sldId id="547" r:id="rId7"/>
    <p:sldId id="548" r:id="rId8"/>
    <p:sldId id="549" r:id="rId9"/>
    <p:sldId id="550" r:id="rId10"/>
    <p:sldId id="551" r:id="rId11"/>
    <p:sldId id="552" r:id="rId12"/>
    <p:sldId id="553" r:id="rId13"/>
    <p:sldId id="554" r:id="rId14"/>
    <p:sldId id="644" r:id="rId15"/>
    <p:sldId id="555" r:id="rId16"/>
    <p:sldId id="556" r:id="rId17"/>
    <p:sldId id="558" r:id="rId18"/>
    <p:sldId id="560" r:id="rId19"/>
    <p:sldId id="561" r:id="rId20"/>
    <p:sldId id="562" r:id="rId21"/>
    <p:sldId id="563" r:id="rId22"/>
    <p:sldId id="564" r:id="rId23"/>
    <p:sldId id="565" r:id="rId24"/>
    <p:sldId id="633" r:id="rId25"/>
    <p:sldId id="634" r:id="rId26"/>
    <p:sldId id="566" r:id="rId27"/>
    <p:sldId id="635" r:id="rId28"/>
    <p:sldId id="645" r:id="rId29"/>
    <p:sldId id="567" r:id="rId30"/>
    <p:sldId id="568" r:id="rId31"/>
    <p:sldId id="571" r:id="rId32"/>
    <p:sldId id="578" r:id="rId33"/>
    <p:sldId id="572" r:id="rId34"/>
    <p:sldId id="573" r:id="rId35"/>
    <p:sldId id="579" r:id="rId36"/>
    <p:sldId id="637" r:id="rId37"/>
    <p:sldId id="636" r:id="rId38"/>
    <p:sldId id="576" r:id="rId39"/>
    <p:sldId id="575" r:id="rId40"/>
    <p:sldId id="582" r:id="rId41"/>
    <p:sldId id="583" r:id="rId42"/>
    <p:sldId id="584" r:id="rId43"/>
    <p:sldId id="585" r:id="rId44"/>
    <p:sldId id="646" r:id="rId45"/>
    <p:sldId id="586" r:id="rId46"/>
    <p:sldId id="587" r:id="rId47"/>
    <p:sldId id="588" r:id="rId48"/>
    <p:sldId id="640" r:id="rId49"/>
    <p:sldId id="641" r:id="rId50"/>
    <p:sldId id="595" r:id="rId51"/>
    <p:sldId id="596" r:id="rId52"/>
    <p:sldId id="598" r:id="rId53"/>
    <p:sldId id="599" r:id="rId54"/>
    <p:sldId id="638" r:id="rId55"/>
    <p:sldId id="601" r:id="rId56"/>
    <p:sldId id="602" r:id="rId57"/>
    <p:sldId id="642" r:id="rId58"/>
    <p:sldId id="603" r:id="rId59"/>
    <p:sldId id="605" r:id="rId60"/>
    <p:sldId id="606" r:id="rId61"/>
    <p:sldId id="607" r:id="rId62"/>
    <p:sldId id="639" r:id="rId63"/>
    <p:sldId id="608" r:id="rId64"/>
    <p:sldId id="647" r:id="rId65"/>
    <p:sldId id="612" r:id="rId66"/>
    <p:sldId id="613" r:id="rId67"/>
    <p:sldId id="615" r:id="rId68"/>
    <p:sldId id="616" r:id="rId69"/>
    <p:sldId id="617" r:id="rId70"/>
    <p:sldId id="648" r:id="rId71"/>
    <p:sldId id="618" r:id="rId72"/>
    <p:sldId id="619" r:id="rId73"/>
    <p:sldId id="620" r:id="rId74"/>
    <p:sldId id="621" r:id="rId75"/>
    <p:sldId id="623" r:id="rId76"/>
    <p:sldId id="624" r:id="rId77"/>
    <p:sldId id="626" r:id="rId78"/>
    <p:sldId id="628" r:id="rId79"/>
    <p:sldId id="629" r:id="rId80"/>
    <p:sldId id="630" r:id="rId81"/>
    <p:sldId id="631" r:id="rId82"/>
    <p:sldId id="632" r:id="rId8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9FDF7"/>
    <a:srgbClr val="D9F5FF"/>
    <a:srgbClr val="DEFEFB"/>
    <a:srgbClr val="D2FEFA"/>
    <a:srgbClr val="D1F3FF"/>
    <a:srgbClr val="FF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86391" autoAdjust="0"/>
  </p:normalViewPr>
  <p:slideViewPr>
    <p:cSldViewPr>
      <p:cViewPr varScale="1">
        <p:scale>
          <a:sx n="63" d="100"/>
          <a:sy n="63" d="100"/>
        </p:scale>
        <p:origin x="84" y="96"/>
      </p:cViewPr>
      <p:guideLst>
        <p:guide orient="horz" pos="2160"/>
        <p:guide pos="2880"/>
      </p:guideLst>
    </p:cSldViewPr>
  </p:slideViewPr>
  <p:outlineViewPr>
    <p:cViewPr>
      <p:scale>
        <a:sx n="33" d="100"/>
        <a:sy n="33" d="100"/>
      </p:scale>
      <p:origin x="0" y="1188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Lst>
  </p:outlineViewPr>
  <p:notesTextViewPr>
    <p:cViewPr>
      <p:scale>
        <a:sx n="100" d="100"/>
        <a:sy n="100" d="100"/>
      </p:scale>
      <p:origin x="0" y="0"/>
    </p:cViewPr>
  </p:notesTextViewPr>
  <p:notesViewPr>
    <p:cSldViewPr>
      <p:cViewPr varScale="1">
        <p:scale>
          <a:sx n="82" d="100"/>
          <a:sy n="82" d="100"/>
        </p:scale>
        <p:origin x="-31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68" Type="http://schemas.openxmlformats.org/officeDocument/2006/relationships/slide" Target="slides/slide68.xml"/><Relationship Id="rId76" Type="http://schemas.openxmlformats.org/officeDocument/2006/relationships/slide" Target="slides/slide76.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79" Type="http://schemas.openxmlformats.org/officeDocument/2006/relationships/slide" Target="slides/slide79.xml"/><Relationship Id="rId5" Type="http://schemas.openxmlformats.org/officeDocument/2006/relationships/slide" Target="slides/slide5.xml"/><Relationship Id="rId61" Type="http://schemas.openxmlformats.org/officeDocument/2006/relationships/slide" Target="slides/slide61.xml"/><Relationship Id="rId82" Type="http://schemas.openxmlformats.org/officeDocument/2006/relationships/slide" Target="slides/slide82.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77" Type="http://schemas.openxmlformats.org/officeDocument/2006/relationships/slide" Target="slides/slide7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80" Type="http://schemas.openxmlformats.org/officeDocument/2006/relationships/slide" Target="slides/slide80.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pPr>
              <a:defRPr/>
            </a:pPr>
            <a:fld id="{E3EA4616-A2DD-4F8B-9D46-28A3224E7FC8}" type="datetimeFigureOut">
              <a:rPr lang="en-US"/>
              <a:pPr>
                <a:defRPr/>
              </a:pPr>
              <a:t>5/23/2018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AC346887-FA71-46E4-878E-CECC2DC0D6B1}" type="slidenum">
              <a:rPr lang="en-US"/>
              <a:pPr>
                <a:defRPr/>
              </a:pPr>
              <a:t>‹#›</a:t>
            </a:fld>
            <a:endParaRPr lang="en-US"/>
          </a:p>
        </p:txBody>
      </p:sp>
    </p:spTree>
    <p:extLst>
      <p:ext uri="{BB962C8B-B14F-4D97-AF65-F5344CB8AC3E}">
        <p14:creationId xmlns:p14="http://schemas.microsoft.com/office/powerpoint/2010/main" val="216593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pPr>
              <a:defRPr/>
            </a:pPr>
            <a:fld id="{AD3196B7-E37D-47A3-8C22-DC691EA56E94}" type="datetimeFigureOut">
              <a:rPr lang="en-US"/>
              <a:pPr>
                <a:defRPr/>
              </a:pPr>
              <a:t>5/23/2018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FE77E94F-4717-4BEB-8FD0-6742219B8D16}" type="slidenum">
              <a:rPr lang="en-US"/>
              <a:pPr>
                <a:defRPr/>
              </a:pPr>
              <a:t>‹#›</a:t>
            </a:fld>
            <a:endParaRPr lang="en-US"/>
          </a:p>
        </p:txBody>
      </p:sp>
    </p:spTree>
    <p:extLst>
      <p:ext uri="{BB962C8B-B14F-4D97-AF65-F5344CB8AC3E}">
        <p14:creationId xmlns:p14="http://schemas.microsoft.com/office/powerpoint/2010/main" val="21928376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85372" indent="-302066" eaLnBrk="0" hangingPunct="0">
              <a:defRPr>
                <a:solidFill>
                  <a:schemeClr val="tx1"/>
                </a:solidFill>
                <a:latin typeface="Calibri" pitchFamily="34" charset="0"/>
                <a:cs typeface="Arial" pitchFamily="34" charset="0"/>
              </a:defRPr>
            </a:lvl2pPr>
            <a:lvl3pPr marL="1208265" indent="-241653" eaLnBrk="0" hangingPunct="0">
              <a:defRPr>
                <a:solidFill>
                  <a:schemeClr val="tx1"/>
                </a:solidFill>
                <a:latin typeface="Calibri" pitchFamily="34" charset="0"/>
                <a:cs typeface="Arial" pitchFamily="34" charset="0"/>
              </a:defRPr>
            </a:lvl3pPr>
            <a:lvl4pPr marL="1691571" indent="-241653" eaLnBrk="0" hangingPunct="0">
              <a:defRPr>
                <a:solidFill>
                  <a:schemeClr val="tx1"/>
                </a:solidFill>
                <a:latin typeface="Calibri" pitchFamily="34" charset="0"/>
                <a:cs typeface="Arial" pitchFamily="34" charset="0"/>
              </a:defRPr>
            </a:lvl4pPr>
            <a:lvl5pPr marL="2174878" indent="-241653" eaLnBrk="0" hangingPunct="0">
              <a:defRPr>
                <a:solidFill>
                  <a:schemeClr val="tx1"/>
                </a:solidFill>
                <a:latin typeface="Calibri" pitchFamily="34" charset="0"/>
                <a:cs typeface="Arial" pitchFamily="34" charset="0"/>
              </a:defRPr>
            </a:lvl5pPr>
            <a:lvl6pPr marL="2658184" indent="-241653" eaLnBrk="0" fontAlgn="base" hangingPunct="0">
              <a:spcBef>
                <a:spcPct val="0"/>
              </a:spcBef>
              <a:spcAft>
                <a:spcPct val="0"/>
              </a:spcAft>
              <a:defRPr>
                <a:solidFill>
                  <a:schemeClr val="tx1"/>
                </a:solidFill>
                <a:latin typeface="Calibri" pitchFamily="34" charset="0"/>
                <a:cs typeface="Arial" pitchFamily="34" charset="0"/>
              </a:defRPr>
            </a:lvl6pPr>
            <a:lvl7pPr marL="3141490" indent="-241653" eaLnBrk="0" fontAlgn="base" hangingPunct="0">
              <a:spcBef>
                <a:spcPct val="0"/>
              </a:spcBef>
              <a:spcAft>
                <a:spcPct val="0"/>
              </a:spcAft>
              <a:defRPr>
                <a:solidFill>
                  <a:schemeClr val="tx1"/>
                </a:solidFill>
                <a:latin typeface="Calibri" pitchFamily="34" charset="0"/>
                <a:cs typeface="Arial" pitchFamily="34" charset="0"/>
              </a:defRPr>
            </a:lvl7pPr>
            <a:lvl8pPr marL="3624796" indent="-241653" eaLnBrk="0" fontAlgn="base" hangingPunct="0">
              <a:spcBef>
                <a:spcPct val="0"/>
              </a:spcBef>
              <a:spcAft>
                <a:spcPct val="0"/>
              </a:spcAft>
              <a:defRPr>
                <a:solidFill>
                  <a:schemeClr val="tx1"/>
                </a:solidFill>
                <a:latin typeface="Calibri" pitchFamily="34" charset="0"/>
                <a:cs typeface="Arial" pitchFamily="34" charset="0"/>
              </a:defRPr>
            </a:lvl8pPr>
            <a:lvl9pPr marL="4108102" indent="-241653"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E7C608D-3840-4C92-8834-92D8968EE653}" type="slidenum">
              <a:rPr lang="en-US" altLang="zh-TW" smtClean="0"/>
              <a:pPr eaLnBrk="1" hangingPunct="1"/>
              <a:t>1</a:t>
            </a:fld>
            <a:endParaRPr lang="en-US" altLang="zh-TW"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3147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77E94F-4717-4BEB-8FD0-6742219B8D16}" type="slidenum">
              <a:rPr lang="en-US" smtClean="0"/>
              <a:pPr>
                <a:defRPr/>
              </a:pPr>
              <a:t>22</a:t>
            </a:fld>
            <a:endParaRPr lang="en-US"/>
          </a:p>
        </p:txBody>
      </p:sp>
    </p:spTree>
    <p:extLst>
      <p:ext uri="{BB962C8B-B14F-4D97-AF65-F5344CB8AC3E}">
        <p14:creationId xmlns:p14="http://schemas.microsoft.com/office/powerpoint/2010/main" val="355360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77E94F-4717-4BEB-8FD0-6742219B8D16}" type="slidenum">
              <a:rPr lang="en-US" smtClean="0"/>
              <a:pPr>
                <a:defRPr/>
              </a:pPr>
              <a:t>30</a:t>
            </a:fld>
            <a:endParaRPr lang="en-US"/>
          </a:p>
        </p:txBody>
      </p:sp>
    </p:spTree>
    <p:extLst>
      <p:ext uri="{BB962C8B-B14F-4D97-AF65-F5344CB8AC3E}">
        <p14:creationId xmlns:p14="http://schemas.microsoft.com/office/powerpoint/2010/main" val="193683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86362" algn="l"/>
                <a:tab pos="1372724" algn="l"/>
                <a:tab pos="2059086" algn="l"/>
                <a:tab pos="2745447" algn="l"/>
              </a:tabLst>
              <a:defRPr>
                <a:solidFill>
                  <a:schemeClr val="tx1"/>
                </a:solidFill>
                <a:latin typeface="Calibri" pitchFamily="34" charset="0"/>
                <a:cs typeface="Arial" pitchFamily="34" charset="0"/>
              </a:defRPr>
            </a:lvl1pPr>
            <a:lvl2pPr marL="785372" indent="-302066" eaLnBrk="0" hangingPunct="0">
              <a:tabLst>
                <a:tab pos="686362" algn="l"/>
                <a:tab pos="1372724" algn="l"/>
                <a:tab pos="2059086" algn="l"/>
                <a:tab pos="2745447" algn="l"/>
              </a:tabLst>
              <a:defRPr>
                <a:solidFill>
                  <a:schemeClr val="tx1"/>
                </a:solidFill>
                <a:latin typeface="Calibri" pitchFamily="34" charset="0"/>
                <a:cs typeface="Arial" pitchFamily="34" charset="0"/>
              </a:defRPr>
            </a:lvl2pPr>
            <a:lvl3pPr marL="1208265"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3pPr>
            <a:lvl4pPr marL="1691571"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4pPr>
            <a:lvl5pPr marL="2174878"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5pPr>
            <a:lvl6pPr marL="2658184"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6pPr>
            <a:lvl7pPr marL="3141490"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7pPr>
            <a:lvl8pPr marL="3624796"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8pPr>
            <a:lvl9pPr marL="4108102"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9pPr>
          </a:lstStyle>
          <a:p>
            <a:pPr eaLnBrk="1" hangingPunct="1"/>
            <a:fld id="{E9D572A1-3019-41EB-8DC1-98BDF691C826}" type="slidenum">
              <a:rPr lang="en-US" smtClean="0">
                <a:solidFill>
                  <a:srgbClr val="000000"/>
                </a:solidFill>
                <a:latin typeface="Times New Roman" pitchFamily="18" charset="0"/>
                <a:cs typeface="Lucida Sans Unicode" pitchFamily="34" charset="0"/>
              </a:rPr>
              <a:pPr eaLnBrk="1" hangingPunct="1"/>
              <a:t>62</a:t>
            </a:fld>
            <a:endParaRPr lang="en-US" smtClean="0">
              <a:solidFill>
                <a:srgbClr val="000000"/>
              </a:solidFill>
              <a:latin typeface="Times New Roman" pitchFamily="18" charset="0"/>
              <a:cs typeface="Lucida Sans Unicode" pitchFamily="34" charset="0"/>
            </a:endParaRPr>
          </a:p>
        </p:txBody>
      </p:sp>
      <p:sp>
        <p:nvSpPr>
          <p:cNvPr id="101379" name="Rectangle 1"/>
          <p:cNvSpPr>
            <a:spLocks noGrp="1" noRot="1" noChangeAspect="1" noChangeArrowheads="1" noTextEdit="1"/>
          </p:cNvSpPr>
          <p:nvPr>
            <p:ph type="sldImg"/>
          </p:nvPr>
        </p:nvSpPr>
        <p:spPr bwMode="auto">
          <a:xfrm>
            <a:off x="1257300" y="728663"/>
            <a:ext cx="4800600" cy="3600450"/>
          </a:xfrm>
          <a:solidFill>
            <a:srgbClr val="FFFFFF"/>
          </a:solidFill>
          <a:ln>
            <a:solidFill>
              <a:srgbClr val="000000"/>
            </a:solidFill>
            <a:miter lim="800000"/>
            <a:headEnd/>
            <a:tailEnd/>
          </a:ln>
        </p:spPr>
      </p:sp>
      <p:sp>
        <p:nvSpPr>
          <p:cNvPr id="101380" name="Rectangle 2"/>
          <p:cNvSpPr>
            <a:spLocks noGrp="1" noChangeArrowheads="1"/>
          </p:cNvSpPr>
          <p:nvPr>
            <p:ph type="body" idx="1"/>
          </p:nvPr>
        </p:nvSpPr>
        <p:spPr bwMode="auto">
          <a:xfrm>
            <a:off x="729828" y="4558903"/>
            <a:ext cx="5853853" cy="4233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88802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86362" algn="l"/>
                <a:tab pos="1372724" algn="l"/>
                <a:tab pos="2059086" algn="l"/>
                <a:tab pos="2745447" algn="l"/>
              </a:tabLst>
              <a:defRPr>
                <a:solidFill>
                  <a:schemeClr val="tx1"/>
                </a:solidFill>
                <a:latin typeface="Calibri" pitchFamily="34" charset="0"/>
                <a:cs typeface="Arial" pitchFamily="34" charset="0"/>
              </a:defRPr>
            </a:lvl1pPr>
            <a:lvl2pPr marL="785372" indent="-302066" eaLnBrk="0" hangingPunct="0">
              <a:tabLst>
                <a:tab pos="686362" algn="l"/>
                <a:tab pos="1372724" algn="l"/>
                <a:tab pos="2059086" algn="l"/>
                <a:tab pos="2745447" algn="l"/>
              </a:tabLst>
              <a:defRPr>
                <a:solidFill>
                  <a:schemeClr val="tx1"/>
                </a:solidFill>
                <a:latin typeface="Calibri" pitchFamily="34" charset="0"/>
                <a:cs typeface="Arial" pitchFamily="34" charset="0"/>
              </a:defRPr>
            </a:lvl2pPr>
            <a:lvl3pPr marL="1208265"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3pPr>
            <a:lvl4pPr marL="1691571"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4pPr>
            <a:lvl5pPr marL="2174878" indent="-241653" eaLnBrk="0" hangingPunct="0">
              <a:tabLst>
                <a:tab pos="686362" algn="l"/>
                <a:tab pos="1372724" algn="l"/>
                <a:tab pos="2059086" algn="l"/>
                <a:tab pos="2745447" algn="l"/>
              </a:tabLst>
              <a:defRPr>
                <a:solidFill>
                  <a:schemeClr val="tx1"/>
                </a:solidFill>
                <a:latin typeface="Calibri" pitchFamily="34" charset="0"/>
                <a:cs typeface="Arial" pitchFamily="34" charset="0"/>
              </a:defRPr>
            </a:lvl5pPr>
            <a:lvl6pPr marL="2658184"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6pPr>
            <a:lvl7pPr marL="3141490"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7pPr>
            <a:lvl8pPr marL="3624796"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8pPr>
            <a:lvl9pPr marL="4108102" indent="-241653" eaLnBrk="0" fontAlgn="base" hangingPunct="0">
              <a:spcBef>
                <a:spcPct val="0"/>
              </a:spcBef>
              <a:spcAft>
                <a:spcPct val="0"/>
              </a:spcAft>
              <a:tabLst>
                <a:tab pos="686362" algn="l"/>
                <a:tab pos="1372724" algn="l"/>
                <a:tab pos="2059086" algn="l"/>
                <a:tab pos="2745447" algn="l"/>
              </a:tabLst>
              <a:defRPr>
                <a:solidFill>
                  <a:schemeClr val="tx1"/>
                </a:solidFill>
                <a:latin typeface="Calibri" pitchFamily="34" charset="0"/>
                <a:cs typeface="Arial" pitchFamily="34" charset="0"/>
              </a:defRPr>
            </a:lvl9pPr>
          </a:lstStyle>
          <a:p>
            <a:pPr eaLnBrk="1" hangingPunct="1"/>
            <a:fld id="{E9D572A1-3019-41EB-8DC1-98BDF691C826}" type="slidenum">
              <a:rPr lang="en-US" smtClean="0">
                <a:solidFill>
                  <a:srgbClr val="000000"/>
                </a:solidFill>
                <a:latin typeface="Times New Roman" pitchFamily="18" charset="0"/>
                <a:cs typeface="Lucida Sans Unicode" pitchFamily="34" charset="0"/>
              </a:rPr>
              <a:pPr eaLnBrk="1" hangingPunct="1"/>
              <a:t>63</a:t>
            </a:fld>
            <a:endParaRPr lang="en-US" smtClean="0">
              <a:solidFill>
                <a:srgbClr val="000000"/>
              </a:solidFill>
              <a:latin typeface="Times New Roman" pitchFamily="18" charset="0"/>
              <a:cs typeface="Lucida Sans Unicode" pitchFamily="34" charset="0"/>
            </a:endParaRPr>
          </a:p>
        </p:txBody>
      </p:sp>
      <p:sp>
        <p:nvSpPr>
          <p:cNvPr id="101379" name="Rectangle 1"/>
          <p:cNvSpPr>
            <a:spLocks noGrp="1" noRot="1" noChangeAspect="1" noChangeArrowheads="1" noTextEdit="1"/>
          </p:cNvSpPr>
          <p:nvPr>
            <p:ph type="sldImg"/>
          </p:nvPr>
        </p:nvSpPr>
        <p:spPr bwMode="auto">
          <a:xfrm>
            <a:off x="1257300" y="728663"/>
            <a:ext cx="4800600" cy="3600450"/>
          </a:xfrm>
          <a:solidFill>
            <a:srgbClr val="FFFFFF"/>
          </a:solidFill>
          <a:ln>
            <a:solidFill>
              <a:srgbClr val="000000"/>
            </a:solidFill>
            <a:miter lim="800000"/>
            <a:headEnd/>
            <a:tailEnd/>
          </a:ln>
        </p:spPr>
      </p:sp>
      <p:sp>
        <p:nvSpPr>
          <p:cNvPr id="101380" name="Rectangle 2"/>
          <p:cNvSpPr>
            <a:spLocks noGrp="1" noChangeArrowheads="1"/>
          </p:cNvSpPr>
          <p:nvPr>
            <p:ph type="body" idx="1"/>
          </p:nvPr>
        </p:nvSpPr>
        <p:spPr bwMode="auto">
          <a:xfrm>
            <a:off x="729828" y="4558903"/>
            <a:ext cx="5853853" cy="4233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60170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lvl1pPr>
              <a:defRPr sz="3200" b="1">
                <a:solidFill>
                  <a:schemeClr val="tx2">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1054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8DD6E30-051C-4140-B385-F618DAE4F3FE}" type="datetime1">
              <a:rPr lang="en-US"/>
              <a:pPr>
                <a:defRPr/>
              </a:pPr>
              <a:t>5/23/2018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9972A4-32BB-4066-8442-2A234157C9F4}" type="slidenum">
              <a:rPr lang="en-US"/>
              <a:pPr>
                <a:defRPr/>
              </a:pPr>
              <a:t>‹#›</a:t>
            </a:fld>
            <a:endParaRPr lang="en-US"/>
          </a:p>
        </p:txBody>
      </p:sp>
    </p:spTree>
    <p:extLst>
      <p:ext uri="{BB962C8B-B14F-4D97-AF65-F5344CB8AC3E}">
        <p14:creationId xmlns:p14="http://schemas.microsoft.com/office/powerpoint/2010/main" val="29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DA8B87-F886-44B3-9848-ECB55630838C}" type="datetime1">
              <a:rPr lang="en-US"/>
              <a:pPr>
                <a:defRPr/>
              </a:pPr>
              <a:t>5/23/2018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0996A-E856-4587-8EA6-272C67E24417}" type="slidenum">
              <a:rPr lang="en-US"/>
              <a:pPr>
                <a:defRPr/>
              </a:pPr>
              <a:t>‹#›</a:t>
            </a:fld>
            <a:endParaRPr lang="en-US"/>
          </a:p>
        </p:txBody>
      </p:sp>
    </p:spTree>
    <p:extLst>
      <p:ext uri="{BB962C8B-B14F-4D97-AF65-F5344CB8AC3E}">
        <p14:creationId xmlns:p14="http://schemas.microsoft.com/office/powerpoint/2010/main" val="146452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fld id="{F1C1521C-8023-4A4B-AD74-03F13F70191D}" type="datetime1">
              <a:rPr lang="en-US"/>
              <a:pPr>
                <a:defRPr/>
              </a:pPr>
              <a:t>5/23/2018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C37C10D8-7A03-488E-9AFD-EE6B5CCB4826}" type="slidenum">
              <a:rPr lang="en-US"/>
              <a:pPr>
                <a:defRPr/>
              </a:pPr>
              <a:t>‹#›</a:t>
            </a:fld>
            <a:endParaRPr lang="en-US"/>
          </a:p>
        </p:txBody>
      </p:sp>
    </p:spTree>
    <p:extLst>
      <p:ext uri="{BB962C8B-B14F-4D97-AF65-F5344CB8AC3E}">
        <p14:creationId xmlns:p14="http://schemas.microsoft.com/office/powerpoint/2010/main" val="376952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7924800" cy="4419600"/>
          </a:xfrm>
        </p:spPr>
        <p:txBody>
          <a:bodyPr rtlCol="0">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89EF44E4-5516-4970-BD8F-ECD8EE6D8F1A}" type="datetime3">
              <a:rPr lang="en-US"/>
              <a:pPr/>
              <a:t>23 May 2018</a:t>
            </a:fld>
            <a:endParaRPr lang="en-US"/>
          </a:p>
        </p:txBody>
      </p:sp>
      <p:sp>
        <p:nvSpPr>
          <p:cNvPr id="5" name="Footer Placeholder 4"/>
          <p:cNvSpPr>
            <a:spLocks noGrp="1"/>
          </p:cNvSpPr>
          <p:nvPr>
            <p:ph type="ftr" sz="quarter" idx="11"/>
          </p:nvPr>
        </p:nvSpPr>
        <p:spPr>
          <a:xfrm>
            <a:off x="3124200" y="6248400"/>
            <a:ext cx="2895600" cy="457200"/>
          </a:xfrm>
        </p:spPr>
        <p:txBody>
          <a:bodyPr rtlCol="0"/>
          <a:lstStyle>
            <a:lvl1pPr fontAlgn="auto">
              <a:spcBef>
                <a:spcPts val="0"/>
              </a:spcBef>
              <a:spcAft>
                <a:spcPts val="0"/>
              </a:spcAft>
              <a:defRPr>
                <a:solidFill>
                  <a:schemeClr val="tx1">
                    <a:tint val="75000"/>
                  </a:schemeClr>
                </a:solidFill>
                <a:latin typeface="+mn-lt"/>
                <a:cs typeface="+mn-cs"/>
              </a:defRPr>
            </a:lvl1pPr>
          </a:lstStyle>
          <a:p>
            <a:pPr>
              <a:defRPr/>
            </a:pPr>
            <a:r>
              <a:rPr lang="en-US"/>
              <a:t>UCCS 1133 Introduction To Computer Organization And Architecture</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DF175451-3637-428E-A241-92C7F2965550}" type="slidenum">
              <a:rPr lang="en-US"/>
              <a:pPr/>
              <a:t>‹#›</a:t>
            </a:fld>
            <a:endParaRPr lang="en-US"/>
          </a:p>
        </p:txBody>
      </p:sp>
    </p:spTree>
    <p:extLst>
      <p:ext uri="{BB962C8B-B14F-4D97-AF65-F5344CB8AC3E}">
        <p14:creationId xmlns:p14="http://schemas.microsoft.com/office/powerpoint/2010/main" val="33670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792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886200"/>
            <a:ext cx="792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fld id="{B6ED601D-F354-4079-B9F6-103AA85D7DA3}" type="datetime3">
              <a:rPr lang="en-US"/>
              <a:pPr>
                <a:defRPr/>
              </a:pPr>
              <a:t>23 May 2018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UCCS 1133 Introduction To Computer Organization And Architecture</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9F421693-7C9A-4D87-AAB5-9049DA2EEA59}" type="slidenum">
              <a:rPr lang="en-US"/>
              <a:pPr>
                <a:defRPr/>
              </a:pPr>
              <a:t>‹#›</a:t>
            </a:fld>
            <a:endParaRPr lang="en-US"/>
          </a:p>
        </p:txBody>
      </p:sp>
    </p:spTree>
    <p:extLst>
      <p:ext uri="{BB962C8B-B14F-4D97-AF65-F5344CB8AC3E}">
        <p14:creationId xmlns:p14="http://schemas.microsoft.com/office/powerpoint/2010/main" val="668656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38862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38862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pPr>
              <a:defRPr/>
            </a:pPr>
            <a:fld id="{EB587252-C47F-484A-95A5-EFE368ADE736}" type="datetime3">
              <a:rPr lang="en-US"/>
              <a:pPr>
                <a:defRPr/>
              </a:pPr>
              <a:t>23 May 2018</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a:t>UCCS 1133 Introduction To Computer Organization And Architecture</a:t>
            </a:r>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5E2A934C-546C-4402-A300-4E8E29A26495}" type="slidenum">
              <a:rPr lang="en-US"/>
              <a:pPr>
                <a:defRPr/>
              </a:pPr>
              <a:t>‹#›</a:t>
            </a:fld>
            <a:endParaRPr lang="en-US"/>
          </a:p>
        </p:txBody>
      </p:sp>
    </p:spTree>
    <p:extLst>
      <p:ext uri="{BB962C8B-B14F-4D97-AF65-F5344CB8AC3E}">
        <p14:creationId xmlns:p14="http://schemas.microsoft.com/office/powerpoint/2010/main" val="3456789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endParaRPr lang="en-US"/>
          </a:p>
        </p:txBody>
      </p:sp>
      <p:sp>
        <p:nvSpPr>
          <p:cNvPr id="4" name="Rectangle 4"/>
          <p:cNvSpPr>
            <a:spLocks noGrp="1" noChangeArrowheads="1"/>
          </p:cNvSpPr>
          <p:nvPr>
            <p:ph type="ftr" idx="11"/>
          </p:nvPr>
        </p:nvSpPr>
        <p:spPr/>
        <p:txBody>
          <a:bodyPr wrap="square" numCol="1" anchorCtr="0" compatLnSpc="1">
            <a:prstTxWarp prst="textNoShape">
              <a:avLst/>
            </a:prstTxWarp>
          </a:bodyPr>
          <a:lstStyle>
            <a:lvl1pPr fontAlgn="base">
              <a:spcBef>
                <a:spcPct val="0"/>
              </a:spcBef>
              <a:spcAft>
                <a:spcPct val="0"/>
              </a:spcAft>
              <a:defRPr>
                <a:solidFill>
                  <a:srgbClr val="898989"/>
                </a:solidFill>
                <a:cs typeface="Arial" pitchFamily="34" charset="0"/>
              </a:defRPr>
            </a:lvl1pPr>
          </a:lstStyle>
          <a:p>
            <a:pPr>
              <a:defRPr/>
            </a:pPr>
            <a:endParaRPr lang="en-US"/>
          </a:p>
        </p:txBody>
      </p:sp>
      <p:sp>
        <p:nvSpPr>
          <p:cNvPr id="5" name="Rectangle 5"/>
          <p:cNvSpPr>
            <a:spLocks noGrp="1" noChangeArrowheads="1"/>
          </p:cNvSpPr>
          <p:nvPr>
            <p:ph type="sldNum" idx="12"/>
          </p:nvPr>
        </p:nvSpPr>
        <p:spPr/>
        <p:txBody>
          <a:bodyPr/>
          <a:lstStyle>
            <a:lvl1pPr>
              <a:defRPr/>
            </a:lvl1pPr>
          </a:lstStyle>
          <a:p>
            <a:pPr>
              <a:defRPr/>
            </a:pPr>
            <a:fld id="{BCFB3F8E-0321-409D-8A4D-5EE8D0EF5022}" type="slidenum">
              <a:rPr lang="en-US"/>
              <a:pPr>
                <a:defRPr/>
              </a:pPr>
              <a:t>‹#›</a:t>
            </a:fld>
            <a:endParaRPr lang="en-US"/>
          </a:p>
        </p:txBody>
      </p:sp>
    </p:spTree>
    <p:extLst>
      <p:ext uri="{BB962C8B-B14F-4D97-AF65-F5344CB8AC3E}">
        <p14:creationId xmlns:p14="http://schemas.microsoft.com/office/powerpoint/2010/main" val="9790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230DC2-5759-4C27-B493-2B3FACAB2143}" type="datetime1">
              <a:rPr lang="en-US"/>
              <a:pPr>
                <a:defRPr/>
              </a:pPr>
              <a:t>5/23/2018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AE0A8-261E-4A0B-9E39-3265243C758F}" type="slidenum">
              <a:rPr lang="en-US"/>
              <a:pPr>
                <a:defRPr/>
              </a:pPr>
              <a:t>‹#›</a:t>
            </a:fld>
            <a:endParaRPr lang="en-US"/>
          </a:p>
        </p:txBody>
      </p:sp>
    </p:spTree>
    <p:extLst>
      <p:ext uri="{BB962C8B-B14F-4D97-AF65-F5344CB8AC3E}">
        <p14:creationId xmlns:p14="http://schemas.microsoft.com/office/powerpoint/2010/main" val="86250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5743873-D326-468E-B9BB-A5A7D99CE7C9}" type="datetime1">
              <a:rPr lang="en-US"/>
              <a:pPr>
                <a:defRPr/>
              </a:pPr>
              <a:t>5/23/2018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2E93150-6D8D-42C8-8F25-48F65DF0BE49}" type="slidenum">
              <a:rPr lang="en-US"/>
              <a:pPr>
                <a:defRPr/>
              </a:pPr>
              <a:t>‹#›</a:t>
            </a:fld>
            <a:endParaRPr lang="en-US"/>
          </a:p>
        </p:txBody>
      </p:sp>
    </p:spTree>
    <p:extLst>
      <p:ext uri="{BB962C8B-B14F-4D97-AF65-F5344CB8AC3E}">
        <p14:creationId xmlns:p14="http://schemas.microsoft.com/office/powerpoint/2010/main" val="176968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CE95212-2180-4310-ACAD-529BA9384DB8}" type="datetime1">
              <a:rPr lang="en-US"/>
              <a:pPr>
                <a:defRPr/>
              </a:pPr>
              <a:t>5/23/2018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40B2F3F-5FE9-4CB8-969E-BDE3440C6015}" type="slidenum">
              <a:rPr lang="en-US"/>
              <a:pPr>
                <a:defRPr/>
              </a:pPr>
              <a:t>‹#›</a:t>
            </a:fld>
            <a:endParaRPr lang="en-US"/>
          </a:p>
        </p:txBody>
      </p:sp>
    </p:spTree>
    <p:extLst>
      <p:ext uri="{BB962C8B-B14F-4D97-AF65-F5344CB8AC3E}">
        <p14:creationId xmlns:p14="http://schemas.microsoft.com/office/powerpoint/2010/main" val="123640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23C2D67-CAC4-4B26-8F32-702203197017}" type="datetime1">
              <a:rPr lang="en-US"/>
              <a:pPr>
                <a:defRPr/>
              </a:pPr>
              <a:t>5/23/2018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2DFF12-159E-4D18-A46D-C19C18AC44E9}" type="slidenum">
              <a:rPr lang="en-US"/>
              <a:pPr>
                <a:defRPr/>
              </a:pPr>
              <a:t>‹#›</a:t>
            </a:fld>
            <a:endParaRPr lang="en-US"/>
          </a:p>
        </p:txBody>
      </p:sp>
    </p:spTree>
    <p:extLst>
      <p:ext uri="{BB962C8B-B14F-4D97-AF65-F5344CB8AC3E}">
        <p14:creationId xmlns:p14="http://schemas.microsoft.com/office/powerpoint/2010/main" val="168764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E890A7-E9A8-4C9C-AE95-D2A6D98292DF}" type="datetime1">
              <a:rPr lang="en-US"/>
              <a:pPr>
                <a:defRPr/>
              </a:pPr>
              <a:t>5/23/2018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560968-5606-4ABC-8F56-77201BF0A62A}" type="slidenum">
              <a:rPr lang="en-US"/>
              <a:pPr>
                <a:defRPr/>
              </a:pPr>
              <a:t>‹#›</a:t>
            </a:fld>
            <a:endParaRPr lang="en-US"/>
          </a:p>
        </p:txBody>
      </p:sp>
    </p:spTree>
    <p:extLst>
      <p:ext uri="{BB962C8B-B14F-4D97-AF65-F5344CB8AC3E}">
        <p14:creationId xmlns:p14="http://schemas.microsoft.com/office/powerpoint/2010/main" val="89250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2E1357-D346-4CD5-9234-F1089D20B363}" type="datetime1">
              <a:rPr lang="en-US"/>
              <a:pPr>
                <a:defRPr/>
              </a:pPr>
              <a:t>5/23/2018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3803F3-A86C-4752-9ECE-7EE973DA5F9B}" type="slidenum">
              <a:rPr lang="en-US"/>
              <a:pPr>
                <a:defRPr/>
              </a:pPr>
              <a:t>‹#›</a:t>
            </a:fld>
            <a:endParaRPr lang="en-US"/>
          </a:p>
        </p:txBody>
      </p:sp>
    </p:spTree>
    <p:extLst>
      <p:ext uri="{BB962C8B-B14F-4D97-AF65-F5344CB8AC3E}">
        <p14:creationId xmlns:p14="http://schemas.microsoft.com/office/powerpoint/2010/main" val="244382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771B564-5D98-434E-8975-F1B78D0780DD}" type="datetime1">
              <a:rPr lang="en-US"/>
              <a:pPr>
                <a:defRPr/>
              </a:pPr>
              <a:t>5/23/2018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11E69E-1DAB-472D-9A15-C48631788075}" type="slidenum">
              <a:rPr lang="en-US"/>
              <a:pPr>
                <a:defRPr/>
              </a:pPr>
              <a:t>‹#›</a:t>
            </a:fld>
            <a:endParaRPr lang="en-US"/>
          </a:p>
        </p:txBody>
      </p:sp>
    </p:spTree>
    <p:extLst>
      <p:ext uri="{BB962C8B-B14F-4D97-AF65-F5344CB8AC3E}">
        <p14:creationId xmlns:p14="http://schemas.microsoft.com/office/powerpoint/2010/main" val="975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9DE83F3-1CF0-4F37-8915-B97413ED3531}" type="datetime1">
              <a:rPr lang="en-US"/>
              <a:pPr>
                <a:defRPr/>
              </a:pPr>
              <a:t>5/23/2018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C9CF86-E986-4C96-993C-65B7FB344422}" type="slidenum">
              <a:rPr lang="en-US"/>
              <a:pPr>
                <a:defRPr/>
              </a:pPr>
              <a:t>‹#›</a:t>
            </a:fld>
            <a:endParaRPr lang="en-US"/>
          </a:p>
        </p:txBody>
      </p:sp>
    </p:spTree>
    <p:extLst>
      <p:ext uri="{BB962C8B-B14F-4D97-AF65-F5344CB8AC3E}">
        <p14:creationId xmlns:p14="http://schemas.microsoft.com/office/powerpoint/2010/main" val="64165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DCC6F763-7CE6-4D7F-B413-0A581B4B0DD7}" type="datetime1">
              <a:rPr lang="en-US"/>
              <a:pPr>
                <a:defRPr/>
              </a:pPr>
              <a:t>5/23/2018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7BB5EFA-6AEE-458D-83E9-606241DBA41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6.bin"/><Relationship Id="rId7" Type="http://schemas.openxmlformats.org/officeDocument/2006/relationships/oleObject" Target="../embeddings/Microsoft_Word_97_-_2003_Document7.doc"/><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Microsoft_Word_97_-_2003_Document6.doc"/></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8.bin"/><Relationship Id="rId7" Type="http://schemas.openxmlformats.org/officeDocument/2006/relationships/oleObject" Target="../embeddings/Microsoft_Word_97_-_2003_Document9.doc"/><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Microsoft_Word_97_-_2003_Document8.doc"/></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0.bin"/><Relationship Id="rId7" Type="http://schemas.openxmlformats.org/officeDocument/2006/relationships/oleObject" Target="../embeddings/Microsoft_Word_97_-_2003_Document11.doc"/><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Microsoft_Word_97_-_2003_Document10.doc"/></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2.bin"/><Relationship Id="rId7" Type="http://schemas.openxmlformats.org/officeDocument/2006/relationships/oleObject" Target="../embeddings/Microsoft_Word_97_-_2003_Document13.doc"/><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4.wmf"/><Relationship Id="rId4" Type="http://schemas.openxmlformats.org/officeDocument/2006/relationships/oleObject" Target="../embeddings/Microsoft_Word_97_-_2003_Document12.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Microsoft_Word_97_-_2003_Document15.doc"/><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18.emf"/><Relationship Id="rId5" Type="http://schemas.openxmlformats.org/officeDocument/2006/relationships/image" Target="../media/image16.emf"/><Relationship Id="rId10" Type="http://schemas.openxmlformats.org/officeDocument/2006/relationships/oleObject" Target="../embeddings/Microsoft_Word_97_-_2003_Document16.doc"/><Relationship Id="rId4" Type="http://schemas.openxmlformats.org/officeDocument/2006/relationships/oleObject" Target="../embeddings/Microsoft_Word_97_-_2003_Document14.doc"/><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7.bin"/><Relationship Id="rId7" Type="http://schemas.openxmlformats.org/officeDocument/2006/relationships/oleObject" Target="../embeddings/Microsoft_Excel_97-2003_Worksheet18.xls"/><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9.emf"/><Relationship Id="rId4" Type="http://schemas.openxmlformats.org/officeDocument/2006/relationships/oleObject" Target="../embeddings/Microsoft_Excel_97-2003_Worksheet17.xls"/></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oleObject" Target="../embeddings/Microsoft_Excel_97-2003_Worksheet19.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23.wmf"/><Relationship Id="rId4" Type="http://schemas.openxmlformats.org/officeDocument/2006/relationships/oleObject" Target="../embeddings/Microsoft_Word_97_-_2003_Document20.doc"/></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24.emf"/><Relationship Id="rId4" Type="http://schemas.openxmlformats.org/officeDocument/2006/relationships/oleObject" Target="../embeddings/Microsoft_Word_97_-_2003_Document21.doc"/></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25.emf"/><Relationship Id="rId4" Type="http://schemas.openxmlformats.org/officeDocument/2006/relationships/oleObject" Target="../embeddings/Microsoft_Word_97_-_2003_Document22.doc"/></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oleObject" Target="../embeddings/Microsoft_Word_97_-_2003_Document23.doc"/></Relationships>
</file>

<file path=ppt/slides/_rels/slide3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5.bin"/><Relationship Id="rId7" Type="http://schemas.openxmlformats.org/officeDocument/2006/relationships/oleObject" Target="../embeddings/Microsoft_Word_97_-_2003_Document25.doc"/><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26.bin"/><Relationship Id="rId11" Type="http://schemas.openxmlformats.org/officeDocument/2006/relationships/image" Target="../media/image30.emf"/><Relationship Id="rId5" Type="http://schemas.openxmlformats.org/officeDocument/2006/relationships/image" Target="../media/image28.emf"/><Relationship Id="rId10" Type="http://schemas.openxmlformats.org/officeDocument/2006/relationships/oleObject" Target="../embeddings/Microsoft_Word_97_-_2003_Document26.doc"/><Relationship Id="rId4" Type="http://schemas.openxmlformats.org/officeDocument/2006/relationships/oleObject" Target="../embeddings/Microsoft_Word_97_-_2003_Document24.doc"/><Relationship Id="rId9"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31.emf"/><Relationship Id="rId4" Type="http://schemas.openxmlformats.org/officeDocument/2006/relationships/oleObject" Target="../embeddings/Microsoft_Word_97_-_2003_Document27.doc"/></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9.bin"/><Relationship Id="rId7" Type="http://schemas.openxmlformats.org/officeDocument/2006/relationships/oleObject" Target="../embeddings/Microsoft_Word_97_-_2003_Document29.doc"/><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30.bin"/><Relationship Id="rId11" Type="http://schemas.openxmlformats.org/officeDocument/2006/relationships/image" Target="../media/image34.emf"/><Relationship Id="rId5" Type="http://schemas.openxmlformats.org/officeDocument/2006/relationships/image" Target="../media/image32.emf"/><Relationship Id="rId10" Type="http://schemas.openxmlformats.org/officeDocument/2006/relationships/oleObject" Target="../embeddings/Microsoft_Word_97_-_2003_Document30.doc"/><Relationship Id="rId4" Type="http://schemas.openxmlformats.org/officeDocument/2006/relationships/oleObject" Target="../embeddings/Microsoft_Word_97_-_2003_Document28.doc"/><Relationship Id="rId9"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35.emf"/><Relationship Id="rId4" Type="http://schemas.openxmlformats.org/officeDocument/2006/relationships/oleObject" Target="../embeddings/Microsoft_Word_97_-_2003_Document31.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36.emf"/><Relationship Id="rId4" Type="http://schemas.openxmlformats.org/officeDocument/2006/relationships/oleObject" Target="../embeddings/Microsoft_Word_97_-_2003_Document32.doc"/></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20.emf"/><Relationship Id="rId4" Type="http://schemas.openxmlformats.org/officeDocument/2006/relationships/oleObject" Target="../embeddings/Microsoft_Excel_97-2003_Worksheet33.xls"/></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43.emf"/><Relationship Id="rId4" Type="http://schemas.openxmlformats.org/officeDocument/2006/relationships/oleObject" Target="../embeddings/Microsoft_Word_97_-_2003_Document34.doc"/></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44.emf"/><Relationship Id="rId4" Type="http://schemas.openxmlformats.org/officeDocument/2006/relationships/oleObject" Target="../embeddings/Microsoft_Word_97_-_2003_Document35.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Microsoft_Word_97_-_2003_Document2.doc"/><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wmf"/><Relationship Id="rId4" Type="http://schemas.openxmlformats.org/officeDocument/2006/relationships/oleObject" Target="../embeddings/Microsoft_Word_97_-_2003_Document1.doc"/><Relationship Id="rId9" Type="http://schemas.openxmlformats.org/officeDocument/2006/relationships/image" Target="../media/image2.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46.png"/><Relationship Id="rId4" Type="http://schemas.openxmlformats.org/officeDocument/2006/relationships/image" Target="../media/image4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42.bin"/><Relationship Id="rId5" Type="http://schemas.openxmlformats.org/officeDocument/2006/relationships/image" Target="../media/image47.emf"/><Relationship Id="rId4" Type="http://schemas.openxmlformats.org/officeDocument/2006/relationships/oleObject" Target="../embeddings/Microsoft_Excel_97-2003_Worksheet36.xls"/></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51.emf"/><Relationship Id="rId4" Type="http://schemas.openxmlformats.org/officeDocument/2006/relationships/oleObject" Target="../embeddings/Microsoft_Excel_97-2003_Worksheet37.xls"/></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Microsoft_Word_97_-_2003_Document4.doc"/><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Microsoft_Word_97_-_2003_Document3.doc"/><Relationship Id="rId9" Type="http://schemas.openxmlformats.org/officeDocument/2006/relationships/image" Target="../media/image5.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52.wmf"/><Relationship Id="rId4" Type="http://schemas.openxmlformats.org/officeDocument/2006/relationships/oleObject" Target="../embeddings/Microsoft_Word_97_-_2003_Document38.do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Microsoft_Word_97_-_2003_Document5.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1905000"/>
            <a:ext cx="8458200" cy="1143000"/>
          </a:xfrm>
        </p:spPr>
        <p:txBody>
          <a:bodyPr/>
          <a:lstStyle/>
          <a:p>
            <a:pPr eaLnBrk="1" hangingPunct="1"/>
            <a:r>
              <a:rPr lang="en-GB" altLang="zh-TW" dirty="0" smtClean="0">
                <a:solidFill>
                  <a:schemeClr val="tx1"/>
                </a:solidFill>
              </a:rPr>
              <a:t>UECS1013 Introduction to Computer Organisation and Architecture</a:t>
            </a:r>
            <a:endParaRPr lang="en-US" sz="4400" dirty="0" smtClean="0">
              <a:solidFill>
                <a:schemeClr val="tx1"/>
              </a:solidFill>
              <a:latin typeface="Courier"/>
            </a:endParaRPr>
          </a:p>
        </p:txBody>
      </p:sp>
      <p:sp>
        <p:nvSpPr>
          <p:cNvPr id="30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5E5A163-A81F-498A-9064-ABDA6D50CED2}" type="slidenum">
              <a:rPr lang="en-US" smtClean="0">
                <a:solidFill>
                  <a:srgbClr val="898989"/>
                </a:solidFill>
              </a:rPr>
              <a:pPr eaLnBrk="1" hangingPunct="1"/>
              <a:t>1</a:t>
            </a:fld>
            <a:endParaRPr lang="en-US" smtClean="0">
              <a:solidFill>
                <a:srgbClr val="898989"/>
              </a:solidFill>
            </a:endParaRPr>
          </a:p>
        </p:txBody>
      </p:sp>
      <p:sp>
        <p:nvSpPr>
          <p:cNvPr id="5" name="Rectangle 14"/>
          <p:cNvSpPr txBox="1">
            <a:spLocks noChangeArrowheads="1"/>
          </p:cNvSpPr>
          <p:nvPr/>
        </p:nvSpPr>
        <p:spPr bwMode="auto">
          <a:xfrm>
            <a:off x="914400" y="38100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rIns="92075"/>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buFont typeface="Wingdings" pitchFamily="2" charset="2"/>
              <a:buNone/>
            </a:pPr>
            <a:r>
              <a:rPr lang="en-US" sz="2800" dirty="0" smtClean="0">
                <a:solidFill>
                  <a:srgbClr val="000099"/>
                </a:solidFill>
                <a:cs typeface="Times New Roman" pitchFamily="18" charset="0"/>
              </a:rPr>
              <a:t>Lecture </a:t>
            </a:r>
            <a:r>
              <a:rPr lang="en-US" sz="2800" dirty="0" smtClean="0">
                <a:solidFill>
                  <a:srgbClr val="000099"/>
                </a:solidFill>
                <a:cs typeface="Times New Roman" pitchFamily="18" charset="0"/>
              </a:rPr>
              <a:t>4</a:t>
            </a:r>
            <a:endParaRPr lang="en-US" sz="2800" dirty="0">
              <a:solidFill>
                <a:srgbClr val="000099"/>
              </a:solidFill>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46ED0D1-5D26-4C18-86DE-2E1DA48C8526}" type="slidenum">
              <a:rPr lang="en-US" smtClean="0">
                <a:solidFill>
                  <a:srgbClr val="898989"/>
                </a:solidFill>
              </a:rPr>
              <a:pPr eaLnBrk="1" hangingPunct="1"/>
              <a:t>10</a:t>
            </a:fld>
            <a:endParaRPr lang="en-US" smtClean="0">
              <a:solidFill>
                <a:srgbClr val="898989"/>
              </a:solidFill>
            </a:endParaRPr>
          </a:p>
        </p:txBody>
      </p:sp>
      <p:sp>
        <p:nvSpPr>
          <p:cNvPr id="15363" name="Rectangle 2"/>
          <p:cNvSpPr>
            <a:spLocks noGrp="1" noChangeArrowheads="1"/>
          </p:cNvSpPr>
          <p:nvPr>
            <p:ph type="title"/>
          </p:nvPr>
        </p:nvSpPr>
        <p:spPr>
          <a:xfrm>
            <a:off x="685800" y="0"/>
            <a:ext cx="7772400" cy="762000"/>
          </a:xfrm>
        </p:spPr>
        <p:txBody>
          <a:bodyPr/>
          <a:lstStyle/>
          <a:p>
            <a:pPr eaLnBrk="1" hangingPunct="1"/>
            <a:r>
              <a:rPr lang="en-GB" sz="3600" b="1" dirty="0" smtClean="0"/>
              <a:t>The NAND Gate</a:t>
            </a:r>
            <a:endParaRPr lang="en-GB" sz="3600" dirty="0" smtClean="0"/>
          </a:p>
        </p:txBody>
      </p:sp>
      <p:grpSp>
        <p:nvGrpSpPr>
          <p:cNvPr id="15366" name="Group 1"/>
          <p:cNvGrpSpPr>
            <a:grpSpLocks/>
          </p:cNvGrpSpPr>
          <p:nvPr/>
        </p:nvGrpSpPr>
        <p:grpSpPr bwMode="auto">
          <a:xfrm>
            <a:off x="586792" y="1569704"/>
            <a:ext cx="4535808" cy="490538"/>
            <a:chOff x="1040452" y="4799716"/>
            <a:chExt cx="4953001" cy="615950"/>
          </a:xfrm>
        </p:grpSpPr>
        <p:grpSp>
          <p:nvGrpSpPr>
            <p:cNvPr id="15401" name="Group 15"/>
            <p:cNvGrpSpPr>
              <a:grpSpLocks/>
            </p:cNvGrpSpPr>
            <p:nvPr/>
          </p:nvGrpSpPr>
          <p:grpSpPr bwMode="auto">
            <a:xfrm>
              <a:off x="1040452" y="4810829"/>
              <a:ext cx="2209800" cy="581025"/>
              <a:chOff x="960" y="1488"/>
              <a:chExt cx="1392" cy="366"/>
            </a:xfrm>
          </p:grpSpPr>
          <p:sp>
            <p:nvSpPr>
              <p:cNvPr id="15414" name="Line 16"/>
              <p:cNvSpPr>
                <a:spLocks noChangeShapeType="1"/>
              </p:cNvSpPr>
              <p:nvPr/>
            </p:nvSpPr>
            <p:spPr bwMode="auto">
              <a:xfrm>
                <a:off x="1131" y="159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15" name="Line 17"/>
              <p:cNvSpPr>
                <a:spLocks noChangeShapeType="1"/>
              </p:cNvSpPr>
              <p:nvPr/>
            </p:nvSpPr>
            <p:spPr bwMode="auto">
              <a:xfrm>
                <a:off x="1131"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16" name="Line 18"/>
              <p:cNvSpPr>
                <a:spLocks noChangeShapeType="1"/>
              </p:cNvSpPr>
              <p:nvPr/>
            </p:nvSpPr>
            <p:spPr bwMode="auto">
              <a:xfrm>
                <a:off x="1720" y="1673"/>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17" name="Text Box 19"/>
              <p:cNvSpPr txBox="1">
                <a:spLocks noChangeArrowheads="1"/>
              </p:cNvSpPr>
              <p:nvPr/>
            </p:nvSpPr>
            <p:spPr bwMode="auto">
              <a:xfrm>
                <a:off x="960" y="1488"/>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5418" name="Text Box 20"/>
              <p:cNvSpPr txBox="1">
                <a:spLocks noChangeArrowheads="1"/>
              </p:cNvSpPr>
              <p:nvPr/>
            </p:nvSpPr>
            <p:spPr bwMode="auto">
              <a:xfrm>
                <a:off x="1906" y="1578"/>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nvGrpSpPr>
              <p:cNvPr id="15419" name="Group 21"/>
              <p:cNvGrpSpPr>
                <a:grpSpLocks/>
              </p:cNvGrpSpPr>
              <p:nvPr/>
            </p:nvGrpSpPr>
            <p:grpSpPr bwMode="auto">
              <a:xfrm>
                <a:off x="1371" y="1550"/>
                <a:ext cx="347" cy="240"/>
                <a:chOff x="1440" y="1536"/>
                <a:chExt cx="347" cy="240"/>
              </a:xfrm>
            </p:grpSpPr>
            <p:sp>
              <p:nvSpPr>
                <p:cNvPr id="15420" name="AutoShape 22"/>
                <p:cNvSpPr>
                  <a:spLocks noChangeArrowheads="1"/>
                </p:cNvSpPr>
                <p:nvPr/>
              </p:nvSpPr>
              <p:spPr bwMode="auto">
                <a:xfrm>
                  <a:off x="1440" y="1536"/>
                  <a:ext cx="288" cy="24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21" name="Oval 23"/>
                <p:cNvSpPr>
                  <a:spLocks noChangeArrowheads="1"/>
                </p:cNvSpPr>
                <p:nvPr/>
              </p:nvSpPr>
              <p:spPr bwMode="auto">
                <a:xfrm>
                  <a:off x="1739" y="1637"/>
                  <a:ext cx="48" cy="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5402" name="Group 24"/>
            <p:cNvGrpSpPr>
              <a:grpSpLocks/>
            </p:cNvGrpSpPr>
            <p:nvPr/>
          </p:nvGrpSpPr>
          <p:grpSpPr bwMode="auto">
            <a:xfrm>
              <a:off x="3391540" y="4834641"/>
              <a:ext cx="2601913" cy="581025"/>
              <a:chOff x="2393" y="1503"/>
              <a:chExt cx="1639" cy="366"/>
            </a:xfrm>
          </p:grpSpPr>
          <p:grpSp>
            <p:nvGrpSpPr>
              <p:cNvPr id="15404" name="Group 25"/>
              <p:cNvGrpSpPr>
                <a:grpSpLocks/>
              </p:cNvGrpSpPr>
              <p:nvPr/>
            </p:nvGrpSpPr>
            <p:grpSpPr bwMode="auto">
              <a:xfrm>
                <a:off x="3243" y="1571"/>
                <a:ext cx="212" cy="192"/>
                <a:chOff x="2160" y="1584"/>
                <a:chExt cx="308" cy="288"/>
              </a:xfrm>
            </p:grpSpPr>
            <p:sp>
              <p:nvSpPr>
                <p:cNvPr id="15412" name="AutoShape 26"/>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3" name="Oval 27"/>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405" name="AutoShape 28"/>
              <p:cNvSpPr>
                <a:spLocks noChangeArrowheads="1"/>
              </p:cNvSpPr>
              <p:nvPr/>
            </p:nvSpPr>
            <p:spPr bwMode="auto">
              <a:xfrm>
                <a:off x="2811" y="1550"/>
                <a:ext cx="288" cy="24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6" name="Line 29"/>
              <p:cNvSpPr>
                <a:spLocks noChangeShapeType="1"/>
              </p:cNvSpPr>
              <p:nvPr/>
            </p:nvSpPr>
            <p:spPr bwMode="auto">
              <a:xfrm>
                <a:off x="2571" y="159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07" name="Line 30"/>
              <p:cNvSpPr>
                <a:spLocks noChangeShapeType="1"/>
              </p:cNvSpPr>
              <p:nvPr/>
            </p:nvSpPr>
            <p:spPr bwMode="auto">
              <a:xfrm>
                <a:off x="2571"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08" name="Line 31"/>
              <p:cNvSpPr>
                <a:spLocks noChangeShapeType="1"/>
              </p:cNvSpPr>
              <p:nvPr/>
            </p:nvSpPr>
            <p:spPr bwMode="auto">
              <a:xfrm flipV="1">
                <a:off x="3099" y="1659"/>
                <a:ext cx="144" cy="1"/>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09" name="Text Box 32"/>
              <p:cNvSpPr txBox="1">
                <a:spLocks noChangeArrowheads="1"/>
              </p:cNvSpPr>
              <p:nvPr/>
            </p:nvSpPr>
            <p:spPr bwMode="auto">
              <a:xfrm>
                <a:off x="2393" y="1503"/>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5410" name="Text Box 33"/>
              <p:cNvSpPr txBox="1">
                <a:spLocks noChangeArrowheads="1"/>
              </p:cNvSpPr>
              <p:nvPr/>
            </p:nvSpPr>
            <p:spPr bwMode="auto">
              <a:xfrm>
                <a:off x="3600" y="1564"/>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sp>
            <p:nvSpPr>
              <p:cNvPr id="15411" name="Line 34"/>
              <p:cNvSpPr>
                <a:spLocks noChangeShapeType="1"/>
              </p:cNvSpPr>
              <p:nvPr/>
            </p:nvSpPr>
            <p:spPr bwMode="auto">
              <a:xfrm flipV="1">
                <a:off x="3468" y="1660"/>
                <a:ext cx="151" cy="4"/>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5403" name="Text Box 35"/>
            <p:cNvSpPr txBox="1">
              <a:spLocks noChangeArrowheads="1"/>
            </p:cNvSpPr>
            <p:nvPr/>
          </p:nvSpPr>
          <p:spPr bwMode="auto">
            <a:xfrm>
              <a:off x="3021652" y="479971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2400" b="1" dirty="0">
                  <a:sym typeface="Symbol" pitchFamily="18" charset="2"/>
                </a:rPr>
                <a:t></a:t>
              </a:r>
              <a:endParaRPr lang="en-GB" sz="2000" dirty="0">
                <a:latin typeface="Times New Roman" pitchFamily="18" charset="0"/>
              </a:endParaRPr>
            </a:p>
          </p:txBody>
        </p:sp>
      </p:grpSp>
      <p:grpSp>
        <p:nvGrpSpPr>
          <p:cNvPr id="15367" name="Group 36"/>
          <p:cNvGrpSpPr>
            <a:grpSpLocks/>
          </p:cNvGrpSpPr>
          <p:nvPr/>
        </p:nvGrpSpPr>
        <p:grpSpPr bwMode="auto">
          <a:xfrm>
            <a:off x="2235520" y="5480051"/>
            <a:ext cx="3810000" cy="1128712"/>
            <a:chOff x="3024" y="2688"/>
            <a:chExt cx="2400" cy="711"/>
          </a:xfrm>
        </p:grpSpPr>
        <p:sp>
          <p:nvSpPr>
            <p:cNvPr id="15379" name="Text Box 37"/>
            <p:cNvSpPr txBox="1">
              <a:spLocks noChangeArrowheads="1"/>
            </p:cNvSpPr>
            <p:nvPr/>
          </p:nvSpPr>
          <p:spPr bwMode="auto">
            <a:xfrm>
              <a:off x="3216" y="316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a:t>NAND</a:t>
              </a:r>
              <a:endParaRPr lang="en-GB" sz="2000">
                <a:latin typeface="Times New Roman" pitchFamily="18" charset="0"/>
              </a:endParaRPr>
            </a:p>
          </p:txBody>
        </p:sp>
        <p:sp>
          <p:nvSpPr>
            <p:cNvPr id="15380" name="Text Box 38"/>
            <p:cNvSpPr txBox="1">
              <a:spLocks noChangeArrowheads="1"/>
            </p:cNvSpPr>
            <p:nvPr/>
          </p:nvSpPr>
          <p:spPr bwMode="auto">
            <a:xfrm>
              <a:off x="4320" y="3168"/>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a:t>Negative-OR</a:t>
              </a:r>
            </a:p>
          </p:txBody>
        </p:sp>
        <p:grpSp>
          <p:nvGrpSpPr>
            <p:cNvPr id="15381" name="Group 39"/>
            <p:cNvGrpSpPr>
              <a:grpSpLocks/>
            </p:cNvGrpSpPr>
            <p:nvPr/>
          </p:nvGrpSpPr>
          <p:grpSpPr bwMode="auto">
            <a:xfrm>
              <a:off x="3024" y="2736"/>
              <a:ext cx="974" cy="336"/>
              <a:chOff x="3072" y="2256"/>
              <a:chExt cx="974" cy="336"/>
            </a:xfrm>
          </p:grpSpPr>
          <p:sp>
            <p:nvSpPr>
              <p:cNvPr id="15395" name="Line 40"/>
              <p:cNvSpPr>
                <a:spLocks noChangeShapeType="1"/>
              </p:cNvSpPr>
              <p:nvPr/>
            </p:nvSpPr>
            <p:spPr bwMode="auto">
              <a:xfrm>
                <a:off x="3072" y="2304"/>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396" name="Line 41"/>
              <p:cNvSpPr>
                <a:spLocks noChangeShapeType="1"/>
              </p:cNvSpPr>
              <p:nvPr/>
            </p:nvSpPr>
            <p:spPr bwMode="auto">
              <a:xfrm>
                <a:off x="3072" y="2544"/>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397" name="Line 42"/>
              <p:cNvSpPr>
                <a:spLocks noChangeShapeType="1"/>
              </p:cNvSpPr>
              <p:nvPr/>
            </p:nvSpPr>
            <p:spPr bwMode="auto">
              <a:xfrm>
                <a:off x="3820" y="2414"/>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5398" name="Group 43"/>
              <p:cNvGrpSpPr>
                <a:grpSpLocks/>
              </p:cNvGrpSpPr>
              <p:nvPr/>
            </p:nvGrpSpPr>
            <p:grpSpPr bwMode="auto">
              <a:xfrm>
                <a:off x="3360" y="2256"/>
                <a:ext cx="459" cy="336"/>
                <a:chOff x="3360" y="2256"/>
                <a:chExt cx="459" cy="336"/>
              </a:xfrm>
            </p:grpSpPr>
            <p:sp>
              <p:nvSpPr>
                <p:cNvPr id="15399" name="AutoShape 44"/>
                <p:cNvSpPr>
                  <a:spLocks noChangeArrowheads="1"/>
                </p:cNvSpPr>
                <p:nvPr/>
              </p:nvSpPr>
              <p:spPr bwMode="auto">
                <a:xfrm>
                  <a:off x="3360" y="2256"/>
                  <a:ext cx="384" cy="33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0" name="Oval 45"/>
                <p:cNvSpPr>
                  <a:spLocks noChangeArrowheads="1"/>
                </p:cNvSpPr>
                <p:nvPr/>
              </p:nvSpPr>
              <p:spPr bwMode="auto">
                <a:xfrm>
                  <a:off x="3743" y="2378"/>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5382" name="Group 46"/>
            <p:cNvGrpSpPr>
              <a:grpSpLocks/>
            </p:cNvGrpSpPr>
            <p:nvPr/>
          </p:nvGrpSpPr>
          <p:grpSpPr bwMode="auto">
            <a:xfrm>
              <a:off x="4430" y="2750"/>
              <a:ext cx="969" cy="302"/>
              <a:chOff x="4509" y="2256"/>
              <a:chExt cx="969" cy="302"/>
            </a:xfrm>
          </p:grpSpPr>
          <p:sp>
            <p:nvSpPr>
              <p:cNvPr id="15384" name="Line 47"/>
              <p:cNvSpPr>
                <a:spLocks noChangeShapeType="1"/>
              </p:cNvSpPr>
              <p:nvPr/>
            </p:nvSpPr>
            <p:spPr bwMode="auto">
              <a:xfrm>
                <a:off x="4509" y="2327"/>
                <a:ext cx="235" cy="7"/>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385" name="Line 48"/>
              <p:cNvSpPr>
                <a:spLocks noChangeShapeType="1"/>
              </p:cNvSpPr>
              <p:nvPr/>
            </p:nvSpPr>
            <p:spPr bwMode="auto">
              <a:xfrm>
                <a:off x="4510" y="2491"/>
                <a:ext cx="241"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386" name="Line 49"/>
              <p:cNvSpPr>
                <a:spLocks noChangeShapeType="1"/>
              </p:cNvSpPr>
              <p:nvPr/>
            </p:nvSpPr>
            <p:spPr bwMode="auto">
              <a:xfrm flipV="1">
                <a:off x="5190" y="2396"/>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5387" name="Group 50"/>
              <p:cNvGrpSpPr>
                <a:grpSpLocks/>
              </p:cNvGrpSpPr>
              <p:nvPr/>
            </p:nvGrpSpPr>
            <p:grpSpPr bwMode="auto">
              <a:xfrm>
                <a:off x="4800" y="2256"/>
                <a:ext cx="384" cy="302"/>
                <a:chOff x="6768" y="11808"/>
                <a:chExt cx="1008" cy="792"/>
              </a:xfrm>
            </p:grpSpPr>
            <p:sp>
              <p:nvSpPr>
                <p:cNvPr id="15390" name="Freeform 51"/>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1" name="Line 52"/>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53"/>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Freeform 54"/>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4" name="Freeform 55"/>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388" name="Oval 56"/>
              <p:cNvSpPr>
                <a:spLocks noChangeArrowheads="1"/>
              </p:cNvSpPr>
              <p:nvPr/>
            </p:nvSpPr>
            <p:spPr bwMode="auto">
              <a:xfrm>
                <a:off x="4752" y="2304"/>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89" name="Oval 57"/>
              <p:cNvSpPr>
                <a:spLocks noChangeArrowheads="1"/>
              </p:cNvSpPr>
              <p:nvPr/>
            </p:nvSpPr>
            <p:spPr bwMode="auto">
              <a:xfrm>
                <a:off x="4752" y="2448"/>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5383" name="Text Box 58"/>
            <p:cNvSpPr txBox="1">
              <a:spLocks noChangeArrowheads="1"/>
            </p:cNvSpPr>
            <p:nvPr/>
          </p:nvSpPr>
          <p:spPr bwMode="auto">
            <a:xfrm>
              <a:off x="4080" y="268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2400" b="1">
                  <a:sym typeface="Symbol" pitchFamily="18" charset="2"/>
                </a:rPr>
                <a:t></a:t>
              </a:r>
              <a:endParaRPr lang="en-GB" sz="2000">
                <a:latin typeface="Times New Roman" pitchFamily="18" charset="0"/>
              </a:endParaRPr>
            </a:p>
          </p:txBody>
        </p:sp>
      </p:grpSp>
      <p:graphicFrame>
        <p:nvGraphicFramePr>
          <p:cNvPr id="15368" name="Object 59"/>
          <p:cNvGraphicFramePr>
            <a:graphicFrameLocks noChangeAspect="1"/>
          </p:cNvGraphicFramePr>
          <p:nvPr>
            <p:extLst>
              <p:ext uri="{D42A27DB-BD31-4B8C-83A1-F6EECF244321}">
                <p14:modId xmlns:p14="http://schemas.microsoft.com/office/powerpoint/2010/main" val="199474286"/>
              </p:ext>
            </p:extLst>
          </p:nvPr>
        </p:nvGraphicFramePr>
        <p:xfrm>
          <a:off x="1483321" y="2449063"/>
          <a:ext cx="1961597" cy="1905000"/>
        </p:xfrm>
        <a:graphic>
          <a:graphicData uri="http://schemas.openxmlformats.org/presentationml/2006/ole">
            <mc:AlternateContent xmlns:mc="http://schemas.openxmlformats.org/markup-compatibility/2006">
              <mc:Choice xmlns:v="urn:schemas-microsoft-com:vml" Requires="v">
                <p:oleObj spid="_x0000_s25718" name="Document" r:id="rId4" imgW="2258568" imgH="2193036" progId="Word.Document.8">
                  <p:embed/>
                </p:oleObj>
              </mc:Choice>
              <mc:Fallback>
                <p:oleObj name="Document" r:id="rId4" imgW="2258568" imgH="2193036" progId="Word.Document.8">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321" y="2449063"/>
                        <a:ext cx="1961597"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txBox="1">
            <a:spLocks noChangeArrowheads="1"/>
          </p:cNvSpPr>
          <p:nvPr/>
        </p:nvSpPr>
        <p:spPr bwMode="auto">
          <a:xfrm>
            <a:off x="356240" y="762000"/>
            <a:ext cx="756856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SzPct val="120000"/>
              <a:buFont typeface="Wingdings" pitchFamily="2" charset="2"/>
              <a:buChar char="§"/>
            </a:pPr>
            <a:r>
              <a:rPr lang="en-US" altLang="zh-TW" sz="2400" dirty="0"/>
              <a:t>Outputs a 0 if </a:t>
            </a:r>
            <a:r>
              <a:rPr lang="en-US" altLang="zh-TW" sz="2400" dirty="0" smtClean="0"/>
              <a:t>all inputs </a:t>
            </a:r>
            <a:r>
              <a:rPr lang="en-US" altLang="zh-TW" sz="2400" dirty="0"/>
              <a:t>are 1, and outputs a 1 otherwise</a:t>
            </a:r>
            <a:r>
              <a:rPr lang="en-US" altLang="zh-TW" sz="2400" dirty="0" smtClean="0"/>
              <a:t>.</a:t>
            </a:r>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eaLnBrk="1" hangingPunct="1">
              <a:spcBef>
                <a:spcPct val="20000"/>
              </a:spcBef>
              <a:buSzPct val="120000"/>
              <a:buFont typeface="Wingdings" pitchFamily="2" charset="2"/>
              <a:buChar char="§"/>
            </a:pPr>
            <a:endParaRPr lang="en-US" altLang="zh-TW" sz="2400" dirty="0" smtClean="0"/>
          </a:p>
          <a:p>
            <a:pPr marL="0" indent="0" eaLnBrk="1" hangingPunct="1">
              <a:spcBef>
                <a:spcPct val="20000"/>
              </a:spcBef>
              <a:buSzPct val="120000"/>
            </a:pPr>
            <a:endParaRPr lang="en-US" altLang="zh-TW" sz="3200" dirty="0" smtClean="0"/>
          </a:p>
          <a:p>
            <a:pPr eaLnBrk="1" hangingPunct="1">
              <a:spcBef>
                <a:spcPct val="20000"/>
              </a:spcBef>
              <a:buSzPct val="120000"/>
              <a:buFont typeface="Wingdings" pitchFamily="2" charset="2"/>
              <a:buChar char="§"/>
            </a:pPr>
            <a:r>
              <a:rPr lang="en-US" altLang="zh-TW" sz="2400" dirty="0" smtClean="0"/>
              <a:t>A </a:t>
            </a:r>
            <a:r>
              <a:rPr lang="en-US" altLang="zh-TW" sz="2400" dirty="0" err="1" smtClean="0"/>
              <a:t>nand</a:t>
            </a:r>
            <a:r>
              <a:rPr lang="en-US" altLang="zh-TW" sz="2400" dirty="0" smtClean="0"/>
              <a:t> can be constructed using two inverters and an OR gate</a:t>
            </a:r>
            <a:endParaRPr lang="en-US" altLang="zh-TW"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1212461551"/>
              </p:ext>
            </p:extLst>
          </p:nvPr>
        </p:nvGraphicFramePr>
        <p:xfrm>
          <a:off x="5580975" y="2244282"/>
          <a:ext cx="2368266" cy="2555773"/>
        </p:xfrm>
        <a:graphic>
          <a:graphicData uri="http://schemas.openxmlformats.org/presentationml/2006/ole">
            <mc:AlternateContent xmlns:mc="http://schemas.openxmlformats.org/markup-compatibility/2006">
              <mc:Choice xmlns:v="urn:schemas-microsoft-com:vml" Requires="v">
                <p:oleObj spid="_x0000_s25719" name="Document" r:id="rId7" imgW="3147534" imgH="3423072" progId="Word.Document.8">
                  <p:embed/>
                </p:oleObj>
              </mc:Choice>
              <mc:Fallback>
                <p:oleObj name="Document" r:id="rId7" imgW="3147534" imgH="3423072" progId="Word.Document.8">
                  <p:embed/>
                  <p:pic>
                    <p:nvPicPr>
                      <p:cNvPr id="0"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975" y="2244282"/>
                        <a:ext cx="2368266" cy="25557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TextBox 51"/>
          <p:cNvSpPr txBox="1"/>
          <p:nvPr/>
        </p:nvSpPr>
        <p:spPr>
          <a:xfrm>
            <a:off x="5715000" y="4355068"/>
            <a:ext cx="2209800" cy="369332"/>
          </a:xfrm>
          <a:prstGeom prst="rect">
            <a:avLst/>
          </a:prstGeom>
          <a:noFill/>
        </p:spPr>
        <p:txBody>
          <a:bodyPr wrap="square" rtlCol="0">
            <a:spAutoFit/>
          </a:bodyPr>
          <a:lstStyle/>
          <a:p>
            <a:r>
              <a:rPr lang="en-US" b="1" dirty="0"/>
              <a:t>3</a:t>
            </a:r>
            <a:r>
              <a:rPr lang="en-US" b="1" dirty="0" smtClean="0"/>
              <a:t> input NAND gate</a:t>
            </a:r>
            <a:endParaRPr lang="en-US" b="1" dirty="0"/>
          </a:p>
        </p:txBody>
      </p:sp>
      <p:sp>
        <p:nvSpPr>
          <p:cNvPr id="53" name="TextBox 52"/>
          <p:cNvSpPr txBox="1"/>
          <p:nvPr/>
        </p:nvSpPr>
        <p:spPr>
          <a:xfrm>
            <a:off x="1474911" y="3964103"/>
            <a:ext cx="2306834" cy="369332"/>
          </a:xfrm>
          <a:prstGeom prst="rect">
            <a:avLst/>
          </a:prstGeom>
          <a:noFill/>
        </p:spPr>
        <p:txBody>
          <a:bodyPr wrap="square" rtlCol="0">
            <a:spAutoFit/>
          </a:bodyPr>
          <a:lstStyle/>
          <a:p>
            <a:r>
              <a:rPr lang="en-US" b="1" dirty="0" smtClean="0"/>
              <a:t>2 input NAND gate</a:t>
            </a:r>
            <a:endParaRPr lang="en-US" b="1" dirty="0"/>
          </a:p>
        </p:txBody>
      </p:sp>
      <p:grpSp>
        <p:nvGrpSpPr>
          <p:cNvPr id="3" name="Group 2"/>
          <p:cNvGrpSpPr/>
          <p:nvPr/>
        </p:nvGrpSpPr>
        <p:grpSpPr>
          <a:xfrm>
            <a:off x="5777233" y="1447800"/>
            <a:ext cx="2376167" cy="642015"/>
            <a:chOff x="4234183" y="-804568"/>
            <a:chExt cx="2395538" cy="737931"/>
          </a:xfrm>
        </p:grpSpPr>
        <p:grpSp>
          <p:nvGrpSpPr>
            <p:cNvPr id="55" name="Group 15"/>
            <p:cNvGrpSpPr>
              <a:grpSpLocks/>
            </p:cNvGrpSpPr>
            <p:nvPr/>
          </p:nvGrpSpPr>
          <p:grpSpPr bwMode="auto">
            <a:xfrm>
              <a:off x="4234183" y="-804568"/>
              <a:ext cx="2395538" cy="737931"/>
              <a:chOff x="923" y="1528"/>
              <a:chExt cx="1509" cy="299"/>
            </a:xfrm>
          </p:grpSpPr>
          <p:sp>
            <p:nvSpPr>
              <p:cNvPr id="68" name="Line 16"/>
              <p:cNvSpPr>
                <a:spLocks noChangeShapeType="1"/>
              </p:cNvSpPr>
              <p:nvPr/>
            </p:nvSpPr>
            <p:spPr bwMode="auto">
              <a:xfrm>
                <a:off x="1131" y="159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69" name="Line 17"/>
              <p:cNvSpPr>
                <a:spLocks noChangeShapeType="1"/>
              </p:cNvSpPr>
              <p:nvPr/>
            </p:nvSpPr>
            <p:spPr bwMode="auto">
              <a:xfrm>
                <a:off x="1131"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0" name="Line 18"/>
              <p:cNvSpPr>
                <a:spLocks noChangeShapeType="1"/>
              </p:cNvSpPr>
              <p:nvPr/>
            </p:nvSpPr>
            <p:spPr bwMode="auto">
              <a:xfrm>
                <a:off x="1720" y="1673"/>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19"/>
              <p:cNvSpPr txBox="1">
                <a:spLocks noChangeArrowheads="1"/>
              </p:cNvSpPr>
              <p:nvPr/>
            </p:nvSpPr>
            <p:spPr bwMode="auto">
              <a:xfrm>
                <a:off x="923" y="1528"/>
                <a:ext cx="19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400" b="1" dirty="0"/>
                  <a:t>A</a:t>
                </a:r>
              </a:p>
              <a:p>
                <a:pPr algn="r">
                  <a:spcBef>
                    <a:spcPts val="0"/>
                  </a:spcBef>
                </a:pPr>
                <a:r>
                  <a:rPr lang="en-GB" sz="1400" b="1" dirty="0" smtClean="0"/>
                  <a:t>B</a:t>
                </a:r>
              </a:p>
              <a:p>
                <a:pPr algn="r">
                  <a:spcBef>
                    <a:spcPts val="0"/>
                  </a:spcBef>
                </a:pPr>
                <a:r>
                  <a:rPr lang="en-GB" sz="1400" b="1" dirty="0"/>
                  <a:t>C</a:t>
                </a:r>
                <a:endParaRPr lang="en-GB" sz="1600" dirty="0"/>
              </a:p>
            </p:txBody>
          </p:sp>
          <p:sp>
            <p:nvSpPr>
              <p:cNvPr id="72" name="Text Box 20"/>
              <p:cNvSpPr txBox="1">
                <a:spLocks noChangeArrowheads="1"/>
              </p:cNvSpPr>
              <p:nvPr/>
            </p:nvSpPr>
            <p:spPr bwMode="auto">
              <a:xfrm>
                <a:off x="1906" y="1578"/>
                <a:ext cx="5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dirty="0"/>
                  <a:t>(</a:t>
                </a:r>
                <a:r>
                  <a:rPr lang="en-GB" sz="1400" b="1" dirty="0" smtClean="0"/>
                  <a:t>A.B.C)'</a:t>
                </a:r>
                <a:endParaRPr lang="en-GB" sz="1600" dirty="0"/>
              </a:p>
            </p:txBody>
          </p:sp>
          <p:grpSp>
            <p:nvGrpSpPr>
              <p:cNvPr id="73" name="Group 21"/>
              <p:cNvGrpSpPr>
                <a:grpSpLocks/>
              </p:cNvGrpSpPr>
              <p:nvPr/>
            </p:nvGrpSpPr>
            <p:grpSpPr bwMode="auto">
              <a:xfrm>
                <a:off x="1371" y="1550"/>
                <a:ext cx="347" cy="240"/>
                <a:chOff x="1440" y="1536"/>
                <a:chExt cx="347" cy="240"/>
              </a:xfrm>
            </p:grpSpPr>
            <p:sp>
              <p:nvSpPr>
                <p:cNvPr id="74" name="AutoShape 22"/>
                <p:cNvSpPr>
                  <a:spLocks noChangeArrowheads="1"/>
                </p:cNvSpPr>
                <p:nvPr/>
              </p:nvSpPr>
              <p:spPr bwMode="auto">
                <a:xfrm>
                  <a:off x="1440" y="1536"/>
                  <a:ext cx="288" cy="24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Oval 23"/>
                <p:cNvSpPr>
                  <a:spLocks noChangeArrowheads="1"/>
                </p:cNvSpPr>
                <p:nvPr/>
              </p:nvSpPr>
              <p:spPr bwMode="auto">
                <a:xfrm>
                  <a:off x="1739" y="1637"/>
                  <a:ext cx="48" cy="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76" name="Line 16"/>
            <p:cNvSpPr>
              <a:spLocks noChangeShapeType="1"/>
            </p:cNvSpPr>
            <p:nvPr/>
          </p:nvSpPr>
          <p:spPr bwMode="auto">
            <a:xfrm>
              <a:off x="4555311" y="-464893"/>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584803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7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DCBC1F1-B6DF-4F56-80E5-ECC3E1E376D2}" type="slidenum">
              <a:rPr lang="en-US" smtClean="0">
                <a:solidFill>
                  <a:srgbClr val="898989"/>
                </a:solidFill>
              </a:rPr>
              <a:pPr eaLnBrk="1" hangingPunct="1"/>
              <a:t>11</a:t>
            </a:fld>
            <a:endParaRPr lang="en-US" smtClean="0">
              <a:solidFill>
                <a:srgbClr val="898989"/>
              </a:solidFill>
            </a:endParaRPr>
          </a:p>
        </p:txBody>
      </p:sp>
      <p:sp>
        <p:nvSpPr>
          <p:cNvPr id="16387" name="Rectangle 2"/>
          <p:cNvSpPr>
            <a:spLocks noGrp="1" noChangeArrowheads="1"/>
          </p:cNvSpPr>
          <p:nvPr>
            <p:ph type="title"/>
          </p:nvPr>
        </p:nvSpPr>
        <p:spPr>
          <a:xfrm>
            <a:off x="685800" y="0"/>
            <a:ext cx="7772400" cy="762000"/>
          </a:xfrm>
        </p:spPr>
        <p:txBody>
          <a:bodyPr/>
          <a:lstStyle/>
          <a:p>
            <a:pPr eaLnBrk="1" hangingPunct="1"/>
            <a:r>
              <a:rPr lang="en-GB" sz="3600" b="1" dirty="0" smtClean="0"/>
              <a:t>The NOR Gate</a:t>
            </a:r>
            <a:endParaRPr lang="en-GB" sz="3600" dirty="0" smtClean="0"/>
          </a:p>
        </p:txBody>
      </p:sp>
      <p:grpSp>
        <p:nvGrpSpPr>
          <p:cNvPr id="2" name="Group 4"/>
          <p:cNvGrpSpPr>
            <a:grpSpLocks/>
          </p:cNvGrpSpPr>
          <p:nvPr/>
        </p:nvGrpSpPr>
        <p:grpSpPr bwMode="auto">
          <a:xfrm>
            <a:off x="2525025" y="5383440"/>
            <a:ext cx="3805238" cy="1128713"/>
            <a:chOff x="3044" y="2688"/>
            <a:chExt cx="2397" cy="711"/>
          </a:xfrm>
        </p:grpSpPr>
        <p:sp>
          <p:nvSpPr>
            <p:cNvPr id="16433" name="Text Box 5"/>
            <p:cNvSpPr txBox="1">
              <a:spLocks noChangeArrowheads="1"/>
            </p:cNvSpPr>
            <p:nvPr/>
          </p:nvSpPr>
          <p:spPr bwMode="auto">
            <a:xfrm>
              <a:off x="3216" y="316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a:t>NOR</a:t>
              </a:r>
              <a:endParaRPr lang="en-GB" sz="2000">
                <a:latin typeface="Times New Roman" pitchFamily="18" charset="0"/>
              </a:endParaRPr>
            </a:p>
          </p:txBody>
        </p:sp>
        <p:sp>
          <p:nvSpPr>
            <p:cNvPr id="16434" name="Text Box 6"/>
            <p:cNvSpPr txBox="1">
              <a:spLocks noChangeArrowheads="1"/>
            </p:cNvSpPr>
            <p:nvPr/>
          </p:nvSpPr>
          <p:spPr bwMode="auto">
            <a:xfrm>
              <a:off x="4320" y="3168"/>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a:t>Negative-AND</a:t>
              </a:r>
            </a:p>
          </p:txBody>
        </p:sp>
        <p:grpSp>
          <p:nvGrpSpPr>
            <p:cNvPr id="16435" name="Group 7"/>
            <p:cNvGrpSpPr>
              <a:grpSpLocks/>
            </p:cNvGrpSpPr>
            <p:nvPr/>
          </p:nvGrpSpPr>
          <p:grpSpPr bwMode="auto">
            <a:xfrm>
              <a:off x="3044" y="2736"/>
              <a:ext cx="954" cy="302"/>
              <a:chOff x="3044" y="2736"/>
              <a:chExt cx="954" cy="302"/>
            </a:xfrm>
          </p:grpSpPr>
          <p:sp>
            <p:nvSpPr>
              <p:cNvPr id="16445" name="Line 8"/>
              <p:cNvSpPr>
                <a:spLocks noChangeShapeType="1"/>
              </p:cNvSpPr>
              <p:nvPr/>
            </p:nvSpPr>
            <p:spPr bwMode="auto">
              <a:xfrm>
                <a:off x="3058" y="2798"/>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46" name="Line 9"/>
              <p:cNvSpPr>
                <a:spLocks noChangeShapeType="1"/>
              </p:cNvSpPr>
              <p:nvPr/>
            </p:nvSpPr>
            <p:spPr bwMode="auto">
              <a:xfrm>
                <a:off x="3044" y="299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47" name="Line 10"/>
              <p:cNvSpPr>
                <a:spLocks noChangeShapeType="1"/>
              </p:cNvSpPr>
              <p:nvPr/>
            </p:nvSpPr>
            <p:spPr bwMode="auto">
              <a:xfrm>
                <a:off x="3772" y="2894"/>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6448" name="Group 11"/>
              <p:cNvGrpSpPr>
                <a:grpSpLocks/>
              </p:cNvGrpSpPr>
              <p:nvPr/>
            </p:nvGrpSpPr>
            <p:grpSpPr bwMode="auto">
              <a:xfrm>
                <a:off x="3312" y="2736"/>
                <a:ext cx="459" cy="302"/>
                <a:chOff x="3312" y="2736"/>
                <a:chExt cx="459" cy="302"/>
              </a:xfrm>
            </p:grpSpPr>
            <p:sp>
              <p:nvSpPr>
                <p:cNvPr id="16449" name="Oval 12"/>
                <p:cNvSpPr>
                  <a:spLocks noChangeArrowheads="1"/>
                </p:cNvSpPr>
                <p:nvPr/>
              </p:nvSpPr>
              <p:spPr bwMode="auto">
                <a:xfrm>
                  <a:off x="3695" y="2858"/>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6450" name="Group 13"/>
                <p:cNvGrpSpPr>
                  <a:grpSpLocks/>
                </p:cNvGrpSpPr>
                <p:nvPr/>
              </p:nvGrpSpPr>
              <p:grpSpPr bwMode="auto">
                <a:xfrm>
                  <a:off x="3312" y="2736"/>
                  <a:ext cx="384" cy="302"/>
                  <a:chOff x="6768" y="11808"/>
                  <a:chExt cx="1008" cy="792"/>
                </a:xfrm>
              </p:grpSpPr>
              <p:sp>
                <p:nvSpPr>
                  <p:cNvPr id="16451" name="Freeform 14"/>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52" name="Line 15"/>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3" name="Line 16"/>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Freeform 17"/>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55" name="Freeform 18"/>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16436" name="Group 19"/>
            <p:cNvGrpSpPr>
              <a:grpSpLocks/>
            </p:cNvGrpSpPr>
            <p:nvPr/>
          </p:nvGrpSpPr>
          <p:grpSpPr bwMode="auto">
            <a:xfrm>
              <a:off x="4430" y="2736"/>
              <a:ext cx="1011" cy="336"/>
              <a:chOff x="4430" y="2736"/>
              <a:chExt cx="1011" cy="336"/>
            </a:xfrm>
          </p:grpSpPr>
          <p:sp>
            <p:nvSpPr>
              <p:cNvPr id="16438" name="Line 20"/>
              <p:cNvSpPr>
                <a:spLocks noChangeShapeType="1"/>
              </p:cNvSpPr>
              <p:nvPr/>
            </p:nvSpPr>
            <p:spPr bwMode="auto">
              <a:xfrm>
                <a:off x="4430" y="2821"/>
                <a:ext cx="235" cy="7"/>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39" name="Line 21"/>
              <p:cNvSpPr>
                <a:spLocks noChangeShapeType="1"/>
              </p:cNvSpPr>
              <p:nvPr/>
            </p:nvSpPr>
            <p:spPr bwMode="auto">
              <a:xfrm>
                <a:off x="4431" y="2985"/>
                <a:ext cx="241"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40" name="Line 22"/>
              <p:cNvSpPr>
                <a:spLocks noChangeShapeType="1"/>
              </p:cNvSpPr>
              <p:nvPr/>
            </p:nvSpPr>
            <p:spPr bwMode="auto">
              <a:xfrm flipV="1">
                <a:off x="5153" y="2904"/>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6441" name="Group 23"/>
              <p:cNvGrpSpPr>
                <a:grpSpLocks/>
              </p:cNvGrpSpPr>
              <p:nvPr/>
            </p:nvGrpSpPr>
            <p:grpSpPr bwMode="auto">
              <a:xfrm>
                <a:off x="4673" y="2736"/>
                <a:ext cx="463" cy="336"/>
                <a:chOff x="4673" y="2736"/>
                <a:chExt cx="463" cy="336"/>
              </a:xfrm>
            </p:grpSpPr>
            <p:sp>
              <p:nvSpPr>
                <p:cNvPr id="16442" name="AutoShape 24"/>
                <p:cNvSpPr>
                  <a:spLocks noChangeArrowheads="1"/>
                </p:cNvSpPr>
                <p:nvPr/>
              </p:nvSpPr>
              <p:spPr bwMode="auto">
                <a:xfrm>
                  <a:off x="4752" y="2736"/>
                  <a:ext cx="384" cy="33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43" name="Oval 25"/>
                <p:cNvSpPr>
                  <a:spLocks noChangeArrowheads="1"/>
                </p:cNvSpPr>
                <p:nvPr/>
              </p:nvSpPr>
              <p:spPr bwMode="auto">
                <a:xfrm>
                  <a:off x="4673" y="2798"/>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44" name="Oval 26"/>
                <p:cNvSpPr>
                  <a:spLocks noChangeArrowheads="1"/>
                </p:cNvSpPr>
                <p:nvPr/>
              </p:nvSpPr>
              <p:spPr bwMode="auto">
                <a:xfrm>
                  <a:off x="4673" y="2942"/>
                  <a:ext cx="76" cy="69"/>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6437" name="Text Box 27"/>
            <p:cNvSpPr txBox="1">
              <a:spLocks noChangeArrowheads="1"/>
            </p:cNvSpPr>
            <p:nvPr/>
          </p:nvSpPr>
          <p:spPr bwMode="auto">
            <a:xfrm>
              <a:off x="4080" y="268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2400" b="1">
                  <a:sym typeface="Symbol" pitchFamily="18" charset="2"/>
                </a:rPr>
                <a:t></a:t>
              </a:r>
              <a:endParaRPr lang="en-GB" sz="2000">
                <a:latin typeface="Times New Roman" pitchFamily="18" charset="0"/>
              </a:endParaRPr>
            </a:p>
          </p:txBody>
        </p:sp>
      </p:grpSp>
      <p:graphicFrame>
        <p:nvGraphicFramePr>
          <p:cNvPr id="101445" name="Object 69"/>
          <p:cNvGraphicFramePr>
            <a:graphicFrameLocks noChangeAspect="1"/>
          </p:cNvGraphicFramePr>
          <p:nvPr>
            <p:extLst>
              <p:ext uri="{D42A27DB-BD31-4B8C-83A1-F6EECF244321}">
                <p14:modId xmlns:p14="http://schemas.microsoft.com/office/powerpoint/2010/main" val="271374382"/>
              </p:ext>
            </p:extLst>
          </p:nvPr>
        </p:nvGraphicFramePr>
        <p:xfrm>
          <a:off x="784905" y="2535237"/>
          <a:ext cx="2254250" cy="2189163"/>
        </p:xfrm>
        <a:graphic>
          <a:graphicData uri="http://schemas.openxmlformats.org/presentationml/2006/ole">
            <mc:AlternateContent xmlns:mc="http://schemas.openxmlformats.org/markup-compatibility/2006">
              <mc:Choice xmlns:v="urn:schemas-microsoft-com:vml" Requires="v">
                <p:oleObj spid="_x0000_s26735" name="Document" r:id="rId4" imgW="2258568" imgH="2193036" progId="Word.Document.8">
                  <p:embed/>
                </p:oleObj>
              </mc:Choice>
              <mc:Fallback>
                <p:oleObj name="Document" r:id="rId4" imgW="2258568" imgH="2193036" progId="Word.Document.8">
                  <p:embed/>
                  <p:pic>
                    <p:nvPicPr>
                      <p:cNvPr id="0"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05" y="2535237"/>
                        <a:ext cx="2254250" cy="218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3"/>
          <p:cNvSpPr txBox="1">
            <a:spLocks noChangeArrowheads="1"/>
          </p:cNvSpPr>
          <p:nvPr/>
        </p:nvSpPr>
        <p:spPr bwMode="auto">
          <a:xfrm>
            <a:off x="255397" y="762000"/>
            <a:ext cx="835520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SzPct val="120000"/>
              <a:buFont typeface="Wingdings" pitchFamily="2" charset="2"/>
              <a:buChar char="§"/>
            </a:pPr>
            <a:r>
              <a:rPr lang="en-US" altLang="zh-TW" sz="2400" dirty="0"/>
              <a:t>Outputs a 1 if </a:t>
            </a:r>
            <a:r>
              <a:rPr lang="en-US" altLang="zh-TW" sz="2400" dirty="0" smtClean="0"/>
              <a:t>all inputs are </a:t>
            </a:r>
            <a:r>
              <a:rPr lang="en-US" altLang="zh-TW" sz="2400" dirty="0"/>
              <a:t>0, and outputs a 1 otherwise.</a:t>
            </a:r>
          </a:p>
        </p:txBody>
      </p:sp>
      <p:graphicFrame>
        <p:nvGraphicFramePr>
          <p:cNvPr id="63" name="Object 62"/>
          <p:cNvGraphicFramePr>
            <a:graphicFrameLocks noChangeAspect="1"/>
          </p:cNvGraphicFramePr>
          <p:nvPr>
            <p:extLst>
              <p:ext uri="{D42A27DB-BD31-4B8C-83A1-F6EECF244321}">
                <p14:modId xmlns:p14="http://schemas.microsoft.com/office/powerpoint/2010/main" val="639941625"/>
              </p:ext>
            </p:extLst>
          </p:nvPr>
        </p:nvGraphicFramePr>
        <p:xfrm>
          <a:off x="5776566" y="2512317"/>
          <a:ext cx="2536717" cy="2772811"/>
        </p:xfrm>
        <a:graphic>
          <a:graphicData uri="http://schemas.openxmlformats.org/presentationml/2006/ole">
            <mc:AlternateContent xmlns:mc="http://schemas.openxmlformats.org/markup-compatibility/2006">
              <mc:Choice xmlns:v="urn:schemas-microsoft-com:vml" Requires="v">
                <p:oleObj spid="_x0000_s26736" name="Document" r:id="rId7" imgW="3147534" imgH="3425955" progId="Word.Document.8">
                  <p:embed/>
                </p:oleObj>
              </mc:Choice>
              <mc:Fallback>
                <p:oleObj name="Document" r:id="rId7" imgW="3147534" imgH="3425955" progId="Word.Document.8">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566" y="2512317"/>
                        <a:ext cx="2536717" cy="2772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TextBox 63"/>
          <p:cNvSpPr txBox="1"/>
          <p:nvPr/>
        </p:nvSpPr>
        <p:spPr>
          <a:xfrm>
            <a:off x="6002955" y="4909066"/>
            <a:ext cx="2209800" cy="369332"/>
          </a:xfrm>
          <a:prstGeom prst="rect">
            <a:avLst/>
          </a:prstGeom>
          <a:noFill/>
        </p:spPr>
        <p:txBody>
          <a:bodyPr wrap="square" rtlCol="0">
            <a:spAutoFit/>
          </a:bodyPr>
          <a:lstStyle/>
          <a:p>
            <a:r>
              <a:rPr lang="en-US" b="1" dirty="0"/>
              <a:t>3</a:t>
            </a:r>
            <a:r>
              <a:rPr lang="en-US" b="1" dirty="0" smtClean="0"/>
              <a:t> input NAND gate</a:t>
            </a:r>
            <a:endParaRPr lang="en-US" b="1" dirty="0"/>
          </a:p>
        </p:txBody>
      </p:sp>
      <p:grpSp>
        <p:nvGrpSpPr>
          <p:cNvPr id="65" name="Group 28"/>
          <p:cNvGrpSpPr>
            <a:grpSpLocks/>
          </p:cNvGrpSpPr>
          <p:nvPr/>
        </p:nvGrpSpPr>
        <p:grpSpPr bwMode="auto">
          <a:xfrm>
            <a:off x="505155" y="1674472"/>
            <a:ext cx="4674064" cy="601663"/>
            <a:chOff x="912" y="1488"/>
            <a:chExt cx="3175" cy="379"/>
          </a:xfrm>
        </p:grpSpPr>
        <p:sp>
          <p:nvSpPr>
            <p:cNvPr id="66" name="Text Box 39"/>
            <p:cNvSpPr txBox="1">
              <a:spLocks noChangeArrowheads="1"/>
            </p:cNvSpPr>
            <p:nvPr/>
          </p:nvSpPr>
          <p:spPr bwMode="auto">
            <a:xfrm>
              <a:off x="2208" y="148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2400" b="1">
                  <a:sym typeface="Symbol" pitchFamily="18" charset="2"/>
                </a:rPr>
                <a:t></a:t>
              </a:r>
              <a:endParaRPr lang="en-GB" sz="2000">
                <a:latin typeface="Times New Roman" pitchFamily="18" charset="0"/>
              </a:endParaRPr>
            </a:p>
          </p:txBody>
        </p:sp>
        <p:grpSp>
          <p:nvGrpSpPr>
            <p:cNvPr id="67" name="Group 40"/>
            <p:cNvGrpSpPr>
              <a:grpSpLocks/>
            </p:cNvGrpSpPr>
            <p:nvPr/>
          </p:nvGrpSpPr>
          <p:grpSpPr bwMode="auto">
            <a:xfrm>
              <a:off x="912" y="1488"/>
              <a:ext cx="1392" cy="366"/>
              <a:chOff x="912" y="1488"/>
              <a:chExt cx="1392" cy="366"/>
            </a:xfrm>
          </p:grpSpPr>
          <p:sp>
            <p:nvSpPr>
              <p:cNvPr id="85" name="Line 41"/>
              <p:cNvSpPr>
                <a:spLocks noChangeShapeType="1"/>
              </p:cNvSpPr>
              <p:nvPr/>
            </p:nvSpPr>
            <p:spPr bwMode="auto">
              <a:xfrm>
                <a:off x="1083" y="159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6" name="Line 42"/>
              <p:cNvSpPr>
                <a:spLocks noChangeShapeType="1"/>
              </p:cNvSpPr>
              <p:nvPr/>
            </p:nvSpPr>
            <p:spPr bwMode="auto">
              <a:xfrm>
                <a:off x="1083"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7" name="Line 43"/>
              <p:cNvSpPr>
                <a:spLocks noChangeShapeType="1"/>
              </p:cNvSpPr>
              <p:nvPr/>
            </p:nvSpPr>
            <p:spPr bwMode="auto">
              <a:xfrm>
                <a:off x="1672" y="1673"/>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8" name="Text Box 44"/>
              <p:cNvSpPr txBox="1">
                <a:spLocks noChangeArrowheads="1"/>
              </p:cNvSpPr>
              <p:nvPr/>
            </p:nvSpPr>
            <p:spPr bwMode="auto">
              <a:xfrm>
                <a:off x="912" y="1488"/>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89" name="Text Box 45"/>
              <p:cNvSpPr txBox="1">
                <a:spLocks noChangeArrowheads="1"/>
              </p:cNvSpPr>
              <p:nvPr/>
            </p:nvSpPr>
            <p:spPr bwMode="auto">
              <a:xfrm>
                <a:off x="1858" y="1578"/>
                <a:ext cx="4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sp>
            <p:nvSpPr>
              <p:cNvPr id="90" name="Oval 46"/>
              <p:cNvSpPr>
                <a:spLocks noChangeArrowheads="1"/>
              </p:cNvSpPr>
              <p:nvPr/>
            </p:nvSpPr>
            <p:spPr bwMode="auto">
              <a:xfrm>
                <a:off x="1622" y="1651"/>
                <a:ext cx="48" cy="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1" name="Group 47"/>
              <p:cNvGrpSpPr>
                <a:grpSpLocks/>
              </p:cNvGrpSpPr>
              <p:nvPr/>
            </p:nvGrpSpPr>
            <p:grpSpPr bwMode="auto">
              <a:xfrm>
                <a:off x="1326" y="1554"/>
                <a:ext cx="288" cy="240"/>
                <a:chOff x="6768" y="11808"/>
                <a:chExt cx="1008" cy="792"/>
              </a:xfrm>
            </p:grpSpPr>
            <p:sp>
              <p:nvSpPr>
                <p:cNvPr id="92" name="Freeform 48"/>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Line 49"/>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50"/>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Freeform 51"/>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 name="Freeform 52"/>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68" name="Group 53"/>
            <p:cNvGrpSpPr>
              <a:grpSpLocks/>
            </p:cNvGrpSpPr>
            <p:nvPr/>
          </p:nvGrpSpPr>
          <p:grpSpPr bwMode="auto">
            <a:xfrm>
              <a:off x="2448" y="1501"/>
              <a:ext cx="1639" cy="366"/>
              <a:chOff x="2448" y="1501"/>
              <a:chExt cx="1639" cy="366"/>
            </a:xfrm>
          </p:grpSpPr>
          <p:grpSp>
            <p:nvGrpSpPr>
              <p:cNvPr id="69" name="Group 54"/>
              <p:cNvGrpSpPr>
                <a:grpSpLocks/>
              </p:cNvGrpSpPr>
              <p:nvPr/>
            </p:nvGrpSpPr>
            <p:grpSpPr bwMode="auto">
              <a:xfrm>
                <a:off x="3298" y="1569"/>
                <a:ext cx="212" cy="192"/>
                <a:chOff x="2160" y="1584"/>
                <a:chExt cx="308" cy="288"/>
              </a:xfrm>
            </p:grpSpPr>
            <p:sp>
              <p:nvSpPr>
                <p:cNvPr id="83" name="AutoShape 55"/>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Oval 56"/>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0" name="Line 57"/>
              <p:cNvSpPr>
                <a:spLocks noChangeShapeType="1"/>
              </p:cNvSpPr>
              <p:nvPr/>
            </p:nvSpPr>
            <p:spPr bwMode="auto">
              <a:xfrm>
                <a:off x="2626" y="1596"/>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1" name="Line 58"/>
              <p:cNvSpPr>
                <a:spLocks noChangeShapeType="1"/>
              </p:cNvSpPr>
              <p:nvPr/>
            </p:nvSpPr>
            <p:spPr bwMode="auto">
              <a:xfrm>
                <a:off x="2626" y="174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2" name="Line 59"/>
              <p:cNvSpPr>
                <a:spLocks noChangeShapeType="1"/>
              </p:cNvSpPr>
              <p:nvPr/>
            </p:nvSpPr>
            <p:spPr bwMode="auto">
              <a:xfrm flipV="1">
                <a:off x="3154" y="1657"/>
                <a:ext cx="144" cy="1"/>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60"/>
              <p:cNvSpPr txBox="1">
                <a:spLocks noChangeArrowheads="1"/>
              </p:cNvSpPr>
              <p:nvPr/>
            </p:nvSpPr>
            <p:spPr bwMode="auto">
              <a:xfrm>
                <a:off x="2448" y="1501"/>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dirty="0"/>
                  <a:t>A</a:t>
                </a:r>
              </a:p>
              <a:p>
                <a:pPr algn="r">
                  <a:spcBef>
                    <a:spcPct val="30000"/>
                  </a:spcBef>
                </a:pPr>
                <a:r>
                  <a:rPr lang="en-GB" sz="1400" b="1" dirty="0"/>
                  <a:t>B</a:t>
                </a:r>
                <a:endParaRPr lang="en-GB" sz="1600" dirty="0"/>
              </a:p>
            </p:txBody>
          </p:sp>
          <p:sp>
            <p:nvSpPr>
              <p:cNvPr id="75" name="Text Box 61"/>
              <p:cNvSpPr txBox="1">
                <a:spLocks noChangeArrowheads="1"/>
              </p:cNvSpPr>
              <p:nvPr/>
            </p:nvSpPr>
            <p:spPr bwMode="auto">
              <a:xfrm>
                <a:off x="3600" y="1562"/>
                <a:ext cx="4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sp>
            <p:nvSpPr>
              <p:cNvPr id="76" name="Line 62"/>
              <p:cNvSpPr>
                <a:spLocks noChangeShapeType="1"/>
              </p:cNvSpPr>
              <p:nvPr/>
            </p:nvSpPr>
            <p:spPr bwMode="auto">
              <a:xfrm flipV="1">
                <a:off x="3523" y="1658"/>
                <a:ext cx="117" cy="4"/>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77" name="Group 63"/>
              <p:cNvGrpSpPr>
                <a:grpSpLocks/>
              </p:cNvGrpSpPr>
              <p:nvPr/>
            </p:nvGrpSpPr>
            <p:grpSpPr bwMode="auto">
              <a:xfrm>
                <a:off x="2862" y="1534"/>
                <a:ext cx="288" cy="240"/>
                <a:chOff x="6768" y="11808"/>
                <a:chExt cx="1008" cy="792"/>
              </a:xfrm>
            </p:grpSpPr>
            <p:sp>
              <p:nvSpPr>
                <p:cNvPr id="78" name="Freeform 64"/>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Line 65"/>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66"/>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67"/>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68"/>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nvGrpSpPr>
          <p:cNvPr id="4" name="Group 3"/>
          <p:cNvGrpSpPr/>
          <p:nvPr/>
        </p:nvGrpSpPr>
        <p:grpSpPr>
          <a:xfrm>
            <a:off x="5769258" y="1476011"/>
            <a:ext cx="2542303" cy="739823"/>
            <a:chOff x="9117146" y="-521025"/>
            <a:chExt cx="2542303" cy="739823"/>
          </a:xfrm>
        </p:grpSpPr>
        <p:grpSp>
          <p:nvGrpSpPr>
            <p:cNvPr id="16395" name="Group 40"/>
            <p:cNvGrpSpPr>
              <a:grpSpLocks/>
            </p:cNvGrpSpPr>
            <p:nvPr/>
          </p:nvGrpSpPr>
          <p:grpSpPr bwMode="auto">
            <a:xfrm>
              <a:off x="9117146" y="-521025"/>
              <a:ext cx="2542303" cy="739823"/>
              <a:chOff x="919" y="1537"/>
              <a:chExt cx="1287" cy="260"/>
            </a:xfrm>
          </p:grpSpPr>
          <p:sp>
            <p:nvSpPr>
              <p:cNvPr id="16412" name="Line 41"/>
              <p:cNvSpPr>
                <a:spLocks noChangeShapeType="1"/>
              </p:cNvSpPr>
              <p:nvPr/>
            </p:nvSpPr>
            <p:spPr bwMode="auto">
              <a:xfrm>
                <a:off x="1083" y="159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42"/>
              <p:cNvSpPr>
                <a:spLocks noChangeShapeType="1"/>
              </p:cNvSpPr>
              <p:nvPr/>
            </p:nvSpPr>
            <p:spPr bwMode="auto">
              <a:xfrm>
                <a:off x="1083"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43"/>
              <p:cNvSpPr>
                <a:spLocks noChangeShapeType="1"/>
              </p:cNvSpPr>
              <p:nvPr/>
            </p:nvSpPr>
            <p:spPr bwMode="auto">
              <a:xfrm>
                <a:off x="1672" y="1673"/>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15" name="Text Box 44"/>
              <p:cNvSpPr txBox="1">
                <a:spLocks noChangeArrowheads="1"/>
              </p:cNvSpPr>
              <p:nvPr/>
            </p:nvSpPr>
            <p:spPr bwMode="auto">
              <a:xfrm>
                <a:off x="919" y="1537"/>
                <a:ext cx="1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400" b="1" dirty="0"/>
                  <a:t>A</a:t>
                </a:r>
              </a:p>
              <a:p>
                <a:pPr algn="r">
                  <a:spcBef>
                    <a:spcPts val="0"/>
                  </a:spcBef>
                </a:pPr>
                <a:r>
                  <a:rPr lang="en-GB" sz="1400" b="1" dirty="0" smtClean="0"/>
                  <a:t>B</a:t>
                </a:r>
              </a:p>
              <a:p>
                <a:pPr algn="r">
                  <a:spcBef>
                    <a:spcPts val="0"/>
                  </a:spcBef>
                </a:pPr>
                <a:r>
                  <a:rPr lang="en-GB" sz="1400" b="1" dirty="0"/>
                  <a:t>C</a:t>
                </a:r>
                <a:endParaRPr lang="en-GB" sz="1600" dirty="0"/>
              </a:p>
            </p:txBody>
          </p:sp>
          <p:sp>
            <p:nvSpPr>
              <p:cNvPr id="16416" name="Text Box 45"/>
              <p:cNvSpPr txBox="1">
                <a:spLocks noChangeArrowheads="1"/>
              </p:cNvSpPr>
              <p:nvPr/>
            </p:nvSpPr>
            <p:spPr bwMode="auto">
              <a:xfrm>
                <a:off x="1861" y="1624"/>
                <a:ext cx="34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dirty="0"/>
                  <a:t>(A+B)'</a:t>
                </a:r>
                <a:endParaRPr lang="en-GB" sz="1600" dirty="0"/>
              </a:p>
            </p:txBody>
          </p:sp>
          <p:sp>
            <p:nvSpPr>
              <p:cNvPr id="16417" name="Oval 46"/>
              <p:cNvSpPr>
                <a:spLocks noChangeArrowheads="1"/>
              </p:cNvSpPr>
              <p:nvPr/>
            </p:nvSpPr>
            <p:spPr bwMode="auto">
              <a:xfrm>
                <a:off x="1622" y="1651"/>
                <a:ext cx="48" cy="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6418" name="Group 47"/>
              <p:cNvGrpSpPr>
                <a:grpSpLocks/>
              </p:cNvGrpSpPr>
              <p:nvPr/>
            </p:nvGrpSpPr>
            <p:grpSpPr bwMode="auto">
              <a:xfrm>
                <a:off x="1326" y="1554"/>
                <a:ext cx="288" cy="240"/>
                <a:chOff x="6768" y="11808"/>
                <a:chExt cx="1008" cy="792"/>
              </a:xfrm>
            </p:grpSpPr>
            <p:sp>
              <p:nvSpPr>
                <p:cNvPr id="16419" name="Freeform 48"/>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Line 49"/>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1" name="Line 50"/>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Freeform 51"/>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3" name="Freeform 52"/>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97" name="Line 41"/>
            <p:cNvSpPr>
              <a:spLocks noChangeShapeType="1"/>
            </p:cNvSpPr>
            <p:nvPr/>
          </p:nvSpPr>
          <p:spPr bwMode="auto">
            <a:xfrm>
              <a:off x="9482592" y="-164089"/>
              <a:ext cx="474089"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689977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02B2BE0-2B0C-4A63-9592-97B92C601C16}" type="slidenum">
              <a:rPr lang="en-US" smtClean="0">
                <a:solidFill>
                  <a:srgbClr val="898989"/>
                </a:solidFill>
              </a:rPr>
              <a:pPr eaLnBrk="1" hangingPunct="1"/>
              <a:t>12</a:t>
            </a:fld>
            <a:endParaRPr lang="en-US" smtClean="0">
              <a:solidFill>
                <a:srgbClr val="898989"/>
              </a:solidFill>
            </a:endParaRPr>
          </a:p>
        </p:txBody>
      </p:sp>
      <p:sp>
        <p:nvSpPr>
          <p:cNvPr id="17411" name="Rectangle 2"/>
          <p:cNvSpPr>
            <a:spLocks noGrp="1" noChangeArrowheads="1"/>
          </p:cNvSpPr>
          <p:nvPr>
            <p:ph type="title"/>
          </p:nvPr>
        </p:nvSpPr>
        <p:spPr>
          <a:xfrm>
            <a:off x="685800" y="0"/>
            <a:ext cx="7772400" cy="762000"/>
          </a:xfrm>
        </p:spPr>
        <p:txBody>
          <a:bodyPr/>
          <a:lstStyle/>
          <a:p>
            <a:pPr eaLnBrk="1" hangingPunct="1"/>
            <a:r>
              <a:rPr lang="en-GB" sz="3600" b="1" dirty="0" smtClean="0"/>
              <a:t>The XOR Gate</a:t>
            </a:r>
            <a:endParaRPr lang="en-GB" sz="3600" dirty="0" smtClean="0"/>
          </a:p>
        </p:txBody>
      </p:sp>
      <p:grpSp>
        <p:nvGrpSpPr>
          <p:cNvPr id="17417" name="Group 14"/>
          <p:cNvGrpSpPr>
            <a:grpSpLocks/>
          </p:cNvGrpSpPr>
          <p:nvPr/>
        </p:nvGrpSpPr>
        <p:grpSpPr bwMode="auto">
          <a:xfrm>
            <a:off x="914400" y="2711014"/>
            <a:ext cx="2667000" cy="654050"/>
            <a:chOff x="1584" y="1584"/>
            <a:chExt cx="1680" cy="412"/>
          </a:xfrm>
        </p:grpSpPr>
        <p:sp>
          <p:nvSpPr>
            <p:cNvPr id="17418" name="Line 15"/>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6"/>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7"/>
            <p:cNvSpPr>
              <a:spLocks noChangeShapeType="1"/>
            </p:cNvSpPr>
            <p:nvPr/>
          </p:nvSpPr>
          <p:spPr bwMode="auto">
            <a:xfrm flipV="1">
              <a:off x="2489" y="179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7421" name="Text Box 18"/>
            <p:cNvSpPr txBox="1">
              <a:spLocks noChangeArrowheads="1"/>
            </p:cNvSpPr>
            <p:nvPr/>
          </p:nvSpPr>
          <p:spPr bwMode="auto">
            <a:xfrm>
              <a:off x="1584" y="1584"/>
              <a:ext cx="19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a:p>
              <a:pPr algn="r">
                <a:spcBef>
                  <a:spcPct val="30000"/>
                </a:spcBef>
              </a:pPr>
              <a:r>
                <a:rPr lang="en-GB" sz="1600"/>
                <a:t>B</a:t>
              </a:r>
            </a:p>
          </p:txBody>
        </p:sp>
        <p:sp>
          <p:nvSpPr>
            <p:cNvPr id="17422" name="Text Box 19"/>
            <p:cNvSpPr txBox="1">
              <a:spLocks noChangeArrowheads="1"/>
            </p:cNvSpPr>
            <p:nvPr/>
          </p:nvSpPr>
          <p:spPr bwMode="auto">
            <a:xfrm>
              <a:off x="2784" y="168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 </a:t>
              </a:r>
              <a:r>
                <a:rPr lang="en-GB" sz="1600">
                  <a:sym typeface="Symbol" pitchFamily="18" charset="2"/>
                </a:rPr>
                <a:t></a:t>
              </a:r>
              <a:r>
                <a:rPr lang="en-GB" sz="1600"/>
                <a:t> B</a:t>
              </a:r>
            </a:p>
          </p:txBody>
        </p:sp>
        <p:grpSp>
          <p:nvGrpSpPr>
            <p:cNvPr id="17423" name="Group 20"/>
            <p:cNvGrpSpPr>
              <a:grpSpLocks/>
            </p:cNvGrpSpPr>
            <p:nvPr/>
          </p:nvGrpSpPr>
          <p:grpSpPr bwMode="auto">
            <a:xfrm>
              <a:off x="2043" y="1642"/>
              <a:ext cx="440" cy="310"/>
              <a:chOff x="2043" y="1642"/>
              <a:chExt cx="440" cy="310"/>
            </a:xfrm>
          </p:grpSpPr>
          <p:sp>
            <p:nvSpPr>
              <p:cNvPr id="17424" name="Freeform 21"/>
              <p:cNvSpPr>
                <a:spLocks/>
              </p:cNvSpPr>
              <p:nvPr/>
            </p:nvSpPr>
            <p:spPr bwMode="auto">
              <a:xfrm>
                <a:off x="2099" y="1650"/>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5" name="Line 22"/>
              <p:cNvSpPr>
                <a:spLocks noChangeShapeType="1"/>
              </p:cNvSpPr>
              <p:nvPr/>
            </p:nvSpPr>
            <p:spPr bwMode="auto">
              <a:xfrm>
                <a:off x="2099" y="1650"/>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23"/>
              <p:cNvSpPr>
                <a:spLocks noChangeShapeType="1"/>
              </p:cNvSpPr>
              <p:nvPr/>
            </p:nvSpPr>
            <p:spPr bwMode="auto">
              <a:xfrm>
                <a:off x="2099" y="1952"/>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Freeform 24"/>
              <p:cNvSpPr>
                <a:spLocks/>
              </p:cNvSpPr>
              <p:nvPr/>
            </p:nvSpPr>
            <p:spPr bwMode="auto">
              <a:xfrm>
                <a:off x="2236" y="1650"/>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8" name="Freeform 25"/>
              <p:cNvSpPr>
                <a:spLocks/>
              </p:cNvSpPr>
              <p:nvPr/>
            </p:nvSpPr>
            <p:spPr bwMode="auto">
              <a:xfrm flipV="1">
                <a:off x="2236" y="1787"/>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Freeform 26"/>
              <p:cNvSpPr>
                <a:spLocks/>
              </p:cNvSpPr>
              <p:nvPr/>
            </p:nvSpPr>
            <p:spPr bwMode="auto">
              <a:xfrm>
                <a:off x="2043" y="1642"/>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aphicFrame>
        <p:nvGraphicFramePr>
          <p:cNvPr id="17414" name="Object 27"/>
          <p:cNvGraphicFramePr>
            <a:graphicFrameLocks noChangeAspect="1"/>
          </p:cNvGraphicFramePr>
          <p:nvPr>
            <p:extLst>
              <p:ext uri="{D42A27DB-BD31-4B8C-83A1-F6EECF244321}">
                <p14:modId xmlns:p14="http://schemas.microsoft.com/office/powerpoint/2010/main" val="2686773285"/>
              </p:ext>
            </p:extLst>
          </p:nvPr>
        </p:nvGraphicFramePr>
        <p:xfrm>
          <a:off x="946883" y="3678237"/>
          <a:ext cx="2177317" cy="2112963"/>
        </p:xfrm>
        <a:graphic>
          <a:graphicData uri="http://schemas.openxmlformats.org/presentationml/2006/ole">
            <mc:AlternateContent xmlns:mc="http://schemas.openxmlformats.org/markup-compatibility/2006">
              <mc:Choice xmlns:v="urn:schemas-microsoft-com:vml" Requires="v">
                <p:oleObj spid="_x0000_s21627" name="Document" r:id="rId4" imgW="2258568" imgH="2193036" progId="Word.Document.8">
                  <p:embed/>
                </p:oleObj>
              </mc:Choice>
              <mc:Fallback>
                <p:oleObj name="Document" r:id="rId4" imgW="2258568" imgH="2193036" progId="Word.Document.8">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883" y="3678237"/>
                        <a:ext cx="2177317" cy="211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
          <p:cNvSpPr txBox="1">
            <a:spLocks noChangeArrowheads="1"/>
          </p:cNvSpPr>
          <p:nvPr/>
        </p:nvSpPr>
        <p:spPr bwMode="auto">
          <a:xfrm>
            <a:off x="545420" y="644287"/>
            <a:ext cx="75898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SzPct val="120000"/>
              <a:buFont typeface="Wingdings" pitchFamily="2" charset="2"/>
              <a:buChar char="§"/>
            </a:pPr>
            <a:r>
              <a:rPr lang="en-US" altLang="zh-TW" sz="2000" dirty="0"/>
              <a:t>Outputs a 1 if the total number of ones in the inputs are </a:t>
            </a:r>
            <a:r>
              <a:rPr lang="en-US" altLang="zh-TW" sz="2000" dirty="0" smtClean="0"/>
              <a:t>odd.</a:t>
            </a:r>
            <a:endParaRPr lang="en-US" altLang="zh-TW" sz="2000" dirty="0"/>
          </a:p>
          <a:p>
            <a:pPr eaLnBrk="1" hangingPunct="1">
              <a:spcBef>
                <a:spcPct val="20000"/>
              </a:spcBef>
              <a:buSzPct val="120000"/>
              <a:buFont typeface="Wingdings" pitchFamily="2" charset="2"/>
              <a:buChar char="§"/>
            </a:pPr>
            <a:r>
              <a:rPr lang="en-US" altLang="zh-TW" sz="2000" dirty="0"/>
              <a:t>For a 2-input </a:t>
            </a:r>
            <a:r>
              <a:rPr lang="en-US" altLang="zh-TW" sz="2000" dirty="0" smtClean="0"/>
              <a:t>XOR</a:t>
            </a:r>
            <a:r>
              <a:rPr lang="en-US" altLang="zh-TW" sz="2000" dirty="0"/>
              <a:t>, it outputs a 1 when the two inputs are </a:t>
            </a:r>
            <a:r>
              <a:rPr lang="en-US" altLang="zh-TW" sz="2000" dirty="0" smtClean="0"/>
              <a:t>different</a:t>
            </a:r>
          </a:p>
          <a:p>
            <a:pPr eaLnBrk="1" hangingPunct="1">
              <a:spcBef>
                <a:spcPct val="20000"/>
              </a:spcBef>
              <a:buSzPct val="120000"/>
              <a:buFont typeface="Wingdings" pitchFamily="2" charset="2"/>
              <a:buChar char="§"/>
            </a:pPr>
            <a:r>
              <a:rPr lang="en-US" altLang="zh-TW" sz="2000" dirty="0" smtClean="0"/>
              <a:t>Can be extended to any number of inputs</a:t>
            </a:r>
            <a:endParaRPr lang="en-US" altLang="zh-TW"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2492831563"/>
              </p:ext>
            </p:extLst>
          </p:nvPr>
        </p:nvGraphicFramePr>
        <p:xfrm>
          <a:off x="4810221" y="3581400"/>
          <a:ext cx="3222625" cy="2946400"/>
        </p:xfrm>
        <a:graphic>
          <a:graphicData uri="http://schemas.openxmlformats.org/presentationml/2006/ole">
            <mc:AlternateContent xmlns:mc="http://schemas.openxmlformats.org/markup-compatibility/2006">
              <mc:Choice xmlns:v="urn:schemas-microsoft-com:vml" Requires="v">
                <p:oleObj spid="_x0000_s21628" name="Document" r:id="rId7" imgW="3074486" imgH="3402892" progId="Word.Document.8">
                  <p:embed/>
                </p:oleObj>
              </mc:Choice>
              <mc:Fallback>
                <p:oleObj name="Document" r:id="rId7" imgW="3074486" imgH="3402892" progId="Word.Document.8">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221" y="3581400"/>
                        <a:ext cx="3222625" cy="294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31"/>
          <p:cNvSpPr/>
          <p:nvPr/>
        </p:nvSpPr>
        <p:spPr>
          <a:xfrm>
            <a:off x="1361282" y="2091975"/>
            <a:ext cx="1318118" cy="369332"/>
          </a:xfrm>
          <a:prstGeom prst="rect">
            <a:avLst/>
          </a:prstGeom>
        </p:spPr>
        <p:txBody>
          <a:bodyPr wrap="none">
            <a:spAutoFit/>
          </a:bodyPr>
          <a:lstStyle/>
          <a:p>
            <a:r>
              <a:rPr lang="en-US" altLang="zh-TW" b="1" dirty="0" smtClean="0"/>
              <a:t>2 input XOR</a:t>
            </a:r>
            <a:endParaRPr lang="en-US" b="1" dirty="0"/>
          </a:p>
        </p:txBody>
      </p:sp>
      <p:sp>
        <p:nvSpPr>
          <p:cNvPr id="33" name="Rectangle 32"/>
          <p:cNvSpPr/>
          <p:nvPr/>
        </p:nvSpPr>
        <p:spPr>
          <a:xfrm>
            <a:off x="5810346" y="2091975"/>
            <a:ext cx="1318118" cy="369332"/>
          </a:xfrm>
          <a:prstGeom prst="rect">
            <a:avLst/>
          </a:prstGeom>
        </p:spPr>
        <p:txBody>
          <a:bodyPr wrap="none">
            <a:spAutoFit/>
          </a:bodyPr>
          <a:lstStyle/>
          <a:p>
            <a:r>
              <a:rPr lang="en-US" altLang="zh-TW" b="1" dirty="0"/>
              <a:t>3</a:t>
            </a:r>
            <a:r>
              <a:rPr lang="en-US" altLang="zh-TW" b="1" dirty="0" smtClean="0"/>
              <a:t> input XOR</a:t>
            </a:r>
            <a:endParaRPr lang="en-US" b="1" dirty="0"/>
          </a:p>
        </p:txBody>
      </p:sp>
      <p:grpSp>
        <p:nvGrpSpPr>
          <p:cNvPr id="4" name="Group 3"/>
          <p:cNvGrpSpPr/>
          <p:nvPr/>
        </p:nvGrpSpPr>
        <p:grpSpPr>
          <a:xfrm>
            <a:off x="4994370" y="2673707"/>
            <a:ext cx="2667000" cy="738188"/>
            <a:chOff x="5298736" y="1570494"/>
            <a:chExt cx="2667000" cy="738188"/>
          </a:xfrm>
        </p:grpSpPr>
        <p:grpSp>
          <p:nvGrpSpPr>
            <p:cNvPr id="34" name="Group 14"/>
            <p:cNvGrpSpPr>
              <a:grpSpLocks/>
            </p:cNvGrpSpPr>
            <p:nvPr/>
          </p:nvGrpSpPr>
          <p:grpSpPr bwMode="auto">
            <a:xfrm>
              <a:off x="5298736" y="1570494"/>
              <a:ext cx="2667000" cy="738188"/>
              <a:chOff x="1584" y="1589"/>
              <a:chExt cx="1680" cy="465"/>
            </a:xfrm>
          </p:grpSpPr>
          <p:sp>
            <p:nvSpPr>
              <p:cNvPr id="35" name="Line 15"/>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flipV="1">
                <a:off x="2489" y="179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18"/>
              <p:cNvSpPr txBox="1">
                <a:spLocks noChangeArrowheads="1"/>
              </p:cNvSpPr>
              <p:nvPr/>
            </p:nvSpPr>
            <p:spPr bwMode="auto">
              <a:xfrm>
                <a:off x="1584" y="1589"/>
                <a:ext cx="19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400" dirty="0"/>
                  <a:t>A</a:t>
                </a:r>
              </a:p>
              <a:p>
                <a:pPr algn="r">
                  <a:spcBef>
                    <a:spcPts val="0"/>
                  </a:spcBef>
                </a:pPr>
                <a:r>
                  <a:rPr lang="en-GB" sz="1400" dirty="0" smtClean="0"/>
                  <a:t>B</a:t>
                </a:r>
              </a:p>
              <a:p>
                <a:pPr algn="r">
                  <a:spcBef>
                    <a:spcPts val="0"/>
                  </a:spcBef>
                </a:pPr>
                <a:r>
                  <a:rPr lang="en-GB" sz="1400" dirty="0"/>
                  <a:t>C</a:t>
                </a:r>
              </a:p>
            </p:txBody>
          </p:sp>
          <p:sp>
            <p:nvSpPr>
              <p:cNvPr id="39" name="Text Box 19"/>
              <p:cNvSpPr txBox="1">
                <a:spLocks noChangeArrowheads="1"/>
              </p:cNvSpPr>
              <p:nvPr/>
            </p:nvSpPr>
            <p:spPr bwMode="auto">
              <a:xfrm>
                <a:off x="2784" y="1680"/>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 </a:t>
                </a:r>
                <a:r>
                  <a:rPr lang="en-GB" sz="1600">
                    <a:sym typeface="Symbol" pitchFamily="18" charset="2"/>
                  </a:rPr>
                  <a:t></a:t>
                </a:r>
                <a:r>
                  <a:rPr lang="en-GB" sz="1600"/>
                  <a:t> B</a:t>
                </a:r>
              </a:p>
            </p:txBody>
          </p:sp>
          <p:grpSp>
            <p:nvGrpSpPr>
              <p:cNvPr id="40" name="Group 20"/>
              <p:cNvGrpSpPr>
                <a:grpSpLocks/>
              </p:cNvGrpSpPr>
              <p:nvPr/>
            </p:nvGrpSpPr>
            <p:grpSpPr bwMode="auto">
              <a:xfrm>
                <a:off x="2043" y="1642"/>
                <a:ext cx="440" cy="310"/>
                <a:chOff x="2043" y="1642"/>
                <a:chExt cx="440" cy="310"/>
              </a:xfrm>
            </p:grpSpPr>
            <p:sp>
              <p:nvSpPr>
                <p:cNvPr id="41" name="Freeform 21"/>
                <p:cNvSpPr>
                  <a:spLocks/>
                </p:cNvSpPr>
                <p:nvPr/>
              </p:nvSpPr>
              <p:spPr bwMode="auto">
                <a:xfrm>
                  <a:off x="2099" y="1650"/>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Line 22"/>
                <p:cNvSpPr>
                  <a:spLocks noChangeShapeType="1"/>
                </p:cNvSpPr>
                <p:nvPr/>
              </p:nvSpPr>
              <p:spPr bwMode="auto">
                <a:xfrm>
                  <a:off x="2099" y="1650"/>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3"/>
                <p:cNvSpPr>
                  <a:spLocks noChangeShapeType="1"/>
                </p:cNvSpPr>
                <p:nvPr/>
              </p:nvSpPr>
              <p:spPr bwMode="auto">
                <a:xfrm>
                  <a:off x="2099" y="1952"/>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Freeform 24"/>
                <p:cNvSpPr>
                  <a:spLocks/>
                </p:cNvSpPr>
                <p:nvPr/>
              </p:nvSpPr>
              <p:spPr bwMode="auto">
                <a:xfrm>
                  <a:off x="2236" y="1650"/>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25"/>
                <p:cNvSpPr>
                  <a:spLocks/>
                </p:cNvSpPr>
                <p:nvPr/>
              </p:nvSpPr>
              <p:spPr bwMode="auto">
                <a:xfrm flipV="1">
                  <a:off x="2236" y="1787"/>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26"/>
                <p:cNvSpPr>
                  <a:spLocks/>
                </p:cNvSpPr>
                <p:nvPr/>
              </p:nvSpPr>
              <p:spPr bwMode="auto">
                <a:xfrm>
                  <a:off x="2043" y="1642"/>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47" name="Line 15"/>
            <p:cNvSpPr>
              <a:spLocks noChangeShapeType="1"/>
            </p:cNvSpPr>
            <p:nvPr/>
          </p:nvSpPr>
          <p:spPr bwMode="auto">
            <a:xfrm>
              <a:off x="5702755" y="1883232"/>
              <a:ext cx="4572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53658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6126F00-9EDA-481B-869E-0D2D20A93630}" type="slidenum">
              <a:rPr lang="en-US" smtClean="0">
                <a:solidFill>
                  <a:srgbClr val="898989"/>
                </a:solidFill>
              </a:rPr>
              <a:pPr eaLnBrk="1" hangingPunct="1"/>
              <a:t>13</a:t>
            </a:fld>
            <a:endParaRPr lang="en-US" smtClean="0">
              <a:solidFill>
                <a:srgbClr val="898989"/>
              </a:solidFill>
            </a:endParaRPr>
          </a:p>
        </p:txBody>
      </p:sp>
      <p:sp>
        <p:nvSpPr>
          <p:cNvPr id="18435" name="Rectangle 2"/>
          <p:cNvSpPr>
            <a:spLocks noGrp="1" noChangeArrowheads="1"/>
          </p:cNvSpPr>
          <p:nvPr>
            <p:ph type="title"/>
          </p:nvPr>
        </p:nvSpPr>
        <p:spPr>
          <a:xfrm>
            <a:off x="685800" y="0"/>
            <a:ext cx="7772400" cy="762000"/>
          </a:xfrm>
        </p:spPr>
        <p:txBody>
          <a:bodyPr>
            <a:normAutofit/>
          </a:bodyPr>
          <a:lstStyle/>
          <a:p>
            <a:pPr eaLnBrk="1" hangingPunct="1"/>
            <a:r>
              <a:rPr lang="en-GB" sz="3600" b="1" dirty="0" smtClean="0"/>
              <a:t>The XNOR Gate</a:t>
            </a:r>
            <a:endParaRPr lang="en-GB" sz="3600" dirty="0" smtClean="0"/>
          </a:p>
        </p:txBody>
      </p:sp>
      <p:grpSp>
        <p:nvGrpSpPr>
          <p:cNvPr id="18438" name="Group 15"/>
          <p:cNvGrpSpPr>
            <a:grpSpLocks/>
          </p:cNvGrpSpPr>
          <p:nvPr/>
        </p:nvGrpSpPr>
        <p:grpSpPr bwMode="auto">
          <a:xfrm>
            <a:off x="1079732" y="2875758"/>
            <a:ext cx="2819400" cy="654050"/>
            <a:chOff x="1584" y="1584"/>
            <a:chExt cx="1776" cy="412"/>
          </a:xfrm>
        </p:grpSpPr>
        <p:sp>
          <p:nvSpPr>
            <p:cNvPr id="18441" name="Line 16"/>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7"/>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18"/>
            <p:cNvSpPr>
              <a:spLocks noChangeShapeType="1"/>
            </p:cNvSpPr>
            <p:nvPr/>
          </p:nvSpPr>
          <p:spPr bwMode="auto">
            <a:xfrm flipV="1">
              <a:off x="2544" y="1790"/>
              <a:ext cx="233" cy="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8444" name="Text Box 19"/>
            <p:cNvSpPr txBox="1">
              <a:spLocks noChangeArrowheads="1"/>
            </p:cNvSpPr>
            <p:nvPr/>
          </p:nvSpPr>
          <p:spPr bwMode="auto">
            <a:xfrm>
              <a:off x="1584" y="1584"/>
              <a:ext cx="19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a:p>
              <a:pPr algn="r">
                <a:spcBef>
                  <a:spcPct val="30000"/>
                </a:spcBef>
              </a:pPr>
              <a:r>
                <a:rPr lang="en-GB" sz="1600"/>
                <a:t>B</a:t>
              </a:r>
            </a:p>
          </p:txBody>
        </p:sp>
        <p:sp>
          <p:nvSpPr>
            <p:cNvPr id="18445" name="Text Box 20"/>
            <p:cNvSpPr txBox="1">
              <a:spLocks noChangeArrowheads="1"/>
            </p:cNvSpPr>
            <p:nvPr/>
          </p:nvSpPr>
          <p:spPr bwMode="auto">
            <a:xfrm>
              <a:off x="2784" y="168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 </a:t>
              </a:r>
              <a:r>
                <a:rPr lang="en-GB" sz="1600">
                  <a:sym typeface="Symbol" pitchFamily="18" charset="2"/>
                </a:rPr>
                <a:t></a:t>
              </a:r>
              <a:r>
                <a:rPr lang="en-GB" sz="1600"/>
                <a:t> B)'</a:t>
              </a:r>
            </a:p>
          </p:txBody>
        </p:sp>
        <p:grpSp>
          <p:nvGrpSpPr>
            <p:cNvPr id="18446" name="Group 21"/>
            <p:cNvGrpSpPr>
              <a:grpSpLocks/>
            </p:cNvGrpSpPr>
            <p:nvPr/>
          </p:nvGrpSpPr>
          <p:grpSpPr bwMode="auto">
            <a:xfrm>
              <a:off x="2043" y="1642"/>
              <a:ext cx="505" cy="310"/>
              <a:chOff x="2043" y="1642"/>
              <a:chExt cx="505" cy="310"/>
            </a:xfrm>
          </p:grpSpPr>
          <p:grpSp>
            <p:nvGrpSpPr>
              <p:cNvPr id="18447" name="Group 22"/>
              <p:cNvGrpSpPr>
                <a:grpSpLocks/>
              </p:cNvGrpSpPr>
              <p:nvPr/>
            </p:nvGrpSpPr>
            <p:grpSpPr bwMode="auto">
              <a:xfrm>
                <a:off x="2043" y="1642"/>
                <a:ext cx="440" cy="310"/>
                <a:chOff x="2043" y="1642"/>
                <a:chExt cx="440" cy="310"/>
              </a:xfrm>
            </p:grpSpPr>
            <p:sp>
              <p:nvSpPr>
                <p:cNvPr id="18449" name="Freeform 23"/>
                <p:cNvSpPr>
                  <a:spLocks/>
                </p:cNvSpPr>
                <p:nvPr/>
              </p:nvSpPr>
              <p:spPr bwMode="auto">
                <a:xfrm>
                  <a:off x="2099" y="1650"/>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Line 24"/>
                <p:cNvSpPr>
                  <a:spLocks noChangeShapeType="1"/>
                </p:cNvSpPr>
                <p:nvPr/>
              </p:nvSpPr>
              <p:spPr bwMode="auto">
                <a:xfrm>
                  <a:off x="2099" y="1650"/>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25"/>
                <p:cNvSpPr>
                  <a:spLocks noChangeShapeType="1"/>
                </p:cNvSpPr>
                <p:nvPr/>
              </p:nvSpPr>
              <p:spPr bwMode="auto">
                <a:xfrm>
                  <a:off x="2099" y="1952"/>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Freeform 26"/>
                <p:cNvSpPr>
                  <a:spLocks/>
                </p:cNvSpPr>
                <p:nvPr/>
              </p:nvSpPr>
              <p:spPr bwMode="auto">
                <a:xfrm>
                  <a:off x="2236" y="1650"/>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3" name="Freeform 27"/>
                <p:cNvSpPr>
                  <a:spLocks/>
                </p:cNvSpPr>
                <p:nvPr/>
              </p:nvSpPr>
              <p:spPr bwMode="auto">
                <a:xfrm flipV="1">
                  <a:off x="2236" y="1787"/>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Freeform 28"/>
                <p:cNvSpPr>
                  <a:spLocks/>
                </p:cNvSpPr>
                <p:nvPr/>
              </p:nvSpPr>
              <p:spPr bwMode="auto">
                <a:xfrm>
                  <a:off x="2043" y="1642"/>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48" name="Oval 29"/>
              <p:cNvSpPr>
                <a:spLocks noChangeArrowheads="1"/>
              </p:cNvSpPr>
              <p:nvPr/>
            </p:nvSpPr>
            <p:spPr bwMode="auto">
              <a:xfrm>
                <a:off x="2473" y="1751"/>
                <a:ext cx="75" cy="75"/>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aphicFrame>
        <p:nvGraphicFramePr>
          <p:cNvPr id="18439" name="Object 30"/>
          <p:cNvGraphicFramePr>
            <a:graphicFrameLocks noChangeAspect="1"/>
          </p:cNvGraphicFramePr>
          <p:nvPr>
            <p:extLst>
              <p:ext uri="{D42A27DB-BD31-4B8C-83A1-F6EECF244321}">
                <p14:modId xmlns:p14="http://schemas.microsoft.com/office/powerpoint/2010/main" val="1435652916"/>
              </p:ext>
            </p:extLst>
          </p:nvPr>
        </p:nvGraphicFramePr>
        <p:xfrm>
          <a:off x="1259119" y="3810000"/>
          <a:ext cx="2222500" cy="2168525"/>
        </p:xfrm>
        <a:graphic>
          <a:graphicData uri="http://schemas.openxmlformats.org/presentationml/2006/ole">
            <mc:AlternateContent xmlns:mc="http://schemas.openxmlformats.org/markup-compatibility/2006">
              <mc:Choice xmlns:v="urn:schemas-microsoft-com:vml" Requires="v">
                <p:oleObj spid="_x0000_s27758" name="Document" r:id="rId4" imgW="2220468" imgH="2193036" progId="Word.Document.8">
                  <p:embed/>
                </p:oleObj>
              </mc:Choice>
              <mc:Fallback>
                <p:oleObj name="Document" r:id="rId4" imgW="2220468" imgH="2193036" progId="Word.Document.8">
                  <p:embed/>
                  <p:pic>
                    <p:nvPicPr>
                      <p:cNvPr id="0" name="Picture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119" y="3810000"/>
                        <a:ext cx="2222500"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
          <p:cNvSpPr txBox="1">
            <a:spLocks noChangeArrowheads="1"/>
          </p:cNvSpPr>
          <p:nvPr/>
        </p:nvSpPr>
        <p:spPr bwMode="auto">
          <a:xfrm>
            <a:off x="446314" y="762000"/>
            <a:ext cx="8164286"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SzPct val="120000"/>
              <a:buFont typeface="Wingdings" pitchFamily="2" charset="2"/>
              <a:buChar char="§"/>
            </a:pPr>
            <a:r>
              <a:rPr lang="en-US" altLang="zh-TW" sz="2400" dirty="0"/>
              <a:t>Outputs a 1 if </a:t>
            </a:r>
            <a:r>
              <a:rPr lang="en-US" altLang="zh-TW" sz="2400" dirty="0" smtClean="0"/>
              <a:t>the total number of ones in the inputs are even.</a:t>
            </a:r>
          </a:p>
          <a:p>
            <a:pPr eaLnBrk="1" hangingPunct="1">
              <a:spcBef>
                <a:spcPct val="20000"/>
              </a:spcBef>
              <a:buSzPct val="120000"/>
              <a:buFont typeface="Wingdings" pitchFamily="2" charset="2"/>
              <a:buChar char="§"/>
            </a:pPr>
            <a:r>
              <a:rPr lang="en-US" altLang="zh-TW" sz="2400" dirty="0" smtClean="0"/>
              <a:t>For a 2-input XNOR, it outputs a 1 when the two inputs, X and Y are the same</a:t>
            </a:r>
            <a:endParaRPr lang="en-US" altLang="zh-TW" sz="2400" dirty="0"/>
          </a:p>
        </p:txBody>
      </p:sp>
      <p:sp>
        <p:nvSpPr>
          <p:cNvPr id="35" name="Rectangle 34"/>
          <p:cNvSpPr/>
          <p:nvPr/>
        </p:nvSpPr>
        <p:spPr>
          <a:xfrm>
            <a:off x="1685369" y="2243694"/>
            <a:ext cx="1478290" cy="369332"/>
          </a:xfrm>
          <a:prstGeom prst="rect">
            <a:avLst/>
          </a:prstGeom>
        </p:spPr>
        <p:txBody>
          <a:bodyPr wrap="none">
            <a:spAutoFit/>
          </a:bodyPr>
          <a:lstStyle/>
          <a:p>
            <a:r>
              <a:rPr lang="en-US" altLang="zh-TW" b="1" dirty="0" smtClean="0"/>
              <a:t>2 input XNOR</a:t>
            </a:r>
            <a:endParaRPr lang="en-US" b="1" dirty="0"/>
          </a:p>
        </p:txBody>
      </p:sp>
      <p:sp>
        <p:nvSpPr>
          <p:cNvPr id="36" name="Rectangle 35"/>
          <p:cNvSpPr/>
          <p:nvPr/>
        </p:nvSpPr>
        <p:spPr>
          <a:xfrm>
            <a:off x="5755481" y="2243694"/>
            <a:ext cx="1478290" cy="369332"/>
          </a:xfrm>
          <a:prstGeom prst="rect">
            <a:avLst/>
          </a:prstGeom>
        </p:spPr>
        <p:txBody>
          <a:bodyPr wrap="none">
            <a:spAutoFit/>
          </a:bodyPr>
          <a:lstStyle/>
          <a:p>
            <a:r>
              <a:rPr lang="en-US" altLang="zh-TW" b="1" dirty="0" smtClean="0"/>
              <a:t>3 input XNOR</a:t>
            </a:r>
            <a:endParaRPr lang="en-US" b="1" dirty="0"/>
          </a:p>
        </p:txBody>
      </p:sp>
      <p:grpSp>
        <p:nvGrpSpPr>
          <p:cNvPr id="4" name="Group 3"/>
          <p:cNvGrpSpPr/>
          <p:nvPr/>
        </p:nvGrpSpPr>
        <p:grpSpPr>
          <a:xfrm>
            <a:off x="5080957" y="2613026"/>
            <a:ext cx="3203576" cy="830263"/>
            <a:chOff x="5080957" y="2613026"/>
            <a:chExt cx="3203576" cy="830263"/>
          </a:xfrm>
        </p:grpSpPr>
        <p:grpSp>
          <p:nvGrpSpPr>
            <p:cNvPr id="37" name="Group 15"/>
            <p:cNvGrpSpPr>
              <a:grpSpLocks/>
            </p:cNvGrpSpPr>
            <p:nvPr/>
          </p:nvGrpSpPr>
          <p:grpSpPr bwMode="auto">
            <a:xfrm>
              <a:off x="5080957" y="2613026"/>
              <a:ext cx="3203576" cy="830263"/>
              <a:chOff x="1620" y="1530"/>
              <a:chExt cx="2018" cy="523"/>
            </a:xfrm>
          </p:grpSpPr>
          <p:sp>
            <p:nvSpPr>
              <p:cNvPr id="38" name="Line 16"/>
              <p:cNvSpPr>
                <a:spLocks noChangeShapeType="1"/>
              </p:cNvSpPr>
              <p:nvPr/>
            </p:nvSpPr>
            <p:spPr bwMode="auto">
              <a:xfrm>
                <a:off x="1824" y="168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7"/>
              <p:cNvSpPr>
                <a:spLocks noChangeShapeType="1"/>
              </p:cNvSpPr>
              <p:nvPr/>
            </p:nvSpPr>
            <p:spPr bwMode="auto">
              <a:xfrm>
                <a:off x="1824" y="1920"/>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8"/>
              <p:cNvSpPr>
                <a:spLocks noChangeShapeType="1"/>
              </p:cNvSpPr>
              <p:nvPr/>
            </p:nvSpPr>
            <p:spPr bwMode="auto">
              <a:xfrm flipV="1">
                <a:off x="2544" y="1790"/>
                <a:ext cx="233" cy="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9"/>
              <p:cNvSpPr txBox="1">
                <a:spLocks noChangeArrowheads="1"/>
              </p:cNvSpPr>
              <p:nvPr/>
            </p:nvSpPr>
            <p:spPr bwMode="auto">
              <a:xfrm>
                <a:off x="1620" y="1530"/>
                <a:ext cx="1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600" dirty="0"/>
                  <a:t>A</a:t>
                </a:r>
              </a:p>
              <a:p>
                <a:pPr algn="r">
                  <a:spcBef>
                    <a:spcPts val="0"/>
                  </a:spcBef>
                </a:pPr>
                <a:r>
                  <a:rPr lang="en-GB" sz="1600" dirty="0" smtClean="0"/>
                  <a:t>B</a:t>
                </a:r>
              </a:p>
              <a:p>
                <a:pPr algn="r">
                  <a:spcBef>
                    <a:spcPts val="0"/>
                  </a:spcBef>
                </a:pPr>
                <a:r>
                  <a:rPr lang="en-GB" sz="1600" dirty="0"/>
                  <a:t>C</a:t>
                </a:r>
              </a:p>
            </p:txBody>
          </p:sp>
          <p:sp>
            <p:nvSpPr>
              <p:cNvPr id="42" name="Text Box 20"/>
              <p:cNvSpPr txBox="1">
                <a:spLocks noChangeArrowheads="1"/>
              </p:cNvSpPr>
              <p:nvPr/>
            </p:nvSpPr>
            <p:spPr bwMode="auto">
              <a:xfrm>
                <a:off x="2784" y="1680"/>
                <a:ext cx="8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dirty="0"/>
                  <a:t>(A </a:t>
                </a:r>
                <a:r>
                  <a:rPr lang="en-GB" sz="1600" dirty="0">
                    <a:sym typeface="Symbol" pitchFamily="18" charset="2"/>
                  </a:rPr>
                  <a:t></a:t>
                </a:r>
                <a:r>
                  <a:rPr lang="en-GB" sz="1600" dirty="0"/>
                  <a:t> </a:t>
                </a:r>
                <a:r>
                  <a:rPr lang="en-GB" sz="1600" dirty="0" smtClean="0"/>
                  <a:t>B</a:t>
                </a:r>
                <a:r>
                  <a:rPr lang="en-GB" sz="1600" dirty="0">
                    <a:sym typeface="Symbol" pitchFamily="18" charset="2"/>
                  </a:rPr>
                  <a:t> </a:t>
                </a:r>
                <a:r>
                  <a:rPr lang="en-GB" sz="1600" dirty="0"/>
                  <a:t> B)'</a:t>
                </a:r>
              </a:p>
            </p:txBody>
          </p:sp>
          <p:grpSp>
            <p:nvGrpSpPr>
              <p:cNvPr id="43" name="Group 21"/>
              <p:cNvGrpSpPr>
                <a:grpSpLocks/>
              </p:cNvGrpSpPr>
              <p:nvPr/>
            </p:nvGrpSpPr>
            <p:grpSpPr bwMode="auto">
              <a:xfrm>
                <a:off x="2043" y="1642"/>
                <a:ext cx="505" cy="310"/>
                <a:chOff x="2043" y="1642"/>
                <a:chExt cx="505" cy="310"/>
              </a:xfrm>
            </p:grpSpPr>
            <p:grpSp>
              <p:nvGrpSpPr>
                <p:cNvPr id="44" name="Group 22"/>
                <p:cNvGrpSpPr>
                  <a:grpSpLocks/>
                </p:cNvGrpSpPr>
                <p:nvPr/>
              </p:nvGrpSpPr>
              <p:grpSpPr bwMode="auto">
                <a:xfrm>
                  <a:off x="2043" y="1642"/>
                  <a:ext cx="440" cy="310"/>
                  <a:chOff x="2043" y="1642"/>
                  <a:chExt cx="440" cy="310"/>
                </a:xfrm>
              </p:grpSpPr>
              <p:sp>
                <p:nvSpPr>
                  <p:cNvPr id="46" name="Freeform 23"/>
                  <p:cNvSpPr>
                    <a:spLocks/>
                  </p:cNvSpPr>
                  <p:nvPr/>
                </p:nvSpPr>
                <p:spPr bwMode="auto">
                  <a:xfrm>
                    <a:off x="2099" y="1650"/>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Line 24"/>
                  <p:cNvSpPr>
                    <a:spLocks noChangeShapeType="1"/>
                  </p:cNvSpPr>
                  <p:nvPr/>
                </p:nvSpPr>
                <p:spPr bwMode="auto">
                  <a:xfrm>
                    <a:off x="2099" y="1650"/>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5"/>
                  <p:cNvSpPr>
                    <a:spLocks noChangeShapeType="1"/>
                  </p:cNvSpPr>
                  <p:nvPr/>
                </p:nvSpPr>
                <p:spPr bwMode="auto">
                  <a:xfrm>
                    <a:off x="2099" y="1952"/>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Freeform 26"/>
                  <p:cNvSpPr>
                    <a:spLocks/>
                  </p:cNvSpPr>
                  <p:nvPr/>
                </p:nvSpPr>
                <p:spPr bwMode="auto">
                  <a:xfrm>
                    <a:off x="2236" y="1650"/>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27"/>
                  <p:cNvSpPr>
                    <a:spLocks/>
                  </p:cNvSpPr>
                  <p:nvPr/>
                </p:nvSpPr>
                <p:spPr bwMode="auto">
                  <a:xfrm flipV="1">
                    <a:off x="2236" y="1787"/>
                    <a:ext cx="247" cy="165"/>
                  </a:xfrm>
                  <a:custGeom>
                    <a:avLst/>
                    <a:gdLst>
                      <a:gd name="T0" fmla="*/ 0 w 576"/>
                      <a:gd name="T1" fmla="*/ 0 h 432"/>
                      <a:gd name="T2" fmla="*/ 0 w 576"/>
                      <a:gd name="T3" fmla="*/ 0 h 432"/>
                      <a:gd name="T4" fmla="*/ 0 w 576"/>
                      <a:gd name="T5" fmla="*/ 0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28"/>
                  <p:cNvSpPr>
                    <a:spLocks/>
                  </p:cNvSpPr>
                  <p:nvPr/>
                </p:nvSpPr>
                <p:spPr bwMode="auto">
                  <a:xfrm>
                    <a:off x="2043" y="1642"/>
                    <a:ext cx="55" cy="302"/>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 name="Oval 29"/>
                <p:cNvSpPr>
                  <a:spLocks noChangeArrowheads="1"/>
                </p:cNvSpPr>
                <p:nvPr/>
              </p:nvSpPr>
              <p:spPr bwMode="auto">
                <a:xfrm>
                  <a:off x="2473" y="1751"/>
                  <a:ext cx="75" cy="75"/>
                </a:xfrm>
                <a:prstGeom prst="ellipse">
                  <a:avLst/>
                </a:prstGeom>
                <a:noFill/>
                <a:ln w="1905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2" name="Line 16"/>
            <p:cNvSpPr>
              <a:spLocks noChangeShapeType="1"/>
            </p:cNvSpPr>
            <p:nvPr/>
          </p:nvSpPr>
          <p:spPr bwMode="auto">
            <a:xfrm>
              <a:off x="5404807" y="3048116"/>
              <a:ext cx="4572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3" name="Object 2"/>
          <p:cNvGraphicFramePr>
            <a:graphicFrameLocks noChangeAspect="1"/>
          </p:cNvGraphicFramePr>
          <p:nvPr>
            <p:extLst>
              <p:ext uri="{D42A27DB-BD31-4B8C-83A1-F6EECF244321}">
                <p14:modId xmlns:p14="http://schemas.microsoft.com/office/powerpoint/2010/main" val="2589584239"/>
              </p:ext>
            </p:extLst>
          </p:nvPr>
        </p:nvGraphicFramePr>
        <p:xfrm>
          <a:off x="4803775" y="3584575"/>
          <a:ext cx="3222625" cy="3570288"/>
        </p:xfrm>
        <a:graphic>
          <a:graphicData uri="http://schemas.openxmlformats.org/presentationml/2006/ole">
            <mc:AlternateContent xmlns:mc="http://schemas.openxmlformats.org/markup-compatibility/2006">
              <mc:Choice xmlns:v="urn:schemas-microsoft-com:vml" Requires="v">
                <p:oleObj spid="_x0000_s27759" name="Document" r:id="rId7" imgW="3074486" imgH="3406856" progId="Word.Document.8">
                  <p:embed/>
                </p:oleObj>
              </mc:Choice>
              <mc:Fallback>
                <p:oleObj name="Document" r:id="rId7" imgW="3074486" imgH="3406856" progId="Word.Document.8">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3775" y="3584575"/>
                        <a:ext cx="3222625" cy="357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107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667000"/>
            <a:ext cx="9144000" cy="685800"/>
          </a:xfrm>
        </p:spPr>
        <p:txBody>
          <a:bodyPr rtlCol="0">
            <a:noAutofit/>
          </a:bodyPr>
          <a:lstStyle/>
          <a:p>
            <a:pPr eaLnBrk="1" fontAlgn="auto" hangingPunct="1">
              <a:lnSpc>
                <a:spcPct val="120000"/>
              </a:lnSpc>
              <a:spcAft>
                <a:spcPts val="0"/>
              </a:spcAft>
              <a:defRPr/>
            </a:pPr>
            <a:r>
              <a:rPr lang="en-US" b="1" dirty="0" smtClean="0"/>
              <a:t>REPRESENTING DIGITAL LOGIC CIRCUIT </a:t>
            </a:r>
            <a:br>
              <a:rPr lang="en-US" b="1" dirty="0" smtClean="0"/>
            </a:br>
            <a:r>
              <a:rPr lang="en-US" dirty="0" smtClean="0"/>
              <a:t>USING </a:t>
            </a:r>
            <a:br>
              <a:rPr lang="en-US" dirty="0" smtClean="0"/>
            </a:br>
            <a:r>
              <a:rPr lang="en-US" dirty="0" smtClean="0"/>
              <a:t>BOOLEAN FUNCTIONS</a:t>
            </a:r>
            <a:endParaRPr lang="en-US" b="1" dirty="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14</a:t>
            </a:fld>
            <a:endParaRPr lang="en-US" smtClean="0">
              <a:solidFill>
                <a:srgbClr val="898989"/>
              </a:solidFill>
            </a:endParaRPr>
          </a:p>
        </p:txBody>
      </p:sp>
    </p:spTree>
    <p:extLst>
      <p:ext uri="{BB962C8B-B14F-4D97-AF65-F5344CB8AC3E}">
        <p14:creationId xmlns:p14="http://schemas.microsoft.com/office/powerpoint/2010/main" val="829635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457200" y="914400"/>
            <a:ext cx="8305800" cy="5105400"/>
          </a:xfrm>
        </p:spPr>
        <p:txBody>
          <a:bodyPr/>
          <a:lstStyle/>
          <a:p>
            <a:pPr eaLnBrk="1" hangingPunct="1">
              <a:spcBef>
                <a:spcPts val="1800"/>
              </a:spcBef>
            </a:pPr>
            <a:r>
              <a:rPr lang="en-US" altLang="zh-TW" sz="2400" dirty="0" smtClean="0"/>
              <a:t>We can use the logic gates to implement a </a:t>
            </a:r>
            <a:r>
              <a:rPr lang="en-US" altLang="zh-TW" sz="2400" b="1" dirty="0" smtClean="0">
                <a:solidFill>
                  <a:srgbClr val="0000FF"/>
                </a:solidFill>
              </a:rPr>
              <a:t>Boolean function</a:t>
            </a:r>
            <a:r>
              <a:rPr lang="en-US" altLang="zh-TW" sz="2400" dirty="0" smtClean="0"/>
              <a:t> </a:t>
            </a:r>
          </a:p>
          <a:p>
            <a:pPr eaLnBrk="1" hangingPunct="1">
              <a:spcBef>
                <a:spcPts val="1800"/>
              </a:spcBef>
            </a:pPr>
            <a:r>
              <a:rPr lang="en-US" altLang="zh-TW" sz="2400" dirty="0" smtClean="0"/>
              <a:t>A Boolean function is a function which takes Boolean variables (0 or 1) as input and generates a Boolean output value</a:t>
            </a:r>
          </a:p>
          <a:p>
            <a:pPr eaLnBrk="1" hangingPunct="1">
              <a:spcBef>
                <a:spcPts val="1800"/>
              </a:spcBef>
            </a:pPr>
            <a:r>
              <a:rPr lang="en-US" altLang="zh-TW" sz="2400" dirty="0"/>
              <a:t>Logic circuits of this type are called </a:t>
            </a:r>
            <a:r>
              <a:rPr lang="en-US" altLang="zh-TW" sz="2400" b="1" dirty="0">
                <a:solidFill>
                  <a:srgbClr val="0000FF"/>
                </a:solidFill>
              </a:rPr>
              <a:t>combinational logic circuits</a:t>
            </a:r>
            <a:r>
              <a:rPr lang="en-US" altLang="zh-TW" sz="2400" dirty="0"/>
              <a:t>, since the variables are “combined”  by using the various logical operations. </a:t>
            </a:r>
            <a:endParaRPr lang="en-US" altLang="zh-TW" sz="2400" dirty="0" smtClean="0"/>
          </a:p>
          <a:p>
            <a:pPr eaLnBrk="1" hangingPunct="1">
              <a:spcBef>
                <a:spcPts val="1800"/>
              </a:spcBef>
            </a:pPr>
            <a:r>
              <a:rPr lang="en-US" altLang="zh-TW" sz="2400" dirty="0" smtClean="0"/>
              <a:t>There are different two ways to represent a Boolean Function: </a:t>
            </a:r>
          </a:p>
          <a:p>
            <a:pPr marL="857250" lvl="1" indent="-457200" eaLnBrk="1" hangingPunct="1">
              <a:spcBef>
                <a:spcPts val="0"/>
              </a:spcBef>
              <a:buFont typeface="Arial" pitchFamily="34" charset="0"/>
              <a:buAutoNum type="alphaLcParenR"/>
            </a:pPr>
            <a:r>
              <a:rPr lang="en-US" altLang="zh-TW" sz="2400" b="1" dirty="0" smtClean="0">
                <a:solidFill>
                  <a:srgbClr val="0000FF"/>
                </a:solidFill>
              </a:rPr>
              <a:t>Truth Table</a:t>
            </a:r>
          </a:p>
          <a:p>
            <a:pPr marL="857250" lvl="1" indent="-457200" eaLnBrk="1" hangingPunct="1">
              <a:spcBef>
                <a:spcPts val="0"/>
              </a:spcBef>
              <a:buFont typeface="Arial" pitchFamily="34" charset="0"/>
              <a:buAutoNum type="alphaLcParenR"/>
            </a:pPr>
            <a:r>
              <a:rPr lang="en-US" altLang="zh-TW" sz="2400" b="1" dirty="0" smtClean="0">
                <a:solidFill>
                  <a:srgbClr val="0000FF"/>
                </a:solidFill>
              </a:rPr>
              <a:t>Boolean Expressions</a:t>
            </a:r>
          </a:p>
          <a:p>
            <a:pPr eaLnBrk="1" hangingPunct="1">
              <a:spcBef>
                <a:spcPts val="1800"/>
              </a:spcBef>
            </a:pPr>
            <a:endParaRPr lang="en-US" sz="2400" dirty="0" smtClean="0">
              <a:ea typeface="新細明體" pitchFamily="18" charset="-120"/>
            </a:endParaRPr>
          </a:p>
        </p:txBody>
      </p:sp>
      <p:sp>
        <p:nvSpPr>
          <p:cNvPr id="19459" name="Title 1"/>
          <p:cNvSpPr>
            <a:spLocks noGrp="1"/>
          </p:cNvSpPr>
          <p:nvPr>
            <p:ph type="title"/>
          </p:nvPr>
        </p:nvSpPr>
        <p:spPr/>
        <p:txBody>
          <a:bodyPr/>
          <a:lstStyle/>
          <a:p>
            <a:pPr eaLnBrk="1" hangingPunct="1"/>
            <a:r>
              <a:rPr lang="en-US" sz="3200" b="1" dirty="0" smtClean="0"/>
              <a:t>Representing a Boolean Function</a:t>
            </a:r>
          </a:p>
        </p:txBody>
      </p:sp>
      <p:sp>
        <p:nvSpPr>
          <p:cNvPr id="19461"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591F679-99F7-4E98-A77F-C31BA8C70050}" type="slidenum">
              <a:rPr lang="en-US" smtClean="0">
                <a:solidFill>
                  <a:srgbClr val="898989"/>
                </a:solidFill>
              </a:rPr>
              <a:pPr eaLnBrk="1" hangingPunct="1"/>
              <a:t>15</a:t>
            </a:fld>
            <a:endParaRPr lang="en-US" smtClean="0">
              <a:solidFill>
                <a:srgbClr val="898989"/>
              </a:solidFill>
            </a:endParaRPr>
          </a:p>
        </p:txBody>
      </p:sp>
    </p:spTree>
    <p:extLst>
      <p:ext uri="{BB962C8B-B14F-4D97-AF65-F5344CB8AC3E}">
        <p14:creationId xmlns:p14="http://schemas.microsoft.com/office/powerpoint/2010/main" val="3533945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2526B3E-4816-4639-9F72-76F146294A7E}" type="slidenum">
              <a:rPr lang="en-US" smtClean="0">
                <a:solidFill>
                  <a:srgbClr val="898989"/>
                </a:solidFill>
              </a:rPr>
              <a:pPr eaLnBrk="1" hangingPunct="1"/>
              <a:t>16</a:t>
            </a:fld>
            <a:endParaRPr lang="en-US" smtClean="0">
              <a:solidFill>
                <a:srgbClr val="898989"/>
              </a:solidFill>
            </a:endParaRPr>
          </a:p>
        </p:txBody>
      </p:sp>
      <p:sp>
        <p:nvSpPr>
          <p:cNvPr id="20483" name="Rectangle 2"/>
          <p:cNvSpPr>
            <a:spLocks noGrp="1" noChangeArrowheads="1"/>
          </p:cNvSpPr>
          <p:nvPr>
            <p:ph type="title"/>
          </p:nvPr>
        </p:nvSpPr>
        <p:spPr>
          <a:xfrm>
            <a:off x="685800" y="0"/>
            <a:ext cx="7772400" cy="762000"/>
          </a:xfrm>
        </p:spPr>
        <p:txBody>
          <a:bodyPr/>
          <a:lstStyle/>
          <a:p>
            <a:pPr eaLnBrk="1" hangingPunct="1"/>
            <a:r>
              <a:rPr lang="en-GB" sz="3600" b="1" dirty="0" smtClean="0"/>
              <a:t>Truth Table</a:t>
            </a:r>
            <a:endParaRPr lang="en-GB" sz="3600" dirty="0" smtClean="0"/>
          </a:p>
        </p:txBody>
      </p:sp>
      <p:sp>
        <p:nvSpPr>
          <p:cNvPr id="11267" name="Rectangle 3"/>
          <p:cNvSpPr>
            <a:spLocks noGrp="1" noChangeArrowheads="1"/>
          </p:cNvSpPr>
          <p:nvPr>
            <p:ph type="body" idx="1"/>
          </p:nvPr>
        </p:nvSpPr>
        <p:spPr>
          <a:xfrm>
            <a:off x="304800" y="762000"/>
            <a:ext cx="8153400" cy="2586038"/>
          </a:xfrm>
        </p:spPr>
        <p:txBody>
          <a:bodyPr/>
          <a:lstStyle/>
          <a:p>
            <a:pPr eaLnBrk="1" hangingPunct="1">
              <a:lnSpc>
                <a:spcPct val="90000"/>
              </a:lnSpc>
              <a:buSzPct val="120000"/>
              <a:buFont typeface="Wingdings" pitchFamily="2" charset="2"/>
              <a:buChar char="§"/>
            </a:pPr>
            <a:r>
              <a:rPr lang="en-GB" sz="2000" dirty="0" smtClean="0"/>
              <a:t>Provides a </a:t>
            </a:r>
            <a:r>
              <a:rPr lang="en-GB" sz="2000" dirty="0" smtClean="0">
                <a:solidFill>
                  <a:srgbClr val="0000FF"/>
                </a:solidFill>
              </a:rPr>
              <a:t>listing</a:t>
            </a:r>
            <a:r>
              <a:rPr lang="en-GB" sz="2000" dirty="0" smtClean="0"/>
              <a:t> of every possible combination of inputs and its corresponding outputs</a:t>
            </a:r>
            <a:r>
              <a:rPr lang="en-GB" sz="2000" dirty="0"/>
              <a:t>. </a:t>
            </a:r>
            <a:endParaRPr lang="en-GB" sz="2000" dirty="0" smtClean="0"/>
          </a:p>
          <a:p>
            <a:pPr eaLnBrk="1" hangingPunct="1">
              <a:lnSpc>
                <a:spcPct val="90000"/>
              </a:lnSpc>
              <a:buSzPct val="120000"/>
              <a:buFont typeface="Wingdings" pitchFamily="2" charset="2"/>
              <a:buChar char="§"/>
            </a:pPr>
            <a:endParaRPr lang="en-GB" sz="2000" dirty="0" smtClean="0"/>
          </a:p>
          <a:p>
            <a:pPr eaLnBrk="1" hangingPunct="1">
              <a:lnSpc>
                <a:spcPct val="90000"/>
              </a:lnSpc>
              <a:buSzPct val="120000"/>
              <a:buFont typeface="Wingdings" pitchFamily="2" charset="2"/>
              <a:buChar char="§"/>
            </a:pPr>
            <a:endParaRPr lang="en-GB" sz="2000" dirty="0"/>
          </a:p>
          <a:p>
            <a:pPr eaLnBrk="1" hangingPunct="1">
              <a:lnSpc>
                <a:spcPct val="90000"/>
              </a:lnSpc>
              <a:buSzPct val="120000"/>
              <a:buFont typeface="Wingdings" pitchFamily="2" charset="2"/>
              <a:buChar char="§"/>
            </a:pPr>
            <a:r>
              <a:rPr lang="en-GB" sz="2000" dirty="0" smtClean="0"/>
              <a:t>Truth </a:t>
            </a:r>
            <a:r>
              <a:rPr lang="en-GB" sz="2000" dirty="0"/>
              <a:t>table can have different number of inputs or outputs. Example:</a:t>
            </a:r>
            <a:endParaRPr lang="en-GB" sz="2000" dirty="0" smtClean="0"/>
          </a:p>
          <a:p>
            <a:pPr eaLnBrk="1" hangingPunct="1">
              <a:lnSpc>
                <a:spcPct val="90000"/>
              </a:lnSpc>
              <a:buSzPct val="120000"/>
              <a:buFont typeface="Wingdings" pitchFamily="2" charset="2"/>
              <a:buChar char="§"/>
            </a:pPr>
            <a:endParaRPr lang="en-GB" sz="2000" dirty="0"/>
          </a:p>
          <a:p>
            <a:pPr eaLnBrk="1" hangingPunct="1">
              <a:lnSpc>
                <a:spcPct val="90000"/>
              </a:lnSpc>
              <a:buSzPct val="120000"/>
              <a:buFont typeface="Wingdings" pitchFamily="2" charset="2"/>
              <a:buChar char="§"/>
            </a:pPr>
            <a:endParaRPr lang="en-GB" sz="2800" dirty="0" smtClean="0"/>
          </a:p>
          <a:p>
            <a:pPr eaLnBrk="1" hangingPunct="1">
              <a:lnSpc>
                <a:spcPct val="90000"/>
              </a:lnSpc>
              <a:buSzPct val="120000"/>
              <a:buFont typeface="Wingdings" pitchFamily="2" charset="2"/>
              <a:buChar char="§"/>
            </a:pPr>
            <a:endParaRPr lang="en-GB" sz="2000" dirty="0" smtClean="0"/>
          </a:p>
        </p:txBody>
      </p:sp>
      <p:graphicFrame>
        <p:nvGraphicFramePr>
          <p:cNvPr id="11268" name="Object 4"/>
          <p:cNvGraphicFramePr>
            <a:graphicFrameLocks noChangeAspect="1"/>
          </p:cNvGraphicFramePr>
          <p:nvPr>
            <p:extLst>
              <p:ext uri="{D42A27DB-BD31-4B8C-83A1-F6EECF244321}">
                <p14:modId xmlns:p14="http://schemas.microsoft.com/office/powerpoint/2010/main" val="2597633897"/>
              </p:ext>
            </p:extLst>
          </p:nvPr>
        </p:nvGraphicFramePr>
        <p:xfrm>
          <a:off x="1627187" y="2779776"/>
          <a:ext cx="3333750" cy="1525588"/>
        </p:xfrm>
        <a:graphic>
          <a:graphicData uri="http://schemas.openxmlformats.org/presentationml/2006/ole">
            <mc:AlternateContent xmlns:mc="http://schemas.openxmlformats.org/markup-compatibility/2006">
              <mc:Choice xmlns:v="urn:schemas-microsoft-com:vml" Requires="v">
                <p:oleObj spid="_x0000_s28835" name="Document" r:id="rId4" imgW="3329254" imgH="1533698" progId="Word.Document.8">
                  <p:embed/>
                </p:oleObj>
              </mc:Choice>
              <mc:Fallback>
                <p:oleObj name="Document" r:id="rId4" imgW="3329254" imgH="1533698" progId="Word.Document.8">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187" y="2779776"/>
                        <a:ext cx="3333750" cy="152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901052434"/>
              </p:ext>
            </p:extLst>
          </p:nvPr>
        </p:nvGraphicFramePr>
        <p:xfrm>
          <a:off x="4038600" y="1143000"/>
          <a:ext cx="2576513" cy="1014413"/>
        </p:xfrm>
        <a:graphic>
          <a:graphicData uri="http://schemas.openxmlformats.org/presentationml/2006/ole">
            <mc:AlternateContent xmlns:mc="http://schemas.openxmlformats.org/markup-compatibility/2006">
              <mc:Choice xmlns:v="urn:schemas-microsoft-com:vml" Requires="v">
                <p:oleObj spid="_x0000_s28836" name="Document" r:id="rId7" imgW="2580132" imgH="1013460" progId="Word.Document.8">
                  <p:embed/>
                </p:oleObj>
              </mc:Choice>
              <mc:Fallback>
                <p:oleObj name="Document" r:id="rId7" imgW="2580132" imgH="1013460" progId="Word.Document.8">
                  <p:embed/>
                  <p:pic>
                    <p:nvPicPr>
                      <p:cNvPr id="0" name="Picture 1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43000"/>
                        <a:ext cx="25765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650687182"/>
              </p:ext>
            </p:extLst>
          </p:nvPr>
        </p:nvGraphicFramePr>
        <p:xfrm>
          <a:off x="4370387" y="2779776"/>
          <a:ext cx="3706813" cy="2682875"/>
        </p:xfrm>
        <a:graphic>
          <a:graphicData uri="http://schemas.openxmlformats.org/presentationml/2006/ole">
            <mc:AlternateContent xmlns:mc="http://schemas.openxmlformats.org/markup-compatibility/2006">
              <mc:Choice xmlns:v="urn:schemas-microsoft-com:vml" Requires="v">
                <p:oleObj spid="_x0000_s28837" name="Document" r:id="rId10" imgW="3627563" imgH="2625232" progId="Word.Document.8">
                  <p:embed/>
                </p:oleObj>
              </mc:Choice>
              <mc:Fallback>
                <p:oleObj name="Document" r:id="rId10" imgW="3627563" imgH="2625232" progId="Word.Document.8">
                  <p:embed/>
                  <p:pic>
                    <p:nvPicPr>
                      <p:cNvPr id="0" name="Picture 1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0387" y="2779776"/>
                        <a:ext cx="3706813" cy="268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1627187" y="2627376"/>
            <a:ext cx="990600" cy="1676400"/>
          </a:xfrm>
          <a:prstGeom prst="ellipse">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ectangle 3"/>
          <p:cNvSpPr/>
          <p:nvPr/>
        </p:nvSpPr>
        <p:spPr>
          <a:xfrm>
            <a:off x="76200" y="4675846"/>
            <a:ext cx="3395027" cy="1754326"/>
          </a:xfrm>
          <a:prstGeom prst="rect">
            <a:avLst/>
          </a:prstGeom>
        </p:spPr>
        <p:txBody>
          <a:bodyPr wrap="square">
            <a:spAutoFit/>
          </a:bodyPr>
          <a:lstStyle/>
          <a:p>
            <a:pPr marL="285750" indent="-285750" algn="just">
              <a:buFont typeface="Arial" pitchFamily="34" charset="0"/>
              <a:buChar char="•"/>
            </a:pPr>
            <a:r>
              <a:rPr lang="en-GB" dirty="0" smtClean="0"/>
              <a:t>The </a:t>
            </a:r>
            <a:r>
              <a:rPr lang="en-GB" b="1" dirty="0" smtClean="0"/>
              <a:t>input</a:t>
            </a:r>
            <a:r>
              <a:rPr lang="en-GB" dirty="0" smtClean="0"/>
              <a:t> contains all permutations or possible combinations of input pattern.</a:t>
            </a:r>
          </a:p>
          <a:p>
            <a:pPr marL="285750" indent="-285750" algn="just">
              <a:buFont typeface="Arial" pitchFamily="34" charset="0"/>
              <a:buChar char="•"/>
            </a:pPr>
            <a:r>
              <a:rPr lang="en-GB" dirty="0" smtClean="0"/>
              <a:t>They are the same for all circuits for the same number of input bits.</a:t>
            </a:r>
            <a:endParaRPr lang="en-US" dirty="0"/>
          </a:p>
        </p:txBody>
      </p:sp>
      <p:cxnSp>
        <p:nvCxnSpPr>
          <p:cNvPr id="6" name="Straight Arrow Connector 5"/>
          <p:cNvCxnSpPr/>
          <p:nvPr/>
        </p:nvCxnSpPr>
        <p:spPr>
          <a:xfrm flipH="1">
            <a:off x="1627187" y="4227576"/>
            <a:ext cx="304800" cy="448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5791200" y="2627376"/>
            <a:ext cx="1905000" cy="2916198"/>
          </a:xfrm>
          <a:prstGeom prst="round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p:cNvSpPr/>
          <p:nvPr/>
        </p:nvSpPr>
        <p:spPr>
          <a:xfrm>
            <a:off x="4339907" y="2602992"/>
            <a:ext cx="1414717" cy="2920246"/>
          </a:xfrm>
          <a:prstGeom prst="ellipse">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p:cNvSpPr/>
          <p:nvPr/>
        </p:nvSpPr>
        <p:spPr>
          <a:xfrm>
            <a:off x="3758406" y="5800344"/>
            <a:ext cx="4065587" cy="923330"/>
          </a:xfrm>
          <a:prstGeom prst="rect">
            <a:avLst/>
          </a:prstGeom>
        </p:spPr>
        <p:txBody>
          <a:bodyPr wrap="square">
            <a:spAutoFit/>
          </a:bodyPr>
          <a:lstStyle/>
          <a:p>
            <a:pPr marL="285750" indent="-285750" algn="just">
              <a:buFont typeface="Arial" pitchFamily="34" charset="0"/>
              <a:buChar char="•"/>
            </a:pPr>
            <a:r>
              <a:rPr lang="en-GB" dirty="0" smtClean="0"/>
              <a:t>The </a:t>
            </a:r>
            <a:r>
              <a:rPr lang="en-GB" b="1" dirty="0" smtClean="0"/>
              <a:t>output(s) </a:t>
            </a:r>
            <a:r>
              <a:rPr lang="en-GB" dirty="0" smtClean="0"/>
              <a:t>reflect the way the circuit behaves.</a:t>
            </a:r>
          </a:p>
          <a:p>
            <a:pPr marL="285750" indent="-285750" algn="just">
              <a:buFont typeface="Arial" pitchFamily="34" charset="0"/>
              <a:buChar char="•"/>
            </a:pPr>
            <a:r>
              <a:rPr lang="en-GB" dirty="0" smtClean="0"/>
              <a:t>It is different for different type of tasks</a:t>
            </a:r>
          </a:p>
        </p:txBody>
      </p:sp>
      <p:sp>
        <p:nvSpPr>
          <p:cNvPr id="25" name="Rounded Rectangle 24"/>
          <p:cNvSpPr/>
          <p:nvPr/>
        </p:nvSpPr>
        <p:spPr>
          <a:xfrm>
            <a:off x="2639123" y="2697509"/>
            <a:ext cx="822104" cy="1676400"/>
          </a:xfrm>
          <a:prstGeom prst="round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Arrow Connector 27"/>
          <p:cNvCxnSpPr/>
          <p:nvPr/>
        </p:nvCxnSpPr>
        <p:spPr>
          <a:xfrm>
            <a:off x="3461227" y="4312920"/>
            <a:ext cx="729773" cy="1402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3471227" y="4303776"/>
            <a:ext cx="780288" cy="71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2"/>
          </p:cNvCxnSpPr>
          <p:nvPr/>
        </p:nvCxnSpPr>
        <p:spPr>
          <a:xfrm flipH="1">
            <a:off x="6477000" y="5543574"/>
            <a:ext cx="266700" cy="2567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7386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8" grpId="0" animBg="1"/>
      <p:bldP spid="20" grpId="0" animBg="1"/>
      <p:bldP spid="22" grpId="0"/>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85800" y="990600"/>
            <a:ext cx="8229600" cy="1219200"/>
          </a:xfrm>
        </p:spPr>
        <p:txBody>
          <a:bodyPr/>
          <a:lstStyle/>
          <a:p>
            <a:pPr marL="457200" indent="-457200" eaLnBrk="1" hangingPunct="1">
              <a:buFont typeface="Arial" pitchFamily="34" charset="0"/>
              <a:buAutoNum type="alphaLcPeriod"/>
            </a:pPr>
            <a:r>
              <a:rPr lang="en-US" altLang="zh-TW" sz="2200" dirty="0" smtClean="0"/>
              <a:t>Create the truth table that generates an even-parity bit for a 3 bit input</a:t>
            </a:r>
          </a:p>
          <a:p>
            <a:pPr marL="457200" indent="-457200" eaLnBrk="1" hangingPunct="1">
              <a:buFont typeface="Arial" pitchFamily="34" charset="0"/>
              <a:buAutoNum type="alphaLcPeriod"/>
            </a:pPr>
            <a:endParaRPr lang="en-US" altLang="zh-TW" sz="2200" dirty="0" smtClean="0"/>
          </a:p>
          <a:p>
            <a:pPr marL="0" indent="0" eaLnBrk="1" hangingPunct="1">
              <a:buFont typeface="Arial" pitchFamily="34" charset="0"/>
              <a:buNone/>
            </a:pPr>
            <a:endParaRPr lang="en-US" altLang="zh-TW" sz="2400" dirty="0"/>
          </a:p>
          <a:p>
            <a:pPr marL="0" indent="0" eaLnBrk="1" hangingPunct="1">
              <a:buFont typeface="Arial" pitchFamily="34" charset="0"/>
              <a:buNone/>
            </a:pPr>
            <a:endParaRPr lang="en-US" altLang="zh-TW" sz="2400" dirty="0" smtClean="0"/>
          </a:p>
          <a:p>
            <a:pPr marL="0" indent="0" eaLnBrk="1" hangingPunct="1">
              <a:buFont typeface="Arial" pitchFamily="34" charset="0"/>
              <a:buNone/>
            </a:pPr>
            <a:endParaRPr lang="en-US" altLang="zh-TW" sz="2400" dirty="0"/>
          </a:p>
          <a:p>
            <a:pPr marL="0" indent="0" eaLnBrk="1" hangingPunct="1">
              <a:buFont typeface="Arial" pitchFamily="34" charset="0"/>
              <a:buNone/>
            </a:pPr>
            <a:endParaRPr lang="en-US" altLang="zh-TW" sz="2400" dirty="0" smtClean="0"/>
          </a:p>
          <a:p>
            <a:pPr marL="457200" indent="-457200" eaLnBrk="1" hangingPunct="1">
              <a:buAutoNum type="alphaLcPeriod" startAt="2"/>
            </a:pPr>
            <a:r>
              <a:rPr lang="en-US" altLang="zh-TW" sz="2200" dirty="0" smtClean="0"/>
              <a:t>Write </a:t>
            </a:r>
            <a:r>
              <a:rPr lang="en-US" altLang="zh-TW" sz="2200" dirty="0"/>
              <a:t>the truth table to compute the square of a binary number, </a:t>
            </a:r>
            <a:r>
              <a:rPr lang="en-US" altLang="zh-TW" sz="2200" i="1" dirty="0"/>
              <a:t>X</a:t>
            </a:r>
            <a:r>
              <a:rPr lang="en-US" altLang="zh-TW" sz="2200" i="1" baseline="-25000" dirty="0"/>
              <a:t>1</a:t>
            </a:r>
            <a:r>
              <a:rPr lang="en-US" altLang="zh-TW" sz="2200" i="1" dirty="0"/>
              <a:t>X</a:t>
            </a:r>
            <a:r>
              <a:rPr lang="en-US" altLang="zh-TW" sz="2200" i="1" baseline="-25000" dirty="0"/>
              <a:t>0</a:t>
            </a:r>
            <a:r>
              <a:rPr lang="en-US" altLang="zh-TW" sz="2200" dirty="0"/>
              <a:t>, and store the output in binary using 4 bits, </a:t>
            </a:r>
            <a:r>
              <a:rPr lang="en-US" altLang="zh-TW" sz="2200" i="1" dirty="0"/>
              <a:t>Y</a:t>
            </a:r>
            <a:r>
              <a:rPr lang="en-US" altLang="zh-TW" sz="2200" i="1" baseline="-25000" dirty="0"/>
              <a:t>3</a:t>
            </a:r>
            <a:r>
              <a:rPr lang="en-US" altLang="zh-TW" sz="2200" i="1" dirty="0"/>
              <a:t>Y</a:t>
            </a:r>
            <a:r>
              <a:rPr lang="en-US" altLang="zh-TW" sz="2200" i="1" baseline="-25000" dirty="0"/>
              <a:t>2</a:t>
            </a:r>
            <a:r>
              <a:rPr lang="en-US" altLang="zh-TW" sz="2200" i="1" dirty="0"/>
              <a:t>Y</a:t>
            </a:r>
            <a:r>
              <a:rPr lang="en-US" altLang="zh-TW" sz="2200" i="1" baseline="-25000" dirty="0"/>
              <a:t>1</a:t>
            </a:r>
            <a:r>
              <a:rPr lang="en-US" altLang="zh-TW" sz="2200" i="1" dirty="0"/>
              <a:t>Y</a:t>
            </a:r>
            <a:r>
              <a:rPr lang="en-US" altLang="zh-TW" sz="2200" i="1" baseline="-25000" dirty="0"/>
              <a:t>0</a:t>
            </a:r>
            <a:r>
              <a:rPr lang="en-US" altLang="zh-TW" sz="2200" dirty="0" smtClean="0"/>
              <a:t>.</a:t>
            </a:r>
          </a:p>
          <a:p>
            <a:pPr marL="457200" indent="-457200" eaLnBrk="1" hangingPunct="1">
              <a:buAutoNum type="alphaLcPeriod" startAt="2"/>
            </a:pPr>
            <a:endParaRPr lang="en-US" altLang="zh-TW" sz="2200" dirty="0" smtClean="0"/>
          </a:p>
          <a:p>
            <a:pPr marL="0" indent="0" eaLnBrk="1" hangingPunct="1">
              <a:buNone/>
            </a:pPr>
            <a:endParaRPr lang="en-US" altLang="zh-TW" sz="2200" dirty="0"/>
          </a:p>
          <a:p>
            <a:pPr marL="0" indent="0" eaLnBrk="1" hangingPunct="1">
              <a:buFont typeface="Arial" pitchFamily="34" charset="0"/>
              <a:buNone/>
            </a:pPr>
            <a:endParaRPr lang="en-US" altLang="zh-TW" sz="2200" dirty="0" smtClean="0"/>
          </a:p>
          <a:p>
            <a:pPr marL="0" indent="0" eaLnBrk="1" hangingPunct="1"/>
            <a:endParaRPr lang="en-US" altLang="zh-TW" sz="2200" dirty="0" smtClean="0"/>
          </a:p>
          <a:p>
            <a:pPr marL="0" indent="0" eaLnBrk="1" hangingPunct="1"/>
            <a:endParaRPr lang="en-US" altLang="zh-TW" sz="1800" dirty="0" smtClean="0"/>
          </a:p>
          <a:p>
            <a:pPr marL="0" indent="0" eaLnBrk="1" hangingPunct="1"/>
            <a:endParaRPr lang="en-US" altLang="zh-TW" sz="1800" dirty="0" smtClean="0"/>
          </a:p>
          <a:p>
            <a:pPr marL="0" indent="0" eaLnBrk="1" hangingPunct="1"/>
            <a:endParaRPr lang="en-US" altLang="zh-TW" sz="2400" dirty="0" smtClean="0"/>
          </a:p>
          <a:p>
            <a:pPr marL="0" indent="0" eaLnBrk="1" hangingPunct="1"/>
            <a:endParaRPr lang="en-US" altLang="zh-TW" sz="1400" dirty="0" smtClean="0"/>
          </a:p>
        </p:txBody>
      </p:sp>
      <p:sp>
        <p:nvSpPr>
          <p:cNvPr id="11" name="Content Placeholder 10"/>
          <p:cNvSpPr>
            <a:spLocks noGrp="1"/>
          </p:cNvSpPr>
          <p:nvPr>
            <p:ph idx="4294967295"/>
          </p:nvPr>
        </p:nvSpPr>
        <p:spPr>
          <a:xfrm>
            <a:off x="304800" y="609600"/>
            <a:ext cx="7620000" cy="381000"/>
          </a:xfrm>
        </p:spPr>
        <p:txBody>
          <a:bodyPr rtlCol="0">
            <a:normAutofit fontScale="70000" lnSpcReduction="20000"/>
          </a:bodyPr>
          <a:lstStyle/>
          <a:p>
            <a:pPr eaLnBrk="1" fontAlgn="auto" hangingPunct="1">
              <a:spcAft>
                <a:spcPts val="0"/>
              </a:spcAft>
              <a:defRPr/>
            </a:pPr>
            <a:r>
              <a:rPr lang="en-US" dirty="0" smtClean="0"/>
              <a:t>Examples:</a:t>
            </a:r>
            <a:endParaRPr lang="en-US" dirty="0"/>
          </a:p>
        </p:txBody>
      </p:sp>
      <p:graphicFrame>
        <p:nvGraphicFramePr>
          <p:cNvPr id="5126" name="Object 6"/>
          <p:cNvGraphicFramePr>
            <a:graphicFrameLocks noChangeAspect="1"/>
          </p:cNvGraphicFramePr>
          <p:nvPr>
            <p:extLst>
              <p:ext uri="{D42A27DB-BD31-4B8C-83A1-F6EECF244321}">
                <p14:modId xmlns:p14="http://schemas.microsoft.com/office/powerpoint/2010/main" val="3526438884"/>
              </p:ext>
            </p:extLst>
          </p:nvPr>
        </p:nvGraphicFramePr>
        <p:xfrm>
          <a:off x="3429000" y="1524000"/>
          <a:ext cx="2094673" cy="2309636"/>
        </p:xfrm>
        <a:graphic>
          <a:graphicData uri="http://schemas.openxmlformats.org/presentationml/2006/ole">
            <mc:AlternateContent xmlns:mc="http://schemas.openxmlformats.org/markup-compatibility/2006">
              <mc:Choice xmlns:v="urn:schemas-microsoft-com:vml" Requires="v">
                <p:oleObj spid="_x0000_s30827" name="Worksheet" r:id="rId4" imgW="1724060" imgH="1895372" progId="Excel.Sheet.8">
                  <p:embed/>
                </p:oleObj>
              </mc:Choice>
              <mc:Fallback>
                <p:oleObj name="Worksheet" r:id="rId4" imgW="1724060" imgH="1895372" progId="Excel.Sheet.8">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524000"/>
                        <a:ext cx="2094673" cy="2309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Title 1"/>
          <p:cNvSpPr>
            <a:spLocks noGrp="1"/>
          </p:cNvSpPr>
          <p:nvPr>
            <p:ph type="title"/>
          </p:nvPr>
        </p:nvSpPr>
        <p:spPr/>
        <p:txBody>
          <a:bodyPr/>
          <a:lstStyle/>
          <a:p>
            <a:pPr eaLnBrk="1" hangingPunct="1"/>
            <a:r>
              <a:rPr lang="en-US" sz="3200" b="1" dirty="0" smtClean="0"/>
              <a:t>Truth Tables</a:t>
            </a:r>
          </a:p>
        </p:txBody>
      </p:sp>
      <p:sp>
        <p:nvSpPr>
          <p:cNvPr id="225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3503615-B4F6-4571-8501-030B58A4DC8C}" type="slidenum">
              <a:rPr lang="en-US" smtClean="0">
                <a:solidFill>
                  <a:srgbClr val="898989"/>
                </a:solidFill>
              </a:rPr>
              <a:pPr eaLnBrk="1" hangingPunct="1"/>
              <a:t>17</a:t>
            </a:fld>
            <a:endParaRPr 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202862"/>
              </p:ext>
            </p:extLst>
          </p:nvPr>
        </p:nvGraphicFramePr>
        <p:xfrm>
          <a:off x="3048000" y="4953000"/>
          <a:ext cx="3322002" cy="1510001"/>
        </p:xfrm>
        <a:graphic>
          <a:graphicData uri="http://schemas.openxmlformats.org/presentationml/2006/ole">
            <mc:AlternateContent xmlns:mc="http://schemas.openxmlformats.org/markup-compatibility/2006">
              <mc:Choice xmlns:v="urn:schemas-microsoft-com:vml" Requires="v">
                <p:oleObj spid="_x0000_s30828" name="Worksheet" r:id="rId7" imgW="2573280" imgH="1052280" progId="Excel.Sheet.8">
                  <p:embed/>
                </p:oleObj>
              </mc:Choice>
              <mc:Fallback>
                <p:oleObj name="Worksheet" r:id="rId7" imgW="2573280" imgH="1052280" progId="Excel.Sheet.8">
                  <p:embed/>
                  <p:pic>
                    <p:nvPicPr>
                      <p:cNvPr id="0" name="Picture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953000"/>
                        <a:ext cx="3322002" cy="15100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12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838200"/>
            <a:ext cx="8763000" cy="5105400"/>
          </a:xfrm>
        </p:spPr>
        <p:txBody>
          <a:bodyPr/>
          <a:lstStyle/>
          <a:p>
            <a:pPr eaLnBrk="1" hangingPunct="1">
              <a:spcBef>
                <a:spcPts val="600"/>
              </a:spcBef>
            </a:pPr>
            <a:r>
              <a:rPr lang="en-US" altLang="zh-TW" sz="2200" dirty="0" smtClean="0"/>
              <a:t>Truth tables are useful in circuit analysis. Every function computed by a circuit can be specified by a truth table. </a:t>
            </a:r>
          </a:p>
          <a:p>
            <a:pPr eaLnBrk="1" hangingPunct="1">
              <a:spcBef>
                <a:spcPts val="600"/>
              </a:spcBef>
            </a:pPr>
            <a:r>
              <a:rPr lang="en-US" altLang="zh-TW" sz="2200" dirty="0" smtClean="0"/>
              <a:t>Truth tables are useful in circuit design. A truth table specifies the function to be computed precisely. Each truth table specifies a unique function. </a:t>
            </a:r>
          </a:p>
          <a:p>
            <a:pPr eaLnBrk="1" hangingPunct="1">
              <a:spcBef>
                <a:spcPts val="600"/>
              </a:spcBef>
            </a:pPr>
            <a:r>
              <a:rPr lang="en-US" altLang="zh-TW" sz="2200" dirty="0" smtClean="0"/>
              <a:t>Unfortunately, truth tables can be very cumbersome. </a:t>
            </a:r>
          </a:p>
          <a:p>
            <a:pPr lvl="1" eaLnBrk="1" hangingPunct="1">
              <a:spcBef>
                <a:spcPts val="600"/>
              </a:spcBef>
            </a:pPr>
            <a:r>
              <a:rPr lang="en-US" altLang="zh-TW" sz="2200" dirty="0" smtClean="0"/>
              <a:t>When there are </a:t>
            </a:r>
            <a:r>
              <a:rPr lang="en-US" altLang="zh-TW" sz="2200" i="1" dirty="0" smtClean="0"/>
              <a:t>n</a:t>
            </a:r>
            <a:r>
              <a:rPr lang="en-US" altLang="zh-TW" sz="2200" dirty="0" smtClean="0"/>
              <a:t> inputs, a truth table contains 2</a:t>
            </a:r>
            <a:r>
              <a:rPr lang="en-US" altLang="zh-TW" sz="2200" i="1" baseline="30000" dirty="0" smtClean="0"/>
              <a:t>n</a:t>
            </a:r>
            <a:r>
              <a:rPr lang="en-US" altLang="zh-TW" sz="2200" dirty="0" smtClean="0"/>
              <a:t> rows </a:t>
            </a:r>
          </a:p>
          <a:p>
            <a:pPr lvl="1" eaLnBrk="1" hangingPunct="1">
              <a:spcBef>
                <a:spcPts val="600"/>
              </a:spcBef>
            </a:pPr>
            <a:r>
              <a:rPr lang="en-US" altLang="zh-TW" sz="2200" dirty="0" smtClean="0"/>
              <a:t>Cannot be manipulated to generate a cost-effective logic circuit especially for complicated circuits</a:t>
            </a:r>
          </a:p>
          <a:p>
            <a:pPr lvl="1" eaLnBrk="1" hangingPunct="1">
              <a:spcBef>
                <a:spcPts val="600"/>
              </a:spcBef>
            </a:pPr>
            <a:r>
              <a:rPr lang="en-US" altLang="zh-TW" sz="2200" dirty="0" smtClean="0"/>
              <a:t>Only suitable for simple Boolean functions</a:t>
            </a:r>
            <a:endParaRPr lang="en-US" altLang="zh-TW" sz="2200" dirty="0"/>
          </a:p>
          <a:p>
            <a:pPr eaLnBrk="1" hangingPunct="1">
              <a:spcBef>
                <a:spcPts val="600"/>
              </a:spcBef>
            </a:pPr>
            <a:r>
              <a:rPr lang="en-US" altLang="zh-TW" sz="2200" dirty="0" smtClean="0">
                <a:sym typeface="Wingdings" pitchFamily="2" charset="2"/>
              </a:rPr>
              <a:t>Solution: Boolean Expression</a:t>
            </a:r>
          </a:p>
          <a:p>
            <a:pPr lvl="1" eaLnBrk="1" hangingPunct="1">
              <a:spcBef>
                <a:spcPts val="600"/>
              </a:spcBef>
            </a:pPr>
            <a:r>
              <a:rPr lang="en-GB" sz="2200" dirty="0" smtClean="0"/>
              <a:t>A </a:t>
            </a:r>
            <a:r>
              <a:rPr lang="en-GB" sz="2200" b="1" dirty="0">
                <a:solidFill>
                  <a:srgbClr val="0000FF"/>
                </a:solidFill>
              </a:rPr>
              <a:t>Boolean expression</a:t>
            </a:r>
            <a:r>
              <a:rPr lang="en-GB" sz="2200" dirty="0"/>
              <a:t> is an algebraic statement containing Boolean variables and operators.</a:t>
            </a:r>
          </a:p>
          <a:p>
            <a:pPr eaLnBrk="1" hangingPunct="1">
              <a:spcBef>
                <a:spcPts val="600"/>
              </a:spcBef>
            </a:pPr>
            <a:endParaRPr lang="en-US" altLang="zh-TW" sz="2200" dirty="0" smtClean="0"/>
          </a:p>
          <a:p>
            <a:pPr eaLnBrk="1" hangingPunct="1">
              <a:spcBef>
                <a:spcPts val="600"/>
              </a:spcBef>
            </a:pPr>
            <a:endParaRPr lang="en-US" altLang="zh-TW" sz="2200" dirty="0" smtClean="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Boolean Expression</a:t>
            </a:r>
          </a:p>
        </p:txBody>
      </p:sp>
      <p:sp>
        <p:nvSpPr>
          <p:cNvPr id="245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1BC2249-E307-4EAF-82EE-0A2EA958BA3A}" type="slidenum">
              <a:rPr lang="en-US" smtClean="0">
                <a:solidFill>
                  <a:srgbClr val="898989"/>
                </a:solidFill>
              </a:rPr>
              <a:pPr eaLnBrk="1" hangingPunct="1"/>
              <a:t>18</a:t>
            </a:fld>
            <a:endParaRPr lang="en-US" dirty="0" smtClean="0">
              <a:solidFill>
                <a:srgbClr val="898989"/>
              </a:solidFill>
            </a:endParaRPr>
          </a:p>
        </p:txBody>
      </p:sp>
    </p:spTree>
    <p:extLst>
      <p:ext uri="{BB962C8B-B14F-4D97-AF65-F5344CB8AC3E}">
        <p14:creationId xmlns:p14="http://schemas.microsoft.com/office/powerpoint/2010/main" val="547740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838200"/>
            <a:ext cx="8229600" cy="1219200"/>
          </a:xfrm>
        </p:spPr>
        <p:txBody>
          <a:bodyPr/>
          <a:lstStyle/>
          <a:p>
            <a:pPr eaLnBrk="1" hangingPunct="1"/>
            <a:r>
              <a:rPr lang="en-US" altLang="zh-TW" sz="2400" dirty="0" smtClean="0"/>
              <a:t>A </a:t>
            </a:r>
            <a:r>
              <a:rPr lang="en-US" altLang="zh-TW" sz="2400" b="1" dirty="0" smtClean="0">
                <a:solidFill>
                  <a:srgbClr val="0000FF"/>
                </a:solidFill>
              </a:rPr>
              <a:t>Boolean expression </a:t>
            </a:r>
            <a:r>
              <a:rPr lang="en-US" altLang="zh-TW" sz="2400" dirty="0" smtClean="0"/>
              <a:t>can be used to specify a Boolean function, which expresses the logical relationship between binary variables.</a:t>
            </a:r>
          </a:p>
          <a:p>
            <a:pPr eaLnBrk="1" hangingPunct="1"/>
            <a:endParaRPr lang="en-US" altLang="zh-TW" sz="2400" dirty="0" smtClean="0"/>
          </a:p>
          <a:p>
            <a:pPr eaLnBrk="1" hangingPunct="1"/>
            <a:endParaRPr lang="en-US" altLang="zh-TW" sz="2400" dirty="0" smtClean="0"/>
          </a:p>
          <a:p>
            <a:pPr eaLnBrk="1" hangingPunct="1"/>
            <a:endParaRPr lang="en-US" altLang="zh-TW" sz="3600" dirty="0" smtClean="0"/>
          </a:p>
          <a:p>
            <a:pPr eaLnBrk="1" hangingPunct="1"/>
            <a:endParaRPr lang="en-US" altLang="zh-TW" sz="2400" dirty="0" smtClean="0"/>
          </a:p>
          <a:p>
            <a:pPr eaLnBrk="1" hangingPunct="1"/>
            <a:endParaRPr lang="en-US" altLang="zh-TW" sz="2400" dirty="0" smtClean="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Boolean Expression</a:t>
            </a:r>
          </a:p>
        </p:txBody>
      </p:sp>
      <p:sp>
        <p:nvSpPr>
          <p:cNvPr id="2560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40E8D29-5E1B-4CCB-ADE5-149335106C56}" type="slidenum">
              <a:rPr lang="en-US" smtClean="0">
                <a:solidFill>
                  <a:srgbClr val="898989"/>
                </a:solidFill>
              </a:rPr>
              <a:pPr eaLnBrk="1" hangingPunct="1"/>
              <a:t>19</a:t>
            </a:fld>
            <a:endParaRPr lang="en-US" smtClean="0">
              <a:solidFill>
                <a:srgbClr val="898989"/>
              </a:solidFill>
            </a:endParaRPr>
          </a:p>
        </p:txBody>
      </p:sp>
      <p:sp>
        <p:nvSpPr>
          <p:cNvPr id="3" name="Rectangle 2"/>
          <p:cNvSpPr/>
          <p:nvPr/>
        </p:nvSpPr>
        <p:spPr>
          <a:xfrm>
            <a:off x="5867400" y="3810000"/>
            <a:ext cx="1665777" cy="461665"/>
          </a:xfrm>
          <a:prstGeom prst="rect">
            <a:avLst/>
          </a:prstGeom>
        </p:spPr>
        <p:txBody>
          <a:bodyPr wrap="none">
            <a:spAutoFit/>
          </a:bodyPr>
          <a:lstStyle/>
          <a:p>
            <a:r>
              <a:rPr lang="en-US" altLang="zh-TW" sz="2400" i="1" dirty="0" smtClean="0"/>
              <a:t>F = X </a:t>
            </a:r>
            <a:r>
              <a:rPr lang="en-US" altLang="zh-TW" sz="2400" dirty="0"/>
              <a:t>+ (</a:t>
            </a:r>
            <a:r>
              <a:rPr lang="en-US" altLang="zh-TW" sz="2400" i="1" dirty="0"/>
              <a:t>Y.Z</a:t>
            </a:r>
            <a:r>
              <a:rPr lang="en-US" altLang="zh-TW" sz="2400" dirty="0"/>
              <a:t>) </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850216589"/>
              </p:ext>
            </p:extLst>
          </p:nvPr>
        </p:nvGraphicFramePr>
        <p:xfrm>
          <a:off x="1524000" y="2484405"/>
          <a:ext cx="2590800" cy="2857933"/>
        </p:xfrm>
        <a:graphic>
          <a:graphicData uri="http://schemas.openxmlformats.org/presentationml/2006/ole">
            <mc:AlternateContent xmlns:mc="http://schemas.openxmlformats.org/markup-compatibility/2006">
              <mc:Choice xmlns:v="urn:schemas-microsoft-com:vml" Requires="v">
                <p:oleObj spid="_x0000_s32829" name="Worksheet" r:id="rId4" imgW="1724060" imgH="1895372" progId="Excel.Sheet.8">
                  <p:embed/>
                </p:oleObj>
              </mc:Choice>
              <mc:Fallback>
                <p:oleObj name="Worksheet" r:id="rId4" imgW="1724060" imgH="1895372" progId="Excel.Sheet.8">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84405"/>
                        <a:ext cx="2590800" cy="2857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2350229" y="5410200"/>
            <a:ext cx="1253420" cy="369332"/>
          </a:xfrm>
          <a:prstGeom prst="rect">
            <a:avLst/>
          </a:prstGeom>
        </p:spPr>
        <p:txBody>
          <a:bodyPr wrap="none">
            <a:spAutoFit/>
          </a:bodyPr>
          <a:lstStyle/>
          <a:p>
            <a:r>
              <a:rPr lang="en-US" altLang="zh-TW" b="1" dirty="0" smtClean="0"/>
              <a:t>Truth Table</a:t>
            </a:r>
            <a:endParaRPr lang="en-US" b="1" dirty="0"/>
          </a:p>
        </p:txBody>
      </p:sp>
      <p:sp>
        <p:nvSpPr>
          <p:cNvPr id="9" name="Rectangle 8"/>
          <p:cNvSpPr/>
          <p:nvPr/>
        </p:nvSpPr>
        <p:spPr>
          <a:xfrm>
            <a:off x="5806440" y="5413248"/>
            <a:ext cx="2044791" cy="369332"/>
          </a:xfrm>
          <a:prstGeom prst="rect">
            <a:avLst/>
          </a:prstGeom>
        </p:spPr>
        <p:txBody>
          <a:bodyPr wrap="none">
            <a:spAutoFit/>
          </a:bodyPr>
          <a:lstStyle/>
          <a:p>
            <a:r>
              <a:rPr lang="en-US" altLang="zh-TW" b="1" dirty="0" smtClean="0"/>
              <a:t>Boolean Expression</a:t>
            </a:r>
            <a:endParaRPr lang="en-US" b="1" dirty="0"/>
          </a:p>
        </p:txBody>
      </p:sp>
      <p:cxnSp>
        <p:nvCxnSpPr>
          <p:cNvPr id="7" name="Straight Arrow Connector 6"/>
          <p:cNvCxnSpPr/>
          <p:nvPr/>
        </p:nvCxnSpPr>
        <p:spPr>
          <a:xfrm>
            <a:off x="4495800" y="3883967"/>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4495800" y="4114799"/>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58274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685801"/>
          </a:xfrm>
        </p:spPr>
        <p:txBody>
          <a:bodyPr>
            <a:noAutofit/>
          </a:bodyPr>
          <a:lstStyle/>
          <a:p>
            <a:pPr eaLnBrk="1" hangingPunct="1"/>
            <a:r>
              <a:rPr lang="en-US" altLang="zh-TW" sz="4000" dirty="0" smtClean="0">
                <a:solidFill>
                  <a:srgbClr val="10253F"/>
                </a:solidFill>
              </a:rPr>
              <a:t>Outline: Digital Logic Design</a:t>
            </a:r>
            <a:endParaRPr lang="en-US" altLang="zh-TW" dirty="0" smtClean="0">
              <a:solidFill>
                <a:srgbClr val="10253F"/>
              </a:solidFill>
            </a:endParaRPr>
          </a:p>
        </p:txBody>
      </p:sp>
      <p:sp>
        <p:nvSpPr>
          <p:cNvPr id="40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A3EED84-5504-427E-94BF-83D621998EDD}" type="slidenum">
              <a:rPr lang="en-US" smtClean="0">
                <a:solidFill>
                  <a:srgbClr val="898989"/>
                </a:solidFill>
              </a:rPr>
              <a:pPr eaLnBrk="1" hangingPunct="1"/>
              <a:t>2</a:t>
            </a:fld>
            <a:endParaRPr lang="en-US" smtClean="0">
              <a:solidFill>
                <a:srgbClr val="898989"/>
              </a:solidFill>
            </a:endParaRPr>
          </a:p>
        </p:txBody>
      </p:sp>
      <p:sp>
        <p:nvSpPr>
          <p:cNvPr id="6148" name="Rectangle 3"/>
          <p:cNvSpPr>
            <a:spLocks noGrp="1" noChangeArrowheads="1"/>
          </p:cNvSpPr>
          <p:nvPr>
            <p:ph idx="1"/>
          </p:nvPr>
        </p:nvSpPr>
        <p:spPr>
          <a:xfrm>
            <a:off x="457200" y="762000"/>
            <a:ext cx="8153400" cy="3962400"/>
          </a:xfrm>
        </p:spPr>
        <p:txBody>
          <a:bodyPr/>
          <a:lstStyle/>
          <a:p>
            <a:pPr marL="457200" lvl="1" indent="-457200" eaLnBrk="1" hangingPunct="1">
              <a:spcBef>
                <a:spcPts val="1200"/>
              </a:spcBef>
              <a:buFont typeface="Arial" pitchFamily="34" charset="0"/>
              <a:buChar char="•"/>
            </a:pPr>
            <a:r>
              <a:rPr lang="en-GB" altLang="zh-TW" b="1" dirty="0" smtClean="0">
                <a:solidFill>
                  <a:srgbClr val="0000FF"/>
                </a:solidFill>
              </a:rPr>
              <a:t>Logic Gates</a:t>
            </a:r>
          </a:p>
          <a:p>
            <a:pPr marL="857250" lvl="2" indent="-457200" eaLnBrk="1" hangingPunct="1">
              <a:spcBef>
                <a:spcPct val="0"/>
              </a:spcBef>
            </a:pPr>
            <a:r>
              <a:rPr lang="en-GB" altLang="zh-TW" dirty="0" smtClean="0"/>
              <a:t>The Basic Logic Gates</a:t>
            </a:r>
          </a:p>
          <a:p>
            <a:pPr marL="457200" lvl="1" indent="-457200" eaLnBrk="1" hangingPunct="1">
              <a:spcBef>
                <a:spcPts val="1200"/>
              </a:spcBef>
              <a:buFont typeface="Arial" pitchFamily="34" charset="0"/>
              <a:buChar char="•"/>
            </a:pPr>
            <a:r>
              <a:rPr lang="en-GB" altLang="zh-TW" b="1" dirty="0" smtClean="0">
                <a:solidFill>
                  <a:srgbClr val="0000FF"/>
                </a:solidFill>
              </a:rPr>
              <a:t>Representing a Circuit Using Boolean Functions</a:t>
            </a:r>
            <a:endParaRPr lang="en-GB" altLang="zh-TW" b="1" dirty="0">
              <a:solidFill>
                <a:srgbClr val="0000FF"/>
              </a:solidFill>
            </a:endParaRPr>
          </a:p>
          <a:p>
            <a:pPr marL="857250" lvl="2" indent="-457200" eaLnBrk="1" hangingPunct="1">
              <a:spcBef>
                <a:spcPct val="0"/>
              </a:spcBef>
            </a:pPr>
            <a:r>
              <a:rPr lang="en-GB" altLang="zh-TW" dirty="0" smtClean="0"/>
              <a:t>Truth Table </a:t>
            </a:r>
          </a:p>
          <a:p>
            <a:pPr marL="857250" lvl="2" indent="-457200" eaLnBrk="1" hangingPunct="1">
              <a:spcBef>
                <a:spcPct val="0"/>
              </a:spcBef>
            </a:pPr>
            <a:r>
              <a:rPr lang="en-GB" altLang="zh-TW" dirty="0" smtClean="0"/>
              <a:t>Boolean Expression</a:t>
            </a:r>
          </a:p>
          <a:p>
            <a:pPr marL="457200" lvl="1" indent="-457200" eaLnBrk="1" hangingPunct="1">
              <a:spcBef>
                <a:spcPts val="1200"/>
              </a:spcBef>
              <a:buFont typeface="Arial" pitchFamily="34" charset="0"/>
              <a:buChar char="•"/>
            </a:pPr>
            <a:r>
              <a:rPr lang="en-GB" altLang="zh-TW" b="1" dirty="0" smtClean="0">
                <a:solidFill>
                  <a:srgbClr val="0000FF"/>
                </a:solidFill>
              </a:rPr>
              <a:t>Truth Table </a:t>
            </a:r>
            <a:r>
              <a:rPr lang="en-GB" altLang="zh-TW" b="1" dirty="0" smtClean="0">
                <a:solidFill>
                  <a:srgbClr val="0000FF"/>
                </a:solidFill>
                <a:sym typeface="Wingdings" pitchFamily="2" charset="2"/>
              </a:rPr>
              <a:t> Boolean Expression  Circuit</a:t>
            </a:r>
            <a:endParaRPr lang="en-GB" altLang="zh-TW" b="1" dirty="0">
              <a:solidFill>
                <a:srgbClr val="0000FF"/>
              </a:solidFill>
            </a:endParaRPr>
          </a:p>
          <a:p>
            <a:pPr marL="857250" lvl="2" indent="-457200" eaLnBrk="1" hangingPunct="1">
              <a:spcBef>
                <a:spcPct val="0"/>
              </a:spcBef>
            </a:pPr>
            <a:r>
              <a:rPr lang="en-GB" altLang="zh-TW" dirty="0"/>
              <a:t>Sum of </a:t>
            </a:r>
            <a:r>
              <a:rPr lang="en-GB" altLang="zh-TW" dirty="0" err="1"/>
              <a:t>MinTerm</a:t>
            </a:r>
            <a:endParaRPr lang="en-GB" altLang="zh-TW" dirty="0"/>
          </a:p>
          <a:p>
            <a:pPr marL="857250" lvl="2" indent="-457200" eaLnBrk="1" hangingPunct="1">
              <a:spcBef>
                <a:spcPct val="0"/>
              </a:spcBef>
            </a:pPr>
            <a:r>
              <a:rPr lang="en-GB" altLang="zh-TW" dirty="0"/>
              <a:t>Product of </a:t>
            </a:r>
            <a:r>
              <a:rPr lang="en-GB" altLang="zh-TW" dirty="0" err="1"/>
              <a:t>Maxterm</a:t>
            </a:r>
            <a:endParaRPr lang="en-GB" altLang="zh-TW" dirty="0"/>
          </a:p>
          <a:p>
            <a:pPr marL="457200" lvl="1" indent="-457200" eaLnBrk="1" hangingPunct="1">
              <a:spcBef>
                <a:spcPts val="1200"/>
              </a:spcBef>
              <a:buFont typeface="Arial" pitchFamily="34" charset="0"/>
              <a:buChar char="•"/>
            </a:pPr>
            <a:r>
              <a:rPr lang="en-GB" altLang="zh-TW" b="1" dirty="0" smtClean="0">
                <a:solidFill>
                  <a:srgbClr val="0000FF"/>
                </a:solidFill>
              </a:rPr>
              <a:t>Simplifying Boolean Function</a:t>
            </a:r>
            <a:endParaRPr lang="en-GB" altLang="zh-TW" b="1" dirty="0">
              <a:solidFill>
                <a:srgbClr val="0000FF"/>
              </a:solidFill>
            </a:endParaRPr>
          </a:p>
          <a:p>
            <a:pPr marL="857250" lvl="2" indent="-457200" eaLnBrk="1" hangingPunct="1">
              <a:spcBef>
                <a:spcPct val="0"/>
              </a:spcBef>
            </a:pPr>
            <a:r>
              <a:rPr lang="en-GB" altLang="zh-TW" dirty="0" smtClean="0"/>
              <a:t>Boolean Algebra</a:t>
            </a:r>
            <a:endParaRPr lang="en-GB" altLang="zh-TW" dirty="0"/>
          </a:p>
          <a:p>
            <a:pPr marL="857250" lvl="2" indent="-457200" eaLnBrk="1" hangingPunct="1">
              <a:spcBef>
                <a:spcPct val="0"/>
              </a:spcBef>
            </a:pPr>
            <a:r>
              <a:rPr lang="en-GB" altLang="zh-TW" dirty="0" smtClean="0"/>
              <a:t>K-MAP</a:t>
            </a:r>
            <a:endParaRPr lang="en-GB" altLang="zh-TW" dirty="0"/>
          </a:p>
          <a:p>
            <a:pPr marL="857250" lvl="2" indent="-457200" eaLnBrk="1" hangingPunct="1">
              <a:spcBef>
                <a:spcPct val="0"/>
              </a:spcBef>
            </a:pPr>
            <a:endParaRPr lang="en-GB" altLang="zh-TW" dirty="0"/>
          </a:p>
          <a:p>
            <a:pPr marL="857250" lvl="2" indent="-457200" eaLnBrk="1" hangingPunct="1">
              <a:spcBef>
                <a:spcPct val="0"/>
              </a:spcBef>
            </a:pPr>
            <a:endParaRPr lang="en-GB" altLang="zh-TW" dirty="0" smtClean="0"/>
          </a:p>
        </p:txBody>
      </p:sp>
    </p:spTree>
    <p:extLst>
      <p:ext uri="{BB962C8B-B14F-4D97-AF65-F5344CB8AC3E}">
        <p14:creationId xmlns:p14="http://schemas.microsoft.com/office/powerpoint/2010/main" val="157267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303213" y="762000"/>
            <a:ext cx="8229600" cy="5105400"/>
          </a:xfrm>
        </p:spPr>
        <p:txBody>
          <a:bodyPr/>
          <a:lstStyle/>
          <a:p>
            <a:pPr eaLnBrk="1" hangingPunct="1">
              <a:spcBef>
                <a:spcPts val="1800"/>
              </a:spcBef>
            </a:pPr>
            <a:r>
              <a:rPr lang="en-US" altLang="zh-TW" sz="2400" dirty="0" smtClean="0"/>
              <a:t>A Boolean expression is a sequence of </a:t>
            </a:r>
            <a:r>
              <a:rPr lang="en-US" altLang="zh-TW" sz="2400" i="1" dirty="0" smtClean="0">
                <a:solidFill>
                  <a:srgbClr val="000066"/>
                </a:solidFill>
              </a:rPr>
              <a:t>binary variables</a:t>
            </a:r>
            <a:r>
              <a:rPr lang="en-US" altLang="zh-TW" sz="2400" dirty="0" smtClean="0"/>
              <a:t> and </a:t>
            </a:r>
            <a:r>
              <a:rPr lang="en-US" altLang="zh-TW" sz="2400" i="1" dirty="0" smtClean="0">
                <a:solidFill>
                  <a:srgbClr val="000066"/>
                </a:solidFill>
              </a:rPr>
              <a:t>logical operators</a:t>
            </a:r>
            <a:r>
              <a:rPr lang="en-US" altLang="zh-TW" sz="2400" dirty="0" smtClean="0"/>
              <a:t>.</a:t>
            </a:r>
          </a:p>
          <a:p>
            <a:pPr eaLnBrk="1" hangingPunct="1">
              <a:spcBef>
                <a:spcPts val="1800"/>
              </a:spcBef>
            </a:pPr>
            <a:r>
              <a:rPr lang="en-US" altLang="zh-TW" sz="2400" dirty="0" smtClean="0"/>
              <a:t>A binary variable is a variable that has only two possible values, 0 or 1.</a:t>
            </a:r>
          </a:p>
          <a:p>
            <a:pPr eaLnBrk="1" hangingPunct="1">
              <a:spcBef>
                <a:spcPts val="1800"/>
              </a:spcBef>
            </a:pPr>
            <a:r>
              <a:rPr lang="en-US" altLang="zh-TW" sz="2400" dirty="0" smtClean="0"/>
              <a:t>A logical operator is a symbol representing a logic gate:</a:t>
            </a:r>
          </a:p>
          <a:p>
            <a:pPr lvl="1" eaLnBrk="1" hangingPunct="1">
              <a:spcBef>
                <a:spcPts val="600"/>
              </a:spcBef>
            </a:pPr>
            <a:r>
              <a:rPr lang="en-US" altLang="zh-TW" sz="2400" dirty="0" smtClean="0"/>
              <a:t> </a:t>
            </a:r>
            <a:r>
              <a:rPr lang="en-US" altLang="zh-TW" sz="2400" i="1" dirty="0" smtClean="0"/>
              <a:t>   </a:t>
            </a:r>
            <a:r>
              <a:rPr lang="en-US" altLang="zh-TW" sz="2400" dirty="0" smtClean="0"/>
              <a:t> or X’  represents NOT </a:t>
            </a:r>
            <a:r>
              <a:rPr lang="en-US" altLang="zh-TW" sz="2400" i="1" dirty="0" smtClean="0"/>
              <a:t>X</a:t>
            </a:r>
            <a:endParaRPr lang="en-US" altLang="zh-TW" sz="2400" dirty="0" smtClean="0"/>
          </a:p>
          <a:p>
            <a:pPr lvl="1" eaLnBrk="1" hangingPunct="1">
              <a:spcBef>
                <a:spcPts val="600"/>
              </a:spcBef>
            </a:pPr>
            <a:r>
              <a:rPr lang="en-US" altLang="zh-TW" sz="2400" dirty="0" smtClean="0"/>
              <a:t> X ·Y or XY represents </a:t>
            </a:r>
            <a:r>
              <a:rPr lang="en-US" altLang="zh-TW" sz="2400" i="1" dirty="0" smtClean="0"/>
              <a:t>X</a:t>
            </a:r>
            <a:r>
              <a:rPr lang="en-US" altLang="zh-TW" sz="2400" dirty="0" smtClean="0"/>
              <a:t> AND </a:t>
            </a:r>
            <a:r>
              <a:rPr lang="en-US" altLang="zh-TW" sz="2400" i="1" dirty="0" smtClean="0"/>
              <a:t>Y</a:t>
            </a:r>
            <a:endParaRPr lang="en-US" altLang="zh-TW" sz="2400" dirty="0" smtClean="0"/>
          </a:p>
          <a:p>
            <a:pPr lvl="1" eaLnBrk="1" hangingPunct="1">
              <a:spcBef>
                <a:spcPts val="600"/>
              </a:spcBef>
            </a:pPr>
            <a:r>
              <a:rPr lang="en-US" altLang="zh-TW" sz="2400" dirty="0" smtClean="0"/>
              <a:t> X + Y</a:t>
            </a:r>
            <a:r>
              <a:rPr lang="en-US" altLang="zh-TW" sz="2400" i="1" dirty="0" smtClean="0"/>
              <a:t> </a:t>
            </a:r>
            <a:r>
              <a:rPr lang="en-US" altLang="zh-TW" sz="2400" dirty="0" smtClean="0"/>
              <a:t>represents </a:t>
            </a:r>
            <a:r>
              <a:rPr lang="en-US" altLang="zh-TW" sz="2400" i="1" dirty="0" smtClean="0"/>
              <a:t>X</a:t>
            </a:r>
            <a:r>
              <a:rPr lang="en-US" altLang="zh-TW" sz="2400" dirty="0" smtClean="0"/>
              <a:t> OR </a:t>
            </a:r>
            <a:r>
              <a:rPr lang="en-US" altLang="zh-TW" sz="2400" i="1" dirty="0" smtClean="0"/>
              <a:t>Y</a:t>
            </a:r>
            <a:r>
              <a:rPr lang="en-US" altLang="zh-TW" sz="2400" dirty="0" smtClean="0"/>
              <a:t> </a:t>
            </a:r>
          </a:p>
          <a:p>
            <a:pPr lvl="1" eaLnBrk="1" hangingPunct="1">
              <a:spcBef>
                <a:spcPts val="600"/>
              </a:spcBef>
            </a:pPr>
            <a:r>
              <a:rPr lang="en-US" altLang="zh-TW" sz="2400" dirty="0" smtClean="0"/>
              <a:t> X </a:t>
            </a:r>
            <a:r>
              <a:rPr lang="en-US" altLang="zh-TW" sz="2400" dirty="0" smtClean="0">
                <a:sym typeface="Symbol" pitchFamily="18" charset="2"/>
              </a:rPr>
              <a:t> </a:t>
            </a:r>
            <a:r>
              <a:rPr lang="en-US" altLang="zh-TW" sz="2400" dirty="0" smtClean="0"/>
              <a:t>Y</a:t>
            </a:r>
            <a:r>
              <a:rPr lang="en-US" altLang="zh-TW" sz="2400" i="1" dirty="0" smtClean="0"/>
              <a:t> </a:t>
            </a:r>
            <a:r>
              <a:rPr lang="en-US" altLang="zh-TW" sz="2400" dirty="0" smtClean="0"/>
              <a:t>represents </a:t>
            </a:r>
            <a:r>
              <a:rPr lang="en-US" altLang="zh-TW" sz="2400" i="1" dirty="0" smtClean="0"/>
              <a:t>X</a:t>
            </a:r>
            <a:r>
              <a:rPr lang="en-US" altLang="zh-TW" sz="2400" dirty="0" smtClean="0"/>
              <a:t> XOR </a:t>
            </a:r>
            <a:r>
              <a:rPr lang="en-US" altLang="zh-TW" sz="2400" i="1" dirty="0" smtClean="0"/>
              <a:t>Y</a:t>
            </a:r>
            <a:r>
              <a:rPr lang="en-US" altLang="zh-TW" sz="2400" dirty="0" smtClean="0"/>
              <a:t> </a:t>
            </a:r>
          </a:p>
          <a:p>
            <a:pPr lvl="1" eaLnBrk="1" hangingPunct="1">
              <a:spcBef>
                <a:spcPts val="600"/>
              </a:spcBef>
            </a:pPr>
            <a:r>
              <a:rPr lang="en-US" altLang="zh-TW" sz="2400" dirty="0" smtClean="0"/>
              <a:t>The expression (X+Y)’ represents X NOR Y</a:t>
            </a:r>
          </a:p>
          <a:p>
            <a:pPr lvl="1" eaLnBrk="1" hangingPunct="1">
              <a:spcBef>
                <a:spcPts val="600"/>
              </a:spcBef>
            </a:pPr>
            <a:r>
              <a:rPr lang="en-US" altLang="zh-TW" sz="2400" dirty="0" smtClean="0"/>
              <a:t>The expression (X.Y)’ represents X NAND Y</a:t>
            </a:r>
          </a:p>
        </p:txBody>
      </p:sp>
      <p:graphicFrame>
        <p:nvGraphicFramePr>
          <p:cNvPr id="8197" name="Object 5"/>
          <p:cNvGraphicFramePr>
            <a:graphicFrameLocks noChangeAspect="1"/>
          </p:cNvGraphicFramePr>
          <p:nvPr>
            <p:extLst>
              <p:ext uri="{D42A27DB-BD31-4B8C-83A1-F6EECF244321}">
                <p14:modId xmlns:p14="http://schemas.microsoft.com/office/powerpoint/2010/main" val="1907503711"/>
              </p:ext>
            </p:extLst>
          </p:nvPr>
        </p:nvGraphicFramePr>
        <p:xfrm>
          <a:off x="1177472" y="3153228"/>
          <a:ext cx="241300" cy="338137"/>
        </p:xfrm>
        <a:graphic>
          <a:graphicData uri="http://schemas.openxmlformats.org/presentationml/2006/ole">
            <mc:AlternateContent xmlns:mc="http://schemas.openxmlformats.org/markup-compatibility/2006">
              <mc:Choice xmlns:v="urn:schemas-microsoft-com:vml" Requires="v">
                <p:oleObj spid="_x0000_s33850" name="Equation" r:id="rId3" imgW="177569" imgH="202936" progId="Equation.3">
                  <p:embed/>
                </p:oleObj>
              </mc:Choice>
              <mc:Fallback>
                <p:oleObj name="Equation" r:id="rId3" imgW="177569" imgH="202936"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472" y="3153228"/>
                        <a:ext cx="24130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rtlCol="0">
            <a:normAutofit/>
          </a:bodyPr>
          <a:lstStyle/>
          <a:p>
            <a:pPr eaLnBrk="1" fontAlgn="auto" hangingPunct="1">
              <a:spcAft>
                <a:spcPts val="0"/>
              </a:spcAft>
              <a:defRPr/>
            </a:pPr>
            <a:r>
              <a:rPr lang="en-US" b="1" dirty="0"/>
              <a:t>Boolean Expression</a:t>
            </a:r>
          </a:p>
        </p:txBody>
      </p:sp>
      <p:sp>
        <p:nvSpPr>
          <p:cNvPr id="26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3FF4A72-EBE8-4A50-97DE-DDFC05420564}" type="slidenum">
              <a:rPr lang="en-US" smtClean="0">
                <a:solidFill>
                  <a:srgbClr val="898989"/>
                </a:solidFill>
              </a:rPr>
              <a:pPr eaLnBrk="1" hangingPunct="1"/>
              <a:t>20</a:t>
            </a:fld>
            <a:endParaRPr lang="en-US" smtClean="0">
              <a:solidFill>
                <a:srgbClr val="898989"/>
              </a:solidFill>
            </a:endParaRPr>
          </a:p>
        </p:txBody>
      </p:sp>
    </p:spTree>
    <p:extLst>
      <p:ext uri="{BB962C8B-B14F-4D97-AF65-F5344CB8AC3E}">
        <p14:creationId xmlns:p14="http://schemas.microsoft.com/office/powerpoint/2010/main" val="423633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FA40835-ACCE-4EB0-84B1-DAAE60E165BB}" type="slidenum">
              <a:rPr lang="en-US" smtClean="0">
                <a:solidFill>
                  <a:srgbClr val="898989"/>
                </a:solidFill>
              </a:rPr>
              <a:pPr eaLnBrk="1" hangingPunct="1"/>
              <a:t>21</a:t>
            </a:fld>
            <a:endParaRPr lang="en-US" smtClean="0">
              <a:solidFill>
                <a:srgbClr val="898989"/>
              </a:solidFill>
            </a:endParaRPr>
          </a:p>
        </p:txBody>
      </p:sp>
      <p:sp>
        <p:nvSpPr>
          <p:cNvPr id="27651" name="Rectangle 2"/>
          <p:cNvSpPr>
            <a:spLocks noGrp="1" noChangeArrowheads="1"/>
          </p:cNvSpPr>
          <p:nvPr>
            <p:ph type="title"/>
          </p:nvPr>
        </p:nvSpPr>
        <p:spPr>
          <a:xfrm>
            <a:off x="685800" y="0"/>
            <a:ext cx="7772400" cy="762000"/>
          </a:xfrm>
        </p:spPr>
        <p:txBody>
          <a:bodyPr>
            <a:normAutofit fontScale="90000"/>
          </a:bodyPr>
          <a:lstStyle/>
          <a:p>
            <a:pPr eaLnBrk="1" hangingPunct="1"/>
            <a:r>
              <a:rPr lang="en-GB" sz="3600" b="1" dirty="0" smtClean="0"/>
              <a:t>From Boolean Expression to Logic Circuit</a:t>
            </a:r>
            <a:endParaRPr lang="en-GB" sz="3600" dirty="0" smtClean="0"/>
          </a:p>
        </p:txBody>
      </p:sp>
      <p:sp>
        <p:nvSpPr>
          <p:cNvPr id="104451" name="Rectangle 3"/>
          <p:cNvSpPr>
            <a:spLocks noGrp="1" noChangeArrowheads="1"/>
          </p:cNvSpPr>
          <p:nvPr>
            <p:ph type="body" idx="1"/>
          </p:nvPr>
        </p:nvSpPr>
        <p:spPr>
          <a:xfrm>
            <a:off x="228599" y="914400"/>
            <a:ext cx="8382000" cy="1828800"/>
          </a:xfrm>
        </p:spPr>
        <p:txBody>
          <a:bodyPr/>
          <a:lstStyle/>
          <a:p>
            <a:pPr eaLnBrk="1" hangingPunct="1">
              <a:buSzPct val="120000"/>
              <a:buFont typeface="Wingdings" pitchFamily="2" charset="2"/>
              <a:buChar char="§"/>
            </a:pPr>
            <a:r>
              <a:rPr lang="en-GB" sz="2000" dirty="0" smtClean="0"/>
              <a:t>When a </a:t>
            </a:r>
            <a:r>
              <a:rPr lang="en-GB" sz="2000" dirty="0" err="1" smtClean="0"/>
              <a:t>boolean</a:t>
            </a:r>
            <a:r>
              <a:rPr lang="en-GB" sz="2000" dirty="0" smtClean="0"/>
              <a:t> expression is provided, we can easily draw the logic circuit.</a:t>
            </a:r>
          </a:p>
          <a:p>
            <a:pPr eaLnBrk="1" hangingPunct="1">
              <a:buSzPct val="120000"/>
              <a:buFont typeface="Wingdings" pitchFamily="2" charset="2"/>
              <a:buChar char="§"/>
            </a:pPr>
            <a:r>
              <a:rPr lang="en-GB" sz="2000" dirty="0" smtClean="0"/>
              <a:t>The precedence of gate operators are</a:t>
            </a:r>
          </a:p>
          <a:p>
            <a:pPr lvl="1" eaLnBrk="1" hangingPunct="1">
              <a:buSzPct val="120000"/>
              <a:buFont typeface="Wingdings" pitchFamily="2" charset="2"/>
              <a:buChar char="§"/>
            </a:pPr>
            <a:r>
              <a:rPr lang="en-GB" sz="1800" dirty="0" smtClean="0"/>
              <a:t>()</a:t>
            </a:r>
          </a:p>
          <a:p>
            <a:pPr lvl="1" eaLnBrk="1" hangingPunct="1">
              <a:buSzPct val="120000"/>
              <a:buFont typeface="Wingdings" pitchFamily="2" charset="2"/>
              <a:buChar char="§"/>
            </a:pPr>
            <a:r>
              <a:rPr lang="en-GB" sz="1800" dirty="0" smtClean="0"/>
              <a:t>NOT</a:t>
            </a:r>
          </a:p>
          <a:p>
            <a:pPr lvl="1" eaLnBrk="1" hangingPunct="1">
              <a:buSzPct val="120000"/>
              <a:buFont typeface="Wingdings" pitchFamily="2" charset="2"/>
              <a:buChar char="§"/>
            </a:pPr>
            <a:r>
              <a:rPr lang="en-GB" sz="1800" dirty="0" smtClean="0"/>
              <a:t>AND, NAND</a:t>
            </a:r>
          </a:p>
          <a:p>
            <a:pPr lvl="1" eaLnBrk="1" hangingPunct="1">
              <a:buSzPct val="120000"/>
              <a:buFont typeface="Wingdings" pitchFamily="2" charset="2"/>
              <a:buChar char="§"/>
            </a:pPr>
            <a:r>
              <a:rPr lang="en-GB" sz="1800" dirty="0" smtClean="0"/>
              <a:t>OR, NOR, XOR</a:t>
            </a:r>
          </a:p>
          <a:p>
            <a:pPr eaLnBrk="1" hangingPunct="1">
              <a:spcBef>
                <a:spcPts val="1800"/>
              </a:spcBef>
              <a:buSzPct val="120000"/>
              <a:buFont typeface="Wingdings" pitchFamily="2" charset="2"/>
              <a:buChar char="§"/>
            </a:pPr>
            <a:r>
              <a:rPr lang="en-GB" sz="2000" dirty="0" smtClean="0"/>
              <a:t>Wiring or interconnections:</a:t>
            </a:r>
          </a:p>
          <a:p>
            <a:pPr eaLnBrk="1" hangingPunct="1">
              <a:buSzPct val="120000"/>
              <a:buFont typeface="Wingdings" pitchFamily="2" charset="2"/>
              <a:buChar char="§"/>
            </a:pPr>
            <a:endParaRPr lang="en-GB" sz="2000" dirty="0" smtClean="0"/>
          </a:p>
          <a:p>
            <a:pPr eaLnBrk="1" hangingPunct="1">
              <a:buSzPct val="120000"/>
              <a:buFont typeface="Wingdings" pitchFamily="2" charset="2"/>
              <a:buChar char="§"/>
            </a:pPr>
            <a:endParaRPr lang="en-GB" sz="2000" dirty="0"/>
          </a:p>
          <a:p>
            <a:pPr eaLnBrk="1" hangingPunct="1">
              <a:spcBef>
                <a:spcPct val="50000"/>
              </a:spcBef>
              <a:buSzPct val="120000"/>
              <a:buFont typeface="Wingdings" pitchFamily="2" charset="2"/>
              <a:buChar char="§"/>
            </a:pPr>
            <a:endParaRPr lang="en-GB" sz="2000" dirty="0" smtClean="0"/>
          </a:p>
          <a:p>
            <a:pPr marL="0" indent="0" eaLnBrk="1" hangingPunct="1">
              <a:spcBef>
                <a:spcPct val="50000"/>
              </a:spcBef>
              <a:buSzPct val="120000"/>
              <a:buNone/>
            </a:pPr>
            <a:r>
              <a:rPr lang="en-GB" sz="2000" dirty="0" smtClean="0"/>
              <a:t>	Interconnected			Not interconnected</a:t>
            </a:r>
          </a:p>
          <a:p>
            <a:pPr eaLnBrk="1" hangingPunct="1">
              <a:spcBef>
                <a:spcPct val="50000"/>
              </a:spcBef>
              <a:buSzPct val="120000"/>
              <a:buFont typeface="Wingdings" pitchFamily="2" charset="2"/>
              <a:buChar char="§"/>
            </a:pPr>
            <a:endParaRPr lang="en-GB" sz="2000" dirty="0" smtClean="0"/>
          </a:p>
          <a:p>
            <a:pPr eaLnBrk="1" hangingPunct="1">
              <a:spcBef>
                <a:spcPct val="50000"/>
              </a:spcBef>
              <a:buSzPct val="120000"/>
              <a:buFont typeface="Wingdings" pitchFamily="2" charset="2"/>
              <a:buChar char="§"/>
            </a:pPr>
            <a:r>
              <a:rPr lang="en-GB" sz="2000" dirty="0" smtClean="0"/>
              <a:t>Given a Boolean Expression, we can start draw the logic circuit from the output back to the inputs or the other way round. </a:t>
            </a:r>
          </a:p>
        </p:txBody>
      </p:sp>
      <p:grpSp>
        <p:nvGrpSpPr>
          <p:cNvPr id="22" name="Group 21"/>
          <p:cNvGrpSpPr/>
          <p:nvPr/>
        </p:nvGrpSpPr>
        <p:grpSpPr>
          <a:xfrm>
            <a:off x="1286327" y="3549657"/>
            <a:ext cx="1389744" cy="1055881"/>
            <a:chOff x="5861375" y="868708"/>
            <a:chExt cx="1389744" cy="1055881"/>
          </a:xfrm>
        </p:grpSpPr>
        <p:sp>
          <p:nvSpPr>
            <p:cNvPr id="23" name="Line 8"/>
            <p:cNvSpPr>
              <a:spLocks noChangeShapeType="1"/>
            </p:cNvSpPr>
            <p:nvPr/>
          </p:nvSpPr>
          <p:spPr bwMode="auto">
            <a:xfrm>
              <a:off x="6166175" y="1420895"/>
              <a:ext cx="77158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1"/>
            <p:cNvSpPr>
              <a:spLocks noChangeShapeType="1"/>
            </p:cNvSpPr>
            <p:nvPr/>
          </p:nvSpPr>
          <p:spPr bwMode="auto">
            <a:xfrm flipH="1" flipV="1">
              <a:off x="6551966" y="1238040"/>
              <a:ext cx="0" cy="52031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2"/>
            <p:cNvSpPr>
              <a:spLocks noChangeShapeType="1"/>
            </p:cNvSpPr>
            <p:nvPr/>
          </p:nvSpPr>
          <p:spPr bwMode="auto">
            <a:xfrm>
              <a:off x="6547175" y="1758351"/>
              <a:ext cx="44022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Oval 25"/>
            <p:cNvSpPr/>
            <p:nvPr/>
          </p:nvSpPr>
          <p:spPr>
            <a:xfrm>
              <a:off x="6497055" y="1387002"/>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Box 33"/>
            <p:cNvSpPr txBox="1">
              <a:spLocks noChangeArrowheads="1"/>
            </p:cNvSpPr>
            <p:nvPr/>
          </p:nvSpPr>
          <p:spPr bwMode="auto">
            <a:xfrm>
              <a:off x="5861375" y="1202336"/>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sp>
          <p:nvSpPr>
            <p:cNvPr id="28" name="Text Box 33"/>
            <p:cNvSpPr txBox="1">
              <a:spLocks noChangeArrowheads="1"/>
            </p:cNvSpPr>
            <p:nvPr/>
          </p:nvSpPr>
          <p:spPr bwMode="auto">
            <a:xfrm>
              <a:off x="6934782" y="1555257"/>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sp>
          <p:nvSpPr>
            <p:cNvPr id="29" name="Text Box 33"/>
            <p:cNvSpPr txBox="1">
              <a:spLocks noChangeArrowheads="1"/>
            </p:cNvSpPr>
            <p:nvPr/>
          </p:nvSpPr>
          <p:spPr bwMode="auto">
            <a:xfrm>
              <a:off x="6946319" y="123804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sp>
          <p:nvSpPr>
            <p:cNvPr id="30" name="Text Box 33"/>
            <p:cNvSpPr txBox="1">
              <a:spLocks noChangeArrowheads="1"/>
            </p:cNvSpPr>
            <p:nvPr/>
          </p:nvSpPr>
          <p:spPr bwMode="auto">
            <a:xfrm>
              <a:off x="6394774" y="868708"/>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grpSp>
      <p:grpSp>
        <p:nvGrpSpPr>
          <p:cNvPr id="31" name="Group 30"/>
          <p:cNvGrpSpPr/>
          <p:nvPr/>
        </p:nvGrpSpPr>
        <p:grpSpPr>
          <a:xfrm>
            <a:off x="4981686" y="3666592"/>
            <a:ext cx="1389744" cy="1025103"/>
            <a:chOff x="5861375" y="868708"/>
            <a:chExt cx="1389744" cy="1025103"/>
          </a:xfrm>
        </p:grpSpPr>
        <p:sp>
          <p:nvSpPr>
            <p:cNvPr id="32" name="Line 8"/>
            <p:cNvSpPr>
              <a:spLocks noChangeShapeType="1"/>
            </p:cNvSpPr>
            <p:nvPr/>
          </p:nvSpPr>
          <p:spPr bwMode="auto">
            <a:xfrm>
              <a:off x="6166175" y="1420895"/>
              <a:ext cx="77158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1"/>
            <p:cNvSpPr>
              <a:spLocks noChangeShapeType="1"/>
            </p:cNvSpPr>
            <p:nvPr/>
          </p:nvSpPr>
          <p:spPr bwMode="auto">
            <a:xfrm flipH="1" flipV="1">
              <a:off x="6551966" y="1238040"/>
              <a:ext cx="0" cy="52031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12"/>
            <p:cNvSpPr>
              <a:spLocks noChangeShapeType="1"/>
            </p:cNvSpPr>
            <p:nvPr/>
          </p:nvSpPr>
          <p:spPr bwMode="auto">
            <a:xfrm>
              <a:off x="6547175" y="1758351"/>
              <a:ext cx="44022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33"/>
            <p:cNvSpPr txBox="1">
              <a:spLocks noChangeArrowheads="1"/>
            </p:cNvSpPr>
            <p:nvPr/>
          </p:nvSpPr>
          <p:spPr bwMode="auto">
            <a:xfrm>
              <a:off x="5861375" y="1202336"/>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sp>
          <p:nvSpPr>
            <p:cNvPr id="36" name="Text Box 33"/>
            <p:cNvSpPr txBox="1">
              <a:spLocks noChangeArrowheads="1"/>
            </p:cNvSpPr>
            <p:nvPr/>
          </p:nvSpPr>
          <p:spPr bwMode="auto">
            <a:xfrm>
              <a:off x="6934782" y="1555257"/>
              <a:ext cx="304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b</a:t>
              </a:r>
              <a:endParaRPr lang="en-GB" sz="1600" dirty="0"/>
            </a:p>
          </p:txBody>
        </p:sp>
        <p:sp>
          <p:nvSpPr>
            <p:cNvPr id="37" name="Text Box 33"/>
            <p:cNvSpPr txBox="1">
              <a:spLocks noChangeArrowheads="1"/>
            </p:cNvSpPr>
            <p:nvPr/>
          </p:nvSpPr>
          <p:spPr bwMode="auto">
            <a:xfrm>
              <a:off x="6946319" y="123804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a</a:t>
              </a:r>
              <a:endParaRPr lang="en-GB" sz="1400" b="1" dirty="0"/>
            </a:p>
          </p:txBody>
        </p:sp>
        <p:sp>
          <p:nvSpPr>
            <p:cNvPr id="38" name="Text Box 33"/>
            <p:cNvSpPr txBox="1">
              <a:spLocks noChangeArrowheads="1"/>
            </p:cNvSpPr>
            <p:nvPr/>
          </p:nvSpPr>
          <p:spPr bwMode="auto">
            <a:xfrm>
              <a:off x="6448735" y="868708"/>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b</a:t>
              </a:r>
              <a:endParaRPr lang="en-GB" sz="1400" b="1" dirty="0"/>
            </a:p>
          </p:txBody>
        </p:sp>
      </p:grpSp>
    </p:spTree>
    <p:extLst>
      <p:ext uri="{BB962C8B-B14F-4D97-AF65-F5344CB8AC3E}">
        <p14:creationId xmlns:p14="http://schemas.microsoft.com/office/powerpoint/2010/main" val="157281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4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45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44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3"/>
          <p:cNvSpPr>
            <a:spLocks noGrp="1"/>
          </p:cNvSpPr>
          <p:nvPr>
            <p:ph type="sldNum" sz="quarter" idx="12"/>
          </p:nvPr>
        </p:nvSpPr>
        <p:spPr bwMode="auto">
          <a:xfrm>
            <a:off x="6034804" y="629445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4EDCA88-EE85-44FB-81DE-BAF6E2559A64}" type="slidenum">
              <a:rPr lang="en-US" smtClean="0">
                <a:solidFill>
                  <a:srgbClr val="898989"/>
                </a:solidFill>
              </a:rPr>
              <a:pPr eaLnBrk="1" hangingPunct="1"/>
              <a:t>22</a:t>
            </a:fld>
            <a:endParaRPr lang="en-US" smtClean="0">
              <a:solidFill>
                <a:srgbClr val="898989"/>
              </a:solidFill>
            </a:endParaRPr>
          </a:p>
        </p:txBody>
      </p:sp>
      <p:sp>
        <p:nvSpPr>
          <p:cNvPr id="28675" name="Rectangle 2"/>
          <p:cNvSpPr>
            <a:spLocks noGrp="1" noChangeArrowheads="1"/>
          </p:cNvSpPr>
          <p:nvPr>
            <p:ph type="title"/>
          </p:nvPr>
        </p:nvSpPr>
        <p:spPr>
          <a:xfrm>
            <a:off x="685800" y="0"/>
            <a:ext cx="7772400" cy="762000"/>
          </a:xfrm>
        </p:spPr>
        <p:txBody>
          <a:bodyPr>
            <a:normAutofit fontScale="90000"/>
          </a:bodyPr>
          <a:lstStyle/>
          <a:p>
            <a:pPr eaLnBrk="1" hangingPunct="1"/>
            <a:r>
              <a:rPr lang="en-GB" sz="3600" b="1" dirty="0" smtClean="0"/>
              <a:t>From Boolean Expression to Logic Circuit</a:t>
            </a:r>
            <a:endParaRPr lang="en-GB" sz="3600" dirty="0" smtClean="0"/>
          </a:p>
        </p:txBody>
      </p:sp>
      <p:sp>
        <p:nvSpPr>
          <p:cNvPr id="28676" name="Rectangle 3"/>
          <p:cNvSpPr>
            <a:spLocks noGrp="1" noChangeArrowheads="1"/>
          </p:cNvSpPr>
          <p:nvPr>
            <p:ph type="body" idx="1"/>
          </p:nvPr>
        </p:nvSpPr>
        <p:spPr>
          <a:xfrm>
            <a:off x="505872" y="3768725"/>
            <a:ext cx="7772400" cy="879475"/>
          </a:xfrm>
        </p:spPr>
        <p:txBody>
          <a:bodyPr/>
          <a:lstStyle/>
          <a:p>
            <a:pPr eaLnBrk="1" hangingPunct="1">
              <a:buFontTx/>
              <a:buNone/>
            </a:pPr>
            <a:r>
              <a:rPr lang="en-GB" sz="2400" b="1" dirty="0" smtClean="0"/>
              <a:t>(ii) F2 =   x   +    y’ .  z </a:t>
            </a:r>
          </a:p>
        </p:txBody>
      </p:sp>
      <p:sp>
        <p:nvSpPr>
          <p:cNvPr id="6" name="Rectangle 5"/>
          <p:cNvSpPr/>
          <p:nvPr/>
        </p:nvSpPr>
        <p:spPr>
          <a:xfrm>
            <a:off x="546594" y="755016"/>
            <a:ext cx="7348418" cy="461665"/>
          </a:xfrm>
          <a:prstGeom prst="rect">
            <a:avLst/>
          </a:prstGeom>
        </p:spPr>
        <p:txBody>
          <a:bodyPr wrap="square">
            <a:spAutoFit/>
          </a:bodyPr>
          <a:lstStyle/>
          <a:p>
            <a:pPr eaLnBrk="1" hangingPunct="1">
              <a:buFontTx/>
              <a:buNone/>
            </a:pPr>
            <a:r>
              <a:rPr lang="en-GB" sz="2400" b="1" dirty="0" smtClean="0"/>
              <a:t>(</a:t>
            </a:r>
            <a:r>
              <a:rPr lang="en-GB" sz="2400" b="1" dirty="0"/>
              <a:t>i) F1 </a:t>
            </a:r>
            <a:r>
              <a:rPr lang="en-GB" sz="2400" b="1" dirty="0" smtClean="0"/>
              <a:t>  =        y’ +     x  .  y’  .  z </a:t>
            </a:r>
            <a:endParaRPr lang="en-GB" sz="2400" b="1" dirty="0"/>
          </a:p>
        </p:txBody>
      </p:sp>
      <p:grpSp>
        <p:nvGrpSpPr>
          <p:cNvPr id="10" name="Group 9"/>
          <p:cNvGrpSpPr/>
          <p:nvPr/>
        </p:nvGrpSpPr>
        <p:grpSpPr>
          <a:xfrm>
            <a:off x="300080" y="2307441"/>
            <a:ext cx="2119147" cy="1251360"/>
            <a:chOff x="66038" y="2038065"/>
            <a:chExt cx="2119147" cy="1251360"/>
          </a:xfrm>
        </p:grpSpPr>
        <p:grpSp>
          <p:nvGrpSpPr>
            <p:cNvPr id="8" name="Group 7"/>
            <p:cNvGrpSpPr/>
            <p:nvPr/>
          </p:nvGrpSpPr>
          <p:grpSpPr>
            <a:xfrm>
              <a:off x="66038" y="2038065"/>
              <a:ext cx="2119147" cy="679993"/>
              <a:chOff x="66038" y="2038065"/>
              <a:chExt cx="2119147" cy="679993"/>
            </a:xfrm>
          </p:grpSpPr>
          <p:sp>
            <p:nvSpPr>
              <p:cNvPr id="121" name="Text Box 12"/>
              <p:cNvSpPr txBox="1">
                <a:spLocks noChangeArrowheads="1"/>
              </p:cNvSpPr>
              <p:nvPr/>
            </p:nvSpPr>
            <p:spPr bwMode="auto">
              <a:xfrm>
                <a:off x="66038" y="2379504"/>
                <a:ext cx="8017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err="1" smtClean="0"/>
                  <a:t>x.y’.z</a:t>
                </a:r>
                <a:endParaRPr lang="en-GB" sz="1600" dirty="0"/>
              </a:p>
            </p:txBody>
          </p:sp>
          <p:grpSp>
            <p:nvGrpSpPr>
              <p:cNvPr id="7" name="Group 6"/>
              <p:cNvGrpSpPr/>
              <p:nvPr/>
            </p:nvGrpSpPr>
            <p:grpSpPr>
              <a:xfrm>
                <a:off x="312154" y="2038065"/>
                <a:ext cx="1873031" cy="622590"/>
                <a:chOff x="487374" y="1975819"/>
                <a:chExt cx="2629916" cy="699222"/>
              </a:xfrm>
            </p:grpSpPr>
            <p:grpSp>
              <p:nvGrpSpPr>
                <p:cNvPr id="112" name="Group 18"/>
                <p:cNvGrpSpPr>
                  <a:grpSpLocks/>
                </p:cNvGrpSpPr>
                <p:nvPr/>
              </p:nvGrpSpPr>
              <p:grpSpPr bwMode="auto">
                <a:xfrm>
                  <a:off x="1754507" y="2065441"/>
                  <a:ext cx="804863" cy="609600"/>
                  <a:chOff x="6768" y="11808"/>
                  <a:chExt cx="1008" cy="792"/>
                </a:xfrm>
              </p:grpSpPr>
              <p:sp>
                <p:nvSpPr>
                  <p:cNvPr id="113"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22"/>
                  <p:cNvSpPr>
                    <a:spLocks/>
                  </p:cNvSpPr>
                  <p:nvPr/>
                </p:nvSpPr>
                <p:spPr bwMode="auto">
                  <a:xfrm>
                    <a:off x="7128" y="11826"/>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8" name="Line 16"/>
                <p:cNvSpPr>
                  <a:spLocks noChangeShapeType="1"/>
                </p:cNvSpPr>
                <p:nvPr/>
              </p:nvSpPr>
              <p:spPr bwMode="auto">
                <a:xfrm flipV="1">
                  <a:off x="1267543" y="2184388"/>
                  <a:ext cx="535582" cy="2064"/>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16"/>
                <p:cNvSpPr>
                  <a:spLocks noChangeShapeType="1"/>
                </p:cNvSpPr>
                <p:nvPr/>
              </p:nvSpPr>
              <p:spPr bwMode="auto">
                <a:xfrm flipV="1">
                  <a:off x="1259684" y="2596345"/>
                  <a:ext cx="535582" cy="2064"/>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0" name="Text Box 12"/>
                <p:cNvSpPr txBox="1">
                  <a:spLocks noChangeArrowheads="1"/>
                </p:cNvSpPr>
                <p:nvPr/>
              </p:nvSpPr>
              <p:spPr bwMode="auto">
                <a:xfrm>
                  <a:off x="487374" y="1975819"/>
                  <a:ext cx="655254" cy="3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b="1" dirty="0" smtClean="0"/>
                    <a:t>y’</a:t>
                  </a:r>
                  <a:endParaRPr lang="en-GB" sz="1600" b="1" dirty="0"/>
                </a:p>
              </p:txBody>
            </p:sp>
            <p:sp>
              <p:nvSpPr>
                <p:cNvPr id="122" name="Line 16"/>
                <p:cNvSpPr>
                  <a:spLocks noChangeShapeType="1"/>
                </p:cNvSpPr>
                <p:nvPr/>
              </p:nvSpPr>
              <p:spPr bwMode="auto">
                <a:xfrm flipV="1">
                  <a:off x="2581708" y="2336788"/>
                  <a:ext cx="535582" cy="2064"/>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23" name="Text Box 12"/>
            <p:cNvSpPr txBox="1">
              <a:spLocks noChangeArrowheads="1"/>
            </p:cNvSpPr>
            <p:nvPr/>
          </p:nvSpPr>
          <p:spPr bwMode="auto">
            <a:xfrm>
              <a:off x="761865" y="2950871"/>
              <a:ext cx="8017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Step 1</a:t>
              </a:r>
              <a:endParaRPr lang="en-GB" sz="1600" dirty="0"/>
            </a:p>
          </p:txBody>
        </p:sp>
      </p:grpSp>
      <p:grpSp>
        <p:nvGrpSpPr>
          <p:cNvPr id="9" name="Group 8"/>
          <p:cNvGrpSpPr/>
          <p:nvPr/>
        </p:nvGrpSpPr>
        <p:grpSpPr>
          <a:xfrm>
            <a:off x="2645195" y="2274664"/>
            <a:ext cx="2424677" cy="1352005"/>
            <a:chOff x="3132178" y="1872310"/>
            <a:chExt cx="2909917" cy="1440520"/>
          </a:xfrm>
        </p:grpSpPr>
        <p:sp>
          <p:nvSpPr>
            <p:cNvPr id="71" name="AutoShape 5"/>
            <p:cNvSpPr>
              <a:spLocks noChangeArrowheads="1"/>
            </p:cNvSpPr>
            <p:nvPr/>
          </p:nvSpPr>
          <p:spPr bwMode="auto">
            <a:xfrm>
              <a:off x="4363949" y="2181922"/>
              <a:ext cx="487680" cy="639229"/>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Line 8"/>
            <p:cNvSpPr>
              <a:spLocks noChangeShapeType="1"/>
            </p:cNvSpPr>
            <p:nvPr/>
          </p:nvSpPr>
          <p:spPr bwMode="auto">
            <a:xfrm>
              <a:off x="4851629" y="2492433"/>
              <a:ext cx="3176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8" name="Line 14"/>
            <p:cNvSpPr>
              <a:spLocks noChangeShapeType="1"/>
            </p:cNvSpPr>
            <p:nvPr/>
          </p:nvSpPr>
          <p:spPr bwMode="auto">
            <a:xfrm>
              <a:off x="3524490" y="2731759"/>
              <a:ext cx="838439"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79" name="Line 15"/>
            <p:cNvSpPr>
              <a:spLocks noChangeShapeType="1"/>
            </p:cNvSpPr>
            <p:nvPr/>
          </p:nvSpPr>
          <p:spPr bwMode="auto">
            <a:xfrm flipV="1">
              <a:off x="3873234" y="2504623"/>
              <a:ext cx="49173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0" name="Line 16"/>
            <p:cNvSpPr>
              <a:spLocks noChangeShapeType="1"/>
            </p:cNvSpPr>
            <p:nvPr/>
          </p:nvSpPr>
          <p:spPr bwMode="auto">
            <a:xfrm flipV="1">
              <a:off x="3565458" y="2291969"/>
              <a:ext cx="797471"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29" name="Group 18"/>
            <p:cNvGrpSpPr>
              <a:grpSpLocks/>
            </p:cNvGrpSpPr>
            <p:nvPr/>
          </p:nvGrpSpPr>
          <p:grpSpPr bwMode="auto">
            <a:xfrm>
              <a:off x="5087428" y="1976494"/>
              <a:ext cx="573225" cy="865846"/>
              <a:chOff x="6768" y="11808"/>
              <a:chExt cx="1008" cy="792"/>
            </a:xfrm>
          </p:grpSpPr>
          <p:sp>
            <p:nvSpPr>
              <p:cNvPr id="134"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0" name="Line 16"/>
            <p:cNvSpPr>
              <a:spLocks noChangeShapeType="1"/>
            </p:cNvSpPr>
            <p:nvPr/>
          </p:nvSpPr>
          <p:spPr bwMode="auto">
            <a:xfrm flipV="1">
              <a:off x="3565457" y="2082405"/>
              <a:ext cx="152113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2" name="Text Box 12"/>
            <p:cNvSpPr txBox="1">
              <a:spLocks noChangeArrowheads="1"/>
            </p:cNvSpPr>
            <p:nvPr/>
          </p:nvSpPr>
          <p:spPr bwMode="auto">
            <a:xfrm>
              <a:off x="3132178" y="1872310"/>
              <a:ext cx="448701" cy="114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ts val="0"/>
                </a:spcBef>
              </a:pPr>
              <a:r>
                <a:rPr lang="en-GB" sz="1600" b="1" dirty="0" err="1" smtClean="0"/>
                <a:t>y’</a:t>
              </a:r>
              <a:r>
                <a:rPr lang="en-GB" sz="1600" dirty="0" err="1" smtClean="0"/>
                <a:t>x</a:t>
              </a:r>
              <a:endParaRPr lang="en-GB" sz="1600" dirty="0" smtClean="0"/>
            </a:p>
            <a:p>
              <a:pPr>
                <a:spcBef>
                  <a:spcPts val="0"/>
                </a:spcBef>
              </a:pPr>
              <a:endParaRPr lang="en-GB" sz="1600" dirty="0" smtClean="0"/>
            </a:p>
            <a:p>
              <a:pPr>
                <a:spcBef>
                  <a:spcPts val="0"/>
                </a:spcBef>
              </a:pPr>
              <a:r>
                <a:rPr lang="en-GB" sz="1600" dirty="0"/>
                <a:t>z</a:t>
              </a:r>
            </a:p>
          </p:txBody>
        </p:sp>
        <p:sp>
          <p:nvSpPr>
            <p:cNvPr id="133" name="Line 16"/>
            <p:cNvSpPr>
              <a:spLocks noChangeShapeType="1"/>
            </p:cNvSpPr>
            <p:nvPr/>
          </p:nvSpPr>
          <p:spPr bwMode="auto">
            <a:xfrm flipV="1">
              <a:off x="5660653" y="2449398"/>
              <a:ext cx="381442" cy="293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9" name="Text Box 12"/>
            <p:cNvSpPr txBox="1">
              <a:spLocks noChangeArrowheads="1"/>
            </p:cNvSpPr>
            <p:nvPr/>
          </p:nvSpPr>
          <p:spPr bwMode="auto">
            <a:xfrm>
              <a:off x="3845844" y="2952111"/>
              <a:ext cx="1190942" cy="36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Step 2</a:t>
              </a:r>
              <a:endParaRPr lang="en-GB" sz="1600" dirty="0"/>
            </a:p>
          </p:txBody>
        </p:sp>
        <p:sp>
          <p:nvSpPr>
            <p:cNvPr id="140" name="Line 15"/>
            <p:cNvSpPr>
              <a:spLocks noChangeShapeType="1"/>
            </p:cNvSpPr>
            <p:nvPr/>
          </p:nvSpPr>
          <p:spPr bwMode="auto">
            <a:xfrm flipV="1">
              <a:off x="3868798" y="2082404"/>
              <a:ext cx="0" cy="419131"/>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1" name="Oval 140"/>
            <p:cNvSpPr/>
            <p:nvPr/>
          </p:nvSpPr>
          <p:spPr>
            <a:xfrm>
              <a:off x="3818678" y="2038065"/>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339001" y="2239435"/>
            <a:ext cx="3466279" cy="1451001"/>
            <a:chOff x="5542408" y="2211385"/>
            <a:chExt cx="3466279" cy="1451001"/>
          </a:xfrm>
        </p:grpSpPr>
        <p:grpSp>
          <p:nvGrpSpPr>
            <p:cNvPr id="11" name="Group 10"/>
            <p:cNvGrpSpPr/>
            <p:nvPr/>
          </p:nvGrpSpPr>
          <p:grpSpPr>
            <a:xfrm>
              <a:off x="5542408" y="2211385"/>
              <a:ext cx="3242006" cy="1451001"/>
              <a:chOff x="6219613" y="1753870"/>
              <a:chExt cx="3623448" cy="1548264"/>
            </a:xfrm>
          </p:grpSpPr>
          <p:sp>
            <p:nvSpPr>
              <p:cNvPr id="145" name="AutoShape 5"/>
              <p:cNvSpPr>
                <a:spLocks noChangeArrowheads="1"/>
              </p:cNvSpPr>
              <p:nvPr/>
            </p:nvSpPr>
            <p:spPr bwMode="auto">
              <a:xfrm>
                <a:off x="8164915" y="2081988"/>
                <a:ext cx="487680" cy="639229"/>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Line 8"/>
              <p:cNvSpPr>
                <a:spLocks noChangeShapeType="1"/>
              </p:cNvSpPr>
              <p:nvPr/>
            </p:nvSpPr>
            <p:spPr bwMode="auto">
              <a:xfrm>
                <a:off x="8652595" y="2392499"/>
                <a:ext cx="3176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14"/>
              <p:cNvSpPr>
                <a:spLocks noChangeShapeType="1"/>
              </p:cNvSpPr>
              <p:nvPr/>
            </p:nvSpPr>
            <p:spPr bwMode="auto">
              <a:xfrm>
                <a:off x="6604240" y="2631825"/>
                <a:ext cx="1559655"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15"/>
              <p:cNvSpPr>
                <a:spLocks noChangeShapeType="1"/>
              </p:cNvSpPr>
              <p:nvPr/>
            </p:nvSpPr>
            <p:spPr bwMode="auto">
              <a:xfrm flipV="1">
                <a:off x="7674200" y="2404689"/>
                <a:ext cx="49173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9" name="Line 16"/>
              <p:cNvSpPr>
                <a:spLocks noChangeShapeType="1"/>
              </p:cNvSpPr>
              <p:nvPr/>
            </p:nvSpPr>
            <p:spPr bwMode="auto">
              <a:xfrm flipV="1">
                <a:off x="6604240" y="2265899"/>
                <a:ext cx="1561690" cy="136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50" name="Group 18"/>
              <p:cNvGrpSpPr>
                <a:grpSpLocks/>
              </p:cNvGrpSpPr>
              <p:nvPr/>
            </p:nvGrpSpPr>
            <p:grpSpPr bwMode="auto">
              <a:xfrm>
                <a:off x="8888394" y="1876560"/>
                <a:ext cx="573225" cy="865846"/>
                <a:chOff x="6768" y="11808"/>
                <a:chExt cx="1008" cy="792"/>
              </a:xfrm>
            </p:grpSpPr>
            <p:sp>
              <p:nvSpPr>
                <p:cNvPr id="157"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8"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1"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1" name="Line 16"/>
              <p:cNvSpPr>
                <a:spLocks noChangeShapeType="1"/>
              </p:cNvSpPr>
              <p:nvPr/>
            </p:nvSpPr>
            <p:spPr bwMode="auto">
              <a:xfrm flipV="1">
                <a:off x="7366423" y="1982471"/>
                <a:ext cx="152113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2" name="Text Box 12"/>
              <p:cNvSpPr txBox="1">
                <a:spLocks noChangeArrowheads="1"/>
              </p:cNvSpPr>
              <p:nvPr/>
            </p:nvSpPr>
            <p:spPr bwMode="auto">
              <a:xfrm>
                <a:off x="6219613" y="1772376"/>
                <a:ext cx="333392" cy="108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ts val="1200"/>
                  </a:spcBef>
                </a:pPr>
                <a:r>
                  <a:rPr lang="en-GB" sz="1600" dirty="0" smtClean="0"/>
                  <a:t>y</a:t>
                </a:r>
              </a:p>
              <a:p>
                <a:pPr algn="ctr">
                  <a:spcBef>
                    <a:spcPts val="0"/>
                  </a:spcBef>
                </a:pPr>
                <a:r>
                  <a:rPr lang="en-GB" sz="1600" dirty="0" smtClean="0"/>
                  <a:t>x</a:t>
                </a:r>
              </a:p>
              <a:p>
                <a:pPr algn="ctr">
                  <a:spcBef>
                    <a:spcPts val="0"/>
                  </a:spcBef>
                </a:pPr>
                <a:endParaRPr lang="en-GB" sz="1050" dirty="0" smtClean="0"/>
              </a:p>
              <a:p>
                <a:pPr algn="ctr">
                  <a:spcBef>
                    <a:spcPts val="0"/>
                  </a:spcBef>
                </a:pPr>
                <a:r>
                  <a:rPr lang="en-GB" sz="1600" dirty="0"/>
                  <a:t>z</a:t>
                </a:r>
              </a:p>
            </p:txBody>
          </p:sp>
          <p:sp>
            <p:nvSpPr>
              <p:cNvPr id="153" name="Line 16"/>
              <p:cNvSpPr>
                <a:spLocks noChangeShapeType="1"/>
              </p:cNvSpPr>
              <p:nvPr/>
            </p:nvSpPr>
            <p:spPr bwMode="auto">
              <a:xfrm flipV="1">
                <a:off x="9461619" y="2349464"/>
                <a:ext cx="381442" cy="293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4" name="Text Box 12"/>
              <p:cNvSpPr txBox="1">
                <a:spLocks noChangeArrowheads="1"/>
              </p:cNvSpPr>
              <p:nvPr/>
            </p:nvSpPr>
            <p:spPr bwMode="auto">
              <a:xfrm>
                <a:off x="6917576" y="2940886"/>
                <a:ext cx="2544044" cy="36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30000"/>
                  </a:spcBef>
                </a:pPr>
                <a:r>
                  <a:rPr lang="en-GB" sz="1600" dirty="0" smtClean="0"/>
                  <a:t>Step 3 (optional)</a:t>
                </a:r>
                <a:endParaRPr lang="en-GB" sz="1600" dirty="0"/>
              </a:p>
            </p:txBody>
          </p:sp>
          <p:sp>
            <p:nvSpPr>
              <p:cNvPr id="155" name="Line 15"/>
              <p:cNvSpPr>
                <a:spLocks noChangeShapeType="1"/>
              </p:cNvSpPr>
              <p:nvPr/>
            </p:nvSpPr>
            <p:spPr bwMode="auto">
              <a:xfrm flipV="1">
                <a:off x="7669764" y="1982470"/>
                <a:ext cx="0" cy="419131"/>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6" name="Oval 155"/>
              <p:cNvSpPr/>
              <p:nvPr/>
            </p:nvSpPr>
            <p:spPr>
              <a:xfrm>
                <a:off x="7619644" y="1938131"/>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utoShape 10"/>
              <p:cNvSpPr>
                <a:spLocks noChangeArrowheads="1"/>
              </p:cNvSpPr>
              <p:nvPr/>
            </p:nvSpPr>
            <p:spPr bwMode="auto">
              <a:xfrm rot="16200000">
                <a:off x="6817759" y="1807051"/>
                <a:ext cx="457200" cy="350838"/>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 name="Oval 11"/>
              <p:cNvSpPr>
                <a:spLocks noChangeArrowheads="1"/>
              </p:cNvSpPr>
              <p:nvPr/>
            </p:nvSpPr>
            <p:spPr bwMode="auto">
              <a:xfrm>
                <a:off x="7229937" y="1929796"/>
                <a:ext cx="127000" cy="10795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 name="Line 14"/>
              <p:cNvSpPr>
                <a:spLocks noChangeShapeType="1"/>
              </p:cNvSpPr>
              <p:nvPr/>
            </p:nvSpPr>
            <p:spPr bwMode="auto">
              <a:xfrm>
                <a:off x="6606275" y="1976231"/>
                <a:ext cx="264665"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7" name="Text Box 12"/>
            <p:cNvSpPr txBox="1">
              <a:spLocks noChangeArrowheads="1"/>
            </p:cNvSpPr>
            <p:nvPr/>
          </p:nvSpPr>
          <p:spPr bwMode="auto">
            <a:xfrm>
              <a:off x="8560143" y="2428476"/>
              <a:ext cx="4485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ts val="1200"/>
                </a:spcBef>
              </a:pPr>
              <a:r>
                <a:rPr lang="en-GB" sz="1600" dirty="0" smtClean="0"/>
                <a:t>F1</a:t>
              </a:r>
              <a:endParaRPr lang="en-GB" sz="1600" dirty="0"/>
            </a:p>
          </p:txBody>
        </p:sp>
      </p:grpSp>
      <p:sp>
        <p:nvSpPr>
          <p:cNvPr id="14" name="Rectangle 13"/>
          <p:cNvSpPr/>
          <p:nvPr/>
        </p:nvSpPr>
        <p:spPr>
          <a:xfrm>
            <a:off x="2770892" y="1817735"/>
            <a:ext cx="1180131" cy="369332"/>
          </a:xfrm>
          <a:prstGeom prst="rect">
            <a:avLst/>
          </a:prstGeom>
        </p:spPr>
        <p:txBody>
          <a:bodyPr wrap="none">
            <a:spAutoFit/>
          </a:bodyPr>
          <a:lstStyle/>
          <a:p>
            <a:r>
              <a:rPr lang="en-GB" dirty="0" smtClean="0"/>
              <a:t>2 input OR</a:t>
            </a:r>
            <a:endParaRPr lang="en-US" dirty="0"/>
          </a:p>
        </p:txBody>
      </p:sp>
      <p:sp>
        <p:nvSpPr>
          <p:cNvPr id="170" name="Rectangle 169"/>
          <p:cNvSpPr/>
          <p:nvPr/>
        </p:nvSpPr>
        <p:spPr>
          <a:xfrm>
            <a:off x="2959447" y="1437055"/>
            <a:ext cx="1327608" cy="369332"/>
          </a:xfrm>
          <a:prstGeom prst="rect">
            <a:avLst/>
          </a:prstGeom>
        </p:spPr>
        <p:txBody>
          <a:bodyPr wrap="none">
            <a:spAutoFit/>
          </a:bodyPr>
          <a:lstStyle/>
          <a:p>
            <a:r>
              <a:rPr lang="en-GB" dirty="0"/>
              <a:t>3</a:t>
            </a:r>
            <a:r>
              <a:rPr lang="en-GB" dirty="0" smtClean="0"/>
              <a:t> input AND</a:t>
            </a:r>
            <a:endParaRPr lang="en-US" dirty="0"/>
          </a:p>
        </p:txBody>
      </p:sp>
      <p:sp>
        <p:nvSpPr>
          <p:cNvPr id="173" name="Rectangle 172"/>
          <p:cNvSpPr/>
          <p:nvPr/>
        </p:nvSpPr>
        <p:spPr>
          <a:xfrm>
            <a:off x="2041638" y="4741454"/>
            <a:ext cx="1180131" cy="369332"/>
          </a:xfrm>
          <a:prstGeom prst="rect">
            <a:avLst/>
          </a:prstGeom>
        </p:spPr>
        <p:txBody>
          <a:bodyPr wrap="none">
            <a:spAutoFit/>
          </a:bodyPr>
          <a:lstStyle/>
          <a:p>
            <a:r>
              <a:rPr lang="en-GB" dirty="0" smtClean="0"/>
              <a:t>2 input OR</a:t>
            </a:r>
            <a:endParaRPr lang="en-US" dirty="0"/>
          </a:p>
        </p:txBody>
      </p:sp>
      <p:sp>
        <p:nvSpPr>
          <p:cNvPr id="174" name="Rectangle 173"/>
          <p:cNvSpPr/>
          <p:nvPr/>
        </p:nvSpPr>
        <p:spPr>
          <a:xfrm>
            <a:off x="2276296" y="4441987"/>
            <a:ext cx="1327608" cy="369332"/>
          </a:xfrm>
          <a:prstGeom prst="rect">
            <a:avLst/>
          </a:prstGeom>
        </p:spPr>
        <p:txBody>
          <a:bodyPr wrap="none">
            <a:spAutoFit/>
          </a:bodyPr>
          <a:lstStyle/>
          <a:p>
            <a:r>
              <a:rPr lang="en-GB" dirty="0" smtClean="0"/>
              <a:t>2 input AND</a:t>
            </a:r>
            <a:endParaRPr lang="en-US" dirty="0"/>
          </a:p>
        </p:txBody>
      </p:sp>
      <p:sp>
        <p:nvSpPr>
          <p:cNvPr id="17" name="Rounded Rectangle 16"/>
          <p:cNvSpPr/>
          <p:nvPr/>
        </p:nvSpPr>
        <p:spPr>
          <a:xfrm>
            <a:off x="1814592" y="685800"/>
            <a:ext cx="3124634" cy="1494254"/>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a:off x="2748414" y="755016"/>
            <a:ext cx="1771123" cy="1051371"/>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a:off x="3343981" y="805572"/>
            <a:ext cx="392047" cy="631483"/>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3278554" y="1049964"/>
            <a:ext cx="522900" cy="369332"/>
          </a:xfrm>
          <a:prstGeom prst="rect">
            <a:avLst/>
          </a:prstGeom>
        </p:spPr>
        <p:txBody>
          <a:bodyPr wrap="none">
            <a:spAutoFit/>
          </a:bodyPr>
          <a:lstStyle/>
          <a:p>
            <a:r>
              <a:rPr lang="en-GB" dirty="0" smtClean="0"/>
              <a:t>INV</a:t>
            </a:r>
            <a:endParaRPr lang="en-US" dirty="0"/>
          </a:p>
        </p:txBody>
      </p:sp>
      <p:sp>
        <p:nvSpPr>
          <p:cNvPr id="180" name="Rounded Rectangle 179"/>
          <p:cNvSpPr/>
          <p:nvPr/>
        </p:nvSpPr>
        <p:spPr>
          <a:xfrm>
            <a:off x="2066407" y="813642"/>
            <a:ext cx="392047" cy="631483"/>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2000980" y="1058034"/>
            <a:ext cx="522900" cy="369332"/>
          </a:xfrm>
          <a:prstGeom prst="rect">
            <a:avLst/>
          </a:prstGeom>
        </p:spPr>
        <p:txBody>
          <a:bodyPr wrap="none">
            <a:spAutoFit/>
          </a:bodyPr>
          <a:lstStyle/>
          <a:p>
            <a:r>
              <a:rPr lang="en-GB" dirty="0" smtClean="0"/>
              <a:t>INV</a:t>
            </a:r>
            <a:endParaRPr lang="en-US" dirty="0"/>
          </a:p>
        </p:txBody>
      </p:sp>
      <p:sp>
        <p:nvSpPr>
          <p:cNvPr id="182" name="Rounded Rectangle 181"/>
          <p:cNvSpPr/>
          <p:nvPr/>
        </p:nvSpPr>
        <p:spPr>
          <a:xfrm>
            <a:off x="1617690" y="3746708"/>
            <a:ext cx="3124634" cy="1364078"/>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a:off x="2227825" y="3822380"/>
            <a:ext cx="1771123" cy="919073"/>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a:off x="2353095" y="3871148"/>
            <a:ext cx="392047" cy="631483"/>
          </a:xfrm>
          <a:prstGeom prst="round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2287668" y="4115540"/>
            <a:ext cx="522900" cy="369332"/>
          </a:xfrm>
          <a:prstGeom prst="rect">
            <a:avLst/>
          </a:prstGeom>
        </p:spPr>
        <p:txBody>
          <a:bodyPr wrap="none">
            <a:spAutoFit/>
          </a:bodyPr>
          <a:lstStyle/>
          <a:p>
            <a:r>
              <a:rPr lang="en-GB" dirty="0" smtClean="0"/>
              <a:t>INV</a:t>
            </a:r>
            <a:endParaRPr lang="en-US" dirty="0"/>
          </a:p>
        </p:txBody>
      </p:sp>
      <p:grpSp>
        <p:nvGrpSpPr>
          <p:cNvPr id="5" name="Group 4"/>
          <p:cNvGrpSpPr/>
          <p:nvPr/>
        </p:nvGrpSpPr>
        <p:grpSpPr>
          <a:xfrm>
            <a:off x="294205" y="5421861"/>
            <a:ext cx="2205158" cy="1161665"/>
            <a:chOff x="314311" y="5370791"/>
            <a:chExt cx="2205158" cy="1161665"/>
          </a:xfrm>
        </p:grpSpPr>
        <p:grpSp>
          <p:nvGrpSpPr>
            <p:cNvPr id="2" name="Group 1"/>
            <p:cNvGrpSpPr/>
            <p:nvPr/>
          </p:nvGrpSpPr>
          <p:grpSpPr>
            <a:xfrm>
              <a:off x="314311" y="5370791"/>
              <a:ext cx="2205158" cy="660907"/>
              <a:chOff x="314311" y="5370791"/>
              <a:chExt cx="2205158" cy="660907"/>
            </a:xfrm>
          </p:grpSpPr>
          <p:sp>
            <p:nvSpPr>
              <p:cNvPr id="100" name="Line 9"/>
              <p:cNvSpPr>
                <a:spLocks noChangeShapeType="1"/>
              </p:cNvSpPr>
              <p:nvPr/>
            </p:nvSpPr>
            <p:spPr bwMode="auto">
              <a:xfrm>
                <a:off x="1714992" y="5689519"/>
                <a:ext cx="239377"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Text Box 10"/>
              <p:cNvSpPr txBox="1">
                <a:spLocks noChangeArrowheads="1"/>
              </p:cNvSpPr>
              <p:nvPr/>
            </p:nvSpPr>
            <p:spPr bwMode="auto">
              <a:xfrm>
                <a:off x="558235" y="5370791"/>
                <a:ext cx="19150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x</a:t>
                </a:r>
                <a:endParaRPr lang="en-GB" sz="1400" b="1" dirty="0"/>
              </a:p>
            </p:txBody>
          </p:sp>
          <p:sp>
            <p:nvSpPr>
              <p:cNvPr id="103" name="Line 12"/>
              <p:cNvSpPr>
                <a:spLocks noChangeShapeType="1"/>
              </p:cNvSpPr>
              <p:nvPr/>
            </p:nvSpPr>
            <p:spPr bwMode="auto">
              <a:xfrm>
                <a:off x="890198" y="5845094"/>
                <a:ext cx="3639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3"/>
              <p:cNvSpPr>
                <a:spLocks noChangeShapeType="1"/>
              </p:cNvSpPr>
              <p:nvPr/>
            </p:nvSpPr>
            <p:spPr bwMode="auto">
              <a:xfrm flipV="1">
                <a:off x="890198" y="5540294"/>
                <a:ext cx="3639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7" name="Text Box 16"/>
              <p:cNvSpPr txBox="1">
                <a:spLocks noChangeArrowheads="1"/>
              </p:cNvSpPr>
              <p:nvPr/>
            </p:nvSpPr>
            <p:spPr bwMode="auto">
              <a:xfrm>
                <a:off x="1992270" y="5510132"/>
                <a:ext cx="52719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a:t>F2</a:t>
                </a:r>
                <a:endParaRPr lang="en-GB" sz="1400" b="1" dirty="0"/>
              </a:p>
            </p:txBody>
          </p:sp>
          <p:sp>
            <p:nvSpPr>
              <p:cNvPr id="108" name="Text Box 17"/>
              <p:cNvSpPr txBox="1">
                <a:spLocks noChangeArrowheads="1"/>
              </p:cNvSpPr>
              <p:nvPr/>
            </p:nvSpPr>
            <p:spPr bwMode="auto">
              <a:xfrm>
                <a:off x="314311" y="5664985"/>
                <a:ext cx="81020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err="1"/>
                  <a:t>y'.z</a:t>
                </a:r>
                <a:endParaRPr lang="en-GB" sz="1400" b="1" dirty="0"/>
              </a:p>
            </p:txBody>
          </p:sp>
          <p:grpSp>
            <p:nvGrpSpPr>
              <p:cNvPr id="109" name="Group 18"/>
              <p:cNvGrpSpPr>
                <a:grpSpLocks/>
              </p:cNvGrpSpPr>
              <p:nvPr/>
            </p:nvGrpSpPr>
            <p:grpSpPr bwMode="auto">
              <a:xfrm>
                <a:off x="1206315" y="5387894"/>
                <a:ext cx="505685" cy="609600"/>
                <a:chOff x="6768" y="11808"/>
                <a:chExt cx="1008" cy="792"/>
              </a:xfrm>
            </p:grpSpPr>
            <p:sp>
              <p:nvSpPr>
                <p:cNvPr id="111"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7"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92" name="Text Box 12"/>
            <p:cNvSpPr txBox="1">
              <a:spLocks noChangeArrowheads="1"/>
            </p:cNvSpPr>
            <p:nvPr/>
          </p:nvSpPr>
          <p:spPr bwMode="auto">
            <a:xfrm>
              <a:off x="853313" y="6193902"/>
              <a:ext cx="8017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Step 1</a:t>
              </a:r>
              <a:endParaRPr lang="en-GB" sz="1600" dirty="0"/>
            </a:p>
          </p:txBody>
        </p:sp>
      </p:grpSp>
      <p:grpSp>
        <p:nvGrpSpPr>
          <p:cNvPr id="12" name="Group 11"/>
          <p:cNvGrpSpPr/>
          <p:nvPr/>
        </p:nvGrpSpPr>
        <p:grpSpPr>
          <a:xfrm>
            <a:off x="2711881" y="5370791"/>
            <a:ext cx="2830868" cy="1337251"/>
            <a:chOff x="2769697" y="5322327"/>
            <a:chExt cx="2830868" cy="1337251"/>
          </a:xfrm>
        </p:grpSpPr>
        <p:grpSp>
          <p:nvGrpSpPr>
            <p:cNvPr id="3" name="Group 2"/>
            <p:cNvGrpSpPr/>
            <p:nvPr/>
          </p:nvGrpSpPr>
          <p:grpSpPr>
            <a:xfrm>
              <a:off x="2769697" y="5322327"/>
              <a:ext cx="2830868" cy="975518"/>
              <a:chOff x="2829057" y="5322327"/>
              <a:chExt cx="2830868" cy="975518"/>
            </a:xfrm>
          </p:grpSpPr>
          <p:sp>
            <p:nvSpPr>
              <p:cNvPr id="28706" name="AutoShape 6"/>
              <p:cNvSpPr>
                <a:spLocks noChangeArrowheads="1"/>
              </p:cNvSpPr>
              <p:nvPr/>
            </p:nvSpPr>
            <p:spPr bwMode="auto">
              <a:xfrm>
                <a:off x="3504310" y="5728617"/>
                <a:ext cx="588579" cy="541719"/>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7" name="Line 7"/>
              <p:cNvSpPr>
                <a:spLocks noChangeShapeType="1"/>
              </p:cNvSpPr>
              <p:nvPr/>
            </p:nvSpPr>
            <p:spPr bwMode="auto">
              <a:xfrm flipV="1">
                <a:off x="3123852" y="5864046"/>
                <a:ext cx="380458" cy="775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08" name="Line 8"/>
              <p:cNvSpPr>
                <a:spLocks noChangeShapeType="1"/>
              </p:cNvSpPr>
              <p:nvPr/>
            </p:nvSpPr>
            <p:spPr bwMode="auto">
              <a:xfrm>
                <a:off x="4092890" y="5999476"/>
                <a:ext cx="182287"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09" name="Line 9"/>
              <p:cNvSpPr>
                <a:spLocks noChangeShapeType="1"/>
              </p:cNvSpPr>
              <p:nvPr/>
            </p:nvSpPr>
            <p:spPr bwMode="auto">
              <a:xfrm>
                <a:off x="4771908" y="5590365"/>
                <a:ext cx="182287"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10" name="Text Box 10"/>
              <p:cNvSpPr txBox="1">
                <a:spLocks noChangeArrowheads="1"/>
              </p:cNvSpPr>
              <p:nvPr/>
            </p:nvSpPr>
            <p:spPr bwMode="auto">
              <a:xfrm>
                <a:off x="2905108" y="5334811"/>
                <a:ext cx="145829" cy="3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a:t>x</a:t>
                </a:r>
                <a:endParaRPr lang="en-GB" sz="1400" b="1"/>
              </a:p>
            </p:txBody>
          </p:sp>
          <p:sp>
            <p:nvSpPr>
              <p:cNvPr id="28711" name="Line 11"/>
              <p:cNvSpPr>
                <a:spLocks noChangeShapeType="1"/>
              </p:cNvSpPr>
              <p:nvPr/>
            </p:nvSpPr>
            <p:spPr bwMode="auto">
              <a:xfrm flipV="1">
                <a:off x="4275177" y="5728617"/>
                <a:ext cx="0" cy="27086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12" name="Line 12"/>
              <p:cNvSpPr>
                <a:spLocks noChangeShapeType="1"/>
              </p:cNvSpPr>
              <p:nvPr/>
            </p:nvSpPr>
            <p:spPr bwMode="auto">
              <a:xfrm>
                <a:off x="4275177" y="5728617"/>
                <a:ext cx="145829"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13" name="Line 13"/>
              <p:cNvSpPr>
                <a:spLocks noChangeShapeType="1"/>
              </p:cNvSpPr>
              <p:nvPr/>
            </p:nvSpPr>
            <p:spPr bwMode="auto">
              <a:xfrm>
                <a:off x="3123853" y="5457757"/>
                <a:ext cx="1297153"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714" name="Text Box 14"/>
              <p:cNvSpPr txBox="1">
                <a:spLocks noChangeArrowheads="1"/>
              </p:cNvSpPr>
              <p:nvPr/>
            </p:nvSpPr>
            <p:spPr bwMode="auto">
              <a:xfrm>
                <a:off x="2829057" y="5715000"/>
                <a:ext cx="494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a:t>y'</a:t>
                </a:r>
                <a:endParaRPr lang="en-GB" sz="1400" b="1" dirty="0"/>
              </a:p>
            </p:txBody>
          </p:sp>
          <p:sp>
            <p:nvSpPr>
              <p:cNvPr id="28715" name="Text Box 15"/>
              <p:cNvSpPr txBox="1">
                <a:spLocks noChangeArrowheads="1"/>
              </p:cNvSpPr>
              <p:nvPr/>
            </p:nvSpPr>
            <p:spPr bwMode="auto">
              <a:xfrm>
                <a:off x="2895600" y="5971966"/>
                <a:ext cx="145829" cy="3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z</a:t>
                </a:r>
                <a:endParaRPr lang="en-GB" sz="1400" b="1" dirty="0"/>
              </a:p>
            </p:txBody>
          </p:sp>
          <p:sp>
            <p:nvSpPr>
              <p:cNvPr id="28716" name="Text Box 16"/>
              <p:cNvSpPr txBox="1">
                <a:spLocks noChangeArrowheads="1"/>
              </p:cNvSpPr>
              <p:nvPr/>
            </p:nvSpPr>
            <p:spPr bwMode="auto">
              <a:xfrm>
                <a:off x="5018076" y="5430953"/>
                <a:ext cx="64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a:t>F2</a:t>
                </a:r>
                <a:endParaRPr lang="en-GB" sz="1400" b="1" dirty="0"/>
              </a:p>
            </p:txBody>
          </p:sp>
          <p:grpSp>
            <p:nvGrpSpPr>
              <p:cNvPr id="28718" name="Group 18"/>
              <p:cNvGrpSpPr>
                <a:grpSpLocks/>
              </p:cNvGrpSpPr>
              <p:nvPr/>
            </p:nvGrpSpPr>
            <p:grpSpPr bwMode="auto">
              <a:xfrm>
                <a:off x="4384549" y="5322327"/>
                <a:ext cx="385081" cy="541719"/>
                <a:chOff x="6768" y="11808"/>
                <a:chExt cx="1008" cy="792"/>
              </a:xfrm>
            </p:grpSpPr>
            <p:sp>
              <p:nvSpPr>
                <p:cNvPr id="28720"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1"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2"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24"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0" name="Line 24"/>
              <p:cNvSpPr>
                <a:spLocks noChangeShapeType="1"/>
              </p:cNvSpPr>
              <p:nvPr/>
            </p:nvSpPr>
            <p:spPr bwMode="auto">
              <a:xfrm>
                <a:off x="3123852" y="6146897"/>
                <a:ext cx="38045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93" name="Text Box 12"/>
            <p:cNvSpPr txBox="1">
              <a:spLocks noChangeArrowheads="1"/>
            </p:cNvSpPr>
            <p:nvPr/>
          </p:nvSpPr>
          <p:spPr bwMode="auto">
            <a:xfrm>
              <a:off x="3195976" y="6321024"/>
              <a:ext cx="9923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Step 2</a:t>
              </a:r>
              <a:endParaRPr lang="en-GB" sz="1600" dirty="0"/>
            </a:p>
          </p:txBody>
        </p:sp>
      </p:grpSp>
      <p:grpSp>
        <p:nvGrpSpPr>
          <p:cNvPr id="4" name="Group 3"/>
          <p:cNvGrpSpPr/>
          <p:nvPr/>
        </p:nvGrpSpPr>
        <p:grpSpPr>
          <a:xfrm>
            <a:off x="5488149" y="5256805"/>
            <a:ext cx="2623296" cy="1395663"/>
            <a:chOff x="5488149" y="5256805"/>
            <a:chExt cx="2623296" cy="1395663"/>
          </a:xfrm>
        </p:grpSpPr>
        <p:sp>
          <p:nvSpPr>
            <p:cNvPr id="194" name="Text Box 12"/>
            <p:cNvSpPr txBox="1">
              <a:spLocks noChangeArrowheads="1"/>
            </p:cNvSpPr>
            <p:nvPr/>
          </p:nvSpPr>
          <p:spPr bwMode="auto">
            <a:xfrm>
              <a:off x="5488149" y="6313914"/>
              <a:ext cx="20864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smtClean="0"/>
                <a:t>Step 3 (optional)</a:t>
              </a:r>
              <a:endParaRPr lang="en-GB" sz="1600" dirty="0"/>
            </a:p>
          </p:txBody>
        </p:sp>
        <p:grpSp>
          <p:nvGrpSpPr>
            <p:cNvPr id="18" name="Group 17"/>
            <p:cNvGrpSpPr/>
            <p:nvPr/>
          </p:nvGrpSpPr>
          <p:grpSpPr>
            <a:xfrm>
              <a:off x="5741749" y="5256805"/>
              <a:ext cx="2369696" cy="981698"/>
              <a:chOff x="5393776" y="4312421"/>
              <a:chExt cx="3475426" cy="1002789"/>
            </a:xfrm>
          </p:grpSpPr>
          <p:sp>
            <p:nvSpPr>
              <p:cNvPr id="128" name="AutoShape 6"/>
              <p:cNvSpPr>
                <a:spLocks noChangeArrowheads="1"/>
              </p:cNvSpPr>
              <p:nvPr/>
            </p:nvSpPr>
            <p:spPr bwMode="auto">
              <a:xfrm>
                <a:off x="6777468" y="4773491"/>
                <a:ext cx="588579" cy="541719"/>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1" name="Line 7"/>
              <p:cNvSpPr>
                <a:spLocks noChangeShapeType="1"/>
              </p:cNvSpPr>
              <p:nvPr/>
            </p:nvSpPr>
            <p:spPr bwMode="auto">
              <a:xfrm flipV="1">
                <a:off x="6397010" y="4908920"/>
                <a:ext cx="380458" cy="775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2" name="Line 8"/>
              <p:cNvSpPr>
                <a:spLocks noChangeShapeType="1"/>
              </p:cNvSpPr>
              <p:nvPr/>
            </p:nvSpPr>
            <p:spPr bwMode="auto">
              <a:xfrm>
                <a:off x="7366048" y="5044350"/>
                <a:ext cx="182287"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9"/>
              <p:cNvSpPr>
                <a:spLocks noChangeShapeType="1"/>
              </p:cNvSpPr>
              <p:nvPr/>
            </p:nvSpPr>
            <p:spPr bwMode="auto">
              <a:xfrm>
                <a:off x="8045066" y="4635239"/>
                <a:ext cx="182287"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 name="Text Box 10"/>
              <p:cNvSpPr txBox="1">
                <a:spLocks noChangeArrowheads="1"/>
              </p:cNvSpPr>
              <p:nvPr/>
            </p:nvSpPr>
            <p:spPr bwMode="auto">
              <a:xfrm>
                <a:off x="5393776" y="4312421"/>
                <a:ext cx="145829" cy="3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x</a:t>
                </a:r>
                <a:endParaRPr lang="en-GB" sz="1400" b="1" dirty="0"/>
              </a:p>
            </p:txBody>
          </p:sp>
          <p:sp>
            <p:nvSpPr>
              <p:cNvPr id="165" name="Line 11"/>
              <p:cNvSpPr>
                <a:spLocks noChangeShapeType="1"/>
              </p:cNvSpPr>
              <p:nvPr/>
            </p:nvSpPr>
            <p:spPr bwMode="auto">
              <a:xfrm flipV="1">
                <a:off x="7548335" y="4773491"/>
                <a:ext cx="0" cy="27086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6" name="Line 12"/>
              <p:cNvSpPr>
                <a:spLocks noChangeShapeType="1"/>
              </p:cNvSpPr>
              <p:nvPr/>
            </p:nvSpPr>
            <p:spPr bwMode="auto">
              <a:xfrm>
                <a:off x="7548335" y="4773491"/>
                <a:ext cx="145829"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8" name="Line 13"/>
              <p:cNvSpPr>
                <a:spLocks noChangeShapeType="1"/>
              </p:cNvSpPr>
              <p:nvPr/>
            </p:nvSpPr>
            <p:spPr bwMode="auto">
              <a:xfrm flipV="1">
                <a:off x="5662561" y="4514941"/>
                <a:ext cx="203160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71" name="Text Box 15"/>
              <p:cNvSpPr txBox="1">
                <a:spLocks noChangeArrowheads="1"/>
              </p:cNvSpPr>
              <p:nvPr/>
            </p:nvSpPr>
            <p:spPr bwMode="auto">
              <a:xfrm>
                <a:off x="5422392" y="4968240"/>
                <a:ext cx="145829" cy="32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z</a:t>
                </a:r>
                <a:endParaRPr lang="en-GB" sz="1400" b="1" dirty="0"/>
              </a:p>
            </p:txBody>
          </p:sp>
          <p:sp>
            <p:nvSpPr>
              <p:cNvPr id="172" name="Text Box 16"/>
              <p:cNvSpPr txBox="1">
                <a:spLocks noChangeArrowheads="1"/>
              </p:cNvSpPr>
              <p:nvPr/>
            </p:nvSpPr>
            <p:spPr bwMode="auto">
              <a:xfrm>
                <a:off x="8227353" y="4450744"/>
                <a:ext cx="641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a:t>F2</a:t>
                </a:r>
                <a:endParaRPr lang="en-GB" sz="1400" b="1" dirty="0"/>
              </a:p>
            </p:txBody>
          </p:sp>
          <p:grpSp>
            <p:nvGrpSpPr>
              <p:cNvPr id="176" name="Group 18"/>
              <p:cNvGrpSpPr>
                <a:grpSpLocks/>
              </p:cNvGrpSpPr>
              <p:nvPr/>
            </p:nvGrpSpPr>
            <p:grpSpPr bwMode="auto">
              <a:xfrm>
                <a:off x="7657707" y="4367201"/>
                <a:ext cx="385081" cy="541719"/>
                <a:chOff x="6768" y="11808"/>
                <a:chExt cx="1008" cy="792"/>
              </a:xfrm>
            </p:grpSpPr>
            <p:sp>
              <p:nvSpPr>
                <p:cNvPr id="186"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9"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1" name="Line 24"/>
              <p:cNvSpPr>
                <a:spLocks noChangeShapeType="1"/>
              </p:cNvSpPr>
              <p:nvPr/>
            </p:nvSpPr>
            <p:spPr bwMode="auto">
              <a:xfrm>
                <a:off x="5662560" y="5191771"/>
                <a:ext cx="111490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6" name="Group 15"/>
              <p:cNvGrpSpPr/>
              <p:nvPr/>
            </p:nvGrpSpPr>
            <p:grpSpPr>
              <a:xfrm>
                <a:off x="5958624" y="4694682"/>
                <a:ext cx="434837" cy="428478"/>
                <a:chOff x="5697754" y="6659578"/>
                <a:chExt cx="434837" cy="428478"/>
              </a:xfrm>
            </p:grpSpPr>
            <p:sp>
              <p:nvSpPr>
                <p:cNvPr id="195" name="AutoShape 10"/>
                <p:cNvSpPr>
                  <a:spLocks noChangeArrowheads="1"/>
                </p:cNvSpPr>
                <p:nvPr/>
              </p:nvSpPr>
              <p:spPr bwMode="auto">
                <a:xfrm rot="16200000">
                  <a:off x="5640468" y="6716864"/>
                  <a:ext cx="428478" cy="313905"/>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6" name="Oval 11"/>
                <p:cNvSpPr>
                  <a:spLocks noChangeArrowheads="1"/>
                </p:cNvSpPr>
                <p:nvPr/>
              </p:nvSpPr>
              <p:spPr bwMode="auto">
                <a:xfrm>
                  <a:off x="6018960" y="6824451"/>
                  <a:ext cx="113631" cy="10116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7" name="Line 24"/>
              <p:cNvSpPr>
                <a:spLocks noChangeShapeType="1"/>
              </p:cNvSpPr>
              <p:nvPr/>
            </p:nvSpPr>
            <p:spPr bwMode="auto">
              <a:xfrm flipV="1">
                <a:off x="5628885" y="4908920"/>
                <a:ext cx="334604" cy="775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98" name="Text Box 10"/>
              <p:cNvSpPr txBox="1">
                <a:spLocks noChangeArrowheads="1"/>
              </p:cNvSpPr>
              <p:nvPr/>
            </p:nvSpPr>
            <p:spPr bwMode="auto">
              <a:xfrm>
                <a:off x="5416771" y="4703321"/>
                <a:ext cx="1458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dirty="0" smtClean="0"/>
                  <a:t>y</a:t>
                </a:r>
                <a:endParaRPr lang="en-GB" sz="1400" b="1" dirty="0"/>
              </a:p>
            </p:txBody>
          </p:sp>
        </p:grpSp>
      </p:grpSp>
    </p:spTree>
    <p:extLst>
      <p:ext uri="{BB962C8B-B14F-4D97-AF65-F5344CB8AC3E}">
        <p14:creationId xmlns:p14="http://schemas.microsoft.com/office/powerpoint/2010/main" val="13985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0" grpId="0"/>
      <p:bldP spid="173" grpId="0"/>
      <p:bldP spid="174" grpId="0"/>
      <p:bldP spid="17" grpId="0" animBg="1"/>
      <p:bldP spid="177" grpId="0" animBg="1"/>
      <p:bldP spid="178" grpId="0" animBg="1"/>
      <p:bldP spid="179" grpId="0"/>
      <p:bldP spid="180" grpId="0" animBg="1"/>
      <p:bldP spid="181" grpId="0"/>
      <p:bldP spid="182" grpId="0" animBg="1"/>
      <p:bldP spid="183" grpId="0" animBg="1"/>
      <p:bldP spid="184" grpId="0" animBg="1"/>
      <p:bldP spid="1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3757150-3234-4309-9BC1-C10BF08A298D}" type="slidenum">
              <a:rPr lang="en-US" smtClean="0">
                <a:solidFill>
                  <a:srgbClr val="898989"/>
                </a:solidFill>
              </a:rPr>
              <a:pPr eaLnBrk="1" hangingPunct="1"/>
              <a:t>23</a:t>
            </a:fld>
            <a:endParaRPr lang="en-US" dirty="0" smtClean="0">
              <a:solidFill>
                <a:srgbClr val="898989"/>
              </a:solidFill>
            </a:endParaRPr>
          </a:p>
        </p:txBody>
      </p:sp>
      <p:sp>
        <p:nvSpPr>
          <p:cNvPr id="29699" name="Rectangle 2"/>
          <p:cNvSpPr>
            <a:spLocks noGrp="1" noChangeArrowheads="1"/>
          </p:cNvSpPr>
          <p:nvPr>
            <p:ph type="title"/>
          </p:nvPr>
        </p:nvSpPr>
        <p:spPr>
          <a:xfrm>
            <a:off x="762000" y="0"/>
            <a:ext cx="7772400" cy="762000"/>
          </a:xfrm>
        </p:spPr>
        <p:txBody>
          <a:bodyPr/>
          <a:lstStyle/>
          <a:p>
            <a:pPr eaLnBrk="1" hangingPunct="1"/>
            <a:r>
              <a:rPr lang="en-GB" sz="3200" b="1" dirty="0" smtClean="0"/>
              <a:t>From Boolean Expression to Logic Circuit</a:t>
            </a:r>
            <a:endParaRPr lang="en-GB" sz="3200" dirty="0" smtClean="0"/>
          </a:p>
        </p:txBody>
      </p:sp>
      <p:sp>
        <p:nvSpPr>
          <p:cNvPr id="22" name="Rectangle 4"/>
          <p:cNvSpPr>
            <a:spLocks noChangeArrowheads="1"/>
          </p:cNvSpPr>
          <p:nvPr/>
        </p:nvSpPr>
        <p:spPr bwMode="auto">
          <a:xfrm>
            <a:off x="757682" y="1180909"/>
            <a:ext cx="36258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400" b="1" dirty="0"/>
              <a:t>(iii) F3 </a:t>
            </a:r>
            <a:r>
              <a:rPr lang="en-GB" sz="2400" b="1" dirty="0" smtClean="0"/>
              <a:t>=    x . y</a:t>
            </a:r>
            <a:r>
              <a:rPr lang="en-GB" sz="2400" b="1" dirty="0"/>
              <a:t>' </a:t>
            </a:r>
            <a:r>
              <a:rPr lang="en-GB" sz="2400" b="1" dirty="0" smtClean="0"/>
              <a:t>  +   x’ . z</a:t>
            </a:r>
            <a:endParaRPr lang="en-GB" sz="2400" b="1" dirty="0">
              <a:latin typeface="Times New Roman" pitchFamily="18" charset="0"/>
            </a:endParaRPr>
          </a:p>
        </p:txBody>
      </p:sp>
      <p:sp>
        <p:nvSpPr>
          <p:cNvPr id="24" name="AutoShape 26"/>
          <p:cNvSpPr>
            <a:spLocks noChangeArrowheads="1"/>
          </p:cNvSpPr>
          <p:nvPr/>
        </p:nvSpPr>
        <p:spPr bwMode="auto">
          <a:xfrm>
            <a:off x="4702041" y="288905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27"/>
          <p:cNvSpPr>
            <a:spLocks noChangeShapeType="1"/>
          </p:cNvSpPr>
          <p:nvPr/>
        </p:nvSpPr>
        <p:spPr bwMode="auto">
          <a:xfrm>
            <a:off x="4321041" y="304145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8"/>
          <p:cNvSpPr>
            <a:spLocks noChangeShapeType="1"/>
          </p:cNvSpPr>
          <p:nvPr/>
        </p:nvSpPr>
        <p:spPr bwMode="auto">
          <a:xfrm>
            <a:off x="5464041" y="319385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9"/>
          <p:cNvSpPr>
            <a:spLocks noChangeShapeType="1"/>
          </p:cNvSpPr>
          <p:nvPr/>
        </p:nvSpPr>
        <p:spPr bwMode="auto">
          <a:xfrm>
            <a:off x="7073766" y="2733484"/>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30"/>
          <p:cNvSpPr>
            <a:spLocks noChangeShapeType="1"/>
          </p:cNvSpPr>
          <p:nvPr/>
        </p:nvSpPr>
        <p:spPr bwMode="auto">
          <a:xfrm flipV="1">
            <a:off x="5768841" y="2889059"/>
            <a:ext cx="0" cy="30480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1"/>
          <p:cNvSpPr>
            <a:spLocks noChangeShapeType="1"/>
          </p:cNvSpPr>
          <p:nvPr/>
        </p:nvSpPr>
        <p:spPr bwMode="auto">
          <a:xfrm>
            <a:off x="5768841" y="2875204"/>
            <a:ext cx="571500" cy="13855"/>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32"/>
          <p:cNvSpPr txBox="1">
            <a:spLocks noChangeArrowheads="1"/>
          </p:cNvSpPr>
          <p:nvPr/>
        </p:nvSpPr>
        <p:spPr bwMode="auto">
          <a:xfrm>
            <a:off x="3940041" y="286683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x'</a:t>
            </a:r>
            <a:endParaRPr lang="en-GB" sz="1400" dirty="0"/>
          </a:p>
        </p:txBody>
      </p:sp>
      <p:sp>
        <p:nvSpPr>
          <p:cNvPr id="31" name="Text Box 33"/>
          <p:cNvSpPr txBox="1">
            <a:spLocks noChangeArrowheads="1"/>
          </p:cNvSpPr>
          <p:nvPr/>
        </p:nvSpPr>
        <p:spPr bwMode="auto">
          <a:xfrm>
            <a:off x="4016241" y="311765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z</a:t>
            </a:r>
            <a:endParaRPr lang="en-GB" sz="1400" b="1" dirty="0"/>
          </a:p>
        </p:txBody>
      </p:sp>
      <p:sp>
        <p:nvSpPr>
          <p:cNvPr id="32" name="Text Box 34"/>
          <p:cNvSpPr txBox="1">
            <a:spLocks noChangeArrowheads="1"/>
          </p:cNvSpPr>
          <p:nvPr/>
        </p:nvSpPr>
        <p:spPr bwMode="auto">
          <a:xfrm>
            <a:off x="7515091" y="2554097"/>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a:t>F3</a:t>
            </a:r>
            <a:endParaRPr lang="en-GB" sz="1400" b="1"/>
          </a:p>
        </p:txBody>
      </p:sp>
      <p:sp>
        <p:nvSpPr>
          <p:cNvPr id="50" name="Text Box 35"/>
          <p:cNvSpPr txBox="1">
            <a:spLocks noChangeArrowheads="1"/>
          </p:cNvSpPr>
          <p:nvPr/>
        </p:nvSpPr>
        <p:spPr bwMode="auto">
          <a:xfrm>
            <a:off x="5784836" y="2858102"/>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err="1"/>
              <a:t>x'.z</a:t>
            </a:r>
            <a:endParaRPr lang="en-GB" sz="1400" b="1" dirty="0"/>
          </a:p>
        </p:txBody>
      </p:sp>
      <p:grpSp>
        <p:nvGrpSpPr>
          <p:cNvPr id="51" name="Group 36"/>
          <p:cNvGrpSpPr>
            <a:grpSpLocks/>
          </p:cNvGrpSpPr>
          <p:nvPr/>
        </p:nvGrpSpPr>
        <p:grpSpPr bwMode="auto">
          <a:xfrm>
            <a:off x="6264141" y="2431859"/>
            <a:ext cx="804863" cy="609600"/>
            <a:chOff x="6768" y="11808"/>
            <a:chExt cx="1008" cy="792"/>
          </a:xfrm>
        </p:grpSpPr>
        <p:sp>
          <p:nvSpPr>
            <p:cNvPr id="62" name="Freeform 37"/>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Line 38"/>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39"/>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Freeform 40"/>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41"/>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 name="Line 42"/>
          <p:cNvSpPr>
            <a:spLocks noChangeShapeType="1"/>
          </p:cNvSpPr>
          <p:nvPr/>
        </p:nvSpPr>
        <p:spPr bwMode="auto">
          <a:xfrm>
            <a:off x="4321041" y="334625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3"/>
          <p:cNvSpPr>
            <a:spLocks noChangeShapeType="1"/>
          </p:cNvSpPr>
          <p:nvPr/>
        </p:nvSpPr>
        <p:spPr bwMode="auto">
          <a:xfrm>
            <a:off x="5464041" y="235565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4"/>
          <p:cNvSpPr>
            <a:spLocks noChangeShapeType="1"/>
          </p:cNvSpPr>
          <p:nvPr/>
        </p:nvSpPr>
        <p:spPr bwMode="auto">
          <a:xfrm flipV="1">
            <a:off x="5778486" y="2355659"/>
            <a:ext cx="0" cy="30480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5"/>
          <p:cNvSpPr>
            <a:spLocks noChangeShapeType="1"/>
          </p:cNvSpPr>
          <p:nvPr/>
        </p:nvSpPr>
        <p:spPr bwMode="auto">
          <a:xfrm>
            <a:off x="5778486" y="2660459"/>
            <a:ext cx="561855"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46"/>
          <p:cNvSpPr txBox="1">
            <a:spLocks noChangeArrowheads="1"/>
          </p:cNvSpPr>
          <p:nvPr/>
        </p:nvSpPr>
        <p:spPr bwMode="auto">
          <a:xfrm>
            <a:off x="5813971" y="223421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err="1"/>
              <a:t>x.y</a:t>
            </a:r>
            <a:r>
              <a:rPr lang="en-GB" dirty="0"/>
              <a:t>'</a:t>
            </a:r>
            <a:endParaRPr lang="en-GB" sz="1400" b="1" dirty="0"/>
          </a:p>
        </p:txBody>
      </p:sp>
      <p:sp>
        <p:nvSpPr>
          <p:cNvPr id="57" name="AutoShape 47"/>
          <p:cNvSpPr>
            <a:spLocks noChangeArrowheads="1"/>
          </p:cNvSpPr>
          <p:nvPr/>
        </p:nvSpPr>
        <p:spPr bwMode="auto">
          <a:xfrm>
            <a:off x="4702041" y="205085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48"/>
          <p:cNvSpPr>
            <a:spLocks noChangeShapeType="1"/>
          </p:cNvSpPr>
          <p:nvPr/>
        </p:nvSpPr>
        <p:spPr bwMode="auto">
          <a:xfrm>
            <a:off x="4321041" y="220325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49"/>
          <p:cNvSpPr txBox="1">
            <a:spLocks noChangeArrowheads="1"/>
          </p:cNvSpPr>
          <p:nvPr/>
        </p:nvSpPr>
        <p:spPr bwMode="auto">
          <a:xfrm>
            <a:off x="3895591" y="199688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a:t>x</a:t>
            </a:r>
            <a:endParaRPr lang="en-GB" sz="1400" b="1"/>
          </a:p>
        </p:txBody>
      </p:sp>
      <p:sp>
        <p:nvSpPr>
          <p:cNvPr id="60" name="Text Box 50"/>
          <p:cNvSpPr txBox="1">
            <a:spLocks noChangeArrowheads="1"/>
          </p:cNvSpPr>
          <p:nvPr/>
        </p:nvSpPr>
        <p:spPr bwMode="auto">
          <a:xfrm>
            <a:off x="3940041" y="227945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y'</a:t>
            </a:r>
            <a:endParaRPr lang="en-GB" sz="1400" dirty="0"/>
          </a:p>
        </p:txBody>
      </p:sp>
      <p:sp>
        <p:nvSpPr>
          <p:cNvPr id="61" name="Line 51"/>
          <p:cNvSpPr>
            <a:spLocks noChangeShapeType="1"/>
          </p:cNvSpPr>
          <p:nvPr/>
        </p:nvSpPr>
        <p:spPr bwMode="auto">
          <a:xfrm>
            <a:off x="4321041" y="250805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69" name="Oval 68"/>
          <p:cNvSpPr/>
          <p:nvPr/>
        </p:nvSpPr>
        <p:spPr>
          <a:xfrm>
            <a:off x="3072066" y="1118425"/>
            <a:ext cx="773240" cy="63398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035739" y="1094041"/>
            <a:ext cx="773240" cy="633984"/>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915265" y="909192"/>
            <a:ext cx="2066869" cy="101454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4"/>
          <p:cNvSpPr>
            <a:spLocks noChangeArrowheads="1"/>
          </p:cNvSpPr>
          <p:nvPr/>
        </p:nvSpPr>
        <p:spPr bwMode="auto">
          <a:xfrm>
            <a:off x="547033" y="3810000"/>
            <a:ext cx="7548016"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GB" sz="2400" u="sng" dirty="0" smtClean="0"/>
              <a:t>Review Question:</a:t>
            </a:r>
          </a:p>
          <a:p>
            <a:pPr eaLnBrk="0" hangingPunct="0">
              <a:spcBef>
                <a:spcPts val="1200"/>
              </a:spcBef>
            </a:pPr>
            <a:r>
              <a:rPr lang="en-GB" sz="2400" dirty="0" smtClean="0"/>
              <a:t>Implement the logic circuit for the following Boolean circuits: </a:t>
            </a:r>
          </a:p>
          <a:p>
            <a:pPr eaLnBrk="0" hangingPunct="0"/>
            <a:r>
              <a:rPr lang="en-GB" sz="2400" dirty="0" smtClean="0"/>
              <a:t>a) F =    a . b . c   +   c . (d + e)’</a:t>
            </a:r>
          </a:p>
          <a:p>
            <a:pPr eaLnBrk="0" hangingPunct="0"/>
            <a:r>
              <a:rPr lang="en-GB" sz="2400" dirty="0" smtClean="0"/>
              <a:t>b) F = (a + </a:t>
            </a:r>
            <a:r>
              <a:rPr lang="en-GB" sz="2400" dirty="0" err="1" smtClean="0"/>
              <a:t>b.c</a:t>
            </a:r>
            <a:r>
              <a:rPr lang="en-GB" sz="2400" dirty="0" smtClean="0"/>
              <a:t>).(b’ + d)</a:t>
            </a:r>
          </a:p>
          <a:p>
            <a:pPr eaLnBrk="0" hangingPunct="0"/>
            <a:r>
              <a:rPr lang="en-GB" sz="2400" dirty="0" smtClean="0"/>
              <a:t>c) F = (x </a:t>
            </a:r>
            <a:r>
              <a:rPr lang="en-US" altLang="zh-TW" sz="2400" dirty="0" smtClean="0">
                <a:sym typeface="Symbol" pitchFamily="18" charset="2"/>
              </a:rPr>
              <a:t></a:t>
            </a:r>
            <a:r>
              <a:rPr lang="en-GB" sz="2400" dirty="0" smtClean="0"/>
              <a:t> y)’.z</a:t>
            </a:r>
          </a:p>
        </p:txBody>
      </p:sp>
    </p:spTree>
    <p:extLst>
      <p:ext uri="{BB962C8B-B14F-4D97-AF65-F5344CB8AC3E}">
        <p14:creationId xmlns:p14="http://schemas.microsoft.com/office/powerpoint/2010/main" val="7744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2">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2">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p:bldP spid="31" grpId="0"/>
      <p:bldP spid="32" grpId="0"/>
      <p:bldP spid="50" grpId="0"/>
      <p:bldP spid="52" grpId="0" animBg="1"/>
      <p:bldP spid="53" grpId="0" animBg="1"/>
      <p:bldP spid="54" grpId="0" animBg="1"/>
      <p:bldP spid="55" grpId="0" animBg="1"/>
      <p:bldP spid="56" grpId="0"/>
      <p:bldP spid="57" grpId="0" animBg="1"/>
      <p:bldP spid="58" grpId="0" animBg="1"/>
      <p:bldP spid="59" grpId="0"/>
      <p:bldP spid="60" grpId="0"/>
      <p:bldP spid="61" grpId="0" animBg="1"/>
      <p:bldP spid="69" grpId="0" animBg="1"/>
      <p:bldP spid="70" grpId="0" animBg="1"/>
      <p:bldP spid="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5417" y="0"/>
            <a:ext cx="7772400" cy="762000"/>
          </a:xfrm>
        </p:spPr>
        <p:txBody>
          <a:bodyPr>
            <a:normAutofit/>
          </a:bodyPr>
          <a:lstStyle/>
          <a:p>
            <a:pPr eaLnBrk="1" hangingPunct="1"/>
            <a:r>
              <a:rPr lang="en-GB" sz="3200" b="1" dirty="0" smtClean="0"/>
              <a:t>From Logic Circuit to Boolean Expression</a:t>
            </a:r>
            <a:endParaRPr lang="en-GB" sz="3200" dirty="0" smtClean="0"/>
          </a:p>
        </p:txBody>
      </p:sp>
      <p:sp>
        <p:nvSpPr>
          <p:cNvPr id="106500" name="Text Box 4"/>
          <p:cNvSpPr txBox="1">
            <a:spLocks noChangeArrowheads="1"/>
          </p:cNvSpPr>
          <p:nvPr/>
        </p:nvSpPr>
        <p:spPr bwMode="auto">
          <a:xfrm>
            <a:off x="2598799" y="6042877"/>
            <a:ext cx="685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err="1" smtClean="0">
                <a:solidFill>
                  <a:srgbClr val="0000FF"/>
                </a:solidFill>
              </a:rPr>
              <a:t>b'.c</a:t>
            </a:r>
            <a:r>
              <a:rPr lang="en-GB" dirty="0" smtClean="0">
                <a:solidFill>
                  <a:srgbClr val="0000FF"/>
                </a:solidFill>
              </a:rPr>
              <a:t>'</a:t>
            </a:r>
            <a:endParaRPr lang="en-GB" sz="2000" dirty="0">
              <a:latin typeface="Times New Roman" pitchFamily="18" charset="0"/>
            </a:endParaRPr>
          </a:p>
        </p:txBody>
      </p:sp>
      <p:grpSp>
        <p:nvGrpSpPr>
          <p:cNvPr id="4" name="Group 3"/>
          <p:cNvGrpSpPr/>
          <p:nvPr/>
        </p:nvGrpSpPr>
        <p:grpSpPr>
          <a:xfrm>
            <a:off x="889020" y="4833803"/>
            <a:ext cx="6872514" cy="1675739"/>
            <a:chOff x="889020" y="4833803"/>
            <a:chExt cx="6872514" cy="1675739"/>
          </a:xfrm>
        </p:grpSpPr>
        <p:sp>
          <p:nvSpPr>
            <p:cNvPr id="31" name="AutoShape 6"/>
            <p:cNvSpPr>
              <a:spLocks noChangeArrowheads="1"/>
            </p:cNvSpPr>
            <p:nvPr/>
          </p:nvSpPr>
          <p:spPr bwMode="auto">
            <a:xfrm>
              <a:off x="1673245" y="5367204"/>
              <a:ext cx="762000" cy="609601"/>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7"/>
            <p:cNvSpPr>
              <a:spLocks noChangeShapeType="1"/>
            </p:cNvSpPr>
            <p:nvPr/>
          </p:nvSpPr>
          <p:spPr bwMode="auto">
            <a:xfrm>
              <a:off x="1292245" y="5519604"/>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8"/>
            <p:cNvSpPr>
              <a:spLocks noChangeShapeType="1"/>
            </p:cNvSpPr>
            <p:nvPr/>
          </p:nvSpPr>
          <p:spPr bwMode="auto">
            <a:xfrm>
              <a:off x="2435245" y="5672004"/>
              <a:ext cx="381000" cy="0"/>
            </a:xfrm>
            <a:prstGeom prst="line">
              <a:avLst/>
            </a:prstGeom>
            <a:ln>
              <a:headEnd type="none" w="sm" len="sm"/>
              <a:tailEnd type="none" w="med" len="sm"/>
            </a:ln>
            <a:extLst/>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34" name="Line 9"/>
            <p:cNvSpPr>
              <a:spLocks noChangeShapeType="1"/>
            </p:cNvSpPr>
            <p:nvPr/>
          </p:nvSpPr>
          <p:spPr bwMode="auto">
            <a:xfrm flipV="1">
              <a:off x="3854469" y="5203135"/>
              <a:ext cx="760345" cy="8493"/>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10"/>
            <p:cNvSpPr txBox="1">
              <a:spLocks noChangeArrowheads="1"/>
            </p:cNvSpPr>
            <p:nvPr/>
          </p:nvSpPr>
          <p:spPr bwMode="auto">
            <a:xfrm>
              <a:off x="987445" y="4833803"/>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a</a:t>
              </a:r>
              <a:endParaRPr lang="en-GB" sz="1400" b="1" dirty="0"/>
            </a:p>
          </p:txBody>
        </p:sp>
        <p:sp>
          <p:nvSpPr>
            <p:cNvPr id="36" name="Line 11"/>
            <p:cNvSpPr>
              <a:spLocks noChangeShapeType="1"/>
            </p:cNvSpPr>
            <p:nvPr/>
          </p:nvSpPr>
          <p:spPr bwMode="auto">
            <a:xfrm flipV="1">
              <a:off x="2816245" y="5367204"/>
              <a:ext cx="0" cy="304800"/>
            </a:xfrm>
            <a:prstGeom prst="line">
              <a:avLst/>
            </a:prstGeom>
            <a:ln>
              <a:headEnd type="none" w="sm" len="sm"/>
              <a:tailEnd type="none" w="med" len="sm"/>
            </a:ln>
            <a:extLst/>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37" name="Line 12"/>
            <p:cNvSpPr>
              <a:spLocks noChangeShapeType="1"/>
            </p:cNvSpPr>
            <p:nvPr/>
          </p:nvSpPr>
          <p:spPr bwMode="auto">
            <a:xfrm>
              <a:off x="2816245" y="5367204"/>
              <a:ext cx="304800" cy="0"/>
            </a:xfrm>
            <a:prstGeom prst="line">
              <a:avLst/>
            </a:prstGeom>
            <a:ln>
              <a:headEnd type="none" w="sm" len="sm"/>
              <a:tailEnd type="none" w="med" len="sm"/>
            </a:ln>
            <a:extLst/>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38" name="Line 13"/>
            <p:cNvSpPr>
              <a:spLocks noChangeShapeType="1"/>
            </p:cNvSpPr>
            <p:nvPr/>
          </p:nvSpPr>
          <p:spPr bwMode="auto">
            <a:xfrm>
              <a:off x="1368445" y="5062403"/>
              <a:ext cx="17526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14"/>
            <p:cNvSpPr txBox="1">
              <a:spLocks noChangeArrowheads="1"/>
            </p:cNvSpPr>
            <p:nvPr/>
          </p:nvSpPr>
          <p:spPr bwMode="auto">
            <a:xfrm>
              <a:off x="889020" y="5344979"/>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b</a:t>
              </a:r>
              <a:endParaRPr lang="en-GB" sz="1400" b="1" dirty="0"/>
            </a:p>
          </p:txBody>
        </p:sp>
        <p:sp>
          <p:nvSpPr>
            <p:cNvPr id="40" name="Text Box 15"/>
            <p:cNvSpPr txBox="1">
              <a:spLocks noChangeArrowheads="1"/>
            </p:cNvSpPr>
            <p:nvPr/>
          </p:nvSpPr>
          <p:spPr bwMode="auto">
            <a:xfrm>
              <a:off x="958870" y="5652954"/>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c</a:t>
              </a:r>
              <a:endParaRPr lang="en-GB" sz="1400" b="1" dirty="0"/>
            </a:p>
          </p:txBody>
        </p:sp>
        <p:grpSp>
          <p:nvGrpSpPr>
            <p:cNvPr id="43" name="Group 18"/>
            <p:cNvGrpSpPr>
              <a:grpSpLocks/>
            </p:cNvGrpSpPr>
            <p:nvPr/>
          </p:nvGrpSpPr>
          <p:grpSpPr bwMode="auto">
            <a:xfrm>
              <a:off x="3044845" y="4910003"/>
              <a:ext cx="804863" cy="609601"/>
              <a:chOff x="6768" y="11808"/>
              <a:chExt cx="1008" cy="792"/>
            </a:xfrm>
          </p:grpSpPr>
          <p:sp>
            <p:nvSpPr>
              <p:cNvPr id="45" name="Freeform 19"/>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Line 20"/>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1"/>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Freeform 22"/>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23"/>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 name="Line 24"/>
            <p:cNvSpPr>
              <a:spLocks noChangeShapeType="1"/>
            </p:cNvSpPr>
            <p:nvPr/>
          </p:nvSpPr>
          <p:spPr bwMode="auto">
            <a:xfrm>
              <a:off x="1292245" y="5881554"/>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1" name="AutoShape 26"/>
            <p:cNvSpPr>
              <a:spLocks noChangeArrowheads="1"/>
            </p:cNvSpPr>
            <p:nvPr/>
          </p:nvSpPr>
          <p:spPr bwMode="auto">
            <a:xfrm>
              <a:off x="4626052" y="5899942"/>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Line 28"/>
            <p:cNvSpPr>
              <a:spLocks noChangeShapeType="1"/>
            </p:cNvSpPr>
            <p:nvPr/>
          </p:nvSpPr>
          <p:spPr bwMode="auto">
            <a:xfrm>
              <a:off x="5388052" y="6204742"/>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9"/>
            <p:cNvSpPr>
              <a:spLocks noChangeShapeType="1"/>
            </p:cNvSpPr>
            <p:nvPr/>
          </p:nvSpPr>
          <p:spPr bwMode="auto">
            <a:xfrm>
              <a:off x="6807277" y="5744367"/>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5" name="Line 30"/>
            <p:cNvSpPr>
              <a:spLocks noChangeShapeType="1"/>
            </p:cNvSpPr>
            <p:nvPr/>
          </p:nvSpPr>
          <p:spPr bwMode="auto">
            <a:xfrm flipV="1">
              <a:off x="5692852" y="5899942"/>
              <a:ext cx="0" cy="30480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1"/>
            <p:cNvSpPr>
              <a:spLocks noChangeShapeType="1"/>
            </p:cNvSpPr>
            <p:nvPr/>
          </p:nvSpPr>
          <p:spPr bwMode="auto">
            <a:xfrm>
              <a:off x="5692852" y="5899942"/>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8" name="Text Box 33"/>
            <p:cNvSpPr txBox="1">
              <a:spLocks noChangeArrowheads="1"/>
            </p:cNvSpPr>
            <p:nvPr/>
          </p:nvSpPr>
          <p:spPr bwMode="auto">
            <a:xfrm>
              <a:off x="3556020" y="5491545"/>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a:t>e</a:t>
              </a:r>
              <a:endParaRPr lang="en-GB" sz="1400" b="1" dirty="0"/>
            </a:p>
          </p:txBody>
        </p:sp>
        <p:sp>
          <p:nvSpPr>
            <p:cNvPr id="59" name="Text Box 34"/>
            <p:cNvSpPr txBox="1">
              <a:spLocks noChangeArrowheads="1"/>
            </p:cNvSpPr>
            <p:nvPr/>
          </p:nvSpPr>
          <p:spPr bwMode="auto">
            <a:xfrm>
              <a:off x="7228134" y="55649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smtClean="0"/>
                <a:t>Out</a:t>
              </a:r>
              <a:endParaRPr lang="en-GB" dirty="0"/>
            </a:p>
          </p:txBody>
        </p:sp>
        <p:grpSp>
          <p:nvGrpSpPr>
            <p:cNvPr id="61" name="Group 36"/>
            <p:cNvGrpSpPr>
              <a:grpSpLocks/>
            </p:cNvGrpSpPr>
            <p:nvPr/>
          </p:nvGrpSpPr>
          <p:grpSpPr bwMode="auto">
            <a:xfrm>
              <a:off x="5997652" y="5442742"/>
              <a:ext cx="804863" cy="609600"/>
              <a:chOff x="6768" y="11808"/>
              <a:chExt cx="1008" cy="792"/>
            </a:xfrm>
          </p:grpSpPr>
          <p:sp>
            <p:nvSpPr>
              <p:cNvPr id="72" name="Freeform 37"/>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38"/>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39"/>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40"/>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41"/>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2" name="Line 42"/>
            <p:cNvSpPr>
              <a:spLocks noChangeShapeType="1"/>
            </p:cNvSpPr>
            <p:nvPr/>
          </p:nvSpPr>
          <p:spPr bwMode="auto">
            <a:xfrm>
              <a:off x="4245052" y="6357142"/>
              <a:ext cx="381000" cy="0"/>
            </a:xfrm>
            <a:prstGeom prst="line">
              <a:avLst/>
            </a:prstGeom>
            <a:ln>
              <a:headEnd type="none" w="sm" len="sm"/>
              <a:tailEnd type="none" w="med" len="sm"/>
            </a:ln>
            <a:extLst/>
          </p:spPr>
          <p:style>
            <a:lnRef idx="3">
              <a:schemeClr val="accent6"/>
            </a:lnRef>
            <a:fillRef idx="0">
              <a:schemeClr val="accent6"/>
            </a:fillRef>
            <a:effectRef idx="2">
              <a:schemeClr val="accent6"/>
            </a:effectRef>
            <a:fontRef idx="minor">
              <a:schemeClr val="tx1"/>
            </a:fontRef>
          </p:style>
          <p:txBody>
            <a:bodyPr wrap="none" anchor="ctr"/>
            <a:lstStyle/>
            <a:p>
              <a:endParaRPr lang="en-US"/>
            </a:p>
          </p:txBody>
        </p:sp>
        <p:sp>
          <p:nvSpPr>
            <p:cNvPr id="63" name="Line 43"/>
            <p:cNvSpPr>
              <a:spLocks noChangeShapeType="1"/>
            </p:cNvSpPr>
            <p:nvPr/>
          </p:nvSpPr>
          <p:spPr bwMode="auto">
            <a:xfrm>
              <a:off x="5388052" y="5366542"/>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Line 44"/>
            <p:cNvSpPr>
              <a:spLocks noChangeShapeType="1"/>
            </p:cNvSpPr>
            <p:nvPr/>
          </p:nvSpPr>
          <p:spPr bwMode="auto">
            <a:xfrm flipV="1">
              <a:off x="5692852" y="5366542"/>
              <a:ext cx="0" cy="30480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65" name="Line 45"/>
            <p:cNvSpPr>
              <a:spLocks noChangeShapeType="1"/>
            </p:cNvSpPr>
            <p:nvPr/>
          </p:nvSpPr>
          <p:spPr bwMode="auto">
            <a:xfrm>
              <a:off x="5692852" y="5671342"/>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AutoShape 47"/>
            <p:cNvSpPr>
              <a:spLocks noChangeArrowheads="1"/>
            </p:cNvSpPr>
            <p:nvPr/>
          </p:nvSpPr>
          <p:spPr bwMode="auto">
            <a:xfrm>
              <a:off x="4626052" y="5061742"/>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Line 51"/>
            <p:cNvSpPr>
              <a:spLocks noChangeShapeType="1"/>
            </p:cNvSpPr>
            <p:nvPr/>
          </p:nvSpPr>
          <p:spPr bwMode="auto">
            <a:xfrm>
              <a:off x="4245052" y="5518942"/>
              <a:ext cx="381000" cy="0"/>
            </a:xfrm>
            <a:prstGeom prst="line">
              <a:avLst/>
            </a:prstGeom>
            <a:ln>
              <a:headEnd type="none" w="sm" len="sm"/>
              <a:tailEnd type="none" w="med" len="sm"/>
            </a:ln>
            <a:extLst/>
          </p:spPr>
          <p:style>
            <a:lnRef idx="3">
              <a:schemeClr val="accent6"/>
            </a:lnRef>
            <a:fillRef idx="0">
              <a:schemeClr val="accent6"/>
            </a:fillRef>
            <a:effectRef idx="2">
              <a:schemeClr val="accent6"/>
            </a:effectRef>
            <a:fontRef idx="minor">
              <a:schemeClr val="tx1"/>
            </a:fontRef>
          </p:style>
          <p:txBody>
            <a:bodyPr wrap="none" anchor="ctr"/>
            <a:lstStyle/>
            <a:p>
              <a:endParaRPr lang="en-US"/>
            </a:p>
          </p:txBody>
        </p:sp>
        <p:sp>
          <p:nvSpPr>
            <p:cNvPr id="77" name="Line 12"/>
            <p:cNvSpPr>
              <a:spLocks noChangeShapeType="1"/>
            </p:cNvSpPr>
            <p:nvPr/>
          </p:nvSpPr>
          <p:spPr bwMode="auto">
            <a:xfrm>
              <a:off x="2816245" y="5683385"/>
              <a:ext cx="0" cy="368958"/>
            </a:xfrm>
            <a:prstGeom prst="line">
              <a:avLst/>
            </a:prstGeom>
            <a:ln>
              <a:headEnd type="none" w="sm" len="sm"/>
              <a:tailEnd type="none" w="med" len="sm"/>
            </a:ln>
            <a:extLst/>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2" name="Oval 1"/>
            <p:cNvSpPr/>
            <p:nvPr/>
          </p:nvSpPr>
          <p:spPr>
            <a:xfrm>
              <a:off x="2766125" y="5638111"/>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ne 12"/>
            <p:cNvSpPr>
              <a:spLocks noChangeShapeType="1"/>
            </p:cNvSpPr>
            <p:nvPr/>
          </p:nvSpPr>
          <p:spPr bwMode="auto">
            <a:xfrm flipV="1">
              <a:off x="2816244" y="6042877"/>
              <a:ext cx="1809808" cy="9466"/>
            </a:xfrm>
            <a:prstGeom prst="line">
              <a:avLst/>
            </a:prstGeom>
            <a:ln>
              <a:headEnd type="none" w="sm" len="sm"/>
              <a:tailEnd type="none" w="med" len="sm"/>
            </a:ln>
            <a:extLst/>
          </p:spPr>
          <p:style>
            <a:lnRef idx="3">
              <a:schemeClr val="accent1"/>
            </a:lnRef>
            <a:fillRef idx="0">
              <a:schemeClr val="accent1"/>
            </a:fillRef>
            <a:effectRef idx="2">
              <a:schemeClr val="accent1"/>
            </a:effectRef>
            <a:fontRef idx="minor">
              <a:schemeClr val="tx1"/>
            </a:fontRef>
          </p:style>
          <p:txBody>
            <a:bodyPr wrap="none" anchor="ctr"/>
            <a:lstStyle/>
            <a:p>
              <a:endParaRPr lang="en-US"/>
            </a:p>
          </p:txBody>
        </p:sp>
        <p:sp>
          <p:nvSpPr>
            <p:cNvPr id="81" name="Line 42"/>
            <p:cNvSpPr>
              <a:spLocks noChangeShapeType="1"/>
            </p:cNvSpPr>
            <p:nvPr/>
          </p:nvSpPr>
          <p:spPr bwMode="auto">
            <a:xfrm>
              <a:off x="3849708" y="5714311"/>
              <a:ext cx="381000" cy="0"/>
            </a:xfrm>
            <a:prstGeom prst="line">
              <a:avLst/>
            </a:prstGeom>
            <a:ln>
              <a:headEnd type="none" w="sm" len="sm"/>
              <a:tailEnd type="none" w="med" len="sm"/>
            </a:ln>
            <a:extLst/>
          </p:spPr>
          <p:style>
            <a:lnRef idx="3">
              <a:schemeClr val="accent6"/>
            </a:lnRef>
            <a:fillRef idx="0">
              <a:schemeClr val="accent6"/>
            </a:fillRef>
            <a:effectRef idx="2">
              <a:schemeClr val="accent6"/>
            </a:effectRef>
            <a:fontRef idx="minor">
              <a:schemeClr val="tx1"/>
            </a:fontRef>
          </p:style>
          <p:txBody>
            <a:bodyPr wrap="none" anchor="ctr"/>
            <a:lstStyle/>
            <a:p>
              <a:endParaRPr lang="en-US"/>
            </a:p>
          </p:txBody>
        </p:sp>
        <p:sp>
          <p:nvSpPr>
            <p:cNvPr id="82" name="Line 42"/>
            <p:cNvSpPr>
              <a:spLocks noChangeShapeType="1"/>
            </p:cNvSpPr>
            <p:nvPr/>
          </p:nvSpPr>
          <p:spPr bwMode="auto">
            <a:xfrm flipH="1">
              <a:off x="4245052" y="5518942"/>
              <a:ext cx="0" cy="838200"/>
            </a:xfrm>
            <a:prstGeom prst="line">
              <a:avLst/>
            </a:prstGeom>
            <a:ln>
              <a:headEnd type="none" w="sm" len="sm"/>
              <a:tailEnd type="none" w="med" len="sm"/>
            </a:ln>
            <a:extLst/>
          </p:spPr>
          <p:style>
            <a:lnRef idx="3">
              <a:schemeClr val="accent6"/>
            </a:lnRef>
            <a:fillRef idx="0">
              <a:schemeClr val="accent6"/>
            </a:fillRef>
            <a:effectRef idx="2">
              <a:schemeClr val="accent6"/>
            </a:effectRef>
            <a:fontRef idx="minor">
              <a:schemeClr val="tx1"/>
            </a:fontRef>
          </p:style>
          <p:txBody>
            <a:bodyPr wrap="none" anchor="ctr"/>
            <a:lstStyle/>
            <a:p>
              <a:endParaRPr lang="en-US"/>
            </a:p>
          </p:txBody>
        </p:sp>
      </p:grpSp>
      <p:sp>
        <p:nvSpPr>
          <p:cNvPr id="115" name="Text Box 4"/>
          <p:cNvSpPr txBox="1">
            <a:spLocks noChangeArrowheads="1"/>
          </p:cNvSpPr>
          <p:nvPr/>
        </p:nvSpPr>
        <p:spPr bwMode="auto">
          <a:xfrm>
            <a:off x="3934588" y="4618359"/>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err="1" smtClean="0">
                <a:solidFill>
                  <a:srgbClr val="0000FF"/>
                </a:solidFill>
              </a:rPr>
              <a:t>a+b</a:t>
            </a:r>
            <a:r>
              <a:rPr lang="en-GB" dirty="0" smtClean="0">
                <a:solidFill>
                  <a:srgbClr val="0000FF"/>
                </a:solidFill>
              </a:rPr>
              <a:t>'.c'</a:t>
            </a:r>
            <a:endParaRPr lang="en-GB" sz="2000" dirty="0">
              <a:latin typeface="Times New Roman" pitchFamily="18" charset="0"/>
            </a:endParaRPr>
          </a:p>
        </p:txBody>
      </p:sp>
      <p:sp>
        <p:nvSpPr>
          <p:cNvPr id="116" name="Text Box 4"/>
          <p:cNvSpPr txBox="1">
            <a:spLocks noChangeArrowheads="1"/>
          </p:cNvSpPr>
          <p:nvPr/>
        </p:nvSpPr>
        <p:spPr bwMode="auto">
          <a:xfrm>
            <a:off x="5485003" y="4910003"/>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smtClean="0">
                <a:solidFill>
                  <a:srgbClr val="0000FF"/>
                </a:solidFill>
              </a:rPr>
              <a:t>e.(</a:t>
            </a:r>
            <a:r>
              <a:rPr lang="en-GB" dirty="0" err="1" smtClean="0">
                <a:solidFill>
                  <a:srgbClr val="0000FF"/>
                </a:solidFill>
              </a:rPr>
              <a:t>a+b</a:t>
            </a:r>
            <a:r>
              <a:rPr lang="en-GB" dirty="0" smtClean="0">
                <a:solidFill>
                  <a:srgbClr val="0000FF"/>
                </a:solidFill>
              </a:rPr>
              <a:t>'.c‘)</a:t>
            </a:r>
            <a:endParaRPr lang="en-GB" sz="2000" dirty="0">
              <a:latin typeface="Times New Roman" pitchFamily="18" charset="0"/>
            </a:endParaRPr>
          </a:p>
        </p:txBody>
      </p:sp>
      <p:sp>
        <p:nvSpPr>
          <p:cNvPr id="117" name="Text Box 4"/>
          <p:cNvSpPr txBox="1">
            <a:spLocks noChangeArrowheads="1"/>
          </p:cNvSpPr>
          <p:nvPr/>
        </p:nvSpPr>
        <p:spPr bwMode="auto">
          <a:xfrm>
            <a:off x="5551730" y="6309487"/>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err="1" smtClean="0">
                <a:solidFill>
                  <a:srgbClr val="0000FF"/>
                </a:solidFill>
              </a:rPr>
              <a:t>e.b’.c</a:t>
            </a:r>
            <a:r>
              <a:rPr lang="en-GB" dirty="0" smtClean="0">
                <a:solidFill>
                  <a:srgbClr val="0000FF"/>
                </a:solidFill>
              </a:rPr>
              <a:t>’</a:t>
            </a:r>
            <a:endParaRPr lang="en-GB" sz="2000" dirty="0">
              <a:latin typeface="Times New Roman" pitchFamily="18" charset="0"/>
            </a:endParaRPr>
          </a:p>
        </p:txBody>
      </p:sp>
      <p:sp>
        <p:nvSpPr>
          <p:cNvPr id="118" name="Text Box 4"/>
          <p:cNvSpPr txBox="1">
            <a:spLocks noChangeArrowheads="1"/>
          </p:cNvSpPr>
          <p:nvPr/>
        </p:nvSpPr>
        <p:spPr bwMode="auto">
          <a:xfrm>
            <a:off x="7085202" y="5203135"/>
            <a:ext cx="21858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err="1" smtClean="0">
                <a:solidFill>
                  <a:srgbClr val="0000FF"/>
                </a:solidFill>
              </a:rPr>
              <a:t>e.b’.c</a:t>
            </a:r>
            <a:r>
              <a:rPr lang="en-GB" dirty="0" smtClean="0">
                <a:solidFill>
                  <a:srgbClr val="0000FF"/>
                </a:solidFill>
              </a:rPr>
              <a:t>’ + </a:t>
            </a:r>
            <a:r>
              <a:rPr lang="en-GB" sz="2000" dirty="0">
                <a:solidFill>
                  <a:srgbClr val="0000FF"/>
                </a:solidFill>
              </a:rPr>
              <a:t>e.(</a:t>
            </a:r>
            <a:r>
              <a:rPr lang="en-GB" sz="2000" dirty="0" err="1">
                <a:solidFill>
                  <a:srgbClr val="0000FF"/>
                </a:solidFill>
              </a:rPr>
              <a:t>a+b</a:t>
            </a:r>
            <a:r>
              <a:rPr lang="en-GB" sz="2000" dirty="0">
                <a:solidFill>
                  <a:srgbClr val="0000FF"/>
                </a:solidFill>
              </a:rPr>
              <a:t>'.c</a:t>
            </a:r>
            <a:r>
              <a:rPr lang="en-GB" sz="2000" dirty="0" smtClean="0">
                <a:solidFill>
                  <a:srgbClr val="0000FF"/>
                </a:solidFill>
              </a:rPr>
              <a:t>‘)</a:t>
            </a:r>
            <a:endParaRPr lang="en-GB" sz="2400" dirty="0">
              <a:latin typeface="Times New Roman" pitchFamily="18" charset="0"/>
            </a:endParaRPr>
          </a:p>
        </p:txBody>
      </p:sp>
      <p:sp>
        <p:nvSpPr>
          <p:cNvPr id="119" name="Oval 118"/>
          <p:cNvSpPr/>
          <p:nvPr/>
        </p:nvSpPr>
        <p:spPr>
          <a:xfrm>
            <a:off x="2217799" y="6242932"/>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a:t>
            </a:r>
            <a:endParaRPr lang="en-US" dirty="0"/>
          </a:p>
        </p:txBody>
      </p:sp>
      <p:sp>
        <p:nvSpPr>
          <p:cNvPr id="120" name="Oval 119"/>
          <p:cNvSpPr/>
          <p:nvPr/>
        </p:nvSpPr>
        <p:spPr>
          <a:xfrm>
            <a:off x="3663970" y="4427859"/>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a:t>
            </a:r>
            <a:endParaRPr lang="en-US" dirty="0"/>
          </a:p>
        </p:txBody>
      </p:sp>
      <p:sp>
        <p:nvSpPr>
          <p:cNvPr id="121" name="Oval 120"/>
          <p:cNvSpPr/>
          <p:nvPr/>
        </p:nvSpPr>
        <p:spPr>
          <a:xfrm>
            <a:off x="5692852" y="4563335"/>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a:t>
            </a:r>
            <a:endParaRPr lang="en-US" dirty="0"/>
          </a:p>
        </p:txBody>
      </p:sp>
      <p:sp>
        <p:nvSpPr>
          <p:cNvPr id="123" name="Oval 122"/>
          <p:cNvSpPr/>
          <p:nvPr/>
        </p:nvSpPr>
        <p:spPr>
          <a:xfrm>
            <a:off x="7574477" y="4833803"/>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4</a:t>
            </a:r>
            <a:endParaRPr lang="en-US" dirty="0"/>
          </a:p>
        </p:txBody>
      </p:sp>
      <p:sp>
        <p:nvSpPr>
          <p:cNvPr id="124" name="Text Box 4"/>
          <p:cNvSpPr txBox="1">
            <a:spLocks noChangeArrowheads="1"/>
          </p:cNvSpPr>
          <p:nvPr/>
        </p:nvSpPr>
        <p:spPr bwMode="auto">
          <a:xfrm>
            <a:off x="3744914" y="3004493"/>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a:solidFill>
                  <a:srgbClr val="0000FF"/>
                </a:solidFill>
              </a:rPr>
              <a:t>A'.B'</a:t>
            </a:r>
            <a:endParaRPr lang="en-GB" sz="2000">
              <a:latin typeface="Times New Roman" pitchFamily="18" charset="0"/>
            </a:endParaRPr>
          </a:p>
        </p:txBody>
      </p:sp>
      <p:sp>
        <p:nvSpPr>
          <p:cNvPr id="125" name="Text Box 5"/>
          <p:cNvSpPr txBox="1">
            <a:spLocks noChangeArrowheads="1"/>
          </p:cNvSpPr>
          <p:nvPr/>
        </p:nvSpPr>
        <p:spPr bwMode="auto">
          <a:xfrm>
            <a:off x="5116514" y="3379937"/>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a:solidFill>
                  <a:srgbClr val="0000FF"/>
                </a:solidFill>
              </a:rPr>
              <a:t>A'.B'+C</a:t>
            </a:r>
            <a:endParaRPr lang="en-GB" sz="2000" dirty="0">
              <a:latin typeface="Times New Roman" pitchFamily="18" charset="0"/>
            </a:endParaRPr>
          </a:p>
        </p:txBody>
      </p:sp>
      <p:sp>
        <p:nvSpPr>
          <p:cNvPr id="126" name="Text Box 6"/>
          <p:cNvSpPr txBox="1">
            <a:spLocks noChangeArrowheads="1"/>
          </p:cNvSpPr>
          <p:nvPr/>
        </p:nvSpPr>
        <p:spPr bwMode="auto">
          <a:xfrm>
            <a:off x="6640514" y="3379937"/>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dirty="0">
                <a:solidFill>
                  <a:srgbClr val="0000FF"/>
                </a:solidFill>
              </a:rPr>
              <a:t>(A'.B'+C)'</a:t>
            </a:r>
            <a:endParaRPr lang="en-GB" sz="2000" dirty="0">
              <a:latin typeface="Times New Roman" pitchFamily="18" charset="0"/>
            </a:endParaRPr>
          </a:p>
        </p:txBody>
      </p:sp>
      <p:grpSp>
        <p:nvGrpSpPr>
          <p:cNvPr id="127" name="Group 7"/>
          <p:cNvGrpSpPr>
            <a:grpSpLocks/>
          </p:cNvGrpSpPr>
          <p:nvPr/>
        </p:nvGrpSpPr>
        <p:grpSpPr bwMode="auto">
          <a:xfrm>
            <a:off x="2020668" y="3099816"/>
            <a:ext cx="6184548" cy="990600"/>
            <a:chOff x="1344" y="2256"/>
            <a:chExt cx="4208" cy="681"/>
          </a:xfrm>
        </p:grpSpPr>
        <p:sp>
          <p:nvSpPr>
            <p:cNvPr id="128" name="AutoShape 8"/>
            <p:cNvSpPr>
              <a:spLocks noChangeArrowheads="1"/>
            </p:cNvSpPr>
            <p:nvPr/>
          </p:nvSpPr>
          <p:spPr bwMode="auto">
            <a:xfrm>
              <a:off x="2112" y="2304"/>
              <a:ext cx="480" cy="384"/>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 name="Line 9"/>
            <p:cNvSpPr>
              <a:spLocks noChangeShapeType="1"/>
            </p:cNvSpPr>
            <p:nvPr/>
          </p:nvSpPr>
          <p:spPr bwMode="auto">
            <a:xfrm>
              <a:off x="4368" y="2702"/>
              <a:ext cx="72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0" name="Line 10"/>
            <p:cNvSpPr>
              <a:spLocks noChangeShapeType="1"/>
            </p:cNvSpPr>
            <p:nvPr/>
          </p:nvSpPr>
          <p:spPr bwMode="auto">
            <a:xfrm>
              <a:off x="2784" y="2592"/>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31" name="Group 11"/>
            <p:cNvGrpSpPr>
              <a:grpSpLocks/>
            </p:cNvGrpSpPr>
            <p:nvPr/>
          </p:nvGrpSpPr>
          <p:grpSpPr bwMode="auto">
            <a:xfrm>
              <a:off x="4032" y="2544"/>
              <a:ext cx="322" cy="288"/>
              <a:chOff x="2304" y="3264"/>
              <a:chExt cx="322" cy="288"/>
            </a:xfrm>
          </p:grpSpPr>
          <p:sp>
            <p:nvSpPr>
              <p:cNvPr id="146" name="AutoShape 12"/>
              <p:cNvSpPr>
                <a:spLocks noChangeArrowheads="1"/>
              </p:cNvSpPr>
              <p:nvPr/>
            </p:nvSpPr>
            <p:spPr bwMode="auto">
              <a:xfrm rot="-5400000">
                <a:off x="2271" y="329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7" name="Oval 13"/>
              <p:cNvSpPr>
                <a:spLocks noChangeArrowheads="1"/>
              </p:cNvSpPr>
              <p:nvPr/>
            </p:nvSpPr>
            <p:spPr bwMode="auto">
              <a:xfrm>
                <a:off x="2546" y="3382"/>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2" name="Text Box 14"/>
            <p:cNvSpPr txBox="1">
              <a:spLocks noChangeArrowheads="1"/>
            </p:cNvSpPr>
            <p:nvPr/>
          </p:nvSpPr>
          <p:spPr bwMode="auto">
            <a:xfrm>
              <a:off x="1344" y="2256"/>
              <a:ext cx="288"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a:t>A'</a:t>
              </a:r>
            </a:p>
            <a:p>
              <a:pPr algn="r">
                <a:spcBef>
                  <a:spcPct val="30000"/>
                </a:spcBef>
              </a:pPr>
              <a:r>
                <a:rPr lang="en-GB"/>
                <a:t>B'</a:t>
              </a:r>
            </a:p>
            <a:p>
              <a:pPr algn="r">
                <a:spcBef>
                  <a:spcPct val="30000"/>
                </a:spcBef>
              </a:pPr>
              <a:r>
                <a:rPr lang="en-GB"/>
                <a:t>C</a:t>
              </a:r>
              <a:endParaRPr lang="en-GB" sz="1400" b="1"/>
            </a:p>
          </p:txBody>
        </p:sp>
        <p:sp>
          <p:nvSpPr>
            <p:cNvPr id="133" name="Line 15"/>
            <p:cNvSpPr>
              <a:spLocks noChangeShapeType="1"/>
            </p:cNvSpPr>
            <p:nvPr/>
          </p:nvSpPr>
          <p:spPr bwMode="auto">
            <a:xfrm>
              <a:off x="1632" y="2784"/>
              <a:ext cx="134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4" name="Line 16"/>
            <p:cNvSpPr>
              <a:spLocks noChangeShapeType="1"/>
            </p:cNvSpPr>
            <p:nvPr/>
          </p:nvSpPr>
          <p:spPr bwMode="auto">
            <a:xfrm>
              <a:off x="1632" y="2400"/>
              <a:ext cx="48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5" name="Line 17"/>
            <p:cNvSpPr>
              <a:spLocks noChangeShapeType="1"/>
            </p:cNvSpPr>
            <p:nvPr/>
          </p:nvSpPr>
          <p:spPr bwMode="auto">
            <a:xfrm>
              <a:off x="1632" y="2592"/>
              <a:ext cx="48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6" name="Line 18"/>
            <p:cNvSpPr>
              <a:spLocks noChangeShapeType="1"/>
            </p:cNvSpPr>
            <p:nvPr/>
          </p:nvSpPr>
          <p:spPr bwMode="auto">
            <a:xfrm>
              <a:off x="2592" y="2496"/>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19"/>
            <p:cNvSpPr>
              <a:spLocks noChangeShapeType="1"/>
            </p:cNvSpPr>
            <p:nvPr/>
          </p:nvSpPr>
          <p:spPr bwMode="auto">
            <a:xfrm flipV="1">
              <a:off x="2784" y="2496"/>
              <a:ext cx="0" cy="9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0"/>
            <p:cNvSpPr>
              <a:spLocks noChangeShapeType="1"/>
            </p:cNvSpPr>
            <p:nvPr/>
          </p:nvSpPr>
          <p:spPr bwMode="auto">
            <a:xfrm>
              <a:off x="3456" y="2688"/>
              <a:ext cx="57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9" name="Text Box 21"/>
            <p:cNvSpPr txBox="1">
              <a:spLocks noChangeArrowheads="1"/>
            </p:cNvSpPr>
            <p:nvPr/>
          </p:nvSpPr>
          <p:spPr bwMode="auto">
            <a:xfrm>
              <a:off x="5088" y="2592"/>
              <a:ext cx="46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smtClean="0"/>
                <a:t>Out</a:t>
              </a:r>
              <a:endParaRPr lang="en-GB" sz="1400" b="1" dirty="0"/>
            </a:p>
          </p:txBody>
        </p:sp>
        <p:grpSp>
          <p:nvGrpSpPr>
            <p:cNvPr id="140" name="Group 22"/>
            <p:cNvGrpSpPr>
              <a:grpSpLocks/>
            </p:cNvGrpSpPr>
            <p:nvPr/>
          </p:nvGrpSpPr>
          <p:grpSpPr bwMode="auto">
            <a:xfrm>
              <a:off x="2928" y="2496"/>
              <a:ext cx="507" cy="384"/>
              <a:chOff x="6768" y="11808"/>
              <a:chExt cx="1008" cy="792"/>
            </a:xfrm>
          </p:grpSpPr>
          <p:sp>
            <p:nvSpPr>
              <p:cNvPr id="141" name="Freeform 23"/>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Line 24"/>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25"/>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Freeform 26"/>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5" name="Freeform 27"/>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149" name="Oval 148"/>
          <p:cNvSpPr/>
          <p:nvPr/>
        </p:nvSpPr>
        <p:spPr>
          <a:xfrm>
            <a:off x="4307739" y="2846537"/>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a:t>
            </a:r>
            <a:endParaRPr lang="en-US" dirty="0"/>
          </a:p>
        </p:txBody>
      </p:sp>
      <p:sp>
        <p:nvSpPr>
          <p:cNvPr id="150" name="Oval 149"/>
          <p:cNvSpPr/>
          <p:nvPr/>
        </p:nvSpPr>
        <p:spPr>
          <a:xfrm>
            <a:off x="5553758" y="2998937"/>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a:t>
            </a:r>
            <a:endParaRPr lang="en-US" dirty="0"/>
          </a:p>
        </p:txBody>
      </p:sp>
      <p:sp>
        <p:nvSpPr>
          <p:cNvPr id="151" name="Oval 150"/>
          <p:cNvSpPr/>
          <p:nvPr/>
        </p:nvSpPr>
        <p:spPr>
          <a:xfrm>
            <a:off x="6963458" y="2998937"/>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84" name="Rectangle 3"/>
          <p:cNvSpPr txBox="1">
            <a:spLocks noChangeArrowheads="1"/>
          </p:cNvSpPr>
          <p:nvPr/>
        </p:nvSpPr>
        <p:spPr bwMode="auto">
          <a:xfrm>
            <a:off x="416596" y="914390"/>
            <a:ext cx="854428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SzPct val="120000"/>
              <a:buFont typeface="Wingdings" pitchFamily="2" charset="2"/>
              <a:buChar char="§"/>
            </a:pPr>
            <a:r>
              <a:rPr lang="en-GB" sz="2200" dirty="0" smtClean="0"/>
              <a:t>When a logic circuit is provided, we can also analyse the circuit to obtain the logic expression.</a:t>
            </a:r>
          </a:p>
          <a:p>
            <a:pPr eaLnBrk="1" hangingPunct="1">
              <a:spcBef>
                <a:spcPct val="50000"/>
              </a:spcBef>
              <a:buSzPct val="120000"/>
              <a:buFont typeface="Wingdings" pitchFamily="2" charset="2"/>
              <a:buChar char="§"/>
            </a:pPr>
            <a:r>
              <a:rPr lang="en-GB" sz="2200" dirty="0" smtClean="0"/>
              <a:t>Starting from the input, derive the Boolean Expression at each nodes. Derive the equations level by level until you reach the output(s).</a:t>
            </a:r>
          </a:p>
          <a:p>
            <a:pPr eaLnBrk="1" hangingPunct="1">
              <a:spcBef>
                <a:spcPct val="50000"/>
              </a:spcBef>
              <a:buSzPct val="120000"/>
              <a:buFont typeface="Wingdings" pitchFamily="2" charset="2"/>
              <a:buChar char="§"/>
            </a:pPr>
            <a:r>
              <a:rPr lang="en-GB" sz="2200" dirty="0" smtClean="0"/>
              <a:t>Example 1:</a:t>
            </a:r>
          </a:p>
          <a:p>
            <a:pPr eaLnBrk="1" hangingPunct="1">
              <a:spcBef>
                <a:spcPct val="50000"/>
              </a:spcBef>
              <a:buSzPct val="120000"/>
              <a:buFont typeface="Wingdings" pitchFamily="2" charset="2"/>
              <a:buChar char="§"/>
            </a:pPr>
            <a:endParaRPr lang="en-GB" sz="2200" dirty="0"/>
          </a:p>
          <a:p>
            <a:pPr eaLnBrk="1" hangingPunct="1">
              <a:spcBef>
                <a:spcPct val="50000"/>
              </a:spcBef>
              <a:buSzPct val="120000"/>
              <a:buFont typeface="Wingdings" pitchFamily="2" charset="2"/>
              <a:buChar char="§"/>
            </a:pPr>
            <a:endParaRPr lang="en-GB" sz="2200" dirty="0" smtClean="0"/>
          </a:p>
          <a:p>
            <a:pPr eaLnBrk="1" hangingPunct="1">
              <a:spcBef>
                <a:spcPct val="50000"/>
              </a:spcBef>
              <a:buSzPct val="120000"/>
              <a:buFont typeface="Wingdings" pitchFamily="2" charset="2"/>
              <a:buChar char="§"/>
            </a:pPr>
            <a:r>
              <a:rPr lang="en-GB" sz="2200" dirty="0" smtClean="0"/>
              <a:t>Example 2:</a:t>
            </a:r>
            <a:endParaRPr lang="en-GB" sz="2200" dirty="0"/>
          </a:p>
          <a:p>
            <a:pPr eaLnBrk="1" hangingPunct="1">
              <a:spcBef>
                <a:spcPct val="50000"/>
              </a:spcBef>
              <a:buSzPct val="120000"/>
              <a:buFont typeface="Wingdings" pitchFamily="2" charset="2"/>
              <a:buChar char="§"/>
            </a:pPr>
            <a:endParaRPr lang="en-GB" sz="2200" dirty="0" smtClean="0"/>
          </a:p>
          <a:p>
            <a:pPr eaLnBrk="1" hangingPunct="1">
              <a:buSzPct val="120000"/>
              <a:buFont typeface="Wingdings" pitchFamily="2" charset="2"/>
              <a:buChar char="§"/>
            </a:pPr>
            <a:endParaRPr lang="en-GB" sz="2200" dirty="0" smtClean="0"/>
          </a:p>
          <a:p>
            <a:pPr eaLnBrk="1" hangingPunct="1">
              <a:spcBef>
                <a:spcPct val="50000"/>
              </a:spcBef>
              <a:buSzPct val="120000"/>
              <a:buFont typeface="Wingdings" pitchFamily="2" charset="2"/>
              <a:buChar char="§"/>
            </a:pPr>
            <a:endParaRPr lang="en-GB" sz="2200" dirty="0" smtClean="0"/>
          </a:p>
        </p:txBody>
      </p:sp>
      <p:sp>
        <p:nvSpPr>
          <p:cNvPr id="85" name="Slide Number Placeholder 30"/>
          <p:cNvSpPr>
            <a:spLocks noGrp="1"/>
          </p:cNvSpPr>
          <p:nvPr>
            <p:ph type="sldNum" sz="quarter" idx="12"/>
          </p:nvPr>
        </p:nvSpPr>
        <p:spPr bwMode="auto">
          <a:xfrm>
            <a:off x="6790330" y="63085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3757150-3234-4309-9BC1-C10BF08A298D}" type="slidenum">
              <a:rPr lang="en-US" smtClean="0">
                <a:solidFill>
                  <a:srgbClr val="898989"/>
                </a:solidFill>
              </a:rPr>
              <a:pPr eaLnBrk="1" hangingPunct="1"/>
              <a:t>24</a:t>
            </a:fld>
            <a:endParaRPr lang="en-US" dirty="0" smtClean="0">
              <a:solidFill>
                <a:srgbClr val="898989"/>
              </a:solidFill>
            </a:endParaRPr>
          </a:p>
        </p:txBody>
      </p:sp>
    </p:spTree>
    <p:extLst>
      <p:ext uri="{BB962C8B-B14F-4D97-AF65-F5344CB8AC3E}">
        <p14:creationId xmlns:p14="http://schemas.microsoft.com/office/powerpoint/2010/main" val="79628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box(out)">
                                      <p:cBhvr>
                                        <p:cTn id="13" dur="500"/>
                                        <p:tgtEl>
                                          <p:spTgt spid="12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box(out)">
                                      <p:cBhvr>
                                        <p:cTn id="20" dur="500"/>
                                        <p:tgtEl>
                                          <p:spTgt spid="125"/>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box(out)">
                                      <p:cBhvr>
                                        <p:cTn id="27" dur="500"/>
                                        <p:tgtEl>
                                          <p:spTgt spid="12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4">
                                            <p:txEl>
                                              <p:pRg st="5" end="5"/>
                                            </p:txEl>
                                          </p:spTgt>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6500"/>
                                        </p:tgtEl>
                                        <p:attrNameLst>
                                          <p:attrName>style.visibility</p:attrName>
                                        </p:attrNameLst>
                                      </p:cBhvr>
                                      <p:to>
                                        <p:strVal val="visible"/>
                                      </p:to>
                                    </p:set>
                                    <p:animEffect transition="in" filter="box(out)">
                                      <p:cBhvr>
                                        <p:cTn id="41" dur="500"/>
                                        <p:tgtEl>
                                          <p:spTgt spid="106500"/>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box(out)">
                                      <p:cBhvr>
                                        <p:cTn id="48" dur="500"/>
                                        <p:tgtEl>
                                          <p:spTgt spid="11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box(out)">
                                      <p:cBhvr>
                                        <p:cTn id="55" dur="500"/>
                                        <p:tgtEl>
                                          <p:spTgt spid="116"/>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childTnLst>
                                </p:cTn>
                              </p:par>
                              <p:par>
                                <p:cTn id="58" presetID="4" presetClass="entr" presetSubtype="32" fill="hold" grpId="0" nodeType="with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box(out)">
                                      <p:cBhvr>
                                        <p:cTn id="60" dur="500"/>
                                        <p:tgtEl>
                                          <p:spTgt spid="117"/>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box(out)">
                                      <p:cBhvr>
                                        <p:cTn id="65" dur="500"/>
                                        <p:tgtEl>
                                          <p:spTgt spid="118"/>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P spid="115" grpId="0" autoUpdateAnimBg="0"/>
      <p:bldP spid="116" grpId="0" autoUpdateAnimBg="0"/>
      <p:bldP spid="117" grpId="0" autoUpdateAnimBg="0"/>
      <p:bldP spid="118" grpId="0" autoUpdateAnimBg="0"/>
      <p:bldP spid="119" grpId="0" animBg="1"/>
      <p:bldP spid="120" grpId="0" animBg="1"/>
      <p:bldP spid="121" grpId="0" animBg="1"/>
      <p:bldP spid="123" grpId="0" animBg="1"/>
      <p:bldP spid="124" grpId="0" autoUpdateAnimBg="0"/>
      <p:bldP spid="125" grpId="0" autoUpdateAnimBg="0"/>
      <p:bldP spid="126" grpId="0" autoUpdateAnimBg="0"/>
      <p:bldP spid="149" grpId="0" animBg="1"/>
      <p:bldP spid="150" grpId="0" animBg="1"/>
      <p:bldP spid="1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3757150-3234-4309-9BC1-C10BF08A298D}" type="slidenum">
              <a:rPr lang="en-US" smtClean="0">
                <a:solidFill>
                  <a:srgbClr val="898989"/>
                </a:solidFill>
              </a:rPr>
              <a:pPr eaLnBrk="1" hangingPunct="1"/>
              <a:t>25</a:t>
            </a:fld>
            <a:endParaRPr lang="en-US" smtClean="0">
              <a:solidFill>
                <a:srgbClr val="898989"/>
              </a:solidFill>
            </a:endParaRPr>
          </a:p>
        </p:txBody>
      </p:sp>
      <p:sp>
        <p:nvSpPr>
          <p:cNvPr id="29699" name="Rectangle 2"/>
          <p:cNvSpPr>
            <a:spLocks noGrp="1" noChangeArrowheads="1"/>
          </p:cNvSpPr>
          <p:nvPr>
            <p:ph type="title"/>
          </p:nvPr>
        </p:nvSpPr>
        <p:spPr>
          <a:xfrm>
            <a:off x="762000" y="0"/>
            <a:ext cx="7772400" cy="762000"/>
          </a:xfrm>
        </p:spPr>
        <p:txBody>
          <a:bodyPr/>
          <a:lstStyle/>
          <a:p>
            <a:pPr eaLnBrk="1" hangingPunct="1"/>
            <a:r>
              <a:rPr lang="en-GB" sz="3200" b="1" dirty="0" smtClean="0"/>
              <a:t>Contention in Circuit</a:t>
            </a:r>
            <a:endParaRPr lang="en-GB" sz="3200" dirty="0" smtClean="0"/>
          </a:p>
        </p:txBody>
      </p:sp>
      <p:sp>
        <p:nvSpPr>
          <p:cNvPr id="29700" name="Rectangle 3"/>
          <p:cNvSpPr>
            <a:spLocks noGrp="1" noChangeArrowheads="1"/>
          </p:cNvSpPr>
          <p:nvPr>
            <p:ph type="body" idx="1"/>
          </p:nvPr>
        </p:nvSpPr>
        <p:spPr>
          <a:xfrm>
            <a:off x="457200" y="801624"/>
            <a:ext cx="7772400" cy="1444625"/>
          </a:xfrm>
        </p:spPr>
        <p:txBody>
          <a:bodyPr/>
          <a:lstStyle/>
          <a:p>
            <a:pPr eaLnBrk="1" hangingPunct="1">
              <a:buSzPct val="120000"/>
              <a:buFont typeface="Wingdings" pitchFamily="2" charset="2"/>
              <a:buChar char="§"/>
            </a:pPr>
            <a:r>
              <a:rPr lang="en-GB" sz="2400" b="1" dirty="0" smtClean="0">
                <a:solidFill>
                  <a:srgbClr val="0000FF"/>
                </a:solidFill>
              </a:rPr>
              <a:t>Contention</a:t>
            </a:r>
            <a:r>
              <a:rPr lang="en-GB" sz="2400" dirty="0" smtClean="0">
                <a:solidFill>
                  <a:srgbClr val="0000FF"/>
                </a:solidFill>
              </a:rPr>
              <a:t> </a:t>
            </a:r>
            <a:r>
              <a:rPr lang="en-GB" sz="2400" dirty="0" smtClean="0"/>
              <a:t>happens when two sources (or outputs) are connected together</a:t>
            </a:r>
            <a:r>
              <a:rPr lang="en-GB" sz="2400" dirty="0"/>
              <a:t> </a:t>
            </a:r>
            <a:r>
              <a:rPr lang="en-GB" sz="2400" dirty="0" smtClean="0"/>
              <a:t>where the two sources has a different state (one with a value of 1 and another with a value of 0). </a:t>
            </a:r>
          </a:p>
          <a:p>
            <a:pPr eaLnBrk="1" hangingPunct="1">
              <a:buSzPct val="120000"/>
              <a:buFont typeface="Wingdings" pitchFamily="2" charset="2"/>
              <a:buChar char="§"/>
            </a:pPr>
            <a:r>
              <a:rPr lang="en-GB" sz="2400" dirty="0" smtClean="0"/>
              <a:t>Causes high current in the circuit when the outputs are different and should be avoided.</a:t>
            </a:r>
          </a:p>
          <a:p>
            <a:pPr eaLnBrk="1" hangingPunct="1">
              <a:buSzPct val="120000"/>
              <a:buFont typeface="Wingdings" pitchFamily="2" charset="2"/>
              <a:buChar char="§"/>
            </a:pPr>
            <a:endParaRPr lang="en-GB" sz="2400" dirty="0" smtClean="0"/>
          </a:p>
          <a:p>
            <a:pPr eaLnBrk="1" hangingPunct="1">
              <a:buSzPct val="120000"/>
              <a:buFont typeface="Wingdings" pitchFamily="2" charset="2"/>
              <a:buChar char="§"/>
            </a:pPr>
            <a:endParaRPr lang="en-GB" sz="2400" dirty="0" smtClean="0"/>
          </a:p>
          <a:p>
            <a:pPr eaLnBrk="1" hangingPunct="1">
              <a:buSzPct val="120000"/>
              <a:buFont typeface="Wingdings" pitchFamily="2" charset="2"/>
              <a:buChar char="§"/>
            </a:pPr>
            <a:endParaRPr lang="en-GB" sz="2400" dirty="0"/>
          </a:p>
          <a:p>
            <a:pPr eaLnBrk="1" hangingPunct="1">
              <a:buSzPct val="120000"/>
              <a:buFont typeface="Wingdings" pitchFamily="2" charset="2"/>
              <a:buChar char="§"/>
            </a:pPr>
            <a:endParaRPr lang="en-GB" sz="2400" dirty="0"/>
          </a:p>
          <a:p>
            <a:pPr eaLnBrk="1" hangingPunct="1">
              <a:buSzPct val="120000"/>
              <a:buFont typeface="Wingdings" pitchFamily="2" charset="2"/>
              <a:buChar char="§"/>
            </a:pPr>
            <a:endParaRPr lang="en-GB" sz="2400" dirty="0" smtClean="0"/>
          </a:p>
          <a:p>
            <a:pPr eaLnBrk="1" hangingPunct="1">
              <a:buSzPct val="120000"/>
              <a:buFont typeface="Wingdings" pitchFamily="2" charset="2"/>
              <a:buChar char="§"/>
            </a:pPr>
            <a:endParaRPr lang="en-GB" sz="2400" dirty="0"/>
          </a:p>
          <a:p>
            <a:pPr eaLnBrk="1" hangingPunct="1">
              <a:buSzPct val="120000"/>
              <a:buFont typeface="Wingdings" pitchFamily="2" charset="2"/>
              <a:buChar char="§"/>
            </a:pPr>
            <a:endParaRPr lang="en-GB" sz="2400" dirty="0" smtClean="0"/>
          </a:p>
        </p:txBody>
      </p:sp>
      <p:grpSp>
        <p:nvGrpSpPr>
          <p:cNvPr id="3" name="Group 2"/>
          <p:cNvGrpSpPr/>
          <p:nvPr/>
        </p:nvGrpSpPr>
        <p:grpSpPr>
          <a:xfrm>
            <a:off x="486062" y="3254604"/>
            <a:ext cx="2542774" cy="1501775"/>
            <a:chOff x="628765" y="2818494"/>
            <a:chExt cx="2542774" cy="1501775"/>
          </a:xfrm>
        </p:grpSpPr>
        <p:sp>
          <p:nvSpPr>
            <p:cNvPr id="80" name="AutoShape 26"/>
            <p:cNvSpPr>
              <a:spLocks noChangeArrowheads="1"/>
            </p:cNvSpPr>
            <p:nvPr/>
          </p:nvSpPr>
          <p:spPr bwMode="auto">
            <a:xfrm>
              <a:off x="1435215" y="37106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Line 27"/>
            <p:cNvSpPr>
              <a:spLocks noChangeShapeType="1"/>
            </p:cNvSpPr>
            <p:nvPr/>
          </p:nvSpPr>
          <p:spPr bwMode="auto">
            <a:xfrm>
              <a:off x="1054215" y="38630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89" name="Line 28"/>
            <p:cNvSpPr>
              <a:spLocks noChangeShapeType="1"/>
            </p:cNvSpPr>
            <p:nvPr/>
          </p:nvSpPr>
          <p:spPr bwMode="auto">
            <a:xfrm>
              <a:off x="2197215" y="40154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91" name="Line 30"/>
            <p:cNvSpPr>
              <a:spLocks noChangeShapeType="1"/>
            </p:cNvSpPr>
            <p:nvPr/>
          </p:nvSpPr>
          <p:spPr bwMode="auto">
            <a:xfrm flipV="1">
              <a:off x="2502015" y="3559063"/>
              <a:ext cx="0" cy="45640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95" name="Text Box 32"/>
            <p:cNvSpPr txBox="1">
              <a:spLocks noChangeArrowheads="1"/>
            </p:cNvSpPr>
            <p:nvPr/>
          </p:nvSpPr>
          <p:spPr bwMode="auto">
            <a:xfrm>
              <a:off x="673215" y="368844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96" name="Text Box 33"/>
            <p:cNvSpPr txBox="1">
              <a:spLocks noChangeArrowheads="1"/>
            </p:cNvSpPr>
            <p:nvPr/>
          </p:nvSpPr>
          <p:spPr bwMode="auto">
            <a:xfrm>
              <a:off x="749415" y="393926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97" name="Text Box 34"/>
            <p:cNvSpPr txBox="1">
              <a:spLocks noChangeArrowheads="1"/>
            </p:cNvSpPr>
            <p:nvPr/>
          </p:nvSpPr>
          <p:spPr bwMode="auto">
            <a:xfrm>
              <a:off x="2809703" y="3375707"/>
              <a:ext cx="36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smtClean="0"/>
                <a:t>1</a:t>
              </a:r>
              <a:endParaRPr lang="en-GB" sz="1400" b="1" dirty="0"/>
            </a:p>
          </p:txBody>
        </p:sp>
        <p:sp>
          <p:nvSpPr>
            <p:cNvPr id="100" name="Line 42"/>
            <p:cNvSpPr>
              <a:spLocks noChangeShapeType="1"/>
            </p:cNvSpPr>
            <p:nvPr/>
          </p:nvSpPr>
          <p:spPr bwMode="auto">
            <a:xfrm>
              <a:off x="1054215" y="4167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43"/>
            <p:cNvSpPr>
              <a:spLocks noChangeShapeType="1"/>
            </p:cNvSpPr>
            <p:nvPr/>
          </p:nvSpPr>
          <p:spPr bwMode="auto">
            <a:xfrm>
              <a:off x="2197215" y="31772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44"/>
            <p:cNvSpPr>
              <a:spLocks noChangeShapeType="1"/>
            </p:cNvSpPr>
            <p:nvPr/>
          </p:nvSpPr>
          <p:spPr bwMode="auto">
            <a:xfrm flipV="1">
              <a:off x="2502015" y="3177269"/>
              <a:ext cx="0" cy="36318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45"/>
            <p:cNvSpPr>
              <a:spLocks noChangeShapeType="1"/>
            </p:cNvSpPr>
            <p:nvPr/>
          </p:nvSpPr>
          <p:spPr bwMode="auto">
            <a:xfrm>
              <a:off x="2502015" y="3558951"/>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10" name="AutoShape 47"/>
            <p:cNvSpPr>
              <a:spLocks noChangeArrowheads="1"/>
            </p:cNvSpPr>
            <p:nvPr/>
          </p:nvSpPr>
          <p:spPr bwMode="auto">
            <a:xfrm>
              <a:off x="1435215" y="28724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Line 48"/>
            <p:cNvSpPr>
              <a:spLocks noChangeShapeType="1"/>
            </p:cNvSpPr>
            <p:nvPr/>
          </p:nvSpPr>
          <p:spPr bwMode="auto">
            <a:xfrm>
              <a:off x="1054215" y="3024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5" name="Text Box 49"/>
            <p:cNvSpPr txBox="1">
              <a:spLocks noChangeArrowheads="1"/>
            </p:cNvSpPr>
            <p:nvPr/>
          </p:nvSpPr>
          <p:spPr bwMode="auto">
            <a:xfrm>
              <a:off x="628765" y="281849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26" name="Text Box 50"/>
            <p:cNvSpPr txBox="1">
              <a:spLocks noChangeArrowheads="1"/>
            </p:cNvSpPr>
            <p:nvPr/>
          </p:nvSpPr>
          <p:spPr bwMode="auto">
            <a:xfrm>
              <a:off x="673215" y="310106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27" name="Line 51"/>
            <p:cNvSpPr>
              <a:spLocks noChangeShapeType="1"/>
            </p:cNvSpPr>
            <p:nvPr/>
          </p:nvSpPr>
          <p:spPr bwMode="auto">
            <a:xfrm>
              <a:off x="1054215" y="33296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 name="Oval 132"/>
            <p:cNvSpPr/>
            <p:nvPr/>
          </p:nvSpPr>
          <p:spPr>
            <a:xfrm>
              <a:off x="2443428" y="3523515"/>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3052358" y="3270030"/>
            <a:ext cx="2549354" cy="1501775"/>
            <a:chOff x="628765" y="2818494"/>
            <a:chExt cx="2549354" cy="1501775"/>
          </a:xfrm>
        </p:grpSpPr>
        <p:sp>
          <p:nvSpPr>
            <p:cNvPr id="135" name="AutoShape 26"/>
            <p:cNvSpPr>
              <a:spLocks noChangeArrowheads="1"/>
            </p:cNvSpPr>
            <p:nvPr/>
          </p:nvSpPr>
          <p:spPr bwMode="auto">
            <a:xfrm>
              <a:off x="1435215" y="37106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Line 27"/>
            <p:cNvSpPr>
              <a:spLocks noChangeShapeType="1"/>
            </p:cNvSpPr>
            <p:nvPr/>
          </p:nvSpPr>
          <p:spPr bwMode="auto">
            <a:xfrm>
              <a:off x="1054215" y="38630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7" name="Line 28"/>
            <p:cNvSpPr>
              <a:spLocks noChangeShapeType="1"/>
            </p:cNvSpPr>
            <p:nvPr/>
          </p:nvSpPr>
          <p:spPr bwMode="auto">
            <a:xfrm>
              <a:off x="2197215" y="40154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30"/>
            <p:cNvSpPr>
              <a:spLocks noChangeShapeType="1"/>
            </p:cNvSpPr>
            <p:nvPr/>
          </p:nvSpPr>
          <p:spPr bwMode="auto">
            <a:xfrm flipV="1">
              <a:off x="2502015" y="3559063"/>
              <a:ext cx="0" cy="45640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9" name="Text Box 32"/>
            <p:cNvSpPr txBox="1">
              <a:spLocks noChangeArrowheads="1"/>
            </p:cNvSpPr>
            <p:nvPr/>
          </p:nvSpPr>
          <p:spPr bwMode="auto">
            <a:xfrm>
              <a:off x="673215" y="368844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0</a:t>
              </a:r>
              <a:endParaRPr lang="en-GB" sz="1400" b="1" dirty="0"/>
            </a:p>
          </p:txBody>
        </p:sp>
        <p:sp>
          <p:nvSpPr>
            <p:cNvPr id="140" name="Text Box 33"/>
            <p:cNvSpPr txBox="1">
              <a:spLocks noChangeArrowheads="1"/>
            </p:cNvSpPr>
            <p:nvPr/>
          </p:nvSpPr>
          <p:spPr bwMode="auto">
            <a:xfrm>
              <a:off x="749415" y="393926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0</a:t>
              </a:r>
              <a:endParaRPr lang="en-GB" sz="1400" b="1" dirty="0"/>
            </a:p>
          </p:txBody>
        </p:sp>
        <p:sp>
          <p:nvSpPr>
            <p:cNvPr id="141" name="Text Box 34"/>
            <p:cNvSpPr txBox="1">
              <a:spLocks noChangeArrowheads="1"/>
            </p:cNvSpPr>
            <p:nvPr/>
          </p:nvSpPr>
          <p:spPr bwMode="auto">
            <a:xfrm>
              <a:off x="2816283" y="3375707"/>
              <a:ext cx="36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dirty="0" smtClean="0"/>
                <a:t>0</a:t>
              </a:r>
              <a:endParaRPr lang="en-GB" sz="1400" b="1" dirty="0"/>
            </a:p>
          </p:txBody>
        </p:sp>
        <p:sp>
          <p:nvSpPr>
            <p:cNvPr id="142" name="Line 42"/>
            <p:cNvSpPr>
              <a:spLocks noChangeShapeType="1"/>
            </p:cNvSpPr>
            <p:nvPr/>
          </p:nvSpPr>
          <p:spPr bwMode="auto">
            <a:xfrm>
              <a:off x="1054215" y="4167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43"/>
            <p:cNvSpPr>
              <a:spLocks noChangeShapeType="1"/>
            </p:cNvSpPr>
            <p:nvPr/>
          </p:nvSpPr>
          <p:spPr bwMode="auto">
            <a:xfrm>
              <a:off x="2197215" y="31772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 name="Line 44"/>
            <p:cNvSpPr>
              <a:spLocks noChangeShapeType="1"/>
            </p:cNvSpPr>
            <p:nvPr/>
          </p:nvSpPr>
          <p:spPr bwMode="auto">
            <a:xfrm flipV="1">
              <a:off x="2502015" y="3177269"/>
              <a:ext cx="0" cy="36318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45"/>
            <p:cNvSpPr>
              <a:spLocks noChangeShapeType="1"/>
            </p:cNvSpPr>
            <p:nvPr/>
          </p:nvSpPr>
          <p:spPr bwMode="auto">
            <a:xfrm>
              <a:off x="2502015" y="3558951"/>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6" name="AutoShape 47"/>
            <p:cNvSpPr>
              <a:spLocks noChangeArrowheads="1"/>
            </p:cNvSpPr>
            <p:nvPr/>
          </p:nvSpPr>
          <p:spPr bwMode="auto">
            <a:xfrm>
              <a:off x="1435215" y="28724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7" name="Line 48"/>
            <p:cNvSpPr>
              <a:spLocks noChangeShapeType="1"/>
            </p:cNvSpPr>
            <p:nvPr/>
          </p:nvSpPr>
          <p:spPr bwMode="auto">
            <a:xfrm>
              <a:off x="1054215" y="3024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8" name="Text Box 49"/>
            <p:cNvSpPr txBox="1">
              <a:spLocks noChangeArrowheads="1"/>
            </p:cNvSpPr>
            <p:nvPr/>
          </p:nvSpPr>
          <p:spPr bwMode="auto">
            <a:xfrm>
              <a:off x="628765" y="281849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49" name="Text Box 50"/>
            <p:cNvSpPr txBox="1">
              <a:spLocks noChangeArrowheads="1"/>
            </p:cNvSpPr>
            <p:nvPr/>
          </p:nvSpPr>
          <p:spPr bwMode="auto">
            <a:xfrm>
              <a:off x="673215" y="310106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0</a:t>
              </a:r>
              <a:endParaRPr lang="en-GB" sz="1400" b="1" dirty="0"/>
            </a:p>
          </p:txBody>
        </p:sp>
        <p:sp>
          <p:nvSpPr>
            <p:cNvPr id="150" name="Line 51"/>
            <p:cNvSpPr>
              <a:spLocks noChangeShapeType="1"/>
            </p:cNvSpPr>
            <p:nvPr/>
          </p:nvSpPr>
          <p:spPr bwMode="auto">
            <a:xfrm>
              <a:off x="1054215" y="33296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1" name="Oval 150"/>
            <p:cNvSpPr/>
            <p:nvPr/>
          </p:nvSpPr>
          <p:spPr>
            <a:xfrm>
              <a:off x="2443428" y="3523515"/>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6196428" y="3324005"/>
            <a:ext cx="2529416" cy="1501775"/>
            <a:chOff x="645699" y="2818494"/>
            <a:chExt cx="2529416" cy="1501775"/>
          </a:xfrm>
        </p:grpSpPr>
        <p:sp>
          <p:nvSpPr>
            <p:cNvPr id="153" name="AutoShape 26"/>
            <p:cNvSpPr>
              <a:spLocks noChangeArrowheads="1"/>
            </p:cNvSpPr>
            <p:nvPr/>
          </p:nvSpPr>
          <p:spPr bwMode="auto">
            <a:xfrm>
              <a:off x="1435215" y="37106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Line 27"/>
            <p:cNvSpPr>
              <a:spLocks noChangeShapeType="1"/>
            </p:cNvSpPr>
            <p:nvPr/>
          </p:nvSpPr>
          <p:spPr bwMode="auto">
            <a:xfrm>
              <a:off x="1054215" y="38630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5" name="Line 28"/>
            <p:cNvSpPr>
              <a:spLocks noChangeShapeType="1"/>
            </p:cNvSpPr>
            <p:nvPr/>
          </p:nvSpPr>
          <p:spPr bwMode="auto">
            <a:xfrm>
              <a:off x="2197215" y="40154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30"/>
            <p:cNvSpPr>
              <a:spLocks noChangeShapeType="1"/>
            </p:cNvSpPr>
            <p:nvPr/>
          </p:nvSpPr>
          <p:spPr bwMode="auto">
            <a:xfrm flipV="1">
              <a:off x="2502015" y="3559063"/>
              <a:ext cx="0" cy="456406"/>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57" name="Text Box 32"/>
            <p:cNvSpPr txBox="1">
              <a:spLocks noChangeArrowheads="1"/>
            </p:cNvSpPr>
            <p:nvPr/>
          </p:nvSpPr>
          <p:spPr bwMode="auto">
            <a:xfrm>
              <a:off x="673215" y="368844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58" name="Text Box 33"/>
            <p:cNvSpPr txBox="1">
              <a:spLocks noChangeArrowheads="1"/>
            </p:cNvSpPr>
            <p:nvPr/>
          </p:nvSpPr>
          <p:spPr bwMode="auto">
            <a:xfrm>
              <a:off x="749415" y="393926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59" name="Text Box 34"/>
            <p:cNvSpPr txBox="1">
              <a:spLocks noChangeArrowheads="1"/>
            </p:cNvSpPr>
            <p:nvPr/>
          </p:nvSpPr>
          <p:spPr bwMode="auto">
            <a:xfrm>
              <a:off x="2813279" y="3375707"/>
              <a:ext cx="36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b="1" dirty="0" smtClean="0">
                  <a:solidFill>
                    <a:srgbClr val="FF0000"/>
                  </a:solidFill>
                </a:rPr>
                <a:t>X</a:t>
              </a:r>
              <a:endParaRPr lang="en-GB" sz="1400" b="1" dirty="0">
                <a:solidFill>
                  <a:srgbClr val="FF0000"/>
                </a:solidFill>
              </a:endParaRPr>
            </a:p>
          </p:txBody>
        </p:sp>
        <p:sp>
          <p:nvSpPr>
            <p:cNvPr id="160" name="Line 42"/>
            <p:cNvSpPr>
              <a:spLocks noChangeShapeType="1"/>
            </p:cNvSpPr>
            <p:nvPr/>
          </p:nvSpPr>
          <p:spPr bwMode="auto">
            <a:xfrm>
              <a:off x="1054215" y="4167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1" name="Line 43"/>
            <p:cNvSpPr>
              <a:spLocks noChangeShapeType="1"/>
            </p:cNvSpPr>
            <p:nvPr/>
          </p:nvSpPr>
          <p:spPr bwMode="auto">
            <a:xfrm>
              <a:off x="2197215" y="3177269"/>
              <a:ext cx="3048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44"/>
            <p:cNvSpPr>
              <a:spLocks noChangeShapeType="1"/>
            </p:cNvSpPr>
            <p:nvPr/>
          </p:nvSpPr>
          <p:spPr bwMode="auto">
            <a:xfrm flipV="1">
              <a:off x="2502015" y="3177269"/>
              <a:ext cx="0" cy="36318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45"/>
            <p:cNvSpPr>
              <a:spLocks noChangeShapeType="1"/>
            </p:cNvSpPr>
            <p:nvPr/>
          </p:nvSpPr>
          <p:spPr bwMode="auto">
            <a:xfrm>
              <a:off x="2502015" y="3558951"/>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4" name="AutoShape 47"/>
            <p:cNvSpPr>
              <a:spLocks noChangeArrowheads="1"/>
            </p:cNvSpPr>
            <p:nvPr/>
          </p:nvSpPr>
          <p:spPr bwMode="auto">
            <a:xfrm>
              <a:off x="1435215" y="2872469"/>
              <a:ext cx="762000" cy="60960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 name="Line 48"/>
            <p:cNvSpPr>
              <a:spLocks noChangeShapeType="1"/>
            </p:cNvSpPr>
            <p:nvPr/>
          </p:nvSpPr>
          <p:spPr bwMode="auto">
            <a:xfrm>
              <a:off x="1054215" y="30248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6" name="Text Box 49"/>
            <p:cNvSpPr txBox="1">
              <a:spLocks noChangeArrowheads="1"/>
            </p:cNvSpPr>
            <p:nvPr/>
          </p:nvSpPr>
          <p:spPr bwMode="auto">
            <a:xfrm>
              <a:off x="645699" y="2818494"/>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1</a:t>
              </a:r>
              <a:endParaRPr lang="en-GB" sz="1400" b="1" dirty="0"/>
            </a:p>
          </p:txBody>
        </p:sp>
        <p:sp>
          <p:nvSpPr>
            <p:cNvPr id="167" name="Text Box 50"/>
            <p:cNvSpPr txBox="1">
              <a:spLocks noChangeArrowheads="1"/>
            </p:cNvSpPr>
            <p:nvPr/>
          </p:nvSpPr>
          <p:spPr bwMode="auto">
            <a:xfrm>
              <a:off x="673215" y="3101069"/>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dirty="0" smtClean="0"/>
                <a:t>0</a:t>
              </a:r>
              <a:endParaRPr lang="en-GB" sz="1400" b="1" dirty="0"/>
            </a:p>
          </p:txBody>
        </p:sp>
        <p:sp>
          <p:nvSpPr>
            <p:cNvPr id="168" name="Line 51"/>
            <p:cNvSpPr>
              <a:spLocks noChangeShapeType="1"/>
            </p:cNvSpPr>
            <p:nvPr/>
          </p:nvSpPr>
          <p:spPr bwMode="auto">
            <a:xfrm>
              <a:off x="1054215" y="3329669"/>
              <a:ext cx="3810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69" name="Oval 168"/>
            <p:cNvSpPr/>
            <p:nvPr/>
          </p:nvSpPr>
          <p:spPr>
            <a:xfrm>
              <a:off x="2443428" y="3523515"/>
              <a:ext cx="100239"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5420795" y="5131646"/>
            <a:ext cx="3647006" cy="923330"/>
          </a:xfrm>
          <a:prstGeom prst="rect">
            <a:avLst/>
          </a:prstGeom>
        </p:spPr>
        <p:txBody>
          <a:bodyPr wrap="square">
            <a:spAutoFit/>
          </a:bodyPr>
          <a:lstStyle/>
          <a:p>
            <a:r>
              <a:rPr lang="en-GB" b="1" dirty="0" smtClean="0">
                <a:solidFill>
                  <a:srgbClr val="FF0000"/>
                </a:solidFill>
              </a:rPr>
              <a:t>Contention when the outputs generated by the two AND gates are conflicting </a:t>
            </a:r>
            <a:endParaRPr lang="en-US" dirty="0"/>
          </a:p>
        </p:txBody>
      </p:sp>
      <p:sp>
        <p:nvSpPr>
          <p:cNvPr id="6" name="Rectangle 5"/>
          <p:cNvSpPr/>
          <p:nvPr/>
        </p:nvSpPr>
        <p:spPr>
          <a:xfrm>
            <a:off x="1135375" y="5096333"/>
            <a:ext cx="4131769" cy="646331"/>
          </a:xfrm>
          <a:prstGeom prst="rect">
            <a:avLst/>
          </a:prstGeom>
        </p:spPr>
        <p:txBody>
          <a:bodyPr wrap="square">
            <a:spAutoFit/>
          </a:bodyPr>
          <a:lstStyle/>
          <a:p>
            <a:r>
              <a:rPr lang="en-GB" dirty="0" smtClean="0"/>
              <a:t>No problem when the outputs of both AND gates are the same</a:t>
            </a:r>
            <a:endParaRPr lang="en-US" dirty="0"/>
          </a:p>
        </p:txBody>
      </p:sp>
    </p:spTree>
    <p:extLst>
      <p:ext uri="{BB962C8B-B14F-4D97-AF65-F5344CB8AC3E}">
        <p14:creationId xmlns:p14="http://schemas.microsoft.com/office/powerpoint/2010/main" val="1257306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8B32967-00CE-4236-947A-699E6EF5E32A}" type="slidenum">
              <a:rPr lang="en-US" smtClean="0">
                <a:solidFill>
                  <a:srgbClr val="898989"/>
                </a:solidFill>
              </a:rPr>
              <a:pPr eaLnBrk="1" hangingPunct="1"/>
              <a:t>26</a:t>
            </a:fld>
            <a:endParaRPr lang="en-US" smtClean="0">
              <a:solidFill>
                <a:srgbClr val="898989"/>
              </a:solidFill>
            </a:endParaRPr>
          </a:p>
        </p:txBody>
      </p:sp>
      <p:sp>
        <p:nvSpPr>
          <p:cNvPr id="30723" name="Rectangle 2"/>
          <p:cNvSpPr>
            <a:spLocks noGrp="1" noChangeArrowheads="1"/>
          </p:cNvSpPr>
          <p:nvPr>
            <p:ph type="title"/>
          </p:nvPr>
        </p:nvSpPr>
        <p:spPr>
          <a:xfrm>
            <a:off x="762000" y="0"/>
            <a:ext cx="7772400" cy="685800"/>
          </a:xfrm>
        </p:spPr>
        <p:txBody>
          <a:bodyPr/>
          <a:lstStyle/>
          <a:p>
            <a:pPr eaLnBrk="1" hangingPunct="1"/>
            <a:r>
              <a:rPr lang="en-GB" sz="3200" b="1" dirty="0" smtClean="0"/>
              <a:t>Proof using Truth Table</a:t>
            </a:r>
            <a:endParaRPr lang="en-GB" sz="3200" dirty="0" smtClean="0"/>
          </a:p>
        </p:txBody>
      </p:sp>
      <p:sp>
        <p:nvSpPr>
          <p:cNvPr id="13315" name="Rectangle 3"/>
          <p:cNvSpPr>
            <a:spLocks noGrp="1" noChangeArrowheads="1"/>
          </p:cNvSpPr>
          <p:nvPr>
            <p:ph type="body" idx="1"/>
          </p:nvPr>
        </p:nvSpPr>
        <p:spPr>
          <a:xfrm>
            <a:off x="533400" y="992188"/>
            <a:ext cx="7620000" cy="4800600"/>
          </a:xfrm>
        </p:spPr>
        <p:txBody>
          <a:bodyPr/>
          <a:lstStyle/>
          <a:p>
            <a:pPr eaLnBrk="1" hangingPunct="1">
              <a:lnSpc>
                <a:spcPct val="90000"/>
              </a:lnSpc>
              <a:buSzPct val="120000"/>
              <a:buFont typeface="Wingdings" pitchFamily="2" charset="2"/>
              <a:buChar char="§"/>
            </a:pPr>
            <a:r>
              <a:rPr lang="en-GB" sz="2400" dirty="0" smtClean="0"/>
              <a:t>We can use truth table to prove by perfect induction.</a:t>
            </a:r>
          </a:p>
          <a:p>
            <a:pPr eaLnBrk="1" hangingPunct="1">
              <a:lnSpc>
                <a:spcPct val="90000"/>
              </a:lnSpc>
              <a:buSzPct val="120000"/>
              <a:buFont typeface="Wingdings" pitchFamily="2" charset="2"/>
              <a:buChar char="§"/>
            </a:pPr>
            <a:r>
              <a:rPr lang="en-GB" sz="2400" dirty="0" smtClean="0"/>
              <a:t>Prove that:   x . (y + z) = (x . y) + (x . z)</a:t>
            </a:r>
          </a:p>
          <a:p>
            <a:pPr eaLnBrk="1" hangingPunct="1">
              <a:lnSpc>
                <a:spcPct val="90000"/>
              </a:lnSpc>
              <a:spcBef>
                <a:spcPts val="1800"/>
              </a:spcBef>
              <a:buFontTx/>
              <a:buAutoNum type="romanLcParenBoth"/>
            </a:pPr>
            <a:r>
              <a:rPr lang="en-GB" sz="2000" dirty="0" smtClean="0"/>
              <a:t>Construct truth table for LHS &amp; RHS of above equality.</a:t>
            </a:r>
          </a:p>
          <a:p>
            <a:pPr eaLnBrk="1" hangingPunct="1">
              <a:lnSpc>
                <a:spcPct val="90000"/>
              </a:lnSpc>
              <a:spcBef>
                <a:spcPct val="900000"/>
              </a:spcBef>
              <a:buFontTx/>
              <a:buNone/>
            </a:pPr>
            <a:r>
              <a:rPr lang="en-GB" sz="2000" dirty="0" smtClean="0"/>
              <a:t>(ii) Check that LHS = RHS</a:t>
            </a:r>
          </a:p>
          <a:p>
            <a:pPr eaLnBrk="1" hangingPunct="1">
              <a:lnSpc>
                <a:spcPct val="90000"/>
              </a:lnSpc>
              <a:spcBef>
                <a:spcPts val="1200"/>
              </a:spcBef>
              <a:buFontTx/>
              <a:buNone/>
            </a:pPr>
            <a:r>
              <a:rPr lang="en-GB" sz="2000" dirty="0" smtClean="0"/>
              <a:t>	Postulate is SATISFIED because output column 2 &amp; 5 (for LHS &amp; RHS expressions) are equal for all cases.</a:t>
            </a:r>
            <a:endParaRPr lang="en-GB" sz="2400" dirty="0" smtClean="0"/>
          </a:p>
        </p:txBody>
      </p:sp>
      <p:graphicFrame>
        <p:nvGraphicFramePr>
          <p:cNvPr id="30726" name="Object 4"/>
          <p:cNvGraphicFramePr>
            <a:graphicFrameLocks noChangeAspect="1"/>
          </p:cNvGraphicFramePr>
          <p:nvPr/>
        </p:nvGraphicFramePr>
        <p:xfrm>
          <a:off x="2286000" y="2420938"/>
          <a:ext cx="5057775" cy="2463800"/>
        </p:xfrm>
        <a:graphic>
          <a:graphicData uri="http://schemas.openxmlformats.org/presentationml/2006/ole">
            <mc:AlternateContent xmlns:mc="http://schemas.openxmlformats.org/markup-compatibility/2006">
              <mc:Choice xmlns:v="urn:schemas-microsoft-com:vml" Requires="v">
                <p:oleObj spid="_x0000_s34875" name="Document" r:id="rId4" imgW="5378196" imgH="2622804" progId="Word.Document.8">
                  <p:embed/>
                </p:oleObj>
              </mc:Choice>
              <mc:Fallback>
                <p:oleObj name="Document" r:id="rId4" imgW="5378196" imgH="2622804" progId="Word.Document.8">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420938"/>
                        <a:ext cx="5057775" cy="246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3708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8B32967-00CE-4236-947A-699E6EF5E32A}" type="slidenum">
              <a:rPr lang="en-US" smtClean="0">
                <a:solidFill>
                  <a:srgbClr val="898989"/>
                </a:solidFill>
              </a:rPr>
              <a:pPr eaLnBrk="1" hangingPunct="1"/>
              <a:t>27</a:t>
            </a:fld>
            <a:endParaRPr lang="en-US" smtClean="0">
              <a:solidFill>
                <a:srgbClr val="898989"/>
              </a:solidFill>
            </a:endParaRPr>
          </a:p>
        </p:txBody>
      </p:sp>
      <p:sp>
        <p:nvSpPr>
          <p:cNvPr id="30723" name="Rectangle 2"/>
          <p:cNvSpPr>
            <a:spLocks noGrp="1" noChangeArrowheads="1"/>
          </p:cNvSpPr>
          <p:nvPr>
            <p:ph type="title"/>
          </p:nvPr>
        </p:nvSpPr>
        <p:spPr>
          <a:xfrm>
            <a:off x="762000" y="0"/>
            <a:ext cx="7772400" cy="685800"/>
          </a:xfrm>
        </p:spPr>
        <p:txBody>
          <a:bodyPr/>
          <a:lstStyle/>
          <a:p>
            <a:pPr eaLnBrk="1" hangingPunct="1"/>
            <a:r>
              <a:rPr lang="en-GB" sz="3200" b="1" dirty="0" smtClean="0"/>
              <a:t>Proof using Truth Table</a:t>
            </a:r>
            <a:endParaRPr lang="en-GB" sz="3200" dirty="0" smtClean="0"/>
          </a:p>
        </p:txBody>
      </p:sp>
      <p:sp>
        <p:nvSpPr>
          <p:cNvPr id="13315" name="Rectangle 3"/>
          <p:cNvSpPr>
            <a:spLocks noGrp="1" noChangeArrowheads="1"/>
          </p:cNvSpPr>
          <p:nvPr>
            <p:ph type="body" idx="1"/>
          </p:nvPr>
        </p:nvSpPr>
        <p:spPr>
          <a:xfrm>
            <a:off x="533400" y="992188"/>
            <a:ext cx="7620000" cy="4800600"/>
          </a:xfrm>
        </p:spPr>
        <p:txBody>
          <a:bodyPr/>
          <a:lstStyle/>
          <a:p>
            <a:pPr eaLnBrk="1" hangingPunct="1">
              <a:lnSpc>
                <a:spcPct val="90000"/>
              </a:lnSpc>
              <a:buSzPct val="120000"/>
              <a:buFont typeface="Wingdings" pitchFamily="2" charset="2"/>
              <a:buChar char="§"/>
            </a:pPr>
            <a:r>
              <a:rPr lang="en-GB" sz="2400" dirty="0" smtClean="0"/>
              <a:t>Example: Prove that </a:t>
            </a:r>
          </a:p>
          <a:p>
            <a:pPr marL="0" indent="0" eaLnBrk="1" hangingPunct="1">
              <a:lnSpc>
                <a:spcPct val="90000"/>
              </a:lnSpc>
              <a:buSzPct val="120000"/>
              <a:buNone/>
            </a:pPr>
            <a:r>
              <a:rPr lang="en-GB" sz="2400" dirty="0" smtClean="0"/>
              <a:t>	x   +  x’ . z = x + z</a:t>
            </a:r>
          </a:p>
        </p:txBody>
      </p:sp>
      <p:graphicFrame>
        <p:nvGraphicFramePr>
          <p:cNvPr id="30726" name="Object 4"/>
          <p:cNvGraphicFramePr>
            <a:graphicFrameLocks noChangeAspect="1"/>
          </p:cNvGraphicFramePr>
          <p:nvPr>
            <p:extLst>
              <p:ext uri="{D42A27DB-BD31-4B8C-83A1-F6EECF244321}">
                <p14:modId xmlns:p14="http://schemas.microsoft.com/office/powerpoint/2010/main" val="4057679346"/>
              </p:ext>
            </p:extLst>
          </p:nvPr>
        </p:nvGraphicFramePr>
        <p:xfrm>
          <a:off x="1489868" y="2162175"/>
          <a:ext cx="5961063" cy="2438400"/>
        </p:xfrm>
        <a:graphic>
          <a:graphicData uri="http://schemas.openxmlformats.org/presentationml/2006/ole">
            <mc:AlternateContent xmlns:mc="http://schemas.openxmlformats.org/markup-compatibility/2006">
              <mc:Choice xmlns:v="urn:schemas-microsoft-com:vml" Requires="v">
                <p:oleObj spid="_x0000_s53278" name="Document" r:id="rId4" imgW="5375313" imgH="2625232" progId="Word.Document.8">
                  <p:embed/>
                </p:oleObj>
              </mc:Choice>
              <mc:Fallback>
                <p:oleObj name="Document" r:id="rId4" imgW="5375313" imgH="2625232" progId="Word.Document.8">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868" y="2162175"/>
                        <a:ext cx="5961063"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295400" y="2057400"/>
            <a:ext cx="6553200" cy="259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45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667000"/>
            <a:ext cx="9144000" cy="685800"/>
          </a:xfrm>
        </p:spPr>
        <p:txBody>
          <a:bodyPr rtlCol="0">
            <a:noAutofit/>
          </a:bodyPr>
          <a:lstStyle/>
          <a:p>
            <a:pPr eaLnBrk="1" fontAlgn="auto" hangingPunct="1">
              <a:lnSpc>
                <a:spcPct val="120000"/>
              </a:lnSpc>
              <a:spcAft>
                <a:spcPts val="0"/>
              </a:spcAft>
              <a:defRPr/>
            </a:pPr>
            <a:r>
              <a:rPr lang="en-US" dirty="0" smtClean="0"/>
              <a:t>TRUTHTABLE </a:t>
            </a:r>
            <a:r>
              <a:rPr lang="en-US" dirty="0" smtClean="0">
                <a:sym typeface="Wingdings" pitchFamily="2" charset="2"/>
              </a:rPr>
              <a:t> BOOLEAN EXPRESSION </a:t>
            </a:r>
            <a:br>
              <a:rPr lang="en-US" dirty="0" smtClean="0">
                <a:sym typeface="Wingdings" pitchFamily="2" charset="2"/>
              </a:rPr>
            </a:br>
            <a:r>
              <a:rPr lang="en-US" dirty="0" smtClean="0">
                <a:sym typeface="Wingdings" pitchFamily="2" charset="2"/>
              </a:rPr>
              <a:t> DIGITAL CIRCUIT</a:t>
            </a:r>
            <a:endParaRPr lang="en-US" b="1" dirty="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28</a:t>
            </a:fld>
            <a:endParaRPr lang="en-US" smtClean="0">
              <a:solidFill>
                <a:srgbClr val="898989"/>
              </a:solidFill>
            </a:endParaRPr>
          </a:p>
        </p:txBody>
      </p:sp>
    </p:spTree>
    <p:extLst>
      <p:ext uri="{BB962C8B-B14F-4D97-AF65-F5344CB8AC3E}">
        <p14:creationId xmlns:p14="http://schemas.microsoft.com/office/powerpoint/2010/main" val="4034231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57200" y="838200"/>
            <a:ext cx="8229600" cy="5105400"/>
          </a:xfrm>
        </p:spPr>
        <p:txBody>
          <a:bodyPr/>
          <a:lstStyle/>
          <a:p>
            <a:pPr eaLnBrk="1" hangingPunct="1">
              <a:lnSpc>
                <a:spcPct val="90000"/>
              </a:lnSpc>
            </a:pPr>
            <a:r>
              <a:rPr lang="en-US" altLang="zh-TW" sz="2400" dirty="0" smtClean="0"/>
              <a:t>Given only a truth table, how do we convert it to Boolean Expression?</a:t>
            </a:r>
          </a:p>
          <a:p>
            <a:pPr eaLnBrk="1" hangingPunct="1">
              <a:lnSpc>
                <a:spcPct val="90000"/>
              </a:lnSpc>
            </a:pPr>
            <a:endParaRPr lang="en-US" altLang="zh-TW" sz="2800" dirty="0"/>
          </a:p>
          <a:p>
            <a:pPr eaLnBrk="1" hangingPunct="1">
              <a:lnSpc>
                <a:spcPct val="90000"/>
              </a:lnSpc>
            </a:pPr>
            <a:endParaRPr lang="en-US" altLang="zh-TW" sz="2800" dirty="0" smtClean="0"/>
          </a:p>
          <a:p>
            <a:pPr eaLnBrk="1" hangingPunct="1">
              <a:lnSpc>
                <a:spcPct val="90000"/>
              </a:lnSpc>
            </a:pPr>
            <a:endParaRPr lang="en-US" altLang="zh-TW" sz="2800" dirty="0"/>
          </a:p>
          <a:p>
            <a:pPr eaLnBrk="1" hangingPunct="1">
              <a:lnSpc>
                <a:spcPct val="90000"/>
              </a:lnSpc>
            </a:pPr>
            <a:endParaRPr lang="en-US" altLang="zh-TW" sz="2800" dirty="0" smtClean="0"/>
          </a:p>
          <a:p>
            <a:pPr eaLnBrk="1" hangingPunct="1">
              <a:lnSpc>
                <a:spcPct val="90000"/>
              </a:lnSpc>
            </a:pPr>
            <a:endParaRPr lang="en-US" altLang="zh-TW" sz="2800" dirty="0"/>
          </a:p>
          <a:p>
            <a:pPr eaLnBrk="1" hangingPunct="1">
              <a:spcBef>
                <a:spcPts val="600"/>
              </a:spcBef>
              <a:buSzPct val="120000"/>
              <a:buFont typeface="Wingdings" pitchFamily="2" charset="2"/>
              <a:buChar char="§"/>
            </a:pPr>
            <a:r>
              <a:rPr lang="en-GB" sz="2000" dirty="0" smtClean="0"/>
              <a:t>This can be done by converting the truth table into a particular </a:t>
            </a:r>
            <a:r>
              <a:rPr lang="en-GB" sz="2000" dirty="0" smtClean="0">
                <a:solidFill>
                  <a:srgbClr val="0000FF"/>
                </a:solidFill>
              </a:rPr>
              <a:t>canonical form </a:t>
            </a:r>
            <a:r>
              <a:rPr lang="en-GB" sz="2000" dirty="0" smtClean="0"/>
              <a:t>(a </a:t>
            </a:r>
            <a:r>
              <a:rPr lang="en-GB" sz="2000" dirty="0"/>
              <a:t>unique form for representing </a:t>
            </a:r>
            <a:r>
              <a:rPr lang="en-GB" sz="2000" dirty="0" smtClean="0"/>
              <a:t>something).</a:t>
            </a:r>
            <a:endParaRPr lang="en-GB" sz="2000" dirty="0"/>
          </a:p>
          <a:p>
            <a:pPr eaLnBrk="1" hangingPunct="1">
              <a:spcBef>
                <a:spcPts val="600"/>
              </a:spcBef>
              <a:buSzPct val="120000"/>
              <a:buFont typeface="Wingdings" pitchFamily="2" charset="2"/>
              <a:buChar char="§"/>
            </a:pPr>
            <a:r>
              <a:rPr lang="en-GB" sz="2000" dirty="0"/>
              <a:t>There are two canonical forms of representing the Boolean Function of a truth table:</a:t>
            </a:r>
          </a:p>
          <a:p>
            <a:pPr lvl="1" eaLnBrk="1" hangingPunct="1">
              <a:spcBef>
                <a:spcPts val="600"/>
              </a:spcBef>
              <a:buSzPct val="120000"/>
              <a:buFont typeface="Wingdings" pitchFamily="2" charset="2"/>
              <a:buChar char="§"/>
            </a:pPr>
            <a:r>
              <a:rPr lang="en-GB" sz="2000" b="1" dirty="0">
                <a:solidFill>
                  <a:srgbClr val="0000FF"/>
                </a:solidFill>
              </a:rPr>
              <a:t>Sum of </a:t>
            </a:r>
            <a:r>
              <a:rPr lang="en-GB" sz="2000" b="1" dirty="0" err="1">
                <a:solidFill>
                  <a:srgbClr val="0000FF"/>
                </a:solidFill>
              </a:rPr>
              <a:t>Minterms</a:t>
            </a:r>
            <a:endParaRPr lang="en-GB" sz="2000" b="1" dirty="0">
              <a:solidFill>
                <a:srgbClr val="0000FF"/>
              </a:solidFill>
            </a:endParaRPr>
          </a:p>
          <a:p>
            <a:pPr lvl="1" eaLnBrk="1" hangingPunct="1">
              <a:spcBef>
                <a:spcPts val="600"/>
              </a:spcBef>
              <a:buSzPct val="120000"/>
              <a:buFont typeface="Wingdings" pitchFamily="2" charset="2"/>
              <a:buChar char="§"/>
            </a:pPr>
            <a:r>
              <a:rPr lang="en-GB" sz="2000" b="1" dirty="0">
                <a:solidFill>
                  <a:srgbClr val="0000FF"/>
                </a:solidFill>
              </a:rPr>
              <a:t>Product of </a:t>
            </a:r>
            <a:r>
              <a:rPr lang="en-GB" sz="2000" b="1" dirty="0" err="1">
                <a:solidFill>
                  <a:srgbClr val="0000FF"/>
                </a:solidFill>
              </a:rPr>
              <a:t>Maxterms</a:t>
            </a:r>
            <a:endParaRPr lang="en-US" altLang="zh-TW" sz="2800" dirty="0" smtClean="0"/>
          </a:p>
        </p:txBody>
      </p:sp>
      <p:sp>
        <p:nvSpPr>
          <p:cNvPr id="31748" name="Title 1"/>
          <p:cNvSpPr>
            <a:spLocks noGrp="1"/>
          </p:cNvSpPr>
          <p:nvPr>
            <p:ph type="title"/>
          </p:nvPr>
        </p:nvSpPr>
        <p:spPr/>
        <p:txBody>
          <a:bodyPr/>
          <a:lstStyle/>
          <a:p>
            <a:pPr eaLnBrk="1" hangingPunct="1"/>
            <a:r>
              <a:rPr lang="en-US" sz="3200" b="1" dirty="0" smtClean="0"/>
              <a:t>Truth Table to Boolean Expression</a:t>
            </a:r>
          </a:p>
        </p:txBody>
      </p:sp>
      <p:sp>
        <p:nvSpPr>
          <p:cNvPr id="3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979C35F-F305-45FC-B6DB-4F56B94D88AF}" type="slidenum">
              <a:rPr lang="en-US" smtClean="0">
                <a:solidFill>
                  <a:srgbClr val="898989"/>
                </a:solidFill>
              </a:rPr>
              <a:pPr eaLnBrk="1" hangingPunct="1"/>
              <a:t>29</a:t>
            </a:fld>
            <a:endParaRPr lang="en-US" smtClean="0">
              <a:solidFill>
                <a:srgbClr val="898989"/>
              </a:solidFill>
            </a:endParaRPr>
          </a:p>
        </p:txBody>
      </p:sp>
      <p:sp>
        <p:nvSpPr>
          <p:cNvPr id="2" name="Rectangle 1"/>
          <p:cNvSpPr/>
          <p:nvPr/>
        </p:nvSpPr>
        <p:spPr>
          <a:xfrm>
            <a:off x="5885850" y="2224593"/>
            <a:ext cx="1103700" cy="369332"/>
          </a:xfrm>
          <a:prstGeom prst="rect">
            <a:avLst/>
          </a:prstGeom>
        </p:spPr>
        <p:txBody>
          <a:bodyPr wrap="none">
            <a:spAutoFit/>
          </a:bodyPr>
          <a:lstStyle/>
          <a:p>
            <a:r>
              <a:rPr lang="en-GB" dirty="0" smtClean="0"/>
              <a:t>F = X + Y.Z</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049871541"/>
              </p:ext>
            </p:extLst>
          </p:nvPr>
        </p:nvGraphicFramePr>
        <p:xfrm>
          <a:off x="2743200" y="1524000"/>
          <a:ext cx="1803400" cy="2438400"/>
        </p:xfrm>
        <a:graphic>
          <a:graphicData uri="http://schemas.openxmlformats.org/presentationml/2006/ole">
            <mc:AlternateContent xmlns:mc="http://schemas.openxmlformats.org/markup-compatibility/2006">
              <mc:Choice xmlns:v="urn:schemas-microsoft-com:vml" Requires="v">
                <p:oleObj spid="_x0000_s35900" name="Document" r:id="rId4" imgW="1938466" imgH="2624512" progId="Word.Document.8">
                  <p:embed/>
                </p:oleObj>
              </mc:Choice>
              <mc:Fallback>
                <p:oleObj name="Document" r:id="rId4" imgW="1938466" imgH="2624512" progId="Word.Document.8">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524000"/>
                        <a:ext cx="18034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Arrow Connector 7"/>
          <p:cNvCxnSpPr/>
          <p:nvPr/>
        </p:nvCxnSpPr>
        <p:spPr>
          <a:xfrm>
            <a:off x="4724400" y="2409259"/>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123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667000"/>
            <a:ext cx="9144000" cy="685800"/>
          </a:xfrm>
        </p:spPr>
        <p:txBody>
          <a:bodyPr rtlCol="0">
            <a:noAutofit/>
          </a:bodyPr>
          <a:lstStyle/>
          <a:p>
            <a:pPr eaLnBrk="1" fontAlgn="auto" hangingPunct="1">
              <a:lnSpc>
                <a:spcPct val="120000"/>
              </a:lnSpc>
              <a:spcAft>
                <a:spcPts val="0"/>
              </a:spcAft>
              <a:defRPr/>
            </a:pPr>
            <a:r>
              <a:rPr lang="en-US" sz="4400" b="1" dirty="0" smtClean="0"/>
              <a:t>THE BASIC LOGIC GATES</a:t>
            </a:r>
            <a:endParaRPr lang="en-US" sz="4400" b="1" dirty="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3</a:t>
            </a:fld>
            <a:endParaRPr lang="en-US" smtClean="0">
              <a:solidFill>
                <a:srgbClr val="898989"/>
              </a:solidFill>
            </a:endParaRPr>
          </a:p>
        </p:txBody>
      </p:sp>
    </p:spTree>
    <p:extLst>
      <p:ext uri="{BB962C8B-B14F-4D97-AF65-F5344CB8AC3E}">
        <p14:creationId xmlns:p14="http://schemas.microsoft.com/office/powerpoint/2010/main" val="1029191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Standard Terms of Boolean </a:t>
            </a:r>
            <a:r>
              <a:rPr lang="en-US" dirty="0" smtClean="0">
                <a:solidFill>
                  <a:srgbClr val="002060"/>
                </a:solidFill>
              </a:rPr>
              <a:t>Expression</a:t>
            </a:r>
            <a:endParaRPr lang="en-US" dirty="0"/>
          </a:p>
        </p:txBody>
      </p:sp>
      <p:sp>
        <p:nvSpPr>
          <p:cNvPr id="13315" name="Rectangle 3"/>
          <p:cNvSpPr>
            <a:spLocks noGrp="1" noChangeArrowheads="1"/>
          </p:cNvSpPr>
          <p:nvPr>
            <p:ph idx="1"/>
          </p:nvPr>
        </p:nvSpPr>
        <p:spPr>
          <a:xfrm>
            <a:off x="381000" y="685800"/>
            <a:ext cx="8229600" cy="5105400"/>
          </a:xfrm>
        </p:spPr>
        <p:txBody>
          <a:bodyPr/>
          <a:lstStyle/>
          <a:p>
            <a:pPr eaLnBrk="1" hangingPunct="1">
              <a:spcBef>
                <a:spcPts val="0"/>
              </a:spcBef>
            </a:pPr>
            <a:r>
              <a:rPr lang="en-US" altLang="zh-TW" sz="2000" dirty="0" smtClean="0"/>
              <a:t>A </a:t>
            </a:r>
            <a:r>
              <a:rPr lang="en-US" altLang="zh-TW" sz="2000" dirty="0" smtClean="0">
                <a:solidFill>
                  <a:srgbClr val="0000FF"/>
                </a:solidFill>
              </a:rPr>
              <a:t>literal </a:t>
            </a:r>
            <a:r>
              <a:rPr lang="en-US" altLang="zh-TW" sz="2000" dirty="0" smtClean="0"/>
              <a:t>is a Boolean variable or its negation. </a:t>
            </a:r>
          </a:p>
          <a:p>
            <a:pPr lvl="1" eaLnBrk="1" hangingPunct="1">
              <a:spcBef>
                <a:spcPts val="0"/>
              </a:spcBef>
            </a:pPr>
            <a:r>
              <a:rPr lang="en-US" altLang="zh-TW" sz="2000" dirty="0" smtClean="0"/>
              <a:t>e.g. both </a:t>
            </a:r>
            <a:r>
              <a:rPr lang="en-US" altLang="zh-TW" sz="2000" i="1" dirty="0" smtClean="0"/>
              <a:t>X</a:t>
            </a:r>
            <a:r>
              <a:rPr lang="en-US" altLang="zh-TW" sz="2000" dirty="0" smtClean="0"/>
              <a:t>  and </a:t>
            </a:r>
            <a:r>
              <a:rPr lang="en-US" altLang="zh-TW" sz="2000" i="1" dirty="0" smtClean="0"/>
              <a:t>X’</a:t>
            </a:r>
            <a:r>
              <a:rPr lang="en-US" altLang="zh-TW" sz="2000" dirty="0" smtClean="0"/>
              <a:t> are literals.</a:t>
            </a:r>
          </a:p>
          <a:p>
            <a:pPr eaLnBrk="1" hangingPunct="1">
              <a:spcBef>
                <a:spcPts val="1200"/>
              </a:spcBef>
            </a:pPr>
            <a:r>
              <a:rPr lang="en-US" altLang="zh-TW" sz="2000" dirty="0" smtClean="0"/>
              <a:t>A </a:t>
            </a:r>
            <a:r>
              <a:rPr lang="en-US" altLang="zh-TW" sz="2000" dirty="0" smtClean="0">
                <a:solidFill>
                  <a:srgbClr val="0000FF"/>
                </a:solidFill>
              </a:rPr>
              <a:t>product</a:t>
            </a:r>
            <a:r>
              <a:rPr lang="en-US" altLang="zh-TW" sz="2000" i="1" dirty="0" smtClean="0">
                <a:solidFill>
                  <a:srgbClr val="000066"/>
                </a:solidFill>
              </a:rPr>
              <a:t> </a:t>
            </a:r>
            <a:r>
              <a:rPr lang="en-US" altLang="zh-TW" sz="2000" dirty="0" smtClean="0"/>
              <a:t>term is the conjunction of several literals, i.e., the logical product of a number of literals.</a:t>
            </a:r>
          </a:p>
          <a:p>
            <a:pPr lvl="1" eaLnBrk="1" hangingPunct="1">
              <a:spcBef>
                <a:spcPts val="0"/>
              </a:spcBef>
            </a:pPr>
            <a:r>
              <a:rPr lang="en-US" altLang="zh-TW" sz="2000" dirty="0" smtClean="0"/>
              <a:t>e.g.  </a:t>
            </a:r>
            <a:r>
              <a:rPr lang="en-US" altLang="zh-TW" sz="2000" i="1" dirty="0" smtClean="0"/>
              <a:t>X.Y</a:t>
            </a:r>
            <a:r>
              <a:rPr lang="en-US" altLang="zh-TW" sz="2000" dirty="0" smtClean="0"/>
              <a:t>  is a product term.</a:t>
            </a:r>
          </a:p>
          <a:p>
            <a:pPr eaLnBrk="1" hangingPunct="1">
              <a:spcBef>
                <a:spcPts val="1200"/>
              </a:spcBef>
            </a:pPr>
            <a:r>
              <a:rPr lang="en-US" altLang="zh-TW" sz="2000" dirty="0" smtClean="0"/>
              <a:t>A </a:t>
            </a:r>
            <a:r>
              <a:rPr lang="en-US" altLang="zh-TW" sz="2000" dirty="0" smtClean="0">
                <a:solidFill>
                  <a:srgbClr val="0000FF"/>
                </a:solidFill>
              </a:rPr>
              <a:t>sum</a:t>
            </a:r>
            <a:r>
              <a:rPr lang="en-US" altLang="zh-TW" sz="2000" i="1" dirty="0" smtClean="0">
                <a:solidFill>
                  <a:srgbClr val="000066"/>
                </a:solidFill>
              </a:rPr>
              <a:t> </a:t>
            </a:r>
            <a:r>
              <a:rPr lang="en-US" altLang="zh-TW" sz="2000" dirty="0" smtClean="0"/>
              <a:t>term is the disjunction of several literals, i.e., the logical sum of a number of literals. </a:t>
            </a:r>
          </a:p>
          <a:p>
            <a:pPr lvl="1" eaLnBrk="1" hangingPunct="1">
              <a:spcBef>
                <a:spcPts val="0"/>
              </a:spcBef>
            </a:pPr>
            <a:r>
              <a:rPr lang="en-US" altLang="zh-TW" sz="2000" dirty="0" smtClean="0"/>
              <a:t>e.g.   </a:t>
            </a:r>
            <a:r>
              <a:rPr lang="en-US" altLang="zh-TW" sz="2000" i="1" dirty="0" smtClean="0"/>
              <a:t>Y + Z</a:t>
            </a:r>
            <a:r>
              <a:rPr lang="en-US" altLang="zh-TW" sz="2000" dirty="0" smtClean="0"/>
              <a:t>  is a sum term.</a:t>
            </a:r>
          </a:p>
          <a:p>
            <a:pPr eaLnBrk="1" hangingPunct="1">
              <a:lnSpc>
                <a:spcPct val="80000"/>
              </a:lnSpc>
              <a:spcBef>
                <a:spcPct val="40000"/>
              </a:spcBef>
              <a:buSzPct val="120000"/>
              <a:buFont typeface="Wingdings" pitchFamily="2" charset="2"/>
              <a:buChar char="§"/>
            </a:pPr>
            <a:r>
              <a:rPr lang="en-GB" sz="2000" b="1" dirty="0">
                <a:solidFill>
                  <a:srgbClr val="FF0000"/>
                </a:solidFill>
              </a:rPr>
              <a:t>Sum-of-Products (SOP) Expression</a:t>
            </a:r>
            <a:r>
              <a:rPr lang="en-GB" sz="2000" dirty="0"/>
              <a:t>: a product term or a logical sum (OR) of several product terms.</a:t>
            </a:r>
          </a:p>
          <a:p>
            <a:pPr eaLnBrk="1" hangingPunct="1">
              <a:buFontTx/>
              <a:buNone/>
            </a:pPr>
            <a:r>
              <a:rPr lang="en-GB" sz="2000" dirty="0"/>
              <a:t>		Examples:   </a:t>
            </a:r>
            <a:r>
              <a:rPr lang="en-GB" sz="2000" dirty="0" smtClean="0"/>
              <a:t>	x 	 		 </a:t>
            </a:r>
          </a:p>
          <a:p>
            <a:pPr eaLnBrk="1" hangingPunct="1">
              <a:buFontTx/>
              <a:buNone/>
            </a:pPr>
            <a:r>
              <a:rPr lang="en-GB" sz="2000" dirty="0"/>
              <a:t>	</a:t>
            </a:r>
            <a:r>
              <a:rPr lang="en-GB" sz="2000" dirty="0" smtClean="0"/>
              <a:t>			</a:t>
            </a:r>
            <a:r>
              <a:rPr lang="en-GB" sz="2000" dirty="0" err="1" smtClean="0"/>
              <a:t>x.y</a:t>
            </a:r>
            <a:r>
              <a:rPr lang="en-GB" sz="2000" dirty="0" smtClean="0"/>
              <a:t>‘ + x</a:t>
            </a:r>
            <a:r>
              <a:rPr lang="en-GB" sz="2000" dirty="0"/>
              <a:t>'.</a:t>
            </a:r>
            <a:r>
              <a:rPr lang="en-GB" sz="2000" dirty="0" err="1" smtClean="0"/>
              <a:t>y.z</a:t>
            </a:r>
            <a:r>
              <a:rPr lang="en-GB" sz="2000" dirty="0" smtClean="0"/>
              <a:t> </a:t>
            </a:r>
            <a:r>
              <a:rPr lang="en-GB" sz="2000" dirty="0"/>
              <a:t/>
            </a:r>
            <a:br>
              <a:rPr lang="en-GB" sz="2000" dirty="0"/>
            </a:br>
            <a:r>
              <a:rPr lang="en-GB" sz="2000" dirty="0"/>
              <a:t>		          </a:t>
            </a:r>
            <a:r>
              <a:rPr lang="en-GB" sz="2000" dirty="0" smtClean="0"/>
              <a:t>	A + B</a:t>
            </a:r>
            <a:r>
              <a:rPr lang="en-GB" sz="2000" dirty="0"/>
              <a:t>'.</a:t>
            </a:r>
            <a:r>
              <a:rPr lang="en-GB" sz="2000" dirty="0" smtClean="0"/>
              <a:t>C + A.C‘ + C.D	</a:t>
            </a:r>
            <a:endParaRPr lang="en-GB" sz="2000" dirty="0"/>
          </a:p>
          <a:p>
            <a:pPr eaLnBrk="1" hangingPunct="1">
              <a:lnSpc>
                <a:spcPct val="80000"/>
              </a:lnSpc>
              <a:spcBef>
                <a:spcPct val="40000"/>
              </a:spcBef>
              <a:buSzPct val="120000"/>
              <a:buFont typeface="Wingdings" pitchFamily="2" charset="2"/>
              <a:buChar char="§"/>
            </a:pPr>
            <a:r>
              <a:rPr lang="en-GB" sz="2000" b="1" dirty="0" smtClean="0">
                <a:solidFill>
                  <a:srgbClr val="FF0000"/>
                </a:solidFill>
              </a:rPr>
              <a:t>Product-of-Sums </a:t>
            </a:r>
            <a:r>
              <a:rPr lang="en-GB" sz="2000" b="1" dirty="0">
                <a:solidFill>
                  <a:srgbClr val="FF0000"/>
                </a:solidFill>
              </a:rPr>
              <a:t>(POS) Expression</a:t>
            </a:r>
            <a:r>
              <a:rPr lang="en-GB" sz="2000" dirty="0"/>
              <a:t>: a sum term or a logical product (AND) of several sum terms.</a:t>
            </a:r>
          </a:p>
          <a:p>
            <a:pPr eaLnBrk="1" hangingPunct="1">
              <a:buFontTx/>
              <a:buNone/>
            </a:pPr>
            <a:r>
              <a:rPr lang="en-GB" sz="2000" dirty="0"/>
              <a:t>		Examples: </a:t>
            </a:r>
            <a:r>
              <a:rPr lang="en-GB" sz="2000" dirty="0" smtClean="0"/>
              <a:t>	 x			</a:t>
            </a:r>
          </a:p>
          <a:p>
            <a:pPr eaLnBrk="1" hangingPunct="1">
              <a:buFontTx/>
              <a:buNone/>
            </a:pPr>
            <a:r>
              <a:rPr lang="en-GB" sz="2000" dirty="0"/>
              <a:t>	</a:t>
            </a:r>
            <a:r>
              <a:rPr lang="en-GB" sz="2000" dirty="0" smtClean="0"/>
              <a:t>			(</a:t>
            </a:r>
            <a:r>
              <a:rPr lang="en-GB" sz="2000" dirty="0" err="1"/>
              <a:t>x+y</a:t>
            </a:r>
            <a:r>
              <a:rPr lang="en-GB" sz="2000" dirty="0"/>
              <a:t>').(x'+</a:t>
            </a:r>
            <a:r>
              <a:rPr lang="en-GB" sz="2000" dirty="0" err="1"/>
              <a:t>y+z</a:t>
            </a:r>
            <a:r>
              <a:rPr lang="en-GB" sz="2000" dirty="0" smtClean="0"/>
              <a:t>) </a:t>
            </a:r>
            <a:r>
              <a:rPr lang="en-GB" sz="2000" dirty="0"/>
              <a:t>	</a:t>
            </a:r>
            <a:endParaRPr lang="en-GB" sz="2000" dirty="0" smtClean="0"/>
          </a:p>
          <a:p>
            <a:pPr eaLnBrk="1" hangingPunct="1">
              <a:buFontTx/>
              <a:buNone/>
            </a:pPr>
            <a:r>
              <a:rPr lang="en-GB" sz="2000" dirty="0"/>
              <a:t>	</a:t>
            </a:r>
            <a:r>
              <a:rPr lang="en-GB" sz="2000" dirty="0" smtClean="0"/>
              <a:t>			(</a:t>
            </a:r>
            <a:r>
              <a:rPr lang="en-GB" sz="2000" dirty="0"/>
              <a:t>A+B).(A'+B</a:t>
            </a:r>
            <a:r>
              <a:rPr lang="en-GB" sz="2000" dirty="0" smtClean="0"/>
              <a:t>')</a:t>
            </a:r>
            <a:endParaRPr lang="en-US" altLang="zh-TW" sz="2000" dirty="0" smtClean="0"/>
          </a:p>
        </p:txBody>
      </p:sp>
      <p:sp>
        <p:nvSpPr>
          <p:cNvPr id="327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039B595-CEE6-44D3-81CE-83853FDA5A63}" type="slidenum">
              <a:rPr lang="en-US" smtClean="0">
                <a:solidFill>
                  <a:srgbClr val="898989"/>
                </a:solidFill>
              </a:rPr>
              <a:pPr eaLnBrk="1" hangingPunct="1"/>
              <a:t>30</a:t>
            </a:fld>
            <a:endParaRPr lang="en-US" smtClean="0">
              <a:solidFill>
                <a:srgbClr val="898989"/>
              </a:solidFill>
            </a:endParaRPr>
          </a:p>
        </p:txBody>
      </p:sp>
    </p:spTree>
    <p:extLst>
      <p:ext uri="{BB962C8B-B14F-4D97-AF65-F5344CB8AC3E}">
        <p14:creationId xmlns:p14="http://schemas.microsoft.com/office/powerpoint/2010/main" val="2903957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31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31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1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838200"/>
            <a:ext cx="8229600" cy="5105400"/>
          </a:xfrm>
        </p:spPr>
        <p:txBody>
          <a:bodyPr/>
          <a:lstStyle/>
          <a:p>
            <a:pPr marL="341313" indent="-231775" eaLnBrk="1" hangingPunct="1">
              <a:spcBef>
                <a:spcPts val="1200"/>
              </a:spcBef>
            </a:pPr>
            <a:r>
              <a:rPr lang="en-US" altLang="zh-TW" sz="2000" dirty="0" smtClean="0"/>
              <a:t>A </a:t>
            </a:r>
            <a:r>
              <a:rPr lang="en-US" altLang="zh-TW" sz="2000" dirty="0" err="1" smtClean="0">
                <a:solidFill>
                  <a:srgbClr val="0000FF"/>
                </a:solidFill>
              </a:rPr>
              <a:t>minterm</a:t>
            </a:r>
            <a:r>
              <a:rPr lang="en-US" altLang="zh-TW" sz="2000" dirty="0" smtClean="0">
                <a:solidFill>
                  <a:srgbClr val="0000FF"/>
                </a:solidFill>
              </a:rPr>
              <a:t> </a:t>
            </a:r>
            <a:r>
              <a:rPr lang="en-US" altLang="zh-TW" sz="2000" dirty="0" smtClean="0"/>
              <a:t>for a set of variables is a </a:t>
            </a:r>
            <a:r>
              <a:rPr lang="en-US" altLang="zh-TW" sz="2000" b="1" i="1" u="sng" dirty="0" smtClean="0"/>
              <a:t>product term</a:t>
            </a:r>
            <a:r>
              <a:rPr lang="en-US" altLang="zh-TW" sz="2000" b="1" i="1" dirty="0" smtClean="0"/>
              <a:t> </a:t>
            </a:r>
            <a:r>
              <a:rPr lang="en-US" altLang="zh-TW" sz="2000" dirty="0" smtClean="0"/>
              <a:t>containing </a:t>
            </a:r>
            <a:r>
              <a:rPr lang="en-US" altLang="zh-TW" sz="2000" b="1" i="1" u="sng" dirty="0" smtClean="0"/>
              <a:t>ALL</a:t>
            </a:r>
            <a:r>
              <a:rPr lang="en-US" altLang="zh-TW" sz="2000" dirty="0" smtClean="0"/>
              <a:t> the variables (or its inverted version) exactly once. </a:t>
            </a:r>
          </a:p>
          <a:p>
            <a:pPr marL="741363" lvl="2" indent="-231775" eaLnBrk="1" hangingPunct="1">
              <a:spcBef>
                <a:spcPts val="1200"/>
              </a:spcBef>
              <a:buFont typeface="Arial" pitchFamily="34" charset="0"/>
              <a:buNone/>
            </a:pPr>
            <a:r>
              <a:rPr lang="en-US" altLang="zh-TW" sz="2000" dirty="0" smtClean="0"/>
              <a:t>For example, for a digital circuit with input variables X, Y and Z,</a:t>
            </a:r>
          </a:p>
          <a:p>
            <a:pPr marL="741363" lvl="2" indent="-231775" eaLnBrk="1" hangingPunct="1">
              <a:spcBef>
                <a:spcPts val="1200"/>
              </a:spcBef>
              <a:buFont typeface="Arial" pitchFamily="34" charset="0"/>
              <a:buNone/>
            </a:pPr>
            <a:r>
              <a:rPr lang="en-US" altLang="zh-TW" sz="2000" dirty="0" smtClean="0"/>
              <a:t>X’.Y.Z</a:t>
            </a:r>
            <a:r>
              <a:rPr lang="en-US" altLang="zh-TW" sz="2000" i="1" dirty="0" smtClean="0"/>
              <a:t>   </a:t>
            </a:r>
            <a:r>
              <a:rPr lang="en-US" altLang="zh-TW" sz="2000" dirty="0" smtClean="0"/>
              <a:t>is a </a:t>
            </a:r>
            <a:r>
              <a:rPr lang="en-US" altLang="zh-TW" sz="2000" dirty="0" err="1" smtClean="0"/>
              <a:t>minterm</a:t>
            </a:r>
            <a:r>
              <a:rPr lang="en-US" altLang="zh-TW" sz="2000" dirty="0" smtClean="0"/>
              <a:t> </a:t>
            </a:r>
            <a:r>
              <a:rPr lang="en-US" altLang="zh-TW" sz="2000" dirty="0" smtClean="0">
                <a:sym typeface="Wingdings" pitchFamily="2" charset="2"/>
              </a:rPr>
              <a:t> contains the product term of all variables</a:t>
            </a:r>
            <a:endParaRPr lang="en-US" altLang="zh-TW" sz="2000" dirty="0" smtClean="0"/>
          </a:p>
          <a:p>
            <a:pPr marL="741363" lvl="2" indent="-231775" eaLnBrk="1" hangingPunct="1">
              <a:spcBef>
                <a:spcPct val="0"/>
              </a:spcBef>
              <a:buFont typeface="Arial" pitchFamily="34" charset="0"/>
              <a:buNone/>
            </a:pPr>
            <a:r>
              <a:rPr lang="en-US" altLang="zh-TW" sz="2000" dirty="0" smtClean="0"/>
              <a:t>X’.Y  is a product term but NOT a </a:t>
            </a:r>
            <a:r>
              <a:rPr lang="en-US" altLang="zh-TW" sz="2000" dirty="0" err="1" smtClean="0"/>
              <a:t>minterm</a:t>
            </a:r>
            <a:r>
              <a:rPr lang="en-US" altLang="zh-TW" sz="2000" dirty="0" smtClean="0"/>
              <a:t> </a:t>
            </a:r>
            <a:r>
              <a:rPr lang="en-US" altLang="zh-TW" sz="2000" dirty="0" smtClean="0">
                <a:sym typeface="Wingdings" pitchFamily="2" charset="2"/>
              </a:rPr>
              <a:t> Z is not in the product term</a:t>
            </a:r>
            <a:endParaRPr lang="en-US" altLang="zh-TW" sz="2000" dirty="0" smtClean="0"/>
          </a:p>
          <a:p>
            <a:pPr marL="341313" indent="-231775" eaLnBrk="1" hangingPunct="1">
              <a:spcBef>
                <a:spcPts val="1200"/>
              </a:spcBef>
            </a:pPr>
            <a:r>
              <a:rPr lang="en-US" altLang="zh-TW" sz="2000" dirty="0" smtClean="0"/>
              <a:t>There are 2</a:t>
            </a:r>
            <a:r>
              <a:rPr lang="en-US" altLang="zh-TW" sz="2000" i="1" baseline="30000" dirty="0" smtClean="0"/>
              <a:t>n</a:t>
            </a:r>
            <a:r>
              <a:rPr lang="en-US" altLang="zh-TW" sz="2000" baseline="30000" dirty="0" smtClean="0"/>
              <a:t> </a:t>
            </a:r>
            <a:r>
              <a:rPr lang="en-US" altLang="zh-TW" sz="2000" dirty="0" smtClean="0"/>
              <a:t>distinct </a:t>
            </a:r>
            <a:r>
              <a:rPr lang="en-US" altLang="zh-TW" sz="2000" dirty="0" err="1" smtClean="0"/>
              <a:t>minterms</a:t>
            </a:r>
            <a:r>
              <a:rPr lang="en-US" altLang="zh-TW" sz="2000" dirty="0" smtClean="0"/>
              <a:t> for </a:t>
            </a:r>
            <a:r>
              <a:rPr lang="en-US" altLang="zh-TW" sz="2000" i="1" dirty="0" smtClean="0"/>
              <a:t>n</a:t>
            </a:r>
            <a:r>
              <a:rPr lang="en-US" altLang="zh-TW" sz="2000" dirty="0" smtClean="0"/>
              <a:t> variables</a:t>
            </a:r>
          </a:p>
          <a:p>
            <a:pPr marL="741363" lvl="1" indent="-231775" eaLnBrk="1" hangingPunct="1">
              <a:spcBef>
                <a:spcPts val="1200"/>
              </a:spcBef>
            </a:pPr>
            <a:r>
              <a:rPr lang="en-US" altLang="zh-TW" sz="2000" dirty="0" smtClean="0"/>
              <a:t>There are a total 4 </a:t>
            </a:r>
            <a:r>
              <a:rPr lang="en-US" altLang="zh-TW" sz="2000" dirty="0" err="1" smtClean="0"/>
              <a:t>minterms</a:t>
            </a:r>
            <a:r>
              <a:rPr lang="en-US" altLang="zh-TW" sz="2000" dirty="0" smtClean="0"/>
              <a:t> for a 2 input variable:</a:t>
            </a:r>
          </a:p>
          <a:p>
            <a:pPr marL="509588" lvl="1" indent="0" eaLnBrk="1" hangingPunct="1">
              <a:spcBef>
                <a:spcPts val="1200"/>
              </a:spcBef>
              <a:buNone/>
            </a:pPr>
            <a:r>
              <a:rPr lang="en-US" altLang="zh-TW" sz="2000" dirty="0"/>
              <a:t>	</a:t>
            </a:r>
            <a:r>
              <a:rPr lang="en-US" altLang="zh-TW" sz="2000" dirty="0" smtClean="0"/>
              <a:t>	Input variable =  	</a:t>
            </a:r>
            <a:r>
              <a:rPr lang="en-US" altLang="zh-TW" sz="2000" i="1" dirty="0" smtClean="0"/>
              <a:t>X</a:t>
            </a:r>
            <a:r>
              <a:rPr lang="en-US" altLang="zh-TW" sz="2000" dirty="0" smtClean="0"/>
              <a:t> and </a:t>
            </a:r>
            <a:r>
              <a:rPr lang="en-US" altLang="zh-TW" sz="2000" i="1" dirty="0" smtClean="0"/>
              <a:t>Y</a:t>
            </a:r>
            <a:r>
              <a:rPr lang="en-US" altLang="zh-TW" sz="2000" dirty="0" smtClean="0"/>
              <a:t> </a:t>
            </a:r>
          </a:p>
          <a:p>
            <a:pPr marL="509588" lvl="1" indent="0" eaLnBrk="1" hangingPunct="1">
              <a:spcBef>
                <a:spcPts val="0"/>
              </a:spcBef>
              <a:buNone/>
            </a:pPr>
            <a:r>
              <a:rPr lang="en-US" altLang="zh-TW" sz="2000" dirty="0"/>
              <a:t>	</a:t>
            </a:r>
            <a:r>
              <a:rPr lang="en-US" altLang="zh-TW" sz="2000" dirty="0" smtClean="0"/>
              <a:t>	</a:t>
            </a:r>
            <a:r>
              <a:rPr lang="en-US" altLang="zh-TW" sz="2000" dirty="0" err="1" smtClean="0"/>
              <a:t>Minterms</a:t>
            </a:r>
            <a:r>
              <a:rPr lang="en-US" altLang="zh-TW" sz="2000" dirty="0" smtClean="0"/>
              <a:t>      =	X’.Y’,    X’.Y,    X.Y’,    X.Y</a:t>
            </a:r>
          </a:p>
          <a:p>
            <a:pPr marL="741363" lvl="1" indent="-231775" eaLnBrk="1" hangingPunct="1">
              <a:spcBef>
                <a:spcPts val="1200"/>
              </a:spcBef>
            </a:pPr>
            <a:r>
              <a:rPr lang="en-US" altLang="zh-TW" sz="2000" dirty="0" smtClean="0"/>
              <a:t>There are a total of 8 </a:t>
            </a:r>
            <a:r>
              <a:rPr lang="en-US" altLang="zh-TW" sz="2000" dirty="0" err="1" smtClean="0"/>
              <a:t>minterms</a:t>
            </a:r>
            <a:r>
              <a:rPr lang="en-US" altLang="zh-TW" sz="2000" dirty="0" smtClean="0"/>
              <a:t> for a 3 input variable</a:t>
            </a:r>
          </a:p>
          <a:p>
            <a:pPr marL="509588" lvl="1" indent="0" eaLnBrk="1" hangingPunct="1">
              <a:spcBef>
                <a:spcPts val="1200"/>
              </a:spcBef>
              <a:buNone/>
            </a:pPr>
            <a:r>
              <a:rPr lang="en-US" altLang="zh-TW" sz="2000" dirty="0"/>
              <a:t>	</a:t>
            </a:r>
            <a:r>
              <a:rPr lang="en-US" altLang="zh-TW" sz="2000" dirty="0" smtClean="0"/>
              <a:t>	Input variable = A, B an C</a:t>
            </a:r>
          </a:p>
          <a:p>
            <a:pPr marL="509588" lvl="1" indent="0" eaLnBrk="1" hangingPunct="1">
              <a:spcBef>
                <a:spcPts val="0"/>
              </a:spcBef>
              <a:buNone/>
            </a:pPr>
            <a:r>
              <a:rPr lang="en-US" altLang="zh-TW" sz="2000" dirty="0"/>
              <a:t>	</a:t>
            </a:r>
            <a:r>
              <a:rPr lang="en-US" altLang="zh-TW" sz="2000" dirty="0" smtClean="0"/>
              <a:t>	</a:t>
            </a:r>
            <a:r>
              <a:rPr lang="en-US" altLang="zh-TW" sz="2000" dirty="0" err="1" smtClean="0"/>
              <a:t>Minterms</a:t>
            </a:r>
            <a:r>
              <a:rPr lang="en-US" altLang="zh-TW" sz="2000" dirty="0" smtClean="0"/>
              <a:t>      = 	A’.B’.C</a:t>
            </a:r>
            <a:r>
              <a:rPr lang="en-US" altLang="zh-TW" sz="2000" dirty="0"/>
              <a:t>’, </a:t>
            </a:r>
            <a:r>
              <a:rPr lang="en-US" altLang="zh-TW" sz="2000" dirty="0" smtClean="0"/>
              <a:t>  A</a:t>
            </a:r>
            <a:r>
              <a:rPr lang="en-US" altLang="zh-TW" sz="2000" dirty="0"/>
              <a:t>’.B’.</a:t>
            </a:r>
            <a:r>
              <a:rPr lang="en-US" altLang="zh-TW" sz="2000" dirty="0" smtClean="0"/>
              <a:t>C,   A</a:t>
            </a:r>
            <a:r>
              <a:rPr lang="en-US" altLang="zh-TW" sz="2000" dirty="0"/>
              <a:t>’.</a:t>
            </a:r>
            <a:r>
              <a:rPr lang="en-US" altLang="zh-TW" sz="2000" dirty="0" smtClean="0"/>
              <a:t>B.C</a:t>
            </a:r>
            <a:r>
              <a:rPr lang="en-US" altLang="zh-TW" sz="2000" dirty="0"/>
              <a:t>’, </a:t>
            </a:r>
            <a:r>
              <a:rPr lang="en-US" altLang="zh-TW" sz="2000" dirty="0" smtClean="0"/>
              <a:t>   A</a:t>
            </a:r>
            <a:r>
              <a:rPr lang="en-US" altLang="zh-TW" sz="2000" dirty="0"/>
              <a:t>’.</a:t>
            </a:r>
            <a:r>
              <a:rPr lang="en-US" altLang="zh-TW" sz="2000" dirty="0" smtClean="0"/>
              <a:t>B.C</a:t>
            </a:r>
          </a:p>
          <a:p>
            <a:pPr marL="509588" lvl="1" indent="0" eaLnBrk="1" hangingPunct="1">
              <a:spcBef>
                <a:spcPts val="0"/>
              </a:spcBef>
              <a:buNone/>
            </a:pPr>
            <a:r>
              <a:rPr lang="en-US" altLang="zh-TW" sz="2000" dirty="0" smtClean="0"/>
              <a:t>				A.B</a:t>
            </a:r>
            <a:r>
              <a:rPr lang="en-US" altLang="zh-TW" sz="2000" dirty="0"/>
              <a:t>’.C’, </a:t>
            </a:r>
            <a:r>
              <a:rPr lang="en-US" altLang="zh-TW" sz="2000" dirty="0" smtClean="0"/>
              <a:t>  A.B</a:t>
            </a:r>
            <a:r>
              <a:rPr lang="en-US" altLang="zh-TW" sz="2000" dirty="0"/>
              <a:t>’.C</a:t>
            </a:r>
            <a:r>
              <a:rPr lang="en-US" altLang="zh-TW" sz="2000" dirty="0" smtClean="0"/>
              <a:t>,    A.B.C</a:t>
            </a:r>
            <a:r>
              <a:rPr lang="en-US" altLang="zh-TW" sz="2000" dirty="0"/>
              <a:t>’, </a:t>
            </a:r>
            <a:r>
              <a:rPr lang="en-US" altLang="zh-TW" sz="2000" dirty="0" smtClean="0"/>
              <a:t>   A.B.C </a:t>
            </a: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smtClean="0"/>
              <a:t/>
            </a:r>
            <a:br>
              <a:rPr lang="en-US" altLang="zh-TW" sz="2000" dirty="0" smtClean="0"/>
            </a:br>
            <a:endParaRPr lang="en-US" altLang="zh-TW" sz="2000" dirty="0" smtClean="0"/>
          </a:p>
          <a:p>
            <a:pPr lvl="1" eaLnBrk="1" hangingPunct="1">
              <a:spcBef>
                <a:spcPts val="600"/>
              </a:spcBef>
              <a:buFont typeface="Arial" pitchFamily="34" charset="0"/>
              <a:buNone/>
            </a:pPr>
            <a:endParaRPr lang="en-US" altLang="zh-TW" sz="2000" dirty="0" smtClean="0"/>
          </a:p>
        </p:txBody>
      </p:sp>
      <p:sp>
        <p:nvSpPr>
          <p:cNvPr id="35843" name="Title 1"/>
          <p:cNvSpPr>
            <a:spLocks noGrp="1"/>
          </p:cNvSpPr>
          <p:nvPr>
            <p:ph type="title"/>
          </p:nvPr>
        </p:nvSpPr>
        <p:spPr/>
        <p:txBody>
          <a:bodyPr/>
          <a:lstStyle/>
          <a:p>
            <a:pPr eaLnBrk="1" hangingPunct="1"/>
            <a:r>
              <a:rPr lang="en-US" sz="3200" b="1" dirty="0" err="1" smtClean="0"/>
              <a:t>Minterm</a:t>
            </a:r>
            <a:endParaRPr lang="en-US" sz="3200" b="1" dirty="0" smtClean="0"/>
          </a:p>
        </p:txBody>
      </p:sp>
      <p:sp>
        <p:nvSpPr>
          <p:cNvPr id="358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50522A9-7269-4A51-B498-6BEEF7511369}" type="slidenum">
              <a:rPr lang="en-US" smtClean="0">
                <a:solidFill>
                  <a:srgbClr val="898989"/>
                </a:solidFill>
              </a:rPr>
              <a:pPr eaLnBrk="1" hangingPunct="1"/>
              <a:t>31</a:t>
            </a:fld>
            <a:endParaRPr lang="en-US" smtClean="0">
              <a:solidFill>
                <a:srgbClr val="898989"/>
              </a:solidFill>
            </a:endParaRPr>
          </a:p>
        </p:txBody>
      </p:sp>
    </p:spTree>
    <p:extLst>
      <p:ext uri="{BB962C8B-B14F-4D97-AF65-F5344CB8AC3E}">
        <p14:creationId xmlns:p14="http://schemas.microsoft.com/office/powerpoint/2010/main" val="457497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63951BE-5E97-46D3-AC15-EFEE0A2785BE}" type="slidenum">
              <a:rPr lang="en-US" smtClean="0">
                <a:solidFill>
                  <a:srgbClr val="898989"/>
                </a:solidFill>
              </a:rPr>
              <a:pPr eaLnBrk="1" hangingPunct="1"/>
              <a:t>32</a:t>
            </a:fld>
            <a:endParaRPr lang="en-US" smtClean="0">
              <a:solidFill>
                <a:srgbClr val="898989"/>
              </a:solidFill>
            </a:endParaRPr>
          </a:p>
        </p:txBody>
      </p:sp>
      <p:sp>
        <p:nvSpPr>
          <p:cNvPr id="43011" name="Rectangle 2"/>
          <p:cNvSpPr>
            <a:spLocks noGrp="1" noChangeArrowheads="1"/>
          </p:cNvSpPr>
          <p:nvPr>
            <p:ph type="title"/>
          </p:nvPr>
        </p:nvSpPr>
        <p:spPr>
          <a:xfrm>
            <a:off x="609600" y="30163"/>
            <a:ext cx="7970838" cy="762000"/>
          </a:xfrm>
        </p:spPr>
        <p:txBody>
          <a:bodyPr/>
          <a:lstStyle/>
          <a:p>
            <a:pPr eaLnBrk="1" hangingPunct="1"/>
            <a:r>
              <a:rPr lang="en-GB" sz="3200" b="1" dirty="0" err="1" smtClean="0"/>
              <a:t>Minterm</a:t>
            </a:r>
            <a:endParaRPr lang="en-GB" sz="3200" dirty="0" smtClean="0"/>
          </a:p>
        </p:txBody>
      </p:sp>
      <p:sp>
        <p:nvSpPr>
          <p:cNvPr id="43012" name="Rectangle 3"/>
          <p:cNvSpPr>
            <a:spLocks noGrp="1" noChangeArrowheads="1"/>
          </p:cNvSpPr>
          <p:nvPr>
            <p:ph type="body" idx="1"/>
          </p:nvPr>
        </p:nvSpPr>
        <p:spPr>
          <a:xfrm>
            <a:off x="304800" y="838200"/>
            <a:ext cx="8229600" cy="2205038"/>
          </a:xfrm>
        </p:spPr>
        <p:txBody>
          <a:bodyPr/>
          <a:lstStyle/>
          <a:p>
            <a:pPr eaLnBrk="1" hangingPunct="1">
              <a:spcBef>
                <a:spcPts val="600"/>
              </a:spcBef>
              <a:buSzPct val="120000"/>
              <a:buFont typeface="Wingdings" pitchFamily="2" charset="2"/>
              <a:buChar char="§"/>
            </a:pPr>
            <a:endParaRPr lang="en-GB" sz="2000" b="1" dirty="0" smtClean="0">
              <a:solidFill>
                <a:srgbClr val="0000FF"/>
              </a:solidFill>
            </a:endParaRPr>
          </a:p>
          <a:p>
            <a:pPr lvl="1" eaLnBrk="1" hangingPunct="1">
              <a:spcBef>
                <a:spcPts val="600"/>
              </a:spcBef>
              <a:buSzPct val="120000"/>
              <a:buFont typeface="Wingdings" pitchFamily="2" charset="2"/>
              <a:buChar char="§"/>
            </a:pPr>
            <a:endParaRPr lang="en-GB" sz="2000" b="1" dirty="0" smtClean="0">
              <a:solidFill>
                <a:srgbClr val="0000FF"/>
              </a:solidFill>
            </a:endParaRPr>
          </a:p>
          <a:p>
            <a:pPr lvl="1" eaLnBrk="1" hangingPunct="1">
              <a:spcBef>
                <a:spcPts val="600"/>
              </a:spcBef>
              <a:buSzPct val="120000"/>
              <a:buFont typeface="Wingdings" pitchFamily="2" charset="2"/>
              <a:buChar char="§"/>
            </a:pPr>
            <a:endParaRPr lang="en-GB" sz="2000" b="1" dirty="0" smtClean="0">
              <a:solidFill>
                <a:srgbClr val="0000FF"/>
              </a:solidFill>
            </a:endParaRPr>
          </a:p>
        </p:txBody>
      </p:sp>
      <p:pic>
        <p:nvPicPr>
          <p:cNvPr id="8" name="Picture 4"/>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083413" y="2895600"/>
            <a:ext cx="435421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1376" y="892314"/>
            <a:ext cx="7964424" cy="707886"/>
          </a:xfrm>
          <a:prstGeom prst="rect">
            <a:avLst/>
          </a:prstGeom>
        </p:spPr>
        <p:txBody>
          <a:bodyPr wrap="square">
            <a:spAutoFit/>
          </a:bodyPr>
          <a:lstStyle/>
          <a:p>
            <a:pPr marL="342900" indent="-342900" eaLnBrk="1" hangingPunct="1">
              <a:buFont typeface="Wingdings" pitchFamily="2" charset="2"/>
              <a:buChar char="§"/>
            </a:pPr>
            <a:r>
              <a:rPr lang="en-US" altLang="zh-TW" sz="2000" dirty="0"/>
              <a:t>For </a:t>
            </a:r>
            <a:r>
              <a:rPr lang="en-US" altLang="zh-TW" sz="2000" b="1" i="1" dirty="0"/>
              <a:t>each </a:t>
            </a:r>
            <a:r>
              <a:rPr lang="en-US" altLang="zh-TW" sz="2000" dirty="0"/>
              <a:t>input </a:t>
            </a:r>
            <a:r>
              <a:rPr lang="en-US" altLang="zh-TW" sz="2000" dirty="0" smtClean="0"/>
              <a:t>bit pattern in </a:t>
            </a:r>
            <a:r>
              <a:rPr lang="en-US" altLang="zh-TW" sz="2000" dirty="0"/>
              <a:t>the </a:t>
            </a:r>
            <a:r>
              <a:rPr lang="en-US" altLang="zh-TW" sz="2000" dirty="0" err="1"/>
              <a:t>truthtable</a:t>
            </a:r>
            <a:r>
              <a:rPr lang="en-US" altLang="zh-TW" sz="2000" dirty="0"/>
              <a:t>, there </a:t>
            </a:r>
            <a:r>
              <a:rPr lang="en-US" altLang="zh-TW" sz="2000" dirty="0" smtClean="0"/>
              <a:t>is only one </a:t>
            </a:r>
            <a:r>
              <a:rPr lang="en-US" altLang="zh-TW" sz="2000" b="1" dirty="0" err="1" smtClean="0"/>
              <a:t>minterm</a:t>
            </a:r>
            <a:r>
              <a:rPr lang="en-US" altLang="zh-TW" sz="2000" dirty="0" smtClean="0"/>
              <a:t> which generates a 1 for that bit pattern</a:t>
            </a:r>
          </a:p>
        </p:txBody>
      </p:sp>
      <p:sp>
        <p:nvSpPr>
          <p:cNvPr id="28" name="Rectangle 27"/>
          <p:cNvSpPr/>
          <p:nvPr/>
        </p:nvSpPr>
        <p:spPr>
          <a:xfrm>
            <a:off x="3824415" y="2819400"/>
            <a:ext cx="18288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H="1">
            <a:off x="3581400" y="3043238"/>
            <a:ext cx="1600200" cy="30109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flipV="1">
            <a:off x="3581400" y="5105400"/>
            <a:ext cx="1066800" cy="15240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4688605" y="4714943"/>
            <a:ext cx="3849624" cy="1077218"/>
          </a:xfrm>
          <a:prstGeom prst="rect">
            <a:avLst/>
          </a:prstGeom>
          <a:solidFill>
            <a:schemeClr val="bg1">
              <a:lumMod val="95000"/>
            </a:schemeClr>
          </a:solidFill>
          <a:ln w="3175">
            <a:solidFill>
              <a:schemeClr val="tx1"/>
            </a:solidFill>
          </a:ln>
        </p:spPr>
        <p:txBody>
          <a:bodyPr wrap="square">
            <a:spAutoFit/>
          </a:bodyPr>
          <a:lstStyle/>
          <a:p>
            <a:pPr marL="285750" indent="-285750">
              <a:spcBef>
                <a:spcPts val="600"/>
              </a:spcBef>
              <a:spcAft>
                <a:spcPts val="600"/>
              </a:spcAft>
              <a:buFont typeface="Arial" pitchFamily="34" charset="0"/>
              <a:buChar char="•"/>
            </a:pPr>
            <a:r>
              <a:rPr lang="en-GB" dirty="0" smtClean="0"/>
              <a:t>For the </a:t>
            </a:r>
            <a:r>
              <a:rPr lang="en-GB" dirty="0"/>
              <a:t>input X=1, Y=1, Z = </a:t>
            </a:r>
            <a:r>
              <a:rPr lang="en-GB" dirty="0" smtClean="0"/>
              <a:t>0</a:t>
            </a:r>
            <a:r>
              <a:rPr lang="en-US" dirty="0" smtClean="0"/>
              <a:t>, only the </a:t>
            </a:r>
            <a:r>
              <a:rPr lang="en-US" dirty="0" err="1" smtClean="0"/>
              <a:t>minterm</a:t>
            </a:r>
            <a:r>
              <a:rPr lang="en-US" dirty="0" smtClean="0"/>
              <a:t> </a:t>
            </a:r>
            <a:r>
              <a:rPr lang="en-GB" dirty="0" smtClean="0"/>
              <a:t>X . Y . Z’ outputs 1.</a:t>
            </a:r>
          </a:p>
          <a:p>
            <a:pPr marL="285750" indent="-285750">
              <a:spcBef>
                <a:spcPts val="600"/>
              </a:spcBef>
              <a:spcAft>
                <a:spcPts val="600"/>
              </a:spcAft>
              <a:buFont typeface="Arial" pitchFamily="34" charset="0"/>
              <a:buChar char="•"/>
            </a:pPr>
            <a:r>
              <a:rPr lang="en-GB" dirty="0" smtClean="0"/>
              <a:t>All other </a:t>
            </a:r>
            <a:r>
              <a:rPr lang="en-GB" dirty="0" err="1" smtClean="0"/>
              <a:t>minterms</a:t>
            </a:r>
            <a:r>
              <a:rPr lang="en-GB" dirty="0" smtClean="0"/>
              <a:t> output 0.</a:t>
            </a:r>
          </a:p>
        </p:txBody>
      </p:sp>
      <p:sp>
        <p:nvSpPr>
          <p:cNvPr id="9" name="Rectangle 8"/>
          <p:cNvSpPr/>
          <p:nvPr/>
        </p:nvSpPr>
        <p:spPr>
          <a:xfrm>
            <a:off x="4319469" y="1966020"/>
            <a:ext cx="4154424" cy="1077218"/>
          </a:xfrm>
          <a:prstGeom prst="rect">
            <a:avLst/>
          </a:prstGeom>
          <a:solidFill>
            <a:schemeClr val="bg1">
              <a:lumMod val="95000"/>
            </a:schemeClr>
          </a:solidFill>
          <a:ln w="3175">
            <a:solidFill>
              <a:schemeClr val="tx1"/>
            </a:solidFill>
          </a:ln>
        </p:spPr>
        <p:txBody>
          <a:bodyPr wrap="square">
            <a:spAutoFit/>
          </a:bodyPr>
          <a:lstStyle/>
          <a:p>
            <a:pPr marL="285750" indent="-285750">
              <a:spcBef>
                <a:spcPts val="1200"/>
              </a:spcBef>
              <a:spcAft>
                <a:spcPts val="600"/>
              </a:spcAft>
              <a:buFont typeface="Arial" pitchFamily="34" charset="0"/>
              <a:buChar char="•"/>
            </a:pPr>
            <a:r>
              <a:rPr lang="en-GB" dirty="0" smtClean="0"/>
              <a:t>For the input X=0, Y=0, Z = 0, only the </a:t>
            </a:r>
            <a:r>
              <a:rPr lang="en-GB" dirty="0" err="1" smtClean="0"/>
              <a:t>the</a:t>
            </a:r>
            <a:r>
              <a:rPr lang="en-GB" dirty="0" smtClean="0"/>
              <a:t> </a:t>
            </a:r>
            <a:r>
              <a:rPr lang="en-GB" dirty="0" err="1" smtClean="0"/>
              <a:t>minterm</a:t>
            </a:r>
            <a:r>
              <a:rPr lang="en-GB" dirty="0" smtClean="0"/>
              <a:t> X’ . Y’ . Z’ outputs 1.</a:t>
            </a:r>
            <a:r>
              <a:rPr lang="en-GB" u="sng" dirty="0" smtClean="0"/>
              <a:t> </a:t>
            </a:r>
          </a:p>
          <a:p>
            <a:pPr marL="285750" indent="-285750">
              <a:spcBef>
                <a:spcPts val="600"/>
              </a:spcBef>
              <a:spcAft>
                <a:spcPts val="600"/>
              </a:spcAft>
              <a:buFont typeface="Arial" pitchFamily="34" charset="0"/>
              <a:buChar char="•"/>
            </a:pPr>
            <a:r>
              <a:rPr lang="en-GB" dirty="0" smtClean="0"/>
              <a:t>All other </a:t>
            </a:r>
            <a:r>
              <a:rPr lang="en-GB" dirty="0" err="1" smtClean="0"/>
              <a:t>minterms</a:t>
            </a:r>
            <a:r>
              <a:rPr lang="en-GB" dirty="0" smtClean="0"/>
              <a:t> output 0.</a:t>
            </a:r>
          </a:p>
        </p:txBody>
      </p:sp>
    </p:spTree>
    <p:extLst>
      <p:ext uri="{BB962C8B-B14F-4D97-AF65-F5344CB8AC3E}">
        <p14:creationId xmlns:p14="http://schemas.microsoft.com/office/powerpoint/2010/main" val="227075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3663" y="668338"/>
            <a:ext cx="8534400" cy="5105400"/>
          </a:xfrm>
        </p:spPr>
        <p:txBody>
          <a:bodyPr/>
          <a:lstStyle/>
          <a:p>
            <a:pPr marL="341313" indent="-341313" eaLnBrk="1" hangingPunct="1">
              <a:spcBef>
                <a:spcPts val="1200"/>
              </a:spcBef>
            </a:pPr>
            <a:r>
              <a:rPr lang="en-US" altLang="zh-TW" sz="2000" dirty="0" smtClean="0"/>
              <a:t>From the previous observation, each </a:t>
            </a:r>
            <a:r>
              <a:rPr lang="en-US" altLang="zh-TW" sz="2000" dirty="0" err="1" smtClean="0"/>
              <a:t>minterm</a:t>
            </a:r>
            <a:r>
              <a:rPr lang="en-US" altLang="zh-TW" sz="2000" dirty="0" smtClean="0"/>
              <a:t> can be used to represent a particular bit pattern (row) in the truth table if it outputs a ONE (1).</a:t>
            </a:r>
          </a:p>
          <a:p>
            <a:pPr marL="341313" indent="-341313" eaLnBrk="1" hangingPunct="1">
              <a:spcBef>
                <a:spcPts val="1200"/>
              </a:spcBef>
            </a:pPr>
            <a:r>
              <a:rPr lang="en-US" altLang="zh-TW" sz="2000" dirty="0" smtClean="0">
                <a:sym typeface="Wingdings" pitchFamily="2" charset="2"/>
              </a:rPr>
              <a:t>This is because o</a:t>
            </a:r>
            <a:r>
              <a:rPr lang="en-US" altLang="zh-TW" sz="2000" dirty="0" smtClean="0"/>
              <a:t>nly the corresponding row will output 1 for that </a:t>
            </a:r>
            <a:r>
              <a:rPr lang="en-US" altLang="zh-TW" sz="2000" dirty="0" err="1" smtClean="0"/>
              <a:t>minterm</a:t>
            </a:r>
            <a:r>
              <a:rPr lang="en-US" altLang="zh-TW" sz="2000" dirty="0" smtClean="0"/>
              <a:t>. All other combinations will generate a 0. For example, for X=0, Y=1, Z=1, only the </a:t>
            </a:r>
            <a:r>
              <a:rPr lang="en-US" altLang="zh-TW" sz="2000" dirty="0" err="1" smtClean="0"/>
              <a:t>minterm</a:t>
            </a:r>
            <a:r>
              <a:rPr lang="en-US" altLang="zh-TW" sz="2000" dirty="0" smtClean="0"/>
              <a:t> X’.Y.Z will output 1.</a:t>
            </a:r>
          </a:p>
          <a:p>
            <a:pPr lvl="1" eaLnBrk="1" hangingPunct="1">
              <a:spcBef>
                <a:spcPts val="600"/>
              </a:spcBef>
              <a:buFont typeface="Arial" pitchFamily="34" charset="0"/>
              <a:buNone/>
            </a:pPr>
            <a:endParaRPr lang="en-US" altLang="zh-TW" sz="2000" dirty="0" smtClean="0"/>
          </a:p>
          <a:p>
            <a:pPr lvl="1" eaLnBrk="1" hangingPunct="1">
              <a:spcBef>
                <a:spcPts val="600"/>
              </a:spcBef>
              <a:buFont typeface="Arial" pitchFamily="34" charset="0"/>
              <a:buNone/>
            </a:pPr>
            <a:endParaRPr lang="en-US" altLang="zh-TW" sz="2000" dirty="0" smtClean="0"/>
          </a:p>
          <a:p>
            <a:pPr lvl="1" eaLnBrk="1" hangingPunct="1">
              <a:spcBef>
                <a:spcPts val="600"/>
              </a:spcBef>
              <a:buFont typeface="Arial" pitchFamily="34" charset="0"/>
              <a:buNone/>
            </a:pPr>
            <a:endParaRPr lang="en-US" altLang="zh-TW" sz="2000" dirty="0" smtClean="0"/>
          </a:p>
          <a:p>
            <a:pPr marL="0" indent="0" eaLnBrk="1" hangingPunct="1">
              <a:spcBef>
                <a:spcPts val="1200"/>
              </a:spcBef>
              <a:buNone/>
            </a:pPr>
            <a:endParaRPr lang="en-US" altLang="zh-TW" sz="2000" dirty="0" smtClean="0"/>
          </a:p>
          <a:p>
            <a:pPr lvl="1" eaLnBrk="1" hangingPunct="1">
              <a:spcBef>
                <a:spcPts val="1200"/>
              </a:spcBef>
              <a:buFont typeface="Arial" pitchFamily="34" charset="0"/>
              <a:buNone/>
            </a:pPr>
            <a:endParaRPr lang="en-US" altLang="zh-TW" sz="2000" dirty="0" smtClean="0"/>
          </a:p>
          <a:p>
            <a:pPr lvl="1" eaLnBrk="1" hangingPunct="1">
              <a:spcBef>
                <a:spcPts val="600"/>
              </a:spcBef>
              <a:buFont typeface="Arial" pitchFamily="34" charset="0"/>
              <a:buNone/>
            </a:pPr>
            <a:endParaRPr lang="en-US" altLang="zh-TW" sz="2000" dirty="0" smtClean="0"/>
          </a:p>
          <a:p>
            <a:pPr lvl="1" eaLnBrk="1" hangingPunct="1">
              <a:spcBef>
                <a:spcPts val="600"/>
              </a:spcBef>
              <a:buFont typeface="Arial" pitchFamily="34" charset="0"/>
              <a:buNone/>
            </a:pPr>
            <a:endParaRPr lang="en-US" altLang="zh-TW" sz="2000" dirty="0" smtClean="0"/>
          </a:p>
          <a:p>
            <a:pPr marL="0" indent="0" eaLnBrk="1" hangingPunct="1">
              <a:spcBef>
                <a:spcPts val="1200"/>
              </a:spcBef>
            </a:pPr>
            <a:endParaRPr lang="en-US" altLang="zh-TW" sz="2000" dirty="0" smtClean="0"/>
          </a:p>
          <a:p>
            <a:pPr lvl="1" eaLnBrk="1" hangingPunct="1">
              <a:spcBef>
                <a:spcPts val="1200"/>
              </a:spcBef>
            </a:pPr>
            <a:endParaRPr lang="en-US" altLang="zh-TW" sz="2000" dirty="0" smtClean="0"/>
          </a:p>
        </p:txBody>
      </p:sp>
      <p:sp>
        <p:nvSpPr>
          <p:cNvPr id="36867" name="Title 1"/>
          <p:cNvSpPr>
            <a:spLocks noGrp="1"/>
          </p:cNvSpPr>
          <p:nvPr>
            <p:ph type="title"/>
          </p:nvPr>
        </p:nvSpPr>
        <p:spPr/>
        <p:txBody>
          <a:bodyPr/>
          <a:lstStyle/>
          <a:p>
            <a:pPr eaLnBrk="1" hangingPunct="1"/>
            <a:r>
              <a:rPr lang="en-US" sz="3200" b="1" dirty="0" err="1" smtClean="0"/>
              <a:t>Minterm</a:t>
            </a:r>
            <a:endParaRPr lang="en-US" sz="3200" b="1" dirty="0" smtClean="0"/>
          </a:p>
        </p:txBody>
      </p:sp>
      <p:sp>
        <p:nvSpPr>
          <p:cNvPr id="368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8DDB2CD-893E-4E7F-9E0A-212BE3BFCA75}" type="slidenum">
              <a:rPr lang="en-US" smtClean="0">
                <a:solidFill>
                  <a:srgbClr val="898989"/>
                </a:solidFill>
              </a:rPr>
              <a:pPr eaLnBrk="1" hangingPunct="1"/>
              <a:t>33</a:t>
            </a:fld>
            <a:endParaRPr lang="en-US" smtClean="0">
              <a:solidFill>
                <a:srgbClr val="898989"/>
              </a:solidFill>
            </a:endParaRPr>
          </a:p>
        </p:txBody>
      </p:sp>
      <p:grpSp>
        <p:nvGrpSpPr>
          <p:cNvPr id="5" name="Group 4"/>
          <p:cNvGrpSpPr>
            <a:grpSpLocks/>
          </p:cNvGrpSpPr>
          <p:nvPr/>
        </p:nvGrpSpPr>
        <p:grpSpPr bwMode="auto">
          <a:xfrm>
            <a:off x="1778730" y="2565254"/>
            <a:ext cx="2933700" cy="1023938"/>
            <a:chOff x="879672" y="4906243"/>
            <a:chExt cx="3490471" cy="1162980"/>
          </a:xfrm>
        </p:grpSpPr>
        <p:sp>
          <p:nvSpPr>
            <p:cNvPr id="6" name="Flowchart: Delay 5"/>
            <p:cNvSpPr/>
            <p:nvPr/>
          </p:nvSpPr>
          <p:spPr>
            <a:xfrm>
              <a:off x="2420919" y="5102778"/>
              <a:ext cx="914171" cy="838426"/>
            </a:xfrm>
            <a:prstGeom prst="flowChartDelay">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cxnSp>
          <p:nvCxnSpPr>
            <p:cNvPr id="7" name="Straight Connector 6"/>
            <p:cNvCxnSpPr>
              <a:endCxn id="16" idx="6"/>
            </p:cNvCxnSpPr>
            <p:nvPr/>
          </p:nvCxnSpPr>
          <p:spPr>
            <a:xfrm flipH="1">
              <a:off x="2079049" y="5173097"/>
              <a:ext cx="341870" cy="180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endCxn id="36889" idx="3"/>
            </p:cNvCxnSpPr>
            <p:nvPr/>
          </p:nvCxnSpPr>
          <p:spPr>
            <a:xfrm flipH="1" flipV="1">
              <a:off x="1242425" y="5501040"/>
              <a:ext cx="1178494" cy="21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240429" y="5843839"/>
              <a:ext cx="1163490" cy="0"/>
            </a:xfrm>
            <a:prstGeom prst="line">
              <a:avLst/>
            </a:prstGeom>
          </p:spPr>
          <p:style>
            <a:lnRef idx="1">
              <a:schemeClr val="dk1"/>
            </a:lnRef>
            <a:fillRef idx="0">
              <a:schemeClr val="dk1"/>
            </a:fillRef>
            <a:effectRef idx="0">
              <a:schemeClr val="dk1"/>
            </a:effectRef>
            <a:fontRef idx="minor">
              <a:schemeClr val="tx1"/>
            </a:fontRef>
          </p:style>
        </p:cxnSp>
        <p:grpSp>
          <p:nvGrpSpPr>
            <p:cNvPr id="36887" name="Group 9"/>
            <p:cNvGrpSpPr>
              <a:grpSpLocks/>
            </p:cNvGrpSpPr>
            <p:nvPr/>
          </p:nvGrpSpPr>
          <p:grpSpPr bwMode="auto">
            <a:xfrm>
              <a:off x="1582882" y="4906243"/>
              <a:ext cx="495300" cy="533400"/>
              <a:chOff x="6324600" y="4419600"/>
              <a:chExt cx="495300" cy="533400"/>
            </a:xfrm>
          </p:grpSpPr>
          <p:sp>
            <p:nvSpPr>
              <p:cNvPr id="15" name="Isosceles Triangle 14"/>
              <p:cNvSpPr/>
              <p:nvPr/>
            </p:nvSpPr>
            <p:spPr>
              <a:xfrm rot="5400000">
                <a:off x="6247930" y="4495687"/>
                <a:ext cx="533709" cy="381534"/>
              </a:xfrm>
              <a:prstGeom prst="triangl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6" name="Oval 15"/>
              <p:cNvSpPr/>
              <p:nvPr/>
            </p:nvSpPr>
            <p:spPr>
              <a:xfrm>
                <a:off x="6705551" y="4630560"/>
                <a:ext cx="115215" cy="115397"/>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cxnSp>
          <p:nvCxnSpPr>
            <p:cNvPr id="11" name="Straight Connector 10"/>
            <p:cNvCxnSpPr/>
            <p:nvPr/>
          </p:nvCxnSpPr>
          <p:spPr>
            <a:xfrm flipH="1">
              <a:off x="1240429" y="5171295"/>
              <a:ext cx="341870" cy="1803"/>
            </a:xfrm>
            <a:prstGeom prst="line">
              <a:avLst/>
            </a:prstGeom>
          </p:spPr>
          <p:style>
            <a:lnRef idx="1">
              <a:schemeClr val="dk1"/>
            </a:lnRef>
            <a:fillRef idx="0">
              <a:schemeClr val="dk1"/>
            </a:fillRef>
            <a:effectRef idx="0">
              <a:schemeClr val="dk1"/>
            </a:effectRef>
            <a:fontRef idx="minor">
              <a:schemeClr val="tx1"/>
            </a:fontRef>
          </p:style>
        </p:cxnSp>
        <p:sp>
          <p:nvSpPr>
            <p:cNvPr id="36889" name="Rectangle 11"/>
            <p:cNvSpPr>
              <a:spLocks noChangeArrowheads="1"/>
            </p:cNvSpPr>
            <p:nvPr/>
          </p:nvSpPr>
          <p:spPr bwMode="auto">
            <a:xfrm>
              <a:off x="879672" y="4932857"/>
              <a:ext cx="362754" cy="113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300"/>
                </a:spcBef>
              </a:pPr>
              <a:r>
                <a:rPr lang="en-US" altLang="zh-TW"/>
                <a:t>X</a:t>
              </a:r>
            </a:p>
            <a:p>
              <a:pPr>
                <a:spcBef>
                  <a:spcPts val="300"/>
                </a:spcBef>
              </a:pPr>
              <a:r>
                <a:rPr lang="en-US"/>
                <a:t>Y</a:t>
              </a:r>
            </a:p>
            <a:p>
              <a:pPr>
                <a:spcBef>
                  <a:spcPts val="300"/>
                </a:spcBef>
              </a:pPr>
              <a:r>
                <a:rPr lang="en-US"/>
                <a:t>Z</a:t>
              </a:r>
            </a:p>
          </p:txBody>
        </p:sp>
        <p:cxnSp>
          <p:nvCxnSpPr>
            <p:cNvPr id="13" name="Straight Connector 12"/>
            <p:cNvCxnSpPr/>
            <p:nvPr/>
          </p:nvCxnSpPr>
          <p:spPr>
            <a:xfrm flipH="1">
              <a:off x="3335090" y="5512074"/>
              <a:ext cx="453308" cy="0"/>
            </a:xfrm>
            <a:prstGeom prst="line">
              <a:avLst/>
            </a:prstGeom>
          </p:spPr>
          <p:style>
            <a:lnRef idx="1">
              <a:schemeClr val="dk1"/>
            </a:lnRef>
            <a:fillRef idx="0">
              <a:schemeClr val="dk1"/>
            </a:fillRef>
            <a:effectRef idx="0">
              <a:schemeClr val="dk1"/>
            </a:effectRef>
            <a:fontRef idx="minor">
              <a:schemeClr val="tx1"/>
            </a:fontRef>
          </p:style>
        </p:cxnSp>
        <p:sp>
          <p:nvSpPr>
            <p:cNvPr id="36891" name="Rectangle 13"/>
            <p:cNvSpPr>
              <a:spLocks noChangeArrowheads="1"/>
            </p:cNvSpPr>
            <p:nvPr/>
          </p:nvSpPr>
          <p:spPr bwMode="auto">
            <a:xfrm>
              <a:off x="3789215" y="5324888"/>
              <a:ext cx="5809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600"/>
                </a:spcBef>
              </a:pPr>
              <a:r>
                <a:rPr lang="en-US" altLang="zh-TW"/>
                <a:t>X’YZ</a:t>
              </a:r>
              <a:endParaRPr lang="en-US"/>
            </a:p>
          </p:txBody>
        </p:sp>
      </p:grpSp>
      <p:graphicFrame>
        <p:nvGraphicFramePr>
          <p:cNvPr id="2" name="Object 1"/>
          <p:cNvGraphicFramePr>
            <a:graphicFrameLocks noChangeAspect="1"/>
          </p:cNvGraphicFramePr>
          <p:nvPr>
            <p:extLst>
              <p:ext uri="{D42A27DB-BD31-4B8C-83A1-F6EECF244321}">
                <p14:modId xmlns:p14="http://schemas.microsoft.com/office/powerpoint/2010/main" val="2416566828"/>
              </p:ext>
            </p:extLst>
          </p:nvPr>
        </p:nvGraphicFramePr>
        <p:xfrm>
          <a:off x="6228635" y="2434560"/>
          <a:ext cx="2577759" cy="3222528"/>
        </p:xfrm>
        <a:graphic>
          <a:graphicData uri="http://schemas.openxmlformats.org/presentationml/2006/ole">
            <mc:AlternateContent xmlns:mc="http://schemas.openxmlformats.org/markup-compatibility/2006">
              <mc:Choice xmlns:v="urn:schemas-microsoft-com:vml" Requires="v">
                <p:oleObj spid="_x0000_s36927" name="Document" r:id="rId4" imgW="2225293" imgH="2625194" progId="Word.Document.8">
                  <p:embed/>
                </p:oleObj>
              </mc:Choice>
              <mc:Fallback>
                <p:oleObj name="Document" r:id="rId4" imgW="2225293" imgH="2625194" progId="Word.Document.8">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35" y="2434560"/>
                        <a:ext cx="2577759" cy="3222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105293" y="3962399"/>
            <a:ext cx="494716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buFont typeface="Arial" pitchFamily="34" charset="0"/>
              <a:buChar char="•"/>
            </a:pPr>
            <a:r>
              <a:rPr lang="en-US" altLang="zh-TW" sz="2000" dirty="0" smtClean="0"/>
              <a:t>In general, to </a:t>
            </a:r>
            <a:r>
              <a:rPr lang="en-US" altLang="zh-TW" sz="2000" dirty="0"/>
              <a:t>form a </a:t>
            </a:r>
            <a:r>
              <a:rPr lang="en-US" altLang="zh-TW" sz="2000" dirty="0" err="1" smtClean="0"/>
              <a:t>minterm</a:t>
            </a:r>
            <a:r>
              <a:rPr lang="en-US" altLang="zh-TW" sz="2000" dirty="0" smtClean="0"/>
              <a:t> for a particular bit pattern variable, bits with a value of 0 will be complemented whereas bits with a value of 1 will NOT be complemented. </a:t>
            </a:r>
          </a:p>
          <a:p>
            <a:pPr marL="342900" indent="-342900">
              <a:spcBef>
                <a:spcPts val="1200"/>
              </a:spcBef>
              <a:buFont typeface="Arial" pitchFamily="34" charset="0"/>
              <a:buChar char="•"/>
            </a:pPr>
            <a:r>
              <a:rPr lang="en-US" altLang="zh-TW" sz="2000" dirty="0" smtClean="0"/>
              <a:t>For example, the </a:t>
            </a:r>
            <a:r>
              <a:rPr lang="en-US" altLang="zh-TW" sz="2000" dirty="0" err="1" smtClean="0"/>
              <a:t>minterm</a:t>
            </a:r>
            <a:r>
              <a:rPr lang="en-US" altLang="zh-TW" sz="2000" dirty="0" smtClean="0"/>
              <a:t> for the input bit pattern 011 of the truth table is X’.Y.Z</a:t>
            </a:r>
            <a:endParaRPr lang="en-US" altLang="zh-TW" sz="2000" dirty="0"/>
          </a:p>
        </p:txBody>
      </p:sp>
      <p:sp>
        <p:nvSpPr>
          <p:cNvPr id="10" name="Rectangle 9"/>
          <p:cNvSpPr/>
          <p:nvPr/>
        </p:nvSpPr>
        <p:spPr>
          <a:xfrm>
            <a:off x="5867399" y="5472422"/>
            <a:ext cx="2943113" cy="369332"/>
          </a:xfrm>
          <a:prstGeom prst="rect">
            <a:avLst/>
          </a:prstGeom>
        </p:spPr>
        <p:txBody>
          <a:bodyPr wrap="none">
            <a:spAutoFit/>
          </a:bodyPr>
          <a:lstStyle/>
          <a:p>
            <a:r>
              <a:rPr lang="en-US" altLang="zh-TW" dirty="0" smtClean="0"/>
              <a:t>Truth table for </a:t>
            </a:r>
            <a:r>
              <a:rPr lang="en-US" altLang="zh-TW" dirty="0" err="1" smtClean="0"/>
              <a:t>minterm</a:t>
            </a:r>
            <a:r>
              <a:rPr lang="en-US" altLang="zh-TW" dirty="0" smtClean="0"/>
              <a:t> X</a:t>
            </a:r>
            <a:r>
              <a:rPr lang="en-US" altLang="zh-TW" dirty="0"/>
              <a:t>’.Y.Z </a:t>
            </a:r>
            <a:endParaRPr lang="en-US" dirty="0"/>
          </a:p>
        </p:txBody>
      </p:sp>
    </p:spTree>
    <p:extLst>
      <p:ext uri="{BB962C8B-B14F-4D97-AF65-F5344CB8AC3E}">
        <p14:creationId xmlns:p14="http://schemas.microsoft.com/office/powerpoint/2010/main" val="404950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lstStyle/>
          <a:p>
            <a:pPr eaLnBrk="1" hangingPunct="1"/>
            <a:r>
              <a:rPr lang="en-US" dirty="0" err="1" smtClean="0"/>
              <a:t>Truthtable</a:t>
            </a:r>
            <a:r>
              <a:rPr lang="en-US" dirty="0" smtClean="0"/>
              <a:t> as a Combination of </a:t>
            </a:r>
            <a:r>
              <a:rPr lang="en-US" sz="3200" b="1" dirty="0" err="1" smtClean="0"/>
              <a:t>Minterm</a:t>
            </a:r>
            <a:endParaRPr lang="en-US" sz="3200" b="1" dirty="0" smtClean="0"/>
          </a:p>
        </p:txBody>
      </p:sp>
      <p:sp>
        <p:nvSpPr>
          <p:cNvPr id="378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AFE978C-3E40-4077-9D9C-33027C3315B1}" type="slidenum">
              <a:rPr lang="en-US" smtClean="0">
                <a:solidFill>
                  <a:srgbClr val="898989"/>
                </a:solidFill>
              </a:rPr>
              <a:pPr eaLnBrk="1" hangingPunct="1"/>
              <a:t>34</a:t>
            </a:fld>
            <a:endParaRPr lang="en-US" smtClean="0">
              <a:solidFill>
                <a:srgbClr val="898989"/>
              </a:solidFill>
            </a:endParaRPr>
          </a:p>
        </p:txBody>
      </p:sp>
      <p:sp>
        <p:nvSpPr>
          <p:cNvPr id="54" name="Rectangle 53"/>
          <p:cNvSpPr>
            <a:spLocks noChangeArrowheads="1"/>
          </p:cNvSpPr>
          <p:nvPr/>
        </p:nvSpPr>
        <p:spPr bwMode="auto">
          <a:xfrm>
            <a:off x="198500" y="914400"/>
            <a:ext cx="8829675" cy="551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1" indent="-342900">
              <a:spcBef>
                <a:spcPts val="300"/>
              </a:spcBef>
              <a:buFont typeface="Arial" pitchFamily="34" charset="0"/>
              <a:buChar char="•"/>
            </a:pPr>
            <a:r>
              <a:rPr lang="en-US" altLang="zh-TW" sz="2000" dirty="0" smtClean="0"/>
              <a:t>A truth table can be expressed in terms of the </a:t>
            </a:r>
            <a:r>
              <a:rPr lang="en-US" altLang="zh-TW" sz="2000" b="1" dirty="0" smtClean="0"/>
              <a:t>sum of </a:t>
            </a:r>
            <a:r>
              <a:rPr lang="en-US" altLang="zh-TW" sz="2000" b="1" dirty="0" err="1" smtClean="0"/>
              <a:t>minterm</a:t>
            </a:r>
            <a:r>
              <a:rPr lang="en-US" altLang="zh-TW" sz="2000" b="1" dirty="0" smtClean="0"/>
              <a:t> </a:t>
            </a:r>
            <a:r>
              <a:rPr lang="en-US" altLang="zh-TW" sz="2000" dirty="0" smtClean="0"/>
              <a:t>by looking at </a:t>
            </a:r>
            <a:r>
              <a:rPr lang="en-US" altLang="zh-TW" sz="2000" b="1" u="sng" dirty="0" smtClean="0"/>
              <a:t>rows which outputs 1</a:t>
            </a:r>
            <a:r>
              <a:rPr lang="en-US" altLang="zh-TW" sz="2000" dirty="0" smtClean="0"/>
              <a:t>.</a:t>
            </a:r>
            <a:endParaRPr lang="en-US" altLang="zh-TW" sz="2000" dirty="0"/>
          </a:p>
          <a:p>
            <a:pPr marL="342900" lvl="1" indent="-342900">
              <a:spcBef>
                <a:spcPts val="300"/>
              </a:spcBef>
              <a:buFont typeface="Arial" pitchFamily="34" charset="0"/>
              <a:buChar char="•"/>
            </a:pPr>
            <a:r>
              <a:rPr lang="en-US" altLang="zh-TW" sz="2000" dirty="0" smtClean="0">
                <a:sym typeface="Wingdings" pitchFamily="2" charset="2"/>
              </a:rPr>
              <a:t>Write down all the min-terms for rows with a value of 1 and OR them.</a:t>
            </a: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endParaRPr lang="en-US" altLang="zh-TW" sz="2000" dirty="0">
              <a:sym typeface="Wingdings" pitchFamily="2" charset="2"/>
            </a:endParaRPr>
          </a:p>
          <a:p>
            <a:pPr marL="342900" lvl="1" indent="-342900">
              <a:spcBef>
                <a:spcPts val="300"/>
              </a:spcBef>
              <a:buFont typeface="Arial" pitchFamily="34" charset="0"/>
              <a:buChar char="•"/>
            </a:pPr>
            <a:endParaRPr lang="en-US" altLang="zh-TW" sz="2000" dirty="0" smtClean="0">
              <a:sym typeface="Wingdings" pitchFamily="2" charset="2"/>
            </a:endParaRPr>
          </a:p>
          <a:p>
            <a:pPr marL="342900" lvl="1" indent="-342900">
              <a:spcBef>
                <a:spcPts val="300"/>
              </a:spcBef>
              <a:buFont typeface="Arial" pitchFamily="34" charset="0"/>
              <a:buChar char="•"/>
            </a:pPr>
            <a:r>
              <a:rPr lang="en-US" altLang="zh-TW" sz="2000" dirty="0" smtClean="0">
                <a:sym typeface="Wingdings" pitchFamily="2" charset="2"/>
              </a:rPr>
              <a:t>F </a:t>
            </a:r>
            <a:r>
              <a:rPr lang="en-US" altLang="zh-TW" sz="2000" dirty="0">
                <a:sym typeface="Wingdings" pitchFamily="2" charset="2"/>
              </a:rPr>
              <a:t>= 1 </a:t>
            </a:r>
            <a:r>
              <a:rPr lang="en-US" altLang="zh-TW" sz="2000" dirty="0" smtClean="0">
                <a:sym typeface="Wingdings" pitchFamily="2" charset="2"/>
              </a:rPr>
              <a:t>when either the bit pattern is 011 (covered by </a:t>
            </a:r>
            <a:r>
              <a:rPr lang="en-US" altLang="zh-TW" sz="2000" dirty="0" err="1" smtClean="0">
                <a:sym typeface="Wingdings" pitchFamily="2" charset="2"/>
              </a:rPr>
              <a:t>minterm</a:t>
            </a:r>
            <a:r>
              <a:rPr lang="en-US" altLang="zh-TW" sz="2000" dirty="0" smtClean="0">
                <a:sym typeface="Wingdings" pitchFamily="2" charset="2"/>
              </a:rPr>
              <a:t> </a:t>
            </a:r>
            <a:r>
              <a:rPr lang="en-US" altLang="zh-TW" sz="2000" dirty="0">
                <a:sym typeface="Wingdings" pitchFamily="2" charset="2"/>
              </a:rPr>
              <a:t>X</a:t>
            </a:r>
            <a:r>
              <a:rPr lang="en-US" altLang="zh-TW" sz="2000" dirty="0" smtClean="0">
                <a:sym typeface="Wingdings" pitchFamily="2" charset="2"/>
              </a:rPr>
              <a:t>’.Y.Z</a:t>
            </a:r>
            <a:r>
              <a:rPr lang="en-US" altLang="zh-TW" sz="2000" dirty="0">
                <a:sym typeface="Wingdings" pitchFamily="2" charset="2"/>
              </a:rPr>
              <a:t>) </a:t>
            </a:r>
            <a:r>
              <a:rPr lang="en-US" altLang="zh-TW" sz="2000" b="1" dirty="0" smtClean="0">
                <a:sym typeface="Wingdings" pitchFamily="2" charset="2"/>
              </a:rPr>
              <a:t>OR</a:t>
            </a:r>
            <a:r>
              <a:rPr lang="en-US" altLang="zh-TW" sz="2000" dirty="0" smtClean="0">
                <a:sym typeface="Wingdings" pitchFamily="2" charset="2"/>
              </a:rPr>
              <a:t> when  the bit pattern is 110 </a:t>
            </a:r>
            <a:r>
              <a:rPr lang="en-US" altLang="zh-TW" sz="2000" dirty="0">
                <a:sym typeface="Wingdings" pitchFamily="2" charset="2"/>
              </a:rPr>
              <a:t>(covered by </a:t>
            </a:r>
            <a:r>
              <a:rPr lang="en-US" altLang="zh-TW" sz="2000" dirty="0" err="1">
                <a:sym typeface="Wingdings" pitchFamily="2" charset="2"/>
              </a:rPr>
              <a:t>minterm</a:t>
            </a:r>
            <a:r>
              <a:rPr lang="en-US" altLang="zh-TW" sz="2000" dirty="0">
                <a:sym typeface="Wingdings" pitchFamily="2" charset="2"/>
              </a:rPr>
              <a:t> </a:t>
            </a:r>
            <a:r>
              <a:rPr lang="en-US" altLang="zh-TW" sz="2000" dirty="0" smtClean="0">
                <a:sym typeface="Wingdings" pitchFamily="2" charset="2"/>
              </a:rPr>
              <a:t>X.Y.Z</a:t>
            </a:r>
            <a:r>
              <a:rPr lang="en-US" altLang="zh-TW" sz="2000" dirty="0">
                <a:sym typeface="Wingdings" pitchFamily="2" charset="2"/>
              </a:rPr>
              <a:t>’)</a:t>
            </a:r>
            <a:endParaRPr lang="en-US" altLang="zh-TW" sz="2000" dirty="0"/>
          </a:p>
        </p:txBody>
      </p:sp>
      <p:graphicFrame>
        <p:nvGraphicFramePr>
          <p:cNvPr id="25" name="Object 24"/>
          <p:cNvGraphicFramePr>
            <a:graphicFrameLocks noChangeAspect="1"/>
          </p:cNvGraphicFramePr>
          <p:nvPr>
            <p:extLst>
              <p:ext uri="{D42A27DB-BD31-4B8C-83A1-F6EECF244321}">
                <p14:modId xmlns:p14="http://schemas.microsoft.com/office/powerpoint/2010/main" val="4243252311"/>
              </p:ext>
            </p:extLst>
          </p:nvPr>
        </p:nvGraphicFramePr>
        <p:xfrm>
          <a:off x="3614254" y="2703840"/>
          <a:ext cx="2259013" cy="2673350"/>
        </p:xfrm>
        <a:graphic>
          <a:graphicData uri="http://schemas.openxmlformats.org/presentationml/2006/ole">
            <mc:AlternateContent xmlns:mc="http://schemas.openxmlformats.org/markup-compatibility/2006">
              <mc:Choice xmlns:v="urn:schemas-microsoft-com:vml" Requires="v">
                <p:oleObj spid="_x0000_s38067" name="Document" r:id="rId4" imgW="2227059" imgH="2628476" progId="Word.Document.8">
                  <p:embed/>
                </p:oleObj>
              </mc:Choice>
              <mc:Fallback>
                <p:oleObj name="Document" r:id="rId4" imgW="2227059" imgH="2628476" progId="Word.Document.8">
                  <p:embed/>
                  <p:pic>
                    <p:nvPicPr>
                      <p:cNvPr id="0" name="Picture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4254" y="2703840"/>
                        <a:ext cx="2259013"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77184816"/>
              </p:ext>
            </p:extLst>
          </p:nvPr>
        </p:nvGraphicFramePr>
        <p:xfrm>
          <a:off x="6563498" y="2670659"/>
          <a:ext cx="2259013" cy="2673350"/>
        </p:xfrm>
        <a:graphic>
          <a:graphicData uri="http://schemas.openxmlformats.org/presentationml/2006/ole">
            <mc:AlternateContent xmlns:mc="http://schemas.openxmlformats.org/markup-compatibility/2006">
              <mc:Choice xmlns:v="urn:schemas-microsoft-com:vml" Requires="v">
                <p:oleObj spid="_x0000_s38068" name="Document" r:id="rId7" imgW="2227059" imgH="2628476" progId="Word.Document.8">
                  <p:embed/>
                </p:oleObj>
              </mc:Choice>
              <mc:Fallback>
                <p:oleObj name="Document" r:id="rId7" imgW="2227059" imgH="2628476" progId="Word.Document.8">
                  <p:embed/>
                  <p:pic>
                    <p:nvPicPr>
                      <p:cNvPr id="0" name="Picture 1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3498" y="2670659"/>
                        <a:ext cx="2259013"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ight Arrow 32"/>
          <p:cNvSpPr/>
          <p:nvPr/>
        </p:nvSpPr>
        <p:spPr>
          <a:xfrm>
            <a:off x="2616218" y="3672847"/>
            <a:ext cx="61436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aphicFrame>
        <p:nvGraphicFramePr>
          <p:cNvPr id="30" name="Object 29"/>
          <p:cNvGraphicFramePr>
            <a:graphicFrameLocks noChangeAspect="1"/>
          </p:cNvGraphicFramePr>
          <p:nvPr>
            <p:extLst>
              <p:ext uri="{D42A27DB-BD31-4B8C-83A1-F6EECF244321}">
                <p14:modId xmlns:p14="http://schemas.microsoft.com/office/powerpoint/2010/main" val="1477855946"/>
              </p:ext>
            </p:extLst>
          </p:nvPr>
        </p:nvGraphicFramePr>
        <p:xfrm>
          <a:off x="381920" y="2736850"/>
          <a:ext cx="2259012" cy="2673350"/>
        </p:xfrm>
        <a:graphic>
          <a:graphicData uri="http://schemas.openxmlformats.org/presentationml/2006/ole">
            <mc:AlternateContent xmlns:mc="http://schemas.openxmlformats.org/markup-compatibility/2006">
              <mc:Choice xmlns:v="urn:schemas-microsoft-com:vml" Requires="v">
                <p:oleObj spid="_x0000_s38069" name="Document" r:id="rId10" imgW="2227059" imgH="2628476" progId="Word.Document.8">
                  <p:embed/>
                </p:oleObj>
              </mc:Choice>
              <mc:Fallback>
                <p:oleObj name="Document" r:id="rId10" imgW="2227059" imgH="2628476" progId="Word.Document.8">
                  <p:embed/>
                  <p:pic>
                    <p:nvPicPr>
                      <p:cNvPr id="0" name="Picture 1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920" y="2736850"/>
                        <a:ext cx="2259012"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3"/>
          <p:cNvSpPr>
            <a:spLocks noChangeArrowheads="1"/>
          </p:cNvSpPr>
          <p:nvPr/>
        </p:nvSpPr>
        <p:spPr bwMode="auto">
          <a:xfrm>
            <a:off x="549873" y="2108309"/>
            <a:ext cx="8266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r>
              <a:rPr lang="en-US" altLang="zh-TW" sz="2800" dirty="0" smtClean="0"/>
              <a:t>           F            =            X’ . Y . Z           +          X . Y . Z’</a:t>
            </a:r>
            <a:endParaRPr lang="en-US" altLang="zh-TW" sz="2800" dirty="0"/>
          </a:p>
        </p:txBody>
      </p:sp>
      <p:sp>
        <p:nvSpPr>
          <p:cNvPr id="36" name="Rectangle 35"/>
          <p:cNvSpPr/>
          <p:nvPr/>
        </p:nvSpPr>
        <p:spPr>
          <a:xfrm>
            <a:off x="5684520" y="3411357"/>
            <a:ext cx="679994" cy="584775"/>
          </a:xfrm>
          <a:prstGeom prst="rect">
            <a:avLst/>
          </a:prstGeom>
        </p:spPr>
        <p:txBody>
          <a:bodyPr wrap="none">
            <a:spAutoFit/>
          </a:bodyPr>
          <a:lstStyle/>
          <a:p>
            <a:pPr marL="0" lvl="1"/>
            <a:r>
              <a:rPr lang="en-US" altLang="zh-TW" sz="3200" dirty="0" smtClean="0"/>
              <a:t>OR</a:t>
            </a:r>
            <a:endParaRPr lang="en-US" altLang="zh-TW" sz="3200" dirty="0"/>
          </a:p>
        </p:txBody>
      </p:sp>
    </p:spTree>
    <p:extLst>
      <p:ext uri="{BB962C8B-B14F-4D97-AF65-F5344CB8AC3E}">
        <p14:creationId xmlns:p14="http://schemas.microsoft.com/office/powerpoint/2010/main" val="13444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77A3A2D-C91C-4E6A-9D02-ACB4680C7048}" type="slidenum">
              <a:rPr lang="en-US" smtClean="0">
                <a:solidFill>
                  <a:srgbClr val="898989"/>
                </a:solidFill>
              </a:rPr>
              <a:pPr eaLnBrk="1" hangingPunct="1"/>
              <a:t>35</a:t>
            </a:fld>
            <a:endParaRPr lang="en-US" smtClean="0">
              <a:solidFill>
                <a:srgbClr val="898989"/>
              </a:solidFill>
            </a:endParaRPr>
          </a:p>
        </p:txBody>
      </p:sp>
      <p:sp>
        <p:nvSpPr>
          <p:cNvPr id="44035" name="Rectangle 3"/>
          <p:cNvSpPr>
            <a:spLocks noGrp="1" noChangeArrowheads="1"/>
          </p:cNvSpPr>
          <p:nvPr>
            <p:ph type="body" idx="1"/>
          </p:nvPr>
        </p:nvSpPr>
        <p:spPr>
          <a:xfrm>
            <a:off x="228600" y="1122362"/>
            <a:ext cx="8686800" cy="554038"/>
          </a:xfrm>
        </p:spPr>
        <p:txBody>
          <a:bodyPr/>
          <a:lstStyle/>
          <a:p>
            <a:pPr eaLnBrk="1" hangingPunct="1"/>
            <a:r>
              <a:rPr lang="en-GB" sz="2400" dirty="0" smtClean="0"/>
              <a:t>Example: Express the following </a:t>
            </a:r>
            <a:r>
              <a:rPr lang="en-GB" sz="2400" dirty="0" err="1" smtClean="0"/>
              <a:t>truthtable</a:t>
            </a:r>
            <a:r>
              <a:rPr lang="en-GB" sz="2400" dirty="0" smtClean="0"/>
              <a:t> in terms of a Boolean Expression</a:t>
            </a:r>
          </a:p>
        </p:txBody>
      </p:sp>
      <p:graphicFrame>
        <p:nvGraphicFramePr>
          <p:cNvPr id="44036" name="Object 4"/>
          <p:cNvGraphicFramePr>
            <a:graphicFrameLocks noChangeAspect="1"/>
          </p:cNvGraphicFramePr>
          <p:nvPr>
            <p:extLst>
              <p:ext uri="{D42A27DB-BD31-4B8C-83A1-F6EECF244321}">
                <p14:modId xmlns:p14="http://schemas.microsoft.com/office/powerpoint/2010/main" val="3207053047"/>
              </p:ext>
            </p:extLst>
          </p:nvPr>
        </p:nvGraphicFramePr>
        <p:xfrm>
          <a:off x="381000" y="2378590"/>
          <a:ext cx="3352800" cy="3199075"/>
        </p:xfrm>
        <a:graphic>
          <a:graphicData uri="http://schemas.openxmlformats.org/presentationml/2006/ole">
            <mc:AlternateContent xmlns:mc="http://schemas.openxmlformats.org/markup-compatibility/2006">
              <mc:Choice xmlns:v="urn:schemas-microsoft-com:vml" Requires="v">
                <p:oleObj spid="_x0000_s41020" name="Document" r:id="rId4" imgW="2745951" imgH="2625232" progId="Word.Document.8">
                  <p:embed/>
                </p:oleObj>
              </mc:Choice>
              <mc:Fallback>
                <p:oleObj name="Document" r:id="rId4" imgW="2745951" imgH="2625232" progId="Word.Document.8">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378590"/>
                        <a:ext cx="3352800" cy="319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7" name="Rectangle 2"/>
          <p:cNvSpPr>
            <a:spLocks noGrp="1" noChangeArrowheads="1"/>
          </p:cNvSpPr>
          <p:nvPr>
            <p:ph type="title"/>
          </p:nvPr>
        </p:nvSpPr>
        <p:spPr>
          <a:xfrm>
            <a:off x="586581" y="0"/>
            <a:ext cx="7970838" cy="884237"/>
          </a:xfrm>
        </p:spPr>
        <p:txBody>
          <a:bodyPr>
            <a:normAutofit/>
          </a:bodyPr>
          <a:lstStyle/>
          <a:p>
            <a:pPr eaLnBrk="1" hangingPunct="1"/>
            <a:r>
              <a:rPr lang="en-GB" dirty="0"/>
              <a:t>Sum of </a:t>
            </a:r>
            <a:r>
              <a:rPr lang="en-GB" dirty="0" err="1" smtClean="0"/>
              <a:t>MinTerms</a:t>
            </a:r>
            <a:endParaRPr lang="en-GB" sz="3200" dirty="0" smtClean="0"/>
          </a:p>
        </p:txBody>
      </p:sp>
      <p:sp>
        <p:nvSpPr>
          <p:cNvPr id="2" name="Rectangle 1"/>
          <p:cNvSpPr/>
          <p:nvPr/>
        </p:nvSpPr>
        <p:spPr>
          <a:xfrm>
            <a:off x="3886200" y="2895600"/>
            <a:ext cx="5105400" cy="1311128"/>
          </a:xfrm>
          <a:prstGeom prst="rect">
            <a:avLst/>
          </a:prstGeom>
        </p:spPr>
        <p:txBody>
          <a:bodyPr wrap="square">
            <a:spAutoFit/>
          </a:bodyPr>
          <a:lstStyle/>
          <a:p>
            <a:pPr eaLnBrk="1" hangingPunct="1">
              <a:lnSpc>
                <a:spcPct val="90000"/>
              </a:lnSpc>
              <a:spcBef>
                <a:spcPts val="1200"/>
              </a:spcBef>
              <a:spcAft>
                <a:spcPct val="30000"/>
              </a:spcAft>
              <a:buFontTx/>
              <a:buNone/>
            </a:pPr>
            <a:r>
              <a:rPr lang="en-GB" sz="2400" dirty="0"/>
              <a:t>F1 = </a:t>
            </a:r>
            <a:r>
              <a:rPr lang="en-GB" sz="2400" dirty="0" smtClean="0"/>
              <a:t> </a:t>
            </a:r>
            <a:r>
              <a:rPr lang="en-GB" sz="2400" dirty="0" err="1" smtClean="0"/>
              <a:t>x.y.z</a:t>
            </a:r>
            <a:r>
              <a:rPr lang="en-GB" sz="2400" dirty="0"/>
              <a:t>' </a:t>
            </a:r>
          </a:p>
          <a:p>
            <a:pPr eaLnBrk="1" hangingPunct="1">
              <a:lnSpc>
                <a:spcPct val="90000"/>
              </a:lnSpc>
              <a:spcAft>
                <a:spcPct val="30000"/>
              </a:spcAft>
              <a:buFontTx/>
              <a:buNone/>
            </a:pPr>
            <a:r>
              <a:rPr lang="en-GB" sz="2400" dirty="0" smtClean="0"/>
              <a:t>F2 =  </a:t>
            </a:r>
            <a:r>
              <a:rPr lang="en-GB" sz="2400" dirty="0" err="1"/>
              <a:t>x'.y'.z</a:t>
            </a:r>
            <a:r>
              <a:rPr lang="en-GB" sz="2400" dirty="0"/>
              <a:t> + </a:t>
            </a:r>
            <a:r>
              <a:rPr lang="en-GB" sz="2400" dirty="0" err="1"/>
              <a:t>x.y'.z</a:t>
            </a:r>
            <a:r>
              <a:rPr lang="en-GB" sz="2400" dirty="0"/>
              <a:t>' + </a:t>
            </a:r>
            <a:r>
              <a:rPr lang="en-GB" sz="2400" dirty="0" err="1"/>
              <a:t>x.y'.z</a:t>
            </a:r>
            <a:r>
              <a:rPr lang="en-GB" sz="2400" dirty="0"/>
              <a:t> + </a:t>
            </a:r>
            <a:r>
              <a:rPr lang="en-GB" sz="2400" dirty="0" err="1"/>
              <a:t>x.y.z</a:t>
            </a:r>
            <a:r>
              <a:rPr lang="en-GB" sz="2400" dirty="0"/>
              <a:t>' + </a:t>
            </a:r>
            <a:r>
              <a:rPr lang="en-GB" sz="2400" dirty="0" err="1"/>
              <a:t>x.y.z</a:t>
            </a:r>
            <a:r>
              <a:rPr lang="en-GB" sz="2400" dirty="0"/>
              <a:t> </a:t>
            </a:r>
          </a:p>
          <a:p>
            <a:pPr eaLnBrk="1" hangingPunct="1">
              <a:lnSpc>
                <a:spcPct val="90000"/>
              </a:lnSpc>
              <a:buFontTx/>
              <a:buNone/>
            </a:pPr>
            <a:r>
              <a:rPr lang="en-GB" sz="2400" dirty="0" smtClean="0"/>
              <a:t>F3 </a:t>
            </a:r>
            <a:r>
              <a:rPr lang="en-GB" sz="2400" dirty="0"/>
              <a:t>= </a:t>
            </a:r>
            <a:r>
              <a:rPr lang="en-GB" sz="2400" dirty="0" smtClean="0"/>
              <a:t> </a:t>
            </a:r>
            <a:r>
              <a:rPr lang="en-GB" sz="2400" dirty="0" err="1" smtClean="0"/>
              <a:t>x</a:t>
            </a:r>
            <a:r>
              <a:rPr lang="en-GB" sz="2400" dirty="0" err="1"/>
              <a:t>'.y'.z</a:t>
            </a:r>
            <a:r>
              <a:rPr lang="en-GB" sz="2400" dirty="0"/>
              <a:t> + x'.</a:t>
            </a:r>
            <a:r>
              <a:rPr lang="en-GB" sz="2400" dirty="0" err="1"/>
              <a:t>y.z</a:t>
            </a:r>
            <a:r>
              <a:rPr lang="en-GB" sz="2400" dirty="0"/>
              <a:t>   + </a:t>
            </a:r>
            <a:r>
              <a:rPr lang="en-GB" sz="2400" dirty="0" err="1"/>
              <a:t>x.y'.z</a:t>
            </a:r>
            <a:r>
              <a:rPr lang="en-GB" sz="2400" dirty="0"/>
              <a:t>' +</a:t>
            </a:r>
            <a:r>
              <a:rPr lang="en-GB" sz="2400" dirty="0" err="1"/>
              <a:t>x.y'.z</a:t>
            </a:r>
            <a:r>
              <a:rPr lang="en-GB" sz="2400" dirty="0"/>
              <a:t> </a:t>
            </a:r>
          </a:p>
        </p:txBody>
      </p:sp>
      <p:sp>
        <p:nvSpPr>
          <p:cNvPr id="3" name="Rectangle 2"/>
          <p:cNvSpPr/>
          <p:nvPr/>
        </p:nvSpPr>
        <p:spPr>
          <a:xfrm>
            <a:off x="4572000" y="2654808"/>
            <a:ext cx="42672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r>
              <a:rPr lang="en-US" dirty="0" smtClean="0">
                <a:solidFill>
                  <a:sysClr val="windowText" lastClr="000000"/>
                </a:solidFill>
              </a:rPr>
              <a:t>??</a:t>
            </a:r>
          </a:p>
          <a:p>
            <a:pPr>
              <a:spcBef>
                <a:spcPts val="1800"/>
              </a:spcBef>
            </a:pPr>
            <a:r>
              <a:rPr lang="en-US" dirty="0" smtClean="0">
                <a:solidFill>
                  <a:sysClr val="windowText" lastClr="000000"/>
                </a:solidFill>
              </a:rPr>
              <a:t>??</a:t>
            </a:r>
          </a:p>
          <a:p>
            <a:pPr>
              <a:spcBef>
                <a:spcPts val="1800"/>
              </a:spcBef>
            </a:pPr>
            <a:r>
              <a:rPr lang="en-US" dirty="0" smtClean="0">
                <a:solidFill>
                  <a:sysClr val="windowText" lastClr="000000"/>
                </a:solidFill>
              </a:rPr>
              <a:t>??</a:t>
            </a:r>
            <a:endParaRPr lang="en-US" dirty="0">
              <a:solidFill>
                <a:sysClr val="windowText" lastClr="000000"/>
              </a:solidFill>
            </a:endParaRPr>
          </a:p>
        </p:txBody>
      </p:sp>
    </p:spTree>
    <p:extLst>
      <p:ext uri="{BB962C8B-B14F-4D97-AF65-F5344CB8AC3E}">
        <p14:creationId xmlns:p14="http://schemas.microsoft.com/office/powerpoint/2010/main" val="13138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838200"/>
            <a:ext cx="8610600" cy="5105400"/>
          </a:xfrm>
        </p:spPr>
        <p:txBody>
          <a:bodyPr/>
          <a:lstStyle/>
          <a:p>
            <a:pPr marL="341313" indent="-231775" eaLnBrk="1" hangingPunct="1">
              <a:spcBef>
                <a:spcPts val="1200"/>
              </a:spcBef>
            </a:pPr>
            <a:r>
              <a:rPr lang="en-US" altLang="zh-TW" sz="2000" dirty="0" smtClean="0"/>
              <a:t>A </a:t>
            </a:r>
            <a:r>
              <a:rPr lang="en-US" altLang="zh-TW" sz="2000" dirty="0" err="1" smtClean="0">
                <a:solidFill>
                  <a:srgbClr val="0000FF"/>
                </a:solidFill>
              </a:rPr>
              <a:t>maxterm</a:t>
            </a:r>
            <a:r>
              <a:rPr lang="en-US" altLang="zh-TW" sz="2000" dirty="0" smtClean="0">
                <a:solidFill>
                  <a:srgbClr val="0000FF"/>
                </a:solidFill>
              </a:rPr>
              <a:t> </a:t>
            </a:r>
            <a:r>
              <a:rPr lang="en-US" altLang="zh-TW" sz="2000" dirty="0" smtClean="0"/>
              <a:t>for a set of variables is a </a:t>
            </a:r>
            <a:r>
              <a:rPr lang="en-US" altLang="zh-TW" sz="2000" b="1" i="1" u="sng" dirty="0" smtClean="0"/>
              <a:t>sum term</a:t>
            </a:r>
            <a:r>
              <a:rPr lang="en-US" altLang="zh-TW" sz="2000" b="1" i="1" dirty="0" smtClean="0"/>
              <a:t> </a:t>
            </a:r>
            <a:r>
              <a:rPr lang="en-US" altLang="zh-TW" sz="2000" dirty="0" smtClean="0"/>
              <a:t>containing </a:t>
            </a:r>
            <a:r>
              <a:rPr lang="en-US" altLang="zh-TW" sz="2000" b="1" i="1" u="sng" dirty="0" smtClean="0"/>
              <a:t>ALL</a:t>
            </a:r>
            <a:r>
              <a:rPr lang="en-US" altLang="zh-TW" sz="2000" dirty="0" smtClean="0"/>
              <a:t> the variables (or its inverted version) exactly once. </a:t>
            </a:r>
          </a:p>
          <a:p>
            <a:pPr marL="741363" lvl="2" indent="-231775" eaLnBrk="1" hangingPunct="1">
              <a:spcBef>
                <a:spcPts val="1200"/>
              </a:spcBef>
              <a:buFont typeface="Arial" pitchFamily="34" charset="0"/>
              <a:buNone/>
            </a:pPr>
            <a:r>
              <a:rPr lang="en-US" altLang="zh-TW" sz="2000" dirty="0" smtClean="0"/>
              <a:t>For example, for a digital circuit with input variables X, Y and Z,</a:t>
            </a:r>
          </a:p>
          <a:p>
            <a:pPr marL="741363" lvl="2" indent="-231775" eaLnBrk="1" hangingPunct="1">
              <a:spcBef>
                <a:spcPts val="1200"/>
              </a:spcBef>
              <a:buFont typeface="Arial" pitchFamily="34" charset="0"/>
              <a:buNone/>
            </a:pPr>
            <a:r>
              <a:rPr lang="en-US" altLang="zh-TW" sz="2000" dirty="0" smtClean="0"/>
              <a:t>X’ + Y + Z</a:t>
            </a:r>
            <a:r>
              <a:rPr lang="en-US" altLang="zh-TW" sz="2000" i="1" dirty="0" smtClean="0"/>
              <a:t>   </a:t>
            </a:r>
            <a:r>
              <a:rPr lang="en-US" altLang="zh-TW" sz="2000" dirty="0" smtClean="0"/>
              <a:t>is a </a:t>
            </a:r>
            <a:r>
              <a:rPr lang="en-US" altLang="zh-TW" sz="2000" dirty="0" err="1" smtClean="0"/>
              <a:t>maxterm</a:t>
            </a:r>
            <a:r>
              <a:rPr lang="en-US" altLang="zh-TW" sz="2000" dirty="0" smtClean="0"/>
              <a:t> </a:t>
            </a:r>
            <a:r>
              <a:rPr lang="en-US" altLang="zh-TW" sz="2000" dirty="0" smtClean="0">
                <a:sym typeface="Wingdings" pitchFamily="2" charset="2"/>
              </a:rPr>
              <a:t> contains the sum term of all variables</a:t>
            </a:r>
            <a:endParaRPr lang="en-US" altLang="zh-TW" sz="2000" dirty="0" smtClean="0"/>
          </a:p>
          <a:p>
            <a:pPr marL="741363" lvl="2" indent="-231775" eaLnBrk="1" hangingPunct="1">
              <a:spcBef>
                <a:spcPct val="0"/>
              </a:spcBef>
              <a:buFont typeface="Arial" pitchFamily="34" charset="0"/>
              <a:buNone/>
            </a:pPr>
            <a:r>
              <a:rPr lang="en-US" altLang="zh-TW" sz="2000" dirty="0" smtClean="0"/>
              <a:t>X’ + Y  is a sum term but NOT a </a:t>
            </a:r>
            <a:r>
              <a:rPr lang="en-US" altLang="zh-TW" sz="2000" dirty="0" err="1" smtClean="0"/>
              <a:t>maxterm</a:t>
            </a:r>
            <a:r>
              <a:rPr lang="en-US" altLang="zh-TW" sz="2000" dirty="0" smtClean="0"/>
              <a:t> </a:t>
            </a:r>
            <a:r>
              <a:rPr lang="en-US" altLang="zh-TW" sz="2000" dirty="0" smtClean="0">
                <a:sym typeface="Wingdings" pitchFamily="2" charset="2"/>
              </a:rPr>
              <a:t> Z is not in the sum term</a:t>
            </a:r>
            <a:endParaRPr lang="en-US" altLang="zh-TW" sz="2000" dirty="0" smtClean="0"/>
          </a:p>
          <a:p>
            <a:pPr marL="341313" indent="-231775" eaLnBrk="1" hangingPunct="1">
              <a:spcBef>
                <a:spcPts val="1200"/>
              </a:spcBef>
            </a:pPr>
            <a:r>
              <a:rPr lang="en-US" altLang="zh-TW" sz="2000" dirty="0" smtClean="0"/>
              <a:t>There are 2</a:t>
            </a:r>
            <a:r>
              <a:rPr lang="en-US" altLang="zh-TW" sz="2000" i="1" baseline="30000" dirty="0" smtClean="0"/>
              <a:t>n</a:t>
            </a:r>
            <a:r>
              <a:rPr lang="en-US" altLang="zh-TW" sz="2000" baseline="30000" dirty="0" smtClean="0"/>
              <a:t> </a:t>
            </a:r>
            <a:r>
              <a:rPr lang="en-US" altLang="zh-TW" sz="2000" dirty="0" smtClean="0"/>
              <a:t>distinct </a:t>
            </a:r>
            <a:r>
              <a:rPr lang="en-US" altLang="zh-TW" sz="2000" dirty="0" err="1" smtClean="0"/>
              <a:t>maxterm</a:t>
            </a:r>
            <a:r>
              <a:rPr lang="en-US" altLang="zh-TW" sz="2000" dirty="0" smtClean="0"/>
              <a:t> for </a:t>
            </a:r>
            <a:r>
              <a:rPr lang="en-US" altLang="zh-TW" sz="2000" i="1" dirty="0" smtClean="0"/>
              <a:t>n</a:t>
            </a:r>
            <a:r>
              <a:rPr lang="en-US" altLang="zh-TW" sz="2000" dirty="0" smtClean="0"/>
              <a:t> variables</a:t>
            </a:r>
          </a:p>
          <a:p>
            <a:pPr marL="741363" lvl="1" indent="-231775" eaLnBrk="1" hangingPunct="1">
              <a:spcBef>
                <a:spcPts val="1200"/>
              </a:spcBef>
            </a:pPr>
            <a:r>
              <a:rPr lang="en-US" altLang="zh-TW" sz="2000" dirty="0" smtClean="0"/>
              <a:t>There are a total 4 </a:t>
            </a:r>
            <a:r>
              <a:rPr lang="en-US" altLang="zh-TW" sz="2000" dirty="0" err="1" smtClean="0"/>
              <a:t>maxterm</a:t>
            </a:r>
            <a:r>
              <a:rPr lang="en-US" altLang="zh-TW" sz="2000" dirty="0" smtClean="0"/>
              <a:t> for a 2 input variable:</a:t>
            </a:r>
          </a:p>
          <a:p>
            <a:pPr marL="509588" lvl="1" indent="0" eaLnBrk="1" hangingPunct="1">
              <a:spcBef>
                <a:spcPts val="1200"/>
              </a:spcBef>
              <a:buNone/>
            </a:pPr>
            <a:r>
              <a:rPr lang="en-US" altLang="zh-TW" sz="2000" dirty="0"/>
              <a:t>	</a:t>
            </a:r>
            <a:r>
              <a:rPr lang="en-US" altLang="zh-TW" sz="2000" dirty="0" smtClean="0"/>
              <a:t>Input variable =  	</a:t>
            </a:r>
            <a:r>
              <a:rPr lang="en-US" altLang="zh-TW" sz="2000" i="1" dirty="0" smtClean="0"/>
              <a:t>X</a:t>
            </a:r>
            <a:r>
              <a:rPr lang="en-US" altLang="zh-TW" sz="2000" dirty="0" smtClean="0"/>
              <a:t> and </a:t>
            </a:r>
            <a:r>
              <a:rPr lang="en-US" altLang="zh-TW" sz="2000" i="1" dirty="0" smtClean="0"/>
              <a:t>Y</a:t>
            </a:r>
            <a:r>
              <a:rPr lang="en-US" altLang="zh-TW" sz="2000" dirty="0" smtClean="0"/>
              <a:t> </a:t>
            </a:r>
          </a:p>
          <a:p>
            <a:pPr marL="509588" lvl="1" indent="0" eaLnBrk="1" hangingPunct="1">
              <a:spcBef>
                <a:spcPts val="0"/>
              </a:spcBef>
              <a:buNone/>
            </a:pPr>
            <a:r>
              <a:rPr lang="en-US" altLang="zh-TW" sz="2000" dirty="0"/>
              <a:t>	</a:t>
            </a:r>
            <a:r>
              <a:rPr lang="en-US" altLang="zh-TW" sz="2000" dirty="0" err="1" smtClean="0"/>
              <a:t>Minterms</a:t>
            </a:r>
            <a:r>
              <a:rPr lang="en-US" altLang="zh-TW" sz="2000" dirty="0" smtClean="0"/>
              <a:t>      =	X’ + Y’,    X’. + Y,    X + Y’,    X + Y</a:t>
            </a:r>
          </a:p>
          <a:p>
            <a:pPr marL="741363" lvl="1" indent="-231775" eaLnBrk="1" hangingPunct="1">
              <a:spcBef>
                <a:spcPts val="1200"/>
              </a:spcBef>
            </a:pPr>
            <a:r>
              <a:rPr lang="en-US" altLang="zh-TW" sz="2000" dirty="0" smtClean="0"/>
              <a:t>There are a total of 8 </a:t>
            </a:r>
            <a:r>
              <a:rPr lang="en-US" altLang="zh-TW" sz="2000" dirty="0" err="1" smtClean="0"/>
              <a:t>minterms</a:t>
            </a:r>
            <a:r>
              <a:rPr lang="en-US" altLang="zh-TW" sz="2000" dirty="0" smtClean="0"/>
              <a:t> for a 3 input variable</a:t>
            </a:r>
          </a:p>
          <a:p>
            <a:pPr marL="509588" lvl="1" indent="0" eaLnBrk="1" hangingPunct="1">
              <a:spcBef>
                <a:spcPts val="1200"/>
              </a:spcBef>
              <a:buNone/>
            </a:pPr>
            <a:r>
              <a:rPr lang="en-US" altLang="zh-TW" sz="2000" dirty="0"/>
              <a:t>	</a:t>
            </a:r>
            <a:r>
              <a:rPr lang="en-US" altLang="zh-TW" sz="2000" dirty="0" smtClean="0"/>
              <a:t>Input variable = A, B and C</a:t>
            </a:r>
          </a:p>
          <a:p>
            <a:pPr marL="509588" lvl="1" indent="0" eaLnBrk="1" hangingPunct="1">
              <a:spcBef>
                <a:spcPts val="0"/>
              </a:spcBef>
              <a:buNone/>
            </a:pPr>
            <a:r>
              <a:rPr lang="en-US" altLang="zh-TW" sz="2000" dirty="0"/>
              <a:t>	</a:t>
            </a:r>
            <a:r>
              <a:rPr lang="en-US" altLang="zh-TW" sz="2000" dirty="0" err="1" smtClean="0"/>
              <a:t>Minterms</a:t>
            </a:r>
            <a:r>
              <a:rPr lang="en-US" altLang="zh-TW" sz="2000" dirty="0" smtClean="0"/>
              <a:t>      = 	A’ + B’ + C</a:t>
            </a:r>
            <a:r>
              <a:rPr lang="en-US" altLang="zh-TW" sz="2000" dirty="0"/>
              <a:t>’, </a:t>
            </a:r>
            <a:r>
              <a:rPr lang="en-US" altLang="zh-TW" sz="2000" dirty="0" smtClean="0"/>
              <a:t>  A’ + B’ + C,   A’ + B + C</a:t>
            </a:r>
            <a:r>
              <a:rPr lang="en-US" altLang="zh-TW" sz="2000" dirty="0"/>
              <a:t>’, </a:t>
            </a:r>
            <a:r>
              <a:rPr lang="en-US" altLang="zh-TW" sz="2000" dirty="0" smtClean="0"/>
              <a:t>   A’ + B + C</a:t>
            </a:r>
          </a:p>
          <a:p>
            <a:pPr marL="509588" lvl="1" indent="0" eaLnBrk="1" hangingPunct="1">
              <a:spcBef>
                <a:spcPts val="0"/>
              </a:spcBef>
              <a:buNone/>
            </a:pPr>
            <a:r>
              <a:rPr lang="en-US" altLang="zh-TW" sz="2000" dirty="0" smtClean="0"/>
              <a:t>			A + B’ + C</a:t>
            </a:r>
            <a:r>
              <a:rPr lang="en-US" altLang="zh-TW" sz="2000" dirty="0"/>
              <a:t>’, </a:t>
            </a:r>
            <a:r>
              <a:rPr lang="en-US" altLang="zh-TW" sz="2000" dirty="0" smtClean="0"/>
              <a:t>  A + B’ + C,    A + B + C</a:t>
            </a:r>
            <a:r>
              <a:rPr lang="en-US" altLang="zh-TW" sz="2000" dirty="0"/>
              <a:t>’, </a:t>
            </a:r>
            <a:r>
              <a:rPr lang="en-US" altLang="zh-TW" sz="2000" dirty="0" smtClean="0"/>
              <a:t>   A + B + C </a:t>
            </a: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a:t/>
            </a:r>
            <a:br>
              <a:rPr lang="en-US" altLang="zh-TW" sz="2000" dirty="0"/>
            </a:br>
            <a:r>
              <a:rPr lang="en-US" altLang="zh-TW" sz="2000" dirty="0" smtClean="0"/>
              <a:t/>
            </a:r>
            <a:br>
              <a:rPr lang="en-US" altLang="zh-TW" sz="2000" dirty="0" smtClean="0"/>
            </a:br>
            <a:endParaRPr lang="en-US" altLang="zh-TW" sz="2000" dirty="0" smtClean="0"/>
          </a:p>
          <a:p>
            <a:pPr lvl="1" eaLnBrk="1" hangingPunct="1">
              <a:spcBef>
                <a:spcPts val="600"/>
              </a:spcBef>
              <a:buFont typeface="Arial" pitchFamily="34" charset="0"/>
              <a:buNone/>
            </a:pPr>
            <a:endParaRPr lang="en-US" altLang="zh-TW" sz="2000" dirty="0" smtClean="0"/>
          </a:p>
        </p:txBody>
      </p:sp>
      <p:sp>
        <p:nvSpPr>
          <p:cNvPr id="35843" name="Title 1"/>
          <p:cNvSpPr>
            <a:spLocks noGrp="1"/>
          </p:cNvSpPr>
          <p:nvPr>
            <p:ph type="title"/>
          </p:nvPr>
        </p:nvSpPr>
        <p:spPr/>
        <p:txBody>
          <a:bodyPr/>
          <a:lstStyle/>
          <a:p>
            <a:pPr eaLnBrk="1" hangingPunct="1"/>
            <a:r>
              <a:rPr lang="en-US" sz="3200" b="1" dirty="0" err="1" smtClean="0"/>
              <a:t>Maxterm</a:t>
            </a:r>
            <a:endParaRPr lang="en-US" sz="3200" b="1" dirty="0" smtClean="0"/>
          </a:p>
        </p:txBody>
      </p:sp>
      <p:sp>
        <p:nvSpPr>
          <p:cNvPr id="358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50522A9-7269-4A51-B498-6BEEF7511369}" type="slidenum">
              <a:rPr lang="en-US" smtClean="0">
                <a:solidFill>
                  <a:srgbClr val="898989"/>
                </a:solidFill>
              </a:rPr>
              <a:pPr eaLnBrk="1" hangingPunct="1"/>
              <a:t>36</a:t>
            </a:fld>
            <a:endParaRPr lang="en-US" smtClean="0">
              <a:solidFill>
                <a:srgbClr val="898989"/>
              </a:solidFill>
            </a:endParaRPr>
          </a:p>
        </p:txBody>
      </p:sp>
    </p:spTree>
    <p:extLst>
      <p:ext uri="{BB962C8B-B14F-4D97-AF65-F5344CB8AC3E}">
        <p14:creationId xmlns:p14="http://schemas.microsoft.com/office/powerpoint/2010/main" val="3024544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63951BE-5E97-46D3-AC15-EFEE0A2785BE}" type="slidenum">
              <a:rPr lang="en-US" smtClean="0">
                <a:solidFill>
                  <a:srgbClr val="898989"/>
                </a:solidFill>
              </a:rPr>
              <a:pPr eaLnBrk="1" hangingPunct="1"/>
              <a:t>37</a:t>
            </a:fld>
            <a:endParaRPr lang="en-US" smtClean="0">
              <a:solidFill>
                <a:srgbClr val="898989"/>
              </a:solidFill>
            </a:endParaRPr>
          </a:p>
        </p:txBody>
      </p:sp>
      <p:sp>
        <p:nvSpPr>
          <p:cNvPr id="43011" name="Rectangle 2"/>
          <p:cNvSpPr>
            <a:spLocks noGrp="1" noChangeArrowheads="1"/>
          </p:cNvSpPr>
          <p:nvPr>
            <p:ph type="title"/>
          </p:nvPr>
        </p:nvSpPr>
        <p:spPr>
          <a:xfrm>
            <a:off x="609600" y="30163"/>
            <a:ext cx="7970838" cy="762000"/>
          </a:xfrm>
        </p:spPr>
        <p:txBody>
          <a:bodyPr/>
          <a:lstStyle/>
          <a:p>
            <a:pPr eaLnBrk="1" hangingPunct="1"/>
            <a:r>
              <a:rPr lang="en-GB" sz="3200" b="1" dirty="0" err="1" smtClean="0"/>
              <a:t>Maxterm</a:t>
            </a:r>
            <a:endParaRPr lang="en-GB" sz="3200" dirty="0" smtClean="0"/>
          </a:p>
        </p:txBody>
      </p:sp>
      <p:sp>
        <p:nvSpPr>
          <p:cNvPr id="43012" name="Rectangle 3"/>
          <p:cNvSpPr>
            <a:spLocks noGrp="1" noChangeArrowheads="1"/>
          </p:cNvSpPr>
          <p:nvPr>
            <p:ph type="body" idx="1"/>
          </p:nvPr>
        </p:nvSpPr>
        <p:spPr>
          <a:xfrm>
            <a:off x="304800" y="838200"/>
            <a:ext cx="8229600" cy="2205038"/>
          </a:xfrm>
        </p:spPr>
        <p:txBody>
          <a:bodyPr/>
          <a:lstStyle/>
          <a:p>
            <a:pPr eaLnBrk="1" hangingPunct="1">
              <a:spcBef>
                <a:spcPts val="600"/>
              </a:spcBef>
              <a:buSzPct val="120000"/>
              <a:buFont typeface="Wingdings" pitchFamily="2" charset="2"/>
              <a:buChar char="§"/>
            </a:pPr>
            <a:endParaRPr lang="en-GB" sz="2000" b="1" dirty="0" smtClean="0">
              <a:solidFill>
                <a:srgbClr val="0000FF"/>
              </a:solidFill>
            </a:endParaRPr>
          </a:p>
          <a:p>
            <a:pPr lvl="1" eaLnBrk="1" hangingPunct="1">
              <a:spcBef>
                <a:spcPts val="600"/>
              </a:spcBef>
              <a:buSzPct val="120000"/>
              <a:buFont typeface="Wingdings" pitchFamily="2" charset="2"/>
              <a:buChar char="§"/>
            </a:pPr>
            <a:endParaRPr lang="en-GB" sz="2000" b="1" dirty="0" smtClean="0">
              <a:solidFill>
                <a:srgbClr val="0000FF"/>
              </a:solidFill>
            </a:endParaRPr>
          </a:p>
          <a:p>
            <a:pPr lvl="1" eaLnBrk="1" hangingPunct="1">
              <a:spcBef>
                <a:spcPts val="600"/>
              </a:spcBef>
              <a:buSzPct val="120000"/>
              <a:buFont typeface="Wingdings" pitchFamily="2" charset="2"/>
              <a:buChar char="§"/>
            </a:pPr>
            <a:endParaRPr lang="en-GB" sz="2000" b="1" dirty="0" smtClean="0">
              <a:solidFill>
                <a:srgbClr val="0000FF"/>
              </a:solidFill>
            </a:endParaRPr>
          </a:p>
        </p:txBody>
      </p:sp>
      <p:pic>
        <p:nvPicPr>
          <p:cNvPr id="8" name="Picture 4"/>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1446265" y="3124200"/>
            <a:ext cx="399136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41376" y="1889633"/>
            <a:ext cx="4154424" cy="923330"/>
          </a:xfrm>
          <a:prstGeom prst="rect">
            <a:avLst/>
          </a:prstGeom>
          <a:solidFill>
            <a:schemeClr val="bg1">
              <a:lumMod val="95000"/>
            </a:schemeClr>
          </a:solidFill>
          <a:ln w="3175">
            <a:solidFill>
              <a:schemeClr val="tx1"/>
            </a:solidFill>
            <a:prstDash val="dash"/>
          </a:ln>
        </p:spPr>
        <p:txBody>
          <a:bodyPr wrap="square">
            <a:spAutoFit/>
          </a:bodyPr>
          <a:lstStyle/>
          <a:p>
            <a:pPr marL="285750" indent="-285750">
              <a:buFont typeface="Arial" pitchFamily="34" charset="0"/>
              <a:buChar char="•"/>
            </a:pPr>
            <a:r>
              <a:rPr lang="en-GB" dirty="0"/>
              <a:t>For </a:t>
            </a:r>
            <a:r>
              <a:rPr lang="en-GB" dirty="0" smtClean="0"/>
              <a:t>the input X=0, Y=0, Z = 0, only the </a:t>
            </a:r>
            <a:r>
              <a:rPr lang="en-GB" dirty="0" err="1" smtClean="0"/>
              <a:t>the</a:t>
            </a:r>
            <a:r>
              <a:rPr lang="en-GB" dirty="0" smtClean="0"/>
              <a:t> </a:t>
            </a:r>
            <a:r>
              <a:rPr lang="en-GB" dirty="0" err="1" smtClean="0"/>
              <a:t>minterm</a:t>
            </a:r>
            <a:r>
              <a:rPr lang="en-GB" dirty="0" smtClean="0"/>
              <a:t> X’ . Y’ . Z’ outputs 1.</a:t>
            </a:r>
            <a:r>
              <a:rPr lang="en-GB" u="sng" dirty="0" smtClean="0"/>
              <a:t> </a:t>
            </a:r>
          </a:p>
          <a:p>
            <a:pPr marL="285750" indent="-285750">
              <a:buFont typeface="Arial" pitchFamily="34" charset="0"/>
              <a:buChar char="•"/>
            </a:pPr>
            <a:r>
              <a:rPr lang="en-GB" dirty="0" smtClean="0"/>
              <a:t>All other </a:t>
            </a:r>
            <a:r>
              <a:rPr lang="en-GB" dirty="0" err="1" smtClean="0"/>
              <a:t>minterms</a:t>
            </a:r>
            <a:r>
              <a:rPr lang="en-GB" dirty="0" smtClean="0"/>
              <a:t> output 0.</a:t>
            </a:r>
          </a:p>
        </p:txBody>
      </p:sp>
      <p:sp>
        <p:nvSpPr>
          <p:cNvPr id="2" name="Rectangle 1"/>
          <p:cNvSpPr/>
          <p:nvPr/>
        </p:nvSpPr>
        <p:spPr>
          <a:xfrm>
            <a:off x="341376" y="751023"/>
            <a:ext cx="7964424" cy="1015663"/>
          </a:xfrm>
          <a:prstGeom prst="rect">
            <a:avLst/>
          </a:prstGeom>
        </p:spPr>
        <p:txBody>
          <a:bodyPr wrap="square">
            <a:spAutoFit/>
          </a:bodyPr>
          <a:lstStyle/>
          <a:p>
            <a:pPr marL="342900" indent="-342900" eaLnBrk="1" hangingPunct="1">
              <a:buFont typeface="Wingdings" pitchFamily="2" charset="2"/>
              <a:buChar char="§"/>
            </a:pPr>
            <a:r>
              <a:rPr lang="en-US" altLang="zh-TW" sz="2000" dirty="0"/>
              <a:t>For </a:t>
            </a:r>
            <a:r>
              <a:rPr lang="en-US" altLang="zh-TW" sz="2000" i="1" dirty="0"/>
              <a:t>each</a:t>
            </a:r>
            <a:r>
              <a:rPr lang="en-US" altLang="zh-TW" sz="2000" b="1" i="1" dirty="0"/>
              <a:t> </a:t>
            </a:r>
            <a:r>
              <a:rPr lang="en-US" altLang="zh-TW" sz="2000" dirty="0"/>
              <a:t>input </a:t>
            </a:r>
            <a:r>
              <a:rPr lang="en-US" altLang="zh-TW" sz="2000" dirty="0" smtClean="0"/>
              <a:t>bit pattern in </a:t>
            </a:r>
            <a:r>
              <a:rPr lang="en-US" altLang="zh-TW" sz="2000" dirty="0"/>
              <a:t>the </a:t>
            </a:r>
            <a:r>
              <a:rPr lang="en-US" altLang="zh-TW" sz="2000" dirty="0" err="1"/>
              <a:t>truthtable</a:t>
            </a:r>
            <a:r>
              <a:rPr lang="en-US" altLang="zh-TW" sz="2000" dirty="0"/>
              <a:t>, there </a:t>
            </a:r>
            <a:r>
              <a:rPr lang="en-US" altLang="zh-TW" sz="2000" dirty="0" smtClean="0"/>
              <a:t>is </a:t>
            </a:r>
            <a:endParaRPr lang="en-US" altLang="zh-TW" sz="2000" dirty="0"/>
          </a:p>
          <a:p>
            <a:pPr marL="800100" lvl="1" indent="-342900" eaLnBrk="1" hangingPunct="1">
              <a:buFontTx/>
              <a:buChar char="-"/>
            </a:pPr>
            <a:r>
              <a:rPr lang="en-US" altLang="zh-TW" sz="2000" dirty="0" smtClean="0"/>
              <a:t>only one </a:t>
            </a:r>
            <a:r>
              <a:rPr lang="en-US" altLang="zh-TW" sz="2000" dirty="0" err="1" smtClean="0"/>
              <a:t>minterm</a:t>
            </a:r>
            <a:r>
              <a:rPr lang="en-US" altLang="zh-TW" sz="2000" dirty="0" smtClean="0"/>
              <a:t> which generates a 1 for that bit pattern,  and</a:t>
            </a:r>
            <a:endParaRPr lang="en-US" altLang="zh-TW" sz="2000" b="1" dirty="0" smtClean="0"/>
          </a:p>
          <a:p>
            <a:pPr marL="800100" lvl="1" indent="-342900" eaLnBrk="1" hangingPunct="1">
              <a:buFontTx/>
              <a:buChar char="-"/>
            </a:pPr>
            <a:r>
              <a:rPr lang="en-US" altLang="zh-TW" sz="2000" b="1" dirty="0" smtClean="0"/>
              <a:t>only one </a:t>
            </a:r>
            <a:r>
              <a:rPr lang="en-US" altLang="zh-TW" sz="2000" b="1" dirty="0" err="1" smtClean="0"/>
              <a:t>maxterm</a:t>
            </a:r>
            <a:r>
              <a:rPr lang="en-US" altLang="zh-TW" sz="2000" b="1" dirty="0" smtClean="0"/>
              <a:t> which generates a 0 for that bit pattern.</a:t>
            </a:r>
            <a:endParaRPr lang="en-US" altLang="zh-TW" sz="2000" b="1" dirty="0"/>
          </a:p>
        </p:txBody>
      </p:sp>
      <p:sp>
        <p:nvSpPr>
          <p:cNvPr id="11" name="Rectangle 10"/>
          <p:cNvSpPr/>
          <p:nvPr/>
        </p:nvSpPr>
        <p:spPr>
          <a:xfrm>
            <a:off x="4760278" y="2028133"/>
            <a:ext cx="3926521" cy="923330"/>
          </a:xfrm>
          <a:prstGeom prst="rect">
            <a:avLst/>
          </a:prstGeom>
          <a:solidFill>
            <a:srgbClr val="B9FDF7"/>
          </a:solidFill>
          <a:ln w="28575">
            <a:solidFill>
              <a:schemeClr val="tx1"/>
            </a:solidFill>
          </a:ln>
        </p:spPr>
        <p:txBody>
          <a:bodyPr wrap="square">
            <a:spAutoFit/>
          </a:bodyPr>
          <a:lstStyle/>
          <a:p>
            <a:pPr marL="285750" indent="-285750">
              <a:buFont typeface="Arial" pitchFamily="34" charset="0"/>
              <a:buChar char="•"/>
            </a:pPr>
            <a:r>
              <a:rPr lang="en-GB" dirty="0" smtClean="0"/>
              <a:t>For </a:t>
            </a:r>
            <a:r>
              <a:rPr lang="en-GB" dirty="0"/>
              <a:t>the input X=0, Y=0, Z = </a:t>
            </a:r>
            <a:r>
              <a:rPr lang="en-GB" dirty="0" smtClean="0"/>
              <a:t>1</a:t>
            </a:r>
            <a:r>
              <a:rPr lang="en-US" dirty="0" smtClean="0"/>
              <a:t>, only the </a:t>
            </a:r>
            <a:r>
              <a:rPr lang="en-US" dirty="0" err="1" smtClean="0"/>
              <a:t>maxterm</a:t>
            </a:r>
            <a:r>
              <a:rPr lang="en-US" dirty="0" smtClean="0"/>
              <a:t> </a:t>
            </a:r>
            <a:r>
              <a:rPr lang="en-GB" dirty="0" smtClean="0"/>
              <a:t>X + Y + Z’ outputs </a:t>
            </a:r>
            <a:r>
              <a:rPr lang="en-GB" dirty="0"/>
              <a:t>0</a:t>
            </a:r>
            <a:r>
              <a:rPr lang="en-GB" dirty="0" smtClean="0"/>
              <a:t>.</a:t>
            </a:r>
            <a:endParaRPr lang="en-GB" u="sng" dirty="0" smtClean="0"/>
          </a:p>
          <a:p>
            <a:pPr marL="285750" indent="-285750">
              <a:buFont typeface="Arial" pitchFamily="34" charset="0"/>
              <a:buChar char="•"/>
            </a:pPr>
            <a:r>
              <a:rPr lang="en-GB" dirty="0" smtClean="0"/>
              <a:t>All other </a:t>
            </a:r>
            <a:r>
              <a:rPr lang="en-GB" dirty="0" err="1" smtClean="0"/>
              <a:t>maxterms</a:t>
            </a:r>
            <a:r>
              <a:rPr lang="en-GB" dirty="0" smtClean="0"/>
              <a:t> output 1</a:t>
            </a:r>
          </a:p>
        </p:txBody>
      </p:sp>
      <p:cxnSp>
        <p:nvCxnSpPr>
          <p:cNvPr id="4" name="Straight Connector 3"/>
          <p:cNvCxnSpPr>
            <a:stCxn id="9" idx="2"/>
          </p:cNvCxnSpPr>
          <p:nvPr/>
        </p:nvCxnSpPr>
        <p:spPr>
          <a:xfrm>
            <a:off x="2418588" y="2812963"/>
            <a:ext cx="629412" cy="76843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5276089" y="2951463"/>
            <a:ext cx="1264229" cy="851072"/>
          </a:xfrm>
          <a:prstGeom prst="line">
            <a:avLst/>
          </a:prstGeom>
        </p:spPr>
        <p:style>
          <a:lnRef idx="1">
            <a:schemeClr val="dk1"/>
          </a:lnRef>
          <a:fillRef idx="0">
            <a:schemeClr val="dk1"/>
          </a:fillRef>
          <a:effectRef idx="0">
            <a:schemeClr val="dk1"/>
          </a:effectRef>
          <a:fontRef idx="minor">
            <a:schemeClr val="tx1"/>
          </a:fontRef>
        </p:style>
      </p:cxnSp>
      <p:sp>
        <p:nvSpPr>
          <p:cNvPr id="17" name="Rectangle 16"/>
          <p:cNvSpPr/>
          <p:nvPr/>
        </p:nvSpPr>
        <p:spPr>
          <a:xfrm>
            <a:off x="4704239" y="5861304"/>
            <a:ext cx="4211161" cy="923330"/>
          </a:xfrm>
          <a:prstGeom prst="rect">
            <a:avLst/>
          </a:prstGeom>
          <a:solidFill>
            <a:srgbClr val="B9FDF7"/>
          </a:solidFill>
          <a:ln w="28575">
            <a:solidFill>
              <a:schemeClr val="tx1"/>
            </a:solidFill>
          </a:ln>
        </p:spPr>
        <p:txBody>
          <a:bodyPr wrap="square">
            <a:spAutoFit/>
          </a:bodyPr>
          <a:lstStyle/>
          <a:p>
            <a:pPr marL="285750" indent="-285750">
              <a:buFont typeface="Arial" pitchFamily="34" charset="0"/>
              <a:buChar char="•"/>
            </a:pPr>
            <a:r>
              <a:rPr lang="en-GB" dirty="0" smtClean="0"/>
              <a:t>For the </a:t>
            </a:r>
            <a:r>
              <a:rPr lang="en-GB" dirty="0"/>
              <a:t>input X=1, Y=0, Z = </a:t>
            </a:r>
            <a:r>
              <a:rPr lang="en-GB" dirty="0" smtClean="0"/>
              <a:t>1</a:t>
            </a:r>
            <a:r>
              <a:rPr lang="en-US" dirty="0" smtClean="0"/>
              <a:t>, only the </a:t>
            </a:r>
            <a:r>
              <a:rPr lang="en-US" dirty="0" err="1" smtClean="0"/>
              <a:t>maxterm</a:t>
            </a:r>
            <a:r>
              <a:rPr lang="en-US" dirty="0" smtClean="0"/>
              <a:t> </a:t>
            </a:r>
            <a:r>
              <a:rPr lang="en-GB" dirty="0" smtClean="0"/>
              <a:t>X’ + Y + Z’ outputs 1.</a:t>
            </a:r>
          </a:p>
          <a:p>
            <a:pPr marL="285750" indent="-285750">
              <a:buFont typeface="Arial" pitchFamily="34" charset="0"/>
              <a:buChar char="•"/>
            </a:pPr>
            <a:r>
              <a:rPr lang="en-GB" dirty="0" smtClean="0"/>
              <a:t>All other </a:t>
            </a:r>
            <a:r>
              <a:rPr lang="en-GB" dirty="0" err="1" smtClean="0"/>
              <a:t>maxterms</a:t>
            </a:r>
            <a:r>
              <a:rPr lang="en-GB" dirty="0" smtClean="0"/>
              <a:t> output 1.</a:t>
            </a:r>
          </a:p>
        </p:txBody>
      </p:sp>
      <p:cxnSp>
        <p:nvCxnSpPr>
          <p:cNvPr id="18" name="Straight Connector 17"/>
          <p:cNvCxnSpPr>
            <a:stCxn id="17" idx="0"/>
          </p:cNvCxnSpPr>
          <p:nvPr/>
        </p:nvCxnSpPr>
        <p:spPr>
          <a:xfrm flipH="1" flipV="1">
            <a:off x="5276090" y="4876800"/>
            <a:ext cx="1533730" cy="984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651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pPr eaLnBrk="1" hangingPunct="1"/>
            <a:r>
              <a:rPr lang="en-US" sz="3200" b="1" dirty="0" err="1" smtClean="0"/>
              <a:t>Truthtable</a:t>
            </a:r>
            <a:r>
              <a:rPr lang="en-US" sz="3200" b="1" dirty="0" smtClean="0"/>
              <a:t> as a Combination of </a:t>
            </a:r>
            <a:r>
              <a:rPr lang="en-US" sz="3200" b="1" dirty="0" err="1" smtClean="0"/>
              <a:t>Maxterm</a:t>
            </a:r>
            <a:endParaRPr lang="en-US" sz="3200" b="1" dirty="0" smtClean="0"/>
          </a:p>
        </p:txBody>
      </p:sp>
      <p:sp>
        <p:nvSpPr>
          <p:cNvPr id="4096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0A5DAC2-7D8C-4719-81BF-9A09AEC23100}" type="slidenum">
              <a:rPr lang="en-US" smtClean="0">
                <a:solidFill>
                  <a:srgbClr val="898989"/>
                </a:solidFill>
              </a:rPr>
              <a:pPr eaLnBrk="1" hangingPunct="1"/>
              <a:t>38</a:t>
            </a:fld>
            <a:endParaRPr lang="en-US" smtClean="0">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2027851"/>
              </p:ext>
            </p:extLst>
          </p:nvPr>
        </p:nvGraphicFramePr>
        <p:xfrm>
          <a:off x="3518693" y="2231712"/>
          <a:ext cx="2259013" cy="2699375"/>
        </p:xfrm>
        <a:graphic>
          <a:graphicData uri="http://schemas.openxmlformats.org/presentationml/2006/ole">
            <mc:AlternateContent xmlns:mc="http://schemas.openxmlformats.org/markup-compatibility/2006">
              <mc:Choice xmlns:v="urn:schemas-microsoft-com:vml" Requires="v">
                <p:oleObj spid="_x0000_s40118" name="Document" r:id="rId4" imgW="2225293" imgH="2625194" progId="Word.Document.8">
                  <p:embed/>
                </p:oleObj>
              </mc:Choice>
              <mc:Fallback>
                <p:oleObj name="Document" r:id="rId4" imgW="2225293" imgH="2625194" progId="Word.Document.8">
                  <p:embed/>
                  <p:pic>
                    <p:nvPicPr>
                      <p:cNvPr id="0" name="Picture 1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8693" y="2231712"/>
                        <a:ext cx="2259013" cy="269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a:spLocks noChangeArrowheads="1"/>
          </p:cNvSpPr>
          <p:nvPr/>
        </p:nvSpPr>
        <p:spPr bwMode="auto">
          <a:xfrm>
            <a:off x="1079157" y="1676400"/>
            <a:ext cx="718369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r>
              <a:rPr lang="en-US" altLang="zh-TW" sz="2800" dirty="0" smtClean="0"/>
              <a:t>F  =                       (X+Y</a:t>
            </a:r>
            <a:r>
              <a:rPr lang="en-US" altLang="zh-TW" sz="2800" dirty="0"/>
              <a:t>’+Z</a:t>
            </a:r>
            <a:r>
              <a:rPr lang="en-US" altLang="zh-TW" sz="2800" dirty="0" smtClean="0"/>
              <a:t>’)       .          (X</a:t>
            </a:r>
            <a:r>
              <a:rPr lang="en-US" altLang="zh-TW" sz="2800" dirty="0"/>
              <a:t>’+Y’+</a:t>
            </a:r>
            <a:r>
              <a:rPr lang="en-US" altLang="zh-TW" sz="2800" dirty="0" smtClean="0"/>
              <a:t>Z)</a:t>
            </a:r>
            <a:endParaRPr lang="en-US" altLang="zh-TW" sz="2800" dirty="0"/>
          </a:p>
          <a:p>
            <a:pPr lvl="1"/>
            <a:endParaRPr lang="en-US" altLang="zh-TW" sz="2800" dirty="0"/>
          </a:p>
        </p:txBody>
      </p:sp>
      <p:graphicFrame>
        <p:nvGraphicFramePr>
          <p:cNvPr id="44" name="Object 43"/>
          <p:cNvGraphicFramePr>
            <a:graphicFrameLocks noChangeAspect="1"/>
          </p:cNvGraphicFramePr>
          <p:nvPr>
            <p:extLst>
              <p:ext uri="{D42A27DB-BD31-4B8C-83A1-F6EECF244321}">
                <p14:modId xmlns:p14="http://schemas.microsoft.com/office/powerpoint/2010/main" val="3563516215"/>
              </p:ext>
            </p:extLst>
          </p:nvPr>
        </p:nvGraphicFramePr>
        <p:xfrm>
          <a:off x="6553200" y="2244725"/>
          <a:ext cx="2259013" cy="2673350"/>
        </p:xfrm>
        <a:graphic>
          <a:graphicData uri="http://schemas.openxmlformats.org/presentationml/2006/ole">
            <mc:AlternateContent xmlns:mc="http://schemas.openxmlformats.org/markup-compatibility/2006">
              <mc:Choice xmlns:v="urn:schemas-microsoft-com:vml" Requires="v">
                <p:oleObj spid="_x0000_s40119" name="Document" r:id="rId7" imgW="2227059" imgH="2628476" progId="Word.Document.8">
                  <p:embed/>
                </p:oleObj>
              </mc:Choice>
              <mc:Fallback>
                <p:oleObj name="Document" r:id="rId7" imgW="2227059" imgH="2628476" progId="Word.Document.8">
                  <p:embed/>
                  <p:pic>
                    <p:nvPicPr>
                      <p:cNvPr id="0" name="Picture 1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2244725"/>
                        <a:ext cx="2259013"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3782438776"/>
              </p:ext>
            </p:extLst>
          </p:nvPr>
        </p:nvGraphicFramePr>
        <p:xfrm>
          <a:off x="289956" y="2284057"/>
          <a:ext cx="2259012" cy="2673350"/>
        </p:xfrm>
        <a:graphic>
          <a:graphicData uri="http://schemas.openxmlformats.org/presentationml/2006/ole">
            <mc:AlternateContent xmlns:mc="http://schemas.openxmlformats.org/markup-compatibility/2006">
              <mc:Choice xmlns:v="urn:schemas-microsoft-com:vml" Requires="v">
                <p:oleObj spid="_x0000_s40120" name="Document" r:id="rId10" imgW="2227059" imgH="2628476" progId="Word.Document.8">
                  <p:embed/>
                </p:oleObj>
              </mc:Choice>
              <mc:Fallback>
                <p:oleObj name="Document" r:id="rId10" imgW="2227059" imgH="2628476" progId="Word.Document.8">
                  <p:embed/>
                  <p:pic>
                    <p:nvPicPr>
                      <p:cNvPr id="0" name="Picture 1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956" y="2284057"/>
                        <a:ext cx="2259012" cy="267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Rectangle 53"/>
          <p:cNvSpPr>
            <a:spLocks noChangeArrowheads="1"/>
          </p:cNvSpPr>
          <p:nvPr/>
        </p:nvSpPr>
        <p:spPr bwMode="auto">
          <a:xfrm>
            <a:off x="76200" y="750887"/>
            <a:ext cx="883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1" indent="-342900">
              <a:spcBef>
                <a:spcPts val="300"/>
              </a:spcBef>
              <a:buFont typeface="Arial" pitchFamily="34" charset="0"/>
              <a:buChar char="•"/>
            </a:pPr>
            <a:r>
              <a:rPr lang="en-US" altLang="zh-TW" sz="2000" dirty="0"/>
              <a:t>A truth table can be expressed in terms of the </a:t>
            </a:r>
            <a:r>
              <a:rPr lang="en-US" altLang="zh-TW" sz="2000" b="1" dirty="0" smtClean="0"/>
              <a:t>product of </a:t>
            </a:r>
            <a:r>
              <a:rPr lang="en-US" altLang="zh-TW" sz="2000" b="1" dirty="0" err="1" smtClean="0"/>
              <a:t>maxterm</a:t>
            </a:r>
            <a:r>
              <a:rPr lang="en-US" altLang="zh-TW" sz="2000" b="1" dirty="0" smtClean="0"/>
              <a:t> </a:t>
            </a:r>
            <a:r>
              <a:rPr lang="en-US" altLang="zh-TW" sz="2000" dirty="0" smtClean="0"/>
              <a:t>by </a:t>
            </a:r>
            <a:r>
              <a:rPr lang="en-US" altLang="zh-TW" sz="2000" dirty="0"/>
              <a:t>looking at </a:t>
            </a:r>
            <a:r>
              <a:rPr lang="en-US" altLang="zh-TW" sz="2000" b="1" u="sng" dirty="0"/>
              <a:t>rows which outputs </a:t>
            </a:r>
            <a:r>
              <a:rPr lang="en-US" altLang="zh-TW" sz="2000" b="1" u="sng" dirty="0" smtClean="0"/>
              <a:t>0</a:t>
            </a:r>
            <a:r>
              <a:rPr lang="en-US" altLang="zh-TW" sz="2000" dirty="0" smtClean="0"/>
              <a:t>.</a:t>
            </a:r>
            <a:endParaRPr lang="en-US" altLang="zh-TW" sz="2000" dirty="0"/>
          </a:p>
        </p:txBody>
      </p:sp>
      <p:sp>
        <p:nvSpPr>
          <p:cNvPr id="15" name="Rectangle 14"/>
          <p:cNvSpPr/>
          <p:nvPr/>
        </p:nvSpPr>
        <p:spPr>
          <a:xfrm>
            <a:off x="5486400" y="2996625"/>
            <a:ext cx="939681" cy="584775"/>
          </a:xfrm>
          <a:prstGeom prst="rect">
            <a:avLst/>
          </a:prstGeom>
        </p:spPr>
        <p:txBody>
          <a:bodyPr wrap="none">
            <a:spAutoFit/>
          </a:bodyPr>
          <a:lstStyle/>
          <a:p>
            <a:pPr marL="0" lvl="1"/>
            <a:r>
              <a:rPr lang="en-US" altLang="zh-TW" sz="3200" dirty="0" smtClean="0"/>
              <a:t>AND</a:t>
            </a:r>
            <a:endParaRPr lang="en-US" altLang="zh-TW" sz="3200" dirty="0"/>
          </a:p>
        </p:txBody>
      </p:sp>
      <p:sp>
        <p:nvSpPr>
          <p:cNvPr id="4" name="Rectangle 3"/>
          <p:cNvSpPr/>
          <p:nvPr/>
        </p:nvSpPr>
        <p:spPr>
          <a:xfrm>
            <a:off x="143255" y="5148580"/>
            <a:ext cx="8619745" cy="1054135"/>
          </a:xfrm>
          <a:prstGeom prst="rect">
            <a:avLst/>
          </a:prstGeom>
        </p:spPr>
        <p:txBody>
          <a:bodyPr wrap="square">
            <a:spAutoFit/>
          </a:bodyPr>
          <a:lstStyle/>
          <a:p>
            <a:pPr marL="342900" lvl="1" indent="-342900">
              <a:spcBef>
                <a:spcPts val="300"/>
              </a:spcBef>
              <a:buFont typeface="Arial" pitchFamily="34" charset="0"/>
              <a:buChar char="•"/>
            </a:pPr>
            <a:r>
              <a:rPr lang="en-US" altLang="zh-TW" sz="2000" dirty="0" smtClean="0">
                <a:sym typeface="Wingdings" pitchFamily="2" charset="2"/>
              </a:rPr>
              <a:t>F = 1 only when the bit pattern is NOT 011 and NOT 110.</a:t>
            </a:r>
          </a:p>
          <a:p>
            <a:pPr marL="342900" lvl="1" indent="-342900">
              <a:spcBef>
                <a:spcPts val="300"/>
              </a:spcBef>
              <a:buFont typeface="Arial" pitchFamily="34" charset="0"/>
              <a:buChar char="•"/>
            </a:pPr>
            <a:r>
              <a:rPr lang="en-US" altLang="zh-TW" sz="2000" dirty="0">
                <a:sym typeface="Wingdings" pitchFamily="2" charset="2"/>
              </a:rPr>
              <a:t>F = 0 only when the bit pattern is either  011 (covered by </a:t>
            </a:r>
            <a:r>
              <a:rPr lang="en-US" altLang="zh-TW" sz="2000" dirty="0" err="1">
                <a:sym typeface="Wingdings" pitchFamily="2" charset="2"/>
              </a:rPr>
              <a:t>maxterm</a:t>
            </a:r>
            <a:r>
              <a:rPr lang="en-US" altLang="zh-TW" sz="2000" dirty="0">
                <a:sym typeface="Wingdings" pitchFamily="2" charset="2"/>
              </a:rPr>
              <a:t> X+Y’+Z’) OR  when  the bit pattern is 110 (covered by </a:t>
            </a:r>
            <a:r>
              <a:rPr lang="en-US" altLang="zh-TW" sz="2000" dirty="0" err="1">
                <a:sym typeface="Wingdings" pitchFamily="2" charset="2"/>
              </a:rPr>
              <a:t>minterm</a:t>
            </a:r>
            <a:r>
              <a:rPr lang="en-US" altLang="zh-TW" sz="2000" dirty="0">
                <a:sym typeface="Wingdings" pitchFamily="2" charset="2"/>
              </a:rPr>
              <a:t> X’+Y’+Z</a:t>
            </a:r>
            <a:r>
              <a:rPr lang="en-US" altLang="zh-TW" sz="2000" dirty="0" smtClean="0">
                <a:sym typeface="Wingdings" pitchFamily="2" charset="2"/>
              </a:rPr>
              <a:t>’)</a:t>
            </a:r>
            <a:endParaRPr lang="en-US" altLang="zh-TW" sz="2000" dirty="0">
              <a:sym typeface="Wingdings" pitchFamily="2" charset="2"/>
            </a:endParaRPr>
          </a:p>
        </p:txBody>
      </p:sp>
      <p:sp>
        <p:nvSpPr>
          <p:cNvPr id="16" name="Right Arrow 15"/>
          <p:cNvSpPr/>
          <p:nvPr/>
        </p:nvSpPr>
        <p:spPr>
          <a:xfrm>
            <a:off x="2568064" y="3289012"/>
            <a:ext cx="61436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extLst>
      <p:ext uri="{BB962C8B-B14F-4D97-AF65-F5344CB8AC3E}">
        <p14:creationId xmlns:p14="http://schemas.microsoft.com/office/powerpoint/2010/main" val="18840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5"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9F6D83A-317F-4B00-A8DA-418E7C9CE4C0}" type="slidenum">
              <a:rPr lang="en-US" smtClean="0">
                <a:solidFill>
                  <a:srgbClr val="898989"/>
                </a:solidFill>
              </a:rPr>
              <a:pPr eaLnBrk="1" hangingPunct="1"/>
              <a:t>39</a:t>
            </a:fld>
            <a:endParaRPr lang="en-US" smtClean="0">
              <a:solidFill>
                <a:srgbClr val="898989"/>
              </a:solidFill>
            </a:endParaRPr>
          </a:p>
        </p:txBody>
      </p:sp>
      <p:sp>
        <p:nvSpPr>
          <p:cNvPr id="39940" name="Title 1"/>
          <p:cNvSpPr>
            <a:spLocks noGrp="1"/>
          </p:cNvSpPr>
          <p:nvPr>
            <p:ph type="title"/>
          </p:nvPr>
        </p:nvSpPr>
        <p:spPr/>
        <p:txBody>
          <a:bodyPr/>
          <a:lstStyle/>
          <a:p>
            <a:pPr eaLnBrk="1" hangingPunct="1"/>
            <a:r>
              <a:rPr lang="en-US" sz="3200" b="1" dirty="0" err="1" smtClean="0"/>
              <a:t>Maxterm</a:t>
            </a:r>
            <a:r>
              <a:rPr lang="en-US" sz="3200" b="1" dirty="0" smtClean="0"/>
              <a:t> </a:t>
            </a:r>
            <a:r>
              <a:rPr lang="en-US" sz="3200" b="1" dirty="0" err="1" smtClean="0"/>
              <a:t>vs</a:t>
            </a:r>
            <a:r>
              <a:rPr lang="en-US" sz="3200" b="1" dirty="0" smtClean="0"/>
              <a:t> </a:t>
            </a:r>
            <a:r>
              <a:rPr lang="en-US" sz="3200" b="1" dirty="0" err="1" smtClean="0"/>
              <a:t>Minterm</a:t>
            </a:r>
            <a:endParaRPr lang="en-US" sz="3200" b="1" dirty="0" smtClean="0"/>
          </a:p>
        </p:txBody>
      </p:sp>
      <p:graphicFrame>
        <p:nvGraphicFramePr>
          <p:cNvPr id="40965" name="Object 23"/>
          <p:cNvGraphicFramePr>
            <a:graphicFrameLocks noChangeAspect="1"/>
          </p:cNvGraphicFramePr>
          <p:nvPr>
            <p:extLst>
              <p:ext uri="{D42A27DB-BD31-4B8C-83A1-F6EECF244321}">
                <p14:modId xmlns:p14="http://schemas.microsoft.com/office/powerpoint/2010/main" val="167547282"/>
              </p:ext>
            </p:extLst>
          </p:nvPr>
        </p:nvGraphicFramePr>
        <p:xfrm>
          <a:off x="6629400" y="2057400"/>
          <a:ext cx="2012950" cy="3459162"/>
        </p:xfrm>
        <a:graphic>
          <a:graphicData uri="http://schemas.openxmlformats.org/presentationml/2006/ole">
            <mc:AlternateContent xmlns:mc="http://schemas.openxmlformats.org/markup-compatibility/2006">
              <mc:Choice xmlns:v="urn:schemas-microsoft-com:vml" Requires="v">
                <p:oleObj spid="_x0000_s38975" name="Document" r:id="rId4" imgW="1652033" imgH="2849737" progId="Word.Document.8">
                  <p:embed/>
                </p:oleObj>
              </mc:Choice>
              <mc:Fallback>
                <p:oleObj name="Document" r:id="rId4" imgW="1652033" imgH="2849737" progId="Word.Document.8">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057400"/>
                        <a:ext cx="2012950" cy="345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140741" y="762000"/>
            <a:ext cx="7022059"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pPr>
            <a:r>
              <a:rPr lang="en-US" sz="2400" u="sng" dirty="0" smtClean="0">
                <a:solidFill>
                  <a:srgbClr val="FF0000"/>
                </a:solidFill>
              </a:rPr>
              <a:t>F expressed as Sum of </a:t>
            </a:r>
            <a:r>
              <a:rPr lang="en-US" sz="2400" u="sng" dirty="0" err="1" smtClean="0">
                <a:solidFill>
                  <a:srgbClr val="FF0000"/>
                </a:solidFill>
              </a:rPr>
              <a:t>MinTerm</a:t>
            </a:r>
            <a:r>
              <a:rPr lang="en-US" sz="2400" u="sng" dirty="0" smtClean="0">
                <a:solidFill>
                  <a:srgbClr val="FF0000"/>
                </a:solidFill>
              </a:rPr>
              <a:t>:</a:t>
            </a:r>
            <a:r>
              <a:rPr lang="en-US" sz="2400" u="sng" dirty="0" smtClean="0"/>
              <a:t>  </a:t>
            </a:r>
          </a:p>
          <a:p>
            <a:pPr marL="234950">
              <a:spcBef>
                <a:spcPts val="600"/>
              </a:spcBef>
            </a:pPr>
            <a:r>
              <a:rPr lang="en-US" sz="2400" dirty="0" smtClean="0"/>
              <a:t>F </a:t>
            </a:r>
            <a:r>
              <a:rPr lang="en-US" sz="2400" dirty="0"/>
              <a:t>= X’.</a:t>
            </a:r>
            <a:r>
              <a:rPr lang="en-US" sz="2400" dirty="0" smtClean="0"/>
              <a:t>Y.Z</a:t>
            </a:r>
            <a:r>
              <a:rPr lang="en-US" sz="2400" dirty="0"/>
              <a:t>’ + X’.Y.Z + X.Y’.Z + X.Y.Z’ + X.Y.Z</a:t>
            </a:r>
          </a:p>
          <a:p>
            <a:pPr marL="574675" indent="-342900">
              <a:spcBef>
                <a:spcPts val="1200"/>
              </a:spcBef>
              <a:buFont typeface="Arial" pitchFamily="34" charset="0"/>
              <a:buChar char="•"/>
            </a:pPr>
            <a:r>
              <a:rPr lang="en-US" sz="2000" dirty="0" err="1" smtClean="0">
                <a:solidFill>
                  <a:srgbClr val="0000FF"/>
                </a:solidFill>
              </a:rPr>
              <a:t>Minterms</a:t>
            </a:r>
            <a:r>
              <a:rPr lang="en-US" sz="2000" dirty="0" smtClean="0">
                <a:solidFill>
                  <a:srgbClr val="0000FF"/>
                </a:solidFill>
              </a:rPr>
              <a:t> expresses F  using rows having 1 as output</a:t>
            </a:r>
          </a:p>
          <a:p>
            <a:pPr marL="231775">
              <a:spcBef>
                <a:spcPts val="0"/>
              </a:spcBef>
            </a:pPr>
            <a:r>
              <a:rPr lang="en-US" sz="2000" dirty="0" smtClean="0"/>
              <a:t>	row 2, X=0  Y=1  Z=0, </a:t>
            </a:r>
            <a:r>
              <a:rPr lang="en-US" sz="2000" dirty="0" err="1" smtClean="0"/>
              <a:t>minterm</a:t>
            </a:r>
            <a:r>
              <a:rPr lang="en-US" sz="2000" dirty="0" smtClean="0"/>
              <a:t> = X’.Y.Z’</a:t>
            </a:r>
            <a:endParaRPr lang="en-US" sz="2000" dirty="0"/>
          </a:p>
          <a:p>
            <a:pPr marL="231775"/>
            <a:r>
              <a:rPr lang="en-US" sz="2000" dirty="0" smtClean="0"/>
              <a:t>	row 3, X=0  </a:t>
            </a:r>
            <a:r>
              <a:rPr lang="en-US" sz="2000" dirty="0"/>
              <a:t>Y=1 </a:t>
            </a:r>
            <a:r>
              <a:rPr lang="en-US" sz="2000" dirty="0" smtClean="0"/>
              <a:t>Z=1, </a:t>
            </a:r>
            <a:r>
              <a:rPr lang="en-US" sz="2000" dirty="0" err="1" smtClean="0"/>
              <a:t>minterm</a:t>
            </a:r>
            <a:r>
              <a:rPr lang="en-US" sz="2000" dirty="0" smtClean="0"/>
              <a:t> = X’.Y.Z</a:t>
            </a:r>
          </a:p>
          <a:p>
            <a:pPr marL="231775"/>
            <a:r>
              <a:rPr lang="en-US" sz="2000" dirty="0"/>
              <a:t>	</a:t>
            </a:r>
            <a:r>
              <a:rPr lang="en-US" sz="2000" dirty="0" smtClean="0"/>
              <a:t>row 5, X=1  Y=0  Z=1, </a:t>
            </a:r>
            <a:r>
              <a:rPr lang="en-US" sz="2000" dirty="0" err="1" smtClean="0"/>
              <a:t>minterm</a:t>
            </a:r>
            <a:r>
              <a:rPr lang="en-US" sz="2000" dirty="0" smtClean="0"/>
              <a:t> = X.Y’.Z</a:t>
            </a:r>
            <a:endParaRPr lang="en-US" sz="2000" dirty="0"/>
          </a:p>
          <a:p>
            <a:pPr marL="231775"/>
            <a:r>
              <a:rPr lang="en-US" sz="2000" dirty="0"/>
              <a:t>	</a:t>
            </a:r>
            <a:r>
              <a:rPr lang="en-US" sz="2000" dirty="0" smtClean="0"/>
              <a:t>row 6, X=1  </a:t>
            </a:r>
            <a:r>
              <a:rPr lang="en-US" sz="2000" dirty="0"/>
              <a:t>Y=1 </a:t>
            </a:r>
            <a:r>
              <a:rPr lang="en-US" sz="2000" dirty="0" smtClean="0"/>
              <a:t> Z=0</a:t>
            </a:r>
            <a:r>
              <a:rPr lang="en-US" sz="2000" dirty="0"/>
              <a:t>, </a:t>
            </a:r>
            <a:r>
              <a:rPr lang="en-US" sz="2000" dirty="0" err="1" smtClean="0"/>
              <a:t>minterm</a:t>
            </a:r>
            <a:r>
              <a:rPr lang="en-US" sz="2000" dirty="0" smtClean="0"/>
              <a:t> = X.Y.Z’</a:t>
            </a:r>
            <a:endParaRPr lang="en-US" sz="2000" dirty="0"/>
          </a:p>
          <a:p>
            <a:pPr marL="231775"/>
            <a:r>
              <a:rPr lang="en-US" sz="2000" dirty="0"/>
              <a:t>	</a:t>
            </a:r>
            <a:r>
              <a:rPr lang="en-US" sz="2000" dirty="0" smtClean="0"/>
              <a:t>row 7, X=1  </a:t>
            </a:r>
            <a:r>
              <a:rPr lang="en-US" sz="2000" dirty="0"/>
              <a:t>Y=1 </a:t>
            </a:r>
            <a:r>
              <a:rPr lang="en-US" sz="2000" dirty="0" smtClean="0"/>
              <a:t> Z=1, </a:t>
            </a:r>
            <a:r>
              <a:rPr lang="en-US" sz="2000" dirty="0" err="1" smtClean="0"/>
              <a:t>minterm</a:t>
            </a:r>
            <a:r>
              <a:rPr lang="en-US" sz="2000" dirty="0" smtClean="0"/>
              <a:t>  =X.Y.Z</a:t>
            </a:r>
          </a:p>
          <a:p>
            <a:pPr marL="574675" indent="-342900">
              <a:spcBef>
                <a:spcPts val="600"/>
              </a:spcBef>
              <a:buFont typeface="Arial" pitchFamily="34" charset="0"/>
              <a:buChar char="•"/>
            </a:pPr>
            <a:r>
              <a:rPr lang="en-US" sz="2000" dirty="0" smtClean="0">
                <a:solidFill>
                  <a:srgbClr val="0000FF"/>
                </a:solidFill>
                <a:sym typeface="Wingdings" pitchFamily="2" charset="2"/>
              </a:rPr>
              <a:t>Literal is complimented when variable is 0</a:t>
            </a:r>
            <a:endParaRPr lang="en-US" sz="2000" dirty="0" smtClean="0">
              <a:solidFill>
                <a:srgbClr val="0000FF"/>
              </a:solidFill>
            </a:endParaRPr>
          </a:p>
          <a:p>
            <a:pPr>
              <a:spcBef>
                <a:spcPts val="1200"/>
              </a:spcBef>
            </a:pPr>
            <a:r>
              <a:rPr lang="en-US" sz="2400" u="sng" dirty="0" smtClean="0">
                <a:solidFill>
                  <a:srgbClr val="FF0000"/>
                </a:solidFill>
              </a:rPr>
              <a:t>F expressed as Product of </a:t>
            </a:r>
            <a:r>
              <a:rPr lang="en-US" sz="2400" u="sng" dirty="0" err="1" smtClean="0">
                <a:solidFill>
                  <a:srgbClr val="FF0000"/>
                </a:solidFill>
              </a:rPr>
              <a:t>MaxTerm</a:t>
            </a:r>
            <a:r>
              <a:rPr lang="en-US" sz="2400" u="sng" dirty="0" smtClean="0">
                <a:solidFill>
                  <a:srgbClr val="FF0000"/>
                </a:solidFill>
              </a:rPr>
              <a:t>:</a:t>
            </a:r>
          </a:p>
          <a:p>
            <a:pPr marL="231775">
              <a:spcBef>
                <a:spcPts val="600"/>
              </a:spcBef>
            </a:pPr>
            <a:r>
              <a:rPr lang="en-US" sz="2400" dirty="0"/>
              <a:t>F = (X+Y+Z).(X+Y+Z’).(</a:t>
            </a:r>
            <a:r>
              <a:rPr lang="en-US" sz="2400" dirty="0" smtClean="0"/>
              <a:t>X’+Y+Z)</a:t>
            </a:r>
            <a:endParaRPr lang="en-US" sz="2400" dirty="0"/>
          </a:p>
          <a:p>
            <a:pPr marL="574675" indent="-342900">
              <a:spcBef>
                <a:spcPts val="1200"/>
              </a:spcBef>
              <a:buFont typeface="Arial" pitchFamily="34" charset="0"/>
              <a:buChar char="•"/>
            </a:pPr>
            <a:r>
              <a:rPr lang="en-US" sz="2000" dirty="0" err="1">
                <a:solidFill>
                  <a:srgbClr val="0000FF"/>
                </a:solidFill>
              </a:rPr>
              <a:t>Maxterm</a:t>
            </a:r>
            <a:r>
              <a:rPr lang="en-US" sz="2000" dirty="0">
                <a:solidFill>
                  <a:srgbClr val="0000FF"/>
                </a:solidFill>
              </a:rPr>
              <a:t> expresses F using </a:t>
            </a:r>
            <a:r>
              <a:rPr lang="en-US" sz="2000" dirty="0" smtClean="0">
                <a:solidFill>
                  <a:srgbClr val="0000FF"/>
                </a:solidFill>
              </a:rPr>
              <a:t>terms with 0 </a:t>
            </a:r>
            <a:r>
              <a:rPr lang="en-US" sz="2000" dirty="0">
                <a:solidFill>
                  <a:srgbClr val="0000FF"/>
                </a:solidFill>
              </a:rPr>
              <a:t>as </a:t>
            </a:r>
            <a:r>
              <a:rPr lang="en-US" sz="2000" dirty="0" smtClean="0">
                <a:solidFill>
                  <a:srgbClr val="0000FF"/>
                </a:solidFill>
              </a:rPr>
              <a:t>output</a:t>
            </a:r>
            <a:endParaRPr lang="en-US" sz="2000" dirty="0">
              <a:solidFill>
                <a:srgbClr val="0000FF"/>
              </a:solidFill>
            </a:endParaRPr>
          </a:p>
          <a:p>
            <a:pPr marL="231775">
              <a:spcBef>
                <a:spcPts val="0"/>
              </a:spcBef>
            </a:pPr>
            <a:r>
              <a:rPr lang="en-US" sz="2000" dirty="0" smtClean="0"/>
              <a:t>	row 0, X=0  Y=0  Z=0, </a:t>
            </a:r>
            <a:r>
              <a:rPr lang="en-US" sz="2000" dirty="0" err="1" smtClean="0"/>
              <a:t>maxterm</a:t>
            </a:r>
            <a:r>
              <a:rPr lang="en-US" sz="2000" dirty="0" smtClean="0"/>
              <a:t> = X + Y + Z</a:t>
            </a:r>
          </a:p>
          <a:p>
            <a:pPr marL="231775">
              <a:spcBef>
                <a:spcPts val="0"/>
              </a:spcBef>
            </a:pPr>
            <a:r>
              <a:rPr lang="en-US" sz="2000" dirty="0"/>
              <a:t>	</a:t>
            </a:r>
            <a:r>
              <a:rPr lang="en-US" sz="2000" dirty="0" smtClean="0"/>
              <a:t>row 1, X=0  Y=0  Z=1, </a:t>
            </a:r>
            <a:r>
              <a:rPr lang="en-US" sz="2000" dirty="0" err="1" smtClean="0"/>
              <a:t>maxterm</a:t>
            </a:r>
            <a:r>
              <a:rPr lang="en-US" sz="2000" dirty="0" smtClean="0"/>
              <a:t> = X + Y + Z’</a:t>
            </a:r>
          </a:p>
          <a:p>
            <a:pPr marL="231775">
              <a:spcBef>
                <a:spcPts val="0"/>
              </a:spcBef>
            </a:pPr>
            <a:r>
              <a:rPr lang="en-US" sz="2000" dirty="0"/>
              <a:t>	</a:t>
            </a:r>
            <a:r>
              <a:rPr lang="en-US" sz="2000" dirty="0" smtClean="0"/>
              <a:t>row 2, X=1  Y=0  Z=0, </a:t>
            </a:r>
            <a:r>
              <a:rPr lang="en-US" sz="2000" dirty="0" err="1" smtClean="0"/>
              <a:t>maxterm</a:t>
            </a:r>
            <a:r>
              <a:rPr lang="en-US" sz="2000" dirty="0" smtClean="0"/>
              <a:t> = X’ + Y + Z</a:t>
            </a:r>
          </a:p>
          <a:p>
            <a:pPr marL="574675" indent="-342900">
              <a:spcBef>
                <a:spcPts val="600"/>
              </a:spcBef>
              <a:buFont typeface="Arial" pitchFamily="34" charset="0"/>
              <a:buChar char="•"/>
            </a:pPr>
            <a:r>
              <a:rPr lang="en-US" sz="2000" dirty="0" smtClean="0">
                <a:solidFill>
                  <a:srgbClr val="0000FF"/>
                </a:solidFill>
                <a:sym typeface="Wingdings" pitchFamily="2" charset="2"/>
              </a:rPr>
              <a:t>Literal is complemented when variable is 1</a:t>
            </a:r>
          </a:p>
          <a:p>
            <a:endParaRPr lang="en-US" sz="2000" dirty="0"/>
          </a:p>
        </p:txBody>
      </p:sp>
    </p:spTree>
    <p:extLst>
      <p:ext uri="{BB962C8B-B14F-4D97-AF65-F5344CB8AC3E}">
        <p14:creationId xmlns:p14="http://schemas.microsoft.com/office/powerpoint/2010/main" val="95801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rtlCol="0">
            <a:normAutofit/>
          </a:bodyPr>
          <a:lstStyle/>
          <a:p>
            <a:pPr eaLnBrk="1" fontAlgn="auto" hangingPunct="1">
              <a:lnSpc>
                <a:spcPct val="120000"/>
              </a:lnSpc>
              <a:spcAft>
                <a:spcPts val="0"/>
              </a:spcAft>
              <a:defRPr/>
            </a:pPr>
            <a:r>
              <a:rPr lang="en-US" b="1" dirty="0"/>
              <a:t>Logic </a:t>
            </a:r>
            <a:r>
              <a:rPr lang="en-US" b="1" dirty="0" smtClean="0"/>
              <a:t>Gates</a:t>
            </a:r>
            <a:endParaRPr lang="en-US" b="1" dirty="0"/>
          </a:p>
        </p:txBody>
      </p:sp>
      <p:sp>
        <p:nvSpPr>
          <p:cNvPr id="25603" name="Rectangle 3"/>
          <p:cNvSpPr>
            <a:spLocks noChangeArrowheads="1"/>
          </p:cNvSpPr>
          <p:nvPr/>
        </p:nvSpPr>
        <p:spPr bwMode="auto">
          <a:xfrm>
            <a:off x="292100" y="1250950"/>
            <a:ext cx="81788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tx2"/>
              </a:buClr>
              <a:buSzPct val="70000"/>
              <a:buFont typeface="Arial" pitchFamily="34" charset="0"/>
              <a:buChar char="•"/>
            </a:pPr>
            <a:r>
              <a:rPr lang="en-US" altLang="zh-TW" sz="2400"/>
              <a:t>A </a:t>
            </a:r>
            <a:r>
              <a:rPr lang="en-US" altLang="zh-TW" sz="2400" b="1" i="1">
                <a:solidFill>
                  <a:srgbClr val="000066"/>
                </a:solidFill>
              </a:rPr>
              <a:t>logic gate</a:t>
            </a:r>
            <a:r>
              <a:rPr lang="en-US" altLang="zh-TW" sz="2400"/>
              <a:t> is the smallest processing unit in a digital system. It takes one or a few bits as input and generates one bit as output.</a:t>
            </a:r>
          </a:p>
          <a:p>
            <a:pPr marL="342900" indent="-342900">
              <a:buClr>
                <a:schemeClr val="tx2"/>
              </a:buClr>
              <a:buSzPct val="70000"/>
              <a:buFont typeface="Arial" pitchFamily="34" charset="0"/>
              <a:buChar char="•"/>
            </a:pPr>
            <a:endParaRPr lang="en-US" altLang="zh-TW" sz="2400"/>
          </a:p>
          <a:p>
            <a:pPr marL="342900" indent="-342900">
              <a:buClr>
                <a:schemeClr val="tx2"/>
              </a:buClr>
              <a:buSzPct val="70000"/>
              <a:buFont typeface="Arial" pitchFamily="34" charset="0"/>
              <a:buChar char="•"/>
            </a:pPr>
            <a:r>
              <a:rPr lang="en-US" altLang="zh-TW" sz="2400"/>
              <a:t>A </a:t>
            </a:r>
            <a:r>
              <a:rPr lang="en-US" altLang="zh-TW" sz="2400" b="1" i="1">
                <a:solidFill>
                  <a:srgbClr val="000066"/>
                </a:solidFill>
              </a:rPr>
              <a:t>digital circuit</a:t>
            </a:r>
            <a:r>
              <a:rPr lang="en-US" altLang="zh-TW" sz="2400"/>
              <a:t> is formed by applying the outputs of gates to the input of other gates. It takes a group of bits as input and generates one or more bits as output. </a:t>
            </a:r>
          </a:p>
          <a:p>
            <a:pPr marL="342900" indent="-342900">
              <a:buClr>
                <a:schemeClr val="tx2"/>
              </a:buClr>
              <a:buSzPct val="70000"/>
            </a:pPr>
            <a:endParaRPr lang="en-US" altLang="zh-TW" sz="2400"/>
          </a:p>
          <a:p>
            <a:pPr marL="342900" indent="-342900">
              <a:buClr>
                <a:schemeClr val="tx2"/>
              </a:buClr>
              <a:buSzPct val="70000"/>
            </a:pPr>
            <a:r>
              <a:rPr lang="en-US" altLang="zh-TW" sz="2400"/>
              <a:t>	For example, an 8-bit adder takes two 8-bit binary numbers and computes their sum in its 9-bit outputs. We say that the adder is computing an addition function.</a:t>
            </a:r>
          </a:p>
          <a:p>
            <a:pPr marL="342900" indent="-342900">
              <a:buClr>
                <a:schemeClr val="tx2"/>
              </a:buClr>
              <a:buSzPct val="70000"/>
              <a:buFont typeface="Arial" pitchFamily="34" charset="0"/>
              <a:buChar char="•"/>
            </a:pPr>
            <a:endParaRPr lang="en-US" altLang="zh-TW" sz="2400"/>
          </a:p>
          <a:p>
            <a:pPr marL="342900" indent="-342900">
              <a:buClr>
                <a:schemeClr val="tx2"/>
              </a:buClr>
              <a:buSzPct val="70000"/>
              <a:buFont typeface="Arial" pitchFamily="34" charset="0"/>
              <a:buChar char="•"/>
            </a:pPr>
            <a:r>
              <a:rPr lang="en-US" altLang="zh-TW" sz="2400"/>
              <a:t>A computer can be viewed as a giant circuit computing certain complex function.</a:t>
            </a:r>
            <a:endParaRPr lang="en-US" sz="2400"/>
          </a:p>
          <a:p>
            <a:pPr marL="342900" indent="-342900">
              <a:buClr>
                <a:schemeClr val="tx2"/>
              </a:buClr>
              <a:buSzPct val="70000"/>
              <a:buFont typeface="Arial" pitchFamily="34" charset="0"/>
              <a:buChar char="•"/>
            </a:pPr>
            <a:endParaRPr lang="en-US" altLang="zh-TW" sz="240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4</a:t>
            </a:fld>
            <a:endParaRPr lang="en-US" smtClean="0">
              <a:solidFill>
                <a:srgbClr val="898989"/>
              </a:solidFill>
            </a:endParaRPr>
          </a:p>
        </p:txBody>
      </p:sp>
    </p:spTree>
    <p:extLst>
      <p:ext uri="{BB962C8B-B14F-4D97-AF65-F5344CB8AC3E}">
        <p14:creationId xmlns:p14="http://schemas.microsoft.com/office/powerpoint/2010/main" val="2011524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 calcmode="lin" valueType="num">
                                      <p:cBhvr additive="base">
                                        <p:cTn id="25" dur="500" fill="hold"/>
                                        <p:tgtEl>
                                          <p:spTgt spid="2560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6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22E393D-BE50-4549-9903-9973C535176B}" type="slidenum">
              <a:rPr lang="en-US" smtClean="0">
                <a:solidFill>
                  <a:srgbClr val="898989"/>
                </a:solidFill>
              </a:rPr>
              <a:pPr eaLnBrk="1" hangingPunct="1"/>
              <a:t>40</a:t>
            </a:fld>
            <a:endParaRPr lang="en-US" smtClean="0">
              <a:solidFill>
                <a:srgbClr val="898989"/>
              </a:solidFill>
            </a:endParaRPr>
          </a:p>
        </p:txBody>
      </p:sp>
      <p:sp>
        <p:nvSpPr>
          <p:cNvPr id="47107" name="Rectangle 3"/>
          <p:cNvSpPr>
            <a:spLocks noGrp="1" noChangeArrowheads="1"/>
          </p:cNvSpPr>
          <p:nvPr>
            <p:ph type="body" idx="1"/>
          </p:nvPr>
        </p:nvSpPr>
        <p:spPr>
          <a:xfrm>
            <a:off x="914400" y="4876800"/>
            <a:ext cx="7772400" cy="1530350"/>
          </a:xfrm>
        </p:spPr>
        <p:txBody>
          <a:bodyPr/>
          <a:lstStyle/>
          <a:p>
            <a:pPr eaLnBrk="1" hangingPunct="1">
              <a:buFontTx/>
              <a:buNone/>
            </a:pPr>
            <a:r>
              <a:rPr lang="en-GB" sz="2800" dirty="0" smtClean="0"/>
              <a:t>F1 = (</a:t>
            </a:r>
            <a:r>
              <a:rPr lang="en-GB" sz="2800" dirty="0" err="1" smtClean="0"/>
              <a:t>x+y+z</a:t>
            </a:r>
            <a:r>
              <a:rPr lang="en-GB" sz="2800" dirty="0" smtClean="0"/>
              <a:t>).(</a:t>
            </a:r>
            <a:r>
              <a:rPr lang="en-GB" sz="2800" dirty="0" err="1" smtClean="0"/>
              <a:t>x+y</a:t>
            </a:r>
            <a:r>
              <a:rPr lang="en-GB" sz="2800" dirty="0" smtClean="0"/>
              <a:t>'+z).(</a:t>
            </a:r>
            <a:r>
              <a:rPr lang="en-GB" sz="2800" dirty="0" err="1" smtClean="0"/>
              <a:t>x+y</a:t>
            </a:r>
            <a:r>
              <a:rPr lang="en-GB" sz="2800" dirty="0" smtClean="0"/>
              <a:t>'+z') </a:t>
            </a:r>
          </a:p>
          <a:p>
            <a:pPr eaLnBrk="1" hangingPunct="1">
              <a:buFontTx/>
              <a:buNone/>
            </a:pPr>
            <a:r>
              <a:rPr lang="en-GB" sz="2800" dirty="0" smtClean="0"/>
              <a:t>F2 =  (</a:t>
            </a:r>
            <a:r>
              <a:rPr lang="en-GB" sz="2800" dirty="0" err="1" smtClean="0"/>
              <a:t>x+y+z</a:t>
            </a:r>
            <a:r>
              <a:rPr lang="en-GB" sz="2800" dirty="0" smtClean="0"/>
              <a:t>).(</a:t>
            </a:r>
            <a:r>
              <a:rPr lang="en-GB" sz="2800" dirty="0" err="1" smtClean="0"/>
              <a:t>x+y</a:t>
            </a:r>
            <a:r>
              <a:rPr lang="en-GB" sz="2800" dirty="0" smtClean="0"/>
              <a:t>'+z).(</a:t>
            </a:r>
            <a:r>
              <a:rPr lang="en-GB" sz="2800" dirty="0" err="1" smtClean="0"/>
              <a:t>x'+y'+z</a:t>
            </a:r>
            <a:r>
              <a:rPr lang="en-GB" sz="2800" dirty="0" smtClean="0"/>
              <a:t>).(</a:t>
            </a:r>
            <a:r>
              <a:rPr lang="en-GB" sz="2800" dirty="0" err="1" smtClean="0"/>
              <a:t>x'+y'+z</a:t>
            </a:r>
            <a:r>
              <a:rPr lang="en-GB" sz="2800" dirty="0" smtClean="0"/>
              <a:t>')</a:t>
            </a:r>
            <a:r>
              <a:rPr lang="en-GB" sz="3600" dirty="0" smtClean="0"/>
              <a:t> </a:t>
            </a:r>
          </a:p>
        </p:txBody>
      </p:sp>
      <p:graphicFrame>
        <p:nvGraphicFramePr>
          <p:cNvPr id="47108" name="Object 4"/>
          <p:cNvGraphicFramePr>
            <a:graphicFrameLocks noChangeAspect="1"/>
          </p:cNvGraphicFramePr>
          <p:nvPr>
            <p:extLst>
              <p:ext uri="{D42A27DB-BD31-4B8C-83A1-F6EECF244321}">
                <p14:modId xmlns:p14="http://schemas.microsoft.com/office/powerpoint/2010/main" val="4035101123"/>
              </p:ext>
            </p:extLst>
          </p:nvPr>
        </p:nvGraphicFramePr>
        <p:xfrm>
          <a:off x="2830115" y="1524000"/>
          <a:ext cx="3406775" cy="3232150"/>
        </p:xfrm>
        <a:graphic>
          <a:graphicData uri="http://schemas.openxmlformats.org/presentationml/2006/ole">
            <mc:AlternateContent xmlns:mc="http://schemas.openxmlformats.org/markup-compatibility/2006">
              <mc:Choice xmlns:v="urn:schemas-microsoft-com:vml" Requires="v">
                <p:oleObj spid="_x0000_s43066" name="Document" r:id="rId4" imgW="2898164" imgH="2628476" progId="Word.Document.8">
                  <p:embed/>
                </p:oleObj>
              </mc:Choice>
              <mc:Fallback>
                <p:oleObj name="Document" r:id="rId4" imgW="2898164" imgH="2628476" progId="Word.Documen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0115" y="1524000"/>
                        <a:ext cx="3406775" cy="323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Title 1"/>
          <p:cNvSpPr>
            <a:spLocks noGrp="1"/>
          </p:cNvSpPr>
          <p:nvPr>
            <p:ph type="title"/>
          </p:nvPr>
        </p:nvSpPr>
        <p:spPr>
          <a:xfrm>
            <a:off x="0" y="0"/>
            <a:ext cx="9144000" cy="685800"/>
          </a:xfrm>
        </p:spPr>
        <p:txBody>
          <a:bodyPr>
            <a:normAutofit/>
          </a:bodyPr>
          <a:lstStyle/>
          <a:p>
            <a:pPr eaLnBrk="1" hangingPunct="1"/>
            <a:r>
              <a:rPr lang="en-GB" sz="3200" b="1" dirty="0" smtClean="0"/>
              <a:t>Review Question</a:t>
            </a:r>
            <a:endParaRPr lang="en-US" sz="3200" dirty="0" smtClean="0"/>
          </a:p>
        </p:txBody>
      </p:sp>
      <p:sp>
        <p:nvSpPr>
          <p:cNvPr id="47111" name="Rectangle 3"/>
          <p:cNvSpPr>
            <a:spLocks noChangeArrowheads="1"/>
          </p:cNvSpPr>
          <p:nvPr/>
        </p:nvSpPr>
        <p:spPr bwMode="auto">
          <a:xfrm>
            <a:off x="304006" y="914400"/>
            <a:ext cx="845899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pPr>
            <a:r>
              <a:rPr lang="en-GB" sz="2400" dirty="0" smtClean="0"/>
              <a:t>Express the following truth table in terms of Product of </a:t>
            </a:r>
            <a:r>
              <a:rPr lang="en-GB" sz="2400" dirty="0" err="1" smtClean="0"/>
              <a:t>Maxterms</a:t>
            </a:r>
            <a:r>
              <a:rPr lang="en-GB" sz="2400" dirty="0" smtClean="0"/>
              <a:t>:</a:t>
            </a:r>
            <a:endParaRPr lang="en-GB" sz="2400" dirty="0"/>
          </a:p>
        </p:txBody>
      </p:sp>
      <p:sp>
        <p:nvSpPr>
          <p:cNvPr id="2" name="Rectangle 1"/>
          <p:cNvSpPr/>
          <p:nvPr/>
        </p:nvSpPr>
        <p:spPr>
          <a:xfrm>
            <a:off x="762000" y="4876800"/>
            <a:ext cx="65532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43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marL="0" indent="0" eaLnBrk="1" hangingPunct="1">
              <a:lnSpc>
                <a:spcPct val="90000"/>
              </a:lnSpc>
              <a:buFont typeface="Arial" pitchFamily="34" charset="0"/>
              <a:buNone/>
            </a:pPr>
            <a:r>
              <a:rPr lang="en-US" altLang="zh-TW" sz="2000" i="1" dirty="0" smtClean="0"/>
              <a:t>Exercise: Write the </a:t>
            </a:r>
            <a:r>
              <a:rPr lang="en-US" altLang="zh-TW" sz="2000" i="1" dirty="0" err="1" smtClean="0"/>
              <a:t>boolean</a:t>
            </a:r>
            <a:r>
              <a:rPr lang="en-US" altLang="zh-TW" sz="2000" i="1" dirty="0" smtClean="0"/>
              <a:t> expression for a circuit that perform the square of a 2-bit input. Express your answer both in terms of Product of </a:t>
            </a:r>
            <a:r>
              <a:rPr lang="en-US" altLang="zh-TW" sz="2000" i="1" dirty="0" err="1" smtClean="0"/>
              <a:t>Maxterms</a:t>
            </a:r>
            <a:r>
              <a:rPr lang="en-US" altLang="zh-TW" sz="2000" i="1" dirty="0" smtClean="0"/>
              <a:t> and Sum of </a:t>
            </a:r>
            <a:r>
              <a:rPr lang="en-US" altLang="zh-TW" sz="2000" i="1" dirty="0" err="1" smtClean="0"/>
              <a:t>Minterms</a:t>
            </a:r>
            <a:r>
              <a:rPr lang="en-US" altLang="zh-TW" sz="2000" i="1" dirty="0" smtClean="0"/>
              <a:t>.</a:t>
            </a:r>
          </a:p>
          <a:p>
            <a:pPr marL="457200" lvl="1" indent="-112713" eaLnBrk="1" hangingPunct="1">
              <a:lnSpc>
                <a:spcPct val="90000"/>
              </a:lnSpc>
              <a:buFont typeface="Wingdings" pitchFamily="2" charset="2"/>
              <a:buNone/>
            </a:pPr>
            <a:endParaRPr lang="en-US" altLang="zh-TW" sz="2000" i="1" dirty="0" smtClean="0"/>
          </a:p>
          <a:p>
            <a:pPr marL="457200" lvl="1" indent="-112713" eaLnBrk="1" hangingPunct="1">
              <a:lnSpc>
                <a:spcPct val="90000"/>
              </a:lnSpc>
              <a:buFont typeface="Wingdings" pitchFamily="2" charset="2"/>
              <a:buNone/>
            </a:pPr>
            <a:endParaRPr lang="en-US" altLang="zh-TW" sz="2000" i="1" dirty="0" smtClean="0"/>
          </a:p>
        </p:txBody>
      </p:sp>
      <p:graphicFrame>
        <p:nvGraphicFramePr>
          <p:cNvPr id="48131" name="Object 11"/>
          <p:cNvGraphicFramePr>
            <a:graphicFrameLocks noChangeAspect="1"/>
          </p:cNvGraphicFramePr>
          <p:nvPr/>
        </p:nvGraphicFramePr>
        <p:xfrm>
          <a:off x="2781300" y="1905000"/>
          <a:ext cx="3276600" cy="1528763"/>
        </p:xfrm>
        <a:graphic>
          <a:graphicData uri="http://schemas.openxmlformats.org/presentationml/2006/ole">
            <mc:AlternateContent xmlns:mc="http://schemas.openxmlformats.org/markup-compatibility/2006">
              <mc:Choice xmlns:v="urn:schemas-microsoft-com:vml" Requires="v">
                <p:oleObj spid="_x0000_s44091" name="Worksheet" r:id="rId4" imgW="2573280" imgH="1052280" progId="Excel.Sheet.8">
                  <p:embed/>
                </p:oleObj>
              </mc:Choice>
              <mc:Fallback>
                <p:oleObj name="Worksheet" r:id="rId4" imgW="2573280" imgH="1052280" progId="Excel.Sheet.8">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1905000"/>
                        <a:ext cx="3276600"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465438" y="3943865"/>
            <a:ext cx="21463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000" b="1" u="sng" dirty="0" smtClean="0"/>
              <a:t>Sum of </a:t>
            </a:r>
            <a:r>
              <a:rPr lang="en-US" altLang="zh-TW" sz="2000" b="1" u="sng" dirty="0" err="1" smtClean="0"/>
              <a:t>Minterms</a:t>
            </a:r>
            <a:r>
              <a:rPr lang="en-US" altLang="zh-TW" sz="2000" b="1" u="sng" dirty="0" smtClean="0"/>
              <a:t>:</a:t>
            </a:r>
          </a:p>
          <a:p>
            <a:r>
              <a:rPr lang="en-US" sz="2000" dirty="0" smtClean="0"/>
              <a:t>Y0 = X1’.X0 + X1.X0</a:t>
            </a:r>
          </a:p>
          <a:p>
            <a:r>
              <a:rPr lang="en-US" sz="2000" dirty="0" smtClean="0"/>
              <a:t>Y1 = 0</a:t>
            </a:r>
          </a:p>
          <a:p>
            <a:r>
              <a:rPr lang="en-US" sz="2000" dirty="0" smtClean="0"/>
              <a:t>Y2 = X1.X0’</a:t>
            </a:r>
          </a:p>
          <a:p>
            <a:r>
              <a:rPr lang="en-US" sz="2000" dirty="0" smtClean="0"/>
              <a:t>Y3 = X1.X0</a:t>
            </a:r>
            <a:endParaRPr lang="en-US" sz="2000" dirty="0"/>
          </a:p>
          <a:p>
            <a:endParaRPr lang="en-US" sz="2000" dirty="0"/>
          </a:p>
        </p:txBody>
      </p:sp>
      <p:sp>
        <p:nvSpPr>
          <p:cNvPr id="48134" name="Title 1"/>
          <p:cNvSpPr>
            <a:spLocks noGrp="1"/>
          </p:cNvSpPr>
          <p:nvPr>
            <p:ph type="title"/>
          </p:nvPr>
        </p:nvSpPr>
        <p:spPr/>
        <p:txBody>
          <a:bodyPr/>
          <a:lstStyle/>
          <a:p>
            <a:pPr eaLnBrk="1" hangingPunct="1"/>
            <a:r>
              <a:rPr lang="en-US" sz="3200" b="1" dirty="0" smtClean="0"/>
              <a:t>Review Question</a:t>
            </a:r>
          </a:p>
        </p:txBody>
      </p:sp>
      <p:sp>
        <p:nvSpPr>
          <p:cNvPr id="481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427007C6-80AB-46B0-B1A5-2CF3C96427FB}" type="slidenum">
              <a:rPr lang="en-US" smtClean="0">
                <a:solidFill>
                  <a:srgbClr val="898989"/>
                </a:solidFill>
              </a:rPr>
              <a:pPr eaLnBrk="1" hangingPunct="1"/>
              <a:t>41</a:t>
            </a:fld>
            <a:endParaRPr lang="en-US" smtClean="0">
              <a:solidFill>
                <a:srgbClr val="898989"/>
              </a:solidFill>
            </a:endParaRPr>
          </a:p>
        </p:txBody>
      </p:sp>
      <p:sp>
        <p:nvSpPr>
          <p:cNvPr id="8" name="Rectangle 7"/>
          <p:cNvSpPr>
            <a:spLocks noChangeArrowheads="1"/>
          </p:cNvSpPr>
          <p:nvPr/>
        </p:nvSpPr>
        <p:spPr bwMode="auto">
          <a:xfrm>
            <a:off x="3581400" y="3964460"/>
            <a:ext cx="4953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000" b="1" u="sng" dirty="0" smtClean="0"/>
              <a:t>Product of </a:t>
            </a:r>
            <a:r>
              <a:rPr lang="en-US" altLang="zh-TW" sz="2000" b="1" u="sng" dirty="0" err="1" smtClean="0"/>
              <a:t>Maxterms</a:t>
            </a:r>
            <a:r>
              <a:rPr lang="en-US" altLang="zh-TW" sz="2000" b="1" u="sng" dirty="0" smtClean="0"/>
              <a:t>:</a:t>
            </a:r>
          </a:p>
          <a:p>
            <a:r>
              <a:rPr lang="en-US" sz="2000" dirty="0" smtClean="0"/>
              <a:t>Y0 = (X1 + X0).(X1’ + X0)</a:t>
            </a:r>
          </a:p>
          <a:p>
            <a:r>
              <a:rPr lang="en-US" sz="2000" dirty="0" smtClean="0"/>
              <a:t>Y1 = </a:t>
            </a:r>
            <a:r>
              <a:rPr lang="en-US" sz="2000" dirty="0"/>
              <a:t>(X1 + X0).(</a:t>
            </a:r>
            <a:r>
              <a:rPr lang="en-US" sz="2000" dirty="0" smtClean="0"/>
              <a:t>X1 </a:t>
            </a:r>
            <a:r>
              <a:rPr lang="en-US" sz="2000" dirty="0"/>
              <a:t>+ </a:t>
            </a:r>
            <a:r>
              <a:rPr lang="en-US" sz="2000" dirty="0" smtClean="0"/>
              <a:t>X0’).(X1’ + X0).(X1’ + X0’)</a:t>
            </a:r>
            <a:endParaRPr lang="en-US" sz="2000" dirty="0"/>
          </a:p>
          <a:p>
            <a:r>
              <a:rPr lang="en-US" sz="2000" dirty="0" smtClean="0"/>
              <a:t>Y2 = </a:t>
            </a:r>
            <a:r>
              <a:rPr lang="en-US" sz="2000" dirty="0"/>
              <a:t>(X1 + X0).(X1 + X0</a:t>
            </a:r>
            <a:r>
              <a:rPr lang="en-US" sz="2000" dirty="0" smtClean="0"/>
              <a:t>’).(</a:t>
            </a:r>
            <a:r>
              <a:rPr lang="en-US" sz="2000" dirty="0"/>
              <a:t>X1’ + X0’)</a:t>
            </a:r>
          </a:p>
          <a:p>
            <a:r>
              <a:rPr lang="en-US" sz="2000" dirty="0" smtClean="0"/>
              <a:t>Y3 = </a:t>
            </a:r>
            <a:r>
              <a:rPr lang="en-US" sz="2000" dirty="0"/>
              <a:t>(X1 + X0).(X1 + X0’).(X1’ + X0</a:t>
            </a:r>
            <a:r>
              <a:rPr lang="en-US" sz="2000" dirty="0" smtClean="0"/>
              <a:t>)</a:t>
            </a:r>
            <a:endParaRPr lang="en-US" sz="2000" dirty="0"/>
          </a:p>
          <a:p>
            <a:endParaRPr lang="en-US" sz="2000" dirty="0"/>
          </a:p>
        </p:txBody>
      </p:sp>
      <p:sp>
        <p:nvSpPr>
          <p:cNvPr id="2" name="Rectangle 1"/>
          <p:cNvSpPr/>
          <p:nvPr/>
        </p:nvSpPr>
        <p:spPr>
          <a:xfrm>
            <a:off x="381000" y="3943865"/>
            <a:ext cx="2590800" cy="2380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0030" y="3722993"/>
            <a:ext cx="5104370" cy="2380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1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04800" y="762000"/>
            <a:ext cx="8229600" cy="5105400"/>
          </a:xfrm>
        </p:spPr>
        <p:txBody>
          <a:bodyPr/>
          <a:lstStyle/>
          <a:p>
            <a:pPr eaLnBrk="1" hangingPunct="1">
              <a:spcBef>
                <a:spcPts val="1200"/>
              </a:spcBef>
            </a:pPr>
            <a:r>
              <a:rPr lang="en-US" altLang="zh-TW" sz="2000" dirty="0" smtClean="0"/>
              <a:t>A "standard form" of circuits. Every Boolean function described by a truth table can be converted into a Boolean expression in SOP or POS form.</a:t>
            </a:r>
            <a:endParaRPr lang="en-US" altLang="zh-TW" sz="1800" dirty="0" smtClean="0"/>
          </a:p>
          <a:p>
            <a:pPr eaLnBrk="1" hangingPunct="1">
              <a:spcBef>
                <a:spcPts val="1200"/>
              </a:spcBef>
            </a:pPr>
            <a:r>
              <a:rPr lang="en-US" altLang="zh-TW" sz="2000" dirty="0" smtClean="0"/>
              <a:t>To construct a circuit that computes a desired function, </a:t>
            </a:r>
          </a:p>
          <a:p>
            <a:pPr marL="914400" lvl="1" indent="-457200" eaLnBrk="1" hangingPunct="1">
              <a:spcBef>
                <a:spcPts val="1200"/>
              </a:spcBef>
              <a:buFont typeface="Arial" pitchFamily="34" charset="0"/>
              <a:buNone/>
            </a:pPr>
            <a:r>
              <a:rPr lang="en-US" altLang="zh-TW" sz="2000" dirty="0" smtClean="0"/>
              <a:t>Step 1: Write down the truth table.</a:t>
            </a:r>
          </a:p>
          <a:p>
            <a:pPr marL="914400" lvl="1" indent="-457200" eaLnBrk="1" hangingPunct="1">
              <a:spcBef>
                <a:spcPts val="1200"/>
              </a:spcBef>
              <a:buFont typeface="Arial" pitchFamily="34" charset="0"/>
              <a:buNone/>
            </a:pPr>
            <a:r>
              <a:rPr lang="en-US" altLang="zh-TW" sz="2000" dirty="0" smtClean="0"/>
              <a:t>Step 2: Convert the truth table into equivalent Boolean expressions in </a:t>
            </a:r>
            <a:r>
              <a:rPr lang="en-US" altLang="zh-TW" sz="2000" b="1" dirty="0" smtClean="0">
                <a:solidFill>
                  <a:srgbClr val="0000FF"/>
                </a:solidFill>
              </a:rPr>
              <a:t>Sum of </a:t>
            </a:r>
            <a:r>
              <a:rPr lang="en-US" altLang="zh-TW" sz="2000" b="1" dirty="0" err="1" smtClean="0">
                <a:solidFill>
                  <a:srgbClr val="0000FF"/>
                </a:solidFill>
              </a:rPr>
              <a:t>Minterm</a:t>
            </a:r>
            <a:r>
              <a:rPr lang="en-US" altLang="zh-TW" sz="2000" b="1" dirty="0" smtClean="0">
                <a:solidFill>
                  <a:srgbClr val="0000FF"/>
                </a:solidFill>
              </a:rPr>
              <a:t> </a:t>
            </a:r>
            <a:r>
              <a:rPr lang="en-US" altLang="zh-TW" sz="2000" dirty="0" smtClean="0">
                <a:solidFill>
                  <a:srgbClr val="0000FF"/>
                </a:solidFill>
              </a:rPr>
              <a:t> </a:t>
            </a:r>
            <a:r>
              <a:rPr lang="en-US" altLang="zh-TW" sz="2000" dirty="0" smtClean="0"/>
              <a:t>or </a:t>
            </a:r>
            <a:r>
              <a:rPr lang="en-US" altLang="zh-TW" sz="2000" b="1" dirty="0" smtClean="0">
                <a:solidFill>
                  <a:srgbClr val="0000FF"/>
                </a:solidFill>
              </a:rPr>
              <a:t>Product of </a:t>
            </a:r>
            <a:r>
              <a:rPr lang="en-US" altLang="zh-TW" sz="2000" b="1" dirty="0" err="1" smtClean="0">
                <a:solidFill>
                  <a:srgbClr val="0000FF"/>
                </a:solidFill>
              </a:rPr>
              <a:t>Maxterm</a:t>
            </a:r>
            <a:endParaRPr lang="en-US" altLang="zh-TW" sz="2000" b="1" dirty="0" smtClean="0">
              <a:solidFill>
                <a:srgbClr val="0000FF"/>
              </a:solidFill>
            </a:endParaRPr>
          </a:p>
          <a:p>
            <a:pPr marL="914400" lvl="1" indent="-457200" eaLnBrk="1" hangingPunct="1">
              <a:spcBef>
                <a:spcPts val="1200"/>
              </a:spcBef>
              <a:buFont typeface="Arial" pitchFamily="34" charset="0"/>
              <a:buNone/>
            </a:pPr>
            <a:r>
              <a:rPr lang="en-US" altLang="zh-TW" sz="2000" dirty="0" smtClean="0"/>
              <a:t>Step 3: Simplify the logic circuit using Boolean Algebra.</a:t>
            </a:r>
          </a:p>
          <a:p>
            <a:pPr marL="914400" lvl="1" indent="-457200" eaLnBrk="1" hangingPunct="1">
              <a:spcBef>
                <a:spcPts val="1200"/>
              </a:spcBef>
              <a:buFont typeface="Arial" pitchFamily="34" charset="0"/>
              <a:buNone/>
            </a:pPr>
            <a:r>
              <a:rPr lang="en-US" altLang="zh-TW" sz="2000" dirty="0" smtClean="0"/>
              <a:t>Step 4: Convert the Boolean expressions into an equivalent circuit diagram.</a:t>
            </a:r>
          </a:p>
        </p:txBody>
      </p:sp>
      <p:sp>
        <p:nvSpPr>
          <p:cNvPr id="49155" name="Title 1"/>
          <p:cNvSpPr>
            <a:spLocks noGrp="1"/>
          </p:cNvSpPr>
          <p:nvPr>
            <p:ph type="title"/>
          </p:nvPr>
        </p:nvSpPr>
        <p:spPr/>
        <p:txBody>
          <a:bodyPr/>
          <a:lstStyle/>
          <a:p>
            <a:pPr eaLnBrk="1" hangingPunct="1"/>
            <a:r>
              <a:rPr lang="en-US" sz="3200" b="1" dirty="0" smtClean="0"/>
              <a:t>Two-level Circuit Design</a:t>
            </a:r>
          </a:p>
        </p:txBody>
      </p:sp>
      <p:sp>
        <p:nvSpPr>
          <p:cNvPr id="491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0B8F8F1-2E13-40E1-AC88-CF9382A5D3E6}" type="slidenum">
              <a:rPr lang="en-US" smtClean="0">
                <a:solidFill>
                  <a:srgbClr val="898989"/>
                </a:solidFill>
              </a:rPr>
              <a:pPr eaLnBrk="1" hangingPunct="1"/>
              <a:t>42</a:t>
            </a:fld>
            <a:endParaRPr lang="en-US" smtClean="0">
              <a:solidFill>
                <a:srgbClr val="898989"/>
              </a:solidFill>
            </a:endParaRPr>
          </a:p>
        </p:txBody>
      </p:sp>
    </p:spTree>
    <p:extLst>
      <p:ext uri="{BB962C8B-B14F-4D97-AF65-F5344CB8AC3E}">
        <p14:creationId xmlns:p14="http://schemas.microsoft.com/office/powerpoint/2010/main" val="19448914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381000" y="838200"/>
            <a:ext cx="8229600" cy="5105400"/>
          </a:xfrm>
        </p:spPr>
        <p:txBody>
          <a:bodyPr/>
          <a:lstStyle/>
          <a:p>
            <a:pPr eaLnBrk="1" hangingPunct="1">
              <a:lnSpc>
                <a:spcPct val="120000"/>
              </a:lnSpc>
            </a:pPr>
            <a:r>
              <a:rPr lang="en-US" altLang="zh-TW" sz="2200" dirty="0" smtClean="0"/>
              <a:t>A SOP can be implemented by a 2-level circuit in which there are a number of AND gates in the first level and one OR gate in the second level. (We do not count the NOT gates and assume the AND, OR gates have enough </a:t>
            </a:r>
            <a:r>
              <a:rPr lang="en-US" altLang="zh-TW" sz="2200" b="1" i="1" u="sng" dirty="0" smtClean="0"/>
              <a:t>fan-in</a:t>
            </a:r>
            <a:r>
              <a:rPr lang="en-US" altLang="zh-TW" sz="2200" dirty="0" smtClean="0"/>
              <a:t>.) </a:t>
            </a:r>
          </a:p>
          <a:p>
            <a:pPr eaLnBrk="1" hangingPunct="1">
              <a:lnSpc>
                <a:spcPct val="120000"/>
              </a:lnSpc>
            </a:pPr>
            <a:r>
              <a:rPr lang="en-US" altLang="zh-TW" sz="2200" dirty="0" smtClean="0"/>
              <a:t>Example:                              .  Then a 2-level circuit for </a:t>
            </a:r>
            <a:r>
              <a:rPr lang="en-US" altLang="zh-TW" sz="2200" i="1" dirty="0" smtClean="0"/>
              <a:t>F</a:t>
            </a:r>
            <a:r>
              <a:rPr lang="en-US" altLang="zh-TW" sz="2200" dirty="0" smtClean="0"/>
              <a:t> is:</a:t>
            </a:r>
          </a:p>
          <a:p>
            <a:pPr eaLnBrk="1" hangingPunct="1">
              <a:lnSpc>
                <a:spcPct val="120000"/>
              </a:lnSpc>
            </a:pPr>
            <a:endParaRPr lang="en-US" altLang="zh-TW" sz="2200" dirty="0" smtClean="0"/>
          </a:p>
          <a:p>
            <a:pPr eaLnBrk="1" hangingPunct="1">
              <a:lnSpc>
                <a:spcPct val="120000"/>
              </a:lnSpc>
            </a:pPr>
            <a:endParaRPr lang="en-US" altLang="zh-TW" sz="2200" dirty="0" smtClean="0"/>
          </a:p>
          <a:p>
            <a:pPr eaLnBrk="1" hangingPunct="1">
              <a:lnSpc>
                <a:spcPct val="120000"/>
              </a:lnSpc>
            </a:pPr>
            <a:endParaRPr lang="en-US" altLang="zh-TW" sz="2200" dirty="0" smtClean="0"/>
          </a:p>
          <a:p>
            <a:pPr eaLnBrk="1" hangingPunct="1">
              <a:lnSpc>
                <a:spcPct val="120000"/>
              </a:lnSpc>
            </a:pPr>
            <a:endParaRPr lang="en-US" altLang="zh-TW" sz="2200" dirty="0" smtClean="0"/>
          </a:p>
          <a:p>
            <a:pPr eaLnBrk="1" hangingPunct="1">
              <a:lnSpc>
                <a:spcPct val="120000"/>
              </a:lnSpc>
            </a:pPr>
            <a:endParaRPr lang="en-US" altLang="zh-TW" sz="2200" dirty="0" smtClean="0"/>
          </a:p>
          <a:p>
            <a:pPr eaLnBrk="1" hangingPunct="1">
              <a:lnSpc>
                <a:spcPct val="120000"/>
              </a:lnSpc>
              <a:buFont typeface="Arial" pitchFamily="34" charset="0"/>
              <a:buNone/>
            </a:pPr>
            <a:r>
              <a:rPr lang="en-US" altLang="zh-TW" sz="2200" dirty="0" smtClean="0"/>
              <a:t>Repeat this problem using the POS expression</a:t>
            </a:r>
          </a:p>
        </p:txBody>
      </p:sp>
      <p:pic>
        <p:nvPicPr>
          <p:cNvPr id="50179" name="Picture 4"/>
          <p:cNvPicPr>
            <a:picLocks noChangeAspect="1" noChangeArrowheads="1"/>
          </p:cNvPicPr>
          <p:nvPr/>
        </p:nvPicPr>
        <p:blipFill>
          <a:blip r:embed="rId3">
            <a:lum bright="-42000" contrast="100000"/>
            <a:extLst>
              <a:ext uri="{28A0092B-C50C-407E-A947-70E740481C1C}">
                <a14:useLocalDpi xmlns:a14="http://schemas.microsoft.com/office/drawing/2010/main" val="0"/>
              </a:ext>
            </a:extLst>
          </a:blip>
          <a:srcRect/>
          <a:stretch>
            <a:fillRect/>
          </a:stretch>
        </p:blipFill>
        <p:spPr bwMode="auto">
          <a:xfrm>
            <a:off x="2819400" y="3200400"/>
            <a:ext cx="3287712"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0" name="Object 0"/>
          <p:cNvGraphicFramePr>
            <a:graphicFrameLocks noChangeAspect="1"/>
          </p:cNvGraphicFramePr>
          <p:nvPr>
            <p:extLst>
              <p:ext uri="{D42A27DB-BD31-4B8C-83A1-F6EECF244321}">
                <p14:modId xmlns:p14="http://schemas.microsoft.com/office/powerpoint/2010/main" val="1362826472"/>
              </p:ext>
            </p:extLst>
          </p:nvPr>
        </p:nvGraphicFramePr>
        <p:xfrm>
          <a:off x="1877218" y="2514600"/>
          <a:ext cx="1884363" cy="419100"/>
        </p:xfrm>
        <a:graphic>
          <a:graphicData uri="http://schemas.openxmlformats.org/presentationml/2006/ole">
            <mc:AlternateContent xmlns:mc="http://schemas.openxmlformats.org/markup-compatibility/2006">
              <mc:Choice xmlns:v="urn:schemas-microsoft-com:vml" Requires="v">
                <p:oleObj spid="_x0000_s45114" name="Equation" r:id="rId4" imgW="964781" imgH="215806" progId="Equation.3">
                  <p:embed/>
                </p:oleObj>
              </mc:Choice>
              <mc:Fallback>
                <p:oleObj name="Equation" r:id="rId4" imgW="964781" imgH="215806" progId="Equation.3">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7218" y="2514600"/>
                        <a:ext cx="18843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7C82FFB-BD79-4746-8A94-E2D3B0236F41}" type="slidenum">
              <a:rPr lang="en-US" smtClean="0">
                <a:solidFill>
                  <a:srgbClr val="898989"/>
                </a:solidFill>
              </a:rPr>
              <a:pPr eaLnBrk="1" hangingPunct="1"/>
              <a:t>43</a:t>
            </a:fld>
            <a:endParaRPr lang="en-US" smtClean="0">
              <a:solidFill>
                <a:srgbClr val="898989"/>
              </a:solidFill>
            </a:endParaRPr>
          </a:p>
        </p:txBody>
      </p:sp>
      <p:sp>
        <p:nvSpPr>
          <p:cNvPr id="50182" name="Title 2"/>
          <p:cNvSpPr>
            <a:spLocks noGrp="1"/>
          </p:cNvSpPr>
          <p:nvPr>
            <p:ph type="title"/>
          </p:nvPr>
        </p:nvSpPr>
        <p:spPr/>
        <p:txBody>
          <a:bodyPr/>
          <a:lstStyle/>
          <a:p>
            <a:pPr eaLnBrk="1" hangingPunct="1"/>
            <a:r>
              <a:rPr lang="en-US" sz="3200" b="1" dirty="0" smtClean="0"/>
              <a:t>Two-level Circuit Design</a:t>
            </a:r>
          </a:p>
        </p:txBody>
      </p:sp>
    </p:spTree>
    <p:extLst>
      <p:ext uri="{BB962C8B-B14F-4D97-AF65-F5344CB8AC3E}">
        <p14:creationId xmlns:p14="http://schemas.microsoft.com/office/powerpoint/2010/main" val="27793162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667000"/>
            <a:ext cx="9144000" cy="685800"/>
          </a:xfrm>
        </p:spPr>
        <p:txBody>
          <a:bodyPr rtlCol="0">
            <a:noAutofit/>
          </a:bodyPr>
          <a:lstStyle/>
          <a:p>
            <a:pPr eaLnBrk="1" fontAlgn="auto" hangingPunct="1">
              <a:lnSpc>
                <a:spcPct val="120000"/>
              </a:lnSpc>
              <a:spcAft>
                <a:spcPts val="0"/>
              </a:spcAft>
              <a:defRPr/>
            </a:pPr>
            <a:r>
              <a:rPr lang="en-US" dirty="0" smtClean="0"/>
              <a:t>DIGITAL CIRCUIT SIMPLIFICATION </a:t>
            </a:r>
            <a:br>
              <a:rPr lang="en-US" dirty="0" smtClean="0"/>
            </a:br>
            <a:r>
              <a:rPr lang="en-US" dirty="0" smtClean="0"/>
              <a:t>USING </a:t>
            </a:r>
            <a:br>
              <a:rPr lang="en-US" dirty="0" smtClean="0"/>
            </a:br>
            <a:r>
              <a:rPr lang="en-US" dirty="0" smtClean="0"/>
              <a:t>BOOLEAN ALGEBRA</a:t>
            </a:r>
            <a:endParaRPr lang="en-US" b="1" dirty="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44</a:t>
            </a:fld>
            <a:endParaRPr lang="en-US" smtClean="0">
              <a:solidFill>
                <a:srgbClr val="898989"/>
              </a:solidFill>
            </a:endParaRPr>
          </a:p>
        </p:txBody>
      </p:sp>
    </p:spTree>
    <p:extLst>
      <p:ext uri="{BB962C8B-B14F-4D97-AF65-F5344CB8AC3E}">
        <p14:creationId xmlns:p14="http://schemas.microsoft.com/office/powerpoint/2010/main" val="4034231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TW" sz="3200" b="1" dirty="0" smtClean="0"/>
              <a:t>Circuit Design</a:t>
            </a:r>
          </a:p>
        </p:txBody>
      </p:sp>
      <p:sp>
        <p:nvSpPr>
          <p:cNvPr id="21507" name="Rectangle 3"/>
          <p:cNvSpPr>
            <a:spLocks noGrp="1" noChangeArrowheads="1"/>
          </p:cNvSpPr>
          <p:nvPr>
            <p:ph idx="1"/>
          </p:nvPr>
        </p:nvSpPr>
        <p:spPr>
          <a:xfrm>
            <a:off x="457200" y="1219200"/>
            <a:ext cx="8229600" cy="2362200"/>
          </a:xfrm>
        </p:spPr>
        <p:txBody>
          <a:bodyPr/>
          <a:lstStyle/>
          <a:p>
            <a:pPr eaLnBrk="1" hangingPunct="1">
              <a:lnSpc>
                <a:spcPct val="110000"/>
              </a:lnSpc>
            </a:pPr>
            <a:r>
              <a:rPr lang="en-US" altLang="zh-TW" sz="2400" dirty="0" smtClean="0"/>
              <a:t>Representation of a function in Boolean expression is not unique, e.g. a function can be represented in either a POS or a SOP:</a:t>
            </a:r>
          </a:p>
          <a:p>
            <a:pPr eaLnBrk="1" hangingPunct="1">
              <a:lnSpc>
                <a:spcPct val="110000"/>
              </a:lnSpc>
            </a:pPr>
            <a:endParaRPr lang="en-US" altLang="zh-TW" sz="2400" dirty="0" smtClean="0"/>
          </a:p>
          <a:p>
            <a:pPr eaLnBrk="1" hangingPunct="1">
              <a:lnSpc>
                <a:spcPct val="110000"/>
              </a:lnSpc>
            </a:pPr>
            <a:endParaRPr lang="en-US" altLang="zh-TW" sz="2400" dirty="0" smtClean="0"/>
          </a:p>
          <a:p>
            <a:pPr eaLnBrk="1" hangingPunct="1">
              <a:lnSpc>
                <a:spcPct val="110000"/>
              </a:lnSpc>
            </a:pPr>
            <a:endParaRPr lang="en-US" altLang="zh-TW" sz="2400" dirty="0" smtClean="0"/>
          </a:p>
          <a:p>
            <a:pPr eaLnBrk="1" hangingPunct="1">
              <a:lnSpc>
                <a:spcPct val="110000"/>
              </a:lnSpc>
            </a:pPr>
            <a:endParaRPr lang="en-US" altLang="zh-TW" sz="1400" dirty="0" smtClean="0"/>
          </a:p>
          <a:p>
            <a:pPr eaLnBrk="1" hangingPunct="1">
              <a:spcBef>
                <a:spcPts val="600"/>
              </a:spcBef>
            </a:pPr>
            <a:r>
              <a:rPr lang="en-US" altLang="zh-TW" sz="2400" dirty="0" smtClean="0"/>
              <a:t>A Boolean expression does not completely dictate a circuit.  Given a Boolean expression, one may construct different circuit diagrams. Some are better than the others. What is the “best” circuit?</a:t>
            </a:r>
          </a:p>
          <a:p>
            <a:pPr lvl="1" eaLnBrk="1" hangingPunct="1">
              <a:spcBef>
                <a:spcPts val="600"/>
              </a:spcBef>
            </a:pPr>
            <a:r>
              <a:rPr lang="en-US" altLang="zh-TW" sz="2400" dirty="0" smtClean="0"/>
              <a:t>One with the </a:t>
            </a:r>
            <a:r>
              <a:rPr lang="en-US" altLang="zh-TW" sz="2400" dirty="0" smtClean="0">
                <a:solidFill>
                  <a:schemeClr val="accent1"/>
                </a:solidFill>
              </a:rPr>
              <a:t>fewest</a:t>
            </a:r>
            <a:r>
              <a:rPr lang="en-US" altLang="zh-TW" sz="2400" dirty="0" smtClean="0"/>
              <a:t> hardware.</a:t>
            </a:r>
          </a:p>
          <a:p>
            <a:pPr lvl="1" eaLnBrk="1" hangingPunct="1">
              <a:spcBef>
                <a:spcPts val="600"/>
              </a:spcBef>
            </a:pPr>
            <a:r>
              <a:rPr lang="en-US" altLang="zh-TW" sz="2400" dirty="0" smtClean="0"/>
              <a:t>One with the </a:t>
            </a:r>
            <a:r>
              <a:rPr lang="en-US" altLang="zh-TW" sz="2400" dirty="0" smtClean="0">
                <a:solidFill>
                  <a:schemeClr val="accent1"/>
                </a:solidFill>
              </a:rPr>
              <a:t>fastest</a:t>
            </a:r>
            <a:r>
              <a:rPr lang="en-US" altLang="zh-TW" sz="2400" dirty="0" smtClean="0"/>
              <a:t> speed.</a:t>
            </a:r>
          </a:p>
          <a:p>
            <a:pPr eaLnBrk="1" hangingPunct="1">
              <a:lnSpc>
                <a:spcPct val="110000"/>
              </a:lnSpc>
            </a:pPr>
            <a:endParaRPr lang="en-US" altLang="zh-TW" sz="2400" dirty="0" smtClean="0"/>
          </a:p>
          <a:p>
            <a:pPr eaLnBrk="1" hangingPunct="1">
              <a:lnSpc>
                <a:spcPct val="110000"/>
              </a:lnSpc>
            </a:pPr>
            <a:endParaRPr lang="en-US" altLang="zh-TW" sz="2400" dirty="0" smtClean="0"/>
          </a:p>
        </p:txBody>
      </p:sp>
      <p:graphicFrame>
        <p:nvGraphicFramePr>
          <p:cNvPr id="21512" name="Object 8"/>
          <p:cNvGraphicFramePr>
            <a:graphicFrameLocks noChangeAspect="1"/>
          </p:cNvGraphicFramePr>
          <p:nvPr/>
        </p:nvGraphicFramePr>
        <p:xfrm>
          <a:off x="2362200" y="2170113"/>
          <a:ext cx="3962400" cy="906462"/>
        </p:xfrm>
        <a:graphic>
          <a:graphicData uri="http://schemas.openxmlformats.org/presentationml/2006/ole">
            <mc:AlternateContent xmlns:mc="http://schemas.openxmlformats.org/markup-compatibility/2006">
              <mc:Choice xmlns:v="urn:schemas-microsoft-com:vml" Requires="v">
                <p:oleObj spid="_x0000_s46194" name="Equation" r:id="rId3" imgW="2108200" imgH="482600" progId="Equation.3">
                  <p:embed/>
                </p:oleObj>
              </mc:Choice>
              <mc:Fallback>
                <p:oleObj name="Equation" r:id="rId3" imgW="2108200" imgH="482600" progId="Equation.3">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70113"/>
                        <a:ext cx="3962400"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3" name="Object 9"/>
          <p:cNvGraphicFramePr>
            <a:graphicFrameLocks noChangeAspect="1"/>
          </p:cNvGraphicFramePr>
          <p:nvPr/>
        </p:nvGraphicFramePr>
        <p:xfrm>
          <a:off x="2362200" y="3160713"/>
          <a:ext cx="2057400" cy="877887"/>
        </p:xfrm>
        <a:graphic>
          <a:graphicData uri="http://schemas.openxmlformats.org/presentationml/2006/ole">
            <mc:AlternateContent xmlns:mc="http://schemas.openxmlformats.org/markup-compatibility/2006">
              <mc:Choice xmlns:v="urn:schemas-microsoft-com:vml" Requires="v">
                <p:oleObj spid="_x0000_s46195" name="Equation" r:id="rId5" imgW="1129810" imgH="482391" progId="Equation.3">
                  <p:embed/>
                </p:oleObj>
              </mc:Choice>
              <mc:Fallback>
                <p:oleObj name="Equation" r:id="rId5" imgW="1129810" imgH="482391" progId="Equation.3">
                  <p:embed/>
                  <p:pic>
                    <p:nvPicPr>
                      <p:cNvPr id="0" name="Picture 1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160713"/>
                        <a:ext cx="205740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04300F4-7CE8-4DD2-B30C-99EF1CD0B099}" type="slidenum">
              <a:rPr lang="en-US" smtClean="0">
                <a:solidFill>
                  <a:srgbClr val="898989"/>
                </a:solidFill>
              </a:rPr>
              <a:pPr eaLnBrk="1" hangingPunct="1"/>
              <a:t>45</a:t>
            </a:fld>
            <a:endParaRPr lang="en-US" smtClean="0">
              <a:solidFill>
                <a:srgbClr val="898989"/>
              </a:solidFill>
            </a:endParaRPr>
          </a:p>
        </p:txBody>
      </p:sp>
      <p:sp>
        <p:nvSpPr>
          <p:cNvPr id="51207" name="Content Placeholder 22"/>
          <p:cNvSpPr txBox="1">
            <a:spLocks/>
          </p:cNvSpPr>
          <p:nvPr/>
        </p:nvSpPr>
        <p:spPr bwMode="auto">
          <a:xfrm>
            <a:off x="0" y="609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spcBef>
                <a:spcPct val="20000"/>
              </a:spcBef>
              <a:buFont typeface="Arial" pitchFamily="34" charset="0"/>
              <a:buNone/>
            </a:pPr>
            <a:r>
              <a:rPr lang="en-US" sz="2400" b="1" u="sng">
                <a:solidFill>
                  <a:srgbClr val="FF0000"/>
                </a:solidFill>
              </a:rPr>
              <a:t>Finding the Best Design</a:t>
            </a:r>
            <a:endParaRPr lang="en-US" sz="2400" b="1" i="1" u="sng">
              <a:solidFill>
                <a:srgbClr val="FF0000"/>
              </a:solidFill>
            </a:endParaRPr>
          </a:p>
        </p:txBody>
      </p:sp>
      <p:sp>
        <p:nvSpPr>
          <p:cNvPr id="3" name="TextBox 2"/>
          <p:cNvSpPr txBox="1">
            <a:spLocks noChangeArrowheads="1"/>
          </p:cNvSpPr>
          <p:nvPr/>
        </p:nvSpPr>
        <p:spPr bwMode="auto">
          <a:xfrm>
            <a:off x="6858000" y="2364258"/>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i="1" dirty="0"/>
              <a:t>Are </a:t>
            </a:r>
            <a:r>
              <a:rPr lang="en-US" i="1" dirty="0" smtClean="0"/>
              <a:t>these two </a:t>
            </a:r>
            <a:r>
              <a:rPr lang="en-US" i="1" dirty="0"/>
              <a:t>equivalent?</a:t>
            </a:r>
          </a:p>
        </p:txBody>
      </p:sp>
    </p:spTree>
    <p:extLst>
      <p:ext uri="{BB962C8B-B14F-4D97-AF65-F5344CB8AC3E}">
        <p14:creationId xmlns:p14="http://schemas.microsoft.com/office/powerpoint/2010/main" val="2211146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TW" sz="3200" b="1" dirty="0" smtClean="0"/>
              <a:t>Circuit Design</a:t>
            </a:r>
          </a:p>
        </p:txBody>
      </p:sp>
      <p:sp>
        <p:nvSpPr>
          <p:cNvPr id="44035" name="Rectangle 3"/>
          <p:cNvSpPr>
            <a:spLocks noGrp="1" noChangeArrowheads="1"/>
          </p:cNvSpPr>
          <p:nvPr>
            <p:ph idx="1"/>
          </p:nvPr>
        </p:nvSpPr>
        <p:spPr>
          <a:xfrm>
            <a:off x="457200" y="1143000"/>
            <a:ext cx="8229600" cy="5105400"/>
          </a:xfrm>
        </p:spPr>
        <p:txBody>
          <a:bodyPr/>
          <a:lstStyle/>
          <a:p>
            <a:pPr eaLnBrk="1" hangingPunct="1">
              <a:spcBef>
                <a:spcPts val="1200"/>
              </a:spcBef>
            </a:pPr>
            <a:r>
              <a:rPr lang="en-US" altLang="zh-TW" sz="2000" dirty="0" smtClean="0"/>
              <a:t>The amount of hardware can be measured by the number of gates in the circuit.</a:t>
            </a:r>
          </a:p>
          <a:p>
            <a:pPr eaLnBrk="1" hangingPunct="1">
              <a:spcBef>
                <a:spcPts val="1200"/>
              </a:spcBef>
            </a:pPr>
            <a:r>
              <a:rPr lang="en-US" altLang="zh-TW" sz="2000" dirty="0" smtClean="0"/>
              <a:t>Each gate takes a small (but non-zero) amount of time. </a:t>
            </a:r>
          </a:p>
          <a:p>
            <a:pPr eaLnBrk="1" hangingPunct="1">
              <a:spcBef>
                <a:spcPts val="1200"/>
              </a:spcBef>
            </a:pPr>
            <a:r>
              <a:rPr lang="en-US" altLang="zh-TW" sz="2000" dirty="0" smtClean="0"/>
              <a:t>The speed of a circuit can be measured by the maximum no. of gates in a path </a:t>
            </a:r>
            <a:r>
              <a:rPr lang="en-US" altLang="zh-TW" sz="2000" i="1" dirty="0" smtClean="0"/>
              <a:t>(</a:t>
            </a:r>
            <a:r>
              <a:rPr lang="en-US" altLang="zh-TW" sz="2000" b="1" i="1" dirty="0" smtClean="0">
                <a:solidFill>
                  <a:srgbClr val="0000FF"/>
                </a:solidFill>
              </a:rPr>
              <a:t>critical path</a:t>
            </a:r>
            <a:r>
              <a:rPr lang="en-US" altLang="zh-TW" sz="2000" dirty="0" smtClean="0"/>
              <a:t>) from an input to an output.</a:t>
            </a:r>
          </a:p>
          <a:p>
            <a:pPr eaLnBrk="1" hangingPunct="1">
              <a:spcBef>
                <a:spcPts val="1200"/>
              </a:spcBef>
            </a:pPr>
            <a:r>
              <a:rPr lang="en-US" altLang="zh-TW" sz="2000" dirty="0" smtClean="0"/>
              <a:t>Two optimization methods:</a:t>
            </a:r>
          </a:p>
          <a:p>
            <a:pPr marL="914400" lvl="1" indent="-457200" eaLnBrk="1" hangingPunct="1">
              <a:spcBef>
                <a:spcPts val="600"/>
              </a:spcBef>
              <a:buFont typeface="Calibri" pitchFamily="34" charset="0"/>
              <a:buAutoNum type="alphaLcParenR"/>
            </a:pPr>
            <a:r>
              <a:rPr lang="en-US" altLang="zh-TW" sz="2000" b="1" dirty="0" smtClean="0">
                <a:solidFill>
                  <a:srgbClr val="0000FF"/>
                </a:solidFill>
              </a:rPr>
              <a:t>Boolean Algebra</a:t>
            </a:r>
          </a:p>
          <a:p>
            <a:pPr marL="914400" lvl="1" indent="-457200" eaLnBrk="1" hangingPunct="1">
              <a:spcBef>
                <a:spcPts val="600"/>
              </a:spcBef>
              <a:buFont typeface="Calibri" pitchFamily="34" charset="0"/>
              <a:buAutoNum type="alphaLcParenR"/>
            </a:pPr>
            <a:r>
              <a:rPr lang="en-US" altLang="zh-TW" sz="2000" b="1" dirty="0" smtClean="0">
                <a:solidFill>
                  <a:srgbClr val="0000FF"/>
                </a:solidFill>
              </a:rPr>
              <a:t>K-Map</a:t>
            </a:r>
          </a:p>
        </p:txBody>
      </p:sp>
      <p:sp>
        <p:nvSpPr>
          <p:cNvPr id="5222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CECD092-D6DA-4D78-91DA-05C7BED92BAC}" type="slidenum">
              <a:rPr lang="en-US" smtClean="0">
                <a:solidFill>
                  <a:srgbClr val="898989"/>
                </a:solidFill>
              </a:rPr>
              <a:pPr eaLnBrk="1" hangingPunct="1"/>
              <a:t>46</a:t>
            </a:fld>
            <a:endParaRPr lang="en-US" smtClean="0">
              <a:solidFill>
                <a:srgbClr val="898989"/>
              </a:solidFill>
            </a:endParaRPr>
          </a:p>
        </p:txBody>
      </p:sp>
      <p:sp>
        <p:nvSpPr>
          <p:cNvPr id="52229" name="Content Placeholder 22"/>
          <p:cNvSpPr txBox="1">
            <a:spLocks/>
          </p:cNvSpPr>
          <p:nvPr/>
        </p:nvSpPr>
        <p:spPr bwMode="auto">
          <a:xfrm>
            <a:off x="0" y="609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spcBef>
                <a:spcPct val="20000"/>
              </a:spcBef>
              <a:buFont typeface="Arial" pitchFamily="34" charset="0"/>
              <a:buNone/>
            </a:pPr>
            <a:r>
              <a:rPr lang="en-US" sz="2400" b="1" u="sng">
                <a:solidFill>
                  <a:srgbClr val="FF0000"/>
                </a:solidFill>
              </a:rPr>
              <a:t>Finding the Best Design</a:t>
            </a:r>
            <a:endParaRPr lang="en-US" sz="2400" b="1" i="1" u="sng">
              <a:solidFill>
                <a:srgbClr val="FF0000"/>
              </a:solidFill>
            </a:endParaRPr>
          </a:p>
        </p:txBody>
      </p:sp>
    </p:spTree>
    <p:extLst>
      <p:ext uri="{BB962C8B-B14F-4D97-AF65-F5344CB8AC3E}">
        <p14:creationId xmlns:p14="http://schemas.microsoft.com/office/powerpoint/2010/main" val="4210575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TW" sz="3200" b="1" dirty="0" smtClean="0"/>
              <a:t>Circuit Design</a:t>
            </a:r>
          </a:p>
        </p:txBody>
      </p:sp>
      <p:sp>
        <p:nvSpPr>
          <p:cNvPr id="53251" name="Rectangle 3"/>
          <p:cNvSpPr>
            <a:spLocks noGrp="1" noChangeArrowheads="1"/>
          </p:cNvSpPr>
          <p:nvPr>
            <p:ph idx="1"/>
          </p:nvPr>
        </p:nvSpPr>
        <p:spPr>
          <a:xfrm>
            <a:off x="457200" y="1371600"/>
            <a:ext cx="8229600" cy="5105400"/>
          </a:xfrm>
        </p:spPr>
        <p:txBody>
          <a:bodyPr/>
          <a:lstStyle/>
          <a:p>
            <a:pPr marL="457200" lvl="1" indent="0" eaLnBrk="1" hangingPunct="1">
              <a:lnSpc>
                <a:spcPct val="110000"/>
              </a:lnSpc>
              <a:buFont typeface="Arial" pitchFamily="34" charset="0"/>
              <a:buNone/>
            </a:pPr>
            <a:r>
              <a:rPr lang="en-US" altLang="zh-TW" sz="2400" b="1" dirty="0" smtClean="0"/>
              <a:t>Example: </a:t>
            </a:r>
            <a:r>
              <a:rPr lang="en-US" altLang="zh-TW" sz="2400" b="1" i="1" dirty="0" smtClean="0"/>
              <a:t>A </a:t>
            </a:r>
            <a:r>
              <a:rPr lang="en-US" altLang="zh-TW" sz="2400" b="1" dirty="0" smtClean="0"/>
              <a:t>+ </a:t>
            </a:r>
            <a:r>
              <a:rPr lang="en-US" altLang="zh-TW" sz="2400" b="1" i="1" dirty="0" smtClean="0"/>
              <a:t>C</a:t>
            </a:r>
            <a:r>
              <a:rPr lang="en-US" altLang="zh-TW" sz="2400" b="1" dirty="0" smtClean="0"/>
              <a:t>(</a:t>
            </a:r>
            <a:r>
              <a:rPr lang="en-US" altLang="zh-TW" sz="2400" b="1" i="1" dirty="0" smtClean="0"/>
              <a:t>B</a:t>
            </a:r>
            <a:r>
              <a:rPr lang="en-US" altLang="zh-TW" sz="2400" b="1" dirty="0" smtClean="0"/>
              <a:t> + </a:t>
            </a:r>
            <a:r>
              <a:rPr lang="en-US" altLang="zh-TW" sz="2400" b="1" i="1" dirty="0" smtClean="0"/>
              <a:t>DE</a:t>
            </a:r>
            <a:r>
              <a:rPr lang="en-US" altLang="zh-TW" sz="2400" b="1" dirty="0" smtClean="0"/>
              <a:t>) =  </a:t>
            </a:r>
            <a:r>
              <a:rPr lang="en-US" altLang="zh-TW" sz="2400" b="1" i="1" dirty="0" smtClean="0"/>
              <a:t>A </a:t>
            </a:r>
            <a:r>
              <a:rPr lang="en-US" altLang="zh-TW" sz="2400" b="1" dirty="0" smtClean="0"/>
              <a:t>+ </a:t>
            </a:r>
            <a:r>
              <a:rPr lang="en-US" altLang="zh-TW" sz="2400" b="1" i="1" dirty="0" smtClean="0"/>
              <a:t>BC </a:t>
            </a:r>
            <a:r>
              <a:rPr lang="en-US" altLang="zh-TW" sz="2400" b="1" dirty="0" smtClean="0"/>
              <a:t>+ </a:t>
            </a:r>
            <a:r>
              <a:rPr lang="en-US" altLang="zh-TW" sz="2400" b="1" i="1" dirty="0" smtClean="0"/>
              <a:t>CDE</a:t>
            </a:r>
            <a:endParaRPr lang="en-US" altLang="zh-TW" sz="2400" b="1" dirty="0" smtClean="0"/>
          </a:p>
          <a:p>
            <a:pPr eaLnBrk="1" hangingPunct="1">
              <a:lnSpc>
                <a:spcPct val="110000"/>
              </a:lnSpc>
            </a:pPr>
            <a:endParaRPr lang="en-US" altLang="zh-TW" sz="2200" dirty="0" smtClean="0"/>
          </a:p>
          <a:p>
            <a:pPr eaLnBrk="1" hangingPunct="1">
              <a:lnSpc>
                <a:spcPct val="110000"/>
              </a:lnSpc>
            </a:pPr>
            <a:endParaRPr lang="en-US" altLang="zh-TW" sz="2200" dirty="0" smtClean="0"/>
          </a:p>
          <a:p>
            <a:pPr eaLnBrk="1" hangingPunct="1">
              <a:lnSpc>
                <a:spcPct val="110000"/>
              </a:lnSpc>
            </a:pPr>
            <a:endParaRPr lang="en-US" altLang="zh-TW" sz="2200" dirty="0" smtClean="0"/>
          </a:p>
          <a:p>
            <a:pPr eaLnBrk="1" hangingPunct="1">
              <a:lnSpc>
                <a:spcPct val="110000"/>
              </a:lnSpc>
            </a:pPr>
            <a:endParaRPr lang="en-US" altLang="zh-TW" sz="2200" dirty="0" smtClean="0"/>
          </a:p>
          <a:p>
            <a:pPr eaLnBrk="1" hangingPunct="1">
              <a:lnSpc>
                <a:spcPct val="110000"/>
              </a:lnSpc>
            </a:pPr>
            <a:endParaRPr lang="en-US" altLang="zh-TW" sz="2200" dirty="0" smtClean="0"/>
          </a:p>
          <a:p>
            <a:pPr marL="457200" lvl="1" indent="0" eaLnBrk="1" hangingPunct="1">
              <a:lnSpc>
                <a:spcPct val="110000"/>
              </a:lnSpc>
            </a:pPr>
            <a:endParaRPr lang="en-US" altLang="zh-TW" sz="2200" dirty="0" smtClean="0"/>
          </a:p>
          <a:p>
            <a:pPr marL="457200" lvl="1" indent="0" eaLnBrk="1" hangingPunct="1">
              <a:lnSpc>
                <a:spcPct val="110000"/>
              </a:lnSpc>
            </a:pPr>
            <a:endParaRPr lang="en-US" altLang="zh-TW" sz="2200" dirty="0" smtClean="0"/>
          </a:p>
          <a:p>
            <a:pPr marL="457200" lvl="1" indent="0" eaLnBrk="1" hangingPunct="1">
              <a:lnSpc>
                <a:spcPct val="110000"/>
              </a:lnSpc>
            </a:pPr>
            <a:endParaRPr lang="en-US" altLang="zh-TW" sz="2200" dirty="0" smtClean="0"/>
          </a:p>
          <a:p>
            <a:pPr marL="457200" lvl="1" indent="0" eaLnBrk="1" hangingPunct="1">
              <a:lnSpc>
                <a:spcPct val="110000"/>
              </a:lnSpc>
              <a:buFont typeface="Arial" pitchFamily="34" charset="0"/>
              <a:buNone/>
            </a:pPr>
            <a:r>
              <a:rPr lang="en-US" altLang="zh-TW" sz="2400" dirty="0" smtClean="0"/>
              <a:t>There is a tradeoff between size and speed. Optimizing one may sacrifice the other.</a:t>
            </a:r>
          </a:p>
          <a:p>
            <a:pPr eaLnBrk="1" hangingPunct="1">
              <a:lnSpc>
                <a:spcPct val="110000"/>
              </a:lnSpc>
            </a:pPr>
            <a:endParaRPr lang="en-US" altLang="zh-TW" sz="1300" dirty="0" smtClean="0"/>
          </a:p>
          <a:p>
            <a:pPr eaLnBrk="1" hangingPunct="1">
              <a:lnSpc>
                <a:spcPct val="140000"/>
              </a:lnSpc>
            </a:pPr>
            <a:endParaRPr lang="en-US" altLang="zh-TW" sz="1500" dirty="0" smtClean="0"/>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292735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t="3381" b="5072"/>
          <a:stretch>
            <a:fillRect/>
          </a:stretch>
        </p:blipFill>
        <p:spPr bwMode="auto">
          <a:xfrm>
            <a:off x="4622800" y="2190750"/>
            <a:ext cx="280035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72C0DD9-6743-4966-9F8B-D44DE2725939}" type="slidenum">
              <a:rPr lang="en-US" smtClean="0">
                <a:solidFill>
                  <a:srgbClr val="898989"/>
                </a:solidFill>
              </a:rPr>
              <a:pPr eaLnBrk="1" hangingPunct="1"/>
              <a:t>47</a:t>
            </a:fld>
            <a:endParaRPr lang="en-US" smtClean="0">
              <a:solidFill>
                <a:srgbClr val="898989"/>
              </a:solidFill>
            </a:endParaRPr>
          </a:p>
        </p:txBody>
      </p:sp>
      <p:sp>
        <p:nvSpPr>
          <p:cNvPr id="53255" name="Content Placeholder 22"/>
          <p:cNvSpPr txBox="1">
            <a:spLocks/>
          </p:cNvSpPr>
          <p:nvPr/>
        </p:nvSpPr>
        <p:spPr bwMode="auto">
          <a:xfrm>
            <a:off x="0" y="609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spcBef>
                <a:spcPct val="20000"/>
              </a:spcBef>
              <a:buFont typeface="Arial" pitchFamily="34" charset="0"/>
              <a:buNone/>
            </a:pPr>
            <a:r>
              <a:rPr lang="en-US" sz="2400" b="1" u="sng">
                <a:solidFill>
                  <a:srgbClr val="FF0000"/>
                </a:solidFill>
              </a:rPr>
              <a:t>Finding the Best Design</a:t>
            </a:r>
            <a:endParaRPr lang="en-US" sz="2400" b="1" i="1" u="sng">
              <a:solidFill>
                <a:srgbClr val="FF0000"/>
              </a:solidFill>
            </a:endParaRPr>
          </a:p>
        </p:txBody>
      </p:sp>
    </p:spTree>
    <p:extLst>
      <p:ext uri="{BB962C8B-B14F-4D97-AF65-F5344CB8AC3E}">
        <p14:creationId xmlns:p14="http://schemas.microsoft.com/office/powerpoint/2010/main" val="2840765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z="3200" b="1" dirty="0" smtClean="0"/>
              <a:t>Boolean Algebra</a:t>
            </a:r>
          </a:p>
        </p:txBody>
      </p:sp>
      <p:sp>
        <p:nvSpPr>
          <p:cNvPr id="5427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DE741EE-3D77-4CA9-9527-D0135B5C6C94}" type="slidenum">
              <a:rPr lang="en-US" smtClean="0">
                <a:solidFill>
                  <a:srgbClr val="898989"/>
                </a:solidFill>
              </a:rPr>
              <a:pPr eaLnBrk="1" hangingPunct="1"/>
              <a:t>48</a:t>
            </a:fld>
            <a:endParaRPr lang="en-US" smtClean="0">
              <a:solidFill>
                <a:srgbClr val="898989"/>
              </a:solidFill>
            </a:endParaRPr>
          </a:p>
        </p:txBody>
      </p:sp>
      <p:sp>
        <p:nvSpPr>
          <p:cNvPr id="8" name="Rectangle 3"/>
          <p:cNvSpPr txBox="1">
            <a:spLocks noChangeArrowheads="1"/>
          </p:cNvSpPr>
          <p:nvPr/>
        </p:nvSpPr>
        <p:spPr bwMode="auto">
          <a:xfrm>
            <a:off x="381000" y="2667000"/>
            <a:ext cx="8534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ts val="600"/>
              </a:spcBef>
              <a:buSzPct val="120000"/>
            </a:pPr>
            <a:r>
              <a:rPr lang="en-US" altLang="zh-TW" sz="2000" dirty="0"/>
              <a:t>Circuits are difficult to manipulate. Boolean expressions are easier to manipulate.  We can simplify Boolean expressions using identities in Boolean algebra.</a:t>
            </a:r>
          </a:p>
          <a:p>
            <a:pPr eaLnBrk="1" hangingPunct="1">
              <a:spcBef>
                <a:spcPts val="600"/>
              </a:spcBef>
              <a:buSzPct val="120000"/>
            </a:pPr>
            <a:r>
              <a:rPr lang="en-GB" sz="2000" b="1" dirty="0" smtClean="0">
                <a:solidFill>
                  <a:srgbClr val="0000FF"/>
                </a:solidFill>
              </a:rPr>
              <a:t>Boolean Algebra</a:t>
            </a:r>
            <a:r>
              <a:rPr lang="en-GB" sz="2000" dirty="0" smtClean="0"/>
              <a:t> named after George Boole who used it to study human logical reasoning – calculus of proposition. Example:  Either “it has rained” </a:t>
            </a:r>
            <a:r>
              <a:rPr lang="en-GB" sz="2000" i="1" dirty="0" smtClean="0"/>
              <a:t>OR </a:t>
            </a:r>
            <a:r>
              <a:rPr lang="en-GB" sz="2000" dirty="0" smtClean="0"/>
              <a:t>“someone splashed water”, The candidate “must be tall” </a:t>
            </a:r>
            <a:r>
              <a:rPr lang="en-GB" sz="2000" i="1" dirty="0" smtClean="0"/>
              <a:t>AND</a:t>
            </a:r>
            <a:r>
              <a:rPr lang="en-GB" sz="2000" dirty="0" smtClean="0"/>
              <a:t> “have good vision”.</a:t>
            </a:r>
          </a:p>
          <a:p>
            <a:pPr eaLnBrk="1" hangingPunct="1">
              <a:spcBef>
                <a:spcPts val="600"/>
              </a:spcBef>
              <a:buSzPct val="120000"/>
            </a:pPr>
            <a:r>
              <a:rPr lang="en-GB" sz="2000" dirty="0" smtClean="0"/>
              <a:t>Events: </a:t>
            </a:r>
            <a:r>
              <a:rPr lang="en-GB" sz="2000" i="1" dirty="0" smtClean="0">
                <a:solidFill>
                  <a:srgbClr val="0000FF"/>
                </a:solidFill>
              </a:rPr>
              <a:t>true</a:t>
            </a:r>
            <a:r>
              <a:rPr lang="en-GB" sz="2000" i="1" dirty="0" smtClean="0"/>
              <a:t> </a:t>
            </a:r>
            <a:r>
              <a:rPr lang="en-GB" sz="2000" dirty="0" smtClean="0"/>
              <a:t>or </a:t>
            </a:r>
            <a:r>
              <a:rPr lang="en-GB" sz="2000" i="1" dirty="0" smtClean="0">
                <a:solidFill>
                  <a:srgbClr val="0000FF"/>
                </a:solidFill>
              </a:rPr>
              <a:t>false</a:t>
            </a:r>
            <a:endParaRPr lang="en-GB" sz="2000" i="1" dirty="0" smtClean="0"/>
          </a:p>
          <a:p>
            <a:pPr eaLnBrk="1" hangingPunct="1">
              <a:spcBef>
                <a:spcPts val="600"/>
              </a:spcBef>
              <a:buSzPct val="120000"/>
            </a:pPr>
            <a:r>
              <a:rPr lang="en-GB" sz="2000" dirty="0" smtClean="0"/>
              <a:t>Connectives : a </a:t>
            </a:r>
            <a:r>
              <a:rPr lang="en-GB" sz="2000" i="1" dirty="0" smtClean="0">
                <a:solidFill>
                  <a:srgbClr val="0000FF"/>
                </a:solidFill>
              </a:rPr>
              <a:t>OR</a:t>
            </a:r>
            <a:r>
              <a:rPr lang="en-GB" sz="2000" dirty="0" smtClean="0"/>
              <a:t> b; a </a:t>
            </a:r>
            <a:r>
              <a:rPr lang="en-GB" sz="2000" i="1" dirty="0" smtClean="0">
                <a:solidFill>
                  <a:srgbClr val="0000FF"/>
                </a:solidFill>
              </a:rPr>
              <a:t>AND</a:t>
            </a:r>
            <a:r>
              <a:rPr lang="en-GB" sz="2000" dirty="0" smtClean="0"/>
              <a:t> b, </a:t>
            </a:r>
            <a:r>
              <a:rPr lang="en-GB" sz="2000" i="1" dirty="0" smtClean="0">
                <a:solidFill>
                  <a:srgbClr val="0000FF"/>
                </a:solidFill>
              </a:rPr>
              <a:t>NOT</a:t>
            </a:r>
            <a:r>
              <a:rPr lang="en-GB" sz="2000" dirty="0" smtClean="0"/>
              <a:t> a</a:t>
            </a:r>
          </a:p>
          <a:p>
            <a:pPr eaLnBrk="1" hangingPunct="1">
              <a:spcBef>
                <a:spcPts val="600"/>
              </a:spcBef>
              <a:buSzPct val="120000"/>
            </a:pPr>
            <a:r>
              <a:rPr lang="en-GB" sz="2000" dirty="0" smtClean="0"/>
              <a:t>Resembles the algebra of real numbers but multiplication </a:t>
            </a:r>
            <a:r>
              <a:rPr lang="en-GB" sz="2000" dirty="0" err="1" smtClean="0"/>
              <a:t>x.y</a:t>
            </a:r>
            <a:r>
              <a:rPr lang="en-GB" sz="2000" dirty="0" smtClean="0"/>
              <a:t> is replaced with the AND operation, addition x + y is replaced with the OR operation and negation –x is replaced with the NOT operation.</a:t>
            </a:r>
          </a:p>
          <a:p>
            <a:pPr eaLnBrk="1" hangingPunct="1">
              <a:spcBef>
                <a:spcPct val="40000"/>
              </a:spcBef>
              <a:buSzPct val="120000"/>
              <a:buFont typeface="Arial" pitchFamily="34" charset="0"/>
              <a:buNone/>
            </a:pPr>
            <a:endParaRPr lang="en-GB" sz="2000" dirty="0" smtClean="0"/>
          </a:p>
        </p:txBody>
      </p:sp>
      <p:sp>
        <p:nvSpPr>
          <p:cNvPr id="9" name="Rectangle 4"/>
          <p:cNvSpPr>
            <a:spLocks noChangeArrowheads="1"/>
          </p:cNvSpPr>
          <p:nvPr/>
        </p:nvSpPr>
        <p:spPr bwMode="auto">
          <a:xfrm>
            <a:off x="304800" y="1066800"/>
            <a:ext cx="44196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GB" sz="2400" dirty="0" smtClean="0">
                <a:latin typeface="Times New Roman" pitchFamily="18" charset="0"/>
              </a:rPr>
              <a:t>What is an </a:t>
            </a:r>
            <a:r>
              <a:rPr lang="en-GB" sz="2400" dirty="0" smtClean="0">
                <a:solidFill>
                  <a:srgbClr val="0000FF"/>
                </a:solidFill>
                <a:latin typeface="Times New Roman" pitchFamily="18" charset="0"/>
              </a:rPr>
              <a:t>Algebra</a:t>
            </a:r>
            <a:r>
              <a:rPr lang="en-GB" sz="2400" dirty="0" smtClean="0">
                <a:latin typeface="Times New Roman" pitchFamily="18" charset="0"/>
              </a:rPr>
              <a:t>?</a:t>
            </a:r>
          </a:p>
          <a:p>
            <a:pPr lvl="1" eaLnBrk="0" hangingPunct="0"/>
            <a:r>
              <a:rPr lang="en-GB" sz="2000" dirty="0" smtClean="0">
                <a:latin typeface="Times New Roman" pitchFamily="18" charset="0"/>
              </a:rPr>
              <a:t>set of elements (e.g. 0,1,2,..)</a:t>
            </a:r>
          </a:p>
          <a:p>
            <a:pPr lvl="1" eaLnBrk="0" hangingPunct="0"/>
            <a:r>
              <a:rPr lang="en-GB" sz="2000" dirty="0" smtClean="0">
                <a:latin typeface="Times New Roman" pitchFamily="18" charset="0"/>
              </a:rPr>
              <a:t>set </a:t>
            </a:r>
            <a:r>
              <a:rPr lang="en-GB" sz="2000" dirty="0">
                <a:latin typeface="Times New Roman" pitchFamily="18" charset="0"/>
              </a:rPr>
              <a:t>of operations </a:t>
            </a:r>
            <a:r>
              <a:rPr lang="en-GB" sz="2000" dirty="0" smtClean="0">
                <a:latin typeface="Times New Roman" pitchFamily="18" charset="0"/>
              </a:rPr>
              <a:t>(+  -  * /  ..)</a:t>
            </a:r>
            <a:endParaRPr lang="en-GB" sz="2000" dirty="0">
              <a:latin typeface="Times New Roman" pitchFamily="18" charset="0"/>
            </a:endParaRPr>
          </a:p>
          <a:p>
            <a:pPr lvl="1" eaLnBrk="0" hangingPunct="0"/>
            <a:r>
              <a:rPr lang="en-GB" sz="2000" dirty="0" smtClean="0">
                <a:latin typeface="Times New Roman" pitchFamily="18" charset="0"/>
              </a:rPr>
              <a:t>postulates/axioms </a:t>
            </a:r>
            <a:r>
              <a:rPr lang="en-GB" sz="2000" dirty="0">
                <a:latin typeface="Times New Roman" pitchFamily="18" charset="0"/>
              </a:rPr>
              <a:t>(e.g. 0 + x = x</a:t>
            </a:r>
            <a:r>
              <a:rPr lang="en-GB" sz="2000" dirty="0" smtClean="0">
                <a:latin typeface="Times New Roman" pitchFamily="18" charset="0"/>
              </a:rPr>
              <a:t>,..)</a:t>
            </a:r>
            <a:endParaRPr lang="en-GB" sz="2400" dirty="0">
              <a:latin typeface="Times New Roman" pitchFamily="18" charset="0"/>
            </a:endParaRPr>
          </a:p>
        </p:txBody>
      </p:sp>
      <p:sp>
        <p:nvSpPr>
          <p:cNvPr id="10" name="Rectangle 4"/>
          <p:cNvSpPr>
            <a:spLocks noChangeArrowheads="1"/>
          </p:cNvSpPr>
          <p:nvPr/>
        </p:nvSpPr>
        <p:spPr bwMode="auto">
          <a:xfrm>
            <a:off x="4761470" y="1066800"/>
            <a:ext cx="4267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GB" sz="2400" dirty="0" smtClean="0">
                <a:latin typeface="Times New Roman" pitchFamily="18" charset="0"/>
              </a:rPr>
              <a:t>What is an </a:t>
            </a:r>
            <a:r>
              <a:rPr lang="en-GB" sz="2400" dirty="0" smtClean="0">
                <a:solidFill>
                  <a:srgbClr val="0000FF"/>
                </a:solidFill>
                <a:latin typeface="Times New Roman" pitchFamily="18" charset="0"/>
              </a:rPr>
              <a:t>Boolean Algebra</a:t>
            </a:r>
            <a:r>
              <a:rPr lang="en-GB" sz="2400" dirty="0" smtClean="0">
                <a:latin typeface="Times New Roman" pitchFamily="18" charset="0"/>
              </a:rPr>
              <a:t>?</a:t>
            </a:r>
          </a:p>
          <a:p>
            <a:pPr lvl="1" eaLnBrk="0" hangingPunct="0"/>
            <a:r>
              <a:rPr lang="en-GB" sz="2000" dirty="0" smtClean="0">
                <a:latin typeface="Times New Roman" pitchFamily="18" charset="0"/>
              </a:rPr>
              <a:t>set of two elements (0, 1)</a:t>
            </a:r>
          </a:p>
          <a:p>
            <a:pPr lvl="1" eaLnBrk="0" hangingPunct="0"/>
            <a:r>
              <a:rPr lang="en-GB" sz="2000" dirty="0" smtClean="0">
                <a:latin typeface="Times New Roman" pitchFamily="18" charset="0"/>
              </a:rPr>
              <a:t>set </a:t>
            </a:r>
            <a:r>
              <a:rPr lang="en-GB" sz="2000" dirty="0">
                <a:latin typeface="Times New Roman" pitchFamily="18" charset="0"/>
              </a:rPr>
              <a:t>of operations </a:t>
            </a:r>
            <a:r>
              <a:rPr lang="en-GB" sz="2000" dirty="0" smtClean="0">
                <a:latin typeface="Times New Roman" pitchFamily="18" charset="0"/>
              </a:rPr>
              <a:t>(+ .  ’  </a:t>
            </a:r>
            <a:r>
              <a:rPr lang="en-GB" sz="2000" dirty="0" smtClean="0">
                <a:latin typeface="Times New Roman" pitchFamily="18" charset="0"/>
                <a:sym typeface="Symbol"/>
              </a:rPr>
              <a:t> </a:t>
            </a:r>
            <a:r>
              <a:rPr lang="en-GB" sz="2000" dirty="0" smtClean="0">
                <a:latin typeface="Times New Roman" pitchFamily="18" charset="0"/>
              </a:rPr>
              <a:t>)</a:t>
            </a:r>
            <a:endParaRPr lang="en-GB" sz="2000" dirty="0">
              <a:latin typeface="Times New Roman" pitchFamily="18" charset="0"/>
            </a:endParaRPr>
          </a:p>
          <a:p>
            <a:pPr lvl="1" eaLnBrk="0" hangingPunct="0"/>
            <a:r>
              <a:rPr lang="en-GB" sz="2000" dirty="0" smtClean="0">
                <a:latin typeface="Times New Roman" pitchFamily="18" charset="0"/>
              </a:rPr>
              <a:t>postulates/axioms </a:t>
            </a:r>
            <a:r>
              <a:rPr lang="en-GB" sz="2000" dirty="0">
                <a:latin typeface="Times New Roman" pitchFamily="18" charset="0"/>
              </a:rPr>
              <a:t>(e.g. 0 + </a:t>
            </a:r>
            <a:r>
              <a:rPr lang="en-GB" sz="2000" dirty="0" smtClean="0">
                <a:latin typeface="Times New Roman" pitchFamily="18" charset="0"/>
              </a:rPr>
              <a:t>1 </a:t>
            </a:r>
            <a:r>
              <a:rPr lang="en-GB" sz="2000" dirty="0">
                <a:latin typeface="Times New Roman" pitchFamily="18" charset="0"/>
              </a:rPr>
              <a:t>= </a:t>
            </a:r>
            <a:r>
              <a:rPr lang="en-GB" sz="2000" dirty="0" smtClean="0">
                <a:latin typeface="Times New Roman" pitchFamily="18" charset="0"/>
              </a:rPr>
              <a:t>1,..)</a:t>
            </a:r>
            <a:endParaRPr lang="en-GB" sz="2400" dirty="0">
              <a:latin typeface="Times New Roman" pitchFamily="18" charset="0"/>
            </a:endParaRPr>
          </a:p>
        </p:txBody>
      </p:sp>
    </p:spTree>
    <p:extLst>
      <p:ext uri="{BB962C8B-B14F-4D97-AF65-F5344CB8AC3E}">
        <p14:creationId xmlns:p14="http://schemas.microsoft.com/office/powerpoint/2010/main" val="287792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TW" sz="3200" b="1" dirty="0" smtClean="0"/>
              <a:t>Boolean Algebra Axioms</a:t>
            </a:r>
          </a:p>
        </p:txBody>
      </p:sp>
      <p:sp>
        <p:nvSpPr>
          <p:cNvPr id="5427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DE741EE-3D77-4CA9-9527-D0135B5C6C94}" type="slidenum">
              <a:rPr lang="en-US" smtClean="0">
                <a:solidFill>
                  <a:srgbClr val="898989"/>
                </a:solidFill>
              </a:rPr>
              <a:pPr eaLnBrk="1" hangingPunct="1"/>
              <a:t>49</a:t>
            </a:fld>
            <a:endParaRPr lang="en-US" smtClean="0">
              <a:solidFill>
                <a:srgbClr val="898989"/>
              </a:solidFill>
            </a:endParaRPr>
          </a:p>
        </p:txBody>
      </p:sp>
      <p:sp>
        <p:nvSpPr>
          <p:cNvPr id="7" name="Text Box 5"/>
          <p:cNvSpPr txBox="1">
            <a:spLocks noChangeArrowheads="1"/>
          </p:cNvSpPr>
          <p:nvPr/>
        </p:nvSpPr>
        <p:spPr bwMode="auto">
          <a:xfrm>
            <a:off x="304800" y="685800"/>
            <a:ext cx="8763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2200" dirty="0"/>
              <a:t>A </a:t>
            </a:r>
            <a:r>
              <a:rPr lang="en-GB" sz="2200" dirty="0">
                <a:solidFill>
                  <a:srgbClr val="0000FF"/>
                </a:solidFill>
              </a:rPr>
              <a:t>Boolean algebra</a:t>
            </a:r>
            <a:r>
              <a:rPr lang="en-GB" sz="2200" dirty="0"/>
              <a:t> consists of a set of elements B </a:t>
            </a:r>
            <a:r>
              <a:rPr lang="en-GB" sz="2200" dirty="0" smtClean="0"/>
              <a:t>={</a:t>
            </a:r>
            <a:r>
              <a:rPr lang="en-GB" sz="2200" dirty="0"/>
              <a:t>0,1}, with two binary </a:t>
            </a:r>
            <a:r>
              <a:rPr lang="en-GB" sz="2200" dirty="0">
                <a:latin typeface="+mn-lt"/>
              </a:rPr>
              <a:t>operations</a:t>
            </a:r>
            <a:r>
              <a:rPr lang="en-GB" sz="2200" dirty="0"/>
              <a:t> {+} and {.} and a unary operation {'}, such that the following axioms hold:</a:t>
            </a:r>
            <a:endParaRPr lang="en-GB" sz="2200" dirty="0">
              <a:latin typeface="Times New Roman" pitchFamily="18" charset="0"/>
            </a:endParaRPr>
          </a:p>
        </p:txBody>
      </p:sp>
      <p:sp>
        <p:nvSpPr>
          <p:cNvPr id="11" name="Rectangle 10"/>
          <p:cNvSpPr/>
          <p:nvPr/>
        </p:nvSpPr>
        <p:spPr>
          <a:xfrm>
            <a:off x="5029200" y="2286000"/>
            <a:ext cx="3962400" cy="3447098"/>
          </a:xfrm>
          <a:prstGeom prst="rect">
            <a:avLst/>
          </a:prstGeom>
        </p:spPr>
        <p:txBody>
          <a:bodyPr wrap="square">
            <a:spAutoFit/>
          </a:bodyPr>
          <a:lstStyle/>
          <a:p>
            <a:pPr marL="395288" indent="-395288" eaLnBrk="1" hangingPunct="1">
              <a:spcBef>
                <a:spcPts val="600"/>
              </a:spcBef>
              <a:buSzPct val="120000"/>
              <a:buFont typeface="Wingdings" pitchFamily="2" charset="2"/>
              <a:buChar char="§"/>
            </a:pPr>
            <a:r>
              <a:rPr lang="en-GB" sz="2200" dirty="0" smtClean="0">
                <a:solidFill>
                  <a:srgbClr val="0000FF"/>
                </a:solidFill>
              </a:rPr>
              <a:t>Identities </a:t>
            </a:r>
            <a:r>
              <a:rPr lang="en-GB" sz="2200" dirty="0">
                <a:solidFill>
                  <a:srgbClr val="0000FF"/>
                </a:solidFill>
              </a:rPr>
              <a:t>(0 and 1)</a:t>
            </a:r>
            <a:endParaRPr lang="en-GB" sz="2200" dirty="0"/>
          </a:p>
          <a:p>
            <a:pPr lvl="1" eaLnBrk="1" hangingPunct="1">
              <a:spcBef>
                <a:spcPts val="0"/>
              </a:spcBef>
              <a:buClr>
                <a:schemeClr val="hlink"/>
              </a:buClr>
              <a:buSzPct val="90000"/>
              <a:buFont typeface="Wingdings" pitchFamily="2" charset="2"/>
              <a:buChar char="v"/>
            </a:pPr>
            <a:r>
              <a:rPr lang="en-GB" sz="2200" dirty="0"/>
              <a:t>0 + x = x + 0 = x</a:t>
            </a:r>
          </a:p>
          <a:p>
            <a:pPr lvl="1" eaLnBrk="1" hangingPunct="1">
              <a:spcBef>
                <a:spcPts val="0"/>
              </a:spcBef>
              <a:buClr>
                <a:schemeClr val="hlink"/>
              </a:buClr>
              <a:buSzPct val="90000"/>
              <a:buFont typeface="Wingdings" pitchFamily="2" charset="2"/>
              <a:buChar char="v"/>
            </a:pPr>
            <a:r>
              <a:rPr lang="en-GB" sz="2200" dirty="0"/>
              <a:t>1 . x = x . 1 = x</a:t>
            </a:r>
            <a:endParaRPr lang="en-GB" sz="2200" i="1" dirty="0"/>
          </a:p>
          <a:p>
            <a:pPr marL="284163" indent="-284163" eaLnBrk="1" hangingPunct="1">
              <a:spcBef>
                <a:spcPts val="1200"/>
              </a:spcBef>
              <a:buSzPct val="120000"/>
              <a:buFont typeface="Wingdings" pitchFamily="2" charset="2"/>
              <a:buChar char="§"/>
            </a:pPr>
            <a:r>
              <a:rPr lang="en-GB" sz="2200" dirty="0" smtClean="0">
                <a:solidFill>
                  <a:srgbClr val="0000FF"/>
                </a:solidFill>
              </a:rPr>
              <a:t> Distributive </a:t>
            </a:r>
            <a:r>
              <a:rPr lang="en-GB" sz="2200" dirty="0">
                <a:solidFill>
                  <a:srgbClr val="0000FF"/>
                </a:solidFill>
              </a:rPr>
              <a:t>laws</a:t>
            </a:r>
            <a:r>
              <a:rPr lang="en-GB" sz="2200" dirty="0"/>
              <a:t>: 	</a:t>
            </a:r>
          </a:p>
          <a:p>
            <a:pPr lvl="1" eaLnBrk="1" hangingPunct="1">
              <a:spcBef>
                <a:spcPts val="0"/>
              </a:spcBef>
              <a:buClr>
                <a:schemeClr val="hlink"/>
              </a:buClr>
              <a:buSzPct val="90000"/>
              <a:buFont typeface="Wingdings" pitchFamily="2" charset="2"/>
              <a:buChar char="v"/>
            </a:pPr>
            <a:r>
              <a:rPr lang="en-GB" sz="2200" dirty="0"/>
              <a:t>x . (y + z) = (x . y) + (x . z) </a:t>
            </a:r>
          </a:p>
          <a:p>
            <a:pPr lvl="1" eaLnBrk="1" hangingPunct="1">
              <a:spcBef>
                <a:spcPts val="0"/>
              </a:spcBef>
              <a:buClr>
                <a:schemeClr val="hlink"/>
              </a:buClr>
              <a:buSzPct val="90000"/>
              <a:buFont typeface="Wingdings" pitchFamily="2" charset="2"/>
              <a:buChar char="v"/>
            </a:pPr>
            <a:r>
              <a:rPr lang="en-GB" sz="2200" dirty="0"/>
              <a:t>x + (y . z) = (x + y) . (x + z) </a:t>
            </a:r>
          </a:p>
          <a:p>
            <a:pPr marL="284163" indent="-284163" eaLnBrk="1" hangingPunct="1">
              <a:spcBef>
                <a:spcPts val="1200"/>
              </a:spcBef>
              <a:buSzPct val="120000"/>
              <a:buFont typeface="Wingdings" pitchFamily="2" charset="2"/>
              <a:buChar char="§"/>
            </a:pPr>
            <a:r>
              <a:rPr lang="en-GB" sz="2200" dirty="0" smtClean="0">
                <a:solidFill>
                  <a:srgbClr val="0000FF"/>
                </a:solidFill>
              </a:rPr>
              <a:t>Complement</a:t>
            </a:r>
            <a:r>
              <a:rPr lang="en-GB" sz="2200" dirty="0" smtClean="0"/>
              <a:t>:</a:t>
            </a:r>
          </a:p>
          <a:p>
            <a:pPr lvl="1" eaLnBrk="1" hangingPunct="1">
              <a:spcBef>
                <a:spcPts val="0"/>
              </a:spcBef>
              <a:buClr>
                <a:schemeClr val="hlink"/>
              </a:buClr>
              <a:buSzPct val="90000"/>
              <a:buFont typeface="Wingdings" pitchFamily="2" charset="2"/>
              <a:buChar char="v"/>
            </a:pPr>
            <a:r>
              <a:rPr lang="en-GB" sz="2200" dirty="0" smtClean="0"/>
              <a:t>x + x' = 1</a:t>
            </a:r>
          </a:p>
          <a:p>
            <a:pPr lvl="1" eaLnBrk="1" hangingPunct="1">
              <a:spcBef>
                <a:spcPts val="0"/>
              </a:spcBef>
              <a:buClr>
                <a:schemeClr val="hlink"/>
              </a:buClr>
              <a:buSzPct val="90000"/>
              <a:buFont typeface="Wingdings" pitchFamily="2" charset="2"/>
              <a:buChar char="v"/>
            </a:pPr>
            <a:r>
              <a:rPr lang="en-GB" sz="2200" dirty="0" smtClean="0"/>
              <a:t>x </a:t>
            </a:r>
            <a:r>
              <a:rPr lang="en-GB" sz="2200" dirty="0"/>
              <a:t>. x' = 0</a:t>
            </a:r>
          </a:p>
        </p:txBody>
      </p:sp>
      <p:sp>
        <p:nvSpPr>
          <p:cNvPr id="12" name="Rectangle 11"/>
          <p:cNvSpPr/>
          <p:nvPr/>
        </p:nvSpPr>
        <p:spPr>
          <a:xfrm>
            <a:off x="333633" y="2133600"/>
            <a:ext cx="8534400" cy="4191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3"/>
          <p:cNvSpPr txBox="1">
            <a:spLocks noChangeArrowheads="1"/>
          </p:cNvSpPr>
          <p:nvPr/>
        </p:nvSpPr>
        <p:spPr bwMode="auto">
          <a:xfrm>
            <a:off x="457200" y="2286000"/>
            <a:ext cx="4800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spcBef>
                <a:spcPts val="0"/>
              </a:spcBef>
              <a:buSzPct val="120000"/>
              <a:buFont typeface="Wingdings" pitchFamily="2" charset="2"/>
              <a:buChar char="§"/>
            </a:pPr>
            <a:r>
              <a:rPr lang="en-GB" sz="2200" smtClean="0">
                <a:solidFill>
                  <a:srgbClr val="0000FF"/>
                </a:solidFill>
              </a:rPr>
              <a:t>Closure</a:t>
            </a:r>
            <a:r>
              <a:rPr lang="en-GB" sz="2200" smtClean="0"/>
              <a:t>: For every x, y in </a:t>
            </a:r>
            <a:r>
              <a:rPr lang="en-GB" sz="2200" i="1" smtClean="0"/>
              <a:t>B</a:t>
            </a:r>
            <a:r>
              <a:rPr lang="en-GB" sz="2200" smtClean="0"/>
              <a:t>,</a:t>
            </a:r>
          </a:p>
          <a:p>
            <a:pPr lvl="1" eaLnBrk="1" hangingPunct="1">
              <a:lnSpc>
                <a:spcPct val="90000"/>
              </a:lnSpc>
              <a:spcBef>
                <a:spcPts val="0"/>
              </a:spcBef>
              <a:buClr>
                <a:schemeClr val="hlink"/>
              </a:buClr>
              <a:buSzPct val="90000"/>
              <a:buFont typeface="Wingdings" pitchFamily="2" charset="2"/>
              <a:buChar char="v"/>
            </a:pPr>
            <a:r>
              <a:rPr lang="en-GB" sz="2200" smtClean="0"/>
              <a:t>x + y is in </a:t>
            </a:r>
            <a:r>
              <a:rPr lang="en-GB" sz="2200" i="1" smtClean="0"/>
              <a:t>B</a:t>
            </a:r>
            <a:endParaRPr lang="en-GB" sz="2200" smtClean="0"/>
          </a:p>
          <a:p>
            <a:pPr lvl="1" eaLnBrk="1" hangingPunct="1">
              <a:lnSpc>
                <a:spcPct val="90000"/>
              </a:lnSpc>
              <a:spcBef>
                <a:spcPts val="0"/>
              </a:spcBef>
              <a:buClr>
                <a:schemeClr val="hlink"/>
              </a:buClr>
              <a:buSzPct val="90000"/>
              <a:buFont typeface="Wingdings" pitchFamily="2" charset="2"/>
              <a:buChar char="v"/>
            </a:pPr>
            <a:r>
              <a:rPr lang="en-GB" sz="2200" smtClean="0"/>
              <a:t>x . y is in </a:t>
            </a:r>
            <a:r>
              <a:rPr lang="en-GB" sz="2200" i="1" smtClean="0"/>
              <a:t>B</a:t>
            </a:r>
            <a:endParaRPr lang="en-GB" sz="2200" smtClean="0"/>
          </a:p>
          <a:p>
            <a:pPr eaLnBrk="1" hangingPunct="1">
              <a:lnSpc>
                <a:spcPct val="90000"/>
              </a:lnSpc>
              <a:spcBef>
                <a:spcPts val="1200"/>
              </a:spcBef>
              <a:buSzPct val="120000"/>
              <a:buFont typeface="Wingdings" pitchFamily="2" charset="2"/>
              <a:buChar char="§"/>
            </a:pPr>
            <a:r>
              <a:rPr lang="en-GB" sz="2200" smtClean="0">
                <a:solidFill>
                  <a:srgbClr val="0000FF"/>
                </a:solidFill>
              </a:rPr>
              <a:t>Commutative laws</a:t>
            </a:r>
            <a:r>
              <a:rPr lang="en-GB" sz="2200" smtClean="0"/>
              <a:t>:</a:t>
            </a:r>
          </a:p>
          <a:p>
            <a:pPr lvl="1" eaLnBrk="1" hangingPunct="1">
              <a:lnSpc>
                <a:spcPct val="90000"/>
              </a:lnSpc>
              <a:spcBef>
                <a:spcPts val="0"/>
              </a:spcBef>
              <a:buClr>
                <a:schemeClr val="hlink"/>
              </a:buClr>
              <a:buSzPct val="90000"/>
              <a:buFont typeface="Wingdings" pitchFamily="2" charset="2"/>
              <a:buChar char="v"/>
            </a:pPr>
            <a:r>
              <a:rPr lang="en-GB" sz="2200" smtClean="0"/>
              <a:t>x + y = y + x </a:t>
            </a:r>
          </a:p>
          <a:p>
            <a:pPr lvl="1" eaLnBrk="1" hangingPunct="1">
              <a:lnSpc>
                <a:spcPct val="90000"/>
              </a:lnSpc>
              <a:spcBef>
                <a:spcPts val="0"/>
              </a:spcBef>
              <a:buClr>
                <a:schemeClr val="hlink"/>
              </a:buClr>
              <a:buSzPct val="90000"/>
              <a:buFont typeface="Wingdings" pitchFamily="2" charset="2"/>
              <a:buChar char="v"/>
            </a:pPr>
            <a:r>
              <a:rPr lang="en-GB" sz="2200" smtClean="0"/>
              <a:t>x . y = y . x </a:t>
            </a:r>
          </a:p>
          <a:p>
            <a:pPr eaLnBrk="1" hangingPunct="1">
              <a:spcBef>
                <a:spcPts val="600"/>
              </a:spcBef>
              <a:buSzPct val="120000"/>
              <a:buFont typeface="Wingdings" pitchFamily="2" charset="2"/>
              <a:buChar char="§"/>
            </a:pPr>
            <a:r>
              <a:rPr lang="en-GB" sz="2200" smtClean="0">
                <a:solidFill>
                  <a:srgbClr val="0000FF"/>
                </a:solidFill>
              </a:rPr>
              <a:t>Associative laws</a:t>
            </a:r>
            <a:r>
              <a:rPr lang="en-GB" sz="2200" smtClean="0"/>
              <a:t>:</a:t>
            </a:r>
          </a:p>
          <a:p>
            <a:pPr lvl="1" eaLnBrk="1" hangingPunct="1">
              <a:spcBef>
                <a:spcPts val="0"/>
              </a:spcBef>
              <a:buClr>
                <a:schemeClr val="hlink"/>
              </a:buClr>
              <a:buSzPct val="90000"/>
              <a:buFont typeface="Wingdings" pitchFamily="2" charset="2"/>
              <a:buChar char="v"/>
            </a:pPr>
            <a:r>
              <a:rPr lang="en-GB" sz="2200" smtClean="0"/>
              <a:t>(x + y) + z  = x + (y + z) </a:t>
            </a:r>
          </a:p>
          <a:p>
            <a:pPr marL="457200" lvl="1" indent="0" eaLnBrk="1" hangingPunct="1">
              <a:spcBef>
                <a:spcPts val="0"/>
              </a:spcBef>
              <a:buClr>
                <a:schemeClr val="hlink"/>
              </a:buClr>
              <a:buSzPct val="90000"/>
              <a:buFont typeface="Arial" pitchFamily="34" charset="0"/>
              <a:buNone/>
            </a:pPr>
            <a:r>
              <a:rPr lang="en-GB" sz="2200" smtClean="0"/>
              <a:t>                       = x + y + z</a:t>
            </a:r>
          </a:p>
          <a:p>
            <a:pPr lvl="1" eaLnBrk="1" hangingPunct="1">
              <a:spcBef>
                <a:spcPts val="0"/>
              </a:spcBef>
              <a:buClr>
                <a:schemeClr val="hlink"/>
              </a:buClr>
              <a:buSzPct val="90000"/>
              <a:buFont typeface="Wingdings" pitchFamily="2" charset="2"/>
              <a:buChar char="v"/>
            </a:pPr>
            <a:r>
              <a:rPr lang="en-GB" sz="2200" smtClean="0"/>
              <a:t>(x . y) . z    = x .( y . z) </a:t>
            </a:r>
          </a:p>
          <a:p>
            <a:pPr marL="457200" lvl="1" indent="0" eaLnBrk="1" hangingPunct="1">
              <a:spcBef>
                <a:spcPts val="0"/>
              </a:spcBef>
              <a:buClr>
                <a:schemeClr val="hlink"/>
              </a:buClr>
              <a:buSzPct val="90000"/>
              <a:buFont typeface="Arial" pitchFamily="34" charset="0"/>
              <a:buNone/>
            </a:pPr>
            <a:r>
              <a:rPr lang="en-GB" sz="2200" smtClean="0"/>
              <a:t>                       = x . y . z </a:t>
            </a:r>
            <a:endParaRPr lang="en-GB" sz="2200" dirty="0"/>
          </a:p>
        </p:txBody>
      </p:sp>
    </p:spTree>
    <p:extLst>
      <p:ext uri="{BB962C8B-B14F-4D97-AF65-F5344CB8AC3E}">
        <p14:creationId xmlns:p14="http://schemas.microsoft.com/office/powerpoint/2010/main" val="134093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3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B0C57B5-F80E-424B-BDEF-8F353712E2A2}" type="slidenum">
              <a:rPr lang="en-US" smtClean="0">
                <a:solidFill>
                  <a:srgbClr val="898989"/>
                </a:solidFill>
              </a:rPr>
              <a:pPr eaLnBrk="1" hangingPunct="1"/>
              <a:t>5</a:t>
            </a:fld>
            <a:endParaRPr lang="en-US" smtClean="0">
              <a:solidFill>
                <a:srgbClr val="898989"/>
              </a:solidFill>
            </a:endParaRPr>
          </a:p>
        </p:txBody>
      </p:sp>
      <p:sp>
        <p:nvSpPr>
          <p:cNvPr id="10243" name="Rectangle 2"/>
          <p:cNvSpPr>
            <a:spLocks noGrp="1" noChangeArrowheads="1"/>
          </p:cNvSpPr>
          <p:nvPr>
            <p:ph type="title"/>
          </p:nvPr>
        </p:nvSpPr>
        <p:spPr>
          <a:xfrm>
            <a:off x="706438" y="0"/>
            <a:ext cx="7772400" cy="685800"/>
          </a:xfrm>
        </p:spPr>
        <p:txBody>
          <a:bodyPr/>
          <a:lstStyle/>
          <a:p>
            <a:pPr eaLnBrk="1" hangingPunct="1"/>
            <a:r>
              <a:rPr lang="en-GB" sz="3600" b="1" dirty="0" smtClean="0"/>
              <a:t>Logic Gates</a:t>
            </a:r>
            <a:endParaRPr lang="en-GB" sz="3600" dirty="0" smtClean="0"/>
          </a:p>
        </p:txBody>
      </p:sp>
      <p:sp>
        <p:nvSpPr>
          <p:cNvPr id="10244" name="Rectangle 3"/>
          <p:cNvSpPr>
            <a:spLocks noGrp="1" noChangeArrowheads="1"/>
          </p:cNvSpPr>
          <p:nvPr>
            <p:ph type="body" idx="1"/>
          </p:nvPr>
        </p:nvSpPr>
        <p:spPr>
          <a:xfrm>
            <a:off x="515257" y="819150"/>
            <a:ext cx="2895600" cy="527050"/>
          </a:xfrm>
        </p:spPr>
        <p:txBody>
          <a:bodyPr/>
          <a:lstStyle/>
          <a:p>
            <a:pPr eaLnBrk="1" hangingPunct="1">
              <a:buSzPct val="120000"/>
              <a:buFont typeface="Wingdings" pitchFamily="2" charset="2"/>
              <a:buChar char="§"/>
            </a:pPr>
            <a:r>
              <a:rPr lang="en-GB" sz="2400" b="1" dirty="0" smtClean="0">
                <a:solidFill>
                  <a:srgbClr val="0000FF"/>
                </a:solidFill>
              </a:rPr>
              <a:t>Gate Symbols</a:t>
            </a:r>
            <a:endParaRPr lang="en-GB" sz="2400" dirty="0" smtClean="0"/>
          </a:p>
        </p:txBody>
      </p:sp>
      <p:grpSp>
        <p:nvGrpSpPr>
          <p:cNvPr id="10245" name="Group 134"/>
          <p:cNvGrpSpPr>
            <a:grpSpLocks/>
          </p:cNvGrpSpPr>
          <p:nvPr/>
        </p:nvGrpSpPr>
        <p:grpSpPr bwMode="auto">
          <a:xfrm>
            <a:off x="1447800" y="1295400"/>
            <a:ext cx="6477000" cy="4619625"/>
            <a:chOff x="1200" y="912"/>
            <a:chExt cx="4080" cy="2910"/>
          </a:xfrm>
        </p:grpSpPr>
        <p:sp>
          <p:nvSpPr>
            <p:cNvPr id="10246" name="Text Box 4"/>
            <p:cNvSpPr txBox="1">
              <a:spLocks noChangeArrowheads="1"/>
            </p:cNvSpPr>
            <p:nvPr/>
          </p:nvSpPr>
          <p:spPr bwMode="auto">
            <a:xfrm>
              <a:off x="1200" y="3600"/>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EXCLUSIVE OR</a:t>
              </a:r>
              <a:endParaRPr lang="en-GB" sz="1400" b="1"/>
            </a:p>
          </p:txBody>
        </p:sp>
        <p:grpSp>
          <p:nvGrpSpPr>
            <p:cNvPr id="10247" name="Group 6"/>
            <p:cNvGrpSpPr>
              <a:grpSpLocks/>
            </p:cNvGrpSpPr>
            <p:nvPr/>
          </p:nvGrpSpPr>
          <p:grpSpPr bwMode="auto">
            <a:xfrm>
              <a:off x="2256" y="1248"/>
              <a:ext cx="1296" cy="366"/>
              <a:chOff x="2592" y="1536"/>
              <a:chExt cx="1296" cy="366"/>
            </a:xfrm>
          </p:grpSpPr>
          <p:sp>
            <p:nvSpPr>
              <p:cNvPr id="10365" name="AutoShape 7"/>
              <p:cNvSpPr>
                <a:spLocks noChangeArrowheads="1"/>
              </p:cNvSpPr>
              <p:nvPr/>
            </p:nvSpPr>
            <p:spPr bwMode="auto">
              <a:xfrm>
                <a:off x="3024" y="1632"/>
                <a:ext cx="288" cy="24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 name="Line 8"/>
              <p:cNvSpPr>
                <a:spLocks noChangeShapeType="1"/>
              </p:cNvSpPr>
              <p:nvPr/>
            </p:nvSpPr>
            <p:spPr bwMode="auto">
              <a:xfrm>
                <a:off x="2784" y="168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67" name="Line 9"/>
              <p:cNvSpPr>
                <a:spLocks noChangeShapeType="1"/>
              </p:cNvSpPr>
              <p:nvPr/>
            </p:nvSpPr>
            <p:spPr bwMode="auto">
              <a:xfrm>
                <a:off x="2784" y="1824"/>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68" name="Line 10"/>
              <p:cNvSpPr>
                <a:spLocks noChangeShapeType="1"/>
              </p:cNvSpPr>
              <p:nvPr/>
            </p:nvSpPr>
            <p:spPr bwMode="auto">
              <a:xfrm>
                <a:off x="3312" y="174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69" name="Text Box 11"/>
              <p:cNvSpPr txBox="1">
                <a:spLocks noChangeArrowheads="1"/>
              </p:cNvSpPr>
              <p:nvPr/>
            </p:nvSpPr>
            <p:spPr bwMode="auto">
              <a:xfrm>
                <a:off x="2592" y="1536"/>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70" name="Text Box 12"/>
              <p:cNvSpPr txBox="1">
                <a:spLocks noChangeArrowheads="1"/>
              </p:cNvSpPr>
              <p:nvPr/>
            </p:nvSpPr>
            <p:spPr bwMode="auto">
              <a:xfrm>
                <a:off x="3552" y="163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grpSp>
          <p:nvGrpSpPr>
            <p:cNvPr id="10248" name="Group 13"/>
            <p:cNvGrpSpPr>
              <a:grpSpLocks/>
            </p:cNvGrpSpPr>
            <p:nvPr/>
          </p:nvGrpSpPr>
          <p:grpSpPr bwMode="auto">
            <a:xfrm>
              <a:off x="2256" y="1728"/>
              <a:ext cx="1296" cy="366"/>
              <a:chOff x="2592" y="2016"/>
              <a:chExt cx="1296" cy="366"/>
            </a:xfrm>
          </p:grpSpPr>
          <p:grpSp>
            <p:nvGrpSpPr>
              <p:cNvPr id="10354" name="Group 14"/>
              <p:cNvGrpSpPr>
                <a:grpSpLocks/>
              </p:cNvGrpSpPr>
              <p:nvPr/>
            </p:nvGrpSpPr>
            <p:grpSpPr bwMode="auto">
              <a:xfrm>
                <a:off x="3003" y="2112"/>
                <a:ext cx="288" cy="240"/>
                <a:chOff x="6768" y="11808"/>
                <a:chExt cx="1008" cy="792"/>
              </a:xfrm>
            </p:grpSpPr>
            <p:sp>
              <p:nvSpPr>
                <p:cNvPr id="10360" name="Freeform 15"/>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1" name="Line 16"/>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 name="Line 17"/>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 name="Freeform 18"/>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 name="Freeform 19"/>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55" name="Line 20"/>
              <p:cNvSpPr>
                <a:spLocks noChangeShapeType="1"/>
              </p:cNvSpPr>
              <p:nvPr/>
            </p:nvSpPr>
            <p:spPr bwMode="auto">
              <a:xfrm>
                <a:off x="2784" y="216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56" name="Line 21"/>
              <p:cNvSpPr>
                <a:spLocks noChangeShapeType="1"/>
              </p:cNvSpPr>
              <p:nvPr/>
            </p:nvSpPr>
            <p:spPr bwMode="auto">
              <a:xfrm>
                <a:off x="2784" y="2304"/>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57" name="Line 22"/>
              <p:cNvSpPr>
                <a:spLocks noChangeShapeType="1"/>
              </p:cNvSpPr>
              <p:nvPr/>
            </p:nvSpPr>
            <p:spPr bwMode="auto">
              <a:xfrm>
                <a:off x="3298" y="2236"/>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58" name="Text Box 23"/>
              <p:cNvSpPr txBox="1">
                <a:spLocks noChangeArrowheads="1"/>
              </p:cNvSpPr>
              <p:nvPr/>
            </p:nvSpPr>
            <p:spPr bwMode="auto">
              <a:xfrm>
                <a:off x="2592" y="2016"/>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59" name="Text Box 24"/>
              <p:cNvSpPr txBox="1">
                <a:spLocks noChangeArrowheads="1"/>
              </p:cNvSpPr>
              <p:nvPr/>
            </p:nvSpPr>
            <p:spPr bwMode="auto">
              <a:xfrm>
                <a:off x="3552" y="211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grpSp>
          <p:nvGrpSpPr>
            <p:cNvPr id="10249" name="Group 25"/>
            <p:cNvGrpSpPr>
              <a:grpSpLocks/>
            </p:cNvGrpSpPr>
            <p:nvPr/>
          </p:nvGrpSpPr>
          <p:grpSpPr bwMode="auto">
            <a:xfrm>
              <a:off x="2256" y="2256"/>
              <a:ext cx="1248" cy="240"/>
              <a:chOff x="2400" y="2352"/>
              <a:chExt cx="1248" cy="240"/>
            </a:xfrm>
          </p:grpSpPr>
          <p:grpSp>
            <p:nvGrpSpPr>
              <p:cNvPr id="10347" name="Group 26"/>
              <p:cNvGrpSpPr>
                <a:grpSpLocks/>
              </p:cNvGrpSpPr>
              <p:nvPr/>
            </p:nvGrpSpPr>
            <p:grpSpPr bwMode="auto">
              <a:xfrm>
                <a:off x="2866" y="2352"/>
                <a:ext cx="254" cy="240"/>
                <a:chOff x="3058" y="2526"/>
                <a:chExt cx="254" cy="240"/>
              </a:xfrm>
            </p:grpSpPr>
            <p:sp>
              <p:nvSpPr>
                <p:cNvPr id="10352" name="AutoShape 27"/>
                <p:cNvSpPr>
                  <a:spLocks noChangeArrowheads="1"/>
                </p:cNvSpPr>
                <p:nvPr/>
              </p:nvSpPr>
              <p:spPr bwMode="auto">
                <a:xfrm rot="-5400000">
                  <a:off x="3022" y="2562"/>
                  <a:ext cx="240" cy="167"/>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 name="Oval 28"/>
                <p:cNvSpPr>
                  <a:spLocks noChangeArrowheads="1"/>
                </p:cNvSpPr>
                <p:nvPr/>
              </p:nvSpPr>
              <p:spPr bwMode="auto">
                <a:xfrm>
                  <a:off x="3241" y="2624"/>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48" name="Line 29"/>
              <p:cNvSpPr>
                <a:spLocks noChangeShapeType="1"/>
              </p:cNvSpPr>
              <p:nvPr/>
            </p:nvSpPr>
            <p:spPr bwMode="auto">
              <a:xfrm>
                <a:off x="2592" y="2466"/>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49" name="Text Box 30"/>
              <p:cNvSpPr txBox="1">
                <a:spLocks noChangeArrowheads="1"/>
              </p:cNvSpPr>
              <p:nvPr/>
            </p:nvSpPr>
            <p:spPr bwMode="auto">
              <a:xfrm>
                <a:off x="2400" y="237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p:txBody>
          </p:sp>
          <p:sp>
            <p:nvSpPr>
              <p:cNvPr id="10350" name="Text Box 31"/>
              <p:cNvSpPr txBox="1">
                <a:spLocks noChangeArrowheads="1"/>
              </p:cNvSpPr>
              <p:nvPr/>
            </p:nvSpPr>
            <p:spPr bwMode="auto">
              <a:xfrm>
                <a:off x="3360" y="237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dirty="0"/>
                  <a:t>a'</a:t>
                </a:r>
                <a:endParaRPr lang="en-GB" sz="1600" dirty="0"/>
              </a:p>
            </p:txBody>
          </p:sp>
          <p:sp>
            <p:nvSpPr>
              <p:cNvPr id="10351" name="Line 32"/>
              <p:cNvSpPr>
                <a:spLocks noChangeShapeType="1"/>
              </p:cNvSpPr>
              <p:nvPr/>
            </p:nvSpPr>
            <p:spPr bwMode="auto">
              <a:xfrm>
                <a:off x="3133" y="2479"/>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250" name="Group 33"/>
            <p:cNvGrpSpPr>
              <a:grpSpLocks/>
            </p:cNvGrpSpPr>
            <p:nvPr/>
          </p:nvGrpSpPr>
          <p:grpSpPr bwMode="auto">
            <a:xfrm>
              <a:off x="2256" y="3024"/>
              <a:ext cx="1392" cy="366"/>
              <a:chOff x="2544" y="3072"/>
              <a:chExt cx="1392" cy="366"/>
            </a:xfrm>
          </p:grpSpPr>
          <p:sp>
            <p:nvSpPr>
              <p:cNvPr id="10334" name="Line 34"/>
              <p:cNvSpPr>
                <a:spLocks noChangeShapeType="1"/>
              </p:cNvSpPr>
              <p:nvPr/>
            </p:nvSpPr>
            <p:spPr bwMode="auto">
              <a:xfrm>
                <a:off x="2736" y="3216"/>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35" name="Line 35"/>
              <p:cNvSpPr>
                <a:spLocks noChangeShapeType="1"/>
              </p:cNvSpPr>
              <p:nvPr/>
            </p:nvSpPr>
            <p:spPr bwMode="auto">
              <a:xfrm>
                <a:off x="2736" y="336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36" name="Line 36"/>
              <p:cNvSpPr>
                <a:spLocks noChangeShapeType="1"/>
              </p:cNvSpPr>
              <p:nvPr/>
            </p:nvSpPr>
            <p:spPr bwMode="auto">
              <a:xfrm>
                <a:off x="3326" y="3292"/>
                <a:ext cx="16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37" name="Text Box 37"/>
              <p:cNvSpPr txBox="1">
                <a:spLocks noChangeArrowheads="1"/>
              </p:cNvSpPr>
              <p:nvPr/>
            </p:nvSpPr>
            <p:spPr bwMode="auto">
              <a:xfrm>
                <a:off x="2544" y="3072"/>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38" name="Text Box 38"/>
              <p:cNvSpPr txBox="1">
                <a:spLocks noChangeArrowheads="1"/>
              </p:cNvSpPr>
              <p:nvPr/>
            </p:nvSpPr>
            <p:spPr bwMode="auto">
              <a:xfrm>
                <a:off x="3504" y="316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nvGrpSpPr>
              <p:cNvPr id="10339" name="Group 39"/>
              <p:cNvGrpSpPr>
                <a:grpSpLocks/>
              </p:cNvGrpSpPr>
              <p:nvPr/>
            </p:nvGrpSpPr>
            <p:grpSpPr bwMode="auto">
              <a:xfrm>
                <a:off x="2955" y="3168"/>
                <a:ext cx="360" cy="240"/>
                <a:chOff x="2955" y="3168"/>
                <a:chExt cx="360" cy="240"/>
              </a:xfrm>
            </p:grpSpPr>
            <p:grpSp>
              <p:nvGrpSpPr>
                <p:cNvPr id="10340" name="Group 40"/>
                <p:cNvGrpSpPr>
                  <a:grpSpLocks/>
                </p:cNvGrpSpPr>
                <p:nvPr/>
              </p:nvGrpSpPr>
              <p:grpSpPr bwMode="auto">
                <a:xfrm>
                  <a:off x="2955" y="3168"/>
                  <a:ext cx="288" cy="240"/>
                  <a:chOff x="6768" y="11808"/>
                  <a:chExt cx="1008" cy="792"/>
                </a:xfrm>
              </p:grpSpPr>
              <p:sp>
                <p:nvSpPr>
                  <p:cNvPr id="10342" name="Freeform 41"/>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 name="Line 42"/>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 name="Line 43"/>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 name="Freeform 44"/>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6" name="Freeform 45"/>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41" name="Oval 46"/>
                <p:cNvSpPr>
                  <a:spLocks noChangeArrowheads="1"/>
                </p:cNvSpPr>
                <p:nvPr/>
              </p:nvSpPr>
              <p:spPr bwMode="auto">
                <a:xfrm>
                  <a:off x="3244" y="3264"/>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0251" name="Group 47"/>
            <p:cNvGrpSpPr>
              <a:grpSpLocks/>
            </p:cNvGrpSpPr>
            <p:nvPr/>
          </p:nvGrpSpPr>
          <p:grpSpPr bwMode="auto">
            <a:xfrm>
              <a:off x="2256" y="2592"/>
              <a:ext cx="1344" cy="366"/>
              <a:chOff x="2544" y="2640"/>
              <a:chExt cx="1344" cy="366"/>
            </a:xfrm>
          </p:grpSpPr>
          <p:sp>
            <p:nvSpPr>
              <p:cNvPr id="10326" name="Line 48"/>
              <p:cNvSpPr>
                <a:spLocks noChangeShapeType="1"/>
              </p:cNvSpPr>
              <p:nvPr/>
            </p:nvSpPr>
            <p:spPr bwMode="auto">
              <a:xfrm>
                <a:off x="2736" y="2784"/>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27" name="Line 49"/>
              <p:cNvSpPr>
                <a:spLocks noChangeShapeType="1"/>
              </p:cNvSpPr>
              <p:nvPr/>
            </p:nvSpPr>
            <p:spPr bwMode="auto">
              <a:xfrm>
                <a:off x="2736" y="292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28" name="Line 50"/>
              <p:cNvSpPr>
                <a:spLocks noChangeShapeType="1"/>
              </p:cNvSpPr>
              <p:nvPr/>
            </p:nvSpPr>
            <p:spPr bwMode="auto">
              <a:xfrm>
                <a:off x="3354" y="2860"/>
                <a:ext cx="164"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29" name="Text Box 51"/>
              <p:cNvSpPr txBox="1">
                <a:spLocks noChangeArrowheads="1"/>
              </p:cNvSpPr>
              <p:nvPr/>
            </p:nvSpPr>
            <p:spPr bwMode="auto">
              <a:xfrm>
                <a:off x="2544" y="2640"/>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30" name="Text Box 52"/>
              <p:cNvSpPr txBox="1">
                <a:spLocks noChangeArrowheads="1"/>
              </p:cNvSpPr>
              <p:nvPr/>
            </p:nvSpPr>
            <p:spPr bwMode="auto">
              <a:xfrm>
                <a:off x="3504" y="2736"/>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nvGrpSpPr>
              <p:cNvPr id="10331" name="Group 53"/>
              <p:cNvGrpSpPr>
                <a:grpSpLocks/>
              </p:cNvGrpSpPr>
              <p:nvPr/>
            </p:nvGrpSpPr>
            <p:grpSpPr bwMode="auto">
              <a:xfrm>
                <a:off x="2976" y="2736"/>
                <a:ext cx="359" cy="240"/>
                <a:chOff x="2976" y="2736"/>
                <a:chExt cx="359" cy="240"/>
              </a:xfrm>
            </p:grpSpPr>
            <p:sp>
              <p:nvSpPr>
                <p:cNvPr id="10332" name="AutoShape 54"/>
                <p:cNvSpPr>
                  <a:spLocks noChangeArrowheads="1"/>
                </p:cNvSpPr>
                <p:nvPr/>
              </p:nvSpPr>
              <p:spPr bwMode="auto">
                <a:xfrm>
                  <a:off x="2976" y="2736"/>
                  <a:ext cx="288" cy="240"/>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33" name="Oval 55"/>
                <p:cNvSpPr>
                  <a:spLocks noChangeArrowheads="1"/>
                </p:cNvSpPr>
                <p:nvPr/>
              </p:nvSpPr>
              <p:spPr bwMode="auto">
                <a:xfrm>
                  <a:off x="3264" y="2826"/>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0252" name="Group 56"/>
            <p:cNvGrpSpPr>
              <a:grpSpLocks/>
            </p:cNvGrpSpPr>
            <p:nvPr/>
          </p:nvGrpSpPr>
          <p:grpSpPr bwMode="auto">
            <a:xfrm>
              <a:off x="2256" y="3456"/>
              <a:ext cx="1392" cy="366"/>
              <a:chOff x="2400" y="3552"/>
              <a:chExt cx="1392" cy="366"/>
            </a:xfrm>
          </p:grpSpPr>
          <p:sp>
            <p:nvSpPr>
              <p:cNvPr id="10313" name="Line 57"/>
              <p:cNvSpPr>
                <a:spLocks noChangeShapeType="1"/>
              </p:cNvSpPr>
              <p:nvPr/>
            </p:nvSpPr>
            <p:spPr bwMode="auto">
              <a:xfrm>
                <a:off x="2592" y="3696"/>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14" name="Line 58"/>
              <p:cNvSpPr>
                <a:spLocks noChangeShapeType="1"/>
              </p:cNvSpPr>
              <p:nvPr/>
            </p:nvSpPr>
            <p:spPr bwMode="auto">
              <a:xfrm>
                <a:off x="2592" y="3840"/>
                <a:ext cx="19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15" name="Line 59"/>
              <p:cNvSpPr>
                <a:spLocks noChangeShapeType="1"/>
              </p:cNvSpPr>
              <p:nvPr/>
            </p:nvSpPr>
            <p:spPr bwMode="auto">
              <a:xfrm>
                <a:off x="3106" y="377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16" name="Text Box 60"/>
              <p:cNvSpPr txBox="1">
                <a:spLocks noChangeArrowheads="1"/>
              </p:cNvSpPr>
              <p:nvPr/>
            </p:nvSpPr>
            <p:spPr bwMode="auto">
              <a:xfrm>
                <a:off x="2400" y="3552"/>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17" name="Text Box 61"/>
              <p:cNvSpPr txBox="1">
                <a:spLocks noChangeArrowheads="1"/>
              </p:cNvSpPr>
              <p:nvPr/>
            </p:nvSpPr>
            <p:spPr bwMode="auto">
              <a:xfrm>
                <a:off x="3360" y="364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 </a:t>
                </a:r>
                <a:r>
                  <a:rPr lang="en-GB" sz="1400" b="1">
                    <a:sym typeface="Symbol" pitchFamily="18" charset="2"/>
                  </a:rPr>
                  <a:t> </a:t>
                </a:r>
                <a:r>
                  <a:rPr lang="en-GB" sz="1400" b="1"/>
                  <a:t>b</a:t>
                </a:r>
                <a:endParaRPr lang="en-GB" sz="1600"/>
              </a:p>
            </p:txBody>
          </p:sp>
          <p:grpSp>
            <p:nvGrpSpPr>
              <p:cNvPr id="10318" name="Group 62"/>
              <p:cNvGrpSpPr>
                <a:grpSpLocks/>
              </p:cNvGrpSpPr>
              <p:nvPr/>
            </p:nvGrpSpPr>
            <p:grpSpPr bwMode="auto">
              <a:xfrm>
                <a:off x="2770" y="3648"/>
                <a:ext cx="329" cy="240"/>
                <a:chOff x="2770" y="3648"/>
                <a:chExt cx="329" cy="240"/>
              </a:xfrm>
            </p:grpSpPr>
            <p:grpSp>
              <p:nvGrpSpPr>
                <p:cNvPr id="10319" name="Group 63"/>
                <p:cNvGrpSpPr>
                  <a:grpSpLocks/>
                </p:cNvGrpSpPr>
                <p:nvPr/>
              </p:nvGrpSpPr>
              <p:grpSpPr bwMode="auto">
                <a:xfrm>
                  <a:off x="2811" y="3648"/>
                  <a:ext cx="288" cy="240"/>
                  <a:chOff x="6768" y="11808"/>
                  <a:chExt cx="1008" cy="792"/>
                </a:xfrm>
              </p:grpSpPr>
              <p:sp>
                <p:nvSpPr>
                  <p:cNvPr id="10321" name="Freeform 64"/>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2" name="Line 65"/>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3" name="Line 66"/>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4" name="Freeform 67"/>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5" name="Freeform 68"/>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20" name="Freeform 69"/>
                <p:cNvSpPr>
                  <a:spLocks/>
                </p:cNvSpPr>
                <p:nvPr/>
              </p:nvSpPr>
              <p:spPr bwMode="auto">
                <a:xfrm>
                  <a:off x="2770" y="3648"/>
                  <a:ext cx="41" cy="240"/>
                </a:xfrm>
                <a:custGeom>
                  <a:avLst/>
                  <a:gdLst>
                    <a:gd name="T0" fmla="*/ 0 w 288"/>
                    <a:gd name="T1" fmla="*/ 0 h 864"/>
                    <a:gd name="T2" fmla="*/ 0 w 288"/>
                    <a:gd name="T3" fmla="*/ 0 h 864"/>
                    <a:gd name="T4" fmla="*/ 0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0253" name="Group 70"/>
            <p:cNvGrpSpPr>
              <a:grpSpLocks/>
            </p:cNvGrpSpPr>
            <p:nvPr/>
          </p:nvGrpSpPr>
          <p:grpSpPr bwMode="auto">
            <a:xfrm>
              <a:off x="3792" y="1248"/>
              <a:ext cx="1344" cy="366"/>
              <a:chOff x="3888" y="1344"/>
              <a:chExt cx="1344" cy="366"/>
            </a:xfrm>
          </p:grpSpPr>
          <p:sp>
            <p:nvSpPr>
              <p:cNvPr id="10306" name="Rectangle 71"/>
              <p:cNvSpPr>
                <a:spLocks noChangeArrowheads="1"/>
              </p:cNvSpPr>
              <p:nvPr/>
            </p:nvSpPr>
            <p:spPr bwMode="auto">
              <a:xfrm>
                <a:off x="4320" y="1440"/>
                <a:ext cx="336"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7" name="Line 72"/>
              <p:cNvSpPr>
                <a:spLocks noChangeShapeType="1"/>
              </p:cNvSpPr>
              <p:nvPr/>
            </p:nvSpPr>
            <p:spPr bwMode="auto">
              <a:xfrm>
                <a:off x="4080" y="148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08" name="Line 73"/>
              <p:cNvSpPr>
                <a:spLocks noChangeShapeType="1"/>
              </p:cNvSpPr>
              <p:nvPr/>
            </p:nvSpPr>
            <p:spPr bwMode="auto">
              <a:xfrm>
                <a:off x="4080" y="163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09" name="Line 74"/>
              <p:cNvSpPr>
                <a:spLocks noChangeShapeType="1"/>
              </p:cNvSpPr>
              <p:nvPr/>
            </p:nvSpPr>
            <p:spPr bwMode="auto">
              <a:xfrm>
                <a:off x="4656" y="155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10" name="Text Box 75"/>
              <p:cNvSpPr txBox="1">
                <a:spLocks noChangeArrowheads="1"/>
              </p:cNvSpPr>
              <p:nvPr/>
            </p:nvSpPr>
            <p:spPr bwMode="auto">
              <a:xfrm>
                <a:off x="3888" y="1344"/>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11" name="Text Box 76"/>
              <p:cNvSpPr txBox="1">
                <a:spLocks noChangeArrowheads="1"/>
              </p:cNvSpPr>
              <p:nvPr/>
            </p:nvSpPr>
            <p:spPr bwMode="auto">
              <a:xfrm>
                <a:off x="4896"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sp>
            <p:nvSpPr>
              <p:cNvPr id="10312" name="Text Box 77"/>
              <p:cNvSpPr txBox="1">
                <a:spLocks noChangeArrowheads="1"/>
              </p:cNvSpPr>
              <p:nvPr/>
            </p:nvSpPr>
            <p:spPr bwMode="auto">
              <a:xfrm>
                <a:off x="4368" y="1419"/>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t>&amp;</a:t>
                </a:r>
              </a:p>
            </p:txBody>
          </p:sp>
        </p:grpSp>
        <p:grpSp>
          <p:nvGrpSpPr>
            <p:cNvPr id="10254" name="Group 78"/>
            <p:cNvGrpSpPr>
              <a:grpSpLocks/>
            </p:cNvGrpSpPr>
            <p:nvPr/>
          </p:nvGrpSpPr>
          <p:grpSpPr bwMode="auto">
            <a:xfrm>
              <a:off x="3792" y="1728"/>
              <a:ext cx="1344" cy="366"/>
              <a:chOff x="3936" y="1824"/>
              <a:chExt cx="1344" cy="366"/>
            </a:xfrm>
          </p:grpSpPr>
          <p:sp>
            <p:nvSpPr>
              <p:cNvPr id="10299" name="Rectangle 79"/>
              <p:cNvSpPr>
                <a:spLocks noChangeArrowheads="1"/>
              </p:cNvSpPr>
              <p:nvPr/>
            </p:nvSpPr>
            <p:spPr bwMode="auto">
              <a:xfrm>
                <a:off x="4368" y="1920"/>
                <a:ext cx="336"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00" name="Line 80"/>
              <p:cNvSpPr>
                <a:spLocks noChangeShapeType="1"/>
              </p:cNvSpPr>
              <p:nvPr/>
            </p:nvSpPr>
            <p:spPr bwMode="auto">
              <a:xfrm>
                <a:off x="4128" y="196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01" name="Line 81"/>
              <p:cNvSpPr>
                <a:spLocks noChangeShapeType="1"/>
              </p:cNvSpPr>
              <p:nvPr/>
            </p:nvSpPr>
            <p:spPr bwMode="auto">
              <a:xfrm>
                <a:off x="4128" y="211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02" name="Line 82"/>
              <p:cNvSpPr>
                <a:spLocks noChangeShapeType="1"/>
              </p:cNvSpPr>
              <p:nvPr/>
            </p:nvSpPr>
            <p:spPr bwMode="auto">
              <a:xfrm>
                <a:off x="4704" y="203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303" name="Text Box 83"/>
              <p:cNvSpPr txBox="1">
                <a:spLocks noChangeArrowheads="1"/>
              </p:cNvSpPr>
              <p:nvPr/>
            </p:nvSpPr>
            <p:spPr bwMode="auto">
              <a:xfrm>
                <a:off x="3936" y="1824"/>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304" name="Text Box 84"/>
              <p:cNvSpPr txBox="1">
                <a:spLocks noChangeArrowheads="1"/>
              </p:cNvSpPr>
              <p:nvPr/>
            </p:nvSpPr>
            <p:spPr bwMode="auto">
              <a:xfrm>
                <a:off x="4944" y="192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sp>
            <p:nvSpPr>
              <p:cNvPr id="10305" name="Text Box 85"/>
              <p:cNvSpPr txBox="1">
                <a:spLocks noChangeArrowheads="1"/>
              </p:cNvSpPr>
              <p:nvPr/>
            </p:nvSpPr>
            <p:spPr bwMode="auto">
              <a:xfrm>
                <a:off x="4368" y="1899"/>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sym typeface="Symbol" pitchFamily="18" charset="2"/>
                  </a:rPr>
                  <a:t>1</a:t>
                </a:r>
                <a:endParaRPr lang="en-GB" sz="1400" b="1"/>
              </a:p>
            </p:txBody>
          </p:sp>
        </p:grpSp>
        <p:sp>
          <p:nvSpPr>
            <p:cNvPr id="10255" name="Text Box 86"/>
            <p:cNvSpPr txBox="1">
              <a:spLocks noChangeArrowheads="1"/>
            </p:cNvSpPr>
            <p:nvPr/>
          </p:nvSpPr>
          <p:spPr bwMode="auto">
            <a:xfrm>
              <a:off x="1536" y="134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dirty="0"/>
                <a:t>AND</a:t>
              </a:r>
              <a:endParaRPr lang="en-GB" sz="1400" b="1" dirty="0"/>
            </a:p>
          </p:txBody>
        </p:sp>
        <p:grpSp>
          <p:nvGrpSpPr>
            <p:cNvPr id="10256" name="Group 87"/>
            <p:cNvGrpSpPr>
              <a:grpSpLocks/>
            </p:cNvGrpSpPr>
            <p:nvPr/>
          </p:nvGrpSpPr>
          <p:grpSpPr bwMode="auto">
            <a:xfrm>
              <a:off x="3792" y="2221"/>
              <a:ext cx="1344" cy="261"/>
              <a:chOff x="3936" y="2365"/>
              <a:chExt cx="1344" cy="261"/>
            </a:xfrm>
          </p:grpSpPr>
          <p:sp>
            <p:nvSpPr>
              <p:cNvPr id="10291" name="Line 88"/>
              <p:cNvSpPr>
                <a:spLocks noChangeShapeType="1"/>
              </p:cNvSpPr>
              <p:nvPr/>
            </p:nvSpPr>
            <p:spPr bwMode="auto">
              <a:xfrm>
                <a:off x="4128" y="2496"/>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92" name="Line 89"/>
              <p:cNvSpPr>
                <a:spLocks noChangeShapeType="1"/>
              </p:cNvSpPr>
              <p:nvPr/>
            </p:nvSpPr>
            <p:spPr bwMode="auto">
              <a:xfrm>
                <a:off x="4690" y="251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93" name="Text Box 90"/>
              <p:cNvSpPr txBox="1">
                <a:spLocks noChangeArrowheads="1"/>
              </p:cNvSpPr>
              <p:nvPr/>
            </p:nvSpPr>
            <p:spPr bwMode="auto">
              <a:xfrm>
                <a:off x="3936" y="24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endParaRPr lang="en-GB" sz="1600"/>
              </a:p>
            </p:txBody>
          </p:sp>
          <p:sp>
            <p:nvSpPr>
              <p:cNvPr id="10294" name="Text Box 91"/>
              <p:cNvSpPr txBox="1">
                <a:spLocks noChangeArrowheads="1"/>
              </p:cNvSpPr>
              <p:nvPr/>
            </p:nvSpPr>
            <p:spPr bwMode="auto">
              <a:xfrm>
                <a:off x="4944" y="240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a:t>
                </a:r>
                <a:endParaRPr lang="en-GB" sz="1600"/>
              </a:p>
            </p:txBody>
          </p:sp>
          <p:grpSp>
            <p:nvGrpSpPr>
              <p:cNvPr id="10295" name="Group 92"/>
              <p:cNvGrpSpPr>
                <a:grpSpLocks/>
              </p:cNvGrpSpPr>
              <p:nvPr/>
            </p:nvGrpSpPr>
            <p:grpSpPr bwMode="auto">
              <a:xfrm>
                <a:off x="4368" y="2365"/>
                <a:ext cx="311" cy="261"/>
                <a:chOff x="4368" y="2379"/>
                <a:chExt cx="311" cy="261"/>
              </a:xfrm>
            </p:grpSpPr>
            <p:sp>
              <p:nvSpPr>
                <p:cNvPr id="10296" name="Rectangle 93"/>
                <p:cNvSpPr>
                  <a:spLocks noChangeArrowheads="1"/>
                </p:cNvSpPr>
                <p:nvPr/>
              </p:nvSpPr>
              <p:spPr bwMode="auto">
                <a:xfrm>
                  <a:off x="4416" y="2400"/>
                  <a:ext cx="192"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7" name="Text Box 94"/>
                <p:cNvSpPr txBox="1">
                  <a:spLocks noChangeArrowheads="1"/>
                </p:cNvSpPr>
                <p:nvPr/>
              </p:nvSpPr>
              <p:spPr bwMode="auto">
                <a:xfrm>
                  <a:off x="4368" y="2379"/>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sym typeface="Symbol" pitchFamily="18" charset="2"/>
                    </a:rPr>
                    <a:t>1</a:t>
                  </a:r>
                  <a:endParaRPr lang="en-GB" sz="1400" b="1"/>
                </a:p>
              </p:txBody>
            </p:sp>
            <p:sp>
              <p:nvSpPr>
                <p:cNvPr id="10298" name="Oval 95"/>
                <p:cNvSpPr>
                  <a:spLocks noChangeArrowheads="1"/>
                </p:cNvSpPr>
                <p:nvPr/>
              </p:nvSpPr>
              <p:spPr bwMode="auto">
                <a:xfrm>
                  <a:off x="4608" y="2496"/>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0257" name="Group 96"/>
            <p:cNvGrpSpPr>
              <a:grpSpLocks/>
            </p:cNvGrpSpPr>
            <p:nvPr/>
          </p:nvGrpSpPr>
          <p:grpSpPr bwMode="auto">
            <a:xfrm>
              <a:off x="3792" y="2592"/>
              <a:ext cx="1392" cy="366"/>
              <a:chOff x="3936" y="2688"/>
              <a:chExt cx="1392" cy="366"/>
            </a:xfrm>
          </p:grpSpPr>
          <p:sp>
            <p:nvSpPr>
              <p:cNvPr id="10282" name="Line 97"/>
              <p:cNvSpPr>
                <a:spLocks noChangeShapeType="1"/>
              </p:cNvSpPr>
              <p:nvPr/>
            </p:nvSpPr>
            <p:spPr bwMode="auto">
              <a:xfrm>
                <a:off x="4128" y="283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83" name="Line 98"/>
              <p:cNvSpPr>
                <a:spLocks noChangeShapeType="1"/>
              </p:cNvSpPr>
              <p:nvPr/>
            </p:nvSpPr>
            <p:spPr bwMode="auto">
              <a:xfrm>
                <a:off x="4128" y="2976"/>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84" name="Line 99"/>
              <p:cNvSpPr>
                <a:spLocks noChangeShapeType="1"/>
              </p:cNvSpPr>
              <p:nvPr/>
            </p:nvSpPr>
            <p:spPr bwMode="auto">
              <a:xfrm>
                <a:off x="4766" y="2901"/>
                <a:ext cx="17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85" name="Text Box 100"/>
              <p:cNvSpPr txBox="1">
                <a:spLocks noChangeArrowheads="1"/>
              </p:cNvSpPr>
              <p:nvPr/>
            </p:nvSpPr>
            <p:spPr bwMode="auto">
              <a:xfrm>
                <a:off x="3936" y="2688"/>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286" name="Text Box 101"/>
              <p:cNvSpPr txBox="1">
                <a:spLocks noChangeArrowheads="1"/>
              </p:cNvSpPr>
              <p:nvPr/>
            </p:nvSpPr>
            <p:spPr bwMode="auto">
              <a:xfrm>
                <a:off x="4944" y="27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nvGrpSpPr>
              <p:cNvPr id="10287" name="Group 102"/>
              <p:cNvGrpSpPr>
                <a:grpSpLocks/>
              </p:cNvGrpSpPr>
              <p:nvPr/>
            </p:nvGrpSpPr>
            <p:grpSpPr bwMode="auto">
              <a:xfrm>
                <a:off x="4368" y="2763"/>
                <a:ext cx="407" cy="261"/>
                <a:chOff x="4368" y="2763"/>
                <a:chExt cx="407" cy="261"/>
              </a:xfrm>
            </p:grpSpPr>
            <p:sp>
              <p:nvSpPr>
                <p:cNvPr id="10288" name="Oval 103"/>
                <p:cNvSpPr>
                  <a:spLocks noChangeArrowheads="1"/>
                </p:cNvSpPr>
                <p:nvPr/>
              </p:nvSpPr>
              <p:spPr bwMode="auto">
                <a:xfrm>
                  <a:off x="4704" y="2880"/>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9" name="Rectangle 104"/>
                <p:cNvSpPr>
                  <a:spLocks noChangeArrowheads="1"/>
                </p:cNvSpPr>
                <p:nvPr/>
              </p:nvSpPr>
              <p:spPr bwMode="auto">
                <a:xfrm>
                  <a:off x="4368" y="2784"/>
                  <a:ext cx="336"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0" name="Text Box 105"/>
                <p:cNvSpPr txBox="1">
                  <a:spLocks noChangeArrowheads="1"/>
                </p:cNvSpPr>
                <p:nvPr/>
              </p:nvSpPr>
              <p:spPr bwMode="auto">
                <a:xfrm>
                  <a:off x="4416" y="276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t>&amp;</a:t>
                  </a:r>
                </a:p>
              </p:txBody>
            </p:sp>
          </p:grpSp>
        </p:grpSp>
        <p:grpSp>
          <p:nvGrpSpPr>
            <p:cNvPr id="10258" name="Group 106"/>
            <p:cNvGrpSpPr>
              <a:grpSpLocks/>
            </p:cNvGrpSpPr>
            <p:nvPr/>
          </p:nvGrpSpPr>
          <p:grpSpPr bwMode="auto">
            <a:xfrm>
              <a:off x="3792" y="3024"/>
              <a:ext cx="1488" cy="366"/>
              <a:chOff x="3936" y="3120"/>
              <a:chExt cx="1488" cy="366"/>
            </a:xfrm>
          </p:grpSpPr>
          <p:sp>
            <p:nvSpPr>
              <p:cNvPr id="10273" name="Line 107"/>
              <p:cNvSpPr>
                <a:spLocks noChangeShapeType="1"/>
              </p:cNvSpPr>
              <p:nvPr/>
            </p:nvSpPr>
            <p:spPr bwMode="auto">
              <a:xfrm>
                <a:off x="4128" y="3264"/>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108"/>
              <p:cNvSpPr>
                <a:spLocks noChangeShapeType="1"/>
              </p:cNvSpPr>
              <p:nvPr/>
            </p:nvSpPr>
            <p:spPr bwMode="auto">
              <a:xfrm>
                <a:off x="4128" y="340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109"/>
              <p:cNvSpPr>
                <a:spLocks noChangeShapeType="1"/>
              </p:cNvSpPr>
              <p:nvPr/>
            </p:nvSpPr>
            <p:spPr bwMode="auto">
              <a:xfrm>
                <a:off x="4780" y="3332"/>
                <a:ext cx="164" cy="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76" name="Text Box 110"/>
              <p:cNvSpPr txBox="1">
                <a:spLocks noChangeArrowheads="1"/>
              </p:cNvSpPr>
              <p:nvPr/>
            </p:nvSpPr>
            <p:spPr bwMode="auto">
              <a:xfrm>
                <a:off x="3936" y="3120"/>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277" name="Text Box 111"/>
              <p:cNvSpPr txBox="1">
                <a:spLocks noChangeArrowheads="1"/>
              </p:cNvSpPr>
              <p:nvPr/>
            </p:nvSpPr>
            <p:spPr bwMode="auto">
              <a:xfrm>
                <a:off x="4944" y="321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(a+b)'</a:t>
                </a:r>
                <a:endParaRPr lang="en-GB" sz="1600"/>
              </a:p>
            </p:txBody>
          </p:sp>
          <p:grpSp>
            <p:nvGrpSpPr>
              <p:cNvPr id="10278" name="Group 112"/>
              <p:cNvGrpSpPr>
                <a:grpSpLocks/>
              </p:cNvGrpSpPr>
              <p:nvPr/>
            </p:nvGrpSpPr>
            <p:grpSpPr bwMode="auto">
              <a:xfrm>
                <a:off x="4368" y="3195"/>
                <a:ext cx="407" cy="261"/>
                <a:chOff x="4368" y="3195"/>
                <a:chExt cx="407" cy="261"/>
              </a:xfrm>
            </p:grpSpPr>
            <p:sp>
              <p:nvSpPr>
                <p:cNvPr id="10279" name="Oval 113"/>
                <p:cNvSpPr>
                  <a:spLocks noChangeArrowheads="1"/>
                </p:cNvSpPr>
                <p:nvPr/>
              </p:nvSpPr>
              <p:spPr bwMode="auto">
                <a:xfrm>
                  <a:off x="4704" y="3312"/>
                  <a:ext cx="71"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0" name="Rectangle 114"/>
                <p:cNvSpPr>
                  <a:spLocks noChangeArrowheads="1"/>
                </p:cNvSpPr>
                <p:nvPr/>
              </p:nvSpPr>
              <p:spPr bwMode="auto">
                <a:xfrm>
                  <a:off x="4368" y="3216"/>
                  <a:ext cx="336"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81" name="Text Box 115"/>
                <p:cNvSpPr txBox="1">
                  <a:spLocks noChangeArrowheads="1"/>
                </p:cNvSpPr>
                <p:nvPr/>
              </p:nvSpPr>
              <p:spPr bwMode="auto">
                <a:xfrm>
                  <a:off x="4368" y="3195"/>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sym typeface="Symbol" pitchFamily="18" charset="2"/>
                    </a:rPr>
                    <a:t>1</a:t>
                  </a:r>
                  <a:endParaRPr lang="en-GB" sz="1400" b="1"/>
                </a:p>
              </p:txBody>
            </p:sp>
          </p:grpSp>
        </p:grpSp>
        <p:grpSp>
          <p:nvGrpSpPr>
            <p:cNvPr id="10259" name="Group 116"/>
            <p:cNvGrpSpPr>
              <a:grpSpLocks/>
            </p:cNvGrpSpPr>
            <p:nvPr/>
          </p:nvGrpSpPr>
          <p:grpSpPr bwMode="auto">
            <a:xfrm>
              <a:off x="3792" y="3456"/>
              <a:ext cx="1488" cy="366"/>
              <a:chOff x="3936" y="3552"/>
              <a:chExt cx="1488" cy="366"/>
            </a:xfrm>
          </p:grpSpPr>
          <p:sp>
            <p:nvSpPr>
              <p:cNvPr id="10266" name="Rectangle 117"/>
              <p:cNvSpPr>
                <a:spLocks noChangeArrowheads="1"/>
              </p:cNvSpPr>
              <p:nvPr/>
            </p:nvSpPr>
            <p:spPr bwMode="auto">
              <a:xfrm>
                <a:off x="4368" y="3648"/>
                <a:ext cx="336" cy="24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7" name="Line 118"/>
              <p:cNvSpPr>
                <a:spLocks noChangeShapeType="1"/>
              </p:cNvSpPr>
              <p:nvPr/>
            </p:nvSpPr>
            <p:spPr bwMode="auto">
              <a:xfrm>
                <a:off x="4128" y="3696"/>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119"/>
              <p:cNvSpPr>
                <a:spLocks noChangeShapeType="1"/>
              </p:cNvSpPr>
              <p:nvPr/>
            </p:nvSpPr>
            <p:spPr bwMode="auto">
              <a:xfrm>
                <a:off x="4128" y="3840"/>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69" name="Line 120"/>
              <p:cNvSpPr>
                <a:spLocks noChangeShapeType="1"/>
              </p:cNvSpPr>
              <p:nvPr/>
            </p:nvSpPr>
            <p:spPr bwMode="auto">
              <a:xfrm>
                <a:off x="4704" y="3758"/>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0270" name="Text Box 121"/>
              <p:cNvSpPr txBox="1">
                <a:spLocks noChangeArrowheads="1"/>
              </p:cNvSpPr>
              <p:nvPr/>
            </p:nvSpPr>
            <p:spPr bwMode="auto">
              <a:xfrm>
                <a:off x="3936" y="3552"/>
                <a:ext cx="1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400" b="1"/>
                  <a:t>a</a:t>
                </a:r>
              </a:p>
              <a:p>
                <a:pPr algn="r">
                  <a:spcBef>
                    <a:spcPct val="30000"/>
                  </a:spcBef>
                </a:pPr>
                <a:r>
                  <a:rPr lang="en-GB" sz="1400" b="1"/>
                  <a:t>b</a:t>
                </a:r>
                <a:endParaRPr lang="en-GB" sz="1600"/>
              </a:p>
            </p:txBody>
          </p:sp>
          <p:sp>
            <p:nvSpPr>
              <p:cNvPr id="10271" name="Text Box 122"/>
              <p:cNvSpPr txBox="1">
                <a:spLocks noChangeArrowheads="1"/>
              </p:cNvSpPr>
              <p:nvPr/>
            </p:nvSpPr>
            <p:spPr bwMode="auto">
              <a:xfrm>
                <a:off x="4944" y="364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 </a:t>
                </a:r>
                <a:r>
                  <a:rPr lang="en-GB" sz="1400" b="1">
                    <a:sym typeface="Symbol" pitchFamily="18" charset="2"/>
                  </a:rPr>
                  <a:t></a:t>
                </a:r>
                <a:r>
                  <a:rPr lang="en-GB" sz="1400" b="1"/>
                  <a:t> b</a:t>
                </a:r>
              </a:p>
            </p:txBody>
          </p:sp>
          <p:sp>
            <p:nvSpPr>
              <p:cNvPr id="10272" name="Text Box 123"/>
              <p:cNvSpPr txBox="1">
                <a:spLocks noChangeArrowheads="1"/>
              </p:cNvSpPr>
              <p:nvPr/>
            </p:nvSpPr>
            <p:spPr bwMode="auto">
              <a:xfrm>
                <a:off x="4368" y="3627"/>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400" b="1">
                    <a:sym typeface="Symbol" pitchFamily="18" charset="2"/>
                  </a:rPr>
                  <a:t>=1</a:t>
                </a:r>
                <a:endParaRPr lang="en-GB" sz="1400" b="1"/>
              </a:p>
            </p:txBody>
          </p:sp>
        </p:grpSp>
        <p:sp>
          <p:nvSpPr>
            <p:cNvPr id="10260" name="Text Box 124"/>
            <p:cNvSpPr txBox="1">
              <a:spLocks noChangeArrowheads="1"/>
            </p:cNvSpPr>
            <p:nvPr/>
          </p:nvSpPr>
          <p:spPr bwMode="auto">
            <a:xfrm>
              <a:off x="1536" y="177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OR</a:t>
              </a:r>
              <a:endParaRPr lang="en-GB" sz="1400" b="1"/>
            </a:p>
          </p:txBody>
        </p:sp>
        <p:sp>
          <p:nvSpPr>
            <p:cNvPr id="10261" name="Text Box 125"/>
            <p:cNvSpPr txBox="1">
              <a:spLocks noChangeArrowheads="1"/>
            </p:cNvSpPr>
            <p:nvPr/>
          </p:nvSpPr>
          <p:spPr bwMode="auto">
            <a:xfrm>
              <a:off x="1536" y="225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NOT</a:t>
              </a:r>
              <a:endParaRPr lang="en-GB" sz="1400" b="1"/>
            </a:p>
          </p:txBody>
        </p:sp>
        <p:sp>
          <p:nvSpPr>
            <p:cNvPr id="10262" name="Text Box 126"/>
            <p:cNvSpPr txBox="1">
              <a:spLocks noChangeArrowheads="1"/>
            </p:cNvSpPr>
            <p:nvPr/>
          </p:nvSpPr>
          <p:spPr bwMode="auto">
            <a:xfrm>
              <a:off x="1536" y="273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NAND</a:t>
              </a:r>
              <a:endParaRPr lang="en-GB" sz="1400" b="1"/>
            </a:p>
          </p:txBody>
        </p:sp>
        <p:sp>
          <p:nvSpPr>
            <p:cNvPr id="10263" name="Text Box 127"/>
            <p:cNvSpPr txBox="1">
              <a:spLocks noChangeArrowheads="1"/>
            </p:cNvSpPr>
            <p:nvPr/>
          </p:nvSpPr>
          <p:spPr bwMode="auto">
            <a:xfrm>
              <a:off x="1536" y="3120"/>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NOR</a:t>
              </a:r>
              <a:endParaRPr lang="en-GB" sz="1400" b="1"/>
            </a:p>
          </p:txBody>
        </p:sp>
        <p:sp>
          <p:nvSpPr>
            <p:cNvPr id="10264" name="Text Box 128"/>
            <p:cNvSpPr txBox="1">
              <a:spLocks noChangeArrowheads="1"/>
            </p:cNvSpPr>
            <p:nvPr/>
          </p:nvSpPr>
          <p:spPr bwMode="auto">
            <a:xfrm>
              <a:off x="2400" y="960"/>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30000"/>
                </a:spcBef>
              </a:pPr>
              <a:r>
                <a:rPr lang="en-GB" sz="1600"/>
                <a:t>Symbol set 1</a:t>
              </a:r>
              <a:endParaRPr lang="en-GB" sz="1400" b="1"/>
            </a:p>
          </p:txBody>
        </p:sp>
        <p:sp>
          <p:nvSpPr>
            <p:cNvPr id="10265" name="Text Box 129"/>
            <p:cNvSpPr txBox="1">
              <a:spLocks noChangeArrowheads="1"/>
            </p:cNvSpPr>
            <p:nvPr/>
          </p:nvSpPr>
          <p:spPr bwMode="auto">
            <a:xfrm>
              <a:off x="3504" y="912"/>
              <a:ext cx="1728"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30000"/>
                </a:spcBef>
              </a:pPr>
              <a:r>
                <a:rPr lang="en-GB" sz="1600"/>
                <a:t>Symbol set 2</a:t>
              </a:r>
            </a:p>
            <a:p>
              <a:pPr algn="ctr">
                <a:spcBef>
                  <a:spcPct val="30000"/>
                </a:spcBef>
              </a:pPr>
              <a:r>
                <a:rPr lang="en-GB" sz="1400"/>
                <a:t>(ANSI/IEEE Standard 91-1984)</a:t>
              </a:r>
              <a:endParaRPr lang="en-GB" sz="1400" b="1"/>
            </a:p>
          </p:txBody>
        </p:sp>
      </p:grpSp>
      <p:sp>
        <p:nvSpPr>
          <p:cNvPr id="2" name="Rectangle 1"/>
          <p:cNvSpPr/>
          <p:nvPr/>
        </p:nvSpPr>
        <p:spPr>
          <a:xfrm>
            <a:off x="5294313" y="1230313"/>
            <a:ext cx="28956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792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60317B4D-D645-420B-B6E3-4D445B270DCB}" type="slidenum">
              <a:rPr lang="en-US" smtClean="0">
                <a:solidFill>
                  <a:srgbClr val="898989"/>
                </a:solidFill>
              </a:rPr>
              <a:pPr eaLnBrk="1" hangingPunct="1"/>
              <a:t>50</a:t>
            </a:fld>
            <a:endParaRPr lang="en-US" smtClean="0">
              <a:solidFill>
                <a:srgbClr val="898989"/>
              </a:solidFill>
            </a:endParaRPr>
          </a:p>
        </p:txBody>
      </p:sp>
      <p:sp>
        <p:nvSpPr>
          <p:cNvPr id="60419" name="Rectangle 3"/>
          <p:cNvSpPr>
            <a:spLocks noGrp="1" noChangeArrowheads="1"/>
          </p:cNvSpPr>
          <p:nvPr>
            <p:ph type="body" idx="1"/>
          </p:nvPr>
        </p:nvSpPr>
        <p:spPr>
          <a:xfrm>
            <a:off x="457200" y="914400"/>
            <a:ext cx="8077200" cy="3575050"/>
          </a:xfrm>
        </p:spPr>
        <p:txBody>
          <a:bodyPr/>
          <a:lstStyle/>
          <a:p>
            <a:pPr eaLnBrk="1" hangingPunct="1">
              <a:spcBef>
                <a:spcPts val="0"/>
              </a:spcBef>
              <a:buSzPct val="120000"/>
              <a:buFont typeface="Wingdings" pitchFamily="2" charset="2"/>
              <a:buChar char="§"/>
            </a:pPr>
            <a:r>
              <a:rPr lang="en-GB" sz="2400" dirty="0" smtClean="0"/>
              <a:t>To lessen the brackets used in writing Boolean expressions, </a:t>
            </a:r>
            <a:r>
              <a:rPr lang="en-GB" sz="2400" dirty="0" smtClean="0">
                <a:solidFill>
                  <a:srgbClr val="0000FF"/>
                </a:solidFill>
              </a:rPr>
              <a:t>operator precedence</a:t>
            </a:r>
            <a:r>
              <a:rPr lang="en-GB" sz="2400" dirty="0" smtClean="0"/>
              <a:t> can be used.</a:t>
            </a:r>
          </a:p>
          <a:p>
            <a:pPr eaLnBrk="1" hangingPunct="1">
              <a:spcBef>
                <a:spcPts val="0"/>
              </a:spcBef>
              <a:buSzPct val="120000"/>
              <a:buFont typeface="Wingdings" pitchFamily="2" charset="2"/>
              <a:buChar char="§"/>
            </a:pPr>
            <a:r>
              <a:rPr lang="en-GB" sz="2400" dirty="0" smtClean="0"/>
              <a:t>Precedence (highest to lowest):  </a:t>
            </a:r>
            <a:r>
              <a:rPr lang="en-GB" sz="2400" b="1" dirty="0" smtClean="0"/>
              <a:t>'    .     +</a:t>
            </a:r>
            <a:r>
              <a:rPr lang="en-GB" sz="2400" dirty="0" smtClean="0"/>
              <a:t> </a:t>
            </a:r>
          </a:p>
          <a:p>
            <a:pPr eaLnBrk="1" hangingPunct="1">
              <a:spcBef>
                <a:spcPts val="0"/>
              </a:spcBef>
              <a:buSzPct val="120000"/>
              <a:buFont typeface="Wingdings" pitchFamily="2" charset="2"/>
              <a:buChar char="§"/>
            </a:pPr>
            <a:r>
              <a:rPr lang="en-GB" sz="2400" dirty="0" smtClean="0"/>
              <a:t>Examples:</a:t>
            </a:r>
          </a:p>
          <a:p>
            <a:pPr eaLnBrk="1" hangingPunct="1">
              <a:spcBef>
                <a:spcPts val="0"/>
              </a:spcBef>
              <a:buFontTx/>
              <a:buNone/>
            </a:pPr>
            <a:r>
              <a:rPr lang="en-GB" sz="2400" dirty="0" smtClean="0"/>
              <a:t>          a . b + c = (a . b) + c</a:t>
            </a:r>
          </a:p>
          <a:p>
            <a:pPr eaLnBrk="1" hangingPunct="1">
              <a:spcBef>
                <a:spcPts val="0"/>
              </a:spcBef>
              <a:buFontTx/>
              <a:buNone/>
            </a:pPr>
            <a:r>
              <a:rPr lang="en-GB" sz="2400" dirty="0" smtClean="0"/>
              <a:t>          b' + c = (b') + c</a:t>
            </a:r>
          </a:p>
          <a:p>
            <a:pPr eaLnBrk="1" hangingPunct="1">
              <a:spcBef>
                <a:spcPts val="0"/>
              </a:spcBef>
              <a:buFontTx/>
              <a:buNone/>
            </a:pPr>
            <a:r>
              <a:rPr lang="en-GB" sz="2400" dirty="0" smtClean="0"/>
              <a:t>          a + b' . c = a + ((b') . c)</a:t>
            </a:r>
          </a:p>
          <a:p>
            <a:pPr eaLnBrk="1" hangingPunct="1">
              <a:spcBef>
                <a:spcPts val="0"/>
              </a:spcBef>
              <a:buSzPct val="120000"/>
              <a:buFont typeface="Wingdings" pitchFamily="2" charset="2"/>
              <a:buChar char="§"/>
            </a:pPr>
            <a:r>
              <a:rPr lang="en-GB" sz="2400" dirty="0" smtClean="0"/>
              <a:t>Use brackets to overwrite precedence.</a:t>
            </a:r>
          </a:p>
          <a:p>
            <a:pPr eaLnBrk="1" hangingPunct="1">
              <a:spcBef>
                <a:spcPts val="0"/>
              </a:spcBef>
              <a:buSzPct val="120000"/>
              <a:buFont typeface="Wingdings" pitchFamily="2" charset="2"/>
              <a:buChar char="§"/>
            </a:pPr>
            <a:r>
              <a:rPr lang="en-GB" sz="2400" dirty="0" smtClean="0"/>
              <a:t>Examples:</a:t>
            </a:r>
          </a:p>
          <a:p>
            <a:pPr eaLnBrk="1" hangingPunct="1">
              <a:spcBef>
                <a:spcPts val="0"/>
              </a:spcBef>
              <a:buFontTx/>
              <a:buNone/>
            </a:pPr>
            <a:r>
              <a:rPr lang="en-GB" sz="2400" dirty="0" smtClean="0"/>
              <a:t>          a . (b + c)</a:t>
            </a:r>
          </a:p>
          <a:p>
            <a:pPr eaLnBrk="1" hangingPunct="1">
              <a:spcBef>
                <a:spcPts val="0"/>
              </a:spcBef>
              <a:buFontTx/>
              <a:buNone/>
            </a:pPr>
            <a:r>
              <a:rPr lang="en-GB" sz="2400" dirty="0" smtClean="0"/>
              <a:t>          (a + b)' . c</a:t>
            </a:r>
          </a:p>
          <a:p>
            <a:pPr eaLnBrk="1" hangingPunct="1">
              <a:spcBef>
                <a:spcPts val="0"/>
              </a:spcBef>
              <a:buFontTx/>
              <a:buNone/>
            </a:pPr>
            <a:endParaRPr lang="en-GB" sz="2400" dirty="0" smtClean="0"/>
          </a:p>
        </p:txBody>
      </p:sp>
      <p:sp>
        <p:nvSpPr>
          <p:cNvPr id="60420" name="Title 2"/>
          <p:cNvSpPr>
            <a:spLocks noGrp="1"/>
          </p:cNvSpPr>
          <p:nvPr>
            <p:ph type="title"/>
          </p:nvPr>
        </p:nvSpPr>
        <p:spPr/>
        <p:txBody>
          <a:bodyPr/>
          <a:lstStyle/>
          <a:p>
            <a:pPr eaLnBrk="1" hangingPunct="1"/>
            <a:r>
              <a:rPr lang="en-GB" sz="3200" b="1" dirty="0" smtClean="0"/>
              <a:t>Precedence of Operators</a:t>
            </a:r>
            <a:endParaRPr lang="en-US" sz="3200" dirty="0" smtClean="0"/>
          </a:p>
        </p:txBody>
      </p:sp>
    </p:spTree>
    <p:extLst>
      <p:ext uri="{BB962C8B-B14F-4D97-AF65-F5344CB8AC3E}">
        <p14:creationId xmlns:p14="http://schemas.microsoft.com/office/powerpoint/2010/main" val="2716336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 </a:t>
            </a:r>
            <a:r>
              <a:rPr lang="en-US" dirty="0" err="1" smtClean="0"/>
              <a:t>Albegra</a:t>
            </a:r>
            <a:r>
              <a:rPr lang="en-US" dirty="0" smtClean="0"/>
              <a:t> Theorem</a:t>
            </a:r>
            <a:endParaRPr lang="en-US" dirty="0"/>
          </a:p>
        </p:txBody>
      </p:sp>
      <p:sp>
        <p:nvSpPr>
          <p:cNvPr id="17411" name="Rectangle 3"/>
          <p:cNvSpPr>
            <a:spLocks noGrp="1" noChangeArrowheads="1"/>
          </p:cNvSpPr>
          <p:nvPr>
            <p:ph idx="1"/>
          </p:nvPr>
        </p:nvSpPr>
        <p:spPr>
          <a:xfrm>
            <a:off x="457200" y="1447800"/>
            <a:ext cx="8229600" cy="5105400"/>
          </a:xfrm>
        </p:spPr>
        <p:txBody>
          <a:bodyPr/>
          <a:lstStyle/>
          <a:p>
            <a:pPr eaLnBrk="1" hangingPunct="1">
              <a:spcBef>
                <a:spcPts val="0"/>
              </a:spcBef>
              <a:buFontTx/>
              <a:buNone/>
            </a:pPr>
            <a:r>
              <a:rPr lang="en-GB" sz="2200" dirty="0" smtClean="0"/>
              <a:t>1.</a:t>
            </a:r>
            <a:r>
              <a:rPr lang="en-GB" sz="2200" dirty="0" smtClean="0">
                <a:solidFill>
                  <a:srgbClr val="0000FF"/>
                </a:solidFill>
              </a:rPr>
              <a:t>  </a:t>
            </a:r>
            <a:r>
              <a:rPr lang="en-GB" sz="2200" dirty="0" err="1" smtClean="0">
                <a:solidFill>
                  <a:srgbClr val="0000FF"/>
                </a:solidFill>
              </a:rPr>
              <a:t>Idempotency</a:t>
            </a:r>
            <a:endParaRPr lang="en-GB" sz="2200" dirty="0" smtClean="0"/>
          </a:p>
          <a:p>
            <a:pPr eaLnBrk="1" hangingPunct="1">
              <a:spcBef>
                <a:spcPts val="0"/>
              </a:spcBef>
              <a:buFontTx/>
              <a:buNone/>
            </a:pPr>
            <a:r>
              <a:rPr lang="en-GB" sz="2200" dirty="0" smtClean="0"/>
              <a:t>		x + x = x        </a:t>
            </a:r>
            <a:endParaRPr lang="en-GB" sz="2200" dirty="0"/>
          </a:p>
          <a:p>
            <a:pPr eaLnBrk="1" hangingPunct="1">
              <a:spcBef>
                <a:spcPts val="0"/>
              </a:spcBef>
              <a:buFontTx/>
              <a:buNone/>
            </a:pPr>
            <a:r>
              <a:rPr lang="en-GB" sz="2200" dirty="0" smtClean="0"/>
              <a:t>		x . x = x	   	</a:t>
            </a:r>
          </a:p>
          <a:p>
            <a:pPr eaLnBrk="1" hangingPunct="1">
              <a:spcBef>
                <a:spcPts val="600"/>
              </a:spcBef>
              <a:buFontTx/>
              <a:buNone/>
            </a:pPr>
            <a:r>
              <a:rPr lang="en-GB" sz="2200" dirty="0" smtClean="0"/>
              <a:t>2.  </a:t>
            </a:r>
            <a:r>
              <a:rPr lang="en-GB" sz="2200" dirty="0" smtClean="0">
                <a:solidFill>
                  <a:srgbClr val="0000FF"/>
                </a:solidFill>
              </a:rPr>
              <a:t>Null</a:t>
            </a:r>
            <a:endParaRPr lang="en-GB" sz="2200" dirty="0" smtClean="0"/>
          </a:p>
          <a:p>
            <a:pPr eaLnBrk="1" hangingPunct="1">
              <a:spcBef>
                <a:spcPts val="0"/>
              </a:spcBef>
              <a:buFontTx/>
              <a:buNone/>
            </a:pPr>
            <a:r>
              <a:rPr lang="en-GB" sz="2200" dirty="0" smtClean="0"/>
              <a:t>		x + 1 = 1</a:t>
            </a:r>
          </a:p>
          <a:p>
            <a:pPr eaLnBrk="1" hangingPunct="1">
              <a:spcBef>
                <a:spcPts val="0"/>
              </a:spcBef>
              <a:buFontTx/>
              <a:buNone/>
            </a:pPr>
            <a:r>
              <a:rPr lang="en-GB" sz="2200" dirty="0"/>
              <a:t>	</a:t>
            </a:r>
            <a:r>
              <a:rPr lang="en-GB" sz="2200" dirty="0" smtClean="0"/>
              <a:t>	 x . 0 = 0</a:t>
            </a:r>
          </a:p>
          <a:p>
            <a:pPr marL="0" indent="0" eaLnBrk="1" hangingPunct="1">
              <a:spcBef>
                <a:spcPts val="600"/>
              </a:spcBef>
              <a:buNone/>
            </a:pPr>
            <a:r>
              <a:rPr lang="en-GB" sz="2200" dirty="0"/>
              <a:t>3.  </a:t>
            </a:r>
            <a:r>
              <a:rPr lang="en-GB" sz="2200" dirty="0" smtClean="0">
                <a:solidFill>
                  <a:srgbClr val="0000FF"/>
                </a:solidFill>
              </a:rPr>
              <a:t>Involution</a:t>
            </a:r>
            <a:r>
              <a:rPr lang="en-GB" sz="2200" dirty="0">
                <a:solidFill>
                  <a:srgbClr val="0000FF"/>
                </a:solidFill>
              </a:rPr>
              <a:t>.</a:t>
            </a:r>
            <a:r>
              <a:rPr lang="en-GB" sz="2200" dirty="0"/>
              <a:t>    </a:t>
            </a:r>
          </a:p>
          <a:p>
            <a:pPr marL="0" indent="0" eaLnBrk="1" hangingPunct="1">
              <a:spcBef>
                <a:spcPts val="0"/>
              </a:spcBef>
              <a:buNone/>
            </a:pPr>
            <a:r>
              <a:rPr lang="en-GB" sz="2200" dirty="0"/>
              <a:t>	(x')' = x </a:t>
            </a:r>
            <a:endParaRPr lang="en-GB" sz="2200" dirty="0" smtClean="0"/>
          </a:p>
          <a:p>
            <a:pPr marL="0" indent="0" eaLnBrk="1" hangingPunct="1">
              <a:spcBef>
                <a:spcPts val="600"/>
              </a:spcBef>
              <a:buFontTx/>
              <a:buNone/>
            </a:pPr>
            <a:r>
              <a:rPr lang="en-GB" sz="2200" dirty="0"/>
              <a:t>4.  </a:t>
            </a:r>
            <a:r>
              <a:rPr lang="en-GB" sz="2200" dirty="0">
                <a:solidFill>
                  <a:srgbClr val="0000FF"/>
                </a:solidFill>
              </a:rPr>
              <a:t>Absorption (1)</a:t>
            </a:r>
            <a:endParaRPr lang="en-GB" sz="2200" dirty="0"/>
          </a:p>
          <a:p>
            <a:pPr marL="0" indent="0" eaLnBrk="1" hangingPunct="1">
              <a:spcBef>
                <a:spcPts val="0"/>
              </a:spcBef>
              <a:buFontTx/>
              <a:buNone/>
            </a:pPr>
            <a:r>
              <a:rPr lang="en-GB" sz="2200" dirty="0"/>
              <a:t>	x + </a:t>
            </a:r>
            <a:r>
              <a:rPr lang="en-GB" sz="2200" dirty="0" err="1"/>
              <a:t>x.y</a:t>
            </a:r>
            <a:r>
              <a:rPr lang="en-GB" sz="2200" dirty="0"/>
              <a:t> = x</a:t>
            </a:r>
          </a:p>
          <a:p>
            <a:pPr marL="0" indent="0" eaLnBrk="1" hangingPunct="1">
              <a:spcBef>
                <a:spcPts val="0"/>
              </a:spcBef>
              <a:buFontTx/>
              <a:buNone/>
            </a:pPr>
            <a:r>
              <a:rPr lang="en-GB" sz="2200" dirty="0"/>
              <a:t>	x.(x + y) = x</a:t>
            </a:r>
          </a:p>
          <a:p>
            <a:pPr marL="0" indent="0" eaLnBrk="1" hangingPunct="1">
              <a:spcBef>
                <a:spcPts val="600"/>
              </a:spcBef>
              <a:buFontTx/>
              <a:buNone/>
            </a:pPr>
            <a:r>
              <a:rPr lang="en-GB" sz="2200" dirty="0"/>
              <a:t>5.  </a:t>
            </a:r>
            <a:r>
              <a:rPr lang="en-GB" sz="2200" dirty="0">
                <a:solidFill>
                  <a:srgbClr val="0000FF"/>
                </a:solidFill>
              </a:rPr>
              <a:t>Absorption (2)</a:t>
            </a:r>
            <a:endParaRPr lang="en-GB" sz="2200" dirty="0"/>
          </a:p>
          <a:p>
            <a:pPr marL="0" indent="0" eaLnBrk="1" hangingPunct="1">
              <a:spcBef>
                <a:spcPts val="0"/>
              </a:spcBef>
              <a:buFontTx/>
              <a:buNone/>
            </a:pPr>
            <a:r>
              <a:rPr lang="en-GB" sz="2200" dirty="0"/>
              <a:t>	x + </a:t>
            </a:r>
            <a:r>
              <a:rPr lang="en-GB" sz="2200" dirty="0" err="1"/>
              <a:t>x'.y</a:t>
            </a:r>
            <a:r>
              <a:rPr lang="en-GB" sz="2200" dirty="0"/>
              <a:t> = </a:t>
            </a:r>
            <a:r>
              <a:rPr lang="en-GB" sz="2200" dirty="0" err="1"/>
              <a:t>x+y</a:t>
            </a:r>
            <a:r>
              <a:rPr lang="en-GB" sz="2200" dirty="0"/>
              <a:t>	</a:t>
            </a:r>
          </a:p>
          <a:p>
            <a:pPr marL="0" indent="0" eaLnBrk="1" hangingPunct="1">
              <a:spcBef>
                <a:spcPts val="0"/>
              </a:spcBef>
              <a:buFontTx/>
              <a:buNone/>
            </a:pPr>
            <a:r>
              <a:rPr lang="en-GB" sz="2200" dirty="0"/>
              <a:t>	x.(x' + y) = </a:t>
            </a:r>
            <a:r>
              <a:rPr lang="en-GB" sz="2200" dirty="0" err="1"/>
              <a:t>x.y</a:t>
            </a:r>
            <a:endParaRPr lang="en-GB" sz="2200" dirty="0"/>
          </a:p>
          <a:p>
            <a:pPr marL="0" indent="0" eaLnBrk="1" hangingPunct="1">
              <a:spcBef>
                <a:spcPts val="600"/>
              </a:spcBef>
              <a:buFontTx/>
              <a:buNone/>
            </a:pPr>
            <a:endParaRPr lang="en-GB" sz="2200" dirty="0" smtClean="0"/>
          </a:p>
        </p:txBody>
      </p:sp>
      <p:sp>
        <p:nvSpPr>
          <p:cNvPr id="614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1B20808A-FA96-4680-B656-40D3B9E36F6C}" type="slidenum">
              <a:rPr lang="en-US" smtClean="0">
                <a:solidFill>
                  <a:srgbClr val="898989"/>
                </a:solidFill>
              </a:rPr>
              <a:pPr eaLnBrk="1" hangingPunct="1"/>
              <a:t>51</a:t>
            </a:fld>
            <a:endParaRPr lang="en-US" smtClean="0">
              <a:solidFill>
                <a:srgbClr val="898989"/>
              </a:solidFill>
            </a:endParaRPr>
          </a:p>
        </p:txBody>
      </p:sp>
      <p:sp>
        <p:nvSpPr>
          <p:cNvPr id="5" name="Rectangle 3"/>
          <p:cNvSpPr txBox="1">
            <a:spLocks noChangeArrowheads="1"/>
          </p:cNvSpPr>
          <p:nvPr/>
        </p:nvSpPr>
        <p:spPr bwMode="auto">
          <a:xfrm>
            <a:off x="3810000" y="1455737"/>
            <a:ext cx="50292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ts val="600"/>
              </a:spcBef>
              <a:buFontTx/>
              <a:buNone/>
            </a:pPr>
            <a:r>
              <a:rPr lang="en-GB" sz="2200" dirty="0" smtClean="0"/>
              <a:t>6.  </a:t>
            </a:r>
            <a:r>
              <a:rPr lang="en-GB" sz="2200" dirty="0" err="1" smtClean="0">
                <a:solidFill>
                  <a:srgbClr val="0000FF"/>
                </a:solidFill>
              </a:rPr>
              <a:t>DeMorgan</a:t>
            </a:r>
            <a:endParaRPr lang="en-GB" sz="2200" dirty="0" smtClean="0"/>
          </a:p>
          <a:p>
            <a:pPr marL="0" indent="0" eaLnBrk="1" hangingPunct="1">
              <a:spcBef>
                <a:spcPts val="0"/>
              </a:spcBef>
              <a:buFontTx/>
              <a:buNone/>
            </a:pPr>
            <a:r>
              <a:rPr lang="en-GB" sz="2200" dirty="0"/>
              <a:t>	</a:t>
            </a:r>
            <a:r>
              <a:rPr lang="en-GB" sz="2200" dirty="0" smtClean="0"/>
              <a:t>(x + y)' = </a:t>
            </a:r>
            <a:r>
              <a:rPr lang="en-GB" sz="2200" dirty="0" err="1" smtClean="0"/>
              <a:t>x'.y</a:t>
            </a:r>
            <a:r>
              <a:rPr lang="en-GB" sz="2200" dirty="0" smtClean="0"/>
              <a:t>’</a:t>
            </a:r>
          </a:p>
          <a:p>
            <a:pPr marL="0" indent="0" eaLnBrk="1" hangingPunct="1">
              <a:spcBef>
                <a:spcPts val="0"/>
              </a:spcBef>
              <a:buFontTx/>
              <a:buNone/>
            </a:pPr>
            <a:r>
              <a:rPr lang="en-GB" sz="2200" dirty="0" smtClean="0"/>
              <a:t>	(</a:t>
            </a:r>
            <a:r>
              <a:rPr lang="en-GB" sz="2200" dirty="0" err="1" smtClean="0"/>
              <a:t>x.y</a:t>
            </a:r>
            <a:r>
              <a:rPr lang="en-GB" sz="2200" dirty="0" smtClean="0"/>
              <a:t>)' = x' + y‘</a:t>
            </a:r>
          </a:p>
          <a:p>
            <a:pPr marL="0" indent="0" eaLnBrk="1" hangingPunct="1">
              <a:spcBef>
                <a:spcPts val="0"/>
              </a:spcBef>
              <a:buFontTx/>
              <a:buNone/>
            </a:pPr>
            <a:endParaRPr lang="en-GB" sz="2200" dirty="0"/>
          </a:p>
          <a:p>
            <a:pPr marL="0" indent="0" eaLnBrk="1" hangingPunct="1">
              <a:spcBef>
                <a:spcPts val="0"/>
              </a:spcBef>
              <a:buNone/>
            </a:pPr>
            <a:r>
              <a:rPr lang="en-GB" sz="2200" dirty="0" smtClean="0"/>
              <a:t>7</a:t>
            </a:r>
            <a:r>
              <a:rPr lang="en-GB" sz="2200" dirty="0" smtClean="0">
                <a:solidFill>
                  <a:srgbClr val="0000FF"/>
                </a:solidFill>
              </a:rPr>
              <a:t>.   Consensus</a:t>
            </a:r>
          </a:p>
          <a:p>
            <a:pPr marL="0" indent="0" eaLnBrk="1" hangingPunct="1">
              <a:spcBef>
                <a:spcPts val="0"/>
              </a:spcBef>
              <a:buNone/>
            </a:pPr>
            <a:r>
              <a:rPr lang="en-GB" sz="2200" dirty="0"/>
              <a:t>	</a:t>
            </a:r>
            <a:r>
              <a:rPr lang="en-GB" sz="2200" dirty="0" err="1" smtClean="0"/>
              <a:t>x</a:t>
            </a:r>
            <a:r>
              <a:rPr lang="en-GB" sz="2200" b="1" dirty="0" err="1" smtClean="0"/>
              <a:t>.</a:t>
            </a:r>
            <a:r>
              <a:rPr lang="en-GB" sz="2200" dirty="0" err="1" smtClean="0"/>
              <a:t>y</a:t>
            </a:r>
            <a:r>
              <a:rPr lang="en-GB" sz="2200" dirty="0" smtClean="0"/>
              <a:t> </a:t>
            </a:r>
            <a:r>
              <a:rPr lang="en-GB" sz="2200" dirty="0"/>
              <a:t>+ </a:t>
            </a:r>
            <a:r>
              <a:rPr lang="en-GB" sz="2200" dirty="0" err="1"/>
              <a:t>x'</a:t>
            </a:r>
            <a:r>
              <a:rPr lang="en-GB" sz="2200" b="1" dirty="0" err="1"/>
              <a:t>.</a:t>
            </a:r>
            <a:r>
              <a:rPr lang="en-GB" sz="2200" dirty="0" err="1"/>
              <a:t>z</a:t>
            </a:r>
            <a:r>
              <a:rPr lang="en-GB" sz="2200" dirty="0"/>
              <a:t>  </a:t>
            </a:r>
            <a:r>
              <a:rPr lang="en-GB" sz="2200" dirty="0" smtClean="0"/>
              <a:t>    =  </a:t>
            </a:r>
            <a:r>
              <a:rPr lang="en-GB" sz="2200" dirty="0" err="1" smtClean="0"/>
              <a:t>x</a:t>
            </a:r>
            <a:r>
              <a:rPr lang="en-GB" sz="2200" b="1" dirty="0" err="1" smtClean="0"/>
              <a:t>.</a:t>
            </a:r>
            <a:r>
              <a:rPr lang="en-GB" sz="2200" dirty="0" err="1" smtClean="0"/>
              <a:t>y</a:t>
            </a:r>
            <a:r>
              <a:rPr lang="en-GB" sz="2200" dirty="0" smtClean="0"/>
              <a:t> </a:t>
            </a:r>
            <a:r>
              <a:rPr lang="en-GB" sz="2200" dirty="0"/>
              <a:t>+ </a:t>
            </a:r>
            <a:r>
              <a:rPr lang="en-GB" sz="2200" dirty="0" err="1"/>
              <a:t>x'</a:t>
            </a:r>
            <a:r>
              <a:rPr lang="en-GB" sz="2200" b="1" dirty="0" err="1"/>
              <a:t>.</a:t>
            </a:r>
            <a:r>
              <a:rPr lang="en-GB" sz="2200" dirty="0" err="1"/>
              <a:t>z</a:t>
            </a:r>
            <a:r>
              <a:rPr lang="en-GB" sz="2200" dirty="0"/>
              <a:t> + </a:t>
            </a:r>
            <a:r>
              <a:rPr lang="en-GB" sz="2200" b="1" i="1" dirty="0" err="1" smtClean="0">
                <a:solidFill>
                  <a:srgbClr val="FF0000"/>
                </a:solidFill>
              </a:rPr>
              <a:t>y.z</a:t>
            </a:r>
            <a:endParaRPr lang="en-GB" sz="2200" b="1" i="1" dirty="0" smtClean="0">
              <a:solidFill>
                <a:srgbClr val="FF0000"/>
              </a:solidFill>
            </a:endParaRPr>
          </a:p>
          <a:p>
            <a:pPr marL="0" lvl="1" indent="0" eaLnBrk="1" hangingPunct="1">
              <a:spcBef>
                <a:spcPts val="0"/>
              </a:spcBef>
              <a:buNone/>
            </a:pPr>
            <a:r>
              <a:rPr lang="en-GB" sz="2200" dirty="0" smtClean="0"/>
              <a:t>	(</a:t>
            </a:r>
            <a:r>
              <a:rPr lang="en-GB" sz="2200" dirty="0" err="1"/>
              <a:t>x+y</a:t>
            </a:r>
            <a:r>
              <a:rPr lang="en-GB" sz="2200" dirty="0"/>
              <a:t>)</a:t>
            </a:r>
            <a:r>
              <a:rPr lang="en-GB" sz="2200" b="1" dirty="0"/>
              <a:t>.</a:t>
            </a:r>
            <a:r>
              <a:rPr lang="en-GB" sz="2200" dirty="0"/>
              <a:t>(</a:t>
            </a:r>
            <a:r>
              <a:rPr lang="en-GB" sz="2200" dirty="0" err="1"/>
              <a:t>x'+z</a:t>
            </a:r>
            <a:r>
              <a:rPr lang="en-GB" sz="2200" dirty="0"/>
              <a:t>)  </a:t>
            </a:r>
            <a:r>
              <a:rPr lang="en-GB" sz="2200" dirty="0" smtClean="0"/>
              <a:t>=  (x + y</a:t>
            </a:r>
            <a:r>
              <a:rPr lang="en-GB" sz="2200" dirty="0"/>
              <a:t>)</a:t>
            </a:r>
            <a:r>
              <a:rPr lang="en-GB" sz="2200" b="1" dirty="0"/>
              <a:t>.</a:t>
            </a:r>
            <a:r>
              <a:rPr lang="en-GB" sz="2200" dirty="0"/>
              <a:t>(</a:t>
            </a:r>
            <a:r>
              <a:rPr lang="en-GB" sz="2200" dirty="0" smtClean="0"/>
              <a:t>x’ + z</a:t>
            </a:r>
            <a:r>
              <a:rPr lang="en-GB" sz="2200" dirty="0"/>
              <a:t>)</a:t>
            </a:r>
            <a:r>
              <a:rPr lang="en-GB" sz="2200" b="1" dirty="0"/>
              <a:t>.</a:t>
            </a:r>
            <a:r>
              <a:rPr lang="en-GB" sz="2200" b="1" dirty="0">
                <a:solidFill>
                  <a:srgbClr val="FF0000"/>
                </a:solidFill>
              </a:rPr>
              <a:t>(</a:t>
            </a:r>
            <a:r>
              <a:rPr lang="en-GB" sz="2200" b="1" dirty="0" smtClean="0">
                <a:solidFill>
                  <a:srgbClr val="FF0000"/>
                </a:solidFill>
              </a:rPr>
              <a:t>y + z</a:t>
            </a:r>
            <a:r>
              <a:rPr lang="en-GB" sz="2200" b="1" dirty="0">
                <a:solidFill>
                  <a:srgbClr val="FF0000"/>
                </a:solidFill>
              </a:rPr>
              <a:t>)</a:t>
            </a:r>
            <a:r>
              <a:rPr lang="en-GB" sz="2200" dirty="0"/>
              <a:t> </a:t>
            </a:r>
          </a:p>
          <a:p>
            <a:pPr marL="0" indent="0" eaLnBrk="1" hangingPunct="1">
              <a:spcBef>
                <a:spcPts val="0"/>
              </a:spcBef>
              <a:buNone/>
            </a:pPr>
            <a:endParaRPr lang="en-GB" sz="2200" dirty="0" smtClean="0"/>
          </a:p>
          <a:p>
            <a:pPr marL="0" indent="0" eaLnBrk="1" hangingPunct="1">
              <a:spcBef>
                <a:spcPts val="0"/>
              </a:spcBef>
              <a:buFontTx/>
              <a:buNone/>
            </a:pPr>
            <a:endParaRPr lang="en-GB" sz="2200" dirty="0" smtClean="0"/>
          </a:p>
          <a:p>
            <a:pPr eaLnBrk="1" hangingPunct="1">
              <a:spcBef>
                <a:spcPts val="0"/>
              </a:spcBef>
              <a:buFontTx/>
              <a:buNone/>
            </a:pPr>
            <a:endParaRPr lang="en-GB" sz="2200" dirty="0" smtClean="0"/>
          </a:p>
        </p:txBody>
      </p:sp>
      <p:sp>
        <p:nvSpPr>
          <p:cNvPr id="2" name="Rectangle 1"/>
          <p:cNvSpPr/>
          <p:nvPr/>
        </p:nvSpPr>
        <p:spPr>
          <a:xfrm>
            <a:off x="457200" y="685800"/>
            <a:ext cx="8229600" cy="871008"/>
          </a:xfrm>
          <a:prstGeom prst="rect">
            <a:avLst/>
          </a:prstGeom>
        </p:spPr>
        <p:txBody>
          <a:bodyPr wrap="square">
            <a:spAutoFit/>
          </a:bodyPr>
          <a:lstStyle/>
          <a:p>
            <a:pPr marL="346075" indent="-346075" eaLnBrk="1" hangingPunct="1">
              <a:spcBef>
                <a:spcPts val="0"/>
              </a:spcBef>
              <a:spcAft>
                <a:spcPct val="30000"/>
              </a:spcAft>
              <a:buSzPct val="120000"/>
              <a:buFont typeface="Wingdings" pitchFamily="2" charset="2"/>
              <a:buChar char="§"/>
            </a:pPr>
            <a:r>
              <a:rPr lang="en-GB" sz="2200" dirty="0"/>
              <a:t>Apart </a:t>
            </a:r>
            <a:r>
              <a:rPr lang="en-GB" sz="2200" dirty="0" smtClean="0"/>
              <a:t>from </a:t>
            </a:r>
            <a:r>
              <a:rPr lang="en-GB" sz="2200" dirty="0"/>
              <a:t>the axioms/postulates, there are other useful theorems</a:t>
            </a:r>
            <a:r>
              <a:rPr lang="en-GB" sz="2200" dirty="0" smtClean="0"/>
              <a:t>.</a:t>
            </a:r>
          </a:p>
          <a:p>
            <a:pPr eaLnBrk="1" hangingPunct="1">
              <a:spcBef>
                <a:spcPts val="0"/>
              </a:spcBef>
              <a:spcAft>
                <a:spcPct val="30000"/>
              </a:spcAft>
              <a:buSzPct val="120000"/>
              <a:buFont typeface="Wingdings" pitchFamily="2" charset="2"/>
              <a:buChar char="§"/>
            </a:pPr>
            <a:endParaRPr lang="en-GB" sz="2200" dirty="0"/>
          </a:p>
        </p:txBody>
      </p:sp>
      <p:sp>
        <p:nvSpPr>
          <p:cNvPr id="7" name="Rectangle 6"/>
          <p:cNvSpPr/>
          <p:nvPr/>
        </p:nvSpPr>
        <p:spPr>
          <a:xfrm>
            <a:off x="381000" y="1295400"/>
            <a:ext cx="8458200" cy="5334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226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 Theorem</a:t>
            </a:r>
            <a:endParaRPr lang="en-US" dirty="0"/>
          </a:p>
        </p:txBody>
      </p:sp>
      <p:sp>
        <p:nvSpPr>
          <p:cNvPr id="71683" name="Rectangle 3"/>
          <p:cNvSpPr>
            <a:spLocks noGrp="1" noChangeArrowheads="1"/>
          </p:cNvSpPr>
          <p:nvPr>
            <p:ph idx="1"/>
          </p:nvPr>
        </p:nvSpPr>
        <p:spPr>
          <a:xfrm>
            <a:off x="304800" y="762000"/>
            <a:ext cx="8229600" cy="5105400"/>
          </a:xfrm>
        </p:spPr>
        <p:txBody>
          <a:bodyPr/>
          <a:lstStyle/>
          <a:p>
            <a:pPr marL="342900" lvl="1" indent="-342900" eaLnBrk="1" hangingPunct="1">
              <a:buNone/>
            </a:pPr>
            <a:r>
              <a:rPr lang="en-GB" sz="1900" dirty="0" smtClean="0"/>
              <a:t>[For your information]  More about the </a:t>
            </a:r>
            <a:r>
              <a:rPr lang="en-GB" sz="1900" dirty="0" smtClean="0">
                <a:solidFill>
                  <a:srgbClr val="0000FF"/>
                </a:solidFill>
              </a:rPr>
              <a:t>Consensus </a:t>
            </a:r>
            <a:r>
              <a:rPr lang="en-GB" sz="1900" dirty="0" smtClean="0"/>
              <a:t>theorem:</a:t>
            </a:r>
          </a:p>
          <a:p>
            <a:pPr marL="0" indent="0" eaLnBrk="1" hangingPunct="1">
              <a:spcBef>
                <a:spcPts val="0"/>
              </a:spcBef>
              <a:buNone/>
            </a:pPr>
            <a:endParaRPr lang="en-GB" sz="1900" dirty="0" smtClean="0"/>
          </a:p>
          <a:p>
            <a:pPr marL="0" indent="0" algn="ctr" eaLnBrk="1" hangingPunct="1">
              <a:spcBef>
                <a:spcPts val="0"/>
              </a:spcBef>
              <a:buNone/>
            </a:pPr>
            <a:r>
              <a:rPr lang="en-GB" sz="1900" dirty="0" smtClean="0"/>
              <a:t>   </a:t>
            </a:r>
            <a:r>
              <a:rPr lang="en-GB" sz="1900" dirty="0" err="1" smtClean="0"/>
              <a:t>x.y</a:t>
            </a:r>
            <a:r>
              <a:rPr lang="en-GB" sz="1900" dirty="0" smtClean="0"/>
              <a:t> </a:t>
            </a:r>
            <a:r>
              <a:rPr lang="en-GB" sz="1900" dirty="0"/>
              <a:t>+ </a:t>
            </a:r>
            <a:r>
              <a:rPr lang="en-GB" sz="1900" dirty="0" err="1"/>
              <a:t>x'.z</a:t>
            </a:r>
            <a:r>
              <a:rPr lang="en-GB" sz="1900" dirty="0"/>
              <a:t>      =  </a:t>
            </a:r>
            <a:r>
              <a:rPr lang="en-GB" sz="1900" dirty="0" err="1"/>
              <a:t>x.y</a:t>
            </a:r>
            <a:r>
              <a:rPr lang="en-GB" sz="1900" dirty="0"/>
              <a:t> + </a:t>
            </a:r>
            <a:r>
              <a:rPr lang="en-GB" sz="1900" dirty="0" err="1"/>
              <a:t>x'.z</a:t>
            </a:r>
            <a:r>
              <a:rPr lang="en-GB" sz="1900" dirty="0"/>
              <a:t> + </a:t>
            </a:r>
            <a:r>
              <a:rPr lang="en-GB" sz="1900" dirty="0" err="1" smtClean="0">
                <a:solidFill>
                  <a:srgbClr val="FF0000"/>
                </a:solidFill>
              </a:rPr>
              <a:t>y.z</a:t>
            </a:r>
            <a:endParaRPr lang="en-GB" sz="1900" dirty="0" smtClean="0">
              <a:solidFill>
                <a:srgbClr val="FF0000"/>
              </a:solidFill>
            </a:endParaRPr>
          </a:p>
          <a:p>
            <a:pPr marL="514350" lvl="1" eaLnBrk="1" hangingPunct="1">
              <a:spcBef>
                <a:spcPts val="1800"/>
              </a:spcBef>
            </a:pPr>
            <a:r>
              <a:rPr lang="en-GB" sz="1900" dirty="0" smtClean="0"/>
              <a:t>1</a:t>
            </a:r>
            <a:r>
              <a:rPr lang="en-GB" sz="1900" baseline="30000" dirty="0" smtClean="0"/>
              <a:t>st</a:t>
            </a:r>
            <a:r>
              <a:rPr lang="en-GB" sz="1900" dirty="0" smtClean="0"/>
              <a:t> and 2</a:t>
            </a:r>
            <a:r>
              <a:rPr lang="en-GB" sz="1900" baseline="30000" dirty="0" smtClean="0"/>
              <a:t>nd</a:t>
            </a:r>
            <a:r>
              <a:rPr lang="en-GB" sz="1900" dirty="0" smtClean="0"/>
              <a:t> term are </a:t>
            </a:r>
            <a:r>
              <a:rPr lang="en-GB" sz="1900" i="1" dirty="0" smtClean="0"/>
              <a:t>mutually exclusive </a:t>
            </a:r>
            <a:r>
              <a:rPr lang="en-GB" sz="1900" dirty="0" smtClean="0"/>
              <a:t>for output 1</a:t>
            </a:r>
          </a:p>
          <a:p>
            <a:pPr marL="514350" lvl="1" eaLnBrk="1" hangingPunct="1">
              <a:spcBef>
                <a:spcPts val="0"/>
              </a:spcBef>
            </a:pPr>
            <a:r>
              <a:rPr lang="en-GB" sz="1900" dirty="0" smtClean="0"/>
              <a:t>Basically </a:t>
            </a:r>
            <a:r>
              <a:rPr lang="en-GB" sz="1900" dirty="0" err="1" smtClean="0"/>
              <a:t>y.z</a:t>
            </a:r>
            <a:r>
              <a:rPr lang="en-GB" sz="1900" dirty="0" smtClean="0"/>
              <a:t> is redundant</a:t>
            </a:r>
          </a:p>
          <a:p>
            <a:pPr marL="914400" lvl="2" eaLnBrk="1" hangingPunct="1">
              <a:spcBef>
                <a:spcPts val="0"/>
              </a:spcBef>
            </a:pPr>
            <a:r>
              <a:rPr lang="en-GB" sz="1900" dirty="0" smtClean="0"/>
              <a:t>If y OR z  = 0, </a:t>
            </a:r>
            <a:r>
              <a:rPr lang="en-GB" sz="1900" dirty="0" err="1" smtClean="0"/>
              <a:t>y.z</a:t>
            </a:r>
            <a:r>
              <a:rPr lang="en-GB" sz="1900" dirty="0" smtClean="0"/>
              <a:t> = 0 and has no impact towards the original equation.</a:t>
            </a:r>
          </a:p>
          <a:p>
            <a:pPr marL="914400" lvl="2" eaLnBrk="1" hangingPunct="1">
              <a:spcBef>
                <a:spcPts val="0"/>
              </a:spcBef>
            </a:pPr>
            <a:r>
              <a:rPr lang="en-GB" sz="1900" dirty="0" smtClean="0"/>
              <a:t>If  both y AND z = 1, then either the first (</a:t>
            </a:r>
            <a:r>
              <a:rPr lang="en-GB" sz="1900" dirty="0" err="1" smtClean="0"/>
              <a:t>x.y</a:t>
            </a:r>
            <a:r>
              <a:rPr lang="en-GB" sz="1900" dirty="0" smtClean="0"/>
              <a:t>) or second term (</a:t>
            </a:r>
            <a:r>
              <a:rPr lang="en-GB" sz="1900" dirty="0" err="1" smtClean="0"/>
              <a:t>x’.z</a:t>
            </a:r>
            <a:r>
              <a:rPr lang="en-GB" sz="1900" dirty="0" smtClean="0"/>
              <a:t>) = 1</a:t>
            </a:r>
          </a:p>
          <a:p>
            <a:pPr marL="514350" lvl="1" eaLnBrk="1" hangingPunct="1">
              <a:spcBef>
                <a:spcPts val="0"/>
              </a:spcBef>
            </a:pPr>
            <a:r>
              <a:rPr lang="en-GB" sz="1900" dirty="0" smtClean="0"/>
              <a:t>The consensus of X.Y and X’.Z is Y.Z where Y.Z is known as the </a:t>
            </a:r>
            <a:r>
              <a:rPr lang="en-GB" sz="1900" i="1" dirty="0" smtClean="0"/>
              <a:t>consensus term</a:t>
            </a:r>
          </a:p>
          <a:p>
            <a:pPr marL="514350" lvl="1" eaLnBrk="1" hangingPunct="1">
              <a:spcBef>
                <a:spcPts val="0"/>
              </a:spcBef>
            </a:pPr>
            <a:endParaRPr lang="en-GB" sz="1900" i="1" dirty="0" smtClean="0"/>
          </a:p>
          <a:p>
            <a:pPr marL="0" indent="0" algn="ctr" eaLnBrk="1" hangingPunct="1">
              <a:buNone/>
            </a:pPr>
            <a:r>
              <a:rPr lang="en-GB" sz="1900" dirty="0" smtClean="0"/>
              <a:t>(</a:t>
            </a:r>
            <a:r>
              <a:rPr lang="en-GB" sz="1900" dirty="0" err="1"/>
              <a:t>x+y</a:t>
            </a:r>
            <a:r>
              <a:rPr lang="en-GB" sz="1900" dirty="0"/>
              <a:t>)</a:t>
            </a:r>
            <a:r>
              <a:rPr lang="en-GB" sz="1900" b="1" dirty="0"/>
              <a:t>.</a:t>
            </a:r>
            <a:r>
              <a:rPr lang="en-GB" sz="1900" dirty="0"/>
              <a:t>(</a:t>
            </a:r>
            <a:r>
              <a:rPr lang="en-GB" sz="1900" dirty="0" err="1"/>
              <a:t>x'+z</a:t>
            </a:r>
            <a:r>
              <a:rPr lang="en-GB" sz="1900" dirty="0"/>
              <a:t>)  =  (x + y)</a:t>
            </a:r>
            <a:r>
              <a:rPr lang="en-GB" sz="1900" b="1" dirty="0"/>
              <a:t>.</a:t>
            </a:r>
            <a:r>
              <a:rPr lang="en-GB" sz="1900" dirty="0"/>
              <a:t>(</a:t>
            </a:r>
            <a:r>
              <a:rPr lang="en-GB" sz="1900" dirty="0" smtClean="0"/>
              <a:t>x</a:t>
            </a:r>
            <a:r>
              <a:rPr lang="en-GB" sz="1900" dirty="0"/>
              <a:t>'</a:t>
            </a:r>
            <a:r>
              <a:rPr lang="en-GB" sz="1900" dirty="0" smtClean="0"/>
              <a:t> </a:t>
            </a:r>
            <a:r>
              <a:rPr lang="en-GB" sz="1900" dirty="0"/>
              <a:t>+ z)</a:t>
            </a:r>
            <a:r>
              <a:rPr lang="en-GB" sz="1900" b="1" dirty="0"/>
              <a:t>.</a:t>
            </a:r>
            <a:r>
              <a:rPr lang="en-GB" sz="1900" b="1" dirty="0">
                <a:solidFill>
                  <a:srgbClr val="FF0000"/>
                </a:solidFill>
              </a:rPr>
              <a:t>(y + z)</a:t>
            </a:r>
            <a:r>
              <a:rPr lang="en-GB" sz="1900" dirty="0"/>
              <a:t> </a:t>
            </a:r>
            <a:endParaRPr lang="en-GB" sz="1900" dirty="0" smtClean="0"/>
          </a:p>
          <a:p>
            <a:pPr marL="514350" lvl="1" eaLnBrk="1" hangingPunct="1">
              <a:spcBef>
                <a:spcPts val="1800"/>
              </a:spcBef>
            </a:pPr>
            <a:r>
              <a:rPr lang="en-GB" sz="1900" dirty="0" smtClean="0"/>
              <a:t>1</a:t>
            </a:r>
            <a:r>
              <a:rPr lang="en-GB" sz="1900" baseline="30000" dirty="0" smtClean="0"/>
              <a:t>st</a:t>
            </a:r>
            <a:r>
              <a:rPr lang="en-GB" sz="1900" dirty="0" smtClean="0"/>
              <a:t> and 2</a:t>
            </a:r>
            <a:r>
              <a:rPr lang="en-GB" sz="1900" baseline="30000" dirty="0" smtClean="0"/>
              <a:t>nd</a:t>
            </a:r>
            <a:r>
              <a:rPr lang="en-GB" sz="1900" dirty="0" smtClean="0"/>
              <a:t> term are </a:t>
            </a:r>
            <a:r>
              <a:rPr lang="en-GB" sz="1900" i="1" dirty="0" smtClean="0"/>
              <a:t>mutually exclusive </a:t>
            </a:r>
            <a:r>
              <a:rPr lang="en-GB" sz="1900" dirty="0" smtClean="0"/>
              <a:t>for output 0</a:t>
            </a:r>
          </a:p>
          <a:p>
            <a:pPr marL="514350" lvl="1" eaLnBrk="1" hangingPunct="1">
              <a:spcBef>
                <a:spcPts val="0"/>
              </a:spcBef>
            </a:pPr>
            <a:r>
              <a:rPr lang="en-GB" sz="1900" dirty="0" smtClean="0"/>
              <a:t>Basically y+ z is redundant</a:t>
            </a:r>
            <a:endParaRPr lang="en-GB" sz="1900" dirty="0"/>
          </a:p>
          <a:p>
            <a:pPr marL="914400" lvl="2" eaLnBrk="1" hangingPunct="1">
              <a:spcBef>
                <a:spcPts val="0"/>
              </a:spcBef>
            </a:pPr>
            <a:r>
              <a:rPr lang="en-GB" sz="1900" dirty="0" smtClean="0"/>
              <a:t>If y = 1 OR z = 1, y + z = 1 and has no impact towards the original equation</a:t>
            </a:r>
          </a:p>
          <a:p>
            <a:pPr marL="914400" lvl="2" eaLnBrk="1" hangingPunct="1">
              <a:spcBef>
                <a:spcPts val="0"/>
              </a:spcBef>
            </a:pPr>
            <a:r>
              <a:rPr lang="en-GB" sz="1900" dirty="0" smtClean="0"/>
              <a:t>If both y = 0 AND z = 0, either the fist term (x + y) or (x’+ z)= 0</a:t>
            </a:r>
          </a:p>
          <a:p>
            <a:pPr marL="514350" lvl="1" eaLnBrk="1" hangingPunct="1">
              <a:spcBef>
                <a:spcPts val="0"/>
              </a:spcBef>
            </a:pPr>
            <a:r>
              <a:rPr lang="en-GB" sz="1900" dirty="0"/>
              <a:t>The consensus of (x + y)</a:t>
            </a:r>
            <a:r>
              <a:rPr lang="en-GB" sz="1900" dirty="0" smtClean="0"/>
              <a:t> </a:t>
            </a:r>
            <a:r>
              <a:rPr lang="en-GB" sz="1900" dirty="0"/>
              <a:t>and (</a:t>
            </a:r>
            <a:r>
              <a:rPr lang="en-GB" sz="1900" dirty="0" smtClean="0"/>
              <a:t>x’ </a:t>
            </a:r>
            <a:r>
              <a:rPr lang="en-GB" sz="1900" dirty="0"/>
              <a:t>+ </a:t>
            </a:r>
            <a:r>
              <a:rPr lang="en-GB" sz="1900" dirty="0" smtClean="0"/>
              <a:t>z) </a:t>
            </a:r>
            <a:r>
              <a:rPr lang="en-GB" sz="1900" dirty="0"/>
              <a:t>is </a:t>
            </a:r>
            <a:r>
              <a:rPr lang="en-GB" sz="1900" dirty="0" smtClean="0"/>
              <a:t>(</a:t>
            </a:r>
            <a:r>
              <a:rPr lang="en-GB" sz="1900" dirty="0" err="1" smtClean="0"/>
              <a:t>y+z</a:t>
            </a:r>
            <a:r>
              <a:rPr lang="en-GB" sz="1900" dirty="0" smtClean="0"/>
              <a:t>) which is </a:t>
            </a:r>
            <a:r>
              <a:rPr lang="en-GB" sz="1900" dirty="0"/>
              <a:t>known as the </a:t>
            </a:r>
            <a:r>
              <a:rPr lang="en-GB" sz="1900" i="1" dirty="0"/>
              <a:t>consensus term</a:t>
            </a:r>
          </a:p>
          <a:p>
            <a:pPr marL="914400" lvl="2" eaLnBrk="1" hangingPunct="1">
              <a:spcBef>
                <a:spcPts val="600"/>
              </a:spcBef>
            </a:pPr>
            <a:endParaRPr lang="en-GB" sz="1900" dirty="0" smtClean="0"/>
          </a:p>
        </p:txBody>
      </p:sp>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BA864D3-B377-413A-9A9F-420173491000}" type="slidenum">
              <a:rPr lang="en-US" smtClean="0">
                <a:solidFill>
                  <a:srgbClr val="898989"/>
                </a:solidFill>
              </a:rPr>
              <a:pPr eaLnBrk="1" hangingPunct="1"/>
              <a:t>52</a:t>
            </a:fld>
            <a:endParaRPr lang="en-US" smtClean="0">
              <a:solidFill>
                <a:srgbClr val="898989"/>
              </a:solidFill>
            </a:endParaRPr>
          </a:p>
        </p:txBody>
      </p:sp>
    </p:spTree>
    <p:extLst>
      <p:ext uri="{BB962C8B-B14F-4D97-AF65-F5344CB8AC3E}">
        <p14:creationId xmlns:p14="http://schemas.microsoft.com/office/powerpoint/2010/main" val="29958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eaLnBrk="1" hangingPunct="1">
              <a:buSzPct val="120000"/>
              <a:buFont typeface="Wingdings" pitchFamily="2" charset="2"/>
              <a:buChar char="§"/>
            </a:pPr>
            <a:r>
              <a:rPr lang="en-GB" sz="2200" dirty="0" smtClean="0"/>
              <a:t>Theorems can be proved using the truth table method.  (</a:t>
            </a:r>
            <a:r>
              <a:rPr lang="en-GB" sz="2200" i="1" dirty="0" smtClean="0"/>
              <a:t>Exercise</a:t>
            </a:r>
            <a:r>
              <a:rPr lang="en-GB" sz="2200" dirty="0" smtClean="0"/>
              <a:t>: Prove De-Morgan’s theorem using the truth table.)</a:t>
            </a:r>
          </a:p>
          <a:p>
            <a:pPr eaLnBrk="1" hangingPunct="1">
              <a:spcBef>
                <a:spcPct val="40000"/>
              </a:spcBef>
              <a:buSzPct val="120000"/>
              <a:buFont typeface="Wingdings" pitchFamily="2" charset="2"/>
              <a:buChar char="§"/>
            </a:pPr>
            <a:r>
              <a:rPr lang="en-GB" sz="2200" dirty="0" smtClean="0"/>
              <a:t>They can also be proved by </a:t>
            </a:r>
            <a:r>
              <a:rPr lang="en-GB" sz="2200" dirty="0" smtClean="0">
                <a:solidFill>
                  <a:srgbClr val="0000FF"/>
                </a:solidFill>
              </a:rPr>
              <a:t>algebraic manipulation</a:t>
            </a:r>
            <a:r>
              <a:rPr lang="en-GB" sz="2200" dirty="0" smtClean="0"/>
              <a:t> using axioms/postulates or other basic theorems.</a:t>
            </a:r>
          </a:p>
          <a:p>
            <a:pPr eaLnBrk="1" hangingPunct="1">
              <a:spcBef>
                <a:spcPct val="40000"/>
              </a:spcBef>
              <a:buSzPct val="120000"/>
              <a:buFont typeface="Wingdings" pitchFamily="2" charset="2"/>
              <a:buChar char="§"/>
            </a:pPr>
            <a:r>
              <a:rPr lang="en-GB" sz="2200" dirty="0"/>
              <a:t>Example: Prove the Theorem 4 (</a:t>
            </a:r>
            <a:r>
              <a:rPr lang="en-GB" sz="2200" dirty="0">
                <a:solidFill>
                  <a:srgbClr val="0000FF"/>
                </a:solidFill>
              </a:rPr>
              <a:t>Absorption</a:t>
            </a:r>
            <a:r>
              <a:rPr lang="en-GB" sz="2200" dirty="0"/>
              <a:t>)</a:t>
            </a:r>
          </a:p>
          <a:p>
            <a:pPr>
              <a:spcBef>
                <a:spcPct val="40000"/>
              </a:spcBef>
              <a:buFontTx/>
              <a:buNone/>
            </a:pPr>
            <a:r>
              <a:rPr lang="en-GB" sz="2200" dirty="0"/>
              <a:t>		(a) x + </a:t>
            </a:r>
            <a:r>
              <a:rPr lang="en-GB" sz="2200" dirty="0" err="1"/>
              <a:t>x.y</a:t>
            </a:r>
            <a:r>
              <a:rPr lang="en-GB" sz="2200" dirty="0"/>
              <a:t> = x	</a:t>
            </a:r>
            <a:r>
              <a:rPr lang="en-GB" sz="2200" dirty="0" smtClean="0"/>
              <a:t>              (</a:t>
            </a:r>
            <a:r>
              <a:rPr lang="en-GB" sz="2200" dirty="0"/>
              <a:t>b) x.(x + y) = x</a:t>
            </a:r>
          </a:p>
          <a:p>
            <a:pPr>
              <a:spcBef>
                <a:spcPct val="0"/>
              </a:spcBef>
              <a:buFontTx/>
              <a:buNone/>
            </a:pPr>
            <a:r>
              <a:rPr lang="en-GB" sz="2200" dirty="0"/>
              <a:t>		</a:t>
            </a:r>
          </a:p>
          <a:p>
            <a:pPr eaLnBrk="1" hangingPunct="1">
              <a:spcBef>
                <a:spcPct val="40000"/>
              </a:spcBef>
              <a:buSzPct val="120000"/>
              <a:buFont typeface="Wingdings" pitchFamily="2" charset="2"/>
              <a:buChar char="§"/>
            </a:pPr>
            <a:endParaRPr lang="en-GB" sz="2200" dirty="0" smtClean="0"/>
          </a:p>
          <a:p>
            <a:pPr>
              <a:spcBef>
                <a:spcPct val="0"/>
              </a:spcBef>
              <a:buFontTx/>
              <a:buNone/>
            </a:pPr>
            <a:r>
              <a:rPr lang="en-GB" sz="2200" dirty="0" smtClean="0"/>
              <a:t>			</a:t>
            </a:r>
            <a:endParaRPr lang="en-GB" sz="2200" dirty="0" smtClean="0">
              <a:solidFill>
                <a:srgbClr val="FF0000"/>
              </a:solidFill>
            </a:endParaRPr>
          </a:p>
          <a:p>
            <a:pPr>
              <a:spcBef>
                <a:spcPct val="40000"/>
              </a:spcBef>
              <a:buFontTx/>
              <a:buNone/>
            </a:pPr>
            <a:endParaRPr lang="en-GB" sz="2200" dirty="0" smtClean="0"/>
          </a:p>
          <a:p>
            <a:pPr>
              <a:spcBef>
                <a:spcPct val="40000"/>
              </a:spcBef>
              <a:buFontTx/>
              <a:buNone/>
            </a:pPr>
            <a:endParaRPr lang="en-GB" sz="2200" dirty="0" smtClean="0"/>
          </a:p>
          <a:p>
            <a:pPr eaLnBrk="1" hangingPunct="1">
              <a:spcBef>
                <a:spcPct val="40000"/>
              </a:spcBef>
              <a:buSzPct val="120000"/>
              <a:buFont typeface="Wingdings" pitchFamily="2" charset="2"/>
              <a:buChar char="§"/>
            </a:pPr>
            <a:endParaRPr lang="en-GB" sz="2200" dirty="0" smtClean="0"/>
          </a:p>
        </p:txBody>
      </p:sp>
      <p:sp>
        <p:nvSpPr>
          <p:cNvPr id="645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6A6FAC3-570B-4D06-8FF0-F4A5FF54D147}" type="slidenum">
              <a:rPr lang="en-US" smtClean="0">
                <a:solidFill>
                  <a:srgbClr val="898989"/>
                </a:solidFill>
              </a:rPr>
              <a:pPr eaLnBrk="1" hangingPunct="1"/>
              <a:t>53</a:t>
            </a:fld>
            <a:endParaRPr lang="en-US" smtClean="0">
              <a:solidFill>
                <a:srgbClr val="898989"/>
              </a:solidFill>
            </a:endParaRPr>
          </a:p>
        </p:txBody>
      </p:sp>
      <p:sp>
        <p:nvSpPr>
          <p:cNvPr id="5" name="Rectangle 4"/>
          <p:cNvSpPr/>
          <p:nvPr/>
        </p:nvSpPr>
        <p:spPr>
          <a:xfrm>
            <a:off x="1752600" y="3768804"/>
            <a:ext cx="6019800" cy="1107996"/>
          </a:xfrm>
          <a:prstGeom prst="rect">
            <a:avLst/>
          </a:prstGeom>
        </p:spPr>
        <p:txBody>
          <a:bodyPr wrap="square">
            <a:spAutoFit/>
          </a:bodyPr>
          <a:lstStyle/>
          <a:p>
            <a:pPr eaLnBrk="1" hangingPunct="1">
              <a:spcBef>
                <a:spcPts val="0"/>
              </a:spcBef>
              <a:buFontTx/>
              <a:buNone/>
            </a:pPr>
            <a:r>
              <a:rPr lang="en-GB" sz="2200" dirty="0" smtClean="0">
                <a:solidFill>
                  <a:srgbClr val="0000FF"/>
                </a:solidFill>
              </a:rPr>
              <a:t>x </a:t>
            </a:r>
            <a:r>
              <a:rPr lang="en-GB" sz="2200" dirty="0">
                <a:solidFill>
                  <a:srgbClr val="0000FF"/>
                </a:solidFill>
              </a:rPr>
              <a:t>+ </a:t>
            </a:r>
            <a:r>
              <a:rPr lang="en-GB" sz="2200" dirty="0" err="1" smtClean="0">
                <a:solidFill>
                  <a:srgbClr val="0000FF"/>
                </a:solidFill>
              </a:rPr>
              <a:t>x.y</a:t>
            </a:r>
            <a:r>
              <a:rPr lang="en-GB" sz="2200" dirty="0" smtClean="0">
                <a:solidFill>
                  <a:srgbClr val="0000FF"/>
                </a:solidFill>
              </a:rPr>
              <a:t> </a:t>
            </a:r>
            <a:r>
              <a:rPr lang="en-GB" sz="2200" dirty="0">
                <a:solidFill>
                  <a:srgbClr val="0000FF"/>
                </a:solidFill>
              </a:rPr>
              <a:t>	= </a:t>
            </a:r>
            <a:r>
              <a:rPr lang="en-GB" sz="2200" dirty="0" smtClean="0">
                <a:solidFill>
                  <a:srgbClr val="0000FF"/>
                </a:solidFill>
              </a:rPr>
              <a:t> x.(1 + y)     	(distributive)</a:t>
            </a:r>
          </a:p>
          <a:p>
            <a:pPr eaLnBrk="1" hangingPunct="1">
              <a:spcBef>
                <a:spcPts val="0"/>
              </a:spcBef>
              <a:buFontTx/>
              <a:buNone/>
            </a:pPr>
            <a:r>
              <a:rPr lang="en-GB" sz="2200" dirty="0">
                <a:solidFill>
                  <a:srgbClr val="0000FF"/>
                </a:solidFill>
              </a:rPr>
              <a:t>	</a:t>
            </a:r>
            <a:r>
              <a:rPr lang="en-GB" sz="2200" dirty="0" smtClean="0">
                <a:solidFill>
                  <a:srgbClr val="0000FF"/>
                </a:solidFill>
              </a:rPr>
              <a:t>=  x.1		(complement)</a:t>
            </a:r>
          </a:p>
          <a:p>
            <a:pPr eaLnBrk="1" hangingPunct="1">
              <a:spcBef>
                <a:spcPts val="0"/>
              </a:spcBef>
              <a:buFontTx/>
              <a:buNone/>
            </a:pPr>
            <a:r>
              <a:rPr lang="en-GB" sz="2200" dirty="0">
                <a:solidFill>
                  <a:srgbClr val="0000FF"/>
                </a:solidFill>
              </a:rPr>
              <a:t>	</a:t>
            </a:r>
            <a:r>
              <a:rPr lang="en-GB" sz="2200" dirty="0" smtClean="0">
                <a:solidFill>
                  <a:srgbClr val="0000FF"/>
                </a:solidFill>
              </a:rPr>
              <a:t>=  x 		(identity)</a:t>
            </a:r>
            <a:endParaRPr lang="en-US" dirty="0">
              <a:solidFill>
                <a:srgbClr val="0000FF"/>
              </a:solidFill>
            </a:endParaRPr>
          </a:p>
        </p:txBody>
      </p:sp>
      <p:sp>
        <p:nvSpPr>
          <p:cNvPr id="6" name="Rectangle 5"/>
          <p:cNvSpPr/>
          <p:nvPr/>
        </p:nvSpPr>
        <p:spPr>
          <a:xfrm>
            <a:off x="1752600" y="5140404"/>
            <a:ext cx="6019800" cy="1107996"/>
          </a:xfrm>
          <a:prstGeom prst="rect">
            <a:avLst/>
          </a:prstGeom>
        </p:spPr>
        <p:txBody>
          <a:bodyPr wrap="square">
            <a:spAutoFit/>
          </a:bodyPr>
          <a:lstStyle/>
          <a:p>
            <a:pPr eaLnBrk="1" hangingPunct="1">
              <a:spcBef>
                <a:spcPts val="0"/>
              </a:spcBef>
              <a:buFontTx/>
              <a:buNone/>
            </a:pPr>
            <a:r>
              <a:rPr lang="en-GB" sz="2200" dirty="0" smtClean="0">
                <a:solidFill>
                  <a:srgbClr val="0000FF"/>
                </a:solidFill>
              </a:rPr>
              <a:t>x.(x </a:t>
            </a:r>
            <a:r>
              <a:rPr lang="en-GB" sz="2200" dirty="0">
                <a:solidFill>
                  <a:srgbClr val="0000FF"/>
                </a:solidFill>
              </a:rPr>
              <a:t>+ </a:t>
            </a:r>
            <a:r>
              <a:rPr lang="en-GB" sz="2200" dirty="0" smtClean="0">
                <a:solidFill>
                  <a:srgbClr val="0000FF"/>
                </a:solidFill>
              </a:rPr>
              <a:t>y)    =  </a:t>
            </a:r>
            <a:r>
              <a:rPr lang="en-GB" sz="2200" dirty="0" err="1" smtClean="0">
                <a:solidFill>
                  <a:srgbClr val="0000FF"/>
                </a:solidFill>
              </a:rPr>
              <a:t>x.x</a:t>
            </a:r>
            <a:r>
              <a:rPr lang="en-GB" sz="2200" dirty="0" smtClean="0">
                <a:solidFill>
                  <a:srgbClr val="0000FF"/>
                </a:solidFill>
              </a:rPr>
              <a:t> + </a:t>
            </a:r>
            <a:r>
              <a:rPr lang="en-GB" sz="2200" dirty="0" err="1" smtClean="0">
                <a:solidFill>
                  <a:srgbClr val="0000FF"/>
                </a:solidFill>
              </a:rPr>
              <a:t>x.y</a:t>
            </a:r>
            <a:r>
              <a:rPr lang="en-GB" sz="2200" dirty="0" smtClean="0">
                <a:solidFill>
                  <a:srgbClr val="0000FF"/>
                </a:solidFill>
              </a:rPr>
              <a:t>     	(distributive)</a:t>
            </a:r>
          </a:p>
          <a:p>
            <a:pPr eaLnBrk="1" hangingPunct="1">
              <a:spcBef>
                <a:spcPts val="0"/>
              </a:spcBef>
              <a:buFontTx/>
              <a:buNone/>
            </a:pPr>
            <a:r>
              <a:rPr lang="en-GB" sz="2200" dirty="0" smtClean="0">
                <a:solidFill>
                  <a:srgbClr val="0000FF"/>
                </a:solidFill>
              </a:rPr>
              <a:t>	   =  x + </a:t>
            </a:r>
            <a:r>
              <a:rPr lang="en-GB" sz="2200" dirty="0" err="1" smtClean="0">
                <a:solidFill>
                  <a:srgbClr val="0000FF"/>
                </a:solidFill>
              </a:rPr>
              <a:t>x.y</a:t>
            </a:r>
            <a:r>
              <a:rPr lang="en-GB" sz="2200" dirty="0" smtClean="0">
                <a:solidFill>
                  <a:srgbClr val="0000FF"/>
                </a:solidFill>
              </a:rPr>
              <a:t>	(</a:t>
            </a:r>
            <a:r>
              <a:rPr lang="en-GB" sz="2200" dirty="0" err="1" smtClean="0">
                <a:solidFill>
                  <a:srgbClr val="0000FF"/>
                </a:solidFill>
              </a:rPr>
              <a:t>idempotency</a:t>
            </a:r>
            <a:r>
              <a:rPr lang="en-US" dirty="0" smtClean="0">
                <a:solidFill>
                  <a:srgbClr val="0000FF"/>
                </a:solidFill>
              </a:rPr>
              <a:t>)</a:t>
            </a:r>
          </a:p>
          <a:p>
            <a:pPr eaLnBrk="1" hangingPunct="1">
              <a:spcBef>
                <a:spcPts val="0"/>
              </a:spcBef>
              <a:buFontTx/>
              <a:buNone/>
            </a:pPr>
            <a:r>
              <a:rPr lang="en-US" sz="2200" dirty="0">
                <a:solidFill>
                  <a:srgbClr val="0000FF"/>
                </a:solidFill>
              </a:rPr>
              <a:t>	</a:t>
            </a:r>
            <a:r>
              <a:rPr lang="en-US" sz="2200" dirty="0" smtClean="0">
                <a:solidFill>
                  <a:srgbClr val="0000FF"/>
                </a:solidFill>
              </a:rPr>
              <a:t>   =  x                    (Absorption 1)</a:t>
            </a:r>
            <a:endParaRPr lang="en-GB" sz="2200" dirty="0" smtClean="0">
              <a:solidFill>
                <a:srgbClr val="0000FF"/>
              </a:solidFill>
            </a:endParaRPr>
          </a:p>
        </p:txBody>
      </p:sp>
      <p:sp>
        <p:nvSpPr>
          <p:cNvPr id="7" name="Rectangle 6"/>
          <p:cNvSpPr/>
          <p:nvPr/>
        </p:nvSpPr>
        <p:spPr>
          <a:xfrm>
            <a:off x="1219200" y="3768804"/>
            <a:ext cx="5562600" cy="13365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8" name="Rectangle 7"/>
          <p:cNvSpPr/>
          <p:nvPr/>
        </p:nvSpPr>
        <p:spPr>
          <a:xfrm>
            <a:off x="1219200" y="5140404"/>
            <a:ext cx="5562600" cy="13365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10"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altLang="zh-TW" sz="3200" b="1" dirty="0" smtClean="0"/>
              <a:t>Proving Boolean Equations</a:t>
            </a:r>
            <a:endParaRPr lang="en-US" altLang="zh-TW" sz="3200" b="1" dirty="0"/>
          </a:p>
        </p:txBody>
      </p:sp>
    </p:spTree>
    <p:extLst>
      <p:ext uri="{BB962C8B-B14F-4D97-AF65-F5344CB8AC3E}">
        <p14:creationId xmlns:p14="http://schemas.microsoft.com/office/powerpoint/2010/main" val="378627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Boolean Algebra Theorems (</a:t>
            </a:r>
            <a:r>
              <a:rPr lang="en-US" altLang="zh-TW" dirty="0" smtClean="0"/>
              <a:t>Proof)</a:t>
            </a:r>
            <a:endParaRPr lang="en-US" dirty="0"/>
          </a:p>
        </p:txBody>
      </p:sp>
      <p:sp>
        <p:nvSpPr>
          <p:cNvPr id="675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962DC2F-B4BD-400F-AE36-62B9418358FD}" type="slidenum">
              <a:rPr lang="en-US" smtClean="0">
                <a:solidFill>
                  <a:srgbClr val="898989"/>
                </a:solidFill>
              </a:rPr>
              <a:pPr eaLnBrk="1" hangingPunct="1"/>
              <a:t>54</a:t>
            </a:fld>
            <a:endParaRPr lang="en-US" dirty="0" smtClean="0">
              <a:solidFill>
                <a:srgbClr val="898989"/>
              </a:solidFill>
            </a:endParaRPr>
          </a:p>
        </p:txBody>
      </p:sp>
      <p:sp>
        <p:nvSpPr>
          <p:cNvPr id="7" name="Rectangle 3"/>
          <p:cNvSpPr txBox="1">
            <a:spLocks noChangeArrowheads="1"/>
          </p:cNvSpPr>
          <p:nvPr/>
        </p:nvSpPr>
        <p:spPr bwMode="auto">
          <a:xfrm>
            <a:off x="381000" y="762000"/>
            <a:ext cx="77724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40000"/>
              </a:spcBef>
              <a:buSzPct val="120000"/>
              <a:buFont typeface="Wingdings" pitchFamily="2" charset="2"/>
              <a:buChar char="§"/>
            </a:pPr>
            <a:r>
              <a:rPr lang="en-GB" sz="2200" dirty="0" smtClean="0"/>
              <a:t>Example: Prove the Theorem 1 (</a:t>
            </a:r>
            <a:r>
              <a:rPr lang="en-GB" sz="2200" dirty="0" err="1" smtClean="0">
                <a:solidFill>
                  <a:srgbClr val="0000FF"/>
                </a:solidFill>
              </a:rPr>
              <a:t>Idempotency</a:t>
            </a:r>
            <a:r>
              <a:rPr lang="en-GB" sz="2200" dirty="0" smtClean="0"/>
              <a:t>)</a:t>
            </a:r>
          </a:p>
          <a:p>
            <a:pPr eaLnBrk="1" hangingPunct="1">
              <a:spcBef>
                <a:spcPts val="0"/>
              </a:spcBef>
              <a:buFontTx/>
              <a:buNone/>
            </a:pPr>
            <a:r>
              <a:rPr lang="en-GB" sz="2200" dirty="0" smtClean="0"/>
              <a:t>		</a:t>
            </a:r>
            <a:r>
              <a:rPr lang="en-GB" sz="2200" dirty="0"/>
              <a:t>(a) x + x = x        (b) x . x = x</a:t>
            </a:r>
          </a:p>
          <a:p>
            <a:pPr>
              <a:spcBef>
                <a:spcPct val="0"/>
              </a:spcBef>
              <a:buFontTx/>
              <a:buNone/>
            </a:pPr>
            <a:r>
              <a:rPr lang="en-GB" sz="2200" dirty="0" smtClean="0"/>
              <a:t>		</a:t>
            </a:r>
          </a:p>
          <a:p>
            <a:pPr eaLnBrk="1" hangingPunct="1">
              <a:spcBef>
                <a:spcPct val="40000"/>
              </a:spcBef>
              <a:buSzPct val="120000"/>
              <a:buFont typeface="Wingdings" pitchFamily="2" charset="2"/>
              <a:buChar char="§"/>
            </a:pPr>
            <a:endParaRPr lang="en-GB" sz="2200" dirty="0" smtClean="0"/>
          </a:p>
          <a:p>
            <a:pPr>
              <a:spcBef>
                <a:spcPct val="0"/>
              </a:spcBef>
              <a:buFontTx/>
              <a:buNone/>
            </a:pPr>
            <a:r>
              <a:rPr lang="en-GB" sz="2200" dirty="0" smtClean="0"/>
              <a:t>			</a:t>
            </a:r>
            <a:endParaRPr lang="en-GB" sz="2200" dirty="0" smtClean="0">
              <a:solidFill>
                <a:srgbClr val="FF0000"/>
              </a:solidFill>
            </a:endParaRPr>
          </a:p>
          <a:p>
            <a:pPr>
              <a:spcBef>
                <a:spcPct val="40000"/>
              </a:spcBef>
              <a:buFontTx/>
              <a:buNone/>
            </a:pPr>
            <a:endParaRPr lang="en-GB" sz="2200" dirty="0" smtClean="0"/>
          </a:p>
          <a:p>
            <a:pPr>
              <a:spcBef>
                <a:spcPct val="40000"/>
              </a:spcBef>
              <a:buFontTx/>
              <a:buNone/>
            </a:pPr>
            <a:endParaRPr lang="en-GB" sz="2200" dirty="0" smtClean="0"/>
          </a:p>
          <a:p>
            <a:pPr eaLnBrk="1" hangingPunct="1">
              <a:spcBef>
                <a:spcPct val="40000"/>
              </a:spcBef>
              <a:buSzPct val="120000"/>
              <a:buFont typeface="Wingdings" pitchFamily="2" charset="2"/>
              <a:buChar char="§"/>
            </a:pPr>
            <a:endParaRPr lang="en-GB" sz="2200" dirty="0" smtClean="0"/>
          </a:p>
        </p:txBody>
      </p:sp>
      <p:sp>
        <p:nvSpPr>
          <p:cNvPr id="4" name="Rectangle 3"/>
          <p:cNvSpPr/>
          <p:nvPr/>
        </p:nvSpPr>
        <p:spPr>
          <a:xfrm>
            <a:off x="1447800" y="1826419"/>
            <a:ext cx="6019800" cy="1785104"/>
          </a:xfrm>
          <a:prstGeom prst="rect">
            <a:avLst/>
          </a:prstGeom>
        </p:spPr>
        <p:txBody>
          <a:bodyPr wrap="square">
            <a:spAutoFit/>
          </a:bodyPr>
          <a:lstStyle/>
          <a:p>
            <a:pPr eaLnBrk="1" hangingPunct="1">
              <a:spcBef>
                <a:spcPts val="0"/>
              </a:spcBef>
              <a:buFontTx/>
              <a:buNone/>
            </a:pPr>
            <a:r>
              <a:rPr lang="en-GB" sz="2200" dirty="0" smtClean="0">
                <a:solidFill>
                  <a:srgbClr val="0000FF"/>
                </a:solidFill>
              </a:rPr>
              <a:t>x </a:t>
            </a:r>
            <a:r>
              <a:rPr lang="en-GB" sz="2200" dirty="0">
                <a:solidFill>
                  <a:srgbClr val="0000FF"/>
                </a:solidFill>
              </a:rPr>
              <a:t>+ x 	= (x + x).1          	 (identity)</a:t>
            </a:r>
          </a:p>
          <a:p>
            <a:pPr lvl="2" eaLnBrk="1" hangingPunct="1">
              <a:spcBef>
                <a:spcPts val="0"/>
              </a:spcBef>
              <a:buFontTx/>
              <a:buNone/>
            </a:pPr>
            <a:r>
              <a:rPr lang="en-GB" sz="2200" dirty="0" smtClean="0">
                <a:solidFill>
                  <a:srgbClr val="0000FF"/>
                </a:solidFill>
              </a:rPr>
              <a:t>= </a:t>
            </a:r>
            <a:r>
              <a:rPr lang="en-GB" sz="2200" dirty="0">
                <a:solidFill>
                  <a:srgbClr val="0000FF"/>
                </a:solidFill>
              </a:rPr>
              <a:t>(x + x).(x + x')  </a:t>
            </a:r>
            <a:r>
              <a:rPr lang="en-GB" sz="2200" dirty="0" smtClean="0">
                <a:solidFill>
                  <a:srgbClr val="0000FF"/>
                </a:solidFill>
              </a:rPr>
              <a:t> (</a:t>
            </a:r>
            <a:r>
              <a:rPr lang="en-GB" sz="2200" dirty="0">
                <a:solidFill>
                  <a:srgbClr val="0000FF"/>
                </a:solidFill>
              </a:rPr>
              <a:t>complement)</a:t>
            </a:r>
          </a:p>
          <a:p>
            <a:pPr lvl="2" eaLnBrk="1" hangingPunct="1">
              <a:spcBef>
                <a:spcPts val="0"/>
              </a:spcBef>
              <a:buFontTx/>
              <a:buNone/>
            </a:pPr>
            <a:r>
              <a:rPr lang="en-GB" sz="2200" dirty="0" smtClean="0">
                <a:solidFill>
                  <a:srgbClr val="0000FF"/>
                </a:solidFill>
              </a:rPr>
              <a:t>= </a:t>
            </a:r>
            <a:r>
              <a:rPr lang="en-GB" sz="2200" dirty="0">
                <a:solidFill>
                  <a:srgbClr val="0000FF"/>
                </a:solidFill>
              </a:rPr>
              <a:t>x + </a:t>
            </a:r>
            <a:r>
              <a:rPr lang="en-GB" sz="2200" dirty="0" err="1">
                <a:solidFill>
                  <a:srgbClr val="0000FF"/>
                </a:solidFill>
              </a:rPr>
              <a:t>x.x</a:t>
            </a:r>
            <a:r>
              <a:rPr lang="en-GB" sz="2200" dirty="0">
                <a:solidFill>
                  <a:srgbClr val="0000FF"/>
                </a:solidFill>
              </a:rPr>
              <a:t>'            </a:t>
            </a:r>
            <a:r>
              <a:rPr lang="en-GB" sz="2200" dirty="0" smtClean="0">
                <a:solidFill>
                  <a:srgbClr val="0000FF"/>
                </a:solidFill>
              </a:rPr>
              <a:t>  </a:t>
            </a:r>
            <a:r>
              <a:rPr lang="en-GB" sz="2200" dirty="0">
                <a:solidFill>
                  <a:srgbClr val="0000FF"/>
                </a:solidFill>
              </a:rPr>
              <a:t>(distributive)</a:t>
            </a:r>
          </a:p>
          <a:p>
            <a:pPr lvl="2" eaLnBrk="1" hangingPunct="1">
              <a:spcBef>
                <a:spcPts val="0"/>
              </a:spcBef>
              <a:buFontTx/>
              <a:buNone/>
            </a:pPr>
            <a:r>
              <a:rPr lang="en-GB" sz="2200" dirty="0" smtClean="0">
                <a:solidFill>
                  <a:srgbClr val="0000FF"/>
                </a:solidFill>
              </a:rPr>
              <a:t>= </a:t>
            </a:r>
            <a:r>
              <a:rPr lang="en-GB" sz="2200" dirty="0">
                <a:solidFill>
                  <a:srgbClr val="0000FF"/>
                </a:solidFill>
              </a:rPr>
              <a:t>x + 0                </a:t>
            </a:r>
            <a:r>
              <a:rPr lang="en-GB" sz="2200" dirty="0" smtClean="0">
                <a:solidFill>
                  <a:srgbClr val="0000FF"/>
                </a:solidFill>
              </a:rPr>
              <a:t>  (</a:t>
            </a:r>
            <a:r>
              <a:rPr lang="en-GB" sz="2200" dirty="0">
                <a:solidFill>
                  <a:srgbClr val="0000FF"/>
                </a:solidFill>
              </a:rPr>
              <a:t>complement)</a:t>
            </a:r>
          </a:p>
          <a:p>
            <a:pPr lvl="2" eaLnBrk="1" hangingPunct="1">
              <a:spcBef>
                <a:spcPts val="0"/>
              </a:spcBef>
              <a:buFontTx/>
              <a:buNone/>
            </a:pPr>
            <a:r>
              <a:rPr lang="en-GB" sz="2200" dirty="0" smtClean="0">
                <a:solidFill>
                  <a:srgbClr val="0000FF"/>
                </a:solidFill>
              </a:rPr>
              <a:t>= </a:t>
            </a:r>
            <a:r>
              <a:rPr lang="en-GB" sz="2200" dirty="0">
                <a:solidFill>
                  <a:srgbClr val="0000FF"/>
                </a:solidFill>
              </a:rPr>
              <a:t>x                     </a:t>
            </a:r>
            <a:r>
              <a:rPr lang="en-GB" sz="2200" dirty="0" smtClean="0">
                <a:solidFill>
                  <a:srgbClr val="0000FF"/>
                </a:solidFill>
              </a:rPr>
              <a:t>   </a:t>
            </a:r>
            <a:r>
              <a:rPr lang="en-GB" sz="2200" dirty="0">
                <a:solidFill>
                  <a:srgbClr val="0000FF"/>
                </a:solidFill>
              </a:rPr>
              <a:t>(identity)</a:t>
            </a:r>
            <a:endParaRPr lang="en-US" dirty="0">
              <a:solidFill>
                <a:srgbClr val="0000FF"/>
              </a:solidFill>
            </a:endParaRPr>
          </a:p>
        </p:txBody>
      </p:sp>
      <p:sp>
        <p:nvSpPr>
          <p:cNvPr id="9" name="Rectangle 8"/>
          <p:cNvSpPr/>
          <p:nvPr/>
        </p:nvSpPr>
        <p:spPr>
          <a:xfrm>
            <a:off x="1371600" y="4098548"/>
            <a:ext cx="6019800" cy="1785104"/>
          </a:xfrm>
          <a:prstGeom prst="rect">
            <a:avLst/>
          </a:prstGeom>
        </p:spPr>
        <p:txBody>
          <a:bodyPr wrap="square">
            <a:spAutoFit/>
          </a:bodyPr>
          <a:lstStyle/>
          <a:p>
            <a:pPr eaLnBrk="1" hangingPunct="1">
              <a:spcBef>
                <a:spcPts val="0"/>
              </a:spcBef>
              <a:buFontTx/>
              <a:buNone/>
            </a:pPr>
            <a:r>
              <a:rPr lang="en-GB" sz="2200" dirty="0" err="1" smtClean="0">
                <a:solidFill>
                  <a:srgbClr val="0000FF"/>
                </a:solidFill>
              </a:rPr>
              <a:t>x.x</a:t>
            </a:r>
            <a:r>
              <a:rPr lang="en-GB" sz="2200" dirty="0" smtClean="0">
                <a:solidFill>
                  <a:srgbClr val="0000FF"/>
                </a:solidFill>
              </a:rPr>
              <a:t> </a:t>
            </a:r>
            <a:r>
              <a:rPr lang="en-GB" sz="2200" dirty="0">
                <a:solidFill>
                  <a:srgbClr val="0000FF"/>
                </a:solidFill>
              </a:rPr>
              <a:t>	= </a:t>
            </a:r>
            <a:r>
              <a:rPr lang="en-GB" sz="2200" dirty="0" err="1" smtClean="0">
                <a:solidFill>
                  <a:srgbClr val="0000FF"/>
                </a:solidFill>
              </a:rPr>
              <a:t>x.x</a:t>
            </a:r>
            <a:r>
              <a:rPr lang="en-GB" sz="2200" dirty="0" smtClean="0">
                <a:solidFill>
                  <a:srgbClr val="0000FF"/>
                </a:solidFill>
              </a:rPr>
              <a:t> + 0          </a:t>
            </a:r>
            <a:r>
              <a:rPr lang="en-GB" sz="2200" dirty="0">
                <a:solidFill>
                  <a:srgbClr val="0000FF"/>
                </a:solidFill>
              </a:rPr>
              <a:t>	 </a:t>
            </a:r>
            <a:r>
              <a:rPr lang="en-GB" sz="2200" dirty="0" smtClean="0">
                <a:solidFill>
                  <a:srgbClr val="0000FF"/>
                </a:solidFill>
              </a:rPr>
              <a:t> (identity)</a:t>
            </a:r>
            <a:endParaRPr lang="en-GB" sz="2200" dirty="0">
              <a:solidFill>
                <a:srgbClr val="0000FF"/>
              </a:solidFill>
            </a:endParaRPr>
          </a:p>
          <a:p>
            <a:pPr lvl="2" eaLnBrk="1" hangingPunct="1">
              <a:spcBef>
                <a:spcPts val="0"/>
              </a:spcBef>
              <a:buFontTx/>
              <a:buNone/>
            </a:pPr>
            <a:r>
              <a:rPr lang="en-GB" sz="2200" dirty="0" smtClean="0">
                <a:solidFill>
                  <a:srgbClr val="0000FF"/>
                </a:solidFill>
              </a:rPr>
              <a:t>= </a:t>
            </a:r>
            <a:r>
              <a:rPr lang="en-GB" sz="2200" dirty="0" err="1" smtClean="0">
                <a:solidFill>
                  <a:srgbClr val="0000FF"/>
                </a:solidFill>
              </a:rPr>
              <a:t>x.x</a:t>
            </a:r>
            <a:r>
              <a:rPr lang="en-GB" sz="2200" dirty="0">
                <a:solidFill>
                  <a:srgbClr val="0000FF"/>
                </a:solidFill>
              </a:rPr>
              <a:t> </a:t>
            </a:r>
            <a:r>
              <a:rPr lang="en-GB" sz="2200" dirty="0" smtClean="0">
                <a:solidFill>
                  <a:srgbClr val="0000FF"/>
                </a:solidFill>
              </a:rPr>
              <a:t> + </a:t>
            </a:r>
            <a:r>
              <a:rPr lang="en-GB" sz="2200" dirty="0" err="1" smtClean="0">
                <a:solidFill>
                  <a:srgbClr val="0000FF"/>
                </a:solidFill>
              </a:rPr>
              <a:t>x.x</a:t>
            </a:r>
            <a:r>
              <a:rPr lang="en-GB" sz="2200" dirty="0" smtClean="0">
                <a:solidFill>
                  <a:srgbClr val="0000FF"/>
                </a:solidFill>
              </a:rPr>
              <a:t>’           (complement)</a:t>
            </a:r>
          </a:p>
          <a:p>
            <a:pPr lvl="2" eaLnBrk="1" hangingPunct="1">
              <a:spcBef>
                <a:spcPts val="0"/>
              </a:spcBef>
              <a:buFontTx/>
              <a:buNone/>
            </a:pPr>
            <a:r>
              <a:rPr lang="en-GB" sz="2200" dirty="0" smtClean="0">
                <a:solidFill>
                  <a:srgbClr val="0000FF"/>
                </a:solidFill>
              </a:rPr>
              <a:t>= x.(x + x’)	 (distributive)</a:t>
            </a:r>
          </a:p>
          <a:p>
            <a:pPr lvl="2" eaLnBrk="1" hangingPunct="1">
              <a:spcBef>
                <a:spcPts val="0"/>
              </a:spcBef>
              <a:buFontTx/>
              <a:buNone/>
            </a:pPr>
            <a:r>
              <a:rPr lang="en-GB" sz="2200" dirty="0" smtClean="0">
                <a:solidFill>
                  <a:srgbClr val="0000FF"/>
                </a:solidFill>
              </a:rPr>
              <a:t>= x.1		 (complement)</a:t>
            </a:r>
          </a:p>
          <a:p>
            <a:pPr lvl="2" eaLnBrk="1" hangingPunct="1">
              <a:spcBef>
                <a:spcPts val="0"/>
              </a:spcBef>
              <a:buFontTx/>
              <a:buNone/>
            </a:pPr>
            <a:r>
              <a:rPr lang="en-GB" sz="2200" dirty="0" smtClean="0">
                <a:solidFill>
                  <a:srgbClr val="0000FF"/>
                </a:solidFill>
              </a:rPr>
              <a:t>= x		 (identity)</a:t>
            </a:r>
            <a:endParaRPr lang="en-US" dirty="0">
              <a:solidFill>
                <a:srgbClr val="0000FF"/>
              </a:solidFill>
            </a:endParaRPr>
          </a:p>
        </p:txBody>
      </p:sp>
      <p:sp>
        <p:nvSpPr>
          <p:cNvPr id="10" name="Rectangle 9"/>
          <p:cNvSpPr/>
          <p:nvPr/>
        </p:nvSpPr>
        <p:spPr>
          <a:xfrm>
            <a:off x="1066800" y="1879294"/>
            <a:ext cx="5715000" cy="19510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11" name="Rectangle 10"/>
          <p:cNvSpPr/>
          <p:nvPr/>
        </p:nvSpPr>
        <p:spPr>
          <a:xfrm>
            <a:off x="1219200" y="3830371"/>
            <a:ext cx="5562600" cy="2057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Tree>
    <p:extLst>
      <p:ext uri="{BB962C8B-B14F-4D97-AF65-F5344CB8AC3E}">
        <p14:creationId xmlns:p14="http://schemas.microsoft.com/office/powerpoint/2010/main" val="3170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Boolean Algebra Theorems (Proof</a:t>
            </a:r>
            <a:r>
              <a:rPr lang="en-US" altLang="zh-TW" dirty="0" smtClean="0"/>
              <a:t>)</a:t>
            </a:r>
            <a:endParaRPr lang="en-US" dirty="0"/>
          </a:p>
        </p:txBody>
      </p:sp>
      <p:sp>
        <p:nvSpPr>
          <p:cNvPr id="66563" name="Rectangle 3"/>
          <p:cNvSpPr>
            <a:spLocks noGrp="1" noChangeArrowheads="1"/>
          </p:cNvSpPr>
          <p:nvPr>
            <p:ph idx="1"/>
          </p:nvPr>
        </p:nvSpPr>
        <p:spPr/>
        <p:txBody>
          <a:bodyPr/>
          <a:lstStyle/>
          <a:p>
            <a:pPr>
              <a:spcBef>
                <a:spcPct val="40000"/>
              </a:spcBef>
              <a:buFont typeface="Wingdings" pitchFamily="2" charset="2"/>
              <a:buChar char="§"/>
            </a:pPr>
            <a:r>
              <a:rPr lang="en-GB" sz="2400" dirty="0" smtClean="0"/>
              <a:t>Example: Prove the Theorem 5 (</a:t>
            </a:r>
            <a:r>
              <a:rPr lang="en-GB" sz="2400" b="1" dirty="0" smtClean="0">
                <a:solidFill>
                  <a:srgbClr val="0000FF"/>
                </a:solidFill>
              </a:rPr>
              <a:t>Absorption</a:t>
            </a:r>
            <a:r>
              <a:rPr lang="en-GB" sz="2400" dirty="0" smtClean="0"/>
              <a:t>)</a:t>
            </a:r>
          </a:p>
          <a:p>
            <a:pPr>
              <a:spcBef>
                <a:spcPct val="40000"/>
              </a:spcBef>
              <a:buFontTx/>
              <a:buNone/>
            </a:pPr>
            <a:r>
              <a:rPr lang="en-GB" sz="2400" dirty="0" smtClean="0"/>
              <a:t>		(a) x + </a:t>
            </a:r>
            <a:r>
              <a:rPr lang="en-GB" sz="2400" dirty="0" err="1" smtClean="0"/>
              <a:t>x'</a:t>
            </a:r>
            <a:r>
              <a:rPr lang="en-GB" sz="2400" b="1" dirty="0" err="1" smtClean="0"/>
              <a:t>.</a:t>
            </a:r>
            <a:r>
              <a:rPr lang="en-GB" sz="2400" dirty="0" err="1" smtClean="0"/>
              <a:t>y</a:t>
            </a:r>
            <a:r>
              <a:rPr lang="en-GB" sz="2400" dirty="0" smtClean="0"/>
              <a:t> = </a:t>
            </a:r>
            <a:r>
              <a:rPr lang="en-GB" sz="2400" dirty="0" err="1" smtClean="0"/>
              <a:t>x+y</a:t>
            </a:r>
            <a:r>
              <a:rPr lang="en-GB" sz="2400" dirty="0" smtClean="0"/>
              <a:t>	(b) x</a:t>
            </a:r>
            <a:r>
              <a:rPr lang="en-GB" sz="2400" b="1" dirty="0" smtClean="0"/>
              <a:t>.</a:t>
            </a:r>
            <a:r>
              <a:rPr lang="en-GB" sz="2400" dirty="0" smtClean="0"/>
              <a:t>(x' + y) = </a:t>
            </a:r>
            <a:r>
              <a:rPr lang="en-GB" sz="2400" dirty="0" err="1" smtClean="0"/>
              <a:t>x</a:t>
            </a:r>
            <a:r>
              <a:rPr lang="en-GB" sz="2400" b="1" dirty="0" err="1" smtClean="0"/>
              <a:t>.</a:t>
            </a:r>
            <a:r>
              <a:rPr lang="en-GB" sz="2400" dirty="0" err="1" smtClean="0"/>
              <a:t>y</a:t>
            </a:r>
            <a:endParaRPr lang="en-GB" sz="2400" dirty="0" smtClean="0"/>
          </a:p>
          <a:p>
            <a:pPr>
              <a:spcBef>
                <a:spcPct val="50000"/>
              </a:spcBef>
              <a:buFontTx/>
              <a:buNone/>
            </a:pPr>
            <a:endParaRPr lang="en-GB" sz="2400" dirty="0" smtClean="0"/>
          </a:p>
          <a:p>
            <a:pPr>
              <a:spcBef>
                <a:spcPct val="50000"/>
              </a:spcBef>
              <a:buFontTx/>
              <a:buNone/>
            </a:pPr>
            <a:r>
              <a:rPr lang="en-GB" sz="2400" dirty="0" smtClean="0"/>
              <a:t>		</a:t>
            </a:r>
          </a:p>
        </p:txBody>
      </p:sp>
      <p:sp>
        <p:nvSpPr>
          <p:cNvPr id="665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2AC37D7E-84C9-4147-8570-3D9BB17148A3}" type="slidenum">
              <a:rPr lang="en-US" smtClean="0">
                <a:solidFill>
                  <a:srgbClr val="898989"/>
                </a:solidFill>
              </a:rPr>
              <a:pPr eaLnBrk="1" hangingPunct="1"/>
              <a:t>55</a:t>
            </a:fld>
            <a:endParaRPr lang="en-US" smtClean="0">
              <a:solidFill>
                <a:srgbClr val="898989"/>
              </a:solidFill>
            </a:endParaRPr>
          </a:p>
        </p:txBody>
      </p:sp>
      <p:sp>
        <p:nvSpPr>
          <p:cNvPr id="5" name="Rectangle 4"/>
          <p:cNvSpPr/>
          <p:nvPr/>
        </p:nvSpPr>
        <p:spPr>
          <a:xfrm>
            <a:off x="1295400" y="2286000"/>
            <a:ext cx="6019800" cy="1107996"/>
          </a:xfrm>
          <a:prstGeom prst="rect">
            <a:avLst/>
          </a:prstGeom>
        </p:spPr>
        <p:txBody>
          <a:bodyPr wrap="square">
            <a:spAutoFit/>
          </a:bodyPr>
          <a:lstStyle/>
          <a:p>
            <a:pPr eaLnBrk="1" hangingPunct="1">
              <a:spcBef>
                <a:spcPts val="0"/>
              </a:spcBef>
              <a:buFontTx/>
              <a:buNone/>
            </a:pPr>
            <a:r>
              <a:rPr lang="en-GB" sz="2200" dirty="0" smtClean="0">
                <a:solidFill>
                  <a:srgbClr val="0000FF"/>
                </a:solidFill>
              </a:rPr>
              <a:t>x </a:t>
            </a:r>
            <a:r>
              <a:rPr lang="en-GB" sz="2200" dirty="0">
                <a:solidFill>
                  <a:srgbClr val="0000FF"/>
                </a:solidFill>
              </a:rPr>
              <a:t>+ </a:t>
            </a:r>
            <a:r>
              <a:rPr lang="en-GB" sz="2200" dirty="0" err="1" smtClean="0">
                <a:solidFill>
                  <a:srgbClr val="0000FF"/>
                </a:solidFill>
              </a:rPr>
              <a:t>x’.y</a:t>
            </a:r>
            <a:r>
              <a:rPr lang="en-GB" sz="2200" dirty="0" smtClean="0">
                <a:solidFill>
                  <a:srgbClr val="0000FF"/>
                </a:solidFill>
              </a:rPr>
              <a:t> </a:t>
            </a:r>
            <a:r>
              <a:rPr lang="en-GB" sz="2200" dirty="0">
                <a:solidFill>
                  <a:srgbClr val="0000FF"/>
                </a:solidFill>
              </a:rPr>
              <a:t>	= </a:t>
            </a:r>
            <a:r>
              <a:rPr lang="en-GB" sz="2200" dirty="0" smtClean="0">
                <a:solidFill>
                  <a:srgbClr val="0000FF"/>
                </a:solidFill>
              </a:rPr>
              <a:t> (x + x’).(x + y)        </a:t>
            </a:r>
            <a:r>
              <a:rPr lang="en-GB" sz="2200" dirty="0">
                <a:solidFill>
                  <a:srgbClr val="0000FF"/>
                </a:solidFill>
              </a:rPr>
              <a:t>	</a:t>
            </a:r>
            <a:r>
              <a:rPr lang="en-GB" sz="2200" dirty="0" smtClean="0">
                <a:solidFill>
                  <a:srgbClr val="0000FF"/>
                </a:solidFill>
              </a:rPr>
              <a:t>(Distributive)</a:t>
            </a:r>
            <a:endParaRPr lang="en-GB" sz="2200" dirty="0">
              <a:solidFill>
                <a:srgbClr val="0000FF"/>
              </a:solidFill>
            </a:endParaRPr>
          </a:p>
          <a:p>
            <a:pPr lvl="2" eaLnBrk="1" hangingPunct="1">
              <a:spcBef>
                <a:spcPts val="0"/>
              </a:spcBef>
              <a:buFontTx/>
              <a:buNone/>
            </a:pPr>
            <a:r>
              <a:rPr lang="en-GB" sz="2200" dirty="0" smtClean="0">
                <a:solidFill>
                  <a:srgbClr val="0000FF"/>
                </a:solidFill>
              </a:rPr>
              <a:t>=  1.(x + y)		(Complement)</a:t>
            </a:r>
            <a:endParaRPr lang="en-GB" sz="2200" dirty="0">
              <a:solidFill>
                <a:srgbClr val="0000FF"/>
              </a:solidFill>
            </a:endParaRPr>
          </a:p>
          <a:p>
            <a:pPr lvl="2" eaLnBrk="1" hangingPunct="1">
              <a:spcBef>
                <a:spcPts val="0"/>
              </a:spcBef>
              <a:buFontTx/>
              <a:buNone/>
            </a:pPr>
            <a:r>
              <a:rPr lang="en-GB" sz="2200" dirty="0" smtClean="0">
                <a:solidFill>
                  <a:srgbClr val="0000FF"/>
                </a:solidFill>
              </a:rPr>
              <a:t>= x + y			(Identity)</a:t>
            </a:r>
            <a:endParaRPr lang="en-GB" sz="2200" dirty="0">
              <a:solidFill>
                <a:srgbClr val="0000FF"/>
              </a:solidFill>
            </a:endParaRPr>
          </a:p>
        </p:txBody>
      </p:sp>
      <p:sp>
        <p:nvSpPr>
          <p:cNvPr id="6" name="Rectangle 5"/>
          <p:cNvSpPr/>
          <p:nvPr/>
        </p:nvSpPr>
        <p:spPr>
          <a:xfrm>
            <a:off x="1040027" y="2286000"/>
            <a:ext cx="5715000" cy="1315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9" name="Rectangle 8"/>
          <p:cNvSpPr/>
          <p:nvPr/>
        </p:nvSpPr>
        <p:spPr>
          <a:xfrm>
            <a:off x="1066800" y="4267200"/>
            <a:ext cx="8001000" cy="1107996"/>
          </a:xfrm>
          <a:prstGeom prst="rect">
            <a:avLst/>
          </a:prstGeom>
        </p:spPr>
        <p:txBody>
          <a:bodyPr wrap="square">
            <a:spAutoFit/>
          </a:bodyPr>
          <a:lstStyle/>
          <a:p>
            <a:pPr eaLnBrk="1" hangingPunct="1">
              <a:spcBef>
                <a:spcPts val="0"/>
              </a:spcBef>
              <a:buFontTx/>
              <a:buNone/>
            </a:pPr>
            <a:r>
              <a:rPr lang="en-GB" sz="2200" dirty="0" smtClean="0">
                <a:solidFill>
                  <a:srgbClr val="0000FF"/>
                </a:solidFill>
              </a:rPr>
              <a:t>x . (x’ + y)   =  </a:t>
            </a:r>
            <a:r>
              <a:rPr lang="en-GB" sz="2200" dirty="0" err="1" smtClean="0">
                <a:solidFill>
                  <a:srgbClr val="0000FF"/>
                </a:solidFill>
              </a:rPr>
              <a:t>x.x</a:t>
            </a:r>
            <a:r>
              <a:rPr lang="en-GB" sz="2200" dirty="0" smtClean="0">
                <a:solidFill>
                  <a:srgbClr val="0000FF"/>
                </a:solidFill>
              </a:rPr>
              <a:t>’ + </a:t>
            </a:r>
            <a:r>
              <a:rPr lang="en-GB" sz="2200" dirty="0" err="1" smtClean="0">
                <a:solidFill>
                  <a:srgbClr val="0000FF"/>
                </a:solidFill>
              </a:rPr>
              <a:t>x.y</a:t>
            </a:r>
            <a:r>
              <a:rPr lang="en-GB" sz="2200" dirty="0" smtClean="0">
                <a:solidFill>
                  <a:srgbClr val="0000FF"/>
                </a:solidFill>
              </a:rPr>
              <a:t>        </a:t>
            </a:r>
            <a:r>
              <a:rPr lang="en-GB" sz="2200" dirty="0">
                <a:solidFill>
                  <a:srgbClr val="0000FF"/>
                </a:solidFill>
              </a:rPr>
              <a:t>	</a:t>
            </a:r>
            <a:r>
              <a:rPr lang="en-GB" sz="2200" dirty="0" smtClean="0">
                <a:solidFill>
                  <a:srgbClr val="0000FF"/>
                </a:solidFill>
              </a:rPr>
              <a:t>(Distributive)</a:t>
            </a:r>
          </a:p>
          <a:p>
            <a:pPr eaLnBrk="1" hangingPunct="1">
              <a:spcBef>
                <a:spcPts val="0"/>
              </a:spcBef>
              <a:buFontTx/>
              <a:buNone/>
            </a:pPr>
            <a:r>
              <a:rPr lang="en-GB" sz="2200" dirty="0" smtClean="0">
                <a:solidFill>
                  <a:srgbClr val="0000FF"/>
                </a:solidFill>
              </a:rPr>
              <a:t>	      =  0 + </a:t>
            </a:r>
            <a:r>
              <a:rPr lang="en-GB" sz="2200" dirty="0" err="1" smtClean="0">
                <a:solidFill>
                  <a:srgbClr val="0000FF"/>
                </a:solidFill>
              </a:rPr>
              <a:t>x.y</a:t>
            </a:r>
            <a:r>
              <a:rPr lang="en-GB" sz="2200" dirty="0" smtClean="0">
                <a:solidFill>
                  <a:srgbClr val="0000FF"/>
                </a:solidFill>
              </a:rPr>
              <a:t>		(Complement)</a:t>
            </a:r>
            <a:endParaRPr lang="en-GB" sz="2200" dirty="0">
              <a:solidFill>
                <a:srgbClr val="0000FF"/>
              </a:solidFill>
            </a:endParaRPr>
          </a:p>
          <a:p>
            <a:pPr lvl="2" eaLnBrk="1" hangingPunct="1">
              <a:spcBef>
                <a:spcPts val="0"/>
              </a:spcBef>
              <a:buFontTx/>
              <a:buNone/>
            </a:pPr>
            <a:r>
              <a:rPr lang="en-GB" sz="2200" dirty="0">
                <a:solidFill>
                  <a:srgbClr val="0000FF"/>
                </a:solidFill>
              </a:rPr>
              <a:t> </a:t>
            </a:r>
            <a:r>
              <a:rPr lang="en-GB" sz="2200" dirty="0" smtClean="0">
                <a:solidFill>
                  <a:srgbClr val="0000FF"/>
                </a:solidFill>
              </a:rPr>
              <a:t>     = </a:t>
            </a:r>
            <a:r>
              <a:rPr lang="en-GB" sz="2200" dirty="0" err="1" smtClean="0">
                <a:solidFill>
                  <a:srgbClr val="0000FF"/>
                </a:solidFill>
              </a:rPr>
              <a:t>x.y</a:t>
            </a:r>
            <a:r>
              <a:rPr lang="en-GB" sz="2200" dirty="0" smtClean="0">
                <a:solidFill>
                  <a:srgbClr val="0000FF"/>
                </a:solidFill>
              </a:rPr>
              <a:t>			(Identity)</a:t>
            </a:r>
            <a:endParaRPr lang="en-GB" sz="2200" dirty="0">
              <a:solidFill>
                <a:srgbClr val="0000FF"/>
              </a:solidFill>
            </a:endParaRPr>
          </a:p>
        </p:txBody>
      </p:sp>
      <p:sp>
        <p:nvSpPr>
          <p:cNvPr id="10" name="Rectangle 9"/>
          <p:cNvSpPr/>
          <p:nvPr/>
        </p:nvSpPr>
        <p:spPr>
          <a:xfrm>
            <a:off x="838200" y="4215717"/>
            <a:ext cx="5715000" cy="1315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Tree>
    <p:extLst>
      <p:ext uri="{BB962C8B-B14F-4D97-AF65-F5344CB8AC3E}">
        <p14:creationId xmlns:p14="http://schemas.microsoft.com/office/powerpoint/2010/main" val="365645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Boolean Algebra Theorems (Proof</a:t>
            </a:r>
            <a:r>
              <a:rPr lang="en-US" altLang="zh-TW" dirty="0" smtClean="0"/>
              <a:t>)</a:t>
            </a:r>
            <a:endParaRPr lang="en-US" dirty="0"/>
          </a:p>
        </p:txBody>
      </p:sp>
      <p:sp>
        <p:nvSpPr>
          <p:cNvPr id="67587" name="Rectangle 3"/>
          <p:cNvSpPr>
            <a:spLocks noGrp="1" noChangeArrowheads="1"/>
          </p:cNvSpPr>
          <p:nvPr>
            <p:ph idx="1"/>
          </p:nvPr>
        </p:nvSpPr>
        <p:spPr/>
        <p:txBody>
          <a:bodyPr/>
          <a:lstStyle/>
          <a:p>
            <a:pPr>
              <a:buFontTx/>
              <a:buNone/>
            </a:pPr>
            <a:r>
              <a:rPr lang="en-GB" sz="2400" dirty="0" smtClean="0"/>
              <a:t>Exercise: Prove Theorem 7 </a:t>
            </a:r>
            <a:r>
              <a:rPr lang="en-GB" sz="2400" b="1" dirty="0" smtClean="0">
                <a:solidFill>
                  <a:srgbClr val="0000FF"/>
                </a:solidFill>
              </a:rPr>
              <a:t>Consensus</a:t>
            </a:r>
            <a:endParaRPr lang="en-GB" sz="2400" dirty="0" smtClean="0"/>
          </a:p>
          <a:p>
            <a:pPr>
              <a:buFontTx/>
              <a:buNone/>
            </a:pPr>
            <a:r>
              <a:rPr lang="en-GB" sz="2400" dirty="0" smtClean="0"/>
              <a:t>     </a:t>
            </a:r>
            <a:r>
              <a:rPr lang="en-GB" sz="2400" dirty="0" err="1" smtClean="0"/>
              <a:t>x</a:t>
            </a:r>
            <a:r>
              <a:rPr lang="en-GB" sz="2400" b="1" dirty="0" err="1" smtClean="0"/>
              <a:t>.</a:t>
            </a:r>
            <a:r>
              <a:rPr lang="en-GB" sz="2400" dirty="0" err="1" smtClean="0"/>
              <a:t>y</a:t>
            </a:r>
            <a:r>
              <a:rPr lang="en-GB" sz="2400" dirty="0" smtClean="0"/>
              <a:t> + </a:t>
            </a:r>
            <a:r>
              <a:rPr lang="en-GB" sz="2400" dirty="0" err="1" smtClean="0"/>
              <a:t>x'</a:t>
            </a:r>
            <a:r>
              <a:rPr lang="en-GB" sz="2400" b="1" dirty="0" err="1" smtClean="0"/>
              <a:t>.</a:t>
            </a:r>
            <a:r>
              <a:rPr lang="en-GB" sz="2400" dirty="0" err="1" smtClean="0"/>
              <a:t>z</a:t>
            </a:r>
            <a:r>
              <a:rPr lang="en-GB" sz="2400" dirty="0" smtClean="0"/>
              <a:t> + </a:t>
            </a:r>
            <a:r>
              <a:rPr lang="en-GB" sz="2400" dirty="0" err="1" smtClean="0"/>
              <a:t>y</a:t>
            </a:r>
            <a:r>
              <a:rPr lang="en-GB" sz="2400" b="1" dirty="0" err="1" smtClean="0"/>
              <a:t>.</a:t>
            </a:r>
            <a:r>
              <a:rPr lang="en-GB" sz="2400" dirty="0" err="1" smtClean="0"/>
              <a:t>z</a:t>
            </a:r>
            <a:r>
              <a:rPr lang="en-GB" sz="2400" dirty="0" smtClean="0"/>
              <a:t> = </a:t>
            </a:r>
            <a:r>
              <a:rPr lang="en-GB" sz="2400" dirty="0" err="1" smtClean="0"/>
              <a:t>x</a:t>
            </a:r>
            <a:r>
              <a:rPr lang="en-GB" sz="2400" b="1" dirty="0" err="1" smtClean="0"/>
              <a:t>.</a:t>
            </a:r>
            <a:r>
              <a:rPr lang="en-GB" sz="2400" dirty="0" err="1" smtClean="0"/>
              <a:t>y</a:t>
            </a:r>
            <a:r>
              <a:rPr lang="en-GB" sz="2400" dirty="0" smtClean="0"/>
              <a:t> + </a:t>
            </a:r>
            <a:r>
              <a:rPr lang="en-GB" sz="2400" dirty="0" err="1" smtClean="0"/>
              <a:t>x'</a:t>
            </a:r>
            <a:r>
              <a:rPr lang="en-GB" sz="2400" b="1" dirty="0" err="1" smtClean="0"/>
              <a:t>.</a:t>
            </a:r>
            <a:r>
              <a:rPr lang="en-GB" sz="2400" dirty="0" err="1" smtClean="0"/>
              <a:t>z</a:t>
            </a:r>
            <a:endParaRPr lang="en-GB" sz="2400" dirty="0" smtClean="0"/>
          </a:p>
          <a:p>
            <a:pPr>
              <a:buFontTx/>
              <a:buNone/>
            </a:pPr>
            <a:r>
              <a:rPr lang="en-GB" sz="2400" dirty="0" smtClean="0"/>
              <a:t>	</a:t>
            </a:r>
          </a:p>
        </p:txBody>
      </p:sp>
      <p:sp>
        <p:nvSpPr>
          <p:cNvPr id="675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962DC2F-B4BD-400F-AE36-62B9418358FD}" type="slidenum">
              <a:rPr lang="en-US" smtClean="0">
                <a:solidFill>
                  <a:srgbClr val="898989"/>
                </a:solidFill>
              </a:rPr>
              <a:pPr eaLnBrk="1" hangingPunct="1"/>
              <a:t>56</a:t>
            </a:fld>
            <a:endParaRPr lang="en-US" smtClean="0">
              <a:solidFill>
                <a:srgbClr val="898989"/>
              </a:solidFill>
            </a:endParaRPr>
          </a:p>
        </p:txBody>
      </p:sp>
      <p:sp>
        <p:nvSpPr>
          <p:cNvPr id="7" name="Rectangle 6"/>
          <p:cNvSpPr/>
          <p:nvPr/>
        </p:nvSpPr>
        <p:spPr>
          <a:xfrm>
            <a:off x="1066800" y="2209800"/>
            <a:ext cx="6019800" cy="2462213"/>
          </a:xfrm>
          <a:prstGeom prst="rect">
            <a:avLst/>
          </a:prstGeom>
        </p:spPr>
        <p:txBody>
          <a:bodyPr wrap="square">
            <a:spAutoFit/>
          </a:bodyPr>
          <a:lstStyle/>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smtClean="0">
                <a:solidFill>
                  <a:srgbClr val="0000FF"/>
                </a:solidFill>
              </a:rPr>
              <a:t> + </a:t>
            </a:r>
            <a:r>
              <a:rPr lang="en-GB" sz="2200" dirty="0" err="1" smtClean="0">
                <a:solidFill>
                  <a:srgbClr val="0000FF"/>
                </a:solidFill>
              </a:rPr>
              <a:t>x’.z</a:t>
            </a:r>
            <a:r>
              <a:rPr lang="en-GB" sz="2200" dirty="0" smtClean="0">
                <a:solidFill>
                  <a:srgbClr val="0000FF"/>
                </a:solidFill>
              </a:rPr>
              <a:t>  + y.z.1         		(identity)</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smtClean="0">
                <a:solidFill>
                  <a:srgbClr val="0000FF"/>
                </a:solidFill>
              </a:rPr>
              <a:t> + </a:t>
            </a:r>
            <a:r>
              <a:rPr lang="en-GB" sz="2200" dirty="0" err="1" smtClean="0">
                <a:solidFill>
                  <a:srgbClr val="0000FF"/>
                </a:solidFill>
              </a:rPr>
              <a:t>x’.z</a:t>
            </a:r>
            <a:r>
              <a:rPr lang="en-GB" sz="2200" dirty="0" smtClean="0">
                <a:solidFill>
                  <a:srgbClr val="0000FF"/>
                </a:solidFill>
              </a:rPr>
              <a:t> + </a:t>
            </a:r>
            <a:r>
              <a:rPr lang="en-GB" sz="2200" dirty="0" err="1" smtClean="0">
                <a:solidFill>
                  <a:srgbClr val="0000FF"/>
                </a:solidFill>
              </a:rPr>
              <a:t>y.z</a:t>
            </a:r>
            <a:r>
              <a:rPr lang="en-GB" sz="2200" dirty="0" smtClean="0">
                <a:solidFill>
                  <a:srgbClr val="0000FF"/>
                </a:solidFill>
              </a:rPr>
              <a:t>.(</a:t>
            </a:r>
            <a:r>
              <a:rPr lang="en-GB" sz="2200" dirty="0" err="1" smtClean="0">
                <a:solidFill>
                  <a:srgbClr val="0000FF"/>
                </a:solidFill>
              </a:rPr>
              <a:t>x+x</a:t>
            </a:r>
            <a:r>
              <a:rPr lang="en-GB" sz="2200" dirty="0" smtClean="0">
                <a:solidFill>
                  <a:srgbClr val="0000FF"/>
                </a:solidFill>
              </a:rPr>
              <a:t>’)		(complement)</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smtClean="0">
                <a:solidFill>
                  <a:srgbClr val="0000FF"/>
                </a:solidFill>
              </a:rPr>
              <a:t> + </a:t>
            </a:r>
            <a:r>
              <a:rPr lang="en-GB" sz="2200" dirty="0" err="1" smtClean="0">
                <a:solidFill>
                  <a:srgbClr val="0000FF"/>
                </a:solidFill>
              </a:rPr>
              <a:t>x’.z</a:t>
            </a:r>
            <a:r>
              <a:rPr lang="en-GB" sz="2200" dirty="0" smtClean="0">
                <a:solidFill>
                  <a:srgbClr val="0000FF"/>
                </a:solidFill>
              </a:rPr>
              <a:t> + </a:t>
            </a:r>
            <a:r>
              <a:rPr lang="en-GB" sz="2200" dirty="0" err="1" smtClean="0">
                <a:solidFill>
                  <a:srgbClr val="0000FF"/>
                </a:solidFill>
              </a:rPr>
              <a:t>x.y.z</a:t>
            </a:r>
            <a:r>
              <a:rPr lang="en-GB" sz="2200" dirty="0" smtClean="0">
                <a:solidFill>
                  <a:srgbClr val="0000FF"/>
                </a:solidFill>
              </a:rPr>
              <a:t> + x’.</a:t>
            </a:r>
            <a:r>
              <a:rPr lang="en-GB" sz="2200" dirty="0" err="1" smtClean="0">
                <a:solidFill>
                  <a:srgbClr val="0000FF"/>
                </a:solidFill>
              </a:rPr>
              <a:t>y.z</a:t>
            </a:r>
            <a:r>
              <a:rPr lang="en-GB" sz="2200" dirty="0" smtClean="0">
                <a:solidFill>
                  <a:srgbClr val="0000FF"/>
                </a:solidFill>
              </a:rPr>
              <a:t>		(distributive)</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a:solidFill>
                  <a:srgbClr val="0000FF"/>
                </a:solidFill>
              </a:rPr>
              <a:t> </a:t>
            </a:r>
            <a:r>
              <a:rPr lang="en-GB" sz="2200" dirty="0" smtClean="0">
                <a:solidFill>
                  <a:srgbClr val="0000FF"/>
                </a:solidFill>
              </a:rPr>
              <a:t>+ </a:t>
            </a:r>
            <a:r>
              <a:rPr lang="en-GB" sz="2200" dirty="0" err="1" smtClean="0">
                <a:solidFill>
                  <a:srgbClr val="0000FF"/>
                </a:solidFill>
              </a:rPr>
              <a:t>x.y.z</a:t>
            </a:r>
            <a:r>
              <a:rPr lang="en-GB" sz="2200" dirty="0" smtClean="0">
                <a:solidFill>
                  <a:srgbClr val="0000FF"/>
                </a:solidFill>
              </a:rPr>
              <a:t> +</a:t>
            </a:r>
            <a:r>
              <a:rPr lang="en-GB" sz="2200" dirty="0" err="1" smtClean="0">
                <a:solidFill>
                  <a:srgbClr val="0000FF"/>
                </a:solidFill>
              </a:rPr>
              <a:t>x’.z</a:t>
            </a:r>
            <a:r>
              <a:rPr lang="en-GB" sz="2200" dirty="0" smtClean="0">
                <a:solidFill>
                  <a:srgbClr val="0000FF"/>
                </a:solidFill>
              </a:rPr>
              <a:t> + x’.</a:t>
            </a:r>
            <a:r>
              <a:rPr lang="en-GB" sz="2200" dirty="0" err="1" smtClean="0">
                <a:solidFill>
                  <a:srgbClr val="0000FF"/>
                </a:solidFill>
              </a:rPr>
              <a:t>y.z</a:t>
            </a:r>
            <a:r>
              <a:rPr lang="en-GB" sz="2200" dirty="0" smtClean="0">
                <a:solidFill>
                  <a:srgbClr val="0000FF"/>
                </a:solidFill>
              </a:rPr>
              <a:t>		(commutative)</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smtClean="0">
                <a:solidFill>
                  <a:srgbClr val="0000FF"/>
                </a:solidFill>
              </a:rPr>
              <a:t> (1+ z) + </a:t>
            </a:r>
            <a:r>
              <a:rPr lang="en-GB" sz="2200" dirty="0" err="1" smtClean="0">
                <a:solidFill>
                  <a:srgbClr val="0000FF"/>
                </a:solidFill>
              </a:rPr>
              <a:t>x’.z</a:t>
            </a:r>
            <a:r>
              <a:rPr lang="en-GB" sz="2200" dirty="0" smtClean="0">
                <a:solidFill>
                  <a:srgbClr val="0000FF"/>
                </a:solidFill>
              </a:rPr>
              <a:t>(1 + y)		(distributive)</a:t>
            </a:r>
          </a:p>
          <a:p>
            <a:pPr eaLnBrk="1" hangingPunct="1">
              <a:spcBef>
                <a:spcPts val="0"/>
              </a:spcBef>
              <a:buFontTx/>
              <a:buNone/>
            </a:pPr>
            <a:r>
              <a:rPr lang="en-GB" sz="2200" dirty="0" smtClean="0">
                <a:solidFill>
                  <a:srgbClr val="0000FF"/>
                </a:solidFill>
              </a:rPr>
              <a:t>= x.y.1 + x’.z.1			(null)</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x.y</a:t>
            </a:r>
            <a:r>
              <a:rPr lang="en-GB" sz="2200" dirty="0" smtClean="0">
                <a:solidFill>
                  <a:srgbClr val="0000FF"/>
                </a:solidFill>
              </a:rPr>
              <a:t> + </a:t>
            </a:r>
            <a:r>
              <a:rPr lang="en-GB" sz="2200" dirty="0" err="1" smtClean="0">
                <a:solidFill>
                  <a:srgbClr val="0000FF"/>
                </a:solidFill>
              </a:rPr>
              <a:t>x’.z</a:t>
            </a:r>
            <a:r>
              <a:rPr lang="en-GB" sz="2200" dirty="0" smtClean="0">
                <a:solidFill>
                  <a:srgbClr val="0000FF"/>
                </a:solidFill>
              </a:rPr>
              <a:t>			(identity)</a:t>
            </a:r>
            <a:endParaRPr lang="en-GB" sz="2200" dirty="0">
              <a:solidFill>
                <a:srgbClr val="0000FF"/>
              </a:solidFill>
            </a:endParaRPr>
          </a:p>
        </p:txBody>
      </p:sp>
      <p:sp>
        <p:nvSpPr>
          <p:cNvPr id="8" name="Rectangle 7"/>
          <p:cNvSpPr/>
          <p:nvPr/>
        </p:nvSpPr>
        <p:spPr>
          <a:xfrm>
            <a:off x="1098521" y="2026973"/>
            <a:ext cx="5715000" cy="2827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Tree>
    <p:extLst>
      <p:ext uri="{BB962C8B-B14F-4D97-AF65-F5344CB8AC3E}">
        <p14:creationId xmlns:p14="http://schemas.microsoft.com/office/powerpoint/2010/main" val="70261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31788" y="897602"/>
            <a:ext cx="8229600" cy="5105400"/>
          </a:xfrm>
        </p:spPr>
        <p:txBody>
          <a:bodyPr/>
          <a:lstStyle/>
          <a:p>
            <a:pPr eaLnBrk="1" hangingPunct="1">
              <a:lnSpc>
                <a:spcPct val="90000"/>
              </a:lnSpc>
            </a:pPr>
            <a:r>
              <a:rPr lang="en-US" altLang="zh-TW" sz="2400" dirty="0" smtClean="0"/>
              <a:t>Given a Boolean Expression, convert the expression into a truth table.</a:t>
            </a:r>
          </a:p>
          <a:p>
            <a:pPr eaLnBrk="1" hangingPunct="1">
              <a:lnSpc>
                <a:spcPct val="90000"/>
              </a:lnSpc>
            </a:pPr>
            <a:endParaRPr lang="en-US" altLang="zh-TW" sz="2000" dirty="0"/>
          </a:p>
          <a:p>
            <a:pPr marL="0" indent="0" eaLnBrk="1" hangingPunct="1">
              <a:lnSpc>
                <a:spcPct val="90000"/>
              </a:lnSpc>
              <a:buNone/>
            </a:pPr>
            <a:r>
              <a:rPr lang="en-US" altLang="zh-TW" sz="2000" dirty="0" smtClean="0"/>
              <a:t>Example:   F   =   </a:t>
            </a:r>
            <a:r>
              <a:rPr lang="en-US" altLang="zh-TW" sz="2000" dirty="0" err="1" smtClean="0"/>
              <a:t>a.b</a:t>
            </a:r>
            <a:r>
              <a:rPr lang="en-US" altLang="zh-TW" sz="2000" dirty="0" smtClean="0"/>
              <a:t> + </a:t>
            </a:r>
            <a:r>
              <a:rPr lang="en-US" altLang="zh-TW" sz="2000" dirty="0" err="1" smtClean="0"/>
              <a:t>a’.c</a:t>
            </a:r>
            <a:r>
              <a:rPr lang="en-US" altLang="zh-TW" sz="2000" dirty="0" smtClean="0"/>
              <a:t> + </a:t>
            </a:r>
            <a:r>
              <a:rPr lang="en-US" altLang="zh-TW" sz="2000" dirty="0" err="1" smtClean="0"/>
              <a:t>a’.b’.c</a:t>
            </a:r>
            <a:r>
              <a:rPr lang="en-US" altLang="zh-TW" sz="2000" dirty="0" smtClean="0"/>
              <a:t>’</a:t>
            </a:r>
          </a:p>
          <a:p>
            <a:pPr eaLnBrk="1" hangingPunct="1">
              <a:lnSpc>
                <a:spcPct val="90000"/>
              </a:lnSpc>
              <a:buFont typeface="Arial" pitchFamily="34" charset="0"/>
              <a:buNone/>
            </a:pPr>
            <a:endParaRPr lang="en-US" altLang="zh-TW" sz="2000" dirty="0" smtClean="0">
              <a:sym typeface="Wingdings" pitchFamily="2" charset="2"/>
            </a:endParaRPr>
          </a:p>
        </p:txBody>
      </p:sp>
      <p:sp>
        <p:nvSpPr>
          <p:cNvPr id="68611" name="Title 1"/>
          <p:cNvSpPr>
            <a:spLocks noGrp="1"/>
          </p:cNvSpPr>
          <p:nvPr>
            <p:ph type="title"/>
          </p:nvPr>
        </p:nvSpPr>
        <p:spPr/>
        <p:txBody>
          <a:bodyPr/>
          <a:lstStyle/>
          <a:p>
            <a:pPr eaLnBrk="1" hangingPunct="1"/>
            <a:r>
              <a:rPr lang="en-US" sz="3200" b="1" dirty="0" smtClean="0"/>
              <a:t>Boolean Expression to Truth Table</a:t>
            </a:r>
          </a:p>
        </p:txBody>
      </p:sp>
      <p:sp>
        <p:nvSpPr>
          <p:cNvPr id="686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FE02834-8F7A-44C8-8E99-4C892FB6FACD}" type="slidenum">
              <a:rPr lang="en-US" smtClean="0">
                <a:solidFill>
                  <a:srgbClr val="898989"/>
                </a:solidFill>
              </a:rPr>
              <a:pPr eaLnBrk="1" hangingPunct="1"/>
              <a:t>57</a:t>
            </a:fld>
            <a:endParaRPr lang="en-US" smtClean="0">
              <a:solidFill>
                <a:srgbClr val="898989"/>
              </a:solidFill>
            </a:endParaRPr>
          </a:p>
        </p:txBody>
      </p:sp>
      <p:graphicFrame>
        <p:nvGraphicFramePr>
          <p:cNvPr id="5" name="Object 1"/>
          <p:cNvGraphicFramePr>
            <a:graphicFrameLocks noChangeAspect="1"/>
          </p:cNvGraphicFramePr>
          <p:nvPr>
            <p:extLst>
              <p:ext uri="{D42A27DB-BD31-4B8C-83A1-F6EECF244321}">
                <p14:modId xmlns:p14="http://schemas.microsoft.com/office/powerpoint/2010/main" val="385087422"/>
              </p:ext>
            </p:extLst>
          </p:nvPr>
        </p:nvGraphicFramePr>
        <p:xfrm>
          <a:off x="5105400" y="2011233"/>
          <a:ext cx="2063750" cy="3200400"/>
        </p:xfrm>
        <a:graphic>
          <a:graphicData uri="http://schemas.openxmlformats.org/presentationml/2006/ole">
            <mc:AlternateContent xmlns:mc="http://schemas.openxmlformats.org/markup-compatibility/2006">
              <mc:Choice xmlns:v="urn:schemas-microsoft-com:vml" Requires="v">
                <p:oleObj spid="_x0000_s55308" name="Document" r:id="rId4" imgW="1693414" imgH="2624512" progId="Word.Document.8">
                  <p:embed/>
                </p:oleObj>
              </mc:Choice>
              <mc:Fallback>
                <p:oleObj name="Document" r:id="rId4" imgW="1693414" imgH="2624512" progId="Word.Document.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011233"/>
                        <a:ext cx="206375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Arrow Connector 2"/>
          <p:cNvCxnSpPr/>
          <p:nvPr/>
        </p:nvCxnSpPr>
        <p:spPr>
          <a:xfrm flipV="1">
            <a:off x="1447800" y="2362200"/>
            <a:ext cx="685800" cy="8952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304800" y="3257490"/>
            <a:ext cx="1981200" cy="707886"/>
          </a:xfrm>
          <a:prstGeom prst="rect">
            <a:avLst/>
          </a:prstGeom>
        </p:spPr>
        <p:txBody>
          <a:bodyPr wrap="square">
            <a:spAutoFit/>
          </a:bodyPr>
          <a:lstStyle/>
          <a:p>
            <a:r>
              <a:rPr lang="en-US" altLang="zh-TW" sz="2000" dirty="0" smtClean="0"/>
              <a:t>F = 1 when a = 1 and b = 1, c = X</a:t>
            </a:r>
          </a:p>
        </p:txBody>
      </p:sp>
      <p:cxnSp>
        <p:nvCxnSpPr>
          <p:cNvPr id="15" name="Straight Arrow Connector 14"/>
          <p:cNvCxnSpPr/>
          <p:nvPr/>
        </p:nvCxnSpPr>
        <p:spPr>
          <a:xfrm flipV="1">
            <a:off x="2286000" y="2305277"/>
            <a:ext cx="533400" cy="20927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899984" y="4409822"/>
            <a:ext cx="1981200" cy="707886"/>
          </a:xfrm>
          <a:prstGeom prst="rect">
            <a:avLst/>
          </a:prstGeom>
        </p:spPr>
        <p:txBody>
          <a:bodyPr wrap="square">
            <a:spAutoFit/>
          </a:bodyPr>
          <a:lstStyle/>
          <a:p>
            <a:r>
              <a:rPr lang="en-US" altLang="zh-TW" sz="2000" dirty="0" smtClean="0"/>
              <a:t>F = 1 when a = 0 and c = 1, b = X</a:t>
            </a:r>
          </a:p>
        </p:txBody>
      </p:sp>
      <p:cxnSp>
        <p:nvCxnSpPr>
          <p:cNvPr id="18" name="Straight Arrow Connector 17"/>
          <p:cNvCxnSpPr/>
          <p:nvPr/>
        </p:nvCxnSpPr>
        <p:spPr>
          <a:xfrm flipH="1" flipV="1">
            <a:off x="3566984" y="2260056"/>
            <a:ext cx="61784" cy="15283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819400" y="3864473"/>
            <a:ext cx="1981200" cy="707886"/>
          </a:xfrm>
          <a:prstGeom prst="rect">
            <a:avLst/>
          </a:prstGeom>
        </p:spPr>
        <p:txBody>
          <a:bodyPr wrap="square">
            <a:spAutoFit/>
          </a:bodyPr>
          <a:lstStyle/>
          <a:p>
            <a:r>
              <a:rPr lang="en-US" altLang="zh-TW" sz="2000" dirty="0" smtClean="0"/>
              <a:t>F = 1 when a = 0 and b = 0, b = 0</a:t>
            </a:r>
          </a:p>
        </p:txBody>
      </p:sp>
    </p:spTree>
    <p:extLst>
      <p:ext uri="{BB962C8B-B14F-4D97-AF65-F5344CB8AC3E}">
        <p14:creationId xmlns:p14="http://schemas.microsoft.com/office/powerpoint/2010/main" val="49777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31788" y="897602"/>
            <a:ext cx="8229600" cy="5105400"/>
          </a:xfrm>
        </p:spPr>
        <p:txBody>
          <a:bodyPr/>
          <a:lstStyle/>
          <a:p>
            <a:pPr eaLnBrk="1" hangingPunct="1">
              <a:lnSpc>
                <a:spcPct val="90000"/>
              </a:lnSpc>
            </a:pPr>
            <a:r>
              <a:rPr lang="en-US" altLang="zh-TW" sz="2000" dirty="0" smtClean="0"/>
              <a:t>Generate the truth table for the following equation</a:t>
            </a:r>
          </a:p>
          <a:p>
            <a:pPr eaLnBrk="1" hangingPunct="1">
              <a:lnSpc>
                <a:spcPct val="90000"/>
              </a:lnSpc>
            </a:pPr>
            <a:endParaRPr lang="en-US" altLang="zh-TW" sz="2000" dirty="0"/>
          </a:p>
          <a:p>
            <a:pPr marL="0" indent="0" eaLnBrk="1" hangingPunct="1">
              <a:lnSpc>
                <a:spcPct val="90000"/>
              </a:lnSpc>
              <a:buNone/>
            </a:pPr>
            <a:r>
              <a:rPr lang="en-US" altLang="zh-TW" sz="2000" dirty="0" smtClean="0"/>
              <a:t>Example:   F   = a.(b + c)’ +  </a:t>
            </a:r>
            <a:r>
              <a:rPr lang="en-US" altLang="zh-TW" sz="2000" dirty="0" err="1" smtClean="0"/>
              <a:t>b’.c</a:t>
            </a:r>
            <a:r>
              <a:rPr lang="en-US" altLang="zh-TW" sz="2000" dirty="0" smtClean="0"/>
              <a:t>’</a:t>
            </a:r>
          </a:p>
          <a:p>
            <a:pPr eaLnBrk="1" hangingPunct="1">
              <a:lnSpc>
                <a:spcPct val="90000"/>
              </a:lnSpc>
              <a:buFont typeface="Arial" pitchFamily="34" charset="0"/>
              <a:buNone/>
            </a:pPr>
            <a:endParaRPr lang="en-US" altLang="zh-TW" sz="2000" dirty="0" smtClean="0">
              <a:sym typeface="Wingdings" pitchFamily="2" charset="2"/>
            </a:endParaRPr>
          </a:p>
        </p:txBody>
      </p:sp>
      <p:sp>
        <p:nvSpPr>
          <p:cNvPr id="68611" name="Title 1"/>
          <p:cNvSpPr>
            <a:spLocks noGrp="1"/>
          </p:cNvSpPr>
          <p:nvPr>
            <p:ph type="title"/>
          </p:nvPr>
        </p:nvSpPr>
        <p:spPr/>
        <p:txBody>
          <a:bodyPr/>
          <a:lstStyle/>
          <a:p>
            <a:pPr eaLnBrk="1" hangingPunct="1"/>
            <a:r>
              <a:rPr lang="en-US" sz="3200" b="1" dirty="0" smtClean="0"/>
              <a:t>Boolean Expression to Truth Table</a:t>
            </a:r>
          </a:p>
        </p:txBody>
      </p:sp>
      <p:sp>
        <p:nvSpPr>
          <p:cNvPr id="686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3FE02834-8F7A-44C8-8E99-4C892FB6FACD}" type="slidenum">
              <a:rPr lang="en-US" smtClean="0">
                <a:solidFill>
                  <a:srgbClr val="898989"/>
                </a:solidFill>
              </a:rPr>
              <a:pPr eaLnBrk="1" hangingPunct="1"/>
              <a:t>58</a:t>
            </a:fld>
            <a:endParaRPr lang="en-US" smtClean="0">
              <a:solidFill>
                <a:srgbClr val="898989"/>
              </a:solidFill>
            </a:endParaRPr>
          </a:p>
        </p:txBody>
      </p:sp>
      <p:graphicFrame>
        <p:nvGraphicFramePr>
          <p:cNvPr id="5" name="Object 1"/>
          <p:cNvGraphicFramePr>
            <a:graphicFrameLocks noChangeAspect="1"/>
          </p:cNvGraphicFramePr>
          <p:nvPr>
            <p:extLst>
              <p:ext uri="{D42A27DB-BD31-4B8C-83A1-F6EECF244321}">
                <p14:modId xmlns:p14="http://schemas.microsoft.com/office/powerpoint/2010/main" val="1942759350"/>
              </p:ext>
            </p:extLst>
          </p:nvPr>
        </p:nvGraphicFramePr>
        <p:xfrm>
          <a:off x="6629400" y="2139950"/>
          <a:ext cx="2063750" cy="3187700"/>
        </p:xfrm>
        <a:graphic>
          <a:graphicData uri="http://schemas.openxmlformats.org/presentationml/2006/ole">
            <mc:AlternateContent xmlns:mc="http://schemas.openxmlformats.org/markup-compatibility/2006">
              <mc:Choice xmlns:v="urn:schemas-microsoft-com:vml" Requires="v">
                <p:oleObj spid="_x0000_s54295" name="Document" r:id="rId4" imgW="1693414" imgH="2626674" progId="Word.Document.8">
                  <p:embed/>
                </p:oleObj>
              </mc:Choice>
              <mc:Fallback>
                <p:oleObj name="Document" r:id="rId4" imgW="1693414" imgH="2626674" progId="Word.Document.8">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139950"/>
                        <a:ext cx="2063750" cy="318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Arrow Connector 20"/>
          <p:cNvCxnSpPr/>
          <p:nvPr/>
        </p:nvCxnSpPr>
        <p:spPr>
          <a:xfrm flipH="1" flipV="1">
            <a:off x="3446506" y="1969132"/>
            <a:ext cx="1201694" cy="7246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267200" y="2693767"/>
            <a:ext cx="2057400" cy="70788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r>
              <a:rPr lang="en-US" altLang="zh-TW" sz="2000" dirty="0" smtClean="0"/>
              <a:t>F = 1 when b = 0 and c = 0</a:t>
            </a:r>
          </a:p>
        </p:txBody>
      </p:sp>
      <p:sp>
        <p:nvSpPr>
          <p:cNvPr id="25" name="Rectangle 24"/>
          <p:cNvSpPr/>
          <p:nvPr/>
        </p:nvSpPr>
        <p:spPr>
          <a:xfrm>
            <a:off x="228600" y="2693767"/>
            <a:ext cx="3962400" cy="34778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r>
              <a:rPr lang="en-US" altLang="zh-TW" sz="2000" dirty="0" smtClean="0"/>
              <a:t>F = 1 only when </a:t>
            </a:r>
          </a:p>
          <a:p>
            <a:endParaRPr lang="en-US" altLang="zh-TW" sz="2000" dirty="0" smtClean="0"/>
          </a:p>
          <a:p>
            <a:pPr marL="342900" indent="-342900">
              <a:buFont typeface="Arial" pitchFamily="34" charset="0"/>
              <a:buChar char="•"/>
            </a:pPr>
            <a:r>
              <a:rPr lang="en-US" altLang="zh-TW" sz="2000" dirty="0" smtClean="0"/>
              <a:t>a=1 AND (b + c)’ = 1</a:t>
            </a:r>
          </a:p>
          <a:p>
            <a:endParaRPr lang="en-US" altLang="zh-TW" sz="2000" dirty="0"/>
          </a:p>
          <a:p>
            <a:pPr marL="342900" indent="-342900">
              <a:buFont typeface="Arial" pitchFamily="34" charset="0"/>
              <a:buChar char="•"/>
            </a:pPr>
            <a:r>
              <a:rPr lang="en-US" altLang="zh-TW" sz="2000" dirty="0" smtClean="0"/>
              <a:t>(b + c)’ = 1 only when b + c = 0</a:t>
            </a:r>
          </a:p>
          <a:p>
            <a:endParaRPr lang="en-US" altLang="zh-TW" sz="2000" dirty="0"/>
          </a:p>
          <a:p>
            <a:pPr marL="342900" indent="-342900">
              <a:buFont typeface="Arial" pitchFamily="34" charset="0"/>
              <a:buChar char="•"/>
            </a:pPr>
            <a:r>
              <a:rPr lang="en-US" altLang="zh-TW" sz="2000" dirty="0" smtClean="0"/>
              <a:t>b + c = 0 when b=0 AND c = 0</a:t>
            </a:r>
          </a:p>
          <a:p>
            <a:endParaRPr lang="en-US" altLang="zh-TW" sz="2000" dirty="0"/>
          </a:p>
          <a:p>
            <a:r>
              <a:rPr lang="en-US" altLang="zh-TW" sz="2000" dirty="0" smtClean="0">
                <a:sym typeface="Wingdings" pitchFamily="2" charset="2"/>
              </a:rPr>
              <a:t> F = 1 when a=1 and (b=0  and c=0)</a:t>
            </a:r>
            <a:endParaRPr lang="en-US" altLang="zh-TW" sz="2000" dirty="0" smtClean="0"/>
          </a:p>
          <a:p>
            <a:endParaRPr lang="en-US" altLang="zh-TW" sz="2000" dirty="0" smtClean="0"/>
          </a:p>
          <a:p>
            <a:endParaRPr lang="en-US" altLang="zh-TW" sz="2000" dirty="0" smtClean="0"/>
          </a:p>
        </p:txBody>
      </p:sp>
      <p:cxnSp>
        <p:nvCxnSpPr>
          <p:cNvPr id="29" name="Straight Arrow Connector 28"/>
          <p:cNvCxnSpPr/>
          <p:nvPr/>
        </p:nvCxnSpPr>
        <p:spPr>
          <a:xfrm flipV="1">
            <a:off x="2057400" y="1969132"/>
            <a:ext cx="339812" cy="7246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191529" y="1969132"/>
            <a:ext cx="4026759" cy="4592594"/>
            <a:chOff x="191529" y="1969132"/>
            <a:chExt cx="4026759" cy="4592594"/>
          </a:xfrm>
        </p:grpSpPr>
        <p:sp>
          <p:nvSpPr>
            <p:cNvPr id="27" name="Rectangle 26"/>
            <p:cNvSpPr/>
            <p:nvPr/>
          </p:nvSpPr>
          <p:spPr>
            <a:xfrm>
              <a:off x="191529" y="2693765"/>
              <a:ext cx="4026759" cy="3867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306211" y="1969132"/>
              <a:ext cx="1360789" cy="3867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354448" y="1969132"/>
            <a:ext cx="3046351" cy="1764668"/>
            <a:chOff x="3354448" y="1969132"/>
            <a:chExt cx="3046351" cy="1764668"/>
          </a:xfrm>
        </p:grpSpPr>
        <p:sp>
          <p:nvSpPr>
            <p:cNvPr id="35" name="Rectangle 34"/>
            <p:cNvSpPr/>
            <p:nvPr/>
          </p:nvSpPr>
          <p:spPr>
            <a:xfrm>
              <a:off x="4191000" y="2584153"/>
              <a:ext cx="2209799" cy="1149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54448" y="1969132"/>
              <a:ext cx="1522352" cy="7740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p:cNvSpPr/>
          <p:nvPr/>
        </p:nvSpPr>
        <p:spPr>
          <a:xfrm>
            <a:off x="6629400" y="1799819"/>
            <a:ext cx="2285999" cy="3867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40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TW" sz="3200" b="1" dirty="0" smtClean="0"/>
              <a:t>Boolean Algebra for Circuit Simplification</a:t>
            </a:r>
            <a:endParaRPr lang="en-US" sz="3200" b="1" dirty="0" smtClean="0"/>
          </a:p>
        </p:txBody>
      </p:sp>
      <p:sp>
        <p:nvSpPr>
          <p:cNvPr id="70659" name="Rectangle 3"/>
          <p:cNvSpPr>
            <a:spLocks noGrp="1" noChangeArrowheads="1"/>
          </p:cNvSpPr>
          <p:nvPr>
            <p:ph idx="1"/>
          </p:nvPr>
        </p:nvSpPr>
        <p:spPr>
          <a:xfrm>
            <a:off x="304800" y="1066800"/>
            <a:ext cx="8229600" cy="5105400"/>
          </a:xfrm>
        </p:spPr>
        <p:txBody>
          <a:bodyPr/>
          <a:lstStyle/>
          <a:p>
            <a:pPr eaLnBrk="1" hangingPunct="1">
              <a:spcBef>
                <a:spcPts val="600"/>
              </a:spcBef>
            </a:pPr>
            <a:r>
              <a:rPr lang="en-US" altLang="zh-TW" sz="2400" dirty="0" smtClean="0"/>
              <a:t>A simpler Boolean expression often gives rise to a better circuit, though not always the best.</a:t>
            </a:r>
          </a:p>
          <a:p>
            <a:pPr eaLnBrk="1" hangingPunct="1">
              <a:spcBef>
                <a:spcPts val="600"/>
              </a:spcBef>
            </a:pPr>
            <a:endParaRPr lang="en-US" altLang="zh-TW" sz="2400" dirty="0" smtClean="0"/>
          </a:p>
          <a:p>
            <a:pPr eaLnBrk="1" hangingPunct="1">
              <a:spcBef>
                <a:spcPts val="600"/>
              </a:spcBef>
            </a:pPr>
            <a:r>
              <a:rPr lang="en-US" altLang="zh-TW" sz="2400" dirty="0" smtClean="0"/>
              <a:t>It will be assumed that the simplest algebraic expression is one with</a:t>
            </a:r>
          </a:p>
          <a:p>
            <a:pPr lvl="1" eaLnBrk="1" hangingPunct="1">
              <a:spcBef>
                <a:spcPts val="600"/>
              </a:spcBef>
            </a:pPr>
            <a:r>
              <a:rPr lang="en-US" altLang="zh-TW" sz="2000" dirty="0" smtClean="0"/>
              <a:t>minimum number of terms and</a:t>
            </a:r>
          </a:p>
          <a:p>
            <a:pPr lvl="1" eaLnBrk="1" hangingPunct="1">
              <a:spcBef>
                <a:spcPts val="600"/>
              </a:spcBef>
            </a:pPr>
            <a:r>
              <a:rPr lang="en-US" altLang="zh-TW" sz="2000" dirty="0" smtClean="0"/>
              <a:t>fewest number of literals in each term</a:t>
            </a:r>
          </a:p>
          <a:p>
            <a:pPr eaLnBrk="1" hangingPunct="1">
              <a:spcBef>
                <a:spcPts val="600"/>
              </a:spcBef>
            </a:pPr>
            <a:endParaRPr lang="en-US" sz="2800" dirty="0" smtClean="0"/>
          </a:p>
        </p:txBody>
      </p:sp>
      <p:sp>
        <p:nvSpPr>
          <p:cNvPr id="706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F4551B55-91E4-479E-995E-5EFB9F1B04AB}" type="slidenum">
              <a:rPr lang="en-US" smtClean="0">
                <a:solidFill>
                  <a:srgbClr val="898989"/>
                </a:solidFill>
              </a:rPr>
              <a:pPr eaLnBrk="1" hangingPunct="1"/>
              <a:t>59</a:t>
            </a:fld>
            <a:endParaRPr lang="en-US" smtClean="0">
              <a:solidFill>
                <a:srgbClr val="898989"/>
              </a:solidFill>
            </a:endParaRPr>
          </a:p>
        </p:txBody>
      </p:sp>
    </p:spTree>
    <p:extLst>
      <p:ext uri="{BB962C8B-B14F-4D97-AF65-F5344CB8AC3E}">
        <p14:creationId xmlns:p14="http://schemas.microsoft.com/office/powerpoint/2010/main" val="2347795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9B14A0C-2180-400E-9FD3-B3884A096802}" type="slidenum">
              <a:rPr lang="en-US" smtClean="0">
                <a:solidFill>
                  <a:srgbClr val="898989"/>
                </a:solidFill>
              </a:rPr>
              <a:pPr eaLnBrk="1" hangingPunct="1"/>
              <a:t>6</a:t>
            </a:fld>
            <a:endParaRPr lang="en-US" smtClean="0">
              <a:solidFill>
                <a:srgbClr val="898989"/>
              </a:solidFill>
            </a:endParaRPr>
          </a:p>
        </p:txBody>
      </p:sp>
      <p:sp>
        <p:nvSpPr>
          <p:cNvPr id="11267" name="Rectangle 2"/>
          <p:cNvSpPr>
            <a:spLocks noGrp="1" noChangeArrowheads="1"/>
          </p:cNvSpPr>
          <p:nvPr>
            <p:ph type="title"/>
          </p:nvPr>
        </p:nvSpPr>
        <p:spPr>
          <a:xfrm>
            <a:off x="731838" y="0"/>
            <a:ext cx="7772400" cy="762000"/>
          </a:xfrm>
        </p:spPr>
        <p:txBody>
          <a:bodyPr/>
          <a:lstStyle/>
          <a:p>
            <a:pPr eaLnBrk="1" hangingPunct="1"/>
            <a:r>
              <a:rPr lang="en-GB" sz="3600" b="1" dirty="0" smtClean="0"/>
              <a:t>The OR Gate</a:t>
            </a:r>
            <a:endParaRPr lang="en-GB" sz="3600" dirty="0" smtClean="0"/>
          </a:p>
        </p:txBody>
      </p:sp>
      <p:grpSp>
        <p:nvGrpSpPr>
          <p:cNvPr id="11274" name="Group 14"/>
          <p:cNvGrpSpPr>
            <a:grpSpLocks/>
          </p:cNvGrpSpPr>
          <p:nvPr/>
        </p:nvGrpSpPr>
        <p:grpSpPr bwMode="auto">
          <a:xfrm>
            <a:off x="1134166" y="4059742"/>
            <a:ext cx="2295261" cy="552108"/>
            <a:chOff x="1584" y="1536"/>
            <a:chExt cx="1756" cy="412"/>
          </a:xfrm>
        </p:grpSpPr>
        <p:sp>
          <p:nvSpPr>
            <p:cNvPr id="11275" name="Line 15"/>
            <p:cNvSpPr>
              <a:spLocks noChangeShapeType="1"/>
            </p:cNvSpPr>
            <p:nvPr/>
          </p:nvSpPr>
          <p:spPr bwMode="auto">
            <a:xfrm>
              <a:off x="1824" y="163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6"/>
            <p:cNvSpPr>
              <a:spLocks noChangeShapeType="1"/>
            </p:cNvSpPr>
            <p:nvPr/>
          </p:nvSpPr>
          <p:spPr bwMode="auto">
            <a:xfrm>
              <a:off x="1824" y="187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1277" name="Line 17"/>
            <p:cNvSpPr>
              <a:spLocks noChangeShapeType="1"/>
            </p:cNvSpPr>
            <p:nvPr/>
          </p:nvSpPr>
          <p:spPr bwMode="auto">
            <a:xfrm flipV="1">
              <a:off x="2489" y="174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1278" name="Text Box 18"/>
            <p:cNvSpPr txBox="1">
              <a:spLocks noChangeArrowheads="1"/>
            </p:cNvSpPr>
            <p:nvPr/>
          </p:nvSpPr>
          <p:spPr bwMode="auto">
            <a:xfrm>
              <a:off x="1584" y="1536"/>
              <a:ext cx="19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a:p>
              <a:pPr algn="r">
                <a:spcBef>
                  <a:spcPct val="30000"/>
                </a:spcBef>
              </a:pPr>
              <a:r>
                <a:rPr lang="en-GB" sz="1600"/>
                <a:t>B</a:t>
              </a:r>
            </a:p>
          </p:txBody>
        </p:sp>
        <p:sp>
          <p:nvSpPr>
            <p:cNvPr id="11279" name="Text Box 19"/>
            <p:cNvSpPr txBox="1">
              <a:spLocks noChangeArrowheads="1"/>
            </p:cNvSpPr>
            <p:nvPr/>
          </p:nvSpPr>
          <p:spPr bwMode="auto">
            <a:xfrm>
              <a:off x="2784" y="1632"/>
              <a:ext cx="5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dirty="0"/>
                <a:t>A+B</a:t>
              </a:r>
            </a:p>
          </p:txBody>
        </p:sp>
        <p:grpSp>
          <p:nvGrpSpPr>
            <p:cNvPr id="11280" name="Group 20"/>
            <p:cNvGrpSpPr>
              <a:grpSpLocks/>
            </p:cNvGrpSpPr>
            <p:nvPr/>
          </p:nvGrpSpPr>
          <p:grpSpPr bwMode="auto">
            <a:xfrm>
              <a:off x="2099" y="1602"/>
              <a:ext cx="384" cy="302"/>
              <a:chOff x="6768" y="11808"/>
              <a:chExt cx="1008" cy="792"/>
            </a:xfrm>
          </p:grpSpPr>
          <p:sp>
            <p:nvSpPr>
              <p:cNvPr id="11281" name="Freeform 21"/>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2" name="Line 22"/>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3"/>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Freeform 24"/>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5" name="Freeform 25"/>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aphicFrame>
        <p:nvGraphicFramePr>
          <p:cNvPr id="12294" name="Object 26"/>
          <p:cNvGraphicFramePr>
            <a:graphicFrameLocks noChangeAspect="1"/>
          </p:cNvGraphicFramePr>
          <p:nvPr>
            <p:extLst>
              <p:ext uri="{D42A27DB-BD31-4B8C-83A1-F6EECF244321}">
                <p14:modId xmlns:p14="http://schemas.microsoft.com/office/powerpoint/2010/main" val="1737723748"/>
              </p:ext>
            </p:extLst>
          </p:nvPr>
        </p:nvGraphicFramePr>
        <p:xfrm>
          <a:off x="1066120" y="4841875"/>
          <a:ext cx="2107633" cy="2016125"/>
        </p:xfrm>
        <a:graphic>
          <a:graphicData uri="http://schemas.openxmlformats.org/presentationml/2006/ole">
            <mc:AlternateContent xmlns:mc="http://schemas.openxmlformats.org/markup-compatibility/2006">
              <mc:Choice xmlns:v="urn:schemas-microsoft-com:vml" Requires="v">
                <p:oleObj spid="_x0000_s22645" name="Document" r:id="rId4" imgW="2296668" imgH="2193036" progId="Word.Document.8">
                  <p:embed/>
                </p:oleObj>
              </mc:Choice>
              <mc:Fallback>
                <p:oleObj name="Document" r:id="rId4" imgW="2296668" imgH="2193036" progId="Word.Document.8">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120" y="4841875"/>
                        <a:ext cx="2107633"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39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71" y="795568"/>
            <a:ext cx="4568029" cy="258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95400" y="3581400"/>
            <a:ext cx="1891620" cy="338554"/>
          </a:xfrm>
          <a:prstGeom prst="rect">
            <a:avLst/>
          </a:prstGeom>
          <a:noFill/>
        </p:spPr>
        <p:txBody>
          <a:bodyPr wrap="square" rtlCol="0">
            <a:spAutoFit/>
          </a:bodyPr>
          <a:lstStyle/>
          <a:p>
            <a:r>
              <a:rPr lang="en-US" sz="1600" b="1" dirty="0" smtClean="0"/>
              <a:t>2 input OR gate</a:t>
            </a:r>
            <a:endParaRPr lang="en-US" sz="16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28715274"/>
              </p:ext>
            </p:extLst>
          </p:nvPr>
        </p:nvGraphicFramePr>
        <p:xfrm>
          <a:off x="5047508" y="4582457"/>
          <a:ext cx="2613365" cy="2581025"/>
        </p:xfrm>
        <a:graphic>
          <a:graphicData uri="http://schemas.openxmlformats.org/presentationml/2006/ole">
            <mc:AlternateContent xmlns:mc="http://schemas.openxmlformats.org/markup-compatibility/2006">
              <mc:Choice xmlns:v="urn:schemas-microsoft-com:vml" Requires="v">
                <p:oleObj spid="_x0000_s22646" name="Document" r:id="rId8" imgW="3147534" imgH="3406856" progId="Word.Document.8">
                  <p:embed/>
                </p:oleObj>
              </mc:Choice>
              <mc:Fallback>
                <p:oleObj name="Document" r:id="rId8" imgW="3147534" imgH="3406856" progId="Word.Document.8">
                  <p:embed/>
                  <p:pic>
                    <p:nvPicPr>
                      <p:cNvPr id="0" name="Picture 1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7508" y="4582457"/>
                        <a:ext cx="2613365" cy="2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5517176" y="3378481"/>
            <a:ext cx="1891620" cy="369332"/>
          </a:xfrm>
          <a:prstGeom prst="rect">
            <a:avLst/>
          </a:prstGeom>
          <a:noFill/>
        </p:spPr>
        <p:txBody>
          <a:bodyPr wrap="square" rtlCol="0">
            <a:spAutoFit/>
          </a:bodyPr>
          <a:lstStyle/>
          <a:p>
            <a:r>
              <a:rPr lang="en-US" b="1" dirty="0"/>
              <a:t>3</a:t>
            </a:r>
            <a:r>
              <a:rPr lang="en-US" b="1" dirty="0" smtClean="0"/>
              <a:t> input OR gate</a:t>
            </a:r>
            <a:endParaRPr lang="en-US" b="1" dirty="0"/>
          </a:p>
        </p:txBody>
      </p:sp>
      <p:grpSp>
        <p:nvGrpSpPr>
          <p:cNvPr id="5" name="Group 4"/>
          <p:cNvGrpSpPr/>
          <p:nvPr/>
        </p:nvGrpSpPr>
        <p:grpSpPr>
          <a:xfrm>
            <a:off x="5377925" y="3846605"/>
            <a:ext cx="2470965" cy="585788"/>
            <a:chOff x="5950177" y="3252415"/>
            <a:chExt cx="3116263" cy="738188"/>
          </a:xfrm>
        </p:grpSpPr>
        <p:grpSp>
          <p:nvGrpSpPr>
            <p:cNvPr id="34" name="Group 14"/>
            <p:cNvGrpSpPr>
              <a:grpSpLocks/>
            </p:cNvGrpSpPr>
            <p:nvPr/>
          </p:nvGrpSpPr>
          <p:grpSpPr bwMode="auto">
            <a:xfrm>
              <a:off x="5950177" y="3252415"/>
              <a:ext cx="3116263" cy="738188"/>
              <a:chOff x="1584" y="1536"/>
              <a:chExt cx="1963" cy="465"/>
            </a:xfrm>
          </p:grpSpPr>
          <p:sp>
            <p:nvSpPr>
              <p:cNvPr id="35" name="Line 15"/>
              <p:cNvSpPr>
                <a:spLocks noChangeShapeType="1"/>
              </p:cNvSpPr>
              <p:nvPr/>
            </p:nvSpPr>
            <p:spPr bwMode="auto">
              <a:xfrm>
                <a:off x="1824" y="163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a:off x="1824" y="187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flipV="1">
                <a:off x="2489" y="174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18"/>
              <p:cNvSpPr txBox="1">
                <a:spLocks noChangeArrowheads="1"/>
              </p:cNvSpPr>
              <p:nvPr/>
            </p:nvSpPr>
            <p:spPr bwMode="auto">
              <a:xfrm>
                <a:off x="1584" y="1536"/>
                <a:ext cx="19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400" dirty="0"/>
                  <a:t>A</a:t>
                </a:r>
              </a:p>
              <a:p>
                <a:pPr algn="r">
                  <a:spcBef>
                    <a:spcPts val="0"/>
                  </a:spcBef>
                </a:pPr>
                <a:r>
                  <a:rPr lang="en-GB" sz="1400" dirty="0" smtClean="0"/>
                  <a:t>B</a:t>
                </a:r>
              </a:p>
              <a:p>
                <a:pPr algn="r">
                  <a:spcBef>
                    <a:spcPts val="0"/>
                  </a:spcBef>
                </a:pPr>
                <a:r>
                  <a:rPr lang="en-GB" sz="1400" dirty="0"/>
                  <a:t>C</a:t>
                </a:r>
              </a:p>
            </p:txBody>
          </p:sp>
          <p:sp>
            <p:nvSpPr>
              <p:cNvPr id="39" name="Text Box 19"/>
              <p:cNvSpPr txBox="1">
                <a:spLocks noChangeArrowheads="1"/>
              </p:cNvSpPr>
              <p:nvPr/>
            </p:nvSpPr>
            <p:spPr bwMode="auto">
              <a:xfrm>
                <a:off x="2784" y="1587"/>
                <a:ext cx="76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dirty="0" smtClean="0"/>
                  <a:t>A+B+C</a:t>
                </a:r>
                <a:endParaRPr lang="en-GB" sz="1600" dirty="0"/>
              </a:p>
            </p:txBody>
          </p:sp>
          <p:grpSp>
            <p:nvGrpSpPr>
              <p:cNvPr id="40" name="Group 20"/>
              <p:cNvGrpSpPr>
                <a:grpSpLocks/>
              </p:cNvGrpSpPr>
              <p:nvPr/>
            </p:nvGrpSpPr>
            <p:grpSpPr bwMode="auto">
              <a:xfrm>
                <a:off x="2099" y="1602"/>
                <a:ext cx="384" cy="302"/>
                <a:chOff x="6768" y="11808"/>
                <a:chExt cx="1008" cy="792"/>
              </a:xfrm>
            </p:grpSpPr>
            <p:sp>
              <p:nvSpPr>
                <p:cNvPr id="41" name="Freeform 21"/>
                <p:cNvSpPr>
                  <a:spLocks/>
                </p:cNvSpPr>
                <p:nvPr/>
              </p:nvSpPr>
              <p:spPr bwMode="auto">
                <a:xfrm>
                  <a:off x="6768" y="11808"/>
                  <a:ext cx="144" cy="792"/>
                </a:xfrm>
                <a:custGeom>
                  <a:avLst/>
                  <a:gdLst>
                    <a:gd name="T0" fmla="*/ 0 w 288"/>
                    <a:gd name="T1" fmla="*/ 0 h 864"/>
                    <a:gd name="T2" fmla="*/ 1 w 288"/>
                    <a:gd name="T3" fmla="*/ 83 h 864"/>
                    <a:gd name="T4" fmla="*/ 0 w 288"/>
                    <a:gd name="T5" fmla="*/ 166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Line 22"/>
                <p:cNvSpPr>
                  <a:spLocks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3"/>
                <p:cNvSpPr>
                  <a:spLocks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Freeform 24"/>
                <p:cNvSpPr>
                  <a:spLocks/>
                </p:cNvSpPr>
                <p:nvPr/>
              </p:nvSpPr>
              <p:spPr bwMode="auto">
                <a:xfrm>
                  <a:off x="7128" y="1180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25"/>
                <p:cNvSpPr>
                  <a:spLocks/>
                </p:cNvSpPr>
                <p:nvPr/>
              </p:nvSpPr>
              <p:spPr bwMode="auto">
                <a:xfrm flipV="1">
                  <a:off x="7128" y="12168"/>
                  <a:ext cx="648" cy="432"/>
                </a:xfrm>
                <a:custGeom>
                  <a:avLst/>
                  <a:gdLst>
                    <a:gd name="T0" fmla="*/ 0 w 576"/>
                    <a:gd name="T1" fmla="*/ 0 h 432"/>
                    <a:gd name="T2" fmla="*/ 4051 w 576"/>
                    <a:gd name="T3" fmla="*/ 144 h 432"/>
                    <a:gd name="T4" fmla="*/ 5402 w 576"/>
                    <a:gd name="T5" fmla="*/ 432 h 432"/>
                    <a:gd name="T6" fmla="*/ 0 60000 65536"/>
                    <a:gd name="T7" fmla="*/ 0 60000 65536"/>
                    <a:gd name="T8" fmla="*/ 0 60000 65536"/>
                    <a:gd name="T9" fmla="*/ 0 w 576"/>
                    <a:gd name="T10" fmla="*/ 0 h 432"/>
                    <a:gd name="T11" fmla="*/ 576 w 576"/>
                    <a:gd name="T12" fmla="*/ 432 h 432"/>
                  </a:gdLst>
                  <a:ahLst/>
                  <a:cxnLst>
                    <a:cxn ang="T6">
                      <a:pos x="T0" y="T1"/>
                    </a:cxn>
                    <a:cxn ang="T7">
                      <a:pos x="T2" y="T3"/>
                    </a:cxn>
                    <a:cxn ang="T8">
                      <a:pos x="T4" y="T5"/>
                    </a:cxn>
                  </a:cxnLst>
                  <a:rect l="T9" t="T10" r="T11" b="T12"/>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46" name="Line 15"/>
            <p:cNvSpPr>
              <a:spLocks noChangeShapeType="1"/>
            </p:cNvSpPr>
            <p:nvPr/>
          </p:nvSpPr>
          <p:spPr bwMode="auto">
            <a:xfrm>
              <a:off x="6337754" y="3583601"/>
              <a:ext cx="4572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2" name="Rectangle 3"/>
          <p:cNvSpPr txBox="1">
            <a:spLocks noChangeArrowheads="1"/>
          </p:cNvSpPr>
          <p:nvPr/>
        </p:nvSpPr>
        <p:spPr bwMode="auto">
          <a:xfrm>
            <a:off x="4343400" y="693737"/>
            <a:ext cx="47244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ts val="0"/>
              </a:spcBef>
              <a:buSzPct val="120000"/>
              <a:buFont typeface="Arial" pitchFamily="34" charset="0"/>
              <a:buChar char="•"/>
            </a:pPr>
            <a:r>
              <a:rPr lang="en-US" altLang="zh-TW" sz="2100" dirty="0" smtClean="0"/>
              <a:t>Similar to a parallel set of switches</a:t>
            </a:r>
          </a:p>
          <a:p>
            <a:pPr eaLnBrk="1" hangingPunct="1">
              <a:spcBef>
                <a:spcPts val="0"/>
              </a:spcBef>
              <a:buSzPct val="120000"/>
              <a:buFont typeface="Arial" pitchFamily="34" charset="0"/>
              <a:buChar char="•"/>
            </a:pPr>
            <a:r>
              <a:rPr lang="en-US" altLang="zh-TW" sz="2100" dirty="0" smtClean="0"/>
              <a:t>Outputs </a:t>
            </a:r>
            <a:r>
              <a:rPr lang="en-US" altLang="zh-TW" sz="2100" dirty="0"/>
              <a:t>a 1 if </a:t>
            </a:r>
            <a:r>
              <a:rPr lang="en-US" altLang="zh-TW" sz="2100" dirty="0" smtClean="0"/>
              <a:t>at least one of the inputs is 1. Outputs </a:t>
            </a:r>
            <a:r>
              <a:rPr lang="en-US" altLang="zh-TW" sz="2100" dirty="0"/>
              <a:t>a 0 otherwise.</a:t>
            </a:r>
          </a:p>
          <a:p>
            <a:pPr eaLnBrk="1" hangingPunct="1">
              <a:spcBef>
                <a:spcPts val="0"/>
              </a:spcBef>
              <a:buSzPct val="120000"/>
              <a:buFont typeface="Arial" pitchFamily="34" charset="0"/>
              <a:buChar char="•"/>
            </a:pPr>
            <a:r>
              <a:rPr lang="en-US" altLang="zh-TW" sz="2100" dirty="0" smtClean="0"/>
              <a:t>Number of inputs can be more than 3 but will cause delay</a:t>
            </a:r>
          </a:p>
          <a:p>
            <a:pPr eaLnBrk="1" hangingPunct="1">
              <a:spcBef>
                <a:spcPts val="0"/>
              </a:spcBef>
              <a:buSzPct val="120000"/>
              <a:buFont typeface="Arial" pitchFamily="34" charset="0"/>
              <a:buChar char="•"/>
            </a:pPr>
            <a:r>
              <a:rPr lang="en-US" altLang="zh-TW" sz="2100" dirty="0" smtClean="0"/>
              <a:t>Example application: to trigger the alarm if any window is opened</a:t>
            </a:r>
            <a:endParaRPr lang="en-US" altLang="zh-TW" sz="2100" dirty="0"/>
          </a:p>
        </p:txBody>
      </p:sp>
    </p:spTree>
    <p:extLst>
      <p:ext uri="{BB962C8B-B14F-4D97-AF65-F5344CB8AC3E}">
        <p14:creationId xmlns:p14="http://schemas.microsoft.com/office/powerpoint/2010/main" val="32050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304800" y="785018"/>
            <a:ext cx="8229600" cy="5105400"/>
          </a:xfrm>
        </p:spPr>
        <p:txBody>
          <a:bodyPr/>
          <a:lstStyle/>
          <a:p>
            <a:pPr marL="0" indent="0" eaLnBrk="1" hangingPunct="1">
              <a:buFont typeface="Arial" pitchFamily="34" charset="0"/>
              <a:buNone/>
            </a:pPr>
            <a:r>
              <a:rPr lang="en-US" sz="2000" dirty="0" smtClean="0"/>
              <a:t>Example 1 Given the following truth table, generate a simplified circuit diagram</a:t>
            </a:r>
          </a:p>
        </p:txBody>
      </p:sp>
      <p:grpSp>
        <p:nvGrpSpPr>
          <p:cNvPr id="2" name="Group 3"/>
          <p:cNvGrpSpPr>
            <a:grpSpLocks/>
          </p:cNvGrpSpPr>
          <p:nvPr/>
        </p:nvGrpSpPr>
        <p:grpSpPr bwMode="auto">
          <a:xfrm>
            <a:off x="585787" y="1549355"/>
            <a:ext cx="2236788" cy="2951163"/>
            <a:chOff x="6588125" y="1762125"/>
            <a:chExt cx="2236788" cy="2951163"/>
          </a:xfrm>
        </p:grpSpPr>
        <p:sp>
          <p:nvSpPr>
            <p:cNvPr id="71688" name="Rectangle 8"/>
            <p:cNvSpPr>
              <a:spLocks noChangeArrowheads="1"/>
            </p:cNvSpPr>
            <p:nvPr/>
          </p:nvSpPr>
          <p:spPr bwMode="auto">
            <a:xfrm>
              <a:off x="6665913" y="1762125"/>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CA" sz="2000" dirty="0">
                <a:latin typeface="Times New Roman" pitchFamily="18" charset="0"/>
              </a:endParaRPr>
            </a:p>
          </p:txBody>
        </p:sp>
        <p:sp>
          <p:nvSpPr>
            <p:cNvPr id="71689" name="Rectangle 10"/>
            <p:cNvSpPr>
              <a:spLocks noChangeArrowheads="1"/>
            </p:cNvSpPr>
            <p:nvPr/>
          </p:nvSpPr>
          <p:spPr bwMode="auto">
            <a:xfrm>
              <a:off x="6588125" y="2087563"/>
              <a:ext cx="2236788" cy="1587"/>
            </a:xfrm>
            <a:prstGeom prst="rect">
              <a:avLst/>
            </a:prstGeom>
            <a:solidFill>
              <a:srgbClr val="000000"/>
            </a:solidFill>
            <a:ln w="0">
              <a:solidFill>
                <a:srgbClr val="000000"/>
              </a:solidFill>
              <a:miter lim="800000"/>
              <a:headEnd/>
              <a:tailEnd/>
            </a:ln>
          </p:spPr>
          <p:txBody>
            <a:bodyPr/>
            <a:lstStyle/>
            <a:p>
              <a:endParaRPr lang="en-US"/>
            </a:p>
          </p:txBody>
        </p:sp>
        <p:sp>
          <p:nvSpPr>
            <p:cNvPr id="71690" name="Rectangle 11"/>
            <p:cNvSpPr>
              <a:spLocks noChangeArrowheads="1"/>
            </p:cNvSpPr>
            <p:nvPr/>
          </p:nvSpPr>
          <p:spPr bwMode="auto">
            <a:xfrm>
              <a:off x="6697663" y="2195513"/>
              <a:ext cx="188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i="1">
                  <a:solidFill>
                    <a:srgbClr val="000000"/>
                  </a:solidFill>
                  <a:latin typeface="Times New Roman" pitchFamily="18" charset="0"/>
                </a:rPr>
                <a:t>x</a:t>
              </a:r>
              <a:r>
                <a:rPr lang="en-CA" sz="1900" baseline="-25000">
                  <a:solidFill>
                    <a:srgbClr val="000000"/>
                  </a:solidFill>
                  <a:latin typeface="Times New Roman" pitchFamily="18" charset="0"/>
                </a:rPr>
                <a:t>1</a:t>
              </a:r>
            </a:p>
          </p:txBody>
        </p:sp>
        <p:sp>
          <p:nvSpPr>
            <p:cNvPr id="71691" name="Rectangle 13"/>
            <p:cNvSpPr>
              <a:spLocks noChangeArrowheads="1"/>
            </p:cNvSpPr>
            <p:nvPr/>
          </p:nvSpPr>
          <p:spPr bwMode="auto">
            <a:xfrm>
              <a:off x="7242175" y="2195513"/>
              <a:ext cx="188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i="1">
                  <a:solidFill>
                    <a:srgbClr val="000000"/>
                  </a:solidFill>
                  <a:latin typeface="Times New Roman" pitchFamily="18" charset="0"/>
                </a:rPr>
                <a:t>x</a:t>
              </a:r>
              <a:r>
                <a:rPr lang="en-CA" sz="1900" baseline="-25000">
                  <a:solidFill>
                    <a:srgbClr val="000000"/>
                  </a:solidFill>
                  <a:latin typeface="Times New Roman" pitchFamily="18" charset="0"/>
                </a:rPr>
                <a:t>2</a:t>
              </a:r>
            </a:p>
          </p:txBody>
        </p:sp>
        <p:sp>
          <p:nvSpPr>
            <p:cNvPr id="71692" name="Rectangle 15"/>
            <p:cNvSpPr>
              <a:spLocks noChangeArrowheads="1"/>
            </p:cNvSpPr>
            <p:nvPr/>
          </p:nvSpPr>
          <p:spPr bwMode="auto">
            <a:xfrm>
              <a:off x="7804150" y="2195513"/>
              <a:ext cx="188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i="1" dirty="0">
                  <a:solidFill>
                    <a:srgbClr val="000000"/>
                  </a:solidFill>
                  <a:latin typeface="Times New Roman" pitchFamily="18" charset="0"/>
                </a:rPr>
                <a:t>x</a:t>
              </a:r>
              <a:r>
                <a:rPr lang="en-CA" sz="1900" baseline="-25000" dirty="0">
                  <a:solidFill>
                    <a:srgbClr val="000000"/>
                  </a:solidFill>
                  <a:latin typeface="Times New Roman" pitchFamily="18" charset="0"/>
                </a:rPr>
                <a:t>3</a:t>
              </a:r>
            </a:p>
          </p:txBody>
        </p:sp>
        <p:sp>
          <p:nvSpPr>
            <p:cNvPr id="71693" name="Rectangle 17"/>
            <p:cNvSpPr>
              <a:spLocks noChangeArrowheads="1"/>
            </p:cNvSpPr>
            <p:nvPr/>
          </p:nvSpPr>
          <p:spPr bwMode="auto">
            <a:xfrm>
              <a:off x="8239125" y="2087563"/>
              <a:ext cx="0" cy="476250"/>
            </a:xfrm>
            <a:prstGeom prst="rect">
              <a:avLst/>
            </a:prstGeom>
            <a:solidFill>
              <a:srgbClr val="000000"/>
            </a:solidFill>
            <a:ln w="0">
              <a:solidFill>
                <a:srgbClr val="000000"/>
              </a:solidFill>
              <a:miter lim="800000"/>
              <a:headEnd/>
              <a:tailEnd/>
            </a:ln>
          </p:spPr>
          <p:txBody>
            <a:bodyPr/>
            <a:lstStyle/>
            <a:p>
              <a:endParaRPr lang="en-US"/>
            </a:p>
          </p:txBody>
        </p:sp>
        <p:sp>
          <p:nvSpPr>
            <p:cNvPr id="71694" name="Rectangle 18"/>
            <p:cNvSpPr>
              <a:spLocks noChangeArrowheads="1"/>
            </p:cNvSpPr>
            <p:nvPr/>
          </p:nvSpPr>
          <p:spPr bwMode="auto">
            <a:xfrm>
              <a:off x="8475663" y="2195513"/>
              <a:ext cx="149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i="1">
                  <a:solidFill>
                    <a:srgbClr val="000000"/>
                  </a:solidFill>
                  <a:latin typeface="Times New Roman" pitchFamily="18" charset="0"/>
                </a:rPr>
                <a:t>f</a:t>
              </a:r>
              <a:r>
                <a:rPr lang="en-CA" sz="1900" baseline="-25000">
                  <a:solidFill>
                    <a:srgbClr val="000000"/>
                  </a:solidFill>
                  <a:latin typeface="Times New Roman" pitchFamily="18" charset="0"/>
                </a:rPr>
                <a:t>1</a:t>
              </a:r>
            </a:p>
          </p:txBody>
        </p:sp>
        <p:sp>
          <p:nvSpPr>
            <p:cNvPr id="71695" name="Rectangle 22"/>
            <p:cNvSpPr>
              <a:spLocks noChangeArrowheads="1"/>
            </p:cNvSpPr>
            <p:nvPr/>
          </p:nvSpPr>
          <p:spPr bwMode="auto">
            <a:xfrm>
              <a:off x="6588125" y="2563813"/>
              <a:ext cx="2236788" cy="1587"/>
            </a:xfrm>
            <a:prstGeom prst="rect">
              <a:avLst/>
            </a:prstGeom>
            <a:solidFill>
              <a:srgbClr val="000000"/>
            </a:solidFill>
            <a:ln w="0">
              <a:solidFill>
                <a:srgbClr val="000000"/>
              </a:solidFill>
              <a:miter lim="800000"/>
              <a:headEnd/>
              <a:tailEnd/>
            </a:ln>
          </p:spPr>
          <p:txBody>
            <a:bodyPr/>
            <a:lstStyle/>
            <a:p>
              <a:endParaRPr lang="en-US"/>
            </a:p>
          </p:txBody>
        </p:sp>
        <p:sp>
          <p:nvSpPr>
            <p:cNvPr id="71696" name="Rectangle 23"/>
            <p:cNvSpPr>
              <a:spLocks noChangeArrowheads="1"/>
            </p:cNvSpPr>
            <p:nvPr/>
          </p:nvSpPr>
          <p:spPr bwMode="auto">
            <a:xfrm>
              <a:off x="6697663" y="26955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697" name="Rectangle 24"/>
            <p:cNvSpPr>
              <a:spLocks noChangeArrowheads="1"/>
            </p:cNvSpPr>
            <p:nvPr/>
          </p:nvSpPr>
          <p:spPr bwMode="auto">
            <a:xfrm>
              <a:off x="7242175" y="26955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698" name="Rectangle 25"/>
            <p:cNvSpPr>
              <a:spLocks noChangeArrowheads="1"/>
            </p:cNvSpPr>
            <p:nvPr/>
          </p:nvSpPr>
          <p:spPr bwMode="auto">
            <a:xfrm>
              <a:off x="7804150" y="26955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dirty="0">
                  <a:solidFill>
                    <a:srgbClr val="000000"/>
                  </a:solidFill>
                  <a:latin typeface="Computer Modern"/>
                </a:rPr>
                <a:t>0</a:t>
              </a:r>
              <a:endParaRPr lang="en-CA" sz="2000" dirty="0">
                <a:latin typeface="Times New Roman" pitchFamily="18" charset="0"/>
              </a:endParaRPr>
            </a:p>
          </p:txBody>
        </p:sp>
        <p:sp>
          <p:nvSpPr>
            <p:cNvPr id="71699" name="Rectangle 26"/>
            <p:cNvSpPr>
              <a:spLocks noChangeArrowheads="1"/>
            </p:cNvSpPr>
            <p:nvPr/>
          </p:nvSpPr>
          <p:spPr bwMode="auto">
            <a:xfrm>
              <a:off x="8239125" y="2563813"/>
              <a:ext cx="0" cy="392112"/>
            </a:xfrm>
            <a:prstGeom prst="rect">
              <a:avLst/>
            </a:prstGeom>
            <a:solidFill>
              <a:srgbClr val="000000"/>
            </a:solidFill>
            <a:ln w="0">
              <a:solidFill>
                <a:srgbClr val="000000"/>
              </a:solidFill>
              <a:miter lim="800000"/>
              <a:headEnd/>
              <a:tailEnd/>
            </a:ln>
          </p:spPr>
          <p:txBody>
            <a:bodyPr/>
            <a:lstStyle/>
            <a:p>
              <a:endParaRPr lang="en-US"/>
            </a:p>
          </p:txBody>
        </p:sp>
        <p:sp>
          <p:nvSpPr>
            <p:cNvPr id="71700" name="Rectangle 27"/>
            <p:cNvSpPr>
              <a:spLocks noChangeArrowheads="1"/>
            </p:cNvSpPr>
            <p:nvPr/>
          </p:nvSpPr>
          <p:spPr bwMode="auto">
            <a:xfrm>
              <a:off x="8475663" y="26955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01" name="Rectangle 29"/>
            <p:cNvSpPr>
              <a:spLocks noChangeArrowheads="1"/>
            </p:cNvSpPr>
            <p:nvPr/>
          </p:nvSpPr>
          <p:spPr bwMode="auto">
            <a:xfrm>
              <a:off x="6697663" y="29114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02" name="Rectangle 30"/>
            <p:cNvSpPr>
              <a:spLocks noChangeArrowheads="1"/>
            </p:cNvSpPr>
            <p:nvPr/>
          </p:nvSpPr>
          <p:spPr bwMode="auto">
            <a:xfrm>
              <a:off x="7242175" y="29114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03" name="Rectangle 31"/>
            <p:cNvSpPr>
              <a:spLocks noChangeArrowheads="1"/>
            </p:cNvSpPr>
            <p:nvPr/>
          </p:nvSpPr>
          <p:spPr bwMode="auto">
            <a:xfrm>
              <a:off x="7804150" y="2911475"/>
              <a:ext cx="158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04" name="Rectangle 32"/>
            <p:cNvSpPr>
              <a:spLocks noChangeArrowheads="1"/>
            </p:cNvSpPr>
            <p:nvPr/>
          </p:nvSpPr>
          <p:spPr bwMode="auto">
            <a:xfrm>
              <a:off x="8239125" y="2955925"/>
              <a:ext cx="0" cy="238125"/>
            </a:xfrm>
            <a:prstGeom prst="rect">
              <a:avLst/>
            </a:prstGeom>
            <a:solidFill>
              <a:srgbClr val="000000"/>
            </a:solidFill>
            <a:ln w="0">
              <a:solidFill>
                <a:srgbClr val="000000"/>
              </a:solidFill>
              <a:miter lim="800000"/>
              <a:headEnd/>
              <a:tailEnd/>
            </a:ln>
          </p:spPr>
          <p:txBody>
            <a:bodyPr/>
            <a:lstStyle/>
            <a:p>
              <a:endParaRPr lang="en-US"/>
            </a:p>
          </p:txBody>
        </p:sp>
        <p:sp>
          <p:nvSpPr>
            <p:cNvPr id="71705" name="Rectangle 33"/>
            <p:cNvSpPr>
              <a:spLocks noChangeArrowheads="1"/>
            </p:cNvSpPr>
            <p:nvPr/>
          </p:nvSpPr>
          <p:spPr bwMode="auto">
            <a:xfrm>
              <a:off x="8475663" y="29114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06" name="Rectangle 35"/>
            <p:cNvSpPr>
              <a:spLocks noChangeArrowheads="1"/>
            </p:cNvSpPr>
            <p:nvPr/>
          </p:nvSpPr>
          <p:spPr bwMode="auto">
            <a:xfrm>
              <a:off x="6697663" y="315118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07" name="Rectangle 36"/>
            <p:cNvSpPr>
              <a:spLocks noChangeArrowheads="1"/>
            </p:cNvSpPr>
            <p:nvPr/>
          </p:nvSpPr>
          <p:spPr bwMode="auto">
            <a:xfrm>
              <a:off x="7242175" y="315118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08" name="Rectangle 37"/>
            <p:cNvSpPr>
              <a:spLocks noChangeArrowheads="1"/>
            </p:cNvSpPr>
            <p:nvPr/>
          </p:nvSpPr>
          <p:spPr bwMode="auto">
            <a:xfrm>
              <a:off x="7804150" y="315118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09" name="Rectangle 38"/>
            <p:cNvSpPr>
              <a:spLocks noChangeArrowheads="1"/>
            </p:cNvSpPr>
            <p:nvPr/>
          </p:nvSpPr>
          <p:spPr bwMode="auto">
            <a:xfrm>
              <a:off x="8239125" y="3194050"/>
              <a:ext cx="0" cy="238125"/>
            </a:xfrm>
            <a:prstGeom prst="rect">
              <a:avLst/>
            </a:prstGeom>
            <a:solidFill>
              <a:srgbClr val="000000"/>
            </a:solidFill>
            <a:ln w="0">
              <a:solidFill>
                <a:srgbClr val="000000"/>
              </a:solidFill>
              <a:miter lim="800000"/>
              <a:headEnd/>
              <a:tailEnd/>
            </a:ln>
          </p:spPr>
          <p:txBody>
            <a:bodyPr/>
            <a:lstStyle/>
            <a:p>
              <a:endParaRPr lang="en-US"/>
            </a:p>
          </p:txBody>
        </p:sp>
        <p:sp>
          <p:nvSpPr>
            <p:cNvPr id="71710" name="Rectangle 39"/>
            <p:cNvSpPr>
              <a:spLocks noChangeArrowheads="1"/>
            </p:cNvSpPr>
            <p:nvPr/>
          </p:nvSpPr>
          <p:spPr bwMode="auto">
            <a:xfrm>
              <a:off x="8475663" y="315118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11" name="Rectangle 41"/>
            <p:cNvSpPr>
              <a:spLocks noChangeArrowheads="1"/>
            </p:cNvSpPr>
            <p:nvPr/>
          </p:nvSpPr>
          <p:spPr bwMode="auto">
            <a:xfrm>
              <a:off x="6697663" y="338772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12" name="Rectangle 42"/>
            <p:cNvSpPr>
              <a:spLocks noChangeArrowheads="1"/>
            </p:cNvSpPr>
            <p:nvPr/>
          </p:nvSpPr>
          <p:spPr bwMode="auto">
            <a:xfrm>
              <a:off x="7242175" y="338772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13" name="Rectangle 43"/>
            <p:cNvSpPr>
              <a:spLocks noChangeArrowheads="1"/>
            </p:cNvSpPr>
            <p:nvPr/>
          </p:nvSpPr>
          <p:spPr bwMode="auto">
            <a:xfrm>
              <a:off x="7804150" y="338772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14" name="Rectangle 44"/>
            <p:cNvSpPr>
              <a:spLocks noChangeArrowheads="1"/>
            </p:cNvSpPr>
            <p:nvPr/>
          </p:nvSpPr>
          <p:spPr bwMode="auto">
            <a:xfrm>
              <a:off x="8239125" y="3432175"/>
              <a:ext cx="0" cy="238125"/>
            </a:xfrm>
            <a:prstGeom prst="rect">
              <a:avLst/>
            </a:prstGeom>
            <a:solidFill>
              <a:srgbClr val="000000"/>
            </a:solidFill>
            <a:ln w="0">
              <a:solidFill>
                <a:srgbClr val="000000"/>
              </a:solidFill>
              <a:miter lim="800000"/>
              <a:headEnd/>
              <a:tailEnd/>
            </a:ln>
          </p:spPr>
          <p:txBody>
            <a:bodyPr/>
            <a:lstStyle/>
            <a:p>
              <a:endParaRPr lang="en-US"/>
            </a:p>
          </p:txBody>
        </p:sp>
        <p:sp>
          <p:nvSpPr>
            <p:cNvPr id="71715" name="Rectangle 45"/>
            <p:cNvSpPr>
              <a:spLocks noChangeArrowheads="1"/>
            </p:cNvSpPr>
            <p:nvPr/>
          </p:nvSpPr>
          <p:spPr bwMode="auto">
            <a:xfrm>
              <a:off x="8475663" y="338772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16" name="Rectangle 47"/>
            <p:cNvSpPr>
              <a:spLocks noChangeArrowheads="1"/>
            </p:cNvSpPr>
            <p:nvPr/>
          </p:nvSpPr>
          <p:spPr bwMode="auto">
            <a:xfrm>
              <a:off x="6697663" y="362743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17" name="Rectangle 48"/>
            <p:cNvSpPr>
              <a:spLocks noChangeArrowheads="1"/>
            </p:cNvSpPr>
            <p:nvPr/>
          </p:nvSpPr>
          <p:spPr bwMode="auto">
            <a:xfrm>
              <a:off x="7242175" y="362743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18" name="Rectangle 49"/>
            <p:cNvSpPr>
              <a:spLocks noChangeArrowheads="1"/>
            </p:cNvSpPr>
            <p:nvPr/>
          </p:nvSpPr>
          <p:spPr bwMode="auto">
            <a:xfrm>
              <a:off x="7804150" y="3627438"/>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19" name="Rectangle 50"/>
            <p:cNvSpPr>
              <a:spLocks noChangeArrowheads="1"/>
            </p:cNvSpPr>
            <p:nvPr/>
          </p:nvSpPr>
          <p:spPr bwMode="auto">
            <a:xfrm>
              <a:off x="8239125" y="3670300"/>
              <a:ext cx="0" cy="239713"/>
            </a:xfrm>
            <a:prstGeom prst="rect">
              <a:avLst/>
            </a:prstGeom>
            <a:solidFill>
              <a:srgbClr val="000000"/>
            </a:solidFill>
            <a:ln w="0">
              <a:solidFill>
                <a:srgbClr val="000000"/>
              </a:solidFill>
              <a:miter lim="800000"/>
              <a:headEnd/>
              <a:tailEnd/>
            </a:ln>
          </p:spPr>
          <p:txBody>
            <a:bodyPr/>
            <a:lstStyle/>
            <a:p>
              <a:endParaRPr lang="en-US"/>
            </a:p>
          </p:txBody>
        </p:sp>
        <p:sp>
          <p:nvSpPr>
            <p:cNvPr id="71720" name="Rectangle 51"/>
            <p:cNvSpPr>
              <a:spLocks noChangeArrowheads="1"/>
            </p:cNvSpPr>
            <p:nvPr/>
          </p:nvSpPr>
          <p:spPr bwMode="auto">
            <a:xfrm>
              <a:off x="8475663" y="362743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21" name="Rectangle 53"/>
            <p:cNvSpPr>
              <a:spLocks noChangeArrowheads="1"/>
            </p:cNvSpPr>
            <p:nvPr/>
          </p:nvSpPr>
          <p:spPr bwMode="auto">
            <a:xfrm>
              <a:off x="6697663" y="386715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22" name="Rectangle 54"/>
            <p:cNvSpPr>
              <a:spLocks noChangeArrowheads="1"/>
            </p:cNvSpPr>
            <p:nvPr/>
          </p:nvSpPr>
          <p:spPr bwMode="auto">
            <a:xfrm>
              <a:off x="7242175" y="386715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23" name="Rectangle 55"/>
            <p:cNvSpPr>
              <a:spLocks noChangeArrowheads="1"/>
            </p:cNvSpPr>
            <p:nvPr/>
          </p:nvSpPr>
          <p:spPr bwMode="auto">
            <a:xfrm>
              <a:off x="7804150" y="3867150"/>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24" name="Rectangle 56"/>
            <p:cNvSpPr>
              <a:spLocks noChangeArrowheads="1"/>
            </p:cNvSpPr>
            <p:nvPr/>
          </p:nvSpPr>
          <p:spPr bwMode="auto">
            <a:xfrm>
              <a:off x="8239125" y="3910013"/>
              <a:ext cx="0" cy="238125"/>
            </a:xfrm>
            <a:prstGeom prst="rect">
              <a:avLst/>
            </a:prstGeom>
            <a:solidFill>
              <a:srgbClr val="000000"/>
            </a:solidFill>
            <a:ln w="0">
              <a:solidFill>
                <a:srgbClr val="000000"/>
              </a:solidFill>
              <a:miter lim="800000"/>
              <a:headEnd/>
              <a:tailEnd/>
            </a:ln>
          </p:spPr>
          <p:txBody>
            <a:bodyPr/>
            <a:lstStyle/>
            <a:p>
              <a:endParaRPr lang="en-US"/>
            </a:p>
          </p:txBody>
        </p:sp>
        <p:sp>
          <p:nvSpPr>
            <p:cNvPr id="71725" name="Rectangle 57"/>
            <p:cNvSpPr>
              <a:spLocks noChangeArrowheads="1"/>
            </p:cNvSpPr>
            <p:nvPr/>
          </p:nvSpPr>
          <p:spPr bwMode="auto">
            <a:xfrm>
              <a:off x="8475663" y="386715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26" name="Rectangle 59"/>
            <p:cNvSpPr>
              <a:spLocks noChangeArrowheads="1"/>
            </p:cNvSpPr>
            <p:nvPr/>
          </p:nvSpPr>
          <p:spPr bwMode="auto">
            <a:xfrm>
              <a:off x="6697663" y="41052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27" name="Rectangle 60"/>
            <p:cNvSpPr>
              <a:spLocks noChangeArrowheads="1"/>
            </p:cNvSpPr>
            <p:nvPr/>
          </p:nvSpPr>
          <p:spPr bwMode="auto">
            <a:xfrm>
              <a:off x="7242175" y="41052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28" name="Rectangle 61"/>
            <p:cNvSpPr>
              <a:spLocks noChangeArrowheads="1"/>
            </p:cNvSpPr>
            <p:nvPr/>
          </p:nvSpPr>
          <p:spPr bwMode="auto">
            <a:xfrm>
              <a:off x="7804150" y="4105275"/>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29" name="Rectangle 62"/>
            <p:cNvSpPr>
              <a:spLocks noChangeArrowheads="1"/>
            </p:cNvSpPr>
            <p:nvPr/>
          </p:nvSpPr>
          <p:spPr bwMode="auto">
            <a:xfrm>
              <a:off x="8239125" y="4148138"/>
              <a:ext cx="0" cy="238125"/>
            </a:xfrm>
            <a:prstGeom prst="rect">
              <a:avLst/>
            </a:prstGeom>
            <a:solidFill>
              <a:srgbClr val="000000"/>
            </a:solidFill>
            <a:ln w="0">
              <a:solidFill>
                <a:srgbClr val="000000"/>
              </a:solidFill>
              <a:miter lim="800000"/>
              <a:headEnd/>
              <a:tailEnd/>
            </a:ln>
          </p:spPr>
          <p:txBody>
            <a:bodyPr/>
            <a:lstStyle/>
            <a:p>
              <a:endParaRPr lang="en-US"/>
            </a:p>
          </p:txBody>
        </p:sp>
        <p:sp>
          <p:nvSpPr>
            <p:cNvPr id="71730" name="Rectangle 63"/>
            <p:cNvSpPr>
              <a:spLocks noChangeArrowheads="1"/>
            </p:cNvSpPr>
            <p:nvPr/>
          </p:nvSpPr>
          <p:spPr bwMode="auto">
            <a:xfrm>
              <a:off x="8475663" y="4105275"/>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0</a:t>
              </a:r>
              <a:endParaRPr lang="en-CA" sz="2000">
                <a:latin typeface="Times New Roman" pitchFamily="18" charset="0"/>
              </a:endParaRPr>
            </a:p>
          </p:txBody>
        </p:sp>
        <p:sp>
          <p:nvSpPr>
            <p:cNvPr id="71731" name="Rectangle 65"/>
            <p:cNvSpPr>
              <a:spLocks noChangeArrowheads="1"/>
            </p:cNvSpPr>
            <p:nvPr/>
          </p:nvSpPr>
          <p:spPr bwMode="auto">
            <a:xfrm>
              <a:off x="6697663" y="434181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32" name="Rectangle 66"/>
            <p:cNvSpPr>
              <a:spLocks noChangeArrowheads="1"/>
            </p:cNvSpPr>
            <p:nvPr/>
          </p:nvSpPr>
          <p:spPr bwMode="auto">
            <a:xfrm>
              <a:off x="7242175" y="434181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33" name="Rectangle 67"/>
            <p:cNvSpPr>
              <a:spLocks noChangeArrowheads="1"/>
            </p:cNvSpPr>
            <p:nvPr/>
          </p:nvSpPr>
          <p:spPr bwMode="auto">
            <a:xfrm>
              <a:off x="7804150" y="4341813"/>
              <a:ext cx="134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34" name="Rectangle 68"/>
            <p:cNvSpPr>
              <a:spLocks noChangeArrowheads="1"/>
            </p:cNvSpPr>
            <p:nvPr/>
          </p:nvSpPr>
          <p:spPr bwMode="auto">
            <a:xfrm>
              <a:off x="8239125" y="4365625"/>
              <a:ext cx="0" cy="325438"/>
            </a:xfrm>
            <a:prstGeom prst="rect">
              <a:avLst/>
            </a:prstGeom>
            <a:solidFill>
              <a:srgbClr val="000000"/>
            </a:solidFill>
            <a:ln w="0">
              <a:solidFill>
                <a:srgbClr val="000000"/>
              </a:solidFill>
              <a:miter lim="800000"/>
              <a:headEnd/>
              <a:tailEnd/>
            </a:ln>
          </p:spPr>
          <p:txBody>
            <a:bodyPr/>
            <a:lstStyle/>
            <a:p>
              <a:endParaRPr lang="en-US"/>
            </a:p>
          </p:txBody>
        </p:sp>
        <p:sp>
          <p:nvSpPr>
            <p:cNvPr id="71735" name="Rectangle 69"/>
            <p:cNvSpPr>
              <a:spLocks noChangeArrowheads="1"/>
            </p:cNvSpPr>
            <p:nvPr/>
          </p:nvSpPr>
          <p:spPr bwMode="auto">
            <a:xfrm>
              <a:off x="8475663" y="434340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CA" sz="1900">
                  <a:solidFill>
                    <a:srgbClr val="000000"/>
                  </a:solidFill>
                  <a:latin typeface="Computer Modern"/>
                </a:rPr>
                <a:t>1</a:t>
              </a:r>
              <a:endParaRPr lang="en-CA" sz="2000">
                <a:latin typeface="Times New Roman" pitchFamily="18" charset="0"/>
              </a:endParaRPr>
            </a:p>
          </p:txBody>
        </p:sp>
        <p:sp>
          <p:nvSpPr>
            <p:cNvPr id="71736" name="Rectangle 71"/>
            <p:cNvSpPr>
              <a:spLocks noChangeArrowheads="1"/>
            </p:cNvSpPr>
            <p:nvPr/>
          </p:nvSpPr>
          <p:spPr bwMode="auto">
            <a:xfrm>
              <a:off x="6588125" y="4711700"/>
              <a:ext cx="2236788" cy="1588"/>
            </a:xfrm>
            <a:prstGeom prst="rect">
              <a:avLst/>
            </a:prstGeom>
            <a:solidFill>
              <a:srgbClr val="000000"/>
            </a:solidFill>
            <a:ln w="0">
              <a:solidFill>
                <a:srgbClr val="000000"/>
              </a:solidFill>
              <a:miter lim="800000"/>
              <a:headEnd/>
              <a:tailEnd/>
            </a:ln>
          </p:spPr>
          <p:txBody>
            <a:bodyPr/>
            <a:lstStyle/>
            <a:p>
              <a:endParaRPr lang="en-US"/>
            </a:p>
          </p:txBody>
        </p:sp>
      </p:grpSp>
      <p:graphicFrame>
        <p:nvGraphicFramePr>
          <p:cNvPr id="174156" name="Object 76"/>
          <p:cNvGraphicFramePr>
            <a:graphicFrameLocks noChangeAspect="1"/>
          </p:cNvGraphicFramePr>
          <p:nvPr>
            <p:extLst>
              <p:ext uri="{D42A27DB-BD31-4B8C-83A1-F6EECF244321}">
                <p14:modId xmlns:p14="http://schemas.microsoft.com/office/powerpoint/2010/main" val="1314116804"/>
              </p:ext>
            </p:extLst>
          </p:nvPr>
        </p:nvGraphicFramePr>
        <p:xfrm>
          <a:off x="3505200" y="2051814"/>
          <a:ext cx="5105400" cy="1267603"/>
        </p:xfrm>
        <a:graphic>
          <a:graphicData uri="http://schemas.openxmlformats.org/presentationml/2006/ole">
            <mc:AlternateContent xmlns:mc="http://schemas.openxmlformats.org/markup-compatibility/2006">
              <mc:Choice xmlns:v="urn:schemas-microsoft-com:vml" Requires="v">
                <p:oleObj spid="_x0000_s49210" name="Equation" r:id="rId3" imgW="3098800" imgH="762000" progId="Equation.3">
                  <p:embed/>
                </p:oleObj>
              </mc:Choice>
              <mc:Fallback>
                <p:oleObj name="Equation" r:id="rId3" imgW="3098800" imgH="762000"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1814"/>
                        <a:ext cx="5105400" cy="1267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4157" name="Picture 77" descr="figureA"/>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b="15190"/>
          <a:stretch>
            <a:fillRect/>
          </a:stretch>
        </p:blipFill>
        <p:spPr bwMode="auto">
          <a:xfrm>
            <a:off x="3266303" y="3569148"/>
            <a:ext cx="5711021" cy="275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54E6B27-0855-46BC-B146-73844BEB11EC}" type="slidenum">
              <a:rPr lang="en-US" smtClean="0">
                <a:solidFill>
                  <a:srgbClr val="898989"/>
                </a:solidFill>
              </a:rPr>
              <a:pPr eaLnBrk="1" hangingPunct="1"/>
              <a:t>60</a:t>
            </a:fld>
            <a:endParaRPr lang="en-US" smtClean="0">
              <a:solidFill>
                <a:srgbClr val="898989"/>
              </a:solidFill>
            </a:endParaRPr>
          </a:p>
        </p:txBody>
      </p:sp>
      <p:sp>
        <p:nvSpPr>
          <p:cNvPr id="71687" name="Rectangle 2"/>
          <p:cNvSpPr>
            <a:spLocks noGrp="1" noChangeArrowheads="1"/>
          </p:cNvSpPr>
          <p:nvPr>
            <p:ph type="title"/>
          </p:nvPr>
        </p:nvSpPr>
        <p:spPr/>
        <p:txBody>
          <a:bodyPr/>
          <a:lstStyle/>
          <a:p>
            <a:pPr eaLnBrk="1" hangingPunct="1"/>
            <a:r>
              <a:rPr lang="en-US" altLang="zh-TW" sz="3200" b="1" dirty="0" smtClean="0"/>
              <a:t>Boolean Algebra for Circuit Simplification</a:t>
            </a:r>
            <a:endParaRPr lang="en-US" sz="3200" b="1" dirty="0" smtClean="0"/>
          </a:p>
        </p:txBody>
      </p:sp>
      <p:sp>
        <p:nvSpPr>
          <p:cNvPr id="3" name="Rectangle 2"/>
          <p:cNvSpPr/>
          <p:nvPr/>
        </p:nvSpPr>
        <p:spPr>
          <a:xfrm>
            <a:off x="3266303" y="1549355"/>
            <a:ext cx="1095172" cy="369332"/>
          </a:xfrm>
          <a:prstGeom prst="rect">
            <a:avLst/>
          </a:prstGeom>
        </p:spPr>
        <p:txBody>
          <a:bodyPr wrap="none">
            <a:spAutoFit/>
          </a:bodyPr>
          <a:lstStyle/>
          <a:p>
            <a:r>
              <a:rPr lang="en-CA" b="1" dirty="0" smtClean="0">
                <a:solidFill>
                  <a:srgbClr val="000000"/>
                </a:solidFill>
                <a:latin typeface="Computer Modern"/>
              </a:rPr>
              <a:t>A</a:t>
            </a:r>
            <a:r>
              <a:rPr lang="en-US" b="1" dirty="0" err="1" smtClean="0">
                <a:solidFill>
                  <a:srgbClr val="000000"/>
                </a:solidFill>
                <a:latin typeface="Computer Modern"/>
              </a:rPr>
              <a:t>nswer</a:t>
            </a:r>
            <a:r>
              <a:rPr lang="en-US" b="1" dirty="0" smtClean="0">
                <a:solidFill>
                  <a:srgbClr val="000000"/>
                </a:solidFill>
                <a:latin typeface="Computer Modern"/>
              </a:rPr>
              <a:t>:</a:t>
            </a:r>
            <a:endParaRPr lang="en-CA" dirty="0"/>
          </a:p>
        </p:txBody>
      </p:sp>
    </p:spTree>
    <p:extLst>
      <p:ext uri="{BB962C8B-B14F-4D97-AF65-F5344CB8AC3E}">
        <p14:creationId xmlns:p14="http://schemas.microsoft.com/office/powerpoint/2010/main" val="31379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5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TW" sz="3200" b="1" dirty="0" smtClean="0"/>
              <a:t>Boolean Algebra for Circuit Simplification</a:t>
            </a:r>
            <a:endParaRPr lang="en-US" sz="3200" dirty="0" smtClean="0">
              <a:ea typeface="新細明體" pitchFamily="18" charset="-120"/>
            </a:endParaRPr>
          </a:p>
        </p:txBody>
      </p:sp>
      <p:graphicFrame>
        <p:nvGraphicFramePr>
          <p:cNvPr id="172036" name="Object 4"/>
          <p:cNvGraphicFramePr>
            <a:graphicFrameLocks noChangeAspect="1"/>
          </p:cNvGraphicFramePr>
          <p:nvPr>
            <p:extLst>
              <p:ext uri="{D42A27DB-BD31-4B8C-83A1-F6EECF244321}">
                <p14:modId xmlns:p14="http://schemas.microsoft.com/office/powerpoint/2010/main" val="1233745196"/>
              </p:ext>
            </p:extLst>
          </p:nvPr>
        </p:nvGraphicFramePr>
        <p:xfrm>
          <a:off x="6096000" y="1322388"/>
          <a:ext cx="2547938" cy="2781300"/>
        </p:xfrm>
        <a:graphic>
          <a:graphicData uri="http://schemas.openxmlformats.org/presentationml/2006/ole">
            <mc:AlternateContent xmlns:mc="http://schemas.openxmlformats.org/markup-compatibility/2006">
              <mc:Choice xmlns:v="urn:schemas-microsoft-com:vml" Requires="v">
                <p:oleObj spid="_x0000_s50288" name="Worksheet" r:id="rId4" imgW="1724092" imgH="1895450" progId="Excel.Sheet.8">
                  <p:embed/>
                </p:oleObj>
              </mc:Choice>
              <mc:Fallback>
                <p:oleObj name="Worksheet" r:id="rId4" imgW="1724092" imgH="1895450" progId="Excel.Sheet.8">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22388"/>
                        <a:ext cx="254793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8"/>
          <p:cNvGrpSpPr>
            <a:grpSpLocks/>
          </p:cNvGrpSpPr>
          <p:nvPr/>
        </p:nvGrpSpPr>
        <p:grpSpPr bwMode="auto">
          <a:xfrm>
            <a:off x="385762" y="1752600"/>
            <a:ext cx="5662612" cy="4051300"/>
            <a:chOff x="177" y="1067"/>
            <a:chExt cx="3567" cy="2511"/>
          </a:xfrm>
        </p:grpSpPr>
        <p:sp>
          <p:nvSpPr>
            <p:cNvPr id="72712" name="Rectangle 12"/>
            <p:cNvSpPr>
              <a:spLocks noChangeArrowheads="1"/>
            </p:cNvSpPr>
            <p:nvPr/>
          </p:nvSpPr>
          <p:spPr bwMode="auto">
            <a:xfrm>
              <a:off x="808" y="2651"/>
              <a:ext cx="325" cy="22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3" name="Rectangle 13"/>
            <p:cNvSpPr>
              <a:spLocks noChangeArrowheads="1"/>
            </p:cNvSpPr>
            <p:nvPr/>
          </p:nvSpPr>
          <p:spPr bwMode="auto">
            <a:xfrm>
              <a:off x="1212" y="2651"/>
              <a:ext cx="310" cy="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4" name="Rectangle 14"/>
            <p:cNvSpPr>
              <a:spLocks noChangeArrowheads="1"/>
            </p:cNvSpPr>
            <p:nvPr/>
          </p:nvSpPr>
          <p:spPr bwMode="auto">
            <a:xfrm>
              <a:off x="1602" y="2651"/>
              <a:ext cx="325" cy="22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5" name="Rectangle 15"/>
            <p:cNvSpPr>
              <a:spLocks noChangeArrowheads="1"/>
            </p:cNvSpPr>
            <p:nvPr/>
          </p:nvSpPr>
          <p:spPr bwMode="auto">
            <a:xfrm>
              <a:off x="2012" y="2651"/>
              <a:ext cx="325" cy="22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6" name="Rectangle 16"/>
            <p:cNvSpPr>
              <a:spLocks noChangeArrowheads="1"/>
            </p:cNvSpPr>
            <p:nvPr/>
          </p:nvSpPr>
          <p:spPr bwMode="auto">
            <a:xfrm>
              <a:off x="387" y="2651"/>
              <a:ext cx="325" cy="22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7" name="Rectangle 6"/>
            <p:cNvSpPr>
              <a:spLocks noChangeArrowheads="1"/>
            </p:cNvSpPr>
            <p:nvPr/>
          </p:nvSpPr>
          <p:spPr bwMode="auto">
            <a:xfrm>
              <a:off x="812" y="1068"/>
              <a:ext cx="325" cy="22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8" name="Rectangle 7"/>
            <p:cNvSpPr>
              <a:spLocks noChangeArrowheads="1"/>
            </p:cNvSpPr>
            <p:nvPr/>
          </p:nvSpPr>
          <p:spPr bwMode="auto">
            <a:xfrm>
              <a:off x="1216" y="1068"/>
              <a:ext cx="310" cy="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19" name="Rectangle 8"/>
            <p:cNvSpPr>
              <a:spLocks noChangeArrowheads="1"/>
            </p:cNvSpPr>
            <p:nvPr/>
          </p:nvSpPr>
          <p:spPr bwMode="auto">
            <a:xfrm>
              <a:off x="1606" y="1068"/>
              <a:ext cx="325" cy="22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20" name="Rectangle 9"/>
            <p:cNvSpPr>
              <a:spLocks noChangeArrowheads="1"/>
            </p:cNvSpPr>
            <p:nvPr/>
          </p:nvSpPr>
          <p:spPr bwMode="auto">
            <a:xfrm>
              <a:off x="2016" y="1068"/>
              <a:ext cx="325" cy="22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721" name="Rectangle 10"/>
            <p:cNvSpPr>
              <a:spLocks noChangeArrowheads="1"/>
            </p:cNvSpPr>
            <p:nvPr/>
          </p:nvSpPr>
          <p:spPr bwMode="auto">
            <a:xfrm>
              <a:off x="391" y="1068"/>
              <a:ext cx="325" cy="22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aphicFrame>
          <p:nvGraphicFramePr>
            <p:cNvPr id="72722" name="Object 11"/>
            <p:cNvGraphicFramePr>
              <a:graphicFrameLocks noChangeAspect="1"/>
            </p:cNvGraphicFramePr>
            <p:nvPr>
              <p:extLst>
                <p:ext uri="{D42A27DB-BD31-4B8C-83A1-F6EECF244321}">
                  <p14:modId xmlns:p14="http://schemas.microsoft.com/office/powerpoint/2010/main" val="202305576"/>
                </p:ext>
              </p:extLst>
            </p:nvPr>
          </p:nvGraphicFramePr>
          <p:xfrm>
            <a:off x="177" y="1067"/>
            <a:ext cx="3567" cy="2511"/>
          </p:xfrm>
          <a:graphic>
            <a:graphicData uri="http://schemas.openxmlformats.org/presentationml/2006/ole">
              <mc:AlternateContent xmlns:mc="http://schemas.openxmlformats.org/markup-compatibility/2006">
                <mc:Choice xmlns:v="urn:schemas-microsoft-com:vml" Requires="v">
                  <p:oleObj spid="_x0000_s50289" name="Equation" r:id="rId6" imgW="3974760" imgH="2781000" progId="Equation.3">
                    <p:embed/>
                  </p:oleObj>
                </mc:Choice>
                <mc:Fallback>
                  <p:oleObj name="Equation" r:id="rId6" imgW="3974760" imgH="2781000" progId="Equation.3">
                    <p:embed/>
                    <p:pic>
                      <p:nvPicPr>
                        <p:cNvPr id="0" name="Picture 103"/>
                        <p:cNvPicPr>
                          <a:picLocks noChangeAspect="1" noChangeArrowheads="1"/>
                        </p:cNvPicPr>
                        <p:nvPr/>
                      </p:nvPicPr>
                      <p:blipFill>
                        <a:blip r:embed="rId7"/>
                        <a:srcRect/>
                        <a:stretch>
                          <a:fillRect/>
                        </a:stretch>
                      </p:blipFill>
                      <p:spPr bwMode="auto">
                        <a:xfrm>
                          <a:off x="177" y="1067"/>
                          <a:ext cx="3567" cy="2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709" name="Text Box 19"/>
          <p:cNvSpPr txBox="1">
            <a:spLocks noChangeArrowheads="1"/>
          </p:cNvSpPr>
          <p:nvPr/>
        </p:nvSpPr>
        <p:spPr bwMode="auto">
          <a:xfrm>
            <a:off x="345346" y="865403"/>
            <a:ext cx="265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50000"/>
              </a:spcBef>
            </a:pPr>
            <a:r>
              <a:rPr lang="en-US" sz="2400" b="1" i="1" dirty="0"/>
              <a:t>Example 2</a:t>
            </a:r>
          </a:p>
        </p:txBody>
      </p:sp>
      <p:sp>
        <p:nvSpPr>
          <p:cNvPr id="727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70C3345-DE69-44E1-A70C-06E593D212F9}" type="slidenum">
              <a:rPr lang="en-US" smtClean="0">
                <a:solidFill>
                  <a:srgbClr val="898989"/>
                </a:solidFill>
              </a:rPr>
              <a:pPr eaLnBrk="1" hangingPunct="1"/>
              <a:t>61</a:t>
            </a:fld>
            <a:endParaRPr lang="en-US" smtClean="0">
              <a:solidFill>
                <a:srgbClr val="898989"/>
              </a:solidFill>
            </a:endParaRPr>
          </a:p>
        </p:txBody>
      </p:sp>
    </p:spTree>
    <p:extLst>
      <p:ext uri="{BB962C8B-B14F-4D97-AF65-F5344CB8AC3E}">
        <p14:creationId xmlns:p14="http://schemas.microsoft.com/office/powerpoint/2010/main" val="2670838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55638" algn="l"/>
                <a:tab pos="1312863" algn="l"/>
                <a:tab pos="1968500" algn="l"/>
              </a:tabLst>
              <a:defRPr>
                <a:solidFill>
                  <a:schemeClr val="tx1"/>
                </a:solidFill>
                <a:latin typeface="Calibri" pitchFamily="34" charset="0"/>
                <a:cs typeface="Arial" pitchFamily="34" charset="0"/>
              </a:defRPr>
            </a:lvl1pPr>
            <a:lvl2pPr marL="742950" indent="-285750" eaLnBrk="0" hangingPunct="0">
              <a:tabLst>
                <a:tab pos="655638" algn="l"/>
                <a:tab pos="1312863" algn="l"/>
                <a:tab pos="1968500" algn="l"/>
              </a:tabLst>
              <a:defRPr>
                <a:solidFill>
                  <a:schemeClr val="tx1"/>
                </a:solidFill>
                <a:latin typeface="Calibri" pitchFamily="34" charset="0"/>
                <a:cs typeface="Arial" pitchFamily="34" charset="0"/>
              </a:defRPr>
            </a:lvl2pPr>
            <a:lvl3pPr marL="1143000" indent="-228600" eaLnBrk="0" hangingPunct="0">
              <a:tabLst>
                <a:tab pos="655638" algn="l"/>
                <a:tab pos="1312863" algn="l"/>
                <a:tab pos="1968500" algn="l"/>
              </a:tabLst>
              <a:defRPr>
                <a:solidFill>
                  <a:schemeClr val="tx1"/>
                </a:solidFill>
                <a:latin typeface="Calibri" pitchFamily="34" charset="0"/>
                <a:cs typeface="Arial" pitchFamily="34" charset="0"/>
              </a:defRPr>
            </a:lvl3pPr>
            <a:lvl4pPr marL="1600200" indent="-228600" eaLnBrk="0" hangingPunct="0">
              <a:tabLst>
                <a:tab pos="655638" algn="l"/>
                <a:tab pos="1312863" algn="l"/>
                <a:tab pos="1968500" algn="l"/>
              </a:tabLst>
              <a:defRPr>
                <a:solidFill>
                  <a:schemeClr val="tx1"/>
                </a:solidFill>
                <a:latin typeface="Calibri" pitchFamily="34" charset="0"/>
                <a:cs typeface="Arial" pitchFamily="34" charset="0"/>
              </a:defRPr>
            </a:lvl4pPr>
            <a:lvl5pPr marL="2057400" indent="-228600" eaLnBrk="0" hangingPunct="0">
              <a:tabLst>
                <a:tab pos="655638" algn="l"/>
                <a:tab pos="1312863" algn="l"/>
                <a:tab pos="1968500" algn="l"/>
              </a:tabLst>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9pPr>
          </a:lstStyle>
          <a:p>
            <a:pPr eaLnBrk="1" hangingPunct="1"/>
            <a:fld id="{7F072E96-0BEE-49C5-9C33-116007C97A8A}" type="slidenum">
              <a:rPr lang="en-US" smtClean="0">
                <a:solidFill>
                  <a:srgbClr val="000000"/>
                </a:solidFill>
                <a:latin typeface="Times New Roman" pitchFamily="18" charset="0"/>
                <a:cs typeface="Lucida Sans Unicode" pitchFamily="34" charset="0"/>
              </a:rPr>
              <a:pPr eaLnBrk="1" hangingPunct="1"/>
              <a:t>62</a:t>
            </a:fld>
            <a:endParaRPr lang="en-US" smtClean="0">
              <a:solidFill>
                <a:srgbClr val="000000"/>
              </a:solidFill>
              <a:latin typeface="Times New Roman" pitchFamily="18" charset="0"/>
              <a:cs typeface="Lucida Sans Unicode" pitchFamily="34" charset="0"/>
            </a:endParaRPr>
          </a:p>
        </p:txBody>
      </p:sp>
      <p:sp>
        <p:nvSpPr>
          <p:cNvPr id="74755" name="Rectangle 2"/>
          <p:cNvSpPr>
            <a:spLocks noGrp="1" noChangeArrowheads="1"/>
          </p:cNvSpPr>
          <p:nvPr>
            <p:ph type="subTitle" idx="4294967295"/>
          </p:nvPr>
        </p:nvSpPr>
        <p:spPr>
          <a:xfrm>
            <a:off x="457200" y="914400"/>
            <a:ext cx="8032750" cy="609600"/>
          </a:xfrm>
        </p:spPr>
        <p:txBody>
          <a:bodyPr anchor="ctr"/>
          <a:lstStyle/>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2200" dirty="0" smtClean="0"/>
              <a:t>Simplify the following Boolean expression using Boolean algebra:</a:t>
            </a:r>
            <a:r>
              <a:rPr lang="en-US" sz="2200" i="1" dirty="0" smtClean="0"/>
              <a:t>   </a:t>
            </a:r>
          </a:p>
        </p:txBody>
      </p:sp>
      <p:sp>
        <p:nvSpPr>
          <p:cNvPr id="73732" name="Rectangle 2"/>
          <p:cNvSpPr>
            <a:spLocks noGrp="1" noChangeArrowheads="1"/>
          </p:cNvSpPr>
          <p:nvPr>
            <p:ph type="title"/>
          </p:nvPr>
        </p:nvSpPr>
        <p:spPr>
          <a:xfrm>
            <a:off x="457200" y="0"/>
            <a:ext cx="8229600" cy="685800"/>
          </a:xfrm>
        </p:spPr>
        <p:txBody>
          <a:bodyPr/>
          <a:lstStyle/>
          <a:p>
            <a:pPr eaLnBrk="1" hangingPunct="1"/>
            <a:r>
              <a:rPr lang="en-US" altLang="zh-TW" sz="3600" b="1" dirty="0" smtClean="0"/>
              <a:t>Review Question</a:t>
            </a:r>
            <a:endParaRPr lang="en-US" sz="3600" b="1" dirty="0" smtClean="0">
              <a:ea typeface="新細明體" pitchFamily="18" charset="-120"/>
            </a:endParaRPr>
          </a:p>
        </p:txBody>
      </p:sp>
      <p:sp>
        <p:nvSpPr>
          <p:cNvPr id="5" name="Rectangle 4"/>
          <p:cNvSpPr/>
          <p:nvPr/>
        </p:nvSpPr>
        <p:spPr>
          <a:xfrm>
            <a:off x="1034878" y="2623063"/>
            <a:ext cx="2781300" cy="1107996"/>
          </a:xfrm>
          <a:prstGeom prst="rect">
            <a:avLst/>
          </a:prstGeom>
        </p:spPr>
        <p:txBody>
          <a:bodyPr wrap="square">
            <a:spAutoFit/>
          </a:bodyPr>
          <a:lstStyle/>
          <a:p>
            <a:pPr eaLnBrk="1" hangingPunct="1">
              <a:spcBef>
                <a:spcPts val="0"/>
              </a:spcBef>
              <a:buFontTx/>
              <a:buNone/>
            </a:pPr>
            <a:r>
              <a:rPr lang="en-GB" sz="2200" dirty="0" smtClean="0">
                <a:solidFill>
                  <a:srgbClr val="0000FF"/>
                </a:solidFill>
              </a:rPr>
              <a:t>= A.B + B.C.B + B.C.C</a:t>
            </a:r>
          </a:p>
          <a:p>
            <a:pPr eaLnBrk="1" hangingPunct="1">
              <a:spcBef>
                <a:spcPts val="0"/>
              </a:spcBef>
              <a:buFontTx/>
              <a:buNone/>
            </a:pPr>
            <a:r>
              <a:rPr lang="en-GB" sz="2200" dirty="0" smtClean="0">
                <a:solidFill>
                  <a:srgbClr val="0000FF"/>
                </a:solidFill>
              </a:rPr>
              <a:t>= A.B + B.C + B.C</a:t>
            </a:r>
          </a:p>
          <a:p>
            <a:pPr eaLnBrk="1" hangingPunct="1">
              <a:spcBef>
                <a:spcPts val="0"/>
              </a:spcBef>
              <a:buFontTx/>
              <a:buNone/>
            </a:pPr>
            <a:r>
              <a:rPr lang="en-GB" sz="2200" dirty="0" smtClean="0">
                <a:solidFill>
                  <a:srgbClr val="0000FF"/>
                </a:solidFill>
              </a:rPr>
              <a:t>= A.B + B.C</a:t>
            </a:r>
            <a:endParaRPr lang="en-GB" sz="2200" dirty="0">
              <a:solidFill>
                <a:srgbClr val="0000FF"/>
              </a:solidFill>
            </a:endParaRPr>
          </a:p>
        </p:txBody>
      </p:sp>
      <p:sp>
        <p:nvSpPr>
          <p:cNvPr id="6" name="Rectangle 5"/>
          <p:cNvSpPr/>
          <p:nvPr/>
        </p:nvSpPr>
        <p:spPr>
          <a:xfrm>
            <a:off x="773328" y="2542751"/>
            <a:ext cx="3493872" cy="1188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7" name="Rectangle 6"/>
          <p:cNvSpPr/>
          <p:nvPr/>
        </p:nvSpPr>
        <p:spPr>
          <a:xfrm>
            <a:off x="993174" y="4876800"/>
            <a:ext cx="3009900" cy="1446550"/>
          </a:xfrm>
          <a:prstGeom prst="rect">
            <a:avLst/>
          </a:prstGeom>
        </p:spPr>
        <p:txBody>
          <a:bodyPr wrap="square">
            <a:spAutoFit/>
          </a:bodyPr>
          <a:lstStyle/>
          <a:p>
            <a:pPr eaLnBrk="1" hangingPunct="1">
              <a:spcBef>
                <a:spcPts val="0"/>
              </a:spcBef>
              <a:buFontTx/>
              <a:buNone/>
            </a:pPr>
            <a:r>
              <a:rPr lang="en-GB" sz="2200" dirty="0" smtClean="0">
                <a:solidFill>
                  <a:srgbClr val="0000FF"/>
                </a:solidFill>
              </a:rPr>
              <a:t>= (x + </a:t>
            </a:r>
            <a:r>
              <a:rPr lang="en-GB" sz="2200" dirty="0" err="1" smtClean="0">
                <a:solidFill>
                  <a:srgbClr val="0000FF"/>
                </a:solidFill>
              </a:rPr>
              <a:t>y.y</a:t>
            </a:r>
            <a:r>
              <a:rPr lang="en-GB" sz="2200" dirty="0" smtClean="0">
                <a:solidFill>
                  <a:srgbClr val="0000FF"/>
                </a:solidFill>
              </a:rPr>
              <a:t>’).(x’ + z)</a:t>
            </a:r>
          </a:p>
          <a:p>
            <a:pPr eaLnBrk="1" hangingPunct="1">
              <a:spcBef>
                <a:spcPts val="0"/>
              </a:spcBef>
              <a:buFontTx/>
              <a:buNone/>
            </a:pPr>
            <a:r>
              <a:rPr lang="en-GB" sz="2200" dirty="0" smtClean="0">
                <a:solidFill>
                  <a:srgbClr val="0000FF"/>
                </a:solidFill>
              </a:rPr>
              <a:t>= x.(x’ + z)</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x.x</a:t>
            </a:r>
            <a:r>
              <a:rPr lang="en-GB" sz="2200" dirty="0" smtClean="0">
                <a:solidFill>
                  <a:srgbClr val="0000FF"/>
                </a:solidFill>
              </a:rPr>
              <a:t>’ + </a:t>
            </a:r>
            <a:r>
              <a:rPr lang="en-GB" sz="2200" dirty="0" err="1" smtClean="0">
                <a:solidFill>
                  <a:srgbClr val="0000FF"/>
                </a:solidFill>
              </a:rPr>
              <a:t>x.z</a:t>
            </a:r>
            <a:r>
              <a:rPr lang="en-GB" sz="2200" dirty="0" smtClean="0">
                <a:solidFill>
                  <a:srgbClr val="0000FF"/>
                </a:solidFill>
              </a:rPr>
              <a:t> </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x.z</a:t>
            </a:r>
            <a:endParaRPr lang="en-GB" sz="2200" dirty="0">
              <a:solidFill>
                <a:srgbClr val="0000FF"/>
              </a:solidFill>
            </a:endParaRPr>
          </a:p>
        </p:txBody>
      </p:sp>
      <p:sp>
        <p:nvSpPr>
          <p:cNvPr id="2" name="Rectangle 1"/>
          <p:cNvSpPr/>
          <p:nvPr/>
        </p:nvSpPr>
        <p:spPr>
          <a:xfrm>
            <a:off x="304800" y="1676400"/>
            <a:ext cx="4419600" cy="1200329"/>
          </a:xfrm>
          <a:prstGeom prst="rect">
            <a:avLst/>
          </a:prstGeom>
        </p:spPr>
        <p:txBody>
          <a:bodyPr wrap="square">
            <a:spAutoFit/>
          </a:bodyPr>
          <a:lstStyle/>
          <a:p>
            <a:pPr marL="514350" indent="-514350" eaLnBrk="1" hangingPunct="1">
              <a:buFont typeface="Arial" pitchFamily="34" charset="0"/>
              <a:buAutoNum type="alphaLcParen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2400" dirty="0"/>
              <a:t>F = A.B + B.C.(B + C</a:t>
            </a:r>
            <a:r>
              <a:rPr lang="en-US" sz="2400" dirty="0" smtClean="0"/>
              <a:t>)</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2400" i="1" dirty="0"/>
              <a:t>	</a:t>
            </a:r>
            <a:r>
              <a:rPr lang="en-US" sz="2400" i="1" dirty="0" err="1" smtClean="0"/>
              <a:t>ans</a:t>
            </a:r>
            <a:r>
              <a:rPr lang="en-US" sz="2400" i="1" dirty="0" smtClean="0"/>
              <a:t> = A.B + B.C</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en-GB" sz="2400" i="1" dirty="0"/>
          </a:p>
        </p:txBody>
      </p:sp>
      <p:sp>
        <p:nvSpPr>
          <p:cNvPr id="4" name="Rectangle 3"/>
          <p:cNvSpPr/>
          <p:nvPr/>
        </p:nvSpPr>
        <p:spPr>
          <a:xfrm>
            <a:off x="304800" y="3821668"/>
            <a:ext cx="3505200" cy="830997"/>
          </a:xfrm>
          <a:prstGeom prst="rect">
            <a:avLst/>
          </a:prstGeom>
        </p:spPr>
        <p:txBody>
          <a:bodyPr wrap="square">
            <a:spAutoFit/>
          </a:bodyPr>
          <a:lstStyle/>
          <a:p>
            <a:pPr marL="457200" indent="-457200" eaLnBrk="1" hangingPunct="1">
              <a:buAutoNum type="alphaLcParenR" startAt="2"/>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GB" sz="2400" dirty="0" smtClean="0"/>
              <a:t>F </a:t>
            </a:r>
            <a:r>
              <a:rPr lang="en-GB" sz="2400" dirty="0"/>
              <a:t>= (</a:t>
            </a:r>
            <a:r>
              <a:rPr lang="en-GB" sz="2400" dirty="0" err="1"/>
              <a:t>x+y</a:t>
            </a:r>
            <a:r>
              <a:rPr lang="en-GB" sz="2400" dirty="0"/>
              <a:t>).(</a:t>
            </a:r>
            <a:r>
              <a:rPr lang="en-GB" sz="2400" dirty="0" err="1"/>
              <a:t>x+y</a:t>
            </a:r>
            <a:r>
              <a:rPr lang="en-GB" sz="2400" dirty="0"/>
              <a:t>').(</a:t>
            </a:r>
            <a:r>
              <a:rPr lang="en-GB" sz="2400" dirty="0" err="1"/>
              <a:t>x'+z</a:t>
            </a:r>
            <a:r>
              <a:rPr lang="en-GB" sz="2400" dirty="0" smtClean="0"/>
              <a:t>)</a:t>
            </a:r>
          </a:p>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GB" sz="2400" dirty="0" smtClean="0"/>
              <a:t>	</a:t>
            </a:r>
            <a:r>
              <a:rPr lang="en-GB" sz="2400" i="1" dirty="0" err="1" smtClean="0"/>
              <a:t>ans</a:t>
            </a:r>
            <a:r>
              <a:rPr lang="en-GB" sz="2400" i="1" dirty="0" smtClean="0"/>
              <a:t> = </a:t>
            </a:r>
            <a:r>
              <a:rPr lang="en-GB" sz="2400" i="1" dirty="0" err="1" smtClean="0"/>
              <a:t>x.z</a:t>
            </a:r>
            <a:endParaRPr lang="en-GB" sz="2400" dirty="0"/>
          </a:p>
        </p:txBody>
      </p:sp>
      <p:sp>
        <p:nvSpPr>
          <p:cNvPr id="12" name="Rectangle 11"/>
          <p:cNvSpPr/>
          <p:nvPr/>
        </p:nvSpPr>
        <p:spPr>
          <a:xfrm>
            <a:off x="843864" y="4876800"/>
            <a:ext cx="3341472" cy="149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
        <p:nvSpPr>
          <p:cNvPr id="13" name="Rectangle 12"/>
          <p:cNvSpPr/>
          <p:nvPr/>
        </p:nvSpPr>
        <p:spPr>
          <a:xfrm>
            <a:off x="4876800" y="1676400"/>
            <a:ext cx="4419600" cy="1495794"/>
          </a:xfrm>
          <a:prstGeom prst="rect">
            <a:avLst/>
          </a:prstGeom>
        </p:spPr>
        <p:txBody>
          <a:bodyPr wrap="square">
            <a:spAutoFit/>
          </a:bodyPr>
          <a:lstStyle/>
          <a:p>
            <a:pPr marL="457200" indent="-457200" eaLnBrk="1" hangingPunct="1">
              <a:lnSpc>
                <a:spcPct val="90000"/>
              </a:lnSpc>
              <a:buSzPct val="120000"/>
              <a:buAutoNum type="alphaLcParenR" startAt="3"/>
              <a:defRPr/>
            </a:pPr>
            <a:r>
              <a:rPr lang="en-GB" sz="2400" dirty="0" smtClean="0"/>
              <a:t>F </a:t>
            </a:r>
            <a:r>
              <a:rPr lang="en-GB" sz="2400" dirty="0"/>
              <a:t>= </a:t>
            </a:r>
            <a:r>
              <a:rPr lang="en-GB" sz="2400" dirty="0" err="1"/>
              <a:t>x'.y</a:t>
            </a:r>
            <a:r>
              <a:rPr lang="en-GB" sz="2400" dirty="0"/>
              <a:t>.(z + </a:t>
            </a:r>
            <a:r>
              <a:rPr lang="en-GB" sz="2400" dirty="0" err="1"/>
              <a:t>y'.x</a:t>
            </a:r>
            <a:r>
              <a:rPr lang="en-GB" sz="2400" dirty="0"/>
              <a:t>) + </a:t>
            </a:r>
            <a:r>
              <a:rPr lang="en-GB" sz="2400" dirty="0" err="1"/>
              <a:t>y'.z</a:t>
            </a:r>
            <a:r>
              <a:rPr lang="en-GB" sz="2400" dirty="0"/>
              <a:t> </a:t>
            </a:r>
            <a:endParaRPr lang="en-GB" sz="2400" dirty="0" smtClean="0"/>
          </a:p>
          <a:p>
            <a:pPr eaLnBrk="1" hangingPunct="1">
              <a:lnSpc>
                <a:spcPct val="90000"/>
              </a:lnSpc>
              <a:buSzPct val="120000"/>
              <a:defRPr/>
            </a:pPr>
            <a:r>
              <a:rPr lang="en-GB" sz="2400" i="1" dirty="0"/>
              <a:t>	</a:t>
            </a:r>
            <a:r>
              <a:rPr lang="en-GB" sz="2400" i="1" dirty="0" err="1" smtClean="0"/>
              <a:t>ans</a:t>
            </a:r>
            <a:r>
              <a:rPr lang="en-GB" sz="2400" i="1" dirty="0" smtClean="0"/>
              <a:t> = </a:t>
            </a:r>
            <a:r>
              <a:rPr lang="en-GB" sz="2400" i="1" dirty="0" err="1" smtClean="0"/>
              <a:t>z.x</a:t>
            </a:r>
            <a:r>
              <a:rPr lang="en-GB" sz="2400" i="1" dirty="0" smtClean="0"/>
              <a:t>’ + </a:t>
            </a:r>
            <a:r>
              <a:rPr lang="en-GB" sz="2400" i="1" dirty="0" err="1" smtClean="0"/>
              <a:t>z.y</a:t>
            </a:r>
            <a:endParaRPr lang="en-GB" sz="2400" i="1" dirty="0"/>
          </a:p>
          <a:p>
            <a:pPr marL="514350" indent="-514350" eaLnBrk="1" hangingPunct="1">
              <a:buFont typeface="Arial" pitchFamily="34" charset="0"/>
              <a:buAutoNum type="alphaLcParen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en-US" sz="2400" dirty="0" smtClean="0"/>
          </a:p>
          <a:p>
            <a:pPr marL="514350" indent="-514350" eaLnBrk="1" hangingPunct="1">
              <a:buFont typeface="Arial" pitchFamily="34" charset="0"/>
              <a:buAutoNum type="alphaLcParen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endParaRPr lang="en-GB" sz="2400" i="1" dirty="0"/>
          </a:p>
        </p:txBody>
      </p:sp>
      <p:sp>
        <p:nvSpPr>
          <p:cNvPr id="14" name="Rectangle 13"/>
          <p:cNvSpPr/>
          <p:nvPr/>
        </p:nvSpPr>
        <p:spPr>
          <a:xfrm>
            <a:off x="5410200" y="2971800"/>
            <a:ext cx="2781300" cy="2123658"/>
          </a:xfrm>
          <a:prstGeom prst="rect">
            <a:avLst/>
          </a:prstGeom>
        </p:spPr>
        <p:txBody>
          <a:bodyPr wrap="square">
            <a:spAutoFit/>
          </a:bodyPr>
          <a:lstStyle/>
          <a:p>
            <a:pPr eaLnBrk="1" hangingPunct="1">
              <a:spcBef>
                <a:spcPts val="0"/>
              </a:spcBef>
              <a:buFontTx/>
              <a:buNone/>
            </a:pPr>
            <a:r>
              <a:rPr lang="en-GB" sz="2200" dirty="0" smtClean="0">
                <a:solidFill>
                  <a:srgbClr val="0000FF"/>
                </a:solidFill>
              </a:rPr>
              <a:t>= x’.</a:t>
            </a:r>
            <a:r>
              <a:rPr lang="en-GB" sz="2200" dirty="0" err="1" smtClean="0">
                <a:solidFill>
                  <a:srgbClr val="0000FF"/>
                </a:solidFill>
              </a:rPr>
              <a:t>y.z</a:t>
            </a:r>
            <a:r>
              <a:rPr lang="en-GB" sz="2200" dirty="0" smtClean="0">
                <a:solidFill>
                  <a:srgbClr val="0000FF"/>
                </a:solidFill>
              </a:rPr>
              <a:t> + </a:t>
            </a:r>
            <a:r>
              <a:rPr lang="en-GB" sz="2200" dirty="0" err="1" smtClean="0">
                <a:solidFill>
                  <a:srgbClr val="0000FF"/>
                </a:solidFill>
              </a:rPr>
              <a:t>x’.y’.x</a:t>
            </a:r>
            <a:r>
              <a:rPr lang="en-GB" sz="2200" dirty="0" smtClean="0">
                <a:solidFill>
                  <a:srgbClr val="0000FF"/>
                </a:solidFill>
              </a:rPr>
              <a:t> + </a:t>
            </a:r>
            <a:r>
              <a:rPr lang="en-GB" sz="2200" dirty="0" err="1" smtClean="0">
                <a:solidFill>
                  <a:srgbClr val="0000FF"/>
                </a:solidFill>
              </a:rPr>
              <a:t>y’.z</a:t>
            </a:r>
            <a:endParaRPr lang="en-GB" sz="2200" dirty="0">
              <a:solidFill>
                <a:srgbClr val="0000FF"/>
              </a:solidFill>
            </a:endParaRPr>
          </a:p>
          <a:p>
            <a:pPr eaLnBrk="1" hangingPunct="1">
              <a:spcBef>
                <a:spcPts val="0"/>
              </a:spcBef>
              <a:buFontTx/>
              <a:buNone/>
            </a:pPr>
            <a:r>
              <a:rPr lang="en-GB" sz="2200" dirty="0" smtClean="0">
                <a:solidFill>
                  <a:srgbClr val="0000FF"/>
                </a:solidFill>
              </a:rPr>
              <a:t>= x’.</a:t>
            </a:r>
            <a:r>
              <a:rPr lang="en-GB" sz="2200" dirty="0" err="1" smtClean="0">
                <a:solidFill>
                  <a:srgbClr val="0000FF"/>
                </a:solidFill>
              </a:rPr>
              <a:t>y.z</a:t>
            </a:r>
            <a:r>
              <a:rPr lang="en-GB" sz="2200" dirty="0" smtClean="0">
                <a:solidFill>
                  <a:srgbClr val="0000FF"/>
                </a:solidFill>
              </a:rPr>
              <a:t> + 0.y’ + </a:t>
            </a:r>
            <a:r>
              <a:rPr lang="en-GB" sz="2200" dirty="0" err="1" smtClean="0">
                <a:solidFill>
                  <a:srgbClr val="0000FF"/>
                </a:solidFill>
              </a:rPr>
              <a:t>y’.z</a:t>
            </a:r>
            <a:endParaRPr lang="en-GB" sz="2200" dirty="0" smtClean="0">
              <a:solidFill>
                <a:srgbClr val="0000FF"/>
              </a:solidFill>
            </a:endParaRPr>
          </a:p>
          <a:p>
            <a:pPr eaLnBrk="1" hangingPunct="1">
              <a:spcBef>
                <a:spcPts val="0"/>
              </a:spcBef>
              <a:buFontTx/>
              <a:buNone/>
            </a:pPr>
            <a:r>
              <a:rPr lang="en-GB" sz="2200" dirty="0" smtClean="0">
                <a:solidFill>
                  <a:srgbClr val="0000FF"/>
                </a:solidFill>
              </a:rPr>
              <a:t>= </a:t>
            </a:r>
            <a:r>
              <a:rPr lang="en-GB" sz="2200" dirty="0" err="1" smtClean="0">
                <a:solidFill>
                  <a:srgbClr val="0000FF"/>
                </a:solidFill>
              </a:rPr>
              <a:t>y.x’.z</a:t>
            </a:r>
            <a:r>
              <a:rPr lang="en-GB" sz="2200" dirty="0" smtClean="0">
                <a:solidFill>
                  <a:srgbClr val="0000FF"/>
                </a:solidFill>
              </a:rPr>
              <a:t> + </a:t>
            </a:r>
            <a:r>
              <a:rPr lang="en-GB" sz="2200" dirty="0" err="1" smtClean="0">
                <a:solidFill>
                  <a:srgbClr val="0000FF"/>
                </a:solidFill>
              </a:rPr>
              <a:t>y’.z</a:t>
            </a:r>
            <a:endParaRPr lang="en-GB" sz="2200" dirty="0" smtClean="0">
              <a:solidFill>
                <a:srgbClr val="0000FF"/>
              </a:solidFill>
            </a:endParaRPr>
          </a:p>
          <a:p>
            <a:pPr eaLnBrk="1" hangingPunct="1">
              <a:spcBef>
                <a:spcPts val="0"/>
              </a:spcBef>
              <a:buFontTx/>
              <a:buNone/>
            </a:pPr>
            <a:r>
              <a:rPr lang="en-GB" sz="2200" dirty="0" smtClean="0">
                <a:solidFill>
                  <a:srgbClr val="0000FF"/>
                </a:solidFill>
              </a:rPr>
              <a:t>= z.(</a:t>
            </a:r>
            <a:r>
              <a:rPr lang="en-GB" sz="2200" dirty="0" err="1" smtClean="0">
                <a:solidFill>
                  <a:srgbClr val="0000FF"/>
                </a:solidFill>
              </a:rPr>
              <a:t>x’.y</a:t>
            </a:r>
            <a:r>
              <a:rPr lang="en-GB" sz="2200" dirty="0" smtClean="0">
                <a:solidFill>
                  <a:srgbClr val="0000FF"/>
                </a:solidFill>
              </a:rPr>
              <a:t> + y)</a:t>
            </a:r>
          </a:p>
          <a:p>
            <a:pPr eaLnBrk="1" hangingPunct="1">
              <a:spcBef>
                <a:spcPts val="0"/>
              </a:spcBef>
              <a:buFontTx/>
              <a:buNone/>
            </a:pPr>
            <a:r>
              <a:rPr lang="en-GB" sz="2200" dirty="0" smtClean="0">
                <a:solidFill>
                  <a:srgbClr val="0000FF"/>
                </a:solidFill>
              </a:rPr>
              <a:t>= z.(x’+ y)</a:t>
            </a:r>
          </a:p>
          <a:p>
            <a:pPr eaLnBrk="1" hangingPunct="1">
              <a:spcBef>
                <a:spcPts val="0"/>
              </a:spcBef>
              <a:buFontTx/>
              <a:buNone/>
            </a:pPr>
            <a:r>
              <a:rPr lang="en-GB" sz="2200" dirty="0" smtClean="0">
                <a:solidFill>
                  <a:srgbClr val="0000FF"/>
                </a:solidFill>
              </a:rPr>
              <a:t>= </a:t>
            </a:r>
            <a:r>
              <a:rPr lang="en-GB" sz="2200" dirty="0" err="1" smtClean="0">
                <a:solidFill>
                  <a:srgbClr val="0000FF"/>
                </a:solidFill>
              </a:rPr>
              <a:t>z.x</a:t>
            </a:r>
            <a:r>
              <a:rPr lang="en-GB" sz="2200" dirty="0" smtClean="0">
                <a:solidFill>
                  <a:srgbClr val="0000FF"/>
                </a:solidFill>
              </a:rPr>
              <a:t>’ + </a:t>
            </a:r>
            <a:r>
              <a:rPr lang="en-GB" sz="2200" dirty="0" err="1" smtClean="0">
                <a:solidFill>
                  <a:srgbClr val="0000FF"/>
                </a:solidFill>
              </a:rPr>
              <a:t>z.y</a:t>
            </a:r>
            <a:endParaRPr lang="en-GB" sz="2200" dirty="0" smtClean="0">
              <a:solidFill>
                <a:srgbClr val="0000FF"/>
              </a:solidFill>
            </a:endParaRPr>
          </a:p>
        </p:txBody>
      </p:sp>
      <p:sp>
        <p:nvSpPr>
          <p:cNvPr id="15" name="Rectangle 14"/>
          <p:cNvSpPr/>
          <p:nvPr/>
        </p:nvSpPr>
        <p:spPr>
          <a:xfrm>
            <a:off x="5365407" y="3001678"/>
            <a:ext cx="2870886" cy="2166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Tree>
    <p:extLst>
      <p:ext uri="{BB962C8B-B14F-4D97-AF65-F5344CB8AC3E}">
        <p14:creationId xmlns:p14="http://schemas.microsoft.com/office/powerpoint/2010/main" val="30302150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655638" algn="l"/>
                <a:tab pos="1312863" algn="l"/>
                <a:tab pos="1968500" algn="l"/>
              </a:tabLst>
              <a:defRPr>
                <a:solidFill>
                  <a:schemeClr val="tx1"/>
                </a:solidFill>
                <a:latin typeface="Calibri" pitchFamily="34" charset="0"/>
                <a:cs typeface="Arial" pitchFamily="34" charset="0"/>
              </a:defRPr>
            </a:lvl1pPr>
            <a:lvl2pPr marL="742950" indent="-285750" eaLnBrk="0" hangingPunct="0">
              <a:tabLst>
                <a:tab pos="655638" algn="l"/>
                <a:tab pos="1312863" algn="l"/>
                <a:tab pos="1968500" algn="l"/>
              </a:tabLst>
              <a:defRPr>
                <a:solidFill>
                  <a:schemeClr val="tx1"/>
                </a:solidFill>
                <a:latin typeface="Calibri" pitchFamily="34" charset="0"/>
                <a:cs typeface="Arial" pitchFamily="34" charset="0"/>
              </a:defRPr>
            </a:lvl2pPr>
            <a:lvl3pPr marL="1143000" indent="-228600" eaLnBrk="0" hangingPunct="0">
              <a:tabLst>
                <a:tab pos="655638" algn="l"/>
                <a:tab pos="1312863" algn="l"/>
                <a:tab pos="1968500" algn="l"/>
              </a:tabLst>
              <a:defRPr>
                <a:solidFill>
                  <a:schemeClr val="tx1"/>
                </a:solidFill>
                <a:latin typeface="Calibri" pitchFamily="34" charset="0"/>
                <a:cs typeface="Arial" pitchFamily="34" charset="0"/>
              </a:defRPr>
            </a:lvl3pPr>
            <a:lvl4pPr marL="1600200" indent="-228600" eaLnBrk="0" hangingPunct="0">
              <a:tabLst>
                <a:tab pos="655638" algn="l"/>
                <a:tab pos="1312863" algn="l"/>
                <a:tab pos="1968500" algn="l"/>
              </a:tabLst>
              <a:defRPr>
                <a:solidFill>
                  <a:schemeClr val="tx1"/>
                </a:solidFill>
                <a:latin typeface="Calibri" pitchFamily="34" charset="0"/>
                <a:cs typeface="Arial" pitchFamily="34" charset="0"/>
              </a:defRPr>
            </a:lvl4pPr>
            <a:lvl5pPr marL="2057400" indent="-228600" eaLnBrk="0" hangingPunct="0">
              <a:tabLst>
                <a:tab pos="655638" algn="l"/>
                <a:tab pos="1312863" algn="l"/>
                <a:tab pos="1968500" algn="l"/>
              </a:tabLst>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tabLst>
                <a:tab pos="655638" algn="l"/>
                <a:tab pos="1312863" algn="l"/>
                <a:tab pos="1968500" algn="l"/>
              </a:tabLst>
              <a:defRPr>
                <a:solidFill>
                  <a:schemeClr val="tx1"/>
                </a:solidFill>
                <a:latin typeface="Calibri" pitchFamily="34" charset="0"/>
                <a:cs typeface="Arial" pitchFamily="34" charset="0"/>
              </a:defRPr>
            </a:lvl9pPr>
          </a:lstStyle>
          <a:p>
            <a:pPr eaLnBrk="1" hangingPunct="1"/>
            <a:fld id="{7F072E96-0BEE-49C5-9C33-116007C97A8A}" type="slidenum">
              <a:rPr lang="en-US" smtClean="0">
                <a:solidFill>
                  <a:srgbClr val="000000"/>
                </a:solidFill>
                <a:latin typeface="Times New Roman" pitchFamily="18" charset="0"/>
                <a:cs typeface="Lucida Sans Unicode" pitchFamily="34" charset="0"/>
              </a:rPr>
              <a:pPr eaLnBrk="1" hangingPunct="1"/>
              <a:t>63</a:t>
            </a:fld>
            <a:endParaRPr lang="en-US" smtClean="0">
              <a:solidFill>
                <a:srgbClr val="000000"/>
              </a:solidFill>
              <a:latin typeface="Times New Roman" pitchFamily="18" charset="0"/>
              <a:cs typeface="Lucida Sans Unicode" pitchFamily="34" charset="0"/>
            </a:endParaRPr>
          </a:p>
        </p:txBody>
      </p:sp>
      <p:sp>
        <p:nvSpPr>
          <p:cNvPr id="74755" name="Rectangle 2"/>
          <p:cNvSpPr>
            <a:spLocks noGrp="1" noChangeArrowheads="1"/>
          </p:cNvSpPr>
          <p:nvPr>
            <p:ph type="subTitle" idx="4294967295"/>
          </p:nvPr>
        </p:nvSpPr>
        <p:spPr>
          <a:xfrm>
            <a:off x="457200" y="914400"/>
            <a:ext cx="8032750" cy="609600"/>
          </a:xfrm>
        </p:spPr>
        <p:txBody>
          <a:bodyPr anchor="ctr"/>
          <a:lstStyle/>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US" sz="2200" dirty="0" smtClean="0"/>
              <a:t>Simplify the following Boolean expression using Boolean algebra:</a:t>
            </a:r>
            <a:r>
              <a:rPr lang="en-US" sz="2200" i="1" dirty="0" smtClean="0"/>
              <a:t>   </a:t>
            </a:r>
          </a:p>
        </p:txBody>
      </p:sp>
      <p:sp>
        <p:nvSpPr>
          <p:cNvPr id="73732" name="Rectangle 2"/>
          <p:cNvSpPr>
            <a:spLocks noGrp="1" noChangeArrowheads="1"/>
          </p:cNvSpPr>
          <p:nvPr>
            <p:ph type="title"/>
          </p:nvPr>
        </p:nvSpPr>
        <p:spPr>
          <a:xfrm>
            <a:off x="457200" y="0"/>
            <a:ext cx="8229600" cy="685800"/>
          </a:xfrm>
        </p:spPr>
        <p:txBody>
          <a:bodyPr/>
          <a:lstStyle/>
          <a:p>
            <a:pPr eaLnBrk="1" hangingPunct="1"/>
            <a:r>
              <a:rPr lang="en-US" altLang="zh-TW" sz="3600" b="1" dirty="0" smtClean="0"/>
              <a:t>Review Question</a:t>
            </a:r>
            <a:endParaRPr lang="en-US" sz="3600" b="1" dirty="0" smtClean="0">
              <a:ea typeface="新細明體" pitchFamily="18" charset="-120"/>
            </a:endParaRPr>
          </a:p>
        </p:txBody>
      </p:sp>
      <p:sp>
        <p:nvSpPr>
          <p:cNvPr id="3" name="Rectangle 2"/>
          <p:cNvSpPr/>
          <p:nvPr/>
        </p:nvSpPr>
        <p:spPr>
          <a:xfrm>
            <a:off x="914400" y="1828800"/>
            <a:ext cx="6477000" cy="1089529"/>
          </a:xfrm>
          <a:prstGeom prst="rect">
            <a:avLst/>
          </a:prstGeom>
        </p:spPr>
        <p:txBody>
          <a:bodyPr wrap="square">
            <a:spAutoFit/>
          </a:bodyPr>
          <a:lstStyle/>
          <a:p>
            <a:pPr marL="0" indent="0" fontAlgn="auto">
              <a:lnSpc>
                <a:spcPct val="90000"/>
              </a:lnSpc>
              <a:spcAft>
                <a:spcPts val="0"/>
              </a:spcAft>
              <a:buSzPct val="120000"/>
              <a:buNone/>
              <a:defRPr/>
            </a:pPr>
            <a:r>
              <a:rPr lang="en-GB" sz="2400" i="1" dirty="0" smtClean="0"/>
              <a:t>F </a:t>
            </a:r>
            <a:r>
              <a:rPr lang="en-GB" sz="2400" dirty="0" smtClean="0"/>
              <a:t>= </a:t>
            </a:r>
            <a:r>
              <a:rPr lang="en-GB" sz="2400" dirty="0" err="1"/>
              <a:t>a.b.c</a:t>
            </a:r>
            <a:r>
              <a:rPr lang="en-GB" sz="2400" dirty="0"/>
              <a:t> + </a:t>
            </a:r>
            <a:r>
              <a:rPr lang="en-GB" sz="2400" dirty="0" err="1"/>
              <a:t>a.b.d</a:t>
            </a:r>
            <a:r>
              <a:rPr lang="en-GB" sz="2400" dirty="0"/>
              <a:t> + a'.</a:t>
            </a:r>
            <a:r>
              <a:rPr lang="en-GB" sz="2400" dirty="0" err="1"/>
              <a:t>b.c</a:t>
            </a:r>
            <a:r>
              <a:rPr lang="en-GB" sz="2400" dirty="0"/>
              <a:t>' + </a:t>
            </a:r>
            <a:r>
              <a:rPr lang="en-GB" sz="2400" dirty="0" err="1"/>
              <a:t>c.d</a:t>
            </a:r>
            <a:r>
              <a:rPr lang="en-GB" sz="2400" dirty="0"/>
              <a:t> + </a:t>
            </a:r>
            <a:r>
              <a:rPr lang="en-GB" sz="2400" dirty="0" err="1"/>
              <a:t>b.d</a:t>
            </a:r>
            <a:r>
              <a:rPr lang="en-GB" sz="2400" dirty="0"/>
              <a:t> ' </a:t>
            </a:r>
          </a:p>
          <a:p>
            <a:pPr marL="0" indent="0" fontAlgn="auto">
              <a:lnSpc>
                <a:spcPct val="90000"/>
              </a:lnSpc>
              <a:spcAft>
                <a:spcPts val="0"/>
              </a:spcAft>
              <a:buSzPct val="120000"/>
              <a:buNone/>
              <a:defRPr/>
            </a:pPr>
            <a:r>
              <a:rPr lang="en-GB" sz="2400" i="1" dirty="0"/>
              <a:t>     </a:t>
            </a:r>
            <a:endParaRPr lang="en-GB" sz="2400" i="1" dirty="0" smtClean="0"/>
          </a:p>
          <a:p>
            <a:pPr marL="0" indent="0" fontAlgn="auto">
              <a:lnSpc>
                <a:spcPct val="90000"/>
              </a:lnSpc>
              <a:spcAft>
                <a:spcPts val="0"/>
              </a:spcAft>
              <a:buSzPct val="120000"/>
              <a:buNone/>
              <a:defRPr/>
            </a:pPr>
            <a:r>
              <a:rPr lang="en-GB" sz="2400" i="1" dirty="0" err="1" smtClean="0"/>
              <a:t>Ans</a:t>
            </a:r>
            <a:r>
              <a:rPr lang="en-GB" sz="2400" i="1" dirty="0"/>
              <a:t>: B + CD</a:t>
            </a:r>
          </a:p>
        </p:txBody>
      </p:sp>
      <p:sp>
        <p:nvSpPr>
          <p:cNvPr id="16" name="Rectangle 15"/>
          <p:cNvSpPr/>
          <p:nvPr/>
        </p:nvSpPr>
        <p:spPr>
          <a:xfrm>
            <a:off x="861060" y="2941775"/>
            <a:ext cx="7162800" cy="3311676"/>
          </a:xfrm>
          <a:prstGeom prst="rect">
            <a:avLst/>
          </a:prstGeom>
        </p:spPr>
        <p:txBody>
          <a:bodyPr wrap="square">
            <a:spAutoFit/>
          </a:bodyPr>
          <a:lstStyle/>
          <a:p>
            <a:pPr>
              <a:lnSpc>
                <a:spcPct val="90000"/>
              </a:lnSpc>
              <a:buFontTx/>
              <a:buNone/>
            </a:pPr>
            <a:r>
              <a:rPr lang="en-GB" sz="2400" dirty="0" smtClean="0"/>
              <a:t>= </a:t>
            </a:r>
            <a:r>
              <a:rPr lang="en-GB" sz="2400" dirty="0" err="1" smtClean="0"/>
              <a:t>a.b.c</a:t>
            </a:r>
            <a:r>
              <a:rPr lang="en-GB" sz="2400" dirty="0" smtClean="0"/>
              <a:t> + </a:t>
            </a:r>
            <a:r>
              <a:rPr lang="en-GB" sz="2400" dirty="0" err="1" smtClean="0">
                <a:solidFill>
                  <a:schemeClr val="hlink"/>
                </a:solidFill>
              </a:rPr>
              <a:t>a.b.d</a:t>
            </a:r>
            <a:r>
              <a:rPr lang="en-GB" sz="2400" dirty="0" smtClean="0"/>
              <a:t> + a'.</a:t>
            </a:r>
            <a:r>
              <a:rPr lang="en-GB" sz="2400" dirty="0" err="1" smtClean="0"/>
              <a:t>b.c</a:t>
            </a:r>
            <a:r>
              <a:rPr lang="en-GB" sz="2400" dirty="0" smtClean="0"/>
              <a:t>' + </a:t>
            </a:r>
            <a:r>
              <a:rPr lang="en-GB" sz="2400" dirty="0" err="1" smtClean="0"/>
              <a:t>c.d</a:t>
            </a:r>
            <a:r>
              <a:rPr lang="en-GB" sz="2400" dirty="0" smtClean="0"/>
              <a:t> + </a:t>
            </a:r>
            <a:r>
              <a:rPr lang="en-GB" sz="2400" dirty="0" err="1" smtClean="0">
                <a:solidFill>
                  <a:schemeClr val="hlink"/>
                </a:solidFill>
              </a:rPr>
              <a:t>b.d</a:t>
            </a:r>
            <a:r>
              <a:rPr lang="en-GB" sz="2400" dirty="0" smtClean="0">
                <a:solidFill>
                  <a:schemeClr val="hlink"/>
                </a:solidFill>
              </a:rPr>
              <a:t>'</a:t>
            </a:r>
            <a:endParaRPr lang="en-GB" sz="2400" dirty="0" smtClean="0"/>
          </a:p>
          <a:p>
            <a:pPr>
              <a:lnSpc>
                <a:spcPct val="90000"/>
              </a:lnSpc>
              <a:buFontTx/>
              <a:buNone/>
            </a:pPr>
            <a:r>
              <a:rPr lang="en-GB" sz="2400" dirty="0" smtClean="0"/>
              <a:t>= </a:t>
            </a:r>
            <a:r>
              <a:rPr lang="en-GB" sz="2400" dirty="0" err="1"/>
              <a:t>a.b.c</a:t>
            </a:r>
            <a:r>
              <a:rPr lang="en-GB" sz="2400" dirty="0"/>
              <a:t> + </a:t>
            </a:r>
            <a:r>
              <a:rPr lang="en-GB" sz="2400" dirty="0" err="1">
                <a:solidFill>
                  <a:schemeClr val="hlink"/>
                </a:solidFill>
              </a:rPr>
              <a:t>a.b</a:t>
            </a:r>
            <a:r>
              <a:rPr lang="en-GB" sz="2400" dirty="0">
                <a:solidFill>
                  <a:schemeClr val="hlink"/>
                </a:solidFill>
              </a:rPr>
              <a:t> + a'.</a:t>
            </a:r>
            <a:r>
              <a:rPr lang="en-GB" sz="2400" dirty="0" err="1">
                <a:solidFill>
                  <a:schemeClr val="hlink"/>
                </a:solidFill>
              </a:rPr>
              <a:t>b.c</a:t>
            </a:r>
            <a:r>
              <a:rPr lang="en-GB" sz="2400" dirty="0">
                <a:solidFill>
                  <a:schemeClr val="hlink"/>
                </a:solidFill>
              </a:rPr>
              <a:t>'</a:t>
            </a:r>
            <a:r>
              <a:rPr lang="en-GB" sz="2400" dirty="0"/>
              <a:t> + </a:t>
            </a:r>
            <a:r>
              <a:rPr lang="en-GB" sz="2400" dirty="0" err="1"/>
              <a:t>c.d</a:t>
            </a:r>
            <a:r>
              <a:rPr lang="en-GB" sz="2400" dirty="0"/>
              <a:t> + </a:t>
            </a:r>
            <a:r>
              <a:rPr lang="en-GB" sz="2400" dirty="0" err="1"/>
              <a:t>b.d</a:t>
            </a:r>
            <a:r>
              <a:rPr lang="en-GB" sz="2400" dirty="0"/>
              <a:t>' </a:t>
            </a:r>
            <a:r>
              <a:rPr lang="en-GB" sz="2400" dirty="0" smtClean="0"/>
              <a:t>	(</a:t>
            </a:r>
            <a:r>
              <a:rPr lang="en-GB" sz="2400" dirty="0"/>
              <a:t>absorption)</a:t>
            </a:r>
          </a:p>
          <a:p>
            <a:pPr>
              <a:lnSpc>
                <a:spcPct val="90000"/>
              </a:lnSpc>
              <a:buFontTx/>
              <a:buNone/>
            </a:pPr>
            <a:r>
              <a:rPr lang="en-GB" sz="2400" dirty="0" smtClean="0"/>
              <a:t>= </a:t>
            </a:r>
            <a:r>
              <a:rPr lang="en-GB" sz="2400" dirty="0" err="1">
                <a:solidFill>
                  <a:schemeClr val="hlink"/>
                </a:solidFill>
              </a:rPr>
              <a:t>a.b.c</a:t>
            </a:r>
            <a:r>
              <a:rPr lang="en-GB" sz="2400" dirty="0">
                <a:solidFill>
                  <a:schemeClr val="hlink"/>
                </a:solidFill>
              </a:rPr>
              <a:t> + </a:t>
            </a:r>
            <a:r>
              <a:rPr lang="en-GB" sz="2400" dirty="0" err="1">
                <a:solidFill>
                  <a:schemeClr val="hlink"/>
                </a:solidFill>
              </a:rPr>
              <a:t>a.b</a:t>
            </a:r>
            <a:r>
              <a:rPr lang="en-GB" sz="2400" dirty="0"/>
              <a:t> + </a:t>
            </a:r>
            <a:r>
              <a:rPr lang="en-GB" sz="2400" dirty="0" err="1"/>
              <a:t>b.c</a:t>
            </a:r>
            <a:r>
              <a:rPr lang="en-GB" sz="2400" dirty="0"/>
              <a:t>' + </a:t>
            </a:r>
            <a:r>
              <a:rPr lang="en-GB" sz="2400" dirty="0" err="1"/>
              <a:t>c.d</a:t>
            </a:r>
            <a:r>
              <a:rPr lang="en-GB" sz="2400" dirty="0"/>
              <a:t> + </a:t>
            </a:r>
            <a:r>
              <a:rPr lang="en-GB" sz="2400" dirty="0" err="1"/>
              <a:t>b.d</a:t>
            </a:r>
            <a:r>
              <a:rPr lang="en-GB" sz="2400" dirty="0"/>
              <a:t>'	 </a:t>
            </a:r>
            <a:r>
              <a:rPr lang="en-GB" sz="2400" dirty="0" smtClean="0"/>
              <a:t>	(</a:t>
            </a:r>
            <a:r>
              <a:rPr lang="en-GB" sz="2400" dirty="0"/>
              <a:t>absorption)	</a:t>
            </a:r>
          </a:p>
          <a:p>
            <a:pPr>
              <a:lnSpc>
                <a:spcPct val="90000"/>
              </a:lnSpc>
              <a:buFontTx/>
              <a:buNone/>
            </a:pPr>
            <a:r>
              <a:rPr lang="en-GB" sz="2400" dirty="0" smtClean="0"/>
              <a:t>= </a:t>
            </a:r>
            <a:r>
              <a:rPr lang="en-GB" sz="2400" dirty="0" err="1"/>
              <a:t>a.b</a:t>
            </a:r>
            <a:r>
              <a:rPr lang="en-GB" sz="2400" dirty="0"/>
              <a:t> + </a:t>
            </a:r>
            <a:r>
              <a:rPr lang="en-GB" sz="2400" dirty="0" err="1"/>
              <a:t>b.c</a:t>
            </a:r>
            <a:r>
              <a:rPr lang="en-GB" sz="2400" dirty="0"/>
              <a:t>' + </a:t>
            </a:r>
            <a:r>
              <a:rPr lang="en-GB" sz="2400" dirty="0" err="1">
                <a:solidFill>
                  <a:schemeClr val="hlink"/>
                </a:solidFill>
              </a:rPr>
              <a:t>c.d</a:t>
            </a:r>
            <a:r>
              <a:rPr lang="en-GB" sz="2400" dirty="0">
                <a:solidFill>
                  <a:schemeClr val="hlink"/>
                </a:solidFill>
              </a:rPr>
              <a:t> + </a:t>
            </a:r>
            <a:r>
              <a:rPr lang="en-GB" sz="2400" dirty="0" err="1">
                <a:solidFill>
                  <a:schemeClr val="hlink"/>
                </a:solidFill>
              </a:rPr>
              <a:t>b.d</a:t>
            </a:r>
            <a:r>
              <a:rPr lang="en-GB" sz="2400" dirty="0">
                <a:solidFill>
                  <a:schemeClr val="hlink"/>
                </a:solidFill>
              </a:rPr>
              <a:t>'</a:t>
            </a:r>
            <a:r>
              <a:rPr lang="en-GB" sz="2400" dirty="0"/>
              <a:t>		</a:t>
            </a:r>
            <a:r>
              <a:rPr lang="en-GB" sz="2400" dirty="0" smtClean="0"/>
              <a:t>	 </a:t>
            </a:r>
            <a:r>
              <a:rPr lang="en-GB" sz="2400" dirty="0"/>
              <a:t>(absorption)	</a:t>
            </a:r>
          </a:p>
          <a:p>
            <a:pPr>
              <a:lnSpc>
                <a:spcPct val="90000"/>
              </a:lnSpc>
              <a:buFontTx/>
              <a:buNone/>
            </a:pPr>
            <a:r>
              <a:rPr lang="en-GB" sz="2400" dirty="0" smtClean="0"/>
              <a:t>= </a:t>
            </a:r>
            <a:r>
              <a:rPr lang="en-GB" sz="2400" dirty="0" err="1"/>
              <a:t>a.b</a:t>
            </a:r>
            <a:r>
              <a:rPr lang="en-GB" sz="2400" dirty="0"/>
              <a:t> + </a:t>
            </a:r>
            <a:r>
              <a:rPr lang="en-GB" sz="2400" dirty="0" err="1"/>
              <a:t>c.d</a:t>
            </a:r>
            <a:r>
              <a:rPr lang="en-GB" sz="2400" dirty="0"/>
              <a:t> + b.</a:t>
            </a:r>
            <a:r>
              <a:rPr lang="en-GB" sz="2400" dirty="0">
                <a:solidFill>
                  <a:schemeClr val="hlink"/>
                </a:solidFill>
              </a:rPr>
              <a:t>(c' + d')</a:t>
            </a:r>
            <a:r>
              <a:rPr lang="en-GB" sz="2400" dirty="0"/>
              <a:t>		</a:t>
            </a:r>
            <a:r>
              <a:rPr lang="en-GB" sz="2400" dirty="0" smtClean="0"/>
              <a:t>	 </a:t>
            </a:r>
            <a:r>
              <a:rPr lang="en-GB" sz="2400" dirty="0"/>
              <a:t>(</a:t>
            </a:r>
            <a:r>
              <a:rPr lang="en-GB" sz="2400" dirty="0" err="1"/>
              <a:t>distributivity</a:t>
            </a:r>
            <a:r>
              <a:rPr lang="en-GB" sz="2400" dirty="0"/>
              <a:t>)</a:t>
            </a:r>
          </a:p>
          <a:p>
            <a:pPr>
              <a:lnSpc>
                <a:spcPct val="90000"/>
              </a:lnSpc>
              <a:buFontTx/>
              <a:buNone/>
            </a:pPr>
            <a:r>
              <a:rPr lang="en-GB" sz="2400" dirty="0" smtClean="0"/>
              <a:t>= </a:t>
            </a:r>
            <a:r>
              <a:rPr lang="en-GB" sz="2400" dirty="0" err="1"/>
              <a:t>a.b</a:t>
            </a:r>
            <a:r>
              <a:rPr lang="en-GB" sz="2400" dirty="0"/>
              <a:t> + </a:t>
            </a:r>
            <a:r>
              <a:rPr lang="en-GB" sz="2400" dirty="0" err="1">
                <a:solidFill>
                  <a:schemeClr val="hlink"/>
                </a:solidFill>
              </a:rPr>
              <a:t>c.d</a:t>
            </a:r>
            <a:r>
              <a:rPr lang="en-GB" sz="2400" dirty="0">
                <a:solidFill>
                  <a:schemeClr val="hlink"/>
                </a:solidFill>
              </a:rPr>
              <a:t> + b.(</a:t>
            </a:r>
            <a:r>
              <a:rPr lang="en-GB" sz="2400" dirty="0" err="1">
                <a:solidFill>
                  <a:schemeClr val="hlink"/>
                </a:solidFill>
              </a:rPr>
              <a:t>c.d</a:t>
            </a:r>
            <a:r>
              <a:rPr lang="en-GB" sz="2400" dirty="0">
                <a:solidFill>
                  <a:schemeClr val="hlink"/>
                </a:solidFill>
              </a:rPr>
              <a:t>)'</a:t>
            </a:r>
            <a:r>
              <a:rPr lang="en-GB" sz="2400" dirty="0"/>
              <a:t>		</a:t>
            </a:r>
            <a:r>
              <a:rPr lang="en-GB" sz="2400" dirty="0" smtClean="0"/>
              <a:t>	 </a:t>
            </a:r>
            <a:r>
              <a:rPr lang="en-GB" sz="2400" dirty="0"/>
              <a:t>(</a:t>
            </a:r>
            <a:r>
              <a:rPr lang="en-GB" sz="2400" dirty="0" err="1"/>
              <a:t>DeMorgan</a:t>
            </a:r>
            <a:r>
              <a:rPr lang="en-GB" sz="2400" dirty="0"/>
              <a:t>)</a:t>
            </a:r>
          </a:p>
          <a:p>
            <a:pPr>
              <a:lnSpc>
                <a:spcPct val="90000"/>
              </a:lnSpc>
              <a:buFontTx/>
              <a:buNone/>
            </a:pPr>
            <a:r>
              <a:rPr lang="en-GB" sz="2400" dirty="0" smtClean="0"/>
              <a:t>= </a:t>
            </a:r>
            <a:r>
              <a:rPr lang="en-GB" sz="2400" dirty="0" err="1">
                <a:solidFill>
                  <a:schemeClr val="hlink"/>
                </a:solidFill>
              </a:rPr>
              <a:t>a.b</a:t>
            </a:r>
            <a:r>
              <a:rPr lang="en-GB" sz="2400" dirty="0"/>
              <a:t> + </a:t>
            </a:r>
            <a:r>
              <a:rPr lang="en-GB" sz="2400" dirty="0" err="1"/>
              <a:t>c.d</a:t>
            </a:r>
            <a:r>
              <a:rPr lang="en-GB" sz="2400" dirty="0"/>
              <a:t> + </a:t>
            </a:r>
            <a:r>
              <a:rPr lang="en-GB" sz="2400" dirty="0">
                <a:solidFill>
                  <a:schemeClr val="hlink"/>
                </a:solidFill>
              </a:rPr>
              <a:t>b</a:t>
            </a:r>
            <a:r>
              <a:rPr lang="en-GB" sz="2400" dirty="0"/>
              <a:t>			 </a:t>
            </a:r>
            <a:r>
              <a:rPr lang="en-GB" sz="2400" dirty="0" smtClean="0"/>
              <a:t>	(</a:t>
            </a:r>
            <a:r>
              <a:rPr lang="en-GB" sz="2400" dirty="0"/>
              <a:t>absorption)</a:t>
            </a:r>
          </a:p>
          <a:p>
            <a:pPr>
              <a:lnSpc>
                <a:spcPct val="90000"/>
              </a:lnSpc>
              <a:buFontTx/>
              <a:buNone/>
            </a:pPr>
            <a:r>
              <a:rPr lang="en-GB" sz="2400" dirty="0" smtClean="0"/>
              <a:t>= </a:t>
            </a:r>
            <a:r>
              <a:rPr lang="en-GB" sz="2400" dirty="0"/>
              <a:t>b + </a:t>
            </a:r>
            <a:r>
              <a:rPr lang="en-GB" sz="2400" dirty="0" err="1"/>
              <a:t>c.d</a:t>
            </a:r>
            <a:r>
              <a:rPr lang="en-GB" sz="2400" dirty="0"/>
              <a:t>			</a:t>
            </a:r>
            <a:r>
              <a:rPr lang="en-GB" sz="2400" dirty="0" smtClean="0"/>
              <a:t>	 </a:t>
            </a:r>
            <a:r>
              <a:rPr lang="en-GB" sz="2400" dirty="0"/>
              <a:t>(absorption)</a:t>
            </a:r>
          </a:p>
          <a:p>
            <a:pPr>
              <a:lnSpc>
                <a:spcPct val="90000"/>
              </a:lnSpc>
              <a:spcBef>
                <a:spcPct val="40000"/>
              </a:spcBef>
              <a:buFontTx/>
              <a:buNone/>
            </a:pPr>
            <a:r>
              <a:rPr lang="en-GB" sz="2800" dirty="0" smtClean="0"/>
              <a:t>Number </a:t>
            </a:r>
            <a:r>
              <a:rPr lang="en-GB" sz="2800" dirty="0"/>
              <a:t>of literals reduced form 13 to 3.</a:t>
            </a:r>
            <a:endParaRPr lang="en-GB" sz="2200" dirty="0" smtClean="0">
              <a:solidFill>
                <a:srgbClr val="0000FF"/>
              </a:solidFill>
            </a:endParaRPr>
          </a:p>
        </p:txBody>
      </p:sp>
      <p:sp>
        <p:nvSpPr>
          <p:cNvPr id="17" name="Rectangle 16"/>
          <p:cNvSpPr/>
          <p:nvPr/>
        </p:nvSpPr>
        <p:spPr>
          <a:xfrm>
            <a:off x="852466" y="2918329"/>
            <a:ext cx="6736080" cy="3253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800"/>
              </a:spcBef>
            </a:pPr>
            <a:endParaRPr lang="en-US" dirty="0">
              <a:solidFill>
                <a:sysClr val="windowText" lastClr="000000"/>
              </a:solidFill>
            </a:endParaRPr>
          </a:p>
        </p:txBody>
      </p:sp>
    </p:spTree>
    <p:extLst>
      <p:ext uri="{BB962C8B-B14F-4D97-AF65-F5344CB8AC3E}">
        <p14:creationId xmlns:p14="http://schemas.microsoft.com/office/powerpoint/2010/main" val="26090177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667000"/>
            <a:ext cx="9144000" cy="685800"/>
          </a:xfrm>
        </p:spPr>
        <p:txBody>
          <a:bodyPr rtlCol="0">
            <a:noAutofit/>
          </a:bodyPr>
          <a:lstStyle/>
          <a:p>
            <a:pPr eaLnBrk="1" fontAlgn="auto" hangingPunct="1">
              <a:lnSpc>
                <a:spcPct val="120000"/>
              </a:lnSpc>
              <a:spcAft>
                <a:spcPts val="0"/>
              </a:spcAft>
              <a:defRPr/>
            </a:pPr>
            <a:r>
              <a:rPr lang="en-US" dirty="0"/>
              <a:t>DIGITAL CIRCUIT SIMPLIFICATION </a:t>
            </a:r>
            <a:br>
              <a:rPr lang="en-US" dirty="0"/>
            </a:br>
            <a:r>
              <a:rPr lang="en-US" dirty="0" smtClean="0"/>
              <a:t>USING K-MAP</a:t>
            </a:r>
            <a:endParaRPr lang="en-US" b="1" dirty="0"/>
          </a:p>
        </p:txBody>
      </p:sp>
      <p:sp>
        <p:nvSpPr>
          <p:cNvPr id="819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6167260-848D-401A-B994-A7DB7EEF9D13}" type="slidenum">
              <a:rPr lang="en-US" smtClean="0">
                <a:solidFill>
                  <a:srgbClr val="898989"/>
                </a:solidFill>
              </a:rPr>
              <a:pPr eaLnBrk="1" hangingPunct="1"/>
              <a:t>64</a:t>
            </a:fld>
            <a:endParaRPr lang="en-US" smtClean="0">
              <a:solidFill>
                <a:srgbClr val="898989"/>
              </a:solidFill>
            </a:endParaRPr>
          </a:p>
        </p:txBody>
      </p:sp>
    </p:spTree>
    <p:extLst>
      <p:ext uri="{BB962C8B-B14F-4D97-AF65-F5344CB8AC3E}">
        <p14:creationId xmlns:p14="http://schemas.microsoft.com/office/powerpoint/2010/main" val="2987687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a:xfrm>
            <a:off x="533400" y="914400"/>
            <a:ext cx="8229600" cy="5105400"/>
          </a:xfrm>
        </p:spPr>
        <p:txBody>
          <a:bodyPr/>
          <a:lstStyle/>
          <a:p>
            <a:pPr eaLnBrk="1" hangingPunct="1">
              <a:lnSpc>
                <a:spcPct val="90000"/>
              </a:lnSpc>
            </a:pPr>
            <a:r>
              <a:rPr lang="en-US" altLang="zh-TW" sz="2400" dirty="0" smtClean="0"/>
              <a:t>Boolean expressions are very open-ended (to your desired form)</a:t>
            </a:r>
          </a:p>
          <a:p>
            <a:pPr eaLnBrk="1" hangingPunct="1">
              <a:lnSpc>
                <a:spcPct val="90000"/>
              </a:lnSpc>
            </a:pPr>
            <a:r>
              <a:rPr lang="en-US" altLang="zh-TW" sz="2400" dirty="0" smtClean="0"/>
              <a:t>But yet it may not be easy to identify the variables to be grouped when the number of terms is large </a:t>
            </a:r>
          </a:p>
          <a:p>
            <a:pPr lvl="1" eaLnBrk="1" hangingPunct="1">
              <a:lnSpc>
                <a:spcPct val="90000"/>
              </a:lnSpc>
            </a:pPr>
            <a:r>
              <a:rPr lang="en-US" altLang="zh-TW" sz="2400" dirty="0" smtClean="0">
                <a:sym typeface="Wingdings" pitchFamily="2" charset="2"/>
              </a:rPr>
              <a:t>Requires </a:t>
            </a:r>
            <a:r>
              <a:rPr lang="en-GB" sz="2400" dirty="0" smtClean="0"/>
              <a:t>good algebraic manipulation skills</a:t>
            </a:r>
            <a:endParaRPr lang="en-GB" sz="2000" dirty="0" smtClean="0"/>
          </a:p>
          <a:p>
            <a:pPr lvl="1" eaLnBrk="1" hangingPunct="1">
              <a:lnSpc>
                <a:spcPct val="90000"/>
              </a:lnSpc>
            </a:pPr>
            <a:r>
              <a:rPr lang="en-US" altLang="zh-TW" sz="2400" dirty="0" smtClean="0"/>
              <a:t>Circuit may be sub-optimal when grouping of terms is not optimal</a:t>
            </a:r>
            <a:endParaRPr lang="en-GB" sz="2400" dirty="0" smtClean="0"/>
          </a:p>
          <a:p>
            <a:pPr eaLnBrk="1" hangingPunct="1">
              <a:lnSpc>
                <a:spcPct val="90000"/>
              </a:lnSpc>
              <a:spcBef>
                <a:spcPct val="40000"/>
              </a:spcBef>
            </a:pPr>
            <a:r>
              <a:rPr lang="en-US" altLang="zh-TW" sz="2400" dirty="0" smtClean="0"/>
              <a:t>For some digital circuits, some combination may be invalid / unused (i.e. Don’t care situations).</a:t>
            </a:r>
          </a:p>
          <a:p>
            <a:pPr eaLnBrk="1" hangingPunct="1">
              <a:lnSpc>
                <a:spcPct val="90000"/>
              </a:lnSpc>
              <a:spcBef>
                <a:spcPct val="40000"/>
              </a:spcBef>
            </a:pPr>
            <a:r>
              <a:rPr lang="en-US" altLang="zh-TW" sz="2400" dirty="0" smtClean="0"/>
              <a:t>For example, In BCD circuit, 1010 (ten) up to 1111 (fifteen) are “Don’t care” combinations.</a:t>
            </a:r>
          </a:p>
          <a:p>
            <a:pPr eaLnBrk="1" hangingPunct="1">
              <a:lnSpc>
                <a:spcPct val="90000"/>
              </a:lnSpc>
              <a:spcBef>
                <a:spcPct val="40000"/>
              </a:spcBef>
            </a:pPr>
            <a:r>
              <a:rPr lang="en-US" altLang="zh-TW" sz="2400" dirty="0" smtClean="0"/>
              <a:t>It is not quite possible to use just Boolean algebra to optimally simplify expressions with “Don’t care” combinations </a:t>
            </a:r>
          </a:p>
        </p:txBody>
      </p:sp>
      <p:sp>
        <p:nvSpPr>
          <p:cNvPr id="778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3143B79-60AB-4BA1-BE1A-41EBAC0D07E2}" type="slidenum">
              <a:rPr lang="en-US" smtClean="0">
                <a:solidFill>
                  <a:srgbClr val="898989"/>
                </a:solidFill>
              </a:rPr>
              <a:pPr eaLnBrk="1" hangingPunct="1"/>
              <a:t>65</a:t>
            </a:fld>
            <a:endParaRPr lang="en-US" smtClean="0">
              <a:solidFill>
                <a:srgbClr val="898989"/>
              </a:solidFill>
            </a:endParaRPr>
          </a:p>
        </p:txBody>
      </p:sp>
      <p:sp>
        <p:nvSpPr>
          <p:cNvPr id="77828" name="Title 2"/>
          <p:cNvSpPr>
            <a:spLocks noGrp="1"/>
          </p:cNvSpPr>
          <p:nvPr>
            <p:ph type="title"/>
          </p:nvPr>
        </p:nvSpPr>
        <p:spPr/>
        <p:txBody>
          <a:bodyPr/>
          <a:lstStyle/>
          <a:p>
            <a:pPr eaLnBrk="1" hangingPunct="1"/>
            <a:r>
              <a:rPr lang="en-US" sz="3200" b="1" dirty="0" smtClean="0"/>
              <a:t>K-MAP for Circuit Simplification</a:t>
            </a:r>
          </a:p>
        </p:txBody>
      </p:sp>
    </p:spTree>
    <p:extLst>
      <p:ext uri="{BB962C8B-B14F-4D97-AF65-F5344CB8AC3E}">
        <p14:creationId xmlns:p14="http://schemas.microsoft.com/office/powerpoint/2010/main" val="1765661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6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karintro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26507" y="1436126"/>
            <a:ext cx="4354512" cy="2132574"/>
          </a:xfrm>
        </p:spPr>
      </p:pic>
      <p:sp>
        <p:nvSpPr>
          <p:cNvPr id="78851" name="Rectangle 3"/>
          <p:cNvSpPr txBox="1">
            <a:spLocks noChangeArrowheads="1"/>
          </p:cNvSpPr>
          <p:nvPr/>
        </p:nvSpPr>
        <p:spPr bwMode="auto">
          <a:xfrm>
            <a:off x="398463" y="6858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342900" indent="-342900" eaLnBrk="1" hangingPunct="1">
              <a:buFont typeface="Arial" pitchFamily="34" charset="0"/>
              <a:buChar char="•"/>
            </a:pPr>
            <a:r>
              <a:rPr lang="en-US" sz="2000" dirty="0"/>
              <a:t>K-Map can be used to simplify Boolean expressions easily and visually. (Even if there are “Don’t care” </a:t>
            </a:r>
            <a:r>
              <a:rPr lang="en-US" sz="2000" dirty="0" smtClean="0"/>
              <a:t>combinations. K-Map </a:t>
            </a:r>
            <a:r>
              <a:rPr lang="en-US" sz="2000" dirty="0"/>
              <a:t>is a re-draw of truth table: </a:t>
            </a:r>
          </a:p>
        </p:txBody>
      </p:sp>
      <p:sp>
        <p:nvSpPr>
          <p:cNvPr id="788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CE2EB72-FF0E-4AC4-93B5-7139343FEA99}" type="slidenum">
              <a:rPr lang="en-US" smtClean="0">
                <a:solidFill>
                  <a:srgbClr val="898989"/>
                </a:solidFill>
              </a:rPr>
              <a:pPr eaLnBrk="1" hangingPunct="1"/>
              <a:t>66</a:t>
            </a:fld>
            <a:endParaRPr lang="en-US" smtClean="0">
              <a:solidFill>
                <a:srgbClr val="898989"/>
              </a:solidFill>
            </a:endParaRPr>
          </a:p>
        </p:txBody>
      </p:sp>
      <p:sp>
        <p:nvSpPr>
          <p:cNvPr id="78854" name="Title 3"/>
          <p:cNvSpPr>
            <a:spLocks noGrp="1"/>
          </p:cNvSpPr>
          <p:nvPr>
            <p:ph type="title"/>
          </p:nvPr>
        </p:nvSpPr>
        <p:spPr/>
        <p:txBody>
          <a:bodyPr/>
          <a:lstStyle/>
          <a:p>
            <a:pPr eaLnBrk="1" hangingPunct="1"/>
            <a:r>
              <a:rPr lang="en-US" sz="3200" b="1" dirty="0" smtClean="0"/>
              <a:t>Constructing a K-Map</a:t>
            </a:r>
            <a:endParaRPr lang="en-US" sz="3200" dirty="0" smtClean="0"/>
          </a:p>
        </p:txBody>
      </p:sp>
      <p:sp>
        <p:nvSpPr>
          <p:cNvPr id="9" name="Rectangle 3"/>
          <p:cNvSpPr txBox="1">
            <a:spLocks noChangeArrowheads="1"/>
          </p:cNvSpPr>
          <p:nvPr/>
        </p:nvSpPr>
        <p:spPr bwMode="auto">
          <a:xfrm>
            <a:off x="296562" y="3581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Font typeface="Arial" pitchFamily="34" charset="0"/>
              <a:buChar char="•"/>
            </a:pPr>
            <a:r>
              <a:rPr lang="en-US" sz="2000" dirty="0"/>
              <a:t>For more than 1 variable,  the order of the columns and rows must be based on the</a:t>
            </a:r>
            <a:r>
              <a:rPr lang="en-US" sz="2000" dirty="0">
                <a:solidFill>
                  <a:srgbClr val="FF0000"/>
                </a:solidFill>
              </a:rPr>
              <a:t> </a:t>
            </a:r>
            <a:r>
              <a:rPr lang="en-US" sz="2000" b="1" i="1" dirty="0">
                <a:solidFill>
                  <a:srgbClr val="FF0000"/>
                </a:solidFill>
              </a:rPr>
              <a:t>Gray Code</a:t>
            </a:r>
            <a:r>
              <a:rPr lang="en-US" sz="2000" dirty="0"/>
              <a:t> (00,01,</a:t>
            </a:r>
            <a:r>
              <a:rPr lang="en-US" sz="2000" b="1" dirty="0">
                <a:solidFill>
                  <a:srgbClr val="FF3300"/>
                </a:solidFill>
              </a:rPr>
              <a:t>11</a:t>
            </a:r>
            <a:r>
              <a:rPr lang="en-US" sz="2000" dirty="0"/>
              <a:t>,10), so that adjacent rows/columns differ by one single variable</a:t>
            </a:r>
          </a:p>
          <a:p>
            <a:pPr eaLnBrk="1" hangingPunct="1">
              <a:buFont typeface="Arial" pitchFamily="34" charset="0"/>
              <a:buChar char="•"/>
            </a:pPr>
            <a:endParaRPr lang="en-US" sz="2000" dirty="0"/>
          </a:p>
          <a:p>
            <a:pPr eaLnBrk="1" hangingPunct="1">
              <a:buFont typeface="Arial" pitchFamily="34" charset="0"/>
              <a:buChar char="•"/>
            </a:pPr>
            <a:endParaRPr lang="en-US" sz="2000" dirty="0"/>
          </a:p>
          <a:p>
            <a:pPr eaLnBrk="1" hangingPunct="1">
              <a:buFont typeface="Arial" pitchFamily="34" charset="0"/>
              <a:buChar char="•"/>
            </a:pPr>
            <a:endParaRPr lang="en-US" sz="2000" dirty="0"/>
          </a:p>
          <a:p>
            <a:pPr eaLnBrk="1" hangingPunct="1">
              <a:buFont typeface="Arial" pitchFamily="34" charset="0"/>
              <a:buChar char="•"/>
            </a:pPr>
            <a:endParaRPr lang="en-US" sz="2000" dirty="0"/>
          </a:p>
          <a:p>
            <a:pPr eaLnBrk="1" hangingPunct="1">
              <a:buFont typeface="Arial" pitchFamily="34" charset="0"/>
              <a:buChar char="•"/>
            </a:pPr>
            <a:endParaRPr lang="en-US" sz="2000" dirty="0"/>
          </a:p>
          <a:p>
            <a:pPr eaLnBrk="1" hangingPunct="1">
              <a:buFont typeface="Arial" pitchFamily="34" charset="0"/>
              <a:buChar char="•"/>
            </a:pPr>
            <a:r>
              <a:rPr lang="en-US" sz="2000" dirty="0"/>
              <a:t>K-Map with more than 4 variables is messy.</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735126"/>
            <a:ext cx="3228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6705600" y="4419600"/>
            <a:ext cx="2286000" cy="866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2" name="Oval 11"/>
          <p:cNvSpPr/>
          <p:nvPr/>
        </p:nvSpPr>
        <p:spPr>
          <a:xfrm>
            <a:off x="5334000" y="5286375"/>
            <a:ext cx="1143000" cy="1111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4" name="Rectangle 5"/>
          <p:cNvSpPr>
            <a:spLocks noChangeArrowheads="1"/>
          </p:cNvSpPr>
          <p:nvPr/>
        </p:nvSpPr>
        <p:spPr bwMode="auto">
          <a:xfrm>
            <a:off x="1752600" y="4648188"/>
            <a:ext cx="2455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dirty="0" smtClean="0"/>
              <a:t>The </a:t>
            </a:r>
            <a:r>
              <a:rPr lang="en-US" dirty="0"/>
              <a:t>order of the variables </a:t>
            </a:r>
            <a:r>
              <a:rPr lang="en-US" dirty="0" smtClean="0"/>
              <a:t>CD  and AB</a:t>
            </a:r>
            <a:endParaRPr lang="en-US" dirty="0"/>
          </a:p>
          <a:p>
            <a:pPr algn="r"/>
            <a:r>
              <a:rPr lang="en-US" dirty="0"/>
              <a:t>is a Gray Code sequence</a:t>
            </a:r>
          </a:p>
        </p:txBody>
      </p:sp>
      <p:cxnSp>
        <p:nvCxnSpPr>
          <p:cNvPr id="15" name="Straight Arrow Connector 14"/>
          <p:cNvCxnSpPr/>
          <p:nvPr/>
        </p:nvCxnSpPr>
        <p:spPr>
          <a:xfrm flipH="1" flipV="1">
            <a:off x="4590663" y="5162164"/>
            <a:ext cx="776288" cy="4206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4411362" y="4572000"/>
            <a:ext cx="2547146" cy="2809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50073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ChangeArrowheads="1"/>
          </p:cNvSpPr>
          <p:nvPr/>
        </p:nvSpPr>
        <p:spPr bwMode="auto">
          <a:xfrm>
            <a:off x="355600" y="838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a:t>Example:</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p:txBody>
      </p:sp>
      <p:sp>
        <p:nvSpPr>
          <p:cNvPr id="808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43F747E-33C8-4489-9B5F-AA2DBF62C689}" type="slidenum">
              <a:rPr lang="en-US" smtClean="0">
                <a:solidFill>
                  <a:srgbClr val="898989"/>
                </a:solidFill>
              </a:rPr>
              <a:pPr eaLnBrk="1" hangingPunct="1"/>
              <a:t>67</a:t>
            </a:fld>
            <a:endParaRPr lang="en-US" smtClean="0">
              <a:solidFill>
                <a:srgbClr val="898989"/>
              </a:solidFill>
            </a:endParaRPr>
          </a:p>
        </p:txBody>
      </p:sp>
      <p:sp>
        <p:nvSpPr>
          <p:cNvPr id="80900" name="Title 3"/>
          <p:cNvSpPr>
            <a:spLocks noGrp="1"/>
          </p:cNvSpPr>
          <p:nvPr>
            <p:ph type="title"/>
          </p:nvPr>
        </p:nvSpPr>
        <p:spPr/>
        <p:txBody>
          <a:bodyPr/>
          <a:lstStyle/>
          <a:p>
            <a:pPr eaLnBrk="1" hangingPunct="1"/>
            <a:r>
              <a:rPr lang="en-US" sz="3200" b="1" dirty="0" smtClean="0"/>
              <a:t>Constructing the K-Map</a:t>
            </a:r>
            <a:endParaRPr lang="en-US" sz="3200" dirty="0" smtClean="0"/>
          </a:p>
        </p:txBody>
      </p:sp>
      <p:graphicFrame>
        <p:nvGraphicFramePr>
          <p:cNvPr id="5" name="Table 4"/>
          <p:cNvGraphicFramePr>
            <a:graphicFrameLocks noGrp="1"/>
          </p:cNvGraphicFramePr>
          <p:nvPr/>
        </p:nvGraphicFramePr>
        <p:xfrm>
          <a:off x="4699000" y="1930400"/>
          <a:ext cx="3429000" cy="1489074"/>
        </p:xfrm>
        <a:graphic>
          <a:graphicData uri="http://schemas.openxmlformats.org/drawingml/2006/table">
            <a:tbl>
              <a:tblPr firstRow="1" bandRow="1">
                <a:tableStyleId>{5C22544A-7EE6-4342-B048-85BDC9FD1C3A}</a:tableStyleId>
              </a:tblPr>
              <a:tblGrid>
                <a:gridCol w="685800"/>
                <a:gridCol w="685800"/>
                <a:gridCol w="685800"/>
                <a:gridCol w="685800"/>
                <a:gridCol w="685800"/>
              </a:tblGrid>
              <a:tr h="491804">
                <a:tc>
                  <a:txBody>
                    <a:bodyPr/>
                    <a:lstStyle/>
                    <a:p>
                      <a:pPr algn="ctr"/>
                      <a:r>
                        <a:rPr lang="en-US" sz="1800" dirty="0" smtClean="0">
                          <a:solidFill>
                            <a:schemeClr val="tx1"/>
                          </a:solidFill>
                        </a:rPr>
                        <a:t>X\YZ</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635">
                <a:tc>
                  <a:txBody>
                    <a:bodyPr/>
                    <a:lstStyle/>
                    <a:p>
                      <a:pPr algn="ctr"/>
                      <a:r>
                        <a:rPr lang="en-US" sz="1800" b="1" dirty="0" smtClean="0">
                          <a:solidFill>
                            <a:schemeClr val="tx1"/>
                          </a:solidFill>
                        </a:rPr>
                        <a:t>0</a:t>
                      </a:r>
                      <a:endParaRPr lang="en-US" sz="1800" b="1"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498635">
                <a:tc>
                  <a:txBody>
                    <a:bodyPr/>
                    <a:lstStyle/>
                    <a:p>
                      <a:pPr algn="ctr"/>
                      <a:r>
                        <a:rPr lang="en-US" sz="1800" b="1" dirty="0" smtClean="0">
                          <a:solidFill>
                            <a:schemeClr val="tx1"/>
                          </a:solidFill>
                        </a:rPr>
                        <a:t>1</a:t>
                      </a:r>
                      <a:endParaRPr lang="en-US" sz="1800" b="1"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Object 7"/>
          <p:cNvGraphicFramePr>
            <a:graphicFrameLocks noChangeAspect="1"/>
          </p:cNvGraphicFramePr>
          <p:nvPr/>
        </p:nvGraphicFramePr>
        <p:xfrm>
          <a:off x="1109663" y="1765300"/>
          <a:ext cx="2547937" cy="2781300"/>
        </p:xfrm>
        <a:graphic>
          <a:graphicData uri="http://schemas.openxmlformats.org/presentationml/2006/ole">
            <mc:AlternateContent xmlns:mc="http://schemas.openxmlformats.org/markup-compatibility/2006">
              <mc:Choice xmlns:v="urn:schemas-microsoft-com:vml" Requires="v">
                <p:oleObj spid="_x0000_s51258" name="Worksheet" r:id="rId4" imgW="1724060" imgH="1895372" progId="Excel.Sheet.8">
                  <p:embed/>
                </p:oleObj>
              </mc:Choice>
              <mc:Fallback>
                <p:oleObj name="Worksheet" r:id="rId4" imgW="1724060" imgH="1895372" progId="Excel.Shee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663" y="1765300"/>
                        <a:ext cx="254793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Table 12"/>
          <p:cNvGraphicFramePr>
            <a:graphicFrameLocks noGrp="1"/>
          </p:cNvGraphicFramePr>
          <p:nvPr/>
        </p:nvGraphicFramePr>
        <p:xfrm>
          <a:off x="6019800" y="3835400"/>
          <a:ext cx="2057400" cy="2486025"/>
        </p:xfrm>
        <a:graphic>
          <a:graphicData uri="http://schemas.openxmlformats.org/drawingml/2006/table">
            <a:tbl>
              <a:tblPr firstRow="1" bandRow="1">
                <a:tableStyleId>{5C22544A-7EE6-4342-B048-85BDC9FD1C3A}</a:tableStyleId>
              </a:tblPr>
              <a:tblGrid>
                <a:gridCol w="685800"/>
                <a:gridCol w="685800"/>
                <a:gridCol w="685800"/>
              </a:tblGrid>
              <a:tr h="491741">
                <a:tc>
                  <a:txBody>
                    <a:bodyPr/>
                    <a:lstStyle/>
                    <a:p>
                      <a:pPr algn="ctr"/>
                      <a:r>
                        <a:rPr lang="en-US" sz="1800" dirty="0" smtClean="0">
                          <a:solidFill>
                            <a:schemeClr val="tx1"/>
                          </a:solidFill>
                        </a:rPr>
                        <a:t>XY\Z</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571">
                <a:tc>
                  <a:txBody>
                    <a:bodyPr/>
                    <a:lstStyle/>
                    <a:p>
                      <a:pPr algn="ctr"/>
                      <a:r>
                        <a:rPr lang="en-US" sz="1800" b="1" dirty="0" smtClean="0">
                          <a:solidFill>
                            <a:schemeClr val="tx1"/>
                          </a:solidFill>
                        </a:rPr>
                        <a:t>00</a:t>
                      </a:r>
                      <a:endParaRPr lang="en-US" sz="1800" b="1"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498571">
                <a:tc>
                  <a:txBody>
                    <a:bodyPr/>
                    <a:lstStyle/>
                    <a:p>
                      <a:pPr algn="ctr"/>
                      <a:r>
                        <a:rPr lang="en-US" sz="1800" b="1" dirty="0" smtClean="0">
                          <a:solidFill>
                            <a:schemeClr val="tx1"/>
                          </a:solidFill>
                        </a:rPr>
                        <a:t>01</a:t>
                      </a:r>
                      <a:endParaRPr lang="en-US" sz="1800" b="1"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571">
                <a:tc>
                  <a:txBody>
                    <a:bodyPr/>
                    <a:lstStyle/>
                    <a:p>
                      <a:pPr algn="ctr"/>
                      <a:r>
                        <a:rPr lang="en-US" sz="1800" b="1" dirty="0" smtClean="0">
                          <a:solidFill>
                            <a:schemeClr val="tx1"/>
                          </a:solidFill>
                        </a:rPr>
                        <a:t>11</a:t>
                      </a:r>
                      <a:endParaRPr lang="en-US" sz="1800" b="1"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98571">
                <a:tc>
                  <a:txBody>
                    <a:bodyPr/>
                    <a:lstStyle/>
                    <a:p>
                      <a:pPr algn="ctr"/>
                      <a:r>
                        <a:rPr lang="en-US" sz="1800" b="1" dirty="0" smtClean="0">
                          <a:solidFill>
                            <a:schemeClr val="tx1"/>
                          </a:solidFill>
                        </a:rPr>
                        <a:t>10</a:t>
                      </a:r>
                      <a:endParaRPr lang="en-US" sz="1800" b="1"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4" marB="45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bl>
          </a:graphicData>
        </a:graphic>
      </p:graphicFrame>
      <p:sp>
        <p:nvSpPr>
          <p:cNvPr id="80954" name="Rectangle 3"/>
          <p:cNvSpPr txBox="1">
            <a:spLocks noChangeArrowheads="1"/>
          </p:cNvSpPr>
          <p:nvPr/>
        </p:nvSpPr>
        <p:spPr bwMode="auto">
          <a:xfrm>
            <a:off x="990600" y="1295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a:t>Truth Table:</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p:txBody>
      </p:sp>
      <p:sp>
        <p:nvSpPr>
          <p:cNvPr id="80955" name="Rectangle 3"/>
          <p:cNvSpPr txBox="1">
            <a:spLocks noChangeArrowheads="1"/>
          </p:cNvSpPr>
          <p:nvPr/>
        </p:nvSpPr>
        <p:spPr bwMode="auto">
          <a:xfrm>
            <a:off x="4724400" y="13081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400"/>
              <a:t>Valid K-MAPs:</a:t>
            </a:r>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a:p>
            <a:pPr eaLnBrk="1" hangingPunct="1"/>
            <a:endParaRPr lang="en-US" sz="2400"/>
          </a:p>
        </p:txBody>
      </p:sp>
      <p:sp>
        <p:nvSpPr>
          <p:cNvPr id="16" name="Rectangle 3"/>
          <p:cNvSpPr txBox="1">
            <a:spLocks noChangeArrowheads="1"/>
          </p:cNvSpPr>
          <p:nvPr/>
        </p:nvSpPr>
        <p:spPr bwMode="auto">
          <a:xfrm>
            <a:off x="304800" y="4826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Font typeface="Arial" pitchFamily="34" charset="0"/>
              <a:buChar char="•"/>
            </a:pPr>
            <a:r>
              <a:rPr lang="en-US" sz="2000"/>
              <a:t>These two kmap tables are equivalent</a:t>
            </a:r>
          </a:p>
          <a:p>
            <a:pPr eaLnBrk="1" hangingPunct="1">
              <a:buFont typeface="Arial" pitchFamily="34" charset="0"/>
              <a:buChar char="•"/>
            </a:pPr>
            <a:r>
              <a:rPr lang="en-US" sz="2000"/>
              <a:t>The grouping of variables in the rows or columns can be freely done as long as the order follows the gray code</a:t>
            </a:r>
          </a:p>
          <a:p>
            <a:pPr eaLnBrk="1" hangingPunct="1">
              <a:buFont typeface="Arial" pitchFamily="34" charset="0"/>
              <a:buChar char="•"/>
            </a:pPr>
            <a:endParaRPr lang="en-US" sz="2000"/>
          </a:p>
          <a:p>
            <a:pPr eaLnBrk="1" hangingPunct="1">
              <a:buFont typeface="Arial" pitchFamily="34" charset="0"/>
              <a:buChar char="•"/>
            </a:pPr>
            <a:endParaRPr lang="en-US" sz="2000"/>
          </a:p>
          <a:p>
            <a:pPr eaLnBrk="1" hangingPunct="1">
              <a:buFont typeface="Arial" pitchFamily="34" charset="0"/>
              <a:buChar char="•"/>
            </a:pPr>
            <a:endParaRPr lang="en-US" sz="2000"/>
          </a:p>
          <a:p>
            <a:pPr eaLnBrk="1" hangingPunct="1">
              <a:buFont typeface="Arial" pitchFamily="34" charset="0"/>
              <a:buChar char="•"/>
            </a:pPr>
            <a:endParaRPr lang="en-US" sz="2000"/>
          </a:p>
          <a:p>
            <a:pPr eaLnBrk="1" hangingPunct="1">
              <a:buFont typeface="Arial" pitchFamily="34" charset="0"/>
              <a:buChar char="•"/>
            </a:pPr>
            <a:endParaRPr lang="en-US" sz="2000"/>
          </a:p>
          <a:p>
            <a:pPr eaLnBrk="1" hangingPunct="1">
              <a:buFont typeface="Arial" pitchFamily="34" charset="0"/>
              <a:buChar char="•"/>
            </a:pPr>
            <a:endParaRPr lang="en-US" sz="2000"/>
          </a:p>
          <a:p>
            <a:pPr eaLnBrk="1" hangingPunct="1">
              <a:buFont typeface="Arial" pitchFamily="34" charset="0"/>
              <a:buChar char="•"/>
            </a:pPr>
            <a:endParaRPr lang="en-US" sz="2000"/>
          </a:p>
        </p:txBody>
      </p:sp>
    </p:spTree>
    <p:extLst>
      <p:ext uri="{BB962C8B-B14F-4D97-AF65-F5344CB8AC3E}">
        <p14:creationId xmlns:p14="http://schemas.microsoft.com/office/powerpoint/2010/main" val="2252339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2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F2E2EF3-75FC-4AD8-A2AE-34F4EF7F9CAE}" type="slidenum">
              <a:rPr lang="en-US" smtClean="0">
                <a:solidFill>
                  <a:srgbClr val="898989"/>
                </a:solidFill>
              </a:rPr>
              <a:pPr eaLnBrk="1" hangingPunct="1"/>
              <a:t>68</a:t>
            </a:fld>
            <a:endParaRPr lang="en-US" smtClean="0">
              <a:solidFill>
                <a:srgbClr val="898989"/>
              </a:solidFill>
            </a:endParaRPr>
          </a:p>
        </p:txBody>
      </p:sp>
      <p:sp>
        <p:nvSpPr>
          <p:cNvPr id="97283" name="Rectangle 3"/>
          <p:cNvSpPr>
            <a:spLocks noGrp="1" noChangeArrowheads="1"/>
          </p:cNvSpPr>
          <p:nvPr>
            <p:ph type="body" idx="1"/>
          </p:nvPr>
        </p:nvSpPr>
        <p:spPr>
          <a:xfrm>
            <a:off x="533400" y="914400"/>
            <a:ext cx="4572000" cy="1295400"/>
          </a:xfrm>
        </p:spPr>
        <p:txBody>
          <a:bodyPr/>
          <a:lstStyle/>
          <a:p>
            <a:pPr algn="just" eaLnBrk="1" hangingPunct="1">
              <a:spcBef>
                <a:spcPts val="1200"/>
              </a:spcBef>
              <a:buSzPct val="120000"/>
              <a:buFont typeface="Wingdings" pitchFamily="2" charset="2"/>
              <a:buChar char="§"/>
            </a:pPr>
            <a:r>
              <a:rPr lang="en-GB" sz="2000" dirty="0" smtClean="0"/>
              <a:t>All cells in an </a:t>
            </a:r>
            <a:r>
              <a:rPr lang="en-GB" sz="2000" i="1" dirty="0" smtClean="0"/>
              <a:t>n</a:t>
            </a:r>
            <a:r>
              <a:rPr lang="en-GB" sz="2000" dirty="0" smtClean="0"/>
              <a:t>-variable K-MAP has </a:t>
            </a:r>
            <a:r>
              <a:rPr lang="en-GB" sz="2000" i="1" dirty="0" smtClean="0"/>
              <a:t>n</a:t>
            </a:r>
            <a:r>
              <a:rPr lang="en-GB" sz="2000" dirty="0" smtClean="0"/>
              <a:t> neighbours. Two cells are neighbours if they are different by one variable only </a:t>
            </a:r>
          </a:p>
          <a:p>
            <a:pPr algn="just" eaLnBrk="1" hangingPunct="1">
              <a:spcBef>
                <a:spcPts val="1200"/>
              </a:spcBef>
              <a:buSzPct val="120000"/>
              <a:buFont typeface="Wingdings" pitchFamily="2" charset="2"/>
              <a:buChar char="§"/>
            </a:pPr>
            <a:r>
              <a:rPr lang="en-GB" sz="2000" dirty="0" smtClean="0"/>
              <a:t>The neighbours of a cell is the cell on its left/right and top/right.  </a:t>
            </a:r>
          </a:p>
          <a:p>
            <a:pPr algn="just" eaLnBrk="1" hangingPunct="1">
              <a:spcBef>
                <a:spcPts val="1200"/>
              </a:spcBef>
              <a:buSzPct val="120000"/>
              <a:buFont typeface="Wingdings" pitchFamily="2" charset="2"/>
              <a:buChar char="§"/>
            </a:pPr>
            <a:r>
              <a:rPr lang="en-GB" sz="2000" dirty="0" smtClean="0"/>
              <a:t>For example, for a 4-variables KMAP, the neighbours of A’BC’D are A’B’C’D, A’BC’D’, ABC’D and A’BCD</a:t>
            </a:r>
          </a:p>
          <a:p>
            <a:pPr algn="just" eaLnBrk="1" hangingPunct="1">
              <a:spcBef>
                <a:spcPts val="1200"/>
              </a:spcBef>
              <a:buSzPct val="120000"/>
              <a:buFont typeface="Wingdings" pitchFamily="2" charset="2"/>
              <a:buChar char="§"/>
            </a:pPr>
            <a:r>
              <a:rPr lang="en-GB" sz="2000" dirty="0" smtClean="0"/>
              <a:t>For boundary cells, there is </a:t>
            </a:r>
            <a:r>
              <a:rPr lang="en-GB" sz="2000" dirty="0" smtClean="0">
                <a:solidFill>
                  <a:srgbClr val="0000FF"/>
                </a:solidFill>
              </a:rPr>
              <a:t>wrap-around</a:t>
            </a:r>
            <a:r>
              <a:rPr lang="en-GB" sz="2000" dirty="0" smtClean="0"/>
              <a:t> in the K-map:</a:t>
            </a:r>
          </a:p>
          <a:p>
            <a:pPr lvl="1" algn="just" eaLnBrk="1" hangingPunct="1">
              <a:spcBef>
                <a:spcPts val="1200"/>
              </a:spcBef>
              <a:buSzPct val="90000"/>
              <a:buFont typeface="Wingdings" pitchFamily="2" charset="2"/>
              <a:buChar char="v"/>
            </a:pPr>
            <a:r>
              <a:rPr lang="en-GB" sz="2000" dirty="0" smtClean="0"/>
              <a:t>Horizontally: A’BCD’  is adjacent to A’BC’D’</a:t>
            </a:r>
          </a:p>
          <a:p>
            <a:pPr lvl="1" algn="just" eaLnBrk="1" hangingPunct="1">
              <a:spcBef>
                <a:spcPts val="1200"/>
              </a:spcBef>
              <a:buSzPct val="90000"/>
              <a:buFont typeface="Wingdings" pitchFamily="2" charset="2"/>
              <a:buChar char="v"/>
            </a:pPr>
            <a:r>
              <a:rPr lang="en-GB" sz="2000" dirty="0" smtClean="0"/>
              <a:t>Vertically: A’B’C’D’ is adjacent to AB’C’D’</a:t>
            </a:r>
            <a:endParaRPr lang="en-GB" sz="1800" dirty="0" smtClean="0"/>
          </a:p>
        </p:txBody>
      </p:sp>
      <p:sp>
        <p:nvSpPr>
          <p:cNvPr id="81925" name="Title 2"/>
          <p:cNvSpPr>
            <a:spLocks noGrp="1"/>
          </p:cNvSpPr>
          <p:nvPr>
            <p:ph type="title"/>
          </p:nvPr>
        </p:nvSpPr>
        <p:spPr/>
        <p:txBody>
          <a:bodyPr/>
          <a:lstStyle/>
          <a:p>
            <a:pPr eaLnBrk="1" hangingPunct="1"/>
            <a:r>
              <a:rPr lang="en-US" dirty="0" smtClean="0"/>
              <a:t>Grouping Adjacent Cells</a:t>
            </a:r>
            <a:endParaRPr lang="en-US" sz="3200" dirty="0" smtClean="0"/>
          </a:p>
        </p:txBody>
      </p:sp>
      <p:graphicFrame>
        <p:nvGraphicFramePr>
          <p:cNvPr id="6" name="Table 5"/>
          <p:cNvGraphicFramePr>
            <a:graphicFrameLocks noGrp="1"/>
          </p:cNvGraphicFramePr>
          <p:nvPr>
            <p:extLst>
              <p:ext uri="{D42A27DB-BD31-4B8C-83A1-F6EECF244321}">
                <p14:modId xmlns:p14="http://schemas.microsoft.com/office/powerpoint/2010/main" val="2896959920"/>
              </p:ext>
            </p:extLst>
          </p:nvPr>
        </p:nvGraphicFramePr>
        <p:xfrm>
          <a:off x="5652272" y="990600"/>
          <a:ext cx="3124200" cy="1535117"/>
        </p:xfrm>
        <a:graphic>
          <a:graphicData uri="http://schemas.openxmlformats.org/drawingml/2006/table">
            <a:tbl>
              <a:tblPr/>
              <a:tblGrid>
                <a:gridCol w="765175"/>
                <a:gridCol w="484188"/>
                <a:gridCol w="625475"/>
                <a:gridCol w="623887"/>
                <a:gridCol w="625475"/>
              </a:tblGrid>
              <a:tr h="3159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AB\CD</a:t>
                      </a:r>
                    </a:p>
                  </a:txBody>
                  <a:tcPr marT="45722" marB="45722"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X</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3048154340"/>
              </p:ext>
            </p:extLst>
          </p:nvPr>
        </p:nvGraphicFramePr>
        <p:xfrm>
          <a:off x="5718175" y="2832268"/>
          <a:ext cx="3124200" cy="1535117"/>
        </p:xfrm>
        <a:graphic>
          <a:graphicData uri="http://schemas.openxmlformats.org/drawingml/2006/table">
            <a:tbl>
              <a:tblPr/>
              <a:tblGrid>
                <a:gridCol w="765175"/>
                <a:gridCol w="484188"/>
                <a:gridCol w="625475"/>
                <a:gridCol w="623887"/>
                <a:gridCol w="625475"/>
              </a:tblGrid>
              <a:tr h="3159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AB\CD</a:t>
                      </a:r>
                    </a:p>
                  </a:txBody>
                  <a:tcPr marT="45722" marB="45722"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X</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492895717"/>
              </p:ext>
            </p:extLst>
          </p:nvPr>
        </p:nvGraphicFramePr>
        <p:xfrm>
          <a:off x="5641975" y="4508668"/>
          <a:ext cx="3124200" cy="1535117"/>
        </p:xfrm>
        <a:graphic>
          <a:graphicData uri="http://schemas.openxmlformats.org/drawingml/2006/table">
            <a:tbl>
              <a:tblPr/>
              <a:tblGrid>
                <a:gridCol w="765175"/>
                <a:gridCol w="484188"/>
                <a:gridCol w="625475"/>
                <a:gridCol w="623887"/>
                <a:gridCol w="625475"/>
              </a:tblGrid>
              <a:tr h="3159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AB\CD</a:t>
                      </a:r>
                    </a:p>
                  </a:txBody>
                  <a:tcPr marT="45722" marB="45722"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N4</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01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11</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48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10</a:t>
                      </a:r>
                    </a:p>
                  </a:txBody>
                  <a:tcPr marT="45722" marB="4572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X</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N3</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Calibri" pitchFamily="34" charset="0"/>
                        <a:cs typeface="Arial" pitchFamily="34" charset="0"/>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N2</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C090"/>
                    </a:solidFill>
                  </a:tcPr>
                </a:tc>
              </a:tr>
            </a:tbl>
          </a:graphicData>
        </a:graphic>
      </p:graphicFrame>
      <p:sp>
        <p:nvSpPr>
          <p:cNvPr id="59" name="AutoShape 44"/>
          <p:cNvSpPr>
            <a:spLocks noChangeArrowheads="1"/>
          </p:cNvSpPr>
          <p:nvPr/>
        </p:nvSpPr>
        <p:spPr bwMode="auto">
          <a:xfrm flipV="1">
            <a:off x="6708775" y="2679868"/>
            <a:ext cx="1981200" cy="274638"/>
          </a:xfrm>
          <a:prstGeom prst="curvedUpArrow">
            <a:avLst>
              <a:gd name="adj1" fmla="val 45888"/>
              <a:gd name="adj2" fmla="val 91776"/>
              <a:gd name="adj3" fmla="val 33333"/>
            </a:avLst>
          </a:prstGeom>
          <a:solidFill>
            <a:srgbClr val="FFCC00"/>
          </a:solidFill>
          <a:ln w="9525">
            <a:solidFill>
              <a:srgbClr val="000000"/>
            </a:solidFill>
            <a:miter lim="800000"/>
            <a:headEnd/>
            <a:tailEnd/>
          </a:ln>
        </p:spPr>
        <p:txBody>
          <a:bodyPr/>
          <a:lstStyle/>
          <a:p>
            <a:endParaRPr lang="en-US">
              <a:latin typeface="Arial" pitchFamily="34" charset="0"/>
            </a:endParaRPr>
          </a:p>
        </p:txBody>
      </p:sp>
      <p:sp>
        <p:nvSpPr>
          <p:cNvPr id="60" name="AutoShape 44"/>
          <p:cNvSpPr>
            <a:spLocks noChangeArrowheads="1"/>
          </p:cNvSpPr>
          <p:nvPr/>
        </p:nvSpPr>
        <p:spPr bwMode="auto">
          <a:xfrm>
            <a:off x="6632575" y="6215063"/>
            <a:ext cx="1981200" cy="258762"/>
          </a:xfrm>
          <a:prstGeom prst="curvedUpArrow">
            <a:avLst>
              <a:gd name="adj1" fmla="val 45868"/>
              <a:gd name="adj2" fmla="val 91807"/>
              <a:gd name="adj3" fmla="val 33333"/>
            </a:avLst>
          </a:prstGeom>
          <a:solidFill>
            <a:srgbClr val="FFCC00"/>
          </a:solidFill>
          <a:ln w="9525">
            <a:solidFill>
              <a:srgbClr val="000000"/>
            </a:solidFill>
            <a:miter lim="800000"/>
            <a:headEnd/>
            <a:tailEnd/>
          </a:ln>
        </p:spPr>
        <p:txBody>
          <a:bodyPr/>
          <a:lstStyle/>
          <a:p>
            <a:endParaRPr lang="en-US">
              <a:latin typeface="Arial" pitchFamily="34" charset="0"/>
            </a:endParaRPr>
          </a:p>
        </p:txBody>
      </p:sp>
      <p:sp>
        <p:nvSpPr>
          <p:cNvPr id="61" name="AutoShape 44"/>
          <p:cNvSpPr>
            <a:spLocks noChangeArrowheads="1"/>
          </p:cNvSpPr>
          <p:nvPr/>
        </p:nvSpPr>
        <p:spPr bwMode="auto">
          <a:xfrm rot="5400000" flipH="1">
            <a:off x="5260975" y="5194468"/>
            <a:ext cx="1020763" cy="258763"/>
          </a:xfrm>
          <a:prstGeom prst="curvedUpArrow">
            <a:avLst>
              <a:gd name="adj1" fmla="val 45913"/>
              <a:gd name="adj2" fmla="val 91789"/>
              <a:gd name="adj3" fmla="val 33333"/>
            </a:avLst>
          </a:prstGeom>
          <a:solidFill>
            <a:srgbClr val="FFCC00"/>
          </a:solidFill>
          <a:ln w="9525">
            <a:solidFill>
              <a:srgbClr val="000000"/>
            </a:solidFill>
            <a:miter lim="800000"/>
            <a:headEnd/>
            <a:tailEnd/>
          </a:ln>
        </p:spPr>
        <p:txBody>
          <a:bodyPr/>
          <a:lstStyle/>
          <a:p>
            <a:endParaRPr lang="en-US">
              <a:latin typeface="Arial" pitchFamily="34" charset="0"/>
            </a:endParaRPr>
          </a:p>
        </p:txBody>
      </p:sp>
    </p:spTree>
    <p:extLst>
      <p:ext uri="{BB962C8B-B14F-4D97-AF65-F5344CB8AC3E}">
        <p14:creationId xmlns:p14="http://schemas.microsoft.com/office/powerpoint/2010/main" val="285299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72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728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002060"/>
                </a:solidFill>
              </a:rPr>
              <a:t>Grouping Adjacent </a:t>
            </a:r>
            <a:r>
              <a:rPr lang="en-US" dirty="0" smtClean="0">
                <a:solidFill>
                  <a:srgbClr val="002060"/>
                </a:solidFill>
              </a:rPr>
              <a:t>Cells</a:t>
            </a:r>
            <a:endParaRPr lang="en-US" dirty="0"/>
          </a:p>
        </p:txBody>
      </p:sp>
      <p:sp>
        <p:nvSpPr>
          <p:cNvPr id="82947" name="Rectangle 3"/>
          <p:cNvSpPr>
            <a:spLocks noGrp="1" noChangeArrowheads="1"/>
          </p:cNvSpPr>
          <p:nvPr>
            <p:ph idx="1"/>
          </p:nvPr>
        </p:nvSpPr>
        <p:spPr>
          <a:xfrm>
            <a:off x="76200" y="667110"/>
            <a:ext cx="8696238" cy="5105400"/>
          </a:xfrm>
        </p:spPr>
        <p:txBody>
          <a:bodyPr/>
          <a:lstStyle/>
          <a:p>
            <a:pPr eaLnBrk="1" hangingPunct="1">
              <a:buSzPct val="120000"/>
              <a:buFont typeface="Wingdings" pitchFamily="2" charset="2"/>
              <a:buChar char="§"/>
            </a:pPr>
            <a:r>
              <a:rPr lang="en-US" sz="2000" b="1" dirty="0" smtClean="0"/>
              <a:t>Circuit </a:t>
            </a:r>
            <a:r>
              <a:rPr lang="en-US" sz="2000" b="1" dirty="0" err="1" smtClean="0"/>
              <a:t>simplication</a:t>
            </a:r>
            <a:r>
              <a:rPr lang="en-US" sz="2000" b="1" dirty="0" smtClean="0"/>
              <a:t> using K-MAP is about grouping </a:t>
            </a:r>
            <a:r>
              <a:rPr lang="en-US" sz="2000" b="1" u="sng" dirty="0" smtClean="0"/>
              <a:t>a rectangle block of </a:t>
            </a:r>
            <a:r>
              <a:rPr lang="en-US" sz="2000" b="1" u="sng" dirty="0" err="1" smtClean="0"/>
              <a:t>neighbours</a:t>
            </a:r>
            <a:r>
              <a:rPr lang="en-US" sz="2000" b="1" dirty="0" smtClean="0"/>
              <a:t>. </a:t>
            </a:r>
            <a:r>
              <a:rPr lang="en-US" sz="2000" dirty="0" smtClean="0"/>
              <a:t>Each group of adjacent </a:t>
            </a:r>
            <a:r>
              <a:rPr lang="en-US" sz="2000" dirty="0" err="1" smtClean="0"/>
              <a:t>minterms</a:t>
            </a:r>
            <a:r>
              <a:rPr lang="en-US" sz="2000" dirty="0" smtClean="0"/>
              <a:t>  corresponds to a possible </a:t>
            </a:r>
            <a:r>
              <a:rPr lang="en-US" sz="2000" dirty="0" smtClean="0">
                <a:solidFill>
                  <a:srgbClr val="0000FF"/>
                </a:solidFill>
              </a:rPr>
              <a:t>product term</a:t>
            </a:r>
            <a:r>
              <a:rPr lang="en-US" sz="2000" dirty="0" smtClean="0"/>
              <a:t> of the given function.</a:t>
            </a:r>
          </a:p>
          <a:p>
            <a:pPr eaLnBrk="1" hangingPunct="1">
              <a:buSzPct val="120000"/>
              <a:buFont typeface="Wingdings" pitchFamily="2" charset="2"/>
              <a:buChar char="§"/>
            </a:pPr>
            <a:endParaRPr lang="en-US" sz="1800" dirty="0" smtClean="0"/>
          </a:p>
        </p:txBody>
      </p:sp>
      <p:sp>
        <p:nvSpPr>
          <p:cNvPr id="82946" name="Slide Number Placeholder 4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D573F40-8A96-495D-8920-DBD19E6B3A16}" type="slidenum">
              <a:rPr lang="en-US" smtClean="0">
                <a:solidFill>
                  <a:srgbClr val="898989"/>
                </a:solidFill>
              </a:rPr>
              <a:pPr eaLnBrk="1" hangingPunct="1"/>
              <a:t>69</a:t>
            </a:fld>
            <a:endParaRPr lang="en-US" dirty="0" smtClean="0">
              <a:solidFill>
                <a:srgbClr val="898989"/>
              </a:solidFill>
            </a:endParaRPr>
          </a:p>
        </p:txBody>
      </p:sp>
      <p:sp>
        <p:nvSpPr>
          <p:cNvPr id="83976" name="AutoShape 5"/>
          <p:cNvSpPr>
            <a:spLocks noChangeArrowheads="1"/>
          </p:cNvSpPr>
          <p:nvPr/>
        </p:nvSpPr>
        <p:spPr bwMode="auto">
          <a:xfrm>
            <a:off x="6936925" y="2807471"/>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83977" name="AutoShape 6"/>
          <p:cNvSpPr>
            <a:spLocks noChangeArrowheads="1"/>
          </p:cNvSpPr>
          <p:nvPr/>
        </p:nvSpPr>
        <p:spPr bwMode="auto">
          <a:xfrm>
            <a:off x="5950930" y="2452795"/>
            <a:ext cx="942262" cy="259935"/>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2" name="Rectangle 1"/>
          <p:cNvSpPr/>
          <p:nvPr/>
        </p:nvSpPr>
        <p:spPr>
          <a:xfrm>
            <a:off x="76200" y="1763554"/>
            <a:ext cx="5184466" cy="4862870"/>
          </a:xfrm>
          <a:prstGeom prst="rect">
            <a:avLst/>
          </a:prstGeom>
        </p:spPr>
        <p:txBody>
          <a:bodyPr wrap="square">
            <a:spAutoFit/>
          </a:bodyPr>
          <a:lstStyle/>
          <a:p>
            <a:pPr marL="228600" indent="-228600" algn="just">
              <a:spcBef>
                <a:spcPts val="1200"/>
              </a:spcBef>
              <a:buSzPct val="120000"/>
              <a:buFont typeface="Wingdings" pitchFamily="2" charset="2"/>
              <a:buChar char="§"/>
              <a:defRPr/>
            </a:pPr>
            <a:r>
              <a:rPr lang="en-US" sz="2000" dirty="0" smtClean="0">
                <a:solidFill>
                  <a:srgbClr val="000000"/>
                </a:solidFill>
              </a:rPr>
              <a:t>There </a:t>
            </a:r>
            <a:r>
              <a:rPr lang="en-US" sz="2000" dirty="0">
                <a:solidFill>
                  <a:srgbClr val="000000"/>
                </a:solidFill>
              </a:rPr>
              <a:t>are two ways of grouping:</a:t>
            </a:r>
          </a:p>
          <a:p>
            <a:pPr marL="569913" lvl="1" indent="-225425" algn="just">
              <a:spcBef>
                <a:spcPts val="0"/>
              </a:spcBef>
              <a:buSzPct val="120000"/>
              <a:buFont typeface="Arial" pitchFamily="34" charset="0"/>
              <a:buChar char="•"/>
              <a:defRPr/>
            </a:pPr>
            <a:r>
              <a:rPr lang="en-US" sz="2000" dirty="0"/>
              <a:t>Sum of Product (SOP): </a:t>
            </a:r>
          </a:p>
          <a:p>
            <a:pPr marL="344488" lvl="1" algn="just">
              <a:spcBef>
                <a:spcPts val="0"/>
              </a:spcBef>
              <a:buSzPct val="120000"/>
              <a:defRPr/>
            </a:pPr>
            <a:r>
              <a:rPr lang="en-US" sz="2000" dirty="0"/>
              <a:t>	 </a:t>
            </a:r>
            <a:r>
              <a:rPr lang="en-US" sz="2000" dirty="0" smtClean="0"/>
              <a:t>Group </a:t>
            </a:r>
            <a:r>
              <a:rPr lang="en-US" sz="2000" dirty="0"/>
              <a:t>cells with value of ones</a:t>
            </a:r>
          </a:p>
          <a:p>
            <a:pPr marL="569913" lvl="1" indent="-225425" algn="just">
              <a:spcBef>
                <a:spcPts val="0"/>
              </a:spcBef>
              <a:buSzPct val="120000"/>
              <a:buFont typeface="Arial" pitchFamily="34" charset="0"/>
              <a:buChar char="•"/>
              <a:defRPr/>
            </a:pPr>
            <a:r>
              <a:rPr lang="en-US" sz="2000" dirty="0"/>
              <a:t>Product of Sum (POS): </a:t>
            </a:r>
          </a:p>
          <a:p>
            <a:pPr marL="344488" lvl="1" algn="just">
              <a:spcBef>
                <a:spcPts val="0"/>
              </a:spcBef>
              <a:buSzPct val="120000"/>
              <a:defRPr/>
            </a:pPr>
            <a:r>
              <a:rPr lang="en-US" sz="2000" dirty="0"/>
              <a:t>    </a:t>
            </a:r>
            <a:r>
              <a:rPr lang="en-US" sz="2000" dirty="0" smtClean="0"/>
              <a:t>       Group </a:t>
            </a:r>
            <a:r>
              <a:rPr lang="en-US" sz="2000" dirty="0"/>
              <a:t>cells with value of the zeros</a:t>
            </a:r>
          </a:p>
          <a:p>
            <a:pPr marL="228600" indent="-228600" algn="just">
              <a:spcBef>
                <a:spcPts val="1200"/>
              </a:spcBef>
              <a:buSzPct val="120000"/>
              <a:buFont typeface="Wingdings" pitchFamily="2" charset="2"/>
              <a:buChar char="§"/>
              <a:defRPr/>
            </a:pPr>
            <a:r>
              <a:rPr lang="en-US" sz="2000" dirty="0" smtClean="0"/>
              <a:t>Rules for grouping cells:</a:t>
            </a:r>
          </a:p>
          <a:p>
            <a:pPr marL="800100" lvl="1" indent="-342900" algn="just">
              <a:spcBef>
                <a:spcPts val="0"/>
              </a:spcBef>
              <a:buSzPct val="120000"/>
              <a:buFont typeface="Arial" pitchFamily="34" charset="0"/>
              <a:buChar char="•"/>
              <a:defRPr/>
            </a:pPr>
            <a:r>
              <a:rPr lang="en-US" sz="2000" dirty="0" smtClean="0"/>
              <a:t>Different groups may overlap each other.</a:t>
            </a:r>
          </a:p>
          <a:p>
            <a:pPr marL="800100" lvl="1" indent="-342900" algn="just">
              <a:spcBef>
                <a:spcPts val="0"/>
              </a:spcBef>
              <a:buSzPct val="120000"/>
              <a:buFont typeface="Arial" pitchFamily="34" charset="0"/>
              <a:buChar char="•"/>
              <a:defRPr/>
            </a:pPr>
            <a:r>
              <a:rPr lang="en-US" sz="2000" dirty="0" smtClean="0"/>
              <a:t>A group must be rectangle </a:t>
            </a:r>
            <a:r>
              <a:rPr lang="en-US" sz="2000" dirty="0"/>
              <a:t>in shape (also valid for </a:t>
            </a:r>
            <a:r>
              <a:rPr lang="en-US" sz="2000" dirty="0" smtClean="0"/>
              <a:t>wrap-around border cell)</a:t>
            </a:r>
            <a:endParaRPr lang="en-US" sz="2000" dirty="0"/>
          </a:p>
          <a:p>
            <a:pPr marL="800100" lvl="1" indent="-342900" algn="just">
              <a:spcBef>
                <a:spcPts val="0"/>
              </a:spcBef>
              <a:buSzPct val="120000"/>
              <a:buFont typeface="Arial" pitchFamily="34" charset="0"/>
              <a:buChar char="•"/>
              <a:defRPr/>
            </a:pPr>
            <a:r>
              <a:rPr lang="en-US" sz="2000" dirty="0" smtClean="0"/>
              <a:t>The rows and columns of a group must be in the </a:t>
            </a:r>
            <a:r>
              <a:rPr lang="en-US" sz="2000" i="1" dirty="0" smtClean="0"/>
              <a:t>power </a:t>
            </a:r>
            <a:r>
              <a:rPr lang="en-US" sz="2000" i="1" dirty="0"/>
              <a:t>of twos (1,2,4,8,16</a:t>
            </a:r>
            <a:r>
              <a:rPr lang="en-US" sz="2000" i="1" dirty="0" smtClean="0"/>
              <a:t>,…) in size.  </a:t>
            </a:r>
          </a:p>
          <a:p>
            <a:pPr marL="800100" lvl="1" indent="-342900" algn="just">
              <a:spcBef>
                <a:spcPts val="0"/>
              </a:spcBef>
              <a:buSzPct val="120000"/>
              <a:buFont typeface="Arial" pitchFamily="34" charset="0"/>
              <a:buChar char="•"/>
              <a:defRPr/>
            </a:pPr>
            <a:r>
              <a:rPr lang="en-US" sz="2000" i="1" dirty="0" smtClean="0"/>
              <a:t>Valid </a:t>
            </a:r>
            <a:r>
              <a:rPr lang="en-US" sz="2000" i="1" dirty="0"/>
              <a:t>configurations of the group are like 1x1, 1x2, 2x2, 4x1, 4x4, 8x1, </a:t>
            </a:r>
            <a:r>
              <a:rPr lang="en-US" sz="2000" i="1" dirty="0" smtClean="0"/>
              <a:t>…</a:t>
            </a:r>
            <a:endParaRPr lang="en-US" sz="2000" i="1" dirty="0"/>
          </a:p>
        </p:txBody>
      </p:sp>
      <p:sp>
        <p:nvSpPr>
          <p:cNvPr id="7" name="Rectangle 6"/>
          <p:cNvSpPr/>
          <p:nvPr/>
        </p:nvSpPr>
        <p:spPr>
          <a:xfrm>
            <a:off x="6121709" y="3602565"/>
            <a:ext cx="1806328" cy="369332"/>
          </a:xfrm>
          <a:prstGeom prst="rect">
            <a:avLst/>
          </a:prstGeom>
        </p:spPr>
        <p:txBody>
          <a:bodyPr wrap="none">
            <a:spAutoFit/>
          </a:bodyPr>
          <a:lstStyle/>
          <a:p>
            <a:pPr>
              <a:defRPr/>
            </a:pPr>
            <a:r>
              <a:rPr lang="en-GB" dirty="0" smtClean="0">
                <a:solidFill>
                  <a:srgbClr val="000000"/>
                </a:solidFill>
              </a:rPr>
              <a:t>Grouping for SOP</a:t>
            </a:r>
            <a:endParaRPr lang="en-US" dirty="0">
              <a:solidFill>
                <a:srgbClr val="000000"/>
              </a:solidFill>
            </a:endParaRPr>
          </a:p>
        </p:txBody>
      </p:sp>
      <p:sp>
        <p:nvSpPr>
          <p:cNvPr id="66" name="Rectangle 65"/>
          <p:cNvSpPr/>
          <p:nvPr/>
        </p:nvSpPr>
        <p:spPr>
          <a:xfrm>
            <a:off x="6198966" y="6066765"/>
            <a:ext cx="1806328" cy="369332"/>
          </a:xfrm>
          <a:prstGeom prst="rect">
            <a:avLst/>
          </a:prstGeom>
        </p:spPr>
        <p:txBody>
          <a:bodyPr wrap="none">
            <a:spAutoFit/>
          </a:bodyPr>
          <a:lstStyle/>
          <a:p>
            <a:pPr>
              <a:defRPr/>
            </a:pPr>
            <a:r>
              <a:rPr lang="en-GB" dirty="0" smtClean="0">
                <a:solidFill>
                  <a:srgbClr val="000000"/>
                </a:solidFill>
              </a:rPr>
              <a:t>Grouping for POS</a:t>
            </a:r>
            <a:endParaRPr lang="en-US" dirty="0">
              <a:solidFill>
                <a:srgbClr val="000000"/>
              </a:solidFill>
            </a:endParaRPr>
          </a:p>
        </p:txBody>
      </p:sp>
      <p:grpSp>
        <p:nvGrpSpPr>
          <p:cNvPr id="8" name="Group 7"/>
          <p:cNvGrpSpPr/>
          <p:nvPr/>
        </p:nvGrpSpPr>
        <p:grpSpPr>
          <a:xfrm>
            <a:off x="5345911" y="1642404"/>
            <a:ext cx="2925893" cy="1995671"/>
            <a:chOff x="8336093" y="88861"/>
            <a:chExt cx="2925893" cy="1995671"/>
          </a:xfrm>
        </p:grpSpPr>
        <p:sp>
          <p:nvSpPr>
            <p:cNvPr id="82960" name="Text Box 10"/>
            <p:cNvSpPr txBox="1">
              <a:spLocks noChangeArrowheads="1"/>
            </p:cNvSpPr>
            <p:nvPr/>
          </p:nvSpPr>
          <p:spPr bwMode="auto">
            <a:xfrm>
              <a:off x="8947560" y="904163"/>
              <a:ext cx="510330"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61" name="Text Box 11"/>
            <p:cNvSpPr txBox="1">
              <a:spLocks noChangeArrowheads="1"/>
            </p:cNvSpPr>
            <p:nvPr/>
          </p:nvSpPr>
          <p:spPr bwMode="auto">
            <a:xfrm>
              <a:off x="9457891" y="904163"/>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grpSp>
          <p:nvGrpSpPr>
            <p:cNvPr id="5" name="Group 4"/>
            <p:cNvGrpSpPr/>
            <p:nvPr/>
          </p:nvGrpSpPr>
          <p:grpSpPr>
            <a:xfrm>
              <a:off x="8336093" y="88861"/>
              <a:ext cx="2925893" cy="1995671"/>
              <a:chOff x="5867972" y="3868286"/>
              <a:chExt cx="2925893" cy="1995671"/>
            </a:xfrm>
          </p:grpSpPr>
          <p:sp>
            <p:nvSpPr>
              <p:cNvPr id="83978" name="Rectangle 7"/>
              <p:cNvSpPr>
                <a:spLocks noChangeArrowheads="1"/>
              </p:cNvSpPr>
              <p:nvPr/>
            </p:nvSpPr>
            <p:spPr bwMode="auto">
              <a:xfrm>
                <a:off x="6449912" y="4267806"/>
                <a:ext cx="2044280" cy="1478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1050"/>
              </a:p>
            </p:txBody>
          </p:sp>
          <p:sp>
            <p:nvSpPr>
              <p:cNvPr id="83979" name="Line 8"/>
              <p:cNvSpPr>
                <a:spLocks noChangeShapeType="1"/>
              </p:cNvSpPr>
              <p:nvPr/>
            </p:nvSpPr>
            <p:spPr bwMode="auto">
              <a:xfrm>
                <a:off x="6464096" y="4629872"/>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0" name="Line 9"/>
              <p:cNvSpPr>
                <a:spLocks noChangeShapeType="1"/>
              </p:cNvSpPr>
              <p:nvPr/>
            </p:nvSpPr>
            <p:spPr bwMode="auto">
              <a:xfrm>
                <a:off x="6974427"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6" name="Line 15"/>
              <p:cNvSpPr>
                <a:spLocks noChangeShapeType="1"/>
              </p:cNvSpPr>
              <p:nvPr/>
            </p:nvSpPr>
            <p:spPr bwMode="auto">
              <a:xfrm>
                <a:off x="748623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7" name="Line 16"/>
              <p:cNvSpPr>
                <a:spLocks noChangeShapeType="1"/>
              </p:cNvSpPr>
              <p:nvPr/>
            </p:nvSpPr>
            <p:spPr bwMode="auto">
              <a:xfrm>
                <a:off x="799804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2967" name="Text Box 17"/>
              <p:cNvSpPr txBox="1">
                <a:spLocks noChangeArrowheads="1"/>
              </p:cNvSpPr>
              <p:nvPr/>
            </p:nvSpPr>
            <p:spPr bwMode="auto">
              <a:xfrm>
                <a:off x="6122397" y="4334712"/>
                <a:ext cx="374242" cy="15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GB" sz="1200" b="1">
                    <a:latin typeface="Times New Roman" pitchFamily="18" charset="0"/>
                  </a:rPr>
                  <a:t>00</a:t>
                </a:r>
              </a:p>
              <a:p>
                <a:pPr algn="r"/>
                <a:r>
                  <a:rPr lang="en-GB" sz="1200" b="1">
                    <a:latin typeface="Times New Roman" pitchFamily="18" charset="0"/>
                  </a:rPr>
                  <a:t>   01</a:t>
                </a:r>
              </a:p>
              <a:p>
                <a:pPr algn="r"/>
                <a:endParaRPr lang="en-GB" sz="1200" b="1">
                  <a:latin typeface="Times New Roman" pitchFamily="18" charset="0"/>
                </a:endParaRPr>
              </a:p>
              <a:p>
                <a:pPr algn="r"/>
                <a:r>
                  <a:rPr lang="en-GB" sz="1200" b="1">
                    <a:latin typeface="Times New Roman" pitchFamily="18" charset="0"/>
                  </a:rPr>
                  <a:t>11</a:t>
                </a:r>
              </a:p>
              <a:p>
                <a:pPr algn="r"/>
                <a:endParaRPr lang="en-GB" sz="1200" b="1">
                  <a:latin typeface="Times New Roman" pitchFamily="18" charset="0"/>
                </a:endParaRPr>
              </a:p>
              <a:p>
                <a:pPr algn="r"/>
                <a:r>
                  <a:rPr lang="en-GB" sz="1200" b="1">
                    <a:latin typeface="Times New Roman" pitchFamily="18" charset="0"/>
                  </a:rPr>
                  <a:t>10</a:t>
                </a:r>
              </a:p>
            </p:txBody>
          </p:sp>
          <p:sp>
            <p:nvSpPr>
              <p:cNvPr id="82968" name="Text Box 18"/>
              <p:cNvSpPr txBox="1">
                <a:spLocks noChangeArrowheads="1"/>
              </p:cNvSpPr>
              <p:nvPr/>
            </p:nvSpPr>
            <p:spPr bwMode="auto">
              <a:xfrm>
                <a:off x="6548412" y="4024976"/>
                <a:ext cx="2245453" cy="30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GB" sz="1200" b="1" dirty="0">
                    <a:latin typeface="Times New Roman" pitchFamily="18" charset="0"/>
                  </a:rPr>
                  <a:t>00          01            11        10</a:t>
                </a:r>
              </a:p>
            </p:txBody>
          </p:sp>
          <p:sp>
            <p:nvSpPr>
              <p:cNvPr id="83992" name="Line 21"/>
              <p:cNvSpPr>
                <a:spLocks noChangeShapeType="1"/>
              </p:cNvSpPr>
              <p:nvPr/>
            </p:nvSpPr>
            <p:spPr bwMode="auto">
              <a:xfrm flipH="1" flipV="1">
                <a:off x="6109084" y="3956955"/>
                <a:ext cx="341699" cy="296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2972" name="Text Box 22"/>
              <p:cNvSpPr txBox="1">
                <a:spLocks noChangeArrowheads="1"/>
              </p:cNvSpPr>
              <p:nvPr/>
            </p:nvSpPr>
            <p:spPr bwMode="auto">
              <a:xfrm>
                <a:off x="5867972" y="4031049"/>
                <a:ext cx="439328" cy="2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dirty="0" err="1">
                    <a:latin typeface="Tahoma" pitchFamily="34" charset="0"/>
                  </a:rPr>
                  <a:t>wx</a:t>
                </a:r>
                <a:endParaRPr lang="en-GB" sz="1100" b="1" dirty="0">
                  <a:latin typeface="Tahoma" pitchFamily="34" charset="0"/>
                </a:endParaRPr>
              </a:p>
            </p:txBody>
          </p:sp>
          <p:sp>
            <p:nvSpPr>
              <p:cNvPr id="82973" name="Text Box 23"/>
              <p:cNvSpPr txBox="1">
                <a:spLocks noChangeArrowheads="1"/>
              </p:cNvSpPr>
              <p:nvPr/>
            </p:nvSpPr>
            <p:spPr bwMode="auto">
              <a:xfrm>
                <a:off x="6157898" y="3868286"/>
                <a:ext cx="440807" cy="23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yz</a:t>
                </a:r>
              </a:p>
            </p:txBody>
          </p:sp>
          <p:sp>
            <p:nvSpPr>
              <p:cNvPr id="83995" name="Line 24"/>
              <p:cNvSpPr>
                <a:spLocks noChangeShapeType="1"/>
              </p:cNvSpPr>
              <p:nvPr/>
            </p:nvSpPr>
            <p:spPr bwMode="auto">
              <a:xfrm>
                <a:off x="6464096" y="5000340"/>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97" name="Line 26"/>
              <p:cNvSpPr>
                <a:spLocks noChangeShapeType="1"/>
              </p:cNvSpPr>
              <p:nvPr/>
            </p:nvSpPr>
            <p:spPr bwMode="auto">
              <a:xfrm>
                <a:off x="6464096" y="5368379"/>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grpSp>
        <p:sp>
          <p:nvSpPr>
            <p:cNvPr id="82977" name="Text Box 27"/>
            <p:cNvSpPr txBox="1">
              <a:spLocks noChangeArrowheads="1"/>
            </p:cNvSpPr>
            <p:nvPr/>
          </p:nvSpPr>
          <p:spPr bwMode="auto">
            <a:xfrm>
              <a:off x="9969700" y="1274631"/>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sp>
          <p:nvSpPr>
            <p:cNvPr id="82978" name="Text Box 28"/>
            <p:cNvSpPr txBox="1">
              <a:spLocks noChangeArrowheads="1"/>
            </p:cNvSpPr>
            <p:nvPr/>
          </p:nvSpPr>
          <p:spPr bwMode="auto">
            <a:xfrm>
              <a:off x="10481510" y="1274631"/>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80" name="Text Box 30"/>
            <p:cNvSpPr txBox="1">
              <a:spLocks noChangeArrowheads="1"/>
            </p:cNvSpPr>
            <p:nvPr/>
          </p:nvSpPr>
          <p:spPr bwMode="auto">
            <a:xfrm>
              <a:off x="9969700" y="1643885"/>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81" name="Text Box 31"/>
            <p:cNvSpPr txBox="1">
              <a:spLocks noChangeArrowheads="1"/>
            </p:cNvSpPr>
            <p:nvPr/>
          </p:nvSpPr>
          <p:spPr bwMode="auto">
            <a:xfrm>
              <a:off x="10481510" y="1643885"/>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67" name="Text Box 11"/>
            <p:cNvSpPr txBox="1">
              <a:spLocks noChangeArrowheads="1"/>
            </p:cNvSpPr>
            <p:nvPr/>
          </p:nvSpPr>
          <p:spPr bwMode="auto">
            <a:xfrm>
              <a:off x="9950158" y="907295"/>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sp>
          <p:nvSpPr>
            <p:cNvPr id="69" name="Text Box 11"/>
            <p:cNvSpPr txBox="1">
              <a:spLocks noChangeArrowheads="1"/>
            </p:cNvSpPr>
            <p:nvPr/>
          </p:nvSpPr>
          <p:spPr bwMode="auto">
            <a:xfrm>
              <a:off x="9963541" y="536124"/>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grpSp>
      <p:sp>
        <p:nvSpPr>
          <p:cNvPr id="68" name="AutoShape 5"/>
          <p:cNvSpPr>
            <a:spLocks noChangeArrowheads="1"/>
          </p:cNvSpPr>
          <p:nvPr/>
        </p:nvSpPr>
        <p:spPr bwMode="auto">
          <a:xfrm>
            <a:off x="7024873" y="2036879"/>
            <a:ext cx="414181" cy="1400997"/>
          </a:xfrm>
          <a:prstGeom prst="flowChartAlternateProcess">
            <a:avLst/>
          </a:prstGeom>
          <a:noFill/>
          <a:ln w="28575">
            <a:solidFill>
              <a:srgbClr val="FF0000"/>
            </a:solidFill>
            <a:miter lim="800000"/>
            <a:headEnd/>
            <a:tailEnd/>
          </a:ln>
        </p:spPr>
        <p:txBody>
          <a:bodyPr/>
          <a:lstStyle/>
          <a:p>
            <a:pPr>
              <a:defRPr/>
            </a:pPr>
            <a:endParaRPr lang="en-US" sz="1050"/>
          </a:p>
        </p:txBody>
      </p:sp>
      <p:grpSp>
        <p:nvGrpSpPr>
          <p:cNvPr id="71" name="Group 70"/>
          <p:cNvGrpSpPr/>
          <p:nvPr/>
        </p:nvGrpSpPr>
        <p:grpSpPr>
          <a:xfrm>
            <a:off x="5368992" y="4069906"/>
            <a:ext cx="2925893" cy="1995671"/>
            <a:chOff x="8336093" y="88861"/>
            <a:chExt cx="2925893" cy="1995671"/>
          </a:xfrm>
        </p:grpSpPr>
        <p:sp>
          <p:nvSpPr>
            <p:cNvPr id="72" name="Text Box 10"/>
            <p:cNvSpPr txBox="1">
              <a:spLocks noChangeArrowheads="1"/>
            </p:cNvSpPr>
            <p:nvPr/>
          </p:nvSpPr>
          <p:spPr bwMode="auto">
            <a:xfrm>
              <a:off x="8947560" y="904163"/>
              <a:ext cx="510330"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3" name="Text Box 11"/>
            <p:cNvSpPr txBox="1">
              <a:spLocks noChangeArrowheads="1"/>
            </p:cNvSpPr>
            <p:nvPr/>
          </p:nvSpPr>
          <p:spPr bwMode="auto">
            <a:xfrm>
              <a:off x="9457891" y="904163"/>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grpSp>
          <p:nvGrpSpPr>
            <p:cNvPr id="74" name="Group 73"/>
            <p:cNvGrpSpPr/>
            <p:nvPr/>
          </p:nvGrpSpPr>
          <p:grpSpPr>
            <a:xfrm>
              <a:off x="8336093" y="88861"/>
              <a:ext cx="2925893" cy="1995671"/>
              <a:chOff x="5867972" y="3868286"/>
              <a:chExt cx="2925893" cy="1995671"/>
            </a:xfrm>
          </p:grpSpPr>
          <p:sp>
            <p:nvSpPr>
              <p:cNvPr id="81" name="Rectangle 7"/>
              <p:cNvSpPr>
                <a:spLocks noChangeArrowheads="1"/>
              </p:cNvSpPr>
              <p:nvPr/>
            </p:nvSpPr>
            <p:spPr bwMode="auto">
              <a:xfrm>
                <a:off x="6449912" y="4267806"/>
                <a:ext cx="2044280" cy="1478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1050"/>
              </a:p>
            </p:txBody>
          </p:sp>
          <p:sp>
            <p:nvSpPr>
              <p:cNvPr id="82" name="Line 8"/>
              <p:cNvSpPr>
                <a:spLocks noChangeShapeType="1"/>
              </p:cNvSpPr>
              <p:nvPr/>
            </p:nvSpPr>
            <p:spPr bwMode="auto">
              <a:xfrm>
                <a:off x="6464096" y="4629872"/>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 name="Line 9"/>
              <p:cNvSpPr>
                <a:spLocks noChangeShapeType="1"/>
              </p:cNvSpPr>
              <p:nvPr/>
            </p:nvSpPr>
            <p:spPr bwMode="auto">
              <a:xfrm>
                <a:off x="6974427"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4" name="Line 15"/>
              <p:cNvSpPr>
                <a:spLocks noChangeShapeType="1"/>
              </p:cNvSpPr>
              <p:nvPr/>
            </p:nvSpPr>
            <p:spPr bwMode="auto">
              <a:xfrm>
                <a:off x="748623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5" name="Line 16"/>
              <p:cNvSpPr>
                <a:spLocks noChangeShapeType="1"/>
              </p:cNvSpPr>
              <p:nvPr/>
            </p:nvSpPr>
            <p:spPr bwMode="auto">
              <a:xfrm>
                <a:off x="799804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6" name="Text Box 17"/>
              <p:cNvSpPr txBox="1">
                <a:spLocks noChangeArrowheads="1"/>
              </p:cNvSpPr>
              <p:nvPr/>
            </p:nvSpPr>
            <p:spPr bwMode="auto">
              <a:xfrm>
                <a:off x="6122397" y="4334712"/>
                <a:ext cx="374242" cy="15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GB" sz="1200" b="1">
                    <a:latin typeface="Times New Roman" pitchFamily="18" charset="0"/>
                  </a:rPr>
                  <a:t>00</a:t>
                </a:r>
              </a:p>
              <a:p>
                <a:pPr algn="r"/>
                <a:r>
                  <a:rPr lang="en-GB" sz="1200" b="1">
                    <a:latin typeface="Times New Roman" pitchFamily="18" charset="0"/>
                  </a:rPr>
                  <a:t>   01</a:t>
                </a:r>
              </a:p>
              <a:p>
                <a:pPr algn="r"/>
                <a:endParaRPr lang="en-GB" sz="1200" b="1">
                  <a:latin typeface="Times New Roman" pitchFamily="18" charset="0"/>
                </a:endParaRPr>
              </a:p>
              <a:p>
                <a:pPr algn="r"/>
                <a:r>
                  <a:rPr lang="en-GB" sz="1200" b="1">
                    <a:latin typeface="Times New Roman" pitchFamily="18" charset="0"/>
                  </a:rPr>
                  <a:t>11</a:t>
                </a:r>
              </a:p>
              <a:p>
                <a:pPr algn="r"/>
                <a:endParaRPr lang="en-GB" sz="1200" b="1">
                  <a:latin typeface="Times New Roman" pitchFamily="18" charset="0"/>
                </a:endParaRPr>
              </a:p>
              <a:p>
                <a:pPr algn="r"/>
                <a:r>
                  <a:rPr lang="en-GB" sz="1200" b="1">
                    <a:latin typeface="Times New Roman" pitchFamily="18" charset="0"/>
                  </a:rPr>
                  <a:t>10</a:t>
                </a:r>
              </a:p>
            </p:txBody>
          </p:sp>
          <p:sp>
            <p:nvSpPr>
              <p:cNvPr id="87" name="Text Box 18"/>
              <p:cNvSpPr txBox="1">
                <a:spLocks noChangeArrowheads="1"/>
              </p:cNvSpPr>
              <p:nvPr/>
            </p:nvSpPr>
            <p:spPr bwMode="auto">
              <a:xfrm>
                <a:off x="6548412" y="4024976"/>
                <a:ext cx="2245453" cy="30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GB" sz="1200" b="1" dirty="0">
                    <a:latin typeface="Times New Roman" pitchFamily="18" charset="0"/>
                  </a:rPr>
                  <a:t>00          01            11        10</a:t>
                </a:r>
              </a:p>
            </p:txBody>
          </p:sp>
          <p:sp>
            <p:nvSpPr>
              <p:cNvPr id="88" name="Line 21"/>
              <p:cNvSpPr>
                <a:spLocks noChangeShapeType="1"/>
              </p:cNvSpPr>
              <p:nvPr/>
            </p:nvSpPr>
            <p:spPr bwMode="auto">
              <a:xfrm flipH="1" flipV="1">
                <a:off x="6109084" y="3956955"/>
                <a:ext cx="341699" cy="296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9" name="Text Box 22"/>
              <p:cNvSpPr txBox="1">
                <a:spLocks noChangeArrowheads="1"/>
              </p:cNvSpPr>
              <p:nvPr/>
            </p:nvSpPr>
            <p:spPr bwMode="auto">
              <a:xfrm>
                <a:off x="5867972" y="4031049"/>
                <a:ext cx="439328" cy="2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dirty="0" err="1">
                    <a:latin typeface="Tahoma" pitchFamily="34" charset="0"/>
                  </a:rPr>
                  <a:t>wx</a:t>
                </a:r>
                <a:endParaRPr lang="en-GB" sz="1100" b="1" dirty="0">
                  <a:latin typeface="Tahoma" pitchFamily="34" charset="0"/>
                </a:endParaRPr>
              </a:p>
            </p:txBody>
          </p:sp>
          <p:sp>
            <p:nvSpPr>
              <p:cNvPr id="90" name="Text Box 23"/>
              <p:cNvSpPr txBox="1">
                <a:spLocks noChangeArrowheads="1"/>
              </p:cNvSpPr>
              <p:nvPr/>
            </p:nvSpPr>
            <p:spPr bwMode="auto">
              <a:xfrm>
                <a:off x="6157898" y="3868286"/>
                <a:ext cx="440807" cy="23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yz</a:t>
                </a:r>
              </a:p>
            </p:txBody>
          </p:sp>
          <p:sp>
            <p:nvSpPr>
              <p:cNvPr id="91" name="Line 24"/>
              <p:cNvSpPr>
                <a:spLocks noChangeShapeType="1"/>
              </p:cNvSpPr>
              <p:nvPr/>
            </p:nvSpPr>
            <p:spPr bwMode="auto">
              <a:xfrm>
                <a:off x="6464096" y="5000340"/>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92" name="Line 26"/>
              <p:cNvSpPr>
                <a:spLocks noChangeShapeType="1"/>
              </p:cNvSpPr>
              <p:nvPr/>
            </p:nvSpPr>
            <p:spPr bwMode="auto">
              <a:xfrm>
                <a:off x="6464096" y="5368379"/>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grpSp>
        <p:sp>
          <p:nvSpPr>
            <p:cNvPr id="75" name="Text Box 27"/>
            <p:cNvSpPr txBox="1">
              <a:spLocks noChangeArrowheads="1"/>
            </p:cNvSpPr>
            <p:nvPr/>
          </p:nvSpPr>
          <p:spPr bwMode="auto">
            <a:xfrm>
              <a:off x="9983760" y="1274631"/>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6" name="Text Box 28"/>
            <p:cNvSpPr txBox="1">
              <a:spLocks noChangeArrowheads="1"/>
            </p:cNvSpPr>
            <p:nvPr/>
          </p:nvSpPr>
          <p:spPr bwMode="auto">
            <a:xfrm>
              <a:off x="10481510" y="1274631"/>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7" name="Text Box 30"/>
            <p:cNvSpPr txBox="1">
              <a:spLocks noChangeArrowheads="1"/>
            </p:cNvSpPr>
            <p:nvPr/>
          </p:nvSpPr>
          <p:spPr bwMode="auto">
            <a:xfrm>
              <a:off x="9969700" y="1643885"/>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8" name="Text Box 31"/>
            <p:cNvSpPr txBox="1">
              <a:spLocks noChangeArrowheads="1"/>
            </p:cNvSpPr>
            <p:nvPr/>
          </p:nvSpPr>
          <p:spPr bwMode="auto">
            <a:xfrm>
              <a:off x="10481510" y="1643885"/>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9" name="Text Box 11"/>
            <p:cNvSpPr txBox="1">
              <a:spLocks noChangeArrowheads="1"/>
            </p:cNvSpPr>
            <p:nvPr/>
          </p:nvSpPr>
          <p:spPr bwMode="auto">
            <a:xfrm>
              <a:off x="9950158" y="907295"/>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80" name="Text Box 11"/>
            <p:cNvSpPr txBox="1">
              <a:spLocks noChangeArrowheads="1"/>
            </p:cNvSpPr>
            <p:nvPr/>
          </p:nvSpPr>
          <p:spPr bwMode="auto">
            <a:xfrm>
              <a:off x="9456810" y="1273416"/>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grpSp>
      <p:sp>
        <p:nvSpPr>
          <p:cNvPr id="93" name="AutoShape 5"/>
          <p:cNvSpPr>
            <a:spLocks noChangeArrowheads="1"/>
          </p:cNvSpPr>
          <p:nvPr/>
        </p:nvSpPr>
        <p:spPr bwMode="auto">
          <a:xfrm>
            <a:off x="7029144" y="5239727"/>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94" name="AutoShape 5"/>
          <p:cNvSpPr>
            <a:spLocks noChangeArrowheads="1"/>
          </p:cNvSpPr>
          <p:nvPr/>
        </p:nvSpPr>
        <p:spPr bwMode="auto">
          <a:xfrm>
            <a:off x="6507234" y="4873459"/>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95" name="AutoShape 5"/>
          <p:cNvSpPr>
            <a:spLocks noChangeArrowheads="1"/>
          </p:cNvSpPr>
          <p:nvPr/>
        </p:nvSpPr>
        <p:spPr bwMode="auto">
          <a:xfrm>
            <a:off x="6056617" y="4858170"/>
            <a:ext cx="916456" cy="323413"/>
          </a:xfrm>
          <a:prstGeom prst="flowChartAlternateProcess">
            <a:avLst/>
          </a:prstGeom>
          <a:noFill/>
          <a:ln w="28575">
            <a:solidFill>
              <a:srgbClr val="FF0000"/>
            </a:solidFill>
            <a:miter lim="800000"/>
            <a:headEnd/>
            <a:tailEnd/>
          </a:ln>
        </p:spPr>
        <p:txBody>
          <a:bodyPr/>
          <a:lstStyle/>
          <a:p>
            <a:pPr>
              <a:defRPr/>
            </a:pPr>
            <a:endParaRPr lang="en-US" sz="1050"/>
          </a:p>
        </p:txBody>
      </p:sp>
    </p:spTree>
    <p:extLst>
      <p:ext uri="{BB962C8B-B14F-4D97-AF65-F5344CB8AC3E}">
        <p14:creationId xmlns:p14="http://schemas.microsoft.com/office/powerpoint/2010/main" val="34869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9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9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animBg="1"/>
      <p:bldP spid="83977" grpId="0" animBg="1"/>
      <p:bldP spid="7" grpId="0"/>
      <p:bldP spid="66" grpId="0"/>
      <p:bldP spid="68" grpId="0" animBg="1"/>
      <p:bldP spid="93" grpId="0" animBg="1"/>
      <p:bldP spid="94" grpId="0" animBg="1"/>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51991FD3-9340-4D2F-BFAA-56E8FA750334}" type="slidenum">
              <a:rPr lang="en-US" smtClean="0">
                <a:solidFill>
                  <a:srgbClr val="898989"/>
                </a:solidFill>
              </a:rPr>
              <a:pPr eaLnBrk="1" hangingPunct="1"/>
              <a:t>7</a:t>
            </a:fld>
            <a:endParaRPr lang="en-US" smtClean="0">
              <a:solidFill>
                <a:srgbClr val="898989"/>
              </a:solidFill>
            </a:endParaRPr>
          </a:p>
        </p:txBody>
      </p:sp>
      <p:sp>
        <p:nvSpPr>
          <p:cNvPr id="12291" name="Rectangle 2"/>
          <p:cNvSpPr>
            <a:spLocks noGrp="1" noChangeArrowheads="1"/>
          </p:cNvSpPr>
          <p:nvPr>
            <p:ph type="title"/>
          </p:nvPr>
        </p:nvSpPr>
        <p:spPr>
          <a:xfrm>
            <a:off x="457200" y="0"/>
            <a:ext cx="8305800" cy="762000"/>
          </a:xfrm>
        </p:spPr>
        <p:txBody>
          <a:bodyPr/>
          <a:lstStyle/>
          <a:p>
            <a:pPr eaLnBrk="1" hangingPunct="1"/>
            <a:r>
              <a:rPr lang="en-GB" sz="3600" b="1" dirty="0" smtClean="0"/>
              <a:t>The AND Gate</a:t>
            </a:r>
            <a:endParaRPr lang="en-GB" sz="3600" dirty="0" smtClean="0"/>
          </a:p>
        </p:txBody>
      </p:sp>
      <p:graphicFrame>
        <p:nvGraphicFramePr>
          <p:cNvPr id="13317" name="Object 4"/>
          <p:cNvGraphicFramePr>
            <a:graphicFrameLocks noChangeAspect="1"/>
          </p:cNvGraphicFramePr>
          <p:nvPr>
            <p:extLst>
              <p:ext uri="{D42A27DB-BD31-4B8C-83A1-F6EECF244321}">
                <p14:modId xmlns:p14="http://schemas.microsoft.com/office/powerpoint/2010/main" val="3927522507"/>
              </p:ext>
            </p:extLst>
          </p:nvPr>
        </p:nvGraphicFramePr>
        <p:xfrm>
          <a:off x="518886" y="4038600"/>
          <a:ext cx="2279650" cy="2057400"/>
        </p:xfrm>
        <a:graphic>
          <a:graphicData uri="http://schemas.openxmlformats.org/presentationml/2006/ole">
            <mc:AlternateContent xmlns:mc="http://schemas.openxmlformats.org/markup-compatibility/2006">
              <mc:Choice xmlns:v="urn:schemas-microsoft-com:vml" Requires="v">
                <p:oleObj spid="_x0000_s23669" name="Document" r:id="rId4" imgW="2296668" imgH="2193036" progId="Word.Document.8">
                  <p:embed/>
                </p:oleObj>
              </mc:Choice>
              <mc:Fallback>
                <p:oleObj name="Document" r:id="rId4" imgW="2296668" imgH="2193036" progId="Word.Document.8">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886" y="4038600"/>
                        <a:ext cx="227965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315" name="Group 6"/>
          <p:cNvGrpSpPr>
            <a:grpSpLocks/>
          </p:cNvGrpSpPr>
          <p:nvPr/>
        </p:nvGrpSpPr>
        <p:grpSpPr bwMode="auto">
          <a:xfrm>
            <a:off x="475455" y="3124200"/>
            <a:ext cx="2514600" cy="654050"/>
            <a:chOff x="1584" y="1536"/>
            <a:chExt cx="1584" cy="412"/>
          </a:xfrm>
        </p:grpSpPr>
        <p:sp>
          <p:nvSpPr>
            <p:cNvPr id="12325" name="AutoShape 7"/>
            <p:cNvSpPr>
              <a:spLocks noChangeArrowheads="1"/>
            </p:cNvSpPr>
            <p:nvPr/>
          </p:nvSpPr>
          <p:spPr bwMode="auto">
            <a:xfrm>
              <a:off x="2112" y="1584"/>
              <a:ext cx="384" cy="33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26" name="Line 8"/>
            <p:cNvSpPr>
              <a:spLocks noChangeShapeType="1"/>
            </p:cNvSpPr>
            <p:nvPr/>
          </p:nvSpPr>
          <p:spPr bwMode="auto">
            <a:xfrm>
              <a:off x="1824" y="163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27" name="Line 9"/>
            <p:cNvSpPr>
              <a:spLocks noChangeShapeType="1"/>
            </p:cNvSpPr>
            <p:nvPr/>
          </p:nvSpPr>
          <p:spPr bwMode="auto">
            <a:xfrm>
              <a:off x="1824" y="187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28" name="Line 10"/>
            <p:cNvSpPr>
              <a:spLocks noChangeShapeType="1"/>
            </p:cNvSpPr>
            <p:nvPr/>
          </p:nvSpPr>
          <p:spPr bwMode="auto">
            <a:xfrm flipV="1">
              <a:off x="2510" y="174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29" name="Text Box 11"/>
            <p:cNvSpPr txBox="1">
              <a:spLocks noChangeArrowheads="1"/>
            </p:cNvSpPr>
            <p:nvPr/>
          </p:nvSpPr>
          <p:spPr bwMode="auto">
            <a:xfrm>
              <a:off x="1584" y="1536"/>
              <a:ext cx="19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a:p>
              <a:pPr algn="r">
                <a:spcBef>
                  <a:spcPct val="30000"/>
                </a:spcBef>
              </a:pPr>
              <a:r>
                <a:rPr lang="en-GB" sz="1600"/>
                <a:t>B</a:t>
              </a:r>
            </a:p>
          </p:txBody>
        </p:sp>
        <p:sp>
          <p:nvSpPr>
            <p:cNvPr id="12330" name="Text Box 12"/>
            <p:cNvSpPr txBox="1">
              <a:spLocks noChangeArrowheads="1"/>
            </p:cNvSpPr>
            <p:nvPr/>
          </p:nvSpPr>
          <p:spPr bwMode="auto">
            <a:xfrm>
              <a:off x="2832" y="16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A.B</a:t>
              </a:r>
            </a:p>
          </p:txBody>
        </p:sp>
      </p:grpSp>
      <p:grpSp>
        <p:nvGrpSpPr>
          <p:cNvPr id="7" name="Group 42"/>
          <p:cNvGrpSpPr>
            <a:grpSpLocks/>
          </p:cNvGrpSpPr>
          <p:nvPr/>
        </p:nvGrpSpPr>
        <p:grpSpPr bwMode="auto">
          <a:xfrm>
            <a:off x="734218" y="685800"/>
            <a:ext cx="2600325" cy="1341438"/>
            <a:chOff x="1401763" y="3886200"/>
            <a:chExt cx="2600325" cy="1341438"/>
          </a:xfrm>
        </p:grpSpPr>
        <p:pic>
          <p:nvPicPr>
            <p:cNvPr id="12297"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763" y="3886200"/>
              <a:ext cx="2600325"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8" name="Group 41"/>
            <p:cNvGrpSpPr>
              <a:grpSpLocks/>
            </p:cNvGrpSpPr>
            <p:nvPr/>
          </p:nvGrpSpPr>
          <p:grpSpPr bwMode="auto">
            <a:xfrm>
              <a:off x="1409700" y="4389438"/>
              <a:ext cx="2247900" cy="315912"/>
              <a:chOff x="1409700" y="4389438"/>
              <a:chExt cx="2247900" cy="315912"/>
            </a:xfrm>
          </p:grpSpPr>
          <p:sp>
            <p:nvSpPr>
              <p:cNvPr id="12299" name="Line 10"/>
              <p:cNvSpPr>
                <a:spLocks noChangeShapeType="1"/>
              </p:cNvSpPr>
              <p:nvPr/>
            </p:nvSpPr>
            <p:spPr bwMode="auto">
              <a:xfrm flipV="1">
                <a:off x="1409700" y="4530725"/>
                <a:ext cx="2667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0"/>
              <p:cNvSpPr>
                <a:spLocks noChangeShapeType="1"/>
              </p:cNvSpPr>
              <p:nvPr/>
            </p:nvSpPr>
            <p:spPr bwMode="auto">
              <a:xfrm flipV="1">
                <a:off x="1731963" y="4419600"/>
                <a:ext cx="266700" cy="9683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0"/>
              <p:cNvSpPr>
                <a:spLocks noChangeShapeType="1"/>
              </p:cNvSpPr>
              <p:nvPr/>
            </p:nvSpPr>
            <p:spPr bwMode="auto">
              <a:xfrm flipV="1">
                <a:off x="2017713" y="4419600"/>
                <a:ext cx="193675"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0"/>
              <p:cNvSpPr>
                <a:spLocks noChangeShapeType="1"/>
              </p:cNvSpPr>
              <p:nvPr/>
            </p:nvSpPr>
            <p:spPr bwMode="auto">
              <a:xfrm flipV="1">
                <a:off x="2070100" y="4681538"/>
                <a:ext cx="2936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0"/>
              <p:cNvSpPr>
                <a:spLocks noChangeShapeType="1"/>
              </p:cNvSpPr>
              <p:nvPr/>
            </p:nvSpPr>
            <p:spPr bwMode="auto">
              <a:xfrm>
                <a:off x="2370138" y="4516438"/>
                <a:ext cx="0" cy="16510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0"/>
              <p:cNvSpPr>
                <a:spLocks noChangeShapeType="1"/>
              </p:cNvSpPr>
              <p:nvPr/>
            </p:nvSpPr>
            <p:spPr bwMode="auto">
              <a:xfrm>
                <a:off x="2370138" y="4516438"/>
                <a:ext cx="29686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0"/>
              <p:cNvSpPr>
                <a:spLocks noChangeShapeType="1"/>
              </p:cNvSpPr>
              <p:nvPr/>
            </p:nvSpPr>
            <p:spPr bwMode="auto">
              <a:xfrm flipV="1">
                <a:off x="2667000" y="4413250"/>
                <a:ext cx="266700" cy="103188"/>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0"/>
              <p:cNvSpPr>
                <a:spLocks noChangeShapeType="1"/>
              </p:cNvSpPr>
              <p:nvPr/>
            </p:nvSpPr>
            <p:spPr bwMode="auto">
              <a:xfrm>
                <a:off x="2971800" y="4419600"/>
                <a:ext cx="2286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10"/>
              <p:cNvSpPr>
                <a:spLocks noChangeShapeType="1"/>
              </p:cNvSpPr>
              <p:nvPr/>
            </p:nvSpPr>
            <p:spPr bwMode="auto">
              <a:xfrm>
                <a:off x="3003550" y="4681538"/>
                <a:ext cx="34925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8" name="Line 10"/>
              <p:cNvSpPr>
                <a:spLocks noChangeShapeType="1"/>
              </p:cNvSpPr>
              <p:nvPr/>
            </p:nvSpPr>
            <p:spPr bwMode="auto">
              <a:xfrm>
                <a:off x="3352800" y="4530725"/>
                <a:ext cx="0" cy="150813"/>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2309" name="Line 10"/>
              <p:cNvSpPr>
                <a:spLocks noChangeShapeType="1"/>
              </p:cNvSpPr>
              <p:nvPr/>
            </p:nvSpPr>
            <p:spPr bwMode="auto">
              <a:xfrm>
                <a:off x="3354388" y="4530725"/>
                <a:ext cx="303212"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2" name="Oval 1"/>
              <p:cNvSpPr/>
              <p:nvPr/>
            </p:nvSpPr>
            <p:spPr>
              <a:xfrm>
                <a:off x="1685926" y="4492625"/>
                <a:ext cx="46037" cy="460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7" name="Oval 36"/>
              <p:cNvSpPr/>
              <p:nvPr/>
            </p:nvSpPr>
            <p:spPr>
              <a:xfrm>
                <a:off x="1990726" y="4391025"/>
                <a:ext cx="46037" cy="444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8" name="Oval 37"/>
              <p:cNvSpPr/>
              <p:nvPr/>
            </p:nvSpPr>
            <p:spPr>
              <a:xfrm>
                <a:off x="2009776" y="4648200"/>
                <a:ext cx="46037" cy="460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9" name="Oval 38"/>
              <p:cNvSpPr/>
              <p:nvPr/>
            </p:nvSpPr>
            <p:spPr>
              <a:xfrm>
                <a:off x="2933701" y="4389438"/>
                <a:ext cx="46037" cy="460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40" name="Oval 39"/>
              <p:cNvSpPr/>
              <p:nvPr/>
            </p:nvSpPr>
            <p:spPr>
              <a:xfrm>
                <a:off x="2963863" y="4659313"/>
                <a:ext cx="46038" cy="460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sp>
        <p:nvSpPr>
          <p:cNvPr id="41" name="Rectangle 3"/>
          <p:cNvSpPr txBox="1">
            <a:spLocks noChangeArrowheads="1"/>
          </p:cNvSpPr>
          <p:nvPr/>
        </p:nvSpPr>
        <p:spPr bwMode="auto">
          <a:xfrm>
            <a:off x="3810000" y="785360"/>
            <a:ext cx="53340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SzPct val="120000"/>
              <a:buFont typeface="Wingdings" pitchFamily="2" charset="2"/>
              <a:buChar char="§"/>
            </a:pPr>
            <a:r>
              <a:rPr lang="en-US" altLang="zh-TW" sz="2000" dirty="0" smtClean="0"/>
              <a:t>Similar to a series set of switch </a:t>
            </a:r>
          </a:p>
          <a:p>
            <a:pPr eaLnBrk="1" hangingPunct="1">
              <a:spcBef>
                <a:spcPct val="20000"/>
              </a:spcBef>
              <a:buSzPct val="120000"/>
              <a:buFont typeface="Wingdings" pitchFamily="2" charset="2"/>
              <a:buChar char="§"/>
            </a:pPr>
            <a:r>
              <a:rPr lang="en-US" altLang="zh-TW" sz="2000" dirty="0" smtClean="0"/>
              <a:t>Outputs </a:t>
            </a:r>
            <a:r>
              <a:rPr lang="en-US" altLang="zh-TW" sz="2000" dirty="0"/>
              <a:t>a 1 if </a:t>
            </a:r>
            <a:r>
              <a:rPr lang="en-US" altLang="zh-TW" sz="2000" dirty="0" smtClean="0"/>
              <a:t>all inputs are </a:t>
            </a:r>
            <a:r>
              <a:rPr lang="en-US" altLang="zh-TW" sz="2000" dirty="0"/>
              <a:t>1, and outputs a 0 otherwise</a:t>
            </a:r>
            <a:r>
              <a:rPr lang="en-US" altLang="zh-TW" sz="2000" dirty="0" smtClean="0"/>
              <a:t>.</a:t>
            </a:r>
          </a:p>
          <a:p>
            <a:pPr eaLnBrk="1" hangingPunct="1">
              <a:spcBef>
                <a:spcPct val="20000"/>
              </a:spcBef>
              <a:buSzPct val="120000"/>
              <a:buFont typeface="Wingdings" pitchFamily="2" charset="2"/>
              <a:buChar char="§"/>
            </a:pPr>
            <a:r>
              <a:rPr lang="en-US" altLang="zh-TW" sz="2000" dirty="0" smtClean="0"/>
              <a:t>Number of inputs can be more than 3 but will cause delay</a:t>
            </a:r>
          </a:p>
        </p:txBody>
      </p:sp>
      <p:sp>
        <p:nvSpPr>
          <p:cNvPr id="44" name="TextBox 43"/>
          <p:cNvSpPr txBox="1"/>
          <p:nvPr/>
        </p:nvSpPr>
        <p:spPr>
          <a:xfrm>
            <a:off x="511060" y="2514600"/>
            <a:ext cx="1891620" cy="369332"/>
          </a:xfrm>
          <a:prstGeom prst="rect">
            <a:avLst/>
          </a:prstGeom>
          <a:noFill/>
        </p:spPr>
        <p:txBody>
          <a:bodyPr wrap="square" rtlCol="0">
            <a:spAutoFit/>
          </a:bodyPr>
          <a:lstStyle/>
          <a:p>
            <a:r>
              <a:rPr lang="en-US" b="1" dirty="0" smtClean="0"/>
              <a:t>2 input AND gate</a:t>
            </a:r>
            <a:endParaRPr lang="en-US" b="1" dirty="0"/>
          </a:p>
        </p:txBody>
      </p:sp>
      <p:sp>
        <p:nvSpPr>
          <p:cNvPr id="53" name="TextBox 52"/>
          <p:cNvSpPr txBox="1"/>
          <p:nvPr/>
        </p:nvSpPr>
        <p:spPr>
          <a:xfrm>
            <a:off x="5053920" y="2532228"/>
            <a:ext cx="1891620" cy="369332"/>
          </a:xfrm>
          <a:prstGeom prst="rect">
            <a:avLst/>
          </a:prstGeom>
          <a:noFill/>
        </p:spPr>
        <p:txBody>
          <a:bodyPr wrap="square" rtlCol="0">
            <a:spAutoFit/>
          </a:bodyPr>
          <a:lstStyle/>
          <a:p>
            <a:r>
              <a:rPr lang="en-US" b="1" dirty="0"/>
              <a:t>3</a:t>
            </a:r>
            <a:r>
              <a:rPr lang="en-US" b="1" dirty="0" smtClean="0"/>
              <a:t> input AND gate</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2654258334"/>
              </p:ext>
            </p:extLst>
          </p:nvPr>
        </p:nvGraphicFramePr>
        <p:xfrm>
          <a:off x="4460195" y="3676650"/>
          <a:ext cx="3308350" cy="3570288"/>
        </p:xfrm>
        <a:graphic>
          <a:graphicData uri="http://schemas.openxmlformats.org/presentationml/2006/ole">
            <mc:AlternateContent xmlns:mc="http://schemas.openxmlformats.org/markup-compatibility/2006">
              <mc:Choice xmlns:v="urn:schemas-microsoft-com:vml" Requires="v">
                <p:oleObj spid="_x0000_s23670" name="Document" r:id="rId8" imgW="3147534" imgH="3413343" progId="Word.Document.8">
                  <p:embed/>
                </p:oleObj>
              </mc:Choice>
              <mc:Fallback>
                <p:oleObj name="Document" r:id="rId8" imgW="3147534" imgH="3413343" progId="Word.Document.8">
                  <p:embed/>
                  <p:pic>
                    <p:nvPicPr>
                      <p:cNvPr id="0" name="Picture 1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0195" y="3676650"/>
                        <a:ext cx="3308350" cy="357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p:nvGrpSpPr>
        <p:grpSpPr>
          <a:xfrm>
            <a:off x="4901520" y="2893912"/>
            <a:ext cx="2717800" cy="738188"/>
            <a:chOff x="4901520" y="2893912"/>
            <a:chExt cx="2717800" cy="738188"/>
          </a:xfrm>
        </p:grpSpPr>
        <p:grpSp>
          <p:nvGrpSpPr>
            <p:cNvPr id="46" name="Group 6"/>
            <p:cNvGrpSpPr>
              <a:grpSpLocks/>
            </p:cNvGrpSpPr>
            <p:nvPr/>
          </p:nvGrpSpPr>
          <p:grpSpPr bwMode="auto">
            <a:xfrm>
              <a:off x="4901520" y="2893912"/>
              <a:ext cx="2717800" cy="738188"/>
              <a:chOff x="1584" y="1536"/>
              <a:chExt cx="1712" cy="465"/>
            </a:xfrm>
          </p:grpSpPr>
          <p:sp>
            <p:nvSpPr>
              <p:cNvPr id="47" name="AutoShape 7"/>
              <p:cNvSpPr>
                <a:spLocks noChangeArrowheads="1"/>
              </p:cNvSpPr>
              <p:nvPr/>
            </p:nvSpPr>
            <p:spPr bwMode="auto">
              <a:xfrm>
                <a:off x="2112" y="1584"/>
                <a:ext cx="384" cy="33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Line 8"/>
              <p:cNvSpPr>
                <a:spLocks noChangeShapeType="1"/>
              </p:cNvSpPr>
              <p:nvPr/>
            </p:nvSpPr>
            <p:spPr bwMode="auto">
              <a:xfrm>
                <a:off x="1824" y="163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49" name="Line 9"/>
              <p:cNvSpPr>
                <a:spLocks noChangeShapeType="1"/>
              </p:cNvSpPr>
              <p:nvPr/>
            </p:nvSpPr>
            <p:spPr bwMode="auto">
              <a:xfrm>
                <a:off x="1824" y="187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0"/>
              <p:cNvSpPr>
                <a:spLocks noChangeShapeType="1"/>
              </p:cNvSpPr>
              <p:nvPr/>
            </p:nvSpPr>
            <p:spPr bwMode="auto">
              <a:xfrm flipV="1">
                <a:off x="2510" y="1742"/>
                <a:ext cx="288"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11"/>
              <p:cNvSpPr txBox="1">
                <a:spLocks noChangeArrowheads="1"/>
              </p:cNvSpPr>
              <p:nvPr/>
            </p:nvSpPr>
            <p:spPr bwMode="auto">
              <a:xfrm>
                <a:off x="1584" y="1536"/>
                <a:ext cx="19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ts val="0"/>
                  </a:spcBef>
                </a:pPr>
                <a:r>
                  <a:rPr lang="en-GB" sz="1400" dirty="0"/>
                  <a:t>A</a:t>
                </a:r>
              </a:p>
              <a:p>
                <a:pPr algn="r">
                  <a:spcBef>
                    <a:spcPts val="0"/>
                  </a:spcBef>
                </a:pPr>
                <a:r>
                  <a:rPr lang="en-GB" sz="1400" dirty="0" smtClean="0"/>
                  <a:t>B</a:t>
                </a:r>
              </a:p>
              <a:p>
                <a:pPr algn="r">
                  <a:spcBef>
                    <a:spcPts val="0"/>
                  </a:spcBef>
                </a:pPr>
                <a:r>
                  <a:rPr lang="en-GB" sz="1400" dirty="0"/>
                  <a:t>C</a:t>
                </a:r>
              </a:p>
            </p:txBody>
          </p:sp>
          <p:sp>
            <p:nvSpPr>
              <p:cNvPr id="52" name="Text Box 12"/>
              <p:cNvSpPr txBox="1">
                <a:spLocks noChangeArrowheads="1"/>
              </p:cNvSpPr>
              <p:nvPr/>
            </p:nvSpPr>
            <p:spPr bwMode="auto">
              <a:xfrm>
                <a:off x="2832" y="1632"/>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dirty="0" smtClean="0"/>
                  <a:t>A.B.C</a:t>
                </a:r>
                <a:endParaRPr lang="en-GB" sz="1600" dirty="0"/>
              </a:p>
            </p:txBody>
          </p:sp>
        </p:grpSp>
        <p:sp>
          <p:nvSpPr>
            <p:cNvPr id="55" name="Line 8"/>
            <p:cNvSpPr>
              <a:spLocks noChangeShapeType="1"/>
            </p:cNvSpPr>
            <p:nvPr/>
          </p:nvSpPr>
          <p:spPr bwMode="auto">
            <a:xfrm>
              <a:off x="5282520" y="3236812"/>
              <a:ext cx="45720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25532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002060"/>
                </a:solidFill>
              </a:rPr>
              <a:t>Grouping Adjacent </a:t>
            </a:r>
            <a:r>
              <a:rPr lang="en-US" dirty="0" smtClean="0">
                <a:solidFill>
                  <a:srgbClr val="002060"/>
                </a:solidFill>
              </a:rPr>
              <a:t>Cells</a:t>
            </a:r>
            <a:endParaRPr lang="en-US" dirty="0"/>
          </a:p>
        </p:txBody>
      </p:sp>
      <p:sp>
        <p:nvSpPr>
          <p:cNvPr id="82946" name="Slide Number Placeholder 4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D573F40-8A96-495D-8920-DBD19E6B3A16}" type="slidenum">
              <a:rPr lang="en-US" smtClean="0">
                <a:solidFill>
                  <a:srgbClr val="898989"/>
                </a:solidFill>
              </a:rPr>
              <a:pPr eaLnBrk="1" hangingPunct="1"/>
              <a:t>70</a:t>
            </a:fld>
            <a:endParaRPr lang="en-US" dirty="0" smtClean="0">
              <a:solidFill>
                <a:srgbClr val="898989"/>
              </a:solidFill>
            </a:endParaRPr>
          </a:p>
        </p:txBody>
      </p:sp>
      <p:sp>
        <p:nvSpPr>
          <p:cNvPr id="83976" name="AutoShape 5"/>
          <p:cNvSpPr>
            <a:spLocks noChangeArrowheads="1"/>
          </p:cNvSpPr>
          <p:nvPr/>
        </p:nvSpPr>
        <p:spPr bwMode="auto">
          <a:xfrm>
            <a:off x="6936925" y="2807471"/>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83977" name="AutoShape 6"/>
          <p:cNvSpPr>
            <a:spLocks noChangeArrowheads="1"/>
          </p:cNvSpPr>
          <p:nvPr/>
        </p:nvSpPr>
        <p:spPr bwMode="auto">
          <a:xfrm>
            <a:off x="5950930" y="2452795"/>
            <a:ext cx="942262" cy="259935"/>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7" name="Rectangle 6"/>
          <p:cNvSpPr/>
          <p:nvPr/>
        </p:nvSpPr>
        <p:spPr>
          <a:xfrm>
            <a:off x="6121709" y="3602565"/>
            <a:ext cx="1806328" cy="369332"/>
          </a:xfrm>
          <a:prstGeom prst="rect">
            <a:avLst/>
          </a:prstGeom>
        </p:spPr>
        <p:txBody>
          <a:bodyPr wrap="none">
            <a:spAutoFit/>
          </a:bodyPr>
          <a:lstStyle/>
          <a:p>
            <a:pPr>
              <a:defRPr/>
            </a:pPr>
            <a:r>
              <a:rPr lang="en-GB" dirty="0" smtClean="0">
                <a:solidFill>
                  <a:srgbClr val="000000"/>
                </a:solidFill>
              </a:rPr>
              <a:t>Grouping for SOP</a:t>
            </a:r>
            <a:endParaRPr lang="en-US" dirty="0">
              <a:solidFill>
                <a:srgbClr val="000000"/>
              </a:solidFill>
            </a:endParaRPr>
          </a:p>
        </p:txBody>
      </p:sp>
      <p:sp>
        <p:nvSpPr>
          <p:cNvPr id="66" name="Rectangle 65"/>
          <p:cNvSpPr/>
          <p:nvPr/>
        </p:nvSpPr>
        <p:spPr>
          <a:xfrm>
            <a:off x="6090640" y="6066765"/>
            <a:ext cx="2183034" cy="369332"/>
          </a:xfrm>
          <a:prstGeom prst="rect">
            <a:avLst/>
          </a:prstGeom>
        </p:spPr>
        <p:txBody>
          <a:bodyPr wrap="none">
            <a:spAutoFit/>
          </a:bodyPr>
          <a:lstStyle/>
          <a:p>
            <a:pPr>
              <a:defRPr/>
            </a:pPr>
            <a:r>
              <a:rPr lang="en-GB" dirty="0" smtClean="0">
                <a:solidFill>
                  <a:srgbClr val="000000"/>
                </a:solidFill>
              </a:rPr>
              <a:t>Grouping for SOPOSP</a:t>
            </a:r>
            <a:endParaRPr lang="en-US" dirty="0">
              <a:solidFill>
                <a:srgbClr val="000000"/>
              </a:solidFill>
            </a:endParaRPr>
          </a:p>
        </p:txBody>
      </p:sp>
      <p:grpSp>
        <p:nvGrpSpPr>
          <p:cNvPr id="8" name="Group 7"/>
          <p:cNvGrpSpPr/>
          <p:nvPr/>
        </p:nvGrpSpPr>
        <p:grpSpPr>
          <a:xfrm>
            <a:off x="5345911" y="1642404"/>
            <a:ext cx="2925893" cy="1995671"/>
            <a:chOff x="8336093" y="88861"/>
            <a:chExt cx="2925893" cy="1995671"/>
          </a:xfrm>
        </p:grpSpPr>
        <p:sp>
          <p:nvSpPr>
            <p:cNvPr id="82960" name="Text Box 10"/>
            <p:cNvSpPr txBox="1">
              <a:spLocks noChangeArrowheads="1"/>
            </p:cNvSpPr>
            <p:nvPr/>
          </p:nvSpPr>
          <p:spPr bwMode="auto">
            <a:xfrm>
              <a:off x="8947560" y="904163"/>
              <a:ext cx="510330"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61" name="Text Box 11"/>
            <p:cNvSpPr txBox="1">
              <a:spLocks noChangeArrowheads="1"/>
            </p:cNvSpPr>
            <p:nvPr/>
          </p:nvSpPr>
          <p:spPr bwMode="auto">
            <a:xfrm>
              <a:off x="9457891" y="904163"/>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grpSp>
          <p:nvGrpSpPr>
            <p:cNvPr id="5" name="Group 4"/>
            <p:cNvGrpSpPr/>
            <p:nvPr/>
          </p:nvGrpSpPr>
          <p:grpSpPr>
            <a:xfrm>
              <a:off x="8336093" y="88861"/>
              <a:ext cx="2925893" cy="1995671"/>
              <a:chOff x="5867972" y="3868286"/>
              <a:chExt cx="2925893" cy="1995671"/>
            </a:xfrm>
          </p:grpSpPr>
          <p:sp>
            <p:nvSpPr>
              <p:cNvPr id="83978" name="Rectangle 7"/>
              <p:cNvSpPr>
                <a:spLocks noChangeArrowheads="1"/>
              </p:cNvSpPr>
              <p:nvPr/>
            </p:nvSpPr>
            <p:spPr bwMode="auto">
              <a:xfrm>
                <a:off x="6449912" y="4267806"/>
                <a:ext cx="2044280" cy="1478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1050"/>
              </a:p>
            </p:txBody>
          </p:sp>
          <p:sp>
            <p:nvSpPr>
              <p:cNvPr id="83979" name="Line 8"/>
              <p:cNvSpPr>
                <a:spLocks noChangeShapeType="1"/>
              </p:cNvSpPr>
              <p:nvPr/>
            </p:nvSpPr>
            <p:spPr bwMode="auto">
              <a:xfrm>
                <a:off x="6464096" y="4629872"/>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0" name="Line 9"/>
              <p:cNvSpPr>
                <a:spLocks noChangeShapeType="1"/>
              </p:cNvSpPr>
              <p:nvPr/>
            </p:nvSpPr>
            <p:spPr bwMode="auto">
              <a:xfrm>
                <a:off x="6974427"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6" name="Line 15"/>
              <p:cNvSpPr>
                <a:spLocks noChangeShapeType="1"/>
              </p:cNvSpPr>
              <p:nvPr/>
            </p:nvSpPr>
            <p:spPr bwMode="auto">
              <a:xfrm>
                <a:off x="748623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87" name="Line 16"/>
              <p:cNvSpPr>
                <a:spLocks noChangeShapeType="1"/>
              </p:cNvSpPr>
              <p:nvPr/>
            </p:nvSpPr>
            <p:spPr bwMode="auto">
              <a:xfrm>
                <a:off x="799804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2967" name="Text Box 17"/>
              <p:cNvSpPr txBox="1">
                <a:spLocks noChangeArrowheads="1"/>
              </p:cNvSpPr>
              <p:nvPr/>
            </p:nvSpPr>
            <p:spPr bwMode="auto">
              <a:xfrm>
                <a:off x="6122397" y="4334712"/>
                <a:ext cx="374242" cy="15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GB" sz="1200" b="1">
                    <a:latin typeface="Times New Roman" pitchFamily="18" charset="0"/>
                  </a:rPr>
                  <a:t>00</a:t>
                </a:r>
              </a:p>
              <a:p>
                <a:pPr algn="r"/>
                <a:r>
                  <a:rPr lang="en-GB" sz="1200" b="1">
                    <a:latin typeface="Times New Roman" pitchFamily="18" charset="0"/>
                  </a:rPr>
                  <a:t>   01</a:t>
                </a:r>
              </a:p>
              <a:p>
                <a:pPr algn="r"/>
                <a:endParaRPr lang="en-GB" sz="1200" b="1">
                  <a:latin typeface="Times New Roman" pitchFamily="18" charset="0"/>
                </a:endParaRPr>
              </a:p>
              <a:p>
                <a:pPr algn="r"/>
                <a:r>
                  <a:rPr lang="en-GB" sz="1200" b="1">
                    <a:latin typeface="Times New Roman" pitchFamily="18" charset="0"/>
                  </a:rPr>
                  <a:t>11</a:t>
                </a:r>
              </a:p>
              <a:p>
                <a:pPr algn="r"/>
                <a:endParaRPr lang="en-GB" sz="1200" b="1">
                  <a:latin typeface="Times New Roman" pitchFamily="18" charset="0"/>
                </a:endParaRPr>
              </a:p>
              <a:p>
                <a:pPr algn="r"/>
                <a:r>
                  <a:rPr lang="en-GB" sz="1200" b="1">
                    <a:latin typeface="Times New Roman" pitchFamily="18" charset="0"/>
                  </a:rPr>
                  <a:t>10</a:t>
                </a:r>
              </a:p>
            </p:txBody>
          </p:sp>
          <p:sp>
            <p:nvSpPr>
              <p:cNvPr id="82968" name="Text Box 18"/>
              <p:cNvSpPr txBox="1">
                <a:spLocks noChangeArrowheads="1"/>
              </p:cNvSpPr>
              <p:nvPr/>
            </p:nvSpPr>
            <p:spPr bwMode="auto">
              <a:xfrm>
                <a:off x="6548412" y="4024976"/>
                <a:ext cx="2245453" cy="30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GB" sz="1200" b="1" dirty="0">
                    <a:latin typeface="Times New Roman" pitchFamily="18" charset="0"/>
                  </a:rPr>
                  <a:t>00          01            11        10</a:t>
                </a:r>
              </a:p>
            </p:txBody>
          </p:sp>
          <p:sp>
            <p:nvSpPr>
              <p:cNvPr id="83992" name="Line 21"/>
              <p:cNvSpPr>
                <a:spLocks noChangeShapeType="1"/>
              </p:cNvSpPr>
              <p:nvPr/>
            </p:nvSpPr>
            <p:spPr bwMode="auto">
              <a:xfrm flipH="1" flipV="1">
                <a:off x="6109084" y="3956955"/>
                <a:ext cx="341699" cy="296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2972" name="Text Box 22"/>
              <p:cNvSpPr txBox="1">
                <a:spLocks noChangeArrowheads="1"/>
              </p:cNvSpPr>
              <p:nvPr/>
            </p:nvSpPr>
            <p:spPr bwMode="auto">
              <a:xfrm>
                <a:off x="5867972" y="4031049"/>
                <a:ext cx="439328" cy="2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dirty="0" err="1">
                    <a:latin typeface="Tahoma" pitchFamily="34" charset="0"/>
                  </a:rPr>
                  <a:t>wx</a:t>
                </a:r>
                <a:endParaRPr lang="en-GB" sz="1100" b="1" dirty="0">
                  <a:latin typeface="Tahoma" pitchFamily="34" charset="0"/>
                </a:endParaRPr>
              </a:p>
            </p:txBody>
          </p:sp>
          <p:sp>
            <p:nvSpPr>
              <p:cNvPr id="82973" name="Text Box 23"/>
              <p:cNvSpPr txBox="1">
                <a:spLocks noChangeArrowheads="1"/>
              </p:cNvSpPr>
              <p:nvPr/>
            </p:nvSpPr>
            <p:spPr bwMode="auto">
              <a:xfrm>
                <a:off x="6157898" y="3868286"/>
                <a:ext cx="440807" cy="23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yz</a:t>
                </a:r>
              </a:p>
            </p:txBody>
          </p:sp>
          <p:sp>
            <p:nvSpPr>
              <p:cNvPr id="83995" name="Line 24"/>
              <p:cNvSpPr>
                <a:spLocks noChangeShapeType="1"/>
              </p:cNvSpPr>
              <p:nvPr/>
            </p:nvSpPr>
            <p:spPr bwMode="auto">
              <a:xfrm>
                <a:off x="6464096" y="5000340"/>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997" name="Line 26"/>
              <p:cNvSpPr>
                <a:spLocks noChangeShapeType="1"/>
              </p:cNvSpPr>
              <p:nvPr/>
            </p:nvSpPr>
            <p:spPr bwMode="auto">
              <a:xfrm>
                <a:off x="6464096" y="5368379"/>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grpSp>
        <p:sp>
          <p:nvSpPr>
            <p:cNvPr id="82977" name="Text Box 27"/>
            <p:cNvSpPr txBox="1">
              <a:spLocks noChangeArrowheads="1"/>
            </p:cNvSpPr>
            <p:nvPr/>
          </p:nvSpPr>
          <p:spPr bwMode="auto">
            <a:xfrm>
              <a:off x="9969700" y="1274631"/>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sp>
          <p:nvSpPr>
            <p:cNvPr id="82978" name="Text Box 28"/>
            <p:cNvSpPr txBox="1">
              <a:spLocks noChangeArrowheads="1"/>
            </p:cNvSpPr>
            <p:nvPr/>
          </p:nvSpPr>
          <p:spPr bwMode="auto">
            <a:xfrm>
              <a:off x="10481510" y="1274631"/>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80" name="Text Box 30"/>
            <p:cNvSpPr txBox="1">
              <a:spLocks noChangeArrowheads="1"/>
            </p:cNvSpPr>
            <p:nvPr/>
          </p:nvSpPr>
          <p:spPr bwMode="auto">
            <a:xfrm>
              <a:off x="9969700" y="1643885"/>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82981" name="Text Box 31"/>
            <p:cNvSpPr txBox="1">
              <a:spLocks noChangeArrowheads="1"/>
            </p:cNvSpPr>
            <p:nvPr/>
          </p:nvSpPr>
          <p:spPr bwMode="auto">
            <a:xfrm>
              <a:off x="10481510" y="1643885"/>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a:solidFill>
                    <a:srgbClr val="FF0000"/>
                  </a:solidFill>
                  <a:latin typeface="Tahoma" pitchFamily="34" charset="0"/>
                </a:rPr>
                <a:t>1</a:t>
              </a:r>
            </a:p>
          </p:txBody>
        </p:sp>
        <p:sp>
          <p:nvSpPr>
            <p:cNvPr id="67" name="Text Box 11"/>
            <p:cNvSpPr txBox="1">
              <a:spLocks noChangeArrowheads="1"/>
            </p:cNvSpPr>
            <p:nvPr/>
          </p:nvSpPr>
          <p:spPr bwMode="auto">
            <a:xfrm>
              <a:off x="9950158" y="907295"/>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sp>
          <p:nvSpPr>
            <p:cNvPr id="69" name="Text Box 11"/>
            <p:cNvSpPr txBox="1">
              <a:spLocks noChangeArrowheads="1"/>
            </p:cNvSpPr>
            <p:nvPr/>
          </p:nvSpPr>
          <p:spPr bwMode="auto">
            <a:xfrm>
              <a:off x="9963541" y="536124"/>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a:solidFill>
                    <a:srgbClr val="FF0000"/>
                  </a:solidFill>
                  <a:latin typeface="Tahoma" pitchFamily="34" charset="0"/>
                </a:rPr>
                <a:t>1</a:t>
              </a:r>
            </a:p>
          </p:txBody>
        </p:sp>
      </p:grpSp>
      <p:sp>
        <p:nvSpPr>
          <p:cNvPr id="68" name="AutoShape 5"/>
          <p:cNvSpPr>
            <a:spLocks noChangeArrowheads="1"/>
          </p:cNvSpPr>
          <p:nvPr/>
        </p:nvSpPr>
        <p:spPr bwMode="auto">
          <a:xfrm>
            <a:off x="7024873" y="2036879"/>
            <a:ext cx="414181" cy="1400997"/>
          </a:xfrm>
          <a:prstGeom prst="flowChartAlternateProcess">
            <a:avLst/>
          </a:prstGeom>
          <a:noFill/>
          <a:ln w="28575">
            <a:solidFill>
              <a:srgbClr val="FF0000"/>
            </a:solidFill>
            <a:miter lim="800000"/>
            <a:headEnd/>
            <a:tailEnd/>
          </a:ln>
        </p:spPr>
        <p:txBody>
          <a:bodyPr/>
          <a:lstStyle/>
          <a:p>
            <a:pPr>
              <a:defRPr/>
            </a:pPr>
            <a:endParaRPr lang="en-US" sz="1050"/>
          </a:p>
        </p:txBody>
      </p:sp>
      <p:grpSp>
        <p:nvGrpSpPr>
          <p:cNvPr id="71" name="Group 70"/>
          <p:cNvGrpSpPr/>
          <p:nvPr/>
        </p:nvGrpSpPr>
        <p:grpSpPr>
          <a:xfrm>
            <a:off x="5260666" y="4069906"/>
            <a:ext cx="2925893" cy="1995671"/>
            <a:chOff x="8336093" y="88861"/>
            <a:chExt cx="2925893" cy="1995671"/>
          </a:xfrm>
        </p:grpSpPr>
        <p:sp>
          <p:nvSpPr>
            <p:cNvPr id="72" name="Text Box 10"/>
            <p:cNvSpPr txBox="1">
              <a:spLocks noChangeArrowheads="1"/>
            </p:cNvSpPr>
            <p:nvPr/>
          </p:nvSpPr>
          <p:spPr bwMode="auto">
            <a:xfrm>
              <a:off x="8947560" y="904163"/>
              <a:ext cx="510330"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3" name="Text Box 11"/>
            <p:cNvSpPr txBox="1">
              <a:spLocks noChangeArrowheads="1"/>
            </p:cNvSpPr>
            <p:nvPr/>
          </p:nvSpPr>
          <p:spPr bwMode="auto">
            <a:xfrm>
              <a:off x="9457891" y="904163"/>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grpSp>
          <p:nvGrpSpPr>
            <p:cNvPr id="74" name="Group 73"/>
            <p:cNvGrpSpPr/>
            <p:nvPr/>
          </p:nvGrpSpPr>
          <p:grpSpPr>
            <a:xfrm>
              <a:off x="8336093" y="88861"/>
              <a:ext cx="2925893" cy="1995671"/>
              <a:chOff x="5867972" y="3868286"/>
              <a:chExt cx="2925893" cy="1995671"/>
            </a:xfrm>
          </p:grpSpPr>
          <p:sp>
            <p:nvSpPr>
              <p:cNvPr id="81" name="Rectangle 7"/>
              <p:cNvSpPr>
                <a:spLocks noChangeArrowheads="1"/>
              </p:cNvSpPr>
              <p:nvPr/>
            </p:nvSpPr>
            <p:spPr bwMode="auto">
              <a:xfrm>
                <a:off x="6449912" y="4267806"/>
                <a:ext cx="2044280" cy="1478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1050"/>
              </a:p>
            </p:txBody>
          </p:sp>
          <p:sp>
            <p:nvSpPr>
              <p:cNvPr id="82" name="Line 8"/>
              <p:cNvSpPr>
                <a:spLocks noChangeShapeType="1"/>
              </p:cNvSpPr>
              <p:nvPr/>
            </p:nvSpPr>
            <p:spPr bwMode="auto">
              <a:xfrm>
                <a:off x="6464096" y="4629872"/>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3" name="Line 9"/>
              <p:cNvSpPr>
                <a:spLocks noChangeShapeType="1"/>
              </p:cNvSpPr>
              <p:nvPr/>
            </p:nvSpPr>
            <p:spPr bwMode="auto">
              <a:xfrm>
                <a:off x="6974427"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4" name="Line 15"/>
              <p:cNvSpPr>
                <a:spLocks noChangeShapeType="1"/>
              </p:cNvSpPr>
              <p:nvPr/>
            </p:nvSpPr>
            <p:spPr bwMode="auto">
              <a:xfrm>
                <a:off x="748623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5" name="Line 16"/>
              <p:cNvSpPr>
                <a:spLocks noChangeShapeType="1"/>
              </p:cNvSpPr>
              <p:nvPr/>
            </p:nvSpPr>
            <p:spPr bwMode="auto">
              <a:xfrm>
                <a:off x="7998046" y="4260618"/>
                <a:ext cx="0" cy="1478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6" name="Text Box 17"/>
              <p:cNvSpPr txBox="1">
                <a:spLocks noChangeArrowheads="1"/>
              </p:cNvSpPr>
              <p:nvPr/>
            </p:nvSpPr>
            <p:spPr bwMode="auto">
              <a:xfrm>
                <a:off x="6122397" y="4334712"/>
                <a:ext cx="374242" cy="152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GB" sz="1200" b="1">
                    <a:latin typeface="Times New Roman" pitchFamily="18" charset="0"/>
                  </a:rPr>
                  <a:t>00</a:t>
                </a:r>
              </a:p>
              <a:p>
                <a:pPr algn="r"/>
                <a:r>
                  <a:rPr lang="en-GB" sz="1200" b="1">
                    <a:latin typeface="Times New Roman" pitchFamily="18" charset="0"/>
                  </a:rPr>
                  <a:t>   01</a:t>
                </a:r>
              </a:p>
              <a:p>
                <a:pPr algn="r"/>
                <a:endParaRPr lang="en-GB" sz="1200" b="1">
                  <a:latin typeface="Times New Roman" pitchFamily="18" charset="0"/>
                </a:endParaRPr>
              </a:p>
              <a:p>
                <a:pPr algn="r"/>
                <a:r>
                  <a:rPr lang="en-GB" sz="1200" b="1">
                    <a:latin typeface="Times New Roman" pitchFamily="18" charset="0"/>
                  </a:rPr>
                  <a:t>11</a:t>
                </a:r>
              </a:p>
              <a:p>
                <a:pPr algn="r"/>
                <a:endParaRPr lang="en-GB" sz="1200" b="1">
                  <a:latin typeface="Times New Roman" pitchFamily="18" charset="0"/>
                </a:endParaRPr>
              </a:p>
              <a:p>
                <a:pPr algn="r"/>
                <a:r>
                  <a:rPr lang="en-GB" sz="1200" b="1">
                    <a:latin typeface="Times New Roman" pitchFamily="18" charset="0"/>
                  </a:rPr>
                  <a:t>10</a:t>
                </a:r>
              </a:p>
            </p:txBody>
          </p:sp>
          <p:sp>
            <p:nvSpPr>
              <p:cNvPr id="87" name="Text Box 18"/>
              <p:cNvSpPr txBox="1">
                <a:spLocks noChangeArrowheads="1"/>
              </p:cNvSpPr>
              <p:nvPr/>
            </p:nvSpPr>
            <p:spPr bwMode="auto">
              <a:xfrm>
                <a:off x="6548412" y="4024976"/>
                <a:ext cx="2245453" cy="30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GB" sz="1200" b="1" dirty="0">
                    <a:latin typeface="Times New Roman" pitchFamily="18" charset="0"/>
                  </a:rPr>
                  <a:t>00          01            11        10</a:t>
                </a:r>
              </a:p>
            </p:txBody>
          </p:sp>
          <p:sp>
            <p:nvSpPr>
              <p:cNvPr id="88" name="Line 21"/>
              <p:cNvSpPr>
                <a:spLocks noChangeShapeType="1"/>
              </p:cNvSpPr>
              <p:nvPr/>
            </p:nvSpPr>
            <p:spPr bwMode="auto">
              <a:xfrm flipH="1" flipV="1">
                <a:off x="6109084" y="3956955"/>
                <a:ext cx="341699" cy="296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89" name="Text Box 22"/>
              <p:cNvSpPr txBox="1">
                <a:spLocks noChangeArrowheads="1"/>
              </p:cNvSpPr>
              <p:nvPr/>
            </p:nvSpPr>
            <p:spPr bwMode="auto">
              <a:xfrm>
                <a:off x="5867972" y="4031049"/>
                <a:ext cx="439328" cy="2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dirty="0" err="1">
                    <a:latin typeface="Tahoma" pitchFamily="34" charset="0"/>
                  </a:rPr>
                  <a:t>wx</a:t>
                </a:r>
                <a:endParaRPr lang="en-GB" sz="1100" b="1" dirty="0">
                  <a:latin typeface="Tahoma" pitchFamily="34" charset="0"/>
                </a:endParaRPr>
              </a:p>
            </p:txBody>
          </p:sp>
          <p:sp>
            <p:nvSpPr>
              <p:cNvPr id="90" name="Text Box 23"/>
              <p:cNvSpPr txBox="1">
                <a:spLocks noChangeArrowheads="1"/>
              </p:cNvSpPr>
              <p:nvPr/>
            </p:nvSpPr>
            <p:spPr bwMode="auto">
              <a:xfrm>
                <a:off x="6157898" y="3868286"/>
                <a:ext cx="440807" cy="23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yz</a:t>
                </a:r>
              </a:p>
            </p:txBody>
          </p:sp>
          <p:sp>
            <p:nvSpPr>
              <p:cNvPr id="91" name="Line 24"/>
              <p:cNvSpPr>
                <a:spLocks noChangeShapeType="1"/>
              </p:cNvSpPr>
              <p:nvPr/>
            </p:nvSpPr>
            <p:spPr bwMode="auto">
              <a:xfrm>
                <a:off x="6464096" y="5000340"/>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sp>
            <p:nvSpPr>
              <p:cNvPr id="92" name="Line 26"/>
              <p:cNvSpPr>
                <a:spLocks noChangeShapeType="1"/>
              </p:cNvSpPr>
              <p:nvPr/>
            </p:nvSpPr>
            <p:spPr bwMode="auto">
              <a:xfrm>
                <a:off x="6464096" y="5368379"/>
                <a:ext cx="2044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sz="1050"/>
              </a:p>
            </p:txBody>
          </p:sp>
        </p:grpSp>
        <p:sp>
          <p:nvSpPr>
            <p:cNvPr id="75" name="Text Box 27"/>
            <p:cNvSpPr txBox="1">
              <a:spLocks noChangeArrowheads="1"/>
            </p:cNvSpPr>
            <p:nvPr/>
          </p:nvSpPr>
          <p:spPr bwMode="auto">
            <a:xfrm>
              <a:off x="9983760" y="1274631"/>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6" name="Text Box 28"/>
            <p:cNvSpPr txBox="1">
              <a:spLocks noChangeArrowheads="1"/>
            </p:cNvSpPr>
            <p:nvPr/>
          </p:nvSpPr>
          <p:spPr bwMode="auto">
            <a:xfrm>
              <a:off x="10481510" y="1274631"/>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7" name="Text Box 30"/>
            <p:cNvSpPr txBox="1">
              <a:spLocks noChangeArrowheads="1"/>
            </p:cNvSpPr>
            <p:nvPr/>
          </p:nvSpPr>
          <p:spPr bwMode="auto">
            <a:xfrm>
              <a:off x="9969700" y="1643885"/>
              <a:ext cx="511809"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8" name="Text Box 31"/>
            <p:cNvSpPr txBox="1">
              <a:spLocks noChangeArrowheads="1"/>
            </p:cNvSpPr>
            <p:nvPr/>
          </p:nvSpPr>
          <p:spPr bwMode="auto">
            <a:xfrm>
              <a:off x="10481510" y="1643885"/>
              <a:ext cx="510330" cy="29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79" name="Text Box 11"/>
            <p:cNvSpPr txBox="1">
              <a:spLocks noChangeArrowheads="1"/>
            </p:cNvSpPr>
            <p:nvPr/>
          </p:nvSpPr>
          <p:spPr bwMode="auto">
            <a:xfrm>
              <a:off x="9950158" y="907295"/>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sp>
          <p:nvSpPr>
            <p:cNvPr id="80" name="Text Box 11"/>
            <p:cNvSpPr txBox="1">
              <a:spLocks noChangeArrowheads="1"/>
            </p:cNvSpPr>
            <p:nvPr/>
          </p:nvSpPr>
          <p:spPr bwMode="auto">
            <a:xfrm>
              <a:off x="9456810" y="1273416"/>
              <a:ext cx="511809" cy="2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900" b="1" dirty="0" smtClean="0">
                  <a:solidFill>
                    <a:srgbClr val="FF0000"/>
                  </a:solidFill>
                  <a:latin typeface="Tahoma" pitchFamily="34" charset="0"/>
                </a:rPr>
                <a:t>0</a:t>
              </a:r>
              <a:endParaRPr lang="en-GB" sz="900" b="1" dirty="0">
                <a:solidFill>
                  <a:srgbClr val="FF0000"/>
                </a:solidFill>
                <a:latin typeface="Tahoma" pitchFamily="34" charset="0"/>
              </a:endParaRPr>
            </a:p>
          </p:txBody>
        </p:sp>
      </p:grpSp>
      <p:sp>
        <p:nvSpPr>
          <p:cNvPr id="93" name="AutoShape 5"/>
          <p:cNvSpPr>
            <a:spLocks noChangeArrowheads="1"/>
          </p:cNvSpPr>
          <p:nvPr/>
        </p:nvSpPr>
        <p:spPr bwMode="auto">
          <a:xfrm>
            <a:off x="6920818" y="5239727"/>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94" name="AutoShape 5"/>
          <p:cNvSpPr>
            <a:spLocks noChangeArrowheads="1"/>
          </p:cNvSpPr>
          <p:nvPr/>
        </p:nvSpPr>
        <p:spPr bwMode="auto">
          <a:xfrm>
            <a:off x="6398908" y="4873459"/>
            <a:ext cx="960043" cy="700741"/>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95" name="AutoShape 5"/>
          <p:cNvSpPr>
            <a:spLocks noChangeArrowheads="1"/>
          </p:cNvSpPr>
          <p:nvPr/>
        </p:nvSpPr>
        <p:spPr bwMode="auto">
          <a:xfrm>
            <a:off x="5948291" y="4858170"/>
            <a:ext cx="916456" cy="323413"/>
          </a:xfrm>
          <a:prstGeom prst="flowChartAlternateProcess">
            <a:avLst/>
          </a:prstGeom>
          <a:noFill/>
          <a:ln w="28575">
            <a:solidFill>
              <a:srgbClr val="FF0000"/>
            </a:solidFill>
            <a:miter lim="800000"/>
            <a:headEnd/>
            <a:tailEnd/>
          </a:ln>
        </p:spPr>
        <p:txBody>
          <a:bodyPr/>
          <a:lstStyle/>
          <a:p>
            <a:pPr>
              <a:defRPr/>
            </a:pPr>
            <a:endParaRPr lang="en-US" sz="1050"/>
          </a:p>
        </p:txBody>
      </p:sp>
      <p:sp>
        <p:nvSpPr>
          <p:cNvPr id="4" name="Content Placeholder 3"/>
          <p:cNvSpPr>
            <a:spLocks noGrp="1"/>
          </p:cNvSpPr>
          <p:nvPr>
            <p:ph idx="1"/>
          </p:nvPr>
        </p:nvSpPr>
        <p:spPr>
          <a:xfrm>
            <a:off x="381000" y="914400"/>
            <a:ext cx="4495800" cy="5105400"/>
          </a:xfrm>
        </p:spPr>
        <p:txBody>
          <a:bodyPr/>
          <a:lstStyle/>
          <a:p>
            <a:pPr marL="0" indent="0">
              <a:buNone/>
            </a:pPr>
            <a:r>
              <a:rPr lang="en-US" sz="2400" dirty="0" smtClean="0"/>
              <a:t>To simplify using K-MAP, the objective is find the blocks that covers all the 1s for SOP (or 0s for POS) such that </a:t>
            </a:r>
          </a:p>
          <a:p>
            <a:pPr marL="0" indent="0">
              <a:buNone/>
            </a:pPr>
            <a:endParaRPr lang="en-US" sz="2400" dirty="0" smtClean="0"/>
          </a:p>
          <a:p>
            <a:pPr marL="514350" indent="-514350">
              <a:buFont typeface="Arial" pitchFamily="34" charset="0"/>
              <a:buAutoNum type="alphaLcParenR"/>
            </a:pPr>
            <a:r>
              <a:rPr lang="en-US" sz="2400" dirty="0"/>
              <a:t>All blocks are </a:t>
            </a:r>
            <a:r>
              <a:rPr lang="en-US" sz="2400" i="1" dirty="0"/>
              <a:t>valid </a:t>
            </a:r>
            <a:r>
              <a:rPr lang="en-US" sz="2400" dirty="0"/>
              <a:t>blocks</a:t>
            </a:r>
          </a:p>
          <a:p>
            <a:pPr marL="514350" indent="-514350">
              <a:buAutoNum type="alphaLcParenR"/>
            </a:pPr>
            <a:r>
              <a:rPr lang="en-US" sz="2400" dirty="0" smtClean="0"/>
              <a:t>There are as few group as possible: </a:t>
            </a:r>
            <a:r>
              <a:rPr lang="en-US" sz="2400" i="1" dirty="0" smtClean="0"/>
              <a:t>The fewer group, the less number of term.</a:t>
            </a:r>
          </a:p>
          <a:p>
            <a:pPr marL="514350" lvl="1" indent="-514350">
              <a:buFont typeface="Arial" pitchFamily="34" charset="0"/>
              <a:buAutoNum type="alphaLcParenR"/>
            </a:pPr>
            <a:r>
              <a:rPr lang="en-US" sz="2400" dirty="0" smtClean="0"/>
              <a:t>The blocks are as huge as possible:</a:t>
            </a:r>
            <a:r>
              <a:rPr lang="en-US" dirty="0" smtClean="0"/>
              <a:t> </a:t>
            </a:r>
            <a:r>
              <a:rPr lang="en-US" sz="2400" i="1" dirty="0"/>
              <a:t>The larger a </a:t>
            </a:r>
            <a:r>
              <a:rPr lang="en-US" sz="2400" i="1" dirty="0" smtClean="0"/>
              <a:t>group, </a:t>
            </a:r>
            <a:r>
              <a:rPr lang="en-US" sz="2400" i="1" dirty="0"/>
              <a:t>the fewer the number of </a:t>
            </a:r>
            <a:r>
              <a:rPr lang="en-US" sz="2400" i="1" dirty="0" smtClean="0"/>
              <a:t>literal </a:t>
            </a:r>
            <a:r>
              <a:rPr lang="en-US" sz="2400" i="1" dirty="0"/>
              <a:t>in </a:t>
            </a:r>
            <a:r>
              <a:rPr lang="en-US" sz="2400" i="1" dirty="0" smtClean="0"/>
              <a:t>the term</a:t>
            </a:r>
            <a:r>
              <a:rPr lang="en-US" sz="2400" i="1" dirty="0"/>
              <a:t>. </a:t>
            </a:r>
          </a:p>
          <a:p>
            <a:pPr marL="514350" indent="-514350">
              <a:buAutoNum type="alphaLcParenR"/>
            </a:pPr>
            <a:endParaRPr lang="en-US" sz="2400" dirty="0"/>
          </a:p>
        </p:txBody>
      </p:sp>
    </p:spTree>
    <p:extLst>
      <p:ext uri="{BB962C8B-B14F-4D97-AF65-F5344CB8AC3E}">
        <p14:creationId xmlns:p14="http://schemas.microsoft.com/office/powerpoint/2010/main" val="1894335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4301430-B690-45FF-AE63-3B1CC224CF01}" type="slidenum">
              <a:rPr lang="en-US" smtClean="0">
                <a:solidFill>
                  <a:srgbClr val="898989"/>
                </a:solidFill>
              </a:rPr>
              <a:pPr eaLnBrk="1" hangingPunct="1"/>
              <a:t>71</a:t>
            </a:fld>
            <a:endParaRPr lang="en-US" smtClean="0">
              <a:solidFill>
                <a:srgbClr val="898989"/>
              </a:solidFill>
            </a:endParaRPr>
          </a:p>
        </p:txBody>
      </p:sp>
      <p:sp>
        <p:nvSpPr>
          <p:cNvPr id="105475" name="Rectangle 3"/>
          <p:cNvSpPr>
            <a:spLocks noGrp="1" noChangeArrowheads="1"/>
          </p:cNvSpPr>
          <p:nvPr>
            <p:ph type="body" idx="1"/>
          </p:nvPr>
        </p:nvSpPr>
        <p:spPr>
          <a:xfrm>
            <a:off x="304800" y="707510"/>
            <a:ext cx="5257800" cy="2133600"/>
          </a:xfrm>
        </p:spPr>
        <p:txBody>
          <a:bodyPr rtlCol="0"/>
          <a:lstStyle/>
          <a:p>
            <a:pPr marL="0" indent="0" eaLnBrk="1" fontAlgn="auto" hangingPunct="1">
              <a:spcBef>
                <a:spcPct val="50000"/>
              </a:spcBef>
              <a:spcAft>
                <a:spcPts val="0"/>
              </a:spcAft>
              <a:buSzPct val="120000"/>
              <a:buFont typeface="Arial" pitchFamily="34" charset="0"/>
              <a:buNone/>
              <a:defRPr/>
            </a:pPr>
            <a:r>
              <a:rPr lang="en-GB" sz="2000" b="1" dirty="0" smtClean="0"/>
              <a:t>How does grouping adjacent cells simplify a Boolean Expression?</a:t>
            </a:r>
          </a:p>
          <a:p>
            <a:pPr eaLnBrk="1" fontAlgn="auto" hangingPunct="1">
              <a:spcBef>
                <a:spcPct val="50000"/>
              </a:spcBef>
              <a:spcAft>
                <a:spcPts val="0"/>
              </a:spcAft>
              <a:buSzPct val="120000"/>
              <a:buFont typeface="Wingdings" pitchFamily="2" charset="2"/>
              <a:buChar char="§"/>
              <a:defRPr/>
            </a:pPr>
            <a:r>
              <a:rPr lang="en-GB" sz="2000" dirty="0" smtClean="0"/>
              <a:t>In </a:t>
            </a:r>
            <a:r>
              <a:rPr lang="en-GB" sz="2000" dirty="0"/>
              <a:t>a K-map, each cell containing a ‘1’ corresponds to a </a:t>
            </a:r>
            <a:r>
              <a:rPr lang="en-GB" sz="2000" dirty="0" err="1"/>
              <a:t>minterm</a:t>
            </a:r>
            <a:r>
              <a:rPr lang="en-GB" sz="2000" dirty="0"/>
              <a:t> of a given function </a:t>
            </a:r>
            <a:r>
              <a:rPr lang="en-GB" sz="2000" i="1" dirty="0"/>
              <a:t>F</a:t>
            </a:r>
            <a:r>
              <a:rPr lang="en-GB" sz="2000" dirty="0"/>
              <a:t>.  </a:t>
            </a:r>
          </a:p>
          <a:p>
            <a:pPr eaLnBrk="1" fontAlgn="auto" hangingPunct="1">
              <a:spcAft>
                <a:spcPts val="0"/>
              </a:spcAft>
              <a:buSzPct val="120000"/>
              <a:buFont typeface="Wingdings" pitchFamily="2" charset="2"/>
              <a:buChar char="§"/>
              <a:defRPr/>
            </a:pPr>
            <a:r>
              <a:rPr lang="en-US" sz="2000" dirty="0"/>
              <a:t>Based on the </a:t>
            </a:r>
            <a:r>
              <a:rPr lang="en-US" sz="2000" dirty="0" smtClean="0">
                <a:solidFill>
                  <a:srgbClr val="0000FF"/>
                </a:solidFill>
              </a:rPr>
              <a:t>Complement Theorem</a:t>
            </a:r>
            <a:r>
              <a:rPr lang="en-US" sz="2000" dirty="0"/>
              <a:t>:</a:t>
            </a:r>
          </a:p>
          <a:p>
            <a:pPr eaLnBrk="1" fontAlgn="auto" hangingPunct="1">
              <a:spcAft>
                <a:spcPts val="0"/>
              </a:spcAft>
              <a:buFontTx/>
              <a:buNone/>
              <a:defRPr/>
            </a:pPr>
            <a:r>
              <a:rPr lang="en-US" sz="2000" b="1" dirty="0">
                <a:solidFill>
                  <a:srgbClr val="0000FF"/>
                </a:solidFill>
              </a:rPr>
              <a:t>		</a:t>
            </a:r>
            <a:r>
              <a:rPr lang="en-US" sz="2000" b="1" dirty="0">
                <a:solidFill>
                  <a:srgbClr val="FF0000"/>
                </a:solidFill>
              </a:rPr>
              <a:t>A + A' = </a:t>
            </a:r>
            <a:r>
              <a:rPr lang="en-US" sz="2000" b="1" dirty="0" smtClean="0">
                <a:solidFill>
                  <a:srgbClr val="FF0000"/>
                </a:solidFill>
              </a:rPr>
              <a:t>1</a:t>
            </a:r>
            <a:endParaRPr lang="en-US" sz="2000" b="1" dirty="0">
              <a:solidFill>
                <a:srgbClr val="FF0000"/>
              </a:solidFill>
            </a:endParaRPr>
          </a:p>
        </p:txBody>
      </p:sp>
      <p:sp>
        <p:nvSpPr>
          <p:cNvPr id="83972" name="Title 2"/>
          <p:cNvSpPr>
            <a:spLocks noGrp="1"/>
          </p:cNvSpPr>
          <p:nvPr>
            <p:ph type="title"/>
          </p:nvPr>
        </p:nvSpPr>
        <p:spPr/>
        <p:txBody>
          <a:bodyPr/>
          <a:lstStyle/>
          <a:p>
            <a:pPr eaLnBrk="1" hangingPunct="1"/>
            <a:r>
              <a:rPr lang="en-US" dirty="0" smtClean="0"/>
              <a:t>K-MAP for SOP</a:t>
            </a:r>
            <a:endParaRPr lang="en-US" sz="3200" dirty="0" smtClean="0"/>
          </a:p>
        </p:txBody>
      </p:sp>
      <p:graphicFrame>
        <p:nvGraphicFramePr>
          <p:cNvPr id="9" name="Table 8"/>
          <p:cNvGraphicFramePr>
            <a:graphicFrameLocks noGrp="1"/>
          </p:cNvGraphicFramePr>
          <p:nvPr/>
        </p:nvGraphicFramePr>
        <p:xfrm>
          <a:off x="5638800" y="1219200"/>
          <a:ext cx="3124200" cy="1535113"/>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7">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Rectangle 3"/>
          <p:cNvSpPr txBox="1">
            <a:spLocks noChangeArrowheads="1"/>
          </p:cNvSpPr>
          <p:nvPr/>
        </p:nvSpPr>
        <p:spPr bwMode="auto">
          <a:xfrm>
            <a:off x="304800" y="3352800"/>
            <a:ext cx="8610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50000"/>
              </a:spcBef>
              <a:buSzPct val="120000"/>
              <a:buFont typeface="Wingdings" pitchFamily="2" charset="2"/>
              <a:buChar char="§"/>
            </a:pPr>
            <a:r>
              <a:rPr lang="en-GB" sz="2000" dirty="0"/>
              <a:t>Grouping </a:t>
            </a:r>
            <a:r>
              <a:rPr lang="en-GB" sz="2000" i="1" u="sng" dirty="0"/>
              <a:t>two adjacent </a:t>
            </a:r>
            <a:r>
              <a:rPr lang="en-GB" sz="2000" i="1" u="sng" dirty="0" smtClean="0"/>
              <a:t>column cells </a:t>
            </a:r>
            <a:r>
              <a:rPr lang="en-GB" sz="2000" dirty="0" smtClean="0"/>
              <a:t>essentially </a:t>
            </a:r>
            <a:r>
              <a:rPr lang="en-GB" sz="2000" dirty="0"/>
              <a:t>eliminates </a:t>
            </a:r>
            <a:r>
              <a:rPr lang="en-GB" sz="2000" i="1" u="sng" dirty="0"/>
              <a:t>one</a:t>
            </a:r>
            <a:r>
              <a:rPr lang="en-GB" sz="2000" u="sng" dirty="0"/>
              <a:t> </a:t>
            </a:r>
            <a:r>
              <a:rPr lang="en-GB" sz="2000" dirty="0"/>
              <a:t>literal (the literal that changes between two neighbouring cell). </a:t>
            </a:r>
            <a:r>
              <a:rPr lang="en-GB" sz="2000" dirty="0" smtClean="0"/>
              <a:t>The same applies to row cells. For </a:t>
            </a:r>
            <a:r>
              <a:rPr lang="en-GB" sz="2000" dirty="0"/>
              <a:t>example</a:t>
            </a:r>
          </a:p>
          <a:p>
            <a:pPr eaLnBrk="1" hangingPunct="1">
              <a:spcBef>
                <a:spcPct val="50000"/>
              </a:spcBef>
              <a:buSzPct val="120000"/>
              <a:buFont typeface="Arial" pitchFamily="34" charset="0"/>
              <a:buNone/>
            </a:pPr>
            <a:r>
              <a:rPr lang="en-GB" sz="2000" dirty="0"/>
              <a:t>	</a:t>
            </a:r>
            <a:r>
              <a:rPr lang="en-GB" sz="2000" dirty="0" smtClean="0"/>
              <a:t>A’.B.</a:t>
            </a:r>
            <a:r>
              <a:rPr lang="en-GB" sz="2000" dirty="0" smtClean="0">
                <a:solidFill>
                  <a:srgbClr val="0000FF"/>
                </a:solidFill>
              </a:rPr>
              <a:t>C’.</a:t>
            </a:r>
            <a:r>
              <a:rPr lang="en-GB" sz="2000" dirty="0" smtClean="0"/>
              <a:t>D </a:t>
            </a:r>
            <a:r>
              <a:rPr lang="en-GB" sz="2000" dirty="0"/>
              <a:t>+ </a:t>
            </a:r>
            <a:r>
              <a:rPr lang="en-GB" sz="2000" dirty="0" smtClean="0"/>
              <a:t>A’.B.</a:t>
            </a:r>
            <a:r>
              <a:rPr lang="en-GB" sz="2000" dirty="0" smtClean="0">
                <a:solidFill>
                  <a:srgbClr val="0000FF"/>
                </a:solidFill>
              </a:rPr>
              <a:t>C.</a:t>
            </a:r>
            <a:r>
              <a:rPr lang="en-GB" sz="2000" dirty="0" smtClean="0"/>
              <a:t>D </a:t>
            </a:r>
            <a:r>
              <a:rPr lang="en-GB" sz="2000" dirty="0"/>
              <a:t>=  A</a:t>
            </a:r>
            <a:r>
              <a:rPr lang="en-GB" sz="2000" dirty="0" smtClean="0"/>
              <a:t>’.B(</a:t>
            </a:r>
            <a:r>
              <a:rPr lang="en-GB" sz="2000" dirty="0" smtClean="0">
                <a:solidFill>
                  <a:srgbClr val="0000FF"/>
                </a:solidFill>
              </a:rPr>
              <a:t>C</a:t>
            </a:r>
            <a:r>
              <a:rPr lang="en-GB" sz="2000" dirty="0">
                <a:solidFill>
                  <a:srgbClr val="0000FF"/>
                </a:solidFill>
              </a:rPr>
              <a:t>’</a:t>
            </a:r>
            <a:r>
              <a:rPr lang="en-GB" sz="2000" dirty="0"/>
              <a:t>+</a:t>
            </a:r>
            <a:r>
              <a:rPr lang="en-GB" sz="2000" dirty="0">
                <a:solidFill>
                  <a:srgbClr val="0000FF"/>
                </a:solidFill>
              </a:rPr>
              <a:t>C</a:t>
            </a:r>
            <a:r>
              <a:rPr lang="en-GB" sz="2000" dirty="0" smtClean="0"/>
              <a:t>).D </a:t>
            </a:r>
            <a:r>
              <a:rPr lang="en-GB" sz="2000" dirty="0"/>
              <a:t>= </a:t>
            </a:r>
            <a:r>
              <a:rPr lang="en-GB" sz="2000" dirty="0" smtClean="0"/>
              <a:t>A’.B.D </a:t>
            </a:r>
            <a:r>
              <a:rPr lang="en-GB" sz="2000" dirty="0"/>
              <a:t>	</a:t>
            </a:r>
          </a:p>
          <a:p>
            <a:pPr eaLnBrk="1" hangingPunct="1">
              <a:spcBef>
                <a:spcPct val="50000"/>
              </a:spcBef>
              <a:buSzPct val="120000"/>
              <a:buFont typeface="Wingdings" pitchFamily="2" charset="2"/>
              <a:buChar char="§"/>
            </a:pPr>
            <a:r>
              <a:rPr lang="en-GB" sz="2000" dirty="0"/>
              <a:t>Grouping </a:t>
            </a:r>
            <a:r>
              <a:rPr lang="en-GB" sz="2000" i="1" u="sng" dirty="0" smtClean="0"/>
              <a:t>four adjacent column cells </a:t>
            </a:r>
            <a:r>
              <a:rPr lang="en-GB" sz="2000" dirty="0" smtClean="0"/>
              <a:t>essentially </a:t>
            </a:r>
            <a:r>
              <a:rPr lang="en-GB" sz="2000" dirty="0"/>
              <a:t>eliminates </a:t>
            </a:r>
            <a:r>
              <a:rPr lang="en-GB" sz="2000" i="1" u="sng" dirty="0"/>
              <a:t>two</a:t>
            </a:r>
            <a:r>
              <a:rPr lang="en-GB" sz="2000" dirty="0"/>
              <a:t> literal . </a:t>
            </a:r>
            <a:r>
              <a:rPr lang="en-GB" sz="2000" dirty="0" smtClean="0"/>
              <a:t>The same applies to the row cells. For </a:t>
            </a:r>
            <a:r>
              <a:rPr lang="en-GB" sz="2000" dirty="0"/>
              <a:t>example</a:t>
            </a:r>
          </a:p>
          <a:p>
            <a:pPr eaLnBrk="1" hangingPunct="1">
              <a:spcBef>
                <a:spcPct val="50000"/>
              </a:spcBef>
              <a:buSzPct val="120000"/>
              <a:buFont typeface="Arial" pitchFamily="34" charset="0"/>
              <a:buNone/>
            </a:pPr>
            <a:r>
              <a:rPr lang="en-GB" sz="2000" dirty="0"/>
              <a:t>	</a:t>
            </a:r>
            <a:r>
              <a:rPr lang="en-GB" sz="2000" dirty="0" smtClean="0"/>
              <a:t>A.B’.C’.</a:t>
            </a:r>
            <a:r>
              <a:rPr lang="en-GB" sz="2000" u="sng" dirty="0" smtClean="0">
                <a:solidFill>
                  <a:srgbClr val="0000FF"/>
                </a:solidFill>
              </a:rPr>
              <a:t>D</a:t>
            </a:r>
            <a:r>
              <a:rPr lang="en-GB" sz="2000" u="sng" dirty="0">
                <a:solidFill>
                  <a:srgbClr val="0000FF"/>
                </a:solidFill>
              </a:rPr>
              <a:t>’</a:t>
            </a:r>
            <a:r>
              <a:rPr lang="en-GB" sz="2000" dirty="0"/>
              <a:t> + </a:t>
            </a:r>
            <a:r>
              <a:rPr lang="en-GB" sz="2000" dirty="0" smtClean="0"/>
              <a:t>A.B’.C’.</a:t>
            </a:r>
            <a:r>
              <a:rPr lang="en-GB" sz="2000" u="sng" dirty="0" smtClean="0">
                <a:solidFill>
                  <a:srgbClr val="0000FF"/>
                </a:solidFill>
              </a:rPr>
              <a:t>D</a:t>
            </a:r>
            <a:r>
              <a:rPr lang="en-GB" sz="2000" dirty="0" smtClean="0"/>
              <a:t> </a:t>
            </a:r>
            <a:r>
              <a:rPr lang="en-GB" sz="2000" dirty="0"/>
              <a:t>+ </a:t>
            </a:r>
            <a:r>
              <a:rPr lang="en-GB" sz="2000" dirty="0" smtClean="0"/>
              <a:t>A.B’.C.</a:t>
            </a:r>
            <a:r>
              <a:rPr lang="en-GB" sz="2000" u="sng" dirty="0" smtClean="0">
                <a:solidFill>
                  <a:srgbClr val="FF0000"/>
                </a:solidFill>
              </a:rPr>
              <a:t>D’</a:t>
            </a:r>
            <a:r>
              <a:rPr lang="en-GB" sz="2000" dirty="0" smtClean="0"/>
              <a:t>+ A.B’.C.</a:t>
            </a:r>
            <a:r>
              <a:rPr lang="en-GB" sz="2000" u="sng" dirty="0" smtClean="0">
                <a:solidFill>
                  <a:srgbClr val="FF0000"/>
                </a:solidFill>
              </a:rPr>
              <a:t>D</a:t>
            </a:r>
            <a:r>
              <a:rPr lang="en-GB" sz="2000" dirty="0" smtClean="0"/>
              <a:t> </a:t>
            </a:r>
            <a:r>
              <a:rPr lang="en-GB" sz="2000" dirty="0"/>
              <a:t>= </a:t>
            </a:r>
            <a:r>
              <a:rPr lang="en-GB" sz="2000" dirty="0" smtClean="0"/>
              <a:t>A.B’.</a:t>
            </a:r>
            <a:r>
              <a:rPr lang="en-GB" sz="2000" u="sng" dirty="0" smtClean="0">
                <a:solidFill>
                  <a:srgbClr val="FF0000"/>
                </a:solidFill>
              </a:rPr>
              <a:t>C</a:t>
            </a:r>
            <a:r>
              <a:rPr lang="en-GB" sz="2000" u="sng" dirty="0">
                <a:solidFill>
                  <a:srgbClr val="FF0000"/>
                </a:solidFill>
              </a:rPr>
              <a:t>’</a:t>
            </a:r>
            <a:r>
              <a:rPr lang="en-GB" sz="2000" dirty="0"/>
              <a:t> + </a:t>
            </a:r>
            <a:r>
              <a:rPr lang="en-GB" sz="2000" dirty="0" smtClean="0"/>
              <a:t>A.B’.</a:t>
            </a:r>
            <a:r>
              <a:rPr lang="en-GB" sz="2000" u="sng" dirty="0" smtClean="0">
                <a:solidFill>
                  <a:srgbClr val="FF0000"/>
                </a:solidFill>
              </a:rPr>
              <a:t>C</a:t>
            </a:r>
            <a:r>
              <a:rPr lang="en-GB" sz="2000" u="sng" dirty="0">
                <a:solidFill>
                  <a:srgbClr val="FF0000"/>
                </a:solidFill>
              </a:rPr>
              <a:t>’</a:t>
            </a:r>
            <a:r>
              <a:rPr lang="en-GB" sz="2000" dirty="0"/>
              <a:t> + </a:t>
            </a:r>
            <a:r>
              <a:rPr lang="en-GB" sz="2000" dirty="0" smtClean="0"/>
              <a:t>A.B’.</a:t>
            </a:r>
            <a:r>
              <a:rPr lang="en-GB" sz="2000" u="sng" dirty="0" smtClean="0">
                <a:solidFill>
                  <a:srgbClr val="0000FF"/>
                </a:solidFill>
              </a:rPr>
              <a:t>C</a:t>
            </a:r>
            <a:r>
              <a:rPr lang="en-GB" sz="2000" dirty="0" smtClean="0"/>
              <a:t> </a:t>
            </a:r>
            <a:r>
              <a:rPr lang="en-GB" sz="2000" dirty="0"/>
              <a:t>+ </a:t>
            </a:r>
            <a:r>
              <a:rPr lang="en-GB" sz="2000" dirty="0" smtClean="0"/>
              <a:t>A.B’.</a:t>
            </a:r>
            <a:r>
              <a:rPr lang="en-GB" sz="2000" u="sng" dirty="0" smtClean="0">
                <a:solidFill>
                  <a:srgbClr val="0000FF"/>
                </a:solidFill>
              </a:rPr>
              <a:t>C</a:t>
            </a:r>
            <a:endParaRPr lang="en-GB" sz="2000" u="sng" dirty="0">
              <a:solidFill>
                <a:srgbClr val="0000FF"/>
              </a:solidFill>
            </a:endParaRPr>
          </a:p>
          <a:p>
            <a:pPr eaLnBrk="1" hangingPunct="1">
              <a:spcBef>
                <a:spcPct val="50000"/>
              </a:spcBef>
              <a:buSzPct val="120000"/>
              <a:buFont typeface="Arial" pitchFamily="34" charset="0"/>
              <a:buNone/>
            </a:pPr>
            <a:r>
              <a:rPr lang="en-GB" sz="2000" dirty="0"/>
              <a:t>					   </a:t>
            </a:r>
            <a:r>
              <a:rPr lang="en-GB" sz="2000" dirty="0" smtClean="0"/>
              <a:t>	 </a:t>
            </a:r>
            <a:r>
              <a:rPr lang="en-GB" sz="2000" dirty="0"/>
              <a:t>= </a:t>
            </a:r>
            <a:r>
              <a:rPr lang="en-GB" sz="2000" dirty="0" smtClean="0"/>
              <a:t>A.B</a:t>
            </a:r>
            <a:r>
              <a:rPr lang="en-GB" sz="2000" dirty="0"/>
              <a:t>’</a:t>
            </a:r>
          </a:p>
        </p:txBody>
      </p:sp>
      <p:sp>
        <p:nvSpPr>
          <p:cNvPr id="12" name="Oval 11"/>
          <p:cNvSpPr/>
          <p:nvPr/>
        </p:nvSpPr>
        <p:spPr>
          <a:xfrm>
            <a:off x="6934200" y="17526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3" name="Oval 12"/>
          <p:cNvSpPr/>
          <p:nvPr/>
        </p:nvSpPr>
        <p:spPr>
          <a:xfrm>
            <a:off x="6324600" y="2365375"/>
            <a:ext cx="2514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Tree>
    <p:extLst>
      <p:ext uri="{BB962C8B-B14F-4D97-AF65-F5344CB8AC3E}">
        <p14:creationId xmlns:p14="http://schemas.microsoft.com/office/powerpoint/2010/main" val="834305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9E45E675-F168-47F5-9822-4362C3C9017C}" type="slidenum">
              <a:rPr lang="en-US" smtClean="0">
                <a:solidFill>
                  <a:srgbClr val="898989"/>
                </a:solidFill>
              </a:rPr>
              <a:pPr eaLnBrk="1" hangingPunct="1"/>
              <a:t>72</a:t>
            </a:fld>
            <a:endParaRPr lang="en-US" smtClean="0">
              <a:solidFill>
                <a:srgbClr val="898989"/>
              </a:solidFill>
            </a:endParaRPr>
          </a:p>
        </p:txBody>
      </p:sp>
      <p:sp>
        <p:nvSpPr>
          <p:cNvPr id="105475" name="Rectangle 3"/>
          <p:cNvSpPr>
            <a:spLocks noGrp="1" noChangeArrowheads="1"/>
          </p:cNvSpPr>
          <p:nvPr>
            <p:ph type="body" idx="1"/>
          </p:nvPr>
        </p:nvSpPr>
        <p:spPr>
          <a:xfrm>
            <a:off x="261447" y="685800"/>
            <a:ext cx="8674443" cy="1828800"/>
          </a:xfrm>
        </p:spPr>
        <p:txBody>
          <a:bodyPr/>
          <a:lstStyle/>
          <a:p>
            <a:pPr marL="342900" lvl="1" indent="-342900" eaLnBrk="1" hangingPunct="1">
              <a:spcBef>
                <a:spcPct val="0"/>
              </a:spcBef>
              <a:buSzPct val="120000"/>
              <a:buFont typeface="Wingdings" pitchFamily="2" charset="2"/>
              <a:buChar char="§"/>
            </a:pPr>
            <a:r>
              <a:rPr lang="en-GB" sz="2000" dirty="0" smtClean="0"/>
              <a:t>Grouping of </a:t>
            </a:r>
            <a:r>
              <a:rPr lang="en-GB" sz="2000" i="1" dirty="0" smtClean="0"/>
              <a:t>n </a:t>
            </a:r>
            <a:r>
              <a:rPr lang="en-GB" sz="2000" dirty="0" smtClean="0"/>
              <a:t>cells will eliminate log</a:t>
            </a:r>
            <a:r>
              <a:rPr lang="en-GB" sz="2000" baseline="-25000" dirty="0" smtClean="0"/>
              <a:t>2</a:t>
            </a:r>
            <a:r>
              <a:rPr lang="en-GB" sz="2000" i="1" dirty="0" smtClean="0"/>
              <a:t>n</a:t>
            </a:r>
            <a:r>
              <a:rPr lang="en-GB" sz="2000" dirty="0" smtClean="0"/>
              <a:t> literals:</a:t>
            </a:r>
          </a:p>
          <a:p>
            <a:pPr marL="742950" lvl="2" indent="-342900" eaLnBrk="1" hangingPunct="1">
              <a:spcBef>
                <a:spcPct val="0"/>
              </a:spcBef>
              <a:buSzPct val="120000"/>
              <a:buFont typeface="Wingdings" pitchFamily="2" charset="2"/>
              <a:buChar char="§"/>
            </a:pPr>
            <a:r>
              <a:rPr lang="en-GB" sz="2000" dirty="0" smtClean="0"/>
              <a:t>Grouping 1 cell eliminates 0 literal</a:t>
            </a:r>
          </a:p>
          <a:p>
            <a:pPr marL="742950" lvl="2" indent="-342900" eaLnBrk="1" hangingPunct="1">
              <a:spcBef>
                <a:spcPct val="0"/>
              </a:spcBef>
              <a:buSzPct val="120000"/>
              <a:buFont typeface="Wingdings" pitchFamily="2" charset="2"/>
              <a:buChar char="§"/>
            </a:pPr>
            <a:r>
              <a:rPr lang="en-GB" sz="2000" dirty="0" smtClean="0"/>
              <a:t>Grouping 2 cells eliminates 1 literal</a:t>
            </a:r>
          </a:p>
          <a:p>
            <a:pPr marL="742950" lvl="2" indent="-342900" eaLnBrk="1" hangingPunct="1">
              <a:spcBef>
                <a:spcPct val="0"/>
              </a:spcBef>
              <a:buSzPct val="120000"/>
              <a:buFont typeface="Wingdings" pitchFamily="2" charset="2"/>
              <a:buChar char="§"/>
            </a:pPr>
            <a:r>
              <a:rPr lang="en-GB" sz="2000" dirty="0" smtClean="0"/>
              <a:t>Grouping 4 cells eliminates 2 literals</a:t>
            </a:r>
          </a:p>
          <a:p>
            <a:pPr marL="742950" lvl="2" indent="-342900" eaLnBrk="1" hangingPunct="1">
              <a:spcBef>
                <a:spcPct val="0"/>
              </a:spcBef>
              <a:buSzPct val="120000"/>
              <a:buFont typeface="Wingdings" pitchFamily="2" charset="2"/>
              <a:buChar char="§"/>
            </a:pPr>
            <a:r>
              <a:rPr lang="en-GB" sz="2000" dirty="0" smtClean="0"/>
              <a:t>Grouping 8 cells eliminates 3 literals</a:t>
            </a:r>
          </a:p>
          <a:p>
            <a:pPr marL="742950" lvl="2" indent="-342900" eaLnBrk="1" hangingPunct="1">
              <a:spcBef>
                <a:spcPct val="0"/>
              </a:spcBef>
              <a:buSzPct val="120000"/>
              <a:buFont typeface="Wingdings" pitchFamily="2" charset="2"/>
              <a:buChar char="§"/>
            </a:pPr>
            <a:r>
              <a:rPr lang="en-GB" sz="2000" dirty="0" smtClean="0"/>
              <a:t>Grouping 16 cells eliminates 4 literals</a:t>
            </a:r>
          </a:p>
          <a:p>
            <a:pPr marL="342900" lvl="1" indent="-342900" eaLnBrk="1" hangingPunct="1">
              <a:spcBef>
                <a:spcPct val="0"/>
              </a:spcBef>
              <a:buSzPct val="120000"/>
              <a:buFont typeface="Wingdings" pitchFamily="2" charset="2"/>
              <a:buChar char="§"/>
            </a:pPr>
            <a:r>
              <a:rPr lang="en-GB" sz="2000" dirty="0" smtClean="0"/>
              <a:t>The terms with opposing literals (both un-negated and negated literals) will be kicked out. </a:t>
            </a:r>
          </a:p>
          <a:p>
            <a:pPr marL="342900" lvl="1" indent="-342900" eaLnBrk="1" hangingPunct="1">
              <a:spcBef>
                <a:spcPct val="0"/>
              </a:spcBef>
              <a:buSzPct val="120000"/>
              <a:buFont typeface="Wingdings" pitchFamily="2" charset="2"/>
              <a:buChar char="§"/>
            </a:pPr>
            <a:r>
              <a:rPr lang="en-GB" sz="2000" dirty="0" smtClean="0"/>
              <a:t>Steps to express the product </a:t>
            </a:r>
            <a:r>
              <a:rPr lang="en-GB" sz="2000" i="1" dirty="0" smtClean="0"/>
              <a:t>term </a:t>
            </a:r>
            <a:r>
              <a:rPr lang="en-GB" sz="2000" dirty="0" smtClean="0"/>
              <a:t>for a group in SOP:</a:t>
            </a:r>
          </a:p>
          <a:p>
            <a:pPr marL="400050" lvl="2" indent="0" eaLnBrk="1" hangingPunct="1">
              <a:spcBef>
                <a:spcPct val="0"/>
              </a:spcBef>
              <a:buSzPct val="120000"/>
              <a:buNone/>
            </a:pPr>
            <a:r>
              <a:rPr lang="en-GB" sz="2000" dirty="0" smtClean="0"/>
              <a:t>1)  Get the literals for the row and column separately.</a:t>
            </a:r>
          </a:p>
          <a:p>
            <a:pPr marL="400050" lvl="2" indent="0" eaLnBrk="1" hangingPunct="1">
              <a:spcBef>
                <a:spcPct val="0"/>
              </a:spcBef>
              <a:buSzPct val="120000"/>
              <a:buNone/>
            </a:pPr>
            <a:r>
              <a:rPr lang="en-GB" sz="2000" dirty="0" smtClean="0"/>
              <a:t>2)  Get the product of all the literals</a:t>
            </a:r>
          </a:p>
          <a:p>
            <a:pPr marL="342900" lvl="1" indent="-342900" eaLnBrk="1" hangingPunct="1">
              <a:spcBef>
                <a:spcPct val="0"/>
              </a:spcBef>
              <a:buSzPct val="120000"/>
              <a:buFont typeface="Wingdings" pitchFamily="2" charset="2"/>
              <a:buChar char="§"/>
            </a:pPr>
            <a:endParaRPr lang="en-GB" sz="2000" dirty="0" smtClean="0"/>
          </a:p>
          <a:p>
            <a:pPr marL="342900" lvl="1" indent="-342900" eaLnBrk="1" hangingPunct="1">
              <a:spcBef>
                <a:spcPct val="0"/>
              </a:spcBef>
              <a:buSzPct val="120000"/>
              <a:buFont typeface="Wingdings" pitchFamily="2" charset="2"/>
              <a:buChar char="§"/>
            </a:pPr>
            <a:endParaRPr lang="en-GB" sz="2000" dirty="0" smtClean="0"/>
          </a:p>
          <a:p>
            <a:pPr marL="342900" lvl="1" indent="-342900" eaLnBrk="1" hangingPunct="1">
              <a:spcBef>
                <a:spcPct val="0"/>
              </a:spcBef>
              <a:buSzPct val="120000"/>
              <a:buFont typeface="Wingdings" pitchFamily="2" charset="2"/>
              <a:buChar char="§"/>
            </a:pPr>
            <a:endParaRPr lang="en-GB" sz="2000" dirty="0" smtClean="0"/>
          </a:p>
        </p:txBody>
      </p:sp>
      <p:sp>
        <p:nvSpPr>
          <p:cNvPr id="84996" name="Title 2"/>
          <p:cNvSpPr>
            <a:spLocks noGrp="1"/>
          </p:cNvSpPr>
          <p:nvPr>
            <p:ph type="title"/>
          </p:nvPr>
        </p:nvSpPr>
        <p:spPr/>
        <p:txBody>
          <a:bodyPr/>
          <a:lstStyle/>
          <a:p>
            <a:pPr eaLnBrk="1" hangingPunct="1"/>
            <a:r>
              <a:rPr lang="en-US" dirty="0"/>
              <a:t>K-MAP for SOP</a:t>
            </a:r>
            <a:endParaRPr lang="en-US" sz="3200" dirty="0" smtClean="0"/>
          </a:p>
        </p:txBody>
      </p:sp>
      <p:graphicFrame>
        <p:nvGraphicFramePr>
          <p:cNvPr id="9" name="Table 8"/>
          <p:cNvGraphicFramePr>
            <a:graphicFrameLocks noGrp="1"/>
          </p:cNvGraphicFramePr>
          <p:nvPr>
            <p:extLst>
              <p:ext uri="{D42A27DB-BD31-4B8C-83A1-F6EECF244321}">
                <p14:modId xmlns:p14="http://schemas.microsoft.com/office/powerpoint/2010/main" val="3497163759"/>
              </p:ext>
            </p:extLst>
          </p:nvPr>
        </p:nvGraphicFramePr>
        <p:xfrm>
          <a:off x="739115" y="4672106"/>
          <a:ext cx="3124200" cy="1535112"/>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6">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0</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1</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Oval 2"/>
          <p:cNvSpPr/>
          <p:nvPr/>
        </p:nvSpPr>
        <p:spPr>
          <a:xfrm>
            <a:off x="2034515" y="5205506"/>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 name="Rectangle 1"/>
          <p:cNvSpPr>
            <a:spLocks noChangeArrowheads="1"/>
          </p:cNvSpPr>
          <p:nvPr/>
        </p:nvSpPr>
        <p:spPr bwMode="auto">
          <a:xfrm>
            <a:off x="2326614" y="6497315"/>
            <a:ext cx="727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dirty="0"/>
              <a:t>A</a:t>
            </a:r>
            <a:r>
              <a:rPr lang="en-GB" dirty="0" smtClean="0"/>
              <a:t>’.B.D</a:t>
            </a:r>
            <a:endParaRPr lang="en-US" dirty="0"/>
          </a:p>
        </p:txBody>
      </p:sp>
      <p:cxnSp>
        <p:nvCxnSpPr>
          <p:cNvPr id="5" name="Straight Connector 4"/>
          <p:cNvCxnSpPr>
            <a:endCxn id="2" idx="0"/>
          </p:cNvCxnSpPr>
          <p:nvPr/>
        </p:nvCxnSpPr>
        <p:spPr>
          <a:xfrm>
            <a:off x="2491714" y="5763890"/>
            <a:ext cx="198782" cy="733425"/>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p:nvSpPr>
        <p:spPr bwMode="auto">
          <a:xfrm>
            <a:off x="4191000" y="4208533"/>
            <a:ext cx="47529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Font typeface="Arial" pitchFamily="34" charset="0"/>
              <a:buChar char="•"/>
            </a:pPr>
            <a:r>
              <a:rPr lang="en-US" b="1" dirty="0" smtClean="0"/>
              <a:t>Column-wise</a:t>
            </a:r>
            <a:r>
              <a:rPr lang="en-US" dirty="0"/>
              <a:t>: </a:t>
            </a:r>
            <a:endParaRPr lang="en-US" dirty="0" smtClean="0"/>
          </a:p>
          <a:p>
            <a:pPr lvl="1" eaLnBrk="1" hangingPunct="1">
              <a:buFont typeface="Arial" pitchFamily="34" charset="0"/>
              <a:buChar char="•"/>
            </a:pPr>
            <a:r>
              <a:rPr lang="en-US" dirty="0" smtClean="0"/>
              <a:t>2 </a:t>
            </a:r>
            <a:r>
              <a:rPr lang="en-US" dirty="0"/>
              <a:t>columns </a:t>
            </a:r>
            <a:r>
              <a:rPr lang="en-US" dirty="0">
                <a:sym typeface="Wingdings" pitchFamily="2" charset="2"/>
              </a:rPr>
              <a:t> 1 literal kicked out  </a:t>
            </a:r>
            <a:r>
              <a:rPr lang="en-US" dirty="0"/>
              <a:t>C contains opposing </a:t>
            </a:r>
            <a:r>
              <a:rPr lang="en-US" dirty="0" smtClean="0"/>
              <a:t>literal and will be kicked </a:t>
            </a:r>
            <a:r>
              <a:rPr lang="en-US" dirty="0"/>
              <a:t>out </a:t>
            </a:r>
            <a:r>
              <a:rPr lang="en-US" dirty="0">
                <a:sym typeface="Wingdings" pitchFamily="2" charset="2"/>
              </a:rPr>
              <a:t> </a:t>
            </a:r>
            <a:r>
              <a:rPr lang="en-US" dirty="0" smtClean="0">
                <a:sym typeface="Wingdings" pitchFamily="2" charset="2"/>
              </a:rPr>
              <a:t>remaining D</a:t>
            </a:r>
            <a:endParaRPr lang="en-US" dirty="0">
              <a:sym typeface="Wingdings" pitchFamily="2" charset="2"/>
            </a:endParaRPr>
          </a:p>
          <a:p>
            <a:pPr eaLnBrk="1" hangingPunct="1">
              <a:buFont typeface="Arial" pitchFamily="34" charset="0"/>
              <a:buChar char="•"/>
            </a:pPr>
            <a:r>
              <a:rPr lang="en-US" b="1" dirty="0"/>
              <a:t>Row-wise</a:t>
            </a:r>
            <a:r>
              <a:rPr lang="en-US" dirty="0"/>
              <a:t>: </a:t>
            </a:r>
          </a:p>
          <a:p>
            <a:pPr lvl="1" eaLnBrk="1" hangingPunct="1">
              <a:buFont typeface="Arial" pitchFamily="34" charset="0"/>
              <a:buChar char="•"/>
            </a:pPr>
            <a:r>
              <a:rPr lang="en-US" dirty="0"/>
              <a:t>1 row </a:t>
            </a:r>
            <a:r>
              <a:rPr lang="en-US" dirty="0">
                <a:sym typeface="Wingdings" pitchFamily="2" charset="2"/>
              </a:rPr>
              <a:t></a:t>
            </a:r>
            <a:r>
              <a:rPr lang="en-US" dirty="0"/>
              <a:t> 0</a:t>
            </a:r>
            <a:r>
              <a:rPr lang="en-US" dirty="0" smtClean="0"/>
              <a:t> </a:t>
            </a:r>
            <a:r>
              <a:rPr lang="en-US" dirty="0"/>
              <a:t>literal kicked out </a:t>
            </a:r>
            <a:r>
              <a:rPr lang="en-US" dirty="0">
                <a:sym typeface="Wingdings" pitchFamily="2" charset="2"/>
              </a:rPr>
              <a:t> </a:t>
            </a:r>
            <a:r>
              <a:rPr lang="en-US" dirty="0" smtClean="0">
                <a:sym typeface="Wingdings" pitchFamily="2" charset="2"/>
              </a:rPr>
              <a:t>remaining </a:t>
            </a:r>
            <a:r>
              <a:rPr lang="en-US" dirty="0" smtClean="0"/>
              <a:t>A</a:t>
            </a:r>
            <a:r>
              <a:rPr lang="en-US" dirty="0"/>
              <a:t>’ as well as B</a:t>
            </a:r>
          </a:p>
          <a:p>
            <a:pPr eaLnBrk="1" hangingPunct="1">
              <a:buFont typeface="Arial" pitchFamily="34" charset="0"/>
              <a:buChar char="•"/>
            </a:pPr>
            <a:r>
              <a:rPr lang="en-US" dirty="0" smtClean="0">
                <a:sym typeface="Wingdings" pitchFamily="2" charset="2"/>
              </a:rPr>
              <a:t>Group literal into a product term: </a:t>
            </a:r>
            <a:r>
              <a:rPr lang="en-US" dirty="0">
                <a:sym typeface="Wingdings" pitchFamily="2" charset="2"/>
              </a:rPr>
              <a:t>A</a:t>
            </a:r>
            <a:r>
              <a:rPr lang="en-US" dirty="0" smtClean="0">
                <a:sym typeface="Wingdings" pitchFamily="2" charset="2"/>
              </a:rPr>
              <a:t>’.B.D</a:t>
            </a:r>
            <a:endParaRPr lang="en-US" dirty="0"/>
          </a:p>
        </p:txBody>
      </p:sp>
      <p:sp>
        <p:nvSpPr>
          <p:cNvPr id="8" name="Left Brace 7"/>
          <p:cNvSpPr/>
          <p:nvPr/>
        </p:nvSpPr>
        <p:spPr>
          <a:xfrm>
            <a:off x="815315" y="5316631"/>
            <a:ext cx="76200" cy="228600"/>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25" name="Left Brace 24"/>
          <p:cNvSpPr/>
          <p:nvPr/>
        </p:nvSpPr>
        <p:spPr>
          <a:xfrm rot="5400000" flipV="1">
            <a:off x="2465521" y="4050600"/>
            <a:ext cx="271463" cy="1152525"/>
          </a:xfrm>
          <a:prstGeom prst="leftBrace">
            <a:avLst>
              <a:gd name="adj1" fmla="val 8333"/>
              <a:gd name="adj2" fmla="val 49173"/>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28" name="Rectangle 27"/>
          <p:cNvSpPr>
            <a:spLocks noChangeArrowheads="1"/>
          </p:cNvSpPr>
          <p:nvPr/>
        </p:nvSpPr>
        <p:spPr bwMode="auto">
          <a:xfrm>
            <a:off x="314762" y="5088031"/>
            <a:ext cx="4195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dirty="0" smtClean="0"/>
              <a:t>A’ </a:t>
            </a:r>
          </a:p>
          <a:p>
            <a:r>
              <a:rPr lang="en-GB" dirty="0" smtClean="0"/>
              <a:t>B</a:t>
            </a:r>
            <a:endParaRPr lang="en-US" dirty="0"/>
          </a:p>
        </p:txBody>
      </p:sp>
      <p:sp>
        <p:nvSpPr>
          <p:cNvPr id="29" name="Rectangle 28"/>
          <p:cNvSpPr>
            <a:spLocks noChangeArrowheads="1"/>
          </p:cNvSpPr>
          <p:nvPr/>
        </p:nvSpPr>
        <p:spPr bwMode="auto">
          <a:xfrm>
            <a:off x="2438399" y="416821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dirty="0"/>
              <a:t>D</a:t>
            </a:r>
            <a:endParaRPr lang="en-US" dirty="0"/>
          </a:p>
        </p:txBody>
      </p:sp>
    </p:spTree>
    <p:extLst>
      <p:ext uri="{BB962C8B-B14F-4D97-AF65-F5344CB8AC3E}">
        <p14:creationId xmlns:p14="http://schemas.microsoft.com/office/powerpoint/2010/main" val="155680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54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54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47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8" grpId="0" animBg="1"/>
      <p:bldP spid="25" grpId="0" animBg="1"/>
      <p:bldP spid="28" grpId="0"/>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D5606AB-4807-4C96-A839-5345DC4F446E}" type="slidenum">
              <a:rPr lang="en-US" smtClean="0">
                <a:solidFill>
                  <a:srgbClr val="898989"/>
                </a:solidFill>
              </a:rPr>
              <a:pPr eaLnBrk="1" hangingPunct="1"/>
              <a:t>73</a:t>
            </a:fld>
            <a:endParaRPr lang="en-US" smtClean="0">
              <a:solidFill>
                <a:srgbClr val="898989"/>
              </a:solidFill>
            </a:endParaRPr>
          </a:p>
        </p:txBody>
      </p:sp>
      <p:sp>
        <p:nvSpPr>
          <p:cNvPr id="86019" name="Title 2"/>
          <p:cNvSpPr>
            <a:spLocks noGrp="1"/>
          </p:cNvSpPr>
          <p:nvPr>
            <p:ph type="title"/>
          </p:nvPr>
        </p:nvSpPr>
        <p:spPr/>
        <p:txBody>
          <a:bodyPr/>
          <a:lstStyle/>
          <a:p>
            <a:pPr eaLnBrk="1" hangingPunct="1"/>
            <a:r>
              <a:rPr lang="en-US" dirty="0" smtClean="0"/>
              <a:t>K-MAP for SOP</a:t>
            </a:r>
            <a:endParaRPr lang="en-US" sz="3200" dirty="0" smtClean="0"/>
          </a:p>
        </p:txBody>
      </p:sp>
      <p:sp>
        <p:nvSpPr>
          <p:cNvPr id="10" name="Rectangle 3"/>
          <p:cNvSpPr txBox="1">
            <a:spLocks noChangeArrowheads="1"/>
          </p:cNvSpPr>
          <p:nvPr/>
        </p:nvSpPr>
        <p:spPr bwMode="auto">
          <a:xfrm>
            <a:off x="582613" y="3254375"/>
            <a:ext cx="8610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50000"/>
              </a:spcBef>
              <a:buSzPct val="120000"/>
              <a:buFont typeface="Wingdings" pitchFamily="2" charset="2"/>
              <a:buChar char="§"/>
            </a:pPr>
            <a:endParaRPr lang="en-GB" sz="2200"/>
          </a:p>
        </p:txBody>
      </p:sp>
      <p:graphicFrame>
        <p:nvGraphicFramePr>
          <p:cNvPr id="14" name="Table 13"/>
          <p:cNvGraphicFramePr>
            <a:graphicFrameLocks noGrp="1"/>
          </p:cNvGraphicFramePr>
          <p:nvPr>
            <p:extLst>
              <p:ext uri="{D42A27DB-BD31-4B8C-83A1-F6EECF244321}">
                <p14:modId xmlns:p14="http://schemas.microsoft.com/office/powerpoint/2010/main" val="2469009094"/>
              </p:ext>
            </p:extLst>
          </p:nvPr>
        </p:nvGraphicFramePr>
        <p:xfrm>
          <a:off x="315913" y="1295400"/>
          <a:ext cx="3124200" cy="1535113"/>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7">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1" u="sng" dirty="0" smtClean="0">
                          <a:solidFill>
                            <a:srgbClr val="FF0000"/>
                          </a:solidFill>
                        </a:rPr>
                        <a:t>00</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1" u="sng" dirty="0" smtClean="0">
                          <a:solidFill>
                            <a:srgbClr val="FF0000"/>
                          </a:solidFill>
                        </a:rPr>
                        <a:t>01</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1" u="sng" dirty="0" smtClean="0">
                          <a:solidFill>
                            <a:srgbClr val="FF0000"/>
                          </a:solidFill>
                        </a:rPr>
                        <a:t>11</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1" u="sng" dirty="0" smtClean="0">
                          <a:solidFill>
                            <a:srgbClr val="FF0000"/>
                          </a:solidFill>
                        </a:rPr>
                        <a:t>10</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6" name="Oval 15"/>
          <p:cNvSpPr/>
          <p:nvPr/>
        </p:nvSpPr>
        <p:spPr>
          <a:xfrm rot="5400000">
            <a:off x="606425" y="2011363"/>
            <a:ext cx="142875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95885358"/>
              </p:ext>
            </p:extLst>
          </p:nvPr>
        </p:nvGraphicFramePr>
        <p:xfrm>
          <a:off x="4979988" y="3868738"/>
          <a:ext cx="3124200" cy="1535113"/>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301">
                <a:tc>
                  <a:txBody>
                    <a:bodyPr/>
                    <a:lstStyle/>
                    <a:p>
                      <a:pPr algn="ctr"/>
                      <a:r>
                        <a:rPr lang="en-US" sz="1400" b="0" dirty="0" smtClean="0">
                          <a:solidFill>
                            <a:schemeClr val="tx1"/>
                          </a:solidFill>
                        </a:rPr>
                        <a:t>AB\CD</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0</a:t>
                      </a:r>
                      <a:r>
                        <a:rPr lang="en-US" sz="1400" b="0" dirty="0" smtClean="0">
                          <a:solidFill>
                            <a:schemeClr val="tx1"/>
                          </a:solidFill>
                        </a:rPr>
                        <a:t>0</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01</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11</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1</a:t>
                      </a:r>
                      <a:r>
                        <a:rPr lang="en-US" sz="1400" b="0" dirty="0" smtClean="0">
                          <a:solidFill>
                            <a:schemeClr val="tx1"/>
                          </a:solidFill>
                        </a:rPr>
                        <a:t>0</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953">
                <a:tc>
                  <a:txBody>
                    <a:bodyPr/>
                    <a:lstStyle/>
                    <a:p>
                      <a:pPr algn="ctr"/>
                      <a:r>
                        <a:rPr lang="en-US" sz="1400" b="1" u="sng" dirty="0" smtClean="0">
                          <a:solidFill>
                            <a:srgbClr val="FF0000"/>
                          </a:solidFill>
                        </a:rPr>
                        <a:t>0</a:t>
                      </a:r>
                      <a:r>
                        <a:rPr lang="en-US" sz="1400" b="0" dirty="0" smtClean="0">
                          <a:solidFill>
                            <a:schemeClr val="tx1"/>
                          </a:solidFill>
                        </a:rPr>
                        <a:t>0</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304953">
                <a:tc>
                  <a:txBody>
                    <a:bodyPr/>
                    <a:lstStyle/>
                    <a:p>
                      <a:pPr algn="ctr"/>
                      <a:r>
                        <a:rPr lang="en-US" sz="1400" b="0" dirty="0" smtClean="0">
                          <a:solidFill>
                            <a:schemeClr val="tx1"/>
                          </a:solidFill>
                        </a:rPr>
                        <a:t>01</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953">
                <a:tc>
                  <a:txBody>
                    <a:bodyPr/>
                    <a:lstStyle/>
                    <a:p>
                      <a:pPr algn="ctr"/>
                      <a:r>
                        <a:rPr lang="en-US" sz="1400" b="0" dirty="0" smtClean="0">
                          <a:solidFill>
                            <a:schemeClr val="tx1"/>
                          </a:solidFill>
                        </a:rPr>
                        <a:t>11</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953">
                <a:tc>
                  <a:txBody>
                    <a:bodyPr/>
                    <a:lstStyle/>
                    <a:p>
                      <a:pPr algn="ctr"/>
                      <a:r>
                        <a:rPr lang="en-US" sz="1400" b="1" u="sng" dirty="0" smtClean="0">
                          <a:solidFill>
                            <a:srgbClr val="FF0000"/>
                          </a:solidFill>
                        </a:rPr>
                        <a:t>1</a:t>
                      </a:r>
                      <a:r>
                        <a:rPr lang="en-US" sz="1400" b="0" dirty="0" smtClean="0">
                          <a:solidFill>
                            <a:schemeClr val="tx1"/>
                          </a:solidFill>
                        </a:rPr>
                        <a:t>0</a:t>
                      </a:r>
                      <a:endParaRPr lang="en-US" sz="1400" b="0" dirty="0">
                        <a:solidFill>
                          <a:schemeClr val="tx1"/>
                        </a:solidFill>
                      </a:endParaRPr>
                    </a:p>
                  </a:txBody>
                  <a:tcPr marT="45686" marB="4568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686" marB="456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
        <p:nvSpPr>
          <p:cNvPr id="7" name="Arc 6"/>
          <p:cNvSpPr/>
          <p:nvPr/>
        </p:nvSpPr>
        <p:spPr>
          <a:xfrm>
            <a:off x="5073650" y="5046663"/>
            <a:ext cx="1228725" cy="990600"/>
          </a:xfrm>
          <a:prstGeom prst="arc">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rot="16200000">
            <a:off x="7414418" y="5126832"/>
            <a:ext cx="1230313" cy="990600"/>
          </a:xfrm>
          <a:prstGeom prst="arc">
            <a:avLst>
              <a:gd name="adj1" fmla="val 16200000"/>
              <a:gd name="adj2" fmla="val 605233"/>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4" name="Arc 23"/>
          <p:cNvSpPr/>
          <p:nvPr/>
        </p:nvSpPr>
        <p:spPr>
          <a:xfrm rot="10120009">
            <a:off x="7459663" y="3503613"/>
            <a:ext cx="1228725" cy="990600"/>
          </a:xfrm>
          <a:prstGeom prst="arc">
            <a:avLst>
              <a:gd name="adj1" fmla="val 16200000"/>
              <a:gd name="adj2" fmla="val 605233"/>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5" name="Arc 24"/>
          <p:cNvSpPr/>
          <p:nvPr/>
        </p:nvSpPr>
        <p:spPr>
          <a:xfrm rot="5936532">
            <a:off x="5080000" y="3541713"/>
            <a:ext cx="1228725" cy="990600"/>
          </a:xfrm>
          <a:prstGeom prst="arc">
            <a:avLst>
              <a:gd name="adj1" fmla="val 16200000"/>
              <a:gd name="adj2" fmla="val 605233"/>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1120775" y="2965450"/>
            <a:ext cx="26241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Font typeface="Arial" pitchFamily="34" charset="0"/>
              <a:buChar char="•"/>
            </a:pPr>
            <a:r>
              <a:rPr lang="en-US" sz="1400" dirty="0"/>
              <a:t>Four rows </a:t>
            </a:r>
            <a:r>
              <a:rPr lang="en-US" sz="1400" dirty="0">
                <a:sym typeface="Wingdings" pitchFamily="2" charset="2"/>
              </a:rPr>
              <a:t> </a:t>
            </a:r>
            <a:r>
              <a:rPr lang="en-US" sz="1400" dirty="0" smtClean="0"/>
              <a:t>A and B </a:t>
            </a:r>
            <a:r>
              <a:rPr lang="en-US" sz="1400" dirty="0"/>
              <a:t>is kicked off</a:t>
            </a:r>
          </a:p>
          <a:p>
            <a:pPr eaLnBrk="1" hangingPunct="1">
              <a:buFont typeface="Arial" pitchFamily="34" charset="0"/>
              <a:buChar char="•"/>
            </a:pPr>
            <a:r>
              <a:rPr lang="en-US" sz="1400" dirty="0"/>
              <a:t>One column only </a:t>
            </a:r>
            <a:r>
              <a:rPr lang="en-US" sz="1400" dirty="0">
                <a:sym typeface="Wingdings" pitchFamily="2" charset="2"/>
              </a:rPr>
              <a:t> C</a:t>
            </a:r>
            <a:r>
              <a:rPr lang="en-US" sz="1400" dirty="0" smtClean="0">
                <a:sym typeface="Wingdings" pitchFamily="2" charset="2"/>
              </a:rPr>
              <a:t>’.D</a:t>
            </a:r>
            <a:r>
              <a:rPr lang="en-US" sz="1400" dirty="0">
                <a:sym typeface="Wingdings" pitchFamily="2" charset="2"/>
              </a:rPr>
              <a:t>’</a:t>
            </a:r>
            <a:endParaRPr lang="en-US" sz="1400" dirty="0"/>
          </a:p>
        </p:txBody>
      </p:sp>
      <p:sp>
        <p:nvSpPr>
          <p:cNvPr id="20" name="Rectangle 19"/>
          <p:cNvSpPr>
            <a:spLocks noChangeArrowheads="1"/>
          </p:cNvSpPr>
          <p:nvPr/>
        </p:nvSpPr>
        <p:spPr bwMode="auto">
          <a:xfrm>
            <a:off x="468313" y="3033713"/>
            <a:ext cx="612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C</a:t>
            </a:r>
            <a:r>
              <a:rPr lang="en-US" dirty="0" smtClean="0"/>
              <a:t>’.D</a:t>
            </a:r>
            <a:r>
              <a:rPr lang="en-US" dirty="0"/>
              <a:t>’</a:t>
            </a:r>
          </a:p>
        </p:txBody>
      </p:sp>
      <p:cxnSp>
        <p:nvCxnSpPr>
          <p:cNvPr id="21" name="Straight Connector 20"/>
          <p:cNvCxnSpPr/>
          <p:nvPr/>
        </p:nvCxnSpPr>
        <p:spPr>
          <a:xfrm flipH="1">
            <a:off x="939800" y="2514600"/>
            <a:ext cx="190500" cy="519113"/>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3820274879"/>
              </p:ext>
            </p:extLst>
          </p:nvPr>
        </p:nvGraphicFramePr>
        <p:xfrm>
          <a:off x="415925" y="3900488"/>
          <a:ext cx="3124200" cy="1535112"/>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6">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304874">
                <a:tc>
                  <a:txBody>
                    <a:bodyPr/>
                    <a:lstStyle/>
                    <a:p>
                      <a:pPr algn="ctr"/>
                      <a:r>
                        <a:rPr lang="en-US" sz="1400" b="0" dirty="0" smtClean="0">
                          <a:solidFill>
                            <a:schemeClr val="tx1"/>
                          </a:solidFill>
                        </a:rPr>
                        <a:t>01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6" name="Oval 25"/>
          <p:cNvSpPr/>
          <p:nvPr/>
        </p:nvSpPr>
        <p:spPr>
          <a:xfrm>
            <a:off x="1025525" y="4160838"/>
            <a:ext cx="2743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7" name="Rectangle 26"/>
          <p:cNvSpPr>
            <a:spLocks noChangeArrowheads="1"/>
          </p:cNvSpPr>
          <p:nvPr/>
        </p:nvSpPr>
        <p:spPr bwMode="auto">
          <a:xfrm>
            <a:off x="3435350" y="3706813"/>
            <a:ext cx="5850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A</a:t>
            </a:r>
            <a:r>
              <a:rPr lang="en-US" dirty="0" smtClean="0"/>
              <a:t>’.B</a:t>
            </a:r>
            <a:r>
              <a:rPr lang="en-US" dirty="0"/>
              <a:t>’</a:t>
            </a:r>
          </a:p>
        </p:txBody>
      </p:sp>
      <p:cxnSp>
        <p:nvCxnSpPr>
          <p:cNvPr id="28" name="Straight Connector 27"/>
          <p:cNvCxnSpPr/>
          <p:nvPr/>
        </p:nvCxnSpPr>
        <p:spPr>
          <a:xfrm flipH="1">
            <a:off x="3398838" y="4016375"/>
            <a:ext cx="228600" cy="212725"/>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396120233"/>
              </p:ext>
            </p:extLst>
          </p:nvPr>
        </p:nvGraphicFramePr>
        <p:xfrm>
          <a:off x="5040313" y="1295400"/>
          <a:ext cx="3124200" cy="1535113"/>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7">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0</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1</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874">
                <a:tc>
                  <a:txBody>
                    <a:bodyPr/>
                    <a:lstStyle/>
                    <a:p>
                      <a:pPr algn="ctr"/>
                      <a:r>
                        <a:rPr lang="en-US" sz="1400" b="1" u="sng" dirty="0" smtClean="0">
                          <a:solidFill>
                            <a:srgbClr val="FF0000"/>
                          </a:solidFill>
                        </a:rPr>
                        <a:t>0</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1" u="sng" dirty="0" smtClean="0">
                          <a:solidFill>
                            <a:srgbClr val="FF0000"/>
                          </a:solidFill>
                        </a:rPr>
                        <a:t>1</a:t>
                      </a:r>
                      <a:r>
                        <a:rPr lang="en-US" sz="1400" b="0" dirty="0" smtClean="0">
                          <a:solidFill>
                            <a:schemeClr val="tx1"/>
                          </a:solidFill>
                        </a:rPr>
                        <a:t>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0" name="Oval 29"/>
          <p:cNvSpPr/>
          <p:nvPr/>
        </p:nvSpPr>
        <p:spPr>
          <a:xfrm>
            <a:off x="6264275" y="1860550"/>
            <a:ext cx="1371600" cy="766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1" name="Rectangle 30"/>
          <p:cNvSpPr>
            <a:spLocks noChangeArrowheads="1"/>
          </p:cNvSpPr>
          <p:nvPr/>
        </p:nvSpPr>
        <p:spPr bwMode="auto">
          <a:xfrm>
            <a:off x="5876925" y="2898775"/>
            <a:ext cx="510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B.D</a:t>
            </a:r>
            <a:endParaRPr lang="en-US" dirty="0"/>
          </a:p>
        </p:txBody>
      </p:sp>
      <p:cxnSp>
        <p:nvCxnSpPr>
          <p:cNvPr id="32" name="Straight Connector 31"/>
          <p:cNvCxnSpPr>
            <a:stCxn id="30" idx="3"/>
            <a:endCxn id="31" idx="0"/>
          </p:cNvCxnSpPr>
          <p:nvPr/>
        </p:nvCxnSpPr>
        <p:spPr>
          <a:xfrm flipH="1">
            <a:off x="6131963" y="2515023"/>
            <a:ext cx="333178" cy="383752"/>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p:cNvSpPr txBox="1">
            <a:spLocks noChangeArrowheads="1"/>
          </p:cNvSpPr>
          <p:nvPr/>
        </p:nvSpPr>
        <p:spPr bwMode="auto">
          <a:xfrm>
            <a:off x="6378575" y="2836863"/>
            <a:ext cx="262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buFont typeface="Arial" pitchFamily="34" charset="0"/>
              <a:buChar char="•"/>
            </a:pPr>
            <a:r>
              <a:rPr lang="en-US" sz="1400"/>
              <a:t>Row: A is kicked off</a:t>
            </a:r>
          </a:p>
          <a:p>
            <a:pPr eaLnBrk="1" hangingPunct="1">
              <a:buFont typeface="Arial" pitchFamily="34" charset="0"/>
              <a:buChar char="•"/>
            </a:pPr>
            <a:r>
              <a:rPr lang="en-US" sz="1400"/>
              <a:t>Column: C is kicked off</a:t>
            </a:r>
          </a:p>
        </p:txBody>
      </p:sp>
      <p:sp>
        <p:nvSpPr>
          <p:cNvPr id="37" name="Rectangle 36"/>
          <p:cNvSpPr>
            <a:spLocks noChangeArrowheads="1"/>
          </p:cNvSpPr>
          <p:nvPr/>
        </p:nvSpPr>
        <p:spPr bwMode="auto">
          <a:xfrm>
            <a:off x="8540180" y="3784600"/>
            <a:ext cx="603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B</a:t>
            </a:r>
            <a:r>
              <a:rPr lang="en-US" dirty="0" smtClean="0"/>
              <a:t>’.D</a:t>
            </a:r>
            <a:r>
              <a:rPr lang="en-US" dirty="0"/>
              <a:t>’</a:t>
            </a:r>
          </a:p>
        </p:txBody>
      </p:sp>
      <p:cxnSp>
        <p:nvCxnSpPr>
          <p:cNvPr id="38" name="Straight Connector 37"/>
          <p:cNvCxnSpPr>
            <a:stCxn id="37" idx="1"/>
          </p:cNvCxnSpPr>
          <p:nvPr/>
        </p:nvCxnSpPr>
        <p:spPr>
          <a:xfrm flipH="1">
            <a:off x="8074025" y="3969266"/>
            <a:ext cx="466155" cy="345559"/>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3"/>
          <p:cNvSpPr txBox="1">
            <a:spLocks noChangeArrowheads="1"/>
          </p:cNvSpPr>
          <p:nvPr/>
        </p:nvSpPr>
        <p:spPr bwMode="auto">
          <a:xfrm>
            <a:off x="228600" y="762000"/>
            <a:ext cx="8496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342900" indent="-34290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lvl="1" eaLnBrk="1" hangingPunct="1">
              <a:spcBef>
                <a:spcPct val="50000"/>
              </a:spcBef>
              <a:buSzPct val="120000"/>
              <a:buFont typeface="Wingdings" pitchFamily="2" charset="2"/>
              <a:buChar char="§"/>
            </a:pPr>
            <a:r>
              <a:rPr lang="en-GB" sz="2000" dirty="0"/>
              <a:t>Grouping 4 cells will eliminates 2 literals</a:t>
            </a:r>
          </a:p>
          <a:p>
            <a:pPr lvl="1" eaLnBrk="1" hangingPunct="1">
              <a:spcBef>
                <a:spcPct val="50000"/>
              </a:spcBef>
              <a:buSzPct val="120000"/>
              <a:buFont typeface="Wingdings" pitchFamily="2" charset="2"/>
              <a:buChar char="§"/>
            </a:pPr>
            <a:endParaRPr lang="en-GB" sz="2000" dirty="0"/>
          </a:p>
          <a:p>
            <a:pPr lvl="1" eaLnBrk="1" hangingPunct="1">
              <a:spcBef>
                <a:spcPct val="50000"/>
              </a:spcBef>
              <a:buSzPct val="120000"/>
              <a:buFont typeface="Wingdings" pitchFamily="2" charset="2"/>
              <a:buChar char="§"/>
            </a:pPr>
            <a:endParaRPr lang="en-GB" sz="2000" dirty="0"/>
          </a:p>
          <a:p>
            <a:pPr lvl="1" eaLnBrk="1" hangingPunct="1">
              <a:spcBef>
                <a:spcPct val="50000"/>
              </a:spcBef>
              <a:buSzPct val="120000"/>
              <a:buFont typeface="Wingdings" pitchFamily="2" charset="2"/>
              <a:buChar char="§"/>
            </a:pPr>
            <a:endParaRPr lang="en-GB" sz="2000" dirty="0"/>
          </a:p>
          <a:p>
            <a:pPr lvl="1" eaLnBrk="1" hangingPunct="1">
              <a:spcBef>
                <a:spcPct val="50000"/>
              </a:spcBef>
              <a:buSzPct val="120000"/>
              <a:buFont typeface="Arial" pitchFamily="34" charset="0"/>
              <a:buNone/>
            </a:pPr>
            <a:endParaRPr lang="en-US" sz="2400" b="1" dirty="0">
              <a:solidFill>
                <a:srgbClr val="0000FF"/>
              </a:solidFill>
            </a:endParaRPr>
          </a:p>
        </p:txBody>
      </p:sp>
    </p:spTree>
    <p:extLst>
      <p:ext uri="{BB962C8B-B14F-4D97-AF65-F5344CB8AC3E}">
        <p14:creationId xmlns:p14="http://schemas.microsoft.com/office/powerpoint/2010/main" val="42878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p:bldP spid="26" grpId="0" animBg="1"/>
      <p:bldP spid="27" grpId="0"/>
      <p:bldP spid="30" grpId="0" animBg="1"/>
      <p:bldP spid="31" grpId="0"/>
      <p:bldP spid="36" grpId="0"/>
      <p:bldP spid="3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57200" y="669067"/>
            <a:ext cx="8496300" cy="1295400"/>
          </a:xfrm>
        </p:spPr>
        <p:txBody>
          <a:bodyPr/>
          <a:lstStyle/>
          <a:p>
            <a:pPr marL="342900" lvl="1" indent="-342900" eaLnBrk="1" hangingPunct="1">
              <a:spcBef>
                <a:spcPct val="50000"/>
              </a:spcBef>
              <a:buSzPct val="120000"/>
              <a:buFont typeface="Wingdings" pitchFamily="2" charset="2"/>
              <a:buChar char="§"/>
            </a:pPr>
            <a:r>
              <a:rPr lang="en-GB" sz="2000" dirty="0" smtClean="0"/>
              <a:t>Grouping 8 cells eliminates 3 literals</a:t>
            </a:r>
          </a:p>
          <a:p>
            <a:pPr marL="342900" lvl="1" indent="-342900" eaLnBrk="1" hangingPunct="1">
              <a:spcBef>
                <a:spcPct val="50000"/>
              </a:spcBef>
              <a:buSzPct val="120000"/>
              <a:buFont typeface="Wingdings" pitchFamily="2" charset="2"/>
              <a:buChar char="§"/>
            </a:pPr>
            <a:endParaRPr lang="en-GB" sz="2000" dirty="0" smtClean="0"/>
          </a:p>
          <a:p>
            <a:pPr marL="342900" lvl="1" indent="-342900" eaLnBrk="1" hangingPunct="1">
              <a:spcBef>
                <a:spcPct val="50000"/>
              </a:spcBef>
              <a:buSzPct val="120000"/>
              <a:buFont typeface="Wingdings" pitchFamily="2" charset="2"/>
              <a:buChar char="§"/>
            </a:pPr>
            <a:endParaRPr lang="en-GB" sz="2000" dirty="0" smtClean="0"/>
          </a:p>
          <a:p>
            <a:pPr marL="342900" lvl="1" indent="-342900" eaLnBrk="1" hangingPunct="1">
              <a:spcBef>
                <a:spcPct val="50000"/>
              </a:spcBef>
              <a:buSzPct val="120000"/>
              <a:buFont typeface="Arial" pitchFamily="34" charset="0"/>
              <a:buNone/>
            </a:pPr>
            <a:endParaRPr lang="en-US" sz="2400" b="1" dirty="0" smtClean="0">
              <a:solidFill>
                <a:srgbClr val="0000FF"/>
              </a:solidFill>
            </a:endParaRPr>
          </a:p>
        </p:txBody>
      </p:sp>
      <p:sp>
        <p:nvSpPr>
          <p:cNvPr id="87043" name="Title 2"/>
          <p:cNvSpPr>
            <a:spLocks noGrp="1"/>
          </p:cNvSpPr>
          <p:nvPr>
            <p:ph type="title"/>
          </p:nvPr>
        </p:nvSpPr>
        <p:spPr/>
        <p:txBody>
          <a:bodyPr/>
          <a:lstStyle/>
          <a:p>
            <a:pPr eaLnBrk="1" hangingPunct="1"/>
            <a:r>
              <a:rPr lang="en-US" dirty="0"/>
              <a:t>K-MAP for SOP</a:t>
            </a:r>
            <a:endParaRPr lang="en-US" sz="3200" dirty="0" smtClean="0"/>
          </a:p>
        </p:txBody>
      </p:sp>
      <p:sp>
        <p:nvSpPr>
          <p:cNvPr id="870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9937B89-8FFA-4EF1-85E6-35CA7582D942}" type="slidenum">
              <a:rPr lang="en-US" smtClean="0">
                <a:solidFill>
                  <a:srgbClr val="898989"/>
                </a:solidFill>
              </a:rPr>
              <a:pPr eaLnBrk="1" hangingPunct="1"/>
              <a:t>74</a:t>
            </a:fld>
            <a:endParaRPr lang="en-US" smtClean="0">
              <a:solidFill>
                <a:srgbClr val="898989"/>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064285705"/>
              </p:ext>
            </p:extLst>
          </p:nvPr>
        </p:nvGraphicFramePr>
        <p:xfrm>
          <a:off x="2446165" y="1019840"/>
          <a:ext cx="3124200" cy="1535113"/>
        </p:xfrm>
        <a:graphic>
          <a:graphicData uri="http://schemas.openxmlformats.org/drawingml/2006/table">
            <a:tbl>
              <a:tblPr firstRow="1" bandRow="1">
                <a:tableStyleId>{5C22544A-7EE6-4342-B048-85BDC9FD1C3A}</a:tableStyleId>
              </a:tblPr>
              <a:tblGrid>
                <a:gridCol w="765110"/>
                <a:gridCol w="484570"/>
                <a:gridCol w="624840"/>
                <a:gridCol w="624840"/>
                <a:gridCol w="624840"/>
              </a:tblGrid>
              <a:tr h="315617">
                <a:tc>
                  <a:txBody>
                    <a:bodyPr/>
                    <a:lstStyle/>
                    <a:p>
                      <a:pPr algn="ctr"/>
                      <a:r>
                        <a:rPr lang="en-US" sz="1400" b="0" dirty="0" smtClean="0">
                          <a:solidFill>
                            <a:schemeClr val="tx1"/>
                          </a:solidFill>
                        </a:rPr>
                        <a:t>AB\CD</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00</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01</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11</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FF0000"/>
                          </a:solidFill>
                        </a:rPr>
                        <a:t>10</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0</a:t>
                      </a:r>
                      <a:r>
                        <a:rPr lang="en-US" sz="1400" b="1" u="sng" dirty="0" smtClean="0">
                          <a:solidFill>
                            <a:srgbClr val="FF0000"/>
                          </a:solidFill>
                        </a:rPr>
                        <a:t>0</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304874">
                <a:tc>
                  <a:txBody>
                    <a:bodyPr/>
                    <a:lstStyle/>
                    <a:p>
                      <a:pPr algn="ctr"/>
                      <a:r>
                        <a:rPr lang="en-US" sz="1400" b="0" dirty="0" smtClean="0">
                          <a:solidFill>
                            <a:schemeClr val="tx1"/>
                          </a:solidFill>
                        </a:rPr>
                        <a:t>0</a:t>
                      </a:r>
                      <a:r>
                        <a:rPr lang="en-US" sz="1400" b="1" u="sng" dirty="0" smtClean="0">
                          <a:solidFill>
                            <a:srgbClr val="FF0000"/>
                          </a:solidFill>
                        </a:rPr>
                        <a:t>1</a:t>
                      </a:r>
                      <a:endParaRPr lang="en-US" sz="1400" b="1" u="sng" dirty="0">
                        <a:solidFill>
                          <a:srgbClr val="FF0000"/>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1400" b="0" dirty="0" smtClean="0">
                          <a:solidFill>
                            <a:schemeClr val="tx1"/>
                          </a:solidFill>
                        </a:rPr>
                        <a:t>1</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304874">
                <a:tc>
                  <a:txBody>
                    <a:bodyPr/>
                    <a:lstStyle/>
                    <a:p>
                      <a:pPr algn="ctr"/>
                      <a:r>
                        <a:rPr lang="en-US" sz="1400" b="0" dirty="0" smtClean="0">
                          <a:solidFill>
                            <a:schemeClr val="tx1"/>
                          </a:solidFill>
                        </a:rPr>
                        <a:t>11</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74">
                <a:tc>
                  <a:txBody>
                    <a:bodyPr/>
                    <a:lstStyle/>
                    <a:p>
                      <a:pPr algn="ctr"/>
                      <a:r>
                        <a:rPr lang="en-US" sz="1400" b="0" dirty="0" smtClean="0">
                          <a:solidFill>
                            <a:schemeClr val="tx1"/>
                          </a:solidFill>
                        </a:rPr>
                        <a:t>10</a:t>
                      </a:r>
                      <a:endParaRPr lang="en-US" sz="1400" b="0" dirty="0">
                        <a:solidFill>
                          <a:schemeClr val="tx1"/>
                        </a:solidFill>
                      </a:endParaRPr>
                    </a:p>
                  </a:txBody>
                  <a:tcPr marT="45731" marB="4573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0</a:t>
                      </a:r>
                      <a:endParaRPr lang="en-US" sz="1400" b="0" dirty="0">
                        <a:solidFill>
                          <a:schemeClr val="tx1"/>
                        </a:solidFill>
                      </a:endParaRPr>
                    </a:p>
                  </a:txBody>
                  <a:tcPr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5" name="Oval 34"/>
          <p:cNvSpPr/>
          <p:nvPr/>
        </p:nvSpPr>
        <p:spPr>
          <a:xfrm>
            <a:off x="3055765" y="1280190"/>
            <a:ext cx="2743200" cy="730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9" name="Rectangle 38"/>
          <p:cNvSpPr>
            <a:spLocks noChangeArrowheads="1"/>
          </p:cNvSpPr>
          <p:nvPr/>
        </p:nvSpPr>
        <p:spPr bwMode="auto">
          <a:xfrm>
            <a:off x="6308552" y="1348453"/>
            <a:ext cx="366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A’</a:t>
            </a:r>
          </a:p>
        </p:txBody>
      </p:sp>
      <p:cxnSp>
        <p:nvCxnSpPr>
          <p:cNvPr id="40" name="Straight Connector 39"/>
          <p:cNvCxnSpPr/>
          <p:nvPr/>
        </p:nvCxnSpPr>
        <p:spPr>
          <a:xfrm flipH="1">
            <a:off x="5852940" y="1561178"/>
            <a:ext cx="45561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3"/>
          <p:cNvSpPr txBox="1">
            <a:spLocks noChangeArrowheads="1"/>
          </p:cNvSpPr>
          <p:nvPr/>
        </p:nvSpPr>
        <p:spPr bwMode="auto">
          <a:xfrm>
            <a:off x="388764" y="2895600"/>
            <a:ext cx="867903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eaLnBrk="1" hangingPunct="1">
              <a:lnSpc>
                <a:spcPct val="90000"/>
              </a:lnSpc>
              <a:buSzPct val="120000"/>
              <a:buFont typeface="Wingdings" pitchFamily="2" charset="2"/>
              <a:buChar char="§"/>
            </a:pPr>
            <a:r>
              <a:rPr lang="en-GB" sz="2000" dirty="0" smtClean="0"/>
              <a:t>In general, grouping 2</a:t>
            </a:r>
            <a:r>
              <a:rPr lang="en-GB" sz="2000" i="1" baseline="30000" dirty="0" smtClean="0"/>
              <a:t>n</a:t>
            </a:r>
            <a:r>
              <a:rPr lang="en-GB" sz="2000" dirty="0" smtClean="0"/>
              <a:t> squares eliminates </a:t>
            </a:r>
            <a:r>
              <a:rPr lang="en-GB" sz="2000" i="1" dirty="0" smtClean="0"/>
              <a:t>n</a:t>
            </a:r>
            <a:r>
              <a:rPr lang="en-GB" sz="2000" dirty="0" smtClean="0"/>
              <a:t> variables.</a:t>
            </a:r>
            <a:endParaRPr lang="en-US" sz="2000" b="1" dirty="0" smtClean="0">
              <a:solidFill>
                <a:srgbClr val="0000FF"/>
              </a:solidFill>
            </a:endParaRPr>
          </a:p>
          <a:p>
            <a:pPr eaLnBrk="1" hangingPunct="1">
              <a:lnSpc>
                <a:spcPct val="90000"/>
              </a:lnSpc>
              <a:buSzPct val="120000"/>
              <a:buFont typeface="Wingdings" pitchFamily="2" charset="2"/>
              <a:buChar char="§"/>
            </a:pPr>
            <a:r>
              <a:rPr lang="en-US" sz="2000" dirty="0" smtClean="0"/>
              <a:t>Invalid groups are groups which are </a:t>
            </a:r>
          </a:p>
          <a:p>
            <a:pPr lvl="1" eaLnBrk="1" hangingPunct="1">
              <a:lnSpc>
                <a:spcPct val="90000"/>
              </a:lnSpc>
              <a:buSzPct val="120000"/>
              <a:buFont typeface="Wingdings" pitchFamily="2" charset="2"/>
              <a:buChar char="§"/>
            </a:pPr>
            <a:r>
              <a:rPr lang="en-US" sz="2000" dirty="0" smtClean="0"/>
              <a:t>Non- rectangular, or</a:t>
            </a:r>
          </a:p>
          <a:p>
            <a:pPr lvl="1" eaLnBrk="1" hangingPunct="1">
              <a:lnSpc>
                <a:spcPct val="90000"/>
              </a:lnSpc>
              <a:buSzPct val="120000"/>
              <a:buFont typeface="Wingdings" pitchFamily="2" charset="2"/>
              <a:buChar char="§"/>
            </a:pPr>
            <a:r>
              <a:rPr lang="en-US" sz="2000" dirty="0" smtClean="0"/>
              <a:t>The row or column size is not in the power of 2</a:t>
            </a:r>
          </a:p>
        </p:txBody>
      </p:sp>
      <p:grpSp>
        <p:nvGrpSpPr>
          <p:cNvPr id="13" name="Group 5"/>
          <p:cNvGrpSpPr>
            <a:grpSpLocks/>
          </p:cNvGrpSpPr>
          <p:nvPr/>
        </p:nvGrpSpPr>
        <p:grpSpPr bwMode="auto">
          <a:xfrm>
            <a:off x="2126692" y="4420974"/>
            <a:ext cx="1739900" cy="2192338"/>
            <a:chOff x="1584" y="2367"/>
            <a:chExt cx="1096" cy="1381"/>
          </a:xfrm>
        </p:grpSpPr>
        <p:sp>
          <p:nvSpPr>
            <p:cNvPr id="31" name="Freeform 6"/>
            <p:cNvSpPr>
              <a:spLocks/>
            </p:cNvSpPr>
            <p:nvPr/>
          </p:nvSpPr>
          <p:spPr bwMode="auto">
            <a:xfrm>
              <a:off x="1605" y="2898"/>
              <a:ext cx="801" cy="604"/>
            </a:xfrm>
            <a:custGeom>
              <a:avLst/>
              <a:gdLst>
                <a:gd name="T0" fmla="*/ 1 w 1515"/>
                <a:gd name="T1" fmla="*/ 1 h 937"/>
                <a:gd name="T2" fmla="*/ 1 w 1515"/>
                <a:gd name="T3" fmla="*/ 1 h 937"/>
                <a:gd name="T4" fmla="*/ 1 w 1515"/>
                <a:gd name="T5" fmla="*/ 1 h 937"/>
                <a:gd name="T6" fmla="*/ 1 w 1515"/>
                <a:gd name="T7" fmla="*/ 1 h 937"/>
                <a:gd name="T8" fmla="*/ 1 w 1515"/>
                <a:gd name="T9" fmla="*/ 1 h 937"/>
                <a:gd name="T10" fmla="*/ 1 w 1515"/>
                <a:gd name="T11" fmla="*/ 1 h 937"/>
                <a:gd name="T12" fmla="*/ 1 w 1515"/>
                <a:gd name="T13" fmla="*/ 1 h 937"/>
                <a:gd name="T14" fmla="*/ 1 w 1515"/>
                <a:gd name="T15" fmla="*/ 1 h 937"/>
                <a:gd name="T16" fmla="*/ 1 w 1515"/>
                <a:gd name="T17" fmla="*/ 1 h 9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5"/>
                <a:gd name="T28" fmla="*/ 0 h 937"/>
                <a:gd name="T29" fmla="*/ 1515 w 1515"/>
                <a:gd name="T30" fmla="*/ 937 h 9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5" h="937">
                  <a:moveTo>
                    <a:pt x="1302" y="914"/>
                  </a:moveTo>
                  <a:cubicBezTo>
                    <a:pt x="1089" y="934"/>
                    <a:pt x="412" y="937"/>
                    <a:pt x="206" y="890"/>
                  </a:cubicBezTo>
                  <a:cubicBezTo>
                    <a:pt x="0" y="843"/>
                    <a:pt x="89" y="763"/>
                    <a:pt x="66" y="630"/>
                  </a:cubicBezTo>
                  <a:cubicBezTo>
                    <a:pt x="43" y="497"/>
                    <a:pt x="16" y="180"/>
                    <a:pt x="66" y="90"/>
                  </a:cubicBezTo>
                  <a:cubicBezTo>
                    <a:pt x="116" y="0"/>
                    <a:pt x="316" y="17"/>
                    <a:pt x="366" y="90"/>
                  </a:cubicBezTo>
                  <a:cubicBezTo>
                    <a:pt x="416" y="163"/>
                    <a:pt x="213" y="450"/>
                    <a:pt x="366" y="530"/>
                  </a:cubicBezTo>
                  <a:cubicBezTo>
                    <a:pt x="519" y="610"/>
                    <a:pt x="1099" y="530"/>
                    <a:pt x="1286" y="570"/>
                  </a:cubicBezTo>
                  <a:cubicBezTo>
                    <a:pt x="1473" y="610"/>
                    <a:pt x="1476" y="710"/>
                    <a:pt x="1486" y="770"/>
                  </a:cubicBezTo>
                  <a:cubicBezTo>
                    <a:pt x="1496" y="830"/>
                    <a:pt x="1515" y="894"/>
                    <a:pt x="1302" y="914"/>
                  </a:cubicBezTo>
                  <a:close/>
                </a:path>
              </a:pathLst>
            </a:custGeom>
            <a:solidFill>
              <a:srgbClr val="CCFFCC"/>
            </a:solidFill>
            <a:ln w="9525">
              <a:solidFill>
                <a:srgbClr val="000000"/>
              </a:solidFill>
              <a:round/>
              <a:headEnd/>
              <a:tailEnd/>
            </a:ln>
          </p:spPr>
          <p:txBody>
            <a:bodyPr/>
            <a:lstStyle/>
            <a:p>
              <a:endParaRPr lang="en-US" sz="1600"/>
            </a:p>
          </p:txBody>
        </p:sp>
        <p:sp>
          <p:nvSpPr>
            <p:cNvPr id="32" name="AutoShape 7"/>
            <p:cNvSpPr>
              <a:spLocks noChangeArrowheads="1"/>
            </p:cNvSpPr>
            <p:nvPr/>
          </p:nvSpPr>
          <p:spPr bwMode="auto">
            <a:xfrm>
              <a:off x="1882" y="2410"/>
              <a:ext cx="752" cy="477"/>
            </a:xfrm>
            <a:prstGeom prst="roundRect">
              <a:avLst>
                <a:gd name="adj" fmla="val 16667"/>
              </a:avLst>
            </a:prstGeom>
            <a:solidFill>
              <a:srgbClr val="99CCFF"/>
            </a:solidFill>
            <a:ln w="9525">
              <a:solidFill>
                <a:srgbClr val="000000"/>
              </a:solidFill>
              <a:round/>
              <a:headEnd/>
              <a:tailEnd/>
            </a:ln>
          </p:spPr>
          <p:txBody>
            <a:bodyPr/>
            <a:lstStyle/>
            <a:p>
              <a:endParaRPr lang="en-US" sz="1600"/>
            </a:p>
          </p:txBody>
        </p:sp>
        <p:sp>
          <p:nvSpPr>
            <p:cNvPr id="33" name="Rectangle 8"/>
            <p:cNvSpPr>
              <a:spLocks noChangeArrowheads="1"/>
            </p:cNvSpPr>
            <p:nvPr/>
          </p:nvSpPr>
          <p:spPr bwMode="auto">
            <a:xfrm>
              <a:off x="1584" y="2367"/>
              <a:ext cx="1096" cy="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600"/>
            </a:p>
          </p:txBody>
        </p:sp>
        <p:sp>
          <p:nvSpPr>
            <p:cNvPr id="36" name="Line 9"/>
            <p:cNvSpPr>
              <a:spLocks noChangeShapeType="1"/>
            </p:cNvSpPr>
            <p:nvPr/>
          </p:nvSpPr>
          <p:spPr bwMode="auto">
            <a:xfrm>
              <a:off x="1584" y="2645"/>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7" name="Line 10"/>
            <p:cNvSpPr>
              <a:spLocks noChangeShapeType="1"/>
            </p:cNvSpPr>
            <p:nvPr/>
          </p:nvSpPr>
          <p:spPr bwMode="auto">
            <a:xfrm>
              <a:off x="1584" y="2924"/>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8" name="Line 11"/>
            <p:cNvSpPr>
              <a:spLocks noChangeShapeType="1"/>
            </p:cNvSpPr>
            <p:nvPr/>
          </p:nvSpPr>
          <p:spPr bwMode="auto">
            <a:xfrm>
              <a:off x="1857"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1" name="Line 12"/>
            <p:cNvSpPr>
              <a:spLocks noChangeShapeType="1"/>
            </p:cNvSpPr>
            <p:nvPr/>
          </p:nvSpPr>
          <p:spPr bwMode="auto">
            <a:xfrm>
              <a:off x="2131"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2" name="Line 13"/>
            <p:cNvSpPr>
              <a:spLocks noChangeShapeType="1"/>
            </p:cNvSpPr>
            <p:nvPr/>
          </p:nvSpPr>
          <p:spPr bwMode="auto">
            <a:xfrm>
              <a:off x="1584" y="3201"/>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3" name="Line 14"/>
            <p:cNvSpPr>
              <a:spLocks noChangeShapeType="1"/>
            </p:cNvSpPr>
            <p:nvPr/>
          </p:nvSpPr>
          <p:spPr bwMode="auto">
            <a:xfrm>
              <a:off x="2406"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4" name="Text Box 15"/>
            <p:cNvSpPr txBox="1">
              <a:spLocks noChangeArrowheads="1"/>
            </p:cNvSpPr>
            <p:nvPr/>
          </p:nvSpPr>
          <p:spPr bwMode="auto">
            <a:xfrm>
              <a:off x="2406" y="2448"/>
              <a:ext cx="2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45" name="Text Box 16"/>
            <p:cNvSpPr txBox="1">
              <a:spLocks noChangeArrowheads="1"/>
            </p:cNvSpPr>
            <p:nvPr/>
          </p:nvSpPr>
          <p:spPr bwMode="auto">
            <a:xfrm>
              <a:off x="1857" y="3264"/>
              <a:ext cx="27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46" name="Text Box 17"/>
            <p:cNvSpPr txBox="1">
              <a:spLocks noChangeArrowheads="1"/>
            </p:cNvSpPr>
            <p:nvPr/>
          </p:nvSpPr>
          <p:spPr bwMode="auto">
            <a:xfrm>
              <a:off x="1584" y="3264"/>
              <a:ext cx="27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47" name="Text Box 18"/>
            <p:cNvSpPr txBox="1">
              <a:spLocks noChangeArrowheads="1"/>
            </p:cNvSpPr>
            <p:nvPr/>
          </p:nvSpPr>
          <p:spPr bwMode="auto">
            <a:xfrm>
              <a:off x="1857" y="2448"/>
              <a:ext cx="2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48" name="Text Box 19"/>
            <p:cNvSpPr txBox="1">
              <a:spLocks noChangeArrowheads="1"/>
            </p:cNvSpPr>
            <p:nvPr/>
          </p:nvSpPr>
          <p:spPr bwMode="auto">
            <a:xfrm>
              <a:off x="2131" y="2448"/>
              <a:ext cx="27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49" name="Text Box 20"/>
            <p:cNvSpPr txBox="1">
              <a:spLocks noChangeArrowheads="1"/>
            </p:cNvSpPr>
            <p:nvPr/>
          </p:nvSpPr>
          <p:spPr bwMode="auto">
            <a:xfrm>
              <a:off x="2406" y="2688"/>
              <a:ext cx="2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50" name="Text Box 21"/>
            <p:cNvSpPr txBox="1">
              <a:spLocks noChangeArrowheads="1"/>
            </p:cNvSpPr>
            <p:nvPr/>
          </p:nvSpPr>
          <p:spPr bwMode="auto">
            <a:xfrm>
              <a:off x="2131" y="2688"/>
              <a:ext cx="2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51" name="Text Box 22"/>
            <p:cNvSpPr txBox="1">
              <a:spLocks noChangeArrowheads="1"/>
            </p:cNvSpPr>
            <p:nvPr/>
          </p:nvSpPr>
          <p:spPr bwMode="auto">
            <a:xfrm>
              <a:off x="1857" y="2688"/>
              <a:ext cx="27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52" name="Text Box 23"/>
            <p:cNvSpPr txBox="1">
              <a:spLocks noChangeArrowheads="1"/>
            </p:cNvSpPr>
            <p:nvPr/>
          </p:nvSpPr>
          <p:spPr bwMode="auto">
            <a:xfrm>
              <a:off x="2131" y="3264"/>
              <a:ext cx="27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53" name="Text Box 24"/>
            <p:cNvSpPr txBox="1">
              <a:spLocks noChangeArrowheads="1"/>
            </p:cNvSpPr>
            <p:nvPr/>
          </p:nvSpPr>
          <p:spPr bwMode="auto">
            <a:xfrm>
              <a:off x="1584" y="2976"/>
              <a:ext cx="27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54" name="Text Box 25"/>
            <p:cNvSpPr txBox="1">
              <a:spLocks noChangeArrowheads="1"/>
            </p:cNvSpPr>
            <p:nvPr/>
          </p:nvSpPr>
          <p:spPr bwMode="auto">
            <a:xfrm>
              <a:off x="1882" y="3380"/>
              <a:ext cx="3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3200" b="1" dirty="0" smtClean="0">
                  <a:solidFill>
                    <a:srgbClr val="FF0000"/>
                  </a:solidFill>
                  <a:latin typeface="Times New Roman" pitchFamily="18" charset="0"/>
                  <a:cs typeface="Times New Roman" pitchFamily="18" charset="0"/>
                  <a:sym typeface="ZapfDingbats"/>
                </a:rPr>
                <a:t>×</a:t>
              </a:r>
              <a:endParaRPr lang="en-GB" sz="3200" b="1" dirty="0">
                <a:solidFill>
                  <a:srgbClr val="FF0000"/>
                </a:solidFill>
                <a:latin typeface="Times New Roman" pitchFamily="18" charset="0"/>
                <a:cs typeface="Times New Roman" pitchFamily="18" charset="0"/>
                <a:sym typeface="ZapfDingbats"/>
              </a:endParaRPr>
            </a:p>
          </p:txBody>
        </p:sp>
      </p:grpSp>
      <p:grpSp>
        <p:nvGrpSpPr>
          <p:cNvPr id="14" name="Group 26"/>
          <p:cNvGrpSpPr>
            <a:grpSpLocks/>
          </p:cNvGrpSpPr>
          <p:nvPr/>
        </p:nvGrpSpPr>
        <p:grpSpPr bwMode="auto">
          <a:xfrm>
            <a:off x="5022292" y="4344774"/>
            <a:ext cx="1762125" cy="1893888"/>
            <a:chOff x="3776" y="2311"/>
            <a:chExt cx="1110" cy="1193"/>
          </a:xfrm>
        </p:grpSpPr>
        <p:sp>
          <p:nvSpPr>
            <p:cNvPr id="15" name="Freeform 27"/>
            <p:cNvSpPr>
              <a:spLocks/>
            </p:cNvSpPr>
            <p:nvPr/>
          </p:nvSpPr>
          <p:spPr bwMode="auto">
            <a:xfrm>
              <a:off x="4033" y="2955"/>
              <a:ext cx="853" cy="549"/>
            </a:xfrm>
            <a:custGeom>
              <a:avLst/>
              <a:gdLst>
                <a:gd name="T0" fmla="*/ 1 w 1347"/>
                <a:gd name="T1" fmla="*/ 1 h 853"/>
                <a:gd name="T2" fmla="*/ 1 w 1347"/>
                <a:gd name="T3" fmla="*/ 1 h 853"/>
                <a:gd name="T4" fmla="*/ 1 w 1347"/>
                <a:gd name="T5" fmla="*/ 1 h 853"/>
                <a:gd name="T6" fmla="*/ 1 w 1347"/>
                <a:gd name="T7" fmla="*/ 1 h 853"/>
                <a:gd name="T8" fmla="*/ 1 w 1347"/>
                <a:gd name="T9" fmla="*/ 1 h 853"/>
                <a:gd name="T10" fmla="*/ 1 w 1347"/>
                <a:gd name="T11" fmla="*/ 1 h 853"/>
                <a:gd name="T12" fmla="*/ 1 w 1347"/>
                <a:gd name="T13" fmla="*/ 1 h 853"/>
                <a:gd name="T14" fmla="*/ 1 w 1347"/>
                <a:gd name="T15" fmla="*/ 1 h 853"/>
                <a:gd name="T16" fmla="*/ 1 w 1347"/>
                <a:gd name="T17" fmla="*/ 1 h 853"/>
                <a:gd name="T18" fmla="*/ 1 w 1347"/>
                <a:gd name="T19" fmla="*/ 1 h 853"/>
                <a:gd name="T20" fmla="*/ 1 w 1347"/>
                <a:gd name="T21" fmla="*/ 1 h 853"/>
                <a:gd name="T22" fmla="*/ 1 w 1347"/>
                <a:gd name="T23" fmla="*/ 1 h 853"/>
                <a:gd name="T24" fmla="*/ 1 w 1347"/>
                <a:gd name="T25" fmla="*/ 1 h 853"/>
                <a:gd name="T26" fmla="*/ 1 w 1347"/>
                <a:gd name="T27" fmla="*/ 1 h 853"/>
                <a:gd name="T28" fmla="*/ 1 w 1347"/>
                <a:gd name="T29" fmla="*/ 1 h 853"/>
                <a:gd name="T30" fmla="*/ 1 w 1347"/>
                <a:gd name="T31" fmla="*/ 1 h 8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7"/>
                <a:gd name="T49" fmla="*/ 0 h 853"/>
                <a:gd name="T50" fmla="*/ 1347 w 1347"/>
                <a:gd name="T51" fmla="*/ 853 h 8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7" h="853">
                  <a:moveTo>
                    <a:pt x="1144" y="23"/>
                  </a:moveTo>
                  <a:cubicBezTo>
                    <a:pt x="1014" y="6"/>
                    <a:pt x="647" y="0"/>
                    <a:pt x="540" y="23"/>
                  </a:cubicBezTo>
                  <a:cubicBezTo>
                    <a:pt x="433" y="46"/>
                    <a:pt x="507" y="96"/>
                    <a:pt x="500" y="163"/>
                  </a:cubicBezTo>
                  <a:cubicBezTo>
                    <a:pt x="493" y="230"/>
                    <a:pt x="557" y="380"/>
                    <a:pt x="500" y="423"/>
                  </a:cubicBezTo>
                  <a:cubicBezTo>
                    <a:pt x="443" y="466"/>
                    <a:pt x="240" y="416"/>
                    <a:pt x="160" y="423"/>
                  </a:cubicBezTo>
                  <a:cubicBezTo>
                    <a:pt x="80" y="430"/>
                    <a:pt x="40" y="423"/>
                    <a:pt x="20" y="463"/>
                  </a:cubicBezTo>
                  <a:cubicBezTo>
                    <a:pt x="0" y="503"/>
                    <a:pt x="20" y="603"/>
                    <a:pt x="40" y="663"/>
                  </a:cubicBezTo>
                  <a:cubicBezTo>
                    <a:pt x="60" y="723"/>
                    <a:pt x="57" y="796"/>
                    <a:pt x="140" y="823"/>
                  </a:cubicBezTo>
                  <a:cubicBezTo>
                    <a:pt x="223" y="850"/>
                    <a:pt x="420" y="826"/>
                    <a:pt x="540" y="823"/>
                  </a:cubicBezTo>
                  <a:cubicBezTo>
                    <a:pt x="660" y="820"/>
                    <a:pt x="800" y="853"/>
                    <a:pt x="860" y="803"/>
                  </a:cubicBezTo>
                  <a:cubicBezTo>
                    <a:pt x="920" y="753"/>
                    <a:pt x="897" y="590"/>
                    <a:pt x="900" y="523"/>
                  </a:cubicBezTo>
                  <a:cubicBezTo>
                    <a:pt x="903" y="456"/>
                    <a:pt x="837" y="420"/>
                    <a:pt x="880" y="403"/>
                  </a:cubicBezTo>
                  <a:cubicBezTo>
                    <a:pt x="923" y="386"/>
                    <a:pt x="1087" y="433"/>
                    <a:pt x="1160" y="423"/>
                  </a:cubicBezTo>
                  <a:cubicBezTo>
                    <a:pt x="1233" y="413"/>
                    <a:pt x="1293" y="393"/>
                    <a:pt x="1320" y="343"/>
                  </a:cubicBezTo>
                  <a:cubicBezTo>
                    <a:pt x="1347" y="293"/>
                    <a:pt x="1340" y="176"/>
                    <a:pt x="1320" y="123"/>
                  </a:cubicBezTo>
                  <a:cubicBezTo>
                    <a:pt x="1300" y="70"/>
                    <a:pt x="1274" y="40"/>
                    <a:pt x="1144" y="23"/>
                  </a:cubicBezTo>
                  <a:close/>
                </a:path>
              </a:pathLst>
            </a:custGeom>
            <a:solidFill>
              <a:srgbClr val="FFCC99"/>
            </a:solidFill>
            <a:ln w="9525">
              <a:solidFill>
                <a:srgbClr val="000000"/>
              </a:solidFill>
              <a:round/>
              <a:headEnd/>
              <a:tailEnd/>
            </a:ln>
          </p:spPr>
          <p:txBody>
            <a:bodyPr/>
            <a:lstStyle/>
            <a:p>
              <a:endParaRPr lang="en-US" sz="1600"/>
            </a:p>
          </p:txBody>
        </p:sp>
        <p:sp>
          <p:nvSpPr>
            <p:cNvPr id="16" name="AutoShape 28"/>
            <p:cNvSpPr>
              <a:spLocks noChangeArrowheads="1"/>
            </p:cNvSpPr>
            <p:nvPr/>
          </p:nvSpPr>
          <p:spPr bwMode="auto">
            <a:xfrm rot="-2700631">
              <a:off x="3712" y="2551"/>
              <a:ext cx="672" cy="192"/>
            </a:xfrm>
            <a:prstGeom prst="roundRect">
              <a:avLst>
                <a:gd name="adj" fmla="val 16667"/>
              </a:avLst>
            </a:prstGeom>
            <a:solidFill>
              <a:srgbClr val="FFFF99"/>
            </a:solidFill>
            <a:ln w="9525">
              <a:solidFill>
                <a:schemeClr val="tx1"/>
              </a:solidFill>
              <a:round/>
              <a:headEnd/>
              <a:tailEnd/>
            </a:ln>
          </p:spPr>
          <p:txBody>
            <a:bodyPr wrap="none" anchor="ctr"/>
            <a:lstStyle/>
            <a:p>
              <a:endParaRPr lang="en-US" sz="1600"/>
            </a:p>
          </p:txBody>
        </p:sp>
        <p:sp>
          <p:nvSpPr>
            <p:cNvPr id="17" name="Rectangle 29"/>
            <p:cNvSpPr>
              <a:spLocks noChangeArrowheads="1"/>
            </p:cNvSpPr>
            <p:nvPr/>
          </p:nvSpPr>
          <p:spPr bwMode="auto">
            <a:xfrm>
              <a:off x="3776" y="2367"/>
              <a:ext cx="1096" cy="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600"/>
            </a:p>
          </p:txBody>
        </p:sp>
        <p:sp>
          <p:nvSpPr>
            <p:cNvPr id="18" name="Line 30"/>
            <p:cNvSpPr>
              <a:spLocks noChangeShapeType="1"/>
            </p:cNvSpPr>
            <p:nvPr/>
          </p:nvSpPr>
          <p:spPr bwMode="auto">
            <a:xfrm>
              <a:off x="3776" y="2645"/>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9" name="Line 31"/>
            <p:cNvSpPr>
              <a:spLocks noChangeShapeType="1"/>
            </p:cNvSpPr>
            <p:nvPr/>
          </p:nvSpPr>
          <p:spPr bwMode="auto">
            <a:xfrm>
              <a:off x="3776" y="2924"/>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20" name="Line 32"/>
            <p:cNvSpPr>
              <a:spLocks noChangeShapeType="1"/>
            </p:cNvSpPr>
            <p:nvPr/>
          </p:nvSpPr>
          <p:spPr bwMode="auto">
            <a:xfrm>
              <a:off x="4051"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21" name="Line 33"/>
            <p:cNvSpPr>
              <a:spLocks noChangeShapeType="1"/>
            </p:cNvSpPr>
            <p:nvPr/>
          </p:nvSpPr>
          <p:spPr bwMode="auto">
            <a:xfrm>
              <a:off x="4325"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22" name="Line 34"/>
            <p:cNvSpPr>
              <a:spLocks noChangeShapeType="1"/>
            </p:cNvSpPr>
            <p:nvPr/>
          </p:nvSpPr>
          <p:spPr bwMode="auto">
            <a:xfrm>
              <a:off x="3776" y="3201"/>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23" name="Line 35"/>
            <p:cNvSpPr>
              <a:spLocks noChangeShapeType="1"/>
            </p:cNvSpPr>
            <p:nvPr/>
          </p:nvSpPr>
          <p:spPr bwMode="auto">
            <a:xfrm>
              <a:off x="4598" y="2367"/>
              <a:ext cx="0" cy="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24" name="Text Box 36"/>
            <p:cNvSpPr txBox="1">
              <a:spLocks noChangeArrowheads="1"/>
            </p:cNvSpPr>
            <p:nvPr/>
          </p:nvSpPr>
          <p:spPr bwMode="auto">
            <a:xfrm>
              <a:off x="4608" y="2976"/>
              <a:ext cx="27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25" name="Text Box 37"/>
            <p:cNvSpPr txBox="1">
              <a:spLocks noChangeArrowheads="1"/>
            </p:cNvSpPr>
            <p:nvPr/>
          </p:nvSpPr>
          <p:spPr bwMode="auto">
            <a:xfrm>
              <a:off x="4051" y="3264"/>
              <a:ext cx="27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26" name="Text Box 38"/>
            <p:cNvSpPr txBox="1">
              <a:spLocks noChangeArrowheads="1"/>
            </p:cNvSpPr>
            <p:nvPr/>
          </p:nvSpPr>
          <p:spPr bwMode="auto">
            <a:xfrm>
              <a:off x="4032" y="2448"/>
              <a:ext cx="2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27" name="Text Box 39"/>
            <p:cNvSpPr txBox="1">
              <a:spLocks noChangeArrowheads="1"/>
            </p:cNvSpPr>
            <p:nvPr/>
          </p:nvSpPr>
          <p:spPr bwMode="auto">
            <a:xfrm>
              <a:off x="4325" y="3264"/>
              <a:ext cx="27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28" name="Text Box 40"/>
            <p:cNvSpPr txBox="1">
              <a:spLocks noChangeArrowheads="1"/>
            </p:cNvSpPr>
            <p:nvPr/>
          </p:nvSpPr>
          <p:spPr bwMode="auto">
            <a:xfrm>
              <a:off x="4325" y="2976"/>
              <a:ext cx="27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sp>
          <p:nvSpPr>
            <p:cNvPr id="29" name="Text Box 41"/>
            <p:cNvSpPr txBox="1">
              <a:spLocks noChangeArrowheads="1"/>
            </p:cNvSpPr>
            <p:nvPr/>
          </p:nvSpPr>
          <p:spPr bwMode="auto">
            <a:xfrm>
              <a:off x="3792" y="2688"/>
              <a:ext cx="2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1</a:t>
              </a:r>
            </a:p>
          </p:txBody>
        </p:sp>
      </p:grpSp>
      <p:sp>
        <p:nvSpPr>
          <p:cNvPr id="95" name="Text Box 25"/>
          <p:cNvSpPr txBox="1">
            <a:spLocks noChangeArrowheads="1"/>
          </p:cNvSpPr>
          <p:nvPr/>
        </p:nvSpPr>
        <p:spPr bwMode="auto">
          <a:xfrm>
            <a:off x="3812831" y="4489237"/>
            <a:ext cx="53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3200" b="1" dirty="0" smtClean="0">
                <a:solidFill>
                  <a:srgbClr val="FF0000"/>
                </a:solidFill>
                <a:latin typeface="Times New Roman" pitchFamily="18" charset="0"/>
                <a:cs typeface="Times New Roman" pitchFamily="18" charset="0"/>
                <a:sym typeface="ZapfDingbats"/>
              </a:rPr>
              <a:t>×</a:t>
            </a:r>
            <a:endParaRPr lang="en-GB" sz="3200" b="1" dirty="0">
              <a:solidFill>
                <a:srgbClr val="FF0000"/>
              </a:solidFill>
              <a:latin typeface="Times New Roman" pitchFamily="18" charset="0"/>
              <a:cs typeface="Times New Roman" pitchFamily="18" charset="0"/>
              <a:sym typeface="ZapfDingbats"/>
            </a:endParaRPr>
          </a:p>
        </p:txBody>
      </p:sp>
      <p:sp>
        <p:nvSpPr>
          <p:cNvPr id="96" name="Text Box 25"/>
          <p:cNvSpPr txBox="1">
            <a:spLocks noChangeArrowheads="1"/>
          </p:cNvSpPr>
          <p:nvPr/>
        </p:nvSpPr>
        <p:spPr bwMode="auto">
          <a:xfrm>
            <a:off x="4640722" y="4737100"/>
            <a:ext cx="53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3200" b="1" dirty="0" smtClean="0">
                <a:solidFill>
                  <a:srgbClr val="FF0000"/>
                </a:solidFill>
                <a:latin typeface="Times New Roman" pitchFamily="18" charset="0"/>
                <a:cs typeface="Times New Roman" pitchFamily="18" charset="0"/>
                <a:sym typeface="ZapfDingbats"/>
              </a:rPr>
              <a:t>×</a:t>
            </a:r>
            <a:endParaRPr lang="en-GB" sz="3200" b="1" dirty="0">
              <a:solidFill>
                <a:srgbClr val="FF0000"/>
              </a:solidFill>
              <a:latin typeface="Times New Roman" pitchFamily="18" charset="0"/>
              <a:cs typeface="Times New Roman" pitchFamily="18" charset="0"/>
              <a:sym typeface="ZapfDingbats"/>
            </a:endParaRPr>
          </a:p>
        </p:txBody>
      </p:sp>
      <p:sp>
        <p:nvSpPr>
          <p:cNvPr id="97" name="Text Box 25"/>
          <p:cNvSpPr txBox="1">
            <a:spLocks noChangeArrowheads="1"/>
          </p:cNvSpPr>
          <p:nvPr/>
        </p:nvSpPr>
        <p:spPr bwMode="auto">
          <a:xfrm>
            <a:off x="6781800" y="5334000"/>
            <a:ext cx="53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3200" b="1" dirty="0" smtClean="0">
                <a:solidFill>
                  <a:srgbClr val="FF0000"/>
                </a:solidFill>
                <a:latin typeface="Times New Roman" pitchFamily="18" charset="0"/>
                <a:cs typeface="Times New Roman" pitchFamily="18" charset="0"/>
                <a:sym typeface="ZapfDingbats"/>
              </a:rPr>
              <a:t>×</a:t>
            </a:r>
            <a:endParaRPr lang="en-GB" sz="3200" b="1" dirty="0">
              <a:solidFill>
                <a:srgbClr val="FF0000"/>
              </a:solidFill>
              <a:latin typeface="Times New Roman" pitchFamily="18" charset="0"/>
              <a:cs typeface="Times New Roman" pitchFamily="18" charset="0"/>
              <a:sym typeface="ZapfDingbats"/>
            </a:endParaRPr>
          </a:p>
        </p:txBody>
      </p:sp>
    </p:spTree>
    <p:extLst>
      <p:ext uri="{BB962C8B-B14F-4D97-AF65-F5344CB8AC3E}">
        <p14:creationId xmlns:p14="http://schemas.microsoft.com/office/powerpoint/2010/main" val="3139450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95" grpId="0"/>
      <p:bldP spid="96" grpId="0"/>
      <p:bldP spid="9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999560" y="3520223"/>
            <a:ext cx="1671981" cy="2239120"/>
            <a:chOff x="7237872" y="3379699"/>
            <a:chExt cx="1671981" cy="2239120"/>
          </a:xfrm>
        </p:grpSpPr>
        <p:sp>
          <p:nvSpPr>
            <p:cNvPr id="89108" name="Text Box 46"/>
            <p:cNvSpPr txBox="1">
              <a:spLocks noChangeArrowheads="1"/>
            </p:cNvSpPr>
            <p:nvPr/>
          </p:nvSpPr>
          <p:spPr bwMode="auto">
            <a:xfrm>
              <a:off x="7758930" y="4917107"/>
              <a:ext cx="533400" cy="7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4000" dirty="0">
                  <a:latin typeface="Wingdings 2" pitchFamily="18" charset="2"/>
                  <a:sym typeface="ZapfDingbats"/>
                </a:rPr>
                <a:t>P</a:t>
              </a:r>
            </a:p>
          </p:txBody>
        </p:sp>
        <p:sp>
          <p:nvSpPr>
            <p:cNvPr id="89109" name="AutoShape 27"/>
            <p:cNvSpPr>
              <a:spLocks/>
            </p:cNvSpPr>
            <p:nvPr/>
          </p:nvSpPr>
          <p:spPr bwMode="auto">
            <a:xfrm flipH="1">
              <a:off x="8507488" y="4658858"/>
              <a:ext cx="402365" cy="321330"/>
            </a:xfrm>
            <a:prstGeom prst="rightBracket">
              <a:avLst>
                <a:gd name="adj" fmla="val 8370"/>
              </a:avLst>
            </a:prstGeom>
            <a:solidFill>
              <a:srgbClr val="00CCFF"/>
            </a:solidFill>
            <a:ln w="9525">
              <a:solidFill>
                <a:srgbClr val="000000"/>
              </a:solidFill>
              <a:round/>
              <a:headEnd/>
              <a:tailEnd/>
            </a:ln>
          </p:spPr>
          <p:txBody>
            <a:bodyPr/>
            <a:lstStyle/>
            <a:p>
              <a:endParaRPr lang="en-US"/>
            </a:p>
          </p:txBody>
        </p:sp>
        <p:sp>
          <p:nvSpPr>
            <p:cNvPr id="89110" name="AutoShape 28"/>
            <p:cNvSpPr>
              <a:spLocks/>
            </p:cNvSpPr>
            <p:nvPr/>
          </p:nvSpPr>
          <p:spPr bwMode="auto">
            <a:xfrm>
              <a:off x="7237872" y="4628022"/>
              <a:ext cx="398789" cy="319909"/>
            </a:xfrm>
            <a:prstGeom prst="rightBracket">
              <a:avLst>
                <a:gd name="adj" fmla="val 8408"/>
              </a:avLst>
            </a:prstGeom>
            <a:solidFill>
              <a:srgbClr val="00CCFF"/>
            </a:solidFill>
            <a:ln w="9525">
              <a:solidFill>
                <a:srgbClr val="000000"/>
              </a:solidFill>
              <a:round/>
              <a:headEnd/>
              <a:tailEnd/>
            </a:ln>
          </p:spPr>
          <p:txBody>
            <a:bodyPr/>
            <a:lstStyle/>
            <a:p>
              <a:endParaRPr lang="en-US"/>
            </a:p>
          </p:txBody>
        </p:sp>
        <p:sp>
          <p:nvSpPr>
            <p:cNvPr id="89112" name="AutoShape 44"/>
            <p:cNvSpPr>
              <a:spLocks noChangeArrowheads="1"/>
            </p:cNvSpPr>
            <p:nvPr/>
          </p:nvSpPr>
          <p:spPr bwMode="auto">
            <a:xfrm>
              <a:off x="7991569" y="3382512"/>
              <a:ext cx="717102" cy="712330"/>
            </a:xfrm>
            <a:prstGeom prst="roundRect">
              <a:avLst>
                <a:gd name="adj" fmla="val 16667"/>
              </a:avLst>
            </a:pr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3" name="AutoShape 45"/>
            <p:cNvSpPr>
              <a:spLocks noChangeArrowheads="1"/>
            </p:cNvSpPr>
            <p:nvPr/>
          </p:nvSpPr>
          <p:spPr bwMode="auto">
            <a:xfrm>
              <a:off x="7636661" y="3379699"/>
              <a:ext cx="746122" cy="710907"/>
            </a:xfrm>
            <a:prstGeom prst="roundRect">
              <a:avLst>
                <a:gd name="adj" fmla="val 16667"/>
              </a:avLst>
            </a:pr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 name="Group 8"/>
          <p:cNvGrpSpPr/>
          <p:nvPr/>
        </p:nvGrpSpPr>
        <p:grpSpPr>
          <a:xfrm>
            <a:off x="1065551" y="3505743"/>
            <a:ext cx="1548499" cy="2092254"/>
            <a:chOff x="581026" y="3255240"/>
            <a:chExt cx="1398587" cy="2398746"/>
          </a:xfrm>
        </p:grpSpPr>
        <p:sp>
          <p:nvSpPr>
            <p:cNvPr id="93" name="Oval 92"/>
            <p:cNvSpPr/>
            <p:nvPr/>
          </p:nvSpPr>
          <p:spPr>
            <a:xfrm>
              <a:off x="581026" y="4666528"/>
              <a:ext cx="731837" cy="41592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7" name="Oval 6"/>
            <p:cNvSpPr/>
            <p:nvPr/>
          </p:nvSpPr>
          <p:spPr>
            <a:xfrm>
              <a:off x="601663" y="3255240"/>
              <a:ext cx="731838" cy="414338"/>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solidFill>
                  <a:srgbClr val="000000"/>
                </a:solidFill>
                <a:cs typeface="Arial" pitchFamily="34" charset="0"/>
              </a:endParaRPr>
            </a:p>
          </p:txBody>
        </p:sp>
        <p:sp>
          <p:nvSpPr>
            <p:cNvPr id="72" name="AutoShape 7"/>
            <p:cNvSpPr>
              <a:spLocks noChangeArrowheads="1"/>
            </p:cNvSpPr>
            <p:nvPr/>
          </p:nvSpPr>
          <p:spPr bwMode="auto">
            <a:xfrm>
              <a:off x="1679576" y="3258415"/>
              <a:ext cx="300037" cy="1797050"/>
            </a:xfrm>
            <a:prstGeom prst="roundRect">
              <a:avLst>
                <a:gd name="adj" fmla="val 16667"/>
              </a:avLst>
            </a:prstGeom>
            <a:solidFill>
              <a:srgbClr val="FFFF99"/>
            </a:solidFill>
            <a:ln w="9525">
              <a:solidFill>
                <a:srgbClr val="000000"/>
              </a:solidFill>
              <a:round/>
              <a:headEnd/>
              <a:tailEnd/>
            </a:ln>
          </p:spPr>
          <p:txBody>
            <a:bodyPr/>
            <a:lstStyle/>
            <a:p>
              <a:endParaRPr lang="en-US"/>
            </a:p>
          </p:txBody>
        </p:sp>
        <p:sp>
          <p:nvSpPr>
            <p:cNvPr id="91" name="Text Box 42"/>
            <p:cNvSpPr txBox="1">
              <a:spLocks noChangeArrowheads="1"/>
            </p:cNvSpPr>
            <p:nvPr/>
          </p:nvSpPr>
          <p:spPr bwMode="auto">
            <a:xfrm>
              <a:off x="1093010" y="4952311"/>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4000" dirty="0">
                  <a:latin typeface="Wingdings 2" pitchFamily="18" charset="2"/>
                  <a:sym typeface="ZapfDingbats"/>
                </a:rPr>
                <a:t>O</a:t>
              </a:r>
            </a:p>
          </p:txBody>
        </p:sp>
      </p:grpSp>
      <p:grpSp>
        <p:nvGrpSpPr>
          <p:cNvPr id="8" name="Group 7"/>
          <p:cNvGrpSpPr/>
          <p:nvPr/>
        </p:nvGrpSpPr>
        <p:grpSpPr>
          <a:xfrm>
            <a:off x="2836559" y="3487413"/>
            <a:ext cx="1522910" cy="2197339"/>
            <a:chOff x="2732089" y="3201265"/>
            <a:chExt cx="1323975" cy="2532544"/>
          </a:xfrm>
        </p:grpSpPr>
        <p:sp>
          <p:nvSpPr>
            <p:cNvPr id="89159" name="AutoShape 7"/>
            <p:cNvSpPr>
              <a:spLocks noChangeArrowheads="1"/>
            </p:cNvSpPr>
            <p:nvPr/>
          </p:nvSpPr>
          <p:spPr bwMode="auto">
            <a:xfrm>
              <a:off x="3756026" y="3294928"/>
              <a:ext cx="300038" cy="1797050"/>
            </a:xfrm>
            <a:prstGeom prst="roundRect">
              <a:avLst>
                <a:gd name="adj" fmla="val 16667"/>
              </a:avLst>
            </a:prstGeom>
            <a:solidFill>
              <a:srgbClr val="FFFF99"/>
            </a:solidFill>
            <a:ln w="9525">
              <a:solidFill>
                <a:srgbClr val="000000"/>
              </a:solidFill>
              <a:round/>
              <a:headEnd/>
              <a:tailEnd/>
            </a:ln>
          </p:spPr>
          <p:txBody>
            <a:bodyPr/>
            <a:lstStyle/>
            <a:p>
              <a:endParaRPr lang="en-US"/>
            </a:p>
          </p:txBody>
        </p:sp>
        <p:sp>
          <p:nvSpPr>
            <p:cNvPr id="89160" name="AutoShape 8"/>
            <p:cNvSpPr>
              <a:spLocks/>
            </p:cNvSpPr>
            <p:nvPr/>
          </p:nvSpPr>
          <p:spPr bwMode="auto">
            <a:xfrm rot="5400000">
              <a:off x="2790826" y="4666528"/>
              <a:ext cx="471488" cy="587375"/>
            </a:xfrm>
            <a:prstGeom prst="leftBracket">
              <a:avLst>
                <a:gd name="adj" fmla="val 10382"/>
              </a:avLst>
            </a:prstGeom>
            <a:solidFill>
              <a:srgbClr val="CCFFCC"/>
            </a:solidFill>
            <a:ln w="9525">
              <a:solidFill>
                <a:srgbClr val="000000"/>
              </a:solidFill>
              <a:round/>
              <a:headEnd/>
              <a:tailEnd/>
            </a:ln>
          </p:spPr>
          <p:txBody>
            <a:bodyPr/>
            <a:lstStyle/>
            <a:p>
              <a:endParaRPr lang="en-US"/>
            </a:p>
          </p:txBody>
        </p:sp>
        <p:sp>
          <p:nvSpPr>
            <p:cNvPr id="89161" name="AutoShape 9"/>
            <p:cNvSpPr>
              <a:spLocks/>
            </p:cNvSpPr>
            <p:nvPr/>
          </p:nvSpPr>
          <p:spPr bwMode="auto">
            <a:xfrm rot="16200000" flipV="1">
              <a:off x="2789239" y="3144115"/>
              <a:ext cx="473075" cy="587375"/>
            </a:xfrm>
            <a:prstGeom prst="leftBracket">
              <a:avLst>
                <a:gd name="adj" fmla="val 10347"/>
              </a:avLst>
            </a:prstGeom>
            <a:solidFill>
              <a:srgbClr val="CCFFCC"/>
            </a:solidFill>
            <a:ln w="9525">
              <a:solidFill>
                <a:srgbClr val="000000"/>
              </a:solidFill>
              <a:round/>
              <a:headEnd/>
              <a:tailEnd/>
            </a:ln>
          </p:spPr>
          <p:txBody>
            <a:bodyPr/>
            <a:lstStyle/>
            <a:p>
              <a:endParaRPr lang="en-US"/>
            </a:p>
          </p:txBody>
        </p:sp>
        <p:sp>
          <p:nvSpPr>
            <p:cNvPr id="89177" name="Text Box 25"/>
            <p:cNvSpPr txBox="1">
              <a:spLocks noChangeArrowheads="1"/>
            </p:cNvSpPr>
            <p:nvPr/>
          </p:nvSpPr>
          <p:spPr bwMode="auto">
            <a:xfrm>
              <a:off x="3171826" y="5032134"/>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4000" dirty="0">
                  <a:latin typeface="Wingdings 2" pitchFamily="18" charset="2"/>
                  <a:sym typeface="ZapfDingbats"/>
                </a:rPr>
                <a:t>P</a:t>
              </a:r>
            </a:p>
          </p:txBody>
        </p:sp>
      </p:grpSp>
      <p:sp>
        <p:nvSpPr>
          <p:cNvPr id="890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C21FCC0-A5C7-40E6-AB42-A8238FD38ED8}" type="slidenum">
              <a:rPr lang="en-US" smtClean="0">
                <a:solidFill>
                  <a:srgbClr val="898989"/>
                </a:solidFill>
              </a:rPr>
              <a:pPr eaLnBrk="1" hangingPunct="1"/>
              <a:t>75</a:t>
            </a:fld>
            <a:endParaRPr lang="en-US" smtClean="0">
              <a:solidFill>
                <a:srgbClr val="898989"/>
              </a:solidFill>
            </a:endParaRPr>
          </a:p>
        </p:txBody>
      </p:sp>
      <p:sp>
        <p:nvSpPr>
          <p:cNvPr id="89093" name="Rectangle 3"/>
          <p:cNvSpPr>
            <a:spLocks noGrp="1" noChangeArrowheads="1"/>
          </p:cNvSpPr>
          <p:nvPr>
            <p:ph type="body" idx="1"/>
          </p:nvPr>
        </p:nvSpPr>
        <p:spPr>
          <a:xfrm>
            <a:off x="218887" y="612912"/>
            <a:ext cx="8382000" cy="2895600"/>
          </a:xfrm>
        </p:spPr>
        <p:txBody>
          <a:bodyPr/>
          <a:lstStyle/>
          <a:p>
            <a:pPr marL="0" indent="0" eaLnBrk="1" hangingPunct="1">
              <a:lnSpc>
                <a:spcPct val="90000"/>
              </a:lnSpc>
              <a:spcBef>
                <a:spcPts val="600"/>
              </a:spcBef>
              <a:spcAft>
                <a:spcPts val="0"/>
              </a:spcAft>
              <a:buNone/>
            </a:pPr>
            <a:r>
              <a:rPr lang="en-US" sz="2000" b="1" u="sng" dirty="0" smtClean="0"/>
              <a:t>K-Map summarization method</a:t>
            </a:r>
          </a:p>
          <a:p>
            <a:pPr marL="57150" indent="0" eaLnBrk="1" hangingPunct="1">
              <a:lnSpc>
                <a:spcPct val="90000"/>
              </a:lnSpc>
              <a:spcBef>
                <a:spcPts val="600"/>
              </a:spcBef>
              <a:spcAft>
                <a:spcPts val="0"/>
              </a:spcAft>
              <a:buNone/>
            </a:pPr>
            <a:r>
              <a:rPr lang="en-US" sz="2000" dirty="0" smtClean="0"/>
              <a:t>1) </a:t>
            </a:r>
            <a:r>
              <a:rPr lang="en-US" sz="2000" b="1" dirty="0" smtClean="0"/>
              <a:t>Get an optimal groups for the K-Map</a:t>
            </a:r>
          </a:p>
          <a:p>
            <a:pPr lvl="1" eaLnBrk="1" hangingPunct="1">
              <a:lnSpc>
                <a:spcPct val="90000"/>
              </a:lnSpc>
              <a:spcBef>
                <a:spcPts val="600"/>
              </a:spcBef>
              <a:spcAft>
                <a:spcPts val="0"/>
              </a:spcAft>
            </a:pPr>
            <a:r>
              <a:rPr lang="en-US" sz="2000" dirty="0" smtClean="0"/>
              <a:t>Start by constructing with the largest groups. For instance, look for the possibilities to group 8 cells, followed by 4, 2 and then 1 cells.</a:t>
            </a:r>
          </a:p>
          <a:p>
            <a:pPr lvl="1" eaLnBrk="1" hangingPunct="1">
              <a:lnSpc>
                <a:spcPct val="90000"/>
              </a:lnSpc>
              <a:spcBef>
                <a:spcPts val="600"/>
              </a:spcBef>
              <a:spcAft>
                <a:spcPts val="0"/>
              </a:spcAft>
            </a:pPr>
            <a:r>
              <a:rPr lang="en-US" sz="2000" dirty="0" smtClean="0"/>
              <a:t>If there are different groups for the same size, select the groups that will provide the maximum coverage (covers the most number of 1s with the minimum number of groups)</a:t>
            </a:r>
          </a:p>
          <a:p>
            <a:pPr lvl="1" eaLnBrk="1" hangingPunct="1">
              <a:lnSpc>
                <a:spcPct val="90000"/>
              </a:lnSpc>
              <a:spcBef>
                <a:spcPts val="600"/>
              </a:spcBef>
              <a:spcAft>
                <a:spcPts val="0"/>
              </a:spcAft>
            </a:pPr>
            <a:r>
              <a:rPr lang="en-US" sz="2000" dirty="0" smtClean="0"/>
              <a:t>Proceed until all 1s have been covered</a:t>
            </a:r>
            <a:endParaRPr lang="en-US" sz="1600" dirty="0" smtClean="0"/>
          </a:p>
          <a:p>
            <a:pPr lvl="1" eaLnBrk="1" hangingPunct="1">
              <a:lnSpc>
                <a:spcPct val="90000"/>
              </a:lnSpc>
              <a:spcBef>
                <a:spcPts val="600"/>
              </a:spcBef>
              <a:spcAft>
                <a:spcPts val="0"/>
              </a:spcAft>
            </a:pPr>
            <a:endParaRPr lang="en-US" sz="2000" dirty="0" smtClean="0"/>
          </a:p>
          <a:p>
            <a:pPr lvl="1" eaLnBrk="1" hangingPunct="1">
              <a:lnSpc>
                <a:spcPct val="90000"/>
              </a:lnSpc>
              <a:spcBef>
                <a:spcPts val="600"/>
              </a:spcBef>
              <a:spcAft>
                <a:spcPts val="0"/>
              </a:spcAft>
            </a:pPr>
            <a:endParaRPr lang="en-US" sz="2000" dirty="0"/>
          </a:p>
          <a:p>
            <a:pPr lvl="1" eaLnBrk="1" hangingPunct="1">
              <a:lnSpc>
                <a:spcPct val="90000"/>
              </a:lnSpc>
              <a:spcBef>
                <a:spcPts val="600"/>
              </a:spcBef>
              <a:spcAft>
                <a:spcPts val="0"/>
              </a:spcAft>
            </a:pPr>
            <a:endParaRPr lang="en-US" sz="2000" dirty="0" smtClean="0"/>
          </a:p>
          <a:p>
            <a:pPr lvl="1" eaLnBrk="1" hangingPunct="1">
              <a:lnSpc>
                <a:spcPct val="90000"/>
              </a:lnSpc>
              <a:spcBef>
                <a:spcPts val="600"/>
              </a:spcBef>
              <a:spcAft>
                <a:spcPts val="0"/>
              </a:spcAft>
            </a:pPr>
            <a:endParaRPr lang="en-US" sz="2000" dirty="0"/>
          </a:p>
          <a:p>
            <a:pPr lvl="1" eaLnBrk="1" hangingPunct="1">
              <a:lnSpc>
                <a:spcPct val="90000"/>
              </a:lnSpc>
              <a:spcBef>
                <a:spcPts val="600"/>
              </a:spcBef>
              <a:spcAft>
                <a:spcPts val="0"/>
              </a:spcAft>
            </a:pPr>
            <a:endParaRPr lang="en-US" sz="2000" dirty="0" smtClean="0"/>
          </a:p>
          <a:p>
            <a:pPr lvl="1" eaLnBrk="1" hangingPunct="1">
              <a:lnSpc>
                <a:spcPct val="90000"/>
              </a:lnSpc>
              <a:spcBef>
                <a:spcPts val="600"/>
              </a:spcBef>
              <a:spcAft>
                <a:spcPts val="0"/>
              </a:spcAft>
            </a:pPr>
            <a:endParaRPr lang="en-US" sz="2000" dirty="0"/>
          </a:p>
          <a:p>
            <a:pPr marL="457200" lvl="1" indent="0" eaLnBrk="1" hangingPunct="1">
              <a:lnSpc>
                <a:spcPct val="90000"/>
              </a:lnSpc>
              <a:spcBef>
                <a:spcPts val="600"/>
              </a:spcBef>
              <a:spcAft>
                <a:spcPts val="0"/>
              </a:spcAft>
              <a:buNone/>
            </a:pPr>
            <a:endParaRPr lang="en-US" sz="2000" dirty="0" smtClean="0"/>
          </a:p>
          <a:p>
            <a:pPr marL="463550" lvl="1" indent="-457200" eaLnBrk="1" hangingPunct="1">
              <a:lnSpc>
                <a:spcPct val="90000"/>
              </a:lnSpc>
              <a:spcBef>
                <a:spcPts val="600"/>
              </a:spcBef>
              <a:spcAft>
                <a:spcPts val="0"/>
              </a:spcAft>
              <a:buAutoNum type="arabicParenR" startAt="2"/>
            </a:pPr>
            <a:r>
              <a:rPr lang="en-US" sz="2000" b="1" dirty="0" smtClean="0"/>
              <a:t>Get the product terms for all groups</a:t>
            </a:r>
          </a:p>
          <a:p>
            <a:pPr marL="463550" lvl="1" indent="-457200" eaLnBrk="1" hangingPunct="1">
              <a:lnSpc>
                <a:spcPct val="90000"/>
              </a:lnSpc>
              <a:spcBef>
                <a:spcPts val="600"/>
              </a:spcBef>
              <a:spcAft>
                <a:spcPts val="0"/>
              </a:spcAft>
              <a:buAutoNum type="arabicParenR" startAt="2"/>
            </a:pPr>
            <a:r>
              <a:rPr lang="en-US" sz="2000" b="1" dirty="0" smtClean="0"/>
              <a:t>Sum the product terms to get the final simplified Boolean Expression</a:t>
            </a:r>
          </a:p>
          <a:p>
            <a:pPr lvl="1" eaLnBrk="1" hangingPunct="1">
              <a:lnSpc>
                <a:spcPct val="90000"/>
              </a:lnSpc>
              <a:spcBef>
                <a:spcPts val="600"/>
              </a:spcBef>
              <a:spcAft>
                <a:spcPts val="0"/>
              </a:spcAft>
            </a:pPr>
            <a:endParaRPr lang="en-US" sz="2000" dirty="0" smtClean="0"/>
          </a:p>
          <a:p>
            <a:pPr marL="400050" lvl="1" indent="0" eaLnBrk="1" hangingPunct="1">
              <a:spcBef>
                <a:spcPts val="600"/>
              </a:spcBef>
              <a:spcAft>
                <a:spcPts val="0"/>
              </a:spcAft>
              <a:buSzPct val="120000"/>
              <a:buNone/>
            </a:pPr>
            <a:endParaRPr lang="en-US" sz="2000" dirty="0" smtClean="0"/>
          </a:p>
        </p:txBody>
      </p:sp>
      <p:sp>
        <p:nvSpPr>
          <p:cNvPr id="89094" name="Title 2"/>
          <p:cNvSpPr>
            <a:spLocks noGrp="1"/>
          </p:cNvSpPr>
          <p:nvPr>
            <p:ph type="title"/>
          </p:nvPr>
        </p:nvSpPr>
        <p:spPr/>
        <p:txBody>
          <a:bodyPr/>
          <a:lstStyle/>
          <a:p>
            <a:pPr eaLnBrk="1" hangingPunct="1"/>
            <a:r>
              <a:rPr lang="en-US" dirty="0"/>
              <a:t>K-MAP for SOP</a:t>
            </a:r>
            <a:endParaRPr lang="en-US" sz="3200" dirty="0" smtClean="0"/>
          </a:p>
        </p:txBody>
      </p:sp>
      <p:sp>
        <p:nvSpPr>
          <p:cNvPr id="89096" name="Rectangle 5"/>
          <p:cNvSpPr>
            <a:spLocks noChangeArrowheads="1"/>
          </p:cNvSpPr>
          <p:nvPr/>
        </p:nvSpPr>
        <p:spPr bwMode="auto">
          <a:xfrm>
            <a:off x="1711325" y="5485609"/>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sz="2400">
              <a:latin typeface="Times New Roman" pitchFamily="18" charset="0"/>
            </a:endParaRPr>
          </a:p>
        </p:txBody>
      </p:sp>
      <p:grpSp>
        <p:nvGrpSpPr>
          <p:cNvPr id="6" name="Group 5"/>
          <p:cNvGrpSpPr/>
          <p:nvPr/>
        </p:nvGrpSpPr>
        <p:grpSpPr>
          <a:xfrm>
            <a:off x="2799607" y="3483040"/>
            <a:ext cx="1587998" cy="1690449"/>
            <a:chOff x="2667001" y="3258415"/>
            <a:chExt cx="1409700" cy="1887538"/>
          </a:xfrm>
        </p:grpSpPr>
        <p:sp>
          <p:nvSpPr>
            <p:cNvPr id="89162" name="Rectangle 10"/>
            <p:cNvSpPr>
              <a:spLocks noChangeArrowheads="1"/>
            </p:cNvSpPr>
            <p:nvPr/>
          </p:nvSpPr>
          <p:spPr bwMode="auto">
            <a:xfrm>
              <a:off x="2667001" y="3258415"/>
              <a:ext cx="1409700" cy="1887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63" name="Line 11"/>
            <p:cNvSpPr>
              <a:spLocks noChangeShapeType="1"/>
            </p:cNvSpPr>
            <p:nvPr/>
          </p:nvSpPr>
          <p:spPr bwMode="auto">
            <a:xfrm>
              <a:off x="2667001" y="3731490"/>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4" name="Line 12"/>
            <p:cNvSpPr>
              <a:spLocks noChangeShapeType="1"/>
            </p:cNvSpPr>
            <p:nvPr/>
          </p:nvSpPr>
          <p:spPr bwMode="auto">
            <a:xfrm>
              <a:off x="2667001" y="4204565"/>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5" name="Line 13"/>
            <p:cNvSpPr>
              <a:spLocks noChangeShapeType="1"/>
            </p:cNvSpPr>
            <p:nvPr/>
          </p:nvSpPr>
          <p:spPr bwMode="auto">
            <a:xfrm>
              <a:off x="3017839" y="3258415"/>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6" name="Line 14"/>
            <p:cNvSpPr>
              <a:spLocks noChangeShapeType="1"/>
            </p:cNvSpPr>
            <p:nvPr/>
          </p:nvSpPr>
          <p:spPr bwMode="auto">
            <a:xfrm>
              <a:off x="3370264" y="3258415"/>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7" name="Line 15"/>
            <p:cNvSpPr>
              <a:spLocks noChangeShapeType="1"/>
            </p:cNvSpPr>
            <p:nvPr/>
          </p:nvSpPr>
          <p:spPr bwMode="auto">
            <a:xfrm>
              <a:off x="2667001" y="4676053"/>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8" name="Line 16"/>
            <p:cNvSpPr>
              <a:spLocks noChangeShapeType="1"/>
            </p:cNvSpPr>
            <p:nvPr/>
          </p:nvSpPr>
          <p:spPr bwMode="auto">
            <a:xfrm>
              <a:off x="3724276" y="3258415"/>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69" name="Text Box 17"/>
            <p:cNvSpPr txBox="1">
              <a:spLocks noChangeArrowheads="1"/>
            </p:cNvSpPr>
            <p:nvPr/>
          </p:nvSpPr>
          <p:spPr bwMode="auto">
            <a:xfrm>
              <a:off x="3724276" y="3315565"/>
              <a:ext cx="3524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0" name="Text Box 18"/>
            <p:cNvSpPr txBox="1">
              <a:spLocks noChangeArrowheads="1"/>
            </p:cNvSpPr>
            <p:nvPr/>
          </p:nvSpPr>
          <p:spPr bwMode="auto">
            <a:xfrm>
              <a:off x="3724276" y="4763365"/>
              <a:ext cx="352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1" name="Text Box 19"/>
            <p:cNvSpPr txBox="1">
              <a:spLocks noChangeArrowheads="1"/>
            </p:cNvSpPr>
            <p:nvPr/>
          </p:nvSpPr>
          <p:spPr bwMode="auto">
            <a:xfrm>
              <a:off x="2667001" y="4763365"/>
              <a:ext cx="350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2" name="Text Box 20"/>
            <p:cNvSpPr txBox="1">
              <a:spLocks noChangeArrowheads="1"/>
            </p:cNvSpPr>
            <p:nvPr/>
          </p:nvSpPr>
          <p:spPr bwMode="auto">
            <a:xfrm>
              <a:off x="2667001" y="3315565"/>
              <a:ext cx="3508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3" name="Text Box 21"/>
            <p:cNvSpPr txBox="1">
              <a:spLocks noChangeArrowheads="1"/>
            </p:cNvSpPr>
            <p:nvPr/>
          </p:nvSpPr>
          <p:spPr bwMode="auto">
            <a:xfrm>
              <a:off x="3724276" y="3848965"/>
              <a:ext cx="3524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4" name="Text Box 22"/>
            <p:cNvSpPr txBox="1">
              <a:spLocks noChangeArrowheads="1"/>
            </p:cNvSpPr>
            <p:nvPr/>
          </p:nvSpPr>
          <p:spPr bwMode="auto">
            <a:xfrm>
              <a:off x="3724276" y="4306165"/>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dirty="0">
                  <a:latin typeface="Tahoma" pitchFamily="34" charset="0"/>
                </a:rPr>
                <a:t>1</a:t>
              </a:r>
            </a:p>
          </p:txBody>
        </p:sp>
        <p:sp>
          <p:nvSpPr>
            <p:cNvPr id="89175" name="Text Box 23"/>
            <p:cNvSpPr txBox="1">
              <a:spLocks noChangeArrowheads="1"/>
            </p:cNvSpPr>
            <p:nvPr/>
          </p:nvSpPr>
          <p:spPr bwMode="auto">
            <a:xfrm>
              <a:off x="3017839" y="4763365"/>
              <a:ext cx="352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76" name="Text Box 24"/>
            <p:cNvSpPr txBox="1">
              <a:spLocks noChangeArrowheads="1"/>
            </p:cNvSpPr>
            <p:nvPr/>
          </p:nvSpPr>
          <p:spPr bwMode="auto">
            <a:xfrm>
              <a:off x="2994026" y="3315565"/>
              <a:ext cx="352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dirty="0">
                  <a:latin typeface="Tahoma" pitchFamily="34" charset="0"/>
                </a:rPr>
                <a:t>1</a:t>
              </a:r>
            </a:p>
          </p:txBody>
        </p:sp>
      </p:grpSp>
      <p:grpSp>
        <p:nvGrpSpPr>
          <p:cNvPr id="4" name="Group 91"/>
          <p:cNvGrpSpPr>
            <a:grpSpLocks/>
          </p:cNvGrpSpPr>
          <p:nvPr/>
        </p:nvGrpSpPr>
        <p:grpSpPr bwMode="auto">
          <a:xfrm>
            <a:off x="1065551" y="3470796"/>
            <a:ext cx="1587998" cy="1690449"/>
            <a:chOff x="616321" y="3920331"/>
            <a:chExt cx="1409700" cy="1887538"/>
          </a:xfrm>
        </p:grpSpPr>
        <p:sp>
          <p:nvSpPr>
            <p:cNvPr id="89129" name="Rectangle 10"/>
            <p:cNvSpPr>
              <a:spLocks noChangeArrowheads="1"/>
            </p:cNvSpPr>
            <p:nvPr/>
          </p:nvSpPr>
          <p:spPr bwMode="auto">
            <a:xfrm>
              <a:off x="616321" y="3920331"/>
              <a:ext cx="1409700" cy="1887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30" name="Line 11"/>
            <p:cNvSpPr>
              <a:spLocks noChangeShapeType="1"/>
            </p:cNvSpPr>
            <p:nvPr/>
          </p:nvSpPr>
          <p:spPr bwMode="auto">
            <a:xfrm>
              <a:off x="616321" y="4393406"/>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1" name="Line 12"/>
            <p:cNvSpPr>
              <a:spLocks noChangeShapeType="1"/>
            </p:cNvSpPr>
            <p:nvPr/>
          </p:nvSpPr>
          <p:spPr bwMode="auto">
            <a:xfrm>
              <a:off x="616321" y="4866481"/>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2" name="Line 13"/>
            <p:cNvSpPr>
              <a:spLocks noChangeShapeType="1"/>
            </p:cNvSpPr>
            <p:nvPr/>
          </p:nvSpPr>
          <p:spPr bwMode="auto">
            <a:xfrm>
              <a:off x="967159" y="3920331"/>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3" name="Line 14"/>
            <p:cNvSpPr>
              <a:spLocks noChangeShapeType="1"/>
            </p:cNvSpPr>
            <p:nvPr/>
          </p:nvSpPr>
          <p:spPr bwMode="auto">
            <a:xfrm>
              <a:off x="1319584" y="3920331"/>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4" name="Line 15"/>
            <p:cNvSpPr>
              <a:spLocks noChangeShapeType="1"/>
            </p:cNvSpPr>
            <p:nvPr/>
          </p:nvSpPr>
          <p:spPr bwMode="auto">
            <a:xfrm>
              <a:off x="616321" y="5337969"/>
              <a:ext cx="1409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5" name="Line 16"/>
            <p:cNvSpPr>
              <a:spLocks noChangeShapeType="1"/>
            </p:cNvSpPr>
            <p:nvPr/>
          </p:nvSpPr>
          <p:spPr bwMode="auto">
            <a:xfrm>
              <a:off x="1673596" y="3920331"/>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6" name="Text Box 17"/>
            <p:cNvSpPr txBox="1">
              <a:spLocks noChangeArrowheads="1"/>
            </p:cNvSpPr>
            <p:nvPr/>
          </p:nvSpPr>
          <p:spPr bwMode="auto">
            <a:xfrm>
              <a:off x="1673596" y="3977481"/>
              <a:ext cx="3524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37" name="Text Box 18"/>
            <p:cNvSpPr txBox="1">
              <a:spLocks noChangeArrowheads="1"/>
            </p:cNvSpPr>
            <p:nvPr/>
          </p:nvSpPr>
          <p:spPr bwMode="auto">
            <a:xfrm>
              <a:off x="1673596" y="5425281"/>
              <a:ext cx="352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38" name="Text Box 19"/>
            <p:cNvSpPr txBox="1">
              <a:spLocks noChangeArrowheads="1"/>
            </p:cNvSpPr>
            <p:nvPr/>
          </p:nvSpPr>
          <p:spPr bwMode="auto">
            <a:xfrm>
              <a:off x="616321" y="5425281"/>
              <a:ext cx="350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39" name="Text Box 20"/>
            <p:cNvSpPr txBox="1">
              <a:spLocks noChangeArrowheads="1"/>
            </p:cNvSpPr>
            <p:nvPr/>
          </p:nvSpPr>
          <p:spPr bwMode="auto">
            <a:xfrm>
              <a:off x="616321" y="3977481"/>
              <a:ext cx="3508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40" name="Text Box 21"/>
            <p:cNvSpPr txBox="1">
              <a:spLocks noChangeArrowheads="1"/>
            </p:cNvSpPr>
            <p:nvPr/>
          </p:nvSpPr>
          <p:spPr bwMode="auto">
            <a:xfrm>
              <a:off x="1673596" y="4510881"/>
              <a:ext cx="3524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41" name="Text Box 22"/>
            <p:cNvSpPr txBox="1">
              <a:spLocks noChangeArrowheads="1"/>
            </p:cNvSpPr>
            <p:nvPr/>
          </p:nvSpPr>
          <p:spPr bwMode="auto">
            <a:xfrm>
              <a:off x="1673596" y="4968081"/>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42" name="Text Box 23"/>
            <p:cNvSpPr txBox="1">
              <a:spLocks noChangeArrowheads="1"/>
            </p:cNvSpPr>
            <p:nvPr/>
          </p:nvSpPr>
          <p:spPr bwMode="auto">
            <a:xfrm>
              <a:off x="967159" y="5425281"/>
              <a:ext cx="352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43" name="Text Box 24"/>
            <p:cNvSpPr txBox="1">
              <a:spLocks noChangeArrowheads="1"/>
            </p:cNvSpPr>
            <p:nvPr/>
          </p:nvSpPr>
          <p:spPr bwMode="auto">
            <a:xfrm>
              <a:off x="943346" y="3977481"/>
              <a:ext cx="352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grpSp>
      <p:grpSp>
        <p:nvGrpSpPr>
          <p:cNvPr id="2" name="Group 1"/>
          <p:cNvGrpSpPr/>
          <p:nvPr/>
        </p:nvGrpSpPr>
        <p:grpSpPr>
          <a:xfrm>
            <a:off x="5183373" y="3585589"/>
            <a:ext cx="1717675" cy="2000835"/>
            <a:chOff x="5140325" y="3402858"/>
            <a:chExt cx="1621563" cy="2281390"/>
          </a:xfrm>
        </p:grpSpPr>
        <p:sp>
          <p:nvSpPr>
            <p:cNvPr id="32" name="AutoShape 27"/>
            <p:cNvSpPr>
              <a:spLocks/>
            </p:cNvSpPr>
            <p:nvPr/>
          </p:nvSpPr>
          <p:spPr bwMode="auto">
            <a:xfrm flipH="1">
              <a:off x="6359523" y="4822083"/>
              <a:ext cx="402365" cy="321313"/>
            </a:xfrm>
            <a:prstGeom prst="rightBracket">
              <a:avLst>
                <a:gd name="adj" fmla="val 8370"/>
              </a:avLst>
            </a:prstGeom>
            <a:solidFill>
              <a:srgbClr val="00CCFF"/>
            </a:solidFill>
            <a:ln w="9525">
              <a:solidFill>
                <a:srgbClr val="000000"/>
              </a:solidFill>
              <a:round/>
              <a:headEnd/>
              <a:tailEnd/>
            </a:ln>
          </p:spPr>
          <p:txBody>
            <a:bodyPr/>
            <a:lstStyle/>
            <a:p>
              <a:endParaRPr lang="en-US"/>
            </a:p>
          </p:txBody>
        </p:sp>
        <p:sp>
          <p:nvSpPr>
            <p:cNvPr id="33" name="AutoShape 28"/>
            <p:cNvSpPr>
              <a:spLocks/>
            </p:cNvSpPr>
            <p:nvPr/>
          </p:nvSpPr>
          <p:spPr bwMode="auto">
            <a:xfrm>
              <a:off x="5140325" y="4809383"/>
              <a:ext cx="398789" cy="319891"/>
            </a:xfrm>
            <a:prstGeom prst="rightBracket">
              <a:avLst>
                <a:gd name="adj" fmla="val 8408"/>
              </a:avLst>
            </a:prstGeom>
            <a:solidFill>
              <a:srgbClr val="00CCFF"/>
            </a:solidFill>
            <a:ln w="9525">
              <a:solidFill>
                <a:srgbClr val="000000"/>
              </a:solidFill>
              <a:round/>
              <a:headEnd/>
              <a:tailEnd/>
            </a:ln>
          </p:spPr>
          <p:txBody>
            <a:bodyPr/>
            <a:lstStyle/>
            <a:p>
              <a:endParaRPr lang="en-US"/>
            </a:p>
          </p:txBody>
        </p:sp>
        <p:sp>
          <p:nvSpPr>
            <p:cNvPr id="49" name="AutoShape 44"/>
            <p:cNvSpPr>
              <a:spLocks noChangeArrowheads="1"/>
            </p:cNvSpPr>
            <p:nvPr/>
          </p:nvSpPr>
          <p:spPr bwMode="auto">
            <a:xfrm>
              <a:off x="5945188" y="3406033"/>
              <a:ext cx="717102" cy="712292"/>
            </a:xfrm>
            <a:prstGeom prst="roundRect">
              <a:avLst>
                <a:gd name="adj" fmla="val 16667"/>
              </a:avLst>
            </a:pr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AutoShape 45"/>
            <p:cNvSpPr>
              <a:spLocks noChangeArrowheads="1"/>
            </p:cNvSpPr>
            <p:nvPr/>
          </p:nvSpPr>
          <p:spPr bwMode="auto">
            <a:xfrm>
              <a:off x="5589588" y="3402858"/>
              <a:ext cx="266454" cy="710869"/>
            </a:xfrm>
            <a:prstGeom prst="roundRect">
              <a:avLst>
                <a:gd name="adj" fmla="val 16667"/>
              </a:avLst>
            </a:pr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Text Box 42"/>
            <p:cNvSpPr txBox="1">
              <a:spLocks noChangeArrowheads="1"/>
            </p:cNvSpPr>
            <p:nvPr/>
          </p:nvSpPr>
          <p:spPr bwMode="auto">
            <a:xfrm>
              <a:off x="5666808" y="4982573"/>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4000" dirty="0">
                  <a:latin typeface="Wingdings 2" pitchFamily="18" charset="2"/>
                  <a:sym typeface="ZapfDingbats"/>
                </a:rPr>
                <a:t>O</a:t>
              </a:r>
            </a:p>
          </p:txBody>
        </p:sp>
      </p:grpSp>
      <p:grpSp>
        <p:nvGrpSpPr>
          <p:cNvPr id="89111" name="Group 99"/>
          <p:cNvGrpSpPr>
            <a:grpSpLocks/>
          </p:cNvGrpSpPr>
          <p:nvPr/>
        </p:nvGrpSpPr>
        <p:grpSpPr bwMode="auto">
          <a:xfrm>
            <a:off x="7011102" y="3467182"/>
            <a:ext cx="1589785" cy="1690537"/>
            <a:chOff x="5964400" y="3813030"/>
            <a:chExt cx="1411288" cy="1887538"/>
          </a:xfrm>
        </p:grpSpPr>
        <p:sp>
          <p:nvSpPr>
            <p:cNvPr id="89114" name="Rectangle 29"/>
            <p:cNvSpPr>
              <a:spLocks noChangeArrowheads="1"/>
            </p:cNvSpPr>
            <p:nvPr/>
          </p:nvSpPr>
          <p:spPr bwMode="auto">
            <a:xfrm>
              <a:off x="5964400" y="3813030"/>
              <a:ext cx="1411288" cy="1887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15" name="Line 30"/>
            <p:cNvSpPr>
              <a:spLocks noChangeShapeType="1"/>
            </p:cNvSpPr>
            <p:nvPr/>
          </p:nvSpPr>
          <p:spPr bwMode="auto">
            <a:xfrm>
              <a:off x="5964400" y="4286105"/>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6" name="Line 31"/>
            <p:cNvSpPr>
              <a:spLocks noChangeShapeType="1"/>
            </p:cNvSpPr>
            <p:nvPr/>
          </p:nvSpPr>
          <p:spPr bwMode="auto">
            <a:xfrm>
              <a:off x="5964400" y="4759180"/>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7" name="Line 32"/>
            <p:cNvSpPr>
              <a:spLocks noChangeShapeType="1"/>
            </p:cNvSpPr>
            <p:nvPr/>
          </p:nvSpPr>
          <p:spPr bwMode="auto">
            <a:xfrm>
              <a:off x="6318413"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8" name="Line 33"/>
            <p:cNvSpPr>
              <a:spLocks noChangeShapeType="1"/>
            </p:cNvSpPr>
            <p:nvPr/>
          </p:nvSpPr>
          <p:spPr bwMode="auto">
            <a:xfrm>
              <a:off x="6670838"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9" name="Line 34"/>
            <p:cNvSpPr>
              <a:spLocks noChangeShapeType="1"/>
            </p:cNvSpPr>
            <p:nvPr/>
          </p:nvSpPr>
          <p:spPr bwMode="auto">
            <a:xfrm>
              <a:off x="5964400" y="5230668"/>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0" name="Line 35"/>
            <p:cNvSpPr>
              <a:spLocks noChangeShapeType="1"/>
            </p:cNvSpPr>
            <p:nvPr/>
          </p:nvSpPr>
          <p:spPr bwMode="auto">
            <a:xfrm>
              <a:off x="7024850"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1" name="Text Box 36"/>
            <p:cNvSpPr txBox="1">
              <a:spLocks noChangeArrowheads="1"/>
            </p:cNvSpPr>
            <p:nvPr/>
          </p:nvSpPr>
          <p:spPr bwMode="auto">
            <a:xfrm>
              <a:off x="7024850" y="3946380"/>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2" name="Text Box 37"/>
            <p:cNvSpPr txBox="1">
              <a:spLocks noChangeArrowheads="1"/>
            </p:cNvSpPr>
            <p:nvPr/>
          </p:nvSpPr>
          <p:spPr bwMode="auto">
            <a:xfrm>
              <a:off x="7024850" y="5317980"/>
              <a:ext cx="350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3" name="Text Box 38"/>
            <p:cNvSpPr txBox="1">
              <a:spLocks noChangeArrowheads="1"/>
            </p:cNvSpPr>
            <p:nvPr/>
          </p:nvSpPr>
          <p:spPr bwMode="auto">
            <a:xfrm>
              <a:off x="5964400" y="5317980"/>
              <a:ext cx="3540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4" name="Text Box 39"/>
            <p:cNvSpPr txBox="1">
              <a:spLocks noChangeArrowheads="1"/>
            </p:cNvSpPr>
            <p:nvPr/>
          </p:nvSpPr>
          <p:spPr bwMode="auto">
            <a:xfrm>
              <a:off x="6318413" y="3946380"/>
              <a:ext cx="35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5" name="Text Box 40"/>
            <p:cNvSpPr txBox="1">
              <a:spLocks noChangeArrowheads="1"/>
            </p:cNvSpPr>
            <p:nvPr/>
          </p:nvSpPr>
          <p:spPr bwMode="auto">
            <a:xfrm>
              <a:off x="6670838" y="3946380"/>
              <a:ext cx="354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6" name="Text Box 41"/>
            <p:cNvSpPr txBox="1">
              <a:spLocks noChangeArrowheads="1"/>
            </p:cNvSpPr>
            <p:nvPr/>
          </p:nvSpPr>
          <p:spPr bwMode="auto">
            <a:xfrm>
              <a:off x="7024850" y="4403580"/>
              <a:ext cx="3508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dirty="0">
                  <a:latin typeface="Tahoma" pitchFamily="34" charset="0"/>
                </a:rPr>
                <a:t>1</a:t>
              </a:r>
            </a:p>
          </p:txBody>
        </p:sp>
        <p:sp>
          <p:nvSpPr>
            <p:cNvPr id="89127" name="Text Box 42"/>
            <p:cNvSpPr txBox="1">
              <a:spLocks noChangeArrowheads="1"/>
            </p:cNvSpPr>
            <p:nvPr/>
          </p:nvSpPr>
          <p:spPr bwMode="auto">
            <a:xfrm>
              <a:off x="6670838" y="4403580"/>
              <a:ext cx="354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28" name="Text Box 43"/>
            <p:cNvSpPr txBox="1">
              <a:spLocks noChangeArrowheads="1"/>
            </p:cNvSpPr>
            <p:nvPr/>
          </p:nvSpPr>
          <p:spPr bwMode="auto">
            <a:xfrm>
              <a:off x="6318413" y="4403580"/>
              <a:ext cx="3524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grpSp>
      <p:grpSp>
        <p:nvGrpSpPr>
          <p:cNvPr id="3" name="Group 93"/>
          <p:cNvGrpSpPr>
            <a:grpSpLocks/>
          </p:cNvGrpSpPr>
          <p:nvPr/>
        </p:nvGrpSpPr>
        <p:grpSpPr bwMode="auto">
          <a:xfrm>
            <a:off x="5204669" y="3462860"/>
            <a:ext cx="1589786" cy="1690448"/>
            <a:chOff x="5964400" y="3813030"/>
            <a:chExt cx="1411288" cy="1887538"/>
          </a:xfrm>
        </p:grpSpPr>
        <p:sp>
          <p:nvSpPr>
            <p:cNvPr id="89144" name="Rectangle 29"/>
            <p:cNvSpPr>
              <a:spLocks noChangeArrowheads="1"/>
            </p:cNvSpPr>
            <p:nvPr/>
          </p:nvSpPr>
          <p:spPr bwMode="auto">
            <a:xfrm>
              <a:off x="5964400" y="3813030"/>
              <a:ext cx="1411288" cy="1887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145" name="Line 30"/>
            <p:cNvSpPr>
              <a:spLocks noChangeShapeType="1"/>
            </p:cNvSpPr>
            <p:nvPr/>
          </p:nvSpPr>
          <p:spPr bwMode="auto">
            <a:xfrm>
              <a:off x="5964400" y="4286105"/>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6" name="Line 31"/>
            <p:cNvSpPr>
              <a:spLocks noChangeShapeType="1"/>
            </p:cNvSpPr>
            <p:nvPr/>
          </p:nvSpPr>
          <p:spPr bwMode="auto">
            <a:xfrm>
              <a:off x="5964400" y="4759180"/>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7" name="Line 32"/>
            <p:cNvSpPr>
              <a:spLocks noChangeShapeType="1"/>
            </p:cNvSpPr>
            <p:nvPr/>
          </p:nvSpPr>
          <p:spPr bwMode="auto">
            <a:xfrm>
              <a:off x="6318413"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8" name="Line 33"/>
            <p:cNvSpPr>
              <a:spLocks noChangeShapeType="1"/>
            </p:cNvSpPr>
            <p:nvPr/>
          </p:nvSpPr>
          <p:spPr bwMode="auto">
            <a:xfrm>
              <a:off x="6670838"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9" name="Line 34"/>
            <p:cNvSpPr>
              <a:spLocks noChangeShapeType="1"/>
            </p:cNvSpPr>
            <p:nvPr/>
          </p:nvSpPr>
          <p:spPr bwMode="auto">
            <a:xfrm>
              <a:off x="5964400" y="5230668"/>
              <a:ext cx="1411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50" name="Line 35"/>
            <p:cNvSpPr>
              <a:spLocks noChangeShapeType="1"/>
            </p:cNvSpPr>
            <p:nvPr/>
          </p:nvSpPr>
          <p:spPr bwMode="auto">
            <a:xfrm>
              <a:off x="7024850" y="3813030"/>
              <a:ext cx="0" cy="188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51" name="Text Box 36"/>
            <p:cNvSpPr txBox="1">
              <a:spLocks noChangeArrowheads="1"/>
            </p:cNvSpPr>
            <p:nvPr/>
          </p:nvSpPr>
          <p:spPr bwMode="auto">
            <a:xfrm>
              <a:off x="7024850" y="3946380"/>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2" name="Text Box 37"/>
            <p:cNvSpPr txBox="1">
              <a:spLocks noChangeArrowheads="1"/>
            </p:cNvSpPr>
            <p:nvPr/>
          </p:nvSpPr>
          <p:spPr bwMode="auto">
            <a:xfrm>
              <a:off x="7024850" y="5317980"/>
              <a:ext cx="350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3" name="Text Box 38"/>
            <p:cNvSpPr txBox="1">
              <a:spLocks noChangeArrowheads="1"/>
            </p:cNvSpPr>
            <p:nvPr/>
          </p:nvSpPr>
          <p:spPr bwMode="auto">
            <a:xfrm>
              <a:off x="5964400" y="5317980"/>
              <a:ext cx="3540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4" name="Text Box 39"/>
            <p:cNvSpPr txBox="1">
              <a:spLocks noChangeArrowheads="1"/>
            </p:cNvSpPr>
            <p:nvPr/>
          </p:nvSpPr>
          <p:spPr bwMode="auto">
            <a:xfrm>
              <a:off x="6318413" y="3946380"/>
              <a:ext cx="352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5" name="Text Box 40"/>
            <p:cNvSpPr txBox="1">
              <a:spLocks noChangeArrowheads="1"/>
            </p:cNvSpPr>
            <p:nvPr/>
          </p:nvSpPr>
          <p:spPr bwMode="auto">
            <a:xfrm>
              <a:off x="6670838" y="3946380"/>
              <a:ext cx="354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6" name="Text Box 41"/>
            <p:cNvSpPr txBox="1">
              <a:spLocks noChangeArrowheads="1"/>
            </p:cNvSpPr>
            <p:nvPr/>
          </p:nvSpPr>
          <p:spPr bwMode="auto">
            <a:xfrm>
              <a:off x="7024850" y="4403580"/>
              <a:ext cx="3508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7" name="Text Box 42"/>
            <p:cNvSpPr txBox="1">
              <a:spLocks noChangeArrowheads="1"/>
            </p:cNvSpPr>
            <p:nvPr/>
          </p:nvSpPr>
          <p:spPr bwMode="auto">
            <a:xfrm>
              <a:off x="6670838" y="4403580"/>
              <a:ext cx="354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sp>
          <p:nvSpPr>
            <p:cNvPr id="89158" name="Text Box 43"/>
            <p:cNvSpPr txBox="1">
              <a:spLocks noChangeArrowheads="1"/>
            </p:cNvSpPr>
            <p:nvPr/>
          </p:nvSpPr>
          <p:spPr bwMode="auto">
            <a:xfrm>
              <a:off x="6318413" y="4403580"/>
              <a:ext cx="3524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200" b="1">
                  <a:latin typeface="Tahoma" pitchFamily="34" charset="0"/>
                </a:rPr>
                <a:t>1</a:t>
              </a:r>
            </a:p>
          </p:txBody>
        </p:sp>
      </p:grpSp>
    </p:spTree>
    <p:extLst>
      <p:ext uri="{BB962C8B-B14F-4D97-AF65-F5344CB8AC3E}">
        <p14:creationId xmlns:p14="http://schemas.microsoft.com/office/powerpoint/2010/main" val="390103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9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09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1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09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909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CDBE49F9-93BB-465B-AD9D-7AD4CC3E4B1E}" type="slidenum">
              <a:rPr lang="en-US" smtClean="0">
                <a:solidFill>
                  <a:srgbClr val="898989"/>
                </a:solidFill>
              </a:rPr>
              <a:pPr eaLnBrk="1" hangingPunct="1"/>
              <a:t>76</a:t>
            </a:fld>
            <a:endParaRPr lang="en-US" smtClean="0">
              <a:solidFill>
                <a:srgbClr val="898989"/>
              </a:solidFill>
            </a:endParaRPr>
          </a:p>
        </p:txBody>
      </p:sp>
      <p:sp>
        <p:nvSpPr>
          <p:cNvPr id="90115" name="Rectangle 3"/>
          <p:cNvSpPr>
            <a:spLocks noGrp="1" noChangeArrowheads="1"/>
          </p:cNvSpPr>
          <p:nvPr>
            <p:ph type="body" idx="1"/>
          </p:nvPr>
        </p:nvSpPr>
        <p:spPr>
          <a:xfrm>
            <a:off x="323056" y="957263"/>
            <a:ext cx="8382000" cy="2895600"/>
          </a:xfrm>
        </p:spPr>
        <p:txBody>
          <a:bodyPr/>
          <a:lstStyle/>
          <a:p>
            <a:pPr marL="0" indent="0" eaLnBrk="1" hangingPunct="1">
              <a:lnSpc>
                <a:spcPct val="90000"/>
              </a:lnSpc>
              <a:spcAft>
                <a:spcPct val="40000"/>
              </a:spcAft>
              <a:buFont typeface="Arial" pitchFamily="34" charset="0"/>
              <a:buNone/>
            </a:pPr>
            <a:r>
              <a:rPr lang="en-US" sz="2400" b="1" i="1" dirty="0" smtClean="0"/>
              <a:t>Example: </a:t>
            </a:r>
            <a:r>
              <a:rPr lang="en-US" sz="2400" b="1" dirty="0" smtClean="0"/>
              <a:t>Simplify Z = A’B’C’ + A’B + ABC’ + AC using the K-MAP</a:t>
            </a:r>
          </a:p>
        </p:txBody>
      </p:sp>
      <p:sp>
        <p:nvSpPr>
          <p:cNvPr id="90116" name="Title 2"/>
          <p:cNvSpPr>
            <a:spLocks noGrp="1"/>
          </p:cNvSpPr>
          <p:nvPr>
            <p:ph type="title"/>
          </p:nvPr>
        </p:nvSpPr>
        <p:spPr/>
        <p:txBody>
          <a:bodyPr/>
          <a:lstStyle/>
          <a:p>
            <a:pPr eaLnBrk="1" hangingPunct="1"/>
            <a:r>
              <a:rPr lang="en-US" dirty="0"/>
              <a:t>K-MAP for SOP</a:t>
            </a:r>
            <a:endParaRPr lang="en-US" sz="3200" dirty="0" smtClean="0"/>
          </a:p>
        </p:txBody>
      </p:sp>
      <p:sp>
        <p:nvSpPr>
          <p:cNvPr id="90118" name="Rectangle 5"/>
          <p:cNvSpPr>
            <a:spLocks noChangeArrowheads="1"/>
          </p:cNvSpPr>
          <p:nvPr/>
        </p:nvSpPr>
        <p:spPr bwMode="auto">
          <a:xfrm>
            <a:off x="1654175" y="6323013"/>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sz="2400">
              <a:latin typeface="Times New Roman" pitchFamily="18" charset="0"/>
            </a:endParaRPr>
          </a:p>
        </p:txBody>
      </p:sp>
      <p:graphicFrame>
        <p:nvGraphicFramePr>
          <p:cNvPr id="96" name="Table 95"/>
          <p:cNvGraphicFramePr>
            <a:graphicFrameLocks noGrp="1"/>
          </p:cNvGraphicFramePr>
          <p:nvPr>
            <p:extLst>
              <p:ext uri="{D42A27DB-BD31-4B8C-83A1-F6EECF244321}">
                <p14:modId xmlns:p14="http://schemas.microsoft.com/office/powerpoint/2010/main" val="4238612486"/>
              </p:ext>
            </p:extLst>
          </p:nvPr>
        </p:nvGraphicFramePr>
        <p:xfrm>
          <a:off x="2502694" y="1973263"/>
          <a:ext cx="3429000" cy="1489074"/>
        </p:xfrm>
        <a:graphic>
          <a:graphicData uri="http://schemas.openxmlformats.org/drawingml/2006/table">
            <a:tbl>
              <a:tblPr firstRow="1" bandRow="1">
                <a:tableStyleId>{5C22544A-7EE6-4342-B048-85BDC9FD1C3A}</a:tableStyleId>
              </a:tblPr>
              <a:tblGrid>
                <a:gridCol w="685800"/>
                <a:gridCol w="685800"/>
                <a:gridCol w="685800"/>
                <a:gridCol w="685800"/>
                <a:gridCol w="685800"/>
              </a:tblGrid>
              <a:tr h="491804">
                <a:tc>
                  <a:txBody>
                    <a:bodyPr/>
                    <a:lstStyle/>
                    <a:p>
                      <a:pPr algn="ctr"/>
                      <a:r>
                        <a:rPr lang="en-US" sz="1800" dirty="0" smtClean="0">
                          <a:solidFill>
                            <a:schemeClr val="tx1"/>
                          </a:solidFill>
                        </a:rPr>
                        <a:t>A\BC</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8635">
                <a:tc>
                  <a:txBody>
                    <a:bodyPr/>
                    <a:lstStyle/>
                    <a:p>
                      <a:pPr algn="ctr"/>
                      <a:r>
                        <a:rPr lang="en-US" sz="1800" b="1" dirty="0" smtClean="0">
                          <a:solidFill>
                            <a:schemeClr val="tx1"/>
                          </a:solidFill>
                        </a:rPr>
                        <a:t>0</a:t>
                      </a:r>
                      <a:endParaRPr lang="en-US" sz="1800" b="1"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8635">
                <a:tc>
                  <a:txBody>
                    <a:bodyPr/>
                    <a:lstStyle/>
                    <a:p>
                      <a:pPr algn="ctr"/>
                      <a:r>
                        <a:rPr lang="en-US" sz="1800" b="1" dirty="0" smtClean="0">
                          <a:solidFill>
                            <a:schemeClr val="tx1"/>
                          </a:solidFill>
                        </a:rPr>
                        <a:t>1</a:t>
                      </a:r>
                      <a:endParaRPr lang="en-US" sz="1800" b="1"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0</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sp>
        <p:nvSpPr>
          <p:cNvPr id="4" name="Oval 3"/>
          <p:cNvSpPr/>
          <p:nvPr/>
        </p:nvSpPr>
        <p:spPr>
          <a:xfrm>
            <a:off x="3150394" y="2430463"/>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18" name="Oval 117"/>
          <p:cNvSpPr/>
          <p:nvPr/>
        </p:nvSpPr>
        <p:spPr>
          <a:xfrm>
            <a:off x="4598194" y="2938463"/>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119" name="Oval 118"/>
          <p:cNvSpPr/>
          <p:nvPr/>
        </p:nvSpPr>
        <p:spPr>
          <a:xfrm>
            <a:off x="3683794" y="2405063"/>
            <a:ext cx="17526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cxnSp>
        <p:nvCxnSpPr>
          <p:cNvPr id="10" name="Straight Connector 9"/>
          <p:cNvCxnSpPr>
            <a:stCxn id="4" idx="3"/>
          </p:cNvCxnSpPr>
          <p:nvPr/>
        </p:nvCxnSpPr>
        <p:spPr>
          <a:xfrm flipH="1">
            <a:off x="2769394" y="2951163"/>
            <a:ext cx="593725" cy="123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468019" y="3548063"/>
            <a:ext cx="92075" cy="873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512594" y="3567113"/>
            <a:ext cx="152400" cy="692150"/>
          </a:xfrm>
          <a:prstGeom prst="line">
            <a:avLst/>
          </a:prstGeom>
        </p:spPr>
        <p:style>
          <a:lnRef idx="1">
            <a:schemeClr val="accent1"/>
          </a:lnRef>
          <a:fillRef idx="0">
            <a:schemeClr val="accent1"/>
          </a:fillRef>
          <a:effectRef idx="0">
            <a:schemeClr val="accent1"/>
          </a:effectRef>
          <a:fontRef idx="minor">
            <a:schemeClr val="tx1"/>
          </a:fontRef>
        </p:style>
      </p:cxnSp>
      <p:sp>
        <p:nvSpPr>
          <p:cNvPr id="90151" name="Rectangle 15"/>
          <p:cNvSpPr>
            <a:spLocks noChangeArrowheads="1"/>
          </p:cNvSpPr>
          <p:nvPr/>
        </p:nvSpPr>
        <p:spPr bwMode="auto">
          <a:xfrm>
            <a:off x="2469356" y="4273551"/>
            <a:ext cx="966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(2)   A’B</a:t>
            </a:r>
            <a:r>
              <a:rPr lang="en-US" dirty="0"/>
              <a:t>’</a:t>
            </a:r>
          </a:p>
        </p:txBody>
      </p:sp>
      <p:sp>
        <p:nvSpPr>
          <p:cNvPr id="90152" name="Rectangle 121"/>
          <p:cNvSpPr>
            <a:spLocks noChangeArrowheads="1"/>
          </p:cNvSpPr>
          <p:nvPr/>
        </p:nvSpPr>
        <p:spPr bwMode="auto">
          <a:xfrm>
            <a:off x="4323556" y="4430713"/>
            <a:ext cx="619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(1) C</a:t>
            </a:r>
            <a:endParaRPr lang="en-US" dirty="0"/>
          </a:p>
        </p:txBody>
      </p:sp>
      <p:sp>
        <p:nvSpPr>
          <p:cNvPr id="90153" name="Rectangle 122"/>
          <p:cNvSpPr>
            <a:spLocks noChangeArrowheads="1"/>
          </p:cNvSpPr>
          <p:nvPr/>
        </p:nvSpPr>
        <p:spPr bwMode="auto">
          <a:xfrm>
            <a:off x="5512594" y="4275138"/>
            <a:ext cx="8066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(3)  AB</a:t>
            </a:r>
            <a:endParaRPr lang="en-US" dirty="0"/>
          </a:p>
        </p:txBody>
      </p:sp>
      <p:sp>
        <p:nvSpPr>
          <p:cNvPr id="90154" name="Rectangle 123"/>
          <p:cNvSpPr>
            <a:spLocks noChangeArrowheads="1"/>
          </p:cNvSpPr>
          <p:nvPr/>
        </p:nvSpPr>
        <p:spPr bwMode="auto">
          <a:xfrm>
            <a:off x="2601119" y="4945063"/>
            <a:ext cx="3902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t>F = A’B’ + AB + C</a:t>
            </a:r>
          </a:p>
        </p:txBody>
      </p:sp>
    </p:spTree>
    <p:extLst>
      <p:ext uri="{BB962C8B-B14F-4D97-AF65-F5344CB8AC3E}">
        <p14:creationId xmlns:p14="http://schemas.microsoft.com/office/powerpoint/2010/main" val="109416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8" grpId="0" animBg="1"/>
      <p:bldP spid="119" grpId="0" animBg="1"/>
      <p:bldP spid="90151" grpId="0"/>
      <p:bldP spid="90152" grpId="0"/>
      <p:bldP spid="90153" grpId="0"/>
      <p:bldP spid="9015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K-MAP for </a:t>
            </a:r>
            <a:r>
              <a:rPr lang="en-US" dirty="0" smtClean="0"/>
              <a:t>POS</a:t>
            </a:r>
            <a:endParaRPr lang="en-US" dirty="0"/>
          </a:p>
        </p:txBody>
      </p:sp>
      <p:sp>
        <p:nvSpPr>
          <p:cNvPr id="126979" name="Rectangle 3"/>
          <p:cNvSpPr>
            <a:spLocks noGrp="1" noChangeArrowheads="1"/>
          </p:cNvSpPr>
          <p:nvPr>
            <p:ph idx="1"/>
          </p:nvPr>
        </p:nvSpPr>
        <p:spPr/>
        <p:txBody>
          <a:bodyPr/>
          <a:lstStyle/>
          <a:p>
            <a:pPr>
              <a:buSzPct val="120000"/>
              <a:buFont typeface="Wingdings" pitchFamily="2" charset="2"/>
              <a:buChar char="§"/>
            </a:pPr>
            <a:r>
              <a:rPr lang="en-GB" sz="2400" dirty="0" smtClean="0">
                <a:solidFill>
                  <a:srgbClr val="0000FF"/>
                </a:solidFill>
              </a:rPr>
              <a:t>Simplified POS expression</a:t>
            </a:r>
            <a:r>
              <a:rPr lang="en-GB" sz="2400" dirty="0" smtClean="0"/>
              <a:t> is similar to its SOP counterpart with the following differences:</a:t>
            </a:r>
          </a:p>
          <a:p>
            <a:pPr lvl="1">
              <a:buSzPct val="120000"/>
              <a:buFont typeface="Wingdings" pitchFamily="2" charset="2"/>
              <a:buChar char="§"/>
            </a:pPr>
            <a:r>
              <a:rPr lang="en-GB" sz="2000" dirty="0" smtClean="0"/>
              <a:t>Instead of grouping ‘1s’, we now group ‘0s’.</a:t>
            </a:r>
          </a:p>
          <a:p>
            <a:pPr lvl="1">
              <a:buSzPct val="120000"/>
              <a:buFont typeface="Wingdings" pitchFamily="2" charset="2"/>
              <a:buChar char="§"/>
            </a:pPr>
            <a:r>
              <a:rPr lang="en-GB" sz="2000" dirty="0" smtClean="0"/>
              <a:t>Each term is now a sum term  (X+Y+Z) instead of product term  (X.Y.Z)</a:t>
            </a:r>
          </a:p>
          <a:p>
            <a:pPr lvl="1">
              <a:buSzPct val="120000"/>
              <a:buFont typeface="Wingdings" pitchFamily="2" charset="2"/>
              <a:buChar char="§"/>
            </a:pPr>
            <a:r>
              <a:rPr lang="en-GB" sz="2000" dirty="0" smtClean="0"/>
              <a:t>Each literal in the sum term needs to be complemented if its value is 1. </a:t>
            </a:r>
          </a:p>
          <a:p>
            <a:pPr lvl="1">
              <a:buSzPct val="120000"/>
              <a:buFont typeface="Arial" pitchFamily="34" charset="0"/>
              <a:buNone/>
            </a:pPr>
            <a:r>
              <a:rPr lang="en-GB" sz="2000" dirty="0" smtClean="0">
                <a:sym typeface="Wingdings" pitchFamily="2" charset="2"/>
              </a:rPr>
              <a:t>	For example: 	(Column 01)  A’.B for SOP</a:t>
            </a:r>
            <a:endParaRPr lang="en-GB" sz="2000" dirty="0" smtClean="0"/>
          </a:p>
          <a:p>
            <a:pPr lvl="1">
              <a:buSzPct val="120000"/>
              <a:buFont typeface="Arial" pitchFamily="34" charset="0"/>
              <a:buNone/>
            </a:pPr>
            <a:r>
              <a:rPr lang="en-GB" sz="2000" dirty="0" smtClean="0"/>
              <a:t>				(Column 01) </a:t>
            </a:r>
            <a:r>
              <a:rPr lang="en-GB" sz="2000" dirty="0" smtClean="0">
                <a:sym typeface="Wingdings" pitchFamily="2" charset="2"/>
              </a:rPr>
              <a:t>A + B’ for POS </a:t>
            </a:r>
          </a:p>
          <a:p>
            <a:pPr lvl="1">
              <a:buSzPct val="120000"/>
              <a:buFont typeface="Wingdings" pitchFamily="2" charset="2"/>
              <a:buChar char="§"/>
            </a:pPr>
            <a:r>
              <a:rPr lang="en-GB" sz="2000" dirty="0" smtClean="0"/>
              <a:t>The final term for POS is a product of all the sum terms (S1.S2.S3) instead of a sum of product terms (e.g. P1 + P2 + P3)</a:t>
            </a:r>
          </a:p>
          <a:p>
            <a:pPr lvl="1">
              <a:buSzPct val="120000"/>
              <a:buFont typeface="Wingdings" pitchFamily="2" charset="2"/>
              <a:buChar char="§"/>
            </a:pPr>
            <a:endParaRPr lang="en-GB" sz="2000" dirty="0" smtClean="0"/>
          </a:p>
          <a:p>
            <a:pPr lvl="1">
              <a:buSzPct val="120000"/>
              <a:buFont typeface="Wingdings" pitchFamily="2" charset="2"/>
              <a:buChar char="§"/>
            </a:pPr>
            <a:endParaRPr lang="en-GB" sz="2000" dirty="0" smtClean="0"/>
          </a:p>
        </p:txBody>
      </p:sp>
      <p:sp>
        <p:nvSpPr>
          <p:cNvPr id="92162" name="Slide Number Placeholder 4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BDE2D19F-4209-435A-901B-3E44567CF9B3}" type="slidenum">
              <a:rPr lang="en-US" smtClean="0">
                <a:solidFill>
                  <a:srgbClr val="898989"/>
                </a:solidFill>
              </a:rPr>
              <a:pPr eaLnBrk="1" hangingPunct="1"/>
              <a:t>77</a:t>
            </a:fld>
            <a:endParaRPr lang="en-US" smtClean="0">
              <a:solidFill>
                <a:srgbClr val="898989"/>
              </a:solidFill>
            </a:endParaRPr>
          </a:p>
        </p:txBody>
      </p:sp>
    </p:spTree>
    <p:extLst>
      <p:ext uri="{BB962C8B-B14F-4D97-AF65-F5344CB8AC3E}">
        <p14:creationId xmlns:p14="http://schemas.microsoft.com/office/powerpoint/2010/main" val="82020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9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K-MAP for POS</a:t>
            </a:r>
          </a:p>
        </p:txBody>
      </p:sp>
      <p:sp>
        <p:nvSpPr>
          <p:cNvPr id="94210" name="Slide Number Placeholder 4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E014CB0-6650-4AA1-8180-0771D67D6803}" type="slidenum">
              <a:rPr lang="en-US" smtClean="0">
                <a:solidFill>
                  <a:srgbClr val="898989"/>
                </a:solidFill>
              </a:rPr>
              <a:pPr eaLnBrk="1" hangingPunct="1"/>
              <a:t>78</a:t>
            </a:fld>
            <a:endParaRPr lang="en-US" smtClean="0">
              <a:solidFill>
                <a:srgbClr val="898989"/>
              </a:solidFill>
            </a:endParaRPr>
          </a:p>
        </p:txBody>
      </p:sp>
      <p:sp>
        <p:nvSpPr>
          <p:cNvPr id="127012" name="AutoShape 36"/>
          <p:cNvSpPr>
            <a:spLocks/>
          </p:cNvSpPr>
          <p:nvPr/>
        </p:nvSpPr>
        <p:spPr bwMode="auto">
          <a:xfrm rot="5400000" flipH="1">
            <a:off x="4562476" y="3292475"/>
            <a:ext cx="512762" cy="941387"/>
          </a:xfrm>
          <a:prstGeom prst="rightBracket">
            <a:avLst>
              <a:gd name="adj" fmla="val 21079"/>
            </a:avLst>
          </a:prstGeom>
          <a:solidFill>
            <a:srgbClr val="CCFFCC">
              <a:alpha val="50195"/>
            </a:srgbClr>
          </a:solidFill>
          <a:ln w="9525">
            <a:solidFill>
              <a:srgbClr val="000000"/>
            </a:solidFill>
            <a:round/>
            <a:headEnd/>
            <a:tailEnd/>
          </a:ln>
        </p:spPr>
        <p:txBody>
          <a:bodyPr/>
          <a:lstStyle/>
          <a:p>
            <a:endParaRPr lang="en-US"/>
          </a:p>
        </p:txBody>
      </p:sp>
      <p:sp>
        <p:nvSpPr>
          <p:cNvPr id="127013" name="AutoShape 37"/>
          <p:cNvSpPr>
            <a:spLocks/>
          </p:cNvSpPr>
          <p:nvPr/>
        </p:nvSpPr>
        <p:spPr bwMode="auto">
          <a:xfrm rot="-5400000" flipH="1" flipV="1">
            <a:off x="4593432" y="1774031"/>
            <a:ext cx="450850" cy="941387"/>
          </a:xfrm>
          <a:prstGeom prst="rightBracket">
            <a:avLst>
              <a:gd name="adj" fmla="val 20909"/>
            </a:avLst>
          </a:prstGeom>
          <a:solidFill>
            <a:srgbClr val="CCFFCC">
              <a:alpha val="50195"/>
            </a:srgbClr>
          </a:solidFill>
          <a:ln w="9525">
            <a:solidFill>
              <a:srgbClr val="000000"/>
            </a:solidFill>
            <a:round/>
            <a:headEnd/>
            <a:tailEnd/>
          </a:ln>
        </p:spPr>
        <p:txBody>
          <a:bodyPr/>
          <a:lstStyle/>
          <a:p>
            <a:endParaRPr lang="en-US"/>
          </a:p>
        </p:txBody>
      </p:sp>
      <p:grpSp>
        <p:nvGrpSpPr>
          <p:cNvPr id="2" name="Group 3"/>
          <p:cNvGrpSpPr>
            <a:grpSpLocks/>
          </p:cNvGrpSpPr>
          <p:nvPr/>
        </p:nvGrpSpPr>
        <p:grpSpPr bwMode="auto">
          <a:xfrm>
            <a:off x="2800350" y="1603375"/>
            <a:ext cx="3094038" cy="2416175"/>
            <a:chOff x="3230562" y="4402932"/>
            <a:chExt cx="2328863" cy="2111375"/>
          </a:xfrm>
        </p:grpSpPr>
        <p:sp>
          <p:nvSpPr>
            <p:cNvPr id="94224" name="Text Box 16"/>
            <p:cNvSpPr txBox="1">
              <a:spLocks noChangeArrowheads="1"/>
            </p:cNvSpPr>
            <p:nvPr/>
          </p:nvSpPr>
          <p:spPr bwMode="auto">
            <a:xfrm>
              <a:off x="3597275" y="4909344"/>
              <a:ext cx="352425"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Aft>
                  <a:spcPts val="200"/>
                </a:spcAft>
              </a:pPr>
              <a:r>
                <a:rPr lang="en-US" sz="1400" b="1">
                  <a:latin typeface="Times New Roman" pitchFamily="18" charset="0"/>
                </a:rPr>
                <a:t>00</a:t>
              </a:r>
            </a:p>
            <a:p>
              <a:pPr algn="r">
                <a:spcAft>
                  <a:spcPts val="200"/>
                </a:spcAft>
              </a:pPr>
              <a:r>
                <a:rPr lang="en-US" sz="1400" b="1">
                  <a:latin typeface="Times New Roman" pitchFamily="18" charset="0"/>
                </a:rPr>
                <a:t>   01</a:t>
              </a:r>
            </a:p>
            <a:p>
              <a:pPr algn="r">
                <a:spcAft>
                  <a:spcPts val="200"/>
                </a:spcAft>
              </a:pPr>
              <a:endParaRPr lang="en-US" sz="1400" b="1">
                <a:latin typeface="Times New Roman" pitchFamily="18" charset="0"/>
              </a:endParaRPr>
            </a:p>
            <a:p>
              <a:pPr algn="r">
                <a:spcAft>
                  <a:spcPts val="200"/>
                </a:spcAft>
              </a:pPr>
              <a:r>
                <a:rPr lang="en-US" sz="1400" b="1">
                  <a:latin typeface="Times New Roman" pitchFamily="18" charset="0"/>
                </a:rPr>
                <a:t>11</a:t>
              </a:r>
            </a:p>
            <a:p>
              <a:pPr algn="r">
                <a:spcAft>
                  <a:spcPts val="200"/>
                </a:spcAft>
              </a:pPr>
              <a:endParaRPr lang="en-US" sz="1400" b="1">
                <a:latin typeface="Times New Roman" pitchFamily="18" charset="0"/>
              </a:endParaRPr>
            </a:p>
            <a:p>
              <a:pPr algn="r">
                <a:spcAft>
                  <a:spcPts val="200"/>
                </a:spcAft>
              </a:pPr>
              <a:r>
                <a:rPr lang="en-US" sz="1400" b="1">
                  <a:latin typeface="Times New Roman" pitchFamily="18" charset="0"/>
                </a:rPr>
                <a:t>10</a:t>
              </a:r>
              <a:endParaRPr lang="en-US" b="1">
                <a:latin typeface="Times New Roman" pitchFamily="18" charset="0"/>
              </a:endParaRPr>
            </a:p>
          </p:txBody>
        </p:sp>
        <p:sp>
          <p:nvSpPr>
            <p:cNvPr id="94225" name="Rectangle 5"/>
            <p:cNvSpPr>
              <a:spLocks noChangeArrowheads="1"/>
            </p:cNvSpPr>
            <p:nvPr/>
          </p:nvSpPr>
          <p:spPr bwMode="auto">
            <a:xfrm>
              <a:off x="3924300" y="4831557"/>
              <a:ext cx="1628775" cy="1550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26" name="Line 6"/>
            <p:cNvSpPr>
              <a:spLocks noChangeShapeType="1"/>
            </p:cNvSpPr>
            <p:nvPr/>
          </p:nvSpPr>
          <p:spPr bwMode="auto">
            <a:xfrm>
              <a:off x="3924300" y="5218907"/>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7" name="Line 7"/>
            <p:cNvSpPr>
              <a:spLocks noChangeShapeType="1"/>
            </p:cNvSpPr>
            <p:nvPr/>
          </p:nvSpPr>
          <p:spPr bwMode="auto">
            <a:xfrm>
              <a:off x="4330700" y="4831557"/>
              <a:ext cx="0" cy="1550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8" name="Text Box 8"/>
            <p:cNvSpPr txBox="1">
              <a:spLocks noChangeArrowheads="1"/>
            </p:cNvSpPr>
            <p:nvPr/>
          </p:nvSpPr>
          <p:spPr bwMode="auto">
            <a:xfrm>
              <a:off x="3916362" y="5660232"/>
              <a:ext cx="407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29" name="Text Box 9"/>
            <p:cNvSpPr txBox="1">
              <a:spLocks noChangeArrowheads="1"/>
            </p:cNvSpPr>
            <p:nvPr/>
          </p:nvSpPr>
          <p:spPr bwMode="auto">
            <a:xfrm>
              <a:off x="4330700" y="5296694"/>
              <a:ext cx="407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30" name="Line 14"/>
            <p:cNvSpPr>
              <a:spLocks noChangeShapeType="1"/>
            </p:cNvSpPr>
            <p:nvPr/>
          </p:nvSpPr>
          <p:spPr bwMode="auto">
            <a:xfrm>
              <a:off x="4738687" y="4831557"/>
              <a:ext cx="0" cy="1550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1" name="Line 15"/>
            <p:cNvSpPr>
              <a:spLocks noChangeShapeType="1"/>
            </p:cNvSpPr>
            <p:nvPr/>
          </p:nvSpPr>
          <p:spPr bwMode="auto">
            <a:xfrm>
              <a:off x="5145087" y="4831557"/>
              <a:ext cx="0" cy="1550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2" name="Text Box 17"/>
            <p:cNvSpPr txBox="1">
              <a:spLocks noChangeArrowheads="1"/>
            </p:cNvSpPr>
            <p:nvPr/>
          </p:nvSpPr>
          <p:spPr bwMode="auto">
            <a:xfrm>
              <a:off x="3990975" y="4583907"/>
              <a:ext cx="15176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400" b="1">
                  <a:latin typeface="Times New Roman" pitchFamily="18" charset="0"/>
                </a:rPr>
                <a:t>00         01        11       10</a:t>
              </a:r>
            </a:p>
          </p:txBody>
        </p:sp>
        <p:sp>
          <p:nvSpPr>
            <p:cNvPr id="94233" name="Line 20"/>
            <p:cNvSpPr>
              <a:spLocks noChangeShapeType="1"/>
            </p:cNvSpPr>
            <p:nvPr/>
          </p:nvSpPr>
          <p:spPr bwMode="auto">
            <a:xfrm flipH="1" flipV="1">
              <a:off x="3641725" y="4512469"/>
              <a:ext cx="269875" cy="309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4" name="Text Box 21"/>
            <p:cNvSpPr txBox="1">
              <a:spLocks noChangeArrowheads="1"/>
            </p:cNvSpPr>
            <p:nvPr/>
          </p:nvSpPr>
          <p:spPr bwMode="auto">
            <a:xfrm>
              <a:off x="3230562" y="4590257"/>
              <a:ext cx="5683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4235" name="Text Box 22"/>
            <p:cNvSpPr txBox="1">
              <a:spLocks noChangeArrowheads="1"/>
            </p:cNvSpPr>
            <p:nvPr/>
          </p:nvSpPr>
          <p:spPr bwMode="auto">
            <a:xfrm>
              <a:off x="3679825" y="4402932"/>
              <a:ext cx="4651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4236" name="Line 23"/>
            <p:cNvSpPr>
              <a:spLocks noChangeShapeType="1"/>
            </p:cNvSpPr>
            <p:nvPr/>
          </p:nvSpPr>
          <p:spPr bwMode="auto">
            <a:xfrm>
              <a:off x="3924300" y="5606257"/>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7" name="Line 24"/>
            <p:cNvSpPr>
              <a:spLocks noChangeShapeType="1"/>
            </p:cNvSpPr>
            <p:nvPr/>
          </p:nvSpPr>
          <p:spPr bwMode="auto">
            <a:xfrm>
              <a:off x="3924300" y="5995194"/>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8" name="Line 25"/>
            <p:cNvSpPr>
              <a:spLocks noChangeShapeType="1"/>
            </p:cNvSpPr>
            <p:nvPr/>
          </p:nvSpPr>
          <p:spPr bwMode="auto">
            <a:xfrm>
              <a:off x="3924300" y="5993607"/>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9" name="Text Box 26"/>
            <p:cNvSpPr txBox="1">
              <a:spLocks noChangeArrowheads="1"/>
            </p:cNvSpPr>
            <p:nvPr/>
          </p:nvSpPr>
          <p:spPr bwMode="auto">
            <a:xfrm>
              <a:off x="4321175" y="5671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p>
          </p:txBody>
        </p:sp>
        <p:sp>
          <p:nvSpPr>
            <p:cNvPr id="94240" name="Text Box 27"/>
            <p:cNvSpPr txBox="1">
              <a:spLocks noChangeArrowheads="1"/>
            </p:cNvSpPr>
            <p:nvPr/>
          </p:nvSpPr>
          <p:spPr bwMode="auto">
            <a:xfrm>
              <a:off x="4740275" y="5301457"/>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sp>
          <p:nvSpPr>
            <p:cNvPr id="94241" name="Line 28"/>
            <p:cNvSpPr>
              <a:spLocks noChangeShapeType="1"/>
            </p:cNvSpPr>
            <p:nvPr/>
          </p:nvSpPr>
          <p:spPr bwMode="auto">
            <a:xfrm>
              <a:off x="3924300" y="6382544"/>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42" name="Text Box 29"/>
            <p:cNvSpPr txBox="1">
              <a:spLocks noChangeArrowheads="1"/>
            </p:cNvSpPr>
            <p:nvPr/>
          </p:nvSpPr>
          <p:spPr bwMode="auto">
            <a:xfrm>
              <a:off x="3916362" y="4909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43" name="Text Box 30"/>
            <p:cNvSpPr txBox="1">
              <a:spLocks noChangeArrowheads="1"/>
            </p:cNvSpPr>
            <p:nvPr/>
          </p:nvSpPr>
          <p:spPr bwMode="auto">
            <a:xfrm>
              <a:off x="5151437" y="6065044"/>
              <a:ext cx="407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44" name="Text Box 33"/>
            <p:cNvSpPr txBox="1">
              <a:spLocks noChangeArrowheads="1"/>
            </p:cNvSpPr>
            <p:nvPr/>
          </p:nvSpPr>
          <p:spPr bwMode="auto">
            <a:xfrm>
              <a:off x="3916362" y="6065044"/>
              <a:ext cx="4079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45" name="Text Box 34"/>
            <p:cNvSpPr txBox="1">
              <a:spLocks noChangeArrowheads="1"/>
            </p:cNvSpPr>
            <p:nvPr/>
          </p:nvSpPr>
          <p:spPr bwMode="auto">
            <a:xfrm>
              <a:off x="5151437" y="4896644"/>
              <a:ext cx="4079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46" name="Text Box 35"/>
            <p:cNvSpPr txBox="1">
              <a:spLocks noChangeArrowheads="1"/>
            </p:cNvSpPr>
            <p:nvPr/>
          </p:nvSpPr>
          <p:spPr bwMode="auto">
            <a:xfrm>
              <a:off x="3916362" y="5290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4247" name="Text Box 38"/>
            <p:cNvSpPr txBox="1">
              <a:spLocks noChangeArrowheads="1"/>
            </p:cNvSpPr>
            <p:nvPr/>
          </p:nvSpPr>
          <p:spPr bwMode="auto">
            <a:xfrm>
              <a:off x="5135562" y="5290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p>
          </p:txBody>
        </p:sp>
        <p:sp>
          <p:nvSpPr>
            <p:cNvPr id="94248" name="Text Box 39"/>
            <p:cNvSpPr txBox="1">
              <a:spLocks noChangeArrowheads="1"/>
            </p:cNvSpPr>
            <p:nvPr/>
          </p:nvSpPr>
          <p:spPr bwMode="auto">
            <a:xfrm>
              <a:off x="5135562" y="5671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p>
          </p:txBody>
        </p:sp>
        <p:sp>
          <p:nvSpPr>
            <p:cNvPr id="94249" name="Text Box 40"/>
            <p:cNvSpPr txBox="1">
              <a:spLocks noChangeArrowheads="1"/>
            </p:cNvSpPr>
            <p:nvPr/>
          </p:nvSpPr>
          <p:spPr bwMode="auto">
            <a:xfrm>
              <a:off x="4754562" y="5671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sp>
          <p:nvSpPr>
            <p:cNvPr id="94250" name="Text Box 41"/>
            <p:cNvSpPr txBox="1">
              <a:spLocks noChangeArrowheads="1"/>
            </p:cNvSpPr>
            <p:nvPr/>
          </p:nvSpPr>
          <p:spPr bwMode="auto">
            <a:xfrm>
              <a:off x="4754562" y="6052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sp>
          <p:nvSpPr>
            <p:cNvPr id="94251" name="Text Box 42"/>
            <p:cNvSpPr txBox="1">
              <a:spLocks noChangeArrowheads="1"/>
            </p:cNvSpPr>
            <p:nvPr/>
          </p:nvSpPr>
          <p:spPr bwMode="auto">
            <a:xfrm>
              <a:off x="4373562" y="6052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sp>
          <p:nvSpPr>
            <p:cNvPr id="94252" name="Text Box 43"/>
            <p:cNvSpPr txBox="1">
              <a:spLocks noChangeArrowheads="1"/>
            </p:cNvSpPr>
            <p:nvPr/>
          </p:nvSpPr>
          <p:spPr bwMode="auto">
            <a:xfrm>
              <a:off x="4373562" y="4909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sp>
          <p:nvSpPr>
            <p:cNvPr id="94253" name="Text Box 44"/>
            <p:cNvSpPr txBox="1">
              <a:spLocks noChangeArrowheads="1"/>
            </p:cNvSpPr>
            <p:nvPr/>
          </p:nvSpPr>
          <p:spPr bwMode="auto">
            <a:xfrm>
              <a:off x="4754562" y="4909344"/>
              <a:ext cx="406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0</a:t>
              </a:r>
            </a:p>
          </p:txBody>
        </p:sp>
      </p:grpSp>
      <p:sp>
        <p:nvSpPr>
          <p:cNvPr id="127021" name="AutoShape 45"/>
          <p:cNvSpPr>
            <a:spLocks noChangeArrowheads="1"/>
          </p:cNvSpPr>
          <p:nvPr/>
        </p:nvSpPr>
        <p:spPr bwMode="auto">
          <a:xfrm>
            <a:off x="4922838" y="2147888"/>
            <a:ext cx="304800" cy="1614487"/>
          </a:xfrm>
          <a:prstGeom prst="roundRect">
            <a:avLst>
              <a:gd name="adj" fmla="val 16667"/>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 name="Straight Connector 5"/>
          <p:cNvCxnSpPr/>
          <p:nvPr/>
        </p:nvCxnSpPr>
        <p:spPr>
          <a:xfrm flipH="1">
            <a:off x="1828800" y="2266950"/>
            <a:ext cx="2644775" cy="708025"/>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a:spLocks noChangeArrowheads="1"/>
          </p:cNvSpPr>
          <p:nvPr/>
        </p:nvSpPr>
        <p:spPr bwMode="auto">
          <a:xfrm>
            <a:off x="1111250" y="287020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b="1">
                <a:solidFill>
                  <a:srgbClr val="0000FF"/>
                </a:solidFill>
              </a:rPr>
              <a:t>B’+D</a:t>
            </a:r>
          </a:p>
        </p:txBody>
      </p:sp>
      <p:sp>
        <p:nvSpPr>
          <p:cNvPr id="57" name="Rectangle 56"/>
          <p:cNvSpPr>
            <a:spLocks noChangeArrowheads="1"/>
          </p:cNvSpPr>
          <p:nvPr/>
        </p:nvSpPr>
        <p:spPr bwMode="auto">
          <a:xfrm>
            <a:off x="6378575" y="1903413"/>
            <a:ext cx="26209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b="1">
                <a:solidFill>
                  <a:srgbClr val="0000FF"/>
                </a:solidFill>
              </a:rPr>
              <a:t>A’+B’</a:t>
            </a:r>
          </a:p>
          <a:p>
            <a:r>
              <a:rPr lang="en-GB">
                <a:sym typeface="Wingdings" pitchFamily="2" charset="2"/>
              </a:rPr>
              <a:t>To ensure F = 1, the input</a:t>
            </a:r>
          </a:p>
          <a:p>
            <a:r>
              <a:rPr lang="en-GB">
                <a:sym typeface="Wingdings" pitchFamily="2" charset="2"/>
              </a:rPr>
              <a:t>must not fall into this </a:t>
            </a:r>
          </a:p>
          <a:p>
            <a:r>
              <a:rPr lang="en-GB">
                <a:sym typeface="Wingdings" pitchFamily="2" charset="2"/>
              </a:rPr>
              <a:t>column (this is true when </a:t>
            </a:r>
          </a:p>
          <a:p>
            <a:r>
              <a:rPr lang="en-GB">
                <a:sym typeface="Wingdings" pitchFamily="2" charset="2"/>
              </a:rPr>
              <a:t>either A = 0 or B = 0)</a:t>
            </a:r>
            <a:endParaRPr lang="en-GB"/>
          </a:p>
        </p:txBody>
      </p:sp>
      <p:cxnSp>
        <p:nvCxnSpPr>
          <p:cNvPr id="58" name="Straight Connector 57"/>
          <p:cNvCxnSpPr>
            <a:stCxn id="57" idx="1"/>
          </p:cNvCxnSpPr>
          <p:nvPr/>
        </p:nvCxnSpPr>
        <p:spPr>
          <a:xfrm flipH="1" flipV="1">
            <a:off x="5216525" y="2636838"/>
            <a:ext cx="1162050" cy="6350"/>
          </a:xfrm>
          <a:prstGeom prst="line">
            <a:avLst/>
          </a:prstGeom>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5103215" y="4778717"/>
            <a:ext cx="2590800" cy="4619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ts val="0"/>
              </a:spcBef>
              <a:spcAft>
                <a:spcPts val="0"/>
              </a:spcAft>
              <a:defRPr/>
            </a:pPr>
            <a:r>
              <a:rPr lang="en-GB" sz="2400" b="1" dirty="0">
                <a:solidFill>
                  <a:srgbClr val="0000FF"/>
                </a:solidFill>
              </a:rPr>
              <a:t>F = (A’+B’).(B’+D)</a:t>
            </a:r>
          </a:p>
        </p:txBody>
      </p:sp>
      <p:sp>
        <p:nvSpPr>
          <p:cNvPr id="94223" name="Rectangle 46"/>
          <p:cNvSpPr>
            <a:spLocks noChangeArrowheads="1"/>
          </p:cNvSpPr>
          <p:nvPr/>
        </p:nvSpPr>
        <p:spPr bwMode="auto">
          <a:xfrm>
            <a:off x="392113" y="1039813"/>
            <a:ext cx="7532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SzPct val="120000"/>
              <a:buFont typeface="Wingdings" pitchFamily="2" charset="2"/>
              <a:buChar char="§"/>
            </a:pPr>
            <a:r>
              <a:rPr lang="en-GB" sz="2400" i="1">
                <a:solidFill>
                  <a:srgbClr val="0000FF"/>
                </a:solidFill>
              </a:rPr>
              <a:t> Example:</a:t>
            </a:r>
            <a:endParaRPr lang="en-GB" sz="2400" i="1"/>
          </a:p>
        </p:txBody>
      </p:sp>
    </p:spTree>
    <p:extLst>
      <p:ext uri="{BB962C8B-B14F-4D97-AF65-F5344CB8AC3E}">
        <p14:creationId xmlns:p14="http://schemas.microsoft.com/office/powerpoint/2010/main" val="1589083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0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0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70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2" grpId="0" animBg="1"/>
      <p:bldP spid="127013" grpId="0" animBg="1"/>
      <p:bldP spid="127021" grpId="0" animBg="1"/>
      <p:bldP spid="7" grpId="0"/>
      <p:bldP spid="57" grpId="0"/>
      <p:bldP spid="5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K-MAP with Don’t </a:t>
            </a:r>
            <a:r>
              <a:rPr lang="en-US" dirty="0" smtClean="0"/>
              <a:t>Care States</a:t>
            </a:r>
            <a:endParaRPr lang="en-US" dirty="0"/>
          </a:p>
        </p:txBody>
      </p:sp>
      <p:sp>
        <p:nvSpPr>
          <p:cNvPr id="95235" name="Rectangle 3"/>
          <p:cNvSpPr>
            <a:spLocks noGrp="1" noChangeArrowheads="1"/>
          </p:cNvSpPr>
          <p:nvPr>
            <p:ph idx="1"/>
          </p:nvPr>
        </p:nvSpPr>
        <p:spPr>
          <a:xfrm>
            <a:off x="457200" y="1371600"/>
            <a:ext cx="4953000" cy="4724400"/>
          </a:xfrm>
        </p:spPr>
        <p:txBody>
          <a:bodyPr/>
          <a:lstStyle/>
          <a:p>
            <a:pPr eaLnBrk="1" hangingPunct="1">
              <a:lnSpc>
                <a:spcPct val="90000"/>
              </a:lnSpc>
              <a:buSzPct val="120000"/>
              <a:buFont typeface="Wingdings" pitchFamily="2" charset="2"/>
              <a:buChar char="§"/>
            </a:pPr>
            <a:r>
              <a:rPr lang="en-GB" sz="2400" dirty="0" smtClean="0"/>
              <a:t>In certain problems, some outputs are not specified.</a:t>
            </a:r>
          </a:p>
          <a:p>
            <a:pPr eaLnBrk="1" hangingPunct="1">
              <a:lnSpc>
                <a:spcPct val="90000"/>
              </a:lnSpc>
              <a:spcBef>
                <a:spcPct val="50000"/>
              </a:spcBef>
              <a:buSzPct val="120000"/>
              <a:buFont typeface="Wingdings" pitchFamily="2" charset="2"/>
              <a:buChar char="§"/>
            </a:pPr>
            <a:r>
              <a:rPr lang="en-GB" sz="2400" dirty="0" smtClean="0"/>
              <a:t>These outputs can be either ‘1’ or ‘0’.</a:t>
            </a:r>
          </a:p>
          <a:p>
            <a:pPr eaLnBrk="1" hangingPunct="1">
              <a:lnSpc>
                <a:spcPct val="90000"/>
              </a:lnSpc>
              <a:spcBef>
                <a:spcPct val="50000"/>
              </a:spcBef>
              <a:buSzPct val="120000"/>
              <a:buFont typeface="Wingdings" pitchFamily="2" charset="2"/>
              <a:buChar char="§"/>
            </a:pPr>
            <a:r>
              <a:rPr lang="en-GB" sz="2400" dirty="0" smtClean="0"/>
              <a:t>They are called </a:t>
            </a:r>
            <a:r>
              <a:rPr lang="en-GB" sz="2400" dirty="0" smtClean="0">
                <a:solidFill>
                  <a:srgbClr val="0000FF"/>
                </a:solidFill>
              </a:rPr>
              <a:t>don’t-care conditions</a:t>
            </a:r>
            <a:r>
              <a:rPr lang="en-GB" sz="2400" dirty="0" smtClean="0"/>
              <a:t>, denoted by X (or sometimes, d). </a:t>
            </a:r>
          </a:p>
          <a:p>
            <a:pPr eaLnBrk="1" hangingPunct="1">
              <a:lnSpc>
                <a:spcPct val="90000"/>
              </a:lnSpc>
              <a:spcBef>
                <a:spcPct val="50000"/>
              </a:spcBef>
              <a:buSzPct val="120000"/>
              <a:buFont typeface="Wingdings" pitchFamily="2" charset="2"/>
              <a:buChar char="§"/>
            </a:pPr>
            <a:r>
              <a:rPr lang="en-GB" sz="2400" dirty="0" smtClean="0"/>
              <a:t>Example: An odd parity generator for BCD code which has 6 unused combinations.</a:t>
            </a:r>
          </a:p>
        </p:txBody>
      </p:sp>
      <p:sp>
        <p:nvSpPr>
          <p:cNvPr id="9523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D8A14E9A-2714-4922-A9CE-1EADDA31E7FE}" type="slidenum">
              <a:rPr lang="en-US" smtClean="0">
                <a:solidFill>
                  <a:srgbClr val="898989"/>
                </a:solidFill>
              </a:rPr>
              <a:pPr eaLnBrk="1" hangingPunct="1"/>
              <a:t>79</a:t>
            </a:fld>
            <a:endParaRPr lang="en-US" smtClean="0">
              <a:solidFill>
                <a:srgbClr val="898989"/>
              </a:solidFill>
            </a:endParaRPr>
          </a:p>
        </p:txBody>
      </p:sp>
      <p:graphicFrame>
        <p:nvGraphicFramePr>
          <p:cNvPr id="95236" name="Object 4"/>
          <p:cNvGraphicFramePr>
            <a:graphicFrameLocks noChangeAspect="1"/>
          </p:cNvGraphicFramePr>
          <p:nvPr/>
        </p:nvGraphicFramePr>
        <p:xfrm>
          <a:off x="5713413" y="1524000"/>
          <a:ext cx="3116262" cy="5029200"/>
        </p:xfrm>
        <a:graphic>
          <a:graphicData uri="http://schemas.openxmlformats.org/presentationml/2006/ole">
            <mc:AlternateContent xmlns:mc="http://schemas.openxmlformats.org/markup-compatibility/2006">
              <mc:Choice xmlns:v="urn:schemas-microsoft-com:vml" Requires="v">
                <p:oleObj spid="_x0000_s52283" name="Document" r:id="rId4" imgW="2766060" imgH="4402836" progId="Word.Document.8">
                  <p:embed/>
                </p:oleObj>
              </mc:Choice>
              <mc:Fallback>
                <p:oleObj name="Document" r:id="rId4" imgW="2766060" imgH="4402836" progId="Word.Document.8">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413" y="1524000"/>
                        <a:ext cx="3116262"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595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0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85D5F5DB-F1B1-4C2A-9092-E128F8CDF5C1}" type="slidenum">
              <a:rPr lang="en-US" smtClean="0">
                <a:solidFill>
                  <a:srgbClr val="898989"/>
                </a:solidFill>
              </a:rPr>
              <a:pPr eaLnBrk="1" hangingPunct="1"/>
              <a:t>8</a:t>
            </a:fld>
            <a:endParaRPr lang="en-US" smtClean="0">
              <a:solidFill>
                <a:srgbClr val="898989"/>
              </a:solidFill>
            </a:endParaRPr>
          </a:p>
        </p:txBody>
      </p:sp>
      <p:sp>
        <p:nvSpPr>
          <p:cNvPr id="13315" name="Rectangle 2"/>
          <p:cNvSpPr>
            <a:spLocks noGrp="1" noChangeArrowheads="1"/>
          </p:cNvSpPr>
          <p:nvPr>
            <p:ph type="title"/>
          </p:nvPr>
        </p:nvSpPr>
        <p:spPr>
          <a:xfrm>
            <a:off x="381000" y="0"/>
            <a:ext cx="8458200" cy="762000"/>
          </a:xfrm>
        </p:spPr>
        <p:txBody>
          <a:bodyPr/>
          <a:lstStyle/>
          <a:p>
            <a:pPr eaLnBrk="1" hangingPunct="1"/>
            <a:r>
              <a:rPr lang="en-GB" sz="3600" b="1" dirty="0" smtClean="0"/>
              <a:t>The AND Gate</a:t>
            </a:r>
          </a:p>
        </p:txBody>
      </p:sp>
      <p:sp>
        <p:nvSpPr>
          <p:cNvPr id="13316" name="Rectangle 3"/>
          <p:cNvSpPr>
            <a:spLocks noGrp="1" noChangeArrowheads="1"/>
          </p:cNvSpPr>
          <p:nvPr>
            <p:ph type="body" idx="1"/>
          </p:nvPr>
        </p:nvSpPr>
        <p:spPr>
          <a:xfrm>
            <a:off x="411162" y="1143000"/>
            <a:ext cx="7589838" cy="601663"/>
          </a:xfrm>
        </p:spPr>
        <p:txBody>
          <a:bodyPr/>
          <a:lstStyle/>
          <a:p>
            <a:pPr eaLnBrk="1" hangingPunct="1">
              <a:buSzPct val="120000"/>
              <a:buFont typeface="Wingdings" pitchFamily="2" charset="2"/>
              <a:buChar char="§"/>
            </a:pPr>
            <a:r>
              <a:rPr lang="en-GB" sz="2400" dirty="0" smtClean="0"/>
              <a:t>Example application: as an </a:t>
            </a:r>
            <a:r>
              <a:rPr lang="en-GB" sz="2400" i="1" dirty="0" smtClean="0"/>
              <a:t>enable </a:t>
            </a:r>
            <a:r>
              <a:rPr lang="en-GB" sz="2400" dirty="0" smtClean="0"/>
              <a:t>feature</a:t>
            </a:r>
          </a:p>
        </p:txBody>
      </p:sp>
      <p:grpSp>
        <p:nvGrpSpPr>
          <p:cNvPr id="13317" name="Group 4"/>
          <p:cNvGrpSpPr>
            <a:grpSpLocks/>
          </p:cNvGrpSpPr>
          <p:nvPr/>
        </p:nvGrpSpPr>
        <p:grpSpPr bwMode="auto">
          <a:xfrm>
            <a:off x="762000" y="2095500"/>
            <a:ext cx="7315200" cy="2971800"/>
            <a:chOff x="768" y="1536"/>
            <a:chExt cx="4608" cy="1872"/>
          </a:xfrm>
        </p:grpSpPr>
        <p:grpSp>
          <p:nvGrpSpPr>
            <p:cNvPr id="13318" name="Group 5"/>
            <p:cNvGrpSpPr>
              <a:grpSpLocks/>
            </p:cNvGrpSpPr>
            <p:nvPr/>
          </p:nvGrpSpPr>
          <p:grpSpPr bwMode="auto">
            <a:xfrm>
              <a:off x="3024" y="1776"/>
              <a:ext cx="960" cy="144"/>
              <a:chOff x="2880" y="1488"/>
              <a:chExt cx="960" cy="144"/>
            </a:xfrm>
          </p:grpSpPr>
          <p:sp>
            <p:nvSpPr>
              <p:cNvPr id="13394" name="Line 6"/>
              <p:cNvSpPr>
                <a:spLocks noChangeShapeType="1"/>
              </p:cNvSpPr>
              <p:nvPr/>
            </p:nvSpPr>
            <p:spPr bwMode="auto">
              <a:xfrm>
                <a:off x="2880" y="1632"/>
                <a:ext cx="192"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5" name="Line 7"/>
              <p:cNvSpPr>
                <a:spLocks noChangeShapeType="1"/>
              </p:cNvSpPr>
              <p:nvPr/>
            </p:nvSpPr>
            <p:spPr bwMode="auto">
              <a:xfrm flipV="1">
                <a:off x="3072"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6" name="Line 8"/>
              <p:cNvSpPr>
                <a:spLocks noChangeShapeType="1"/>
              </p:cNvSpPr>
              <p:nvPr/>
            </p:nvSpPr>
            <p:spPr bwMode="auto">
              <a:xfrm>
                <a:off x="3072"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7" name="Line 9"/>
              <p:cNvSpPr>
                <a:spLocks noChangeShapeType="1"/>
              </p:cNvSpPr>
              <p:nvPr/>
            </p:nvSpPr>
            <p:spPr bwMode="auto">
              <a:xfrm flipV="1">
                <a:off x="3168"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8" name="Line 10"/>
              <p:cNvSpPr>
                <a:spLocks noChangeShapeType="1"/>
              </p:cNvSpPr>
              <p:nvPr/>
            </p:nvSpPr>
            <p:spPr bwMode="auto">
              <a:xfrm>
                <a:off x="3168"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9" name="Line 11"/>
              <p:cNvSpPr>
                <a:spLocks noChangeShapeType="1"/>
              </p:cNvSpPr>
              <p:nvPr/>
            </p:nvSpPr>
            <p:spPr bwMode="auto">
              <a:xfrm flipV="1">
                <a:off x="3120"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0" name="Line 12"/>
              <p:cNvSpPr>
                <a:spLocks noChangeShapeType="1"/>
              </p:cNvSpPr>
              <p:nvPr/>
            </p:nvSpPr>
            <p:spPr bwMode="auto">
              <a:xfrm>
                <a:off x="3120" y="163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1" name="Line 13"/>
              <p:cNvSpPr>
                <a:spLocks noChangeShapeType="1"/>
              </p:cNvSpPr>
              <p:nvPr/>
            </p:nvSpPr>
            <p:spPr bwMode="auto">
              <a:xfrm flipV="1">
                <a:off x="3264"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2" name="Line 14"/>
              <p:cNvSpPr>
                <a:spLocks noChangeShapeType="1"/>
              </p:cNvSpPr>
              <p:nvPr/>
            </p:nvSpPr>
            <p:spPr bwMode="auto">
              <a:xfrm>
                <a:off x="3264"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3" name="Line 15"/>
              <p:cNvSpPr>
                <a:spLocks noChangeShapeType="1"/>
              </p:cNvSpPr>
              <p:nvPr/>
            </p:nvSpPr>
            <p:spPr bwMode="auto">
              <a:xfrm flipV="1">
                <a:off x="3216"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4" name="Line 16"/>
              <p:cNvSpPr>
                <a:spLocks noChangeShapeType="1"/>
              </p:cNvSpPr>
              <p:nvPr/>
            </p:nvSpPr>
            <p:spPr bwMode="auto">
              <a:xfrm>
                <a:off x="3216" y="163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5" name="Line 17"/>
              <p:cNvSpPr>
                <a:spLocks noChangeShapeType="1"/>
              </p:cNvSpPr>
              <p:nvPr/>
            </p:nvSpPr>
            <p:spPr bwMode="auto">
              <a:xfrm flipV="1">
                <a:off x="3360"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6" name="Line 18"/>
              <p:cNvSpPr>
                <a:spLocks noChangeShapeType="1"/>
              </p:cNvSpPr>
              <p:nvPr/>
            </p:nvSpPr>
            <p:spPr bwMode="auto">
              <a:xfrm>
                <a:off x="3360"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7" name="Line 19"/>
              <p:cNvSpPr>
                <a:spLocks noChangeShapeType="1"/>
              </p:cNvSpPr>
              <p:nvPr/>
            </p:nvSpPr>
            <p:spPr bwMode="auto">
              <a:xfrm flipV="1">
                <a:off x="3312"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8" name="Line 20"/>
              <p:cNvSpPr>
                <a:spLocks noChangeShapeType="1"/>
              </p:cNvSpPr>
              <p:nvPr/>
            </p:nvSpPr>
            <p:spPr bwMode="auto">
              <a:xfrm>
                <a:off x="3312" y="163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09" name="Line 21"/>
              <p:cNvSpPr>
                <a:spLocks noChangeShapeType="1"/>
              </p:cNvSpPr>
              <p:nvPr/>
            </p:nvSpPr>
            <p:spPr bwMode="auto">
              <a:xfrm flipV="1">
                <a:off x="3456"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0" name="Line 22"/>
              <p:cNvSpPr>
                <a:spLocks noChangeShapeType="1"/>
              </p:cNvSpPr>
              <p:nvPr/>
            </p:nvSpPr>
            <p:spPr bwMode="auto">
              <a:xfrm>
                <a:off x="3456"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1" name="Line 23"/>
              <p:cNvSpPr>
                <a:spLocks noChangeShapeType="1"/>
              </p:cNvSpPr>
              <p:nvPr/>
            </p:nvSpPr>
            <p:spPr bwMode="auto">
              <a:xfrm flipV="1">
                <a:off x="3408"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2" name="Line 24"/>
              <p:cNvSpPr>
                <a:spLocks noChangeShapeType="1"/>
              </p:cNvSpPr>
              <p:nvPr/>
            </p:nvSpPr>
            <p:spPr bwMode="auto">
              <a:xfrm>
                <a:off x="3408" y="163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3" name="Line 25"/>
              <p:cNvSpPr>
                <a:spLocks noChangeShapeType="1"/>
              </p:cNvSpPr>
              <p:nvPr/>
            </p:nvSpPr>
            <p:spPr bwMode="auto">
              <a:xfrm flipV="1">
                <a:off x="3552"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4" name="Line 26"/>
              <p:cNvSpPr>
                <a:spLocks noChangeShapeType="1"/>
              </p:cNvSpPr>
              <p:nvPr/>
            </p:nvSpPr>
            <p:spPr bwMode="auto">
              <a:xfrm>
                <a:off x="3552" y="1488"/>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5" name="Line 27"/>
              <p:cNvSpPr>
                <a:spLocks noChangeShapeType="1"/>
              </p:cNvSpPr>
              <p:nvPr/>
            </p:nvSpPr>
            <p:spPr bwMode="auto">
              <a:xfrm flipV="1">
                <a:off x="3504"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 name="Line 28"/>
              <p:cNvSpPr>
                <a:spLocks noChangeShapeType="1"/>
              </p:cNvSpPr>
              <p:nvPr/>
            </p:nvSpPr>
            <p:spPr bwMode="auto">
              <a:xfrm>
                <a:off x="3504" y="163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7" name="Line 29"/>
              <p:cNvSpPr>
                <a:spLocks noChangeShapeType="1"/>
              </p:cNvSpPr>
              <p:nvPr/>
            </p:nvSpPr>
            <p:spPr bwMode="auto">
              <a:xfrm flipV="1">
                <a:off x="3600" y="1488"/>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8" name="Line 30"/>
              <p:cNvSpPr>
                <a:spLocks noChangeShapeType="1"/>
              </p:cNvSpPr>
              <p:nvPr/>
            </p:nvSpPr>
            <p:spPr bwMode="auto">
              <a:xfrm>
                <a:off x="3600" y="1632"/>
                <a:ext cx="24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319" name="Line 31"/>
            <p:cNvSpPr>
              <a:spLocks noChangeShapeType="1"/>
            </p:cNvSpPr>
            <p:nvPr/>
          </p:nvSpPr>
          <p:spPr bwMode="auto">
            <a:xfrm flipH="1">
              <a:off x="3216" y="1632"/>
              <a:ext cx="9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32"/>
            <p:cNvSpPr>
              <a:spLocks noChangeShapeType="1"/>
            </p:cNvSpPr>
            <p:nvPr/>
          </p:nvSpPr>
          <p:spPr bwMode="auto">
            <a:xfrm>
              <a:off x="3648" y="1632"/>
              <a:ext cx="9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1" name="Text Box 33"/>
            <p:cNvSpPr txBox="1">
              <a:spLocks noChangeArrowheads="1"/>
            </p:cNvSpPr>
            <p:nvPr/>
          </p:nvSpPr>
          <p:spPr bwMode="auto">
            <a:xfrm>
              <a:off x="3264" y="153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1 sec</a:t>
              </a:r>
              <a:endParaRPr lang="en-GB" sz="1400"/>
            </a:p>
          </p:txBody>
        </p:sp>
        <p:grpSp>
          <p:nvGrpSpPr>
            <p:cNvPr id="13322" name="Group 34"/>
            <p:cNvGrpSpPr>
              <a:grpSpLocks/>
            </p:cNvGrpSpPr>
            <p:nvPr/>
          </p:nvGrpSpPr>
          <p:grpSpPr bwMode="auto">
            <a:xfrm>
              <a:off x="1248" y="2016"/>
              <a:ext cx="1104" cy="144"/>
              <a:chOff x="1248" y="1872"/>
              <a:chExt cx="1104" cy="144"/>
            </a:xfrm>
          </p:grpSpPr>
          <p:sp>
            <p:nvSpPr>
              <p:cNvPr id="13349" name="Line 35"/>
              <p:cNvSpPr>
                <a:spLocks noChangeShapeType="1"/>
              </p:cNvSpPr>
              <p:nvPr/>
            </p:nvSpPr>
            <p:spPr bwMode="auto">
              <a:xfrm flipV="1">
                <a:off x="1584"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36"/>
              <p:cNvSpPr>
                <a:spLocks noChangeShapeType="1"/>
              </p:cNvSpPr>
              <p:nvPr/>
            </p:nvSpPr>
            <p:spPr bwMode="auto">
              <a:xfrm>
                <a:off x="1584"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37"/>
              <p:cNvSpPr>
                <a:spLocks noChangeShapeType="1"/>
              </p:cNvSpPr>
              <p:nvPr/>
            </p:nvSpPr>
            <p:spPr bwMode="auto">
              <a:xfrm flipV="1">
                <a:off x="1680"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38"/>
              <p:cNvSpPr>
                <a:spLocks noChangeShapeType="1"/>
              </p:cNvSpPr>
              <p:nvPr/>
            </p:nvSpPr>
            <p:spPr bwMode="auto">
              <a:xfrm>
                <a:off x="1680"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3" name="Line 39"/>
              <p:cNvSpPr>
                <a:spLocks noChangeShapeType="1"/>
              </p:cNvSpPr>
              <p:nvPr/>
            </p:nvSpPr>
            <p:spPr bwMode="auto">
              <a:xfrm flipV="1">
                <a:off x="1632"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4" name="Line 40"/>
              <p:cNvSpPr>
                <a:spLocks noChangeShapeType="1"/>
              </p:cNvSpPr>
              <p:nvPr/>
            </p:nvSpPr>
            <p:spPr bwMode="auto">
              <a:xfrm>
                <a:off x="1632"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5" name="Line 41"/>
              <p:cNvSpPr>
                <a:spLocks noChangeShapeType="1"/>
              </p:cNvSpPr>
              <p:nvPr/>
            </p:nvSpPr>
            <p:spPr bwMode="auto">
              <a:xfrm flipV="1">
                <a:off x="1776"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42"/>
              <p:cNvSpPr>
                <a:spLocks noChangeShapeType="1"/>
              </p:cNvSpPr>
              <p:nvPr/>
            </p:nvSpPr>
            <p:spPr bwMode="auto">
              <a:xfrm>
                <a:off x="1776"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7" name="Line 43"/>
              <p:cNvSpPr>
                <a:spLocks noChangeShapeType="1"/>
              </p:cNvSpPr>
              <p:nvPr/>
            </p:nvSpPr>
            <p:spPr bwMode="auto">
              <a:xfrm flipV="1">
                <a:off x="1728"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44"/>
              <p:cNvSpPr>
                <a:spLocks noChangeShapeType="1"/>
              </p:cNvSpPr>
              <p:nvPr/>
            </p:nvSpPr>
            <p:spPr bwMode="auto">
              <a:xfrm>
                <a:off x="1728"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9" name="Line 45"/>
              <p:cNvSpPr>
                <a:spLocks noChangeShapeType="1"/>
              </p:cNvSpPr>
              <p:nvPr/>
            </p:nvSpPr>
            <p:spPr bwMode="auto">
              <a:xfrm flipV="1">
                <a:off x="1872"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46"/>
              <p:cNvSpPr>
                <a:spLocks noChangeShapeType="1"/>
              </p:cNvSpPr>
              <p:nvPr/>
            </p:nvSpPr>
            <p:spPr bwMode="auto">
              <a:xfrm>
                <a:off x="1872"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1" name="Line 47"/>
              <p:cNvSpPr>
                <a:spLocks noChangeShapeType="1"/>
              </p:cNvSpPr>
              <p:nvPr/>
            </p:nvSpPr>
            <p:spPr bwMode="auto">
              <a:xfrm flipV="1">
                <a:off x="1824"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2" name="Line 48"/>
              <p:cNvSpPr>
                <a:spLocks noChangeShapeType="1"/>
              </p:cNvSpPr>
              <p:nvPr/>
            </p:nvSpPr>
            <p:spPr bwMode="auto">
              <a:xfrm>
                <a:off x="1824"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3" name="Line 49"/>
              <p:cNvSpPr>
                <a:spLocks noChangeShapeType="1"/>
              </p:cNvSpPr>
              <p:nvPr/>
            </p:nvSpPr>
            <p:spPr bwMode="auto">
              <a:xfrm flipV="1">
                <a:off x="1968"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4" name="Line 50"/>
              <p:cNvSpPr>
                <a:spLocks noChangeShapeType="1"/>
              </p:cNvSpPr>
              <p:nvPr/>
            </p:nvSpPr>
            <p:spPr bwMode="auto">
              <a:xfrm>
                <a:off x="1968"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5" name="Line 51"/>
              <p:cNvSpPr>
                <a:spLocks noChangeShapeType="1"/>
              </p:cNvSpPr>
              <p:nvPr/>
            </p:nvSpPr>
            <p:spPr bwMode="auto">
              <a:xfrm flipV="1">
                <a:off x="1920"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52"/>
              <p:cNvSpPr>
                <a:spLocks noChangeShapeType="1"/>
              </p:cNvSpPr>
              <p:nvPr/>
            </p:nvSpPr>
            <p:spPr bwMode="auto">
              <a:xfrm>
                <a:off x="1920"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7" name="Line 53"/>
              <p:cNvSpPr>
                <a:spLocks noChangeShapeType="1"/>
              </p:cNvSpPr>
              <p:nvPr/>
            </p:nvSpPr>
            <p:spPr bwMode="auto">
              <a:xfrm flipV="1">
                <a:off x="2064"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8" name="Line 54"/>
              <p:cNvSpPr>
                <a:spLocks noChangeShapeType="1"/>
              </p:cNvSpPr>
              <p:nvPr/>
            </p:nvSpPr>
            <p:spPr bwMode="auto">
              <a:xfrm>
                <a:off x="2064"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9" name="Line 55"/>
              <p:cNvSpPr>
                <a:spLocks noChangeShapeType="1"/>
              </p:cNvSpPr>
              <p:nvPr/>
            </p:nvSpPr>
            <p:spPr bwMode="auto">
              <a:xfrm flipV="1">
                <a:off x="2016"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0" name="Line 56"/>
              <p:cNvSpPr>
                <a:spLocks noChangeShapeType="1"/>
              </p:cNvSpPr>
              <p:nvPr/>
            </p:nvSpPr>
            <p:spPr bwMode="auto">
              <a:xfrm>
                <a:off x="2016"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1" name="Line 57"/>
              <p:cNvSpPr>
                <a:spLocks noChangeShapeType="1"/>
              </p:cNvSpPr>
              <p:nvPr/>
            </p:nvSpPr>
            <p:spPr bwMode="auto">
              <a:xfrm flipV="1">
                <a:off x="2160"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2" name="Line 58"/>
              <p:cNvSpPr>
                <a:spLocks noChangeShapeType="1"/>
              </p:cNvSpPr>
              <p:nvPr/>
            </p:nvSpPr>
            <p:spPr bwMode="auto">
              <a:xfrm>
                <a:off x="2160"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3" name="Line 59"/>
              <p:cNvSpPr>
                <a:spLocks noChangeShapeType="1"/>
              </p:cNvSpPr>
              <p:nvPr/>
            </p:nvSpPr>
            <p:spPr bwMode="auto">
              <a:xfrm flipV="1">
                <a:off x="2112"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4" name="Line 60"/>
              <p:cNvSpPr>
                <a:spLocks noChangeShapeType="1"/>
              </p:cNvSpPr>
              <p:nvPr/>
            </p:nvSpPr>
            <p:spPr bwMode="auto">
              <a:xfrm>
                <a:off x="2112"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5" name="Line 61"/>
              <p:cNvSpPr>
                <a:spLocks noChangeShapeType="1"/>
              </p:cNvSpPr>
              <p:nvPr/>
            </p:nvSpPr>
            <p:spPr bwMode="auto">
              <a:xfrm flipV="1">
                <a:off x="2208"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6" name="Line 62"/>
              <p:cNvSpPr>
                <a:spLocks noChangeShapeType="1"/>
              </p:cNvSpPr>
              <p:nvPr/>
            </p:nvSpPr>
            <p:spPr bwMode="auto">
              <a:xfrm flipV="1">
                <a:off x="2256"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7" name="Line 63"/>
              <p:cNvSpPr>
                <a:spLocks noChangeShapeType="1"/>
              </p:cNvSpPr>
              <p:nvPr/>
            </p:nvSpPr>
            <p:spPr bwMode="auto">
              <a:xfrm>
                <a:off x="2256"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64"/>
              <p:cNvSpPr>
                <a:spLocks noChangeShapeType="1"/>
              </p:cNvSpPr>
              <p:nvPr/>
            </p:nvSpPr>
            <p:spPr bwMode="auto">
              <a:xfrm>
                <a:off x="2208"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79" name="Line 65"/>
              <p:cNvSpPr>
                <a:spLocks noChangeShapeType="1"/>
              </p:cNvSpPr>
              <p:nvPr/>
            </p:nvSpPr>
            <p:spPr bwMode="auto">
              <a:xfrm flipV="1">
                <a:off x="2304"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0" name="Line 66"/>
              <p:cNvSpPr>
                <a:spLocks noChangeShapeType="1"/>
              </p:cNvSpPr>
              <p:nvPr/>
            </p:nvSpPr>
            <p:spPr bwMode="auto">
              <a:xfrm flipV="1">
                <a:off x="1488"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1" name="Line 67"/>
              <p:cNvSpPr>
                <a:spLocks noChangeShapeType="1"/>
              </p:cNvSpPr>
              <p:nvPr/>
            </p:nvSpPr>
            <p:spPr bwMode="auto">
              <a:xfrm>
                <a:off x="1488"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2" name="Line 68"/>
              <p:cNvSpPr>
                <a:spLocks noChangeShapeType="1"/>
              </p:cNvSpPr>
              <p:nvPr/>
            </p:nvSpPr>
            <p:spPr bwMode="auto">
              <a:xfrm>
                <a:off x="1440"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3" name="Line 69"/>
              <p:cNvSpPr>
                <a:spLocks noChangeShapeType="1"/>
              </p:cNvSpPr>
              <p:nvPr/>
            </p:nvSpPr>
            <p:spPr bwMode="auto">
              <a:xfrm flipV="1">
                <a:off x="1536"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70"/>
              <p:cNvSpPr>
                <a:spLocks noChangeShapeType="1"/>
              </p:cNvSpPr>
              <p:nvPr/>
            </p:nvSpPr>
            <p:spPr bwMode="auto">
              <a:xfrm>
                <a:off x="1536"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71"/>
              <p:cNvSpPr>
                <a:spLocks noChangeShapeType="1"/>
              </p:cNvSpPr>
              <p:nvPr/>
            </p:nvSpPr>
            <p:spPr bwMode="auto">
              <a:xfrm>
                <a:off x="2304"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6" name="Line 72"/>
              <p:cNvSpPr>
                <a:spLocks noChangeShapeType="1"/>
              </p:cNvSpPr>
              <p:nvPr/>
            </p:nvSpPr>
            <p:spPr bwMode="auto">
              <a:xfrm flipV="1">
                <a:off x="1392"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7" name="Line 73"/>
              <p:cNvSpPr>
                <a:spLocks noChangeShapeType="1"/>
              </p:cNvSpPr>
              <p:nvPr/>
            </p:nvSpPr>
            <p:spPr bwMode="auto">
              <a:xfrm>
                <a:off x="1392"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8" name="Line 74"/>
              <p:cNvSpPr>
                <a:spLocks noChangeShapeType="1"/>
              </p:cNvSpPr>
              <p:nvPr/>
            </p:nvSpPr>
            <p:spPr bwMode="auto">
              <a:xfrm>
                <a:off x="1344"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89" name="Line 75"/>
              <p:cNvSpPr>
                <a:spLocks noChangeShapeType="1"/>
              </p:cNvSpPr>
              <p:nvPr/>
            </p:nvSpPr>
            <p:spPr bwMode="auto">
              <a:xfrm flipV="1">
                <a:off x="1440"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76"/>
              <p:cNvSpPr>
                <a:spLocks noChangeShapeType="1"/>
              </p:cNvSpPr>
              <p:nvPr/>
            </p:nvSpPr>
            <p:spPr bwMode="auto">
              <a:xfrm flipV="1">
                <a:off x="1296"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1" name="Line 77"/>
              <p:cNvSpPr>
                <a:spLocks noChangeShapeType="1"/>
              </p:cNvSpPr>
              <p:nvPr/>
            </p:nvSpPr>
            <p:spPr bwMode="auto">
              <a:xfrm>
                <a:off x="1296" y="1872"/>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2" name="Line 78"/>
              <p:cNvSpPr>
                <a:spLocks noChangeShapeType="1"/>
              </p:cNvSpPr>
              <p:nvPr/>
            </p:nvSpPr>
            <p:spPr bwMode="auto">
              <a:xfrm>
                <a:off x="1248" y="2016"/>
                <a:ext cx="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93" name="Line 79"/>
              <p:cNvSpPr>
                <a:spLocks noChangeShapeType="1"/>
              </p:cNvSpPr>
              <p:nvPr/>
            </p:nvSpPr>
            <p:spPr bwMode="auto">
              <a:xfrm flipV="1">
                <a:off x="1344" y="187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323" name="Text Box 80"/>
            <p:cNvSpPr txBox="1">
              <a:spLocks noChangeArrowheads="1"/>
            </p:cNvSpPr>
            <p:nvPr/>
          </p:nvSpPr>
          <p:spPr bwMode="auto">
            <a:xfrm>
              <a:off x="1056" y="196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a:t>
              </a:r>
              <a:endParaRPr lang="en-GB" sz="1400"/>
            </a:p>
          </p:txBody>
        </p:sp>
        <p:grpSp>
          <p:nvGrpSpPr>
            <p:cNvPr id="13324" name="Group 81"/>
            <p:cNvGrpSpPr>
              <a:grpSpLocks/>
            </p:cNvGrpSpPr>
            <p:nvPr/>
          </p:nvGrpSpPr>
          <p:grpSpPr bwMode="auto">
            <a:xfrm>
              <a:off x="1248" y="2352"/>
              <a:ext cx="1104" cy="144"/>
              <a:chOff x="1248" y="2352"/>
              <a:chExt cx="1104" cy="144"/>
            </a:xfrm>
          </p:grpSpPr>
          <p:sp>
            <p:nvSpPr>
              <p:cNvPr id="13344" name="Line 82"/>
              <p:cNvSpPr>
                <a:spLocks noChangeShapeType="1"/>
              </p:cNvSpPr>
              <p:nvPr/>
            </p:nvSpPr>
            <p:spPr bwMode="auto">
              <a:xfrm>
                <a:off x="1248" y="2496"/>
                <a:ext cx="33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83"/>
              <p:cNvSpPr>
                <a:spLocks noChangeShapeType="1"/>
              </p:cNvSpPr>
              <p:nvPr/>
            </p:nvSpPr>
            <p:spPr bwMode="auto">
              <a:xfrm>
                <a:off x="2112" y="2496"/>
                <a:ext cx="24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84"/>
              <p:cNvSpPr>
                <a:spLocks noChangeShapeType="1"/>
              </p:cNvSpPr>
              <p:nvPr/>
            </p:nvSpPr>
            <p:spPr bwMode="auto">
              <a:xfrm>
                <a:off x="1584" y="2352"/>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85"/>
              <p:cNvSpPr>
                <a:spLocks noChangeShapeType="1"/>
              </p:cNvSpPr>
              <p:nvPr/>
            </p:nvSpPr>
            <p:spPr bwMode="auto">
              <a:xfrm>
                <a:off x="1584" y="235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86"/>
              <p:cNvSpPr>
                <a:spLocks noChangeShapeType="1"/>
              </p:cNvSpPr>
              <p:nvPr/>
            </p:nvSpPr>
            <p:spPr bwMode="auto">
              <a:xfrm>
                <a:off x="2112" y="2352"/>
                <a:ext cx="0" cy="14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325" name="Line 87"/>
            <p:cNvSpPr>
              <a:spLocks noChangeShapeType="1"/>
            </p:cNvSpPr>
            <p:nvPr/>
          </p:nvSpPr>
          <p:spPr bwMode="auto">
            <a:xfrm flipH="1">
              <a:off x="1584" y="2592"/>
              <a:ext cx="9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88"/>
            <p:cNvSpPr>
              <a:spLocks noChangeShapeType="1"/>
            </p:cNvSpPr>
            <p:nvPr/>
          </p:nvSpPr>
          <p:spPr bwMode="auto">
            <a:xfrm>
              <a:off x="2016" y="2592"/>
              <a:ext cx="9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27" name="Text Box 89"/>
            <p:cNvSpPr txBox="1">
              <a:spLocks noChangeArrowheads="1"/>
            </p:cNvSpPr>
            <p:nvPr/>
          </p:nvSpPr>
          <p:spPr bwMode="auto">
            <a:xfrm>
              <a:off x="1632" y="249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1 sec</a:t>
              </a:r>
              <a:endParaRPr lang="en-GB" sz="1400"/>
            </a:p>
          </p:txBody>
        </p:sp>
        <p:sp>
          <p:nvSpPr>
            <p:cNvPr id="13328" name="Text Box 90"/>
            <p:cNvSpPr txBox="1">
              <a:spLocks noChangeArrowheads="1"/>
            </p:cNvSpPr>
            <p:nvPr/>
          </p:nvSpPr>
          <p:spPr bwMode="auto">
            <a:xfrm>
              <a:off x="768" y="235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Enable</a:t>
              </a:r>
              <a:endParaRPr lang="en-GB" sz="1400"/>
            </a:p>
          </p:txBody>
        </p:sp>
        <p:sp>
          <p:nvSpPr>
            <p:cNvPr id="13329" name="AutoShape 91"/>
            <p:cNvSpPr>
              <a:spLocks noChangeArrowheads="1"/>
            </p:cNvSpPr>
            <p:nvPr/>
          </p:nvSpPr>
          <p:spPr bwMode="auto">
            <a:xfrm>
              <a:off x="2976" y="2064"/>
              <a:ext cx="336" cy="288"/>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0" name="Line 92"/>
            <p:cNvSpPr>
              <a:spLocks noChangeShapeType="1"/>
            </p:cNvSpPr>
            <p:nvPr/>
          </p:nvSpPr>
          <p:spPr bwMode="auto">
            <a:xfrm>
              <a:off x="2736" y="2112"/>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93"/>
            <p:cNvSpPr>
              <a:spLocks noChangeShapeType="1"/>
            </p:cNvSpPr>
            <p:nvPr/>
          </p:nvSpPr>
          <p:spPr bwMode="auto">
            <a:xfrm>
              <a:off x="2736" y="2304"/>
              <a:ext cx="24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94"/>
            <p:cNvSpPr>
              <a:spLocks noChangeShapeType="1"/>
            </p:cNvSpPr>
            <p:nvPr/>
          </p:nvSpPr>
          <p:spPr bwMode="auto">
            <a:xfrm flipV="1">
              <a:off x="3312" y="2208"/>
              <a:ext cx="48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33" name="Text Box 95"/>
            <p:cNvSpPr txBox="1">
              <a:spLocks noChangeArrowheads="1"/>
            </p:cNvSpPr>
            <p:nvPr/>
          </p:nvSpPr>
          <p:spPr bwMode="auto">
            <a:xfrm>
              <a:off x="2592" y="201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A</a:t>
              </a:r>
              <a:endParaRPr lang="en-GB" sz="1400"/>
            </a:p>
          </p:txBody>
        </p:sp>
        <p:sp>
          <p:nvSpPr>
            <p:cNvPr id="13334" name="Text Box 96"/>
            <p:cNvSpPr txBox="1">
              <a:spLocks noChangeArrowheads="1"/>
            </p:cNvSpPr>
            <p:nvPr/>
          </p:nvSpPr>
          <p:spPr bwMode="auto">
            <a:xfrm>
              <a:off x="2304" y="220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Enable</a:t>
              </a:r>
              <a:endParaRPr lang="en-GB" sz="1400"/>
            </a:p>
          </p:txBody>
        </p:sp>
        <p:sp>
          <p:nvSpPr>
            <p:cNvPr id="13335" name="Rectangle 97"/>
            <p:cNvSpPr>
              <a:spLocks noChangeArrowheads="1"/>
            </p:cNvSpPr>
            <p:nvPr/>
          </p:nvSpPr>
          <p:spPr bwMode="auto">
            <a:xfrm>
              <a:off x="3792" y="2064"/>
              <a:ext cx="720" cy="288"/>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6" name="Text Box 98"/>
            <p:cNvSpPr txBox="1">
              <a:spLocks noChangeArrowheads="1"/>
            </p:cNvSpPr>
            <p:nvPr/>
          </p:nvSpPr>
          <p:spPr bwMode="auto">
            <a:xfrm>
              <a:off x="3888"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Counter</a:t>
              </a:r>
              <a:endParaRPr lang="en-GB" sz="1400"/>
            </a:p>
          </p:txBody>
        </p:sp>
        <p:sp>
          <p:nvSpPr>
            <p:cNvPr id="13337" name="Text Box 99"/>
            <p:cNvSpPr txBox="1">
              <a:spLocks noChangeArrowheads="1"/>
            </p:cNvSpPr>
            <p:nvPr/>
          </p:nvSpPr>
          <p:spPr bwMode="auto">
            <a:xfrm>
              <a:off x="2496" y="2784"/>
              <a:ext cx="100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Reset to zero between Enable pulses</a:t>
              </a:r>
              <a:endParaRPr lang="en-GB" sz="1400"/>
            </a:p>
          </p:txBody>
        </p:sp>
        <p:sp>
          <p:nvSpPr>
            <p:cNvPr id="13338" name="Line 100"/>
            <p:cNvSpPr>
              <a:spLocks noChangeShapeType="1"/>
            </p:cNvSpPr>
            <p:nvPr/>
          </p:nvSpPr>
          <p:spPr bwMode="auto">
            <a:xfrm>
              <a:off x="3408" y="3024"/>
              <a:ext cx="480"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101"/>
            <p:cNvSpPr>
              <a:spLocks noChangeShapeType="1"/>
            </p:cNvSpPr>
            <p:nvPr/>
          </p:nvSpPr>
          <p:spPr bwMode="auto">
            <a:xfrm flipV="1">
              <a:off x="3888" y="2352"/>
              <a:ext cx="0" cy="672"/>
            </a:xfrm>
            <a:prstGeom prst="line">
              <a:avLst/>
            </a:prstGeom>
            <a:noFill/>
            <a:ln w="19050" cap="sq">
              <a:solidFill>
                <a:schemeClr val="tx1"/>
              </a:solidFill>
              <a:round/>
              <a:headEnd type="none" w="sm" len="sm"/>
              <a:tailEnd type="triangl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3340" name="Rectangle 102"/>
            <p:cNvSpPr>
              <a:spLocks noChangeArrowheads="1"/>
            </p:cNvSpPr>
            <p:nvPr/>
          </p:nvSpPr>
          <p:spPr bwMode="auto">
            <a:xfrm>
              <a:off x="4128" y="2352"/>
              <a:ext cx="82" cy="720"/>
            </a:xfrm>
            <a:prstGeom prst="rect">
              <a:avLst/>
            </a:prstGeom>
            <a:solidFill>
              <a:schemeClr val="accent2"/>
            </a:solidFill>
            <a:ln w="12700" cap="sq">
              <a:solidFill>
                <a:schemeClr val="accent2"/>
              </a:solidFill>
              <a:miter lim="800000"/>
              <a:headEnd type="none" w="sm" len="sm"/>
              <a:tailEnd type="none" w="sm" len="sm"/>
            </a:ln>
          </p:spPr>
          <p:txBody>
            <a:bodyPr wrap="none" anchor="ctr"/>
            <a:lstStyle/>
            <a:p>
              <a:endParaRPr lang="en-US"/>
            </a:p>
          </p:txBody>
        </p:sp>
        <p:sp>
          <p:nvSpPr>
            <p:cNvPr id="13341" name="AutoShape 103"/>
            <p:cNvSpPr>
              <a:spLocks noChangeArrowheads="1"/>
            </p:cNvSpPr>
            <p:nvPr/>
          </p:nvSpPr>
          <p:spPr bwMode="auto">
            <a:xfrm>
              <a:off x="4128" y="2976"/>
              <a:ext cx="576" cy="144"/>
            </a:xfrm>
            <a:prstGeom prst="rightArrow">
              <a:avLst>
                <a:gd name="adj1" fmla="val 50000"/>
                <a:gd name="adj2" fmla="val 100000"/>
              </a:avLst>
            </a:prstGeom>
            <a:solidFill>
              <a:schemeClr val="accent2"/>
            </a:solidFill>
            <a:ln w="12700" cap="sq">
              <a:solidFill>
                <a:schemeClr val="accent2"/>
              </a:solidFill>
              <a:miter lim="800000"/>
              <a:headEnd type="none" w="sm" len="sm"/>
              <a:tailEnd type="none" w="sm" len="sm"/>
            </a:ln>
          </p:spPr>
          <p:txBody>
            <a:bodyPr wrap="none" anchor="ctr"/>
            <a:lstStyle/>
            <a:p>
              <a:endParaRPr lang="en-US"/>
            </a:p>
          </p:txBody>
        </p:sp>
        <p:sp>
          <p:nvSpPr>
            <p:cNvPr id="13342" name="Rectangle 104"/>
            <p:cNvSpPr>
              <a:spLocks noChangeArrowheads="1"/>
            </p:cNvSpPr>
            <p:nvPr/>
          </p:nvSpPr>
          <p:spPr bwMode="auto">
            <a:xfrm>
              <a:off x="4704" y="2640"/>
              <a:ext cx="624" cy="768"/>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3" name="Text Box 105"/>
            <p:cNvSpPr txBox="1">
              <a:spLocks noChangeArrowheads="1"/>
            </p:cNvSpPr>
            <p:nvPr/>
          </p:nvSpPr>
          <p:spPr bwMode="auto">
            <a:xfrm>
              <a:off x="4704" y="2640"/>
              <a:ext cx="67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400" b="1"/>
                <a:t>Register, decode and frequency display</a:t>
              </a:r>
              <a:endParaRPr lang="en-GB" sz="1400"/>
            </a:p>
          </p:txBody>
        </p:sp>
      </p:grpSp>
    </p:spTree>
    <p:extLst>
      <p:ext uri="{BB962C8B-B14F-4D97-AF65-F5344CB8AC3E}">
        <p14:creationId xmlns:p14="http://schemas.microsoft.com/office/powerpoint/2010/main" val="12010090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K-MAP with Don’t Care States</a:t>
            </a:r>
          </a:p>
        </p:txBody>
      </p:sp>
      <p:sp>
        <p:nvSpPr>
          <p:cNvPr id="96259" name="Rectangle 3"/>
          <p:cNvSpPr>
            <a:spLocks noGrp="1" noChangeArrowheads="1"/>
          </p:cNvSpPr>
          <p:nvPr>
            <p:ph idx="1"/>
          </p:nvPr>
        </p:nvSpPr>
        <p:spPr>
          <a:xfrm>
            <a:off x="154281" y="763100"/>
            <a:ext cx="8229600" cy="5105400"/>
          </a:xfrm>
        </p:spPr>
        <p:txBody>
          <a:bodyPr/>
          <a:lstStyle/>
          <a:p>
            <a:pPr eaLnBrk="1" hangingPunct="1">
              <a:lnSpc>
                <a:spcPct val="90000"/>
              </a:lnSpc>
              <a:buSzPct val="120000"/>
              <a:buFont typeface="Wingdings" pitchFamily="2" charset="2"/>
              <a:buChar char="§"/>
            </a:pPr>
            <a:r>
              <a:rPr lang="en-GB" sz="2400" dirty="0" smtClean="0"/>
              <a:t>Don’t-care conditions can be used to help simplify Boolean expression further in K-maps.</a:t>
            </a:r>
          </a:p>
          <a:p>
            <a:pPr eaLnBrk="1" hangingPunct="1">
              <a:lnSpc>
                <a:spcPct val="90000"/>
              </a:lnSpc>
              <a:spcBef>
                <a:spcPct val="40000"/>
              </a:spcBef>
              <a:buSzPct val="120000"/>
              <a:buFont typeface="Wingdings" pitchFamily="2" charset="2"/>
              <a:buChar char="§"/>
            </a:pPr>
            <a:r>
              <a:rPr lang="en-GB" sz="2400" dirty="0" smtClean="0"/>
              <a:t>They could be chosen to be either ‘1’ or ‘0’, depending on which gives the simpler expression.</a:t>
            </a:r>
          </a:p>
          <a:p>
            <a:pPr eaLnBrk="1" hangingPunct="1">
              <a:lnSpc>
                <a:spcPct val="90000"/>
              </a:lnSpc>
              <a:spcBef>
                <a:spcPct val="40000"/>
              </a:spcBef>
              <a:buSzPct val="120000"/>
              <a:buFont typeface="Arial" pitchFamily="34" charset="0"/>
              <a:buNone/>
            </a:pPr>
            <a:endParaRPr lang="en-GB" sz="2400" dirty="0" smtClean="0"/>
          </a:p>
        </p:txBody>
      </p:sp>
      <p:sp>
        <p:nvSpPr>
          <p:cNvPr id="962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A5BEC99E-656B-46AC-A684-09682A679473}" type="slidenum">
              <a:rPr lang="en-US" smtClean="0">
                <a:solidFill>
                  <a:srgbClr val="898989"/>
                </a:solidFill>
              </a:rPr>
              <a:pPr eaLnBrk="1" hangingPunct="1"/>
              <a:t>80</a:t>
            </a:fld>
            <a:endParaRPr lang="en-US" smtClean="0">
              <a:solidFill>
                <a:srgbClr val="898989"/>
              </a:solidFill>
            </a:endParaRPr>
          </a:p>
        </p:txBody>
      </p:sp>
      <p:sp>
        <p:nvSpPr>
          <p:cNvPr id="7" name="Rectangle 3"/>
          <p:cNvSpPr txBox="1">
            <a:spLocks noChangeArrowheads="1"/>
          </p:cNvSpPr>
          <p:nvPr/>
        </p:nvSpPr>
        <p:spPr bwMode="auto">
          <a:xfrm>
            <a:off x="161406" y="2438400"/>
            <a:ext cx="867779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90000"/>
              </a:lnSpc>
              <a:spcBef>
                <a:spcPct val="40000"/>
              </a:spcBef>
              <a:buSzPct val="120000"/>
              <a:buFont typeface="Wingdings" pitchFamily="2" charset="2"/>
              <a:buChar char="§"/>
            </a:pPr>
            <a:r>
              <a:rPr lang="en-GB" sz="2400" dirty="0"/>
              <a:t>For </a:t>
            </a:r>
            <a:r>
              <a:rPr lang="en-GB" sz="2400" dirty="0" smtClean="0"/>
              <a:t>comparison, the odd parity generator generated with and without Don’t Care states:</a:t>
            </a:r>
            <a:endParaRPr lang="en-GB" sz="2400" dirty="0"/>
          </a:p>
          <a:p>
            <a:pPr eaLnBrk="1" hangingPunct="1">
              <a:lnSpc>
                <a:spcPct val="90000"/>
              </a:lnSpc>
              <a:spcBef>
                <a:spcPct val="20000"/>
              </a:spcBef>
            </a:pPr>
            <a:endParaRPr lang="en-GB" sz="2000" dirty="0"/>
          </a:p>
        </p:txBody>
      </p:sp>
      <p:grpSp>
        <p:nvGrpSpPr>
          <p:cNvPr id="5" name="Group 4"/>
          <p:cNvGrpSpPr/>
          <p:nvPr/>
        </p:nvGrpSpPr>
        <p:grpSpPr>
          <a:xfrm>
            <a:off x="5556251" y="3810000"/>
            <a:ext cx="2133600" cy="1830388"/>
            <a:chOff x="5640388" y="7326069"/>
            <a:chExt cx="2133600" cy="1830388"/>
          </a:xfrm>
        </p:grpSpPr>
        <p:sp>
          <p:nvSpPr>
            <p:cNvPr id="96298" name="Rectangle 36"/>
            <p:cNvSpPr>
              <a:spLocks noChangeArrowheads="1"/>
            </p:cNvSpPr>
            <p:nvPr/>
          </p:nvSpPr>
          <p:spPr bwMode="auto">
            <a:xfrm>
              <a:off x="6203951" y="7715006"/>
              <a:ext cx="1489075" cy="1409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99" name="Line 37"/>
            <p:cNvSpPr>
              <a:spLocks noChangeShapeType="1"/>
            </p:cNvSpPr>
            <p:nvPr/>
          </p:nvSpPr>
          <p:spPr bwMode="auto">
            <a:xfrm>
              <a:off x="6203951" y="8067431"/>
              <a:ext cx="148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0" name="Line 38"/>
            <p:cNvSpPr>
              <a:spLocks noChangeShapeType="1"/>
            </p:cNvSpPr>
            <p:nvPr/>
          </p:nvSpPr>
          <p:spPr bwMode="auto">
            <a:xfrm>
              <a:off x="6575426" y="7715006"/>
              <a:ext cx="0" cy="1409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1" name="Text Box 39"/>
            <p:cNvSpPr txBox="1">
              <a:spLocks noChangeArrowheads="1"/>
            </p:cNvSpPr>
            <p:nvPr/>
          </p:nvSpPr>
          <p:spPr bwMode="auto">
            <a:xfrm>
              <a:off x="6575426" y="8138869"/>
              <a:ext cx="373063" cy="28098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306" name="Line 44"/>
            <p:cNvSpPr>
              <a:spLocks noChangeShapeType="1"/>
            </p:cNvSpPr>
            <p:nvPr/>
          </p:nvSpPr>
          <p:spPr bwMode="auto">
            <a:xfrm>
              <a:off x="6948488" y="7715006"/>
              <a:ext cx="0" cy="1409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7" name="Line 45"/>
            <p:cNvSpPr>
              <a:spLocks noChangeShapeType="1"/>
            </p:cNvSpPr>
            <p:nvPr/>
          </p:nvSpPr>
          <p:spPr bwMode="auto">
            <a:xfrm>
              <a:off x="7319963" y="7715006"/>
              <a:ext cx="0" cy="1409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08" name="Text Box 46"/>
            <p:cNvSpPr txBox="1">
              <a:spLocks noChangeArrowheads="1"/>
            </p:cNvSpPr>
            <p:nvPr/>
          </p:nvSpPr>
          <p:spPr bwMode="auto">
            <a:xfrm>
              <a:off x="5800726" y="7722944"/>
              <a:ext cx="434975"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US" sz="1200" b="1" dirty="0">
                  <a:latin typeface="Times New Roman" pitchFamily="18" charset="0"/>
                </a:rPr>
                <a:t>00</a:t>
              </a:r>
            </a:p>
            <a:p>
              <a:pPr algn="r"/>
              <a:r>
                <a:rPr lang="en-US" sz="1200" b="1" dirty="0">
                  <a:latin typeface="Times New Roman" pitchFamily="18" charset="0"/>
                </a:rPr>
                <a:t>   01</a:t>
              </a:r>
            </a:p>
            <a:p>
              <a:pPr algn="r"/>
              <a:endParaRPr lang="en-US" sz="1200" b="1" dirty="0">
                <a:latin typeface="Times New Roman" pitchFamily="18" charset="0"/>
              </a:endParaRPr>
            </a:p>
            <a:p>
              <a:pPr algn="r"/>
              <a:r>
                <a:rPr lang="en-US" sz="1200" b="1" dirty="0">
                  <a:latin typeface="Times New Roman" pitchFamily="18" charset="0"/>
                </a:rPr>
                <a:t>11</a:t>
              </a:r>
            </a:p>
            <a:p>
              <a:pPr algn="r"/>
              <a:endParaRPr lang="en-US" sz="1200" b="1" dirty="0">
                <a:latin typeface="Times New Roman" pitchFamily="18" charset="0"/>
              </a:endParaRPr>
            </a:p>
            <a:p>
              <a:pPr algn="r"/>
              <a:r>
                <a:rPr lang="en-US" sz="1200" b="1" dirty="0">
                  <a:latin typeface="Times New Roman" pitchFamily="18" charset="0"/>
                </a:rPr>
                <a:t>10</a:t>
              </a:r>
              <a:endParaRPr lang="en-US" sz="1600" b="1" dirty="0">
                <a:latin typeface="Times New Roman" pitchFamily="18" charset="0"/>
              </a:endParaRPr>
            </a:p>
          </p:txBody>
        </p:sp>
        <p:sp>
          <p:nvSpPr>
            <p:cNvPr id="96309" name="Text Box 47"/>
            <p:cNvSpPr txBox="1">
              <a:spLocks noChangeArrowheads="1"/>
            </p:cNvSpPr>
            <p:nvPr/>
          </p:nvSpPr>
          <p:spPr bwMode="auto">
            <a:xfrm>
              <a:off x="6265863" y="7489581"/>
              <a:ext cx="15081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6312" name="Line 50"/>
            <p:cNvSpPr>
              <a:spLocks noChangeShapeType="1"/>
            </p:cNvSpPr>
            <p:nvPr/>
          </p:nvSpPr>
          <p:spPr bwMode="auto">
            <a:xfrm flipH="1" flipV="1">
              <a:off x="5946776" y="7424494"/>
              <a:ext cx="246063" cy="282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13" name="Text Box 51"/>
            <p:cNvSpPr txBox="1">
              <a:spLocks noChangeArrowheads="1"/>
            </p:cNvSpPr>
            <p:nvPr/>
          </p:nvSpPr>
          <p:spPr bwMode="auto">
            <a:xfrm>
              <a:off x="5640388" y="7508631"/>
              <a:ext cx="5191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6314" name="Text Box 52"/>
            <p:cNvSpPr txBox="1">
              <a:spLocks noChangeArrowheads="1"/>
            </p:cNvSpPr>
            <p:nvPr/>
          </p:nvSpPr>
          <p:spPr bwMode="auto">
            <a:xfrm>
              <a:off x="5981701" y="7326069"/>
              <a:ext cx="4238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6315" name="Line 53"/>
            <p:cNvSpPr>
              <a:spLocks noChangeShapeType="1"/>
            </p:cNvSpPr>
            <p:nvPr/>
          </p:nvSpPr>
          <p:spPr bwMode="auto">
            <a:xfrm>
              <a:off x="6203951" y="8419856"/>
              <a:ext cx="148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16" name="Line 54"/>
            <p:cNvSpPr>
              <a:spLocks noChangeShapeType="1"/>
            </p:cNvSpPr>
            <p:nvPr/>
          </p:nvSpPr>
          <p:spPr bwMode="auto">
            <a:xfrm>
              <a:off x="6203951" y="8773869"/>
              <a:ext cx="148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17" name="Line 55"/>
            <p:cNvSpPr>
              <a:spLocks noChangeShapeType="1"/>
            </p:cNvSpPr>
            <p:nvPr/>
          </p:nvSpPr>
          <p:spPr bwMode="auto">
            <a:xfrm>
              <a:off x="6203951" y="8772281"/>
              <a:ext cx="148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18" name="Line 56"/>
            <p:cNvSpPr>
              <a:spLocks noChangeShapeType="1"/>
            </p:cNvSpPr>
            <p:nvPr/>
          </p:nvSpPr>
          <p:spPr bwMode="auto">
            <a:xfrm>
              <a:off x="6203951" y="9124706"/>
              <a:ext cx="148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19" name="Text Box 57"/>
            <p:cNvSpPr txBox="1">
              <a:spLocks noChangeArrowheads="1"/>
            </p:cNvSpPr>
            <p:nvPr/>
          </p:nvSpPr>
          <p:spPr bwMode="auto">
            <a:xfrm>
              <a:off x="6197601" y="7756281"/>
              <a:ext cx="3714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322" name="Text Box 60"/>
            <p:cNvSpPr txBox="1">
              <a:spLocks noChangeArrowheads="1"/>
            </p:cNvSpPr>
            <p:nvPr/>
          </p:nvSpPr>
          <p:spPr bwMode="auto">
            <a:xfrm>
              <a:off x="6545263" y="8824669"/>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323" name="Text Box 61"/>
            <p:cNvSpPr txBox="1">
              <a:spLocks noChangeArrowheads="1"/>
            </p:cNvSpPr>
            <p:nvPr/>
          </p:nvSpPr>
          <p:spPr bwMode="auto">
            <a:xfrm>
              <a:off x="6949537" y="7747637"/>
              <a:ext cx="371475" cy="282575"/>
            </a:xfrm>
            <a:prstGeom prst="rect">
              <a:avLst/>
            </a:prstGeom>
            <a:noFill/>
            <a:ln>
              <a:noFill/>
            </a:ln>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324" name="Text Box 62"/>
            <p:cNvSpPr txBox="1">
              <a:spLocks noChangeArrowheads="1"/>
            </p:cNvSpPr>
            <p:nvPr/>
          </p:nvSpPr>
          <p:spPr bwMode="auto">
            <a:xfrm>
              <a:off x="7312026" y="8132519"/>
              <a:ext cx="3698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p>
          </p:txBody>
        </p:sp>
        <p:sp>
          <p:nvSpPr>
            <p:cNvPr id="96325" name="Text Box 63"/>
            <p:cNvSpPr txBox="1">
              <a:spLocks noChangeArrowheads="1"/>
            </p:cNvSpPr>
            <p:nvPr/>
          </p:nvSpPr>
          <p:spPr bwMode="auto">
            <a:xfrm>
              <a:off x="6935469" y="8820149"/>
              <a:ext cx="373063" cy="282575"/>
            </a:xfrm>
            <a:prstGeom prst="rect">
              <a:avLst/>
            </a:prstGeom>
            <a:noFill/>
            <a:ln>
              <a:noFill/>
            </a:ln>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dirty="0">
                  <a:solidFill>
                    <a:srgbClr val="FF0000"/>
                  </a:solidFill>
                  <a:latin typeface="Tahoma" pitchFamily="34" charset="0"/>
                </a:rPr>
                <a:t>X</a:t>
              </a:r>
            </a:p>
          </p:txBody>
        </p:sp>
        <p:sp>
          <p:nvSpPr>
            <p:cNvPr id="96326" name="Text Box 64"/>
            <p:cNvSpPr txBox="1">
              <a:spLocks noChangeArrowheads="1"/>
            </p:cNvSpPr>
            <p:nvPr/>
          </p:nvSpPr>
          <p:spPr bwMode="auto">
            <a:xfrm>
              <a:off x="7316788" y="8838956"/>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endParaRPr lang="en-US" sz="1400">
                <a:solidFill>
                  <a:srgbClr val="FF0000"/>
                </a:solidFill>
                <a:latin typeface="Tahoma" pitchFamily="34" charset="0"/>
              </a:endParaRPr>
            </a:p>
          </p:txBody>
        </p:sp>
        <p:sp>
          <p:nvSpPr>
            <p:cNvPr id="96327" name="Text Box 65"/>
            <p:cNvSpPr txBox="1">
              <a:spLocks noChangeArrowheads="1"/>
            </p:cNvSpPr>
            <p:nvPr/>
          </p:nvSpPr>
          <p:spPr bwMode="auto">
            <a:xfrm>
              <a:off x="7316788" y="8457956"/>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6328" name="Text Box 66"/>
            <p:cNvSpPr txBox="1">
              <a:spLocks noChangeArrowheads="1"/>
            </p:cNvSpPr>
            <p:nvPr/>
          </p:nvSpPr>
          <p:spPr bwMode="auto">
            <a:xfrm>
              <a:off x="6935788" y="8457956"/>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6329" name="Text Box 67"/>
            <p:cNvSpPr txBox="1">
              <a:spLocks noChangeArrowheads="1"/>
            </p:cNvSpPr>
            <p:nvPr/>
          </p:nvSpPr>
          <p:spPr bwMode="auto">
            <a:xfrm>
              <a:off x="6554788" y="8457956"/>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dirty="0">
                  <a:solidFill>
                    <a:srgbClr val="FF0000"/>
                  </a:solidFill>
                  <a:latin typeface="Tahoma" pitchFamily="34" charset="0"/>
                </a:rPr>
                <a:t>X</a:t>
              </a:r>
            </a:p>
          </p:txBody>
        </p:sp>
        <p:sp>
          <p:nvSpPr>
            <p:cNvPr id="96330" name="Text Box 68"/>
            <p:cNvSpPr txBox="1">
              <a:spLocks noChangeArrowheads="1"/>
            </p:cNvSpPr>
            <p:nvPr/>
          </p:nvSpPr>
          <p:spPr bwMode="auto">
            <a:xfrm>
              <a:off x="6173788" y="8457956"/>
              <a:ext cx="3730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grpSp>
      <p:grpSp>
        <p:nvGrpSpPr>
          <p:cNvPr id="4" name="Group 3"/>
          <p:cNvGrpSpPr/>
          <p:nvPr/>
        </p:nvGrpSpPr>
        <p:grpSpPr>
          <a:xfrm>
            <a:off x="6184817" y="4226401"/>
            <a:ext cx="1338262" cy="1357313"/>
            <a:chOff x="6270626" y="7771362"/>
            <a:chExt cx="1338262" cy="1357313"/>
          </a:xfrm>
        </p:grpSpPr>
        <p:sp>
          <p:nvSpPr>
            <p:cNvPr id="96295" name="AutoShape 33"/>
            <p:cNvSpPr>
              <a:spLocks/>
            </p:cNvSpPr>
            <p:nvPr/>
          </p:nvSpPr>
          <p:spPr bwMode="auto">
            <a:xfrm rot="5400000" flipH="1">
              <a:off x="6985001" y="8865944"/>
              <a:ext cx="276225" cy="249238"/>
            </a:xfrm>
            <a:prstGeom prst="rightBracket">
              <a:avLst>
                <a:gd name="adj" fmla="val 8333"/>
              </a:avLst>
            </a:prstGeom>
            <a:noFill/>
            <a:ln w="28575">
              <a:solidFill>
                <a:srgbClr val="0000FF"/>
              </a:solidFill>
              <a:round/>
              <a:headEnd/>
              <a:tailEnd/>
            </a:ln>
          </p:spPr>
          <p:txBody>
            <a:bodyPr/>
            <a:lstStyle/>
            <a:p>
              <a:endParaRPr lang="en-US"/>
            </a:p>
          </p:txBody>
        </p:sp>
        <p:sp>
          <p:nvSpPr>
            <p:cNvPr id="96296" name="AutoShape 34"/>
            <p:cNvSpPr>
              <a:spLocks/>
            </p:cNvSpPr>
            <p:nvPr/>
          </p:nvSpPr>
          <p:spPr bwMode="auto">
            <a:xfrm rot="16200000" flipH="1" flipV="1">
              <a:off x="6999288" y="7784856"/>
              <a:ext cx="276225" cy="249238"/>
            </a:xfrm>
            <a:prstGeom prst="rightBracket">
              <a:avLst>
                <a:gd name="adj" fmla="val 8333"/>
              </a:avLst>
            </a:prstGeom>
            <a:noFill/>
            <a:ln w="28575">
              <a:solidFill>
                <a:srgbClr val="0000FF"/>
              </a:solidFill>
              <a:round/>
              <a:headEnd/>
              <a:tailEnd/>
            </a:ln>
          </p:spPr>
          <p:txBody>
            <a:bodyPr/>
            <a:lstStyle/>
            <a:p>
              <a:endParaRPr lang="en-US"/>
            </a:p>
          </p:txBody>
        </p:sp>
        <p:sp>
          <p:nvSpPr>
            <p:cNvPr id="96297" name="AutoShape 35"/>
            <p:cNvSpPr>
              <a:spLocks noChangeArrowheads="1"/>
            </p:cNvSpPr>
            <p:nvPr/>
          </p:nvSpPr>
          <p:spPr bwMode="auto">
            <a:xfrm>
              <a:off x="6651626" y="8124581"/>
              <a:ext cx="228600" cy="58578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31" name="AutoShape 69"/>
            <p:cNvSpPr>
              <a:spLocks noChangeArrowheads="1"/>
            </p:cNvSpPr>
            <p:nvPr/>
          </p:nvSpPr>
          <p:spPr bwMode="auto">
            <a:xfrm>
              <a:off x="6270626" y="7784856"/>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32" name="AutoShape 70"/>
            <p:cNvSpPr>
              <a:spLocks noChangeArrowheads="1"/>
            </p:cNvSpPr>
            <p:nvPr/>
          </p:nvSpPr>
          <p:spPr bwMode="auto">
            <a:xfrm>
              <a:off x="7380288" y="8134106"/>
              <a:ext cx="228600" cy="58578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333" name="AutoShape 71"/>
            <p:cNvSpPr>
              <a:spLocks noChangeArrowheads="1"/>
            </p:cNvSpPr>
            <p:nvPr/>
          </p:nvSpPr>
          <p:spPr bwMode="auto">
            <a:xfrm>
              <a:off x="6630988" y="8481769"/>
              <a:ext cx="661988" cy="638175"/>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6267" name="Group 4"/>
          <p:cNvGrpSpPr>
            <a:grpSpLocks/>
          </p:cNvGrpSpPr>
          <p:nvPr/>
        </p:nvGrpSpPr>
        <p:grpSpPr bwMode="auto">
          <a:xfrm>
            <a:off x="1247285" y="3844925"/>
            <a:ext cx="2133600" cy="1836737"/>
            <a:chOff x="3696" y="1159"/>
            <a:chExt cx="1344" cy="1157"/>
          </a:xfrm>
        </p:grpSpPr>
        <p:sp>
          <p:nvSpPr>
            <p:cNvPr id="96274" name="Rectangle 5"/>
            <p:cNvSpPr>
              <a:spLocks noChangeArrowheads="1"/>
            </p:cNvSpPr>
            <p:nvPr/>
          </p:nvSpPr>
          <p:spPr bwMode="auto">
            <a:xfrm>
              <a:off x="4051" y="1404"/>
              <a:ext cx="938" cy="8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75" name="Line 6"/>
            <p:cNvSpPr>
              <a:spLocks noChangeShapeType="1"/>
            </p:cNvSpPr>
            <p:nvPr/>
          </p:nvSpPr>
          <p:spPr bwMode="auto">
            <a:xfrm>
              <a:off x="4051" y="1626"/>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6" name="Line 7"/>
            <p:cNvSpPr>
              <a:spLocks noChangeShapeType="1"/>
            </p:cNvSpPr>
            <p:nvPr/>
          </p:nvSpPr>
          <p:spPr bwMode="auto">
            <a:xfrm>
              <a:off x="4285" y="1404"/>
              <a:ext cx="0"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7" name="Text Box 8"/>
            <p:cNvSpPr txBox="1">
              <a:spLocks noChangeArrowheads="1"/>
            </p:cNvSpPr>
            <p:nvPr/>
          </p:nvSpPr>
          <p:spPr bwMode="auto">
            <a:xfrm>
              <a:off x="4285" y="1671"/>
              <a:ext cx="23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278" name="Line 13"/>
            <p:cNvSpPr>
              <a:spLocks noChangeShapeType="1"/>
            </p:cNvSpPr>
            <p:nvPr/>
          </p:nvSpPr>
          <p:spPr bwMode="auto">
            <a:xfrm>
              <a:off x="4520" y="1404"/>
              <a:ext cx="0"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9" name="Line 14"/>
            <p:cNvSpPr>
              <a:spLocks noChangeShapeType="1"/>
            </p:cNvSpPr>
            <p:nvPr/>
          </p:nvSpPr>
          <p:spPr bwMode="auto">
            <a:xfrm>
              <a:off x="4754" y="1404"/>
              <a:ext cx="0" cy="8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0" name="Text Box 15"/>
            <p:cNvSpPr txBox="1">
              <a:spLocks noChangeArrowheads="1"/>
            </p:cNvSpPr>
            <p:nvPr/>
          </p:nvSpPr>
          <p:spPr bwMode="auto">
            <a:xfrm>
              <a:off x="3803" y="1413"/>
              <a:ext cx="274"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r>
                <a:rPr lang="en-US" sz="1200" b="1">
                  <a:latin typeface="Times New Roman" pitchFamily="18" charset="0"/>
                </a:rPr>
                <a:t>00</a:t>
              </a:r>
            </a:p>
            <a:p>
              <a:pPr algn="r"/>
              <a:r>
                <a:rPr lang="en-US" sz="1200" b="1">
                  <a:latin typeface="Times New Roman" pitchFamily="18" charset="0"/>
                </a:rPr>
                <a:t>   01</a:t>
              </a:r>
            </a:p>
            <a:p>
              <a:pPr algn="r"/>
              <a:endParaRPr lang="en-US" sz="1200" b="1">
                <a:latin typeface="Times New Roman" pitchFamily="18" charset="0"/>
              </a:endParaRPr>
            </a:p>
            <a:p>
              <a:pPr algn="r"/>
              <a:r>
                <a:rPr lang="en-US" sz="1200" b="1">
                  <a:latin typeface="Times New Roman" pitchFamily="18" charset="0"/>
                </a:rPr>
                <a:t>11</a:t>
              </a:r>
            </a:p>
            <a:p>
              <a:pPr algn="r"/>
              <a:endParaRPr lang="en-US" sz="1200" b="1">
                <a:latin typeface="Times New Roman" pitchFamily="18" charset="0"/>
              </a:endParaRPr>
            </a:p>
            <a:p>
              <a:pPr algn="r"/>
              <a:r>
                <a:rPr lang="en-US" sz="1200" b="1">
                  <a:latin typeface="Times New Roman" pitchFamily="18" charset="0"/>
                </a:rPr>
                <a:t>10</a:t>
              </a:r>
              <a:endParaRPr lang="en-US" sz="1600" b="1">
                <a:latin typeface="Times New Roman" pitchFamily="18" charset="0"/>
              </a:endParaRPr>
            </a:p>
          </p:txBody>
        </p:sp>
        <p:sp>
          <p:nvSpPr>
            <p:cNvPr id="96281" name="Text Box 16"/>
            <p:cNvSpPr txBox="1">
              <a:spLocks noChangeArrowheads="1"/>
            </p:cNvSpPr>
            <p:nvPr/>
          </p:nvSpPr>
          <p:spPr bwMode="auto">
            <a:xfrm>
              <a:off x="4090" y="1262"/>
              <a:ext cx="95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6282" name="Line 19"/>
            <p:cNvSpPr>
              <a:spLocks noChangeShapeType="1"/>
            </p:cNvSpPr>
            <p:nvPr/>
          </p:nvSpPr>
          <p:spPr bwMode="auto">
            <a:xfrm flipH="1" flipV="1">
              <a:off x="3889" y="1221"/>
              <a:ext cx="155" cy="1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3" name="Text Box 20"/>
            <p:cNvSpPr txBox="1">
              <a:spLocks noChangeArrowheads="1"/>
            </p:cNvSpPr>
            <p:nvPr/>
          </p:nvSpPr>
          <p:spPr bwMode="auto">
            <a:xfrm>
              <a:off x="3696" y="1274"/>
              <a:ext cx="32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6284" name="Text Box 21"/>
            <p:cNvSpPr txBox="1">
              <a:spLocks noChangeArrowheads="1"/>
            </p:cNvSpPr>
            <p:nvPr/>
          </p:nvSpPr>
          <p:spPr bwMode="auto">
            <a:xfrm>
              <a:off x="3911" y="1159"/>
              <a:ext cx="26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6285" name="Line 22"/>
            <p:cNvSpPr>
              <a:spLocks noChangeShapeType="1"/>
            </p:cNvSpPr>
            <p:nvPr/>
          </p:nvSpPr>
          <p:spPr bwMode="auto">
            <a:xfrm>
              <a:off x="4051" y="1848"/>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6" name="Line 23"/>
            <p:cNvSpPr>
              <a:spLocks noChangeShapeType="1"/>
            </p:cNvSpPr>
            <p:nvPr/>
          </p:nvSpPr>
          <p:spPr bwMode="auto">
            <a:xfrm>
              <a:off x="4051" y="2071"/>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7" name="Line 24"/>
            <p:cNvSpPr>
              <a:spLocks noChangeShapeType="1"/>
            </p:cNvSpPr>
            <p:nvPr/>
          </p:nvSpPr>
          <p:spPr bwMode="auto">
            <a:xfrm>
              <a:off x="4051" y="2070"/>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8" name="Line 25"/>
            <p:cNvSpPr>
              <a:spLocks noChangeShapeType="1"/>
            </p:cNvSpPr>
            <p:nvPr/>
          </p:nvSpPr>
          <p:spPr bwMode="auto">
            <a:xfrm>
              <a:off x="4051" y="2292"/>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89" name="Text Box 26"/>
            <p:cNvSpPr txBox="1">
              <a:spLocks noChangeArrowheads="1"/>
            </p:cNvSpPr>
            <p:nvPr/>
          </p:nvSpPr>
          <p:spPr bwMode="auto">
            <a:xfrm>
              <a:off x="4047" y="1449"/>
              <a:ext cx="23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292" name="Text Box 29"/>
            <p:cNvSpPr txBox="1">
              <a:spLocks noChangeArrowheads="1"/>
            </p:cNvSpPr>
            <p:nvPr/>
          </p:nvSpPr>
          <p:spPr bwMode="auto">
            <a:xfrm>
              <a:off x="4266" y="2103"/>
              <a:ext cx="2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endParaRPr lang="en-US" sz="1400" b="1">
                <a:solidFill>
                  <a:srgbClr val="FF0000"/>
                </a:solidFill>
                <a:latin typeface="Tahoma" pitchFamily="34" charset="0"/>
              </a:endParaRPr>
            </a:p>
          </p:txBody>
        </p:sp>
        <p:sp>
          <p:nvSpPr>
            <p:cNvPr id="96293" name="Text Box 30"/>
            <p:cNvSpPr txBox="1">
              <a:spLocks noChangeArrowheads="1"/>
            </p:cNvSpPr>
            <p:nvPr/>
          </p:nvSpPr>
          <p:spPr bwMode="auto">
            <a:xfrm>
              <a:off x="4529" y="1449"/>
              <a:ext cx="23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dirty="0">
                  <a:latin typeface="Tahoma" pitchFamily="34" charset="0"/>
                </a:rPr>
                <a:t>1</a:t>
              </a:r>
              <a:endParaRPr lang="en-US" sz="1400" b="1" dirty="0">
                <a:solidFill>
                  <a:srgbClr val="FF0000"/>
                </a:solidFill>
                <a:latin typeface="Tahoma" pitchFamily="34" charset="0"/>
              </a:endParaRPr>
            </a:p>
          </p:txBody>
        </p:sp>
        <p:sp>
          <p:nvSpPr>
            <p:cNvPr id="96294" name="Text Box 31"/>
            <p:cNvSpPr txBox="1">
              <a:spLocks noChangeArrowheads="1"/>
            </p:cNvSpPr>
            <p:nvPr/>
          </p:nvSpPr>
          <p:spPr bwMode="auto">
            <a:xfrm>
              <a:off x="4749" y="1667"/>
              <a:ext cx="23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latin typeface="Tahoma" pitchFamily="34" charset="0"/>
                </a:rPr>
                <a:t>1</a:t>
              </a:r>
            </a:p>
          </p:txBody>
        </p:sp>
      </p:grpSp>
      <p:sp>
        <p:nvSpPr>
          <p:cNvPr id="96268" name="Text Box 57"/>
          <p:cNvSpPr txBox="1">
            <a:spLocks noChangeArrowheads="1"/>
          </p:cNvSpPr>
          <p:nvPr/>
        </p:nvSpPr>
        <p:spPr bwMode="auto">
          <a:xfrm>
            <a:off x="373365" y="7644169"/>
            <a:ext cx="3714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endParaRPr lang="en-US" sz="1400" b="1">
              <a:solidFill>
                <a:srgbClr val="FF0000"/>
              </a:solidFill>
              <a:latin typeface="Tahoma" pitchFamily="34" charset="0"/>
            </a:endParaRPr>
          </a:p>
        </p:txBody>
      </p:sp>
      <p:grpSp>
        <p:nvGrpSpPr>
          <p:cNvPr id="6" name="Group 5"/>
          <p:cNvGrpSpPr/>
          <p:nvPr/>
        </p:nvGrpSpPr>
        <p:grpSpPr>
          <a:xfrm>
            <a:off x="1893411" y="4305373"/>
            <a:ext cx="1352523" cy="1340451"/>
            <a:chOff x="406703" y="7636041"/>
            <a:chExt cx="1352523" cy="1340451"/>
          </a:xfrm>
        </p:grpSpPr>
        <p:sp>
          <p:nvSpPr>
            <p:cNvPr id="96269" name="AutoShape 69"/>
            <p:cNvSpPr>
              <a:spLocks noChangeArrowheads="1"/>
            </p:cNvSpPr>
            <p:nvPr/>
          </p:nvSpPr>
          <p:spPr bwMode="auto">
            <a:xfrm>
              <a:off x="406703" y="7636041"/>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70" name="AutoShape 69"/>
            <p:cNvSpPr>
              <a:spLocks noChangeArrowheads="1"/>
            </p:cNvSpPr>
            <p:nvPr/>
          </p:nvSpPr>
          <p:spPr bwMode="auto">
            <a:xfrm>
              <a:off x="773415" y="8001768"/>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71" name="AutoShape 69"/>
            <p:cNvSpPr>
              <a:spLocks noChangeArrowheads="1"/>
            </p:cNvSpPr>
            <p:nvPr/>
          </p:nvSpPr>
          <p:spPr bwMode="auto">
            <a:xfrm>
              <a:off x="744840" y="8714554"/>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72" name="AutoShape 69"/>
            <p:cNvSpPr>
              <a:spLocks noChangeArrowheads="1"/>
            </p:cNvSpPr>
            <p:nvPr/>
          </p:nvSpPr>
          <p:spPr bwMode="auto">
            <a:xfrm>
              <a:off x="1140128" y="7664806"/>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73" name="AutoShape 69"/>
            <p:cNvSpPr>
              <a:spLocks noChangeArrowheads="1"/>
            </p:cNvSpPr>
            <p:nvPr/>
          </p:nvSpPr>
          <p:spPr bwMode="auto">
            <a:xfrm>
              <a:off x="1530626" y="8010882"/>
              <a:ext cx="228600" cy="261938"/>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265" name="Rectangle 2"/>
          <p:cNvSpPr>
            <a:spLocks noChangeArrowheads="1"/>
          </p:cNvSpPr>
          <p:nvPr/>
        </p:nvSpPr>
        <p:spPr bwMode="auto">
          <a:xfrm>
            <a:off x="4127500" y="3213100"/>
            <a:ext cx="4572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buSzPct val="90000"/>
              <a:buFont typeface="Wingdings" pitchFamily="2" charset="2"/>
              <a:buChar char="v"/>
            </a:pPr>
            <a:r>
              <a:rPr lang="en-GB" sz="2000" dirty="0"/>
              <a:t>WITH don’t-cares:</a:t>
            </a:r>
          </a:p>
          <a:p>
            <a:pPr lvl="1">
              <a:lnSpc>
                <a:spcPct val="90000"/>
              </a:lnSpc>
              <a:buSzPct val="90000"/>
              <a:buFont typeface="Wingdings" pitchFamily="2" charset="2"/>
              <a:buChar char="v"/>
            </a:pPr>
            <a:endParaRPr lang="en-GB" sz="2000" dirty="0"/>
          </a:p>
          <a:p>
            <a:pPr lvl="1">
              <a:lnSpc>
                <a:spcPct val="90000"/>
              </a:lnSpc>
              <a:buSzPct val="90000"/>
              <a:buFont typeface="Wingdings" pitchFamily="2" charset="2"/>
              <a:buChar char="v"/>
            </a:pPr>
            <a:endParaRPr lang="en-GB" sz="3200" dirty="0"/>
          </a:p>
          <a:p>
            <a:pPr lvl="1">
              <a:lnSpc>
                <a:spcPct val="90000"/>
              </a:lnSpc>
              <a:buSzPct val="90000"/>
              <a:buFont typeface="Wingdings" pitchFamily="2" charset="2"/>
              <a:buChar char="v"/>
            </a:pPr>
            <a:endParaRPr lang="en-GB" sz="2000" dirty="0"/>
          </a:p>
          <a:p>
            <a:pPr lvl="1">
              <a:lnSpc>
                <a:spcPct val="90000"/>
              </a:lnSpc>
              <a:buSzPct val="90000"/>
              <a:buFont typeface="Wingdings" pitchFamily="2" charset="2"/>
              <a:buChar char="v"/>
            </a:pPr>
            <a:endParaRPr lang="en-GB" sz="2000" dirty="0"/>
          </a:p>
          <a:p>
            <a:pPr lvl="1">
              <a:lnSpc>
                <a:spcPct val="90000"/>
              </a:lnSpc>
              <a:buSzPct val="90000"/>
              <a:buFont typeface="Wingdings" pitchFamily="2" charset="2"/>
              <a:buChar char="v"/>
            </a:pPr>
            <a:endParaRPr lang="en-GB" sz="2000" dirty="0"/>
          </a:p>
          <a:p>
            <a:pPr lvl="1">
              <a:lnSpc>
                <a:spcPct val="90000"/>
              </a:lnSpc>
              <a:buSzPct val="90000"/>
              <a:buFont typeface="Wingdings" pitchFamily="2" charset="2"/>
              <a:buChar char="v"/>
            </a:pPr>
            <a:endParaRPr lang="en-GB" sz="2000" dirty="0"/>
          </a:p>
          <a:p>
            <a:pPr lvl="1">
              <a:lnSpc>
                <a:spcPct val="90000"/>
              </a:lnSpc>
              <a:buSzPct val="90000"/>
              <a:buFont typeface="Wingdings" pitchFamily="2" charset="2"/>
              <a:buChar char="v"/>
            </a:pPr>
            <a:endParaRPr lang="en-GB" sz="2800" dirty="0"/>
          </a:p>
          <a:p>
            <a:pPr lvl="1">
              <a:lnSpc>
                <a:spcPct val="90000"/>
              </a:lnSpc>
              <a:buSzPct val="90000"/>
              <a:buFont typeface="Wingdings" pitchFamily="2" charset="2"/>
              <a:buChar char="v"/>
            </a:pPr>
            <a:endParaRPr lang="en-GB" sz="2000" dirty="0"/>
          </a:p>
          <a:p>
            <a:pPr>
              <a:lnSpc>
                <a:spcPct val="90000"/>
              </a:lnSpc>
            </a:pPr>
            <a:r>
              <a:rPr lang="en-GB" sz="2000" dirty="0"/>
              <a:t>	P = A'.B'.C'.D' + B'.C.D + B.C'.D  </a:t>
            </a:r>
          </a:p>
          <a:p>
            <a:pPr>
              <a:lnSpc>
                <a:spcPct val="90000"/>
              </a:lnSpc>
            </a:pPr>
            <a:r>
              <a:rPr lang="en-GB" sz="2000" dirty="0"/>
              <a:t>                      + B.C.D' + A.D</a:t>
            </a:r>
          </a:p>
        </p:txBody>
      </p:sp>
      <p:sp>
        <p:nvSpPr>
          <p:cNvPr id="96266" name="Rectangle 85"/>
          <p:cNvSpPr>
            <a:spLocks noChangeArrowheads="1"/>
          </p:cNvSpPr>
          <p:nvPr/>
        </p:nvSpPr>
        <p:spPr bwMode="auto">
          <a:xfrm>
            <a:off x="76200" y="3255963"/>
            <a:ext cx="457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buSzPct val="90000"/>
              <a:buFont typeface="Wingdings" pitchFamily="2" charset="2"/>
              <a:buChar char="v"/>
            </a:pPr>
            <a:r>
              <a:rPr lang="en-GB" sz="2000" dirty="0"/>
              <a:t>WITHOUT don’t-cares:</a:t>
            </a:r>
          </a:p>
          <a:p>
            <a:pPr>
              <a:lnSpc>
                <a:spcPct val="90000"/>
              </a:lnSpc>
            </a:pPr>
            <a:r>
              <a:rPr lang="en-GB" sz="2000" dirty="0"/>
              <a:t>            </a:t>
            </a:r>
            <a:endParaRPr lang="en-GB" sz="7200" dirty="0"/>
          </a:p>
          <a:p>
            <a:pPr>
              <a:lnSpc>
                <a:spcPct val="90000"/>
              </a:lnSpc>
            </a:pPr>
            <a:endParaRPr lang="en-GB" sz="2800" dirty="0"/>
          </a:p>
          <a:p>
            <a:pPr>
              <a:lnSpc>
                <a:spcPct val="90000"/>
              </a:lnSpc>
            </a:pPr>
            <a:endParaRPr lang="en-GB" sz="2800" dirty="0"/>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endParaRPr lang="en-GB" sz="2000" dirty="0"/>
          </a:p>
          <a:p>
            <a:pPr>
              <a:lnSpc>
                <a:spcPct val="90000"/>
              </a:lnSpc>
            </a:pPr>
            <a:r>
              <a:rPr lang="en-GB" sz="2000" dirty="0"/>
              <a:t>           P = A'.B'.C'.D’ + A'.B'.C.D + A'.B.C'.D</a:t>
            </a:r>
          </a:p>
          <a:p>
            <a:pPr>
              <a:lnSpc>
                <a:spcPct val="90000"/>
              </a:lnSpc>
            </a:pPr>
            <a:r>
              <a:rPr lang="en-GB" sz="2000" dirty="0"/>
              <a:t>                 + A'.B.C.D' + A.B'.C'.D</a:t>
            </a:r>
          </a:p>
        </p:txBody>
      </p:sp>
    </p:spTree>
    <p:extLst>
      <p:ext uri="{BB962C8B-B14F-4D97-AF65-F5344CB8AC3E}">
        <p14:creationId xmlns:p14="http://schemas.microsoft.com/office/powerpoint/2010/main" val="3057927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6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6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6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6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26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26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Example</a:t>
            </a:r>
            <a:endParaRPr lang="en-US" dirty="0"/>
          </a:p>
        </p:txBody>
      </p:sp>
      <p:sp>
        <p:nvSpPr>
          <p:cNvPr id="97282" name="Slide Number Placeholder 4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771FB4E6-E205-453C-B3D5-E64576A5F617}" type="slidenum">
              <a:rPr lang="en-US" smtClean="0">
                <a:solidFill>
                  <a:srgbClr val="898989"/>
                </a:solidFill>
              </a:rPr>
              <a:pPr eaLnBrk="1" hangingPunct="1"/>
              <a:t>81</a:t>
            </a:fld>
            <a:endParaRPr lang="en-US" smtClean="0">
              <a:solidFill>
                <a:srgbClr val="898989"/>
              </a:solidFill>
            </a:endParaRPr>
          </a:p>
        </p:txBody>
      </p:sp>
      <p:sp>
        <p:nvSpPr>
          <p:cNvPr id="97283" name="AutoShape 8"/>
          <p:cNvSpPr>
            <a:spLocks/>
          </p:cNvSpPr>
          <p:nvPr/>
        </p:nvSpPr>
        <p:spPr bwMode="auto">
          <a:xfrm rot="5400000" flipH="1">
            <a:off x="6382544" y="3609182"/>
            <a:ext cx="276225" cy="249237"/>
          </a:xfrm>
          <a:prstGeom prst="rightBracket">
            <a:avLst>
              <a:gd name="adj" fmla="val 8333"/>
            </a:avLst>
          </a:prstGeom>
          <a:solidFill>
            <a:srgbClr val="FFFF99">
              <a:alpha val="50195"/>
            </a:srgbClr>
          </a:solidFill>
          <a:ln w="9525">
            <a:solidFill>
              <a:srgbClr val="000000"/>
            </a:solidFill>
            <a:round/>
            <a:headEnd/>
            <a:tailEnd/>
          </a:ln>
        </p:spPr>
        <p:txBody>
          <a:bodyPr/>
          <a:lstStyle/>
          <a:p>
            <a:endParaRPr lang="en-US"/>
          </a:p>
        </p:txBody>
      </p:sp>
      <p:sp>
        <p:nvSpPr>
          <p:cNvPr id="97284" name="Text Box 9"/>
          <p:cNvSpPr txBox="1">
            <a:spLocks noChangeArrowheads="1"/>
          </p:cNvSpPr>
          <p:nvPr/>
        </p:nvSpPr>
        <p:spPr bwMode="auto">
          <a:xfrm>
            <a:off x="7827963" y="2941638"/>
            <a:ext cx="32004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2000"/>
              <a:t>  B.D</a:t>
            </a:r>
          </a:p>
          <a:p>
            <a:pPr>
              <a:spcBef>
                <a:spcPct val="50000"/>
              </a:spcBef>
            </a:pPr>
            <a:r>
              <a:rPr lang="en-GB" sz="2000"/>
              <a:t>  A'.B.C'</a:t>
            </a:r>
          </a:p>
          <a:p>
            <a:pPr>
              <a:spcBef>
                <a:spcPct val="50000"/>
              </a:spcBef>
            </a:pPr>
            <a:r>
              <a:rPr lang="en-GB" sz="2000"/>
              <a:t>  A.B'.D'</a:t>
            </a:r>
            <a:endParaRPr lang="en-GB" sz="2400"/>
          </a:p>
        </p:txBody>
      </p:sp>
      <p:sp>
        <p:nvSpPr>
          <p:cNvPr id="97285" name="AutoShape 11"/>
          <p:cNvSpPr>
            <a:spLocks/>
          </p:cNvSpPr>
          <p:nvPr/>
        </p:nvSpPr>
        <p:spPr bwMode="auto">
          <a:xfrm rot="-5400000" flipH="1" flipV="1">
            <a:off x="6382544" y="2375694"/>
            <a:ext cx="276225" cy="249237"/>
          </a:xfrm>
          <a:prstGeom prst="rightBracket">
            <a:avLst>
              <a:gd name="adj" fmla="val 8333"/>
            </a:avLst>
          </a:prstGeom>
          <a:solidFill>
            <a:srgbClr val="FFFF99">
              <a:alpha val="50195"/>
            </a:srgbClr>
          </a:solidFill>
          <a:ln w="9525">
            <a:solidFill>
              <a:srgbClr val="000000"/>
            </a:solidFill>
            <a:round/>
            <a:headEnd/>
            <a:tailEnd/>
          </a:ln>
        </p:spPr>
        <p:txBody>
          <a:bodyPr/>
          <a:lstStyle/>
          <a:p>
            <a:endParaRPr lang="en-US"/>
          </a:p>
        </p:txBody>
      </p:sp>
      <p:grpSp>
        <p:nvGrpSpPr>
          <p:cNvPr id="97286" name="Group 12"/>
          <p:cNvGrpSpPr>
            <a:grpSpLocks/>
          </p:cNvGrpSpPr>
          <p:nvPr/>
        </p:nvGrpSpPr>
        <p:grpSpPr bwMode="auto">
          <a:xfrm>
            <a:off x="4430713" y="1676400"/>
            <a:ext cx="2722562" cy="2559050"/>
            <a:chOff x="2880" y="2520"/>
            <a:chExt cx="4288" cy="4032"/>
          </a:xfrm>
        </p:grpSpPr>
        <p:sp>
          <p:nvSpPr>
            <p:cNvPr id="97324" name="Rectangle 13"/>
            <p:cNvSpPr>
              <a:spLocks noChangeArrowheads="1"/>
            </p:cNvSpPr>
            <p:nvPr/>
          </p:nvSpPr>
          <p:spPr bwMode="auto">
            <a:xfrm>
              <a:off x="3971" y="3494"/>
              <a:ext cx="2564" cy="2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25" name="Line 14"/>
            <p:cNvSpPr>
              <a:spLocks noChangeShapeType="1"/>
            </p:cNvSpPr>
            <p:nvPr/>
          </p:nvSpPr>
          <p:spPr bwMode="auto">
            <a:xfrm>
              <a:off x="3971" y="4115"/>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26" name="Line 15"/>
            <p:cNvSpPr>
              <a:spLocks noChangeShapeType="1"/>
            </p:cNvSpPr>
            <p:nvPr/>
          </p:nvSpPr>
          <p:spPr bwMode="auto">
            <a:xfrm>
              <a:off x="4612"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27" name="Text Box 16"/>
            <p:cNvSpPr txBox="1">
              <a:spLocks noChangeArrowheads="1"/>
            </p:cNvSpPr>
            <p:nvPr/>
          </p:nvSpPr>
          <p:spPr bwMode="auto">
            <a:xfrm>
              <a:off x="3960" y="4824"/>
              <a:ext cx="64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8" name="Text Box 17"/>
            <p:cNvSpPr txBox="1">
              <a:spLocks noChangeArrowheads="1"/>
            </p:cNvSpPr>
            <p:nvPr/>
          </p:nvSpPr>
          <p:spPr bwMode="auto">
            <a:xfrm>
              <a:off x="4612" y="4240"/>
              <a:ext cx="64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9" name="Text Box 18"/>
            <p:cNvSpPr txBox="1">
              <a:spLocks noChangeArrowheads="1"/>
            </p:cNvSpPr>
            <p:nvPr/>
          </p:nvSpPr>
          <p:spPr bwMode="auto">
            <a:xfrm>
              <a:off x="3024" y="5176"/>
              <a:ext cx="472"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200" b="1">
                  <a:latin typeface="Tahoma" pitchFamily="34" charset="0"/>
                </a:rPr>
                <a:t>C</a:t>
              </a:r>
            </a:p>
          </p:txBody>
        </p:sp>
        <p:sp>
          <p:nvSpPr>
            <p:cNvPr id="97330" name="AutoShape 19"/>
            <p:cNvSpPr>
              <a:spLocks/>
            </p:cNvSpPr>
            <p:nvPr/>
          </p:nvSpPr>
          <p:spPr bwMode="auto">
            <a:xfrm>
              <a:off x="3428" y="4797"/>
              <a:ext cx="154" cy="1175"/>
            </a:xfrm>
            <a:prstGeom prst="leftBrace">
              <a:avLst>
                <a:gd name="adj1" fmla="val 6358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1" name="AutoShape 20"/>
            <p:cNvSpPr>
              <a:spLocks/>
            </p:cNvSpPr>
            <p:nvPr/>
          </p:nvSpPr>
          <p:spPr bwMode="auto">
            <a:xfrm rot="5400000" flipV="1">
              <a:off x="5809" y="2380"/>
              <a:ext cx="194" cy="1253"/>
            </a:xfrm>
            <a:prstGeom prst="leftBrace">
              <a:avLst>
                <a:gd name="adj1" fmla="val 5382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2" name="Text Box 21"/>
            <p:cNvSpPr txBox="1">
              <a:spLocks noChangeArrowheads="1"/>
            </p:cNvSpPr>
            <p:nvPr/>
          </p:nvSpPr>
          <p:spPr bwMode="auto">
            <a:xfrm>
              <a:off x="5665" y="2520"/>
              <a:ext cx="47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200" b="1">
                  <a:latin typeface="Tahoma" pitchFamily="34" charset="0"/>
                </a:rPr>
                <a:t>A</a:t>
              </a:r>
            </a:p>
          </p:txBody>
        </p:sp>
        <p:sp>
          <p:nvSpPr>
            <p:cNvPr id="97333" name="Line 22"/>
            <p:cNvSpPr>
              <a:spLocks noChangeShapeType="1"/>
            </p:cNvSpPr>
            <p:nvPr/>
          </p:nvSpPr>
          <p:spPr bwMode="auto">
            <a:xfrm>
              <a:off x="5253"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34" name="Line 23"/>
            <p:cNvSpPr>
              <a:spLocks noChangeShapeType="1"/>
            </p:cNvSpPr>
            <p:nvPr/>
          </p:nvSpPr>
          <p:spPr bwMode="auto">
            <a:xfrm>
              <a:off x="5894"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35" name="Text Box 24"/>
            <p:cNvSpPr txBox="1">
              <a:spLocks noChangeArrowheads="1"/>
            </p:cNvSpPr>
            <p:nvPr/>
          </p:nvSpPr>
          <p:spPr bwMode="auto">
            <a:xfrm>
              <a:off x="3456" y="3619"/>
              <a:ext cx="556" cy="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Aft>
                  <a:spcPts val="200"/>
                </a:spcAft>
              </a:pPr>
              <a:r>
                <a:rPr lang="en-US" sz="1200" b="1">
                  <a:latin typeface="Times New Roman" pitchFamily="18" charset="0"/>
                </a:rPr>
                <a:t>00</a:t>
              </a:r>
            </a:p>
            <a:p>
              <a:pPr algn="r">
                <a:spcAft>
                  <a:spcPts val="200"/>
                </a:spcAft>
              </a:pPr>
              <a:r>
                <a:rPr lang="en-US" sz="1200" b="1">
                  <a:latin typeface="Times New Roman" pitchFamily="18" charset="0"/>
                </a:rPr>
                <a:t>   01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10</a:t>
              </a:r>
              <a:endParaRPr lang="en-US" sz="1600" b="1">
                <a:latin typeface="Times New Roman" pitchFamily="18" charset="0"/>
              </a:endParaRPr>
            </a:p>
          </p:txBody>
        </p:sp>
        <p:sp>
          <p:nvSpPr>
            <p:cNvPr id="97336" name="Text Box 25"/>
            <p:cNvSpPr txBox="1">
              <a:spLocks noChangeArrowheads="1"/>
            </p:cNvSpPr>
            <p:nvPr/>
          </p:nvSpPr>
          <p:spPr bwMode="auto">
            <a:xfrm>
              <a:off x="4077" y="3097"/>
              <a:ext cx="238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7337" name="AutoShape 26"/>
            <p:cNvSpPr>
              <a:spLocks/>
            </p:cNvSpPr>
            <p:nvPr/>
          </p:nvSpPr>
          <p:spPr bwMode="auto">
            <a:xfrm rot="-5400000">
              <a:off x="5141" y="5515"/>
              <a:ext cx="194" cy="1252"/>
            </a:xfrm>
            <a:prstGeom prst="leftBrace">
              <a:avLst>
                <a:gd name="adj1" fmla="val 5378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38" name="Text Box 27"/>
            <p:cNvSpPr txBox="1">
              <a:spLocks noChangeArrowheads="1"/>
            </p:cNvSpPr>
            <p:nvPr/>
          </p:nvSpPr>
          <p:spPr bwMode="auto">
            <a:xfrm>
              <a:off x="5012" y="6179"/>
              <a:ext cx="47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200" b="1">
                  <a:latin typeface="Tahoma" pitchFamily="34" charset="0"/>
                </a:rPr>
                <a:t>B</a:t>
              </a:r>
            </a:p>
          </p:txBody>
        </p:sp>
        <p:sp>
          <p:nvSpPr>
            <p:cNvPr id="97339" name="Line 28"/>
            <p:cNvSpPr>
              <a:spLocks noChangeShapeType="1"/>
            </p:cNvSpPr>
            <p:nvPr/>
          </p:nvSpPr>
          <p:spPr bwMode="auto">
            <a:xfrm flipH="1" flipV="1">
              <a:off x="3526" y="2983"/>
              <a:ext cx="427"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0" name="Text Box 29"/>
            <p:cNvSpPr txBox="1">
              <a:spLocks noChangeArrowheads="1"/>
            </p:cNvSpPr>
            <p:nvPr/>
          </p:nvSpPr>
          <p:spPr bwMode="auto">
            <a:xfrm>
              <a:off x="2880" y="3107"/>
              <a:ext cx="895"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7341" name="Text Box 30"/>
            <p:cNvSpPr txBox="1">
              <a:spLocks noChangeArrowheads="1"/>
            </p:cNvSpPr>
            <p:nvPr/>
          </p:nvSpPr>
          <p:spPr bwMode="auto">
            <a:xfrm>
              <a:off x="3588" y="2808"/>
              <a:ext cx="73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7342" name="Line 31"/>
            <p:cNvSpPr>
              <a:spLocks noChangeShapeType="1"/>
            </p:cNvSpPr>
            <p:nvPr/>
          </p:nvSpPr>
          <p:spPr bwMode="auto">
            <a:xfrm>
              <a:off x="3971" y="4738"/>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3" name="Line 32"/>
            <p:cNvSpPr>
              <a:spLocks noChangeShapeType="1"/>
            </p:cNvSpPr>
            <p:nvPr/>
          </p:nvSpPr>
          <p:spPr bwMode="auto">
            <a:xfrm>
              <a:off x="3971" y="5360"/>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4" name="Line 33"/>
            <p:cNvSpPr>
              <a:spLocks noChangeShapeType="1"/>
            </p:cNvSpPr>
            <p:nvPr/>
          </p:nvSpPr>
          <p:spPr bwMode="auto">
            <a:xfrm>
              <a:off x="3971" y="5359"/>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5" name="Text Box 34"/>
            <p:cNvSpPr txBox="1">
              <a:spLocks noChangeArrowheads="1"/>
            </p:cNvSpPr>
            <p:nvPr/>
          </p:nvSpPr>
          <p:spPr bwMode="auto">
            <a:xfrm>
              <a:off x="5253" y="486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46" name="Text Box 35"/>
            <p:cNvSpPr txBox="1">
              <a:spLocks noChangeArrowheads="1"/>
            </p:cNvSpPr>
            <p:nvPr/>
          </p:nvSpPr>
          <p:spPr bwMode="auto">
            <a:xfrm>
              <a:off x="5256" y="4248"/>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47" name="Line 36"/>
            <p:cNvSpPr>
              <a:spLocks noChangeShapeType="1"/>
            </p:cNvSpPr>
            <p:nvPr/>
          </p:nvSpPr>
          <p:spPr bwMode="auto">
            <a:xfrm>
              <a:off x="3971" y="5981"/>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48" name="Text Box 37"/>
            <p:cNvSpPr txBox="1">
              <a:spLocks noChangeArrowheads="1"/>
            </p:cNvSpPr>
            <p:nvPr/>
          </p:nvSpPr>
          <p:spPr bwMode="auto">
            <a:xfrm>
              <a:off x="4608" y="3600"/>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49" name="Text Box 38"/>
            <p:cNvSpPr txBox="1">
              <a:spLocks noChangeArrowheads="1"/>
            </p:cNvSpPr>
            <p:nvPr/>
          </p:nvSpPr>
          <p:spPr bwMode="auto">
            <a:xfrm>
              <a:off x="5904" y="547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50" name="AutoShape 39"/>
            <p:cNvSpPr>
              <a:spLocks/>
            </p:cNvSpPr>
            <p:nvPr/>
          </p:nvSpPr>
          <p:spPr bwMode="auto">
            <a:xfrm flipH="1">
              <a:off x="6621" y="4151"/>
              <a:ext cx="154" cy="1174"/>
            </a:xfrm>
            <a:prstGeom prst="leftBrace">
              <a:avLst>
                <a:gd name="adj1" fmla="val 6352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351" name="Text Box 40"/>
            <p:cNvSpPr txBox="1">
              <a:spLocks noChangeArrowheads="1"/>
            </p:cNvSpPr>
            <p:nvPr/>
          </p:nvSpPr>
          <p:spPr bwMode="auto">
            <a:xfrm>
              <a:off x="6696" y="4536"/>
              <a:ext cx="472"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200" b="1">
                  <a:latin typeface="Tahoma" pitchFamily="34" charset="0"/>
                </a:rPr>
                <a:t>D</a:t>
              </a:r>
            </a:p>
          </p:txBody>
        </p:sp>
        <p:sp>
          <p:nvSpPr>
            <p:cNvPr id="97352" name="Text Box 41"/>
            <p:cNvSpPr txBox="1">
              <a:spLocks noChangeArrowheads="1"/>
            </p:cNvSpPr>
            <p:nvPr/>
          </p:nvSpPr>
          <p:spPr bwMode="auto">
            <a:xfrm>
              <a:off x="3960" y="547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53" name="Text Box 42"/>
            <p:cNvSpPr txBox="1">
              <a:spLocks noChangeArrowheads="1"/>
            </p:cNvSpPr>
            <p:nvPr/>
          </p:nvSpPr>
          <p:spPr bwMode="auto">
            <a:xfrm>
              <a:off x="5904" y="3600"/>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54" name="Text Box 43"/>
            <p:cNvSpPr txBox="1">
              <a:spLocks noChangeArrowheads="1"/>
            </p:cNvSpPr>
            <p:nvPr/>
          </p:nvSpPr>
          <p:spPr bwMode="auto">
            <a:xfrm>
              <a:off x="4608" y="4824"/>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grpSp>
      <p:sp>
        <p:nvSpPr>
          <p:cNvPr id="97287" name="AutoShape 44"/>
          <p:cNvSpPr>
            <a:spLocks noChangeArrowheads="1"/>
          </p:cNvSpPr>
          <p:nvPr/>
        </p:nvSpPr>
        <p:spPr bwMode="auto">
          <a:xfrm>
            <a:off x="5573713" y="2727325"/>
            <a:ext cx="731837" cy="731838"/>
          </a:xfrm>
          <a:prstGeom prst="roundRect">
            <a:avLst>
              <a:gd name="adj" fmla="val 16667"/>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8" name="AutoShape 45"/>
          <p:cNvSpPr>
            <a:spLocks noChangeArrowheads="1"/>
          </p:cNvSpPr>
          <p:nvPr/>
        </p:nvSpPr>
        <p:spPr bwMode="auto">
          <a:xfrm>
            <a:off x="5616575" y="2354263"/>
            <a:ext cx="274638" cy="685800"/>
          </a:xfrm>
          <a:prstGeom prst="roundRect">
            <a:avLst>
              <a:gd name="adj" fmla="val 16667"/>
            </a:avLst>
          </a:prstGeom>
          <a:noFill/>
          <a:ln w="19050">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9" name="Freeform 46"/>
          <p:cNvSpPr>
            <a:spLocks/>
          </p:cNvSpPr>
          <p:nvPr/>
        </p:nvSpPr>
        <p:spPr bwMode="auto">
          <a:xfrm>
            <a:off x="6183313" y="3200400"/>
            <a:ext cx="1752600" cy="152400"/>
          </a:xfrm>
          <a:custGeom>
            <a:avLst/>
            <a:gdLst>
              <a:gd name="T0" fmla="*/ 2147483647 w 1104"/>
              <a:gd name="T1" fmla="*/ 0 h 96"/>
              <a:gd name="T2" fmla="*/ 2147483647 w 1104"/>
              <a:gd name="T3" fmla="*/ 2147483647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0"/>
                </a:moveTo>
                <a:cubicBezTo>
                  <a:pt x="980" y="48"/>
                  <a:pt x="856" y="96"/>
                  <a:pt x="672" y="96"/>
                </a:cubicBezTo>
                <a:cubicBezTo>
                  <a:pt x="488" y="96"/>
                  <a:pt x="244" y="48"/>
                  <a:pt x="0" y="0"/>
                </a:cubicBezTo>
              </a:path>
            </a:pathLst>
          </a:custGeom>
          <a:noFill/>
          <a:ln w="25400">
            <a:solidFill>
              <a:srgbClr val="0000FF"/>
            </a:solidFill>
            <a:round/>
            <a:headEnd/>
            <a:tailEnd type="triangle" w="med"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90" name="Freeform 47"/>
          <p:cNvSpPr>
            <a:spLocks/>
          </p:cNvSpPr>
          <p:nvPr/>
        </p:nvSpPr>
        <p:spPr bwMode="auto">
          <a:xfrm>
            <a:off x="4113213" y="2438400"/>
            <a:ext cx="3844925" cy="2044700"/>
          </a:xfrm>
          <a:custGeom>
            <a:avLst/>
            <a:gdLst>
              <a:gd name="T0" fmla="*/ 2147483647 w 2408"/>
              <a:gd name="T1" fmla="*/ 2147483647 h 1288"/>
              <a:gd name="T2" fmla="*/ 2147483647 w 2408"/>
              <a:gd name="T3" fmla="*/ 2147483647 h 1288"/>
              <a:gd name="T4" fmla="*/ 2147483647 w 2408"/>
              <a:gd name="T5" fmla="*/ 2147483647 h 1288"/>
              <a:gd name="T6" fmla="*/ 2147483647 w 2408"/>
              <a:gd name="T7" fmla="*/ 2147483647 h 1288"/>
              <a:gd name="T8" fmla="*/ 2147483647 w 2408"/>
              <a:gd name="T9" fmla="*/ 0 h 1288"/>
              <a:gd name="T10" fmla="*/ 0 60000 65536"/>
              <a:gd name="T11" fmla="*/ 0 60000 65536"/>
              <a:gd name="T12" fmla="*/ 0 60000 65536"/>
              <a:gd name="T13" fmla="*/ 0 60000 65536"/>
              <a:gd name="T14" fmla="*/ 0 60000 65536"/>
              <a:gd name="T15" fmla="*/ 0 w 2408"/>
              <a:gd name="T16" fmla="*/ 0 h 1288"/>
              <a:gd name="T17" fmla="*/ 2408 w 2408"/>
              <a:gd name="T18" fmla="*/ 1288 h 1288"/>
            </a:gdLst>
            <a:ahLst/>
            <a:cxnLst>
              <a:cxn ang="T10">
                <a:pos x="T0" y="T1"/>
              </a:cxn>
              <a:cxn ang="T11">
                <a:pos x="T2" y="T3"/>
              </a:cxn>
              <a:cxn ang="T12">
                <a:pos x="T4" y="T5"/>
              </a:cxn>
              <a:cxn ang="T13">
                <a:pos x="T6" y="T7"/>
              </a:cxn>
              <a:cxn ang="T14">
                <a:pos x="T8" y="T9"/>
              </a:cxn>
            </a:cxnLst>
            <a:rect l="T15" t="T16" r="T17" b="T18"/>
            <a:pathLst>
              <a:path w="2408" h="1288">
                <a:moveTo>
                  <a:pt x="2408" y="768"/>
                </a:moveTo>
                <a:cubicBezTo>
                  <a:pt x="2136" y="988"/>
                  <a:pt x="1864" y="1208"/>
                  <a:pt x="1496" y="1248"/>
                </a:cubicBezTo>
                <a:cubicBezTo>
                  <a:pt x="1128" y="1288"/>
                  <a:pt x="400" y="1184"/>
                  <a:pt x="200" y="1008"/>
                </a:cubicBezTo>
                <a:cubicBezTo>
                  <a:pt x="0" y="832"/>
                  <a:pt x="168" y="360"/>
                  <a:pt x="296" y="192"/>
                </a:cubicBezTo>
                <a:cubicBezTo>
                  <a:pt x="424" y="24"/>
                  <a:pt x="696" y="12"/>
                  <a:pt x="968" y="0"/>
                </a:cubicBezTo>
              </a:path>
            </a:pathLst>
          </a:custGeom>
          <a:noFill/>
          <a:ln w="25400">
            <a:solidFill>
              <a:srgbClr val="008000"/>
            </a:solidFill>
            <a:round/>
            <a:headEnd/>
            <a:tailEnd type="triangle" w="med"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9312" name="Line 48"/>
          <p:cNvSpPr>
            <a:spLocks noChangeShapeType="1"/>
          </p:cNvSpPr>
          <p:nvPr/>
        </p:nvSpPr>
        <p:spPr bwMode="auto">
          <a:xfrm flipH="1" flipV="1">
            <a:off x="6640513" y="3733800"/>
            <a:ext cx="1219200" cy="304800"/>
          </a:xfrm>
          <a:prstGeom prst="line">
            <a:avLst/>
          </a:prstGeom>
          <a:ln>
            <a:headEnd/>
            <a:tailEnd type="triangle" w="med" len="sm"/>
          </a:ln>
          <a:extLst/>
        </p:spPr>
        <p:style>
          <a:lnRef idx="2">
            <a:schemeClr val="accent6"/>
          </a:lnRef>
          <a:fillRef idx="0">
            <a:schemeClr val="accent6"/>
          </a:fillRef>
          <a:effectRef idx="1">
            <a:schemeClr val="accent6"/>
          </a:effectRef>
          <a:fontRef idx="minor">
            <a:schemeClr val="tx1"/>
          </a:fontRef>
        </p:style>
        <p:txBody>
          <a:bodyPr wrap="none" anchor="ctr"/>
          <a:lstStyle/>
          <a:p>
            <a:pPr fontAlgn="auto">
              <a:spcBef>
                <a:spcPts val="0"/>
              </a:spcBef>
              <a:spcAft>
                <a:spcPts val="0"/>
              </a:spcAft>
              <a:defRPr/>
            </a:pPr>
            <a:endParaRPr lang="en-US"/>
          </a:p>
        </p:txBody>
      </p:sp>
      <p:sp>
        <p:nvSpPr>
          <p:cNvPr id="97294" name="Text Box 8"/>
          <p:cNvSpPr txBox="1">
            <a:spLocks noChangeArrowheads="1"/>
          </p:cNvSpPr>
          <p:nvPr/>
        </p:nvSpPr>
        <p:spPr bwMode="auto">
          <a:xfrm>
            <a:off x="7978775" y="4216400"/>
            <a:ext cx="1012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2000"/>
              <a:t>A'.B'.C </a:t>
            </a:r>
            <a:endParaRPr lang="en-GB" sz="2400">
              <a:latin typeface="Times New Roman" pitchFamily="18" charset="0"/>
            </a:endParaRPr>
          </a:p>
        </p:txBody>
      </p:sp>
      <p:sp>
        <p:nvSpPr>
          <p:cNvPr id="97295" name="AutoShape 45"/>
          <p:cNvSpPr>
            <a:spLocks noChangeArrowheads="1"/>
          </p:cNvSpPr>
          <p:nvPr/>
        </p:nvSpPr>
        <p:spPr bwMode="auto">
          <a:xfrm>
            <a:off x="5184775" y="3160713"/>
            <a:ext cx="274638" cy="684212"/>
          </a:xfrm>
          <a:prstGeom prst="roundRect">
            <a:avLst>
              <a:gd name="adj" fmla="val 16667"/>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6" name="Freeform 47"/>
          <p:cNvSpPr>
            <a:spLocks/>
          </p:cNvSpPr>
          <p:nvPr/>
        </p:nvSpPr>
        <p:spPr bwMode="auto">
          <a:xfrm>
            <a:off x="5145088" y="3867150"/>
            <a:ext cx="2844800" cy="1060450"/>
          </a:xfrm>
          <a:custGeom>
            <a:avLst/>
            <a:gdLst>
              <a:gd name="T0" fmla="*/ 2147483647 w 1600"/>
              <a:gd name="T1" fmla="*/ 2147483647 h 416"/>
              <a:gd name="T2" fmla="*/ 2147483647 w 1600"/>
              <a:gd name="T3" fmla="*/ 2147483647 h 416"/>
              <a:gd name="T4" fmla="*/ 2147483647 w 1600"/>
              <a:gd name="T5" fmla="*/ 0 h 416"/>
              <a:gd name="T6" fmla="*/ 0 60000 65536"/>
              <a:gd name="T7" fmla="*/ 0 60000 65536"/>
              <a:gd name="T8" fmla="*/ 0 60000 65536"/>
              <a:gd name="T9" fmla="*/ 0 w 1600"/>
              <a:gd name="T10" fmla="*/ 0 h 416"/>
              <a:gd name="T11" fmla="*/ 1600 w 1600"/>
              <a:gd name="T12" fmla="*/ 416 h 416"/>
            </a:gdLst>
            <a:ahLst/>
            <a:cxnLst>
              <a:cxn ang="T6">
                <a:pos x="T0" y="T1"/>
              </a:cxn>
              <a:cxn ang="T7">
                <a:pos x="T2" y="T3"/>
              </a:cxn>
              <a:cxn ang="T8">
                <a:pos x="T4" y="T5"/>
              </a:cxn>
            </a:cxnLst>
            <a:rect l="T9" t="T10" r="T11" b="T12"/>
            <a:pathLst>
              <a:path w="1600" h="416">
                <a:moveTo>
                  <a:pt x="1600" y="192"/>
                </a:moveTo>
                <a:cubicBezTo>
                  <a:pt x="1056" y="304"/>
                  <a:pt x="512" y="416"/>
                  <a:pt x="256" y="384"/>
                </a:cubicBezTo>
                <a:cubicBezTo>
                  <a:pt x="0" y="352"/>
                  <a:pt x="32" y="176"/>
                  <a:pt x="64" y="0"/>
                </a:cubicBezTo>
              </a:path>
            </a:pathLst>
          </a:custGeom>
          <a:noFill/>
          <a:ln w="15875">
            <a:solidFill>
              <a:srgbClr val="000000"/>
            </a:solidFill>
            <a:round/>
            <a:headEnd/>
            <a:tailEnd type="triangle" w="med"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97" name="Text Box 48"/>
          <p:cNvSpPr txBox="1">
            <a:spLocks noChangeArrowheads="1"/>
          </p:cNvSpPr>
          <p:nvPr/>
        </p:nvSpPr>
        <p:spPr bwMode="auto">
          <a:xfrm>
            <a:off x="1524000" y="5562600"/>
            <a:ext cx="6400800" cy="4667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US" sz="2400">
                <a:solidFill>
                  <a:schemeClr val="hlink"/>
                </a:solidFill>
              </a:rPr>
              <a:t>f(A,B,C,D) = </a:t>
            </a:r>
            <a:r>
              <a:rPr lang="en-GB" sz="2400">
                <a:solidFill>
                  <a:schemeClr val="hlink"/>
                </a:solidFill>
              </a:rPr>
              <a:t>B.D + A'.B.C' + A.B'.D' + A'.B'.C</a:t>
            </a:r>
            <a:r>
              <a:rPr lang="en-US" sz="2400">
                <a:solidFill>
                  <a:schemeClr val="hlink"/>
                </a:solidFill>
              </a:rPr>
              <a:t> </a:t>
            </a:r>
            <a:endParaRPr lang="en-GB" sz="2400">
              <a:solidFill>
                <a:schemeClr val="hlink"/>
              </a:solidFill>
            </a:endParaRPr>
          </a:p>
        </p:txBody>
      </p:sp>
      <p:grpSp>
        <p:nvGrpSpPr>
          <p:cNvPr id="97298" name="Group 58"/>
          <p:cNvGrpSpPr>
            <a:grpSpLocks/>
          </p:cNvGrpSpPr>
          <p:nvPr/>
        </p:nvGrpSpPr>
        <p:grpSpPr bwMode="auto">
          <a:xfrm>
            <a:off x="742950" y="1960563"/>
            <a:ext cx="2325688" cy="2373312"/>
            <a:chOff x="2880" y="2808"/>
            <a:chExt cx="3665" cy="3744"/>
          </a:xfrm>
        </p:grpSpPr>
        <p:sp>
          <p:nvSpPr>
            <p:cNvPr id="97299" name="Rectangle 59"/>
            <p:cNvSpPr>
              <a:spLocks noChangeArrowheads="1"/>
            </p:cNvSpPr>
            <p:nvPr/>
          </p:nvSpPr>
          <p:spPr bwMode="auto">
            <a:xfrm>
              <a:off x="3971" y="3494"/>
              <a:ext cx="2564" cy="2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Arial" pitchFamily="34" charset="0"/>
              </a:endParaRPr>
            </a:p>
          </p:txBody>
        </p:sp>
        <p:sp>
          <p:nvSpPr>
            <p:cNvPr id="97300" name="Line 14"/>
            <p:cNvSpPr>
              <a:spLocks noChangeShapeType="1"/>
            </p:cNvSpPr>
            <p:nvPr/>
          </p:nvSpPr>
          <p:spPr bwMode="auto">
            <a:xfrm>
              <a:off x="3971" y="4115"/>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1" name="Line 15"/>
            <p:cNvSpPr>
              <a:spLocks noChangeShapeType="1"/>
            </p:cNvSpPr>
            <p:nvPr/>
          </p:nvSpPr>
          <p:spPr bwMode="auto">
            <a:xfrm>
              <a:off x="4612"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2" name="Text Box 16"/>
            <p:cNvSpPr txBox="1">
              <a:spLocks noChangeArrowheads="1"/>
            </p:cNvSpPr>
            <p:nvPr/>
          </p:nvSpPr>
          <p:spPr bwMode="auto">
            <a:xfrm>
              <a:off x="3960" y="4824"/>
              <a:ext cx="64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03" name="Text Box 17"/>
            <p:cNvSpPr txBox="1">
              <a:spLocks noChangeArrowheads="1"/>
            </p:cNvSpPr>
            <p:nvPr/>
          </p:nvSpPr>
          <p:spPr bwMode="auto">
            <a:xfrm>
              <a:off x="4612" y="4240"/>
              <a:ext cx="64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04" name="Line 22"/>
            <p:cNvSpPr>
              <a:spLocks noChangeShapeType="1"/>
            </p:cNvSpPr>
            <p:nvPr/>
          </p:nvSpPr>
          <p:spPr bwMode="auto">
            <a:xfrm>
              <a:off x="5253"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5" name="Line 23"/>
            <p:cNvSpPr>
              <a:spLocks noChangeShapeType="1"/>
            </p:cNvSpPr>
            <p:nvPr/>
          </p:nvSpPr>
          <p:spPr bwMode="auto">
            <a:xfrm>
              <a:off x="5894" y="3494"/>
              <a:ext cx="0" cy="2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6" name="Text Box 24"/>
            <p:cNvSpPr txBox="1">
              <a:spLocks noChangeArrowheads="1"/>
            </p:cNvSpPr>
            <p:nvPr/>
          </p:nvSpPr>
          <p:spPr bwMode="auto">
            <a:xfrm>
              <a:off x="3404" y="3605"/>
              <a:ext cx="556" cy="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Aft>
                  <a:spcPts val="200"/>
                </a:spcAft>
              </a:pPr>
              <a:r>
                <a:rPr lang="en-US" sz="1200" b="1">
                  <a:latin typeface="Times New Roman" pitchFamily="18" charset="0"/>
                </a:rPr>
                <a:t>00</a:t>
              </a:r>
            </a:p>
            <a:p>
              <a:pPr algn="r">
                <a:spcAft>
                  <a:spcPts val="200"/>
                </a:spcAft>
              </a:pPr>
              <a:r>
                <a:rPr lang="en-US" sz="1200" b="1">
                  <a:latin typeface="Times New Roman" pitchFamily="18" charset="0"/>
                </a:rPr>
                <a:t>   01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10</a:t>
              </a:r>
              <a:endParaRPr lang="en-US" sz="1600" b="1">
                <a:latin typeface="Times New Roman" pitchFamily="18" charset="0"/>
              </a:endParaRPr>
            </a:p>
          </p:txBody>
        </p:sp>
        <p:sp>
          <p:nvSpPr>
            <p:cNvPr id="97307" name="Text Box 25"/>
            <p:cNvSpPr txBox="1">
              <a:spLocks noChangeArrowheads="1"/>
            </p:cNvSpPr>
            <p:nvPr/>
          </p:nvSpPr>
          <p:spPr bwMode="auto">
            <a:xfrm>
              <a:off x="4077" y="3097"/>
              <a:ext cx="238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7308" name="AutoShape 26"/>
            <p:cNvSpPr>
              <a:spLocks/>
            </p:cNvSpPr>
            <p:nvPr/>
          </p:nvSpPr>
          <p:spPr bwMode="auto">
            <a:xfrm rot="-5400000">
              <a:off x="5141" y="5515"/>
              <a:ext cx="194" cy="1252"/>
            </a:xfrm>
            <a:prstGeom prst="leftBrace">
              <a:avLst>
                <a:gd name="adj1" fmla="val 5378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Arial" pitchFamily="34" charset="0"/>
              </a:endParaRPr>
            </a:p>
          </p:txBody>
        </p:sp>
        <p:sp>
          <p:nvSpPr>
            <p:cNvPr id="97309" name="Text Box 27"/>
            <p:cNvSpPr txBox="1">
              <a:spLocks noChangeArrowheads="1"/>
            </p:cNvSpPr>
            <p:nvPr/>
          </p:nvSpPr>
          <p:spPr bwMode="auto">
            <a:xfrm>
              <a:off x="5012" y="6179"/>
              <a:ext cx="47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200" b="1">
                  <a:latin typeface="Tahoma" pitchFamily="34" charset="0"/>
                </a:rPr>
                <a:t>B</a:t>
              </a:r>
            </a:p>
          </p:txBody>
        </p:sp>
        <p:sp>
          <p:nvSpPr>
            <p:cNvPr id="97310" name="Line 28"/>
            <p:cNvSpPr>
              <a:spLocks noChangeShapeType="1"/>
            </p:cNvSpPr>
            <p:nvPr/>
          </p:nvSpPr>
          <p:spPr bwMode="auto">
            <a:xfrm flipH="1" flipV="1">
              <a:off x="3526" y="2983"/>
              <a:ext cx="427"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1" name="Text Box 29"/>
            <p:cNvSpPr txBox="1">
              <a:spLocks noChangeArrowheads="1"/>
            </p:cNvSpPr>
            <p:nvPr/>
          </p:nvSpPr>
          <p:spPr bwMode="auto">
            <a:xfrm>
              <a:off x="2880" y="3107"/>
              <a:ext cx="895"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7312" name="Text Box 30"/>
            <p:cNvSpPr txBox="1">
              <a:spLocks noChangeArrowheads="1"/>
            </p:cNvSpPr>
            <p:nvPr/>
          </p:nvSpPr>
          <p:spPr bwMode="auto">
            <a:xfrm>
              <a:off x="3588" y="2808"/>
              <a:ext cx="73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7313" name="Line 31"/>
            <p:cNvSpPr>
              <a:spLocks noChangeShapeType="1"/>
            </p:cNvSpPr>
            <p:nvPr/>
          </p:nvSpPr>
          <p:spPr bwMode="auto">
            <a:xfrm>
              <a:off x="3971" y="4738"/>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4" name="Line 32"/>
            <p:cNvSpPr>
              <a:spLocks noChangeShapeType="1"/>
            </p:cNvSpPr>
            <p:nvPr/>
          </p:nvSpPr>
          <p:spPr bwMode="auto">
            <a:xfrm>
              <a:off x="3971" y="5360"/>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5" name="Line 33"/>
            <p:cNvSpPr>
              <a:spLocks noChangeShapeType="1"/>
            </p:cNvSpPr>
            <p:nvPr/>
          </p:nvSpPr>
          <p:spPr bwMode="auto">
            <a:xfrm>
              <a:off x="3971" y="5359"/>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6" name="Text Box 34"/>
            <p:cNvSpPr txBox="1">
              <a:spLocks noChangeArrowheads="1"/>
            </p:cNvSpPr>
            <p:nvPr/>
          </p:nvSpPr>
          <p:spPr bwMode="auto">
            <a:xfrm>
              <a:off x="5253" y="486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17" name="Text Box 35"/>
            <p:cNvSpPr txBox="1">
              <a:spLocks noChangeArrowheads="1"/>
            </p:cNvSpPr>
            <p:nvPr/>
          </p:nvSpPr>
          <p:spPr bwMode="auto">
            <a:xfrm>
              <a:off x="5256" y="4248"/>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18" name="Line 36"/>
            <p:cNvSpPr>
              <a:spLocks noChangeShapeType="1"/>
            </p:cNvSpPr>
            <p:nvPr/>
          </p:nvSpPr>
          <p:spPr bwMode="auto">
            <a:xfrm>
              <a:off x="3971" y="5981"/>
              <a:ext cx="25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19" name="Text Box 37"/>
            <p:cNvSpPr txBox="1">
              <a:spLocks noChangeArrowheads="1"/>
            </p:cNvSpPr>
            <p:nvPr/>
          </p:nvSpPr>
          <p:spPr bwMode="auto">
            <a:xfrm>
              <a:off x="4608" y="3600"/>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0" name="Text Box 38"/>
            <p:cNvSpPr txBox="1">
              <a:spLocks noChangeArrowheads="1"/>
            </p:cNvSpPr>
            <p:nvPr/>
          </p:nvSpPr>
          <p:spPr bwMode="auto">
            <a:xfrm>
              <a:off x="5904" y="547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1" name="Text Box 41"/>
            <p:cNvSpPr txBox="1">
              <a:spLocks noChangeArrowheads="1"/>
            </p:cNvSpPr>
            <p:nvPr/>
          </p:nvSpPr>
          <p:spPr bwMode="auto">
            <a:xfrm>
              <a:off x="3960" y="5472"/>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2" name="Text Box 42"/>
            <p:cNvSpPr txBox="1">
              <a:spLocks noChangeArrowheads="1"/>
            </p:cNvSpPr>
            <p:nvPr/>
          </p:nvSpPr>
          <p:spPr bwMode="auto">
            <a:xfrm>
              <a:off x="5904" y="3600"/>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7323" name="Text Box 43"/>
            <p:cNvSpPr txBox="1">
              <a:spLocks noChangeArrowheads="1"/>
            </p:cNvSpPr>
            <p:nvPr/>
          </p:nvSpPr>
          <p:spPr bwMode="auto">
            <a:xfrm>
              <a:off x="4608" y="4824"/>
              <a:ext cx="641"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grpSp>
    </p:spTree>
    <p:extLst>
      <p:ext uri="{BB962C8B-B14F-4D97-AF65-F5344CB8AC3E}">
        <p14:creationId xmlns:p14="http://schemas.microsoft.com/office/powerpoint/2010/main" val="28809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98306" name="Slide Number Placeholder 4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04476CB0-3BB1-452B-A54C-C4C6D1A2EFF5}" type="slidenum">
              <a:rPr lang="en-US" smtClean="0">
                <a:solidFill>
                  <a:srgbClr val="898989"/>
                </a:solidFill>
              </a:rPr>
              <a:pPr eaLnBrk="1" hangingPunct="1"/>
              <a:t>82</a:t>
            </a:fld>
            <a:endParaRPr lang="en-US" smtClean="0">
              <a:solidFill>
                <a:srgbClr val="898989"/>
              </a:solidFill>
            </a:endParaRPr>
          </a:p>
        </p:txBody>
      </p:sp>
      <p:grpSp>
        <p:nvGrpSpPr>
          <p:cNvPr id="98307" name="Group 11"/>
          <p:cNvGrpSpPr>
            <a:grpSpLocks/>
          </p:cNvGrpSpPr>
          <p:nvPr/>
        </p:nvGrpSpPr>
        <p:grpSpPr bwMode="auto">
          <a:xfrm>
            <a:off x="838200" y="1781175"/>
            <a:ext cx="2320925" cy="2147888"/>
            <a:chOff x="1392" y="1795"/>
            <a:chExt cx="1462" cy="1353"/>
          </a:xfrm>
        </p:grpSpPr>
        <p:sp>
          <p:nvSpPr>
            <p:cNvPr id="98333" name="Rectangle 12"/>
            <p:cNvSpPr>
              <a:spLocks noChangeArrowheads="1"/>
            </p:cNvSpPr>
            <p:nvPr/>
          </p:nvSpPr>
          <p:spPr bwMode="auto">
            <a:xfrm>
              <a:off x="1828" y="2069"/>
              <a:ext cx="1026" cy="9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34" name="Line 13"/>
            <p:cNvSpPr>
              <a:spLocks noChangeShapeType="1"/>
            </p:cNvSpPr>
            <p:nvPr/>
          </p:nvSpPr>
          <p:spPr bwMode="auto">
            <a:xfrm>
              <a:off x="1828" y="2318"/>
              <a:ext cx="1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35" name="Line 14"/>
            <p:cNvSpPr>
              <a:spLocks noChangeShapeType="1"/>
            </p:cNvSpPr>
            <p:nvPr/>
          </p:nvSpPr>
          <p:spPr bwMode="auto">
            <a:xfrm>
              <a:off x="2085" y="2069"/>
              <a:ext cx="0" cy="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36" name="Text Box 15"/>
            <p:cNvSpPr txBox="1">
              <a:spLocks noChangeArrowheads="1"/>
            </p:cNvSpPr>
            <p:nvPr/>
          </p:nvSpPr>
          <p:spPr bwMode="auto">
            <a:xfrm>
              <a:off x="2352" y="2352"/>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37" name="Text Box 16"/>
            <p:cNvSpPr txBox="1">
              <a:spLocks noChangeArrowheads="1"/>
            </p:cNvSpPr>
            <p:nvPr/>
          </p:nvSpPr>
          <p:spPr bwMode="auto">
            <a:xfrm>
              <a:off x="1824" y="2832"/>
              <a:ext cx="25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38" name="Line 21"/>
            <p:cNvSpPr>
              <a:spLocks noChangeShapeType="1"/>
            </p:cNvSpPr>
            <p:nvPr/>
          </p:nvSpPr>
          <p:spPr bwMode="auto">
            <a:xfrm>
              <a:off x="2341" y="2069"/>
              <a:ext cx="0" cy="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39" name="Line 22"/>
            <p:cNvSpPr>
              <a:spLocks noChangeShapeType="1"/>
            </p:cNvSpPr>
            <p:nvPr/>
          </p:nvSpPr>
          <p:spPr bwMode="auto">
            <a:xfrm>
              <a:off x="2597" y="2069"/>
              <a:ext cx="0" cy="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40" name="Text Box 23"/>
            <p:cNvSpPr txBox="1">
              <a:spLocks noChangeArrowheads="1"/>
            </p:cNvSpPr>
            <p:nvPr/>
          </p:nvSpPr>
          <p:spPr bwMode="auto">
            <a:xfrm>
              <a:off x="1622" y="2119"/>
              <a:ext cx="223"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Aft>
                  <a:spcPts val="200"/>
                </a:spcAft>
              </a:pPr>
              <a:r>
                <a:rPr lang="en-US" sz="1200" b="1">
                  <a:latin typeface="Times New Roman" pitchFamily="18" charset="0"/>
                </a:rPr>
                <a:t>00</a:t>
              </a:r>
            </a:p>
            <a:p>
              <a:pPr algn="r">
                <a:spcAft>
                  <a:spcPts val="200"/>
                </a:spcAft>
              </a:pPr>
              <a:r>
                <a:rPr lang="en-US" sz="1200" b="1">
                  <a:latin typeface="Times New Roman" pitchFamily="18" charset="0"/>
                </a:rPr>
                <a:t>   01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10</a:t>
              </a:r>
              <a:endParaRPr lang="en-US" sz="1600" b="1">
                <a:latin typeface="Times New Roman" pitchFamily="18" charset="0"/>
              </a:endParaRPr>
            </a:p>
          </p:txBody>
        </p:sp>
        <p:sp>
          <p:nvSpPr>
            <p:cNvPr id="98341" name="Text Box 24"/>
            <p:cNvSpPr txBox="1">
              <a:spLocks noChangeArrowheads="1"/>
            </p:cNvSpPr>
            <p:nvPr/>
          </p:nvSpPr>
          <p:spPr bwMode="auto">
            <a:xfrm>
              <a:off x="1871" y="1911"/>
              <a:ext cx="95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8342" name="Line 27"/>
            <p:cNvSpPr>
              <a:spLocks noChangeShapeType="1"/>
            </p:cNvSpPr>
            <p:nvPr/>
          </p:nvSpPr>
          <p:spPr bwMode="auto">
            <a:xfrm flipH="1" flipV="1">
              <a:off x="1650" y="1865"/>
              <a:ext cx="171" cy="1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43" name="Text Box 28"/>
            <p:cNvSpPr txBox="1">
              <a:spLocks noChangeArrowheads="1"/>
            </p:cNvSpPr>
            <p:nvPr/>
          </p:nvSpPr>
          <p:spPr bwMode="auto">
            <a:xfrm>
              <a:off x="1392" y="1915"/>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8344" name="Text Box 29"/>
            <p:cNvSpPr txBox="1">
              <a:spLocks noChangeArrowheads="1"/>
            </p:cNvSpPr>
            <p:nvPr/>
          </p:nvSpPr>
          <p:spPr bwMode="auto">
            <a:xfrm>
              <a:off x="1675" y="1795"/>
              <a:ext cx="29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8345" name="Line 30"/>
            <p:cNvSpPr>
              <a:spLocks noChangeShapeType="1"/>
            </p:cNvSpPr>
            <p:nvPr/>
          </p:nvSpPr>
          <p:spPr bwMode="auto">
            <a:xfrm>
              <a:off x="1828" y="2567"/>
              <a:ext cx="1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46" name="Line 31"/>
            <p:cNvSpPr>
              <a:spLocks noChangeShapeType="1"/>
            </p:cNvSpPr>
            <p:nvPr/>
          </p:nvSpPr>
          <p:spPr bwMode="auto">
            <a:xfrm>
              <a:off x="1828" y="2815"/>
              <a:ext cx="1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47" name="Line 32"/>
            <p:cNvSpPr>
              <a:spLocks noChangeShapeType="1"/>
            </p:cNvSpPr>
            <p:nvPr/>
          </p:nvSpPr>
          <p:spPr bwMode="auto">
            <a:xfrm>
              <a:off x="1828" y="2815"/>
              <a:ext cx="1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48" name="Text Box 33"/>
            <p:cNvSpPr txBox="1">
              <a:spLocks noChangeArrowheads="1"/>
            </p:cNvSpPr>
            <p:nvPr/>
          </p:nvSpPr>
          <p:spPr bwMode="auto">
            <a:xfrm>
              <a:off x="2341" y="2616"/>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49" name="Text Box 34"/>
            <p:cNvSpPr txBox="1">
              <a:spLocks noChangeArrowheads="1"/>
            </p:cNvSpPr>
            <p:nvPr/>
          </p:nvSpPr>
          <p:spPr bwMode="auto">
            <a:xfrm>
              <a:off x="2352" y="2832"/>
              <a:ext cx="25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50" name="Line 35"/>
            <p:cNvSpPr>
              <a:spLocks noChangeShapeType="1"/>
            </p:cNvSpPr>
            <p:nvPr/>
          </p:nvSpPr>
          <p:spPr bwMode="auto">
            <a:xfrm>
              <a:off x="1828" y="3064"/>
              <a:ext cx="1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51" name="Text Box 36"/>
            <p:cNvSpPr txBox="1">
              <a:spLocks noChangeArrowheads="1"/>
            </p:cNvSpPr>
            <p:nvPr/>
          </p:nvSpPr>
          <p:spPr bwMode="auto">
            <a:xfrm>
              <a:off x="2592" y="2592"/>
              <a:ext cx="25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52" name="Text Box 39"/>
            <p:cNvSpPr txBox="1">
              <a:spLocks noChangeArrowheads="1"/>
            </p:cNvSpPr>
            <p:nvPr/>
          </p:nvSpPr>
          <p:spPr bwMode="auto">
            <a:xfrm>
              <a:off x="2592" y="2832"/>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53" name="Text Box 40"/>
            <p:cNvSpPr txBox="1">
              <a:spLocks noChangeArrowheads="1"/>
            </p:cNvSpPr>
            <p:nvPr/>
          </p:nvSpPr>
          <p:spPr bwMode="auto">
            <a:xfrm>
              <a:off x="2592" y="2352"/>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54" name="Text Box 41"/>
            <p:cNvSpPr txBox="1">
              <a:spLocks noChangeArrowheads="1"/>
            </p:cNvSpPr>
            <p:nvPr/>
          </p:nvSpPr>
          <p:spPr bwMode="auto">
            <a:xfrm>
              <a:off x="2592" y="2112"/>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55" name="Text Box 42"/>
            <p:cNvSpPr txBox="1">
              <a:spLocks noChangeArrowheads="1"/>
            </p:cNvSpPr>
            <p:nvPr/>
          </p:nvSpPr>
          <p:spPr bwMode="auto">
            <a:xfrm>
              <a:off x="1824" y="2112"/>
              <a:ext cx="2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grpSp>
      <p:sp>
        <p:nvSpPr>
          <p:cNvPr id="98309" name="Rectangle 13"/>
          <p:cNvSpPr>
            <a:spLocks noChangeArrowheads="1"/>
          </p:cNvSpPr>
          <p:nvPr/>
        </p:nvSpPr>
        <p:spPr bwMode="auto">
          <a:xfrm>
            <a:off x="5776913" y="2290763"/>
            <a:ext cx="1628775" cy="157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0" name="Line 14"/>
          <p:cNvSpPr>
            <a:spLocks noChangeShapeType="1"/>
          </p:cNvSpPr>
          <p:nvPr/>
        </p:nvSpPr>
        <p:spPr bwMode="auto">
          <a:xfrm>
            <a:off x="5776913" y="2686050"/>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15"/>
          <p:cNvSpPr>
            <a:spLocks noChangeShapeType="1"/>
          </p:cNvSpPr>
          <p:nvPr/>
        </p:nvSpPr>
        <p:spPr bwMode="auto">
          <a:xfrm>
            <a:off x="6184900" y="2290763"/>
            <a:ext cx="0" cy="1579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Text Box 16"/>
          <p:cNvSpPr txBox="1">
            <a:spLocks noChangeArrowheads="1"/>
          </p:cNvSpPr>
          <p:nvPr/>
        </p:nvSpPr>
        <p:spPr bwMode="auto">
          <a:xfrm>
            <a:off x="6989763" y="2359025"/>
            <a:ext cx="406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13" name="Text Box 17"/>
          <p:cNvSpPr txBox="1">
            <a:spLocks noChangeArrowheads="1"/>
          </p:cNvSpPr>
          <p:nvPr/>
        </p:nvSpPr>
        <p:spPr bwMode="auto">
          <a:xfrm>
            <a:off x="5770563" y="2359025"/>
            <a:ext cx="406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8314" name="Line 22"/>
          <p:cNvSpPr>
            <a:spLocks noChangeShapeType="1"/>
          </p:cNvSpPr>
          <p:nvPr/>
        </p:nvSpPr>
        <p:spPr bwMode="auto">
          <a:xfrm>
            <a:off x="6591300" y="2290763"/>
            <a:ext cx="0" cy="1579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23"/>
          <p:cNvSpPr>
            <a:spLocks noChangeShapeType="1"/>
          </p:cNvSpPr>
          <p:nvPr/>
        </p:nvSpPr>
        <p:spPr bwMode="auto">
          <a:xfrm>
            <a:off x="6997700" y="2290763"/>
            <a:ext cx="0" cy="1579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Text Box 25"/>
          <p:cNvSpPr txBox="1">
            <a:spLocks noChangeArrowheads="1"/>
          </p:cNvSpPr>
          <p:nvPr/>
        </p:nvSpPr>
        <p:spPr bwMode="auto">
          <a:xfrm>
            <a:off x="5845175" y="2039938"/>
            <a:ext cx="15160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US" sz="1200" b="1">
                <a:latin typeface="Times New Roman" pitchFamily="18" charset="0"/>
              </a:rPr>
              <a:t>00      01      11      10</a:t>
            </a:r>
          </a:p>
        </p:txBody>
      </p:sp>
      <p:sp>
        <p:nvSpPr>
          <p:cNvPr id="98317" name="Line 28"/>
          <p:cNvSpPr>
            <a:spLocks noChangeShapeType="1"/>
          </p:cNvSpPr>
          <p:nvPr/>
        </p:nvSpPr>
        <p:spPr bwMode="auto">
          <a:xfrm flipH="1" flipV="1">
            <a:off x="5494338" y="1966913"/>
            <a:ext cx="271462" cy="3159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Text Box 29"/>
          <p:cNvSpPr txBox="1">
            <a:spLocks noChangeArrowheads="1"/>
          </p:cNvSpPr>
          <p:nvPr/>
        </p:nvSpPr>
        <p:spPr bwMode="auto">
          <a:xfrm>
            <a:off x="5084763" y="2046288"/>
            <a:ext cx="5683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CD</a:t>
            </a:r>
          </a:p>
        </p:txBody>
      </p:sp>
      <p:sp>
        <p:nvSpPr>
          <p:cNvPr id="98319" name="Text Box 30"/>
          <p:cNvSpPr txBox="1">
            <a:spLocks noChangeArrowheads="1"/>
          </p:cNvSpPr>
          <p:nvPr/>
        </p:nvSpPr>
        <p:spPr bwMode="auto">
          <a:xfrm>
            <a:off x="5534025" y="1855788"/>
            <a:ext cx="4651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GB" sz="1100" b="1">
                <a:latin typeface="Tahoma" pitchFamily="34" charset="0"/>
              </a:rPr>
              <a:t>AB</a:t>
            </a:r>
          </a:p>
        </p:txBody>
      </p:sp>
      <p:sp>
        <p:nvSpPr>
          <p:cNvPr id="98320" name="Line 31"/>
          <p:cNvSpPr>
            <a:spLocks noChangeShapeType="1"/>
          </p:cNvSpPr>
          <p:nvPr/>
        </p:nvSpPr>
        <p:spPr bwMode="auto">
          <a:xfrm>
            <a:off x="5776913" y="3081338"/>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32"/>
          <p:cNvSpPr>
            <a:spLocks noChangeShapeType="1"/>
          </p:cNvSpPr>
          <p:nvPr/>
        </p:nvSpPr>
        <p:spPr bwMode="auto">
          <a:xfrm>
            <a:off x="5776913" y="3475038"/>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33"/>
          <p:cNvSpPr>
            <a:spLocks noChangeShapeType="1"/>
          </p:cNvSpPr>
          <p:nvPr/>
        </p:nvSpPr>
        <p:spPr bwMode="auto">
          <a:xfrm>
            <a:off x="5776913" y="3475038"/>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Text Box 34"/>
          <p:cNvSpPr txBox="1">
            <a:spLocks noChangeArrowheads="1"/>
          </p:cNvSpPr>
          <p:nvPr/>
        </p:nvSpPr>
        <p:spPr bwMode="auto">
          <a:xfrm>
            <a:off x="6227763" y="3121025"/>
            <a:ext cx="406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8324" name="Text Box 35"/>
          <p:cNvSpPr txBox="1">
            <a:spLocks noChangeArrowheads="1"/>
          </p:cNvSpPr>
          <p:nvPr/>
        </p:nvSpPr>
        <p:spPr bwMode="auto">
          <a:xfrm>
            <a:off x="6608763" y="3121025"/>
            <a:ext cx="4079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25" name="Line 36"/>
          <p:cNvSpPr>
            <a:spLocks noChangeShapeType="1"/>
          </p:cNvSpPr>
          <p:nvPr/>
        </p:nvSpPr>
        <p:spPr bwMode="auto">
          <a:xfrm>
            <a:off x="5776913" y="3870325"/>
            <a:ext cx="1628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Text Box 37"/>
          <p:cNvSpPr txBox="1">
            <a:spLocks noChangeArrowheads="1"/>
          </p:cNvSpPr>
          <p:nvPr/>
        </p:nvSpPr>
        <p:spPr bwMode="auto">
          <a:xfrm>
            <a:off x="5770563" y="2740025"/>
            <a:ext cx="4079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8327" name="Text Box 40"/>
          <p:cNvSpPr txBox="1">
            <a:spLocks noChangeArrowheads="1"/>
          </p:cNvSpPr>
          <p:nvPr/>
        </p:nvSpPr>
        <p:spPr bwMode="auto">
          <a:xfrm>
            <a:off x="6989763" y="3502025"/>
            <a:ext cx="406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28" name="Text Box 41"/>
          <p:cNvSpPr txBox="1">
            <a:spLocks noChangeArrowheads="1"/>
          </p:cNvSpPr>
          <p:nvPr/>
        </p:nvSpPr>
        <p:spPr bwMode="auto">
          <a:xfrm>
            <a:off x="5770563" y="3502025"/>
            <a:ext cx="406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1</a:t>
            </a:r>
          </a:p>
        </p:txBody>
      </p:sp>
      <p:sp>
        <p:nvSpPr>
          <p:cNvPr id="98329" name="Text Box 42"/>
          <p:cNvSpPr txBox="1">
            <a:spLocks noChangeArrowheads="1"/>
          </p:cNvSpPr>
          <p:nvPr/>
        </p:nvSpPr>
        <p:spPr bwMode="auto">
          <a:xfrm>
            <a:off x="5770563" y="3121025"/>
            <a:ext cx="406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r>
              <a:rPr lang="en-US" sz="1400" b="1">
                <a:solidFill>
                  <a:srgbClr val="FF0000"/>
                </a:solidFill>
                <a:latin typeface="Tahoma" pitchFamily="34" charset="0"/>
              </a:rPr>
              <a:t>X</a:t>
            </a:r>
          </a:p>
        </p:txBody>
      </p:sp>
      <p:sp>
        <p:nvSpPr>
          <p:cNvPr id="98330" name="Text Box 23"/>
          <p:cNvSpPr txBox="1">
            <a:spLocks noChangeArrowheads="1"/>
          </p:cNvSpPr>
          <p:nvPr/>
        </p:nvSpPr>
        <p:spPr bwMode="auto">
          <a:xfrm>
            <a:off x="5356225" y="2290763"/>
            <a:ext cx="354013"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Aft>
                <a:spcPts val="200"/>
              </a:spcAft>
            </a:pPr>
            <a:r>
              <a:rPr lang="en-US" sz="1200" b="1">
                <a:latin typeface="Times New Roman" pitchFamily="18" charset="0"/>
              </a:rPr>
              <a:t>00</a:t>
            </a:r>
          </a:p>
          <a:p>
            <a:pPr algn="r">
              <a:spcAft>
                <a:spcPts val="200"/>
              </a:spcAft>
            </a:pPr>
            <a:r>
              <a:rPr lang="en-US" sz="1200" b="1">
                <a:latin typeface="Times New Roman" pitchFamily="18" charset="0"/>
              </a:rPr>
              <a:t>   01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11</a:t>
            </a:r>
          </a:p>
          <a:p>
            <a:pPr algn="r">
              <a:spcAft>
                <a:spcPts val="200"/>
              </a:spcAft>
            </a:pPr>
            <a:endParaRPr lang="en-US" sz="1200" b="1">
              <a:latin typeface="Times New Roman" pitchFamily="18" charset="0"/>
            </a:endParaRPr>
          </a:p>
          <a:p>
            <a:pPr algn="r">
              <a:spcAft>
                <a:spcPts val="200"/>
              </a:spcAft>
            </a:pPr>
            <a:r>
              <a:rPr lang="en-US" sz="1200" b="1">
                <a:latin typeface="Times New Roman" pitchFamily="18" charset="0"/>
              </a:rPr>
              <a:t>10</a:t>
            </a:r>
            <a:endParaRPr lang="en-US" sz="1600" b="1">
              <a:latin typeface="Times New Roman" pitchFamily="18" charset="0"/>
            </a:endParaRPr>
          </a:p>
        </p:txBody>
      </p:sp>
      <p:sp>
        <p:nvSpPr>
          <p:cNvPr id="98331" name="TextBox 1"/>
          <p:cNvSpPr txBox="1">
            <a:spLocks noChangeArrowheads="1"/>
          </p:cNvSpPr>
          <p:nvPr/>
        </p:nvSpPr>
        <p:spPr bwMode="auto">
          <a:xfrm>
            <a:off x="1287463" y="4267200"/>
            <a:ext cx="244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i="1"/>
              <a:t>Ans: F = AC + AD + B’D’</a:t>
            </a:r>
          </a:p>
        </p:txBody>
      </p:sp>
      <p:sp>
        <p:nvSpPr>
          <p:cNvPr id="98332" name="TextBox 50"/>
          <p:cNvSpPr txBox="1">
            <a:spLocks noChangeArrowheads="1"/>
          </p:cNvSpPr>
          <p:nvPr/>
        </p:nvSpPr>
        <p:spPr bwMode="auto">
          <a:xfrm>
            <a:off x="5334000" y="4278313"/>
            <a:ext cx="358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i="1"/>
              <a:t>Ans: F = A’B’ + B’D’ + BCD</a:t>
            </a:r>
          </a:p>
        </p:txBody>
      </p:sp>
      <p:sp>
        <p:nvSpPr>
          <p:cNvPr id="3" name="Rectangle 2"/>
          <p:cNvSpPr/>
          <p:nvPr/>
        </p:nvSpPr>
        <p:spPr>
          <a:xfrm>
            <a:off x="1122362" y="4149080"/>
            <a:ext cx="7482086"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272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9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fld id="{ECE6F9CE-36F5-4927-9293-260372FB3F37}" type="slidenum">
              <a:rPr lang="en-US" smtClean="0">
                <a:solidFill>
                  <a:srgbClr val="898989"/>
                </a:solidFill>
              </a:rPr>
              <a:pPr eaLnBrk="1" hangingPunct="1"/>
              <a:t>9</a:t>
            </a:fld>
            <a:endParaRPr lang="en-US" smtClean="0">
              <a:solidFill>
                <a:srgbClr val="898989"/>
              </a:solidFill>
            </a:endParaRPr>
          </a:p>
        </p:txBody>
      </p:sp>
      <p:sp>
        <p:nvSpPr>
          <p:cNvPr id="14339" name="Rectangle 2"/>
          <p:cNvSpPr>
            <a:spLocks noGrp="1" noChangeArrowheads="1"/>
          </p:cNvSpPr>
          <p:nvPr>
            <p:ph type="title"/>
          </p:nvPr>
        </p:nvSpPr>
        <p:spPr>
          <a:xfrm>
            <a:off x="677863" y="14288"/>
            <a:ext cx="7772400" cy="762000"/>
          </a:xfrm>
        </p:spPr>
        <p:txBody>
          <a:bodyPr/>
          <a:lstStyle/>
          <a:p>
            <a:pPr eaLnBrk="1" hangingPunct="1"/>
            <a:r>
              <a:rPr lang="en-GB" sz="3600" b="1" dirty="0" smtClean="0"/>
              <a:t>The Inverter</a:t>
            </a:r>
            <a:endParaRPr lang="en-GB" sz="3600" dirty="0" smtClean="0"/>
          </a:p>
        </p:txBody>
      </p:sp>
      <p:graphicFrame>
        <p:nvGraphicFramePr>
          <p:cNvPr id="14341" name="Object 4"/>
          <p:cNvGraphicFramePr>
            <a:graphicFrameLocks noChangeAspect="1"/>
          </p:cNvGraphicFramePr>
          <p:nvPr>
            <p:extLst>
              <p:ext uri="{D42A27DB-BD31-4B8C-83A1-F6EECF244321}">
                <p14:modId xmlns:p14="http://schemas.microsoft.com/office/powerpoint/2010/main" val="4201798121"/>
              </p:ext>
            </p:extLst>
          </p:nvPr>
        </p:nvGraphicFramePr>
        <p:xfrm>
          <a:off x="6439059" y="827882"/>
          <a:ext cx="1050925" cy="1238250"/>
        </p:xfrm>
        <a:graphic>
          <a:graphicData uri="http://schemas.openxmlformats.org/presentationml/2006/ole">
            <mc:AlternateContent xmlns:mc="http://schemas.openxmlformats.org/markup-compatibility/2006">
              <mc:Choice xmlns:v="urn:schemas-microsoft-com:vml" Requires="v">
                <p:oleObj spid="_x0000_s24634" name="Document" r:id="rId4" imgW="1046988" imgH="1255776" progId="Word.Document.8">
                  <p:embed/>
                </p:oleObj>
              </mc:Choice>
              <mc:Fallback>
                <p:oleObj name="Document" r:id="rId4" imgW="1046988" imgH="1255776" progId="Word.Documen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9059" y="827882"/>
                        <a:ext cx="1050925"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342" name="Group 5"/>
          <p:cNvGrpSpPr>
            <a:grpSpLocks/>
          </p:cNvGrpSpPr>
          <p:nvPr/>
        </p:nvGrpSpPr>
        <p:grpSpPr bwMode="auto">
          <a:xfrm>
            <a:off x="1585119" y="1219200"/>
            <a:ext cx="1981200" cy="457200"/>
            <a:chOff x="1255" y="1392"/>
            <a:chExt cx="1248" cy="288"/>
          </a:xfrm>
        </p:grpSpPr>
        <p:grpSp>
          <p:nvGrpSpPr>
            <p:cNvPr id="14427" name="Group 6"/>
            <p:cNvGrpSpPr>
              <a:grpSpLocks/>
            </p:cNvGrpSpPr>
            <p:nvPr/>
          </p:nvGrpSpPr>
          <p:grpSpPr bwMode="auto">
            <a:xfrm>
              <a:off x="1728" y="1392"/>
              <a:ext cx="308" cy="288"/>
              <a:chOff x="2160" y="1584"/>
              <a:chExt cx="308" cy="288"/>
            </a:xfrm>
          </p:grpSpPr>
          <p:sp>
            <p:nvSpPr>
              <p:cNvPr id="14432" name="AutoShape 7"/>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33" name="Oval 8"/>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28" name="Line 9"/>
            <p:cNvSpPr>
              <a:spLocks noChangeShapeType="1"/>
            </p:cNvSpPr>
            <p:nvPr/>
          </p:nvSpPr>
          <p:spPr bwMode="auto">
            <a:xfrm>
              <a:off x="1454" y="1536"/>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29" name="Text Box 10"/>
            <p:cNvSpPr txBox="1">
              <a:spLocks noChangeArrowheads="1"/>
            </p:cNvSpPr>
            <p:nvPr/>
          </p:nvSpPr>
          <p:spPr bwMode="auto">
            <a:xfrm>
              <a:off x="1255" y="14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p:txBody>
        </p:sp>
        <p:sp>
          <p:nvSpPr>
            <p:cNvPr id="14430" name="Text Box 11"/>
            <p:cNvSpPr txBox="1">
              <a:spLocks noChangeArrowheads="1"/>
            </p:cNvSpPr>
            <p:nvPr/>
          </p:nvSpPr>
          <p:spPr bwMode="auto">
            <a:xfrm>
              <a:off x="2263" y="144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a:t>
              </a:r>
            </a:p>
          </p:txBody>
        </p:sp>
        <p:sp>
          <p:nvSpPr>
            <p:cNvPr id="14431" name="Line 12"/>
            <p:cNvSpPr>
              <a:spLocks noChangeShapeType="1"/>
            </p:cNvSpPr>
            <p:nvPr/>
          </p:nvSpPr>
          <p:spPr bwMode="auto">
            <a:xfrm>
              <a:off x="2051" y="1536"/>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343" name="Group 13"/>
          <p:cNvGrpSpPr>
            <a:grpSpLocks/>
          </p:cNvGrpSpPr>
          <p:nvPr/>
        </p:nvGrpSpPr>
        <p:grpSpPr bwMode="auto">
          <a:xfrm>
            <a:off x="3990181" y="1219200"/>
            <a:ext cx="2025650" cy="457200"/>
            <a:chOff x="2770" y="1392"/>
            <a:chExt cx="1276" cy="288"/>
          </a:xfrm>
        </p:grpSpPr>
        <p:grpSp>
          <p:nvGrpSpPr>
            <p:cNvPr id="14420" name="Group 14"/>
            <p:cNvGrpSpPr>
              <a:grpSpLocks/>
            </p:cNvGrpSpPr>
            <p:nvPr/>
          </p:nvGrpSpPr>
          <p:grpSpPr bwMode="auto">
            <a:xfrm>
              <a:off x="3258" y="1392"/>
              <a:ext cx="316" cy="288"/>
              <a:chOff x="3258" y="1392"/>
              <a:chExt cx="316" cy="288"/>
            </a:xfrm>
          </p:grpSpPr>
          <p:sp>
            <p:nvSpPr>
              <p:cNvPr id="14425" name="AutoShape 15"/>
              <p:cNvSpPr>
                <a:spLocks noChangeArrowheads="1"/>
              </p:cNvSpPr>
              <p:nvPr/>
            </p:nvSpPr>
            <p:spPr bwMode="auto">
              <a:xfrm rot="-5400000">
                <a:off x="3320" y="1425"/>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26" name="Oval 16"/>
              <p:cNvSpPr>
                <a:spLocks noChangeArrowheads="1"/>
              </p:cNvSpPr>
              <p:nvPr/>
            </p:nvSpPr>
            <p:spPr bwMode="auto">
              <a:xfrm>
                <a:off x="3258" y="1507"/>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21" name="Line 17"/>
            <p:cNvSpPr>
              <a:spLocks noChangeShapeType="1"/>
            </p:cNvSpPr>
            <p:nvPr/>
          </p:nvSpPr>
          <p:spPr bwMode="auto">
            <a:xfrm>
              <a:off x="2976" y="1536"/>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22" name="Text Box 18"/>
            <p:cNvSpPr txBox="1">
              <a:spLocks noChangeArrowheads="1"/>
            </p:cNvSpPr>
            <p:nvPr/>
          </p:nvSpPr>
          <p:spPr bwMode="auto">
            <a:xfrm>
              <a:off x="2770" y="14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A</a:t>
              </a:r>
            </a:p>
          </p:txBody>
        </p:sp>
        <p:sp>
          <p:nvSpPr>
            <p:cNvPr id="14423" name="Text Box 19"/>
            <p:cNvSpPr txBox="1">
              <a:spLocks noChangeArrowheads="1"/>
            </p:cNvSpPr>
            <p:nvPr/>
          </p:nvSpPr>
          <p:spPr bwMode="auto">
            <a:xfrm>
              <a:off x="3806" y="144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A'</a:t>
              </a:r>
            </a:p>
          </p:txBody>
        </p:sp>
        <p:sp>
          <p:nvSpPr>
            <p:cNvPr id="14424" name="Line 20"/>
            <p:cNvSpPr>
              <a:spLocks noChangeShapeType="1"/>
            </p:cNvSpPr>
            <p:nvPr/>
          </p:nvSpPr>
          <p:spPr bwMode="auto">
            <a:xfrm>
              <a:off x="3587" y="1536"/>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6277" name="Rectangle 21"/>
          <p:cNvSpPr>
            <a:spLocks noChangeArrowheads="1"/>
          </p:cNvSpPr>
          <p:nvPr/>
        </p:nvSpPr>
        <p:spPr bwMode="auto">
          <a:xfrm>
            <a:off x="296863" y="2133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1" indent="-342900">
              <a:spcBef>
                <a:spcPct val="20000"/>
              </a:spcBef>
              <a:buSzPct val="120000"/>
              <a:buFont typeface="Wingdings" pitchFamily="2" charset="2"/>
              <a:buChar char="§"/>
            </a:pPr>
            <a:r>
              <a:rPr lang="en-US" altLang="zh-TW" sz="2400" dirty="0"/>
              <a:t>Takes a bit </a:t>
            </a:r>
            <a:r>
              <a:rPr lang="en-US" altLang="zh-TW" sz="2400" i="1" dirty="0"/>
              <a:t>X</a:t>
            </a:r>
            <a:r>
              <a:rPr lang="en-US" altLang="zh-TW" sz="2400" dirty="0"/>
              <a:t> and outputs a 1 if </a:t>
            </a:r>
            <a:r>
              <a:rPr lang="en-US" altLang="zh-TW" sz="2400" i="1" dirty="0"/>
              <a:t>X</a:t>
            </a:r>
            <a:r>
              <a:rPr lang="en-US" altLang="zh-TW" sz="2400" dirty="0"/>
              <a:t> is 0, and outputs a 0 otherwise.</a:t>
            </a:r>
          </a:p>
          <a:p>
            <a:pPr marL="342900" indent="-342900">
              <a:spcBef>
                <a:spcPct val="20000"/>
              </a:spcBef>
              <a:buSzPct val="120000"/>
              <a:buFont typeface="Wingdings" pitchFamily="2" charset="2"/>
              <a:buChar char="§"/>
            </a:pPr>
            <a:r>
              <a:rPr lang="en-GB" sz="2400" dirty="0" smtClean="0"/>
              <a:t>Only takes in one input</a:t>
            </a:r>
          </a:p>
          <a:p>
            <a:pPr marL="342900" indent="-342900">
              <a:spcBef>
                <a:spcPct val="20000"/>
              </a:spcBef>
              <a:buSzPct val="120000"/>
              <a:buFont typeface="Wingdings" pitchFamily="2" charset="2"/>
              <a:buChar char="§"/>
            </a:pPr>
            <a:r>
              <a:rPr lang="en-GB" sz="2400" dirty="0" smtClean="0"/>
              <a:t>Example application: 1’s Complement</a:t>
            </a:r>
          </a:p>
        </p:txBody>
      </p:sp>
      <p:grpSp>
        <p:nvGrpSpPr>
          <p:cNvPr id="6" name="Group 22"/>
          <p:cNvGrpSpPr>
            <a:grpSpLocks/>
          </p:cNvGrpSpPr>
          <p:nvPr/>
        </p:nvGrpSpPr>
        <p:grpSpPr bwMode="auto">
          <a:xfrm>
            <a:off x="2431256" y="3592037"/>
            <a:ext cx="4191000" cy="2546350"/>
            <a:chOff x="1680" y="2256"/>
            <a:chExt cx="2640" cy="1604"/>
          </a:xfrm>
        </p:grpSpPr>
        <p:grpSp>
          <p:nvGrpSpPr>
            <p:cNvPr id="14346" name="Group 23"/>
            <p:cNvGrpSpPr>
              <a:grpSpLocks/>
            </p:cNvGrpSpPr>
            <p:nvPr/>
          </p:nvGrpSpPr>
          <p:grpSpPr bwMode="auto">
            <a:xfrm>
              <a:off x="2016" y="2448"/>
              <a:ext cx="288" cy="1220"/>
              <a:chOff x="1920" y="2352"/>
              <a:chExt cx="288" cy="1220"/>
            </a:xfrm>
          </p:grpSpPr>
          <p:sp>
            <p:nvSpPr>
              <p:cNvPr id="14412" name="Text Box 24"/>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1</a:t>
                </a:r>
              </a:p>
            </p:txBody>
          </p:sp>
          <p:sp>
            <p:nvSpPr>
              <p:cNvPr id="14413" name="Text Box 25"/>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0</a:t>
                </a:r>
              </a:p>
            </p:txBody>
          </p:sp>
          <p:grpSp>
            <p:nvGrpSpPr>
              <p:cNvPr id="14414" name="Group 26"/>
              <p:cNvGrpSpPr>
                <a:grpSpLocks/>
              </p:cNvGrpSpPr>
              <p:nvPr/>
            </p:nvGrpSpPr>
            <p:grpSpPr bwMode="auto">
              <a:xfrm rot="5400000">
                <a:off x="1652" y="2812"/>
                <a:ext cx="823" cy="288"/>
                <a:chOff x="1399" y="2448"/>
                <a:chExt cx="823" cy="288"/>
              </a:xfrm>
            </p:grpSpPr>
            <p:grpSp>
              <p:nvGrpSpPr>
                <p:cNvPr id="14415" name="Group 27"/>
                <p:cNvGrpSpPr>
                  <a:grpSpLocks/>
                </p:cNvGrpSpPr>
                <p:nvPr/>
              </p:nvGrpSpPr>
              <p:grpSpPr bwMode="auto">
                <a:xfrm>
                  <a:off x="1673" y="2448"/>
                  <a:ext cx="308" cy="288"/>
                  <a:chOff x="2160" y="1584"/>
                  <a:chExt cx="308" cy="288"/>
                </a:xfrm>
              </p:grpSpPr>
              <p:sp>
                <p:nvSpPr>
                  <p:cNvPr id="14418" name="AutoShape 28"/>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19" name="Oval 29"/>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16" name="Line 30"/>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17" name="Line 31"/>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47" name="Group 32"/>
            <p:cNvGrpSpPr>
              <a:grpSpLocks/>
            </p:cNvGrpSpPr>
            <p:nvPr/>
          </p:nvGrpSpPr>
          <p:grpSpPr bwMode="auto">
            <a:xfrm>
              <a:off x="2352" y="2448"/>
              <a:ext cx="288" cy="1220"/>
              <a:chOff x="1920" y="2352"/>
              <a:chExt cx="288" cy="1220"/>
            </a:xfrm>
          </p:grpSpPr>
          <p:sp>
            <p:nvSpPr>
              <p:cNvPr id="14404" name="Text Box 33"/>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0</a:t>
                </a:r>
              </a:p>
            </p:txBody>
          </p:sp>
          <p:sp>
            <p:nvSpPr>
              <p:cNvPr id="14405" name="Text Box 34"/>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1</a:t>
                </a:r>
              </a:p>
            </p:txBody>
          </p:sp>
          <p:grpSp>
            <p:nvGrpSpPr>
              <p:cNvPr id="14406" name="Group 35"/>
              <p:cNvGrpSpPr>
                <a:grpSpLocks/>
              </p:cNvGrpSpPr>
              <p:nvPr/>
            </p:nvGrpSpPr>
            <p:grpSpPr bwMode="auto">
              <a:xfrm rot="5400000">
                <a:off x="1652" y="2812"/>
                <a:ext cx="823" cy="288"/>
                <a:chOff x="1399" y="2448"/>
                <a:chExt cx="823" cy="288"/>
              </a:xfrm>
            </p:grpSpPr>
            <p:grpSp>
              <p:nvGrpSpPr>
                <p:cNvPr id="14407" name="Group 36"/>
                <p:cNvGrpSpPr>
                  <a:grpSpLocks/>
                </p:cNvGrpSpPr>
                <p:nvPr/>
              </p:nvGrpSpPr>
              <p:grpSpPr bwMode="auto">
                <a:xfrm>
                  <a:off x="1673" y="2448"/>
                  <a:ext cx="308" cy="288"/>
                  <a:chOff x="2160" y="1584"/>
                  <a:chExt cx="308" cy="288"/>
                </a:xfrm>
              </p:grpSpPr>
              <p:sp>
                <p:nvSpPr>
                  <p:cNvPr id="14410" name="AutoShape 37"/>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11" name="Oval 38"/>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08" name="Line 39"/>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09" name="Line 40"/>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48" name="Group 41"/>
            <p:cNvGrpSpPr>
              <a:grpSpLocks/>
            </p:cNvGrpSpPr>
            <p:nvPr/>
          </p:nvGrpSpPr>
          <p:grpSpPr bwMode="auto">
            <a:xfrm>
              <a:off x="3024" y="2448"/>
              <a:ext cx="288" cy="1220"/>
              <a:chOff x="1920" y="2352"/>
              <a:chExt cx="288" cy="1220"/>
            </a:xfrm>
          </p:grpSpPr>
          <p:sp>
            <p:nvSpPr>
              <p:cNvPr id="14396" name="Text Box 42"/>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0</a:t>
                </a:r>
              </a:p>
            </p:txBody>
          </p:sp>
          <p:sp>
            <p:nvSpPr>
              <p:cNvPr id="14397" name="Text Box 43"/>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1</a:t>
                </a:r>
              </a:p>
            </p:txBody>
          </p:sp>
          <p:grpSp>
            <p:nvGrpSpPr>
              <p:cNvPr id="14398" name="Group 44"/>
              <p:cNvGrpSpPr>
                <a:grpSpLocks/>
              </p:cNvGrpSpPr>
              <p:nvPr/>
            </p:nvGrpSpPr>
            <p:grpSpPr bwMode="auto">
              <a:xfrm rot="5400000">
                <a:off x="1652" y="2812"/>
                <a:ext cx="823" cy="288"/>
                <a:chOff x="1399" y="2448"/>
                <a:chExt cx="823" cy="288"/>
              </a:xfrm>
            </p:grpSpPr>
            <p:grpSp>
              <p:nvGrpSpPr>
                <p:cNvPr id="14399" name="Group 45"/>
                <p:cNvGrpSpPr>
                  <a:grpSpLocks/>
                </p:cNvGrpSpPr>
                <p:nvPr/>
              </p:nvGrpSpPr>
              <p:grpSpPr bwMode="auto">
                <a:xfrm>
                  <a:off x="1673" y="2448"/>
                  <a:ext cx="308" cy="288"/>
                  <a:chOff x="2160" y="1584"/>
                  <a:chExt cx="308" cy="288"/>
                </a:xfrm>
              </p:grpSpPr>
              <p:sp>
                <p:nvSpPr>
                  <p:cNvPr id="14402" name="AutoShape 46"/>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03" name="Oval 47"/>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400" name="Line 48"/>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401" name="Line 49"/>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49" name="Group 50"/>
            <p:cNvGrpSpPr>
              <a:grpSpLocks/>
            </p:cNvGrpSpPr>
            <p:nvPr/>
          </p:nvGrpSpPr>
          <p:grpSpPr bwMode="auto">
            <a:xfrm>
              <a:off x="3360" y="2448"/>
              <a:ext cx="288" cy="1220"/>
              <a:chOff x="1920" y="2352"/>
              <a:chExt cx="288" cy="1220"/>
            </a:xfrm>
          </p:grpSpPr>
          <p:sp>
            <p:nvSpPr>
              <p:cNvPr id="14388" name="Text Box 51"/>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0</a:t>
                </a:r>
              </a:p>
            </p:txBody>
          </p:sp>
          <p:sp>
            <p:nvSpPr>
              <p:cNvPr id="14389" name="Text Box 52"/>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1</a:t>
                </a:r>
              </a:p>
            </p:txBody>
          </p:sp>
          <p:grpSp>
            <p:nvGrpSpPr>
              <p:cNvPr id="14390" name="Group 53"/>
              <p:cNvGrpSpPr>
                <a:grpSpLocks/>
              </p:cNvGrpSpPr>
              <p:nvPr/>
            </p:nvGrpSpPr>
            <p:grpSpPr bwMode="auto">
              <a:xfrm rot="5400000">
                <a:off x="1652" y="2812"/>
                <a:ext cx="823" cy="288"/>
                <a:chOff x="1399" y="2448"/>
                <a:chExt cx="823" cy="288"/>
              </a:xfrm>
            </p:grpSpPr>
            <p:grpSp>
              <p:nvGrpSpPr>
                <p:cNvPr id="14391" name="Group 54"/>
                <p:cNvGrpSpPr>
                  <a:grpSpLocks/>
                </p:cNvGrpSpPr>
                <p:nvPr/>
              </p:nvGrpSpPr>
              <p:grpSpPr bwMode="auto">
                <a:xfrm>
                  <a:off x="1673" y="2448"/>
                  <a:ext cx="308" cy="288"/>
                  <a:chOff x="2160" y="1584"/>
                  <a:chExt cx="308" cy="288"/>
                </a:xfrm>
              </p:grpSpPr>
              <p:sp>
                <p:nvSpPr>
                  <p:cNvPr id="14394" name="AutoShape 55"/>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95" name="Oval 56"/>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92" name="Line 57"/>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93" name="Line 58"/>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0" name="Group 59"/>
            <p:cNvGrpSpPr>
              <a:grpSpLocks/>
            </p:cNvGrpSpPr>
            <p:nvPr/>
          </p:nvGrpSpPr>
          <p:grpSpPr bwMode="auto">
            <a:xfrm>
              <a:off x="4032" y="2448"/>
              <a:ext cx="288" cy="1220"/>
              <a:chOff x="1920" y="2352"/>
              <a:chExt cx="288" cy="1220"/>
            </a:xfrm>
          </p:grpSpPr>
          <p:sp>
            <p:nvSpPr>
              <p:cNvPr id="14380" name="Text Box 60"/>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1</a:t>
                </a:r>
              </a:p>
            </p:txBody>
          </p:sp>
          <p:sp>
            <p:nvSpPr>
              <p:cNvPr id="14381" name="Text Box 61"/>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0</a:t>
                </a:r>
              </a:p>
            </p:txBody>
          </p:sp>
          <p:grpSp>
            <p:nvGrpSpPr>
              <p:cNvPr id="14382" name="Group 62"/>
              <p:cNvGrpSpPr>
                <a:grpSpLocks/>
              </p:cNvGrpSpPr>
              <p:nvPr/>
            </p:nvGrpSpPr>
            <p:grpSpPr bwMode="auto">
              <a:xfrm rot="5400000">
                <a:off x="1652" y="2812"/>
                <a:ext cx="823" cy="288"/>
                <a:chOff x="1399" y="2448"/>
                <a:chExt cx="823" cy="288"/>
              </a:xfrm>
            </p:grpSpPr>
            <p:grpSp>
              <p:nvGrpSpPr>
                <p:cNvPr id="14383" name="Group 63"/>
                <p:cNvGrpSpPr>
                  <a:grpSpLocks/>
                </p:cNvGrpSpPr>
                <p:nvPr/>
              </p:nvGrpSpPr>
              <p:grpSpPr bwMode="auto">
                <a:xfrm>
                  <a:off x="1673" y="2448"/>
                  <a:ext cx="308" cy="288"/>
                  <a:chOff x="2160" y="1584"/>
                  <a:chExt cx="308" cy="288"/>
                </a:xfrm>
              </p:grpSpPr>
              <p:sp>
                <p:nvSpPr>
                  <p:cNvPr id="14386" name="AutoShape 64"/>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87" name="Oval 65"/>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84" name="Line 66"/>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85" name="Line 67"/>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1" name="Group 68"/>
            <p:cNvGrpSpPr>
              <a:grpSpLocks/>
            </p:cNvGrpSpPr>
            <p:nvPr/>
          </p:nvGrpSpPr>
          <p:grpSpPr bwMode="auto">
            <a:xfrm>
              <a:off x="3696" y="2448"/>
              <a:ext cx="288" cy="1220"/>
              <a:chOff x="1920" y="2352"/>
              <a:chExt cx="288" cy="1220"/>
            </a:xfrm>
          </p:grpSpPr>
          <p:sp>
            <p:nvSpPr>
              <p:cNvPr id="14372" name="Text Box 69"/>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0</a:t>
                </a:r>
              </a:p>
            </p:txBody>
          </p:sp>
          <p:sp>
            <p:nvSpPr>
              <p:cNvPr id="14373" name="Text Box 70"/>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1</a:t>
                </a:r>
              </a:p>
            </p:txBody>
          </p:sp>
          <p:grpSp>
            <p:nvGrpSpPr>
              <p:cNvPr id="14374" name="Group 71"/>
              <p:cNvGrpSpPr>
                <a:grpSpLocks/>
              </p:cNvGrpSpPr>
              <p:nvPr/>
            </p:nvGrpSpPr>
            <p:grpSpPr bwMode="auto">
              <a:xfrm rot="5400000">
                <a:off x="1652" y="2812"/>
                <a:ext cx="823" cy="288"/>
                <a:chOff x="1399" y="2448"/>
                <a:chExt cx="823" cy="288"/>
              </a:xfrm>
            </p:grpSpPr>
            <p:grpSp>
              <p:nvGrpSpPr>
                <p:cNvPr id="14375" name="Group 72"/>
                <p:cNvGrpSpPr>
                  <a:grpSpLocks/>
                </p:cNvGrpSpPr>
                <p:nvPr/>
              </p:nvGrpSpPr>
              <p:grpSpPr bwMode="auto">
                <a:xfrm>
                  <a:off x="1673" y="2448"/>
                  <a:ext cx="308" cy="288"/>
                  <a:chOff x="2160" y="1584"/>
                  <a:chExt cx="308" cy="288"/>
                </a:xfrm>
              </p:grpSpPr>
              <p:sp>
                <p:nvSpPr>
                  <p:cNvPr id="14378" name="AutoShape 73"/>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9" name="Oval 74"/>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76" name="Line 75"/>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77" name="Line 76"/>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2" name="Group 77"/>
            <p:cNvGrpSpPr>
              <a:grpSpLocks/>
            </p:cNvGrpSpPr>
            <p:nvPr/>
          </p:nvGrpSpPr>
          <p:grpSpPr bwMode="auto">
            <a:xfrm>
              <a:off x="2688" y="2448"/>
              <a:ext cx="288" cy="1220"/>
              <a:chOff x="1920" y="2352"/>
              <a:chExt cx="288" cy="1220"/>
            </a:xfrm>
          </p:grpSpPr>
          <p:sp>
            <p:nvSpPr>
              <p:cNvPr id="14364" name="Text Box 78"/>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1</a:t>
                </a:r>
              </a:p>
            </p:txBody>
          </p:sp>
          <p:sp>
            <p:nvSpPr>
              <p:cNvPr id="14365" name="Text Box 79"/>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0</a:t>
                </a:r>
              </a:p>
            </p:txBody>
          </p:sp>
          <p:grpSp>
            <p:nvGrpSpPr>
              <p:cNvPr id="14366" name="Group 80"/>
              <p:cNvGrpSpPr>
                <a:grpSpLocks/>
              </p:cNvGrpSpPr>
              <p:nvPr/>
            </p:nvGrpSpPr>
            <p:grpSpPr bwMode="auto">
              <a:xfrm rot="5400000">
                <a:off x="1652" y="2812"/>
                <a:ext cx="823" cy="288"/>
                <a:chOff x="1399" y="2448"/>
                <a:chExt cx="823" cy="288"/>
              </a:xfrm>
            </p:grpSpPr>
            <p:grpSp>
              <p:nvGrpSpPr>
                <p:cNvPr id="14367" name="Group 81"/>
                <p:cNvGrpSpPr>
                  <a:grpSpLocks/>
                </p:cNvGrpSpPr>
                <p:nvPr/>
              </p:nvGrpSpPr>
              <p:grpSpPr bwMode="auto">
                <a:xfrm>
                  <a:off x="1673" y="2448"/>
                  <a:ext cx="308" cy="288"/>
                  <a:chOff x="2160" y="1584"/>
                  <a:chExt cx="308" cy="288"/>
                </a:xfrm>
              </p:grpSpPr>
              <p:sp>
                <p:nvSpPr>
                  <p:cNvPr id="14370" name="AutoShape 82"/>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71" name="Oval 83"/>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68" name="Line 84"/>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85"/>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3" name="Group 86"/>
            <p:cNvGrpSpPr>
              <a:grpSpLocks/>
            </p:cNvGrpSpPr>
            <p:nvPr/>
          </p:nvGrpSpPr>
          <p:grpSpPr bwMode="auto">
            <a:xfrm>
              <a:off x="1680" y="2448"/>
              <a:ext cx="288" cy="1220"/>
              <a:chOff x="1920" y="2352"/>
              <a:chExt cx="288" cy="1220"/>
            </a:xfrm>
          </p:grpSpPr>
          <p:sp>
            <p:nvSpPr>
              <p:cNvPr id="14356" name="Text Box 87"/>
              <p:cNvSpPr txBox="1">
                <a:spLocks noChangeArrowheads="1"/>
              </p:cNvSpPr>
              <p:nvPr/>
            </p:nvSpPr>
            <p:spPr bwMode="auto">
              <a:xfrm>
                <a:off x="1968" y="23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r">
                  <a:spcBef>
                    <a:spcPct val="30000"/>
                  </a:spcBef>
                </a:pPr>
                <a:r>
                  <a:rPr lang="en-GB" sz="1600"/>
                  <a:t>1</a:t>
                </a:r>
              </a:p>
            </p:txBody>
          </p:sp>
          <p:sp>
            <p:nvSpPr>
              <p:cNvPr id="14357" name="Text Box 88"/>
              <p:cNvSpPr txBox="1">
                <a:spLocks noChangeArrowheads="1"/>
              </p:cNvSpPr>
              <p:nvPr/>
            </p:nvSpPr>
            <p:spPr bwMode="auto">
              <a:xfrm>
                <a:off x="1968" y="336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spcBef>
                    <a:spcPct val="50000"/>
                  </a:spcBef>
                </a:pPr>
                <a:r>
                  <a:rPr lang="en-GB" sz="1600"/>
                  <a:t>0</a:t>
                </a:r>
              </a:p>
            </p:txBody>
          </p:sp>
          <p:grpSp>
            <p:nvGrpSpPr>
              <p:cNvPr id="14358" name="Group 89"/>
              <p:cNvGrpSpPr>
                <a:grpSpLocks/>
              </p:cNvGrpSpPr>
              <p:nvPr/>
            </p:nvGrpSpPr>
            <p:grpSpPr bwMode="auto">
              <a:xfrm rot="5400000">
                <a:off x="1652" y="2812"/>
                <a:ext cx="823" cy="288"/>
                <a:chOff x="1399" y="2448"/>
                <a:chExt cx="823" cy="288"/>
              </a:xfrm>
            </p:grpSpPr>
            <p:grpSp>
              <p:nvGrpSpPr>
                <p:cNvPr id="14359" name="Group 90"/>
                <p:cNvGrpSpPr>
                  <a:grpSpLocks/>
                </p:cNvGrpSpPr>
                <p:nvPr/>
              </p:nvGrpSpPr>
              <p:grpSpPr bwMode="auto">
                <a:xfrm>
                  <a:off x="1673" y="2448"/>
                  <a:ext cx="308" cy="288"/>
                  <a:chOff x="2160" y="1584"/>
                  <a:chExt cx="308" cy="288"/>
                </a:xfrm>
              </p:grpSpPr>
              <p:sp>
                <p:nvSpPr>
                  <p:cNvPr id="14362" name="AutoShape 91"/>
                  <p:cNvSpPr>
                    <a:spLocks noChangeArrowheads="1"/>
                  </p:cNvSpPr>
                  <p:nvPr/>
                </p:nvSpPr>
                <p:spPr bwMode="auto">
                  <a:xfrm rot="-5400000">
                    <a:off x="2127" y="1617"/>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63" name="Oval 92"/>
                  <p:cNvSpPr>
                    <a:spLocks noChangeArrowheads="1"/>
                  </p:cNvSpPr>
                  <p:nvPr/>
                </p:nvSpPr>
                <p:spPr bwMode="auto">
                  <a:xfrm>
                    <a:off x="2388" y="1688"/>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4360" name="Line 93"/>
                <p:cNvSpPr>
                  <a:spLocks noChangeShapeType="1"/>
                </p:cNvSpPr>
                <p:nvPr/>
              </p:nvSpPr>
              <p:spPr bwMode="auto">
                <a:xfrm>
                  <a:off x="1399" y="2592"/>
                  <a:ext cx="264" cy="2"/>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sp>
              <p:nvSpPr>
                <p:cNvPr id="14361" name="Line 94"/>
                <p:cNvSpPr>
                  <a:spLocks noChangeShapeType="1"/>
                </p:cNvSpPr>
                <p:nvPr/>
              </p:nvSpPr>
              <p:spPr bwMode="auto">
                <a:xfrm>
                  <a:off x="1996" y="2592"/>
                  <a:ext cx="226" cy="0"/>
                </a:xfrm>
                <a:prstGeom prst="line">
                  <a:avLst/>
                </a:prstGeom>
                <a:noFill/>
                <a:ln w="19050" cap="sq">
                  <a:solidFill>
                    <a:schemeClr val="tx1"/>
                  </a:solidFill>
                  <a:round/>
                  <a:headEnd type="none" w="sm" len="sm"/>
                  <a:tailEnd type="none" w="med"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354" name="Text Box 95"/>
            <p:cNvSpPr txBox="1">
              <a:spLocks noChangeArrowheads="1"/>
            </p:cNvSpPr>
            <p:nvPr/>
          </p:nvSpPr>
          <p:spPr bwMode="auto">
            <a:xfrm>
              <a:off x="2448" y="2256"/>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600" dirty="0"/>
                <a:t>Binary number</a:t>
              </a:r>
            </a:p>
          </p:txBody>
        </p:sp>
        <p:sp>
          <p:nvSpPr>
            <p:cNvPr id="14355" name="Text Box 96"/>
            <p:cNvSpPr txBox="1">
              <a:spLocks noChangeArrowheads="1"/>
            </p:cNvSpPr>
            <p:nvPr/>
          </p:nvSpPr>
          <p:spPr bwMode="auto">
            <a:xfrm>
              <a:off x="2448" y="3648"/>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a:spcBef>
                  <a:spcPct val="50000"/>
                </a:spcBef>
              </a:pPr>
              <a:r>
                <a:rPr lang="en-GB" sz="1600"/>
                <a:t>1’s Complement</a:t>
              </a:r>
            </a:p>
          </p:txBody>
        </p:sp>
      </p:grpSp>
    </p:spTree>
    <p:extLst>
      <p:ext uri="{BB962C8B-B14F-4D97-AF65-F5344CB8AC3E}">
        <p14:creationId xmlns:p14="http://schemas.microsoft.com/office/powerpoint/2010/main" val="3073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7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6507</TotalTime>
  <Words>6281</Words>
  <Application>Microsoft Office PowerPoint</Application>
  <PresentationFormat>On-screen Show (4:3)</PresentationFormat>
  <Paragraphs>1662</Paragraphs>
  <Slides>82</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82</vt:i4>
      </vt:variant>
    </vt:vector>
  </HeadingPairs>
  <TitlesOfParts>
    <vt:vector size="98" baseType="lpstr">
      <vt:lpstr>新細明體</vt:lpstr>
      <vt:lpstr>Arial</vt:lpstr>
      <vt:lpstr>Calibri</vt:lpstr>
      <vt:lpstr>Computer Modern</vt:lpstr>
      <vt:lpstr>Courier</vt:lpstr>
      <vt:lpstr>Lucida Sans Unicode</vt:lpstr>
      <vt:lpstr>Symbol</vt:lpstr>
      <vt:lpstr>Tahoma</vt:lpstr>
      <vt:lpstr>Times New Roman</vt:lpstr>
      <vt:lpstr>Wingdings</vt:lpstr>
      <vt:lpstr>Wingdings 2</vt:lpstr>
      <vt:lpstr>ZapfDingbats</vt:lpstr>
      <vt:lpstr>Office Theme</vt:lpstr>
      <vt:lpstr>Document</vt:lpstr>
      <vt:lpstr>Worksheet</vt:lpstr>
      <vt:lpstr>Equation</vt:lpstr>
      <vt:lpstr>UECS1013 Introduction to Computer Organisation and Architecture</vt:lpstr>
      <vt:lpstr>Outline: Digital Logic Design</vt:lpstr>
      <vt:lpstr>THE BASIC LOGIC GATES</vt:lpstr>
      <vt:lpstr>Logic Gates</vt:lpstr>
      <vt:lpstr>Logic Gates</vt:lpstr>
      <vt:lpstr>The OR Gate</vt:lpstr>
      <vt:lpstr>The AND Gate</vt:lpstr>
      <vt:lpstr>The AND Gate</vt:lpstr>
      <vt:lpstr>The Inverter</vt:lpstr>
      <vt:lpstr>The NAND Gate</vt:lpstr>
      <vt:lpstr>The NOR Gate</vt:lpstr>
      <vt:lpstr>The XOR Gate</vt:lpstr>
      <vt:lpstr>The XNOR Gate</vt:lpstr>
      <vt:lpstr>REPRESENTING DIGITAL LOGIC CIRCUIT  USING  BOOLEAN FUNCTIONS</vt:lpstr>
      <vt:lpstr>Representing a Boolean Function</vt:lpstr>
      <vt:lpstr>Truth Table</vt:lpstr>
      <vt:lpstr>Truth Tables</vt:lpstr>
      <vt:lpstr>Boolean Expression</vt:lpstr>
      <vt:lpstr>Boolean Expression</vt:lpstr>
      <vt:lpstr>Boolean Expression</vt:lpstr>
      <vt:lpstr>From Boolean Expression to Logic Circuit</vt:lpstr>
      <vt:lpstr>From Boolean Expression to Logic Circuit</vt:lpstr>
      <vt:lpstr>From Boolean Expression to Logic Circuit</vt:lpstr>
      <vt:lpstr>From Logic Circuit to Boolean Expression</vt:lpstr>
      <vt:lpstr>Contention in Circuit</vt:lpstr>
      <vt:lpstr>Proof using Truth Table</vt:lpstr>
      <vt:lpstr>Proof using Truth Table</vt:lpstr>
      <vt:lpstr>TRUTHTABLE  BOOLEAN EXPRESSION   DIGITAL CIRCUIT</vt:lpstr>
      <vt:lpstr>Truth Table to Boolean Expression</vt:lpstr>
      <vt:lpstr>Standard Terms of Boolean Expression</vt:lpstr>
      <vt:lpstr>Minterm</vt:lpstr>
      <vt:lpstr>Minterm</vt:lpstr>
      <vt:lpstr>Minterm</vt:lpstr>
      <vt:lpstr>Truthtable as a Combination of Minterm</vt:lpstr>
      <vt:lpstr>Sum of MinTerms</vt:lpstr>
      <vt:lpstr>Maxterm</vt:lpstr>
      <vt:lpstr>Maxterm</vt:lpstr>
      <vt:lpstr>Truthtable as a Combination of Maxterm</vt:lpstr>
      <vt:lpstr>Maxterm vs Minterm</vt:lpstr>
      <vt:lpstr>Review Question</vt:lpstr>
      <vt:lpstr>Review Question</vt:lpstr>
      <vt:lpstr>Two-level Circuit Design</vt:lpstr>
      <vt:lpstr>Two-level Circuit Design</vt:lpstr>
      <vt:lpstr>DIGITAL CIRCUIT SIMPLIFICATION  USING  BOOLEAN ALGEBRA</vt:lpstr>
      <vt:lpstr>Circuit Design</vt:lpstr>
      <vt:lpstr>Circuit Design</vt:lpstr>
      <vt:lpstr>Circuit Design</vt:lpstr>
      <vt:lpstr>Boolean Algebra</vt:lpstr>
      <vt:lpstr>Boolean Algebra Axioms</vt:lpstr>
      <vt:lpstr>Precedence of Operators</vt:lpstr>
      <vt:lpstr>Boolean Albegra Theorem</vt:lpstr>
      <vt:lpstr>Boolean Algebra Theorem</vt:lpstr>
      <vt:lpstr>Proving Boolean Equations</vt:lpstr>
      <vt:lpstr>Boolean Algebra Theorems (Proof)</vt:lpstr>
      <vt:lpstr>Boolean Algebra Theorems (Proof)</vt:lpstr>
      <vt:lpstr>Boolean Algebra Theorems (Proof)</vt:lpstr>
      <vt:lpstr>Boolean Expression to Truth Table</vt:lpstr>
      <vt:lpstr>Boolean Expression to Truth Table</vt:lpstr>
      <vt:lpstr>Boolean Algebra for Circuit Simplification</vt:lpstr>
      <vt:lpstr>Boolean Algebra for Circuit Simplification</vt:lpstr>
      <vt:lpstr>Boolean Algebra for Circuit Simplification</vt:lpstr>
      <vt:lpstr>Review Question</vt:lpstr>
      <vt:lpstr>Review Question</vt:lpstr>
      <vt:lpstr>DIGITAL CIRCUIT SIMPLIFICATION  USING K-MAP</vt:lpstr>
      <vt:lpstr>K-MAP for Circuit Simplification</vt:lpstr>
      <vt:lpstr>Constructing a K-Map</vt:lpstr>
      <vt:lpstr>Constructing the K-Map</vt:lpstr>
      <vt:lpstr>Grouping Adjacent Cells</vt:lpstr>
      <vt:lpstr>Grouping Adjacent Cells</vt:lpstr>
      <vt:lpstr>Grouping Adjacent Cells</vt:lpstr>
      <vt:lpstr>K-MAP for SOP</vt:lpstr>
      <vt:lpstr>K-MAP for SOP</vt:lpstr>
      <vt:lpstr>K-MAP for SOP</vt:lpstr>
      <vt:lpstr>K-MAP for SOP</vt:lpstr>
      <vt:lpstr>K-MAP for SOP</vt:lpstr>
      <vt:lpstr>K-MAP for SOP</vt:lpstr>
      <vt:lpstr>K-MAP for POS</vt:lpstr>
      <vt:lpstr>K-MAP for POS</vt:lpstr>
      <vt:lpstr>K-MAP with Don’t Care States</vt:lpstr>
      <vt:lpstr>K-MAP with Don’t Care States</vt:lpstr>
      <vt:lpstr>Example</vt:lpstr>
      <vt:lpstr>Review Questions</vt:lpstr>
    </vt:vector>
  </TitlesOfParts>
  <Company>utar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thkhoon</dc:creator>
  <cp:lastModifiedBy>Farizuwana Akma Binti Zulkifle</cp:lastModifiedBy>
  <cp:revision>1065</cp:revision>
  <dcterms:created xsi:type="dcterms:W3CDTF">2011-04-07T02:28:55Z</dcterms:created>
  <dcterms:modified xsi:type="dcterms:W3CDTF">2018-05-23T02:32:15Z</dcterms:modified>
</cp:coreProperties>
</file>