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77"/>
  </p:notesMasterIdLst>
  <p:handoutMasterIdLst>
    <p:handoutMasterId r:id="rId178"/>
  </p:handoutMasterIdLst>
  <p:sldIdLst>
    <p:sldId id="256" r:id="rId3"/>
    <p:sldId id="322" r:id="rId4"/>
    <p:sldId id="323" r:id="rId5"/>
    <p:sldId id="324" r:id="rId6"/>
    <p:sldId id="325" r:id="rId7"/>
    <p:sldId id="326" r:id="rId8"/>
    <p:sldId id="327" r:id="rId9"/>
    <p:sldId id="328" r:id="rId10"/>
    <p:sldId id="295" r:id="rId11"/>
    <p:sldId id="296" r:id="rId12"/>
    <p:sldId id="297" r:id="rId13"/>
    <p:sldId id="298" r:id="rId14"/>
    <p:sldId id="302" r:id="rId15"/>
    <p:sldId id="304" r:id="rId16"/>
    <p:sldId id="305" r:id="rId17"/>
    <p:sldId id="309" r:id="rId18"/>
    <p:sldId id="306" r:id="rId19"/>
    <p:sldId id="307" r:id="rId20"/>
    <p:sldId id="299" r:id="rId21"/>
    <p:sldId id="300" r:id="rId22"/>
    <p:sldId id="301" r:id="rId23"/>
    <p:sldId id="303" r:id="rId24"/>
    <p:sldId id="416" r:id="rId25"/>
    <p:sldId id="417" r:id="rId26"/>
    <p:sldId id="418" r:id="rId27"/>
    <p:sldId id="261" r:id="rId28"/>
    <p:sldId id="283" r:id="rId29"/>
    <p:sldId id="285" r:id="rId30"/>
    <p:sldId id="286" r:id="rId31"/>
    <p:sldId id="287" r:id="rId32"/>
    <p:sldId id="262" r:id="rId33"/>
    <p:sldId id="288" r:id="rId34"/>
    <p:sldId id="289" r:id="rId35"/>
    <p:sldId id="291" r:id="rId36"/>
    <p:sldId id="308" r:id="rId37"/>
    <p:sldId id="313" r:id="rId38"/>
    <p:sldId id="314" r:id="rId39"/>
    <p:sldId id="315" r:id="rId40"/>
    <p:sldId id="316" r:id="rId41"/>
    <p:sldId id="317" r:id="rId42"/>
    <p:sldId id="321" r:id="rId43"/>
    <p:sldId id="319" r:id="rId44"/>
    <p:sldId id="312" r:id="rId45"/>
    <p:sldId id="311" r:id="rId46"/>
    <p:sldId id="320" r:id="rId47"/>
    <p:sldId id="459" r:id="rId48"/>
    <p:sldId id="419" r:id="rId49"/>
    <p:sldId id="420" r:id="rId50"/>
    <p:sldId id="421" r:id="rId51"/>
    <p:sldId id="422" r:id="rId52"/>
    <p:sldId id="458" r:id="rId53"/>
    <p:sldId id="423" r:id="rId54"/>
    <p:sldId id="424" r:id="rId55"/>
    <p:sldId id="425" r:id="rId56"/>
    <p:sldId id="426" r:id="rId57"/>
    <p:sldId id="427" r:id="rId58"/>
    <p:sldId id="428" r:id="rId59"/>
    <p:sldId id="429" r:id="rId60"/>
    <p:sldId id="430" r:id="rId61"/>
    <p:sldId id="431" r:id="rId62"/>
    <p:sldId id="432" r:id="rId63"/>
    <p:sldId id="433" r:id="rId64"/>
    <p:sldId id="434" r:id="rId65"/>
    <p:sldId id="435" r:id="rId66"/>
    <p:sldId id="436" r:id="rId67"/>
    <p:sldId id="437" r:id="rId68"/>
    <p:sldId id="438" r:id="rId69"/>
    <p:sldId id="439" r:id="rId70"/>
    <p:sldId id="440" r:id="rId71"/>
    <p:sldId id="457" r:id="rId72"/>
    <p:sldId id="441" r:id="rId73"/>
    <p:sldId id="442" r:id="rId74"/>
    <p:sldId id="443" r:id="rId75"/>
    <p:sldId id="444" r:id="rId76"/>
    <p:sldId id="445" r:id="rId77"/>
    <p:sldId id="446" r:id="rId78"/>
    <p:sldId id="447" r:id="rId79"/>
    <p:sldId id="448" r:id="rId80"/>
    <p:sldId id="449" r:id="rId81"/>
    <p:sldId id="450" r:id="rId82"/>
    <p:sldId id="451" r:id="rId83"/>
    <p:sldId id="452" r:id="rId84"/>
    <p:sldId id="453" r:id="rId85"/>
    <p:sldId id="454" r:id="rId86"/>
    <p:sldId id="455" r:id="rId87"/>
    <p:sldId id="456" r:id="rId88"/>
    <p:sldId id="350" r:id="rId89"/>
    <p:sldId id="351" r:id="rId90"/>
    <p:sldId id="352" r:id="rId91"/>
    <p:sldId id="353" r:id="rId92"/>
    <p:sldId id="354" r:id="rId93"/>
    <p:sldId id="355" r:id="rId94"/>
    <p:sldId id="356" r:id="rId95"/>
    <p:sldId id="357" r:id="rId96"/>
    <p:sldId id="358" r:id="rId97"/>
    <p:sldId id="359" r:id="rId98"/>
    <p:sldId id="360" r:id="rId99"/>
    <p:sldId id="361" r:id="rId100"/>
    <p:sldId id="362" r:id="rId101"/>
    <p:sldId id="363" r:id="rId102"/>
    <p:sldId id="364" r:id="rId103"/>
    <p:sldId id="365" r:id="rId104"/>
    <p:sldId id="366" r:id="rId105"/>
    <p:sldId id="367" r:id="rId106"/>
    <p:sldId id="368" r:id="rId107"/>
    <p:sldId id="369" r:id="rId108"/>
    <p:sldId id="370" r:id="rId109"/>
    <p:sldId id="371" r:id="rId110"/>
    <p:sldId id="372" r:id="rId111"/>
    <p:sldId id="373" r:id="rId112"/>
    <p:sldId id="374" r:id="rId113"/>
    <p:sldId id="375" r:id="rId114"/>
    <p:sldId id="376" r:id="rId115"/>
    <p:sldId id="377" r:id="rId116"/>
    <p:sldId id="378" r:id="rId117"/>
    <p:sldId id="379" r:id="rId118"/>
    <p:sldId id="380" r:id="rId119"/>
    <p:sldId id="381" r:id="rId120"/>
    <p:sldId id="382" r:id="rId121"/>
    <p:sldId id="383" r:id="rId122"/>
    <p:sldId id="384" r:id="rId123"/>
    <p:sldId id="385" r:id="rId124"/>
    <p:sldId id="386" r:id="rId125"/>
    <p:sldId id="387" r:id="rId126"/>
    <p:sldId id="388" r:id="rId127"/>
    <p:sldId id="389" r:id="rId128"/>
    <p:sldId id="390" r:id="rId129"/>
    <p:sldId id="391" r:id="rId130"/>
    <p:sldId id="392" r:id="rId131"/>
    <p:sldId id="393" r:id="rId132"/>
    <p:sldId id="394" r:id="rId133"/>
    <p:sldId id="395" r:id="rId134"/>
    <p:sldId id="396" r:id="rId135"/>
    <p:sldId id="397" r:id="rId136"/>
    <p:sldId id="398" r:id="rId137"/>
    <p:sldId id="399" r:id="rId138"/>
    <p:sldId id="400" r:id="rId139"/>
    <p:sldId id="401" r:id="rId140"/>
    <p:sldId id="402" r:id="rId141"/>
    <p:sldId id="403" r:id="rId142"/>
    <p:sldId id="404" r:id="rId143"/>
    <p:sldId id="405" r:id="rId144"/>
    <p:sldId id="406" r:id="rId145"/>
    <p:sldId id="407" r:id="rId146"/>
    <p:sldId id="408" r:id="rId147"/>
    <p:sldId id="409" r:id="rId148"/>
    <p:sldId id="410" r:id="rId149"/>
    <p:sldId id="411" r:id="rId150"/>
    <p:sldId id="412" r:id="rId151"/>
    <p:sldId id="413" r:id="rId152"/>
    <p:sldId id="414" r:id="rId153"/>
    <p:sldId id="415" r:id="rId154"/>
    <p:sldId id="349" r:id="rId155"/>
    <p:sldId id="258" r:id="rId156"/>
    <p:sldId id="329" r:id="rId157"/>
    <p:sldId id="330" r:id="rId158"/>
    <p:sldId id="331" r:id="rId159"/>
    <p:sldId id="332" r:id="rId160"/>
    <p:sldId id="333" r:id="rId161"/>
    <p:sldId id="334" r:id="rId162"/>
    <p:sldId id="335" r:id="rId163"/>
    <p:sldId id="336" r:id="rId164"/>
    <p:sldId id="337" r:id="rId165"/>
    <p:sldId id="338" r:id="rId166"/>
    <p:sldId id="339" r:id="rId167"/>
    <p:sldId id="340" r:id="rId168"/>
    <p:sldId id="341" r:id="rId169"/>
    <p:sldId id="342" r:id="rId170"/>
    <p:sldId id="343" r:id="rId171"/>
    <p:sldId id="344" r:id="rId172"/>
    <p:sldId id="345" r:id="rId173"/>
    <p:sldId id="346" r:id="rId174"/>
    <p:sldId id="347" r:id="rId175"/>
    <p:sldId id="348" r:id="rId176"/>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pitchFamily="34" charset="0"/>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l" defTabSz="914400" rtl="0" eaLnBrk="1" latinLnBrk="0" hangingPunct="1">
      <a:defRPr kern="1200">
        <a:solidFill>
          <a:schemeClr val="tx1"/>
        </a:solidFill>
        <a:latin typeface="Calibri" pitchFamily="34" charset="0"/>
        <a:ea typeface="+mn-ea"/>
        <a:cs typeface="Arial" pitchFamily="34" charset="0"/>
      </a:defRPr>
    </a:lvl6pPr>
    <a:lvl7pPr marL="2743200" algn="l" defTabSz="914400" rtl="0" eaLnBrk="1" latinLnBrk="0" hangingPunct="1">
      <a:defRPr kern="1200">
        <a:solidFill>
          <a:schemeClr val="tx1"/>
        </a:solidFill>
        <a:latin typeface="Calibri" pitchFamily="34" charset="0"/>
        <a:ea typeface="+mn-ea"/>
        <a:cs typeface="Arial" pitchFamily="34" charset="0"/>
      </a:defRPr>
    </a:lvl7pPr>
    <a:lvl8pPr marL="3200400" algn="l" defTabSz="914400" rtl="0" eaLnBrk="1" latinLnBrk="0" hangingPunct="1">
      <a:defRPr kern="1200">
        <a:solidFill>
          <a:schemeClr val="tx1"/>
        </a:solidFill>
        <a:latin typeface="Calibri" pitchFamily="34" charset="0"/>
        <a:ea typeface="+mn-ea"/>
        <a:cs typeface="Arial" pitchFamily="34" charset="0"/>
      </a:defRPr>
    </a:lvl8pPr>
    <a:lvl9pPr marL="3657600" algn="l" defTabSz="914400" rtl="0" eaLnBrk="1" latinLnBrk="0" hangingPunct="1">
      <a:defRPr kern="1200">
        <a:solidFill>
          <a:schemeClr val="tx1"/>
        </a:solidFill>
        <a:latin typeface="Calibri"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63" autoAdjust="0"/>
    <p:restoredTop sz="86454" autoAdjust="0"/>
  </p:normalViewPr>
  <p:slideViewPr>
    <p:cSldViewPr>
      <p:cViewPr>
        <p:scale>
          <a:sx n="86" d="100"/>
          <a:sy n="86" d="100"/>
        </p:scale>
        <p:origin x="-972" y="63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 r:id="rId83" collapse="1"/>
      <p:sld r:id="rId84" collapse="1"/>
      <p:sld r:id="rId85" collapse="1"/>
      <p:sld r:id="rId86" collapse="1"/>
      <p:sld r:id="rId87" collapse="1"/>
      <p:sld r:id="rId88" collapse="1"/>
      <p:sld r:id="rId89" collapse="1"/>
      <p:sld r:id="rId90" collapse="1"/>
      <p:sld r:id="rId91" collapse="1"/>
      <p:sld r:id="rId92" collapse="1"/>
      <p:sld r:id="rId93" collapse="1"/>
      <p:sld r:id="rId94" collapse="1"/>
      <p:sld r:id="rId95" collapse="1"/>
      <p:sld r:id="rId96" collapse="1"/>
      <p:sld r:id="rId97" collapse="1"/>
      <p:sld r:id="rId98" collapse="1"/>
      <p:sld r:id="rId99" collapse="1"/>
      <p:sld r:id="rId100" collapse="1"/>
      <p:sld r:id="rId101" collapse="1"/>
      <p:sld r:id="rId102" collapse="1"/>
      <p:sld r:id="rId103" collapse="1"/>
      <p:sld r:id="rId104" collapse="1"/>
      <p:sld r:id="rId105" collapse="1"/>
      <p:sld r:id="rId106" collapse="1"/>
      <p:sld r:id="rId107" collapse="1"/>
      <p:sld r:id="rId108" collapse="1"/>
      <p:sld r:id="rId109" collapse="1"/>
      <p:sld r:id="rId110" collapse="1"/>
      <p:sld r:id="rId111" collapse="1"/>
      <p:sld r:id="rId112" collapse="1"/>
      <p:sld r:id="rId113" collapse="1"/>
      <p:sld r:id="rId114" collapse="1"/>
      <p:sld r:id="rId115" collapse="1"/>
      <p:sld r:id="rId116" collapse="1"/>
      <p:sld r:id="rId117" collapse="1"/>
      <p:sld r:id="rId118" collapse="1"/>
      <p:sld r:id="rId119" collapse="1"/>
      <p:sld r:id="rId120" collapse="1"/>
      <p:sld r:id="rId121" collapse="1"/>
      <p:sld r:id="rId122" collapse="1"/>
      <p:sld r:id="rId123" collapse="1"/>
      <p:sld r:id="rId124" collapse="1"/>
      <p:sld r:id="rId125" collapse="1"/>
      <p:sld r:id="rId126" collapse="1"/>
      <p:sld r:id="rId127" collapse="1"/>
      <p:sld r:id="rId128" collapse="1"/>
      <p:sld r:id="rId129" collapse="1"/>
      <p:sld r:id="rId130" collapse="1"/>
      <p:sld r:id="rId131" collapse="1"/>
      <p:sld r:id="rId132" collapse="1"/>
      <p:sld r:id="rId133"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54" Type="http://schemas.openxmlformats.org/officeDocument/2006/relationships/slide" Target="slides/slide152.xml"/><Relationship Id="rId159" Type="http://schemas.openxmlformats.org/officeDocument/2006/relationships/slide" Target="slides/slide157.xml"/><Relationship Id="rId175" Type="http://schemas.openxmlformats.org/officeDocument/2006/relationships/slide" Target="slides/slide173.xml"/><Relationship Id="rId170" Type="http://schemas.openxmlformats.org/officeDocument/2006/relationships/slide" Target="slides/slide168.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slide" Target="slides/slide142.xml"/><Relationship Id="rId149" Type="http://schemas.openxmlformats.org/officeDocument/2006/relationships/slide" Target="slides/slide14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60" Type="http://schemas.openxmlformats.org/officeDocument/2006/relationships/slide" Target="slides/slide158.xml"/><Relationship Id="rId165" Type="http://schemas.openxmlformats.org/officeDocument/2006/relationships/slide" Target="slides/slide163.xml"/><Relationship Id="rId181" Type="http://schemas.openxmlformats.org/officeDocument/2006/relationships/theme" Target="theme/theme1.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slide" Target="slides/slide148.xml"/><Relationship Id="rId155" Type="http://schemas.openxmlformats.org/officeDocument/2006/relationships/slide" Target="slides/slide153.xml"/><Relationship Id="rId171" Type="http://schemas.openxmlformats.org/officeDocument/2006/relationships/slide" Target="slides/slide169.xml"/><Relationship Id="rId176" Type="http://schemas.openxmlformats.org/officeDocument/2006/relationships/slide" Target="slides/slide174.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61" Type="http://schemas.openxmlformats.org/officeDocument/2006/relationships/slide" Target="slides/slide159.xml"/><Relationship Id="rId166" Type="http://schemas.openxmlformats.org/officeDocument/2006/relationships/slide" Target="slides/slide164.xml"/><Relationship Id="rId18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slide" Target="slides/slide154.xml"/><Relationship Id="rId177"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72" Type="http://schemas.openxmlformats.org/officeDocument/2006/relationships/slide" Target="slides/slide170.xml"/><Relationship Id="rId180" Type="http://schemas.openxmlformats.org/officeDocument/2006/relationships/viewProps" Target="viewProp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handoutMaster" Target="handoutMasters/handoutMaster1.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slide" Target="slides/slide171.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presProps" Target="presProps.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s>
</file>

<file path=ppt/_rels/viewProps.xml.rels><?xml version="1.0" encoding="UTF-8" standalone="yes"?>
<Relationships xmlns="http://schemas.openxmlformats.org/package/2006/relationships"><Relationship Id="rId26" Type="http://schemas.openxmlformats.org/officeDocument/2006/relationships/slide" Target="slides/slide29.xml"/><Relationship Id="rId117" Type="http://schemas.openxmlformats.org/officeDocument/2006/relationships/slide" Target="slides/slide158.xml"/><Relationship Id="rId21" Type="http://schemas.openxmlformats.org/officeDocument/2006/relationships/slide" Target="slides/slide21.xml"/><Relationship Id="rId42" Type="http://schemas.openxmlformats.org/officeDocument/2006/relationships/slide" Target="slides/slide45.xml"/><Relationship Id="rId47" Type="http://schemas.openxmlformats.org/officeDocument/2006/relationships/slide" Target="slides/slide88.xml"/><Relationship Id="rId63" Type="http://schemas.openxmlformats.org/officeDocument/2006/relationships/slide" Target="slides/slide104.xml"/><Relationship Id="rId68" Type="http://schemas.openxmlformats.org/officeDocument/2006/relationships/slide" Target="slides/slide109.xml"/><Relationship Id="rId84" Type="http://schemas.openxmlformats.org/officeDocument/2006/relationships/slide" Target="slides/slide125.xml"/><Relationship Id="rId89" Type="http://schemas.openxmlformats.org/officeDocument/2006/relationships/slide" Target="slides/slide130.xml"/><Relationship Id="rId112" Type="http://schemas.openxmlformats.org/officeDocument/2006/relationships/slide" Target="slides/slide153.xml"/><Relationship Id="rId133" Type="http://schemas.openxmlformats.org/officeDocument/2006/relationships/slide" Target="slides/slide174.xml"/><Relationship Id="rId16" Type="http://schemas.openxmlformats.org/officeDocument/2006/relationships/slide" Target="slides/slide16.xml"/><Relationship Id="rId107" Type="http://schemas.openxmlformats.org/officeDocument/2006/relationships/slide" Target="slides/slide148.xml"/><Relationship Id="rId11" Type="http://schemas.openxmlformats.org/officeDocument/2006/relationships/slide" Target="slides/slide11.xml"/><Relationship Id="rId32" Type="http://schemas.openxmlformats.org/officeDocument/2006/relationships/slide" Target="slides/slide35.xml"/><Relationship Id="rId37" Type="http://schemas.openxmlformats.org/officeDocument/2006/relationships/slide" Target="slides/slide40.xml"/><Relationship Id="rId53" Type="http://schemas.openxmlformats.org/officeDocument/2006/relationships/slide" Target="slides/slide94.xml"/><Relationship Id="rId58" Type="http://schemas.openxmlformats.org/officeDocument/2006/relationships/slide" Target="slides/slide99.xml"/><Relationship Id="rId74" Type="http://schemas.openxmlformats.org/officeDocument/2006/relationships/slide" Target="slides/slide115.xml"/><Relationship Id="rId79" Type="http://schemas.openxmlformats.org/officeDocument/2006/relationships/slide" Target="slides/slide120.xml"/><Relationship Id="rId102" Type="http://schemas.openxmlformats.org/officeDocument/2006/relationships/slide" Target="slides/slide143.xml"/><Relationship Id="rId123" Type="http://schemas.openxmlformats.org/officeDocument/2006/relationships/slide" Target="slides/slide164.xml"/><Relationship Id="rId128" Type="http://schemas.openxmlformats.org/officeDocument/2006/relationships/slide" Target="slides/slide169.xml"/><Relationship Id="rId5" Type="http://schemas.openxmlformats.org/officeDocument/2006/relationships/slide" Target="slides/slide5.xml"/><Relationship Id="rId90" Type="http://schemas.openxmlformats.org/officeDocument/2006/relationships/slide" Target="slides/slide131.xml"/><Relationship Id="rId95" Type="http://schemas.openxmlformats.org/officeDocument/2006/relationships/slide" Target="slides/slide136.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30.xml"/><Relationship Id="rId30" Type="http://schemas.openxmlformats.org/officeDocument/2006/relationships/slide" Target="slides/slide33.xml"/><Relationship Id="rId35" Type="http://schemas.openxmlformats.org/officeDocument/2006/relationships/slide" Target="slides/slide38.xml"/><Relationship Id="rId43" Type="http://schemas.openxmlformats.org/officeDocument/2006/relationships/slide" Target="slides/slide46.xml"/><Relationship Id="rId48" Type="http://schemas.openxmlformats.org/officeDocument/2006/relationships/slide" Target="slides/slide89.xml"/><Relationship Id="rId56" Type="http://schemas.openxmlformats.org/officeDocument/2006/relationships/slide" Target="slides/slide97.xml"/><Relationship Id="rId64" Type="http://schemas.openxmlformats.org/officeDocument/2006/relationships/slide" Target="slides/slide105.xml"/><Relationship Id="rId69" Type="http://schemas.openxmlformats.org/officeDocument/2006/relationships/slide" Target="slides/slide110.xml"/><Relationship Id="rId77" Type="http://schemas.openxmlformats.org/officeDocument/2006/relationships/slide" Target="slides/slide118.xml"/><Relationship Id="rId100" Type="http://schemas.openxmlformats.org/officeDocument/2006/relationships/slide" Target="slides/slide141.xml"/><Relationship Id="rId105" Type="http://schemas.openxmlformats.org/officeDocument/2006/relationships/slide" Target="slides/slide146.xml"/><Relationship Id="rId113" Type="http://schemas.openxmlformats.org/officeDocument/2006/relationships/slide" Target="slides/slide154.xml"/><Relationship Id="rId118" Type="http://schemas.openxmlformats.org/officeDocument/2006/relationships/slide" Target="slides/slide159.xml"/><Relationship Id="rId126" Type="http://schemas.openxmlformats.org/officeDocument/2006/relationships/slide" Target="slides/slide167.xml"/><Relationship Id="rId8" Type="http://schemas.openxmlformats.org/officeDocument/2006/relationships/slide" Target="slides/slide8.xml"/><Relationship Id="rId51" Type="http://schemas.openxmlformats.org/officeDocument/2006/relationships/slide" Target="slides/slide92.xml"/><Relationship Id="rId72" Type="http://schemas.openxmlformats.org/officeDocument/2006/relationships/slide" Target="slides/slide113.xml"/><Relationship Id="rId80" Type="http://schemas.openxmlformats.org/officeDocument/2006/relationships/slide" Target="slides/slide121.xml"/><Relationship Id="rId85" Type="http://schemas.openxmlformats.org/officeDocument/2006/relationships/slide" Target="slides/slide126.xml"/><Relationship Id="rId93" Type="http://schemas.openxmlformats.org/officeDocument/2006/relationships/slide" Target="slides/slide134.xml"/><Relationship Id="rId98" Type="http://schemas.openxmlformats.org/officeDocument/2006/relationships/slide" Target="slides/slide139.xml"/><Relationship Id="rId121" Type="http://schemas.openxmlformats.org/officeDocument/2006/relationships/slide" Target="slides/slide162.xml"/><Relationship Id="rId3" Type="http://schemas.openxmlformats.org/officeDocument/2006/relationships/slide" Target="slides/slide3.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8.xml"/><Relationship Id="rId33" Type="http://schemas.openxmlformats.org/officeDocument/2006/relationships/slide" Target="slides/slide36.xml"/><Relationship Id="rId38" Type="http://schemas.openxmlformats.org/officeDocument/2006/relationships/slide" Target="slides/slide41.xml"/><Relationship Id="rId46" Type="http://schemas.openxmlformats.org/officeDocument/2006/relationships/slide" Target="slides/slide87.xml"/><Relationship Id="rId59" Type="http://schemas.openxmlformats.org/officeDocument/2006/relationships/slide" Target="slides/slide100.xml"/><Relationship Id="rId67" Type="http://schemas.openxmlformats.org/officeDocument/2006/relationships/slide" Target="slides/slide108.xml"/><Relationship Id="rId103" Type="http://schemas.openxmlformats.org/officeDocument/2006/relationships/slide" Target="slides/slide144.xml"/><Relationship Id="rId108" Type="http://schemas.openxmlformats.org/officeDocument/2006/relationships/slide" Target="slides/slide149.xml"/><Relationship Id="rId116" Type="http://schemas.openxmlformats.org/officeDocument/2006/relationships/slide" Target="slides/slide157.xml"/><Relationship Id="rId124" Type="http://schemas.openxmlformats.org/officeDocument/2006/relationships/slide" Target="slides/slide165.xml"/><Relationship Id="rId129" Type="http://schemas.openxmlformats.org/officeDocument/2006/relationships/slide" Target="slides/slide170.xml"/><Relationship Id="rId20" Type="http://schemas.openxmlformats.org/officeDocument/2006/relationships/slide" Target="slides/slide20.xml"/><Relationship Id="rId41" Type="http://schemas.openxmlformats.org/officeDocument/2006/relationships/slide" Target="slides/slide44.xml"/><Relationship Id="rId54" Type="http://schemas.openxmlformats.org/officeDocument/2006/relationships/slide" Target="slides/slide95.xml"/><Relationship Id="rId62" Type="http://schemas.openxmlformats.org/officeDocument/2006/relationships/slide" Target="slides/slide103.xml"/><Relationship Id="rId70" Type="http://schemas.openxmlformats.org/officeDocument/2006/relationships/slide" Target="slides/slide111.xml"/><Relationship Id="rId75" Type="http://schemas.openxmlformats.org/officeDocument/2006/relationships/slide" Target="slides/slide116.xml"/><Relationship Id="rId83" Type="http://schemas.openxmlformats.org/officeDocument/2006/relationships/slide" Target="slides/slide124.xml"/><Relationship Id="rId88" Type="http://schemas.openxmlformats.org/officeDocument/2006/relationships/slide" Target="slides/slide129.xml"/><Relationship Id="rId91" Type="http://schemas.openxmlformats.org/officeDocument/2006/relationships/slide" Target="slides/slide132.xml"/><Relationship Id="rId96" Type="http://schemas.openxmlformats.org/officeDocument/2006/relationships/slide" Target="slides/slide137.xml"/><Relationship Id="rId111" Type="http://schemas.openxmlformats.org/officeDocument/2006/relationships/slide" Target="slides/slide152.xml"/><Relationship Id="rId132" Type="http://schemas.openxmlformats.org/officeDocument/2006/relationships/slide" Target="slides/slide173.xml"/><Relationship Id="rId1" Type="http://schemas.openxmlformats.org/officeDocument/2006/relationships/slide" Target="slides/slide1.xml"/><Relationship Id="rId6" Type="http://schemas.openxmlformats.org/officeDocument/2006/relationships/slide" Target="slides/slide6.xml"/><Relationship Id="rId15" Type="http://schemas.openxmlformats.org/officeDocument/2006/relationships/slide" Target="slides/slide15.xml"/><Relationship Id="rId23" Type="http://schemas.openxmlformats.org/officeDocument/2006/relationships/slide" Target="slides/slide26.xml"/><Relationship Id="rId28" Type="http://schemas.openxmlformats.org/officeDocument/2006/relationships/slide" Target="slides/slide31.xml"/><Relationship Id="rId36" Type="http://schemas.openxmlformats.org/officeDocument/2006/relationships/slide" Target="slides/slide39.xml"/><Relationship Id="rId49" Type="http://schemas.openxmlformats.org/officeDocument/2006/relationships/slide" Target="slides/slide90.xml"/><Relationship Id="rId57" Type="http://schemas.openxmlformats.org/officeDocument/2006/relationships/slide" Target="slides/slide98.xml"/><Relationship Id="rId106" Type="http://schemas.openxmlformats.org/officeDocument/2006/relationships/slide" Target="slides/slide147.xml"/><Relationship Id="rId114" Type="http://schemas.openxmlformats.org/officeDocument/2006/relationships/slide" Target="slides/slide155.xml"/><Relationship Id="rId119" Type="http://schemas.openxmlformats.org/officeDocument/2006/relationships/slide" Target="slides/slide160.xml"/><Relationship Id="rId127" Type="http://schemas.openxmlformats.org/officeDocument/2006/relationships/slide" Target="slides/slide168.xml"/><Relationship Id="rId10" Type="http://schemas.openxmlformats.org/officeDocument/2006/relationships/slide" Target="slides/slide10.xml"/><Relationship Id="rId31" Type="http://schemas.openxmlformats.org/officeDocument/2006/relationships/slide" Target="slides/slide34.xml"/><Relationship Id="rId44" Type="http://schemas.openxmlformats.org/officeDocument/2006/relationships/slide" Target="slides/slide51.xml"/><Relationship Id="rId52" Type="http://schemas.openxmlformats.org/officeDocument/2006/relationships/slide" Target="slides/slide93.xml"/><Relationship Id="rId60" Type="http://schemas.openxmlformats.org/officeDocument/2006/relationships/slide" Target="slides/slide101.xml"/><Relationship Id="rId65" Type="http://schemas.openxmlformats.org/officeDocument/2006/relationships/slide" Target="slides/slide106.xml"/><Relationship Id="rId73" Type="http://schemas.openxmlformats.org/officeDocument/2006/relationships/slide" Target="slides/slide114.xml"/><Relationship Id="rId78" Type="http://schemas.openxmlformats.org/officeDocument/2006/relationships/slide" Target="slides/slide119.xml"/><Relationship Id="rId81" Type="http://schemas.openxmlformats.org/officeDocument/2006/relationships/slide" Target="slides/slide122.xml"/><Relationship Id="rId86" Type="http://schemas.openxmlformats.org/officeDocument/2006/relationships/slide" Target="slides/slide127.xml"/><Relationship Id="rId94" Type="http://schemas.openxmlformats.org/officeDocument/2006/relationships/slide" Target="slides/slide135.xml"/><Relationship Id="rId99" Type="http://schemas.openxmlformats.org/officeDocument/2006/relationships/slide" Target="slides/slide140.xml"/><Relationship Id="rId101" Type="http://schemas.openxmlformats.org/officeDocument/2006/relationships/slide" Target="slides/slide142.xml"/><Relationship Id="rId122" Type="http://schemas.openxmlformats.org/officeDocument/2006/relationships/slide" Target="slides/slide163.xml"/><Relationship Id="rId130" Type="http://schemas.openxmlformats.org/officeDocument/2006/relationships/slide" Target="slides/slide171.xml"/><Relationship Id="rId4" Type="http://schemas.openxmlformats.org/officeDocument/2006/relationships/slide" Target="slides/slide4.xml"/><Relationship Id="rId9" Type="http://schemas.openxmlformats.org/officeDocument/2006/relationships/slide" Target="slides/slide9.xml"/><Relationship Id="rId13" Type="http://schemas.openxmlformats.org/officeDocument/2006/relationships/slide" Target="slides/slide13.xml"/><Relationship Id="rId18" Type="http://schemas.openxmlformats.org/officeDocument/2006/relationships/slide" Target="slides/slide18.xml"/><Relationship Id="rId39" Type="http://schemas.openxmlformats.org/officeDocument/2006/relationships/slide" Target="slides/slide42.xml"/><Relationship Id="rId109" Type="http://schemas.openxmlformats.org/officeDocument/2006/relationships/slide" Target="slides/slide150.xml"/><Relationship Id="rId34" Type="http://schemas.openxmlformats.org/officeDocument/2006/relationships/slide" Target="slides/slide37.xml"/><Relationship Id="rId50" Type="http://schemas.openxmlformats.org/officeDocument/2006/relationships/slide" Target="slides/slide91.xml"/><Relationship Id="rId55" Type="http://schemas.openxmlformats.org/officeDocument/2006/relationships/slide" Target="slides/slide96.xml"/><Relationship Id="rId76" Type="http://schemas.openxmlformats.org/officeDocument/2006/relationships/slide" Target="slides/slide117.xml"/><Relationship Id="rId97" Type="http://schemas.openxmlformats.org/officeDocument/2006/relationships/slide" Target="slides/slide138.xml"/><Relationship Id="rId104" Type="http://schemas.openxmlformats.org/officeDocument/2006/relationships/slide" Target="slides/slide145.xml"/><Relationship Id="rId120" Type="http://schemas.openxmlformats.org/officeDocument/2006/relationships/slide" Target="slides/slide161.xml"/><Relationship Id="rId125" Type="http://schemas.openxmlformats.org/officeDocument/2006/relationships/slide" Target="slides/slide166.xml"/><Relationship Id="rId7" Type="http://schemas.openxmlformats.org/officeDocument/2006/relationships/slide" Target="slides/slide7.xml"/><Relationship Id="rId71" Type="http://schemas.openxmlformats.org/officeDocument/2006/relationships/slide" Target="slides/slide112.xml"/><Relationship Id="rId92" Type="http://schemas.openxmlformats.org/officeDocument/2006/relationships/slide" Target="slides/slide133.xml"/><Relationship Id="rId2" Type="http://schemas.openxmlformats.org/officeDocument/2006/relationships/slide" Target="slides/slide2.xml"/><Relationship Id="rId29" Type="http://schemas.openxmlformats.org/officeDocument/2006/relationships/slide" Target="slides/slide32.xml"/><Relationship Id="rId24" Type="http://schemas.openxmlformats.org/officeDocument/2006/relationships/slide" Target="slides/slide27.xml"/><Relationship Id="rId40" Type="http://schemas.openxmlformats.org/officeDocument/2006/relationships/slide" Target="slides/slide43.xml"/><Relationship Id="rId45" Type="http://schemas.openxmlformats.org/officeDocument/2006/relationships/slide" Target="slides/slide70.xml"/><Relationship Id="rId66" Type="http://schemas.openxmlformats.org/officeDocument/2006/relationships/slide" Target="slides/slide107.xml"/><Relationship Id="rId87" Type="http://schemas.openxmlformats.org/officeDocument/2006/relationships/slide" Target="slides/slide128.xml"/><Relationship Id="rId110" Type="http://schemas.openxmlformats.org/officeDocument/2006/relationships/slide" Target="slides/slide151.xml"/><Relationship Id="rId115" Type="http://schemas.openxmlformats.org/officeDocument/2006/relationships/slide" Target="slides/slide156.xml"/><Relationship Id="rId131" Type="http://schemas.openxmlformats.org/officeDocument/2006/relationships/slide" Target="slides/slide172.xml"/><Relationship Id="rId61" Type="http://schemas.openxmlformats.org/officeDocument/2006/relationships/slide" Target="slides/slide102.xml"/><Relationship Id="rId82" Type="http://schemas.openxmlformats.org/officeDocument/2006/relationships/slide" Target="slides/slide123.xml"/><Relationship Id="rId19" Type="http://schemas.openxmlformats.org/officeDocument/2006/relationships/slide" Target="slides/slide1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583" cy="480388"/>
          </a:xfrm>
          <a:prstGeom prst="rect">
            <a:avLst/>
          </a:prstGeom>
        </p:spPr>
        <p:txBody>
          <a:bodyPr vert="horz" lIns="94851" tIns="47425" rIns="94851" bIns="47425" rtlCol="0"/>
          <a:lstStyle>
            <a:lvl1pPr algn="l">
              <a:defRPr sz="1200"/>
            </a:lvl1pPr>
          </a:lstStyle>
          <a:p>
            <a:endParaRPr lang="en-GB"/>
          </a:p>
        </p:txBody>
      </p:sp>
      <p:sp>
        <p:nvSpPr>
          <p:cNvPr id="3" name="Date Placeholder 2"/>
          <p:cNvSpPr>
            <a:spLocks noGrp="1"/>
          </p:cNvSpPr>
          <p:nvPr>
            <p:ph type="dt" sz="quarter" idx="1"/>
          </p:nvPr>
        </p:nvSpPr>
        <p:spPr>
          <a:xfrm>
            <a:off x="4142962" y="0"/>
            <a:ext cx="3170583" cy="480388"/>
          </a:xfrm>
          <a:prstGeom prst="rect">
            <a:avLst/>
          </a:prstGeom>
        </p:spPr>
        <p:txBody>
          <a:bodyPr vert="horz" lIns="94851" tIns="47425" rIns="94851" bIns="47425" rtlCol="0"/>
          <a:lstStyle>
            <a:lvl1pPr algn="r">
              <a:defRPr sz="1200"/>
            </a:lvl1pPr>
          </a:lstStyle>
          <a:p>
            <a:fld id="{97099986-900D-4C09-9843-1C64618024AA}" type="datetimeFigureOut">
              <a:rPr lang="en-US" smtClean="0"/>
              <a:pPr/>
              <a:t>14-Jul-17</a:t>
            </a:fld>
            <a:endParaRPr lang="en-GB"/>
          </a:p>
        </p:txBody>
      </p:sp>
      <p:sp>
        <p:nvSpPr>
          <p:cNvPr id="4" name="Footer Placeholder 3"/>
          <p:cNvSpPr>
            <a:spLocks noGrp="1"/>
          </p:cNvSpPr>
          <p:nvPr>
            <p:ph type="ftr" sz="quarter" idx="2"/>
          </p:nvPr>
        </p:nvSpPr>
        <p:spPr>
          <a:xfrm>
            <a:off x="0" y="9119173"/>
            <a:ext cx="3170583" cy="480388"/>
          </a:xfrm>
          <a:prstGeom prst="rect">
            <a:avLst/>
          </a:prstGeom>
        </p:spPr>
        <p:txBody>
          <a:bodyPr vert="horz" lIns="94851" tIns="47425" rIns="94851" bIns="47425" rtlCol="0" anchor="b"/>
          <a:lstStyle>
            <a:lvl1pPr algn="l">
              <a:defRPr sz="1200"/>
            </a:lvl1pPr>
          </a:lstStyle>
          <a:p>
            <a:endParaRPr lang="en-GB"/>
          </a:p>
        </p:txBody>
      </p:sp>
      <p:sp>
        <p:nvSpPr>
          <p:cNvPr id="5" name="Slide Number Placeholder 4"/>
          <p:cNvSpPr>
            <a:spLocks noGrp="1"/>
          </p:cNvSpPr>
          <p:nvPr>
            <p:ph type="sldNum" sz="quarter" idx="3"/>
          </p:nvPr>
        </p:nvSpPr>
        <p:spPr>
          <a:xfrm>
            <a:off x="4142962" y="9119173"/>
            <a:ext cx="3170583" cy="480388"/>
          </a:xfrm>
          <a:prstGeom prst="rect">
            <a:avLst/>
          </a:prstGeom>
        </p:spPr>
        <p:txBody>
          <a:bodyPr vert="horz" lIns="94851" tIns="47425" rIns="94851" bIns="47425" rtlCol="0" anchor="b"/>
          <a:lstStyle>
            <a:lvl1pPr algn="r">
              <a:defRPr sz="1200"/>
            </a:lvl1pPr>
          </a:lstStyle>
          <a:p>
            <a:fld id="{3952C39E-4A0B-41E7-9E3F-03B2E6D6451F}" type="slidenum">
              <a:rPr lang="en-GB" smtClean="0"/>
              <a:pPr/>
              <a:t>‹#›</a:t>
            </a:fld>
            <a:endParaRPr lang="en-GB"/>
          </a:p>
        </p:txBody>
      </p:sp>
    </p:spTree>
    <p:extLst>
      <p:ext uri="{BB962C8B-B14F-4D97-AF65-F5344CB8AC3E}">
        <p14:creationId xmlns:p14="http://schemas.microsoft.com/office/powerpoint/2010/main" val="79567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583" cy="480388"/>
          </a:xfrm>
          <a:prstGeom prst="rect">
            <a:avLst/>
          </a:prstGeom>
        </p:spPr>
        <p:txBody>
          <a:bodyPr vert="horz" wrap="square" lIns="96653" tIns="48327" rIns="96653" bIns="48327"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4142962" y="0"/>
            <a:ext cx="3170583" cy="480388"/>
          </a:xfrm>
          <a:prstGeom prst="rect">
            <a:avLst/>
          </a:prstGeom>
        </p:spPr>
        <p:txBody>
          <a:bodyPr vert="horz" wrap="square" lIns="96653" tIns="48327" rIns="96653" bIns="48327" numCol="1" anchor="t" anchorCtr="0" compatLnSpc="1">
            <a:prstTxWarp prst="textNoShape">
              <a:avLst/>
            </a:prstTxWarp>
          </a:bodyPr>
          <a:lstStyle>
            <a:lvl1pPr algn="r">
              <a:defRPr sz="1200"/>
            </a:lvl1pPr>
          </a:lstStyle>
          <a:p>
            <a:fld id="{23A7349B-2F4B-4BA6-A6A2-6DBBF37A6C3B}" type="datetimeFigureOut">
              <a:rPr lang="en-US"/>
              <a:pPr/>
              <a:t>14-Jul-17</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6653" tIns="48327" rIns="96653" bIns="48327" rtlCol="0" anchor="ctr"/>
          <a:lstStyle/>
          <a:p>
            <a:pPr lvl="0"/>
            <a:endParaRPr lang="en-US" noProof="0"/>
          </a:p>
        </p:txBody>
      </p:sp>
      <p:sp>
        <p:nvSpPr>
          <p:cNvPr id="5" name="Notes Placeholder 4"/>
          <p:cNvSpPr>
            <a:spLocks noGrp="1"/>
          </p:cNvSpPr>
          <p:nvPr>
            <p:ph type="body" sz="quarter" idx="3"/>
          </p:nvPr>
        </p:nvSpPr>
        <p:spPr>
          <a:xfrm>
            <a:off x="732183" y="4561226"/>
            <a:ext cx="5850835" cy="4320213"/>
          </a:xfrm>
          <a:prstGeom prst="rect">
            <a:avLst/>
          </a:prstGeom>
        </p:spPr>
        <p:txBody>
          <a:bodyPr vert="horz" lIns="96653" tIns="48327" rIns="96653" bIns="48327"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19173"/>
            <a:ext cx="3170583" cy="480388"/>
          </a:xfrm>
          <a:prstGeom prst="rect">
            <a:avLst/>
          </a:prstGeom>
        </p:spPr>
        <p:txBody>
          <a:bodyPr vert="horz" wrap="square" lIns="96653" tIns="48327" rIns="96653" bIns="48327" numCol="1" anchor="b" anchorCtr="0" compatLnSpc="1">
            <a:prstTxWarp prst="textNoShape">
              <a:avLst/>
            </a:prstTxWarp>
          </a:bodyPr>
          <a:lstStyle>
            <a:lvl1pPr>
              <a:defRPr sz="1200"/>
            </a:lvl1pPr>
          </a:lstStyle>
          <a:p>
            <a:endParaRPr lang="en-US"/>
          </a:p>
        </p:txBody>
      </p:sp>
      <p:sp>
        <p:nvSpPr>
          <p:cNvPr id="7" name="Slide Number Placeholder 6"/>
          <p:cNvSpPr>
            <a:spLocks noGrp="1"/>
          </p:cNvSpPr>
          <p:nvPr>
            <p:ph type="sldNum" sz="quarter" idx="5"/>
          </p:nvPr>
        </p:nvSpPr>
        <p:spPr>
          <a:xfrm>
            <a:off x="4142962" y="9119173"/>
            <a:ext cx="3170583" cy="480388"/>
          </a:xfrm>
          <a:prstGeom prst="rect">
            <a:avLst/>
          </a:prstGeom>
        </p:spPr>
        <p:txBody>
          <a:bodyPr vert="horz" wrap="square" lIns="96653" tIns="48327" rIns="96653" bIns="48327" numCol="1" anchor="b" anchorCtr="0" compatLnSpc="1">
            <a:prstTxWarp prst="textNoShape">
              <a:avLst/>
            </a:prstTxWarp>
          </a:bodyPr>
          <a:lstStyle>
            <a:lvl1pPr algn="r">
              <a:defRPr sz="1200"/>
            </a:lvl1pPr>
          </a:lstStyle>
          <a:p>
            <a:fld id="{740DFF3E-EC86-4506-9062-715F29290EBE}" type="slidenum">
              <a:rPr lang="en-US"/>
              <a:pPr/>
              <a:t>‹#›</a:t>
            </a:fld>
            <a:endParaRPr lang="en-US"/>
          </a:p>
        </p:txBody>
      </p:sp>
    </p:spTree>
    <p:extLst>
      <p:ext uri="{BB962C8B-B14F-4D97-AF65-F5344CB8AC3E}">
        <p14:creationId xmlns:p14="http://schemas.microsoft.com/office/powerpoint/2010/main" val="7224960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70662" indent="-296408" eaLnBrk="0" hangingPunct="0">
              <a:defRPr>
                <a:solidFill>
                  <a:schemeClr val="tx1"/>
                </a:solidFill>
                <a:latin typeface="Calibri" pitchFamily="34" charset="0"/>
                <a:cs typeface="Arial" pitchFamily="34" charset="0"/>
              </a:defRPr>
            </a:lvl2pPr>
            <a:lvl3pPr marL="1185634" indent="-237127" eaLnBrk="0" hangingPunct="0">
              <a:defRPr>
                <a:solidFill>
                  <a:schemeClr val="tx1"/>
                </a:solidFill>
                <a:latin typeface="Calibri" pitchFamily="34" charset="0"/>
                <a:cs typeface="Arial" pitchFamily="34" charset="0"/>
              </a:defRPr>
            </a:lvl3pPr>
            <a:lvl4pPr marL="1659887" indent="-237127" eaLnBrk="0" hangingPunct="0">
              <a:defRPr>
                <a:solidFill>
                  <a:schemeClr val="tx1"/>
                </a:solidFill>
                <a:latin typeface="Calibri" pitchFamily="34" charset="0"/>
                <a:cs typeface="Arial" pitchFamily="34" charset="0"/>
              </a:defRPr>
            </a:lvl4pPr>
            <a:lvl5pPr marL="2134141" indent="-237127" eaLnBrk="0" hangingPunct="0">
              <a:defRPr>
                <a:solidFill>
                  <a:schemeClr val="tx1"/>
                </a:solidFill>
                <a:latin typeface="Calibri" pitchFamily="34" charset="0"/>
                <a:cs typeface="Arial" pitchFamily="34" charset="0"/>
              </a:defRPr>
            </a:lvl5pPr>
            <a:lvl6pPr marL="2608395" indent="-237127" eaLnBrk="0" fontAlgn="base" hangingPunct="0">
              <a:spcBef>
                <a:spcPct val="0"/>
              </a:spcBef>
              <a:spcAft>
                <a:spcPct val="0"/>
              </a:spcAft>
              <a:defRPr>
                <a:solidFill>
                  <a:schemeClr val="tx1"/>
                </a:solidFill>
                <a:latin typeface="Calibri" pitchFamily="34" charset="0"/>
                <a:cs typeface="Arial" pitchFamily="34" charset="0"/>
              </a:defRPr>
            </a:lvl6pPr>
            <a:lvl7pPr marL="3082648" indent="-237127" eaLnBrk="0" fontAlgn="base" hangingPunct="0">
              <a:spcBef>
                <a:spcPct val="0"/>
              </a:spcBef>
              <a:spcAft>
                <a:spcPct val="0"/>
              </a:spcAft>
              <a:defRPr>
                <a:solidFill>
                  <a:schemeClr val="tx1"/>
                </a:solidFill>
                <a:latin typeface="Calibri" pitchFamily="34" charset="0"/>
                <a:cs typeface="Arial" pitchFamily="34" charset="0"/>
              </a:defRPr>
            </a:lvl7pPr>
            <a:lvl8pPr marL="3556902" indent="-237127" eaLnBrk="0" fontAlgn="base" hangingPunct="0">
              <a:spcBef>
                <a:spcPct val="0"/>
              </a:spcBef>
              <a:spcAft>
                <a:spcPct val="0"/>
              </a:spcAft>
              <a:defRPr>
                <a:solidFill>
                  <a:schemeClr val="tx1"/>
                </a:solidFill>
                <a:latin typeface="Calibri" pitchFamily="34" charset="0"/>
                <a:cs typeface="Arial" pitchFamily="34" charset="0"/>
              </a:defRPr>
            </a:lvl8pPr>
            <a:lvl9pPr marL="4031155" indent="-237127"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34A9A5C7-6011-420F-882E-0A7BD3AC7CB2}" type="slidenum">
              <a:rPr lang="en-US" smtClean="0"/>
              <a:pPr eaLnBrk="1" hangingPunct="1"/>
              <a:t>3</a:t>
            </a:fld>
            <a:endParaRPr lang="en-US" smtClean="0"/>
          </a:p>
        </p:txBody>
      </p:sp>
      <p:sp>
        <p:nvSpPr>
          <p:cNvPr id="870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70662" indent="-296408" eaLnBrk="0" hangingPunct="0">
              <a:defRPr>
                <a:solidFill>
                  <a:schemeClr val="tx1"/>
                </a:solidFill>
                <a:latin typeface="Calibri" pitchFamily="34" charset="0"/>
                <a:cs typeface="Arial" pitchFamily="34" charset="0"/>
              </a:defRPr>
            </a:lvl2pPr>
            <a:lvl3pPr marL="1185634" indent="-237127" eaLnBrk="0" hangingPunct="0">
              <a:defRPr>
                <a:solidFill>
                  <a:schemeClr val="tx1"/>
                </a:solidFill>
                <a:latin typeface="Calibri" pitchFamily="34" charset="0"/>
                <a:cs typeface="Arial" pitchFamily="34" charset="0"/>
              </a:defRPr>
            </a:lvl3pPr>
            <a:lvl4pPr marL="1659887" indent="-237127" eaLnBrk="0" hangingPunct="0">
              <a:defRPr>
                <a:solidFill>
                  <a:schemeClr val="tx1"/>
                </a:solidFill>
                <a:latin typeface="Calibri" pitchFamily="34" charset="0"/>
                <a:cs typeface="Arial" pitchFamily="34" charset="0"/>
              </a:defRPr>
            </a:lvl4pPr>
            <a:lvl5pPr marL="2134141" indent="-237127" eaLnBrk="0" hangingPunct="0">
              <a:defRPr>
                <a:solidFill>
                  <a:schemeClr val="tx1"/>
                </a:solidFill>
                <a:latin typeface="Calibri" pitchFamily="34" charset="0"/>
                <a:cs typeface="Arial" pitchFamily="34" charset="0"/>
              </a:defRPr>
            </a:lvl5pPr>
            <a:lvl6pPr marL="2608395" indent="-237127" eaLnBrk="0" fontAlgn="base" hangingPunct="0">
              <a:spcBef>
                <a:spcPct val="0"/>
              </a:spcBef>
              <a:spcAft>
                <a:spcPct val="0"/>
              </a:spcAft>
              <a:defRPr>
                <a:solidFill>
                  <a:schemeClr val="tx1"/>
                </a:solidFill>
                <a:latin typeface="Calibri" pitchFamily="34" charset="0"/>
                <a:cs typeface="Arial" pitchFamily="34" charset="0"/>
              </a:defRPr>
            </a:lvl6pPr>
            <a:lvl7pPr marL="3082648" indent="-237127" eaLnBrk="0" fontAlgn="base" hangingPunct="0">
              <a:spcBef>
                <a:spcPct val="0"/>
              </a:spcBef>
              <a:spcAft>
                <a:spcPct val="0"/>
              </a:spcAft>
              <a:defRPr>
                <a:solidFill>
                  <a:schemeClr val="tx1"/>
                </a:solidFill>
                <a:latin typeface="Calibri" pitchFamily="34" charset="0"/>
                <a:cs typeface="Arial" pitchFamily="34" charset="0"/>
              </a:defRPr>
            </a:lvl7pPr>
            <a:lvl8pPr marL="3556902" indent="-237127" eaLnBrk="0" fontAlgn="base" hangingPunct="0">
              <a:spcBef>
                <a:spcPct val="0"/>
              </a:spcBef>
              <a:spcAft>
                <a:spcPct val="0"/>
              </a:spcAft>
              <a:defRPr>
                <a:solidFill>
                  <a:schemeClr val="tx1"/>
                </a:solidFill>
                <a:latin typeface="Calibri" pitchFamily="34" charset="0"/>
                <a:cs typeface="Arial" pitchFamily="34" charset="0"/>
              </a:defRPr>
            </a:lvl8pPr>
            <a:lvl9pPr marL="4031155" indent="-237127"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CE5E6EB8-8630-4083-832B-4FCEEC35AAD5}" type="slidenum">
              <a:rPr lang="en-US"/>
              <a:pPr eaLnBrk="1" hangingPunct="1"/>
              <a:t>20</a:t>
            </a:fld>
            <a:endParaRPr lang="en-US"/>
          </a:p>
        </p:txBody>
      </p:sp>
      <p:sp>
        <p:nvSpPr>
          <p:cNvPr id="71683" name="Rectangle 2"/>
          <p:cNvSpPr>
            <a:spLocks noChangeArrowheads="1"/>
          </p:cNvSpPr>
          <p:nvPr/>
        </p:nvSpPr>
        <p:spPr bwMode="auto">
          <a:xfrm>
            <a:off x="4159527" y="8198"/>
            <a:ext cx="3185491" cy="45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71684" name="Rectangle 3"/>
          <p:cNvSpPr>
            <a:spLocks noChangeArrowheads="1"/>
          </p:cNvSpPr>
          <p:nvPr/>
        </p:nvSpPr>
        <p:spPr bwMode="auto">
          <a:xfrm>
            <a:off x="-33131" y="9137209"/>
            <a:ext cx="3182179" cy="449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71685" name="Rectangle 4"/>
          <p:cNvSpPr>
            <a:spLocks noChangeArrowheads="1"/>
          </p:cNvSpPr>
          <p:nvPr/>
        </p:nvSpPr>
        <p:spPr bwMode="auto">
          <a:xfrm>
            <a:off x="-33131" y="8198"/>
            <a:ext cx="3182179" cy="45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71686" name="Rectangle 5"/>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2359" tIns="53696" rIns="102359" bIns="53696" numCol="1" anchor="t" anchorCtr="0" compatLnSpc="1">
            <a:prstTxWarp prst="textNoShape">
              <a:avLst/>
            </a:prstTxWarp>
          </a:bodyPr>
          <a:lstStyle/>
          <a:p>
            <a:pPr defTabSz="1091772" eaLnBrk="1" hangingPunct="1">
              <a:spcBef>
                <a:spcPct val="0"/>
              </a:spcBef>
            </a:pPr>
            <a:endParaRPr lang="en-US" dirty="0" smtClean="0"/>
          </a:p>
          <a:p>
            <a:pPr defTabSz="1091772" eaLnBrk="1" hangingPunct="1">
              <a:spcBef>
                <a:spcPct val="0"/>
              </a:spcBef>
            </a:pPr>
            <a:r>
              <a:rPr lang="en-US" dirty="0" smtClean="0"/>
              <a:t> </a:t>
            </a:r>
          </a:p>
        </p:txBody>
      </p:sp>
      <p:sp>
        <p:nvSpPr>
          <p:cNvPr id="71687" name="Rectangle 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70662" indent="-296408" eaLnBrk="0" hangingPunct="0">
              <a:defRPr>
                <a:solidFill>
                  <a:schemeClr val="tx1"/>
                </a:solidFill>
                <a:latin typeface="Calibri" pitchFamily="34" charset="0"/>
                <a:cs typeface="Arial" pitchFamily="34" charset="0"/>
              </a:defRPr>
            </a:lvl2pPr>
            <a:lvl3pPr marL="1185634" indent="-237127" eaLnBrk="0" hangingPunct="0">
              <a:defRPr>
                <a:solidFill>
                  <a:schemeClr val="tx1"/>
                </a:solidFill>
                <a:latin typeface="Calibri" pitchFamily="34" charset="0"/>
                <a:cs typeface="Arial" pitchFamily="34" charset="0"/>
              </a:defRPr>
            </a:lvl3pPr>
            <a:lvl4pPr marL="1659887" indent="-237127" eaLnBrk="0" hangingPunct="0">
              <a:defRPr>
                <a:solidFill>
                  <a:schemeClr val="tx1"/>
                </a:solidFill>
                <a:latin typeface="Calibri" pitchFamily="34" charset="0"/>
                <a:cs typeface="Arial" pitchFamily="34" charset="0"/>
              </a:defRPr>
            </a:lvl4pPr>
            <a:lvl5pPr marL="2134141" indent="-237127" eaLnBrk="0" hangingPunct="0">
              <a:defRPr>
                <a:solidFill>
                  <a:schemeClr val="tx1"/>
                </a:solidFill>
                <a:latin typeface="Calibri" pitchFamily="34" charset="0"/>
                <a:cs typeface="Arial" pitchFamily="34" charset="0"/>
              </a:defRPr>
            </a:lvl5pPr>
            <a:lvl6pPr marL="2608395" indent="-237127" eaLnBrk="0" fontAlgn="base" hangingPunct="0">
              <a:spcBef>
                <a:spcPct val="0"/>
              </a:spcBef>
              <a:spcAft>
                <a:spcPct val="0"/>
              </a:spcAft>
              <a:defRPr>
                <a:solidFill>
                  <a:schemeClr val="tx1"/>
                </a:solidFill>
                <a:latin typeface="Calibri" pitchFamily="34" charset="0"/>
                <a:cs typeface="Arial" pitchFamily="34" charset="0"/>
              </a:defRPr>
            </a:lvl6pPr>
            <a:lvl7pPr marL="3082648" indent="-237127" eaLnBrk="0" fontAlgn="base" hangingPunct="0">
              <a:spcBef>
                <a:spcPct val="0"/>
              </a:spcBef>
              <a:spcAft>
                <a:spcPct val="0"/>
              </a:spcAft>
              <a:defRPr>
                <a:solidFill>
                  <a:schemeClr val="tx1"/>
                </a:solidFill>
                <a:latin typeface="Calibri" pitchFamily="34" charset="0"/>
                <a:cs typeface="Arial" pitchFamily="34" charset="0"/>
              </a:defRPr>
            </a:lvl7pPr>
            <a:lvl8pPr marL="3556902" indent="-237127" eaLnBrk="0" fontAlgn="base" hangingPunct="0">
              <a:spcBef>
                <a:spcPct val="0"/>
              </a:spcBef>
              <a:spcAft>
                <a:spcPct val="0"/>
              </a:spcAft>
              <a:defRPr>
                <a:solidFill>
                  <a:schemeClr val="tx1"/>
                </a:solidFill>
                <a:latin typeface="Calibri" pitchFamily="34" charset="0"/>
                <a:cs typeface="Arial" pitchFamily="34" charset="0"/>
              </a:defRPr>
            </a:lvl8pPr>
            <a:lvl9pPr marL="4031155" indent="-237127"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3270B773-F09B-4F82-B096-9480D3BD2348}" type="slidenum">
              <a:rPr lang="en-US"/>
              <a:pPr eaLnBrk="1" hangingPunct="1"/>
              <a:t>21</a:t>
            </a:fld>
            <a:endParaRPr lang="en-US"/>
          </a:p>
        </p:txBody>
      </p:sp>
      <p:sp>
        <p:nvSpPr>
          <p:cNvPr id="727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8" name="Rectangle 3"/>
          <p:cNvSpPr>
            <a:spLocks noGrp="1" noChangeArrowheads="1"/>
          </p:cNvSpPr>
          <p:nvPr>
            <p:ph type="body" idx="1"/>
          </p:nvPr>
        </p:nvSpPr>
        <p:spPr bwMode="auto">
          <a:xfrm>
            <a:off x="975693" y="4561226"/>
            <a:ext cx="5362160" cy="431857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999556" eaLnBrk="1" hangingPunct="1">
              <a:spcBef>
                <a:spcPct val="0"/>
              </a:spcBef>
            </a:pPr>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70662" indent="-296408" eaLnBrk="0" hangingPunct="0">
              <a:defRPr>
                <a:solidFill>
                  <a:schemeClr val="tx1"/>
                </a:solidFill>
                <a:latin typeface="Calibri" pitchFamily="34" charset="0"/>
                <a:cs typeface="Arial" pitchFamily="34" charset="0"/>
              </a:defRPr>
            </a:lvl2pPr>
            <a:lvl3pPr marL="1185634" indent="-237127" eaLnBrk="0" hangingPunct="0">
              <a:defRPr>
                <a:solidFill>
                  <a:schemeClr val="tx1"/>
                </a:solidFill>
                <a:latin typeface="Calibri" pitchFamily="34" charset="0"/>
                <a:cs typeface="Arial" pitchFamily="34" charset="0"/>
              </a:defRPr>
            </a:lvl3pPr>
            <a:lvl4pPr marL="1659887" indent="-237127" eaLnBrk="0" hangingPunct="0">
              <a:defRPr>
                <a:solidFill>
                  <a:schemeClr val="tx1"/>
                </a:solidFill>
                <a:latin typeface="Calibri" pitchFamily="34" charset="0"/>
                <a:cs typeface="Arial" pitchFamily="34" charset="0"/>
              </a:defRPr>
            </a:lvl4pPr>
            <a:lvl5pPr marL="2134141" indent="-237127" eaLnBrk="0" hangingPunct="0">
              <a:defRPr>
                <a:solidFill>
                  <a:schemeClr val="tx1"/>
                </a:solidFill>
                <a:latin typeface="Calibri" pitchFamily="34" charset="0"/>
                <a:cs typeface="Arial" pitchFamily="34" charset="0"/>
              </a:defRPr>
            </a:lvl5pPr>
            <a:lvl6pPr marL="2608395" indent="-237127" eaLnBrk="0" fontAlgn="base" hangingPunct="0">
              <a:spcBef>
                <a:spcPct val="0"/>
              </a:spcBef>
              <a:spcAft>
                <a:spcPct val="0"/>
              </a:spcAft>
              <a:defRPr>
                <a:solidFill>
                  <a:schemeClr val="tx1"/>
                </a:solidFill>
                <a:latin typeface="Calibri" pitchFamily="34" charset="0"/>
                <a:cs typeface="Arial" pitchFamily="34" charset="0"/>
              </a:defRPr>
            </a:lvl6pPr>
            <a:lvl7pPr marL="3082648" indent="-237127" eaLnBrk="0" fontAlgn="base" hangingPunct="0">
              <a:spcBef>
                <a:spcPct val="0"/>
              </a:spcBef>
              <a:spcAft>
                <a:spcPct val="0"/>
              </a:spcAft>
              <a:defRPr>
                <a:solidFill>
                  <a:schemeClr val="tx1"/>
                </a:solidFill>
                <a:latin typeface="Calibri" pitchFamily="34" charset="0"/>
                <a:cs typeface="Arial" pitchFamily="34" charset="0"/>
              </a:defRPr>
            </a:lvl7pPr>
            <a:lvl8pPr marL="3556902" indent="-237127" eaLnBrk="0" fontAlgn="base" hangingPunct="0">
              <a:spcBef>
                <a:spcPct val="0"/>
              </a:spcBef>
              <a:spcAft>
                <a:spcPct val="0"/>
              </a:spcAft>
              <a:defRPr>
                <a:solidFill>
                  <a:schemeClr val="tx1"/>
                </a:solidFill>
                <a:latin typeface="Calibri" pitchFamily="34" charset="0"/>
                <a:cs typeface="Arial" pitchFamily="34" charset="0"/>
              </a:defRPr>
            </a:lvl8pPr>
            <a:lvl9pPr marL="4031155" indent="-237127"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3A3E310E-029B-4DEB-BCAE-CA89CD7E5AB4}" type="slidenum">
              <a:rPr lang="en-US"/>
              <a:pPr eaLnBrk="1" hangingPunct="1"/>
              <a:t>22</a:t>
            </a:fld>
            <a:endParaRPr lang="en-US"/>
          </a:p>
        </p:txBody>
      </p:sp>
      <p:sp>
        <p:nvSpPr>
          <p:cNvPr id="73731" name="Rectangle 2"/>
          <p:cNvSpPr>
            <a:spLocks noGrp="1" noRot="1" noChangeAspect="1" noChangeArrowheads="1" noTextEdit="1"/>
          </p:cNvSpPr>
          <p:nvPr>
            <p:ph type="sldImg"/>
          </p:nvPr>
        </p:nvSpPr>
        <p:spPr bwMode="auto">
          <a:xfrm>
            <a:off x="1417638" y="842963"/>
            <a:ext cx="4479925" cy="335915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737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2359" tIns="53696" rIns="102359" bIns="53696" numCol="1" anchor="t" anchorCtr="0" compatLnSpc="1">
            <a:prstTxWarp prst="textNoShape">
              <a:avLst/>
            </a:prstTxWarp>
          </a:bodyPr>
          <a:lstStyle/>
          <a:p>
            <a:pPr eaLnBrk="1" hangingPunct="1">
              <a:spcBef>
                <a:spcPct val="0"/>
              </a:spcBef>
            </a:pPr>
            <a:r>
              <a:rPr lang="en-US" smtClean="0"/>
              <a:t>Similarly in other 4 modes, though here only r13-&gt;r14 swapped.</a:t>
            </a:r>
          </a:p>
          <a:p>
            <a:pPr eaLnBrk="1" hangingPunct="1">
              <a:spcBef>
                <a:spcPct val="0"/>
              </a:spcBef>
            </a:pPr>
            <a:r>
              <a:rPr lang="en-US" smtClean="0"/>
              <a:t>“Banked” registers stored between mode swaps. Useful for interrupt handling because nothing to set up. Can thus run more quickly.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72F4009B-C745-401C-BB0E-A52CD73ED6FD}" type="slidenum">
              <a:rPr lang="en-US" altLang="zh-TW"/>
              <a:pPr eaLnBrk="1" hangingPunct="1"/>
              <a:t>23</a:t>
            </a:fld>
            <a:endParaRPr lang="en-US" altLang="zh-TW"/>
          </a:p>
        </p:txBody>
      </p:sp>
      <p:sp>
        <p:nvSpPr>
          <p:cNvPr id="50179"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0" name="Rectangle 3"/>
          <p:cNvSpPr>
            <a:spLocks noGrp="1" noChangeArrowheads="1"/>
          </p:cNvSpPr>
          <p:nvPr>
            <p:ph type="body" idx="1"/>
          </p:nvPr>
        </p:nvSpPr>
        <p:spPr bwMode="auto">
          <a:xfrm>
            <a:off x="977055" y="4558904"/>
            <a:ext cx="5361093" cy="432054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70662" indent="-296408" eaLnBrk="0" hangingPunct="0">
              <a:defRPr>
                <a:solidFill>
                  <a:schemeClr val="tx1"/>
                </a:solidFill>
                <a:latin typeface="Calibri" pitchFamily="34" charset="0"/>
                <a:cs typeface="Arial" pitchFamily="34" charset="0"/>
              </a:defRPr>
            </a:lvl2pPr>
            <a:lvl3pPr marL="1185634" indent="-237127" eaLnBrk="0" hangingPunct="0">
              <a:defRPr>
                <a:solidFill>
                  <a:schemeClr val="tx1"/>
                </a:solidFill>
                <a:latin typeface="Calibri" pitchFamily="34" charset="0"/>
                <a:cs typeface="Arial" pitchFamily="34" charset="0"/>
              </a:defRPr>
            </a:lvl3pPr>
            <a:lvl4pPr marL="1659887" indent="-237127" eaLnBrk="0" hangingPunct="0">
              <a:defRPr>
                <a:solidFill>
                  <a:schemeClr val="tx1"/>
                </a:solidFill>
                <a:latin typeface="Calibri" pitchFamily="34" charset="0"/>
                <a:cs typeface="Arial" pitchFamily="34" charset="0"/>
              </a:defRPr>
            </a:lvl4pPr>
            <a:lvl5pPr marL="2134141" indent="-237127" eaLnBrk="0" hangingPunct="0">
              <a:defRPr>
                <a:solidFill>
                  <a:schemeClr val="tx1"/>
                </a:solidFill>
                <a:latin typeface="Calibri" pitchFamily="34" charset="0"/>
                <a:cs typeface="Arial" pitchFamily="34" charset="0"/>
              </a:defRPr>
            </a:lvl5pPr>
            <a:lvl6pPr marL="2608395" indent="-237127" eaLnBrk="0" fontAlgn="base" hangingPunct="0">
              <a:spcBef>
                <a:spcPct val="0"/>
              </a:spcBef>
              <a:spcAft>
                <a:spcPct val="0"/>
              </a:spcAft>
              <a:defRPr>
                <a:solidFill>
                  <a:schemeClr val="tx1"/>
                </a:solidFill>
                <a:latin typeface="Calibri" pitchFamily="34" charset="0"/>
                <a:cs typeface="Arial" pitchFamily="34" charset="0"/>
              </a:defRPr>
            </a:lvl6pPr>
            <a:lvl7pPr marL="3082648" indent="-237127" eaLnBrk="0" fontAlgn="base" hangingPunct="0">
              <a:spcBef>
                <a:spcPct val="0"/>
              </a:spcBef>
              <a:spcAft>
                <a:spcPct val="0"/>
              </a:spcAft>
              <a:defRPr>
                <a:solidFill>
                  <a:schemeClr val="tx1"/>
                </a:solidFill>
                <a:latin typeface="Calibri" pitchFamily="34" charset="0"/>
                <a:cs typeface="Arial" pitchFamily="34" charset="0"/>
              </a:defRPr>
            </a:lvl7pPr>
            <a:lvl8pPr marL="3556902" indent="-237127" eaLnBrk="0" fontAlgn="base" hangingPunct="0">
              <a:spcBef>
                <a:spcPct val="0"/>
              </a:spcBef>
              <a:spcAft>
                <a:spcPct val="0"/>
              </a:spcAft>
              <a:defRPr>
                <a:solidFill>
                  <a:schemeClr val="tx1"/>
                </a:solidFill>
                <a:latin typeface="Calibri" pitchFamily="34" charset="0"/>
                <a:cs typeface="Arial" pitchFamily="34" charset="0"/>
              </a:defRPr>
            </a:lvl8pPr>
            <a:lvl9pPr marL="4031155" indent="-237127"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2AACB0A9-F749-4E2C-87AE-B073B3BF4965}" type="slidenum">
              <a:rPr lang="en-US"/>
              <a:pPr eaLnBrk="1" hangingPunct="1"/>
              <a:t>30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41CDB851-45EC-4781-84AF-E199787198FE}" type="slidenum">
              <a:rPr lang="en-US"/>
              <a:pPr eaLnBrk="1" hangingPunct="1"/>
              <a:t>52</a:t>
            </a:fld>
            <a:endParaRPr lang="en-US"/>
          </a:p>
        </p:txBody>
      </p:sp>
      <p:sp>
        <p:nvSpPr>
          <p:cNvPr id="51203" name="Rectangle 2"/>
          <p:cNvSpPr>
            <a:spLocks noChangeArrowheads="1"/>
          </p:cNvSpPr>
          <p:nvPr/>
        </p:nvSpPr>
        <p:spPr bwMode="auto">
          <a:xfrm>
            <a:off x="4158827" y="8336"/>
            <a:ext cx="3186854"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51204" name="Rectangle 3"/>
          <p:cNvSpPr>
            <a:spLocks noChangeArrowheads="1"/>
          </p:cNvSpPr>
          <p:nvPr/>
        </p:nvSpPr>
        <p:spPr bwMode="auto">
          <a:xfrm>
            <a:off x="-33866" y="9137809"/>
            <a:ext cx="3183466" cy="448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51205" name="Rectangle 4"/>
          <p:cNvSpPr>
            <a:spLocks noChangeArrowheads="1"/>
          </p:cNvSpPr>
          <p:nvPr/>
        </p:nvSpPr>
        <p:spPr bwMode="auto">
          <a:xfrm>
            <a:off x="-33866" y="8336"/>
            <a:ext cx="3183466"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51206" name="Rectangle 5"/>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1207" name="Rectangle 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9AB567A6-455E-44C6-9639-DB1C7413F87F}" type="slidenum">
              <a:rPr lang="en-US"/>
              <a:pPr eaLnBrk="1" hangingPunct="1"/>
              <a:t>53</a:t>
            </a:fld>
            <a:endParaRPr lang="en-US"/>
          </a:p>
        </p:txBody>
      </p:sp>
      <p:sp>
        <p:nvSpPr>
          <p:cNvPr id="52227" name="Rectangle 2"/>
          <p:cNvSpPr>
            <a:spLocks noChangeArrowheads="1"/>
          </p:cNvSpPr>
          <p:nvPr/>
        </p:nvSpPr>
        <p:spPr bwMode="auto">
          <a:xfrm>
            <a:off x="4158827" y="8336"/>
            <a:ext cx="3186854"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52228" name="Rectangle 3"/>
          <p:cNvSpPr>
            <a:spLocks noChangeArrowheads="1"/>
          </p:cNvSpPr>
          <p:nvPr/>
        </p:nvSpPr>
        <p:spPr bwMode="auto">
          <a:xfrm>
            <a:off x="-33866" y="9137809"/>
            <a:ext cx="3183466" cy="448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52229" name="Rectangle 4"/>
          <p:cNvSpPr>
            <a:spLocks noChangeArrowheads="1"/>
          </p:cNvSpPr>
          <p:nvPr/>
        </p:nvSpPr>
        <p:spPr bwMode="auto">
          <a:xfrm>
            <a:off x="-33866" y="8336"/>
            <a:ext cx="3183466"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52230" name="Rectangle 5"/>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2231" name="Rectangle 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B793D0AB-1DDD-4964-AEC5-E5D949276D71}" type="slidenum">
              <a:rPr lang="en-US"/>
              <a:pPr eaLnBrk="1" hangingPunct="1"/>
              <a:t>54</a:t>
            </a:fld>
            <a:endParaRPr lang="en-US"/>
          </a:p>
        </p:txBody>
      </p:sp>
      <p:sp>
        <p:nvSpPr>
          <p:cNvPr id="53251" name="Rectangle 2"/>
          <p:cNvSpPr>
            <a:spLocks noChangeArrowheads="1"/>
          </p:cNvSpPr>
          <p:nvPr/>
        </p:nvSpPr>
        <p:spPr bwMode="auto">
          <a:xfrm>
            <a:off x="4158827" y="8336"/>
            <a:ext cx="3186854"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53252" name="Rectangle 3"/>
          <p:cNvSpPr>
            <a:spLocks noChangeArrowheads="1"/>
          </p:cNvSpPr>
          <p:nvPr/>
        </p:nvSpPr>
        <p:spPr bwMode="auto">
          <a:xfrm>
            <a:off x="-33866" y="9137809"/>
            <a:ext cx="3183466" cy="448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53253" name="Rectangle 4"/>
          <p:cNvSpPr>
            <a:spLocks noChangeArrowheads="1"/>
          </p:cNvSpPr>
          <p:nvPr/>
        </p:nvSpPr>
        <p:spPr bwMode="auto">
          <a:xfrm>
            <a:off x="-33866" y="8336"/>
            <a:ext cx="3183466"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53254" name="Rectangle 5"/>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3255" name="Rectangle 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B551DD6B-5D67-40BC-BB58-A5BEF7A268F3}" type="slidenum">
              <a:rPr lang="en-US"/>
              <a:pPr eaLnBrk="1" hangingPunct="1"/>
              <a:t>55</a:t>
            </a:fld>
            <a:endParaRPr lang="en-US"/>
          </a:p>
        </p:txBody>
      </p:sp>
      <p:sp>
        <p:nvSpPr>
          <p:cNvPr id="54275" name="Rectangle 2"/>
          <p:cNvSpPr>
            <a:spLocks noChangeArrowheads="1"/>
          </p:cNvSpPr>
          <p:nvPr/>
        </p:nvSpPr>
        <p:spPr bwMode="auto">
          <a:xfrm>
            <a:off x="4158827" y="8336"/>
            <a:ext cx="3186854"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54276" name="Rectangle 3"/>
          <p:cNvSpPr>
            <a:spLocks noChangeArrowheads="1"/>
          </p:cNvSpPr>
          <p:nvPr/>
        </p:nvSpPr>
        <p:spPr bwMode="auto">
          <a:xfrm>
            <a:off x="-33866" y="9137809"/>
            <a:ext cx="3183466" cy="448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54277" name="Rectangle 4"/>
          <p:cNvSpPr>
            <a:spLocks noChangeArrowheads="1"/>
          </p:cNvSpPr>
          <p:nvPr/>
        </p:nvSpPr>
        <p:spPr bwMode="auto">
          <a:xfrm>
            <a:off x="-33866" y="8336"/>
            <a:ext cx="3183466"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54278" name="Rectangle 5"/>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4279" name="Rectangle 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3559556D-C3EB-494B-ADC0-9E9FCE5C6773}" type="slidenum">
              <a:rPr lang="en-US"/>
              <a:pPr eaLnBrk="1" hangingPunct="1"/>
              <a:t>57</a:t>
            </a:fld>
            <a:endParaRPr lang="en-US"/>
          </a:p>
        </p:txBody>
      </p:sp>
      <p:sp>
        <p:nvSpPr>
          <p:cNvPr id="55299" name="Rectangle 2"/>
          <p:cNvSpPr>
            <a:spLocks noChangeArrowheads="1"/>
          </p:cNvSpPr>
          <p:nvPr/>
        </p:nvSpPr>
        <p:spPr bwMode="auto">
          <a:xfrm>
            <a:off x="4158827" y="8336"/>
            <a:ext cx="3186854"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55300" name="Rectangle 3"/>
          <p:cNvSpPr>
            <a:spLocks noChangeArrowheads="1"/>
          </p:cNvSpPr>
          <p:nvPr/>
        </p:nvSpPr>
        <p:spPr bwMode="auto">
          <a:xfrm>
            <a:off x="-33866" y="9137809"/>
            <a:ext cx="3183466" cy="448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55301" name="Rectangle 4"/>
          <p:cNvSpPr>
            <a:spLocks noChangeArrowheads="1"/>
          </p:cNvSpPr>
          <p:nvPr/>
        </p:nvSpPr>
        <p:spPr bwMode="auto">
          <a:xfrm>
            <a:off x="-33866" y="8336"/>
            <a:ext cx="3183466"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55302" name="Rectangle 5"/>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5303" name="Rectangle 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70662" indent="-296408" eaLnBrk="0" hangingPunct="0">
              <a:defRPr>
                <a:solidFill>
                  <a:schemeClr val="tx1"/>
                </a:solidFill>
                <a:latin typeface="Calibri" pitchFamily="34" charset="0"/>
                <a:cs typeface="Arial" pitchFamily="34" charset="0"/>
              </a:defRPr>
            </a:lvl2pPr>
            <a:lvl3pPr marL="1185634" indent="-237127" eaLnBrk="0" hangingPunct="0">
              <a:defRPr>
                <a:solidFill>
                  <a:schemeClr val="tx1"/>
                </a:solidFill>
                <a:latin typeface="Calibri" pitchFamily="34" charset="0"/>
                <a:cs typeface="Arial" pitchFamily="34" charset="0"/>
              </a:defRPr>
            </a:lvl3pPr>
            <a:lvl4pPr marL="1659887" indent="-237127" eaLnBrk="0" hangingPunct="0">
              <a:defRPr>
                <a:solidFill>
                  <a:schemeClr val="tx1"/>
                </a:solidFill>
                <a:latin typeface="Calibri" pitchFamily="34" charset="0"/>
                <a:cs typeface="Arial" pitchFamily="34" charset="0"/>
              </a:defRPr>
            </a:lvl4pPr>
            <a:lvl5pPr marL="2134141" indent="-237127" eaLnBrk="0" hangingPunct="0">
              <a:defRPr>
                <a:solidFill>
                  <a:schemeClr val="tx1"/>
                </a:solidFill>
                <a:latin typeface="Calibri" pitchFamily="34" charset="0"/>
                <a:cs typeface="Arial" pitchFamily="34" charset="0"/>
              </a:defRPr>
            </a:lvl5pPr>
            <a:lvl6pPr marL="2608395" indent="-237127" eaLnBrk="0" fontAlgn="base" hangingPunct="0">
              <a:spcBef>
                <a:spcPct val="0"/>
              </a:spcBef>
              <a:spcAft>
                <a:spcPct val="0"/>
              </a:spcAft>
              <a:defRPr>
                <a:solidFill>
                  <a:schemeClr val="tx1"/>
                </a:solidFill>
                <a:latin typeface="Calibri" pitchFamily="34" charset="0"/>
                <a:cs typeface="Arial" pitchFamily="34" charset="0"/>
              </a:defRPr>
            </a:lvl6pPr>
            <a:lvl7pPr marL="3082648" indent="-237127" eaLnBrk="0" fontAlgn="base" hangingPunct="0">
              <a:spcBef>
                <a:spcPct val="0"/>
              </a:spcBef>
              <a:spcAft>
                <a:spcPct val="0"/>
              </a:spcAft>
              <a:defRPr>
                <a:solidFill>
                  <a:schemeClr val="tx1"/>
                </a:solidFill>
                <a:latin typeface="Calibri" pitchFamily="34" charset="0"/>
                <a:cs typeface="Arial" pitchFamily="34" charset="0"/>
              </a:defRPr>
            </a:lvl7pPr>
            <a:lvl8pPr marL="3556902" indent="-237127" eaLnBrk="0" fontAlgn="base" hangingPunct="0">
              <a:spcBef>
                <a:spcPct val="0"/>
              </a:spcBef>
              <a:spcAft>
                <a:spcPct val="0"/>
              </a:spcAft>
              <a:defRPr>
                <a:solidFill>
                  <a:schemeClr val="tx1"/>
                </a:solidFill>
                <a:latin typeface="Calibri" pitchFamily="34" charset="0"/>
                <a:cs typeface="Arial" pitchFamily="34" charset="0"/>
              </a:defRPr>
            </a:lvl8pPr>
            <a:lvl9pPr marL="4031155" indent="-237127"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8860B3AA-B032-4EC1-AFAF-64056CA38F73}" type="slidenum">
              <a:rPr lang="en-US" smtClean="0"/>
              <a:pPr eaLnBrk="1" hangingPunct="1"/>
              <a:t>4</a:t>
            </a:fld>
            <a:endParaRPr lang="en-US" smtClean="0"/>
          </a:p>
        </p:txBody>
      </p:sp>
      <p:sp>
        <p:nvSpPr>
          <p:cNvPr id="880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39CC3D61-EB71-45EA-B691-1CE888C80CA5}" type="slidenum">
              <a:rPr lang="en-US"/>
              <a:pPr eaLnBrk="1" hangingPunct="1"/>
              <a:t>58</a:t>
            </a:fld>
            <a:endParaRPr lang="en-US"/>
          </a:p>
        </p:txBody>
      </p:sp>
      <p:sp>
        <p:nvSpPr>
          <p:cNvPr id="56323" name="Rectangle 2"/>
          <p:cNvSpPr>
            <a:spLocks noChangeArrowheads="1"/>
          </p:cNvSpPr>
          <p:nvPr/>
        </p:nvSpPr>
        <p:spPr bwMode="auto">
          <a:xfrm>
            <a:off x="4158827" y="8336"/>
            <a:ext cx="3186854"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56324" name="Rectangle 3"/>
          <p:cNvSpPr>
            <a:spLocks noChangeArrowheads="1"/>
          </p:cNvSpPr>
          <p:nvPr/>
        </p:nvSpPr>
        <p:spPr bwMode="auto">
          <a:xfrm>
            <a:off x="-33866" y="9137809"/>
            <a:ext cx="3183466" cy="448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56325" name="Rectangle 4"/>
          <p:cNvSpPr>
            <a:spLocks noChangeArrowheads="1"/>
          </p:cNvSpPr>
          <p:nvPr/>
        </p:nvSpPr>
        <p:spPr bwMode="auto">
          <a:xfrm>
            <a:off x="-33866" y="8336"/>
            <a:ext cx="3183466"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56326" name="Rectangle 5"/>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6327" name="Rectangle 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54283A73-951B-4A3E-AE25-94E2A47614E6}" type="slidenum">
              <a:rPr lang="en-US"/>
              <a:pPr eaLnBrk="1" hangingPunct="1"/>
              <a:t>59</a:t>
            </a:fld>
            <a:endParaRPr lang="en-US"/>
          </a:p>
        </p:txBody>
      </p:sp>
      <p:sp>
        <p:nvSpPr>
          <p:cNvPr id="57347" name="Rectangle 2"/>
          <p:cNvSpPr>
            <a:spLocks noChangeArrowheads="1"/>
          </p:cNvSpPr>
          <p:nvPr/>
        </p:nvSpPr>
        <p:spPr bwMode="auto">
          <a:xfrm>
            <a:off x="4158827" y="8336"/>
            <a:ext cx="3186854"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57348" name="Rectangle 3"/>
          <p:cNvSpPr>
            <a:spLocks noChangeArrowheads="1"/>
          </p:cNvSpPr>
          <p:nvPr/>
        </p:nvSpPr>
        <p:spPr bwMode="auto">
          <a:xfrm>
            <a:off x="-33866" y="9137809"/>
            <a:ext cx="3183466" cy="448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57349" name="Rectangle 4"/>
          <p:cNvSpPr>
            <a:spLocks noChangeArrowheads="1"/>
          </p:cNvSpPr>
          <p:nvPr/>
        </p:nvSpPr>
        <p:spPr bwMode="auto">
          <a:xfrm>
            <a:off x="-33866" y="8336"/>
            <a:ext cx="3183466"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57350" name="Rectangle 5"/>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7351" name="Rectangle 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D17E7FA8-C568-4AAB-8FA7-B4C58E6E48C6}" type="slidenum">
              <a:rPr lang="en-US"/>
              <a:pPr eaLnBrk="1" hangingPunct="1"/>
              <a:t>60</a:t>
            </a:fld>
            <a:endParaRPr lang="en-US"/>
          </a:p>
        </p:txBody>
      </p:sp>
      <p:sp>
        <p:nvSpPr>
          <p:cNvPr id="58371" name="Rectangle 2"/>
          <p:cNvSpPr>
            <a:spLocks noChangeArrowheads="1"/>
          </p:cNvSpPr>
          <p:nvPr/>
        </p:nvSpPr>
        <p:spPr bwMode="auto">
          <a:xfrm>
            <a:off x="4158827" y="8336"/>
            <a:ext cx="3186854"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58372" name="Rectangle 3"/>
          <p:cNvSpPr>
            <a:spLocks noChangeArrowheads="1"/>
          </p:cNvSpPr>
          <p:nvPr/>
        </p:nvSpPr>
        <p:spPr bwMode="auto">
          <a:xfrm>
            <a:off x="-33866" y="9137809"/>
            <a:ext cx="3183466" cy="448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58373" name="Rectangle 4"/>
          <p:cNvSpPr>
            <a:spLocks noChangeArrowheads="1"/>
          </p:cNvSpPr>
          <p:nvPr/>
        </p:nvSpPr>
        <p:spPr bwMode="auto">
          <a:xfrm>
            <a:off x="-33866" y="8336"/>
            <a:ext cx="3183466"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58374" name="Rectangle 5"/>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5" name="Rectangle 6"/>
          <p:cNvSpPr>
            <a:spLocks noGrp="1" noChangeArrowheads="1"/>
          </p:cNvSpPr>
          <p:nvPr>
            <p:ph type="body" idx="1"/>
          </p:nvPr>
        </p:nvSpPr>
        <p:spPr bwMode="auto">
          <a:xfrm>
            <a:off x="1124374" y="4918950"/>
            <a:ext cx="5301827" cy="40155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t>Effectively  x 2</a:t>
            </a:r>
            <a:r>
              <a:rPr lang="en-US" baseline="30000" dirty="0" smtClean="0"/>
              <a:t>n.</a:t>
            </a:r>
            <a:endParaRPr lang="en-US" dirty="0" smtClean="0"/>
          </a:p>
          <a:p>
            <a:pPr marL="313786" lvl="1" indent="-104036" eaLnBrk="1" hangingPunct="1">
              <a:spcBef>
                <a:spcPct val="0"/>
              </a:spcBef>
              <a:buFont typeface="Symbol" pitchFamily="18" charset="2"/>
              <a:buChar char="‡"/>
            </a:pPr>
            <a:r>
              <a:rPr lang="en-US" dirty="0" smtClean="0"/>
              <a:t>bits of operand shifted left by specified number of bits.  </a:t>
            </a:r>
          </a:p>
          <a:p>
            <a:pPr marL="313786" lvl="1" indent="-104036" eaLnBrk="1" hangingPunct="1">
              <a:spcBef>
                <a:spcPct val="0"/>
              </a:spcBef>
              <a:buFont typeface="Symbol" pitchFamily="18" charset="2"/>
              <a:buChar char="‡"/>
            </a:pPr>
            <a:r>
              <a:rPr lang="en-US" dirty="0" smtClean="0"/>
              <a:t>Zeros are inserted into the right most end of the word</a:t>
            </a:r>
          </a:p>
          <a:p>
            <a:pPr marL="313786" lvl="1" indent="-104036" eaLnBrk="1" hangingPunct="1">
              <a:spcBef>
                <a:spcPct val="0"/>
              </a:spcBef>
              <a:buFont typeface="Symbol" pitchFamily="18" charset="2"/>
              <a:buChar char="‡"/>
            </a:pPr>
            <a:r>
              <a:rPr lang="en-US" dirty="0" smtClean="0"/>
              <a:t>last bit removed from the left most end placed in carry flag.</a:t>
            </a:r>
          </a:p>
          <a:p>
            <a:pPr eaLnBrk="1" hangingPunct="1">
              <a:spcBef>
                <a:spcPct val="0"/>
              </a:spcBef>
            </a:pPr>
            <a:r>
              <a:rPr lang="en-US" dirty="0" smtClean="0"/>
              <a:t>LSL #0 does nothing and is the default shift if none is specified.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3ED23064-8221-46BB-9010-962CACC1667E}" type="slidenum">
              <a:rPr lang="en-US"/>
              <a:pPr eaLnBrk="1" hangingPunct="1"/>
              <a:t>61</a:t>
            </a:fld>
            <a:endParaRPr lang="en-US"/>
          </a:p>
        </p:txBody>
      </p:sp>
      <p:sp>
        <p:nvSpPr>
          <p:cNvPr id="59395" name="Rectangle 2"/>
          <p:cNvSpPr>
            <a:spLocks noChangeArrowheads="1"/>
          </p:cNvSpPr>
          <p:nvPr/>
        </p:nvSpPr>
        <p:spPr bwMode="auto">
          <a:xfrm>
            <a:off x="4158827" y="8336"/>
            <a:ext cx="3186854"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59396" name="Rectangle 3"/>
          <p:cNvSpPr>
            <a:spLocks noChangeArrowheads="1"/>
          </p:cNvSpPr>
          <p:nvPr/>
        </p:nvSpPr>
        <p:spPr bwMode="auto">
          <a:xfrm>
            <a:off x="-33866" y="9137809"/>
            <a:ext cx="3183466" cy="448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59397" name="Rectangle 4"/>
          <p:cNvSpPr>
            <a:spLocks noChangeArrowheads="1"/>
          </p:cNvSpPr>
          <p:nvPr/>
        </p:nvSpPr>
        <p:spPr bwMode="auto">
          <a:xfrm>
            <a:off x="-33866" y="8336"/>
            <a:ext cx="3183466"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59398" name="Rectangle 5"/>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9" name="Rectangle 6"/>
          <p:cNvSpPr>
            <a:spLocks noGrp="1" noChangeArrowheads="1"/>
          </p:cNvSpPr>
          <p:nvPr>
            <p:ph type="body" idx="1"/>
          </p:nvPr>
        </p:nvSpPr>
        <p:spPr bwMode="auto">
          <a:xfrm>
            <a:off x="1124374" y="4918950"/>
            <a:ext cx="5301827" cy="40155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t>Effectively  x 2</a:t>
            </a:r>
            <a:r>
              <a:rPr lang="en-US" baseline="30000" dirty="0" smtClean="0"/>
              <a:t>n.</a:t>
            </a:r>
            <a:endParaRPr lang="en-US" dirty="0" smtClean="0"/>
          </a:p>
          <a:p>
            <a:pPr marL="313786" lvl="1" indent="-104036" eaLnBrk="1" hangingPunct="1">
              <a:spcBef>
                <a:spcPct val="0"/>
              </a:spcBef>
              <a:buFont typeface="Symbol" pitchFamily="18" charset="2"/>
              <a:buChar char="‡"/>
            </a:pPr>
            <a:r>
              <a:rPr lang="en-US" dirty="0" smtClean="0"/>
              <a:t>bits of operand shifted left by specified number of bits.  </a:t>
            </a:r>
          </a:p>
          <a:p>
            <a:pPr marL="313786" lvl="1" indent="-104036" eaLnBrk="1" hangingPunct="1">
              <a:spcBef>
                <a:spcPct val="0"/>
              </a:spcBef>
              <a:buFont typeface="Symbol" pitchFamily="18" charset="2"/>
              <a:buChar char="‡"/>
            </a:pPr>
            <a:r>
              <a:rPr lang="en-US" dirty="0" smtClean="0"/>
              <a:t>Zeros are inserted into the right most end of the word</a:t>
            </a:r>
          </a:p>
          <a:p>
            <a:pPr marL="313786" lvl="1" indent="-104036" eaLnBrk="1" hangingPunct="1">
              <a:spcBef>
                <a:spcPct val="0"/>
              </a:spcBef>
              <a:buFont typeface="Symbol" pitchFamily="18" charset="2"/>
              <a:buChar char="‡"/>
            </a:pPr>
            <a:r>
              <a:rPr lang="en-US" dirty="0" smtClean="0"/>
              <a:t>last bit removed from the left most end placed in carry flag.</a:t>
            </a:r>
          </a:p>
          <a:p>
            <a:pPr eaLnBrk="1" hangingPunct="1">
              <a:spcBef>
                <a:spcPct val="0"/>
              </a:spcBef>
            </a:pPr>
            <a:r>
              <a:rPr lang="en-US" dirty="0" smtClean="0"/>
              <a:t>LSL #0 does nothing and is the default shift if none is specified.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68880A87-A6A9-4D6E-9D50-05A8129298AD}" type="slidenum">
              <a:rPr lang="en-US"/>
              <a:pPr eaLnBrk="1" hangingPunct="1"/>
              <a:t>62</a:t>
            </a:fld>
            <a:endParaRPr lang="en-US"/>
          </a:p>
        </p:txBody>
      </p:sp>
      <p:sp>
        <p:nvSpPr>
          <p:cNvPr id="60419" name="Rectangle 2"/>
          <p:cNvSpPr>
            <a:spLocks noChangeArrowheads="1"/>
          </p:cNvSpPr>
          <p:nvPr/>
        </p:nvSpPr>
        <p:spPr bwMode="auto">
          <a:xfrm>
            <a:off x="4158827" y="8336"/>
            <a:ext cx="3186854"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60420" name="Rectangle 3"/>
          <p:cNvSpPr>
            <a:spLocks noChangeArrowheads="1"/>
          </p:cNvSpPr>
          <p:nvPr/>
        </p:nvSpPr>
        <p:spPr bwMode="auto">
          <a:xfrm>
            <a:off x="-33866" y="9137809"/>
            <a:ext cx="3183466" cy="448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60421" name="Rectangle 4"/>
          <p:cNvSpPr>
            <a:spLocks noChangeArrowheads="1"/>
          </p:cNvSpPr>
          <p:nvPr/>
        </p:nvSpPr>
        <p:spPr bwMode="auto">
          <a:xfrm>
            <a:off x="-33866" y="8336"/>
            <a:ext cx="3183466"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60422" name="Rectangle 5"/>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23" name="Rectangle 6"/>
          <p:cNvSpPr>
            <a:spLocks noGrp="1" noChangeArrowheads="1"/>
          </p:cNvSpPr>
          <p:nvPr>
            <p:ph type="body" idx="1"/>
          </p:nvPr>
        </p:nvSpPr>
        <p:spPr bwMode="auto">
          <a:xfrm>
            <a:off x="1124374" y="4918950"/>
            <a:ext cx="5301827" cy="40155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ECDE48BD-5720-4F54-9D8E-FAE83EEBCBB2}" type="slidenum">
              <a:rPr lang="en-US"/>
              <a:pPr eaLnBrk="1" hangingPunct="1"/>
              <a:t>63</a:t>
            </a:fld>
            <a:endParaRPr lang="en-US"/>
          </a:p>
        </p:txBody>
      </p:sp>
      <p:sp>
        <p:nvSpPr>
          <p:cNvPr id="61443" name="Rectangle 2"/>
          <p:cNvSpPr>
            <a:spLocks noChangeArrowheads="1"/>
          </p:cNvSpPr>
          <p:nvPr/>
        </p:nvSpPr>
        <p:spPr bwMode="auto">
          <a:xfrm>
            <a:off x="4158827" y="8336"/>
            <a:ext cx="3186854"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61444" name="Rectangle 3"/>
          <p:cNvSpPr>
            <a:spLocks noChangeArrowheads="1"/>
          </p:cNvSpPr>
          <p:nvPr/>
        </p:nvSpPr>
        <p:spPr bwMode="auto">
          <a:xfrm>
            <a:off x="-33866" y="9137809"/>
            <a:ext cx="3183466" cy="448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61445" name="Rectangle 4"/>
          <p:cNvSpPr>
            <a:spLocks noChangeArrowheads="1"/>
          </p:cNvSpPr>
          <p:nvPr/>
        </p:nvSpPr>
        <p:spPr bwMode="auto">
          <a:xfrm>
            <a:off x="-33866" y="8336"/>
            <a:ext cx="3183466"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61446" name="Rectangle 5"/>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7" name="Rectangle 6"/>
          <p:cNvSpPr>
            <a:spLocks noGrp="1" noChangeArrowheads="1"/>
          </p:cNvSpPr>
          <p:nvPr>
            <p:ph type="body" idx="1"/>
          </p:nvPr>
        </p:nvSpPr>
        <p:spPr bwMode="auto">
          <a:xfrm>
            <a:off x="1124374" y="4918950"/>
            <a:ext cx="5301827" cy="40155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t>Effectively  x 2</a:t>
            </a:r>
            <a:r>
              <a:rPr lang="en-US" baseline="30000" dirty="0" smtClean="0"/>
              <a:t>n.</a:t>
            </a:r>
            <a:endParaRPr lang="en-US" dirty="0" smtClean="0"/>
          </a:p>
          <a:p>
            <a:pPr marL="313786" lvl="1" indent="-104036" eaLnBrk="1" hangingPunct="1">
              <a:spcBef>
                <a:spcPct val="0"/>
              </a:spcBef>
              <a:buFont typeface="Symbol" pitchFamily="18" charset="2"/>
              <a:buChar char="‡"/>
            </a:pPr>
            <a:r>
              <a:rPr lang="en-US" dirty="0" smtClean="0"/>
              <a:t>bits of operand shifted left by specified number of bits.  </a:t>
            </a:r>
          </a:p>
          <a:p>
            <a:pPr marL="313786" lvl="1" indent="-104036" eaLnBrk="1" hangingPunct="1">
              <a:spcBef>
                <a:spcPct val="0"/>
              </a:spcBef>
              <a:buFont typeface="Symbol" pitchFamily="18" charset="2"/>
              <a:buChar char="‡"/>
            </a:pPr>
            <a:r>
              <a:rPr lang="en-US" dirty="0" smtClean="0"/>
              <a:t>Zeros are inserted into the right most end of the word</a:t>
            </a:r>
          </a:p>
          <a:p>
            <a:pPr marL="313786" lvl="1" indent="-104036" eaLnBrk="1" hangingPunct="1">
              <a:spcBef>
                <a:spcPct val="0"/>
              </a:spcBef>
              <a:buFont typeface="Symbol" pitchFamily="18" charset="2"/>
              <a:buChar char="‡"/>
            </a:pPr>
            <a:r>
              <a:rPr lang="en-US" dirty="0" smtClean="0"/>
              <a:t>last bit removed from the left most end placed in carry flag.</a:t>
            </a:r>
          </a:p>
          <a:p>
            <a:pPr eaLnBrk="1" hangingPunct="1">
              <a:spcBef>
                <a:spcPct val="0"/>
              </a:spcBef>
            </a:pPr>
            <a:r>
              <a:rPr lang="en-US" dirty="0" smtClean="0"/>
              <a:t>LSL #0 does nothing and is the default shift if none is specified.</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3365D461-117F-40BA-BE2A-BD232D5D79FC}" type="slidenum">
              <a:rPr lang="en-US"/>
              <a:pPr eaLnBrk="1" hangingPunct="1"/>
              <a:t>75</a:t>
            </a:fld>
            <a:endParaRPr lang="en-US"/>
          </a:p>
        </p:txBody>
      </p:sp>
      <p:sp>
        <p:nvSpPr>
          <p:cNvPr id="62467" name="Rectangle 2"/>
          <p:cNvSpPr>
            <a:spLocks noChangeArrowheads="1"/>
          </p:cNvSpPr>
          <p:nvPr/>
        </p:nvSpPr>
        <p:spPr bwMode="auto">
          <a:xfrm>
            <a:off x="4158827" y="8336"/>
            <a:ext cx="3186854"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62468" name="Rectangle 3"/>
          <p:cNvSpPr>
            <a:spLocks noChangeArrowheads="1"/>
          </p:cNvSpPr>
          <p:nvPr/>
        </p:nvSpPr>
        <p:spPr bwMode="auto">
          <a:xfrm>
            <a:off x="-33866" y="9137809"/>
            <a:ext cx="3183466" cy="448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62469" name="Rectangle 4"/>
          <p:cNvSpPr>
            <a:spLocks noChangeArrowheads="1"/>
          </p:cNvSpPr>
          <p:nvPr/>
        </p:nvSpPr>
        <p:spPr bwMode="auto">
          <a:xfrm>
            <a:off x="-33866" y="8336"/>
            <a:ext cx="3183466"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62470" name="Rectangle 5"/>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62471" name="Rectangle 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C2E3BA33-6983-4E73-8B1D-4E96CD1DB340}" type="slidenum">
              <a:rPr lang="en-US"/>
              <a:pPr eaLnBrk="1" hangingPunct="1"/>
              <a:t>76</a:t>
            </a:fld>
            <a:endParaRPr lang="en-US"/>
          </a:p>
        </p:txBody>
      </p:sp>
      <p:sp>
        <p:nvSpPr>
          <p:cNvPr id="63491" name="Rectangle 2"/>
          <p:cNvSpPr>
            <a:spLocks noChangeArrowheads="1"/>
          </p:cNvSpPr>
          <p:nvPr/>
        </p:nvSpPr>
        <p:spPr bwMode="auto">
          <a:xfrm>
            <a:off x="4158827" y="8336"/>
            <a:ext cx="3186854"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63492" name="Rectangle 3"/>
          <p:cNvSpPr>
            <a:spLocks noChangeArrowheads="1"/>
          </p:cNvSpPr>
          <p:nvPr/>
        </p:nvSpPr>
        <p:spPr bwMode="auto">
          <a:xfrm>
            <a:off x="-33866" y="9137809"/>
            <a:ext cx="3183466" cy="448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63493" name="Rectangle 4"/>
          <p:cNvSpPr>
            <a:spLocks noChangeArrowheads="1"/>
          </p:cNvSpPr>
          <p:nvPr/>
        </p:nvSpPr>
        <p:spPr bwMode="auto">
          <a:xfrm>
            <a:off x="-33866" y="8336"/>
            <a:ext cx="3183466"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63494" name="Rectangle 5"/>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63495" name="Rectangle 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07BBCA8C-CA4C-4B7E-9FA9-CC17C31402C0}" type="slidenum">
              <a:rPr lang="en-US"/>
              <a:pPr eaLnBrk="1" hangingPunct="1"/>
              <a:t>77</a:t>
            </a:fld>
            <a:endParaRPr lang="en-US"/>
          </a:p>
        </p:txBody>
      </p:sp>
      <p:sp>
        <p:nvSpPr>
          <p:cNvPr id="64515" name="Rectangle 2"/>
          <p:cNvSpPr>
            <a:spLocks noChangeArrowheads="1"/>
          </p:cNvSpPr>
          <p:nvPr/>
        </p:nvSpPr>
        <p:spPr bwMode="auto">
          <a:xfrm>
            <a:off x="4158827" y="8336"/>
            <a:ext cx="3186854"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64516" name="Rectangle 3"/>
          <p:cNvSpPr>
            <a:spLocks noChangeArrowheads="1"/>
          </p:cNvSpPr>
          <p:nvPr/>
        </p:nvSpPr>
        <p:spPr bwMode="auto">
          <a:xfrm>
            <a:off x="-33866" y="9137809"/>
            <a:ext cx="3183466" cy="448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64517" name="Rectangle 4"/>
          <p:cNvSpPr>
            <a:spLocks noChangeArrowheads="1"/>
          </p:cNvSpPr>
          <p:nvPr/>
        </p:nvSpPr>
        <p:spPr bwMode="auto">
          <a:xfrm>
            <a:off x="-33866" y="8336"/>
            <a:ext cx="3183466"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64518" name="Rectangle 5"/>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64519" name="Rectangle 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9879AC43-3E88-42CB-B7A1-8F1770E649F3}" type="slidenum">
              <a:rPr lang="en-US"/>
              <a:pPr eaLnBrk="1" hangingPunct="1"/>
              <a:t>78</a:t>
            </a:fld>
            <a:endParaRPr lang="en-US"/>
          </a:p>
        </p:txBody>
      </p:sp>
      <p:sp>
        <p:nvSpPr>
          <p:cNvPr id="65539" name="Rectangle 2"/>
          <p:cNvSpPr>
            <a:spLocks noChangeArrowheads="1"/>
          </p:cNvSpPr>
          <p:nvPr/>
        </p:nvSpPr>
        <p:spPr bwMode="auto">
          <a:xfrm>
            <a:off x="4158827" y="8336"/>
            <a:ext cx="3186854"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65540" name="Rectangle 3"/>
          <p:cNvSpPr>
            <a:spLocks noChangeArrowheads="1"/>
          </p:cNvSpPr>
          <p:nvPr/>
        </p:nvSpPr>
        <p:spPr bwMode="auto">
          <a:xfrm>
            <a:off x="-33866" y="9137809"/>
            <a:ext cx="3183466" cy="448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65541" name="Rectangle 4"/>
          <p:cNvSpPr>
            <a:spLocks noChangeArrowheads="1"/>
          </p:cNvSpPr>
          <p:nvPr/>
        </p:nvSpPr>
        <p:spPr bwMode="auto">
          <a:xfrm>
            <a:off x="-33866" y="8336"/>
            <a:ext cx="3183466"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65542" name="Rectangle 5"/>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65543" name="Rectangle 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70662" indent="-296408" eaLnBrk="0" hangingPunct="0">
              <a:defRPr>
                <a:solidFill>
                  <a:schemeClr val="tx1"/>
                </a:solidFill>
                <a:latin typeface="Calibri" pitchFamily="34" charset="0"/>
                <a:cs typeface="Arial" pitchFamily="34" charset="0"/>
              </a:defRPr>
            </a:lvl2pPr>
            <a:lvl3pPr marL="1185634" indent="-237127" eaLnBrk="0" hangingPunct="0">
              <a:defRPr>
                <a:solidFill>
                  <a:schemeClr val="tx1"/>
                </a:solidFill>
                <a:latin typeface="Calibri" pitchFamily="34" charset="0"/>
                <a:cs typeface="Arial" pitchFamily="34" charset="0"/>
              </a:defRPr>
            </a:lvl3pPr>
            <a:lvl4pPr marL="1659887" indent="-237127" eaLnBrk="0" hangingPunct="0">
              <a:defRPr>
                <a:solidFill>
                  <a:schemeClr val="tx1"/>
                </a:solidFill>
                <a:latin typeface="Calibri" pitchFamily="34" charset="0"/>
                <a:cs typeface="Arial" pitchFamily="34" charset="0"/>
              </a:defRPr>
            </a:lvl4pPr>
            <a:lvl5pPr marL="2134141" indent="-237127" eaLnBrk="0" hangingPunct="0">
              <a:defRPr>
                <a:solidFill>
                  <a:schemeClr val="tx1"/>
                </a:solidFill>
                <a:latin typeface="Calibri" pitchFamily="34" charset="0"/>
                <a:cs typeface="Arial" pitchFamily="34" charset="0"/>
              </a:defRPr>
            </a:lvl5pPr>
            <a:lvl6pPr marL="2608395" indent="-237127" eaLnBrk="0" fontAlgn="base" hangingPunct="0">
              <a:spcBef>
                <a:spcPct val="0"/>
              </a:spcBef>
              <a:spcAft>
                <a:spcPct val="0"/>
              </a:spcAft>
              <a:defRPr>
                <a:solidFill>
                  <a:schemeClr val="tx1"/>
                </a:solidFill>
                <a:latin typeface="Calibri" pitchFamily="34" charset="0"/>
                <a:cs typeface="Arial" pitchFamily="34" charset="0"/>
              </a:defRPr>
            </a:lvl6pPr>
            <a:lvl7pPr marL="3082648" indent="-237127" eaLnBrk="0" fontAlgn="base" hangingPunct="0">
              <a:spcBef>
                <a:spcPct val="0"/>
              </a:spcBef>
              <a:spcAft>
                <a:spcPct val="0"/>
              </a:spcAft>
              <a:defRPr>
                <a:solidFill>
                  <a:schemeClr val="tx1"/>
                </a:solidFill>
                <a:latin typeface="Calibri" pitchFamily="34" charset="0"/>
                <a:cs typeface="Arial" pitchFamily="34" charset="0"/>
              </a:defRPr>
            </a:lvl7pPr>
            <a:lvl8pPr marL="3556902" indent="-237127" eaLnBrk="0" fontAlgn="base" hangingPunct="0">
              <a:spcBef>
                <a:spcPct val="0"/>
              </a:spcBef>
              <a:spcAft>
                <a:spcPct val="0"/>
              </a:spcAft>
              <a:defRPr>
                <a:solidFill>
                  <a:schemeClr val="tx1"/>
                </a:solidFill>
                <a:latin typeface="Calibri" pitchFamily="34" charset="0"/>
                <a:cs typeface="Arial" pitchFamily="34" charset="0"/>
              </a:defRPr>
            </a:lvl8pPr>
            <a:lvl9pPr marL="4031155" indent="-237127"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AE9AB6D6-5D0F-4B50-93E4-2B03CACA86C4}" type="slidenum">
              <a:rPr lang="en-US" smtClean="0"/>
              <a:pPr eaLnBrk="1" hangingPunct="1"/>
              <a:t>6</a:t>
            </a:fld>
            <a:endParaRPr lang="en-US" smtClean="0"/>
          </a:p>
        </p:txBody>
      </p:sp>
      <p:sp>
        <p:nvSpPr>
          <p:cNvPr id="890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B7C96030-6979-4976-8971-E8D555A67D20}" type="slidenum">
              <a:rPr lang="en-US"/>
              <a:pPr eaLnBrk="1" hangingPunct="1"/>
              <a:t>79</a:t>
            </a:fld>
            <a:endParaRPr lang="en-US"/>
          </a:p>
        </p:txBody>
      </p:sp>
      <p:sp>
        <p:nvSpPr>
          <p:cNvPr id="66563" name="Rectangle 2"/>
          <p:cNvSpPr>
            <a:spLocks noChangeArrowheads="1"/>
          </p:cNvSpPr>
          <p:nvPr/>
        </p:nvSpPr>
        <p:spPr bwMode="auto">
          <a:xfrm>
            <a:off x="4158827" y="8336"/>
            <a:ext cx="3186854"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66564" name="Rectangle 3"/>
          <p:cNvSpPr>
            <a:spLocks noChangeArrowheads="1"/>
          </p:cNvSpPr>
          <p:nvPr/>
        </p:nvSpPr>
        <p:spPr bwMode="auto">
          <a:xfrm>
            <a:off x="-33866" y="9137809"/>
            <a:ext cx="3183466" cy="448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66565" name="Rectangle 4"/>
          <p:cNvSpPr>
            <a:spLocks noChangeArrowheads="1"/>
          </p:cNvSpPr>
          <p:nvPr/>
        </p:nvSpPr>
        <p:spPr bwMode="auto">
          <a:xfrm>
            <a:off x="-33866" y="8336"/>
            <a:ext cx="3183466"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66566" name="Rectangle 5"/>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66567" name="Rectangle 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6E57423D-FA05-411E-B97C-EAFD9B970352}" type="slidenum">
              <a:rPr lang="en-US"/>
              <a:pPr eaLnBrk="1" hangingPunct="1"/>
              <a:t>80</a:t>
            </a:fld>
            <a:endParaRPr lang="en-US"/>
          </a:p>
        </p:txBody>
      </p:sp>
      <p:sp>
        <p:nvSpPr>
          <p:cNvPr id="67587" name="Rectangle 2"/>
          <p:cNvSpPr>
            <a:spLocks noChangeArrowheads="1"/>
          </p:cNvSpPr>
          <p:nvPr/>
        </p:nvSpPr>
        <p:spPr bwMode="auto">
          <a:xfrm>
            <a:off x="4158827" y="8336"/>
            <a:ext cx="3186854"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67588" name="Rectangle 3"/>
          <p:cNvSpPr>
            <a:spLocks noChangeArrowheads="1"/>
          </p:cNvSpPr>
          <p:nvPr/>
        </p:nvSpPr>
        <p:spPr bwMode="auto">
          <a:xfrm>
            <a:off x="-33866" y="9137809"/>
            <a:ext cx="3183466" cy="448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67589" name="Rectangle 4"/>
          <p:cNvSpPr>
            <a:spLocks noChangeArrowheads="1"/>
          </p:cNvSpPr>
          <p:nvPr/>
        </p:nvSpPr>
        <p:spPr bwMode="auto">
          <a:xfrm>
            <a:off x="-33866" y="8336"/>
            <a:ext cx="3183466"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67590" name="Rectangle 5"/>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67591" name="Rectangle 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3C3653B1-DD42-4858-8152-E8E68743CB89}" type="slidenum">
              <a:rPr lang="en-US"/>
              <a:pPr eaLnBrk="1" hangingPunct="1"/>
              <a:t>81</a:t>
            </a:fld>
            <a:endParaRPr lang="en-US"/>
          </a:p>
        </p:txBody>
      </p:sp>
      <p:sp>
        <p:nvSpPr>
          <p:cNvPr id="68611" name="Rectangle 2"/>
          <p:cNvSpPr>
            <a:spLocks noChangeArrowheads="1"/>
          </p:cNvSpPr>
          <p:nvPr/>
        </p:nvSpPr>
        <p:spPr bwMode="auto">
          <a:xfrm>
            <a:off x="4158827" y="8336"/>
            <a:ext cx="3186854"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68612" name="Rectangle 3"/>
          <p:cNvSpPr>
            <a:spLocks noChangeArrowheads="1"/>
          </p:cNvSpPr>
          <p:nvPr/>
        </p:nvSpPr>
        <p:spPr bwMode="auto">
          <a:xfrm>
            <a:off x="-33866" y="9137809"/>
            <a:ext cx="3183466" cy="448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68613" name="Rectangle 4"/>
          <p:cNvSpPr>
            <a:spLocks noChangeArrowheads="1"/>
          </p:cNvSpPr>
          <p:nvPr/>
        </p:nvSpPr>
        <p:spPr bwMode="auto">
          <a:xfrm>
            <a:off x="-33866" y="8336"/>
            <a:ext cx="3183466"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68614" name="Rectangle 5"/>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68615" name="Rectangle 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777903F6-759C-4C4A-AA1A-EDF967CC1305}" type="slidenum">
              <a:rPr lang="en-US"/>
              <a:pPr eaLnBrk="1" hangingPunct="1"/>
              <a:t>82</a:t>
            </a:fld>
            <a:endParaRPr lang="en-US"/>
          </a:p>
        </p:txBody>
      </p:sp>
      <p:sp>
        <p:nvSpPr>
          <p:cNvPr id="69635" name="Rectangle 2"/>
          <p:cNvSpPr>
            <a:spLocks noChangeArrowheads="1"/>
          </p:cNvSpPr>
          <p:nvPr/>
        </p:nvSpPr>
        <p:spPr bwMode="auto">
          <a:xfrm>
            <a:off x="4158827" y="8336"/>
            <a:ext cx="3186854"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69636" name="Rectangle 3"/>
          <p:cNvSpPr>
            <a:spLocks noChangeArrowheads="1"/>
          </p:cNvSpPr>
          <p:nvPr/>
        </p:nvSpPr>
        <p:spPr bwMode="auto">
          <a:xfrm>
            <a:off x="-33866" y="9137809"/>
            <a:ext cx="3183466" cy="448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69637" name="Rectangle 4"/>
          <p:cNvSpPr>
            <a:spLocks noChangeArrowheads="1"/>
          </p:cNvSpPr>
          <p:nvPr/>
        </p:nvSpPr>
        <p:spPr bwMode="auto">
          <a:xfrm>
            <a:off x="-33866" y="8336"/>
            <a:ext cx="3183466"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69638" name="Rectangle 5"/>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69639" name="Rectangle 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778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D7C161AB-983C-452A-B950-6AF4EAD14D66}" type="slidenum">
              <a:rPr lang="en-US"/>
              <a:pPr eaLnBrk="1" hangingPunct="1"/>
              <a:t>92</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9AB84665-B81F-4D6B-A24E-0CF79180EA1C}" type="slidenum">
              <a:rPr lang="en-US"/>
              <a:pPr eaLnBrk="1" hangingPunct="1"/>
              <a:t>94</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798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F73EA590-1CDF-4324-9C93-277A82FAA799}" type="slidenum">
              <a:rPr lang="en-US"/>
              <a:pPr eaLnBrk="1" hangingPunct="1"/>
              <a:t>95</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E12F92D8-CB09-4ABF-BED6-BE7E3D2F7C0E}" type="slidenum">
              <a:rPr lang="en-US"/>
              <a:pPr eaLnBrk="1" hangingPunct="1"/>
              <a:t>96</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4B098F6C-CF0E-4874-B2BA-83CF781D54D5}" type="slidenum">
              <a:rPr lang="en-US"/>
              <a:pPr eaLnBrk="1" hangingPunct="1"/>
              <a:t>97</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829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C9611938-DC04-4EAB-B4EB-A958E0629BF0}" type="slidenum">
              <a:rPr lang="en-US"/>
              <a:pPr eaLnBrk="1" hangingPunct="1"/>
              <a:t>98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70662" indent="-296408" eaLnBrk="0" hangingPunct="0">
              <a:defRPr>
                <a:solidFill>
                  <a:schemeClr val="tx1"/>
                </a:solidFill>
                <a:latin typeface="Calibri" pitchFamily="34" charset="0"/>
                <a:cs typeface="Arial" pitchFamily="34" charset="0"/>
              </a:defRPr>
            </a:lvl2pPr>
            <a:lvl3pPr marL="1185634" indent="-237127" eaLnBrk="0" hangingPunct="0">
              <a:defRPr>
                <a:solidFill>
                  <a:schemeClr val="tx1"/>
                </a:solidFill>
                <a:latin typeface="Calibri" pitchFamily="34" charset="0"/>
                <a:cs typeface="Arial" pitchFamily="34" charset="0"/>
              </a:defRPr>
            </a:lvl3pPr>
            <a:lvl4pPr marL="1659887" indent="-237127" eaLnBrk="0" hangingPunct="0">
              <a:defRPr>
                <a:solidFill>
                  <a:schemeClr val="tx1"/>
                </a:solidFill>
                <a:latin typeface="Calibri" pitchFamily="34" charset="0"/>
                <a:cs typeface="Arial" pitchFamily="34" charset="0"/>
              </a:defRPr>
            </a:lvl4pPr>
            <a:lvl5pPr marL="2134141" indent="-237127" eaLnBrk="0" hangingPunct="0">
              <a:defRPr>
                <a:solidFill>
                  <a:schemeClr val="tx1"/>
                </a:solidFill>
                <a:latin typeface="Calibri" pitchFamily="34" charset="0"/>
                <a:cs typeface="Arial" pitchFamily="34" charset="0"/>
              </a:defRPr>
            </a:lvl5pPr>
            <a:lvl6pPr marL="2608395" indent="-237127" eaLnBrk="0" fontAlgn="base" hangingPunct="0">
              <a:spcBef>
                <a:spcPct val="0"/>
              </a:spcBef>
              <a:spcAft>
                <a:spcPct val="0"/>
              </a:spcAft>
              <a:defRPr>
                <a:solidFill>
                  <a:schemeClr val="tx1"/>
                </a:solidFill>
                <a:latin typeface="Calibri" pitchFamily="34" charset="0"/>
                <a:cs typeface="Arial" pitchFamily="34" charset="0"/>
              </a:defRPr>
            </a:lvl6pPr>
            <a:lvl7pPr marL="3082648" indent="-237127" eaLnBrk="0" fontAlgn="base" hangingPunct="0">
              <a:spcBef>
                <a:spcPct val="0"/>
              </a:spcBef>
              <a:spcAft>
                <a:spcPct val="0"/>
              </a:spcAft>
              <a:defRPr>
                <a:solidFill>
                  <a:schemeClr val="tx1"/>
                </a:solidFill>
                <a:latin typeface="Calibri" pitchFamily="34" charset="0"/>
                <a:cs typeface="Arial" pitchFamily="34" charset="0"/>
              </a:defRPr>
            </a:lvl7pPr>
            <a:lvl8pPr marL="3556902" indent="-237127" eaLnBrk="0" fontAlgn="base" hangingPunct="0">
              <a:spcBef>
                <a:spcPct val="0"/>
              </a:spcBef>
              <a:spcAft>
                <a:spcPct val="0"/>
              </a:spcAft>
              <a:defRPr>
                <a:solidFill>
                  <a:schemeClr val="tx1"/>
                </a:solidFill>
                <a:latin typeface="Calibri" pitchFamily="34" charset="0"/>
                <a:cs typeface="Arial" pitchFamily="34" charset="0"/>
              </a:defRPr>
            </a:lvl8pPr>
            <a:lvl9pPr marL="4031155" indent="-237127"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07CD3962-DC84-4AD0-8674-64C30A7BF854}" type="slidenum">
              <a:rPr lang="en-US" smtClean="0"/>
              <a:pPr eaLnBrk="1" hangingPunct="1"/>
              <a:t>7</a:t>
            </a:fld>
            <a:endParaRPr lang="en-US" smtClean="0"/>
          </a:p>
        </p:txBody>
      </p:sp>
      <p:sp>
        <p:nvSpPr>
          <p:cNvPr id="901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839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B16E70A4-2201-4E6D-AAF6-612687F1B1E1}" type="slidenum">
              <a:rPr lang="en-US"/>
              <a:pPr eaLnBrk="1" hangingPunct="1"/>
              <a:t>99</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849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E4AE176D-0CF7-4DD7-93A6-92833591195D}" type="slidenum">
              <a:rPr lang="en-US"/>
              <a:pPr eaLnBrk="1" hangingPunct="1"/>
              <a:t>100</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E9D81BA4-DACF-4D92-943F-E812C86AEF5D}" type="slidenum">
              <a:rPr lang="en-US"/>
              <a:pPr eaLnBrk="1" hangingPunct="1"/>
              <a:t>101</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870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3A919BEF-5447-407A-B670-A2F8AF0C70EE}" type="slidenum">
              <a:rPr lang="en-US"/>
              <a:pPr eaLnBrk="1" hangingPunct="1"/>
              <a:t>102</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880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A80FB851-7D6A-46EF-B9FB-F69DC7DC5B5A}" type="slidenum">
              <a:rPr lang="en-US"/>
              <a:pPr eaLnBrk="1" hangingPunct="1"/>
              <a:t>103</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89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4A5225C8-ED91-483C-96C9-10A7D0C93014}" type="slidenum">
              <a:rPr lang="en-US"/>
              <a:pPr eaLnBrk="1" hangingPunct="1"/>
              <a:t>104</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901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F3B0DB36-AB9D-41CC-9B0E-E94437C2B602}" type="slidenum">
              <a:rPr lang="en-US"/>
              <a:pPr eaLnBrk="1" hangingPunct="1"/>
              <a:t>105</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64DF2289-DEB3-4950-8F26-E2B8A13BBD51}" type="slidenum">
              <a:rPr lang="en-US"/>
              <a:pPr eaLnBrk="1" hangingPunct="1"/>
              <a:t>112</a:t>
            </a:fld>
            <a:endParaRPr lang="en-US"/>
          </a:p>
        </p:txBody>
      </p:sp>
      <p:sp>
        <p:nvSpPr>
          <p:cNvPr id="91139" name="Rectangle 2"/>
          <p:cNvSpPr>
            <a:spLocks noChangeArrowheads="1"/>
          </p:cNvSpPr>
          <p:nvPr/>
        </p:nvSpPr>
        <p:spPr bwMode="auto">
          <a:xfrm>
            <a:off x="4158827" y="8336"/>
            <a:ext cx="3186854"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91140" name="Rectangle 3"/>
          <p:cNvSpPr>
            <a:spLocks noChangeArrowheads="1"/>
          </p:cNvSpPr>
          <p:nvPr/>
        </p:nvSpPr>
        <p:spPr bwMode="auto">
          <a:xfrm>
            <a:off x="-33866" y="9137809"/>
            <a:ext cx="3183466" cy="448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91141" name="Rectangle 4"/>
          <p:cNvSpPr>
            <a:spLocks noChangeArrowheads="1"/>
          </p:cNvSpPr>
          <p:nvPr/>
        </p:nvSpPr>
        <p:spPr bwMode="auto">
          <a:xfrm>
            <a:off x="-33866" y="8336"/>
            <a:ext cx="3183466"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91142" name="Rectangle 5"/>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91143" name="Rectangle 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921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2697F3F4-00E0-444D-BAE5-03EB41DB469F}" type="slidenum">
              <a:rPr lang="en-US"/>
              <a:pPr eaLnBrk="1" hangingPunct="1"/>
              <a:t>113</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931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8F37E2CF-CB75-40E5-8346-96CB28E920DB}" type="slidenum">
              <a:rPr lang="en-US"/>
              <a:pPr eaLnBrk="1" hangingPunct="1"/>
              <a:t>114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70662" indent="-296408" eaLnBrk="0" hangingPunct="0">
              <a:defRPr>
                <a:solidFill>
                  <a:schemeClr val="tx1"/>
                </a:solidFill>
                <a:latin typeface="Calibri" pitchFamily="34" charset="0"/>
                <a:cs typeface="Arial" pitchFamily="34" charset="0"/>
              </a:defRPr>
            </a:lvl2pPr>
            <a:lvl3pPr marL="1185634" indent="-237127" eaLnBrk="0" hangingPunct="0">
              <a:defRPr>
                <a:solidFill>
                  <a:schemeClr val="tx1"/>
                </a:solidFill>
                <a:latin typeface="Calibri" pitchFamily="34" charset="0"/>
                <a:cs typeface="Arial" pitchFamily="34" charset="0"/>
              </a:defRPr>
            </a:lvl3pPr>
            <a:lvl4pPr marL="1659887" indent="-237127" eaLnBrk="0" hangingPunct="0">
              <a:defRPr>
                <a:solidFill>
                  <a:schemeClr val="tx1"/>
                </a:solidFill>
                <a:latin typeface="Calibri" pitchFamily="34" charset="0"/>
                <a:cs typeface="Arial" pitchFamily="34" charset="0"/>
              </a:defRPr>
            </a:lvl4pPr>
            <a:lvl5pPr marL="2134141" indent="-237127" eaLnBrk="0" hangingPunct="0">
              <a:defRPr>
                <a:solidFill>
                  <a:schemeClr val="tx1"/>
                </a:solidFill>
                <a:latin typeface="Calibri" pitchFamily="34" charset="0"/>
                <a:cs typeface="Arial" pitchFamily="34" charset="0"/>
              </a:defRPr>
            </a:lvl5pPr>
            <a:lvl6pPr marL="2608395" indent="-237127" eaLnBrk="0" fontAlgn="base" hangingPunct="0">
              <a:spcBef>
                <a:spcPct val="0"/>
              </a:spcBef>
              <a:spcAft>
                <a:spcPct val="0"/>
              </a:spcAft>
              <a:defRPr>
                <a:solidFill>
                  <a:schemeClr val="tx1"/>
                </a:solidFill>
                <a:latin typeface="Calibri" pitchFamily="34" charset="0"/>
                <a:cs typeface="Arial" pitchFamily="34" charset="0"/>
              </a:defRPr>
            </a:lvl6pPr>
            <a:lvl7pPr marL="3082648" indent="-237127" eaLnBrk="0" fontAlgn="base" hangingPunct="0">
              <a:spcBef>
                <a:spcPct val="0"/>
              </a:spcBef>
              <a:spcAft>
                <a:spcPct val="0"/>
              </a:spcAft>
              <a:defRPr>
                <a:solidFill>
                  <a:schemeClr val="tx1"/>
                </a:solidFill>
                <a:latin typeface="Calibri" pitchFamily="34" charset="0"/>
                <a:cs typeface="Arial" pitchFamily="34" charset="0"/>
              </a:defRPr>
            </a:lvl7pPr>
            <a:lvl8pPr marL="3556902" indent="-237127" eaLnBrk="0" fontAlgn="base" hangingPunct="0">
              <a:spcBef>
                <a:spcPct val="0"/>
              </a:spcBef>
              <a:spcAft>
                <a:spcPct val="0"/>
              </a:spcAft>
              <a:defRPr>
                <a:solidFill>
                  <a:schemeClr val="tx1"/>
                </a:solidFill>
                <a:latin typeface="Calibri" pitchFamily="34" charset="0"/>
                <a:cs typeface="Arial" pitchFamily="34" charset="0"/>
              </a:defRPr>
            </a:lvl8pPr>
            <a:lvl9pPr marL="4031155" indent="-237127"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BBB63470-1923-4F5C-8C9A-BF357FE382F8}" type="slidenum">
              <a:rPr lang="en-US" smtClean="0"/>
              <a:pPr eaLnBrk="1" hangingPunct="1"/>
              <a:t>8</a:t>
            </a:fld>
            <a:endParaRPr lang="en-US" smtClean="0"/>
          </a:p>
        </p:txBody>
      </p:sp>
      <p:sp>
        <p:nvSpPr>
          <p:cNvPr id="911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942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1BD86C83-88E9-4171-9FC1-F99D07F1AFF0}" type="slidenum">
              <a:rPr lang="en-US"/>
              <a:pPr eaLnBrk="1" hangingPunct="1"/>
              <a:t>115</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952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F732D1B9-079D-4423-8A06-BA9361DA578F}" type="slidenum">
              <a:rPr lang="en-US"/>
              <a:pPr eaLnBrk="1" hangingPunct="1"/>
              <a:t>116</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962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0CF898B9-AAB7-4C85-823A-42C9BEBC9CD6}" type="slidenum">
              <a:rPr lang="en-US"/>
              <a:pPr eaLnBrk="1" hangingPunct="1"/>
              <a:t>117</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294C3278-DC6D-4E79-9ABF-1C12F6FD4B6A}" type="slidenum">
              <a:rPr lang="en-US"/>
              <a:pPr eaLnBrk="1" hangingPunct="1"/>
              <a:t>118</a:t>
            </a:fld>
            <a:endParaRPr lang="en-US"/>
          </a:p>
        </p:txBody>
      </p:sp>
      <p:sp>
        <p:nvSpPr>
          <p:cNvPr id="97283" name="Rectangle 2"/>
          <p:cNvSpPr>
            <a:spLocks noChangeArrowheads="1"/>
          </p:cNvSpPr>
          <p:nvPr/>
        </p:nvSpPr>
        <p:spPr bwMode="auto">
          <a:xfrm>
            <a:off x="4158827" y="8336"/>
            <a:ext cx="3186854"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97284" name="Rectangle 3"/>
          <p:cNvSpPr>
            <a:spLocks noChangeArrowheads="1"/>
          </p:cNvSpPr>
          <p:nvPr/>
        </p:nvSpPr>
        <p:spPr bwMode="auto">
          <a:xfrm>
            <a:off x="-33866" y="9137809"/>
            <a:ext cx="3183466" cy="448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97285" name="Rectangle 4"/>
          <p:cNvSpPr>
            <a:spLocks noChangeArrowheads="1"/>
          </p:cNvSpPr>
          <p:nvPr/>
        </p:nvSpPr>
        <p:spPr bwMode="auto">
          <a:xfrm>
            <a:off x="-33866" y="8336"/>
            <a:ext cx="3183466"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97286" name="Rectangle 5"/>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97287" name="Rectangle 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983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BF838556-3597-4E6F-BAF2-93AEAEB181E5}" type="slidenum">
              <a:rPr lang="en-US"/>
              <a:pPr eaLnBrk="1" hangingPunct="1"/>
              <a:t>119</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99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FCB51045-D715-4F76-A8DE-8FFE52C92488}" type="slidenum">
              <a:rPr lang="en-US"/>
              <a:pPr eaLnBrk="1" hangingPunct="1"/>
              <a:t>123</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1003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4670782A-E514-4C40-A039-05CEB0989539}" type="slidenum">
              <a:rPr lang="en-US"/>
              <a:pPr eaLnBrk="1" hangingPunct="1"/>
              <a:t>125</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3FC2A007-C480-46CA-9C6F-781C19DF95CC}" type="slidenum">
              <a:rPr lang="en-US"/>
              <a:pPr eaLnBrk="1" hangingPunct="1"/>
              <a:t>126</a:t>
            </a:fld>
            <a:endParaRPr lang="en-US"/>
          </a:p>
        </p:txBody>
      </p:sp>
      <p:sp>
        <p:nvSpPr>
          <p:cNvPr id="101379" name="Rectangle 2"/>
          <p:cNvSpPr>
            <a:spLocks noChangeArrowheads="1"/>
          </p:cNvSpPr>
          <p:nvPr/>
        </p:nvSpPr>
        <p:spPr bwMode="auto">
          <a:xfrm>
            <a:off x="4158827" y="8336"/>
            <a:ext cx="3186854"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101380" name="Rectangle 3"/>
          <p:cNvSpPr>
            <a:spLocks noChangeArrowheads="1"/>
          </p:cNvSpPr>
          <p:nvPr/>
        </p:nvSpPr>
        <p:spPr bwMode="auto">
          <a:xfrm>
            <a:off x="-33866" y="9137809"/>
            <a:ext cx="3183466" cy="448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101381" name="Rectangle 4"/>
          <p:cNvSpPr>
            <a:spLocks noChangeArrowheads="1"/>
          </p:cNvSpPr>
          <p:nvPr/>
        </p:nvSpPr>
        <p:spPr bwMode="auto">
          <a:xfrm>
            <a:off x="-33866" y="8336"/>
            <a:ext cx="3183466"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101382" name="Rectangle 5"/>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101383" name="Rectangle 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494F8E23-FE69-4F29-85BD-F43C846A2E7A}" type="slidenum">
              <a:rPr lang="en-US"/>
              <a:pPr eaLnBrk="1" hangingPunct="1"/>
              <a:t>127</a:t>
            </a:fld>
            <a:endParaRPr lang="en-US"/>
          </a:p>
        </p:txBody>
      </p:sp>
      <p:sp>
        <p:nvSpPr>
          <p:cNvPr id="102403" name="Rectangle 2"/>
          <p:cNvSpPr>
            <a:spLocks noChangeArrowheads="1"/>
          </p:cNvSpPr>
          <p:nvPr/>
        </p:nvSpPr>
        <p:spPr bwMode="auto">
          <a:xfrm>
            <a:off x="4158827" y="8336"/>
            <a:ext cx="3186854"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102404" name="Rectangle 3"/>
          <p:cNvSpPr>
            <a:spLocks noChangeArrowheads="1"/>
          </p:cNvSpPr>
          <p:nvPr/>
        </p:nvSpPr>
        <p:spPr bwMode="auto">
          <a:xfrm>
            <a:off x="-33866" y="9137809"/>
            <a:ext cx="3183466" cy="448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102405" name="Rectangle 4"/>
          <p:cNvSpPr>
            <a:spLocks noChangeArrowheads="1"/>
          </p:cNvSpPr>
          <p:nvPr/>
        </p:nvSpPr>
        <p:spPr bwMode="auto">
          <a:xfrm>
            <a:off x="-33866" y="8336"/>
            <a:ext cx="3183466"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102406" name="Rectangle 5"/>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102407" name="Rectangle 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034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A41FE646-3CAE-432B-9582-BB4A13DE3B12}" type="slidenum">
              <a:rPr lang="en-US"/>
              <a:pPr eaLnBrk="1" hangingPunct="1"/>
              <a:t>128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70662" indent="-296408" eaLnBrk="0" hangingPunct="0">
              <a:defRPr>
                <a:solidFill>
                  <a:schemeClr val="tx1"/>
                </a:solidFill>
                <a:latin typeface="Calibri" pitchFamily="34" charset="0"/>
                <a:cs typeface="Arial" pitchFamily="34" charset="0"/>
              </a:defRPr>
            </a:lvl2pPr>
            <a:lvl3pPr marL="1185634" indent="-237127" eaLnBrk="0" hangingPunct="0">
              <a:defRPr>
                <a:solidFill>
                  <a:schemeClr val="tx1"/>
                </a:solidFill>
                <a:latin typeface="Calibri" pitchFamily="34" charset="0"/>
                <a:cs typeface="Arial" pitchFamily="34" charset="0"/>
              </a:defRPr>
            </a:lvl3pPr>
            <a:lvl4pPr marL="1659887" indent="-237127" eaLnBrk="0" hangingPunct="0">
              <a:defRPr>
                <a:solidFill>
                  <a:schemeClr val="tx1"/>
                </a:solidFill>
                <a:latin typeface="Calibri" pitchFamily="34" charset="0"/>
                <a:cs typeface="Arial" pitchFamily="34" charset="0"/>
              </a:defRPr>
            </a:lvl4pPr>
            <a:lvl5pPr marL="2134141" indent="-237127" eaLnBrk="0" hangingPunct="0">
              <a:defRPr>
                <a:solidFill>
                  <a:schemeClr val="tx1"/>
                </a:solidFill>
                <a:latin typeface="Calibri" pitchFamily="34" charset="0"/>
                <a:cs typeface="Arial" pitchFamily="34" charset="0"/>
              </a:defRPr>
            </a:lvl5pPr>
            <a:lvl6pPr marL="2608395" indent="-237127" eaLnBrk="0" fontAlgn="base" hangingPunct="0">
              <a:spcBef>
                <a:spcPct val="0"/>
              </a:spcBef>
              <a:spcAft>
                <a:spcPct val="0"/>
              </a:spcAft>
              <a:defRPr>
                <a:solidFill>
                  <a:schemeClr val="tx1"/>
                </a:solidFill>
                <a:latin typeface="Calibri" pitchFamily="34" charset="0"/>
                <a:cs typeface="Arial" pitchFamily="34" charset="0"/>
              </a:defRPr>
            </a:lvl6pPr>
            <a:lvl7pPr marL="3082648" indent="-237127" eaLnBrk="0" fontAlgn="base" hangingPunct="0">
              <a:spcBef>
                <a:spcPct val="0"/>
              </a:spcBef>
              <a:spcAft>
                <a:spcPct val="0"/>
              </a:spcAft>
              <a:defRPr>
                <a:solidFill>
                  <a:schemeClr val="tx1"/>
                </a:solidFill>
                <a:latin typeface="Calibri" pitchFamily="34" charset="0"/>
                <a:cs typeface="Arial" pitchFamily="34" charset="0"/>
              </a:defRPr>
            </a:lvl7pPr>
            <a:lvl8pPr marL="3556902" indent="-237127" eaLnBrk="0" fontAlgn="base" hangingPunct="0">
              <a:spcBef>
                <a:spcPct val="0"/>
              </a:spcBef>
              <a:spcAft>
                <a:spcPct val="0"/>
              </a:spcAft>
              <a:defRPr>
                <a:solidFill>
                  <a:schemeClr val="tx1"/>
                </a:solidFill>
                <a:latin typeface="Calibri" pitchFamily="34" charset="0"/>
                <a:cs typeface="Arial" pitchFamily="34" charset="0"/>
              </a:defRPr>
            </a:lvl8pPr>
            <a:lvl9pPr marL="4031155" indent="-237127"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07A26901-EAEB-4E77-918D-6C7056699852}" type="slidenum">
              <a:rPr lang="en-US"/>
              <a:pPr eaLnBrk="1" hangingPunct="1"/>
              <a:t>11</a:t>
            </a:fld>
            <a:endParaRPr lang="en-US"/>
          </a:p>
        </p:txBody>
      </p:sp>
      <p:sp>
        <p:nvSpPr>
          <p:cNvPr id="67587" name="Rectangle 2"/>
          <p:cNvSpPr>
            <a:spLocks noChangeArrowheads="1"/>
          </p:cNvSpPr>
          <p:nvPr/>
        </p:nvSpPr>
        <p:spPr bwMode="auto">
          <a:xfrm>
            <a:off x="4159527" y="8198"/>
            <a:ext cx="3185491" cy="45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67588" name="Rectangle 3"/>
          <p:cNvSpPr>
            <a:spLocks noChangeArrowheads="1"/>
          </p:cNvSpPr>
          <p:nvPr/>
        </p:nvSpPr>
        <p:spPr bwMode="auto">
          <a:xfrm>
            <a:off x="-33131" y="9137209"/>
            <a:ext cx="3182179" cy="449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67589" name="Rectangle 4"/>
          <p:cNvSpPr>
            <a:spLocks noChangeArrowheads="1"/>
          </p:cNvSpPr>
          <p:nvPr/>
        </p:nvSpPr>
        <p:spPr bwMode="auto">
          <a:xfrm>
            <a:off x="-33131" y="8198"/>
            <a:ext cx="3182179" cy="45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67590" name="Rectangle 5"/>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044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12193FF8-2E31-42B8-A128-B48CC6C10C84}" type="slidenum">
              <a:rPr lang="en-US"/>
              <a:pPr eaLnBrk="1" hangingPunct="1"/>
              <a:t>129</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054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5C695EAE-75F1-4CE2-B076-9D45673D8483}" type="slidenum">
              <a:rPr lang="en-US"/>
              <a:pPr eaLnBrk="1" hangingPunct="1"/>
              <a:t>130</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E3EB8830-A244-455F-954A-43DB07A669F0}" type="slidenum">
              <a:rPr lang="en-US">
                <a:solidFill>
                  <a:srgbClr val="000000"/>
                </a:solidFill>
              </a:rPr>
              <a:pPr eaLnBrk="1" hangingPunct="1"/>
              <a:t>131</a:t>
            </a:fld>
            <a:endParaRPr lang="en-US">
              <a:solidFill>
                <a:srgbClr val="000000"/>
              </a:solidFill>
            </a:endParaRPr>
          </a:p>
        </p:txBody>
      </p:sp>
      <p:sp>
        <p:nvSpPr>
          <p:cNvPr id="106499" name="Rectangle 2"/>
          <p:cNvSpPr>
            <a:spLocks noChangeArrowheads="1"/>
          </p:cNvSpPr>
          <p:nvPr/>
        </p:nvSpPr>
        <p:spPr bwMode="auto">
          <a:xfrm>
            <a:off x="4158827" y="8336"/>
            <a:ext cx="3186854"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solidFill>
                <a:srgbClr val="000000"/>
              </a:solidFill>
            </a:endParaRPr>
          </a:p>
        </p:txBody>
      </p:sp>
      <p:sp>
        <p:nvSpPr>
          <p:cNvPr id="106500" name="Rectangle 3"/>
          <p:cNvSpPr>
            <a:spLocks noChangeArrowheads="1"/>
          </p:cNvSpPr>
          <p:nvPr/>
        </p:nvSpPr>
        <p:spPr bwMode="auto">
          <a:xfrm>
            <a:off x="-33866" y="9137809"/>
            <a:ext cx="3183466" cy="448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solidFill>
                <a:srgbClr val="000000"/>
              </a:solidFill>
            </a:endParaRPr>
          </a:p>
        </p:txBody>
      </p:sp>
      <p:sp>
        <p:nvSpPr>
          <p:cNvPr id="106501" name="Rectangle 4"/>
          <p:cNvSpPr>
            <a:spLocks noChangeArrowheads="1"/>
          </p:cNvSpPr>
          <p:nvPr/>
        </p:nvSpPr>
        <p:spPr bwMode="auto">
          <a:xfrm>
            <a:off x="-33866" y="8336"/>
            <a:ext cx="3183466"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solidFill>
                <a:srgbClr val="000000"/>
              </a:solidFill>
            </a:endParaRPr>
          </a:p>
        </p:txBody>
      </p:sp>
      <p:sp>
        <p:nvSpPr>
          <p:cNvPr id="106502" name="Rectangle 5"/>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106503" name="Rectangle 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27F14DC3-2652-47F5-B65E-BA356656637A}" type="slidenum">
              <a:rPr lang="en-US">
                <a:solidFill>
                  <a:srgbClr val="000000"/>
                </a:solidFill>
              </a:rPr>
              <a:pPr eaLnBrk="1" hangingPunct="1"/>
              <a:t>132</a:t>
            </a:fld>
            <a:endParaRPr lang="en-US">
              <a:solidFill>
                <a:srgbClr val="000000"/>
              </a:solidFill>
            </a:endParaRPr>
          </a:p>
        </p:txBody>
      </p:sp>
      <p:sp>
        <p:nvSpPr>
          <p:cNvPr id="107523" name="Rectangle 2"/>
          <p:cNvSpPr>
            <a:spLocks noChangeArrowheads="1"/>
          </p:cNvSpPr>
          <p:nvPr/>
        </p:nvSpPr>
        <p:spPr bwMode="auto">
          <a:xfrm>
            <a:off x="4158827" y="8336"/>
            <a:ext cx="3186854"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solidFill>
                <a:srgbClr val="000000"/>
              </a:solidFill>
            </a:endParaRPr>
          </a:p>
        </p:txBody>
      </p:sp>
      <p:sp>
        <p:nvSpPr>
          <p:cNvPr id="107524" name="Rectangle 3"/>
          <p:cNvSpPr>
            <a:spLocks noChangeArrowheads="1"/>
          </p:cNvSpPr>
          <p:nvPr/>
        </p:nvSpPr>
        <p:spPr bwMode="auto">
          <a:xfrm>
            <a:off x="-33866" y="9137809"/>
            <a:ext cx="3183466" cy="448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solidFill>
                <a:srgbClr val="000000"/>
              </a:solidFill>
            </a:endParaRPr>
          </a:p>
        </p:txBody>
      </p:sp>
      <p:sp>
        <p:nvSpPr>
          <p:cNvPr id="107525" name="Rectangle 4"/>
          <p:cNvSpPr>
            <a:spLocks noChangeArrowheads="1"/>
          </p:cNvSpPr>
          <p:nvPr/>
        </p:nvSpPr>
        <p:spPr bwMode="auto">
          <a:xfrm>
            <a:off x="-33866" y="8336"/>
            <a:ext cx="3183466"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solidFill>
                <a:srgbClr val="000000"/>
              </a:solidFill>
            </a:endParaRPr>
          </a:p>
        </p:txBody>
      </p:sp>
      <p:sp>
        <p:nvSpPr>
          <p:cNvPr id="107526" name="Rectangle 5"/>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107527" name="Rectangle 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C1EB9373-CA6D-40DD-AA6A-F77648A6D8EE}" type="slidenum">
              <a:rPr lang="en-US">
                <a:solidFill>
                  <a:srgbClr val="000000"/>
                </a:solidFill>
              </a:rPr>
              <a:pPr eaLnBrk="1" hangingPunct="1"/>
              <a:t>133</a:t>
            </a:fld>
            <a:endParaRPr lang="en-US">
              <a:solidFill>
                <a:srgbClr val="000000"/>
              </a:solidFill>
            </a:endParaRPr>
          </a:p>
        </p:txBody>
      </p:sp>
      <p:sp>
        <p:nvSpPr>
          <p:cNvPr id="108547" name="Rectangle 2"/>
          <p:cNvSpPr>
            <a:spLocks noChangeArrowheads="1"/>
          </p:cNvSpPr>
          <p:nvPr/>
        </p:nvSpPr>
        <p:spPr bwMode="auto">
          <a:xfrm>
            <a:off x="4158827" y="8336"/>
            <a:ext cx="3186854"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solidFill>
                <a:srgbClr val="000000"/>
              </a:solidFill>
            </a:endParaRPr>
          </a:p>
        </p:txBody>
      </p:sp>
      <p:sp>
        <p:nvSpPr>
          <p:cNvPr id="108548" name="Rectangle 3"/>
          <p:cNvSpPr>
            <a:spLocks noChangeArrowheads="1"/>
          </p:cNvSpPr>
          <p:nvPr/>
        </p:nvSpPr>
        <p:spPr bwMode="auto">
          <a:xfrm>
            <a:off x="-33866" y="9137809"/>
            <a:ext cx="3183466" cy="448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solidFill>
                <a:srgbClr val="000000"/>
              </a:solidFill>
            </a:endParaRPr>
          </a:p>
        </p:txBody>
      </p:sp>
      <p:sp>
        <p:nvSpPr>
          <p:cNvPr id="108549" name="Rectangle 4"/>
          <p:cNvSpPr>
            <a:spLocks noChangeArrowheads="1"/>
          </p:cNvSpPr>
          <p:nvPr/>
        </p:nvSpPr>
        <p:spPr bwMode="auto">
          <a:xfrm>
            <a:off x="-33866" y="8336"/>
            <a:ext cx="3183466"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solidFill>
                <a:srgbClr val="000000"/>
              </a:solidFill>
            </a:endParaRPr>
          </a:p>
        </p:txBody>
      </p:sp>
      <p:sp>
        <p:nvSpPr>
          <p:cNvPr id="108550" name="Rectangle 5"/>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108551" name="Rectangle 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006E7F54-A847-4655-A824-EAEF1F58EC34}" type="slidenum">
              <a:rPr lang="en-US">
                <a:solidFill>
                  <a:srgbClr val="000000"/>
                </a:solidFill>
              </a:rPr>
              <a:pPr eaLnBrk="1" hangingPunct="1"/>
              <a:t>134</a:t>
            </a:fld>
            <a:endParaRPr lang="en-US">
              <a:solidFill>
                <a:srgbClr val="000000"/>
              </a:solidFill>
            </a:endParaRPr>
          </a:p>
        </p:txBody>
      </p:sp>
      <p:sp>
        <p:nvSpPr>
          <p:cNvPr id="109571" name="Rectangle 2"/>
          <p:cNvSpPr>
            <a:spLocks noChangeArrowheads="1"/>
          </p:cNvSpPr>
          <p:nvPr/>
        </p:nvSpPr>
        <p:spPr bwMode="auto">
          <a:xfrm>
            <a:off x="4158827" y="8336"/>
            <a:ext cx="3186854"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solidFill>
                <a:srgbClr val="000000"/>
              </a:solidFill>
            </a:endParaRPr>
          </a:p>
        </p:txBody>
      </p:sp>
      <p:sp>
        <p:nvSpPr>
          <p:cNvPr id="109572" name="Rectangle 3"/>
          <p:cNvSpPr>
            <a:spLocks noChangeArrowheads="1"/>
          </p:cNvSpPr>
          <p:nvPr/>
        </p:nvSpPr>
        <p:spPr bwMode="auto">
          <a:xfrm>
            <a:off x="-33866" y="9137809"/>
            <a:ext cx="3183466" cy="448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solidFill>
                <a:srgbClr val="000000"/>
              </a:solidFill>
            </a:endParaRPr>
          </a:p>
        </p:txBody>
      </p:sp>
      <p:sp>
        <p:nvSpPr>
          <p:cNvPr id="109573" name="Rectangle 4"/>
          <p:cNvSpPr>
            <a:spLocks noChangeArrowheads="1"/>
          </p:cNvSpPr>
          <p:nvPr/>
        </p:nvSpPr>
        <p:spPr bwMode="auto">
          <a:xfrm>
            <a:off x="-33866" y="8336"/>
            <a:ext cx="3183466"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solidFill>
                <a:srgbClr val="000000"/>
              </a:solidFill>
            </a:endParaRPr>
          </a:p>
        </p:txBody>
      </p:sp>
      <p:sp>
        <p:nvSpPr>
          <p:cNvPr id="109574" name="Rectangle 5"/>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109575" name="Rectangle 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B919F85F-98F9-4DD8-BE24-78D71D89E619}" type="slidenum">
              <a:rPr lang="en-US">
                <a:solidFill>
                  <a:srgbClr val="000000"/>
                </a:solidFill>
              </a:rPr>
              <a:pPr eaLnBrk="1" hangingPunct="1"/>
              <a:t>135</a:t>
            </a:fld>
            <a:endParaRPr lang="en-US">
              <a:solidFill>
                <a:srgbClr val="000000"/>
              </a:solidFill>
            </a:endParaRPr>
          </a:p>
        </p:txBody>
      </p:sp>
      <p:sp>
        <p:nvSpPr>
          <p:cNvPr id="110595" name="Rectangle 2"/>
          <p:cNvSpPr>
            <a:spLocks noChangeArrowheads="1"/>
          </p:cNvSpPr>
          <p:nvPr/>
        </p:nvSpPr>
        <p:spPr bwMode="auto">
          <a:xfrm>
            <a:off x="4158827" y="8336"/>
            <a:ext cx="3186854"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solidFill>
                <a:srgbClr val="000000"/>
              </a:solidFill>
            </a:endParaRPr>
          </a:p>
        </p:txBody>
      </p:sp>
      <p:sp>
        <p:nvSpPr>
          <p:cNvPr id="110596" name="Rectangle 3"/>
          <p:cNvSpPr>
            <a:spLocks noChangeArrowheads="1"/>
          </p:cNvSpPr>
          <p:nvPr/>
        </p:nvSpPr>
        <p:spPr bwMode="auto">
          <a:xfrm>
            <a:off x="-33866" y="9137809"/>
            <a:ext cx="3183466" cy="448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solidFill>
                <a:srgbClr val="000000"/>
              </a:solidFill>
            </a:endParaRPr>
          </a:p>
        </p:txBody>
      </p:sp>
      <p:sp>
        <p:nvSpPr>
          <p:cNvPr id="110597" name="Rectangle 4"/>
          <p:cNvSpPr>
            <a:spLocks noChangeArrowheads="1"/>
          </p:cNvSpPr>
          <p:nvPr/>
        </p:nvSpPr>
        <p:spPr bwMode="auto">
          <a:xfrm>
            <a:off x="-33866" y="8336"/>
            <a:ext cx="3183466"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solidFill>
                <a:srgbClr val="000000"/>
              </a:solidFill>
            </a:endParaRPr>
          </a:p>
        </p:txBody>
      </p:sp>
      <p:sp>
        <p:nvSpPr>
          <p:cNvPr id="110598" name="Rectangle 5"/>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110599" name="Rectangle 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B5EF720B-DB59-4047-85E2-BB21F2CADDF9}" type="slidenum">
              <a:rPr lang="en-US">
                <a:solidFill>
                  <a:srgbClr val="000000"/>
                </a:solidFill>
              </a:rPr>
              <a:pPr eaLnBrk="1" hangingPunct="1"/>
              <a:t>136</a:t>
            </a:fld>
            <a:endParaRPr lang="en-US">
              <a:solidFill>
                <a:srgbClr val="000000"/>
              </a:solidFill>
            </a:endParaRPr>
          </a:p>
        </p:txBody>
      </p:sp>
      <p:sp>
        <p:nvSpPr>
          <p:cNvPr id="111619" name="Rectangle 2"/>
          <p:cNvSpPr>
            <a:spLocks noChangeArrowheads="1"/>
          </p:cNvSpPr>
          <p:nvPr/>
        </p:nvSpPr>
        <p:spPr bwMode="auto">
          <a:xfrm>
            <a:off x="4158827" y="8336"/>
            <a:ext cx="3186854"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solidFill>
                <a:srgbClr val="000000"/>
              </a:solidFill>
            </a:endParaRPr>
          </a:p>
        </p:txBody>
      </p:sp>
      <p:sp>
        <p:nvSpPr>
          <p:cNvPr id="111620" name="Rectangle 3"/>
          <p:cNvSpPr>
            <a:spLocks noChangeArrowheads="1"/>
          </p:cNvSpPr>
          <p:nvPr/>
        </p:nvSpPr>
        <p:spPr bwMode="auto">
          <a:xfrm>
            <a:off x="-33866" y="9137809"/>
            <a:ext cx="3183466" cy="448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solidFill>
                <a:srgbClr val="000000"/>
              </a:solidFill>
            </a:endParaRPr>
          </a:p>
        </p:txBody>
      </p:sp>
      <p:sp>
        <p:nvSpPr>
          <p:cNvPr id="111621" name="Rectangle 4"/>
          <p:cNvSpPr>
            <a:spLocks noChangeArrowheads="1"/>
          </p:cNvSpPr>
          <p:nvPr/>
        </p:nvSpPr>
        <p:spPr bwMode="auto">
          <a:xfrm>
            <a:off x="-33866" y="8336"/>
            <a:ext cx="3183466"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solidFill>
                <a:srgbClr val="000000"/>
              </a:solidFill>
            </a:endParaRPr>
          </a:p>
        </p:txBody>
      </p:sp>
      <p:sp>
        <p:nvSpPr>
          <p:cNvPr id="111622" name="Rectangle 5"/>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111623" name="Rectangle 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750DE68E-6351-403F-B6E4-9A2F6C157D0B}" type="slidenum">
              <a:rPr lang="en-US">
                <a:solidFill>
                  <a:srgbClr val="000000"/>
                </a:solidFill>
              </a:rPr>
              <a:pPr eaLnBrk="1" hangingPunct="1"/>
              <a:t>137</a:t>
            </a:fld>
            <a:endParaRPr lang="en-US">
              <a:solidFill>
                <a:srgbClr val="000000"/>
              </a:solidFill>
            </a:endParaRPr>
          </a:p>
        </p:txBody>
      </p:sp>
      <p:sp>
        <p:nvSpPr>
          <p:cNvPr id="112643" name="Rectangle 2"/>
          <p:cNvSpPr>
            <a:spLocks noChangeArrowheads="1"/>
          </p:cNvSpPr>
          <p:nvPr/>
        </p:nvSpPr>
        <p:spPr bwMode="auto">
          <a:xfrm>
            <a:off x="4158827" y="8336"/>
            <a:ext cx="3186854"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solidFill>
                <a:srgbClr val="000000"/>
              </a:solidFill>
            </a:endParaRPr>
          </a:p>
        </p:txBody>
      </p:sp>
      <p:sp>
        <p:nvSpPr>
          <p:cNvPr id="112644" name="Rectangle 3"/>
          <p:cNvSpPr>
            <a:spLocks noChangeArrowheads="1"/>
          </p:cNvSpPr>
          <p:nvPr/>
        </p:nvSpPr>
        <p:spPr bwMode="auto">
          <a:xfrm>
            <a:off x="-33866" y="9137809"/>
            <a:ext cx="3183466" cy="448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solidFill>
                <a:srgbClr val="000000"/>
              </a:solidFill>
            </a:endParaRPr>
          </a:p>
        </p:txBody>
      </p:sp>
      <p:sp>
        <p:nvSpPr>
          <p:cNvPr id="112645" name="Rectangle 4"/>
          <p:cNvSpPr>
            <a:spLocks noChangeArrowheads="1"/>
          </p:cNvSpPr>
          <p:nvPr/>
        </p:nvSpPr>
        <p:spPr bwMode="auto">
          <a:xfrm>
            <a:off x="-33866" y="8336"/>
            <a:ext cx="3183466"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solidFill>
                <a:srgbClr val="000000"/>
              </a:solidFill>
            </a:endParaRPr>
          </a:p>
        </p:txBody>
      </p:sp>
      <p:sp>
        <p:nvSpPr>
          <p:cNvPr id="112646" name="Rectangle 5"/>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112647" name="Rectangle 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11D98403-E419-4BF9-96D1-6A669C5DD70A}" type="slidenum">
              <a:rPr lang="en-US">
                <a:solidFill>
                  <a:srgbClr val="000000"/>
                </a:solidFill>
              </a:rPr>
              <a:pPr eaLnBrk="1" hangingPunct="1"/>
              <a:t>138</a:t>
            </a:fld>
            <a:endParaRPr lang="en-US">
              <a:solidFill>
                <a:srgbClr val="000000"/>
              </a:solidFill>
            </a:endParaRPr>
          </a:p>
        </p:txBody>
      </p:sp>
      <p:sp>
        <p:nvSpPr>
          <p:cNvPr id="113667" name="Rectangle 2"/>
          <p:cNvSpPr>
            <a:spLocks noChangeArrowheads="1"/>
          </p:cNvSpPr>
          <p:nvPr/>
        </p:nvSpPr>
        <p:spPr bwMode="auto">
          <a:xfrm>
            <a:off x="4158827" y="8336"/>
            <a:ext cx="3186854"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solidFill>
                <a:srgbClr val="000000"/>
              </a:solidFill>
            </a:endParaRPr>
          </a:p>
        </p:txBody>
      </p:sp>
      <p:sp>
        <p:nvSpPr>
          <p:cNvPr id="113668" name="Rectangle 3"/>
          <p:cNvSpPr>
            <a:spLocks noChangeArrowheads="1"/>
          </p:cNvSpPr>
          <p:nvPr/>
        </p:nvSpPr>
        <p:spPr bwMode="auto">
          <a:xfrm>
            <a:off x="-33866" y="9137809"/>
            <a:ext cx="3183466" cy="448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solidFill>
                <a:srgbClr val="000000"/>
              </a:solidFill>
            </a:endParaRPr>
          </a:p>
        </p:txBody>
      </p:sp>
      <p:sp>
        <p:nvSpPr>
          <p:cNvPr id="113669" name="Rectangle 4"/>
          <p:cNvSpPr>
            <a:spLocks noChangeArrowheads="1"/>
          </p:cNvSpPr>
          <p:nvPr/>
        </p:nvSpPr>
        <p:spPr bwMode="auto">
          <a:xfrm>
            <a:off x="-33866" y="8336"/>
            <a:ext cx="3183466"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solidFill>
                <a:srgbClr val="000000"/>
              </a:solidFill>
            </a:endParaRPr>
          </a:p>
        </p:txBody>
      </p:sp>
      <p:sp>
        <p:nvSpPr>
          <p:cNvPr id="113670" name="Rectangle 5"/>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113671" name="Rectangle 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70662" indent="-296408" eaLnBrk="0" hangingPunct="0">
              <a:defRPr>
                <a:solidFill>
                  <a:schemeClr val="tx1"/>
                </a:solidFill>
                <a:latin typeface="Calibri" pitchFamily="34" charset="0"/>
                <a:cs typeface="Arial" pitchFamily="34" charset="0"/>
              </a:defRPr>
            </a:lvl2pPr>
            <a:lvl3pPr marL="1185634" indent="-237127" eaLnBrk="0" hangingPunct="0">
              <a:defRPr>
                <a:solidFill>
                  <a:schemeClr val="tx1"/>
                </a:solidFill>
                <a:latin typeface="Calibri" pitchFamily="34" charset="0"/>
                <a:cs typeface="Arial" pitchFamily="34" charset="0"/>
              </a:defRPr>
            </a:lvl3pPr>
            <a:lvl4pPr marL="1659887" indent="-237127" eaLnBrk="0" hangingPunct="0">
              <a:defRPr>
                <a:solidFill>
                  <a:schemeClr val="tx1"/>
                </a:solidFill>
                <a:latin typeface="Calibri" pitchFamily="34" charset="0"/>
                <a:cs typeface="Arial" pitchFamily="34" charset="0"/>
              </a:defRPr>
            </a:lvl4pPr>
            <a:lvl5pPr marL="2134141" indent="-237127" eaLnBrk="0" hangingPunct="0">
              <a:defRPr>
                <a:solidFill>
                  <a:schemeClr val="tx1"/>
                </a:solidFill>
                <a:latin typeface="Calibri" pitchFamily="34" charset="0"/>
                <a:cs typeface="Arial" pitchFamily="34" charset="0"/>
              </a:defRPr>
            </a:lvl5pPr>
            <a:lvl6pPr marL="2608395" indent="-237127" eaLnBrk="0" fontAlgn="base" hangingPunct="0">
              <a:spcBef>
                <a:spcPct val="0"/>
              </a:spcBef>
              <a:spcAft>
                <a:spcPct val="0"/>
              </a:spcAft>
              <a:defRPr>
                <a:solidFill>
                  <a:schemeClr val="tx1"/>
                </a:solidFill>
                <a:latin typeface="Calibri" pitchFamily="34" charset="0"/>
                <a:cs typeface="Arial" pitchFamily="34" charset="0"/>
              </a:defRPr>
            </a:lvl6pPr>
            <a:lvl7pPr marL="3082648" indent="-237127" eaLnBrk="0" fontAlgn="base" hangingPunct="0">
              <a:spcBef>
                <a:spcPct val="0"/>
              </a:spcBef>
              <a:spcAft>
                <a:spcPct val="0"/>
              </a:spcAft>
              <a:defRPr>
                <a:solidFill>
                  <a:schemeClr val="tx1"/>
                </a:solidFill>
                <a:latin typeface="Calibri" pitchFamily="34" charset="0"/>
                <a:cs typeface="Arial" pitchFamily="34" charset="0"/>
              </a:defRPr>
            </a:lvl7pPr>
            <a:lvl8pPr marL="3556902" indent="-237127" eaLnBrk="0" fontAlgn="base" hangingPunct="0">
              <a:spcBef>
                <a:spcPct val="0"/>
              </a:spcBef>
              <a:spcAft>
                <a:spcPct val="0"/>
              </a:spcAft>
              <a:defRPr>
                <a:solidFill>
                  <a:schemeClr val="tx1"/>
                </a:solidFill>
                <a:latin typeface="Calibri" pitchFamily="34" charset="0"/>
                <a:cs typeface="Arial" pitchFamily="34" charset="0"/>
              </a:defRPr>
            </a:lvl8pPr>
            <a:lvl9pPr marL="4031155" indent="-237127"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F72910E9-B466-4387-B18C-FBD308F749AA}" type="slidenum">
              <a:rPr lang="en-US"/>
              <a:pPr eaLnBrk="1" hangingPunct="1"/>
              <a:t>13</a:t>
            </a:fld>
            <a:endParaRPr lang="en-US"/>
          </a:p>
        </p:txBody>
      </p:sp>
      <p:sp>
        <p:nvSpPr>
          <p:cNvPr id="686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2" name="Rectangle 3"/>
          <p:cNvSpPr>
            <a:spLocks noGrp="1" noChangeArrowheads="1"/>
          </p:cNvSpPr>
          <p:nvPr>
            <p:ph type="body" idx="1"/>
          </p:nvPr>
        </p:nvSpPr>
        <p:spPr bwMode="auto">
          <a:xfrm>
            <a:off x="975693" y="4561226"/>
            <a:ext cx="5362160" cy="431857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999556" eaLnBrk="1" hangingPunct="1">
              <a:spcBef>
                <a:spcPct val="0"/>
              </a:spcBef>
            </a:pPr>
            <a:endParaRPr lang="en-US" dirty="0"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D223D6B5-F244-4BBE-B960-0228565F44CF}" type="slidenum">
              <a:rPr lang="en-US">
                <a:solidFill>
                  <a:srgbClr val="000000"/>
                </a:solidFill>
              </a:rPr>
              <a:pPr eaLnBrk="1" hangingPunct="1"/>
              <a:t>139</a:t>
            </a:fld>
            <a:endParaRPr lang="en-US">
              <a:solidFill>
                <a:srgbClr val="000000"/>
              </a:solidFill>
            </a:endParaRPr>
          </a:p>
        </p:txBody>
      </p:sp>
      <p:sp>
        <p:nvSpPr>
          <p:cNvPr id="114691" name="Rectangle 2"/>
          <p:cNvSpPr>
            <a:spLocks noChangeArrowheads="1"/>
          </p:cNvSpPr>
          <p:nvPr/>
        </p:nvSpPr>
        <p:spPr bwMode="auto">
          <a:xfrm>
            <a:off x="4158827" y="8336"/>
            <a:ext cx="3186854"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solidFill>
                <a:srgbClr val="000000"/>
              </a:solidFill>
            </a:endParaRPr>
          </a:p>
        </p:txBody>
      </p:sp>
      <p:sp>
        <p:nvSpPr>
          <p:cNvPr id="114692" name="Rectangle 3"/>
          <p:cNvSpPr>
            <a:spLocks noChangeArrowheads="1"/>
          </p:cNvSpPr>
          <p:nvPr/>
        </p:nvSpPr>
        <p:spPr bwMode="auto">
          <a:xfrm>
            <a:off x="-33866" y="9137809"/>
            <a:ext cx="3183466" cy="448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solidFill>
                <a:srgbClr val="000000"/>
              </a:solidFill>
            </a:endParaRPr>
          </a:p>
        </p:txBody>
      </p:sp>
      <p:sp>
        <p:nvSpPr>
          <p:cNvPr id="114693" name="Rectangle 4"/>
          <p:cNvSpPr>
            <a:spLocks noChangeArrowheads="1"/>
          </p:cNvSpPr>
          <p:nvPr/>
        </p:nvSpPr>
        <p:spPr bwMode="auto">
          <a:xfrm>
            <a:off x="-33866" y="8336"/>
            <a:ext cx="3183466"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solidFill>
                <a:srgbClr val="000000"/>
              </a:solidFill>
            </a:endParaRPr>
          </a:p>
        </p:txBody>
      </p:sp>
      <p:sp>
        <p:nvSpPr>
          <p:cNvPr id="114694" name="Rectangle 5"/>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114695" name="Rectangle 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22652F2D-AADF-4876-A683-835FE095D632}" type="slidenum">
              <a:rPr lang="en-US">
                <a:solidFill>
                  <a:srgbClr val="000000"/>
                </a:solidFill>
              </a:rPr>
              <a:pPr eaLnBrk="1" hangingPunct="1"/>
              <a:t>140</a:t>
            </a:fld>
            <a:endParaRPr lang="en-US">
              <a:solidFill>
                <a:srgbClr val="000000"/>
              </a:solidFill>
            </a:endParaRPr>
          </a:p>
        </p:txBody>
      </p:sp>
      <p:sp>
        <p:nvSpPr>
          <p:cNvPr id="115715" name="Rectangle 2"/>
          <p:cNvSpPr>
            <a:spLocks noChangeArrowheads="1"/>
          </p:cNvSpPr>
          <p:nvPr/>
        </p:nvSpPr>
        <p:spPr bwMode="auto">
          <a:xfrm>
            <a:off x="4158827" y="8336"/>
            <a:ext cx="3186854"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solidFill>
                <a:srgbClr val="000000"/>
              </a:solidFill>
            </a:endParaRPr>
          </a:p>
        </p:txBody>
      </p:sp>
      <p:sp>
        <p:nvSpPr>
          <p:cNvPr id="115716" name="Rectangle 3"/>
          <p:cNvSpPr>
            <a:spLocks noChangeArrowheads="1"/>
          </p:cNvSpPr>
          <p:nvPr/>
        </p:nvSpPr>
        <p:spPr bwMode="auto">
          <a:xfrm>
            <a:off x="-33866" y="9137809"/>
            <a:ext cx="3183466" cy="448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solidFill>
                <a:srgbClr val="000000"/>
              </a:solidFill>
            </a:endParaRPr>
          </a:p>
        </p:txBody>
      </p:sp>
      <p:sp>
        <p:nvSpPr>
          <p:cNvPr id="115717" name="Rectangle 4"/>
          <p:cNvSpPr>
            <a:spLocks noChangeArrowheads="1"/>
          </p:cNvSpPr>
          <p:nvPr/>
        </p:nvSpPr>
        <p:spPr bwMode="auto">
          <a:xfrm>
            <a:off x="-33866" y="8336"/>
            <a:ext cx="3183466"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solidFill>
                <a:srgbClr val="000000"/>
              </a:solidFill>
            </a:endParaRPr>
          </a:p>
        </p:txBody>
      </p:sp>
      <p:sp>
        <p:nvSpPr>
          <p:cNvPr id="115718" name="Rectangle 5"/>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115719" name="Rectangle 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F45A84F6-0295-4571-A3DC-DBB284A6A96C}" type="slidenum">
              <a:rPr lang="en-US">
                <a:solidFill>
                  <a:srgbClr val="000000"/>
                </a:solidFill>
              </a:rPr>
              <a:pPr eaLnBrk="1" hangingPunct="1"/>
              <a:t>141</a:t>
            </a:fld>
            <a:endParaRPr lang="en-US">
              <a:solidFill>
                <a:srgbClr val="000000"/>
              </a:solidFill>
            </a:endParaRPr>
          </a:p>
        </p:txBody>
      </p:sp>
      <p:sp>
        <p:nvSpPr>
          <p:cNvPr id="116739" name="Rectangle 2"/>
          <p:cNvSpPr>
            <a:spLocks noChangeArrowheads="1"/>
          </p:cNvSpPr>
          <p:nvPr/>
        </p:nvSpPr>
        <p:spPr bwMode="auto">
          <a:xfrm>
            <a:off x="4158827" y="8336"/>
            <a:ext cx="3186854"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solidFill>
                <a:srgbClr val="000000"/>
              </a:solidFill>
            </a:endParaRPr>
          </a:p>
        </p:txBody>
      </p:sp>
      <p:sp>
        <p:nvSpPr>
          <p:cNvPr id="116740" name="Rectangle 3"/>
          <p:cNvSpPr>
            <a:spLocks noChangeArrowheads="1"/>
          </p:cNvSpPr>
          <p:nvPr/>
        </p:nvSpPr>
        <p:spPr bwMode="auto">
          <a:xfrm>
            <a:off x="-33866" y="9137809"/>
            <a:ext cx="3183466" cy="448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solidFill>
                <a:srgbClr val="000000"/>
              </a:solidFill>
            </a:endParaRPr>
          </a:p>
        </p:txBody>
      </p:sp>
      <p:sp>
        <p:nvSpPr>
          <p:cNvPr id="116741" name="Rectangle 4"/>
          <p:cNvSpPr>
            <a:spLocks noChangeArrowheads="1"/>
          </p:cNvSpPr>
          <p:nvPr/>
        </p:nvSpPr>
        <p:spPr bwMode="auto">
          <a:xfrm>
            <a:off x="-33866" y="8336"/>
            <a:ext cx="3183466"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solidFill>
                <a:srgbClr val="000000"/>
              </a:solidFill>
            </a:endParaRPr>
          </a:p>
        </p:txBody>
      </p:sp>
      <p:sp>
        <p:nvSpPr>
          <p:cNvPr id="116742" name="Rectangle 5"/>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116743" name="Rectangle 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331CD43B-868F-40C3-A478-3DBD78B6762C}" type="slidenum">
              <a:rPr lang="en-US">
                <a:solidFill>
                  <a:srgbClr val="000000"/>
                </a:solidFill>
              </a:rPr>
              <a:pPr eaLnBrk="1" hangingPunct="1"/>
              <a:t>142</a:t>
            </a:fld>
            <a:endParaRPr lang="en-US">
              <a:solidFill>
                <a:srgbClr val="000000"/>
              </a:solidFill>
            </a:endParaRPr>
          </a:p>
        </p:txBody>
      </p:sp>
      <p:sp>
        <p:nvSpPr>
          <p:cNvPr id="117763" name="Rectangle 2"/>
          <p:cNvSpPr>
            <a:spLocks noChangeArrowheads="1"/>
          </p:cNvSpPr>
          <p:nvPr/>
        </p:nvSpPr>
        <p:spPr bwMode="auto">
          <a:xfrm>
            <a:off x="4158827" y="8336"/>
            <a:ext cx="3186854"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solidFill>
                <a:srgbClr val="000000"/>
              </a:solidFill>
            </a:endParaRPr>
          </a:p>
        </p:txBody>
      </p:sp>
      <p:sp>
        <p:nvSpPr>
          <p:cNvPr id="117764" name="Rectangle 3"/>
          <p:cNvSpPr>
            <a:spLocks noChangeArrowheads="1"/>
          </p:cNvSpPr>
          <p:nvPr/>
        </p:nvSpPr>
        <p:spPr bwMode="auto">
          <a:xfrm>
            <a:off x="-33866" y="9137809"/>
            <a:ext cx="3183466" cy="448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solidFill>
                <a:srgbClr val="000000"/>
              </a:solidFill>
            </a:endParaRPr>
          </a:p>
        </p:txBody>
      </p:sp>
      <p:sp>
        <p:nvSpPr>
          <p:cNvPr id="117765" name="Rectangle 4"/>
          <p:cNvSpPr>
            <a:spLocks noChangeArrowheads="1"/>
          </p:cNvSpPr>
          <p:nvPr/>
        </p:nvSpPr>
        <p:spPr bwMode="auto">
          <a:xfrm>
            <a:off x="-33866" y="8336"/>
            <a:ext cx="3183466" cy="45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solidFill>
                <a:srgbClr val="000000"/>
              </a:solidFill>
            </a:endParaRPr>
          </a:p>
        </p:txBody>
      </p:sp>
      <p:sp>
        <p:nvSpPr>
          <p:cNvPr id="117766" name="Rectangle 5"/>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117767" name="Rectangle 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1187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93FE5D22-04DD-40B6-BB48-2490FAE31239}" type="slidenum">
              <a:rPr lang="en-US"/>
              <a:pPr eaLnBrk="1" hangingPunct="1"/>
              <a:t>144</a:t>
            </a:fld>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1198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6798D39C-CDAC-4B62-A285-2EF46BD479AA}" type="slidenum">
              <a:rPr lang="en-US"/>
              <a:pPr eaLnBrk="1" hangingPunct="1"/>
              <a:t>145</a:t>
            </a:fld>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1208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8D4EEA3A-3F6A-4CD1-AD0E-73FF5333249E}" type="slidenum">
              <a:rPr lang="en-US"/>
              <a:pPr eaLnBrk="1" hangingPunct="1"/>
              <a:t>147</a:t>
            </a:fld>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1218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9875F036-6259-426F-AD14-6B4CFFF61057}" type="slidenum">
              <a:rPr lang="en-US"/>
              <a:pPr eaLnBrk="1" hangingPunct="1"/>
              <a:t>148</a:t>
            </a:fld>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1228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5C6548BF-A8FE-4CDC-9283-76842A8267A2}" type="slidenum">
              <a:rPr lang="en-US"/>
              <a:pPr eaLnBrk="1" hangingPunct="1"/>
              <a:t>149</a:t>
            </a:fld>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1239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9147DD2A-ACF5-4022-AA34-DC15387CBC8C}" type="slidenum">
              <a:rPr lang="en-US"/>
              <a:pPr eaLnBrk="1" hangingPunct="1"/>
              <a:t>151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70662" indent="-296408" eaLnBrk="0" hangingPunct="0">
              <a:defRPr>
                <a:solidFill>
                  <a:schemeClr val="tx1"/>
                </a:solidFill>
                <a:latin typeface="Calibri" pitchFamily="34" charset="0"/>
                <a:cs typeface="Arial" pitchFamily="34" charset="0"/>
              </a:defRPr>
            </a:lvl2pPr>
            <a:lvl3pPr marL="1185634" indent="-237127" eaLnBrk="0" hangingPunct="0">
              <a:defRPr>
                <a:solidFill>
                  <a:schemeClr val="tx1"/>
                </a:solidFill>
                <a:latin typeface="Calibri" pitchFamily="34" charset="0"/>
                <a:cs typeface="Arial" pitchFamily="34" charset="0"/>
              </a:defRPr>
            </a:lvl3pPr>
            <a:lvl4pPr marL="1659887" indent="-237127" eaLnBrk="0" hangingPunct="0">
              <a:defRPr>
                <a:solidFill>
                  <a:schemeClr val="tx1"/>
                </a:solidFill>
                <a:latin typeface="Calibri" pitchFamily="34" charset="0"/>
                <a:cs typeface="Arial" pitchFamily="34" charset="0"/>
              </a:defRPr>
            </a:lvl4pPr>
            <a:lvl5pPr marL="2134141" indent="-237127" eaLnBrk="0" hangingPunct="0">
              <a:defRPr>
                <a:solidFill>
                  <a:schemeClr val="tx1"/>
                </a:solidFill>
                <a:latin typeface="Calibri" pitchFamily="34" charset="0"/>
                <a:cs typeface="Arial" pitchFamily="34" charset="0"/>
              </a:defRPr>
            </a:lvl5pPr>
            <a:lvl6pPr marL="2608395" indent="-237127" eaLnBrk="0" fontAlgn="base" hangingPunct="0">
              <a:spcBef>
                <a:spcPct val="0"/>
              </a:spcBef>
              <a:spcAft>
                <a:spcPct val="0"/>
              </a:spcAft>
              <a:defRPr>
                <a:solidFill>
                  <a:schemeClr val="tx1"/>
                </a:solidFill>
                <a:latin typeface="Calibri" pitchFamily="34" charset="0"/>
                <a:cs typeface="Arial" pitchFamily="34" charset="0"/>
              </a:defRPr>
            </a:lvl6pPr>
            <a:lvl7pPr marL="3082648" indent="-237127" eaLnBrk="0" fontAlgn="base" hangingPunct="0">
              <a:spcBef>
                <a:spcPct val="0"/>
              </a:spcBef>
              <a:spcAft>
                <a:spcPct val="0"/>
              </a:spcAft>
              <a:defRPr>
                <a:solidFill>
                  <a:schemeClr val="tx1"/>
                </a:solidFill>
                <a:latin typeface="Calibri" pitchFamily="34" charset="0"/>
                <a:cs typeface="Arial" pitchFamily="34" charset="0"/>
              </a:defRPr>
            </a:lvl7pPr>
            <a:lvl8pPr marL="3556902" indent="-237127" eaLnBrk="0" fontAlgn="base" hangingPunct="0">
              <a:spcBef>
                <a:spcPct val="0"/>
              </a:spcBef>
              <a:spcAft>
                <a:spcPct val="0"/>
              </a:spcAft>
              <a:defRPr>
                <a:solidFill>
                  <a:schemeClr val="tx1"/>
                </a:solidFill>
                <a:latin typeface="Calibri" pitchFamily="34" charset="0"/>
                <a:cs typeface="Arial" pitchFamily="34" charset="0"/>
              </a:defRPr>
            </a:lvl8pPr>
            <a:lvl9pPr marL="4031155" indent="-237127"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B8877095-6E0E-4707-805F-081E2C6DD078}" type="slidenum">
              <a:rPr lang="en-US"/>
              <a:pPr eaLnBrk="1" hangingPunct="1"/>
              <a:t>14</a:t>
            </a:fld>
            <a:endParaRPr lang="en-US"/>
          </a:p>
        </p:txBody>
      </p:sp>
      <p:sp>
        <p:nvSpPr>
          <p:cNvPr id="69635" name="Rectangle 2"/>
          <p:cNvSpPr>
            <a:spLocks noGrp="1" noRot="1" noChangeAspect="1" noChangeArrowheads="1" noTextEdit="1"/>
          </p:cNvSpPr>
          <p:nvPr>
            <p:ph type="sldImg"/>
          </p:nvPr>
        </p:nvSpPr>
        <p:spPr bwMode="auto">
          <a:xfrm>
            <a:off x="1417638" y="842963"/>
            <a:ext cx="4479925" cy="335915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696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2359" tIns="53696" rIns="102359" bIns="53696" numCol="1" anchor="t" anchorCtr="0" compatLnSpc="1">
            <a:prstTxWarp prst="textNoShape">
              <a:avLst/>
            </a:prstTxWarp>
          </a:bodyPr>
          <a:lstStyle/>
          <a:p>
            <a:pPr eaLnBrk="1" hangingPunct="1">
              <a:spcBef>
                <a:spcPct val="0"/>
              </a:spcBef>
            </a:pPr>
            <a:r>
              <a:rPr lang="en-US" smtClean="0"/>
              <a:t>Similarly in other 4 modes, though here only r13-&gt;r14 swapped.</a:t>
            </a:r>
          </a:p>
          <a:p>
            <a:pPr eaLnBrk="1" hangingPunct="1">
              <a:spcBef>
                <a:spcPct val="0"/>
              </a:spcBef>
            </a:pPr>
            <a:r>
              <a:rPr lang="en-US" smtClean="0"/>
              <a:t>“Banked” registers stored between mode swaps. Useful for interrupt handling because nothing to set up. Can thus run more quickly.</a:t>
            </a: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1249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05" indent="-302040" eaLnBrk="0" hangingPunct="0">
              <a:defRPr>
                <a:solidFill>
                  <a:schemeClr val="tx1"/>
                </a:solidFill>
                <a:latin typeface="Calibri" pitchFamily="34" charset="0"/>
                <a:cs typeface="Arial" pitchFamily="34" charset="0"/>
              </a:defRPr>
            </a:lvl2pPr>
            <a:lvl3pPr marL="1208161" indent="-241632" eaLnBrk="0" hangingPunct="0">
              <a:defRPr>
                <a:solidFill>
                  <a:schemeClr val="tx1"/>
                </a:solidFill>
                <a:latin typeface="Calibri" pitchFamily="34" charset="0"/>
                <a:cs typeface="Arial" pitchFamily="34" charset="0"/>
              </a:defRPr>
            </a:lvl3pPr>
            <a:lvl4pPr marL="1691426" indent="-241632" eaLnBrk="0" hangingPunct="0">
              <a:defRPr>
                <a:solidFill>
                  <a:schemeClr val="tx1"/>
                </a:solidFill>
                <a:latin typeface="Calibri" pitchFamily="34" charset="0"/>
                <a:cs typeface="Arial" pitchFamily="34" charset="0"/>
              </a:defRPr>
            </a:lvl4pPr>
            <a:lvl5pPr marL="2174690" indent="-241632" eaLnBrk="0" hangingPunct="0">
              <a:defRPr>
                <a:solidFill>
                  <a:schemeClr val="tx1"/>
                </a:solidFill>
                <a:latin typeface="Calibri" pitchFamily="34" charset="0"/>
                <a:cs typeface="Arial" pitchFamily="34" charset="0"/>
              </a:defRPr>
            </a:lvl5pPr>
            <a:lvl6pPr marL="2657954" indent="-241632" eaLnBrk="0" fontAlgn="base" hangingPunct="0">
              <a:spcBef>
                <a:spcPct val="0"/>
              </a:spcBef>
              <a:spcAft>
                <a:spcPct val="0"/>
              </a:spcAft>
              <a:defRPr>
                <a:solidFill>
                  <a:schemeClr val="tx1"/>
                </a:solidFill>
                <a:latin typeface="Calibri" pitchFamily="34" charset="0"/>
                <a:cs typeface="Arial" pitchFamily="34" charset="0"/>
              </a:defRPr>
            </a:lvl6pPr>
            <a:lvl7pPr marL="3141218" indent="-241632" eaLnBrk="0" fontAlgn="base" hangingPunct="0">
              <a:spcBef>
                <a:spcPct val="0"/>
              </a:spcBef>
              <a:spcAft>
                <a:spcPct val="0"/>
              </a:spcAft>
              <a:defRPr>
                <a:solidFill>
                  <a:schemeClr val="tx1"/>
                </a:solidFill>
                <a:latin typeface="Calibri" pitchFamily="34" charset="0"/>
                <a:cs typeface="Arial" pitchFamily="34" charset="0"/>
              </a:defRPr>
            </a:lvl7pPr>
            <a:lvl8pPr marL="3624483" indent="-241632" eaLnBrk="0" fontAlgn="base" hangingPunct="0">
              <a:spcBef>
                <a:spcPct val="0"/>
              </a:spcBef>
              <a:spcAft>
                <a:spcPct val="0"/>
              </a:spcAft>
              <a:defRPr>
                <a:solidFill>
                  <a:schemeClr val="tx1"/>
                </a:solidFill>
                <a:latin typeface="Calibri" pitchFamily="34" charset="0"/>
                <a:cs typeface="Arial" pitchFamily="34" charset="0"/>
              </a:defRPr>
            </a:lvl8pPr>
            <a:lvl9pPr marL="4107747" indent="-241632"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792C7AE7-AF70-4C96-80D1-B8BB8B8ECCC6}" type="slidenum">
              <a:rPr lang="en-US"/>
              <a:pPr eaLnBrk="1" hangingPunct="1"/>
              <a:t>152</a:t>
            </a:fld>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70662" indent="-296408" eaLnBrk="0" hangingPunct="0">
              <a:defRPr>
                <a:solidFill>
                  <a:schemeClr val="tx1"/>
                </a:solidFill>
                <a:latin typeface="Calibri" pitchFamily="34" charset="0"/>
                <a:cs typeface="Arial" pitchFamily="34" charset="0"/>
              </a:defRPr>
            </a:lvl2pPr>
            <a:lvl3pPr marL="1185634" indent="-237127" eaLnBrk="0" hangingPunct="0">
              <a:defRPr>
                <a:solidFill>
                  <a:schemeClr val="tx1"/>
                </a:solidFill>
                <a:latin typeface="Calibri" pitchFamily="34" charset="0"/>
                <a:cs typeface="Arial" pitchFamily="34" charset="0"/>
              </a:defRPr>
            </a:lvl3pPr>
            <a:lvl4pPr marL="1659887" indent="-237127" eaLnBrk="0" hangingPunct="0">
              <a:defRPr>
                <a:solidFill>
                  <a:schemeClr val="tx1"/>
                </a:solidFill>
                <a:latin typeface="Calibri" pitchFamily="34" charset="0"/>
                <a:cs typeface="Arial" pitchFamily="34" charset="0"/>
              </a:defRPr>
            </a:lvl4pPr>
            <a:lvl5pPr marL="2134141" indent="-237127" eaLnBrk="0" hangingPunct="0">
              <a:defRPr>
                <a:solidFill>
                  <a:schemeClr val="tx1"/>
                </a:solidFill>
                <a:latin typeface="Calibri" pitchFamily="34" charset="0"/>
                <a:cs typeface="Arial" pitchFamily="34" charset="0"/>
              </a:defRPr>
            </a:lvl5pPr>
            <a:lvl6pPr marL="2608395" indent="-237127" eaLnBrk="0" fontAlgn="base" hangingPunct="0">
              <a:spcBef>
                <a:spcPct val="0"/>
              </a:spcBef>
              <a:spcAft>
                <a:spcPct val="0"/>
              </a:spcAft>
              <a:defRPr>
                <a:solidFill>
                  <a:schemeClr val="tx1"/>
                </a:solidFill>
                <a:latin typeface="Calibri" pitchFamily="34" charset="0"/>
                <a:cs typeface="Arial" pitchFamily="34" charset="0"/>
              </a:defRPr>
            </a:lvl6pPr>
            <a:lvl7pPr marL="3082648" indent="-237127" eaLnBrk="0" fontAlgn="base" hangingPunct="0">
              <a:spcBef>
                <a:spcPct val="0"/>
              </a:spcBef>
              <a:spcAft>
                <a:spcPct val="0"/>
              </a:spcAft>
              <a:defRPr>
                <a:solidFill>
                  <a:schemeClr val="tx1"/>
                </a:solidFill>
                <a:latin typeface="Calibri" pitchFamily="34" charset="0"/>
                <a:cs typeface="Arial" pitchFamily="34" charset="0"/>
              </a:defRPr>
            </a:lvl7pPr>
            <a:lvl8pPr marL="3556902" indent="-237127" eaLnBrk="0" fontAlgn="base" hangingPunct="0">
              <a:spcBef>
                <a:spcPct val="0"/>
              </a:spcBef>
              <a:spcAft>
                <a:spcPct val="0"/>
              </a:spcAft>
              <a:defRPr>
                <a:solidFill>
                  <a:schemeClr val="tx1"/>
                </a:solidFill>
                <a:latin typeface="Calibri" pitchFamily="34" charset="0"/>
                <a:cs typeface="Arial" pitchFamily="34" charset="0"/>
              </a:defRPr>
            </a:lvl8pPr>
            <a:lvl9pPr marL="4031155" indent="-237127"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951F3F00-BEF6-4A3B-BF76-FE8CCD476A06}" type="slidenum">
              <a:rPr lang="en-US" smtClean="0"/>
              <a:pPr eaLnBrk="1" hangingPunct="1"/>
              <a:t>153</a:t>
            </a:fld>
            <a:endParaRPr lang="en-US" smtClean="0"/>
          </a:p>
        </p:txBody>
      </p:sp>
      <p:sp>
        <p:nvSpPr>
          <p:cNvPr id="921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70662" indent="-296408" eaLnBrk="0" hangingPunct="0">
              <a:defRPr>
                <a:solidFill>
                  <a:schemeClr val="tx1"/>
                </a:solidFill>
                <a:latin typeface="Calibri" pitchFamily="34" charset="0"/>
                <a:cs typeface="Arial" pitchFamily="34" charset="0"/>
              </a:defRPr>
            </a:lvl2pPr>
            <a:lvl3pPr marL="1185634" indent="-237127" eaLnBrk="0" hangingPunct="0">
              <a:defRPr>
                <a:solidFill>
                  <a:schemeClr val="tx1"/>
                </a:solidFill>
                <a:latin typeface="Calibri" pitchFamily="34" charset="0"/>
                <a:cs typeface="Arial" pitchFamily="34" charset="0"/>
              </a:defRPr>
            </a:lvl3pPr>
            <a:lvl4pPr marL="1659887" indent="-237127" eaLnBrk="0" hangingPunct="0">
              <a:defRPr>
                <a:solidFill>
                  <a:schemeClr val="tx1"/>
                </a:solidFill>
                <a:latin typeface="Calibri" pitchFamily="34" charset="0"/>
                <a:cs typeface="Arial" pitchFamily="34" charset="0"/>
              </a:defRPr>
            </a:lvl4pPr>
            <a:lvl5pPr marL="2134141" indent="-237127" eaLnBrk="0" hangingPunct="0">
              <a:defRPr>
                <a:solidFill>
                  <a:schemeClr val="tx1"/>
                </a:solidFill>
                <a:latin typeface="Calibri" pitchFamily="34" charset="0"/>
                <a:cs typeface="Arial" pitchFamily="34" charset="0"/>
              </a:defRPr>
            </a:lvl5pPr>
            <a:lvl6pPr marL="2608395" indent="-237127" eaLnBrk="0" fontAlgn="base" hangingPunct="0">
              <a:spcBef>
                <a:spcPct val="0"/>
              </a:spcBef>
              <a:spcAft>
                <a:spcPct val="0"/>
              </a:spcAft>
              <a:defRPr>
                <a:solidFill>
                  <a:schemeClr val="tx1"/>
                </a:solidFill>
                <a:latin typeface="Calibri" pitchFamily="34" charset="0"/>
                <a:cs typeface="Arial" pitchFamily="34" charset="0"/>
              </a:defRPr>
            </a:lvl6pPr>
            <a:lvl7pPr marL="3082648" indent="-237127" eaLnBrk="0" fontAlgn="base" hangingPunct="0">
              <a:spcBef>
                <a:spcPct val="0"/>
              </a:spcBef>
              <a:spcAft>
                <a:spcPct val="0"/>
              </a:spcAft>
              <a:defRPr>
                <a:solidFill>
                  <a:schemeClr val="tx1"/>
                </a:solidFill>
                <a:latin typeface="Calibri" pitchFamily="34" charset="0"/>
                <a:cs typeface="Arial" pitchFamily="34" charset="0"/>
              </a:defRPr>
            </a:lvl7pPr>
            <a:lvl8pPr marL="3556902" indent="-237127" eaLnBrk="0" fontAlgn="base" hangingPunct="0">
              <a:spcBef>
                <a:spcPct val="0"/>
              </a:spcBef>
              <a:spcAft>
                <a:spcPct val="0"/>
              </a:spcAft>
              <a:defRPr>
                <a:solidFill>
                  <a:schemeClr val="tx1"/>
                </a:solidFill>
                <a:latin typeface="Calibri" pitchFamily="34" charset="0"/>
                <a:cs typeface="Arial" pitchFamily="34" charset="0"/>
              </a:defRPr>
            </a:lvl8pPr>
            <a:lvl9pPr marL="4031155" indent="-237127"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B06D9FBC-A0A6-4876-B89A-DF26620E36C0}" type="slidenum">
              <a:rPr lang="en-US"/>
              <a:pPr eaLnBrk="1" hangingPunct="1"/>
              <a:t>19</a:t>
            </a:fld>
            <a:endParaRPr lang="en-US"/>
          </a:p>
        </p:txBody>
      </p:sp>
      <p:sp>
        <p:nvSpPr>
          <p:cNvPr id="70659" name="Rectangle 2"/>
          <p:cNvSpPr>
            <a:spLocks noChangeArrowheads="1"/>
          </p:cNvSpPr>
          <p:nvPr/>
        </p:nvSpPr>
        <p:spPr bwMode="auto">
          <a:xfrm>
            <a:off x="4157869" y="8198"/>
            <a:ext cx="3187148" cy="45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70660" name="Rectangle 3"/>
          <p:cNvSpPr>
            <a:spLocks noChangeArrowheads="1"/>
          </p:cNvSpPr>
          <p:nvPr/>
        </p:nvSpPr>
        <p:spPr bwMode="auto">
          <a:xfrm>
            <a:off x="-33130" y="9137209"/>
            <a:ext cx="3183835" cy="449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70661" name="Rectangle 4"/>
          <p:cNvSpPr>
            <a:spLocks noChangeArrowheads="1"/>
          </p:cNvSpPr>
          <p:nvPr/>
        </p:nvSpPr>
        <p:spPr bwMode="auto">
          <a:xfrm>
            <a:off x="-33130" y="8198"/>
            <a:ext cx="3183835" cy="45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3" tIns="48327" rIns="96653" bIns="48327" anchor="ctr"/>
          <a:lstStyle/>
          <a:p>
            <a:endParaRPr lang="en-US"/>
          </a:p>
        </p:txBody>
      </p:sp>
      <p:sp>
        <p:nvSpPr>
          <p:cNvPr id="70662" name="Rectangle 5"/>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65DDB816-B508-443E-817E-E4D7D8BAFD07}" type="datetimeFigureOut">
              <a:rPr lang="en-US"/>
              <a:pPr/>
              <a:t>14-Jul-17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6ACAC81-33E1-424D-A6C2-902526AB4739}" type="slidenum">
              <a:rPr lang="en-US"/>
              <a:pPr/>
              <a:t>‹#›</a:t>
            </a:fld>
            <a:endParaRPr lang="en-US"/>
          </a:p>
        </p:txBody>
      </p:sp>
    </p:spTree>
    <p:extLst>
      <p:ext uri="{BB962C8B-B14F-4D97-AF65-F5344CB8AC3E}">
        <p14:creationId xmlns:p14="http://schemas.microsoft.com/office/powerpoint/2010/main" val="4273351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817BCB5-5243-4BF3-AC9A-DDA828D7BC0B}" type="datetimeFigureOut">
              <a:rPr lang="en-US"/>
              <a:pPr/>
              <a:t>14-Jul-17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9E86783-A336-453C-BD98-D848FC40BAD0}" type="slidenum">
              <a:rPr lang="en-US"/>
              <a:pPr/>
              <a:t>‹#›</a:t>
            </a:fld>
            <a:endParaRPr lang="en-US"/>
          </a:p>
        </p:txBody>
      </p:sp>
    </p:spTree>
    <p:extLst>
      <p:ext uri="{BB962C8B-B14F-4D97-AF65-F5344CB8AC3E}">
        <p14:creationId xmlns:p14="http://schemas.microsoft.com/office/powerpoint/2010/main" val="1749418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061B7A28-F772-418D-B060-0B2DA5460EC1}" type="datetimeFigureOut">
              <a:rPr lang="en-US"/>
              <a:pPr/>
              <a:t>14-Jul-17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C658857-FA24-467F-B593-58813BE9C6A7}" type="slidenum">
              <a:rPr lang="en-US"/>
              <a:pPr/>
              <a:t>‹#›</a:t>
            </a:fld>
            <a:endParaRPr lang="en-US"/>
          </a:p>
        </p:txBody>
      </p:sp>
    </p:spTree>
    <p:extLst>
      <p:ext uri="{BB962C8B-B14F-4D97-AF65-F5344CB8AC3E}">
        <p14:creationId xmlns:p14="http://schemas.microsoft.com/office/powerpoint/2010/main" val="2250235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lvl1pPr>
              <a:defRPr sz="4000">
                <a:solidFill>
                  <a:srgbClr val="002060"/>
                </a:solidFill>
              </a:defRPr>
            </a:lvl1pPr>
          </a:lstStyle>
          <a:p>
            <a:r>
              <a:rPr lang="en-US" smtClean="0"/>
              <a:t>Click to edit Master title style</a:t>
            </a:r>
            <a:endParaRPr lang="en-US"/>
          </a:p>
        </p:txBody>
      </p:sp>
      <p:sp>
        <p:nvSpPr>
          <p:cNvPr id="3" name="Content Placeholder 2"/>
          <p:cNvSpPr>
            <a:spLocks noGrp="1"/>
          </p:cNvSpPr>
          <p:nvPr>
            <p:ph idx="1"/>
          </p:nvPr>
        </p:nvSpPr>
        <p:spPr>
          <a:xfrm>
            <a:off x="457200" y="990600"/>
            <a:ext cx="8229600" cy="5105400"/>
          </a:xfrm>
        </p:spPr>
        <p:txBody>
          <a:bodyPr>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70AE516-C6DB-4B39-A76A-6070291005A1}" type="datetime1">
              <a:rPr lang="en-US"/>
              <a:pPr/>
              <a:t>14-Jul-17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UCCD1133</a:t>
            </a:r>
          </a:p>
        </p:txBody>
      </p:sp>
      <p:sp>
        <p:nvSpPr>
          <p:cNvPr id="6" name="Slide Number Placeholder 5"/>
          <p:cNvSpPr>
            <a:spLocks noGrp="1"/>
          </p:cNvSpPr>
          <p:nvPr>
            <p:ph type="sldNum" sz="quarter" idx="12"/>
          </p:nvPr>
        </p:nvSpPr>
        <p:spPr/>
        <p:txBody>
          <a:bodyPr/>
          <a:lstStyle>
            <a:lvl1pPr>
              <a:defRPr/>
            </a:lvl1pPr>
          </a:lstStyle>
          <a:p>
            <a:fld id="{B3D1A69B-F738-4234-80A7-0B3965EC0728}" type="slidenum">
              <a:rPr lang="en-US"/>
              <a:pPr/>
              <a:t>‹#›</a:t>
            </a:fld>
            <a:endParaRPr lang="en-US"/>
          </a:p>
        </p:txBody>
      </p:sp>
    </p:spTree>
    <p:extLst>
      <p:ext uri="{BB962C8B-B14F-4D97-AF65-F5344CB8AC3E}">
        <p14:creationId xmlns:p14="http://schemas.microsoft.com/office/powerpoint/2010/main" val="14859693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C70AE516-C6DB-4B39-A76A-6070291005A1}" type="datetime1">
              <a:rPr lang="en-US"/>
              <a:pPr/>
              <a:t>14-Jul-17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UCCD1133</a:t>
            </a:r>
          </a:p>
        </p:txBody>
      </p:sp>
      <p:sp>
        <p:nvSpPr>
          <p:cNvPr id="6" name="Slide Number Placeholder 5"/>
          <p:cNvSpPr>
            <a:spLocks noGrp="1"/>
          </p:cNvSpPr>
          <p:nvPr>
            <p:ph type="sldNum" sz="quarter" idx="12"/>
          </p:nvPr>
        </p:nvSpPr>
        <p:spPr/>
        <p:txBody>
          <a:bodyPr/>
          <a:lstStyle>
            <a:lvl1pPr>
              <a:defRPr/>
            </a:lvl1pPr>
          </a:lstStyle>
          <a:p>
            <a:fld id="{81E24A4A-1288-494D-9D9B-6A62DC856DE7}" type="slidenum">
              <a:rPr lang="en-US"/>
              <a:pPr/>
              <a:t>‹#›</a:t>
            </a:fld>
            <a:endParaRPr lang="en-US"/>
          </a:p>
        </p:txBody>
      </p:sp>
    </p:spTree>
    <p:extLst>
      <p:ext uri="{BB962C8B-B14F-4D97-AF65-F5344CB8AC3E}">
        <p14:creationId xmlns:p14="http://schemas.microsoft.com/office/powerpoint/2010/main" val="4337746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C70AE516-C6DB-4B39-A76A-6070291005A1}" type="datetime1">
              <a:rPr lang="en-US"/>
              <a:pPr/>
              <a:t>14-Jul-17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UCCD1133</a:t>
            </a:r>
          </a:p>
        </p:txBody>
      </p:sp>
      <p:sp>
        <p:nvSpPr>
          <p:cNvPr id="7" name="Slide Number Placeholder 5"/>
          <p:cNvSpPr>
            <a:spLocks noGrp="1"/>
          </p:cNvSpPr>
          <p:nvPr>
            <p:ph type="sldNum" sz="quarter" idx="12"/>
          </p:nvPr>
        </p:nvSpPr>
        <p:spPr/>
        <p:txBody>
          <a:bodyPr/>
          <a:lstStyle>
            <a:lvl1pPr>
              <a:defRPr/>
            </a:lvl1pPr>
          </a:lstStyle>
          <a:p>
            <a:fld id="{F3603700-032C-434F-B35D-27AD3B79690A}" type="slidenum">
              <a:rPr lang="en-US"/>
              <a:pPr/>
              <a:t>‹#›</a:t>
            </a:fld>
            <a:endParaRPr lang="en-US"/>
          </a:p>
        </p:txBody>
      </p:sp>
    </p:spTree>
    <p:extLst>
      <p:ext uri="{BB962C8B-B14F-4D97-AF65-F5344CB8AC3E}">
        <p14:creationId xmlns:p14="http://schemas.microsoft.com/office/powerpoint/2010/main" val="1462088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C70AE516-C6DB-4B39-A76A-6070291005A1}" type="datetime1">
              <a:rPr lang="en-US"/>
              <a:pPr/>
              <a:t>14-Jul-17</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UCCD1133</a:t>
            </a:r>
          </a:p>
        </p:txBody>
      </p:sp>
      <p:sp>
        <p:nvSpPr>
          <p:cNvPr id="9" name="Slide Number Placeholder 5"/>
          <p:cNvSpPr>
            <a:spLocks noGrp="1"/>
          </p:cNvSpPr>
          <p:nvPr>
            <p:ph type="sldNum" sz="quarter" idx="12"/>
          </p:nvPr>
        </p:nvSpPr>
        <p:spPr/>
        <p:txBody>
          <a:bodyPr/>
          <a:lstStyle>
            <a:lvl1pPr>
              <a:defRPr/>
            </a:lvl1pPr>
          </a:lstStyle>
          <a:p>
            <a:fld id="{31F23750-B8BF-42DF-A29A-202DBFB8F84B}" type="slidenum">
              <a:rPr lang="en-US"/>
              <a:pPr/>
              <a:t>‹#›</a:t>
            </a:fld>
            <a:endParaRPr lang="en-US"/>
          </a:p>
        </p:txBody>
      </p:sp>
    </p:spTree>
    <p:extLst>
      <p:ext uri="{BB962C8B-B14F-4D97-AF65-F5344CB8AC3E}">
        <p14:creationId xmlns:p14="http://schemas.microsoft.com/office/powerpoint/2010/main" val="15671630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C70AE516-C6DB-4B39-A76A-6070291005A1}" type="datetime1">
              <a:rPr lang="en-US"/>
              <a:pPr/>
              <a:t>14-Jul-17</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UCCD1133</a:t>
            </a:r>
          </a:p>
        </p:txBody>
      </p:sp>
      <p:sp>
        <p:nvSpPr>
          <p:cNvPr id="5" name="Slide Number Placeholder 5"/>
          <p:cNvSpPr>
            <a:spLocks noGrp="1"/>
          </p:cNvSpPr>
          <p:nvPr>
            <p:ph type="sldNum" sz="quarter" idx="12"/>
          </p:nvPr>
        </p:nvSpPr>
        <p:spPr/>
        <p:txBody>
          <a:bodyPr/>
          <a:lstStyle>
            <a:lvl1pPr>
              <a:defRPr/>
            </a:lvl1pPr>
          </a:lstStyle>
          <a:p>
            <a:fld id="{AE514565-C960-448F-8FB4-7935EFDE8549}" type="slidenum">
              <a:rPr lang="en-US"/>
              <a:pPr/>
              <a:t>‹#›</a:t>
            </a:fld>
            <a:endParaRPr lang="en-US"/>
          </a:p>
        </p:txBody>
      </p:sp>
    </p:spTree>
    <p:extLst>
      <p:ext uri="{BB962C8B-B14F-4D97-AF65-F5344CB8AC3E}">
        <p14:creationId xmlns:p14="http://schemas.microsoft.com/office/powerpoint/2010/main" val="9639124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C70AE516-C6DB-4B39-A76A-6070291005A1}" type="datetime1">
              <a:rPr lang="en-US"/>
              <a:pPr/>
              <a:t>14-Jul-17</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UCCD1133</a:t>
            </a:r>
          </a:p>
        </p:txBody>
      </p:sp>
      <p:sp>
        <p:nvSpPr>
          <p:cNvPr id="4" name="Slide Number Placeholder 5"/>
          <p:cNvSpPr>
            <a:spLocks noGrp="1"/>
          </p:cNvSpPr>
          <p:nvPr>
            <p:ph type="sldNum" sz="quarter" idx="12"/>
          </p:nvPr>
        </p:nvSpPr>
        <p:spPr/>
        <p:txBody>
          <a:bodyPr/>
          <a:lstStyle>
            <a:lvl1pPr>
              <a:defRPr/>
            </a:lvl1pPr>
          </a:lstStyle>
          <a:p>
            <a:fld id="{C4EE3441-5E25-490B-9215-6BD60C9BF2F0}" type="slidenum">
              <a:rPr lang="en-US"/>
              <a:pPr/>
              <a:t>‹#›</a:t>
            </a:fld>
            <a:endParaRPr lang="en-US"/>
          </a:p>
        </p:txBody>
      </p:sp>
    </p:spTree>
    <p:extLst>
      <p:ext uri="{BB962C8B-B14F-4D97-AF65-F5344CB8AC3E}">
        <p14:creationId xmlns:p14="http://schemas.microsoft.com/office/powerpoint/2010/main" val="34628920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C70AE516-C6DB-4B39-A76A-6070291005A1}" type="datetime1">
              <a:rPr lang="en-US"/>
              <a:pPr/>
              <a:t>14-Jul-17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UCCD1133</a:t>
            </a:r>
          </a:p>
        </p:txBody>
      </p:sp>
      <p:sp>
        <p:nvSpPr>
          <p:cNvPr id="7" name="Slide Number Placeholder 5"/>
          <p:cNvSpPr>
            <a:spLocks noGrp="1"/>
          </p:cNvSpPr>
          <p:nvPr>
            <p:ph type="sldNum" sz="quarter" idx="12"/>
          </p:nvPr>
        </p:nvSpPr>
        <p:spPr/>
        <p:txBody>
          <a:bodyPr/>
          <a:lstStyle>
            <a:lvl1pPr>
              <a:defRPr/>
            </a:lvl1pPr>
          </a:lstStyle>
          <a:p>
            <a:fld id="{EF53F8CA-7B22-48BA-AA5E-0310A022BF41}" type="slidenum">
              <a:rPr lang="en-US"/>
              <a:pPr/>
              <a:t>‹#›</a:t>
            </a:fld>
            <a:endParaRPr lang="en-US"/>
          </a:p>
        </p:txBody>
      </p:sp>
    </p:spTree>
    <p:extLst>
      <p:ext uri="{BB962C8B-B14F-4D97-AF65-F5344CB8AC3E}">
        <p14:creationId xmlns:p14="http://schemas.microsoft.com/office/powerpoint/2010/main" val="6936554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C70AE516-C6DB-4B39-A76A-6070291005A1}" type="datetime1">
              <a:rPr lang="en-US"/>
              <a:pPr/>
              <a:t>14-Jul-17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UCCD1133</a:t>
            </a:r>
          </a:p>
        </p:txBody>
      </p:sp>
      <p:sp>
        <p:nvSpPr>
          <p:cNvPr id="7" name="Slide Number Placeholder 5"/>
          <p:cNvSpPr>
            <a:spLocks noGrp="1"/>
          </p:cNvSpPr>
          <p:nvPr>
            <p:ph type="sldNum" sz="quarter" idx="12"/>
          </p:nvPr>
        </p:nvSpPr>
        <p:spPr/>
        <p:txBody>
          <a:bodyPr/>
          <a:lstStyle>
            <a:lvl1pPr>
              <a:defRPr/>
            </a:lvl1pPr>
          </a:lstStyle>
          <a:p>
            <a:fld id="{EBBC7A7C-2612-419A-8EF5-E5B4BCE702CA}" type="slidenum">
              <a:rPr lang="en-US"/>
              <a:pPr/>
              <a:t>‹#›</a:t>
            </a:fld>
            <a:endParaRPr lang="en-US"/>
          </a:p>
        </p:txBody>
      </p:sp>
    </p:spTree>
    <p:extLst>
      <p:ext uri="{BB962C8B-B14F-4D97-AF65-F5344CB8AC3E}">
        <p14:creationId xmlns:p14="http://schemas.microsoft.com/office/powerpoint/2010/main" val="2497335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40FD3303-D589-425C-AF45-77872F9A0DA4}" type="datetimeFigureOut">
              <a:rPr lang="en-US"/>
              <a:pPr/>
              <a:t>14-Jul-17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9957305-6955-4F94-96D4-0CF472FAD8B3}" type="slidenum">
              <a:rPr lang="en-US"/>
              <a:pPr/>
              <a:t>‹#›</a:t>
            </a:fld>
            <a:endParaRPr lang="en-US"/>
          </a:p>
        </p:txBody>
      </p:sp>
    </p:spTree>
    <p:extLst>
      <p:ext uri="{BB962C8B-B14F-4D97-AF65-F5344CB8AC3E}">
        <p14:creationId xmlns:p14="http://schemas.microsoft.com/office/powerpoint/2010/main" val="23595960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70AE516-C6DB-4B39-A76A-6070291005A1}" type="datetime1">
              <a:rPr lang="en-US"/>
              <a:pPr/>
              <a:t>14-Jul-17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UCCD1133</a:t>
            </a:r>
          </a:p>
        </p:txBody>
      </p:sp>
      <p:sp>
        <p:nvSpPr>
          <p:cNvPr id="6" name="Slide Number Placeholder 5"/>
          <p:cNvSpPr>
            <a:spLocks noGrp="1"/>
          </p:cNvSpPr>
          <p:nvPr>
            <p:ph type="sldNum" sz="quarter" idx="12"/>
          </p:nvPr>
        </p:nvSpPr>
        <p:spPr/>
        <p:txBody>
          <a:bodyPr/>
          <a:lstStyle>
            <a:lvl1pPr>
              <a:defRPr/>
            </a:lvl1pPr>
          </a:lstStyle>
          <a:p>
            <a:fld id="{21F5E5BF-926D-47C9-9174-69B93003F843}" type="slidenum">
              <a:rPr lang="en-US"/>
              <a:pPr/>
              <a:t>‹#›</a:t>
            </a:fld>
            <a:endParaRPr lang="en-US"/>
          </a:p>
        </p:txBody>
      </p:sp>
    </p:spTree>
    <p:extLst>
      <p:ext uri="{BB962C8B-B14F-4D97-AF65-F5344CB8AC3E}">
        <p14:creationId xmlns:p14="http://schemas.microsoft.com/office/powerpoint/2010/main" val="848849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70AE516-C6DB-4B39-A76A-6070291005A1}" type="datetime1">
              <a:rPr lang="en-US"/>
              <a:pPr/>
              <a:t>14-Jul-17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UCCD1133</a:t>
            </a:r>
          </a:p>
        </p:txBody>
      </p:sp>
      <p:sp>
        <p:nvSpPr>
          <p:cNvPr id="6" name="Slide Number Placeholder 5"/>
          <p:cNvSpPr>
            <a:spLocks noGrp="1"/>
          </p:cNvSpPr>
          <p:nvPr>
            <p:ph type="sldNum" sz="quarter" idx="12"/>
          </p:nvPr>
        </p:nvSpPr>
        <p:spPr/>
        <p:txBody>
          <a:bodyPr/>
          <a:lstStyle>
            <a:lvl1pPr>
              <a:defRPr/>
            </a:lvl1pPr>
          </a:lstStyle>
          <a:p>
            <a:fld id="{CC90CC0F-21CE-469D-9CE6-AD40CF216F34}" type="slidenum">
              <a:rPr lang="en-US"/>
              <a:pPr/>
              <a:t>‹#›</a:t>
            </a:fld>
            <a:endParaRPr lang="en-US"/>
          </a:p>
        </p:txBody>
      </p:sp>
    </p:spTree>
    <p:extLst>
      <p:ext uri="{BB962C8B-B14F-4D97-AF65-F5344CB8AC3E}">
        <p14:creationId xmlns:p14="http://schemas.microsoft.com/office/powerpoint/2010/main" val="36027897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5263" y="228600"/>
            <a:ext cx="8015287" cy="914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0"/>
            <a:ext cx="38862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38862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p:spPr>
        <p:txBody>
          <a:bodyPr/>
          <a:lstStyle>
            <a:lvl1pPr>
              <a:defRPr/>
            </a:lvl1pPr>
          </a:lstStyle>
          <a:p>
            <a:fld id="{1AE0CB92-CD1C-4EB1-A801-12F4F3E859AA}" type="datetime1">
              <a:rPr lang="en-US"/>
              <a:pPr/>
              <a:t>14-Jul-17</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r>
              <a:rPr lang="en-US"/>
              <a:t>UCCD1133</a:t>
            </a:r>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6F829748-F411-49DE-B1E4-E4AA6B13EB48}" type="slidenum">
              <a:rPr lang="en-US"/>
              <a:pPr/>
              <a:t>‹#›</a:t>
            </a:fld>
            <a:endParaRPr lang="en-US"/>
          </a:p>
        </p:txBody>
      </p:sp>
    </p:spTree>
    <p:extLst>
      <p:ext uri="{BB962C8B-B14F-4D97-AF65-F5344CB8AC3E}">
        <p14:creationId xmlns:p14="http://schemas.microsoft.com/office/powerpoint/2010/main" val="2307192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B8898ECB-F49E-4CF8-97B6-0E40D3BDFE0E}" type="datetimeFigureOut">
              <a:rPr lang="en-US"/>
              <a:pPr/>
              <a:t>14-Jul-17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ECF0544-A0FC-4436-BC13-DD0AA4E36A6C}" type="slidenum">
              <a:rPr lang="en-US"/>
              <a:pPr/>
              <a:t>‹#›</a:t>
            </a:fld>
            <a:endParaRPr lang="en-US"/>
          </a:p>
        </p:txBody>
      </p:sp>
    </p:spTree>
    <p:extLst>
      <p:ext uri="{BB962C8B-B14F-4D97-AF65-F5344CB8AC3E}">
        <p14:creationId xmlns:p14="http://schemas.microsoft.com/office/powerpoint/2010/main" val="2854653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390B635E-726A-444B-A7A3-234AD7DB2855}" type="datetimeFigureOut">
              <a:rPr lang="en-US"/>
              <a:pPr/>
              <a:t>14-Jul-17</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ED997A28-FF6C-483F-9261-E640C6718C21}" type="slidenum">
              <a:rPr lang="en-US"/>
              <a:pPr/>
              <a:t>‹#›</a:t>
            </a:fld>
            <a:endParaRPr lang="en-US"/>
          </a:p>
        </p:txBody>
      </p:sp>
    </p:spTree>
    <p:extLst>
      <p:ext uri="{BB962C8B-B14F-4D97-AF65-F5344CB8AC3E}">
        <p14:creationId xmlns:p14="http://schemas.microsoft.com/office/powerpoint/2010/main" val="860647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B2C4AA24-2716-4A8F-AFAA-3FEDDE4AAA20}" type="datetimeFigureOut">
              <a:rPr lang="en-US"/>
              <a:pPr/>
              <a:t>14-Jul-17</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AB2A2984-15A1-4D86-8903-EDB3EF7AFA7E}" type="slidenum">
              <a:rPr lang="en-US"/>
              <a:pPr/>
              <a:t>‹#›</a:t>
            </a:fld>
            <a:endParaRPr lang="en-US"/>
          </a:p>
        </p:txBody>
      </p:sp>
    </p:spTree>
    <p:extLst>
      <p:ext uri="{BB962C8B-B14F-4D97-AF65-F5344CB8AC3E}">
        <p14:creationId xmlns:p14="http://schemas.microsoft.com/office/powerpoint/2010/main" val="1246981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FD7F5CC2-1E4C-4857-9AD3-349C7C9136B2}" type="datetimeFigureOut">
              <a:rPr lang="en-US"/>
              <a:pPr/>
              <a:t>14-Jul-17</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2F6A2386-6C61-4173-AB10-1D63B0DAA2C6}" type="slidenum">
              <a:rPr lang="en-US"/>
              <a:pPr/>
              <a:t>‹#›</a:t>
            </a:fld>
            <a:endParaRPr lang="en-US"/>
          </a:p>
        </p:txBody>
      </p:sp>
    </p:spTree>
    <p:extLst>
      <p:ext uri="{BB962C8B-B14F-4D97-AF65-F5344CB8AC3E}">
        <p14:creationId xmlns:p14="http://schemas.microsoft.com/office/powerpoint/2010/main" val="1374043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5F186FB7-AB99-4635-B5F1-41FD42636923}" type="datetimeFigureOut">
              <a:rPr lang="en-US"/>
              <a:pPr/>
              <a:t>14-Jul-17</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68D17567-EB3B-4DB0-BF28-78F6D8656CA2}" type="slidenum">
              <a:rPr lang="en-US"/>
              <a:pPr/>
              <a:t>‹#›</a:t>
            </a:fld>
            <a:endParaRPr lang="en-US"/>
          </a:p>
        </p:txBody>
      </p:sp>
    </p:spTree>
    <p:extLst>
      <p:ext uri="{BB962C8B-B14F-4D97-AF65-F5344CB8AC3E}">
        <p14:creationId xmlns:p14="http://schemas.microsoft.com/office/powerpoint/2010/main" val="2353381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CFBECECA-9CB9-40CC-8B56-C68DCE2AF6DE}" type="datetimeFigureOut">
              <a:rPr lang="en-US"/>
              <a:pPr/>
              <a:t>14-Jul-17</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4FA23A82-7382-400E-B088-A2797D2EC9C4}" type="slidenum">
              <a:rPr lang="en-US"/>
              <a:pPr/>
              <a:t>‹#›</a:t>
            </a:fld>
            <a:endParaRPr lang="en-US"/>
          </a:p>
        </p:txBody>
      </p:sp>
    </p:spTree>
    <p:extLst>
      <p:ext uri="{BB962C8B-B14F-4D97-AF65-F5344CB8AC3E}">
        <p14:creationId xmlns:p14="http://schemas.microsoft.com/office/powerpoint/2010/main" val="1999224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B2DAF455-49DC-432B-B20B-51D9AD4F85C9}" type="datetimeFigureOut">
              <a:rPr lang="en-US"/>
              <a:pPr/>
              <a:t>14-Jul-17</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3FB68035-3DCD-4A0E-9700-F4678C7D1B1B}" type="slidenum">
              <a:rPr lang="en-US"/>
              <a:pPr/>
              <a:t>‹#›</a:t>
            </a:fld>
            <a:endParaRPr lang="en-US"/>
          </a:p>
        </p:txBody>
      </p:sp>
    </p:spTree>
    <p:extLst>
      <p:ext uri="{BB962C8B-B14F-4D97-AF65-F5344CB8AC3E}">
        <p14:creationId xmlns:p14="http://schemas.microsoft.com/office/powerpoint/2010/main" val="3744091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FC5FDE3E-84E9-4347-BAA5-3E1F681E5F33}" type="datetimeFigureOut">
              <a:rPr lang="en-US"/>
              <a:pPr/>
              <a:t>14-Jul-17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FB9A9D9C-BCCB-4595-9F05-7C8265C1CED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4036" r:id="rId1"/>
    <p:sldLayoutId id="2147484037" r:id="rId2"/>
    <p:sldLayoutId id="2147484038" r:id="rId3"/>
    <p:sldLayoutId id="2147484039" r:id="rId4"/>
    <p:sldLayoutId id="2147484040" r:id="rId5"/>
    <p:sldLayoutId id="2147484041" r:id="rId6"/>
    <p:sldLayoutId id="2147484042" r:id="rId7"/>
    <p:sldLayoutId id="2147484043" r:id="rId8"/>
    <p:sldLayoutId id="2147484044" r:id="rId9"/>
    <p:sldLayoutId id="2147484045" r:id="rId10"/>
    <p:sldLayoutId id="2147484046"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C70AE516-C6DB-4B39-A76A-6070291005A1}" type="datetime1">
              <a:rPr lang="en-US"/>
              <a:pPr/>
              <a:t>14-Jul-17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cs typeface="+mn-cs"/>
              </a:defRPr>
            </a:lvl1pPr>
          </a:lstStyle>
          <a:p>
            <a:pPr>
              <a:defRPr/>
            </a:pPr>
            <a:r>
              <a:rPr lang="en-US"/>
              <a:t>UCCD1133</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80AD6A20-CE2D-4C66-A0A9-6FF3D1290A3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4047" r:id="rId1"/>
    <p:sldLayoutId id="2147484048" r:id="rId2"/>
    <p:sldLayoutId id="2147484049" r:id="rId3"/>
    <p:sldLayoutId id="2147484050" r:id="rId4"/>
    <p:sldLayoutId id="2147484051" r:id="rId5"/>
    <p:sldLayoutId id="2147484052" r:id="rId6"/>
    <p:sldLayoutId id="2147484053" r:id="rId7"/>
    <p:sldLayoutId id="2147484054" r:id="rId8"/>
    <p:sldLayoutId id="2147484055" r:id="rId9"/>
    <p:sldLayoutId id="2147484056" r:id="rId10"/>
    <p:sldLayoutId id="2147484067"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2" Type="http://schemas.openxmlformats.org/officeDocument/2006/relationships/hyperlink" Target="Part8%20-%20CopyArray/CopyArray.uvproj" TargetMode="External"/><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2" Type="http://schemas.openxmlformats.org/officeDocument/2006/relationships/hyperlink" Target="Part8%20-%20SwapItems/SwapItems.uvproj" TargetMode="Externa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2" Type="http://schemas.openxmlformats.org/officeDocument/2006/relationships/hyperlink" Target="Part8%20-%20SwapArray/SwapArray.uvproj" TargetMode="External"/><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3" Type="http://schemas.openxmlformats.org/officeDocument/2006/relationships/hyperlink" Target="../Tutorial/tut7q%20--%20Writing%20your%20first%20Assembly%20Code.pdf" TargetMode="External"/><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2" Type="http://schemas.openxmlformats.org/officeDocument/2006/relationships/hyperlink" Target="Part8%20-%20Add3Items/Add3Items.uvproj" TargetMode="External"/><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3" Type="http://schemas.openxmlformats.org/officeDocument/2006/relationships/hyperlink" Target="Part8%20-%20AddLongNumbers/AddLongNumbers.uvproj" TargetMode="External"/><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3" Type="http://schemas.openxmlformats.org/officeDocument/2006/relationships/hyperlink" Target="Part8%20-%20GrayCode/GrayCode.uvproj" TargetMode="External"/><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1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145.xml.rels><?xml version="1.0" encoding="UTF-8" standalone="yes"?>
<Relationships xmlns="http://schemas.openxmlformats.org/package/2006/relationships"><Relationship Id="rId3" Type="http://schemas.openxmlformats.org/officeDocument/2006/relationships/hyperlink" Target="Part8%20-%20Factorial/Factorial.uvproj" TargetMode="External"/><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_rels/slide149.xml.rels><?xml version="1.0" encoding="UTF-8" standalone="yes"?>
<Relationships xmlns="http://schemas.openxmlformats.org/package/2006/relationships"><Relationship Id="rId3" Type="http://schemas.openxmlformats.org/officeDocument/2006/relationships/hyperlink" Target="Part8%20-%20GetMaximumNum/GetMaximumNum.uvproj" TargetMode="External"/><Relationship Id="rId2" Type="http://schemas.openxmlformats.org/officeDocument/2006/relationships/notesSlide" Target="../notesSlides/notesSlide7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2.xml"/></Relationships>
</file>

<file path=ppt/slides/_rels/slide152.xml.rels><?xml version="1.0" encoding="UTF-8" standalone="yes"?>
<Relationships xmlns="http://schemas.openxmlformats.org/package/2006/relationships"><Relationship Id="rId3" Type="http://schemas.openxmlformats.org/officeDocument/2006/relationships/hyperlink" Target="Part8%20-%20GetNumOfNegatives/Part8%20-%20GetNumOfNegatives.uvproj" TargetMode="External"/><Relationship Id="rId2" Type="http://schemas.openxmlformats.org/officeDocument/2006/relationships/notesSlide" Target="../notesSlides/notesSlide80.xml"/><Relationship Id="rId1" Type="http://schemas.openxmlformats.org/officeDocument/2006/relationships/slideLayout" Target="../slideLayouts/slideLayout1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5.xml.rels><?xml version="1.0" encoding="UTF-8" standalone="yes"?>
<Relationships xmlns="http://schemas.openxmlformats.org/package/2006/relationships"><Relationship Id="rId2" Type="http://schemas.openxmlformats.org/officeDocument/2006/relationships/hyperlink" Target="http://www.keil.com/demo/" TargetMode="External"/><Relationship Id="rId1" Type="http://schemas.openxmlformats.org/officeDocument/2006/relationships/slideLayout" Target="../slideLayouts/slideLayout12.xml"/></Relationships>
</file>

<file path=ppt/slides/_rels/slide1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 Id="rId4" Type="http://schemas.openxmlformats.org/officeDocument/2006/relationships/hyperlink" Target="http://www.keil.com/support/man/docs/armlink/armlink_Cacbdbbc.htm" TargetMode="External"/></Relationships>
</file>

<file path=ppt/slides/_rels/slide16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16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6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6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6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6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6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17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17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 Id="rId4" Type="http://schemas.openxmlformats.org/officeDocument/2006/relationships/image" Target="../media/image32.png"/></Relationships>
</file>

<file path=ppt/slides/_rels/slide17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17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hyperlink" Target="Part7%20-%20ConditionalExecution/ConditionalExecution.uvproj" TargetMode="External"/><Relationship Id="rId2" Type="http://schemas.openxmlformats.org/officeDocument/2006/relationships/image" Target="../media/image6.png"/><Relationship Id="rId1" Type="http://schemas.openxmlformats.org/officeDocument/2006/relationships/slideLayout" Target="../slideLayouts/slideLayout17.xml"/><Relationship Id="rId5" Type="http://schemas.openxmlformats.org/officeDocument/2006/relationships/hyperlink" Target="Part7%20-%20ConditionalExecutionStatusUpdate2/CondExecStatUpd.uvproj" TargetMode="External"/><Relationship Id="rId4" Type="http://schemas.openxmlformats.org/officeDocument/2006/relationships/hyperlink" Target="Part7%20-%20ConditionalExecutionStatusUpdate/CondExecStatUpd.uvproj"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hyperlink" Target="Part7%20-%20Func1_slow/func1_slow.uvproj" TargetMode="Externa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hyperlink" Target="Part7%20-%20Func1_fast/func1_fast.uvproj" TargetMode="Externa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hyperlink" Target="Part7%20-%20secondcomp/secondcomp.uvproj" TargetMode="Externa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hyperlink" Target="Part7%20-%20addtable/addtable.uvproj" TargetMode="Externa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hyperlink" Target="Part7%20-%20CopyTwoIndexedItems/CopyTwoIndexedItems.uvproj" TargetMode="Externa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txBox="1">
            <a:spLocks noChangeArrowheads="1"/>
          </p:cNvSpPr>
          <p:nvPr/>
        </p:nvSpPr>
        <p:spPr bwMode="auto">
          <a:xfrm>
            <a:off x="0" y="1704975"/>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r>
              <a:rPr lang="en-GB" altLang="zh-TW" sz="3200" dirty="0" smtClean="0">
                <a:solidFill>
                  <a:srgbClr val="0000FF"/>
                </a:solidFill>
              </a:rPr>
              <a:t>UECS1013 </a:t>
            </a:r>
            <a:r>
              <a:rPr lang="en-GB" altLang="zh-TW" sz="3200" dirty="0">
                <a:solidFill>
                  <a:srgbClr val="0000FF"/>
                </a:solidFill>
              </a:rPr>
              <a:t>Introduction to </a:t>
            </a:r>
            <a:br>
              <a:rPr lang="en-GB" altLang="zh-TW" sz="3200" dirty="0">
                <a:solidFill>
                  <a:srgbClr val="0000FF"/>
                </a:solidFill>
              </a:rPr>
            </a:br>
            <a:r>
              <a:rPr lang="en-GB" altLang="zh-TW" sz="3200" dirty="0">
                <a:solidFill>
                  <a:srgbClr val="0000FF"/>
                </a:solidFill>
              </a:rPr>
              <a:t>Computer Organisation and Architecture</a:t>
            </a:r>
            <a:endParaRPr lang="en-US" sz="4400" dirty="0">
              <a:latin typeface="Courier"/>
            </a:endParaRPr>
          </a:p>
        </p:txBody>
      </p:sp>
      <p:sp>
        <p:nvSpPr>
          <p:cNvPr id="6147" name="Rectangle 2"/>
          <p:cNvSpPr txBox="1">
            <a:spLocks noChangeArrowheads="1"/>
          </p:cNvSpPr>
          <p:nvPr/>
        </p:nvSpPr>
        <p:spPr bwMode="auto">
          <a:xfrm>
            <a:off x="631825" y="3276600"/>
            <a:ext cx="7924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altLang="zh-TW" sz="3600" b="1" dirty="0" smtClean="0">
                <a:solidFill>
                  <a:schemeClr val="accent6">
                    <a:lumMod val="75000"/>
                  </a:schemeClr>
                </a:solidFill>
              </a:rPr>
              <a:t>Lecture 5: </a:t>
            </a:r>
          </a:p>
          <a:p>
            <a:pPr algn="ctr"/>
            <a:r>
              <a:rPr lang="en-US" altLang="zh-TW" sz="3600" b="1" dirty="0" smtClean="0">
                <a:solidFill>
                  <a:schemeClr val="accent6">
                    <a:lumMod val="75000"/>
                  </a:schemeClr>
                </a:solidFill>
              </a:rPr>
              <a:t>Computer Architecture &amp;</a:t>
            </a:r>
          </a:p>
          <a:p>
            <a:pPr algn="ctr"/>
            <a:r>
              <a:rPr lang="en-US" altLang="zh-TW" sz="3600" b="1" dirty="0" smtClean="0">
                <a:solidFill>
                  <a:schemeClr val="accent6">
                    <a:lumMod val="75000"/>
                  </a:schemeClr>
                </a:solidFill>
              </a:rPr>
              <a:t>Assembly Language </a:t>
            </a:r>
          </a:p>
          <a:p>
            <a:pPr algn="ctr"/>
            <a:r>
              <a:rPr lang="fr-FR" sz="3600" b="1" dirty="0" smtClean="0">
                <a:solidFill>
                  <a:schemeClr val="accent6">
                    <a:lumMod val="75000"/>
                  </a:schemeClr>
                </a:solidFill>
              </a:rPr>
              <a:t>(ARM Processor)</a:t>
            </a:r>
            <a:endParaRPr lang="en-US" altLang="zh-TW" sz="3600" b="1" dirty="0" smtClean="0">
              <a:solidFill>
                <a:schemeClr val="accent6">
                  <a:lumMod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Title 4"/>
          <p:cNvSpPr>
            <a:spLocks noGrp="1"/>
          </p:cNvSpPr>
          <p:nvPr>
            <p:ph type="title"/>
          </p:nvPr>
        </p:nvSpPr>
        <p:spPr/>
        <p:txBody>
          <a:bodyPr>
            <a:normAutofit fontScale="90000"/>
          </a:bodyPr>
          <a:lstStyle/>
          <a:p>
            <a:pPr eaLnBrk="1" hangingPunct="1"/>
            <a:r>
              <a:rPr lang="en-US" sz="4000" dirty="0" smtClean="0">
                <a:solidFill>
                  <a:srgbClr val="0000FF"/>
                </a:solidFill>
              </a:rPr>
              <a:t>ARM Processor</a:t>
            </a:r>
          </a:p>
        </p:txBody>
      </p:sp>
      <p:sp>
        <p:nvSpPr>
          <p:cNvPr id="921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831F655D-7982-4C0C-B17E-65ABC0E98476}" type="slidenum">
              <a:rPr lang="en-US">
                <a:solidFill>
                  <a:srgbClr val="898989"/>
                </a:solidFill>
              </a:rPr>
              <a:pPr eaLnBrk="1" hangingPunct="1"/>
              <a:t>10</a:t>
            </a:fld>
            <a:endParaRPr lang="en-US">
              <a:solidFill>
                <a:srgbClr val="898989"/>
              </a:solidFill>
            </a:endParaRPr>
          </a:p>
        </p:txBody>
      </p:sp>
      <p:pic>
        <p:nvPicPr>
          <p:cNvPr id="92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7988" y="2057400"/>
            <a:ext cx="7124700" cy="467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a:spLocks noChangeArrowheads="1"/>
          </p:cNvSpPr>
          <p:nvPr/>
        </p:nvSpPr>
        <p:spPr bwMode="auto">
          <a:xfrm>
            <a:off x="152400" y="762000"/>
            <a:ext cx="8305800"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Font typeface="Arial" pitchFamily="34" charset="0"/>
              <a:buChar char="•"/>
            </a:pPr>
            <a:r>
              <a:rPr lang="en-US" sz="2700"/>
              <a:t>ARM7 uses </a:t>
            </a:r>
            <a:r>
              <a:rPr lang="en-US" sz="2700" b="1" i="1">
                <a:solidFill>
                  <a:srgbClr val="7030A0"/>
                </a:solidFill>
              </a:rPr>
              <a:t>von Neuman Architecture</a:t>
            </a:r>
            <a:r>
              <a:rPr lang="en-US" sz="2700" i="1"/>
              <a:t> (single bus for both data and instruction)</a:t>
            </a:r>
            <a:r>
              <a:rPr lang="en-US" sz="2700" b="1" i="1"/>
              <a:t> </a:t>
            </a:r>
            <a:r>
              <a:rPr lang="en-US" sz="2700"/>
              <a:t>while ARM9 and Cortex uses the </a:t>
            </a:r>
            <a:r>
              <a:rPr lang="en-US" sz="2700" b="1" i="1">
                <a:solidFill>
                  <a:srgbClr val="7030A0"/>
                </a:solidFill>
              </a:rPr>
              <a:t>Harvard</a:t>
            </a:r>
            <a:r>
              <a:rPr lang="en-US" sz="2700" b="1" i="1"/>
              <a:t> </a:t>
            </a:r>
            <a:r>
              <a:rPr lang="en-US" sz="2700" b="1" i="1">
                <a:solidFill>
                  <a:srgbClr val="7030A0"/>
                </a:solidFill>
              </a:rPr>
              <a:t>Architecture</a:t>
            </a:r>
            <a:r>
              <a:rPr lang="en-US" sz="2700" i="1">
                <a:solidFill>
                  <a:srgbClr val="7030A0"/>
                </a:solidFill>
              </a:rPr>
              <a:t> </a:t>
            </a:r>
            <a:r>
              <a:rPr lang="en-US" sz="2700" i="1"/>
              <a:t>(separate data and instruction bus)</a:t>
            </a:r>
            <a:r>
              <a:rPr lang="en-US" sz="2700"/>
              <a:t>.</a:t>
            </a:r>
          </a:p>
          <a:p>
            <a:pPr marL="285750" indent="-285750">
              <a:spcBef>
                <a:spcPts val="1200"/>
              </a:spcBef>
              <a:buFont typeface="Arial" pitchFamily="34" charset="0"/>
              <a:buChar char="•"/>
            </a:pPr>
            <a:r>
              <a:rPr lang="en-US" sz="2700"/>
              <a:t>We will be concentrating on ARM 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txBox="1">
            <a:spLocks noChangeArrowheads="1"/>
          </p:cNvSpPr>
          <p:nvPr/>
        </p:nvSpPr>
        <p:spPr bwMode="auto">
          <a:xfrm>
            <a:off x="317500" y="1219200"/>
            <a:ext cx="83820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pitchFamily="34" charset="0"/>
              </a:defRPr>
            </a:lvl1pPr>
            <a:lvl2pPr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spcBef>
                <a:spcPct val="20000"/>
              </a:spcBef>
              <a:buFont typeface="Arial" pitchFamily="34" charset="0"/>
              <a:buChar char="•"/>
            </a:pPr>
            <a:r>
              <a:rPr lang="en-US" sz="2800" b="1">
                <a:latin typeface="Arial Narrow" pitchFamily="34" charset="0"/>
              </a:rPr>
              <a:t>When loading a variable defined by a symbol (assuming the data area starts at 0x1000):</a:t>
            </a:r>
          </a:p>
          <a:p>
            <a:pPr lvl="1" eaLnBrk="1" hangingPunct="1">
              <a:spcBef>
                <a:spcPct val="20000"/>
              </a:spcBef>
            </a:pPr>
            <a:endParaRPr lang="en-US">
              <a:latin typeface="Arial Narrow" pitchFamily="34" charset="0"/>
            </a:endParaRPr>
          </a:p>
          <a:p>
            <a:pPr lvl="1" eaLnBrk="1" hangingPunct="1">
              <a:spcBef>
                <a:spcPct val="20000"/>
              </a:spcBef>
            </a:pPr>
            <a:r>
              <a:rPr lang="en-US">
                <a:latin typeface="Arial Narrow" pitchFamily="34" charset="0"/>
              </a:rPr>
              <a:t>	</a:t>
            </a:r>
            <a:r>
              <a:rPr lang="en-US" sz="2800" b="1">
                <a:latin typeface="Arial Narrow" pitchFamily="34" charset="0"/>
              </a:rPr>
              <a:t>MOV	R0, #12 	  	; R0 = 12</a:t>
            </a:r>
          </a:p>
          <a:p>
            <a:pPr lvl="1" eaLnBrk="1" hangingPunct="1">
              <a:spcBef>
                <a:spcPct val="20000"/>
              </a:spcBef>
            </a:pPr>
            <a:r>
              <a:rPr lang="en-US" sz="2800">
                <a:latin typeface="Arial Narrow" pitchFamily="34" charset="0"/>
              </a:rPr>
              <a:t>	</a:t>
            </a:r>
            <a:r>
              <a:rPr lang="en-US" sz="2800" b="1">
                <a:latin typeface="Arial Narrow" pitchFamily="34" charset="0"/>
              </a:rPr>
              <a:t>STR	R0, Result		; M[Result] = 12</a:t>
            </a:r>
          </a:p>
          <a:p>
            <a:pPr lvl="1" eaLnBrk="1" hangingPunct="1">
              <a:spcBef>
                <a:spcPct val="20000"/>
              </a:spcBef>
            </a:pPr>
            <a:endParaRPr lang="en-US" sz="2400">
              <a:latin typeface="Arial Narrow" pitchFamily="34" charset="0"/>
            </a:endParaRPr>
          </a:p>
          <a:p>
            <a:pPr lvl="1" eaLnBrk="1" hangingPunct="1">
              <a:spcBef>
                <a:spcPct val="20000"/>
              </a:spcBef>
            </a:pPr>
            <a:endParaRPr lang="en-US" sz="2400">
              <a:latin typeface="Arial Narrow" pitchFamily="34" charset="0"/>
            </a:endParaRPr>
          </a:p>
          <a:p>
            <a:pPr lvl="1" eaLnBrk="1" hangingPunct="1">
              <a:spcBef>
                <a:spcPct val="20000"/>
              </a:spcBef>
            </a:pPr>
            <a:r>
              <a:rPr lang="en-US" sz="2400">
                <a:latin typeface="Arial Narrow" pitchFamily="34" charset="0"/>
              </a:rPr>
              <a:t>	</a:t>
            </a:r>
            <a:endParaRPr lang="en-US" sz="2000">
              <a:latin typeface="Arial Narrow" pitchFamily="34" charset="0"/>
            </a:endParaRPr>
          </a:p>
        </p:txBody>
      </p:sp>
      <p:sp>
        <p:nvSpPr>
          <p:cNvPr id="21507" name="Rectangle 1"/>
          <p:cNvSpPr>
            <a:spLocks noChangeArrowheads="1"/>
          </p:cNvSpPr>
          <p:nvPr/>
        </p:nvSpPr>
        <p:spPr bwMode="auto">
          <a:xfrm>
            <a:off x="561975" y="4648200"/>
            <a:ext cx="7239000" cy="17176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lvl="1">
              <a:spcBef>
                <a:spcPct val="20000"/>
              </a:spcBef>
            </a:pPr>
            <a:r>
              <a:rPr lang="en-US" sz="2400">
                <a:latin typeface="Arial Narrow" pitchFamily="34" charset="0"/>
              </a:rPr>
              <a:t>		AREA	Data, DATA, CODE</a:t>
            </a:r>
          </a:p>
          <a:p>
            <a:pPr lvl="1">
              <a:spcBef>
                <a:spcPct val="20000"/>
              </a:spcBef>
            </a:pPr>
            <a:r>
              <a:rPr lang="en-US" sz="2400">
                <a:latin typeface="Arial Narrow" pitchFamily="34" charset="0"/>
              </a:rPr>
              <a:t>Result	DCD	0</a:t>
            </a:r>
          </a:p>
          <a:p>
            <a:pPr lvl="1">
              <a:spcBef>
                <a:spcPct val="20000"/>
              </a:spcBef>
            </a:pPr>
            <a:r>
              <a:rPr lang="en-US" sz="2400">
                <a:latin typeface="Arial Narrow" pitchFamily="34" charset="0"/>
              </a:rPr>
              <a:t>		END</a:t>
            </a:r>
          </a:p>
          <a:p>
            <a:pPr lvl="1">
              <a:spcBef>
                <a:spcPct val="20000"/>
              </a:spcBef>
            </a:pPr>
            <a:r>
              <a:rPr lang="en-US" sz="2000">
                <a:latin typeface="Arial Narrow" pitchFamily="34" charset="0"/>
              </a:rPr>
              <a:t>	</a:t>
            </a:r>
          </a:p>
        </p:txBody>
      </p:sp>
      <p:sp>
        <p:nvSpPr>
          <p:cNvPr id="21508"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215CDA69-634C-4B56-A3A4-ED977BB4623F}" type="slidenum">
              <a:rPr lang="en-US">
                <a:solidFill>
                  <a:srgbClr val="898989"/>
                </a:solidFill>
              </a:rPr>
              <a:pPr eaLnBrk="1" hangingPunct="1"/>
              <a:t>100</a:t>
            </a:fld>
            <a:endParaRPr lang="en-US">
              <a:solidFill>
                <a:srgbClr val="898989"/>
              </a:solidFill>
            </a:endParaRPr>
          </a:p>
        </p:txBody>
      </p:sp>
      <p:cxnSp>
        <p:nvCxnSpPr>
          <p:cNvPr id="5" name="Straight Connector 4"/>
          <p:cNvCxnSpPr/>
          <p:nvPr/>
        </p:nvCxnSpPr>
        <p:spPr>
          <a:xfrm>
            <a:off x="304800" y="1143000"/>
            <a:ext cx="8382000" cy="0"/>
          </a:xfrm>
          <a:prstGeom prst="line">
            <a:avLst/>
          </a:prstGeom>
        </p:spPr>
        <p:style>
          <a:lnRef idx="1">
            <a:schemeClr val="dk1"/>
          </a:lnRef>
          <a:fillRef idx="0">
            <a:schemeClr val="dk1"/>
          </a:fillRef>
          <a:effectRef idx="0">
            <a:schemeClr val="dk1"/>
          </a:effectRef>
          <a:fontRef idx="minor">
            <a:schemeClr val="tx1"/>
          </a:fontRef>
        </p:style>
      </p:cxnSp>
      <p:sp>
        <p:nvSpPr>
          <p:cNvPr id="21510" name="Rectangle 2"/>
          <p:cNvSpPr>
            <a:spLocks noGrp="1" noChangeArrowheads="1"/>
          </p:cNvSpPr>
          <p:nvPr>
            <p:ph type="title"/>
          </p:nvPr>
        </p:nvSpPr>
        <p:spPr>
          <a:xfrm>
            <a:off x="393700" y="484188"/>
            <a:ext cx="8229600" cy="606425"/>
          </a:xfrm>
        </p:spPr>
        <p:txBody>
          <a:bodyPr>
            <a:normAutofit fontScale="90000"/>
          </a:bodyPr>
          <a:lstStyle/>
          <a:p>
            <a:pPr eaLnBrk="1" hangingPunct="1"/>
            <a:r>
              <a:rPr lang="en-US" sz="3600" b="1" dirty="0" smtClean="0">
                <a:solidFill>
                  <a:srgbClr val="FF0000"/>
                </a:solidFill>
              </a:rPr>
              <a:t>STR</a:t>
            </a:r>
            <a:r>
              <a:rPr lang="en-US" sz="3600" b="1" dirty="0" smtClean="0">
                <a:solidFill>
                  <a:srgbClr val="0000FF"/>
                </a:solidFill>
              </a:rPr>
              <a:t>&lt;</a:t>
            </a:r>
            <a:r>
              <a:rPr lang="en-US" sz="3600" b="1" dirty="0" err="1" smtClean="0">
                <a:solidFill>
                  <a:srgbClr val="0000FF"/>
                </a:solidFill>
              </a:rPr>
              <a:t>cond</a:t>
            </a:r>
            <a:r>
              <a:rPr lang="en-US" sz="3600" b="1" dirty="0" smtClean="0">
                <a:solidFill>
                  <a:srgbClr val="0000FF"/>
                </a:solidFill>
              </a:rPr>
              <a:t>&gt; &lt;Rd&gt;,&lt;label&gt;</a:t>
            </a:r>
            <a:br>
              <a:rPr lang="en-US" sz="3600" b="1" dirty="0" smtClean="0">
                <a:solidFill>
                  <a:srgbClr val="0000FF"/>
                </a:solidFill>
              </a:rPr>
            </a:br>
            <a:endParaRPr lang="en-US" sz="3600" b="1" dirty="0" smtClean="0">
              <a:solidFill>
                <a:srgbClr val="0000FF"/>
              </a:solidFill>
            </a:endParaRPr>
          </a:p>
        </p:txBody>
      </p:sp>
    </p:spTree>
    <p:extLst>
      <p:ext uri="{BB962C8B-B14F-4D97-AF65-F5344CB8AC3E}">
        <p14:creationId xmlns:p14="http://schemas.microsoft.com/office/powerpoint/2010/main" val="238964176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469900" y="0"/>
            <a:ext cx="8229600" cy="609600"/>
          </a:xfrm>
        </p:spPr>
        <p:txBody>
          <a:bodyPr>
            <a:normAutofit fontScale="90000"/>
          </a:bodyPr>
          <a:lstStyle/>
          <a:p>
            <a:pPr eaLnBrk="1" hangingPunct="1">
              <a:defRPr/>
            </a:pPr>
            <a:r>
              <a:rPr lang="en-US" b="1" dirty="0" smtClean="0">
                <a:solidFill>
                  <a:srgbClr val="FF0000"/>
                </a:solidFill>
              </a:rPr>
              <a:t>LDM</a:t>
            </a:r>
            <a:r>
              <a:rPr lang="en-US" b="1" dirty="0" smtClean="0">
                <a:solidFill>
                  <a:srgbClr val="0000FF"/>
                </a:solidFill>
              </a:rPr>
              <a:t>&lt;</a:t>
            </a:r>
            <a:r>
              <a:rPr lang="en-US" b="1" dirty="0" err="1" smtClean="0">
                <a:solidFill>
                  <a:srgbClr val="0000FF"/>
                </a:solidFill>
              </a:rPr>
              <a:t>cond</a:t>
            </a:r>
            <a:r>
              <a:rPr lang="en-US" b="1" dirty="0" smtClean="0">
                <a:solidFill>
                  <a:srgbClr val="0000FF"/>
                </a:solidFill>
              </a:rPr>
              <a:t>&gt; </a:t>
            </a:r>
            <a:r>
              <a:rPr lang="en-US" b="1" dirty="0" err="1" smtClean="0">
                <a:solidFill>
                  <a:srgbClr val="0000FF"/>
                </a:solidFill>
              </a:rPr>
              <a:t>Rs</a:t>
            </a:r>
            <a:r>
              <a:rPr lang="en-US" b="1" dirty="0" smtClean="0">
                <a:solidFill>
                  <a:srgbClr val="0000FF"/>
                </a:solidFill>
              </a:rPr>
              <a:t>&lt;!&gt;, &lt;list of Rd&gt;</a:t>
            </a:r>
          </a:p>
        </p:txBody>
      </p:sp>
      <p:sp>
        <p:nvSpPr>
          <p:cNvPr id="22531" name="Rectangle 3"/>
          <p:cNvSpPr txBox="1">
            <a:spLocks noChangeArrowheads="1"/>
          </p:cNvSpPr>
          <p:nvPr/>
        </p:nvSpPr>
        <p:spPr bwMode="auto">
          <a:xfrm>
            <a:off x="0" y="609600"/>
            <a:ext cx="91440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spcBef>
                <a:spcPct val="20000"/>
              </a:spcBef>
              <a:buFont typeface="Arial" pitchFamily="34" charset="0"/>
              <a:buChar char="•"/>
            </a:pPr>
            <a:r>
              <a:rPr lang="en-US" sz="2000" b="1">
                <a:latin typeface="Arial Narrow" pitchFamily="34" charset="0"/>
              </a:rPr>
              <a:t>Perform a block transfer of multiple words from the </a:t>
            </a:r>
            <a:r>
              <a:rPr lang="en-US" sz="2000" b="1" i="1">
                <a:latin typeface="Arial Narrow" pitchFamily="34" charset="0"/>
              </a:rPr>
              <a:t>memory </a:t>
            </a:r>
            <a:r>
              <a:rPr lang="en-US" sz="2000" b="1">
                <a:latin typeface="Arial Narrow" pitchFamily="34" charset="0"/>
              </a:rPr>
              <a:t>into </a:t>
            </a:r>
            <a:r>
              <a:rPr lang="en-US" sz="2000" b="1" i="1">
                <a:latin typeface="Arial Narrow" pitchFamily="34" charset="0"/>
              </a:rPr>
              <a:t>several target registers</a:t>
            </a:r>
            <a:endParaRPr lang="en-US" sz="2000" b="1" i="1" u="sng">
              <a:latin typeface="Arial Narrow" pitchFamily="34" charset="0"/>
            </a:endParaRPr>
          </a:p>
          <a:p>
            <a:pPr lvl="1" eaLnBrk="1" hangingPunct="1">
              <a:spcBef>
                <a:spcPct val="20000"/>
              </a:spcBef>
              <a:buFont typeface="Arial" pitchFamily="34" charset="0"/>
              <a:buChar char="•"/>
            </a:pPr>
            <a:r>
              <a:rPr lang="en-US" sz="2000">
                <a:latin typeface="Arial Narrow" pitchFamily="34" charset="0"/>
              </a:rPr>
              <a:t>LDM</a:t>
            </a:r>
            <a:r>
              <a:rPr lang="en-US" sz="2000" b="1">
                <a:latin typeface="Arial Narrow" pitchFamily="34" charset="0"/>
              </a:rPr>
              <a:t>IA</a:t>
            </a:r>
            <a:r>
              <a:rPr lang="en-US" sz="2000">
                <a:latin typeface="Arial Narrow" pitchFamily="34" charset="0"/>
              </a:rPr>
              <a:t> – </a:t>
            </a:r>
            <a:r>
              <a:rPr lang="en-US" sz="2000" b="1" i="1">
                <a:latin typeface="Arial Narrow" pitchFamily="34" charset="0"/>
              </a:rPr>
              <a:t>increment </a:t>
            </a:r>
            <a:r>
              <a:rPr lang="en-US" sz="2000">
                <a:latin typeface="Arial Narrow" pitchFamily="34" charset="0"/>
              </a:rPr>
              <a:t>address by 4 </a:t>
            </a:r>
            <a:r>
              <a:rPr lang="en-US" sz="2000" b="1" i="1">
                <a:latin typeface="Arial Narrow" pitchFamily="34" charset="0"/>
              </a:rPr>
              <a:t>after</a:t>
            </a:r>
            <a:r>
              <a:rPr lang="en-US" sz="2000" i="1">
                <a:latin typeface="Arial Narrow" pitchFamily="34" charset="0"/>
              </a:rPr>
              <a:t> </a:t>
            </a:r>
            <a:r>
              <a:rPr lang="en-US" sz="2000">
                <a:latin typeface="Arial Narrow" pitchFamily="34" charset="0"/>
              </a:rPr>
              <a:t>each load</a:t>
            </a:r>
          </a:p>
          <a:p>
            <a:pPr lvl="1" eaLnBrk="1" hangingPunct="1">
              <a:spcBef>
                <a:spcPct val="20000"/>
              </a:spcBef>
              <a:buFont typeface="Arial" pitchFamily="34" charset="0"/>
              <a:buChar char="•"/>
            </a:pPr>
            <a:r>
              <a:rPr lang="en-US" sz="2000">
                <a:latin typeface="Arial Narrow" pitchFamily="34" charset="0"/>
              </a:rPr>
              <a:t>LDM</a:t>
            </a:r>
            <a:r>
              <a:rPr lang="en-US" sz="2000" b="1">
                <a:latin typeface="Arial Narrow" pitchFamily="34" charset="0"/>
              </a:rPr>
              <a:t>DA </a:t>
            </a:r>
            <a:r>
              <a:rPr lang="en-US" sz="2000">
                <a:latin typeface="Arial Narrow" pitchFamily="34" charset="0"/>
              </a:rPr>
              <a:t>– </a:t>
            </a:r>
            <a:r>
              <a:rPr lang="en-US" sz="2000" b="1" i="1">
                <a:latin typeface="Arial Narrow" pitchFamily="34" charset="0"/>
              </a:rPr>
              <a:t>decrement </a:t>
            </a:r>
            <a:r>
              <a:rPr lang="en-US" sz="2000">
                <a:latin typeface="Arial Narrow" pitchFamily="34" charset="0"/>
              </a:rPr>
              <a:t>address by 4 </a:t>
            </a:r>
            <a:r>
              <a:rPr lang="en-US" sz="2000" b="1" i="1">
                <a:latin typeface="Arial Narrow" pitchFamily="34" charset="0"/>
              </a:rPr>
              <a:t>before </a:t>
            </a:r>
            <a:r>
              <a:rPr lang="en-US" sz="2000">
                <a:latin typeface="Arial Narrow" pitchFamily="34" charset="0"/>
              </a:rPr>
              <a:t>each load</a:t>
            </a:r>
          </a:p>
          <a:p>
            <a:pPr lvl="1" eaLnBrk="1" hangingPunct="1">
              <a:spcBef>
                <a:spcPct val="20000"/>
              </a:spcBef>
              <a:buFont typeface="Arial" pitchFamily="34" charset="0"/>
              <a:buChar char="•"/>
            </a:pPr>
            <a:r>
              <a:rPr lang="en-US" sz="2000">
                <a:latin typeface="Arial Narrow" pitchFamily="34" charset="0"/>
              </a:rPr>
              <a:t>LDM</a:t>
            </a:r>
            <a:r>
              <a:rPr lang="en-US" sz="2000" b="1">
                <a:latin typeface="Arial Narrow" pitchFamily="34" charset="0"/>
              </a:rPr>
              <a:t>IB</a:t>
            </a:r>
            <a:r>
              <a:rPr lang="en-US" sz="2000">
                <a:latin typeface="Arial Narrow" pitchFamily="34" charset="0"/>
              </a:rPr>
              <a:t> – </a:t>
            </a:r>
            <a:r>
              <a:rPr lang="en-US" sz="2000" b="1" i="1">
                <a:latin typeface="Arial Narrow" pitchFamily="34" charset="0"/>
              </a:rPr>
              <a:t>increment </a:t>
            </a:r>
            <a:r>
              <a:rPr lang="en-US" sz="2000">
                <a:latin typeface="Arial Narrow" pitchFamily="34" charset="0"/>
              </a:rPr>
              <a:t>address by 4 </a:t>
            </a:r>
            <a:r>
              <a:rPr lang="en-US" sz="2000" b="1" i="1">
                <a:latin typeface="Arial Narrow" pitchFamily="34" charset="0"/>
              </a:rPr>
              <a:t>before</a:t>
            </a:r>
            <a:r>
              <a:rPr lang="en-US" sz="2000" i="1">
                <a:latin typeface="Arial Narrow" pitchFamily="34" charset="0"/>
              </a:rPr>
              <a:t> </a:t>
            </a:r>
            <a:r>
              <a:rPr lang="en-US" sz="2000">
                <a:latin typeface="Arial Narrow" pitchFamily="34" charset="0"/>
              </a:rPr>
              <a:t>each load</a:t>
            </a:r>
          </a:p>
          <a:p>
            <a:pPr lvl="1" eaLnBrk="1" hangingPunct="1">
              <a:spcBef>
                <a:spcPct val="20000"/>
              </a:spcBef>
              <a:buFont typeface="Arial" pitchFamily="34" charset="0"/>
              <a:buChar char="•"/>
            </a:pPr>
            <a:r>
              <a:rPr lang="en-US" sz="2000">
                <a:latin typeface="Arial Narrow" pitchFamily="34" charset="0"/>
              </a:rPr>
              <a:t>LDM</a:t>
            </a:r>
            <a:r>
              <a:rPr lang="en-US" sz="2000" b="1">
                <a:latin typeface="Arial Narrow" pitchFamily="34" charset="0"/>
              </a:rPr>
              <a:t>DB </a:t>
            </a:r>
            <a:r>
              <a:rPr lang="en-US" sz="2000">
                <a:latin typeface="Arial Narrow" pitchFamily="34" charset="0"/>
              </a:rPr>
              <a:t>– </a:t>
            </a:r>
            <a:r>
              <a:rPr lang="en-US" sz="2000" b="1" i="1">
                <a:latin typeface="Arial Narrow" pitchFamily="34" charset="0"/>
              </a:rPr>
              <a:t>decrement </a:t>
            </a:r>
            <a:r>
              <a:rPr lang="en-US" sz="2000">
                <a:latin typeface="Arial Narrow" pitchFamily="34" charset="0"/>
              </a:rPr>
              <a:t>address by 4 </a:t>
            </a:r>
            <a:r>
              <a:rPr lang="en-US" sz="2000" b="1" i="1">
                <a:latin typeface="Arial Narrow" pitchFamily="34" charset="0"/>
              </a:rPr>
              <a:t>before each </a:t>
            </a:r>
            <a:r>
              <a:rPr lang="en-US" sz="2000">
                <a:latin typeface="Arial Narrow" pitchFamily="34" charset="0"/>
              </a:rPr>
              <a:t>transfer</a:t>
            </a:r>
          </a:p>
          <a:p>
            <a:pPr eaLnBrk="1" hangingPunct="1">
              <a:spcBef>
                <a:spcPct val="20000"/>
              </a:spcBef>
              <a:buFont typeface="Arial" pitchFamily="34" charset="0"/>
              <a:buChar char="•"/>
            </a:pPr>
            <a:r>
              <a:rPr lang="en-US" sz="2000">
                <a:latin typeface="Arial Narrow" pitchFamily="34" charset="0"/>
              </a:rPr>
              <a:t>No &lt;S&gt; field: status register is not affected by LDM</a:t>
            </a:r>
          </a:p>
          <a:p>
            <a:pPr eaLnBrk="1" hangingPunct="1">
              <a:spcBef>
                <a:spcPct val="20000"/>
              </a:spcBef>
              <a:buFont typeface="Arial" pitchFamily="34" charset="0"/>
              <a:buChar char="•"/>
            </a:pPr>
            <a:r>
              <a:rPr lang="en-US" sz="2000">
                <a:latin typeface="Arial Narrow" pitchFamily="34" charset="0"/>
              </a:rPr>
              <a:t>&lt;!&gt; specifies if Rs is updated after operation (updated if ! Is present)</a:t>
            </a:r>
          </a:p>
          <a:p>
            <a:pPr lvl="1" eaLnBrk="1" hangingPunct="1">
              <a:spcBef>
                <a:spcPct val="20000"/>
              </a:spcBef>
              <a:buFont typeface="Arial" pitchFamily="34" charset="0"/>
              <a:buChar char="•"/>
            </a:pPr>
            <a:endParaRPr lang="en-US" sz="2000">
              <a:latin typeface="Arial Narrow" pitchFamily="34" charset="0"/>
            </a:endParaRPr>
          </a:p>
          <a:p>
            <a:pPr lvl="1" eaLnBrk="1" hangingPunct="1">
              <a:spcBef>
                <a:spcPct val="20000"/>
              </a:spcBef>
              <a:buFont typeface="Arial" pitchFamily="34" charset="0"/>
              <a:buChar char="•"/>
            </a:pPr>
            <a:endParaRPr lang="en-US" sz="2000">
              <a:latin typeface="Arial Narrow" pitchFamily="34" charset="0"/>
            </a:endParaRPr>
          </a:p>
          <a:p>
            <a:pPr lvl="1" eaLnBrk="1" hangingPunct="1">
              <a:spcBef>
                <a:spcPct val="20000"/>
              </a:spcBef>
              <a:buFont typeface="Arial" pitchFamily="34" charset="0"/>
              <a:buChar char="•"/>
            </a:pPr>
            <a:endParaRPr lang="en-US" sz="2000">
              <a:latin typeface="Arial Narrow" pitchFamily="34" charset="0"/>
            </a:endParaRPr>
          </a:p>
        </p:txBody>
      </p:sp>
      <p:cxnSp>
        <p:nvCxnSpPr>
          <p:cNvPr id="80" name="Straight Connector 79"/>
          <p:cNvCxnSpPr/>
          <p:nvPr/>
        </p:nvCxnSpPr>
        <p:spPr>
          <a:xfrm>
            <a:off x="285750" y="609600"/>
            <a:ext cx="8382000" cy="0"/>
          </a:xfrm>
          <a:prstGeom prst="line">
            <a:avLst/>
          </a:prstGeom>
        </p:spPr>
        <p:style>
          <a:lnRef idx="1">
            <a:schemeClr val="dk1"/>
          </a:lnRef>
          <a:fillRef idx="0">
            <a:schemeClr val="dk1"/>
          </a:fillRef>
          <a:effectRef idx="0">
            <a:schemeClr val="dk1"/>
          </a:effectRef>
          <a:fontRef idx="minor">
            <a:schemeClr val="tx1"/>
          </a:fontRef>
        </p:style>
      </p:cxnSp>
      <p:sp>
        <p:nvSpPr>
          <p:cNvPr id="2253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EEEBE21F-F9CF-415A-BC21-4D8E90D0DD94}" type="slidenum">
              <a:rPr lang="en-US">
                <a:solidFill>
                  <a:srgbClr val="898989"/>
                </a:solidFill>
              </a:rPr>
              <a:pPr eaLnBrk="1" hangingPunct="1"/>
              <a:t>101</a:t>
            </a:fld>
            <a:endParaRPr lang="en-US">
              <a:solidFill>
                <a:srgbClr val="898989"/>
              </a:solidFill>
            </a:endParaRPr>
          </a:p>
        </p:txBody>
      </p:sp>
      <p:graphicFrame>
        <p:nvGraphicFramePr>
          <p:cNvPr id="2" name="Table 1"/>
          <p:cNvGraphicFramePr>
            <a:graphicFrameLocks noGrp="1"/>
          </p:cNvGraphicFramePr>
          <p:nvPr/>
        </p:nvGraphicFramePr>
        <p:xfrm>
          <a:off x="819150" y="3560763"/>
          <a:ext cx="7315200" cy="3200400"/>
        </p:xfrm>
        <a:graphic>
          <a:graphicData uri="http://schemas.openxmlformats.org/drawingml/2006/table">
            <a:tbl>
              <a:tblPr/>
              <a:tblGrid>
                <a:gridCol w="1238250"/>
                <a:gridCol w="1295400"/>
                <a:gridCol w="1676400"/>
                <a:gridCol w="1828800"/>
                <a:gridCol w="1276350"/>
              </a:tblGrid>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alibri" pitchFamily="34" charset="0"/>
                          <a:cs typeface="Arial" pitchFamily="34" charset="0"/>
                        </a:rPr>
                        <a:t>Addressing Mode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Calibri" pitchFamily="34" charset="0"/>
                          <a:cs typeface="Arial" pitchFamily="34" charset="0"/>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Calibri" pitchFamily="34" charset="0"/>
                          <a:cs typeface="Arial" pitchFamily="34" charset="0"/>
                        </a:rPr>
                        <a:t>Start 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Calibri" pitchFamily="34" charset="0"/>
                          <a:cs typeface="Arial" pitchFamily="34" charset="0"/>
                        </a:rPr>
                        <a:t>End 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Calibri" pitchFamily="34" charset="0"/>
                          <a:cs typeface="Arial" pitchFamily="34" charset="0"/>
                        </a:rPr>
                        <a:t>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pitchFamily="34" charset="0"/>
                        </a:rPr>
                        <a:t>IA</a:t>
                      </a:r>
                      <a:endParaRPr kumimoji="0" lang="en-US" sz="1800" b="1" i="0" u="none" strike="noStrike" cap="none" normalizeH="0" baseline="0" smtClean="0">
                        <a:ln>
                          <a:noFill/>
                        </a:ln>
                        <a:solidFill>
                          <a:schemeClr val="tx1"/>
                        </a:solidFill>
                        <a:effectLst/>
                        <a:latin typeface="Calibri"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pitchFamily="34" charset="0"/>
                        </a:rPr>
                        <a:t>Increment after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pitchFamily="34" charset="0"/>
                        </a:rPr>
                        <a:t>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pitchFamily="34" charset="0"/>
                        </a:rPr>
                        <a:t>Rs + 4*|Rd|- 4</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pitchFamily="34" charset="0"/>
                        </a:rPr>
                        <a:t>Rs+4*|Rd|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pitchFamily="34" charset="0"/>
                        </a:rPr>
                        <a:t>IB</a:t>
                      </a:r>
                      <a:endParaRPr kumimoji="0" lang="en-US" sz="1800" b="1" i="0" u="none" strike="noStrike" cap="none" normalizeH="0" baseline="0" smtClean="0">
                        <a:ln>
                          <a:noFill/>
                        </a:ln>
                        <a:solidFill>
                          <a:schemeClr val="tx1"/>
                        </a:solidFill>
                        <a:effectLst/>
                        <a:latin typeface="Calibri"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pitchFamily="34" charset="0"/>
                        </a:rPr>
                        <a:t>Increment Before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pitchFamily="34" charset="0"/>
                        </a:rPr>
                        <a:t>Rs + 4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pitchFamily="34" charset="0"/>
                        </a:rPr>
                        <a:t>Rs + 4*|Rd|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pitchFamily="34" charset="0"/>
                        </a:rPr>
                        <a:t>Rs+4*|Rd|</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pitchFamily="34" charset="0"/>
                        </a:rPr>
                        <a:t>DA</a:t>
                      </a:r>
                      <a:endParaRPr kumimoji="0" lang="en-US" sz="1800" b="1" i="0" u="none" strike="noStrike" cap="none" normalizeH="0" baseline="0" smtClean="0">
                        <a:ln>
                          <a:noFill/>
                        </a:ln>
                        <a:solidFill>
                          <a:schemeClr val="tx1"/>
                        </a:solidFill>
                        <a:effectLst/>
                        <a:latin typeface="Calibri"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pitchFamily="34" charset="0"/>
                        </a:rPr>
                        <a:t>Decrement After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pitchFamily="34" charset="0"/>
                        </a:rPr>
                        <a:t>Rs – (4*|Rd|+4)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pitchFamily="34" charset="0"/>
                        </a:rPr>
                        <a:t>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pitchFamily="34" charset="0"/>
                        </a:rPr>
                        <a:t>Rs-4*|Rd|</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pitchFamily="34" charset="0"/>
                        </a:rPr>
                        <a:t>DB</a:t>
                      </a:r>
                      <a:endParaRPr kumimoji="0" lang="en-US" sz="1800" b="1" i="0" u="none" strike="noStrike" cap="none" normalizeH="0" baseline="0" smtClean="0">
                        <a:ln>
                          <a:noFill/>
                        </a:ln>
                        <a:solidFill>
                          <a:schemeClr val="tx1"/>
                        </a:solidFill>
                        <a:effectLst/>
                        <a:latin typeface="Calibri"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pitchFamily="34" charset="0"/>
                        </a:rPr>
                        <a:t>Decrement Before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pitchFamily="34" charset="0"/>
                        </a:rPr>
                        <a:t>Rs – (4*|Rd|)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pitchFamily="34" charset="0"/>
                        </a:rPr>
                        <a:t>Rs –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cs typeface="Arial" pitchFamily="34" charset="0"/>
                        </a:rPr>
                        <a:t>Rs-4*|Rd|</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03576452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txBox="1">
            <a:spLocks noChangeArrowheads="1"/>
          </p:cNvSpPr>
          <p:nvPr/>
        </p:nvSpPr>
        <p:spPr bwMode="auto">
          <a:xfrm>
            <a:off x="304800" y="609600"/>
            <a:ext cx="8484797"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indent="0" eaLnBrk="1" hangingPunct="1">
              <a:spcBef>
                <a:spcPct val="20000"/>
              </a:spcBef>
              <a:defRPr/>
            </a:pPr>
            <a:r>
              <a:rPr lang="en-US" sz="3200" b="1" dirty="0" smtClean="0">
                <a:latin typeface="Arial Narrow" pitchFamily="34" charset="0"/>
              </a:rPr>
              <a:t>Examples:</a:t>
            </a:r>
            <a:endParaRPr lang="en-US" sz="3200" b="1" i="1" u="sng" dirty="0" smtClean="0">
              <a:latin typeface="Arial Narrow" pitchFamily="34" charset="0"/>
            </a:endParaRPr>
          </a:p>
          <a:p>
            <a:pPr lvl="1" eaLnBrk="1" hangingPunct="1">
              <a:spcBef>
                <a:spcPct val="20000"/>
              </a:spcBef>
              <a:buFont typeface="Arial" pitchFamily="34" charset="0"/>
              <a:buChar char="•"/>
              <a:defRPr/>
            </a:pPr>
            <a:r>
              <a:rPr lang="en-US" sz="2800" b="1" dirty="0" smtClean="0">
                <a:latin typeface="Arial Narrow" pitchFamily="34" charset="0"/>
              </a:rPr>
              <a:t>LDMIA	R7, {R0, R2-R4}</a:t>
            </a:r>
            <a:r>
              <a:rPr lang="en-US" sz="2800" dirty="0" smtClean="0">
                <a:latin typeface="Arial Narrow" pitchFamily="34" charset="0"/>
              </a:rPr>
              <a:t>	; R0 </a:t>
            </a:r>
            <a:r>
              <a:rPr lang="en-US" sz="2800" dirty="0" smtClean="0">
                <a:latin typeface="Arial Narrow" pitchFamily="34" charset="0"/>
                <a:sym typeface="Wingdings" pitchFamily="2" charset="2"/>
              </a:rPr>
              <a:t>= M[R7]</a:t>
            </a:r>
          </a:p>
          <a:p>
            <a:pPr marL="2743200" lvl="6" indent="0" eaLnBrk="1" hangingPunct="1">
              <a:spcBef>
                <a:spcPct val="20000"/>
              </a:spcBef>
              <a:defRPr/>
            </a:pPr>
            <a:r>
              <a:rPr lang="en-US" sz="2800" dirty="0" smtClean="0">
                <a:latin typeface="Arial Narrow" pitchFamily="34" charset="0"/>
                <a:sym typeface="Wingdings" pitchFamily="2" charset="2"/>
              </a:rPr>
              <a:t>		; R2 = M[R7+4]</a:t>
            </a:r>
          </a:p>
          <a:p>
            <a:pPr marL="2743200" lvl="6" indent="0" eaLnBrk="1" hangingPunct="1">
              <a:spcBef>
                <a:spcPct val="20000"/>
              </a:spcBef>
              <a:defRPr/>
            </a:pPr>
            <a:r>
              <a:rPr lang="en-US" sz="2800" dirty="0" smtClean="0">
                <a:latin typeface="Arial Narrow" pitchFamily="34" charset="0"/>
                <a:sym typeface="Wingdings" pitchFamily="2" charset="2"/>
              </a:rPr>
              <a:t>		; R3 = M[R7+8]</a:t>
            </a:r>
          </a:p>
          <a:p>
            <a:pPr marL="2743200" lvl="6" indent="0" eaLnBrk="1" hangingPunct="1">
              <a:spcBef>
                <a:spcPct val="20000"/>
              </a:spcBef>
              <a:defRPr/>
            </a:pPr>
            <a:r>
              <a:rPr lang="en-US" sz="2800" dirty="0" smtClean="0">
                <a:latin typeface="Arial Narrow" pitchFamily="34" charset="0"/>
                <a:sym typeface="Wingdings" pitchFamily="2" charset="2"/>
              </a:rPr>
              <a:t>		; R4 = M[R7+12]</a:t>
            </a:r>
          </a:p>
          <a:p>
            <a:pPr marL="2743200" lvl="6" indent="0" eaLnBrk="1" hangingPunct="1">
              <a:spcBef>
                <a:spcPct val="20000"/>
              </a:spcBef>
              <a:defRPr/>
            </a:pPr>
            <a:r>
              <a:rPr lang="en-US" sz="2800" dirty="0" smtClean="0">
                <a:latin typeface="Arial Narrow" pitchFamily="34" charset="0"/>
                <a:sym typeface="Wingdings" pitchFamily="2" charset="2"/>
              </a:rPr>
              <a:t>		; R7 is unchanged</a:t>
            </a:r>
          </a:p>
          <a:p>
            <a:pPr lvl="1" eaLnBrk="1" hangingPunct="1">
              <a:spcBef>
                <a:spcPct val="20000"/>
              </a:spcBef>
              <a:buFont typeface="Arial" pitchFamily="34" charset="0"/>
              <a:buChar char="•"/>
              <a:defRPr/>
            </a:pPr>
            <a:r>
              <a:rPr lang="en-US" sz="2800" b="1" dirty="0" smtClean="0">
                <a:latin typeface="Arial Narrow" pitchFamily="34" charset="0"/>
              </a:rPr>
              <a:t>LDMDB	 R7!, {R0, R2-R4}</a:t>
            </a:r>
            <a:r>
              <a:rPr lang="en-US" sz="2800" dirty="0" smtClean="0">
                <a:latin typeface="Arial Narrow" pitchFamily="34" charset="0"/>
              </a:rPr>
              <a:t>	; R0 </a:t>
            </a:r>
            <a:r>
              <a:rPr lang="en-US" sz="2800" dirty="0" smtClean="0">
                <a:latin typeface="Arial Narrow" pitchFamily="34" charset="0"/>
                <a:sym typeface="Wingdings" pitchFamily="2" charset="2"/>
              </a:rPr>
              <a:t>= M[R7-16]</a:t>
            </a:r>
          </a:p>
          <a:p>
            <a:pPr marL="2743200" lvl="6" indent="0" eaLnBrk="1" hangingPunct="1">
              <a:spcBef>
                <a:spcPct val="20000"/>
              </a:spcBef>
              <a:defRPr/>
            </a:pPr>
            <a:r>
              <a:rPr lang="en-US" sz="2800" dirty="0" smtClean="0">
                <a:latin typeface="Arial Narrow" pitchFamily="34" charset="0"/>
                <a:sym typeface="Wingdings" pitchFamily="2" charset="2"/>
              </a:rPr>
              <a:t>		; R2 = M[R7 - 12]</a:t>
            </a:r>
          </a:p>
          <a:p>
            <a:pPr marL="2743200" lvl="6" indent="0" eaLnBrk="1" hangingPunct="1">
              <a:spcBef>
                <a:spcPct val="20000"/>
              </a:spcBef>
              <a:defRPr/>
            </a:pPr>
            <a:r>
              <a:rPr lang="en-US" sz="2800" dirty="0" smtClean="0">
                <a:latin typeface="Arial Narrow" pitchFamily="34" charset="0"/>
                <a:sym typeface="Wingdings" pitchFamily="2" charset="2"/>
              </a:rPr>
              <a:t>		; R3 = M[R7 - 8]</a:t>
            </a:r>
          </a:p>
          <a:p>
            <a:pPr marL="2743200" lvl="6" indent="0" eaLnBrk="1" hangingPunct="1">
              <a:spcBef>
                <a:spcPct val="20000"/>
              </a:spcBef>
              <a:defRPr/>
            </a:pPr>
            <a:r>
              <a:rPr lang="en-US" sz="2800" dirty="0" smtClean="0">
                <a:latin typeface="Arial Narrow" pitchFamily="34" charset="0"/>
                <a:sym typeface="Wingdings" pitchFamily="2" charset="2"/>
              </a:rPr>
              <a:t>		; R4 = M[R7 - 4]</a:t>
            </a:r>
          </a:p>
          <a:p>
            <a:pPr marL="2743200" lvl="6" indent="0" eaLnBrk="1" hangingPunct="1">
              <a:spcBef>
                <a:spcPct val="20000"/>
              </a:spcBef>
              <a:defRPr/>
            </a:pPr>
            <a:r>
              <a:rPr lang="en-US" sz="2800" dirty="0" smtClean="0">
                <a:latin typeface="Arial Narrow" pitchFamily="34" charset="0"/>
                <a:sym typeface="Wingdings" pitchFamily="2" charset="2"/>
              </a:rPr>
              <a:t>		; R7 = R7 - 16</a:t>
            </a:r>
          </a:p>
          <a:p>
            <a:pPr marL="2743200" lvl="6" indent="0" eaLnBrk="1" hangingPunct="1">
              <a:spcBef>
                <a:spcPct val="20000"/>
              </a:spcBef>
              <a:defRPr/>
            </a:pPr>
            <a:endParaRPr lang="en-US" sz="2800" dirty="0" smtClean="0">
              <a:latin typeface="Arial Narrow" pitchFamily="34" charset="0"/>
              <a:sym typeface="Wingdings" pitchFamily="2" charset="2"/>
            </a:endParaRPr>
          </a:p>
          <a:p>
            <a:pPr marL="2743200" lvl="6" indent="0" eaLnBrk="1" hangingPunct="1">
              <a:spcBef>
                <a:spcPct val="20000"/>
              </a:spcBef>
              <a:defRPr/>
            </a:pPr>
            <a:endParaRPr lang="en-US" sz="3200" dirty="0" smtClean="0">
              <a:latin typeface="Arial Narrow" pitchFamily="34" charset="0"/>
              <a:sym typeface="Wingdings" pitchFamily="2" charset="2"/>
            </a:endParaRPr>
          </a:p>
          <a:p>
            <a:pPr marL="2743200" lvl="6" indent="0" eaLnBrk="1" hangingPunct="1">
              <a:spcBef>
                <a:spcPct val="20000"/>
              </a:spcBef>
              <a:defRPr/>
            </a:pPr>
            <a:endParaRPr lang="en-US" sz="3200" dirty="0" smtClean="0">
              <a:latin typeface="Arial Narrow" pitchFamily="34" charset="0"/>
              <a:sym typeface="Wingdings" pitchFamily="2" charset="2"/>
            </a:endParaRPr>
          </a:p>
          <a:p>
            <a:pPr marL="2743200" lvl="6" indent="0" eaLnBrk="1" hangingPunct="1">
              <a:spcBef>
                <a:spcPct val="20000"/>
              </a:spcBef>
              <a:defRPr/>
            </a:pPr>
            <a:endParaRPr lang="en-US" sz="3200" dirty="0" smtClean="0">
              <a:latin typeface="Arial Narrow" pitchFamily="34" charset="0"/>
            </a:endParaRPr>
          </a:p>
          <a:p>
            <a:pPr lvl="1" eaLnBrk="1" hangingPunct="1">
              <a:spcBef>
                <a:spcPct val="20000"/>
              </a:spcBef>
              <a:buFont typeface="Arial" pitchFamily="34" charset="0"/>
              <a:buChar char="•"/>
              <a:defRPr/>
            </a:pPr>
            <a:endParaRPr lang="en-US" sz="3200" dirty="0" smtClean="0">
              <a:latin typeface="Arial Narrow" pitchFamily="34" charset="0"/>
            </a:endParaRPr>
          </a:p>
          <a:p>
            <a:pPr lvl="1" eaLnBrk="1" hangingPunct="1">
              <a:spcBef>
                <a:spcPct val="20000"/>
              </a:spcBef>
              <a:buFont typeface="Arial" pitchFamily="34" charset="0"/>
              <a:buChar char="•"/>
              <a:defRPr/>
            </a:pPr>
            <a:endParaRPr lang="en-US" sz="3200" dirty="0" smtClean="0">
              <a:latin typeface="Arial Narrow" pitchFamily="34" charset="0"/>
            </a:endParaRPr>
          </a:p>
          <a:p>
            <a:pPr lvl="1" eaLnBrk="1" hangingPunct="1">
              <a:spcBef>
                <a:spcPct val="20000"/>
              </a:spcBef>
              <a:buFont typeface="Arial" pitchFamily="34" charset="0"/>
              <a:buChar char="•"/>
              <a:defRPr/>
            </a:pPr>
            <a:endParaRPr lang="en-US" sz="3200" dirty="0" smtClean="0">
              <a:latin typeface="Arial Narrow" pitchFamily="34" charset="0"/>
            </a:endParaRPr>
          </a:p>
        </p:txBody>
      </p:sp>
      <p:sp>
        <p:nvSpPr>
          <p:cNvPr id="2355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961AD3F5-B465-4655-BB55-E6AA93BA9B2C}" type="slidenum">
              <a:rPr lang="en-US">
                <a:solidFill>
                  <a:srgbClr val="898989"/>
                </a:solidFill>
              </a:rPr>
              <a:pPr eaLnBrk="1" hangingPunct="1"/>
              <a:t>102</a:t>
            </a:fld>
            <a:endParaRPr lang="en-US">
              <a:solidFill>
                <a:srgbClr val="898989"/>
              </a:solidFill>
            </a:endParaRPr>
          </a:p>
        </p:txBody>
      </p:sp>
    </p:spTree>
    <p:extLst>
      <p:ext uri="{BB962C8B-B14F-4D97-AF65-F5344CB8AC3E}">
        <p14:creationId xmlns:p14="http://schemas.microsoft.com/office/powerpoint/2010/main" val="119996607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txBox="1">
            <a:spLocks noChangeArrowheads="1"/>
          </p:cNvSpPr>
          <p:nvPr/>
        </p:nvSpPr>
        <p:spPr bwMode="auto">
          <a:xfrm>
            <a:off x="304800" y="609600"/>
            <a:ext cx="8484797"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indent="0" eaLnBrk="1" hangingPunct="1">
              <a:spcBef>
                <a:spcPct val="20000"/>
              </a:spcBef>
              <a:defRPr/>
            </a:pPr>
            <a:r>
              <a:rPr lang="en-US" sz="3200" b="1" dirty="0" smtClean="0">
                <a:latin typeface="Arial Narrow" pitchFamily="34" charset="0"/>
              </a:rPr>
              <a:t>Examples:</a:t>
            </a:r>
            <a:endParaRPr lang="en-US" sz="3200" b="1" i="1" u="sng" dirty="0" smtClean="0">
              <a:latin typeface="Arial Narrow" pitchFamily="34" charset="0"/>
            </a:endParaRPr>
          </a:p>
          <a:p>
            <a:pPr lvl="1" eaLnBrk="1" hangingPunct="1">
              <a:spcBef>
                <a:spcPct val="20000"/>
              </a:spcBef>
              <a:buFont typeface="Arial" pitchFamily="34" charset="0"/>
              <a:buChar char="•"/>
              <a:defRPr/>
            </a:pPr>
            <a:r>
              <a:rPr lang="en-US" sz="2800" b="1" dirty="0" smtClean="0">
                <a:latin typeface="Arial Narrow" pitchFamily="34" charset="0"/>
              </a:rPr>
              <a:t>LDMIA	R7, {R0, R2-R4}</a:t>
            </a:r>
            <a:r>
              <a:rPr lang="en-US" sz="2800" dirty="0" smtClean="0">
                <a:latin typeface="Arial Narrow" pitchFamily="34" charset="0"/>
              </a:rPr>
              <a:t>	; R0 </a:t>
            </a:r>
            <a:r>
              <a:rPr lang="en-US" sz="2800" dirty="0" smtClean="0">
                <a:latin typeface="Arial Narrow" pitchFamily="34" charset="0"/>
                <a:sym typeface="Wingdings" pitchFamily="2" charset="2"/>
              </a:rPr>
              <a:t>= M[R7]</a:t>
            </a:r>
          </a:p>
          <a:p>
            <a:pPr marL="2743200" lvl="6" indent="0" eaLnBrk="1" hangingPunct="1">
              <a:spcBef>
                <a:spcPct val="20000"/>
              </a:spcBef>
              <a:defRPr/>
            </a:pPr>
            <a:r>
              <a:rPr lang="en-US" sz="2800" dirty="0" smtClean="0">
                <a:latin typeface="Arial Narrow" pitchFamily="34" charset="0"/>
                <a:sym typeface="Wingdings" pitchFamily="2" charset="2"/>
              </a:rPr>
              <a:t>		; R2 = M[R7+4]</a:t>
            </a:r>
          </a:p>
          <a:p>
            <a:pPr marL="2743200" lvl="6" indent="0" eaLnBrk="1" hangingPunct="1">
              <a:spcBef>
                <a:spcPct val="20000"/>
              </a:spcBef>
              <a:defRPr/>
            </a:pPr>
            <a:r>
              <a:rPr lang="en-US" sz="2800" dirty="0" smtClean="0">
                <a:latin typeface="Arial Narrow" pitchFamily="34" charset="0"/>
                <a:sym typeface="Wingdings" pitchFamily="2" charset="2"/>
              </a:rPr>
              <a:t>		; R3 = M[R7+8]</a:t>
            </a:r>
          </a:p>
          <a:p>
            <a:pPr marL="2743200" lvl="6" indent="0" eaLnBrk="1" hangingPunct="1">
              <a:spcBef>
                <a:spcPct val="20000"/>
              </a:spcBef>
              <a:defRPr/>
            </a:pPr>
            <a:r>
              <a:rPr lang="en-US" sz="2800" dirty="0" smtClean="0">
                <a:latin typeface="Arial Narrow" pitchFamily="34" charset="0"/>
                <a:sym typeface="Wingdings" pitchFamily="2" charset="2"/>
              </a:rPr>
              <a:t>		; R4 = M[R7+12]</a:t>
            </a:r>
          </a:p>
          <a:p>
            <a:pPr marL="2743200" lvl="6" indent="0" eaLnBrk="1" hangingPunct="1">
              <a:spcBef>
                <a:spcPct val="20000"/>
              </a:spcBef>
              <a:defRPr/>
            </a:pPr>
            <a:r>
              <a:rPr lang="en-US" sz="2800" dirty="0" smtClean="0">
                <a:latin typeface="Arial Narrow" pitchFamily="34" charset="0"/>
                <a:sym typeface="Wingdings" pitchFamily="2" charset="2"/>
              </a:rPr>
              <a:t>		; R7 is unchanged</a:t>
            </a:r>
          </a:p>
          <a:p>
            <a:pPr lvl="1" eaLnBrk="1" hangingPunct="1">
              <a:spcBef>
                <a:spcPct val="20000"/>
              </a:spcBef>
              <a:buFont typeface="Arial" pitchFamily="34" charset="0"/>
              <a:buChar char="•"/>
              <a:defRPr/>
            </a:pPr>
            <a:r>
              <a:rPr lang="en-US" sz="2800" b="1" dirty="0" smtClean="0">
                <a:latin typeface="Arial Narrow" pitchFamily="34" charset="0"/>
              </a:rPr>
              <a:t>LDMDB	 R7!, {R0, R2-R4}</a:t>
            </a:r>
            <a:r>
              <a:rPr lang="en-US" sz="2800" dirty="0" smtClean="0">
                <a:latin typeface="Arial Narrow" pitchFamily="34" charset="0"/>
              </a:rPr>
              <a:t>	; R0 </a:t>
            </a:r>
            <a:r>
              <a:rPr lang="en-US" sz="2800" dirty="0" smtClean="0">
                <a:latin typeface="Arial Narrow" pitchFamily="34" charset="0"/>
                <a:sym typeface="Wingdings" pitchFamily="2" charset="2"/>
              </a:rPr>
              <a:t>= M[R7-16]</a:t>
            </a:r>
          </a:p>
          <a:p>
            <a:pPr marL="2743200" lvl="6" indent="0" eaLnBrk="1" hangingPunct="1">
              <a:spcBef>
                <a:spcPct val="20000"/>
              </a:spcBef>
              <a:defRPr/>
            </a:pPr>
            <a:r>
              <a:rPr lang="en-US" sz="2800" dirty="0" smtClean="0">
                <a:latin typeface="Arial Narrow" pitchFamily="34" charset="0"/>
                <a:sym typeface="Wingdings" pitchFamily="2" charset="2"/>
              </a:rPr>
              <a:t>		; R2 = M[R7 - 12]</a:t>
            </a:r>
          </a:p>
          <a:p>
            <a:pPr marL="2743200" lvl="6" indent="0" eaLnBrk="1" hangingPunct="1">
              <a:spcBef>
                <a:spcPct val="20000"/>
              </a:spcBef>
              <a:defRPr/>
            </a:pPr>
            <a:r>
              <a:rPr lang="en-US" sz="2800" dirty="0" smtClean="0">
                <a:latin typeface="Arial Narrow" pitchFamily="34" charset="0"/>
                <a:sym typeface="Wingdings" pitchFamily="2" charset="2"/>
              </a:rPr>
              <a:t>		; R3 = M[R7 - 8]</a:t>
            </a:r>
          </a:p>
          <a:p>
            <a:pPr marL="2743200" lvl="6" indent="0" eaLnBrk="1" hangingPunct="1">
              <a:spcBef>
                <a:spcPct val="20000"/>
              </a:spcBef>
              <a:defRPr/>
            </a:pPr>
            <a:r>
              <a:rPr lang="en-US" sz="2800" dirty="0" smtClean="0">
                <a:latin typeface="Arial Narrow" pitchFamily="34" charset="0"/>
                <a:sym typeface="Wingdings" pitchFamily="2" charset="2"/>
              </a:rPr>
              <a:t>		; R4 = M[R7 - 4]</a:t>
            </a:r>
          </a:p>
          <a:p>
            <a:pPr marL="2743200" lvl="6" indent="0" eaLnBrk="1" hangingPunct="1">
              <a:spcBef>
                <a:spcPct val="20000"/>
              </a:spcBef>
              <a:defRPr/>
            </a:pPr>
            <a:r>
              <a:rPr lang="en-US" sz="2800" dirty="0" smtClean="0">
                <a:latin typeface="Arial Narrow" pitchFamily="34" charset="0"/>
                <a:sym typeface="Wingdings" pitchFamily="2" charset="2"/>
              </a:rPr>
              <a:t>		; R7 = R7 - 16</a:t>
            </a:r>
          </a:p>
          <a:p>
            <a:pPr marL="2743200" lvl="6" indent="0" eaLnBrk="1" hangingPunct="1">
              <a:spcBef>
                <a:spcPct val="20000"/>
              </a:spcBef>
              <a:defRPr/>
            </a:pPr>
            <a:endParaRPr lang="en-US" sz="2800" dirty="0" smtClean="0">
              <a:latin typeface="Arial Narrow" pitchFamily="34" charset="0"/>
              <a:sym typeface="Wingdings" pitchFamily="2" charset="2"/>
            </a:endParaRPr>
          </a:p>
          <a:p>
            <a:pPr marL="2743200" lvl="6" indent="0" eaLnBrk="1" hangingPunct="1">
              <a:spcBef>
                <a:spcPct val="20000"/>
              </a:spcBef>
              <a:defRPr/>
            </a:pPr>
            <a:endParaRPr lang="en-US" sz="3200" dirty="0" smtClean="0">
              <a:latin typeface="Arial Narrow" pitchFamily="34" charset="0"/>
              <a:sym typeface="Wingdings" pitchFamily="2" charset="2"/>
            </a:endParaRPr>
          </a:p>
          <a:p>
            <a:pPr marL="2743200" lvl="6" indent="0" eaLnBrk="1" hangingPunct="1">
              <a:spcBef>
                <a:spcPct val="20000"/>
              </a:spcBef>
              <a:defRPr/>
            </a:pPr>
            <a:endParaRPr lang="en-US" sz="3200" dirty="0" smtClean="0">
              <a:latin typeface="Arial Narrow" pitchFamily="34" charset="0"/>
              <a:sym typeface="Wingdings" pitchFamily="2" charset="2"/>
            </a:endParaRPr>
          </a:p>
          <a:p>
            <a:pPr marL="2743200" lvl="6" indent="0" eaLnBrk="1" hangingPunct="1">
              <a:spcBef>
                <a:spcPct val="20000"/>
              </a:spcBef>
              <a:defRPr/>
            </a:pPr>
            <a:endParaRPr lang="en-US" sz="3200" dirty="0" smtClean="0">
              <a:latin typeface="Arial Narrow" pitchFamily="34" charset="0"/>
            </a:endParaRPr>
          </a:p>
          <a:p>
            <a:pPr lvl="1" eaLnBrk="1" hangingPunct="1">
              <a:spcBef>
                <a:spcPct val="20000"/>
              </a:spcBef>
              <a:buFont typeface="Arial" pitchFamily="34" charset="0"/>
              <a:buChar char="•"/>
              <a:defRPr/>
            </a:pPr>
            <a:endParaRPr lang="en-US" sz="3200" dirty="0" smtClean="0">
              <a:latin typeface="Arial Narrow" pitchFamily="34" charset="0"/>
            </a:endParaRPr>
          </a:p>
          <a:p>
            <a:pPr lvl="1" eaLnBrk="1" hangingPunct="1">
              <a:spcBef>
                <a:spcPct val="20000"/>
              </a:spcBef>
              <a:buFont typeface="Arial" pitchFamily="34" charset="0"/>
              <a:buChar char="•"/>
              <a:defRPr/>
            </a:pPr>
            <a:endParaRPr lang="en-US" sz="3200" dirty="0" smtClean="0">
              <a:latin typeface="Arial Narrow" pitchFamily="34" charset="0"/>
            </a:endParaRPr>
          </a:p>
          <a:p>
            <a:pPr lvl="1" eaLnBrk="1" hangingPunct="1">
              <a:spcBef>
                <a:spcPct val="20000"/>
              </a:spcBef>
              <a:buFont typeface="Arial" pitchFamily="34" charset="0"/>
              <a:buChar char="•"/>
              <a:defRPr/>
            </a:pPr>
            <a:endParaRPr lang="en-US" sz="3200" dirty="0" smtClean="0">
              <a:latin typeface="Arial Narrow" pitchFamily="34" charset="0"/>
            </a:endParaRPr>
          </a:p>
        </p:txBody>
      </p:sp>
      <p:sp>
        <p:nvSpPr>
          <p:cNvPr id="24579"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680F5EBD-B904-4828-8354-171A32141F8A}" type="slidenum">
              <a:rPr lang="en-US">
                <a:solidFill>
                  <a:srgbClr val="898989"/>
                </a:solidFill>
              </a:rPr>
              <a:pPr eaLnBrk="1" hangingPunct="1"/>
              <a:t>103</a:t>
            </a:fld>
            <a:endParaRPr lang="en-US">
              <a:solidFill>
                <a:srgbClr val="898989"/>
              </a:solidFill>
            </a:endParaRPr>
          </a:p>
        </p:txBody>
      </p:sp>
    </p:spTree>
    <p:extLst>
      <p:ext uri="{BB962C8B-B14F-4D97-AF65-F5344CB8AC3E}">
        <p14:creationId xmlns:p14="http://schemas.microsoft.com/office/powerpoint/2010/main" val="410260148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438150" y="-14288"/>
            <a:ext cx="8229600" cy="623888"/>
          </a:xfrm>
        </p:spPr>
        <p:txBody>
          <a:bodyPr>
            <a:normAutofit fontScale="90000"/>
          </a:bodyPr>
          <a:lstStyle/>
          <a:p>
            <a:pPr eaLnBrk="1" hangingPunct="1">
              <a:defRPr/>
            </a:pPr>
            <a:r>
              <a:rPr lang="en-US" b="1" dirty="0" smtClean="0">
                <a:solidFill>
                  <a:srgbClr val="FF0000"/>
                </a:solidFill>
              </a:rPr>
              <a:t>STM</a:t>
            </a:r>
            <a:r>
              <a:rPr lang="en-US" b="1" dirty="0" smtClean="0">
                <a:solidFill>
                  <a:srgbClr val="0000FF"/>
                </a:solidFill>
              </a:rPr>
              <a:t>&lt;</a:t>
            </a:r>
            <a:r>
              <a:rPr lang="en-US" b="1" dirty="0" err="1" smtClean="0">
                <a:solidFill>
                  <a:srgbClr val="0000FF"/>
                </a:solidFill>
              </a:rPr>
              <a:t>cond</a:t>
            </a:r>
            <a:r>
              <a:rPr lang="en-US" b="1" dirty="0" smtClean="0">
                <a:solidFill>
                  <a:srgbClr val="0000FF"/>
                </a:solidFill>
              </a:rPr>
              <a:t>&gt;&lt;Rd&gt;&lt;!&gt;, &lt;list of </a:t>
            </a:r>
            <a:r>
              <a:rPr lang="en-US" b="1" dirty="0" err="1" smtClean="0">
                <a:solidFill>
                  <a:srgbClr val="0000FF"/>
                </a:solidFill>
              </a:rPr>
              <a:t>Rs</a:t>
            </a:r>
            <a:r>
              <a:rPr lang="en-US" b="1" dirty="0" smtClean="0">
                <a:solidFill>
                  <a:srgbClr val="0000FF"/>
                </a:solidFill>
              </a:rPr>
              <a:t>&gt;</a:t>
            </a:r>
          </a:p>
        </p:txBody>
      </p:sp>
      <p:sp>
        <p:nvSpPr>
          <p:cNvPr id="25603" name="Rectangle 3"/>
          <p:cNvSpPr txBox="1">
            <a:spLocks noChangeArrowheads="1"/>
          </p:cNvSpPr>
          <p:nvPr/>
        </p:nvSpPr>
        <p:spPr bwMode="auto">
          <a:xfrm>
            <a:off x="-26988" y="1676400"/>
            <a:ext cx="9144001"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spcBef>
                <a:spcPct val="20000"/>
              </a:spcBef>
              <a:buFont typeface="Arial" pitchFamily="34" charset="0"/>
              <a:buChar char="•"/>
            </a:pPr>
            <a:r>
              <a:rPr lang="en-US" sz="2800" b="1">
                <a:latin typeface="Arial Narrow" pitchFamily="34" charset="0"/>
              </a:rPr>
              <a:t>Perform a block transfer of multiple words from </a:t>
            </a:r>
            <a:r>
              <a:rPr lang="en-US" sz="2800" b="1" i="1" u="sng">
                <a:latin typeface="Arial Narrow" pitchFamily="34" charset="0"/>
              </a:rPr>
              <a:t>several source registers </a:t>
            </a:r>
            <a:r>
              <a:rPr lang="en-US" sz="2800" b="1">
                <a:latin typeface="Arial Narrow" pitchFamily="34" charset="0"/>
              </a:rPr>
              <a:t>into </a:t>
            </a:r>
            <a:r>
              <a:rPr lang="en-US" sz="2800" b="1" i="1" u="sng">
                <a:latin typeface="Arial Narrow" pitchFamily="34" charset="0"/>
              </a:rPr>
              <a:t>memory</a:t>
            </a:r>
          </a:p>
          <a:p>
            <a:pPr lvl="1" eaLnBrk="1" hangingPunct="1">
              <a:spcBef>
                <a:spcPct val="20000"/>
              </a:spcBef>
              <a:buFont typeface="Arial" pitchFamily="34" charset="0"/>
              <a:buChar char="•"/>
            </a:pPr>
            <a:r>
              <a:rPr lang="en-US" sz="2800">
                <a:latin typeface="Arial Narrow" pitchFamily="34" charset="0"/>
              </a:rPr>
              <a:t>STM</a:t>
            </a:r>
            <a:r>
              <a:rPr lang="en-US" sz="2800" b="1">
                <a:latin typeface="Arial Narrow" pitchFamily="34" charset="0"/>
              </a:rPr>
              <a:t>IA</a:t>
            </a:r>
            <a:r>
              <a:rPr lang="en-US" sz="2800">
                <a:latin typeface="Arial Narrow" pitchFamily="34" charset="0"/>
              </a:rPr>
              <a:t> – </a:t>
            </a:r>
            <a:r>
              <a:rPr lang="en-US" sz="2800" b="1" i="1">
                <a:latin typeface="Arial Narrow" pitchFamily="34" charset="0"/>
              </a:rPr>
              <a:t>increment </a:t>
            </a:r>
            <a:r>
              <a:rPr lang="en-US" sz="2800">
                <a:latin typeface="Arial Narrow" pitchFamily="34" charset="0"/>
              </a:rPr>
              <a:t>address </a:t>
            </a:r>
            <a:r>
              <a:rPr lang="en-US" sz="2800" b="1" i="1">
                <a:latin typeface="Arial Narrow" pitchFamily="34" charset="0"/>
              </a:rPr>
              <a:t>after</a:t>
            </a:r>
            <a:r>
              <a:rPr lang="en-US" sz="2800" i="1">
                <a:latin typeface="Arial Narrow" pitchFamily="34" charset="0"/>
              </a:rPr>
              <a:t> </a:t>
            </a:r>
            <a:r>
              <a:rPr lang="en-US" sz="2800">
                <a:latin typeface="Arial Narrow" pitchFamily="34" charset="0"/>
              </a:rPr>
              <a:t>transfer</a:t>
            </a:r>
          </a:p>
          <a:p>
            <a:pPr lvl="1" eaLnBrk="1" hangingPunct="1">
              <a:spcBef>
                <a:spcPct val="20000"/>
              </a:spcBef>
              <a:buFont typeface="Arial" pitchFamily="34" charset="0"/>
              <a:buChar char="•"/>
            </a:pPr>
            <a:r>
              <a:rPr lang="en-US" sz="2800">
                <a:latin typeface="Arial Narrow" pitchFamily="34" charset="0"/>
              </a:rPr>
              <a:t>STMM</a:t>
            </a:r>
            <a:r>
              <a:rPr lang="en-US" sz="2800" b="1">
                <a:latin typeface="Arial Narrow" pitchFamily="34" charset="0"/>
              </a:rPr>
              <a:t>DA </a:t>
            </a:r>
            <a:r>
              <a:rPr lang="en-US" sz="2800">
                <a:latin typeface="Arial Narrow" pitchFamily="34" charset="0"/>
              </a:rPr>
              <a:t>– </a:t>
            </a:r>
            <a:r>
              <a:rPr lang="en-US" sz="2800" b="1" i="1">
                <a:latin typeface="Arial Narrow" pitchFamily="34" charset="0"/>
              </a:rPr>
              <a:t>decrement </a:t>
            </a:r>
            <a:r>
              <a:rPr lang="en-US" sz="2800">
                <a:latin typeface="Arial Narrow" pitchFamily="34" charset="0"/>
              </a:rPr>
              <a:t>address </a:t>
            </a:r>
            <a:r>
              <a:rPr lang="en-US" sz="2800" b="1" i="1">
                <a:latin typeface="Arial Narrow" pitchFamily="34" charset="0"/>
              </a:rPr>
              <a:t>after </a:t>
            </a:r>
            <a:r>
              <a:rPr lang="en-US" sz="2800">
                <a:latin typeface="Arial Narrow" pitchFamily="34" charset="0"/>
              </a:rPr>
              <a:t>transfer</a:t>
            </a:r>
          </a:p>
          <a:p>
            <a:pPr lvl="1" eaLnBrk="1" hangingPunct="1">
              <a:spcBef>
                <a:spcPct val="20000"/>
              </a:spcBef>
              <a:buFont typeface="Arial" pitchFamily="34" charset="0"/>
              <a:buChar char="•"/>
            </a:pPr>
            <a:r>
              <a:rPr lang="en-US" sz="2800">
                <a:latin typeface="Arial Narrow" pitchFamily="34" charset="0"/>
              </a:rPr>
              <a:t>STMM</a:t>
            </a:r>
            <a:r>
              <a:rPr lang="en-US" sz="2800" b="1">
                <a:latin typeface="Arial Narrow" pitchFamily="34" charset="0"/>
              </a:rPr>
              <a:t>IB</a:t>
            </a:r>
            <a:r>
              <a:rPr lang="en-US" sz="2800">
                <a:latin typeface="Arial Narrow" pitchFamily="34" charset="0"/>
              </a:rPr>
              <a:t> – </a:t>
            </a:r>
            <a:r>
              <a:rPr lang="en-US" sz="2800" b="1" i="1">
                <a:latin typeface="Arial Narrow" pitchFamily="34" charset="0"/>
              </a:rPr>
              <a:t>increment </a:t>
            </a:r>
            <a:r>
              <a:rPr lang="en-US" sz="2800">
                <a:latin typeface="Arial Narrow" pitchFamily="34" charset="0"/>
              </a:rPr>
              <a:t>address </a:t>
            </a:r>
            <a:r>
              <a:rPr lang="en-US" sz="2800" b="1" i="1">
                <a:latin typeface="Arial Narrow" pitchFamily="34" charset="0"/>
              </a:rPr>
              <a:t>before</a:t>
            </a:r>
            <a:r>
              <a:rPr lang="en-US" sz="2800" i="1">
                <a:latin typeface="Arial Narrow" pitchFamily="34" charset="0"/>
              </a:rPr>
              <a:t> </a:t>
            </a:r>
            <a:r>
              <a:rPr lang="en-US" sz="2800">
                <a:latin typeface="Arial Narrow" pitchFamily="34" charset="0"/>
              </a:rPr>
              <a:t>transfer</a:t>
            </a:r>
          </a:p>
          <a:p>
            <a:pPr lvl="1" eaLnBrk="1" hangingPunct="1">
              <a:spcBef>
                <a:spcPct val="20000"/>
              </a:spcBef>
              <a:buFont typeface="Arial" pitchFamily="34" charset="0"/>
              <a:buChar char="•"/>
            </a:pPr>
            <a:r>
              <a:rPr lang="en-US" sz="2800">
                <a:latin typeface="Arial Narrow" pitchFamily="34" charset="0"/>
              </a:rPr>
              <a:t>STM</a:t>
            </a:r>
            <a:r>
              <a:rPr lang="en-US" sz="2800" b="1">
                <a:latin typeface="Arial Narrow" pitchFamily="34" charset="0"/>
              </a:rPr>
              <a:t>DA </a:t>
            </a:r>
            <a:r>
              <a:rPr lang="en-US" sz="2800">
                <a:latin typeface="Arial Narrow" pitchFamily="34" charset="0"/>
              </a:rPr>
              <a:t>– </a:t>
            </a:r>
            <a:r>
              <a:rPr lang="en-US" sz="2800" b="1" i="1">
                <a:latin typeface="Arial Narrow" pitchFamily="34" charset="0"/>
              </a:rPr>
              <a:t>decrement </a:t>
            </a:r>
            <a:r>
              <a:rPr lang="en-US" sz="2800">
                <a:latin typeface="Arial Narrow" pitchFamily="34" charset="0"/>
              </a:rPr>
              <a:t>address </a:t>
            </a:r>
            <a:r>
              <a:rPr lang="en-US" sz="2800" b="1" i="1">
                <a:latin typeface="Arial Narrow" pitchFamily="34" charset="0"/>
              </a:rPr>
              <a:t>before </a:t>
            </a:r>
            <a:r>
              <a:rPr lang="en-US" sz="2800">
                <a:latin typeface="Arial Narrow" pitchFamily="34" charset="0"/>
              </a:rPr>
              <a:t>transfer</a:t>
            </a:r>
          </a:p>
          <a:p>
            <a:pPr eaLnBrk="1" hangingPunct="1">
              <a:spcBef>
                <a:spcPct val="20000"/>
              </a:spcBef>
              <a:buFont typeface="Arial" pitchFamily="34" charset="0"/>
              <a:buChar char="•"/>
            </a:pPr>
            <a:r>
              <a:rPr lang="en-US" sz="2800">
                <a:latin typeface="Arial Narrow" pitchFamily="34" charset="0"/>
              </a:rPr>
              <a:t>No &lt;S&gt; field: status register is not affected by LDM</a:t>
            </a:r>
          </a:p>
          <a:p>
            <a:pPr eaLnBrk="1" hangingPunct="1">
              <a:spcBef>
                <a:spcPct val="20000"/>
              </a:spcBef>
              <a:buFont typeface="Arial" pitchFamily="34" charset="0"/>
              <a:buChar char="•"/>
            </a:pPr>
            <a:endParaRPr lang="en-US" sz="2800">
              <a:latin typeface="Arial Narrow" pitchFamily="34" charset="0"/>
            </a:endParaRPr>
          </a:p>
          <a:p>
            <a:pPr lvl="1" eaLnBrk="1" hangingPunct="1">
              <a:spcBef>
                <a:spcPct val="20000"/>
              </a:spcBef>
              <a:buFont typeface="Arial" pitchFamily="34" charset="0"/>
              <a:buChar char="•"/>
            </a:pPr>
            <a:endParaRPr lang="en-US" sz="2800">
              <a:latin typeface="Arial Narrow" pitchFamily="34" charset="0"/>
            </a:endParaRPr>
          </a:p>
          <a:p>
            <a:pPr lvl="1" eaLnBrk="1" hangingPunct="1">
              <a:spcBef>
                <a:spcPct val="20000"/>
              </a:spcBef>
              <a:buFont typeface="Arial" pitchFamily="34" charset="0"/>
              <a:buChar char="•"/>
            </a:pPr>
            <a:endParaRPr lang="en-US" sz="2800">
              <a:latin typeface="Arial Narrow" pitchFamily="34" charset="0"/>
            </a:endParaRPr>
          </a:p>
          <a:p>
            <a:pPr lvl="1" eaLnBrk="1" hangingPunct="1">
              <a:spcBef>
                <a:spcPct val="20000"/>
              </a:spcBef>
              <a:buFont typeface="Arial" pitchFamily="34" charset="0"/>
              <a:buChar char="•"/>
            </a:pPr>
            <a:endParaRPr lang="en-US" sz="2800">
              <a:latin typeface="Arial Narrow" pitchFamily="34" charset="0"/>
            </a:endParaRPr>
          </a:p>
        </p:txBody>
      </p:sp>
      <p:cxnSp>
        <p:nvCxnSpPr>
          <p:cNvPr id="5" name="Straight Connector 4"/>
          <p:cNvCxnSpPr/>
          <p:nvPr/>
        </p:nvCxnSpPr>
        <p:spPr>
          <a:xfrm>
            <a:off x="381000" y="787400"/>
            <a:ext cx="8382000" cy="0"/>
          </a:xfrm>
          <a:prstGeom prst="line">
            <a:avLst/>
          </a:prstGeom>
        </p:spPr>
        <p:style>
          <a:lnRef idx="1">
            <a:schemeClr val="dk1"/>
          </a:lnRef>
          <a:fillRef idx="0">
            <a:schemeClr val="dk1"/>
          </a:fillRef>
          <a:effectRef idx="0">
            <a:schemeClr val="dk1"/>
          </a:effectRef>
          <a:fontRef idx="minor">
            <a:schemeClr val="tx1"/>
          </a:fontRef>
        </p:style>
      </p:cxnSp>
      <p:sp>
        <p:nvSpPr>
          <p:cNvPr id="2560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677A7CAD-6370-4B47-988B-CC81FD97C093}" type="slidenum">
              <a:rPr lang="en-US">
                <a:solidFill>
                  <a:srgbClr val="898989"/>
                </a:solidFill>
              </a:rPr>
              <a:pPr eaLnBrk="1" hangingPunct="1"/>
              <a:t>104</a:t>
            </a:fld>
            <a:endParaRPr lang="en-US">
              <a:solidFill>
                <a:srgbClr val="898989"/>
              </a:solidFill>
            </a:endParaRPr>
          </a:p>
        </p:txBody>
      </p:sp>
    </p:spTree>
    <p:extLst>
      <p:ext uri="{BB962C8B-B14F-4D97-AF65-F5344CB8AC3E}">
        <p14:creationId xmlns:p14="http://schemas.microsoft.com/office/powerpoint/2010/main" val="48859912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278203" y="823259"/>
            <a:ext cx="8484797"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indent="0" eaLnBrk="1" hangingPunct="1">
              <a:spcBef>
                <a:spcPct val="20000"/>
              </a:spcBef>
              <a:defRPr/>
            </a:pPr>
            <a:r>
              <a:rPr lang="en-US" sz="3200" b="1" dirty="0" smtClean="0">
                <a:latin typeface="Arial Narrow" pitchFamily="34" charset="0"/>
              </a:rPr>
              <a:t>Examples:</a:t>
            </a:r>
            <a:endParaRPr lang="en-US" sz="3200" b="1" i="1" u="sng" dirty="0" smtClean="0">
              <a:latin typeface="Arial Narrow" pitchFamily="34" charset="0"/>
            </a:endParaRPr>
          </a:p>
          <a:p>
            <a:pPr>
              <a:defRPr/>
            </a:pPr>
            <a:r>
              <a:rPr lang="pt-BR" sz="2800" dirty="0"/>
              <a:t>STMIA </a:t>
            </a:r>
            <a:r>
              <a:rPr lang="pt-BR" sz="2800" dirty="0" smtClean="0"/>
              <a:t>     R7</a:t>
            </a:r>
            <a:r>
              <a:rPr lang="pt-BR" sz="2800" dirty="0"/>
              <a:t>, {R0, R2-R4} </a:t>
            </a:r>
            <a:r>
              <a:rPr lang="pt-BR" sz="2800" dirty="0" smtClean="0"/>
              <a:t>	;</a:t>
            </a:r>
            <a:r>
              <a:rPr lang="pt-BR" sz="2800" dirty="0"/>
              <a:t>memory[R7] </a:t>
            </a:r>
            <a:r>
              <a:rPr lang="pt-BR" sz="2800" dirty="0" smtClean="0">
                <a:sym typeface="Wingdings" pitchFamily="2" charset="2"/>
              </a:rPr>
              <a:t></a:t>
            </a:r>
            <a:r>
              <a:rPr lang="pt-BR" sz="2800" dirty="0" smtClean="0"/>
              <a:t> </a:t>
            </a:r>
            <a:r>
              <a:rPr lang="pt-BR" sz="2800" dirty="0"/>
              <a:t>R0</a:t>
            </a:r>
          </a:p>
          <a:p>
            <a:pPr lvl="5">
              <a:defRPr/>
            </a:pPr>
            <a:r>
              <a:rPr lang="en-US" sz="2800" dirty="0" smtClean="0"/>
              <a:t>				;</a:t>
            </a:r>
            <a:r>
              <a:rPr lang="en-US" sz="2800" dirty="0"/>
              <a:t>memory[R7+4] </a:t>
            </a:r>
            <a:r>
              <a:rPr lang="pt-BR" sz="2800" dirty="0">
                <a:sym typeface="Wingdings" pitchFamily="2" charset="2"/>
              </a:rPr>
              <a:t> </a:t>
            </a:r>
            <a:r>
              <a:rPr lang="en-US" sz="2800" dirty="0" smtClean="0"/>
              <a:t>R2</a:t>
            </a:r>
            <a:endParaRPr lang="en-US" sz="2800" dirty="0"/>
          </a:p>
          <a:p>
            <a:pPr lvl="5">
              <a:defRPr/>
            </a:pPr>
            <a:r>
              <a:rPr lang="en-US" sz="2800" dirty="0" smtClean="0"/>
              <a:t>				;</a:t>
            </a:r>
            <a:r>
              <a:rPr lang="en-US" sz="2800" dirty="0"/>
              <a:t>memory[R7+8] </a:t>
            </a:r>
            <a:r>
              <a:rPr lang="pt-BR" sz="2800" dirty="0">
                <a:sym typeface="Wingdings" pitchFamily="2" charset="2"/>
              </a:rPr>
              <a:t> </a:t>
            </a:r>
            <a:r>
              <a:rPr lang="en-US" sz="2800" dirty="0" smtClean="0"/>
              <a:t>R3</a:t>
            </a:r>
            <a:endParaRPr lang="en-US" sz="2800" dirty="0"/>
          </a:p>
          <a:p>
            <a:pPr lvl="5">
              <a:defRPr/>
            </a:pPr>
            <a:r>
              <a:rPr lang="en-US" sz="2800" dirty="0" smtClean="0"/>
              <a:t>				;</a:t>
            </a:r>
            <a:r>
              <a:rPr lang="en-US" sz="2800" dirty="0"/>
              <a:t>memory[R7+12] </a:t>
            </a:r>
            <a:r>
              <a:rPr lang="pt-BR" sz="2800" dirty="0">
                <a:sym typeface="Wingdings" pitchFamily="2" charset="2"/>
              </a:rPr>
              <a:t></a:t>
            </a:r>
            <a:r>
              <a:rPr lang="en-US" sz="2800" dirty="0" smtClean="0"/>
              <a:t> </a:t>
            </a:r>
            <a:r>
              <a:rPr lang="en-US" sz="2800" dirty="0"/>
              <a:t>R4</a:t>
            </a:r>
          </a:p>
          <a:p>
            <a:pPr lvl="5">
              <a:defRPr/>
            </a:pPr>
            <a:r>
              <a:rPr lang="en-US" sz="2800" dirty="0" smtClean="0"/>
              <a:t>				;</a:t>
            </a:r>
            <a:r>
              <a:rPr lang="en-US" sz="2800" dirty="0"/>
              <a:t>R7 is </a:t>
            </a:r>
            <a:r>
              <a:rPr lang="en-US" sz="2800" dirty="0" smtClean="0"/>
              <a:t>unchanged</a:t>
            </a:r>
          </a:p>
          <a:p>
            <a:pPr lvl="5">
              <a:defRPr/>
            </a:pPr>
            <a:endParaRPr lang="en-US" sz="2800" dirty="0"/>
          </a:p>
          <a:p>
            <a:pPr>
              <a:defRPr/>
            </a:pPr>
            <a:r>
              <a:rPr lang="pt-BR" sz="2800" dirty="0"/>
              <a:t>STMDB R7!, {R0, R2-R4} </a:t>
            </a:r>
            <a:r>
              <a:rPr lang="pt-BR" sz="2800" dirty="0" smtClean="0"/>
              <a:t>		;</a:t>
            </a:r>
            <a:r>
              <a:rPr lang="pt-BR" sz="2800" dirty="0"/>
              <a:t>memory[R7-16] </a:t>
            </a:r>
            <a:r>
              <a:rPr lang="pt-BR" sz="2800" dirty="0">
                <a:sym typeface="Wingdings" pitchFamily="2" charset="2"/>
              </a:rPr>
              <a:t></a:t>
            </a:r>
            <a:r>
              <a:rPr lang="pt-BR" sz="2800" dirty="0" smtClean="0"/>
              <a:t> </a:t>
            </a:r>
            <a:r>
              <a:rPr lang="pt-BR" sz="2800" dirty="0"/>
              <a:t>R0</a:t>
            </a:r>
          </a:p>
          <a:p>
            <a:pPr>
              <a:defRPr/>
            </a:pPr>
            <a:r>
              <a:rPr lang="en-US" sz="2800" dirty="0" smtClean="0"/>
              <a:t>						;</a:t>
            </a:r>
            <a:r>
              <a:rPr lang="en-US" sz="2800" dirty="0"/>
              <a:t>memory[R7-12] </a:t>
            </a:r>
            <a:r>
              <a:rPr lang="pt-BR" sz="2800" dirty="0">
                <a:sym typeface="Wingdings" pitchFamily="2" charset="2"/>
              </a:rPr>
              <a:t></a:t>
            </a:r>
            <a:r>
              <a:rPr lang="en-US" sz="2800" dirty="0" smtClean="0"/>
              <a:t> </a:t>
            </a:r>
            <a:r>
              <a:rPr lang="en-US" sz="2800" dirty="0"/>
              <a:t>R2</a:t>
            </a:r>
          </a:p>
          <a:p>
            <a:pPr>
              <a:defRPr/>
            </a:pPr>
            <a:r>
              <a:rPr lang="en-US" sz="2800" dirty="0" smtClean="0"/>
              <a:t>						;</a:t>
            </a:r>
            <a:r>
              <a:rPr lang="en-US" sz="2800" dirty="0"/>
              <a:t>memory[R7-8] </a:t>
            </a:r>
            <a:r>
              <a:rPr lang="pt-BR" sz="2800" dirty="0">
                <a:sym typeface="Wingdings" pitchFamily="2" charset="2"/>
              </a:rPr>
              <a:t></a:t>
            </a:r>
            <a:r>
              <a:rPr lang="en-US" sz="2800" dirty="0" smtClean="0"/>
              <a:t> </a:t>
            </a:r>
            <a:r>
              <a:rPr lang="en-US" sz="2800" dirty="0"/>
              <a:t>R3</a:t>
            </a:r>
          </a:p>
          <a:p>
            <a:pPr>
              <a:defRPr/>
            </a:pPr>
            <a:r>
              <a:rPr lang="en-US" sz="2800" dirty="0" smtClean="0"/>
              <a:t>						;</a:t>
            </a:r>
            <a:r>
              <a:rPr lang="en-US" sz="2800" dirty="0"/>
              <a:t>memory[R7-4] </a:t>
            </a:r>
            <a:r>
              <a:rPr lang="pt-BR" sz="2800" dirty="0">
                <a:sym typeface="Wingdings" pitchFamily="2" charset="2"/>
              </a:rPr>
              <a:t></a:t>
            </a:r>
            <a:r>
              <a:rPr lang="en-US" sz="2800" dirty="0" smtClean="0"/>
              <a:t> </a:t>
            </a:r>
            <a:r>
              <a:rPr lang="en-US" sz="2800" dirty="0"/>
              <a:t>R4</a:t>
            </a:r>
          </a:p>
          <a:p>
            <a:pPr>
              <a:defRPr/>
            </a:pPr>
            <a:r>
              <a:rPr lang="en-US" sz="2800" dirty="0" smtClean="0"/>
              <a:t>						;</a:t>
            </a:r>
            <a:r>
              <a:rPr lang="en-US" sz="2800" dirty="0"/>
              <a:t>R7 </a:t>
            </a:r>
            <a:r>
              <a:rPr lang="pt-BR" sz="2800" dirty="0">
                <a:sym typeface="Wingdings" pitchFamily="2" charset="2"/>
              </a:rPr>
              <a:t></a:t>
            </a:r>
            <a:r>
              <a:rPr lang="en-US" sz="2800" dirty="0" smtClean="0"/>
              <a:t> R7 </a:t>
            </a:r>
            <a:r>
              <a:rPr lang="en-US" sz="2800" dirty="0"/>
              <a:t>- 16</a:t>
            </a:r>
            <a:endParaRPr lang="en-US" sz="2800" dirty="0" smtClean="0">
              <a:latin typeface="Arial Narrow" pitchFamily="34" charset="0"/>
              <a:sym typeface="Wingdings" pitchFamily="2" charset="2"/>
            </a:endParaRPr>
          </a:p>
        </p:txBody>
      </p:sp>
      <p:sp>
        <p:nvSpPr>
          <p:cNvPr id="2662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700ABB97-C233-4034-B1D4-8F6CE939934F}" type="slidenum">
              <a:rPr lang="en-US">
                <a:solidFill>
                  <a:srgbClr val="898989"/>
                </a:solidFill>
              </a:rPr>
              <a:pPr eaLnBrk="1" hangingPunct="1"/>
              <a:t>105</a:t>
            </a:fld>
            <a:endParaRPr lang="en-US">
              <a:solidFill>
                <a:srgbClr val="898989"/>
              </a:solidFill>
            </a:endParaRPr>
          </a:p>
        </p:txBody>
      </p:sp>
      <p:cxnSp>
        <p:nvCxnSpPr>
          <p:cNvPr id="7" name="Straight Connector 6"/>
          <p:cNvCxnSpPr/>
          <p:nvPr/>
        </p:nvCxnSpPr>
        <p:spPr>
          <a:xfrm>
            <a:off x="381000" y="787400"/>
            <a:ext cx="8382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2778639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85800"/>
          </a:xfrm>
        </p:spPr>
        <p:txBody>
          <a:bodyPr rtlCol="0">
            <a:normAutofit fontScale="90000"/>
          </a:bodyPr>
          <a:lstStyle/>
          <a:p>
            <a:pPr eaLnBrk="1" fontAlgn="auto" hangingPunct="1">
              <a:spcAft>
                <a:spcPts val="0"/>
              </a:spcAft>
              <a:defRPr/>
            </a:pPr>
            <a:r>
              <a:rPr lang="en-US" dirty="0" smtClean="0">
                <a:solidFill>
                  <a:srgbClr val="0000FF"/>
                </a:solidFill>
              </a:rPr>
              <a:t>Example 1</a:t>
            </a:r>
            <a:endParaRPr lang="en-US" dirty="0">
              <a:solidFill>
                <a:srgbClr val="0000FF"/>
              </a:solidFill>
            </a:endParaRPr>
          </a:p>
        </p:txBody>
      </p:sp>
      <p:sp>
        <p:nvSpPr>
          <p:cNvPr id="26627" name="Content Placeholder 2"/>
          <p:cNvSpPr>
            <a:spLocks noGrp="1"/>
          </p:cNvSpPr>
          <p:nvPr>
            <p:ph idx="1"/>
          </p:nvPr>
        </p:nvSpPr>
        <p:spPr>
          <a:xfrm>
            <a:off x="762000" y="2209800"/>
            <a:ext cx="7848600" cy="4495800"/>
          </a:xfrm>
          <a:ln>
            <a:solidFill>
              <a:schemeClr val="tx1"/>
            </a:solidFill>
            <a:miter lim="800000"/>
            <a:headEnd/>
            <a:tailEnd/>
          </a:ln>
        </p:spPr>
        <p:txBody>
          <a:bodyPr/>
          <a:lstStyle/>
          <a:p>
            <a:pPr eaLnBrk="1" hangingPunct="1">
              <a:defRPr/>
            </a:pPr>
            <a:r>
              <a:rPr lang="en-US" sz="2400" dirty="0" smtClean="0"/>
              <a:t>Description: </a:t>
            </a:r>
          </a:p>
          <a:p>
            <a:pPr eaLnBrk="1" hangingPunct="1">
              <a:buFont typeface="Arial" pitchFamily="34" charset="0"/>
              <a:buNone/>
              <a:defRPr/>
            </a:pPr>
            <a:r>
              <a:rPr lang="en-US" sz="2400" dirty="0" smtClean="0"/>
              <a:t>	Write a procedure to copy an array of five items (word size) from memory location to another array  at memory location Y</a:t>
            </a:r>
          </a:p>
          <a:p>
            <a:pPr eaLnBrk="1" hangingPunct="1">
              <a:defRPr/>
            </a:pPr>
            <a:r>
              <a:rPr lang="en-US" sz="2400" dirty="0" smtClean="0"/>
              <a:t> Input: </a:t>
            </a:r>
          </a:p>
          <a:p>
            <a:pPr marL="0" indent="0" eaLnBrk="1" hangingPunct="1">
              <a:buFont typeface="Arial" pitchFamily="34" charset="0"/>
              <a:buNone/>
              <a:defRPr/>
            </a:pPr>
            <a:r>
              <a:rPr lang="en-US" sz="2400" dirty="0"/>
              <a:t>	</a:t>
            </a:r>
            <a:r>
              <a:rPr lang="en-US" sz="2400" dirty="0" smtClean="0"/>
              <a:t>M[X] = 0x2, 0x6, 0xA, 0x3, 0x6   (5-item array)</a:t>
            </a:r>
          </a:p>
          <a:p>
            <a:pPr eaLnBrk="1" hangingPunct="1">
              <a:defRPr/>
            </a:pPr>
            <a:r>
              <a:rPr lang="en-US" sz="2400" dirty="0" smtClean="0"/>
              <a:t>Output: </a:t>
            </a:r>
          </a:p>
          <a:p>
            <a:pPr marL="0" indent="0" eaLnBrk="1" hangingPunct="1">
              <a:buFont typeface="Arial" pitchFamily="34" charset="0"/>
              <a:buNone/>
              <a:defRPr/>
            </a:pPr>
            <a:r>
              <a:rPr lang="en-US" sz="2400" dirty="0"/>
              <a:t>	</a:t>
            </a:r>
            <a:r>
              <a:rPr lang="en-US" sz="2400" dirty="0" smtClean="0"/>
              <a:t>M[Y]				    (5-item array)</a:t>
            </a:r>
          </a:p>
        </p:txBody>
      </p:sp>
      <p:sp>
        <p:nvSpPr>
          <p:cNvPr id="27652"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490F13AC-A895-4D31-88AA-2EC31F826293}" type="slidenum">
              <a:rPr lang="en-US">
                <a:solidFill>
                  <a:srgbClr val="898989"/>
                </a:solidFill>
              </a:rPr>
              <a:pPr eaLnBrk="1" hangingPunct="1"/>
              <a:t>106</a:t>
            </a:fld>
            <a:endParaRPr lang="en-US">
              <a:solidFill>
                <a:srgbClr val="898989"/>
              </a:solidFill>
            </a:endParaRPr>
          </a:p>
        </p:txBody>
      </p:sp>
      <p:sp>
        <p:nvSpPr>
          <p:cNvPr id="27653" name="Rectangle 4"/>
          <p:cNvSpPr>
            <a:spLocks noChangeArrowheads="1"/>
          </p:cNvSpPr>
          <p:nvPr/>
        </p:nvSpPr>
        <p:spPr bwMode="auto">
          <a:xfrm>
            <a:off x="457200" y="914400"/>
            <a:ext cx="77724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200"/>
              <a:t>Write the assembly code to perform the following task:</a:t>
            </a:r>
          </a:p>
        </p:txBody>
      </p:sp>
    </p:spTree>
    <p:extLst>
      <p:ext uri="{BB962C8B-B14F-4D97-AF65-F5344CB8AC3E}">
        <p14:creationId xmlns:p14="http://schemas.microsoft.com/office/powerpoint/2010/main" val="54395751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76200" y="990600"/>
            <a:ext cx="8915400" cy="48323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US" sz="2200" dirty="0"/>
              <a:t>	TTL	</a:t>
            </a:r>
            <a:r>
              <a:rPr lang="en-US" sz="2200" dirty="0" err="1">
                <a:hlinkClick r:id="rId2" action="ppaction://hlinkfile"/>
              </a:rPr>
              <a:t>CopyArrays</a:t>
            </a:r>
            <a:endParaRPr lang="en-US" sz="2200" dirty="0"/>
          </a:p>
          <a:p>
            <a:r>
              <a:rPr lang="en-US" sz="2200" dirty="0"/>
              <a:t>	AREA	</a:t>
            </a:r>
            <a:r>
              <a:rPr lang="en-US" sz="2200" dirty="0" err="1"/>
              <a:t>MyProgram</a:t>
            </a:r>
            <a:r>
              <a:rPr lang="en-US" sz="2200" dirty="0"/>
              <a:t>, CODE, READONLY 	; start of code</a:t>
            </a:r>
          </a:p>
          <a:p>
            <a:r>
              <a:rPr lang="en-US" sz="2200" dirty="0"/>
              <a:t>	ENTRY</a:t>
            </a:r>
          </a:p>
          <a:p>
            <a:r>
              <a:rPr lang="en-US" sz="2200" dirty="0"/>
              <a:t>Main					</a:t>
            </a:r>
          </a:p>
          <a:p>
            <a:r>
              <a:rPr lang="en-US" sz="2200" b="1" dirty="0">
                <a:solidFill>
                  <a:srgbClr val="0000FF"/>
                </a:solidFill>
              </a:rPr>
              <a:t>	</a:t>
            </a:r>
            <a:r>
              <a:rPr lang="en-US" sz="2200" b="1" dirty="0">
                <a:solidFill>
                  <a:srgbClr val="984807"/>
                </a:solidFill>
              </a:rPr>
              <a:t>LDR	R0, =X		 	; R0 = X = source table base</a:t>
            </a:r>
          </a:p>
          <a:p>
            <a:r>
              <a:rPr lang="en-US" sz="2200" b="1" dirty="0">
                <a:solidFill>
                  <a:srgbClr val="984807"/>
                </a:solidFill>
              </a:rPr>
              <a:t>	LDR	R1, =Y			; R1 = Y = target table base</a:t>
            </a:r>
          </a:p>
          <a:p>
            <a:r>
              <a:rPr lang="en-US" sz="2200" b="1" dirty="0">
                <a:solidFill>
                  <a:srgbClr val="984807"/>
                </a:solidFill>
              </a:rPr>
              <a:t>	LDMIA	R0, {R2-R6}		; Copy X to R2toR6</a:t>
            </a:r>
          </a:p>
          <a:p>
            <a:r>
              <a:rPr lang="en-US" sz="2200" b="1" dirty="0">
                <a:solidFill>
                  <a:srgbClr val="984807"/>
                </a:solidFill>
              </a:rPr>
              <a:t>	STMIA   R1, {R2-R6}		; Copy R2toR6 to Y</a:t>
            </a:r>
          </a:p>
          <a:p>
            <a:r>
              <a:rPr lang="en-US" sz="2200" b="1" dirty="0">
                <a:solidFill>
                  <a:srgbClr val="0000FF"/>
                </a:solidFill>
              </a:rPr>
              <a:t>	</a:t>
            </a:r>
            <a:r>
              <a:rPr lang="en-US" sz="2200" dirty="0"/>
              <a:t>HERE	BAL	HERE	  	; end of code </a:t>
            </a:r>
          </a:p>
          <a:p>
            <a:endParaRPr lang="en-US" sz="2200" dirty="0"/>
          </a:p>
          <a:p>
            <a:r>
              <a:rPr lang="en-US" sz="2200" dirty="0"/>
              <a:t>	AREA	Data1, DATA, READWRITE  	</a:t>
            </a:r>
          </a:p>
          <a:p>
            <a:r>
              <a:rPr lang="en-US" sz="2200" b="1" dirty="0">
                <a:solidFill>
                  <a:srgbClr val="0000FF"/>
                </a:solidFill>
              </a:rPr>
              <a:t>X	DCD	</a:t>
            </a:r>
            <a:r>
              <a:rPr lang="en-US" sz="2200" dirty="0"/>
              <a:t> </a:t>
            </a:r>
            <a:r>
              <a:rPr lang="en-US" sz="2200" b="1" dirty="0">
                <a:solidFill>
                  <a:srgbClr val="0000FF"/>
                </a:solidFill>
              </a:rPr>
              <a:t>0x2, 0x6, 0xA, 0x3, 0x6</a:t>
            </a:r>
            <a:r>
              <a:rPr lang="en-US" sz="2200" dirty="0"/>
              <a:t> 	</a:t>
            </a:r>
            <a:r>
              <a:rPr lang="en-US" sz="2200" b="1" dirty="0">
                <a:solidFill>
                  <a:srgbClr val="0000FF"/>
                </a:solidFill>
              </a:rPr>
              <a:t>; input array</a:t>
            </a:r>
          </a:p>
          <a:p>
            <a:r>
              <a:rPr lang="en-US" sz="2200" b="1" dirty="0">
                <a:solidFill>
                  <a:srgbClr val="0000FF"/>
                </a:solidFill>
              </a:rPr>
              <a:t>Y 	DCD	 0, 0, 0, 0, 0			; output array</a:t>
            </a:r>
          </a:p>
          <a:p>
            <a:r>
              <a:rPr lang="en-US" sz="2200" dirty="0"/>
              <a:t>	END					</a:t>
            </a:r>
          </a:p>
        </p:txBody>
      </p:sp>
      <p:sp>
        <p:nvSpPr>
          <p:cNvPr id="2" name="Title 1"/>
          <p:cNvSpPr>
            <a:spLocks noGrp="1"/>
          </p:cNvSpPr>
          <p:nvPr>
            <p:ph type="title"/>
          </p:nvPr>
        </p:nvSpPr>
        <p:spPr/>
        <p:txBody>
          <a:bodyPr>
            <a:normAutofit fontScale="90000"/>
          </a:bodyPr>
          <a:lstStyle/>
          <a:p>
            <a:r>
              <a:rPr lang="en-US" dirty="0" smtClean="0">
                <a:solidFill>
                  <a:srgbClr val="0000FF"/>
                </a:solidFill>
              </a:rPr>
              <a:t>Example 1</a:t>
            </a:r>
            <a:endParaRPr lang="en-US" dirty="0">
              <a:solidFill>
                <a:srgbClr val="0000FF"/>
              </a:solidFill>
            </a:endParaRPr>
          </a:p>
        </p:txBody>
      </p:sp>
      <p:sp>
        <p:nvSpPr>
          <p:cNvPr id="2867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31C3AECE-E772-4B8E-BD8C-A7C4690A9BDB}" type="slidenum">
              <a:rPr lang="en-US">
                <a:solidFill>
                  <a:srgbClr val="898989"/>
                </a:solidFill>
              </a:rPr>
              <a:pPr eaLnBrk="1" hangingPunct="1"/>
              <a:t>107</a:t>
            </a:fld>
            <a:endParaRPr lang="en-US">
              <a:solidFill>
                <a:srgbClr val="898989"/>
              </a:solidFill>
            </a:endParaRPr>
          </a:p>
        </p:txBody>
      </p:sp>
    </p:spTree>
    <p:extLst>
      <p:ext uri="{BB962C8B-B14F-4D97-AF65-F5344CB8AC3E}">
        <p14:creationId xmlns:p14="http://schemas.microsoft.com/office/powerpoint/2010/main" val="39600267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85800"/>
          </a:xfrm>
        </p:spPr>
        <p:txBody>
          <a:bodyPr rtlCol="0">
            <a:normAutofit fontScale="90000"/>
          </a:bodyPr>
          <a:lstStyle/>
          <a:p>
            <a:pPr eaLnBrk="1" fontAlgn="auto" hangingPunct="1">
              <a:spcAft>
                <a:spcPts val="0"/>
              </a:spcAft>
              <a:defRPr/>
            </a:pPr>
            <a:r>
              <a:rPr lang="en-US" dirty="0" smtClean="0">
                <a:solidFill>
                  <a:srgbClr val="0000FF"/>
                </a:solidFill>
              </a:rPr>
              <a:t>Example 2</a:t>
            </a:r>
            <a:endParaRPr lang="en-US" dirty="0">
              <a:solidFill>
                <a:srgbClr val="0000FF"/>
              </a:solidFill>
            </a:endParaRPr>
          </a:p>
        </p:txBody>
      </p:sp>
      <p:sp>
        <p:nvSpPr>
          <p:cNvPr id="26627" name="Content Placeholder 2"/>
          <p:cNvSpPr>
            <a:spLocks noGrp="1"/>
          </p:cNvSpPr>
          <p:nvPr>
            <p:ph idx="1"/>
          </p:nvPr>
        </p:nvSpPr>
        <p:spPr>
          <a:xfrm>
            <a:off x="762000" y="2209800"/>
            <a:ext cx="7848600" cy="4495800"/>
          </a:xfrm>
          <a:ln>
            <a:solidFill>
              <a:schemeClr val="tx1"/>
            </a:solidFill>
            <a:miter lim="800000"/>
            <a:headEnd/>
            <a:tailEnd/>
          </a:ln>
        </p:spPr>
        <p:txBody>
          <a:bodyPr/>
          <a:lstStyle/>
          <a:p>
            <a:pPr eaLnBrk="1" hangingPunct="1">
              <a:defRPr/>
            </a:pPr>
            <a:r>
              <a:rPr lang="en-US" sz="2400" dirty="0" smtClean="0"/>
              <a:t>Description: </a:t>
            </a:r>
          </a:p>
          <a:p>
            <a:pPr eaLnBrk="1" hangingPunct="1">
              <a:buFont typeface="Arial" pitchFamily="34" charset="0"/>
              <a:buNone/>
              <a:defRPr/>
            </a:pPr>
            <a:r>
              <a:rPr lang="en-US" sz="2400" dirty="0" smtClean="0"/>
              <a:t>	Write a procedure to swap the first two contents of an array with the last two items of the array A</a:t>
            </a:r>
          </a:p>
          <a:p>
            <a:pPr eaLnBrk="1" hangingPunct="1">
              <a:defRPr/>
            </a:pPr>
            <a:r>
              <a:rPr lang="en-US" sz="2400" dirty="0" smtClean="0"/>
              <a:t> Input: </a:t>
            </a:r>
          </a:p>
          <a:p>
            <a:pPr marL="0" indent="0" eaLnBrk="1" hangingPunct="1">
              <a:buFont typeface="Arial" pitchFamily="34" charset="0"/>
              <a:buNone/>
              <a:defRPr/>
            </a:pPr>
            <a:r>
              <a:rPr lang="en-US" sz="2400" dirty="0"/>
              <a:t>	</a:t>
            </a:r>
            <a:r>
              <a:rPr lang="en-US" sz="2400" dirty="0" smtClean="0"/>
              <a:t>M[A] = 0x2, 0x6, 0xA, 0x3   (4-item array)</a:t>
            </a:r>
          </a:p>
          <a:p>
            <a:pPr eaLnBrk="1" hangingPunct="1">
              <a:defRPr/>
            </a:pPr>
            <a:r>
              <a:rPr lang="en-US" sz="2400" dirty="0" smtClean="0"/>
              <a:t>Output: </a:t>
            </a:r>
          </a:p>
          <a:p>
            <a:pPr marL="0" indent="0" eaLnBrk="1" hangingPunct="1">
              <a:buFont typeface="Arial" pitchFamily="34" charset="0"/>
              <a:buNone/>
              <a:defRPr/>
            </a:pPr>
            <a:r>
              <a:rPr lang="en-US" sz="2400" dirty="0"/>
              <a:t>	</a:t>
            </a:r>
            <a:r>
              <a:rPr lang="en-US" sz="2400" dirty="0" smtClean="0"/>
              <a:t>M[A] = 0xA, 0x3, 0x2, 0x6</a:t>
            </a:r>
          </a:p>
        </p:txBody>
      </p:sp>
      <p:sp>
        <p:nvSpPr>
          <p:cNvPr id="2970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70983D10-ED7A-438F-AB3E-702C10D483FA}" type="slidenum">
              <a:rPr lang="en-US">
                <a:solidFill>
                  <a:srgbClr val="898989"/>
                </a:solidFill>
              </a:rPr>
              <a:pPr eaLnBrk="1" hangingPunct="1"/>
              <a:t>108</a:t>
            </a:fld>
            <a:endParaRPr lang="en-US">
              <a:solidFill>
                <a:srgbClr val="898989"/>
              </a:solidFill>
            </a:endParaRPr>
          </a:p>
        </p:txBody>
      </p:sp>
      <p:sp>
        <p:nvSpPr>
          <p:cNvPr id="29701" name="Rectangle 4"/>
          <p:cNvSpPr>
            <a:spLocks noChangeArrowheads="1"/>
          </p:cNvSpPr>
          <p:nvPr/>
        </p:nvSpPr>
        <p:spPr bwMode="auto">
          <a:xfrm>
            <a:off x="457200" y="914400"/>
            <a:ext cx="77724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200"/>
              <a:t>Write the assembly code to perform the following task:</a:t>
            </a:r>
          </a:p>
        </p:txBody>
      </p:sp>
    </p:spTree>
    <p:extLst>
      <p:ext uri="{BB962C8B-B14F-4D97-AF65-F5344CB8AC3E}">
        <p14:creationId xmlns:p14="http://schemas.microsoft.com/office/powerpoint/2010/main" val="78006728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76200" y="990600"/>
            <a:ext cx="8915400" cy="44942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US" sz="2200"/>
              <a:t>	TTL	</a:t>
            </a:r>
            <a:r>
              <a:rPr lang="en-US" sz="2200">
                <a:hlinkClick r:id="rId2" action="ppaction://hlinkfile"/>
              </a:rPr>
              <a:t>SwapItems</a:t>
            </a:r>
            <a:endParaRPr lang="en-US" sz="2200"/>
          </a:p>
          <a:p>
            <a:r>
              <a:rPr lang="en-US" sz="2200"/>
              <a:t>	AREA	MyProgram, CODE, READONLY 	; start of code</a:t>
            </a:r>
          </a:p>
          <a:p>
            <a:r>
              <a:rPr lang="en-US" sz="2200"/>
              <a:t>	ENTRY</a:t>
            </a:r>
          </a:p>
          <a:p>
            <a:r>
              <a:rPr lang="en-US" sz="2200"/>
              <a:t>Main					</a:t>
            </a:r>
          </a:p>
          <a:p>
            <a:r>
              <a:rPr lang="en-US" sz="2200" b="1">
                <a:solidFill>
                  <a:srgbClr val="0000FF"/>
                </a:solidFill>
              </a:rPr>
              <a:t>	</a:t>
            </a:r>
            <a:r>
              <a:rPr lang="en-US" sz="2200" b="1">
                <a:solidFill>
                  <a:srgbClr val="984807"/>
                </a:solidFill>
              </a:rPr>
              <a:t>LDR	R0, =A		 	; R0 = A</a:t>
            </a:r>
          </a:p>
          <a:p>
            <a:r>
              <a:rPr lang="en-US" sz="2200" b="1">
                <a:solidFill>
                  <a:srgbClr val="984807"/>
                </a:solidFill>
              </a:rPr>
              <a:t>	LDMIA	R0, {R2-R5}		; Copy A to R2toR5</a:t>
            </a:r>
          </a:p>
          <a:p>
            <a:r>
              <a:rPr lang="en-US" sz="2200" b="1">
                <a:solidFill>
                  <a:srgbClr val="984807"/>
                </a:solidFill>
              </a:rPr>
              <a:t>	STMIA   R0!, {R4-R5}		; Copy R4toR5 to top half of A</a:t>
            </a:r>
          </a:p>
          <a:p>
            <a:r>
              <a:rPr lang="en-US" sz="2200" b="1">
                <a:solidFill>
                  <a:srgbClr val="984807"/>
                </a:solidFill>
              </a:rPr>
              <a:t>	STMIA	R0!, {R2-R3}		; Copy R2toR3 to bottom half of A</a:t>
            </a:r>
          </a:p>
          <a:p>
            <a:r>
              <a:rPr lang="en-US" sz="2200" b="1">
                <a:solidFill>
                  <a:srgbClr val="0000FF"/>
                </a:solidFill>
              </a:rPr>
              <a:t>	</a:t>
            </a:r>
            <a:r>
              <a:rPr lang="en-US" sz="2200"/>
              <a:t>HERE	BAL	HERE	  	; end of code </a:t>
            </a:r>
          </a:p>
          <a:p>
            <a:endParaRPr lang="en-US" sz="2200"/>
          </a:p>
          <a:p>
            <a:r>
              <a:rPr lang="en-US" sz="2200"/>
              <a:t>	AREA	Data1, DATA, READWRITE  	</a:t>
            </a:r>
          </a:p>
          <a:p>
            <a:r>
              <a:rPr lang="en-US" sz="2200" b="1">
                <a:solidFill>
                  <a:srgbClr val="0000FF"/>
                </a:solidFill>
              </a:rPr>
              <a:t>A	DCD	</a:t>
            </a:r>
            <a:r>
              <a:rPr lang="en-US" sz="2200"/>
              <a:t> </a:t>
            </a:r>
            <a:r>
              <a:rPr lang="en-US" sz="2200" b="1">
                <a:solidFill>
                  <a:srgbClr val="0000FF"/>
                </a:solidFill>
              </a:rPr>
              <a:t>0x2, 0x6, 0xA, 0x3</a:t>
            </a:r>
            <a:r>
              <a:rPr lang="en-US" sz="2200"/>
              <a:t> 	</a:t>
            </a:r>
            <a:r>
              <a:rPr lang="en-US" sz="2200" b="1">
                <a:solidFill>
                  <a:srgbClr val="0000FF"/>
                </a:solidFill>
              </a:rPr>
              <a:t>; array</a:t>
            </a:r>
          </a:p>
          <a:p>
            <a:r>
              <a:rPr lang="en-US" sz="2200"/>
              <a:t>	END					</a:t>
            </a:r>
          </a:p>
        </p:txBody>
      </p:sp>
      <p:sp>
        <p:nvSpPr>
          <p:cNvPr id="2" name="Title 1"/>
          <p:cNvSpPr>
            <a:spLocks noGrp="1"/>
          </p:cNvSpPr>
          <p:nvPr>
            <p:ph type="title"/>
          </p:nvPr>
        </p:nvSpPr>
        <p:spPr/>
        <p:txBody>
          <a:bodyPr>
            <a:normAutofit fontScale="90000"/>
          </a:bodyPr>
          <a:lstStyle/>
          <a:p>
            <a:r>
              <a:rPr lang="en-US" dirty="0" smtClean="0">
                <a:solidFill>
                  <a:srgbClr val="0000FF"/>
                </a:solidFill>
              </a:rPr>
              <a:t>Example 2</a:t>
            </a:r>
            <a:endParaRPr lang="en-US" dirty="0">
              <a:solidFill>
                <a:srgbClr val="0000FF"/>
              </a:solidFill>
            </a:endParaRPr>
          </a:p>
        </p:txBody>
      </p:sp>
      <p:sp>
        <p:nvSpPr>
          <p:cNvPr id="3072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C8023857-C7E1-4D1C-B66D-5F8607C06E67}" type="slidenum">
              <a:rPr lang="en-US">
                <a:solidFill>
                  <a:srgbClr val="898989"/>
                </a:solidFill>
              </a:rPr>
              <a:pPr eaLnBrk="1" hangingPunct="1"/>
              <a:t>109</a:t>
            </a:fld>
            <a:endParaRPr lang="en-US">
              <a:solidFill>
                <a:srgbClr val="898989"/>
              </a:solidFill>
            </a:endParaRPr>
          </a:p>
        </p:txBody>
      </p:sp>
    </p:spTree>
    <p:extLst>
      <p:ext uri="{BB962C8B-B14F-4D97-AF65-F5344CB8AC3E}">
        <p14:creationId xmlns:p14="http://schemas.microsoft.com/office/powerpoint/2010/main" val="25961810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690563" y="6243638"/>
            <a:ext cx="1903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10243" name="Rectangle 3"/>
          <p:cNvSpPr>
            <a:spLocks noChangeArrowheads="1"/>
          </p:cNvSpPr>
          <p:nvPr/>
        </p:nvSpPr>
        <p:spPr bwMode="auto">
          <a:xfrm>
            <a:off x="3125788" y="6243638"/>
            <a:ext cx="289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10244" name="Rectangle 4"/>
          <p:cNvSpPr>
            <a:spLocks noChangeArrowheads="1"/>
          </p:cNvSpPr>
          <p:nvPr/>
        </p:nvSpPr>
        <p:spPr bwMode="auto">
          <a:xfrm>
            <a:off x="690563" y="6243638"/>
            <a:ext cx="1903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10245" name="Rectangle 5"/>
          <p:cNvSpPr>
            <a:spLocks noChangeArrowheads="1"/>
          </p:cNvSpPr>
          <p:nvPr/>
        </p:nvSpPr>
        <p:spPr bwMode="auto">
          <a:xfrm>
            <a:off x="3125788" y="6243638"/>
            <a:ext cx="289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10249" name="Title 4"/>
          <p:cNvSpPr>
            <a:spLocks noGrp="1"/>
          </p:cNvSpPr>
          <p:nvPr>
            <p:ph type="title"/>
          </p:nvPr>
        </p:nvSpPr>
        <p:spPr/>
        <p:txBody>
          <a:bodyPr>
            <a:normAutofit fontScale="90000"/>
          </a:bodyPr>
          <a:lstStyle/>
          <a:p>
            <a:pPr eaLnBrk="1" hangingPunct="1"/>
            <a:r>
              <a:rPr lang="en-US" sz="4000" dirty="0" smtClean="0">
                <a:solidFill>
                  <a:srgbClr val="0000FF"/>
                </a:solidFill>
              </a:rPr>
              <a:t>ARM Processor</a:t>
            </a:r>
          </a:p>
        </p:txBody>
      </p:sp>
      <p:sp>
        <p:nvSpPr>
          <p:cNvPr id="155655" name="Rectangle 7"/>
          <p:cNvSpPr>
            <a:spLocks noGrp="1" noChangeArrowheads="1"/>
          </p:cNvSpPr>
          <p:nvPr>
            <p:ph idx="1"/>
          </p:nvPr>
        </p:nvSpPr>
        <p:spPr>
          <a:xfrm>
            <a:off x="0" y="838200"/>
            <a:ext cx="9144000" cy="5105400"/>
          </a:xfrm>
        </p:spPr>
        <p:txBody>
          <a:bodyPr/>
          <a:lstStyle/>
          <a:p>
            <a:pPr eaLnBrk="1" hangingPunct="1"/>
            <a:r>
              <a:rPr lang="en-US" sz="2600" smtClean="0"/>
              <a:t>All instructions are 32 bits long.</a:t>
            </a:r>
          </a:p>
          <a:p>
            <a:pPr eaLnBrk="1" hangingPunct="1"/>
            <a:r>
              <a:rPr lang="en-US" sz="2600" smtClean="0"/>
              <a:t>Most instructions execute in a single cycle.</a:t>
            </a:r>
          </a:p>
          <a:p>
            <a:pPr eaLnBrk="1" hangingPunct="1"/>
            <a:r>
              <a:rPr lang="en-US" sz="2600" smtClean="0"/>
              <a:t>Every instruction can be conditionally executed.</a:t>
            </a:r>
          </a:p>
          <a:p>
            <a:pPr eaLnBrk="1" hangingPunct="1"/>
            <a:r>
              <a:rPr lang="en-US" sz="2600" smtClean="0"/>
              <a:t>RISC-based (load/store) architecture </a:t>
            </a:r>
          </a:p>
          <a:p>
            <a:pPr lvl="1" eaLnBrk="1" hangingPunct="1"/>
            <a:r>
              <a:rPr lang="en-US" sz="2600" smtClean="0"/>
              <a:t>Data processing instructions act only on registers</a:t>
            </a:r>
          </a:p>
          <a:p>
            <a:pPr lvl="1" eaLnBrk="1" hangingPunct="1"/>
            <a:r>
              <a:rPr lang="en-US" sz="2600" smtClean="0"/>
              <a:t>LDR and STR instructions for memory and register data transfer</a:t>
            </a:r>
          </a:p>
          <a:p>
            <a:pPr lvl="1" eaLnBrk="1" hangingPunct="1"/>
            <a:r>
              <a:rPr lang="en-US" sz="2600" smtClean="0"/>
              <a:t>Combined ALU and shifter for high speed bit manipulation</a:t>
            </a:r>
          </a:p>
          <a:p>
            <a:pPr lvl="1" eaLnBrk="1" hangingPunct="1"/>
            <a:r>
              <a:rPr lang="en-US" sz="2600" smtClean="0"/>
              <a:t>Specific memory access instructions with powerful auto-indexing addressing modes.</a:t>
            </a:r>
          </a:p>
          <a:p>
            <a:pPr lvl="2" eaLnBrk="1" hangingPunct="1"/>
            <a:r>
              <a:rPr lang="en-US" sz="2600" smtClean="0"/>
              <a:t>Flexible multiple register load and store instructions</a:t>
            </a:r>
          </a:p>
        </p:txBody>
      </p:sp>
      <p:sp>
        <p:nvSpPr>
          <p:cNvPr id="10248"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DA0F9EFA-2D2E-432D-9106-ACC5D32AA6C0}" type="slidenum">
              <a:rPr lang="en-US">
                <a:solidFill>
                  <a:srgbClr val="898989"/>
                </a:solidFill>
              </a:rPr>
              <a:pPr eaLnBrk="1" hangingPunct="1"/>
              <a:t>11</a:t>
            </a:fld>
            <a:endParaRPr lang="en-US">
              <a:solidFill>
                <a:srgbClr val="898989"/>
              </a:solidFill>
            </a:endParaRPr>
          </a:p>
        </p:txBody>
      </p:sp>
    </p:spTree>
  </p:cSld>
  <p:clrMapOvr>
    <a:masterClrMapping/>
  </p:clrMapOvr>
  <p:transition spd="slow"/>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Content Placeholder 2"/>
          <p:cNvSpPr>
            <a:spLocks noGrp="1"/>
          </p:cNvSpPr>
          <p:nvPr>
            <p:ph idx="1"/>
          </p:nvPr>
        </p:nvSpPr>
        <p:spPr>
          <a:xfrm>
            <a:off x="762000" y="2209800"/>
            <a:ext cx="8153400" cy="4495800"/>
          </a:xfrm>
          <a:ln>
            <a:solidFill>
              <a:schemeClr val="tx1"/>
            </a:solidFill>
            <a:miter lim="800000"/>
            <a:headEnd/>
            <a:tailEnd/>
          </a:ln>
        </p:spPr>
        <p:txBody>
          <a:bodyPr/>
          <a:lstStyle/>
          <a:p>
            <a:pPr eaLnBrk="1" hangingPunct="1">
              <a:defRPr/>
            </a:pPr>
            <a:r>
              <a:rPr lang="en-US" sz="2400" dirty="0" smtClean="0"/>
              <a:t>Description: </a:t>
            </a:r>
          </a:p>
          <a:p>
            <a:pPr eaLnBrk="1" hangingPunct="1">
              <a:buFont typeface="Arial" pitchFamily="34" charset="0"/>
              <a:buNone/>
              <a:defRPr/>
            </a:pPr>
            <a:r>
              <a:rPr lang="en-US" sz="2400" dirty="0" smtClean="0"/>
              <a:t>	Write a procedure to swap the array A with array B. Both array contains 12 items</a:t>
            </a:r>
          </a:p>
          <a:p>
            <a:pPr eaLnBrk="1" hangingPunct="1">
              <a:defRPr/>
            </a:pPr>
            <a:r>
              <a:rPr lang="en-US" sz="2400" dirty="0" smtClean="0"/>
              <a:t>Input: </a:t>
            </a:r>
          </a:p>
          <a:p>
            <a:pPr marL="0" indent="0" eaLnBrk="1" hangingPunct="1">
              <a:buFont typeface="Arial" pitchFamily="34" charset="0"/>
              <a:buNone/>
              <a:defRPr/>
            </a:pPr>
            <a:r>
              <a:rPr lang="en-US" sz="2400" dirty="0"/>
              <a:t>	</a:t>
            </a:r>
            <a:r>
              <a:rPr lang="en-US" sz="2000" dirty="0" smtClean="0"/>
              <a:t>M[A] = 0x1, 0x2, 0x3, 0x4, 0x5, 0x6, 0x7, 0x8, 0x9, 0x0, 0x1</a:t>
            </a:r>
            <a:r>
              <a:rPr lang="en-US" sz="2000" dirty="0"/>
              <a:t>, </a:t>
            </a:r>
            <a:r>
              <a:rPr lang="en-US" sz="2000" dirty="0" smtClean="0"/>
              <a:t>0x2</a:t>
            </a:r>
          </a:p>
          <a:p>
            <a:pPr marL="0" indent="0" eaLnBrk="1" hangingPunct="1">
              <a:buFont typeface="Arial" pitchFamily="34" charset="0"/>
              <a:buNone/>
              <a:defRPr/>
            </a:pPr>
            <a:r>
              <a:rPr lang="en-US" sz="2000" dirty="0"/>
              <a:t>	</a:t>
            </a:r>
            <a:r>
              <a:rPr lang="en-US" sz="2000" dirty="0" smtClean="0"/>
              <a:t>M[B] = 0x11</a:t>
            </a:r>
            <a:r>
              <a:rPr lang="en-US" sz="2000" dirty="0"/>
              <a:t>, </a:t>
            </a:r>
            <a:r>
              <a:rPr lang="en-US" sz="2000" dirty="0" smtClean="0"/>
              <a:t>0x12</a:t>
            </a:r>
            <a:r>
              <a:rPr lang="en-US" sz="2000" dirty="0"/>
              <a:t>, </a:t>
            </a:r>
            <a:r>
              <a:rPr lang="en-US" sz="2000" dirty="0" smtClean="0"/>
              <a:t>0x13</a:t>
            </a:r>
            <a:r>
              <a:rPr lang="en-US" sz="2000" dirty="0"/>
              <a:t>, </a:t>
            </a:r>
            <a:r>
              <a:rPr lang="en-US" sz="2000" dirty="0" smtClean="0"/>
              <a:t>0x14</a:t>
            </a:r>
            <a:r>
              <a:rPr lang="en-US" sz="2000" dirty="0"/>
              <a:t>, </a:t>
            </a:r>
            <a:r>
              <a:rPr lang="en-US" sz="2000" dirty="0" smtClean="0"/>
              <a:t>0x15,0x16, 0x17</a:t>
            </a:r>
            <a:r>
              <a:rPr lang="en-US" sz="2000" dirty="0"/>
              <a:t>, </a:t>
            </a:r>
            <a:r>
              <a:rPr lang="en-US" sz="2000" dirty="0" smtClean="0"/>
              <a:t>0x18</a:t>
            </a:r>
            <a:r>
              <a:rPr lang="en-US" sz="2000" dirty="0"/>
              <a:t>, </a:t>
            </a:r>
            <a:r>
              <a:rPr lang="en-US" sz="2000" dirty="0" smtClean="0"/>
              <a:t>0x19</a:t>
            </a:r>
            <a:r>
              <a:rPr lang="en-US" sz="2000" dirty="0"/>
              <a:t>, </a:t>
            </a:r>
            <a:r>
              <a:rPr lang="en-US" sz="2000" dirty="0" smtClean="0"/>
              <a:t>0x10,</a:t>
            </a:r>
            <a:endParaRPr lang="en-US" sz="2000" dirty="0"/>
          </a:p>
          <a:p>
            <a:pPr marL="0" indent="0" eaLnBrk="1" hangingPunct="1">
              <a:buFont typeface="Arial" pitchFamily="34" charset="0"/>
              <a:buNone/>
              <a:defRPr/>
            </a:pPr>
            <a:r>
              <a:rPr lang="en-US" sz="2000" dirty="0"/>
              <a:t>	</a:t>
            </a:r>
            <a:r>
              <a:rPr lang="en-US" sz="2000" dirty="0" smtClean="0"/>
              <a:t>             0x11, 0x12</a:t>
            </a:r>
            <a:endParaRPr lang="en-US" sz="2000" dirty="0"/>
          </a:p>
          <a:p>
            <a:pPr eaLnBrk="1" hangingPunct="1">
              <a:defRPr/>
            </a:pPr>
            <a:r>
              <a:rPr lang="en-US" sz="2400" dirty="0" smtClean="0"/>
              <a:t>Output: </a:t>
            </a:r>
          </a:p>
          <a:p>
            <a:pPr marL="0" indent="0" eaLnBrk="1" hangingPunct="1">
              <a:buFont typeface="Arial" pitchFamily="34" charset="0"/>
              <a:buNone/>
              <a:defRPr/>
            </a:pPr>
            <a:r>
              <a:rPr lang="en-US" sz="2400" dirty="0"/>
              <a:t>	</a:t>
            </a:r>
            <a:r>
              <a:rPr lang="en-US" sz="2400" dirty="0" smtClean="0"/>
              <a:t>M[A] is swapped with M[B]</a:t>
            </a:r>
          </a:p>
        </p:txBody>
      </p:sp>
      <p:sp>
        <p:nvSpPr>
          <p:cNvPr id="2" name="Title 1"/>
          <p:cNvSpPr>
            <a:spLocks noGrp="1"/>
          </p:cNvSpPr>
          <p:nvPr>
            <p:ph type="title"/>
          </p:nvPr>
        </p:nvSpPr>
        <p:spPr>
          <a:xfrm>
            <a:off x="381000" y="0"/>
            <a:ext cx="8229600" cy="685800"/>
          </a:xfrm>
        </p:spPr>
        <p:txBody>
          <a:bodyPr rtlCol="0">
            <a:normAutofit fontScale="90000"/>
          </a:bodyPr>
          <a:lstStyle/>
          <a:p>
            <a:pPr eaLnBrk="1" fontAlgn="auto" hangingPunct="1">
              <a:spcAft>
                <a:spcPts val="0"/>
              </a:spcAft>
              <a:defRPr/>
            </a:pPr>
            <a:r>
              <a:rPr lang="en-US" dirty="0" smtClean="0">
                <a:solidFill>
                  <a:srgbClr val="0000FF"/>
                </a:solidFill>
              </a:rPr>
              <a:t>Example 3</a:t>
            </a:r>
            <a:endParaRPr lang="en-US" dirty="0">
              <a:solidFill>
                <a:srgbClr val="0000FF"/>
              </a:solidFill>
            </a:endParaRPr>
          </a:p>
        </p:txBody>
      </p:sp>
      <p:sp>
        <p:nvSpPr>
          <p:cNvPr id="3174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DA28430C-9C78-402A-8822-EF8F28C68C08}" type="slidenum">
              <a:rPr lang="en-US">
                <a:solidFill>
                  <a:srgbClr val="898989"/>
                </a:solidFill>
              </a:rPr>
              <a:pPr eaLnBrk="1" hangingPunct="1"/>
              <a:t>110</a:t>
            </a:fld>
            <a:endParaRPr lang="en-US">
              <a:solidFill>
                <a:srgbClr val="898989"/>
              </a:solidFill>
            </a:endParaRPr>
          </a:p>
        </p:txBody>
      </p:sp>
      <p:sp>
        <p:nvSpPr>
          <p:cNvPr id="31749" name="Rectangle 4"/>
          <p:cNvSpPr>
            <a:spLocks noChangeArrowheads="1"/>
          </p:cNvSpPr>
          <p:nvPr/>
        </p:nvSpPr>
        <p:spPr bwMode="auto">
          <a:xfrm>
            <a:off x="457200" y="914400"/>
            <a:ext cx="77724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200"/>
              <a:t>Write the assembly code to perform the following task:</a:t>
            </a:r>
          </a:p>
        </p:txBody>
      </p:sp>
    </p:spTree>
    <p:extLst>
      <p:ext uri="{BB962C8B-B14F-4D97-AF65-F5344CB8AC3E}">
        <p14:creationId xmlns:p14="http://schemas.microsoft.com/office/powerpoint/2010/main" val="14444869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76200" y="990600"/>
            <a:ext cx="8915400" cy="5632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US" dirty="0"/>
              <a:t>	TTL	</a:t>
            </a:r>
            <a:r>
              <a:rPr lang="en-US" dirty="0" err="1">
                <a:hlinkClick r:id="rId2" action="ppaction://hlinkfile"/>
              </a:rPr>
              <a:t>SwapArray</a:t>
            </a:r>
            <a:endParaRPr lang="en-US" dirty="0"/>
          </a:p>
          <a:p>
            <a:r>
              <a:rPr lang="en-US" dirty="0"/>
              <a:t>	AREA	</a:t>
            </a:r>
            <a:r>
              <a:rPr lang="en-US" dirty="0" err="1"/>
              <a:t>MyProgram</a:t>
            </a:r>
            <a:r>
              <a:rPr lang="en-US" dirty="0"/>
              <a:t>, CODE, READONLY 	; start of code</a:t>
            </a:r>
          </a:p>
          <a:p>
            <a:r>
              <a:rPr lang="en-US" dirty="0"/>
              <a:t>	ENTRY</a:t>
            </a:r>
          </a:p>
          <a:p>
            <a:r>
              <a:rPr lang="en-US" dirty="0"/>
              <a:t>Main					</a:t>
            </a:r>
          </a:p>
          <a:p>
            <a:r>
              <a:rPr lang="en-US" b="1" dirty="0">
                <a:solidFill>
                  <a:srgbClr val="984807"/>
                </a:solidFill>
              </a:rPr>
              <a:t>	LDR      R0, =X	             ; R0 = X = source table base</a:t>
            </a:r>
          </a:p>
          <a:p>
            <a:r>
              <a:rPr lang="en-US" b="1" dirty="0">
                <a:solidFill>
                  <a:srgbClr val="984807"/>
                </a:solidFill>
              </a:rPr>
              <a:t>	LDR      R1, =Y	             ; R1 = Y = target table base</a:t>
            </a:r>
          </a:p>
          <a:p>
            <a:r>
              <a:rPr lang="en-US" b="1" dirty="0">
                <a:solidFill>
                  <a:srgbClr val="984807"/>
                </a:solidFill>
              </a:rPr>
              <a:t>	LDMIA R0, {R2-R7}	             ; Copy X[0:5] to R2-R7</a:t>
            </a:r>
          </a:p>
          <a:p>
            <a:r>
              <a:rPr lang="en-US" b="1" dirty="0">
                <a:solidFill>
                  <a:srgbClr val="984807"/>
                </a:solidFill>
              </a:rPr>
              <a:t>	LDMIA R1, {R8-R13}            ; Copy Y[0:5] to R8-R13</a:t>
            </a:r>
          </a:p>
          <a:p>
            <a:r>
              <a:rPr lang="en-US" b="1" dirty="0">
                <a:solidFill>
                  <a:srgbClr val="984807"/>
                </a:solidFill>
              </a:rPr>
              <a:t>	STMIA R1!,{R2-R7}	             ; Copy R2-R7 (storing X[0:5]) to Y[0:5], Point to Y[6]</a:t>
            </a:r>
          </a:p>
          <a:p>
            <a:r>
              <a:rPr lang="en-US" b="1" dirty="0">
                <a:solidFill>
                  <a:srgbClr val="984807"/>
                </a:solidFill>
              </a:rPr>
              <a:t>	STMIA R0!,{R8-R13}            ; Copy R8-R13 (storing Y[0:5]) to X[0:5], Point to X[6]</a:t>
            </a:r>
          </a:p>
          <a:p>
            <a:r>
              <a:rPr lang="en-US" b="1" dirty="0">
                <a:solidFill>
                  <a:srgbClr val="984807"/>
                </a:solidFill>
              </a:rPr>
              <a:t>	LDMIA R0, {R2-R7}	             ; Copy X[6:11] to R2-R7</a:t>
            </a:r>
          </a:p>
          <a:p>
            <a:r>
              <a:rPr lang="en-US" b="1" dirty="0">
                <a:solidFill>
                  <a:srgbClr val="984807"/>
                </a:solidFill>
              </a:rPr>
              <a:t>	LDMIA R1, {R8-R13}            ; Copy Y[6:11] to R8-R13</a:t>
            </a:r>
          </a:p>
          <a:p>
            <a:r>
              <a:rPr lang="en-US" b="1" dirty="0">
                <a:solidFill>
                  <a:srgbClr val="984807"/>
                </a:solidFill>
              </a:rPr>
              <a:t>	STMIA R1!,{R2-R7}              ; Copy R2-R7 (storing X[6:11]) to Y[6:11], Point to Y[12]</a:t>
            </a:r>
          </a:p>
          <a:p>
            <a:r>
              <a:rPr lang="en-US" b="1" dirty="0">
                <a:solidFill>
                  <a:srgbClr val="984807"/>
                </a:solidFill>
              </a:rPr>
              <a:t>	STMIA R0!,{R8-R13}            ; Copy R8-R13 (storing Y[6:11]) to X[6:11], Point to X[12]</a:t>
            </a:r>
          </a:p>
          <a:p>
            <a:r>
              <a:rPr lang="en-US" b="1" dirty="0">
                <a:solidFill>
                  <a:srgbClr val="0000FF"/>
                </a:solidFill>
              </a:rPr>
              <a:t>	</a:t>
            </a:r>
            <a:r>
              <a:rPr lang="en-US" dirty="0"/>
              <a:t>HERE	BAL	HERE	  	; end of code </a:t>
            </a:r>
          </a:p>
          <a:p>
            <a:endParaRPr lang="en-US" dirty="0"/>
          </a:p>
          <a:p>
            <a:r>
              <a:rPr lang="en-US" dirty="0"/>
              <a:t>	AREA	Data1, DATA, READWRITE  	</a:t>
            </a:r>
          </a:p>
          <a:p>
            <a:r>
              <a:rPr lang="en-US" b="1" dirty="0">
                <a:solidFill>
                  <a:srgbClr val="0000FF"/>
                </a:solidFill>
              </a:rPr>
              <a:t>X	DCD  0x1, 0x2, 0x3, 0x4, 0x5, 0x6, 0x7, 0x8, 0x9, 0x0, 0x1, 0x2</a:t>
            </a:r>
          </a:p>
          <a:p>
            <a:r>
              <a:rPr lang="en-US" b="1" dirty="0">
                <a:solidFill>
                  <a:srgbClr val="0000FF"/>
                </a:solidFill>
              </a:rPr>
              <a:t>Y 	DCD  0x11, 0x12, 0x13, 0x14, 0x15, 0x16, 0x17, 0x18, 0x19, 0x10, 0x11, 0x12</a:t>
            </a:r>
          </a:p>
          <a:p>
            <a:r>
              <a:rPr lang="en-US" dirty="0"/>
              <a:t>	END					</a:t>
            </a:r>
          </a:p>
        </p:txBody>
      </p:sp>
      <p:sp>
        <p:nvSpPr>
          <p:cNvPr id="4" name="Title 1"/>
          <p:cNvSpPr>
            <a:spLocks noGrp="1"/>
          </p:cNvSpPr>
          <p:nvPr>
            <p:ph type="title"/>
          </p:nvPr>
        </p:nvSpPr>
        <p:spPr/>
        <p:txBody>
          <a:bodyPr rtlCol="0">
            <a:normAutofit fontScale="90000"/>
          </a:bodyPr>
          <a:lstStyle/>
          <a:p>
            <a:pPr eaLnBrk="1" fontAlgn="auto" hangingPunct="1">
              <a:spcAft>
                <a:spcPts val="0"/>
              </a:spcAft>
              <a:defRPr/>
            </a:pPr>
            <a:r>
              <a:rPr lang="en-US" dirty="0" smtClean="0">
                <a:solidFill>
                  <a:srgbClr val="0000FF"/>
                </a:solidFill>
              </a:rPr>
              <a:t>Example 3</a:t>
            </a:r>
            <a:endParaRPr lang="en-US" dirty="0">
              <a:solidFill>
                <a:srgbClr val="0000FF"/>
              </a:solidFill>
            </a:endParaRPr>
          </a:p>
        </p:txBody>
      </p:sp>
      <p:sp>
        <p:nvSpPr>
          <p:cNvPr id="3277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FF95551F-AD67-4F9B-9D5D-4BFE0805CB14}" type="slidenum">
              <a:rPr lang="en-US">
                <a:solidFill>
                  <a:srgbClr val="898989"/>
                </a:solidFill>
              </a:rPr>
              <a:pPr eaLnBrk="1" hangingPunct="1"/>
              <a:t>111</a:t>
            </a:fld>
            <a:endParaRPr lang="en-US">
              <a:solidFill>
                <a:srgbClr val="898989"/>
              </a:solidFill>
            </a:endParaRPr>
          </a:p>
        </p:txBody>
      </p:sp>
    </p:spTree>
    <p:extLst>
      <p:ext uri="{BB962C8B-B14F-4D97-AF65-F5344CB8AC3E}">
        <p14:creationId xmlns:p14="http://schemas.microsoft.com/office/powerpoint/2010/main" val="13826477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7" end="17"/>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8" end="18"/>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690563" y="6243638"/>
            <a:ext cx="1903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33795" name="Rectangle 3"/>
          <p:cNvSpPr>
            <a:spLocks noChangeArrowheads="1"/>
          </p:cNvSpPr>
          <p:nvPr/>
        </p:nvSpPr>
        <p:spPr bwMode="auto">
          <a:xfrm>
            <a:off x="3125788" y="6243638"/>
            <a:ext cx="289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33796" name="Rectangle 4"/>
          <p:cNvSpPr>
            <a:spLocks noChangeArrowheads="1"/>
          </p:cNvSpPr>
          <p:nvPr/>
        </p:nvSpPr>
        <p:spPr bwMode="auto">
          <a:xfrm>
            <a:off x="690563" y="6243638"/>
            <a:ext cx="1903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33797" name="Rectangle 5"/>
          <p:cNvSpPr>
            <a:spLocks noChangeArrowheads="1"/>
          </p:cNvSpPr>
          <p:nvPr/>
        </p:nvSpPr>
        <p:spPr bwMode="auto">
          <a:xfrm>
            <a:off x="3125788" y="6243638"/>
            <a:ext cx="289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25606" name="Rectangle 6"/>
          <p:cNvSpPr>
            <a:spLocks noGrp="1" noChangeArrowheads="1"/>
          </p:cNvSpPr>
          <p:nvPr>
            <p:ph type="title"/>
          </p:nvPr>
        </p:nvSpPr>
        <p:spPr>
          <a:xfrm>
            <a:off x="381000" y="914400"/>
            <a:ext cx="8229600" cy="685800"/>
          </a:xfrm>
        </p:spPr>
        <p:txBody>
          <a:bodyPr>
            <a:normAutofit fontScale="90000"/>
          </a:bodyPr>
          <a:lstStyle/>
          <a:p>
            <a:pPr>
              <a:defRPr/>
            </a:pPr>
            <a:r>
              <a:rPr lang="en-US" sz="4400" dirty="0" smtClean="0">
                <a:solidFill>
                  <a:srgbClr val="0000FF"/>
                </a:solidFill>
              </a:rPr>
              <a:t>ARITHMETIC GROUP</a:t>
            </a:r>
          </a:p>
        </p:txBody>
      </p:sp>
      <p:sp>
        <p:nvSpPr>
          <p:cNvPr id="33799" name="Rectangle 7"/>
          <p:cNvSpPr>
            <a:spLocks noGrp="1" noChangeArrowheads="1"/>
          </p:cNvSpPr>
          <p:nvPr>
            <p:ph type="body" idx="1"/>
          </p:nvPr>
        </p:nvSpPr>
        <p:spPr>
          <a:xfrm>
            <a:off x="457200" y="1905000"/>
            <a:ext cx="8229600" cy="5105400"/>
          </a:xfrm>
        </p:spPr>
        <p:txBody>
          <a:bodyPr/>
          <a:lstStyle/>
          <a:p>
            <a:r>
              <a:rPr lang="en-US" smtClean="0"/>
              <a:t>Operations are:</a:t>
            </a:r>
          </a:p>
          <a:p>
            <a:pPr lvl="1"/>
            <a:r>
              <a:rPr lang="en-US" smtClean="0"/>
              <a:t>ADD	operand1 + operand2</a:t>
            </a:r>
          </a:p>
          <a:p>
            <a:pPr lvl="1"/>
            <a:r>
              <a:rPr lang="en-US" smtClean="0"/>
              <a:t>ADC	operand1 + operand2 + carry</a:t>
            </a:r>
          </a:p>
          <a:p>
            <a:pPr lvl="1"/>
            <a:r>
              <a:rPr lang="en-US" smtClean="0"/>
              <a:t>SUB	operand1 - operand2</a:t>
            </a:r>
          </a:p>
          <a:p>
            <a:pPr lvl="1"/>
            <a:r>
              <a:rPr lang="en-US" smtClean="0"/>
              <a:t>SBC	operand1 - operand2 + carry -1 </a:t>
            </a:r>
          </a:p>
          <a:p>
            <a:pPr lvl="1"/>
            <a:r>
              <a:rPr lang="en-US" smtClean="0"/>
              <a:t>MUL	operand1 * operand2</a:t>
            </a:r>
          </a:p>
        </p:txBody>
      </p:sp>
      <p:sp>
        <p:nvSpPr>
          <p:cNvPr id="3380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E736AAA8-424D-4C5B-B7B6-986475F0174F}" type="slidenum">
              <a:rPr lang="en-US">
                <a:solidFill>
                  <a:srgbClr val="898989"/>
                </a:solidFill>
              </a:rPr>
              <a:pPr eaLnBrk="1" hangingPunct="1"/>
              <a:t>112</a:t>
            </a:fld>
            <a:endParaRPr lang="en-US">
              <a:solidFill>
                <a:srgbClr val="898989"/>
              </a:solidFill>
            </a:endParaRPr>
          </a:p>
        </p:txBody>
      </p:sp>
    </p:spTree>
    <p:extLst>
      <p:ext uri="{BB962C8B-B14F-4D97-AF65-F5344CB8AC3E}">
        <p14:creationId xmlns:p14="http://schemas.microsoft.com/office/powerpoint/2010/main" val="56831758"/>
      </p:ext>
    </p:extLst>
  </p:cSld>
  <p:clrMapOvr>
    <a:masterClrMapping/>
  </p:clrMapOvr>
  <p:transition spd="slow"/>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38150" y="-14288"/>
            <a:ext cx="8229600" cy="623888"/>
          </a:xfrm>
        </p:spPr>
        <p:txBody>
          <a:bodyPr/>
          <a:lstStyle/>
          <a:p>
            <a:pPr eaLnBrk="1" hangingPunct="1"/>
            <a:r>
              <a:rPr lang="en-US" sz="3200" b="1" dirty="0" smtClean="0">
                <a:solidFill>
                  <a:srgbClr val="FF0000"/>
                </a:solidFill>
              </a:rPr>
              <a:t>ADD</a:t>
            </a:r>
            <a:r>
              <a:rPr lang="en-US" sz="3200" b="1" dirty="0" smtClean="0">
                <a:solidFill>
                  <a:srgbClr val="0000FF"/>
                </a:solidFill>
              </a:rPr>
              <a:t>&lt;</a:t>
            </a:r>
            <a:r>
              <a:rPr lang="en-US" sz="3200" b="1" dirty="0" err="1" smtClean="0">
                <a:solidFill>
                  <a:srgbClr val="0000FF"/>
                </a:solidFill>
              </a:rPr>
              <a:t>cond</a:t>
            </a:r>
            <a:r>
              <a:rPr lang="en-US" sz="3200" b="1" dirty="0" smtClean="0">
                <a:solidFill>
                  <a:srgbClr val="0000FF"/>
                </a:solidFill>
              </a:rPr>
              <a:t>&gt;&lt;s&gt; &lt;Rd&gt;,&lt;Rs1&gt;,&lt;Shift Operand&gt;</a:t>
            </a:r>
          </a:p>
        </p:txBody>
      </p:sp>
      <p:sp>
        <p:nvSpPr>
          <p:cNvPr id="34819" name="Rectangle 3"/>
          <p:cNvSpPr txBox="1">
            <a:spLocks noChangeArrowheads="1"/>
          </p:cNvSpPr>
          <p:nvPr/>
        </p:nvSpPr>
        <p:spPr bwMode="auto">
          <a:xfrm>
            <a:off x="152400" y="1143000"/>
            <a:ext cx="87630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pitchFamily="34" charset="0"/>
              </a:defRPr>
            </a:lvl1pPr>
            <a:lvl2pPr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spcBef>
                <a:spcPts val="1800"/>
              </a:spcBef>
              <a:buFont typeface="Arial" pitchFamily="34" charset="0"/>
              <a:buChar char="•"/>
            </a:pPr>
            <a:r>
              <a:rPr lang="en-US" sz="2800" b="1">
                <a:latin typeface="Arial Narrow" pitchFamily="34" charset="0"/>
              </a:rPr>
              <a:t>Rd </a:t>
            </a:r>
            <a:r>
              <a:rPr lang="en-US" sz="2800" b="1">
                <a:latin typeface="Arial Narrow" pitchFamily="34" charset="0"/>
                <a:sym typeface="Wingdings" pitchFamily="2" charset="2"/>
              </a:rPr>
              <a:t> Rs1 + Shifter Operand</a:t>
            </a:r>
          </a:p>
          <a:p>
            <a:pPr eaLnBrk="1" hangingPunct="1">
              <a:spcBef>
                <a:spcPts val="1800"/>
              </a:spcBef>
              <a:buFont typeface="Arial" pitchFamily="34" charset="0"/>
              <a:buChar char="•"/>
            </a:pPr>
            <a:r>
              <a:rPr lang="en-US" sz="2800">
                <a:latin typeface="Arial Narrow" pitchFamily="34" charset="0"/>
                <a:sym typeface="Wingdings" pitchFamily="2" charset="2"/>
              </a:rPr>
              <a:t>Flags updated if S is used: N, Z, V, C</a:t>
            </a:r>
          </a:p>
          <a:p>
            <a:pPr eaLnBrk="1" hangingPunct="1">
              <a:spcBef>
                <a:spcPts val="1800"/>
              </a:spcBef>
              <a:buFont typeface="Arial" pitchFamily="34" charset="0"/>
              <a:buChar char="•"/>
            </a:pPr>
            <a:r>
              <a:rPr lang="en-US" sz="2800">
                <a:latin typeface="Arial Narrow" pitchFamily="34" charset="0"/>
                <a:sym typeface="Wingdings" pitchFamily="2" charset="2"/>
              </a:rPr>
              <a:t>Examples:</a:t>
            </a:r>
          </a:p>
          <a:p>
            <a:pPr lvl="1" eaLnBrk="1" hangingPunct="1">
              <a:spcBef>
                <a:spcPts val="1800"/>
              </a:spcBef>
            </a:pPr>
            <a:r>
              <a:rPr lang="en-US" sz="2800">
                <a:latin typeface="Arial Narrow" pitchFamily="34" charset="0"/>
                <a:sym typeface="Wingdings" pitchFamily="2" charset="2"/>
              </a:rPr>
              <a:t>ADDS	R4, R2, R0	; R4 R2 + R0 &amp; update CPSR</a:t>
            </a:r>
          </a:p>
          <a:p>
            <a:pPr lvl="1" eaLnBrk="1" hangingPunct="1">
              <a:spcBef>
                <a:spcPts val="600"/>
              </a:spcBef>
            </a:pPr>
            <a:r>
              <a:rPr lang="en-US" sz="2800">
                <a:latin typeface="Arial Narrow" pitchFamily="34" charset="0"/>
                <a:sym typeface="Wingdings" pitchFamily="2" charset="2"/>
              </a:rPr>
              <a:t>ADD	R5, R3, R1	; R5  R3 + R1</a:t>
            </a:r>
          </a:p>
          <a:p>
            <a:pPr lvl="1" eaLnBrk="1" hangingPunct="1">
              <a:spcBef>
                <a:spcPts val="600"/>
              </a:spcBef>
            </a:pPr>
            <a:r>
              <a:rPr lang="en-US" sz="2800">
                <a:latin typeface="Arial Narrow" pitchFamily="34" charset="0"/>
                <a:sym typeface="Wingdings" pitchFamily="2" charset="2"/>
              </a:rPr>
              <a:t>ADD	R5, R3, R1, LSL #2	; R5 R3 + Logical_Shift_Left 					; of R1 by 2</a:t>
            </a:r>
            <a:endParaRPr lang="en-US" sz="2800">
              <a:latin typeface="Arial Narrow" pitchFamily="34" charset="0"/>
            </a:endParaRPr>
          </a:p>
        </p:txBody>
      </p:sp>
      <p:cxnSp>
        <p:nvCxnSpPr>
          <p:cNvPr id="5" name="Straight Connector 4"/>
          <p:cNvCxnSpPr/>
          <p:nvPr/>
        </p:nvCxnSpPr>
        <p:spPr>
          <a:xfrm>
            <a:off x="381000" y="787400"/>
            <a:ext cx="8382000" cy="0"/>
          </a:xfrm>
          <a:prstGeom prst="line">
            <a:avLst/>
          </a:prstGeom>
        </p:spPr>
        <p:style>
          <a:lnRef idx="1">
            <a:schemeClr val="dk1"/>
          </a:lnRef>
          <a:fillRef idx="0">
            <a:schemeClr val="dk1"/>
          </a:fillRef>
          <a:effectRef idx="0">
            <a:schemeClr val="dk1"/>
          </a:effectRef>
          <a:fontRef idx="minor">
            <a:schemeClr val="tx1"/>
          </a:fontRef>
        </p:style>
      </p:cxnSp>
      <p:sp>
        <p:nvSpPr>
          <p:cNvPr id="3482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4A84752B-65F8-42D3-A6CA-9DC86D3E08EA}" type="slidenum">
              <a:rPr lang="en-US">
                <a:solidFill>
                  <a:srgbClr val="898989"/>
                </a:solidFill>
              </a:rPr>
              <a:pPr eaLnBrk="1" hangingPunct="1"/>
              <a:t>113</a:t>
            </a:fld>
            <a:endParaRPr lang="en-US">
              <a:solidFill>
                <a:srgbClr val="898989"/>
              </a:solidFill>
            </a:endParaRPr>
          </a:p>
        </p:txBody>
      </p:sp>
    </p:spTree>
    <p:extLst>
      <p:ext uri="{BB962C8B-B14F-4D97-AF65-F5344CB8AC3E}">
        <p14:creationId xmlns:p14="http://schemas.microsoft.com/office/powerpoint/2010/main" val="419319560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38150" y="-14288"/>
            <a:ext cx="8229600" cy="623888"/>
          </a:xfrm>
        </p:spPr>
        <p:txBody>
          <a:bodyPr/>
          <a:lstStyle/>
          <a:p>
            <a:pPr eaLnBrk="1" hangingPunct="1"/>
            <a:r>
              <a:rPr lang="en-US" sz="3200" b="1" dirty="0" smtClean="0">
                <a:solidFill>
                  <a:srgbClr val="FF0000"/>
                </a:solidFill>
              </a:rPr>
              <a:t>ADC</a:t>
            </a:r>
            <a:r>
              <a:rPr lang="en-US" sz="3200" b="1" dirty="0" smtClean="0">
                <a:solidFill>
                  <a:srgbClr val="0000FF"/>
                </a:solidFill>
              </a:rPr>
              <a:t>&lt;</a:t>
            </a:r>
            <a:r>
              <a:rPr lang="en-US" sz="3200" b="1" dirty="0" err="1" smtClean="0">
                <a:solidFill>
                  <a:srgbClr val="0000FF"/>
                </a:solidFill>
              </a:rPr>
              <a:t>cond</a:t>
            </a:r>
            <a:r>
              <a:rPr lang="en-US" sz="3200" b="1" dirty="0" smtClean="0">
                <a:solidFill>
                  <a:srgbClr val="0000FF"/>
                </a:solidFill>
              </a:rPr>
              <a:t>&gt;&lt;s&gt; &lt;Rd&gt;,&lt;Rs1&gt;,&lt;Shift Operand&gt;</a:t>
            </a:r>
          </a:p>
        </p:txBody>
      </p:sp>
      <p:sp>
        <p:nvSpPr>
          <p:cNvPr id="35843" name="Rectangle 3"/>
          <p:cNvSpPr txBox="1">
            <a:spLocks noChangeArrowheads="1"/>
          </p:cNvSpPr>
          <p:nvPr/>
        </p:nvSpPr>
        <p:spPr bwMode="auto">
          <a:xfrm>
            <a:off x="381000" y="1295400"/>
            <a:ext cx="8610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pitchFamily="34" charset="0"/>
              </a:defRPr>
            </a:lvl1pPr>
            <a:lvl2pPr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spcBef>
                <a:spcPts val="1800"/>
              </a:spcBef>
              <a:buFont typeface="Arial" pitchFamily="34" charset="0"/>
              <a:buChar char="•"/>
            </a:pPr>
            <a:r>
              <a:rPr lang="en-US" sz="2800">
                <a:latin typeface="Arial Narrow" pitchFamily="34" charset="0"/>
              </a:rPr>
              <a:t>Addition with carry:</a:t>
            </a:r>
            <a:r>
              <a:rPr lang="en-US" sz="2800" b="1">
                <a:latin typeface="Arial Narrow" pitchFamily="34" charset="0"/>
              </a:rPr>
              <a:t> Rd </a:t>
            </a:r>
            <a:r>
              <a:rPr lang="en-US" sz="2800" b="1">
                <a:latin typeface="Arial Narrow" pitchFamily="34" charset="0"/>
                <a:sym typeface="Wingdings" pitchFamily="2" charset="2"/>
              </a:rPr>
              <a:t> Rs1 + Shifter Operand </a:t>
            </a:r>
            <a:r>
              <a:rPr lang="en-US" sz="2800" b="1">
                <a:solidFill>
                  <a:srgbClr val="FF0000"/>
                </a:solidFill>
                <a:latin typeface="Arial Narrow" pitchFamily="34" charset="0"/>
                <a:sym typeface="Wingdings" pitchFamily="2" charset="2"/>
              </a:rPr>
              <a:t>+ C</a:t>
            </a:r>
          </a:p>
          <a:p>
            <a:pPr eaLnBrk="1" hangingPunct="1">
              <a:spcBef>
                <a:spcPts val="1800"/>
              </a:spcBef>
              <a:buFont typeface="Arial" pitchFamily="34" charset="0"/>
              <a:buChar char="•"/>
            </a:pPr>
            <a:r>
              <a:rPr lang="en-US" sz="2800">
                <a:latin typeface="Arial Narrow" pitchFamily="34" charset="0"/>
                <a:sym typeface="Wingdings" pitchFamily="2" charset="2"/>
              </a:rPr>
              <a:t>The value of C is determined by previous instructions</a:t>
            </a:r>
          </a:p>
          <a:p>
            <a:pPr eaLnBrk="1" hangingPunct="1">
              <a:spcBef>
                <a:spcPts val="1800"/>
              </a:spcBef>
              <a:buFont typeface="Arial" pitchFamily="34" charset="0"/>
              <a:buChar char="•"/>
            </a:pPr>
            <a:r>
              <a:rPr lang="en-US" sz="2800">
                <a:latin typeface="Arial Narrow" pitchFamily="34" charset="0"/>
                <a:sym typeface="Wingdings" pitchFamily="2" charset="2"/>
              </a:rPr>
              <a:t>Flags updated if S is used: N, Z, V, C</a:t>
            </a:r>
          </a:p>
          <a:p>
            <a:pPr eaLnBrk="1" hangingPunct="1">
              <a:spcBef>
                <a:spcPts val="1800"/>
              </a:spcBef>
              <a:buFont typeface="Arial" pitchFamily="34" charset="0"/>
              <a:buChar char="•"/>
            </a:pPr>
            <a:r>
              <a:rPr lang="en-US" sz="2800"/>
              <a:t>The ADC instruction is used to implement efficient multiword addition. For example, if 64-bit numbers are stored in R1:R0 and R3:R2, their sum can be stored in R5:R4 as shown below.</a:t>
            </a:r>
          </a:p>
          <a:p>
            <a:pPr lvl="1" eaLnBrk="1" hangingPunct="1">
              <a:spcBef>
                <a:spcPts val="1200"/>
              </a:spcBef>
            </a:pPr>
            <a:r>
              <a:rPr lang="en-US" sz="2800">
                <a:latin typeface="Arial Narrow" pitchFamily="34" charset="0"/>
                <a:sym typeface="Wingdings" pitchFamily="2" charset="2"/>
              </a:rPr>
              <a:t>ADDS  R4, R2, R0 	; add the least significant word 					; field &lt;S&gt; will update the carry bit</a:t>
            </a:r>
          </a:p>
          <a:p>
            <a:pPr lvl="1" eaLnBrk="1" hangingPunct="1"/>
            <a:r>
              <a:rPr lang="en-US" sz="2800">
                <a:latin typeface="Arial Narrow" pitchFamily="34" charset="0"/>
                <a:sym typeface="Wingdings" pitchFamily="2" charset="2"/>
              </a:rPr>
              <a:t>ADC    R5, R3, R1	; add the most significant word</a:t>
            </a:r>
            <a:endParaRPr lang="en-US" sz="2800">
              <a:latin typeface="Arial Narrow" pitchFamily="34" charset="0"/>
            </a:endParaRPr>
          </a:p>
        </p:txBody>
      </p:sp>
      <p:cxnSp>
        <p:nvCxnSpPr>
          <p:cNvPr id="5" name="Straight Connector 4"/>
          <p:cNvCxnSpPr/>
          <p:nvPr/>
        </p:nvCxnSpPr>
        <p:spPr>
          <a:xfrm>
            <a:off x="381000" y="787400"/>
            <a:ext cx="8382000" cy="0"/>
          </a:xfrm>
          <a:prstGeom prst="line">
            <a:avLst/>
          </a:prstGeom>
        </p:spPr>
        <p:style>
          <a:lnRef idx="1">
            <a:schemeClr val="dk1"/>
          </a:lnRef>
          <a:fillRef idx="0">
            <a:schemeClr val="dk1"/>
          </a:fillRef>
          <a:effectRef idx="0">
            <a:schemeClr val="dk1"/>
          </a:effectRef>
          <a:fontRef idx="minor">
            <a:schemeClr val="tx1"/>
          </a:fontRef>
        </p:style>
      </p:cxnSp>
      <p:sp>
        <p:nvSpPr>
          <p:cNvPr id="3584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B9463507-10BD-4645-AE8D-FF8F5640DBCF}" type="slidenum">
              <a:rPr lang="en-US">
                <a:solidFill>
                  <a:srgbClr val="898989"/>
                </a:solidFill>
              </a:rPr>
              <a:pPr eaLnBrk="1" hangingPunct="1"/>
              <a:t>114</a:t>
            </a:fld>
            <a:endParaRPr lang="en-US">
              <a:solidFill>
                <a:srgbClr val="898989"/>
              </a:solidFill>
            </a:endParaRPr>
          </a:p>
        </p:txBody>
      </p:sp>
    </p:spTree>
    <p:extLst>
      <p:ext uri="{BB962C8B-B14F-4D97-AF65-F5344CB8AC3E}">
        <p14:creationId xmlns:p14="http://schemas.microsoft.com/office/powerpoint/2010/main" val="231661330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38150" y="-14288"/>
            <a:ext cx="8229600" cy="623888"/>
          </a:xfrm>
        </p:spPr>
        <p:txBody>
          <a:bodyPr/>
          <a:lstStyle/>
          <a:p>
            <a:pPr eaLnBrk="1" hangingPunct="1"/>
            <a:r>
              <a:rPr lang="en-US" sz="3200" b="1" dirty="0" smtClean="0">
                <a:solidFill>
                  <a:srgbClr val="FF0000"/>
                </a:solidFill>
              </a:rPr>
              <a:t>SUB</a:t>
            </a:r>
            <a:r>
              <a:rPr lang="en-US" sz="3200" b="1" dirty="0" smtClean="0">
                <a:solidFill>
                  <a:srgbClr val="0000FF"/>
                </a:solidFill>
              </a:rPr>
              <a:t>&lt;</a:t>
            </a:r>
            <a:r>
              <a:rPr lang="en-US" sz="3200" b="1" dirty="0" err="1" smtClean="0">
                <a:solidFill>
                  <a:srgbClr val="0000FF"/>
                </a:solidFill>
              </a:rPr>
              <a:t>cond</a:t>
            </a:r>
            <a:r>
              <a:rPr lang="en-US" sz="3200" b="1" dirty="0" smtClean="0">
                <a:solidFill>
                  <a:srgbClr val="0000FF"/>
                </a:solidFill>
              </a:rPr>
              <a:t>&gt;&lt;s&gt; &lt;Rd&gt;,&lt;Rs1&gt;,&lt;Shift Operand&gt;</a:t>
            </a:r>
          </a:p>
        </p:txBody>
      </p:sp>
      <p:sp>
        <p:nvSpPr>
          <p:cNvPr id="36867" name="Rectangle 3"/>
          <p:cNvSpPr txBox="1">
            <a:spLocks noChangeArrowheads="1"/>
          </p:cNvSpPr>
          <p:nvPr/>
        </p:nvSpPr>
        <p:spPr bwMode="auto">
          <a:xfrm>
            <a:off x="76200" y="1447800"/>
            <a:ext cx="9067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pitchFamily="34" charset="0"/>
              </a:defRPr>
            </a:lvl1pPr>
            <a:lvl2pPr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spcBef>
                <a:spcPts val="1800"/>
              </a:spcBef>
              <a:buFont typeface="Arial" pitchFamily="34" charset="0"/>
              <a:buChar char="•"/>
            </a:pPr>
            <a:r>
              <a:rPr lang="en-US" sz="2800" b="1">
                <a:latin typeface="Arial Narrow" pitchFamily="34" charset="0"/>
              </a:rPr>
              <a:t>Rd </a:t>
            </a:r>
            <a:r>
              <a:rPr lang="en-US" sz="2800" b="1">
                <a:latin typeface="Arial Narrow" pitchFamily="34" charset="0"/>
                <a:sym typeface="Wingdings" pitchFamily="2" charset="2"/>
              </a:rPr>
              <a:t> Rs1 - Shifter Operand</a:t>
            </a:r>
          </a:p>
          <a:p>
            <a:pPr eaLnBrk="1" hangingPunct="1">
              <a:spcBef>
                <a:spcPts val="1800"/>
              </a:spcBef>
              <a:buFont typeface="Arial" pitchFamily="34" charset="0"/>
              <a:buChar char="•"/>
            </a:pPr>
            <a:r>
              <a:rPr lang="en-US" sz="2800">
                <a:latin typeface="Arial Narrow" pitchFamily="34" charset="0"/>
                <a:sym typeface="Wingdings" pitchFamily="2" charset="2"/>
              </a:rPr>
              <a:t>Flags updated if S is used: N, Z, V, C</a:t>
            </a:r>
          </a:p>
          <a:p>
            <a:pPr eaLnBrk="1" hangingPunct="1">
              <a:spcBef>
                <a:spcPts val="1800"/>
              </a:spcBef>
              <a:buFont typeface="Arial" pitchFamily="34" charset="0"/>
              <a:buChar char="•"/>
            </a:pPr>
            <a:r>
              <a:rPr lang="en-US" sz="2800">
                <a:latin typeface="Arial Narrow" pitchFamily="34" charset="0"/>
                <a:sym typeface="Wingdings" pitchFamily="2" charset="2"/>
              </a:rPr>
              <a:t>Examples:</a:t>
            </a:r>
          </a:p>
          <a:p>
            <a:pPr lvl="1" eaLnBrk="1" hangingPunct="1">
              <a:spcBef>
                <a:spcPts val="1200"/>
              </a:spcBef>
            </a:pPr>
            <a:r>
              <a:rPr lang="en-US" sz="2600">
                <a:latin typeface="Arial Narrow" pitchFamily="34" charset="0"/>
                <a:sym typeface="Wingdings" pitchFamily="2" charset="2"/>
              </a:rPr>
              <a:t>SUBS R0, R0, #1 		     ; decrement R0 by 1, update flags	</a:t>
            </a:r>
          </a:p>
          <a:p>
            <a:pPr lvl="1" eaLnBrk="1" hangingPunct="1">
              <a:spcBef>
                <a:spcPts val="1200"/>
              </a:spcBef>
            </a:pPr>
            <a:r>
              <a:rPr lang="en-US" sz="2600">
                <a:latin typeface="Arial Narrow" pitchFamily="34" charset="0"/>
                <a:sym typeface="Wingdings" pitchFamily="2" charset="2"/>
              </a:rPr>
              <a:t>SUB    R0, R2, R1		     ; R0  R2 – R1</a:t>
            </a:r>
          </a:p>
          <a:p>
            <a:pPr lvl="1" eaLnBrk="1" hangingPunct="1"/>
            <a:endParaRPr lang="en-US" sz="2600">
              <a:latin typeface="Arial Narrow" pitchFamily="34" charset="0"/>
              <a:sym typeface="Wingdings" pitchFamily="2" charset="2"/>
            </a:endParaRPr>
          </a:p>
          <a:p>
            <a:pPr lvl="1" eaLnBrk="1" hangingPunct="1"/>
            <a:r>
              <a:rPr lang="en-US" sz="2600">
                <a:latin typeface="Arial Narrow" pitchFamily="34" charset="0"/>
                <a:sym typeface="Wingdings" pitchFamily="2" charset="2"/>
              </a:rPr>
              <a:t>SUB    R0, R2, R1, LSR #2    ;  R0  R2 – Logical_shift_right </a:t>
            </a:r>
          </a:p>
          <a:p>
            <a:pPr lvl="1" eaLnBrk="1" hangingPunct="1"/>
            <a:r>
              <a:rPr lang="en-US" sz="2600">
                <a:latin typeface="Arial Narrow" pitchFamily="34" charset="0"/>
                <a:sym typeface="Wingdings" pitchFamily="2" charset="2"/>
              </a:rPr>
              <a:t>                                                ; of  R1 by 2</a:t>
            </a:r>
            <a:endParaRPr lang="en-US" sz="2600">
              <a:latin typeface="Arial Narrow" pitchFamily="34" charset="0"/>
            </a:endParaRPr>
          </a:p>
          <a:p>
            <a:pPr lvl="1" eaLnBrk="1" hangingPunct="1"/>
            <a:endParaRPr lang="en-US" sz="2600">
              <a:latin typeface="Arial Narrow" pitchFamily="34" charset="0"/>
            </a:endParaRPr>
          </a:p>
        </p:txBody>
      </p:sp>
      <p:cxnSp>
        <p:nvCxnSpPr>
          <p:cNvPr id="5" name="Straight Connector 4"/>
          <p:cNvCxnSpPr/>
          <p:nvPr/>
        </p:nvCxnSpPr>
        <p:spPr>
          <a:xfrm>
            <a:off x="381000" y="787400"/>
            <a:ext cx="8382000" cy="0"/>
          </a:xfrm>
          <a:prstGeom prst="line">
            <a:avLst/>
          </a:prstGeom>
        </p:spPr>
        <p:style>
          <a:lnRef idx="1">
            <a:schemeClr val="dk1"/>
          </a:lnRef>
          <a:fillRef idx="0">
            <a:schemeClr val="dk1"/>
          </a:fillRef>
          <a:effectRef idx="0">
            <a:schemeClr val="dk1"/>
          </a:effectRef>
          <a:fontRef idx="minor">
            <a:schemeClr val="tx1"/>
          </a:fontRef>
        </p:style>
      </p:cxnSp>
      <p:sp>
        <p:nvSpPr>
          <p:cNvPr id="36869"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282A4A8E-5114-4B91-A76B-4376103B84FC}" type="slidenum">
              <a:rPr lang="en-US">
                <a:solidFill>
                  <a:srgbClr val="898989"/>
                </a:solidFill>
              </a:rPr>
              <a:pPr eaLnBrk="1" hangingPunct="1"/>
              <a:t>115</a:t>
            </a:fld>
            <a:endParaRPr lang="en-US">
              <a:solidFill>
                <a:srgbClr val="898989"/>
              </a:solidFill>
            </a:endParaRPr>
          </a:p>
        </p:txBody>
      </p:sp>
    </p:spTree>
    <p:extLst>
      <p:ext uri="{BB962C8B-B14F-4D97-AF65-F5344CB8AC3E}">
        <p14:creationId xmlns:p14="http://schemas.microsoft.com/office/powerpoint/2010/main" val="321538434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38150" y="-14288"/>
            <a:ext cx="8229600" cy="623888"/>
          </a:xfrm>
        </p:spPr>
        <p:txBody>
          <a:bodyPr/>
          <a:lstStyle/>
          <a:p>
            <a:pPr eaLnBrk="1" hangingPunct="1"/>
            <a:r>
              <a:rPr lang="en-US" sz="3200" b="1" dirty="0" smtClean="0">
                <a:solidFill>
                  <a:srgbClr val="FF0000"/>
                </a:solidFill>
              </a:rPr>
              <a:t>SBC</a:t>
            </a:r>
            <a:r>
              <a:rPr lang="en-US" sz="3200" b="1" dirty="0" smtClean="0">
                <a:solidFill>
                  <a:srgbClr val="0000FF"/>
                </a:solidFill>
              </a:rPr>
              <a:t>&lt;</a:t>
            </a:r>
            <a:r>
              <a:rPr lang="en-US" sz="3200" b="1" dirty="0" err="1" smtClean="0">
                <a:solidFill>
                  <a:srgbClr val="0000FF"/>
                </a:solidFill>
              </a:rPr>
              <a:t>cond</a:t>
            </a:r>
            <a:r>
              <a:rPr lang="en-US" sz="3200" b="1" dirty="0" smtClean="0">
                <a:solidFill>
                  <a:srgbClr val="0000FF"/>
                </a:solidFill>
              </a:rPr>
              <a:t>&gt;&lt;s&gt; &lt;Rd&gt;,&lt;Rs1&gt;,&lt;Shift Operand&gt;</a:t>
            </a:r>
          </a:p>
        </p:txBody>
      </p:sp>
      <p:sp>
        <p:nvSpPr>
          <p:cNvPr id="37891" name="Rectangle 3"/>
          <p:cNvSpPr txBox="1">
            <a:spLocks noChangeArrowheads="1"/>
          </p:cNvSpPr>
          <p:nvPr/>
        </p:nvSpPr>
        <p:spPr bwMode="auto">
          <a:xfrm>
            <a:off x="0" y="990600"/>
            <a:ext cx="8991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spcBef>
                <a:spcPts val="1800"/>
              </a:spcBef>
              <a:buFont typeface="Arial" pitchFamily="34" charset="0"/>
              <a:buChar char="•"/>
            </a:pPr>
            <a:r>
              <a:rPr lang="en-US" sz="2400">
                <a:latin typeface="Arial Narrow" pitchFamily="34" charset="0"/>
              </a:rPr>
              <a:t>Subtract with carry:</a:t>
            </a:r>
            <a:r>
              <a:rPr lang="en-US" sz="2400" b="1">
                <a:latin typeface="Arial Narrow" pitchFamily="34" charset="0"/>
              </a:rPr>
              <a:t> Rd </a:t>
            </a:r>
            <a:r>
              <a:rPr lang="en-US" sz="2400" b="1">
                <a:latin typeface="Arial Narrow" pitchFamily="34" charset="0"/>
                <a:sym typeface="Wingdings" pitchFamily="2" charset="2"/>
              </a:rPr>
              <a:t> Rs1 - Shifter Operand </a:t>
            </a:r>
            <a:r>
              <a:rPr lang="en-US" sz="2400" b="1">
                <a:solidFill>
                  <a:srgbClr val="FF0000"/>
                </a:solidFill>
                <a:latin typeface="Arial Narrow" pitchFamily="34" charset="0"/>
                <a:sym typeface="Wingdings" pitchFamily="2" charset="2"/>
              </a:rPr>
              <a:t>– NOT C</a:t>
            </a:r>
          </a:p>
          <a:p>
            <a:pPr eaLnBrk="1" hangingPunct="1">
              <a:spcBef>
                <a:spcPts val="1800"/>
              </a:spcBef>
              <a:buFont typeface="Arial" pitchFamily="34" charset="0"/>
              <a:buChar char="•"/>
            </a:pPr>
            <a:r>
              <a:rPr lang="en-US" sz="2400" b="1" i="1">
                <a:latin typeface="Arial Narrow" pitchFamily="34" charset="0"/>
                <a:sym typeface="Wingdings" pitchFamily="2" charset="2"/>
              </a:rPr>
              <a:t>The value of C is determined by previous instructions. </a:t>
            </a:r>
          </a:p>
          <a:p>
            <a:pPr eaLnBrk="1" hangingPunct="1">
              <a:spcBef>
                <a:spcPts val="1800"/>
              </a:spcBef>
              <a:buFont typeface="Arial" pitchFamily="34" charset="0"/>
              <a:buChar char="•"/>
            </a:pPr>
            <a:r>
              <a:rPr lang="en-US" sz="2400" b="1" i="1">
                <a:latin typeface="Arial Narrow" pitchFamily="34" charset="0"/>
                <a:sym typeface="Wingdings" pitchFamily="2" charset="2"/>
              </a:rPr>
              <a:t>For subtraction, ARM clears the carry if the result is less than 0 (borrow required). The carry flag (C) is the inverse of a borrow flag. Therefore, if a borrow is required by the operation, C will be set to 0 and SBC will subtract an additional one from current value. </a:t>
            </a:r>
          </a:p>
          <a:p>
            <a:pPr eaLnBrk="1" hangingPunct="1">
              <a:spcBef>
                <a:spcPts val="1800"/>
              </a:spcBef>
              <a:buFont typeface="Arial" pitchFamily="34" charset="0"/>
              <a:buChar char="•"/>
            </a:pPr>
            <a:r>
              <a:rPr lang="en-US" sz="2400">
                <a:latin typeface="Arial Narrow" pitchFamily="34" charset="0"/>
                <a:sym typeface="Wingdings" pitchFamily="2" charset="2"/>
              </a:rPr>
              <a:t>Flags updated if S is used: N, Z, V, C</a:t>
            </a:r>
          </a:p>
          <a:p>
            <a:pPr eaLnBrk="1" hangingPunct="1">
              <a:spcBef>
                <a:spcPts val="1800"/>
              </a:spcBef>
              <a:buFont typeface="Arial" pitchFamily="34" charset="0"/>
              <a:buChar char="•"/>
            </a:pPr>
            <a:r>
              <a:rPr lang="en-US" sz="2400"/>
              <a:t>The SUB instruction is used to implement efficient multiword subtraction. For example, if 64-bit numbers are stored in R1:R0 and R3:R2, their difference can be stored in R5:R4 as shown below.</a:t>
            </a:r>
          </a:p>
          <a:p>
            <a:r>
              <a:rPr lang="en-US" sz="2400"/>
              <a:t>		SUBS R4, R2, R0 	; subtract least significant words</a:t>
            </a:r>
          </a:p>
          <a:p>
            <a:r>
              <a:rPr lang="en-US" sz="2400"/>
              <a:t>		</a:t>
            </a:r>
            <a:r>
              <a:rPr lang="en-US" sz="2400" b="1">
                <a:solidFill>
                  <a:srgbClr val="FF0000"/>
                </a:solidFill>
              </a:rPr>
              <a:t>SBC</a:t>
            </a:r>
            <a:r>
              <a:rPr lang="en-US" sz="2400">
                <a:solidFill>
                  <a:srgbClr val="FF0000"/>
                </a:solidFill>
              </a:rPr>
              <a:t> </a:t>
            </a:r>
            <a:r>
              <a:rPr lang="en-US" sz="2400"/>
              <a:t>R5, R3, R1 	; subtract most significant words 					  minus borrow</a:t>
            </a:r>
            <a:endParaRPr lang="en-US" sz="2400">
              <a:latin typeface="Arial Narrow" pitchFamily="34" charset="0"/>
            </a:endParaRPr>
          </a:p>
        </p:txBody>
      </p:sp>
      <p:cxnSp>
        <p:nvCxnSpPr>
          <p:cNvPr id="5" name="Straight Connector 4"/>
          <p:cNvCxnSpPr/>
          <p:nvPr/>
        </p:nvCxnSpPr>
        <p:spPr>
          <a:xfrm>
            <a:off x="381000" y="787400"/>
            <a:ext cx="8382000" cy="0"/>
          </a:xfrm>
          <a:prstGeom prst="line">
            <a:avLst/>
          </a:prstGeom>
        </p:spPr>
        <p:style>
          <a:lnRef idx="1">
            <a:schemeClr val="dk1"/>
          </a:lnRef>
          <a:fillRef idx="0">
            <a:schemeClr val="dk1"/>
          </a:fillRef>
          <a:effectRef idx="0">
            <a:schemeClr val="dk1"/>
          </a:effectRef>
          <a:fontRef idx="minor">
            <a:schemeClr val="tx1"/>
          </a:fontRef>
        </p:style>
      </p:cxnSp>
      <p:sp>
        <p:nvSpPr>
          <p:cNvPr id="3789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A2A535CE-43B4-45D7-A9F4-0D1B62288E6D}" type="slidenum">
              <a:rPr lang="en-US">
                <a:solidFill>
                  <a:srgbClr val="898989"/>
                </a:solidFill>
              </a:rPr>
              <a:pPr eaLnBrk="1" hangingPunct="1"/>
              <a:t>116</a:t>
            </a:fld>
            <a:endParaRPr lang="en-US">
              <a:solidFill>
                <a:srgbClr val="898989"/>
              </a:solidFill>
            </a:endParaRPr>
          </a:p>
        </p:txBody>
      </p:sp>
    </p:spTree>
    <p:extLst>
      <p:ext uri="{BB962C8B-B14F-4D97-AF65-F5344CB8AC3E}">
        <p14:creationId xmlns:p14="http://schemas.microsoft.com/office/powerpoint/2010/main" val="93783561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0" y="-14288"/>
            <a:ext cx="9144000" cy="623888"/>
          </a:xfrm>
        </p:spPr>
        <p:txBody>
          <a:bodyPr/>
          <a:lstStyle/>
          <a:p>
            <a:pPr eaLnBrk="1" hangingPunct="1"/>
            <a:r>
              <a:rPr lang="en-US" sz="3200" b="1" dirty="0" smtClean="0">
                <a:solidFill>
                  <a:srgbClr val="FF0000"/>
                </a:solidFill>
              </a:rPr>
              <a:t>MUL</a:t>
            </a:r>
            <a:r>
              <a:rPr lang="en-US" sz="3200" b="1" dirty="0" smtClean="0">
                <a:solidFill>
                  <a:srgbClr val="0000FF"/>
                </a:solidFill>
              </a:rPr>
              <a:t>&lt;</a:t>
            </a:r>
            <a:r>
              <a:rPr lang="en-US" sz="3200" b="1" dirty="0" err="1" smtClean="0">
                <a:solidFill>
                  <a:srgbClr val="0000FF"/>
                </a:solidFill>
              </a:rPr>
              <a:t>cond</a:t>
            </a:r>
            <a:r>
              <a:rPr lang="en-US" sz="3200" b="1" dirty="0" smtClean="0">
                <a:solidFill>
                  <a:srgbClr val="0000FF"/>
                </a:solidFill>
              </a:rPr>
              <a:t>&gt;&lt;s&gt; &lt;Rd&gt;,&lt;Rs1&gt;,&lt;Shift Operand&gt;</a:t>
            </a:r>
          </a:p>
        </p:txBody>
      </p:sp>
      <p:cxnSp>
        <p:nvCxnSpPr>
          <p:cNvPr id="5" name="Straight Connector 4"/>
          <p:cNvCxnSpPr/>
          <p:nvPr/>
        </p:nvCxnSpPr>
        <p:spPr>
          <a:xfrm>
            <a:off x="381000" y="787400"/>
            <a:ext cx="8382000" cy="0"/>
          </a:xfrm>
          <a:prstGeom prst="line">
            <a:avLst/>
          </a:prstGeom>
        </p:spPr>
        <p:style>
          <a:lnRef idx="1">
            <a:schemeClr val="dk1"/>
          </a:lnRef>
          <a:fillRef idx="0">
            <a:schemeClr val="dk1"/>
          </a:fillRef>
          <a:effectRef idx="0">
            <a:schemeClr val="dk1"/>
          </a:effectRef>
          <a:fontRef idx="minor">
            <a:schemeClr val="tx1"/>
          </a:fontRef>
        </p:style>
      </p:cxnSp>
      <p:sp>
        <p:nvSpPr>
          <p:cNvPr id="3891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BF8D43DF-0890-41B9-8089-F5EF6589C8DC}" type="slidenum">
              <a:rPr lang="en-US">
                <a:solidFill>
                  <a:srgbClr val="898989"/>
                </a:solidFill>
              </a:rPr>
              <a:pPr eaLnBrk="1" hangingPunct="1"/>
              <a:t>117</a:t>
            </a:fld>
            <a:endParaRPr lang="en-US">
              <a:solidFill>
                <a:srgbClr val="898989"/>
              </a:solidFill>
            </a:endParaRPr>
          </a:p>
        </p:txBody>
      </p:sp>
      <p:sp>
        <p:nvSpPr>
          <p:cNvPr id="38917" name="Rectangle 3"/>
          <p:cNvSpPr txBox="1">
            <a:spLocks noChangeArrowheads="1"/>
          </p:cNvSpPr>
          <p:nvPr/>
        </p:nvSpPr>
        <p:spPr bwMode="auto">
          <a:xfrm>
            <a:off x="381000" y="1066800"/>
            <a:ext cx="8077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pitchFamily="34" charset="0"/>
              </a:defRPr>
            </a:lvl1pPr>
            <a:lvl2pPr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spcBef>
                <a:spcPts val="1800"/>
              </a:spcBef>
              <a:buFont typeface="Arial" pitchFamily="34" charset="0"/>
              <a:buChar char="•"/>
            </a:pPr>
            <a:r>
              <a:rPr lang="en-US" sz="2800" b="1">
                <a:latin typeface="Arial Narrow" pitchFamily="34" charset="0"/>
              </a:rPr>
              <a:t>Rd </a:t>
            </a:r>
            <a:r>
              <a:rPr lang="en-US" sz="2800" b="1">
                <a:latin typeface="Arial Narrow" pitchFamily="34" charset="0"/>
                <a:sym typeface="Wingdings" pitchFamily="2" charset="2"/>
              </a:rPr>
              <a:t> Rs1 * Shift_Operand</a:t>
            </a:r>
          </a:p>
          <a:p>
            <a:pPr eaLnBrk="1" hangingPunct="1">
              <a:spcBef>
                <a:spcPts val="1800"/>
              </a:spcBef>
              <a:buFont typeface="Arial" pitchFamily="34" charset="0"/>
              <a:buChar char="•"/>
            </a:pPr>
            <a:r>
              <a:rPr lang="en-US" sz="2800">
                <a:latin typeface="Arial Narrow" pitchFamily="34" charset="0"/>
                <a:sym typeface="Wingdings" pitchFamily="2" charset="2"/>
              </a:rPr>
              <a:t>Flags updated if S is used: N, Z </a:t>
            </a:r>
          </a:p>
          <a:p>
            <a:pPr eaLnBrk="1" hangingPunct="1">
              <a:spcBef>
                <a:spcPts val="1800"/>
              </a:spcBef>
              <a:buFont typeface="Arial" pitchFamily="34" charset="0"/>
              <a:buChar char="•"/>
            </a:pPr>
            <a:r>
              <a:rPr lang="en-US" sz="2800">
                <a:latin typeface="Arial Narrow" pitchFamily="34" charset="0"/>
                <a:sym typeface="Wingdings" pitchFamily="2" charset="2"/>
              </a:rPr>
              <a:t>MUL performs a 32x32 operation, and stores the lower 32 bit of the result into Rd. </a:t>
            </a:r>
          </a:p>
          <a:p>
            <a:pPr eaLnBrk="1" hangingPunct="1">
              <a:spcBef>
                <a:spcPts val="1800"/>
              </a:spcBef>
              <a:buFont typeface="Arial" pitchFamily="34" charset="0"/>
              <a:buChar char="•"/>
            </a:pPr>
            <a:r>
              <a:rPr lang="en-US" sz="2800">
                <a:latin typeface="Arial Narrow" pitchFamily="34" charset="0"/>
                <a:sym typeface="Wingdings" pitchFamily="2" charset="2"/>
              </a:rPr>
              <a:t>Since only the least significant 32-bits are stored, the result may not be the complete  Suitable only for half-word. To overcome this instruction, use the </a:t>
            </a:r>
            <a:r>
              <a:rPr lang="en-US" sz="2800">
                <a:latin typeface="Arial Narrow" pitchFamily="34" charset="0"/>
                <a:sym typeface="Wingdings" pitchFamily="2" charset="2"/>
                <a:hlinkClick r:id="rId3" action="ppaction://hlinkfile"/>
              </a:rPr>
              <a:t>UMULL</a:t>
            </a:r>
            <a:r>
              <a:rPr lang="en-US" sz="2800">
                <a:latin typeface="Arial Narrow" pitchFamily="34" charset="0"/>
                <a:sym typeface="Wingdings" pitchFamily="2" charset="2"/>
              </a:rPr>
              <a:t> instruction.</a:t>
            </a:r>
          </a:p>
          <a:p>
            <a:pPr eaLnBrk="1" hangingPunct="1">
              <a:spcBef>
                <a:spcPts val="1800"/>
              </a:spcBef>
              <a:buFont typeface="Arial" pitchFamily="34" charset="0"/>
              <a:buChar char="•"/>
            </a:pPr>
            <a:r>
              <a:rPr lang="en-US" sz="2800">
                <a:latin typeface="Arial Narrow" pitchFamily="34" charset="0"/>
                <a:sym typeface="Wingdings" pitchFamily="2" charset="2"/>
              </a:rPr>
              <a:t>Example: </a:t>
            </a:r>
          </a:p>
          <a:p>
            <a:pPr lvl="1" eaLnBrk="1" hangingPunct="1">
              <a:spcBef>
                <a:spcPts val="1800"/>
              </a:spcBef>
            </a:pPr>
            <a:r>
              <a:rPr lang="en-US" sz="2800">
                <a:latin typeface="Arial Narrow" pitchFamily="34" charset="0"/>
                <a:sym typeface="Wingdings" pitchFamily="2" charset="2"/>
              </a:rPr>
              <a:t>	MUL R0, R1, R2	;R0  R1*R2</a:t>
            </a:r>
          </a:p>
          <a:p>
            <a:pPr lvl="1" eaLnBrk="1" hangingPunct="1">
              <a:spcBef>
                <a:spcPts val="1800"/>
              </a:spcBef>
            </a:pPr>
            <a:endParaRPr lang="en-US" sz="2800">
              <a:latin typeface="Arial Narrow" pitchFamily="34" charset="0"/>
            </a:endParaRPr>
          </a:p>
        </p:txBody>
      </p:sp>
    </p:spTree>
    <p:extLst>
      <p:ext uri="{BB962C8B-B14F-4D97-AF65-F5344CB8AC3E}">
        <p14:creationId xmlns:p14="http://schemas.microsoft.com/office/powerpoint/2010/main" val="230927367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690563" y="6243638"/>
            <a:ext cx="1903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39939" name="Rectangle 3"/>
          <p:cNvSpPr>
            <a:spLocks noChangeArrowheads="1"/>
          </p:cNvSpPr>
          <p:nvPr/>
        </p:nvSpPr>
        <p:spPr bwMode="auto">
          <a:xfrm>
            <a:off x="3125788" y="6243638"/>
            <a:ext cx="289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39940" name="Rectangle 4"/>
          <p:cNvSpPr>
            <a:spLocks noChangeArrowheads="1"/>
          </p:cNvSpPr>
          <p:nvPr/>
        </p:nvSpPr>
        <p:spPr bwMode="auto">
          <a:xfrm>
            <a:off x="690563" y="6243638"/>
            <a:ext cx="1903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39941" name="Rectangle 5"/>
          <p:cNvSpPr>
            <a:spLocks noChangeArrowheads="1"/>
          </p:cNvSpPr>
          <p:nvPr/>
        </p:nvSpPr>
        <p:spPr bwMode="auto">
          <a:xfrm>
            <a:off x="3125788" y="6243638"/>
            <a:ext cx="289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47110" name="Rectangle 6"/>
          <p:cNvSpPr>
            <a:spLocks noGrp="1" noChangeArrowheads="1"/>
          </p:cNvSpPr>
          <p:nvPr>
            <p:ph type="title"/>
          </p:nvPr>
        </p:nvSpPr>
        <p:spPr>
          <a:xfrm>
            <a:off x="457200" y="1447800"/>
            <a:ext cx="8229600" cy="685800"/>
          </a:xfrm>
        </p:spPr>
        <p:txBody>
          <a:bodyPr>
            <a:normAutofit fontScale="90000"/>
          </a:bodyPr>
          <a:lstStyle/>
          <a:p>
            <a:pPr>
              <a:defRPr/>
            </a:pPr>
            <a:r>
              <a:rPr lang="en-US" dirty="0" smtClean="0">
                <a:solidFill>
                  <a:srgbClr val="0000FF"/>
                </a:solidFill>
              </a:rPr>
              <a:t>LOGICAL OPERATION</a:t>
            </a:r>
            <a:endParaRPr lang="en-US" dirty="0">
              <a:solidFill>
                <a:srgbClr val="0000FF"/>
              </a:solidFill>
            </a:endParaRPr>
          </a:p>
        </p:txBody>
      </p:sp>
      <p:sp>
        <p:nvSpPr>
          <p:cNvPr id="39943" name="Rectangle 7"/>
          <p:cNvSpPr>
            <a:spLocks noGrp="1" noChangeArrowheads="1"/>
          </p:cNvSpPr>
          <p:nvPr>
            <p:ph type="body" idx="1"/>
          </p:nvPr>
        </p:nvSpPr>
        <p:spPr>
          <a:xfrm>
            <a:off x="838200" y="2438400"/>
            <a:ext cx="8229600" cy="5105400"/>
          </a:xfrm>
        </p:spPr>
        <p:txBody>
          <a:bodyPr/>
          <a:lstStyle/>
          <a:p>
            <a:pPr lvl="1"/>
            <a:r>
              <a:rPr lang="en-US" smtClean="0"/>
              <a:t>AND	operand1 AND operand2</a:t>
            </a:r>
          </a:p>
          <a:p>
            <a:pPr lvl="1"/>
            <a:r>
              <a:rPr lang="en-US" smtClean="0"/>
              <a:t>EOR	operand1 EOR operand2</a:t>
            </a:r>
          </a:p>
          <a:p>
            <a:pPr lvl="1"/>
            <a:r>
              <a:rPr lang="en-US" smtClean="0"/>
              <a:t>ORR	operand1 OR operand2</a:t>
            </a:r>
          </a:p>
          <a:p>
            <a:pPr lvl="1"/>
            <a:r>
              <a:rPr lang="en-US" smtClean="0"/>
              <a:t>BIC	operand1 AND NOT operand2</a:t>
            </a:r>
          </a:p>
        </p:txBody>
      </p:sp>
      <p:sp>
        <p:nvSpPr>
          <p:cNvPr id="3994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D8A1DC50-E6AB-4F06-92D3-8FFF099BA07E}" type="slidenum">
              <a:rPr lang="en-US">
                <a:solidFill>
                  <a:srgbClr val="898989"/>
                </a:solidFill>
              </a:rPr>
              <a:pPr eaLnBrk="1" hangingPunct="1"/>
              <a:t>118</a:t>
            </a:fld>
            <a:endParaRPr lang="en-US">
              <a:solidFill>
                <a:srgbClr val="898989"/>
              </a:solidFill>
            </a:endParaRPr>
          </a:p>
        </p:txBody>
      </p:sp>
    </p:spTree>
    <p:extLst>
      <p:ext uri="{BB962C8B-B14F-4D97-AF65-F5344CB8AC3E}">
        <p14:creationId xmlns:p14="http://schemas.microsoft.com/office/powerpoint/2010/main" val="2781767904"/>
      </p:ext>
    </p:extLst>
  </p:cSld>
  <p:clrMapOvr>
    <a:masterClrMapping/>
  </p:clrMapOvr>
  <p:transition spd="slow"/>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0" y="-14288"/>
            <a:ext cx="9144000" cy="1004888"/>
          </a:xfrm>
        </p:spPr>
        <p:txBody>
          <a:bodyPr>
            <a:normAutofit fontScale="90000"/>
          </a:bodyPr>
          <a:lstStyle/>
          <a:p>
            <a:pPr eaLnBrk="1" hangingPunct="1">
              <a:defRPr/>
            </a:pPr>
            <a:r>
              <a:rPr lang="en-US" sz="3200" b="1" dirty="0" smtClean="0">
                <a:solidFill>
                  <a:srgbClr val="FF0000"/>
                </a:solidFill>
              </a:rPr>
              <a:t>AND, EOR, ORR, BIC </a:t>
            </a:r>
            <a:r>
              <a:rPr lang="en-US" sz="3200" b="1" dirty="0" smtClean="0">
                <a:solidFill>
                  <a:srgbClr val="0000FF"/>
                </a:solidFill>
              </a:rPr>
              <a:t>&lt;</a:t>
            </a:r>
            <a:r>
              <a:rPr lang="en-US" sz="3200" b="1" dirty="0" err="1" smtClean="0">
                <a:solidFill>
                  <a:srgbClr val="0000FF"/>
                </a:solidFill>
              </a:rPr>
              <a:t>cond</a:t>
            </a:r>
            <a:r>
              <a:rPr lang="en-US" sz="3200" b="1" dirty="0" smtClean="0">
                <a:solidFill>
                  <a:srgbClr val="0000FF"/>
                </a:solidFill>
              </a:rPr>
              <a:t>&gt;&lt;s&gt; &lt;Rd&gt;,&lt;Rs1&gt;,&lt;Shift Operand&gt;</a:t>
            </a:r>
          </a:p>
        </p:txBody>
      </p:sp>
      <p:sp>
        <p:nvSpPr>
          <p:cNvPr id="40963" name="Rectangle 3"/>
          <p:cNvSpPr txBox="1">
            <a:spLocks noChangeArrowheads="1"/>
          </p:cNvSpPr>
          <p:nvPr/>
        </p:nvSpPr>
        <p:spPr bwMode="auto">
          <a:xfrm>
            <a:off x="190500" y="1219200"/>
            <a:ext cx="87630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buFont typeface="Arial" pitchFamily="34" charset="0"/>
              <a:buChar char="•"/>
            </a:pPr>
            <a:r>
              <a:rPr lang="en-US" sz="2400"/>
              <a:t>Syntax:</a:t>
            </a:r>
          </a:p>
          <a:p>
            <a:pPr lvl="1"/>
            <a:r>
              <a:rPr lang="en-US" sz="2400"/>
              <a:t>&lt;Operation&gt;{&lt;cond&gt;}{S} Rd, Rn, Shift_Operand</a:t>
            </a:r>
          </a:p>
          <a:p>
            <a:pPr eaLnBrk="1" hangingPunct="1">
              <a:spcBef>
                <a:spcPts val="1800"/>
              </a:spcBef>
              <a:buFont typeface="Arial" pitchFamily="34" charset="0"/>
              <a:buChar char="•"/>
            </a:pPr>
            <a:r>
              <a:rPr lang="en-US" sz="2400"/>
              <a:t>Flags updated if S used: N, Z, C</a:t>
            </a:r>
          </a:p>
          <a:p>
            <a:pPr eaLnBrk="1" hangingPunct="1">
              <a:spcBef>
                <a:spcPts val="1800"/>
              </a:spcBef>
              <a:buFont typeface="Arial" pitchFamily="34" charset="0"/>
              <a:buChar char="•"/>
            </a:pPr>
            <a:r>
              <a:rPr lang="en-US" sz="2400"/>
              <a:t>Logical operations can be used to manipulate the data. Examples:</a:t>
            </a:r>
          </a:p>
          <a:p>
            <a:pPr lvl="1" eaLnBrk="1" hangingPunct="1">
              <a:spcBef>
                <a:spcPts val="1800"/>
              </a:spcBef>
              <a:buFont typeface="Arial" pitchFamily="34" charset="0"/>
              <a:buChar char="•"/>
            </a:pPr>
            <a:r>
              <a:rPr lang="en-US" sz="2400" b="1" u="sng"/>
              <a:t>AND</a:t>
            </a:r>
            <a:r>
              <a:rPr lang="en-US" sz="2400"/>
              <a:t> R0, R0, #0x8000 		; </a:t>
            </a:r>
            <a:r>
              <a:rPr lang="en-US" sz="2400" b="1" u="sng"/>
              <a:t>mask</a:t>
            </a:r>
            <a:r>
              <a:rPr lang="en-US" sz="2400"/>
              <a:t> bit D15 of R0</a:t>
            </a:r>
          </a:p>
          <a:p>
            <a:pPr lvl="1" eaLnBrk="1" hangingPunct="1">
              <a:spcBef>
                <a:spcPts val="1800"/>
              </a:spcBef>
              <a:buFont typeface="Arial" pitchFamily="34" charset="0"/>
              <a:buChar char="•"/>
            </a:pPr>
            <a:r>
              <a:rPr lang="en-US" sz="2400" b="1" u="sng"/>
              <a:t>EOR</a:t>
            </a:r>
            <a:r>
              <a:rPr lang="en-US" sz="2400"/>
              <a:t> R0, R0, #0x8000 		; </a:t>
            </a:r>
            <a:r>
              <a:rPr lang="en-US" sz="2400" b="1" u="sng"/>
              <a:t>toggle</a:t>
            </a:r>
            <a:r>
              <a:rPr lang="en-US" sz="2400"/>
              <a:t> bit D15 of R0</a:t>
            </a:r>
          </a:p>
          <a:p>
            <a:pPr lvl="1" eaLnBrk="1" hangingPunct="1">
              <a:spcBef>
                <a:spcPts val="1800"/>
              </a:spcBef>
              <a:buFont typeface="Arial" pitchFamily="34" charset="0"/>
              <a:buChar char="•"/>
            </a:pPr>
            <a:r>
              <a:rPr lang="en-US" sz="2400" b="1" u="sng"/>
              <a:t>ORR</a:t>
            </a:r>
            <a:r>
              <a:rPr lang="en-US" sz="2400"/>
              <a:t> R0, R0, #0x8000		; </a:t>
            </a:r>
            <a:r>
              <a:rPr lang="en-US" sz="2400" b="1" u="sng"/>
              <a:t>set</a:t>
            </a:r>
            <a:r>
              <a:rPr lang="en-US" sz="2400"/>
              <a:t> bit D15 of R0</a:t>
            </a:r>
          </a:p>
          <a:p>
            <a:pPr lvl="1" eaLnBrk="1" hangingPunct="1">
              <a:spcBef>
                <a:spcPts val="1800"/>
              </a:spcBef>
              <a:buFont typeface="Arial" pitchFamily="34" charset="0"/>
              <a:buChar char="•"/>
            </a:pPr>
            <a:r>
              <a:rPr lang="en-US" sz="2400" b="1" u="sng"/>
              <a:t>BIC</a:t>
            </a:r>
            <a:r>
              <a:rPr lang="en-US" sz="2400"/>
              <a:t> R0, R0, #0x8000		; </a:t>
            </a:r>
            <a:r>
              <a:rPr lang="en-US" sz="2400" b="1" u="sng"/>
              <a:t>clears</a:t>
            </a:r>
            <a:r>
              <a:rPr lang="en-US" sz="2400"/>
              <a:t> bit D15of R0</a:t>
            </a:r>
          </a:p>
          <a:p>
            <a:pPr lvl="1" eaLnBrk="1" hangingPunct="1">
              <a:spcBef>
                <a:spcPts val="1800"/>
              </a:spcBef>
              <a:buFont typeface="Arial" pitchFamily="34" charset="0"/>
              <a:buChar char="•"/>
            </a:pPr>
            <a:endParaRPr lang="en-US" sz="2400"/>
          </a:p>
        </p:txBody>
      </p:sp>
      <p:cxnSp>
        <p:nvCxnSpPr>
          <p:cNvPr id="5" name="Straight Connector 4"/>
          <p:cNvCxnSpPr/>
          <p:nvPr/>
        </p:nvCxnSpPr>
        <p:spPr>
          <a:xfrm>
            <a:off x="381000" y="990600"/>
            <a:ext cx="8382000" cy="0"/>
          </a:xfrm>
          <a:prstGeom prst="line">
            <a:avLst/>
          </a:prstGeom>
        </p:spPr>
        <p:style>
          <a:lnRef idx="1">
            <a:schemeClr val="dk1"/>
          </a:lnRef>
          <a:fillRef idx="0">
            <a:schemeClr val="dk1"/>
          </a:fillRef>
          <a:effectRef idx="0">
            <a:schemeClr val="dk1"/>
          </a:effectRef>
          <a:fontRef idx="minor">
            <a:schemeClr val="tx1"/>
          </a:fontRef>
        </p:style>
      </p:cxnSp>
      <p:sp>
        <p:nvSpPr>
          <p:cNvPr id="4096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4046B14C-5C4E-46CC-A667-2869026D95E3}" type="slidenum">
              <a:rPr lang="en-US">
                <a:solidFill>
                  <a:srgbClr val="898989"/>
                </a:solidFill>
              </a:rPr>
              <a:pPr eaLnBrk="1" hangingPunct="1"/>
              <a:t>119</a:t>
            </a:fld>
            <a:endParaRPr lang="en-US">
              <a:solidFill>
                <a:srgbClr val="898989"/>
              </a:solidFill>
            </a:endParaRPr>
          </a:p>
        </p:txBody>
      </p:sp>
    </p:spTree>
    <p:extLst>
      <p:ext uri="{BB962C8B-B14F-4D97-AF65-F5344CB8AC3E}">
        <p14:creationId xmlns:p14="http://schemas.microsoft.com/office/powerpoint/2010/main" val="20125002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00FF"/>
                </a:solidFill>
              </a:rPr>
              <a:t>ARM </a:t>
            </a:r>
            <a:r>
              <a:rPr lang="en-US" dirty="0" smtClean="0">
                <a:solidFill>
                  <a:srgbClr val="0000FF"/>
                </a:solidFill>
              </a:rPr>
              <a:t>Processor</a:t>
            </a:r>
            <a:endParaRPr lang="en-US" dirty="0">
              <a:solidFill>
                <a:srgbClr val="0000FF"/>
              </a:solidFill>
            </a:endParaRPr>
          </a:p>
        </p:txBody>
      </p:sp>
      <p:sp>
        <p:nvSpPr>
          <p:cNvPr id="1126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45C9A1CE-1A6C-41D4-ADAA-24D4905D2DF8}" type="slidenum">
              <a:rPr lang="en-US">
                <a:solidFill>
                  <a:srgbClr val="898989"/>
                </a:solidFill>
              </a:rPr>
              <a:pPr eaLnBrk="1" hangingPunct="1"/>
              <a:t>12</a:t>
            </a:fld>
            <a:endParaRPr lang="en-US">
              <a:solidFill>
                <a:srgbClr val="898989"/>
              </a:solidFill>
            </a:endParaRPr>
          </a:p>
        </p:txBody>
      </p:sp>
      <p:pic>
        <p:nvPicPr>
          <p:cNvPr id="1126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9925" y="1163637"/>
            <a:ext cx="39624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a:spLocks noChangeArrowheads="1"/>
          </p:cNvSpPr>
          <p:nvPr/>
        </p:nvSpPr>
        <p:spPr bwMode="auto">
          <a:xfrm>
            <a:off x="5756275" y="2946400"/>
            <a:ext cx="32353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sz="2400" b="1"/>
              <a:t>Registers: High-Speed </a:t>
            </a:r>
          </a:p>
          <a:p>
            <a:pPr eaLnBrk="1" hangingPunct="1"/>
            <a:r>
              <a:rPr lang="en-US" sz="2400" b="1"/>
              <a:t>(local) memory</a:t>
            </a:r>
          </a:p>
        </p:txBody>
      </p:sp>
      <p:sp>
        <p:nvSpPr>
          <p:cNvPr id="8" name="Rectangle 7"/>
          <p:cNvSpPr/>
          <p:nvPr/>
        </p:nvSpPr>
        <p:spPr>
          <a:xfrm>
            <a:off x="376238" y="1143000"/>
            <a:ext cx="8310562" cy="494506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pitchFamily="34" charset="0"/>
            </a:endParaRPr>
          </a:p>
        </p:txBody>
      </p:sp>
      <p:sp>
        <p:nvSpPr>
          <p:cNvPr id="9" name="TextBox 8"/>
          <p:cNvSpPr txBox="1">
            <a:spLocks noChangeArrowheads="1"/>
          </p:cNvSpPr>
          <p:nvPr/>
        </p:nvSpPr>
        <p:spPr bwMode="auto">
          <a:xfrm>
            <a:off x="550863" y="4313237"/>
            <a:ext cx="215106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sz="2400" b="1"/>
              <a:t>Arithmetic &amp; Logical Unit</a:t>
            </a:r>
          </a:p>
        </p:txBody>
      </p:sp>
      <p:cxnSp>
        <p:nvCxnSpPr>
          <p:cNvPr id="11" name="Straight Connector 10"/>
          <p:cNvCxnSpPr/>
          <p:nvPr/>
        </p:nvCxnSpPr>
        <p:spPr>
          <a:xfrm flipV="1">
            <a:off x="417513" y="2940050"/>
            <a:ext cx="8116887" cy="6350"/>
          </a:xfrm>
          <a:prstGeom prst="line">
            <a:avLst/>
          </a:prstGeom>
          <a:ln>
            <a:solidFill>
              <a:srgbClr val="FF0000"/>
            </a:solidFill>
            <a:prstDash val="dash"/>
          </a:ln>
        </p:spPr>
        <p:style>
          <a:lnRef idx="2">
            <a:schemeClr val="accent2"/>
          </a:lnRef>
          <a:fillRef idx="0">
            <a:schemeClr val="accent2"/>
          </a:fillRef>
          <a:effectRef idx="1">
            <a:schemeClr val="accent2"/>
          </a:effectRef>
          <a:fontRef idx="minor">
            <a:schemeClr val="tx1"/>
          </a:fontRef>
        </p:style>
      </p:cxnSp>
      <p:cxnSp>
        <p:nvCxnSpPr>
          <p:cNvPr id="13" name="Straight Connector 12"/>
          <p:cNvCxnSpPr/>
          <p:nvPr/>
        </p:nvCxnSpPr>
        <p:spPr>
          <a:xfrm flipV="1">
            <a:off x="434975" y="3910012"/>
            <a:ext cx="8099425" cy="12700"/>
          </a:xfrm>
          <a:prstGeom prst="line">
            <a:avLst/>
          </a:prstGeom>
          <a:ln>
            <a:solidFill>
              <a:srgbClr val="FF0000"/>
            </a:solidFill>
            <a:prstDash val="dash"/>
          </a:ln>
        </p:spPr>
        <p:style>
          <a:lnRef idx="2">
            <a:schemeClr val="accent2"/>
          </a:lnRef>
          <a:fillRef idx="0">
            <a:schemeClr val="accent2"/>
          </a:fillRef>
          <a:effectRef idx="1">
            <a:schemeClr val="accent2"/>
          </a:effectRef>
          <a:fontRef idx="minor">
            <a:schemeClr val="tx1"/>
          </a:fontRef>
        </p:style>
      </p:cxnSp>
      <p:cxnSp>
        <p:nvCxnSpPr>
          <p:cNvPr id="16" name="Straight Connector 15"/>
          <p:cNvCxnSpPr/>
          <p:nvPr/>
        </p:nvCxnSpPr>
        <p:spPr>
          <a:xfrm flipV="1">
            <a:off x="4799013" y="3922712"/>
            <a:ext cx="0" cy="2165350"/>
          </a:xfrm>
          <a:prstGeom prst="line">
            <a:avLst/>
          </a:prstGeom>
          <a:ln>
            <a:solidFill>
              <a:srgbClr val="FF0000"/>
            </a:solidFill>
            <a:prstDash val="dash"/>
          </a:ln>
        </p:spPr>
        <p:style>
          <a:lnRef idx="2">
            <a:schemeClr val="accent2"/>
          </a:lnRef>
          <a:fillRef idx="0">
            <a:schemeClr val="accent2"/>
          </a:fillRef>
          <a:effectRef idx="1">
            <a:schemeClr val="accent2"/>
          </a:effectRef>
          <a:fontRef idx="minor">
            <a:schemeClr val="tx1"/>
          </a:fontRef>
        </p:style>
      </p:cxnSp>
      <p:sp>
        <p:nvSpPr>
          <p:cNvPr id="19" name="TextBox 18"/>
          <p:cNvSpPr txBox="1">
            <a:spLocks noChangeArrowheads="1"/>
          </p:cNvSpPr>
          <p:nvPr/>
        </p:nvSpPr>
        <p:spPr bwMode="auto">
          <a:xfrm>
            <a:off x="5902325" y="4313237"/>
            <a:ext cx="121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eaLnBrk="1" hangingPunct="1"/>
            <a:r>
              <a:rPr lang="en-US" sz="2400" b="1"/>
              <a:t>Control </a:t>
            </a:r>
          </a:p>
          <a:p>
            <a:pPr algn="r" eaLnBrk="1" hangingPunct="1"/>
            <a:r>
              <a:rPr lang="en-US" sz="2400" b="1"/>
              <a:t>unit</a:t>
            </a:r>
          </a:p>
        </p:txBody>
      </p:sp>
      <p:sp>
        <p:nvSpPr>
          <p:cNvPr id="20" name="TextBox 19"/>
          <p:cNvSpPr txBox="1">
            <a:spLocks noChangeArrowheads="1"/>
          </p:cNvSpPr>
          <p:nvPr/>
        </p:nvSpPr>
        <p:spPr bwMode="auto">
          <a:xfrm>
            <a:off x="492125" y="1371600"/>
            <a:ext cx="195897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sz="2400" b="1"/>
              <a:t>Interface to bus and external devices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9" grpId="0"/>
      <p:bldP spid="19" grpId="0"/>
      <p:bldP spid="20"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85800"/>
          </a:xfrm>
        </p:spPr>
        <p:txBody>
          <a:bodyPr rtlCol="0">
            <a:normAutofit fontScale="90000"/>
          </a:bodyPr>
          <a:lstStyle/>
          <a:p>
            <a:pPr eaLnBrk="1" fontAlgn="auto" hangingPunct="1">
              <a:spcAft>
                <a:spcPts val="0"/>
              </a:spcAft>
              <a:defRPr/>
            </a:pPr>
            <a:r>
              <a:rPr lang="en-US" dirty="0" smtClean="0">
                <a:solidFill>
                  <a:srgbClr val="0000FF"/>
                </a:solidFill>
              </a:rPr>
              <a:t>Example 1</a:t>
            </a:r>
            <a:endParaRPr lang="en-US" dirty="0">
              <a:solidFill>
                <a:srgbClr val="0000FF"/>
              </a:solidFill>
            </a:endParaRPr>
          </a:p>
        </p:txBody>
      </p:sp>
      <p:sp>
        <p:nvSpPr>
          <p:cNvPr id="26627" name="Content Placeholder 2"/>
          <p:cNvSpPr>
            <a:spLocks noGrp="1"/>
          </p:cNvSpPr>
          <p:nvPr>
            <p:ph idx="1"/>
          </p:nvPr>
        </p:nvSpPr>
        <p:spPr>
          <a:xfrm>
            <a:off x="762000" y="2209800"/>
            <a:ext cx="7848600" cy="4038600"/>
          </a:xfrm>
          <a:ln>
            <a:solidFill>
              <a:schemeClr val="tx1"/>
            </a:solidFill>
            <a:miter lim="800000"/>
            <a:headEnd/>
            <a:tailEnd/>
          </a:ln>
        </p:spPr>
        <p:txBody>
          <a:bodyPr/>
          <a:lstStyle/>
          <a:p>
            <a:pPr eaLnBrk="1" hangingPunct="1">
              <a:defRPr/>
            </a:pPr>
            <a:r>
              <a:rPr lang="en-US" sz="2400" dirty="0" smtClean="0"/>
              <a:t>Description: </a:t>
            </a:r>
          </a:p>
          <a:p>
            <a:pPr eaLnBrk="1" hangingPunct="1">
              <a:buFont typeface="Arial" pitchFamily="34" charset="0"/>
              <a:buNone/>
              <a:defRPr/>
            </a:pPr>
            <a:r>
              <a:rPr lang="en-US" sz="2400" dirty="0" smtClean="0"/>
              <a:t>	Write a procedure to add three numbers in memory location </a:t>
            </a:r>
            <a:r>
              <a:rPr lang="en-US" sz="2400" i="1" dirty="0" smtClean="0"/>
              <a:t>Table</a:t>
            </a:r>
            <a:r>
              <a:rPr lang="en-US" sz="2400" dirty="0" smtClean="0"/>
              <a:t>. Store the result in memory location </a:t>
            </a:r>
            <a:r>
              <a:rPr lang="en-US" sz="2400" i="1" dirty="0" smtClean="0"/>
              <a:t>Result</a:t>
            </a:r>
            <a:r>
              <a:rPr lang="en-US" sz="2400" dirty="0" smtClean="0"/>
              <a:t>.</a:t>
            </a:r>
          </a:p>
          <a:p>
            <a:pPr eaLnBrk="1" hangingPunct="1">
              <a:defRPr/>
            </a:pPr>
            <a:r>
              <a:rPr lang="en-US" sz="2400" dirty="0" smtClean="0"/>
              <a:t> Input: </a:t>
            </a:r>
          </a:p>
          <a:p>
            <a:pPr marL="0" indent="0" eaLnBrk="1" hangingPunct="1">
              <a:buFont typeface="Arial" pitchFamily="34" charset="0"/>
              <a:buNone/>
              <a:defRPr/>
            </a:pPr>
            <a:r>
              <a:rPr lang="en-US" sz="2400" dirty="0"/>
              <a:t>	</a:t>
            </a:r>
            <a:r>
              <a:rPr lang="en-US" sz="2400" dirty="0" smtClean="0"/>
              <a:t>M[Table] = 0x1, 0x3, 0x4   (3-item array)</a:t>
            </a:r>
          </a:p>
          <a:p>
            <a:pPr eaLnBrk="1" hangingPunct="1">
              <a:defRPr/>
            </a:pPr>
            <a:r>
              <a:rPr lang="en-US" sz="2400" dirty="0" smtClean="0"/>
              <a:t>Output: </a:t>
            </a:r>
          </a:p>
          <a:p>
            <a:pPr marL="0" indent="0" eaLnBrk="1" hangingPunct="1">
              <a:buFont typeface="Arial" pitchFamily="34" charset="0"/>
              <a:buNone/>
              <a:defRPr/>
            </a:pPr>
            <a:r>
              <a:rPr lang="en-US" sz="2400" dirty="0"/>
              <a:t>	</a:t>
            </a:r>
            <a:r>
              <a:rPr lang="en-US" sz="2400" dirty="0" smtClean="0"/>
              <a:t>M[Result]</a:t>
            </a:r>
          </a:p>
        </p:txBody>
      </p:sp>
      <p:sp>
        <p:nvSpPr>
          <p:cNvPr id="4198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61BA3519-342C-4058-9A54-9F6467C9D38E}" type="slidenum">
              <a:rPr lang="en-US">
                <a:solidFill>
                  <a:srgbClr val="898989"/>
                </a:solidFill>
              </a:rPr>
              <a:pPr eaLnBrk="1" hangingPunct="1"/>
              <a:t>120</a:t>
            </a:fld>
            <a:endParaRPr lang="en-US">
              <a:solidFill>
                <a:srgbClr val="898989"/>
              </a:solidFill>
            </a:endParaRPr>
          </a:p>
        </p:txBody>
      </p:sp>
      <p:sp>
        <p:nvSpPr>
          <p:cNvPr id="41989" name="Rectangle 4"/>
          <p:cNvSpPr>
            <a:spLocks noChangeArrowheads="1"/>
          </p:cNvSpPr>
          <p:nvPr/>
        </p:nvSpPr>
        <p:spPr bwMode="auto">
          <a:xfrm>
            <a:off x="457200" y="914400"/>
            <a:ext cx="77724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200"/>
              <a:t>Write the assembly code to perform the following task:</a:t>
            </a:r>
          </a:p>
        </p:txBody>
      </p:sp>
    </p:spTree>
    <p:extLst>
      <p:ext uri="{BB962C8B-B14F-4D97-AF65-F5344CB8AC3E}">
        <p14:creationId xmlns:p14="http://schemas.microsoft.com/office/powerpoint/2010/main" val="23036086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CC48B32A-1F3D-43EC-B666-D2BA19B61978}" type="slidenum">
              <a:rPr lang="en-US">
                <a:latin typeface="Verdana" pitchFamily="34" charset="0"/>
                <a:ea typeface="新細明體" pitchFamily="18" charset="-120"/>
              </a:rPr>
              <a:pPr eaLnBrk="1" hangingPunct="1"/>
              <a:t>121</a:t>
            </a:fld>
            <a:endParaRPr lang="en-US">
              <a:latin typeface="Verdana" pitchFamily="34" charset="0"/>
              <a:ea typeface="新細明體" pitchFamily="18" charset="-120"/>
            </a:endParaRPr>
          </a:p>
        </p:txBody>
      </p:sp>
      <p:sp>
        <p:nvSpPr>
          <p:cNvPr id="5" name="Rectangle 4"/>
          <p:cNvSpPr>
            <a:spLocks noChangeArrowheads="1"/>
          </p:cNvSpPr>
          <p:nvPr/>
        </p:nvSpPr>
        <p:spPr bwMode="auto">
          <a:xfrm>
            <a:off x="177800" y="609600"/>
            <a:ext cx="8713788" cy="53403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US" sz="2200"/>
              <a:t>	TTL	</a:t>
            </a:r>
            <a:r>
              <a:rPr lang="en-US" sz="2200">
                <a:hlinkClick r:id="rId2" action="ppaction://hlinkfile"/>
              </a:rPr>
              <a:t>Add3No</a:t>
            </a:r>
            <a:endParaRPr lang="en-US" sz="2200"/>
          </a:p>
          <a:p>
            <a:r>
              <a:rPr lang="en-US" sz="2200"/>
              <a:t>	AREA	MyProgram, CODE, READONLY 	; start of code</a:t>
            </a:r>
          </a:p>
          <a:p>
            <a:r>
              <a:rPr lang="en-US" sz="2200"/>
              <a:t>	ENTRY</a:t>
            </a:r>
          </a:p>
          <a:p>
            <a:r>
              <a:rPr lang="en-US" sz="2200"/>
              <a:t>Main					</a:t>
            </a:r>
          </a:p>
          <a:p>
            <a:pPr>
              <a:lnSpc>
                <a:spcPct val="110000"/>
              </a:lnSpc>
              <a:buFont typeface="Wingdings" pitchFamily="2" charset="2"/>
              <a:buNone/>
            </a:pPr>
            <a:r>
              <a:rPr lang="en-US" sz="2200" b="1">
                <a:solidFill>
                  <a:srgbClr val="984807"/>
                </a:solidFill>
              </a:rPr>
              <a:t>	LDR	R0, =Table		; Initialize R0 to start of table</a:t>
            </a:r>
          </a:p>
          <a:p>
            <a:pPr>
              <a:lnSpc>
                <a:spcPct val="110000"/>
              </a:lnSpc>
              <a:buFont typeface="Wingdings" pitchFamily="2" charset="2"/>
              <a:buNone/>
            </a:pPr>
            <a:r>
              <a:rPr lang="en-US" sz="2200" b="1">
                <a:solidFill>
                  <a:srgbClr val="984807"/>
                </a:solidFill>
              </a:rPr>
              <a:t>	LDMIA	R0, {R1-R3}		; Get three numbers	</a:t>
            </a:r>
          </a:p>
          <a:p>
            <a:pPr>
              <a:lnSpc>
                <a:spcPct val="110000"/>
              </a:lnSpc>
              <a:buFont typeface="Wingdings" pitchFamily="2" charset="2"/>
              <a:buNone/>
            </a:pPr>
            <a:r>
              <a:rPr lang="en-US" sz="2200" b="1">
                <a:solidFill>
                  <a:srgbClr val="984807"/>
                </a:solidFill>
              </a:rPr>
              <a:t>	ADD	R4, R1, R2		; Add the first and second number</a:t>
            </a:r>
          </a:p>
          <a:p>
            <a:pPr>
              <a:lnSpc>
                <a:spcPct val="110000"/>
              </a:lnSpc>
              <a:buFont typeface="Arial" pitchFamily="34" charset="0"/>
              <a:buNone/>
            </a:pPr>
            <a:r>
              <a:rPr lang="en-US" sz="2200" b="1">
                <a:solidFill>
                  <a:srgbClr val="984807"/>
                </a:solidFill>
              </a:rPr>
              <a:t>	ADD	R4, R4, R3		; Add the third number</a:t>
            </a:r>
          </a:p>
          <a:p>
            <a:pPr>
              <a:lnSpc>
                <a:spcPct val="110000"/>
              </a:lnSpc>
              <a:buFont typeface="Arial" pitchFamily="34" charset="0"/>
              <a:buNone/>
            </a:pPr>
            <a:r>
              <a:rPr lang="en-US" sz="2200" b="1">
                <a:solidFill>
                  <a:srgbClr val="984807"/>
                </a:solidFill>
              </a:rPr>
              <a:t>	STR	R4, Result		; Store result</a:t>
            </a:r>
          </a:p>
          <a:p>
            <a:r>
              <a:rPr lang="en-US" sz="2200" b="1">
                <a:solidFill>
                  <a:srgbClr val="0000FF"/>
                </a:solidFill>
              </a:rPr>
              <a:t>	</a:t>
            </a:r>
            <a:r>
              <a:rPr lang="en-US" sz="2200"/>
              <a:t>HERE	BAL	HERE	  	; end of code </a:t>
            </a:r>
          </a:p>
          <a:p>
            <a:endParaRPr lang="en-US" sz="2200"/>
          </a:p>
          <a:p>
            <a:r>
              <a:rPr lang="en-US" sz="2200"/>
              <a:t>	AREA	Data1, DATA, READWRITE  	</a:t>
            </a:r>
          </a:p>
          <a:p>
            <a:r>
              <a:rPr lang="en-US" sz="2200" b="1">
                <a:solidFill>
                  <a:srgbClr val="0000FF"/>
                </a:solidFill>
              </a:rPr>
              <a:t>Table	DCD	0x1, 0x3, 0x4</a:t>
            </a:r>
            <a:r>
              <a:rPr lang="en-US" sz="2200"/>
              <a:t>		</a:t>
            </a:r>
            <a:r>
              <a:rPr lang="en-US" sz="2200" b="1">
                <a:solidFill>
                  <a:srgbClr val="0000FF"/>
                </a:solidFill>
              </a:rPr>
              <a:t>; array</a:t>
            </a:r>
          </a:p>
          <a:p>
            <a:r>
              <a:rPr lang="en-US" sz="2200" b="1">
                <a:solidFill>
                  <a:srgbClr val="0000FF"/>
                </a:solidFill>
              </a:rPr>
              <a:t>Result	DCD	0			; result</a:t>
            </a:r>
          </a:p>
          <a:p>
            <a:r>
              <a:rPr lang="en-US" sz="2200"/>
              <a:t>	END					</a:t>
            </a:r>
          </a:p>
        </p:txBody>
      </p:sp>
    </p:spTree>
    <p:extLst>
      <p:ext uri="{BB962C8B-B14F-4D97-AF65-F5344CB8AC3E}">
        <p14:creationId xmlns:p14="http://schemas.microsoft.com/office/powerpoint/2010/main" val="11590364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85800"/>
          </a:xfrm>
        </p:spPr>
        <p:txBody>
          <a:bodyPr rtlCol="0">
            <a:normAutofit fontScale="90000"/>
          </a:bodyPr>
          <a:lstStyle/>
          <a:p>
            <a:pPr eaLnBrk="1" fontAlgn="auto" hangingPunct="1">
              <a:spcAft>
                <a:spcPts val="0"/>
              </a:spcAft>
              <a:defRPr/>
            </a:pPr>
            <a:r>
              <a:rPr lang="en-US" dirty="0" smtClean="0">
                <a:solidFill>
                  <a:srgbClr val="0000FF"/>
                </a:solidFill>
              </a:rPr>
              <a:t>Example </a:t>
            </a:r>
            <a:r>
              <a:rPr lang="en-US" dirty="0">
                <a:solidFill>
                  <a:srgbClr val="0000FF"/>
                </a:solidFill>
              </a:rPr>
              <a:t>2</a:t>
            </a:r>
          </a:p>
        </p:txBody>
      </p:sp>
      <p:sp>
        <p:nvSpPr>
          <p:cNvPr id="26627" name="Content Placeholder 2"/>
          <p:cNvSpPr>
            <a:spLocks noGrp="1"/>
          </p:cNvSpPr>
          <p:nvPr>
            <p:ph idx="1"/>
          </p:nvPr>
        </p:nvSpPr>
        <p:spPr>
          <a:xfrm>
            <a:off x="762000" y="2209800"/>
            <a:ext cx="7848600" cy="4038600"/>
          </a:xfrm>
          <a:ln>
            <a:solidFill>
              <a:schemeClr val="tx1"/>
            </a:solidFill>
            <a:miter lim="800000"/>
            <a:headEnd/>
            <a:tailEnd/>
          </a:ln>
        </p:spPr>
        <p:txBody>
          <a:bodyPr/>
          <a:lstStyle/>
          <a:p>
            <a:pPr eaLnBrk="1" hangingPunct="1">
              <a:defRPr/>
            </a:pPr>
            <a:r>
              <a:rPr lang="en-US" sz="2400" dirty="0" smtClean="0"/>
              <a:t>Description: </a:t>
            </a:r>
          </a:p>
          <a:p>
            <a:pPr eaLnBrk="1" hangingPunct="1">
              <a:buFont typeface="Arial" pitchFamily="34" charset="0"/>
              <a:buNone/>
              <a:defRPr/>
            </a:pPr>
            <a:r>
              <a:rPr lang="en-US" sz="2400" dirty="0" smtClean="0"/>
              <a:t>	Write a procedure to add two long words in memory location </a:t>
            </a:r>
            <a:r>
              <a:rPr lang="en-US" sz="2400" i="1" dirty="0" smtClean="0"/>
              <a:t>A </a:t>
            </a:r>
            <a:r>
              <a:rPr lang="en-US" sz="2400" dirty="0" smtClean="0"/>
              <a:t>and </a:t>
            </a:r>
            <a:r>
              <a:rPr lang="en-US" sz="2400" i="1" dirty="0" smtClean="0"/>
              <a:t>B, respectively</a:t>
            </a:r>
            <a:r>
              <a:rPr lang="en-US" sz="2400" dirty="0" smtClean="0"/>
              <a:t>. Store the result in memory location Result.</a:t>
            </a:r>
          </a:p>
          <a:p>
            <a:pPr eaLnBrk="1" hangingPunct="1">
              <a:defRPr/>
            </a:pPr>
            <a:r>
              <a:rPr lang="en-US" sz="2400" dirty="0" smtClean="0"/>
              <a:t> Input: </a:t>
            </a:r>
          </a:p>
          <a:p>
            <a:pPr marL="0" indent="0" eaLnBrk="1" hangingPunct="1">
              <a:buFont typeface="Arial" pitchFamily="34" charset="0"/>
              <a:buNone/>
              <a:defRPr/>
            </a:pPr>
            <a:r>
              <a:rPr lang="en-US" sz="2400" dirty="0"/>
              <a:t>	</a:t>
            </a:r>
            <a:r>
              <a:rPr lang="en-US" sz="2400" dirty="0" smtClean="0"/>
              <a:t>M[A] = 0x20002000F000F000   (3-item array)</a:t>
            </a:r>
          </a:p>
          <a:p>
            <a:pPr marL="0" indent="0" eaLnBrk="1" hangingPunct="1">
              <a:buFont typeface="Arial" pitchFamily="34" charset="0"/>
              <a:buNone/>
              <a:defRPr/>
            </a:pPr>
            <a:r>
              <a:rPr lang="en-US" sz="2400" dirty="0"/>
              <a:t>	</a:t>
            </a:r>
            <a:r>
              <a:rPr lang="en-US" sz="2400" dirty="0" smtClean="0"/>
              <a:t>M[B] = 0x3000300010001000</a:t>
            </a:r>
          </a:p>
          <a:p>
            <a:pPr eaLnBrk="1" hangingPunct="1">
              <a:defRPr/>
            </a:pPr>
            <a:r>
              <a:rPr lang="en-US" sz="2400" dirty="0" smtClean="0"/>
              <a:t>Output: </a:t>
            </a:r>
          </a:p>
          <a:p>
            <a:pPr marL="0" indent="0" eaLnBrk="1" hangingPunct="1">
              <a:buFont typeface="Arial" pitchFamily="34" charset="0"/>
              <a:buNone/>
              <a:defRPr/>
            </a:pPr>
            <a:r>
              <a:rPr lang="en-US" sz="2400" dirty="0"/>
              <a:t>	</a:t>
            </a:r>
            <a:r>
              <a:rPr lang="en-US" sz="2400" dirty="0" smtClean="0"/>
              <a:t>M[Result]</a:t>
            </a:r>
          </a:p>
        </p:txBody>
      </p:sp>
      <p:sp>
        <p:nvSpPr>
          <p:cNvPr id="4403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48D38451-C99D-4778-80CF-9CB072B05934}" type="slidenum">
              <a:rPr lang="en-US">
                <a:solidFill>
                  <a:srgbClr val="898989"/>
                </a:solidFill>
              </a:rPr>
              <a:pPr eaLnBrk="1" hangingPunct="1"/>
              <a:t>122</a:t>
            </a:fld>
            <a:endParaRPr lang="en-US">
              <a:solidFill>
                <a:srgbClr val="898989"/>
              </a:solidFill>
            </a:endParaRPr>
          </a:p>
        </p:txBody>
      </p:sp>
      <p:sp>
        <p:nvSpPr>
          <p:cNvPr id="44037" name="Rectangle 4"/>
          <p:cNvSpPr>
            <a:spLocks noChangeArrowheads="1"/>
          </p:cNvSpPr>
          <p:nvPr/>
        </p:nvSpPr>
        <p:spPr bwMode="auto">
          <a:xfrm>
            <a:off x="457200" y="914400"/>
            <a:ext cx="77724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200"/>
              <a:t>Write the assembly code to perform the following task:</a:t>
            </a:r>
          </a:p>
        </p:txBody>
      </p:sp>
    </p:spTree>
    <p:extLst>
      <p:ext uri="{BB962C8B-B14F-4D97-AF65-F5344CB8AC3E}">
        <p14:creationId xmlns:p14="http://schemas.microsoft.com/office/powerpoint/2010/main" val="32362892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B64BC9FA-1A87-4AFC-969E-A71BF92ABBD0}" type="slidenum">
              <a:rPr lang="en-US">
                <a:latin typeface="Verdana" pitchFamily="34" charset="0"/>
                <a:ea typeface="新細明體" pitchFamily="18" charset="-120"/>
              </a:rPr>
              <a:pPr eaLnBrk="1" hangingPunct="1"/>
              <a:t>123</a:t>
            </a:fld>
            <a:endParaRPr lang="en-US">
              <a:latin typeface="Verdana" pitchFamily="34" charset="0"/>
              <a:ea typeface="新細明體" pitchFamily="18" charset="-120"/>
            </a:endParaRPr>
          </a:p>
        </p:txBody>
      </p:sp>
      <p:sp>
        <p:nvSpPr>
          <p:cNvPr id="5" name="Rectangle 4"/>
          <p:cNvSpPr>
            <a:spLocks noChangeArrowheads="1"/>
          </p:cNvSpPr>
          <p:nvPr/>
        </p:nvSpPr>
        <p:spPr bwMode="auto">
          <a:xfrm>
            <a:off x="201613" y="609600"/>
            <a:ext cx="8713787" cy="61864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US" sz="2000"/>
              <a:t>	TTL	</a:t>
            </a:r>
            <a:r>
              <a:rPr lang="en-US" sz="2000">
                <a:hlinkClick r:id="rId3" action="ppaction://hlinkfile"/>
              </a:rPr>
              <a:t>AddLongNumbers</a:t>
            </a:r>
            <a:endParaRPr lang="en-US" sz="2000"/>
          </a:p>
          <a:p>
            <a:r>
              <a:rPr lang="en-US" sz="2000"/>
              <a:t>	AREA	MyProgram, CODE, READONLY 	; start of code</a:t>
            </a:r>
          </a:p>
          <a:p>
            <a:r>
              <a:rPr lang="en-US" sz="2000"/>
              <a:t>	ENTRY</a:t>
            </a:r>
          </a:p>
          <a:p>
            <a:r>
              <a:rPr lang="en-US" sz="2000"/>
              <a:t>Main					</a:t>
            </a:r>
          </a:p>
          <a:p>
            <a:pPr>
              <a:lnSpc>
                <a:spcPct val="110000"/>
              </a:lnSpc>
              <a:buFont typeface="Wingdings" pitchFamily="2" charset="2"/>
              <a:buNone/>
            </a:pPr>
            <a:r>
              <a:rPr lang="en-US" sz="2000" b="1">
                <a:solidFill>
                  <a:srgbClr val="984807"/>
                </a:solidFill>
              </a:rPr>
              <a:t>	LDR	R0, =A		; Initialize R0 to MSB of A</a:t>
            </a:r>
          </a:p>
          <a:p>
            <a:pPr>
              <a:lnSpc>
                <a:spcPct val="110000"/>
              </a:lnSpc>
              <a:buFont typeface="Wingdings" pitchFamily="2" charset="2"/>
              <a:buNone/>
            </a:pPr>
            <a:r>
              <a:rPr lang="en-US" sz="2000" b="1">
                <a:solidFill>
                  <a:srgbClr val="984807"/>
                </a:solidFill>
              </a:rPr>
              <a:t>	LDMIA	R0, {R1-R2}	; MSW </a:t>
            </a:r>
            <a:r>
              <a:rPr lang="en-US" sz="2000" b="1">
                <a:solidFill>
                  <a:srgbClr val="984807"/>
                </a:solidFill>
                <a:sym typeface="Wingdings" pitchFamily="2" charset="2"/>
              </a:rPr>
              <a:t> R1, LSW R2</a:t>
            </a:r>
            <a:endParaRPr lang="en-US" sz="2000" b="1">
              <a:solidFill>
                <a:srgbClr val="984807"/>
              </a:solidFill>
            </a:endParaRPr>
          </a:p>
          <a:p>
            <a:pPr>
              <a:lnSpc>
                <a:spcPct val="110000"/>
              </a:lnSpc>
              <a:buFont typeface="Wingdings" pitchFamily="2" charset="2"/>
              <a:buNone/>
            </a:pPr>
            <a:r>
              <a:rPr lang="en-US" sz="2000" b="1">
                <a:solidFill>
                  <a:srgbClr val="984807"/>
                </a:solidFill>
              </a:rPr>
              <a:t>	LDR	R0, =B		; Initialize R0 to MSB of B</a:t>
            </a:r>
          </a:p>
          <a:p>
            <a:pPr>
              <a:lnSpc>
                <a:spcPct val="110000"/>
              </a:lnSpc>
              <a:buFont typeface="Wingdings" pitchFamily="2" charset="2"/>
              <a:buNone/>
            </a:pPr>
            <a:r>
              <a:rPr lang="en-US" sz="2000" b="1">
                <a:solidFill>
                  <a:srgbClr val="984807"/>
                </a:solidFill>
              </a:rPr>
              <a:t>	LDMIA	R0, {R3-R4}	; MSW </a:t>
            </a:r>
            <a:r>
              <a:rPr lang="en-US" sz="2000" b="1">
                <a:solidFill>
                  <a:srgbClr val="984807"/>
                </a:solidFill>
                <a:sym typeface="Wingdings" pitchFamily="2" charset="2"/>
              </a:rPr>
              <a:t> R3, LSW  R4</a:t>
            </a:r>
            <a:endParaRPr lang="en-US" sz="2000" b="1">
              <a:solidFill>
                <a:srgbClr val="984807"/>
              </a:solidFill>
            </a:endParaRPr>
          </a:p>
          <a:p>
            <a:pPr>
              <a:lnSpc>
                <a:spcPct val="110000"/>
              </a:lnSpc>
              <a:buFont typeface="Wingdings" pitchFamily="2" charset="2"/>
              <a:buNone/>
            </a:pPr>
            <a:r>
              <a:rPr lang="en-US" sz="2000" b="1">
                <a:solidFill>
                  <a:srgbClr val="984807"/>
                </a:solidFill>
              </a:rPr>
              <a:t>	ADDS	R6, R2, R4	; Add the LSW (Update CPSR)</a:t>
            </a:r>
          </a:p>
          <a:p>
            <a:pPr>
              <a:lnSpc>
                <a:spcPct val="110000"/>
              </a:lnSpc>
              <a:buFont typeface="Arial" pitchFamily="34" charset="0"/>
              <a:buNone/>
            </a:pPr>
            <a:r>
              <a:rPr lang="en-US" sz="2000" b="1">
                <a:solidFill>
                  <a:srgbClr val="984807"/>
                </a:solidFill>
              </a:rPr>
              <a:t>	ADC	R5, R1, R3	; Add the MSB and carry from LSW </a:t>
            </a:r>
          </a:p>
          <a:p>
            <a:pPr>
              <a:lnSpc>
                <a:spcPct val="110000"/>
              </a:lnSpc>
              <a:buFont typeface="Arial" pitchFamily="34" charset="0"/>
              <a:buNone/>
            </a:pPr>
            <a:r>
              <a:rPr lang="en-US" sz="2000" b="1">
                <a:solidFill>
                  <a:srgbClr val="984807"/>
                </a:solidFill>
              </a:rPr>
              <a:t>	LDR	R0, =Result	; Initialize R0 to MSB of Result</a:t>
            </a:r>
          </a:p>
          <a:p>
            <a:pPr>
              <a:lnSpc>
                <a:spcPct val="110000"/>
              </a:lnSpc>
              <a:buFont typeface="Arial" pitchFamily="34" charset="0"/>
              <a:buNone/>
            </a:pPr>
            <a:r>
              <a:rPr lang="en-US" sz="2000" b="1">
                <a:solidFill>
                  <a:srgbClr val="984807"/>
                </a:solidFill>
              </a:rPr>
              <a:t>	STMIA   R0, {R5-R6}	; Store long word result to Result</a:t>
            </a:r>
          </a:p>
          <a:p>
            <a:r>
              <a:rPr lang="en-US" sz="2000" b="1">
                <a:solidFill>
                  <a:srgbClr val="0000FF"/>
                </a:solidFill>
              </a:rPr>
              <a:t>	</a:t>
            </a:r>
            <a:r>
              <a:rPr lang="en-US" sz="2000"/>
              <a:t>HERE	BAL	HERE	; end of code </a:t>
            </a:r>
          </a:p>
          <a:p>
            <a:endParaRPr lang="en-US" sz="2000"/>
          </a:p>
          <a:p>
            <a:r>
              <a:rPr lang="en-US" sz="2000"/>
              <a:t>	AREA	Data1, DATA, READWRITE  	</a:t>
            </a:r>
          </a:p>
          <a:p>
            <a:r>
              <a:rPr lang="en-US" sz="2000" b="1">
                <a:solidFill>
                  <a:srgbClr val="0000FF"/>
                </a:solidFill>
              </a:rPr>
              <a:t>A	DCD	0x20002000, 0xF000F000</a:t>
            </a:r>
            <a:r>
              <a:rPr lang="en-US" sz="2000"/>
              <a:t>	</a:t>
            </a:r>
          </a:p>
          <a:p>
            <a:r>
              <a:rPr lang="en-US" sz="2000" b="1">
                <a:solidFill>
                  <a:srgbClr val="0000FF"/>
                </a:solidFill>
              </a:rPr>
              <a:t>B	DCD 	0x30003000, 0x10001000</a:t>
            </a:r>
          </a:p>
          <a:p>
            <a:r>
              <a:rPr lang="en-US" sz="2000" b="1">
                <a:solidFill>
                  <a:srgbClr val="0000FF"/>
                </a:solidFill>
              </a:rPr>
              <a:t>Result	DCD	0, 0			; result</a:t>
            </a:r>
          </a:p>
          <a:p>
            <a:r>
              <a:rPr lang="en-US" sz="2000"/>
              <a:t>	END					</a:t>
            </a:r>
          </a:p>
        </p:txBody>
      </p:sp>
    </p:spTree>
    <p:extLst>
      <p:ext uri="{BB962C8B-B14F-4D97-AF65-F5344CB8AC3E}">
        <p14:creationId xmlns:p14="http://schemas.microsoft.com/office/powerpoint/2010/main" val="39833910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85800"/>
          </a:xfrm>
        </p:spPr>
        <p:txBody>
          <a:bodyPr rtlCol="0">
            <a:normAutofit fontScale="90000"/>
          </a:bodyPr>
          <a:lstStyle/>
          <a:p>
            <a:pPr eaLnBrk="1" fontAlgn="auto" hangingPunct="1">
              <a:spcAft>
                <a:spcPts val="0"/>
              </a:spcAft>
              <a:defRPr/>
            </a:pPr>
            <a:r>
              <a:rPr lang="en-US" dirty="0" smtClean="0">
                <a:solidFill>
                  <a:srgbClr val="0000FF"/>
                </a:solidFill>
              </a:rPr>
              <a:t>Example 3</a:t>
            </a:r>
            <a:endParaRPr lang="en-US" dirty="0">
              <a:solidFill>
                <a:srgbClr val="0000FF"/>
              </a:solidFill>
            </a:endParaRPr>
          </a:p>
        </p:txBody>
      </p:sp>
      <p:sp>
        <p:nvSpPr>
          <p:cNvPr id="26627" name="Content Placeholder 2"/>
          <p:cNvSpPr>
            <a:spLocks noGrp="1"/>
          </p:cNvSpPr>
          <p:nvPr>
            <p:ph idx="1"/>
          </p:nvPr>
        </p:nvSpPr>
        <p:spPr>
          <a:xfrm>
            <a:off x="762000" y="2209800"/>
            <a:ext cx="7848600" cy="4038600"/>
          </a:xfrm>
          <a:ln>
            <a:solidFill>
              <a:schemeClr val="tx1"/>
            </a:solidFill>
            <a:miter lim="800000"/>
            <a:headEnd/>
            <a:tailEnd/>
          </a:ln>
        </p:spPr>
        <p:txBody>
          <a:bodyPr/>
          <a:lstStyle/>
          <a:p>
            <a:pPr eaLnBrk="1" hangingPunct="1">
              <a:defRPr/>
            </a:pPr>
            <a:r>
              <a:rPr lang="en-US" sz="2400" dirty="0" smtClean="0"/>
              <a:t>Description: </a:t>
            </a:r>
          </a:p>
          <a:p>
            <a:pPr eaLnBrk="1" hangingPunct="1">
              <a:buFont typeface="Arial" pitchFamily="34" charset="0"/>
              <a:buNone/>
              <a:defRPr/>
            </a:pPr>
            <a:r>
              <a:rPr lang="en-US" sz="2400" dirty="0" smtClean="0"/>
              <a:t>		Given a five bit binary code stored in the lowest four bits 	of M[</a:t>
            </a:r>
            <a:r>
              <a:rPr lang="en-US" sz="2400" i="1" dirty="0" smtClean="0"/>
              <a:t>A</a:t>
            </a:r>
            <a:r>
              <a:rPr lang="en-US" sz="2400" dirty="0" smtClean="0"/>
              <a:t>], convert the binary code into a gray code</a:t>
            </a:r>
          </a:p>
          <a:p>
            <a:pPr eaLnBrk="1" hangingPunct="1">
              <a:tabLst>
                <a:tab pos="6176963" algn="l"/>
              </a:tabLst>
              <a:defRPr/>
            </a:pPr>
            <a:r>
              <a:rPr lang="en-US" sz="2400" dirty="0" smtClean="0"/>
              <a:t> Input: </a:t>
            </a:r>
          </a:p>
          <a:p>
            <a:pPr marL="0" indent="0" eaLnBrk="1" hangingPunct="1">
              <a:buFont typeface="Arial" pitchFamily="34" charset="0"/>
              <a:buNone/>
              <a:defRPr/>
            </a:pPr>
            <a:r>
              <a:rPr lang="en-US" sz="2400" dirty="0"/>
              <a:t>	</a:t>
            </a:r>
            <a:r>
              <a:rPr lang="en-US" sz="2400" dirty="0" smtClean="0"/>
              <a:t>M[A] = 0x0000000B (Binary Code)</a:t>
            </a:r>
          </a:p>
          <a:p>
            <a:pPr eaLnBrk="1" hangingPunct="1">
              <a:defRPr/>
            </a:pPr>
            <a:r>
              <a:rPr lang="en-US" sz="2400" dirty="0" smtClean="0"/>
              <a:t>Output: </a:t>
            </a:r>
          </a:p>
          <a:p>
            <a:pPr marL="0" indent="0" eaLnBrk="1" hangingPunct="1">
              <a:buFont typeface="Arial" pitchFamily="34" charset="0"/>
              <a:buNone/>
              <a:defRPr/>
            </a:pPr>
            <a:r>
              <a:rPr lang="en-US" sz="2400" dirty="0"/>
              <a:t>	</a:t>
            </a:r>
            <a:r>
              <a:rPr lang="en-US" sz="2400" dirty="0" smtClean="0"/>
              <a:t>M[B] = 0x0000000E (Gray Code)</a:t>
            </a:r>
          </a:p>
        </p:txBody>
      </p:sp>
      <p:sp>
        <p:nvSpPr>
          <p:cNvPr id="4608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BB66861F-3A34-450E-9E92-4594A425B7E4}" type="slidenum">
              <a:rPr lang="en-US">
                <a:solidFill>
                  <a:srgbClr val="898989"/>
                </a:solidFill>
              </a:rPr>
              <a:pPr eaLnBrk="1" hangingPunct="1"/>
              <a:t>124</a:t>
            </a:fld>
            <a:endParaRPr lang="en-US">
              <a:solidFill>
                <a:srgbClr val="898989"/>
              </a:solidFill>
            </a:endParaRPr>
          </a:p>
        </p:txBody>
      </p:sp>
      <p:sp>
        <p:nvSpPr>
          <p:cNvPr id="46085" name="Rectangle 4"/>
          <p:cNvSpPr>
            <a:spLocks noChangeArrowheads="1"/>
          </p:cNvSpPr>
          <p:nvPr/>
        </p:nvSpPr>
        <p:spPr bwMode="auto">
          <a:xfrm>
            <a:off x="457200" y="914400"/>
            <a:ext cx="77724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200"/>
              <a:t>Write the assembly code to perform the following task:</a:t>
            </a:r>
          </a:p>
        </p:txBody>
      </p:sp>
    </p:spTree>
    <p:extLst>
      <p:ext uri="{BB962C8B-B14F-4D97-AF65-F5344CB8AC3E}">
        <p14:creationId xmlns:p14="http://schemas.microsoft.com/office/powerpoint/2010/main" val="279574839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6EDE90F7-F5F2-4A39-ADF0-F01C9505F44D}" type="slidenum">
              <a:rPr lang="en-US">
                <a:latin typeface="Verdana" pitchFamily="34" charset="0"/>
                <a:ea typeface="新細明體" pitchFamily="18" charset="-120"/>
              </a:rPr>
              <a:pPr eaLnBrk="1" hangingPunct="1"/>
              <a:t>125</a:t>
            </a:fld>
            <a:endParaRPr lang="en-US">
              <a:latin typeface="Verdana" pitchFamily="34" charset="0"/>
              <a:ea typeface="新細明體" pitchFamily="18" charset="-120"/>
            </a:endParaRPr>
          </a:p>
        </p:txBody>
      </p:sp>
      <p:sp>
        <p:nvSpPr>
          <p:cNvPr id="5" name="Rectangle 4"/>
          <p:cNvSpPr>
            <a:spLocks noChangeArrowheads="1"/>
          </p:cNvSpPr>
          <p:nvPr/>
        </p:nvSpPr>
        <p:spPr bwMode="auto">
          <a:xfrm>
            <a:off x="76200" y="34925"/>
            <a:ext cx="8713788" cy="65182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US"/>
              <a:t>	TTL	</a:t>
            </a:r>
            <a:r>
              <a:rPr lang="en-US">
                <a:hlinkClick r:id="rId3" action="ppaction://hlinkfile"/>
              </a:rPr>
              <a:t>ConvertToGrayCode</a:t>
            </a:r>
            <a:endParaRPr lang="en-US"/>
          </a:p>
          <a:p>
            <a:r>
              <a:rPr lang="en-US"/>
              <a:t>	AREA	MyProgram, CODE, READONLY 	; start of code</a:t>
            </a:r>
          </a:p>
          <a:p>
            <a:r>
              <a:rPr lang="en-US"/>
              <a:t>	ENTRY</a:t>
            </a:r>
          </a:p>
          <a:p>
            <a:r>
              <a:rPr lang="en-US"/>
              <a:t>Main					</a:t>
            </a:r>
            <a:r>
              <a:rPr lang="pt-BR" b="1">
                <a:solidFill>
                  <a:srgbClr val="984807"/>
                </a:solidFill>
              </a:rPr>
              <a:t>				</a:t>
            </a:r>
          </a:p>
          <a:p>
            <a:pPr>
              <a:lnSpc>
                <a:spcPct val="110000"/>
              </a:lnSpc>
              <a:buFont typeface="Wingdings" pitchFamily="2" charset="2"/>
              <a:buNone/>
            </a:pPr>
            <a:r>
              <a:rPr lang="pt-BR" b="1">
                <a:solidFill>
                  <a:srgbClr val="984807"/>
                </a:solidFill>
              </a:rPr>
              <a:t>	LDR	R0, A			; Initialize R0  = M[A] = 1011</a:t>
            </a:r>
            <a:r>
              <a:rPr lang="pt-BR" b="1" baseline="-25000">
                <a:solidFill>
                  <a:srgbClr val="984807"/>
                </a:solidFill>
              </a:rPr>
              <a:t>2</a:t>
            </a:r>
          </a:p>
          <a:p>
            <a:pPr>
              <a:lnSpc>
                <a:spcPct val="110000"/>
              </a:lnSpc>
              <a:buFont typeface="Wingdings" pitchFamily="2" charset="2"/>
              <a:buNone/>
            </a:pPr>
            <a:r>
              <a:rPr lang="pt-BR" b="1">
                <a:solidFill>
                  <a:srgbClr val="984807"/>
                </a:solidFill>
              </a:rPr>
              <a:t>	</a:t>
            </a:r>
            <a:r>
              <a:rPr lang="pt-BR" b="1">
                <a:solidFill>
                  <a:srgbClr val="FF0000"/>
                </a:solidFill>
              </a:rPr>
              <a:t>AND	R2, R0, #2_1000		; R2 = get bit 3   	   </a:t>
            </a:r>
            <a:r>
              <a:rPr lang="pt-BR" b="1">
                <a:solidFill>
                  <a:srgbClr val="FF0000"/>
                </a:solidFill>
                <a:sym typeface="Wingdings" pitchFamily="2" charset="2"/>
              </a:rPr>
              <a:t> R2 stores bit 3</a:t>
            </a:r>
            <a:endParaRPr lang="pt-BR" b="1">
              <a:solidFill>
                <a:srgbClr val="FF0000"/>
              </a:solidFill>
            </a:endParaRPr>
          </a:p>
          <a:p>
            <a:pPr>
              <a:lnSpc>
                <a:spcPct val="110000"/>
              </a:lnSpc>
              <a:buFont typeface="Wingdings" pitchFamily="2" charset="2"/>
              <a:buNone/>
            </a:pPr>
            <a:r>
              <a:rPr lang="pt-BR" b="1">
                <a:solidFill>
                  <a:srgbClr val="FF0000"/>
                </a:solidFill>
              </a:rPr>
              <a:t>	AND	R3, R0, #2_0100		; R3 = get bit 2</a:t>
            </a:r>
          </a:p>
          <a:p>
            <a:pPr>
              <a:lnSpc>
                <a:spcPct val="110000"/>
              </a:lnSpc>
              <a:buFont typeface="Wingdings" pitchFamily="2" charset="2"/>
              <a:buNone/>
            </a:pPr>
            <a:r>
              <a:rPr lang="pt-BR" b="1">
                <a:solidFill>
                  <a:srgbClr val="FF0000"/>
                </a:solidFill>
              </a:rPr>
              <a:t>	AND	R4, R0, #2_0010		; R4 = get bit 1</a:t>
            </a:r>
          </a:p>
          <a:p>
            <a:pPr>
              <a:lnSpc>
                <a:spcPct val="110000"/>
              </a:lnSpc>
              <a:buFont typeface="Wingdings" pitchFamily="2" charset="2"/>
              <a:buNone/>
            </a:pPr>
            <a:r>
              <a:rPr lang="pt-BR" b="1">
                <a:solidFill>
                  <a:srgbClr val="FF0000"/>
                </a:solidFill>
              </a:rPr>
              <a:t>	AND	R5, R0, #2_0001		; R5 = get bit 0</a:t>
            </a:r>
          </a:p>
          <a:p>
            <a:pPr>
              <a:lnSpc>
                <a:spcPct val="110000"/>
              </a:lnSpc>
              <a:buFont typeface="Wingdings" pitchFamily="2" charset="2"/>
              <a:buNone/>
            </a:pPr>
            <a:r>
              <a:rPr lang="pt-BR" b="1">
                <a:solidFill>
                  <a:srgbClr val="984807"/>
                </a:solidFill>
              </a:rPr>
              <a:t>	</a:t>
            </a:r>
            <a:r>
              <a:rPr lang="pt-BR" b="1">
                <a:solidFill>
                  <a:srgbClr val="0000FF"/>
                </a:solidFill>
              </a:rPr>
              <a:t>EOR	R6, R3, R2, LSR #1		; R6 = bit 2 XOR bit 3 </a:t>
            </a:r>
            <a:r>
              <a:rPr lang="pt-BR" b="1">
                <a:solidFill>
                  <a:srgbClr val="0000FF"/>
                </a:solidFill>
                <a:sym typeface="Wingdings" pitchFamily="2" charset="2"/>
              </a:rPr>
              <a:t>R6 stores </a:t>
            </a:r>
            <a:r>
              <a:rPr lang="pt-BR" b="1">
                <a:solidFill>
                  <a:srgbClr val="0000FF"/>
                </a:solidFill>
              </a:rPr>
              <a:t>bit 2</a:t>
            </a:r>
          </a:p>
          <a:p>
            <a:pPr>
              <a:lnSpc>
                <a:spcPct val="110000"/>
              </a:lnSpc>
              <a:buFont typeface="Wingdings" pitchFamily="2" charset="2"/>
              <a:buNone/>
            </a:pPr>
            <a:r>
              <a:rPr lang="pt-BR" b="1">
                <a:solidFill>
                  <a:srgbClr val="0000FF"/>
                </a:solidFill>
              </a:rPr>
              <a:t>	EOR	R7, R4, R3, LSR #1		; R7 = bit 1 XOR bit 2 </a:t>
            </a:r>
            <a:r>
              <a:rPr lang="pt-BR" b="1">
                <a:solidFill>
                  <a:srgbClr val="0000FF"/>
                </a:solidFill>
                <a:sym typeface="Wingdings" pitchFamily="2" charset="2"/>
              </a:rPr>
              <a:t> R7 stores bit 1</a:t>
            </a:r>
            <a:endParaRPr lang="pt-BR" b="1">
              <a:solidFill>
                <a:srgbClr val="0000FF"/>
              </a:solidFill>
            </a:endParaRPr>
          </a:p>
          <a:p>
            <a:pPr>
              <a:lnSpc>
                <a:spcPct val="110000"/>
              </a:lnSpc>
              <a:buFont typeface="Wingdings" pitchFamily="2" charset="2"/>
              <a:buNone/>
            </a:pPr>
            <a:r>
              <a:rPr lang="pt-BR" b="1">
                <a:solidFill>
                  <a:srgbClr val="0000FF"/>
                </a:solidFill>
              </a:rPr>
              <a:t>	EOR	R8, R5, R4, LSR #1		; R8 = bit 0 XOR bit 1 </a:t>
            </a:r>
            <a:r>
              <a:rPr lang="pt-BR" b="1">
                <a:solidFill>
                  <a:srgbClr val="0000FF"/>
                </a:solidFill>
                <a:sym typeface="Wingdings" pitchFamily="2" charset="2"/>
              </a:rPr>
              <a:t> R8 stores bit 0</a:t>
            </a:r>
            <a:endParaRPr lang="pt-BR" b="1">
              <a:solidFill>
                <a:srgbClr val="0000FF"/>
              </a:solidFill>
            </a:endParaRPr>
          </a:p>
          <a:p>
            <a:pPr>
              <a:lnSpc>
                <a:spcPct val="110000"/>
              </a:lnSpc>
              <a:buFont typeface="Wingdings" pitchFamily="2" charset="2"/>
              <a:buNone/>
            </a:pPr>
            <a:r>
              <a:rPr lang="pt-BR" b="1">
                <a:solidFill>
                  <a:srgbClr val="FF0000"/>
                </a:solidFill>
              </a:rPr>
              <a:t>	ORR	R2, R2, R6		; Accumulate all bits	</a:t>
            </a:r>
          </a:p>
          <a:p>
            <a:pPr>
              <a:lnSpc>
                <a:spcPct val="110000"/>
              </a:lnSpc>
              <a:buFont typeface="Wingdings" pitchFamily="2" charset="2"/>
              <a:buNone/>
            </a:pPr>
            <a:r>
              <a:rPr lang="pt-BR" b="1">
                <a:solidFill>
                  <a:srgbClr val="FF0000"/>
                </a:solidFill>
              </a:rPr>
              <a:t>	ORR	R2, R2, R7</a:t>
            </a:r>
          </a:p>
          <a:p>
            <a:pPr>
              <a:lnSpc>
                <a:spcPct val="110000"/>
              </a:lnSpc>
              <a:buFont typeface="Wingdings" pitchFamily="2" charset="2"/>
              <a:buNone/>
            </a:pPr>
            <a:r>
              <a:rPr lang="pt-BR" b="1">
                <a:solidFill>
                  <a:srgbClr val="FF0000"/>
                </a:solidFill>
              </a:rPr>
              <a:t>	ORR	R2, R2, R8</a:t>
            </a:r>
          </a:p>
          <a:p>
            <a:pPr>
              <a:lnSpc>
                <a:spcPct val="110000"/>
              </a:lnSpc>
              <a:buFont typeface="Wingdings" pitchFamily="2" charset="2"/>
              <a:buNone/>
            </a:pPr>
            <a:r>
              <a:rPr lang="pt-BR" b="1">
                <a:solidFill>
                  <a:srgbClr val="984807"/>
                </a:solidFill>
              </a:rPr>
              <a:t>	STR	R2, B</a:t>
            </a:r>
          </a:p>
          <a:p>
            <a:r>
              <a:rPr lang="en-US"/>
              <a:t>HERE	BAL	HERE	; end of code </a:t>
            </a:r>
          </a:p>
          <a:p>
            <a:endParaRPr lang="en-US"/>
          </a:p>
          <a:p>
            <a:r>
              <a:rPr lang="en-US"/>
              <a:t>	AREA	Data1, DATA, READWRITE  	</a:t>
            </a:r>
          </a:p>
          <a:p>
            <a:r>
              <a:rPr lang="en-US" b="1">
                <a:solidFill>
                  <a:srgbClr val="0000FF"/>
                </a:solidFill>
              </a:rPr>
              <a:t>A	DCD	0x0000000B</a:t>
            </a:r>
            <a:r>
              <a:rPr lang="en-US"/>
              <a:t>	</a:t>
            </a:r>
          </a:p>
          <a:p>
            <a:r>
              <a:rPr lang="en-US" b="1">
                <a:solidFill>
                  <a:srgbClr val="0000FF"/>
                </a:solidFill>
              </a:rPr>
              <a:t>B	DCD 	0</a:t>
            </a:r>
          </a:p>
          <a:p>
            <a:r>
              <a:rPr lang="en-US"/>
              <a:t>	END					</a:t>
            </a:r>
          </a:p>
        </p:txBody>
      </p:sp>
    </p:spTree>
    <p:extLst>
      <p:ext uri="{BB962C8B-B14F-4D97-AF65-F5344CB8AC3E}">
        <p14:creationId xmlns:p14="http://schemas.microsoft.com/office/powerpoint/2010/main" val="24980845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690563" y="6243638"/>
            <a:ext cx="1903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48131" name="Rectangle 3"/>
          <p:cNvSpPr>
            <a:spLocks noChangeArrowheads="1"/>
          </p:cNvSpPr>
          <p:nvPr/>
        </p:nvSpPr>
        <p:spPr bwMode="auto">
          <a:xfrm>
            <a:off x="3125788" y="6243638"/>
            <a:ext cx="289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48132" name="Rectangle 4"/>
          <p:cNvSpPr>
            <a:spLocks noChangeArrowheads="1"/>
          </p:cNvSpPr>
          <p:nvPr/>
        </p:nvSpPr>
        <p:spPr bwMode="auto">
          <a:xfrm>
            <a:off x="690563" y="6243638"/>
            <a:ext cx="1903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48133" name="Rectangle 5"/>
          <p:cNvSpPr>
            <a:spLocks noChangeArrowheads="1"/>
          </p:cNvSpPr>
          <p:nvPr/>
        </p:nvSpPr>
        <p:spPr bwMode="auto">
          <a:xfrm>
            <a:off x="3125788" y="6243638"/>
            <a:ext cx="289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45062" name="Rectangle 6"/>
          <p:cNvSpPr>
            <a:spLocks noGrp="1" noChangeArrowheads="1"/>
          </p:cNvSpPr>
          <p:nvPr>
            <p:ph type="title"/>
          </p:nvPr>
        </p:nvSpPr>
        <p:spPr>
          <a:xfrm>
            <a:off x="381000" y="2057400"/>
            <a:ext cx="8229600" cy="685800"/>
          </a:xfrm>
        </p:spPr>
        <p:txBody>
          <a:bodyPr>
            <a:normAutofit fontScale="90000"/>
          </a:bodyPr>
          <a:lstStyle/>
          <a:p>
            <a:pPr>
              <a:defRPr/>
            </a:pPr>
            <a:r>
              <a:rPr lang="en-US" smtClean="0">
                <a:solidFill>
                  <a:srgbClr val="0000FF"/>
                </a:solidFill>
              </a:rPr>
              <a:t>COMPARISON GROUP</a:t>
            </a:r>
            <a:endParaRPr lang="en-US" dirty="0">
              <a:solidFill>
                <a:srgbClr val="0000FF"/>
              </a:solidFill>
            </a:endParaRPr>
          </a:p>
        </p:txBody>
      </p:sp>
      <p:sp>
        <p:nvSpPr>
          <p:cNvPr id="48135" name="Rectangle 7"/>
          <p:cNvSpPr>
            <a:spLocks noGrp="1" noChangeArrowheads="1"/>
          </p:cNvSpPr>
          <p:nvPr>
            <p:ph type="body" idx="1"/>
          </p:nvPr>
        </p:nvSpPr>
        <p:spPr>
          <a:xfrm>
            <a:off x="0" y="2895600"/>
            <a:ext cx="9144000" cy="914400"/>
          </a:xfrm>
        </p:spPr>
        <p:txBody>
          <a:bodyPr/>
          <a:lstStyle/>
          <a:p>
            <a:pPr marL="457200" lvl="1" indent="0">
              <a:buFont typeface="Arial" pitchFamily="34" charset="0"/>
              <a:buNone/>
            </a:pPr>
            <a:r>
              <a:rPr lang="en-US" sz="2400" smtClean="0"/>
              <a:t>		         CMP  	     TST		TEQ</a:t>
            </a:r>
          </a:p>
        </p:txBody>
      </p:sp>
      <p:sp>
        <p:nvSpPr>
          <p:cNvPr id="4813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751D72BB-A117-49BC-B306-BEB10F44886F}" type="slidenum">
              <a:rPr lang="en-US">
                <a:solidFill>
                  <a:srgbClr val="898989"/>
                </a:solidFill>
              </a:rPr>
              <a:pPr eaLnBrk="1" hangingPunct="1"/>
              <a:t>126</a:t>
            </a:fld>
            <a:endParaRPr lang="en-US">
              <a:solidFill>
                <a:srgbClr val="898989"/>
              </a:solidFill>
            </a:endParaRPr>
          </a:p>
        </p:txBody>
      </p:sp>
    </p:spTree>
    <p:extLst>
      <p:ext uri="{BB962C8B-B14F-4D97-AF65-F5344CB8AC3E}">
        <p14:creationId xmlns:p14="http://schemas.microsoft.com/office/powerpoint/2010/main" val="2728378459"/>
      </p:ext>
    </p:extLst>
  </p:cSld>
  <p:clrMapOvr>
    <a:masterClrMapping/>
  </p:clrMapOvr>
  <p:transition spd="slow"/>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690563" y="6243638"/>
            <a:ext cx="1903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49155" name="Rectangle 3"/>
          <p:cNvSpPr>
            <a:spLocks noChangeArrowheads="1"/>
          </p:cNvSpPr>
          <p:nvPr/>
        </p:nvSpPr>
        <p:spPr bwMode="auto">
          <a:xfrm>
            <a:off x="3125788" y="6243638"/>
            <a:ext cx="289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49156" name="Rectangle 4"/>
          <p:cNvSpPr>
            <a:spLocks noChangeArrowheads="1"/>
          </p:cNvSpPr>
          <p:nvPr/>
        </p:nvSpPr>
        <p:spPr bwMode="auto">
          <a:xfrm>
            <a:off x="690563" y="6243638"/>
            <a:ext cx="1903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49157" name="Rectangle 5"/>
          <p:cNvSpPr>
            <a:spLocks noChangeArrowheads="1"/>
          </p:cNvSpPr>
          <p:nvPr/>
        </p:nvSpPr>
        <p:spPr bwMode="auto">
          <a:xfrm>
            <a:off x="3125788" y="6243638"/>
            <a:ext cx="289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45062" name="Rectangle 6"/>
          <p:cNvSpPr>
            <a:spLocks noGrp="1" noChangeArrowheads="1"/>
          </p:cNvSpPr>
          <p:nvPr>
            <p:ph type="title"/>
          </p:nvPr>
        </p:nvSpPr>
        <p:spPr/>
        <p:txBody>
          <a:bodyPr>
            <a:normAutofit fontScale="90000"/>
          </a:bodyPr>
          <a:lstStyle/>
          <a:p>
            <a:pPr>
              <a:defRPr/>
            </a:pPr>
            <a:r>
              <a:rPr lang="en-US" b="1" dirty="0" smtClean="0">
                <a:solidFill>
                  <a:srgbClr val="0000FF"/>
                </a:solidFill>
              </a:rPr>
              <a:t>Comparison Group</a:t>
            </a:r>
            <a:endParaRPr lang="en-US" b="1" dirty="0">
              <a:solidFill>
                <a:srgbClr val="0000FF"/>
              </a:solidFill>
            </a:endParaRPr>
          </a:p>
        </p:txBody>
      </p:sp>
      <p:sp>
        <p:nvSpPr>
          <p:cNvPr id="45063" name="Rectangle 7"/>
          <p:cNvSpPr>
            <a:spLocks noGrp="1" noChangeArrowheads="1"/>
          </p:cNvSpPr>
          <p:nvPr>
            <p:ph type="body" idx="1"/>
          </p:nvPr>
        </p:nvSpPr>
        <p:spPr>
          <a:xfrm>
            <a:off x="457200" y="1138238"/>
            <a:ext cx="8229600" cy="5105400"/>
          </a:xfrm>
        </p:spPr>
        <p:txBody>
          <a:bodyPr/>
          <a:lstStyle/>
          <a:p>
            <a:pPr>
              <a:defRPr/>
            </a:pPr>
            <a:r>
              <a:rPr lang="en-US" sz="2800" dirty="0"/>
              <a:t>The only effect of the comparisons is to</a:t>
            </a:r>
          </a:p>
          <a:p>
            <a:pPr lvl="1">
              <a:defRPr/>
            </a:pPr>
            <a:r>
              <a:rPr lang="en-US" sz="2400" b="1" i="1" u="sng" dirty="0">
                <a:effectLst>
                  <a:outerShdw blurRad="38100" dist="38100" dir="2700000" algn="tl">
                    <a:srgbClr val="C0C0C0"/>
                  </a:outerShdw>
                </a:effectLst>
              </a:rPr>
              <a:t>UPDATE THE CONDITION FLAGS</a:t>
            </a:r>
            <a:r>
              <a:rPr lang="en-US" sz="2400" b="1" i="1" dirty="0"/>
              <a:t>. </a:t>
            </a:r>
            <a:r>
              <a:rPr lang="en-US" sz="2400" dirty="0"/>
              <a:t>Thus no need to set S bit.</a:t>
            </a:r>
          </a:p>
          <a:p>
            <a:pPr>
              <a:defRPr/>
            </a:pPr>
            <a:r>
              <a:rPr lang="en-US" sz="2800" dirty="0"/>
              <a:t>Operations are:</a:t>
            </a:r>
          </a:p>
          <a:p>
            <a:pPr lvl="1">
              <a:defRPr/>
            </a:pPr>
            <a:r>
              <a:rPr lang="en-US" sz="2400" dirty="0"/>
              <a:t>CMP	operand1 - operand2, but result not written</a:t>
            </a:r>
          </a:p>
          <a:p>
            <a:pPr lvl="1">
              <a:defRPr/>
            </a:pPr>
            <a:r>
              <a:rPr lang="en-US" sz="2400" dirty="0" smtClean="0"/>
              <a:t>TST</a:t>
            </a:r>
            <a:r>
              <a:rPr lang="en-US" sz="2400" dirty="0"/>
              <a:t>	operand1 AND operand2, but result not written</a:t>
            </a:r>
          </a:p>
          <a:p>
            <a:pPr lvl="1">
              <a:defRPr/>
            </a:pPr>
            <a:r>
              <a:rPr lang="en-US" sz="2400" dirty="0"/>
              <a:t>TEQ	operand1 EOR operand2, but result not written</a:t>
            </a:r>
          </a:p>
          <a:p>
            <a:pPr>
              <a:defRPr/>
            </a:pPr>
            <a:r>
              <a:rPr lang="en-US" sz="2800" dirty="0"/>
              <a:t>Syntax:</a:t>
            </a:r>
          </a:p>
          <a:p>
            <a:pPr lvl="1">
              <a:defRPr/>
            </a:pPr>
            <a:r>
              <a:rPr lang="en-US" sz="2400" dirty="0"/>
              <a:t>&lt;Operation&gt;{&lt;</a:t>
            </a:r>
            <a:r>
              <a:rPr lang="en-US" sz="2400" dirty="0" err="1"/>
              <a:t>cond</a:t>
            </a:r>
            <a:r>
              <a:rPr lang="en-US" sz="2400" dirty="0"/>
              <a:t>&gt;} </a:t>
            </a:r>
            <a:r>
              <a:rPr lang="en-US" sz="2400" dirty="0" err="1"/>
              <a:t>Rn</a:t>
            </a:r>
            <a:r>
              <a:rPr lang="en-US" sz="2400" dirty="0"/>
              <a:t>, Operand2</a:t>
            </a:r>
          </a:p>
          <a:p>
            <a:pPr>
              <a:defRPr/>
            </a:pPr>
            <a:r>
              <a:rPr lang="en-US" sz="2800" dirty="0"/>
              <a:t>Examples:</a:t>
            </a:r>
          </a:p>
          <a:p>
            <a:pPr lvl="1">
              <a:defRPr/>
            </a:pPr>
            <a:r>
              <a:rPr lang="en-US" sz="2400" dirty="0"/>
              <a:t>CMP	r0, r1</a:t>
            </a:r>
          </a:p>
          <a:p>
            <a:pPr lvl="1">
              <a:defRPr/>
            </a:pPr>
            <a:r>
              <a:rPr lang="en-US" sz="2400" dirty="0"/>
              <a:t>TSTEQ	r2, #5</a:t>
            </a:r>
          </a:p>
        </p:txBody>
      </p:sp>
      <p:sp>
        <p:nvSpPr>
          <p:cNvPr id="4916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9FD4EF28-E20E-4208-8E5F-30313E0AD4C8}" type="slidenum">
              <a:rPr lang="en-US">
                <a:solidFill>
                  <a:srgbClr val="898989"/>
                </a:solidFill>
              </a:rPr>
              <a:pPr eaLnBrk="1" hangingPunct="1"/>
              <a:t>127</a:t>
            </a:fld>
            <a:endParaRPr lang="en-US">
              <a:solidFill>
                <a:srgbClr val="898989"/>
              </a:solidFill>
            </a:endParaRPr>
          </a:p>
        </p:txBody>
      </p:sp>
    </p:spTree>
    <p:extLst>
      <p:ext uri="{BB962C8B-B14F-4D97-AF65-F5344CB8AC3E}">
        <p14:creationId xmlns:p14="http://schemas.microsoft.com/office/powerpoint/2010/main" val="66981124"/>
      </p:ext>
    </p:extLst>
  </p:cSld>
  <p:clrMapOvr>
    <a:masterClrMapping/>
  </p:clrMapOvr>
  <p:transition spd="slow"/>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0" y="-14288"/>
            <a:ext cx="9144000" cy="623888"/>
          </a:xfrm>
        </p:spPr>
        <p:txBody>
          <a:bodyPr/>
          <a:lstStyle/>
          <a:p>
            <a:pPr eaLnBrk="1" hangingPunct="1"/>
            <a:r>
              <a:rPr lang="en-US" sz="3200" b="1" dirty="0" smtClean="0">
                <a:solidFill>
                  <a:srgbClr val="FF0000"/>
                </a:solidFill>
              </a:rPr>
              <a:t>CMP</a:t>
            </a:r>
            <a:r>
              <a:rPr lang="en-US" sz="3200" b="1" dirty="0" smtClean="0">
                <a:solidFill>
                  <a:srgbClr val="0000FF"/>
                </a:solidFill>
              </a:rPr>
              <a:t>&lt;</a:t>
            </a:r>
            <a:r>
              <a:rPr lang="en-US" sz="3200" b="1" dirty="0" err="1" smtClean="0">
                <a:solidFill>
                  <a:srgbClr val="0000FF"/>
                </a:solidFill>
              </a:rPr>
              <a:t>cond</a:t>
            </a:r>
            <a:r>
              <a:rPr lang="en-US" sz="3200" b="1" dirty="0" smtClean="0">
                <a:solidFill>
                  <a:srgbClr val="0000FF"/>
                </a:solidFill>
              </a:rPr>
              <a:t>&gt; &lt;</a:t>
            </a:r>
            <a:r>
              <a:rPr lang="en-US" sz="3200" b="1" dirty="0" err="1" smtClean="0">
                <a:solidFill>
                  <a:srgbClr val="0000FF"/>
                </a:solidFill>
              </a:rPr>
              <a:t>Rn</a:t>
            </a:r>
            <a:r>
              <a:rPr lang="en-US" sz="3200" b="1" dirty="0" smtClean="0">
                <a:solidFill>
                  <a:srgbClr val="0000FF"/>
                </a:solidFill>
              </a:rPr>
              <a:t>&gt;,&lt;shifter operand&gt;</a:t>
            </a:r>
          </a:p>
        </p:txBody>
      </p:sp>
      <p:sp>
        <p:nvSpPr>
          <p:cNvPr id="22531" name="Rectangle 3"/>
          <p:cNvSpPr txBox="1">
            <a:spLocks noChangeArrowheads="1"/>
          </p:cNvSpPr>
          <p:nvPr/>
        </p:nvSpPr>
        <p:spPr bwMode="auto">
          <a:xfrm>
            <a:off x="190500" y="1219200"/>
            <a:ext cx="87630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buFont typeface="Arial" pitchFamily="34" charset="0"/>
              <a:buChar char="•"/>
              <a:defRPr/>
            </a:pPr>
            <a:r>
              <a:rPr lang="en-US" sz="2400" dirty="0" smtClean="0"/>
              <a:t>The CMP instruction performs a subtraction, but does not store the result. The flags are always updated.</a:t>
            </a:r>
          </a:p>
          <a:p>
            <a:pPr eaLnBrk="1" hangingPunct="1">
              <a:spcBef>
                <a:spcPts val="1800"/>
              </a:spcBef>
              <a:buFont typeface="Arial" pitchFamily="34" charset="0"/>
              <a:buChar char="•"/>
              <a:defRPr/>
            </a:pPr>
            <a:r>
              <a:rPr lang="en-US" sz="2400" b="1" dirty="0" err="1" smtClean="0"/>
              <a:t>Rn</a:t>
            </a:r>
            <a:r>
              <a:rPr lang="en-US" sz="2400" b="1" dirty="0" smtClean="0"/>
              <a:t> – </a:t>
            </a:r>
            <a:r>
              <a:rPr lang="en-US" sz="2400" b="1" dirty="0" err="1" smtClean="0"/>
              <a:t>Shifter_operand</a:t>
            </a:r>
            <a:endParaRPr lang="en-US" sz="2400" b="1" dirty="0" smtClean="0"/>
          </a:p>
          <a:p>
            <a:pPr eaLnBrk="1" hangingPunct="1">
              <a:spcBef>
                <a:spcPts val="1800"/>
              </a:spcBef>
              <a:buFont typeface="Arial" pitchFamily="34" charset="0"/>
              <a:buChar char="•"/>
              <a:defRPr/>
            </a:pPr>
            <a:r>
              <a:rPr lang="en-US" sz="2400" dirty="0" smtClean="0"/>
              <a:t>Examples:</a:t>
            </a:r>
          </a:p>
          <a:p>
            <a:pPr marL="457200" lvl="1" indent="0" eaLnBrk="1" hangingPunct="1">
              <a:spcBef>
                <a:spcPts val="1800"/>
              </a:spcBef>
              <a:defRPr/>
            </a:pPr>
            <a:r>
              <a:rPr lang="en-US" sz="2400" dirty="0" smtClean="0"/>
              <a:t>CMP R0, #1	; Z=1 if R0 = 1, Z = 0 if R0 &gt; 1</a:t>
            </a:r>
          </a:p>
          <a:p>
            <a:pPr marL="457200" lvl="1" indent="0" eaLnBrk="1" hangingPunct="1">
              <a:spcBef>
                <a:spcPts val="1800"/>
              </a:spcBef>
              <a:defRPr/>
            </a:pPr>
            <a:r>
              <a:rPr lang="en-US" sz="2400" dirty="0" smtClean="0">
                <a:latin typeface="+mn-lt"/>
              </a:rPr>
              <a:t>CMP R0, R1 	; Z =1  if R0 = R1, Z = 0 if R0 &gt; R1 </a:t>
            </a:r>
          </a:p>
        </p:txBody>
      </p:sp>
      <p:cxnSp>
        <p:nvCxnSpPr>
          <p:cNvPr id="5" name="Straight Connector 4"/>
          <p:cNvCxnSpPr/>
          <p:nvPr/>
        </p:nvCxnSpPr>
        <p:spPr>
          <a:xfrm>
            <a:off x="381000" y="787400"/>
            <a:ext cx="8382000" cy="0"/>
          </a:xfrm>
          <a:prstGeom prst="line">
            <a:avLst/>
          </a:prstGeom>
        </p:spPr>
        <p:style>
          <a:lnRef idx="1">
            <a:schemeClr val="dk1"/>
          </a:lnRef>
          <a:fillRef idx="0">
            <a:schemeClr val="dk1"/>
          </a:fillRef>
          <a:effectRef idx="0">
            <a:schemeClr val="dk1"/>
          </a:effectRef>
          <a:fontRef idx="minor">
            <a:schemeClr val="tx1"/>
          </a:fontRef>
        </p:style>
      </p:cxnSp>
      <p:sp>
        <p:nvSpPr>
          <p:cNvPr id="5018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BC26612A-ABA1-4139-AE3E-83CCF2D34CE9}" type="slidenum">
              <a:rPr lang="en-US">
                <a:solidFill>
                  <a:srgbClr val="898989"/>
                </a:solidFill>
              </a:rPr>
              <a:pPr eaLnBrk="1" hangingPunct="1"/>
              <a:t>128</a:t>
            </a:fld>
            <a:endParaRPr lang="en-US">
              <a:solidFill>
                <a:srgbClr val="898989"/>
              </a:solidFill>
            </a:endParaRPr>
          </a:p>
        </p:txBody>
      </p:sp>
    </p:spTree>
    <p:extLst>
      <p:ext uri="{BB962C8B-B14F-4D97-AF65-F5344CB8AC3E}">
        <p14:creationId xmlns:p14="http://schemas.microsoft.com/office/powerpoint/2010/main" val="228782945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0" y="-14288"/>
            <a:ext cx="9144000" cy="623888"/>
          </a:xfrm>
        </p:spPr>
        <p:txBody>
          <a:bodyPr/>
          <a:lstStyle/>
          <a:p>
            <a:pPr eaLnBrk="1" hangingPunct="1"/>
            <a:r>
              <a:rPr lang="en-US" sz="3200" b="1" dirty="0" smtClean="0">
                <a:solidFill>
                  <a:srgbClr val="FF0000"/>
                </a:solidFill>
              </a:rPr>
              <a:t>TST </a:t>
            </a:r>
            <a:r>
              <a:rPr lang="en-US" sz="3200" b="1" dirty="0" smtClean="0">
                <a:solidFill>
                  <a:srgbClr val="0000FF"/>
                </a:solidFill>
              </a:rPr>
              <a:t>&lt;</a:t>
            </a:r>
            <a:r>
              <a:rPr lang="en-US" sz="3200" b="1" dirty="0" err="1" smtClean="0">
                <a:solidFill>
                  <a:srgbClr val="0000FF"/>
                </a:solidFill>
              </a:rPr>
              <a:t>cond</a:t>
            </a:r>
            <a:r>
              <a:rPr lang="en-US" sz="3200" b="1" dirty="0" smtClean="0">
                <a:solidFill>
                  <a:srgbClr val="0000FF"/>
                </a:solidFill>
              </a:rPr>
              <a:t>&gt; &lt;</a:t>
            </a:r>
            <a:r>
              <a:rPr lang="en-US" sz="3200" b="1" dirty="0" err="1" smtClean="0">
                <a:solidFill>
                  <a:srgbClr val="0000FF"/>
                </a:solidFill>
              </a:rPr>
              <a:t>Rn</a:t>
            </a:r>
            <a:r>
              <a:rPr lang="en-US" sz="3200" b="1" dirty="0" smtClean="0">
                <a:solidFill>
                  <a:srgbClr val="0000FF"/>
                </a:solidFill>
              </a:rPr>
              <a:t>&gt;,&lt;</a:t>
            </a:r>
            <a:r>
              <a:rPr lang="en-US" sz="3200" b="1" dirty="0" err="1" smtClean="0">
                <a:solidFill>
                  <a:srgbClr val="0000FF"/>
                </a:solidFill>
              </a:rPr>
              <a:t>shifter_operand</a:t>
            </a:r>
            <a:r>
              <a:rPr lang="en-US" sz="3200" b="1" dirty="0" smtClean="0">
                <a:solidFill>
                  <a:srgbClr val="0000FF"/>
                </a:solidFill>
              </a:rPr>
              <a:t>&gt;</a:t>
            </a:r>
          </a:p>
        </p:txBody>
      </p:sp>
      <p:sp>
        <p:nvSpPr>
          <p:cNvPr id="51203" name="Rectangle 3"/>
          <p:cNvSpPr txBox="1">
            <a:spLocks noChangeArrowheads="1"/>
          </p:cNvSpPr>
          <p:nvPr/>
        </p:nvSpPr>
        <p:spPr bwMode="auto">
          <a:xfrm>
            <a:off x="190500" y="1219200"/>
            <a:ext cx="87630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pitchFamily="34" charset="0"/>
              </a:defRPr>
            </a:lvl1pPr>
            <a:lvl2pPr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buFont typeface="Arial" pitchFamily="34" charset="0"/>
              <a:buChar char="•"/>
            </a:pPr>
            <a:r>
              <a:rPr lang="en-US" sz="2400"/>
              <a:t>The TST instruction performs a </a:t>
            </a:r>
            <a:r>
              <a:rPr lang="en-US" sz="2400" b="1"/>
              <a:t>non-destructive AND</a:t>
            </a:r>
            <a:r>
              <a:rPr lang="en-US" sz="2400"/>
              <a:t> (the result is not stored). The flags are always updated. </a:t>
            </a:r>
          </a:p>
          <a:p>
            <a:pPr>
              <a:buFont typeface="Arial" pitchFamily="34" charset="0"/>
              <a:buChar char="•"/>
            </a:pPr>
            <a:r>
              <a:rPr lang="en-US" sz="2400"/>
              <a:t>The most common use for this instruction is to determine the value of an individual bit of a register.</a:t>
            </a:r>
          </a:p>
          <a:p>
            <a:pPr>
              <a:buFont typeface="Arial" pitchFamily="34" charset="0"/>
              <a:buChar char="•"/>
            </a:pPr>
            <a:endParaRPr lang="en-US" sz="2400"/>
          </a:p>
          <a:p>
            <a:pPr>
              <a:buFont typeface="Arial" pitchFamily="34" charset="0"/>
              <a:buChar char="•"/>
            </a:pPr>
            <a:r>
              <a:rPr lang="en-US" sz="2400" b="1"/>
              <a:t>Rn AND shifter_operand</a:t>
            </a:r>
          </a:p>
          <a:p>
            <a:pPr eaLnBrk="1" hangingPunct="1">
              <a:spcBef>
                <a:spcPts val="1800"/>
              </a:spcBef>
              <a:buFont typeface="Arial" pitchFamily="34" charset="0"/>
              <a:buChar char="•"/>
            </a:pPr>
            <a:r>
              <a:rPr lang="en-US" sz="2400"/>
              <a:t>Examples:</a:t>
            </a:r>
          </a:p>
          <a:p>
            <a:pPr lvl="1" eaLnBrk="1" hangingPunct="1">
              <a:spcBef>
                <a:spcPts val="1800"/>
              </a:spcBef>
            </a:pPr>
            <a:r>
              <a:rPr lang="en-US" sz="2400"/>
              <a:t>TST R0, #0x8000		 ;if bit 15 of R0 = 0, set Z = 1</a:t>
            </a:r>
          </a:p>
        </p:txBody>
      </p:sp>
      <p:cxnSp>
        <p:nvCxnSpPr>
          <p:cNvPr id="5" name="Straight Connector 4"/>
          <p:cNvCxnSpPr/>
          <p:nvPr/>
        </p:nvCxnSpPr>
        <p:spPr>
          <a:xfrm>
            <a:off x="381000" y="787400"/>
            <a:ext cx="8382000" cy="0"/>
          </a:xfrm>
          <a:prstGeom prst="line">
            <a:avLst/>
          </a:prstGeom>
        </p:spPr>
        <p:style>
          <a:lnRef idx="1">
            <a:schemeClr val="dk1"/>
          </a:lnRef>
          <a:fillRef idx="0">
            <a:schemeClr val="dk1"/>
          </a:fillRef>
          <a:effectRef idx="0">
            <a:schemeClr val="dk1"/>
          </a:effectRef>
          <a:fontRef idx="minor">
            <a:schemeClr val="tx1"/>
          </a:fontRef>
        </p:style>
      </p:cxnSp>
      <p:sp>
        <p:nvSpPr>
          <p:cNvPr id="5120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A0624FA2-3918-4715-B3E4-E2A070ECE94D}" type="slidenum">
              <a:rPr lang="en-US">
                <a:solidFill>
                  <a:srgbClr val="898989"/>
                </a:solidFill>
              </a:rPr>
              <a:pPr eaLnBrk="1" hangingPunct="1"/>
              <a:t>129</a:t>
            </a:fld>
            <a:endParaRPr lang="en-US">
              <a:solidFill>
                <a:srgbClr val="898989"/>
              </a:solidFill>
            </a:endParaRPr>
          </a:p>
        </p:txBody>
      </p:sp>
    </p:spTree>
    <p:extLst>
      <p:ext uri="{BB962C8B-B14F-4D97-AF65-F5344CB8AC3E}">
        <p14:creationId xmlns:p14="http://schemas.microsoft.com/office/powerpoint/2010/main" val="41615418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690563" y="6243638"/>
            <a:ext cx="1903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12291" name="Rectangle 3"/>
          <p:cNvSpPr>
            <a:spLocks noChangeArrowheads="1"/>
          </p:cNvSpPr>
          <p:nvPr/>
        </p:nvSpPr>
        <p:spPr bwMode="auto">
          <a:xfrm>
            <a:off x="3125788" y="6243638"/>
            <a:ext cx="289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12292" name="Rectangle 4"/>
          <p:cNvSpPr>
            <a:spLocks noGrp="1" noChangeArrowheads="1"/>
          </p:cNvSpPr>
          <p:nvPr>
            <p:ph type="body" idx="1"/>
          </p:nvPr>
        </p:nvSpPr>
        <p:spPr>
          <a:xfrm>
            <a:off x="457200" y="1219200"/>
            <a:ext cx="8305800" cy="4267200"/>
          </a:xfrm>
        </p:spPr>
        <p:txBody>
          <a:bodyPr/>
          <a:lstStyle/>
          <a:p>
            <a:pPr defTabSz="942975" eaLnBrk="1" hangingPunct="1"/>
            <a:r>
              <a:rPr lang="en-US" sz="2800" smtClean="0"/>
              <a:t>ARM has 37 registers in total, all of which are 32-bits long.</a:t>
            </a:r>
          </a:p>
          <a:p>
            <a:pPr marL="706438" lvl="1" indent="-234950" defTabSz="942975" eaLnBrk="1" hangingPunct="1"/>
            <a:r>
              <a:rPr lang="en-US" sz="2400" smtClean="0"/>
              <a:t>30 </a:t>
            </a:r>
            <a:r>
              <a:rPr lang="en-US" sz="2400" b="1" i="1" smtClean="0">
                <a:solidFill>
                  <a:srgbClr val="FF0000"/>
                </a:solidFill>
              </a:rPr>
              <a:t>general purpose registers</a:t>
            </a:r>
          </a:p>
          <a:p>
            <a:pPr marL="706438" lvl="1" indent="-234950" defTabSz="942975" eaLnBrk="1" hangingPunct="1"/>
            <a:r>
              <a:rPr lang="en-US" sz="2400" smtClean="0"/>
              <a:t>1 dedicated </a:t>
            </a:r>
            <a:r>
              <a:rPr lang="en-US" sz="2400" b="1" i="1" smtClean="0">
                <a:solidFill>
                  <a:srgbClr val="FF0000"/>
                </a:solidFill>
              </a:rPr>
              <a:t>program counter (PC)</a:t>
            </a:r>
          </a:p>
          <a:p>
            <a:pPr marL="706438" lvl="1" indent="-234950" defTabSz="942975" eaLnBrk="1" hangingPunct="1"/>
            <a:r>
              <a:rPr lang="en-US" sz="2400" smtClean="0"/>
              <a:t>1 dedicated </a:t>
            </a:r>
            <a:r>
              <a:rPr lang="en-US" sz="2400" b="1" i="1" smtClean="0">
                <a:solidFill>
                  <a:srgbClr val="FF0000"/>
                </a:solidFill>
              </a:rPr>
              <a:t>current program status register (CPSR)</a:t>
            </a:r>
          </a:p>
          <a:p>
            <a:pPr marL="706438" lvl="1" indent="-234950" defTabSz="942975" eaLnBrk="1" hangingPunct="1"/>
            <a:r>
              <a:rPr lang="en-US" sz="2400" smtClean="0"/>
              <a:t>5 dedicated </a:t>
            </a:r>
            <a:r>
              <a:rPr lang="en-US" sz="2400" b="1" i="1" smtClean="0">
                <a:solidFill>
                  <a:srgbClr val="FF0000"/>
                </a:solidFill>
              </a:rPr>
              <a:t>saved program status registers (SPSR)</a:t>
            </a:r>
          </a:p>
          <a:p>
            <a:pPr defTabSz="942975" eaLnBrk="1" hangingPunct="1"/>
            <a:endParaRPr lang="en-US" sz="2400" smtClean="0"/>
          </a:p>
        </p:txBody>
      </p:sp>
      <p:sp>
        <p:nvSpPr>
          <p:cNvPr id="1229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E081B1CE-E0BE-472A-88CE-91BEBAFB98E0}" type="slidenum">
              <a:rPr lang="en-US">
                <a:solidFill>
                  <a:srgbClr val="898989"/>
                </a:solidFill>
              </a:rPr>
              <a:pPr eaLnBrk="1" hangingPunct="1"/>
              <a:t>13</a:t>
            </a:fld>
            <a:endParaRPr lang="en-US">
              <a:solidFill>
                <a:srgbClr val="898989"/>
              </a:solidFill>
            </a:endParaRPr>
          </a:p>
        </p:txBody>
      </p:sp>
      <p:sp>
        <p:nvSpPr>
          <p:cNvPr id="8" name="Title 4"/>
          <p:cNvSpPr>
            <a:spLocks noGrp="1"/>
          </p:cNvSpPr>
          <p:nvPr>
            <p:ph type="title"/>
          </p:nvPr>
        </p:nvSpPr>
        <p:spPr>
          <a:xfrm>
            <a:off x="457200" y="0"/>
            <a:ext cx="8229600" cy="685800"/>
          </a:xfrm>
        </p:spPr>
        <p:txBody>
          <a:bodyPr rtlCol="0">
            <a:normAutofit fontScale="90000"/>
          </a:bodyPr>
          <a:lstStyle/>
          <a:p>
            <a:pPr eaLnBrk="1" fontAlgn="auto" hangingPunct="1">
              <a:spcAft>
                <a:spcPts val="0"/>
              </a:spcAft>
              <a:defRPr/>
            </a:pPr>
            <a:r>
              <a:rPr lang="en-US" dirty="0" smtClean="0">
                <a:solidFill>
                  <a:srgbClr val="0000FF"/>
                </a:solidFill>
              </a:rPr>
              <a:t>Register Organization</a:t>
            </a:r>
            <a:endParaRPr lang="en-US" dirty="0">
              <a:solidFill>
                <a:srgbClr val="0000FF"/>
              </a:solidFill>
            </a:endParaRPr>
          </a:p>
        </p:txBody>
      </p:sp>
    </p:spTree>
  </p:cSld>
  <p:clrMapOvr>
    <a:masterClrMapping/>
  </p:clrMapOvr>
  <p:transition spd="slow"/>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0" y="-14288"/>
            <a:ext cx="9144000" cy="623888"/>
          </a:xfrm>
        </p:spPr>
        <p:txBody>
          <a:bodyPr/>
          <a:lstStyle/>
          <a:p>
            <a:pPr eaLnBrk="1" hangingPunct="1"/>
            <a:r>
              <a:rPr lang="en-US" sz="3200" b="1" dirty="0" smtClean="0">
                <a:solidFill>
                  <a:srgbClr val="FF0000"/>
                </a:solidFill>
              </a:rPr>
              <a:t>TEQ </a:t>
            </a:r>
            <a:r>
              <a:rPr lang="en-US" sz="3200" b="1" dirty="0" smtClean="0">
                <a:solidFill>
                  <a:srgbClr val="0000FF"/>
                </a:solidFill>
              </a:rPr>
              <a:t>&lt;</a:t>
            </a:r>
            <a:r>
              <a:rPr lang="en-US" sz="3200" b="1" dirty="0" err="1" smtClean="0">
                <a:solidFill>
                  <a:srgbClr val="0000FF"/>
                </a:solidFill>
              </a:rPr>
              <a:t>cond</a:t>
            </a:r>
            <a:r>
              <a:rPr lang="en-US" sz="3200" b="1" dirty="0" smtClean="0">
                <a:solidFill>
                  <a:srgbClr val="0000FF"/>
                </a:solidFill>
              </a:rPr>
              <a:t>&gt;&lt;</a:t>
            </a:r>
            <a:r>
              <a:rPr lang="en-US" sz="3200" b="1" dirty="0" err="1" smtClean="0">
                <a:solidFill>
                  <a:srgbClr val="0000FF"/>
                </a:solidFill>
              </a:rPr>
              <a:t>Rn</a:t>
            </a:r>
            <a:r>
              <a:rPr lang="en-US" sz="3200" b="1" dirty="0" smtClean="0">
                <a:solidFill>
                  <a:srgbClr val="0000FF"/>
                </a:solidFill>
              </a:rPr>
              <a:t>&gt;,&lt;</a:t>
            </a:r>
            <a:r>
              <a:rPr lang="en-US" sz="3200" b="1" dirty="0" err="1" smtClean="0">
                <a:solidFill>
                  <a:srgbClr val="0000FF"/>
                </a:solidFill>
              </a:rPr>
              <a:t>shifter_operand</a:t>
            </a:r>
            <a:r>
              <a:rPr lang="en-US" sz="3200" b="1" dirty="0" smtClean="0">
                <a:solidFill>
                  <a:srgbClr val="0000FF"/>
                </a:solidFill>
              </a:rPr>
              <a:t>&gt;</a:t>
            </a:r>
          </a:p>
        </p:txBody>
      </p:sp>
      <p:sp>
        <p:nvSpPr>
          <p:cNvPr id="52227" name="Rectangle 3"/>
          <p:cNvSpPr txBox="1">
            <a:spLocks noChangeArrowheads="1"/>
          </p:cNvSpPr>
          <p:nvPr/>
        </p:nvSpPr>
        <p:spPr bwMode="auto">
          <a:xfrm>
            <a:off x="190500" y="1219200"/>
            <a:ext cx="87630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buFont typeface="Arial" pitchFamily="34" charset="0"/>
              <a:buChar char="•"/>
            </a:pPr>
            <a:r>
              <a:rPr lang="en-US" sz="2400"/>
              <a:t>The TEQ instruction performs a </a:t>
            </a:r>
            <a:r>
              <a:rPr lang="en-US" sz="2400" b="1"/>
              <a:t>non-destructive bit-wise XOR </a:t>
            </a:r>
            <a:r>
              <a:rPr lang="en-US" sz="2400"/>
              <a:t>(the result is not stored). The flags are always updated.</a:t>
            </a:r>
          </a:p>
          <a:p>
            <a:pPr>
              <a:buFont typeface="Arial" pitchFamily="34" charset="0"/>
              <a:buChar char="•"/>
            </a:pPr>
            <a:r>
              <a:rPr lang="en-US" sz="2400"/>
              <a:t>The most common use for this instruction is to determine if two operands are equal without affecting the V flag. If equal,  Z = 1</a:t>
            </a:r>
          </a:p>
          <a:p>
            <a:pPr>
              <a:buFont typeface="Arial" pitchFamily="34" charset="0"/>
              <a:buChar char="•"/>
            </a:pPr>
            <a:r>
              <a:rPr lang="en-US" sz="2400"/>
              <a:t>It can also be use to tell if two values have the same sign, since the N flag will be the logical XOR of the two sign bits.</a:t>
            </a:r>
          </a:p>
          <a:p>
            <a:pPr>
              <a:buFont typeface="Arial" pitchFamily="34" charset="0"/>
              <a:buChar char="•"/>
            </a:pPr>
            <a:endParaRPr lang="en-US" sz="2400"/>
          </a:p>
          <a:p>
            <a:pPr>
              <a:buFont typeface="Arial" pitchFamily="34" charset="0"/>
              <a:buChar char="•"/>
            </a:pPr>
            <a:r>
              <a:rPr lang="en-US" sz="2400" b="1"/>
              <a:t>Rn XOR shifter_operand</a:t>
            </a:r>
          </a:p>
          <a:p>
            <a:pPr eaLnBrk="1" hangingPunct="1">
              <a:spcBef>
                <a:spcPts val="1800"/>
              </a:spcBef>
              <a:buFont typeface="Arial" pitchFamily="34" charset="0"/>
              <a:buChar char="•"/>
            </a:pPr>
            <a:r>
              <a:rPr lang="en-US" sz="2400"/>
              <a:t>Examples:</a:t>
            </a:r>
          </a:p>
          <a:p>
            <a:r>
              <a:rPr lang="en-US" sz="2400"/>
              <a:t>	TEQ R0, #0x8000 	; Z = 1 if R0 = 0x00008000</a:t>
            </a:r>
          </a:p>
          <a:p>
            <a:r>
              <a:rPr lang="en-US" sz="2400"/>
              <a:t>	TEQ R0, R1 		; N = 1 if the signs are different</a:t>
            </a:r>
            <a:endParaRPr lang="en-US" sz="4400"/>
          </a:p>
        </p:txBody>
      </p:sp>
      <p:cxnSp>
        <p:nvCxnSpPr>
          <p:cNvPr id="5" name="Straight Connector 4"/>
          <p:cNvCxnSpPr/>
          <p:nvPr/>
        </p:nvCxnSpPr>
        <p:spPr>
          <a:xfrm>
            <a:off x="381000" y="787400"/>
            <a:ext cx="8382000" cy="0"/>
          </a:xfrm>
          <a:prstGeom prst="line">
            <a:avLst/>
          </a:prstGeom>
        </p:spPr>
        <p:style>
          <a:lnRef idx="1">
            <a:schemeClr val="dk1"/>
          </a:lnRef>
          <a:fillRef idx="0">
            <a:schemeClr val="dk1"/>
          </a:fillRef>
          <a:effectRef idx="0">
            <a:schemeClr val="dk1"/>
          </a:effectRef>
          <a:fontRef idx="minor">
            <a:schemeClr val="tx1"/>
          </a:fontRef>
        </p:style>
      </p:cxnSp>
      <p:sp>
        <p:nvSpPr>
          <p:cNvPr id="52229"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120289AE-3A96-4AC9-B316-585255497295}" type="slidenum">
              <a:rPr lang="en-US">
                <a:solidFill>
                  <a:srgbClr val="898989"/>
                </a:solidFill>
              </a:rPr>
              <a:pPr eaLnBrk="1" hangingPunct="1"/>
              <a:t>130</a:t>
            </a:fld>
            <a:endParaRPr lang="en-US">
              <a:solidFill>
                <a:srgbClr val="898989"/>
              </a:solidFill>
            </a:endParaRPr>
          </a:p>
        </p:txBody>
      </p:sp>
    </p:spTree>
    <p:extLst>
      <p:ext uri="{BB962C8B-B14F-4D97-AF65-F5344CB8AC3E}">
        <p14:creationId xmlns:p14="http://schemas.microsoft.com/office/powerpoint/2010/main" val="212910320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690563" y="6243638"/>
            <a:ext cx="1903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solidFill>
                <a:srgbClr val="000000"/>
              </a:solidFill>
            </a:endParaRPr>
          </a:p>
        </p:txBody>
      </p:sp>
      <p:sp>
        <p:nvSpPr>
          <p:cNvPr id="53251" name="Rectangle 3"/>
          <p:cNvSpPr>
            <a:spLocks noChangeArrowheads="1"/>
          </p:cNvSpPr>
          <p:nvPr/>
        </p:nvSpPr>
        <p:spPr bwMode="auto">
          <a:xfrm>
            <a:off x="3125788" y="6243638"/>
            <a:ext cx="289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solidFill>
                <a:srgbClr val="000000"/>
              </a:solidFill>
            </a:endParaRPr>
          </a:p>
        </p:txBody>
      </p:sp>
      <p:sp>
        <p:nvSpPr>
          <p:cNvPr id="53252" name="Rectangle 4"/>
          <p:cNvSpPr>
            <a:spLocks noChangeArrowheads="1"/>
          </p:cNvSpPr>
          <p:nvPr/>
        </p:nvSpPr>
        <p:spPr bwMode="auto">
          <a:xfrm>
            <a:off x="690563" y="6243638"/>
            <a:ext cx="1903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solidFill>
                <a:srgbClr val="000000"/>
              </a:solidFill>
            </a:endParaRPr>
          </a:p>
        </p:txBody>
      </p:sp>
      <p:sp>
        <p:nvSpPr>
          <p:cNvPr id="53253" name="Rectangle 5"/>
          <p:cNvSpPr>
            <a:spLocks noChangeArrowheads="1"/>
          </p:cNvSpPr>
          <p:nvPr/>
        </p:nvSpPr>
        <p:spPr bwMode="auto">
          <a:xfrm>
            <a:off x="3125788" y="6243638"/>
            <a:ext cx="289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solidFill>
                <a:srgbClr val="000000"/>
              </a:solidFill>
            </a:endParaRPr>
          </a:p>
        </p:txBody>
      </p:sp>
      <p:sp>
        <p:nvSpPr>
          <p:cNvPr id="39942" name="Rectangle 6"/>
          <p:cNvSpPr>
            <a:spLocks noGrp="1" noChangeArrowheads="1"/>
          </p:cNvSpPr>
          <p:nvPr>
            <p:ph type="title"/>
          </p:nvPr>
        </p:nvSpPr>
        <p:spPr>
          <a:xfrm>
            <a:off x="457200" y="2133600"/>
            <a:ext cx="8229600" cy="685800"/>
          </a:xfrm>
        </p:spPr>
        <p:txBody>
          <a:bodyPr>
            <a:normAutofit fontScale="90000"/>
          </a:bodyPr>
          <a:lstStyle/>
          <a:p>
            <a:pPr>
              <a:defRPr/>
            </a:pPr>
            <a:r>
              <a:rPr lang="en-US" sz="4800" dirty="0" smtClean="0">
                <a:solidFill>
                  <a:srgbClr val="0000FF"/>
                </a:solidFill>
              </a:rPr>
              <a:t>FLOW CONTROL GROUP</a:t>
            </a:r>
          </a:p>
        </p:txBody>
      </p:sp>
      <p:sp>
        <p:nvSpPr>
          <p:cNvPr id="53255" name="Rectangle 7"/>
          <p:cNvSpPr>
            <a:spLocks noGrp="1" noChangeArrowheads="1"/>
          </p:cNvSpPr>
          <p:nvPr>
            <p:ph type="body" idx="1"/>
          </p:nvPr>
        </p:nvSpPr>
        <p:spPr>
          <a:xfrm>
            <a:off x="457200" y="3505200"/>
            <a:ext cx="8229600" cy="1600200"/>
          </a:xfrm>
        </p:spPr>
        <p:txBody>
          <a:bodyPr/>
          <a:lstStyle/>
          <a:p>
            <a:pPr marL="0" indent="0" algn="ctr" eaLnBrk="1" hangingPunct="1">
              <a:lnSpc>
                <a:spcPct val="110000"/>
              </a:lnSpc>
              <a:buFont typeface="Arial" pitchFamily="34" charset="0"/>
              <a:buNone/>
            </a:pPr>
            <a:r>
              <a:rPr lang="en-US" sz="2800" smtClean="0"/>
              <a:t>B, BL (not covered)</a:t>
            </a:r>
          </a:p>
        </p:txBody>
      </p:sp>
      <p:sp>
        <p:nvSpPr>
          <p:cNvPr id="5325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65317CF5-8413-4C17-AE29-1C3664274BBC}" type="slidenum">
              <a:rPr lang="en-US">
                <a:solidFill>
                  <a:srgbClr val="898989"/>
                </a:solidFill>
              </a:rPr>
              <a:pPr eaLnBrk="1" hangingPunct="1"/>
              <a:t>131</a:t>
            </a:fld>
            <a:endParaRPr lang="en-US">
              <a:solidFill>
                <a:srgbClr val="898989"/>
              </a:solidFill>
            </a:endParaRPr>
          </a:p>
        </p:txBody>
      </p:sp>
    </p:spTree>
    <p:extLst>
      <p:ext uri="{BB962C8B-B14F-4D97-AF65-F5344CB8AC3E}">
        <p14:creationId xmlns:p14="http://schemas.microsoft.com/office/powerpoint/2010/main" val="3062953987"/>
      </p:ext>
    </p:extLst>
  </p:cSld>
  <p:clrMapOvr>
    <a:masterClrMapping/>
  </p:clrMapOvr>
  <p:transition spd="slow"/>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690563" y="6243638"/>
            <a:ext cx="1903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solidFill>
                <a:srgbClr val="000000"/>
              </a:solidFill>
            </a:endParaRPr>
          </a:p>
        </p:txBody>
      </p:sp>
      <p:sp>
        <p:nvSpPr>
          <p:cNvPr id="54275" name="Rectangle 3"/>
          <p:cNvSpPr>
            <a:spLocks noChangeArrowheads="1"/>
          </p:cNvSpPr>
          <p:nvPr/>
        </p:nvSpPr>
        <p:spPr bwMode="auto">
          <a:xfrm>
            <a:off x="3125788" y="6243638"/>
            <a:ext cx="289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solidFill>
                <a:srgbClr val="000000"/>
              </a:solidFill>
            </a:endParaRPr>
          </a:p>
        </p:txBody>
      </p:sp>
      <p:sp>
        <p:nvSpPr>
          <p:cNvPr id="54276" name="Rectangle 4"/>
          <p:cNvSpPr>
            <a:spLocks noChangeArrowheads="1"/>
          </p:cNvSpPr>
          <p:nvPr/>
        </p:nvSpPr>
        <p:spPr bwMode="auto">
          <a:xfrm>
            <a:off x="690563" y="6243638"/>
            <a:ext cx="5786437"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solidFill>
                <a:srgbClr val="000000"/>
              </a:solidFill>
            </a:endParaRPr>
          </a:p>
        </p:txBody>
      </p:sp>
      <p:sp>
        <p:nvSpPr>
          <p:cNvPr id="54277" name="Rectangle 5"/>
          <p:cNvSpPr>
            <a:spLocks noChangeArrowheads="1"/>
          </p:cNvSpPr>
          <p:nvPr/>
        </p:nvSpPr>
        <p:spPr bwMode="auto">
          <a:xfrm>
            <a:off x="3125788" y="6243638"/>
            <a:ext cx="289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solidFill>
                <a:srgbClr val="000000"/>
              </a:solidFill>
            </a:endParaRPr>
          </a:p>
        </p:txBody>
      </p:sp>
      <p:sp>
        <p:nvSpPr>
          <p:cNvPr id="54278"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9B218A69-3482-4691-8817-5C20740AC44D}" type="slidenum">
              <a:rPr lang="en-US">
                <a:solidFill>
                  <a:srgbClr val="898989"/>
                </a:solidFill>
              </a:rPr>
              <a:pPr eaLnBrk="1" hangingPunct="1"/>
              <a:t>132</a:t>
            </a:fld>
            <a:endParaRPr lang="en-US">
              <a:solidFill>
                <a:srgbClr val="898989"/>
              </a:solidFill>
            </a:endParaRPr>
          </a:p>
        </p:txBody>
      </p:sp>
      <p:cxnSp>
        <p:nvCxnSpPr>
          <p:cNvPr id="121" name="Straight Connector 120"/>
          <p:cNvCxnSpPr/>
          <p:nvPr/>
        </p:nvCxnSpPr>
        <p:spPr>
          <a:xfrm>
            <a:off x="381000" y="787400"/>
            <a:ext cx="8382000" cy="0"/>
          </a:xfrm>
          <a:prstGeom prst="line">
            <a:avLst/>
          </a:prstGeom>
        </p:spPr>
        <p:style>
          <a:lnRef idx="1">
            <a:schemeClr val="dk1"/>
          </a:lnRef>
          <a:fillRef idx="0">
            <a:schemeClr val="dk1"/>
          </a:fillRef>
          <a:effectRef idx="0">
            <a:schemeClr val="dk1"/>
          </a:effectRef>
          <a:fontRef idx="minor">
            <a:schemeClr val="tx1"/>
          </a:fontRef>
        </p:style>
      </p:cxnSp>
      <p:sp>
        <p:nvSpPr>
          <p:cNvPr id="3" name="Rectangle 2"/>
          <p:cNvSpPr/>
          <p:nvPr/>
        </p:nvSpPr>
        <p:spPr>
          <a:xfrm>
            <a:off x="1812925" y="1066800"/>
            <a:ext cx="4511675" cy="26670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2400" b="1">
                <a:solidFill>
                  <a:schemeClr val="tx1"/>
                </a:solidFill>
                <a:cs typeface="Arial" pitchFamily="34" charset="0"/>
              </a:rPr>
              <a:t>		…</a:t>
            </a:r>
          </a:p>
          <a:p>
            <a:r>
              <a:rPr lang="en-US" sz="2400" b="1">
                <a:solidFill>
                  <a:schemeClr val="tx1"/>
                </a:solidFill>
                <a:cs typeface="Arial" pitchFamily="34" charset="0"/>
              </a:rPr>
              <a:t>		MOV	R0, #3 </a:t>
            </a:r>
          </a:p>
          <a:p>
            <a:r>
              <a:rPr lang="en-US" sz="2400" b="1">
                <a:solidFill>
                  <a:schemeClr val="tx1"/>
                </a:solidFill>
                <a:cs typeface="Arial" pitchFamily="34" charset="0"/>
              </a:rPr>
              <a:t>		BAL 	LABEL </a:t>
            </a:r>
          </a:p>
          <a:p>
            <a:r>
              <a:rPr lang="en-US" sz="2400" b="1">
                <a:solidFill>
                  <a:schemeClr val="tx1"/>
                </a:solidFill>
                <a:cs typeface="Arial" pitchFamily="34" charset="0"/>
              </a:rPr>
              <a:t>		ADD 	R0, R1, R2</a:t>
            </a:r>
          </a:p>
          <a:p>
            <a:r>
              <a:rPr lang="en-US" sz="2400" b="1">
                <a:solidFill>
                  <a:schemeClr val="tx1"/>
                </a:solidFill>
                <a:cs typeface="Arial" pitchFamily="34" charset="0"/>
              </a:rPr>
              <a:t>		…</a:t>
            </a:r>
          </a:p>
          <a:p>
            <a:r>
              <a:rPr lang="en-US" sz="2400" b="1">
                <a:solidFill>
                  <a:schemeClr val="tx1"/>
                </a:solidFill>
                <a:cs typeface="Arial" pitchFamily="34" charset="0"/>
              </a:rPr>
              <a:t>LABEL	 	…</a:t>
            </a:r>
          </a:p>
        </p:txBody>
      </p:sp>
      <p:sp>
        <p:nvSpPr>
          <p:cNvPr id="54281" name="Rectangle 5"/>
          <p:cNvSpPr>
            <a:spLocks noChangeArrowheads="1"/>
          </p:cNvSpPr>
          <p:nvPr/>
        </p:nvSpPr>
        <p:spPr bwMode="auto">
          <a:xfrm>
            <a:off x="476250" y="1939925"/>
            <a:ext cx="1336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a:t>0x0010	</a:t>
            </a:r>
          </a:p>
        </p:txBody>
      </p:sp>
      <p:sp>
        <p:nvSpPr>
          <p:cNvPr id="54282" name="Rectangle 12"/>
          <p:cNvSpPr>
            <a:spLocks noChangeArrowheads="1"/>
          </p:cNvSpPr>
          <p:nvPr/>
        </p:nvSpPr>
        <p:spPr bwMode="auto">
          <a:xfrm>
            <a:off x="442913" y="3103563"/>
            <a:ext cx="13366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a:t>0x002C	</a:t>
            </a:r>
          </a:p>
        </p:txBody>
      </p:sp>
      <p:sp>
        <p:nvSpPr>
          <p:cNvPr id="7" name="Right Arrow 6"/>
          <p:cNvSpPr/>
          <p:nvPr/>
        </p:nvSpPr>
        <p:spPr>
          <a:xfrm flipH="1">
            <a:off x="6132513" y="1690688"/>
            <a:ext cx="838200" cy="3206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pitchFamily="34" charset="0"/>
            </a:endParaRPr>
          </a:p>
        </p:txBody>
      </p:sp>
      <p:sp>
        <p:nvSpPr>
          <p:cNvPr id="15" name="Right Arrow 14"/>
          <p:cNvSpPr/>
          <p:nvPr/>
        </p:nvSpPr>
        <p:spPr>
          <a:xfrm flipH="1">
            <a:off x="6092825" y="2092325"/>
            <a:ext cx="838200" cy="319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pitchFamily="34" charset="0"/>
            </a:endParaRPr>
          </a:p>
        </p:txBody>
      </p:sp>
      <p:sp>
        <p:nvSpPr>
          <p:cNvPr id="16" name="Right Arrow 15"/>
          <p:cNvSpPr/>
          <p:nvPr/>
        </p:nvSpPr>
        <p:spPr>
          <a:xfrm flipH="1">
            <a:off x="6138863" y="3290888"/>
            <a:ext cx="838200" cy="3190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pitchFamily="34" charset="0"/>
            </a:endParaRPr>
          </a:p>
        </p:txBody>
      </p:sp>
      <p:sp>
        <p:nvSpPr>
          <p:cNvPr id="54286" name="Rectangle 17"/>
          <p:cNvSpPr>
            <a:spLocks noChangeArrowheads="1"/>
          </p:cNvSpPr>
          <p:nvPr/>
        </p:nvSpPr>
        <p:spPr bwMode="auto">
          <a:xfrm>
            <a:off x="476250" y="1630363"/>
            <a:ext cx="13366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a:t>0x000C	</a:t>
            </a:r>
          </a:p>
        </p:txBody>
      </p:sp>
      <p:sp>
        <p:nvSpPr>
          <p:cNvPr id="54287" name="Rectangle 18"/>
          <p:cNvSpPr>
            <a:spLocks noChangeArrowheads="1"/>
          </p:cNvSpPr>
          <p:nvPr/>
        </p:nvSpPr>
        <p:spPr bwMode="auto">
          <a:xfrm>
            <a:off x="249238" y="3886200"/>
            <a:ext cx="8742362" cy="275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buFont typeface="Arial" pitchFamily="34" charset="0"/>
              <a:buChar char="•"/>
            </a:pPr>
            <a:r>
              <a:rPr lang="en-US" sz="2400"/>
              <a:t>In general, an instruction is executed in sequence until it bumps into a branch instruction.</a:t>
            </a:r>
          </a:p>
          <a:p>
            <a:pPr marL="342900" indent="-342900">
              <a:buFont typeface="Arial" pitchFamily="34" charset="0"/>
              <a:buChar char="•"/>
            </a:pPr>
            <a:r>
              <a:rPr lang="en-US" sz="2300"/>
              <a:t>If the instruction in 0x0010 is not BAL, the sequence of value for Program Counter (PC) is 0x0010 </a:t>
            </a:r>
            <a:r>
              <a:rPr lang="en-US" sz="2300">
                <a:sym typeface="Wingdings" pitchFamily="2" charset="2"/>
              </a:rPr>
              <a:t> (0x0010 + 4 = 0x0014)  0x0018</a:t>
            </a:r>
          </a:p>
          <a:p>
            <a:pPr marL="342900" indent="-342900">
              <a:spcBef>
                <a:spcPts val="1200"/>
              </a:spcBef>
              <a:buFont typeface="Arial" pitchFamily="34" charset="0"/>
              <a:buChar char="•"/>
            </a:pPr>
            <a:r>
              <a:rPr lang="en-US" sz="2300">
                <a:sym typeface="Wingdings" pitchFamily="2" charset="2"/>
              </a:rPr>
              <a:t>With the BAL (always branch) instruction, the sequence of value for PC becomes 0x0010  0x002C where 0x002C is the address of the target destination label</a:t>
            </a:r>
            <a:endParaRPr lang="en-US" sz="2300"/>
          </a:p>
        </p:txBody>
      </p:sp>
      <p:sp>
        <p:nvSpPr>
          <p:cNvPr id="17" name="Rectangle 6"/>
          <p:cNvSpPr>
            <a:spLocks noGrp="1" noChangeArrowheads="1"/>
          </p:cNvSpPr>
          <p:nvPr>
            <p:ph type="title"/>
          </p:nvPr>
        </p:nvSpPr>
        <p:spPr>
          <a:xfrm>
            <a:off x="457200" y="-26988"/>
            <a:ext cx="8229600" cy="685801"/>
          </a:xfrm>
        </p:spPr>
        <p:txBody>
          <a:bodyPr>
            <a:normAutofit fontScale="90000"/>
          </a:bodyPr>
          <a:lstStyle/>
          <a:p>
            <a:pPr>
              <a:defRPr/>
            </a:pPr>
            <a:r>
              <a:rPr lang="en-US" b="1" dirty="0" smtClean="0">
                <a:solidFill>
                  <a:srgbClr val="0000FF"/>
                </a:solidFill>
              </a:rPr>
              <a:t>Flow Control Group</a:t>
            </a:r>
            <a:endParaRPr lang="en-US" b="1" dirty="0">
              <a:solidFill>
                <a:srgbClr val="0000FF"/>
              </a:solidFill>
            </a:endParaRPr>
          </a:p>
        </p:txBody>
      </p:sp>
    </p:spTree>
    <p:extLst>
      <p:ext uri="{BB962C8B-B14F-4D97-AF65-F5344CB8AC3E}">
        <p14:creationId xmlns:p14="http://schemas.microsoft.com/office/powerpoint/2010/main" val="428180670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animBg="1"/>
      <p:bldP spid="16"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690563" y="6243638"/>
            <a:ext cx="1903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solidFill>
                <a:srgbClr val="000000"/>
              </a:solidFill>
            </a:endParaRPr>
          </a:p>
        </p:txBody>
      </p:sp>
      <p:sp>
        <p:nvSpPr>
          <p:cNvPr id="55299" name="Rectangle 3"/>
          <p:cNvSpPr>
            <a:spLocks noChangeArrowheads="1"/>
          </p:cNvSpPr>
          <p:nvPr/>
        </p:nvSpPr>
        <p:spPr bwMode="auto">
          <a:xfrm>
            <a:off x="3125788" y="6243638"/>
            <a:ext cx="289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solidFill>
                <a:srgbClr val="000000"/>
              </a:solidFill>
            </a:endParaRPr>
          </a:p>
        </p:txBody>
      </p:sp>
      <p:sp>
        <p:nvSpPr>
          <p:cNvPr id="55300" name="Rectangle 4"/>
          <p:cNvSpPr>
            <a:spLocks noChangeArrowheads="1"/>
          </p:cNvSpPr>
          <p:nvPr/>
        </p:nvSpPr>
        <p:spPr bwMode="auto">
          <a:xfrm>
            <a:off x="690563" y="6243638"/>
            <a:ext cx="1903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solidFill>
                <a:srgbClr val="000000"/>
              </a:solidFill>
            </a:endParaRPr>
          </a:p>
        </p:txBody>
      </p:sp>
      <p:sp>
        <p:nvSpPr>
          <p:cNvPr id="55301" name="Rectangle 5"/>
          <p:cNvSpPr>
            <a:spLocks noChangeArrowheads="1"/>
          </p:cNvSpPr>
          <p:nvPr/>
        </p:nvSpPr>
        <p:spPr bwMode="auto">
          <a:xfrm>
            <a:off x="3125788" y="6243638"/>
            <a:ext cx="289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solidFill>
                <a:srgbClr val="000000"/>
              </a:solidFill>
            </a:endParaRPr>
          </a:p>
        </p:txBody>
      </p:sp>
      <p:sp>
        <p:nvSpPr>
          <p:cNvPr id="47110" name="Rectangle 6"/>
          <p:cNvSpPr>
            <a:spLocks noGrp="1" noChangeArrowheads="1"/>
          </p:cNvSpPr>
          <p:nvPr>
            <p:ph type="title"/>
          </p:nvPr>
        </p:nvSpPr>
        <p:spPr>
          <a:xfrm>
            <a:off x="457200" y="-26988"/>
            <a:ext cx="8229600" cy="685801"/>
          </a:xfrm>
        </p:spPr>
        <p:txBody>
          <a:bodyPr>
            <a:normAutofit fontScale="90000"/>
          </a:bodyPr>
          <a:lstStyle/>
          <a:p>
            <a:pPr>
              <a:defRPr/>
            </a:pPr>
            <a:r>
              <a:rPr lang="en-US" b="1" dirty="0" smtClean="0">
                <a:solidFill>
                  <a:srgbClr val="0000FF"/>
                </a:solidFill>
              </a:rPr>
              <a:t>Flow Control Group</a:t>
            </a:r>
            <a:endParaRPr lang="en-US" b="1" dirty="0">
              <a:solidFill>
                <a:srgbClr val="0000FF"/>
              </a:solidFill>
            </a:endParaRPr>
          </a:p>
        </p:txBody>
      </p:sp>
      <p:sp>
        <p:nvSpPr>
          <p:cNvPr id="55303" name="Rectangle 7"/>
          <p:cNvSpPr>
            <a:spLocks noGrp="1" noChangeArrowheads="1"/>
          </p:cNvSpPr>
          <p:nvPr>
            <p:ph type="body" idx="1"/>
          </p:nvPr>
        </p:nvSpPr>
        <p:spPr>
          <a:xfrm>
            <a:off x="304800" y="838200"/>
            <a:ext cx="8229600" cy="3505200"/>
          </a:xfrm>
        </p:spPr>
        <p:txBody>
          <a:bodyPr/>
          <a:lstStyle/>
          <a:p>
            <a:pPr marL="0" indent="0" eaLnBrk="1" hangingPunct="1">
              <a:lnSpc>
                <a:spcPct val="110000"/>
              </a:lnSpc>
              <a:buFont typeface="Arial" pitchFamily="34" charset="0"/>
              <a:buNone/>
            </a:pPr>
            <a:r>
              <a:rPr lang="en-US" sz="2800" smtClean="0"/>
              <a:t>B: 	</a:t>
            </a:r>
          </a:p>
          <a:p>
            <a:pPr lvl="1" eaLnBrk="1" hangingPunct="1">
              <a:lnSpc>
                <a:spcPct val="110000"/>
              </a:lnSpc>
              <a:buFont typeface="Wingdings" pitchFamily="2" charset="2"/>
              <a:buChar char="§"/>
            </a:pPr>
            <a:r>
              <a:rPr lang="en-US" sz="2400" smtClean="0"/>
              <a:t>Branch to the location specified by the label</a:t>
            </a:r>
          </a:p>
          <a:p>
            <a:pPr lvl="1" eaLnBrk="1" hangingPunct="1">
              <a:lnSpc>
                <a:spcPct val="110000"/>
              </a:lnSpc>
              <a:buFont typeface="Wingdings" pitchFamily="2" charset="2"/>
              <a:buChar char="§"/>
            </a:pPr>
            <a:r>
              <a:rPr lang="en-US" sz="2400" smtClean="0"/>
              <a:t>Does not affect the Link Register (LR)</a:t>
            </a:r>
          </a:p>
          <a:p>
            <a:pPr lvl="1" eaLnBrk="1" hangingPunct="1">
              <a:lnSpc>
                <a:spcPct val="110000"/>
              </a:lnSpc>
              <a:buFont typeface="Wingdings" pitchFamily="2" charset="2"/>
              <a:buChar char="§"/>
            </a:pPr>
            <a:r>
              <a:rPr lang="en-US" sz="2400" smtClean="0"/>
              <a:t>Used to implement loop or if-else statements</a:t>
            </a:r>
          </a:p>
          <a:p>
            <a:pPr marL="0" indent="0" eaLnBrk="1" hangingPunct="1">
              <a:lnSpc>
                <a:spcPct val="110000"/>
              </a:lnSpc>
              <a:buFont typeface="Arial" pitchFamily="34" charset="0"/>
              <a:buNone/>
            </a:pPr>
            <a:r>
              <a:rPr lang="en-US" sz="2800" smtClean="0"/>
              <a:t>BL (not covered):  	</a:t>
            </a:r>
          </a:p>
          <a:p>
            <a:pPr marL="857250" lvl="2" indent="-457200" eaLnBrk="1" hangingPunct="1">
              <a:lnSpc>
                <a:spcPct val="110000"/>
              </a:lnSpc>
              <a:buFont typeface="Wingdings" pitchFamily="2" charset="2"/>
              <a:buChar char="§"/>
            </a:pPr>
            <a:r>
              <a:rPr lang="en-US" smtClean="0"/>
              <a:t>Used to implement functions (to remember the caller function and location, so that it can return to the right place after running the called function)</a:t>
            </a:r>
          </a:p>
          <a:p>
            <a:pPr marL="857250" lvl="2" indent="-457200" eaLnBrk="1" hangingPunct="1">
              <a:lnSpc>
                <a:spcPct val="110000"/>
              </a:lnSpc>
              <a:buFont typeface="Wingdings" pitchFamily="2" charset="2"/>
              <a:buChar char="§"/>
            </a:pPr>
            <a:r>
              <a:rPr lang="en-US" smtClean="0"/>
              <a:t>Similar to B but additionally save the value PC-4 into LR of the current bank: </a:t>
            </a:r>
            <a:r>
              <a:rPr lang="en-US" i="1" smtClean="0"/>
              <a:t>BL LOCATION_LABEL</a:t>
            </a:r>
          </a:p>
          <a:p>
            <a:pPr marL="857250" lvl="2" indent="-457200" eaLnBrk="1" hangingPunct="1">
              <a:lnSpc>
                <a:spcPct val="110000"/>
              </a:lnSpc>
              <a:buFont typeface="Wingdings" pitchFamily="2" charset="2"/>
              <a:buChar char="§"/>
            </a:pPr>
            <a:r>
              <a:rPr lang="en-US" smtClean="0"/>
              <a:t>To return from subroutine, simply restore the PC from the Link Register: </a:t>
            </a:r>
            <a:r>
              <a:rPr lang="en-US" i="1" smtClean="0"/>
              <a:t>MOV PC, LR</a:t>
            </a:r>
          </a:p>
          <a:p>
            <a:pPr marL="0" indent="0" eaLnBrk="1" hangingPunct="1">
              <a:lnSpc>
                <a:spcPct val="110000"/>
              </a:lnSpc>
              <a:buFont typeface="Arial" pitchFamily="34" charset="0"/>
              <a:buNone/>
            </a:pPr>
            <a:endParaRPr lang="en-US" sz="2800" smtClean="0"/>
          </a:p>
          <a:p>
            <a:pPr marL="0" indent="0" eaLnBrk="1" hangingPunct="1">
              <a:lnSpc>
                <a:spcPct val="110000"/>
              </a:lnSpc>
              <a:buFont typeface="Arial" pitchFamily="34" charset="0"/>
              <a:buNone/>
            </a:pPr>
            <a:r>
              <a:rPr lang="en-US" sz="2800" smtClean="0"/>
              <a:t>	</a:t>
            </a:r>
          </a:p>
        </p:txBody>
      </p:sp>
      <p:sp>
        <p:nvSpPr>
          <p:cNvPr id="5530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4510E0B4-83D3-4FBA-B0D5-127D28B3CF10}" type="slidenum">
              <a:rPr lang="en-US">
                <a:solidFill>
                  <a:srgbClr val="898989"/>
                </a:solidFill>
              </a:rPr>
              <a:pPr eaLnBrk="1" hangingPunct="1"/>
              <a:t>133</a:t>
            </a:fld>
            <a:endParaRPr lang="en-US">
              <a:solidFill>
                <a:srgbClr val="898989"/>
              </a:solidFill>
            </a:endParaRPr>
          </a:p>
        </p:txBody>
      </p:sp>
      <p:cxnSp>
        <p:nvCxnSpPr>
          <p:cNvPr id="9" name="Straight Connector 8"/>
          <p:cNvCxnSpPr/>
          <p:nvPr/>
        </p:nvCxnSpPr>
        <p:spPr>
          <a:xfrm>
            <a:off x="381000" y="787400"/>
            <a:ext cx="8382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94190528"/>
      </p:ext>
    </p:extLst>
  </p:cSld>
  <p:clrMapOvr>
    <a:masterClrMapping/>
  </p:clrMapOvr>
  <p:transition spd="slow"/>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690563" y="6243638"/>
            <a:ext cx="1903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solidFill>
                <a:srgbClr val="000000"/>
              </a:solidFill>
            </a:endParaRPr>
          </a:p>
        </p:txBody>
      </p:sp>
      <p:sp>
        <p:nvSpPr>
          <p:cNvPr id="56323" name="Rectangle 3"/>
          <p:cNvSpPr>
            <a:spLocks noChangeArrowheads="1"/>
          </p:cNvSpPr>
          <p:nvPr/>
        </p:nvSpPr>
        <p:spPr bwMode="auto">
          <a:xfrm>
            <a:off x="3125788" y="6243638"/>
            <a:ext cx="289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solidFill>
                <a:srgbClr val="000000"/>
              </a:solidFill>
            </a:endParaRPr>
          </a:p>
        </p:txBody>
      </p:sp>
      <p:sp>
        <p:nvSpPr>
          <p:cNvPr id="56324" name="Rectangle 4"/>
          <p:cNvSpPr>
            <a:spLocks noChangeArrowheads="1"/>
          </p:cNvSpPr>
          <p:nvPr/>
        </p:nvSpPr>
        <p:spPr bwMode="auto">
          <a:xfrm>
            <a:off x="690563" y="6243638"/>
            <a:ext cx="1903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solidFill>
                <a:srgbClr val="000000"/>
              </a:solidFill>
            </a:endParaRPr>
          </a:p>
        </p:txBody>
      </p:sp>
      <p:sp>
        <p:nvSpPr>
          <p:cNvPr id="56325" name="Rectangle 5"/>
          <p:cNvSpPr>
            <a:spLocks noChangeArrowheads="1"/>
          </p:cNvSpPr>
          <p:nvPr/>
        </p:nvSpPr>
        <p:spPr bwMode="auto">
          <a:xfrm>
            <a:off x="3125788" y="6243638"/>
            <a:ext cx="289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solidFill>
                <a:srgbClr val="000000"/>
              </a:solidFill>
            </a:endParaRPr>
          </a:p>
        </p:txBody>
      </p:sp>
      <p:sp>
        <p:nvSpPr>
          <p:cNvPr id="56326" name="Rectangle 7"/>
          <p:cNvSpPr>
            <a:spLocks noGrp="1" noChangeArrowheads="1"/>
          </p:cNvSpPr>
          <p:nvPr>
            <p:ph type="body" idx="1"/>
          </p:nvPr>
        </p:nvSpPr>
        <p:spPr>
          <a:xfrm>
            <a:off x="306388" y="914400"/>
            <a:ext cx="8229600" cy="5105400"/>
          </a:xfrm>
        </p:spPr>
        <p:txBody>
          <a:bodyPr/>
          <a:lstStyle/>
          <a:p>
            <a:pPr eaLnBrk="1" hangingPunct="1">
              <a:lnSpc>
                <a:spcPct val="110000"/>
              </a:lnSpc>
            </a:pPr>
            <a:r>
              <a:rPr lang="en-US" sz="2400" smtClean="0"/>
              <a:t>A branch instruction tests a branch condition and then, depending on the result, causes execution to proceed along one of two possible paths.</a:t>
            </a:r>
          </a:p>
          <a:p>
            <a:pPr eaLnBrk="1" hangingPunct="1">
              <a:lnSpc>
                <a:spcPct val="110000"/>
              </a:lnSpc>
            </a:pPr>
            <a:r>
              <a:rPr lang="en-US" sz="2400" smtClean="0"/>
              <a:t>The branch conditions are related to the result of a recently performed operation which updates the status register</a:t>
            </a:r>
          </a:p>
          <a:p>
            <a:pPr eaLnBrk="1" hangingPunct="1">
              <a:lnSpc>
                <a:spcPct val="110000"/>
              </a:lnSpc>
              <a:buFont typeface="Arial" pitchFamily="34" charset="0"/>
              <a:buNone/>
            </a:pPr>
            <a:endParaRPr lang="en-US" sz="2400" smtClean="0"/>
          </a:p>
          <a:p>
            <a:pPr eaLnBrk="1" hangingPunct="1">
              <a:lnSpc>
                <a:spcPct val="110000"/>
              </a:lnSpc>
            </a:pPr>
            <a:endParaRPr lang="en-US" sz="2400" smtClean="0"/>
          </a:p>
          <a:p>
            <a:pPr eaLnBrk="1" hangingPunct="1">
              <a:lnSpc>
                <a:spcPct val="110000"/>
              </a:lnSpc>
              <a:buFont typeface="Arial" pitchFamily="34" charset="0"/>
              <a:buNone/>
            </a:pPr>
            <a:endParaRPr lang="en-US" sz="2400" smtClean="0"/>
          </a:p>
        </p:txBody>
      </p:sp>
      <p:sp>
        <p:nvSpPr>
          <p:cNvPr id="5632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957167F4-07AE-4600-B126-EE7CC2260EB3}" type="slidenum">
              <a:rPr lang="en-US">
                <a:solidFill>
                  <a:srgbClr val="898989"/>
                </a:solidFill>
              </a:rPr>
              <a:pPr eaLnBrk="1" hangingPunct="1"/>
              <a:t>134</a:t>
            </a:fld>
            <a:endParaRPr lang="en-US">
              <a:solidFill>
                <a:srgbClr val="898989"/>
              </a:solidFill>
            </a:endParaRPr>
          </a:p>
        </p:txBody>
      </p:sp>
      <p:sp>
        <p:nvSpPr>
          <p:cNvPr id="56328" name="Rectangle 8"/>
          <p:cNvSpPr>
            <a:spLocks noChangeArrowheads="1"/>
          </p:cNvSpPr>
          <p:nvPr/>
        </p:nvSpPr>
        <p:spPr bwMode="auto">
          <a:xfrm>
            <a:off x="896938" y="5545138"/>
            <a:ext cx="361315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50913" eaLnBrk="0" hangingPunct="0">
              <a:lnSpc>
                <a:spcPct val="88000"/>
              </a:lnSpc>
            </a:pPr>
            <a:r>
              <a:rPr lang="en-US" sz="1900">
                <a:latin typeface="Times New Roman" pitchFamily="18" charset="0"/>
              </a:rPr>
              <a:t>N = </a:t>
            </a:r>
            <a:r>
              <a:rPr lang="en-US" sz="1900" b="1">
                <a:latin typeface="Times New Roman" pitchFamily="18" charset="0"/>
              </a:rPr>
              <a:t>N</a:t>
            </a:r>
            <a:r>
              <a:rPr lang="en-US" sz="1900">
                <a:latin typeface="Times New Roman" pitchFamily="18" charset="0"/>
              </a:rPr>
              <a:t>egative result from ALU flag.</a:t>
            </a:r>
          </a:p>
          <a:p>
            <a:pPr defTabSz="950913" eaLnBrk="0" hangingPunct="0">
              <a:lnSpc>
                <a:spcPct val="88000"/>
              </a:lnSpc>
            </a:pPr>
            <a:r>
              <a:rPr lang="en-US" sz="1900">
                <a:latin typeface="Times New Roman" pitchFamily="18" charset="0"/>
              </a:rPr>
              <a:t>Z = </a:t>
            </a:r>
            <a:r>
              <a:rPr lang="en-US" sz="1900" b="1">
                <a:latin typeface="Times New Roman" pitchFamily="18" charset="0"/>
              </a:rPr>
              <a:t>Z</a:t>
            </a:r>
            <a:r>
              <a:rPr lang="en-US" sz="1900">
                <a:latin typeface="Times New Roman" pitchFamily="18" charset="0"/>
              </a:rPr>
              <a:t>ero result from ALU flag.</a:t>
            </a:r>
          </a:p>
          <a:p>
            <a:pPr defTabSz="950913" eaLnBrk="0" hangingPunct="0">
              <a:lnSpc>
                <a:spcPct val="88000"/>
              </a:lnSpc>
            </a:pPr>
            <a:r>
              <a:rPr lang="en-US" sz="1900">
                <a:latin typeface="Times New Roman" pitchFamily="18" charset="0"/>
              </a:rPr>
              <a:t>C = ALU operation </a:t>
            </a:r>
            <a:r>
              <a:rPr lang="en-US" sz="1900" b="1">
                <a:latin typeface="Times New Roman" pitchFamily="18" charset="0"/>
              </a:rPr>
              <a:t>C</a:t>
            </a:r>
            <a:r>
              <a:rPr lang="en-US" sz="1900">
                <a:latin typeface="Times New Roman" pitchFamily="18" charset="0"/>
              </a:rPr>
              <a:t>arried out</a:t>
            </a:r>
          </a:p>
          <a:p>
            <a:pPr defTabSz="950913" eaLnBrk="0" hangingPunct="0">
              <a:lnSpc>
                <a:spcPct val="88000"/>
              </a:lnSpc>
            </a:pPr>
            <a:r>
              <a:rPr lang="en-US" sz="1900">
                <a:latin typeface="Times New Roman" pitchFamily="18" charset="0"/>
              </a:rPr>
              <a:t>V = ALU operation o</a:t>
            </a:r>
            <a:r>
              <a:rPr lang="en-US" sz="1900" b="1">
                <a:latin typeface="Times New Roman" pitchFamily="18" charset="0"/>
              </a:rPr>
              <a:t>V</a:t>
            </a:r>
            <a:r>
              <a:rPr lang="en-US" sz="1900">
                <a:latin typeface="Times New Roman" pitchFamily="18" charset="0"/>
              </a:rPr>
              <a:t>erflowed</a:t>
            </a:r>
          </a:p>
        </p:txBody>
      </p:sp>
      <p:sp>
        <p:nvSpPr>
          <p:cNvPr id="56329" name="Rectangle 9"/>
          <p:cNvSpPr>
            <a:spLocks noChangeArrowheads="1"/>
          </p:cNvSpPr>
          <p:nvPr/>
        </p:nvSpPr>
        <p:spPr bwMode="auto">
          <a:xfrm>
            <a:off x="400050" y="5191125"/>
            <a:ext cx="4021138"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6675" tIns="26988" rIns="66675" bIns="26988">
            <a:spAutoFit/>
          </a:bodyPr>
          <a:lstStyle/>
          <a:p>
            <a:pPr marL="357188" indent="-357188" defTabSz="950913" eaLnBrk="0" hangingPunct="0">
              <a:lnSpc>
                <a:spcPct val="102000"/>
              </a:lnSpc>
              <a:spcBef>
                <a:spcPct val="51000"/>
              </a:spcBef>
            </a:pPr>
            <a:r>
              <a:rPr lang="en-US" sz="1900" b="1">
                <a:latin typeface="Times New Roman" pitchFamily="18" charset="0"/>
              </a:rPr>
              <a:t>*      Condition Code Flags</a:t>
            </a:r>
          </a:p>
        </p:txBody>
      </p:sp>
      <p:grpSp>
        <p:nvGrpSpPr>
          <p:cNvPr id="56330" name="Group 10"/>
          <p:cNvGrpSpPr>
            <a:grpSpLocks/>
          </p:cNvGrpSpPr>
          <p:nvPr/>
        </p:nvGrpSpPr>
        <p:grpSpPr bwMode="auto">
          <a:xfrm>
            <a:off x="1058863" y="4191000"/>
            <a:ext cx="7026275" cy="1019175"/>
            <a:chOff x="697" y="1325"/>
            <a:chExt cx="4427" cy="642"/>
          </a:xfrm>
        </p:grpSpPr>
        <p:sp>
          <p:nvSpPr>
            <p:cNvPr id="56333" name="Line 11"/>
            <p:cNvSpPr>
              <a:spLocks noChangeShapeType="1"/>
            </p:cNvSpPr>
            <p:nvPr/>
          </p:nvSpPr>
          <p:spPr bwMode="auto">
            <a:xfrm flipV="1">
              <a:off x="697" y="1763"/>
              <a:ext cx="203" cy="20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6334" name="Group 12"/>
            <p:cNvGrpSpPr>
              <a:grpSpLocks/>
            </p:cNvGrpSpPr>
            <p:nvPr/>
          </p:nvGrpSpPr>
          <p:grpSpPr bwMode="auto">
            <a:xfrm>
              <a:off x="867" y="1325"/>
              <a:ext cx="4257" cy="619"/>
              <a:chOff x="867" y="1325"/>
              <a:chExt cx="4257" cy="619"/>
            </a:xfrm>
          </p:grpSpPr>
          <p:sp>
            <p:nvSpPr>
              <p:cNvPr id="56335" name="Rectangle 13"/>
              <p:cNvSpPr>
                <a:spLocks noChangeArrowheads="1"/>
              </p:cNvSpPr>
              <p:nvPr/>
            </p:nvSpPr>
            <p:spPr bwMode="auto">
              <a:xfrm>
                <a:off x="4276" y="1510"/>
                <a:ext cx="83" cy="189"/>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90000"/>
                  </a:lnSpc>
                </a:pPr>
                <a:endParaRPr lang="en-US" sz="1600" b="1">
                  <a:latin typeface="Arial" pitchFamily="34" charset="0"/>
                </a:endParaRPr>
              </a:p>
            </p:txBody>
          </p:sp>
          <p:sp>
            <p:nvSpPr>
              <p:cNvPr id="56336" name="Rectangle 14"/>
              <p:cNvSpPr>
                <a:spLocks noChangeArrowheads="1"/>
              </p:cNvSpPr>
              <p:nvPr/>
            </p:nvSpPr>
            <p:spPr bwMode="auto">
              <a:xfrm>
                <a:off x="883" y="1497"/>
                <a:ext cx="571" cy="197"/>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90000"/>
                  </a:lnSpc>
                </a:pPr>
                <a:endParaRPr lang="en-US" sz="1600" b="1">
                  <a:latin typeface="Arial" pitchFamily="34" charset="0"/>
                </a:endParaRPr>
              </a:p>
            </p:txBody>
          </p:sp>
          <p:sp>
            <p:nvSpPr>
              <p:cNvPr id="56337" name="Rectangle 15"/>
              <p:cNvSpPr>
                <a:spLocks noChangeArrowheads="1"/>
              </p:cNvSpPr>
              <p:nvPr/>
            </p:nvSpPr>
            <p:spPr bwMode="auto">
              <a:xfrm>
                <a:off x="4525" y="1493"/>
                <a:ext cx="566" cy="193"/>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90000"/>
                  </a:lnSpc>
                </a:pPr>
                <a:endParaRPr lang="en-US" sz="1600" b="1">
                  <a:latin typeface="Arial" pitchFamily="34" charset="0"/>
                </a:endParaRPr>
              </a:p>
            </p:txBody>
          </p:sp>
          <p:sp>
            <p:nvSpPr>
              <p:cNvPr id="56338" name="Rectangle 16"/>
              <p:cNvSpPr>
                <a:spLocks noChangeArrowheads="1"/>
              </p:cNvSpPr>
              <p:nvPr/>
            </p:nvSpPr>
            <p:spPr bwMode="auto">
              <a:xfrm>
                <a:off x="4118" y="1493"/>
                <a:ext cx="258" cy="197"/>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90000"/>
                  </a:lnSpc>
                </a:pPr>
                <a:endParaRPr lang="en-US" sz="1600" b="1">
                  <a:latin typeface="Arial" pitchFamily="34" charset="0"/>
                </a:endParaRPr>
              </a:p>
            </p:txBody>
          </p:sp>
          <p:sp>
            <p:nvSpPr>
              <p:cNvPr id="56339" name="Line 16"/>
              <p:cNvSpPr>
                <a:spLocks noChangeShapeType="1"/>
              </p:cNvSpPr>
              <p:nvPr/>
            </p:nvSpPr>
            <p:spPr bwMode="auto">
              <a:xfrm>
                <a:off x="1715" y="1481"/>
                <a:ext cx="0" cy="5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40" name="Line 17"/>
              <p:cNvSpPr>
                <a:spLocks noChangeShapeType="1"/>
              </p:cNvSpPr>
              <p:nvPr/>
            </p:nvSpPr>
            <p:spPr bwMode="auto">
              <a:xfrm>
                <a:off x="1847"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41" name="Line 18"/>
              <p:cNvSpPr>
                <a:spLocks noChangeShapeType="1"/>
              </p:cNvSpPr>
              <p:nvPr/>
            </p:nvSpPr>
            <p:spPr bwMode="auto">
              <a:xfrm>
                <a:off x="1979"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42" name="Line 19"/>
              <p:cNvSpPr>
                <a:spLocks noChangeShapeType="1"/>
              </p:cNvSpPr>
              <p:nvPr/>
            </p:nvSpPr>
            <p:spPr bwMode="auto">
              <a:xfrm>
                <a:off x="2112"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43" name="Line 20"/>
              <p:cNvSpPr>
                <a:spLocks noChangeShapeType="1"/>
              </p:cNvSpPr>
              <p:nvPr/>
            </p:nvSpPr>
            <p:spPr bwMode="auto">
              <a:xfrm>
                <a:off x="2245"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44" name="Line 21"/>
              <p:cNvSpPr>
                <a:spLocks noChangeShapeType="1"/>
              </p:cNvSpPr>
              <p:nvPr/>
            </p:nvSpPr>
            <p:spPr bwMode="auto">
              <a:xfrm>
                <a:off x="2377"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45" name="Line 22"/>
              <p:cNvSpPr>
                <a:spLocks noChangeShapeType="1"/>
              </p:cNvSpPr>
              <p:nvPr/>
            </p:nvSpPr>
            <p:spPr bwMode="auto">
              <a:xfrm>
                <a:off x="2510"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46" name="Line 23"/>
              <p:cNvSpPr>
                <a:spLocks noChangeShapeType="1"/>
              </p:cNvSpPr>
              <p:nvPr/>
            </p:nvSpPr>
            <p:spPr bwMode="auto">
              <a:xfrm>
                <a:off x="2641"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47" name="Line 24"/>
              <p:cNvSpPr>
                <a:spLocks noChangeShapeType="1"/>
              </p:cNvSpPr>
              <p:nvPr/>
            </p:nvSpPr>
            <p:spPr bwMode="auto">
              <a:xfrm>
                <a:off x="2782"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48" name="Line 25"/>
              <p:cNvSpPr>
                <a:spLocks noChangeShapeType="1"/>
              </p:cNvSpPr>
              <p:nvPr/>
            </p:nvSpPr>
            <p:spPr bwMode="auto">
              <a:xfrm>
                <a:off x="2907"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49" name="Line 26"/>
              <p:cNvSpPr>
                <a:spLocks noChangeShapeType="1"/>
              </p:cNvSpPr>
              <p:nvPr/>
            </p:nvSpPr>
            <p:spPr bwMode="auto">
              <a:xfrm>
                <a:off x="3056"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50" name="Line 27"/>
              <p:cNvSpPr>
                <a:spLocks noChangeShapeType="1"/>
              </p:cNvSpPr>
              <p:nvPr/>
            </p:nvSpPr>
            <p:spPr bwMode="auto">
              <a:xfrm>
                <a:off x="3188"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51" name="Line 28"/>
              <p:cNvSpPr>
                <a:spLocks noChangeShapeType="1"/>
              </p:cNvSpPr>
              <p:nvPr/>
            </p:nvSpPr>
            <p:spPr bwMode="auto">
              <a:xfrm>
                <a:off x="3320"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52" name="Line 29"/>
              <p:cNvSpPr>
                <a:spLocks noChangeShapeType="1"/>
              </p:cNvSpPr>
              <p:nvPr/>
            </p:nvSpPr>
            <p:spPr bwMode="auto">
              <a:xfrm>
                <a:off x="3453"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53" name="Line 30"/>
              <p:cNvSpPr>
                <a:spLocks noChangeShapeType="1"/>
              </p:cNvSpPr>
              <p:nvPr/>
            </p:nvSpPr>
            <p:spPr bwMode="auto">
              <a:xfrm>
                <a:off x="3585"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54" name="Line 31"/>
              <p:cNvSpPr>
                <a:spLocks noChangeShapeType="1"/>
              </p:cNvSpPr>
              <p:nvPr/>
            </p:nvSpPr>
            <p:spPr bwMode="auto">
              <a:xfrm>
                <a:off x="3718"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55" name="Line 32"/>
              <p:cNvSpPr>
                <a:spLocks noChangeShapeType="1"/>
              </p:cNvSpPr>
              <p:nvPr/>
            </p:nvSpPr>
            <p:spPr bwMode="auto">
              <a:xfrm>
                <a:off x="3850"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56" name="Line 33"/>
              <p:cNvSpPr>
                <a:spLocks noChangeShapeType="1"/>
              </p:cNvSpPr>
              <p:nvPr/>
            </p:nvSpPr>
            <p:spPr bwMode="auto">
              <a:xfrm>
                <a:off x="3982"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57" name="Line 34"/>
              <p:cNvSpPr>
                <a:spLocks noChangeShapeType="1"/>
              </p:cNvSpPr>
              <p:nvPr/>
            </p:nvSpPr>
            <p:spPr bwMode="auto">
              <a:xfrm>
                <a:off x="4114" y="1481"/>
                <a:ext cx="0" cy="22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58" name="Line 35"/>
              <p:cNvSpPr>
                <a:spLocks noChangeShapeType="1"/>
              </p:cNvSpPr>
              <p:nvPr/>
            </p:nvSpPr>
            <p:spPr bwMode="auto">
              <a:xfrm>
                <a:off x="4247" y="1481"/>
                <a:ext cx="0" cy="22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59" name="Line 36"/>
              <p:cNvSpPr>
                <a:spLocks noChangeShapeType="1"/>
              </p:cNvSpPr>
              <p:nvPr/>
            </p:nvSpPr>
            <p:spPr bwMode="auto">
              <a:xfrm>
                <a:off x="4380" y="1489"/>
                <a:ext cx="0" cy="21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60" name="Line 37"/>
              <p:cNvSpPr>
                <a:spLocks noChangeShapeType="1"/>
              </p:cNvSpPr>
              <p:nvPr/>
            </p:nvSpPr>
            <p:spPr bwMode="auto">
              <a:xfrm>
                <a:off x="4521" y="1481"/>
                <a:ext cx="0" cy="22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61" name="Line 38"/>
              <p:cNvSpPr>
                <a:spLocks noChangeShapeType="1"/>
              </p:cNvSpPr>
              <p:nvPr/>
            </p:nvSpPr>
            <p:spPr bwMode="auto">
              <a:xfrm>
                <a:off x="4645"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62" name="Line 39"/>
              <p:cNvSpPr>
                <a:spLocks noChangeShapeType="1"/>
              </p:cNvSpPr>
              <p:nvPr/>
            </p:nvSpPr>
            <p:spPr bwMode="auto">
              <a:xfrm>
                <a:off x="4760"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63" name="Line 40"/>
              <p:cNvSpPr>
                <a:spLocks noChangeShapeType="1"/>
              </p:cNvSpPr>
              <p:nvPr/>
            </p:nvSpPr>
            <p:spPr bwMode="auto">
              <a:xfrm>
                <a:off x="4884" y="1489"/>
                <a:ext cx="0" cy="5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64" name="Line 41"/>
              <p:cNvSpPr>
                <a:spLocks noChangeShapeType="1"/>
              </p:cNvSpPr>
              <p:nvPr/>
            </p:nvSpPr>
            <p:spPr bwMode="auto">
              <a:xfrm>
                <a:off x="5000"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65" name="Line 42"/>
              <p:cNvSpPr>
                <a:spLocks noChangeShapeType="1"/>
              </p:cNvSpPr>
              <p:nvPr/>
            </p:nvSpPr>
            <p:spPr bwMode="auto">
              <a:xfrm>
                <a:off x="1172" y="1485"/>
                <a:ext cx="0" cy="22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66" name="Line 43"/>
              <p:cNvSpPr>
                <a:spLocks noChangeShapeType="1"/>
              </p:cNvSpPr>
              <p:nvPr/>
            </p:nvSpPr>
            <p:spPr bwMode="auto">
              <a:xfrm>
                <a:off x="1313" y="1485"/>
                <a:ext cx="0" cy="2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67" name="Rectangle 45"/>
              <p:cNvSpPr>
                <a:spLocks noChangeArrowheads="1"/>
              </p:cNvSpPr>
              <p:nvPr/>
            </p:nvSpPr>
            <p:spPr bwMode="auto">
              <a:xfrm>
                <a:off x="4620" y="1562"/>
                <a:ext cx="377"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7738" eaLnBrk="0" hangingPunct="0">
                  <a:lnSpc>
                    <a:spcPct val="90000"/>
                  </a:lnSpc>
                </a:pPr>
                <a:r>
                  <a:rPr lang="en-US" sz="1500" b="1">
                    <a:latin typeface="Times New Roman" pitchFamily="18" charset="0"/>
                  </a:rPr>
                  <a:t>Mode</a:t>
                </a:r>
              </a:p>
            </p:txBody>
          </p:sp>
          <p:sp>
            <p:nvSpPr>
              <p:cNvPr id="56368" name="Rectangle 46"/>
              <p:cNvSpPr>
                <a:spLocks noChangeArrowheads="1"/>
              </p:cNvSpPr>
              <p:nvPr/>
            </p:nvSpPr>
            <p:spPr bwMode="auto">
              <a:xfrm>
                <a:off x="876" y="1531"/>
                <a:ext cx="155"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6675" tIns="26988" rIns="66675" bIns="26988">
                <a:spAutoFit/>
              </a:bodyPr>
              <a:lstStyle/>
              <a:p>
                <a:pPr defTabSz="947738" eaLnBrk="0" hangingPunct="0">
                  <a:lnSpc>
                    <a:spcPct val="90000"/>
                  </a:lnSpc>
                </a:pPr>
                <a:r>
                  <a:rPr lang="en-US" sz="1500" b="1">
                    <a:latin typeface="Times New Roman" pitchFamily="18" charset="0"/>
                  </a:rPr>
                  <a:t>N</a:t>
                </a:r>
              </a:p>
            </p:txBody>
          </p:sp>
          <p:sp>
            <p:nvSpPr>
              <p:cNvPr id="56369" name="Rectangle 47"/>
              <p:cNvSpPr>
                <a:spLocks noChangeArrowheads="1"/>
              </p:cNvSpPr>
              <p:nvPr/>
            </p:nvSpPr>
            <p:spPr bwMode="auto">
              <a:xfrm>
                <a:off x="1029" y="1526"/>
                <a:ext cx="164"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7738" eaLnBrk="0" hangingPunct="0">
                  <a:lnSpc>
                    <a:spcPct val="90000"/>
                  </a:lnSpc>
                </a:pPr>
                <a:r>
                  <a:rPr lang="en-US" sz="1500" b="1">
                    <a:latin typeface="Times New Roman" pitchFamily="18" charset="0"/>
                  </a:rPr>
                  <a:t>Z</a:t>
                </a:r>
              </a:p>
            </p:txBody>
          </p:sp>
          <p:sp>
            <p:nvSpPr>
              <p:cNvPr id="56370" name="Rectangle 48"/>
              <p:cNvSpPr>
                <a:spLocks noChangeArrowheads="1"/>
              </p:cNvSpPr>
              <p:nvPr/>
            </p:nvSpPr>
            <p:spPr bwMode="auto">
              <a:xfrm>
                <a:off x="1177" y="1526"/>
                <a:ext cx="171"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7738" eaLnBrk="0" hangingPunct="0">
                  <a:lnSpc>
                    <a:spcPct val="90000"/>
                  </a:lnSpc>
                </a:pPr>
                <a:r>
                  <a:rPr lang="en-US" sz="1500" b="1">
                    <a:latin typeface="Times New Roman" pitchFamily="18" charset="0"/>
                  </a:rPr>
                  <a:t>C</a:t>
                </a:r>
              </a:p>
            </p:txBody>
          </p:sp>
          <p:sp>
            <p:nvSpPr>
              <p:cNvPr id="56371" name="Rectangle 49"/>
              <p:cNvSpPr>
                <a:spLocks noChangeArrowheads="1"/>
              </p:cNvSpPr>
              <p:nvPr/>
            </p:nvSpPr>
            <p:spPr bwMode="auto">
              <a:xfrm>
                <a:off x="1301" y="1526"/>
                <a:ext cx="171"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7738" eaLnBrk="0" hangingPunct="0">
                  <a:lnSpc>
                    <a:spcPct val="90000"/>
                  </a:lnSpc>
                </a:pPr>
                <a:r>
                  <a:rPr lang="en-US" sz="1500" b="1">
                    <a:latin typeface="Times New Roman" pitchFamily="18" charset="0"/>
                  </a:rPr>
                  <a:t>V</a:t>
                </a:r>
              </a:p>
            </p:txBody>
          </p:sp>
          <p:sp>
            <p:nvSpPr>
              <p:cNvPr id="56372" name="Rectangle 50"/>
              <p:cNvSpPr>
                <a:spLocks noChangeArrowheads="1"/>
              </p:cNvSpPr>
              <p:nvPr/>
            </p:nvSpPr>
            <p:spPr bwMode="auto">
              <a:xfrm>
                <a:off x="1334" y="1325"/>
                <a:ext cx="16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7738" eaLnBrk="0" hangingPunct="0"/>
                <a:r>
                  <a:rPr lang="en-US" sz="1000" b="1">
                    <a:latin typeface="Times New Roman" pitchFamily="18" charset="0"/>
                  </a:rPr>
                  <a:t>28</a:t>
                </a:r>
              </a:p>
            </p:txBody>
          </p:sp>
          <p:sp>
            <p:nvSpPr>
              <p:cNvPr id="56373" name="Rectangle 51"/>
              <p:cNvSpPr>
                <a:spLocks noChangeArrowheads="1"/>
              </p:cNvSpPr>
              <p:nvPr/>
            </p:nvSpPr>
            <p:spPr bwMode="auto">
              <a:xfrm>
                <a:off x="871" y="1334"/>
                <a:ext cx="16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7738" eaLnBrk="0" hangingPunct="0"/>
                <a:r>
                  <a:rPr lang="en-US" sz="1000" b="1">
                    <a:latin typeface="Times New Roman" pitchFamily="18" charset="0"/>
                  </a:rPr>
                  <a:t>31</a:t>
                </a:r>
              </a:p>
            </p:txBody>
          </p:sp>
          <p:sp>
            <p:nvSpPr>
              <p:cNvPr id="56374" name="Rectangle 52"/>
              <p:cNvSpPr>
                <a:spLocks noChangeArrowheads="1"/>
              </p:cNvSpPr>
              <p:nvPr/>
            </p:nvSpPr>
            <p:spPr bwMode="auto">
              <a:xfrm>
                <a:off x="3998" y="1334"/>
                <a:ext cx="12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7738" eaLnBrk="0" hangingPunct="0"/>
                <a:r>
                  <a:rPr lang="en-US" sz="1000" b="1">
                    <a:latin typeface="Times New Roman" pitchFamily="18" charset="0"/>
                  </a:rPr>
                  <a:t>8</a:t>
                </a:r>
              </a:p>
            </p:txBody>
          </p:sp>
          <p:sp>
            <p:nvSpPr>
              <p:cNvPr id="56375" name="Rectangle 53"/>
              <p:cNvSpPr>
                <a:spLocks noChangeArrowheads="1"/>
              </p:cNvSpPr>
              <p:nvPr/>
            </p:nvSpPr>
            <p:spPr bwMode="auto">
              <a:xfrm>
                <a:off x="4503" y="1325"/>
                <a:ext cx="12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7738" eaLnBrk="0" hangingPunct="0"/>
                <a:r>
                  <a:rPr lang="en-US" sz="1000" b="1">
                    <a:latin typeface="Times New Roman" pitchFamily="18" charset="0"/>
                  </a:rPr>
                  <a:t>4</a:t>
                </a:r>
              </a:p>
            </p:txBody>
          </p:sp>
          <p:sp>
            <p:nvSpPr>
              <p:cNvPr id="56376" name="Rectangle 54"/>
              <p:cNvSpPr>
                <a:spLocks noChangeArrowheads="1"/>
              </p:cNvSpPr>
              <p:nvPr/>
            </p:nvSpPr>
            <p:spPr bwMode="auto">
              <a:xfrm>
                <a:off x="5000" y="1325"/>
                <a:ext cx="12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7738" eaLnBrk="0" hangingPunct="0"/>
                <a:r>
                  <a:rPr lang="en-US" sz="1000" b="1">
                    <a:latin typeface="Times New Roman" pitchFamily="18" charset="0"/>
                  </a:rPr>
                  <a:t>0</a:t>
                </a:r>
              </a:p>
            </p:txBody>
          </p:sp>
          <p:sp>
            <p:nvSpPr>
              <p:cNvPr id="56377" name="Line 54"/>
              <p:cNvSpPr>
                <a:spLocks noChangeShapeType="1"/>
              </p:cNvSpPr>
              <p:nvPr/>
            </p:nvSpPr>
            <p:spPr bwMode="auto">
              <a:xfrm>
                <a:off x="1463" y="1485"/>
                <a:ext cx="0" cy="22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78" name="Line 55"/>
              <p:cNvSpPr>
                <a:spLocks noChangeShapeType="1"/>
              </p:cNvSpPr>
              <p:nvPr/>
            </p:nvSpPr>
            <p:spPr bwMode="auto">
              <a:xfrm>
                <a:off x="1583"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79" name="Line 56"/>
              <p:cNvSpPr>
                <a:spLocks noChangeShapeType="1"/>
              </p:cNvSpPr>
              <p:nvPr/>
            </p:nvSpPr>
            <p:spPr bwMode="auto">
              <a:xfrm>
                <a:off x="1016" y="1485"/>
                <a:ext cx="0" cy="22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80" name="Rectangle 58"/>
              <p:cNvSpPr>
                <a:spLocks noChangeArrowheads="1"/>
              </p:cNvSpPr>
              <p:nvPr/>
            </p:nvSpPr>
            <p:spPr bwMode="auto">
              <a:xfrm>
                <a:off x="4122" y="1557"/>
                <a:ext cx="450"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6675" tIns="26988" rIns="66675" bIns="26988">
                <a:spAutoFit/>
              </a:bodyPr>
              <a:lstStyle/>
              <a:p>
                <a:pPr defTabSz="947738" eaLnBrk="0" hangingPunct="0">
                  <a:lnSpc>
                    <a:spcPct val="90000"/>
                  </a:lnSpc>
                </a:pPr>
                <a:r>
                  <a:rPr lang="en-US" sz="1500" b="1">
                    <a:latin typeface="Times New Roman" pitchFamily="18" charset="0"/>
                  </a:rPr>
                  <a:t>I   F  T</a:t>
                </a:r>
              </a:p>
            </p:txBody>
          </p:sp>
          <p:sp>
            <p:nvSpPr>
              <p:cNvPr id="56381" name="Line 58"/>
              <p:cNvSpPr>
                <a:spLocks noChangeShapeType="1"/>
              </p:cNvSpPr>
              <p:nvPr/>
            </p:nvSpPr>
            <p:spPr bwMode="auto">
              <a:xfrm>
                <a:off x="896" y="1769"/>
                <a:ext cx="0" cy="1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82" name="Line 59"/>
              <p:cNvSpPr>
                <a:spLocks noChangeShapeType="1"/>
              </p:cNvSpPr>
              <p:nvPr/>
            </p:nvSpPr>
            <p:spPr bwMode="auto">
              <a:xfrm flipV="1">
                <a:off x="896" y="1786"/>
                <a:ext cx="166" cy="158"/>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83" name="Rectangle 61"/>
              <p:cNvSpPr>
                <a:spLocks noChangeArrowheads="1"/>
              </p:cNvSpPr>
              <p:nvPr/>
            </p:nvSpPr>
            <p:spPr bwMode="auto">
              <a:xfrm>
                <a:off x="867" y="1485"/>
                <a:ext cx="4245"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90000"/>
                  </a:lnSpc>
                </a:pPr>
                <a:endParaRPr lang="en-US" sz="1600" b="1">
                  <a:latin typeface="Arial" pitchFamily="34" charset="0"/>
                </a:endParaRPr>
              </a:p>
            </p:txBody>
          </p:sp>
        </p:grpSp>
      </p:grpSp>
      <p:sp>
        <p:nvSpPr>
          <p:cNvPr id="56331" name="Rectangle 2"/>
          <p:cNvSpPr>
            <a:spLocks noGrp="1" noChangeArrowheads="1"/>
          </p:cNvSpPr>
          <p:nvPr>
            <p:ph type="title"/>
          </p:nvPr>
        </p:nvSpPr>
        <p:spPr>
          <a:xfrm>
            <a:off x="0" y="-14288"/>
            <a:ext cx="9144000" cy="623888"/>
          </a:xfrm>
        </p:spPr>
        <p:txBody>
          <a:bodyPr/>
          <a:lstStyle/>
          <a:p>
            <a:pPr eaLnBrk="1" hangingPunct="1"/>
            <a:r>
              <a:rPr lang="en-US" sz="3200" b="1" dirty="0" smtClean="0">
                <a:solidFill>
                  <a:srgbClr val="FF0000"/>
                </a:solidFill>
              </a:rPr>
              <a:t>B</a:t>
            </a:r>
            <a:r>
              <a:rPr lang="en-US" sz="3200" b="1" dirty="0" smtClean="0">
                <a:solidFill>
                  <a:srgbClr val="0000FF"/>
                </a:solidFill>
              </a:rPr>
              <a:t>&lt;</a:t>
            </a:r>
            <a:r>
              <a:rPr lang="en-US" sz="3200" b="1" dirty="0" err="1" smtClean="0">
                <a:solidFill>
                  <a:srgbClr val="0000FF"/>
                </a:solidFill>
              </a:rPr>
              <a:t>cond</a:t>
            </a:r>
            <a:r>
              <a:rPr lang="en-US" sz="3200" b="1" dirty="0" smtClean="0">
                <a:solidFill>
                  <a:srgbClr val="0000FF"/>
                </a:solidFill>
              </a:rPr>
              <a:t>&gt; &lt;target address&gt;</a:t>
            </a:r>
          </a:p>
        </p:txBody>
      </p:sp>
      <p:cxnSp>
        <p:nvCxnSpPr>
          <p:cNvPr id="67" name="Straight Connector 66"/>
          <p:cNvCxnSpPr/>
          <p:nvPr/>
        </p:nvCxnSpPr>
        <p:spPr>
          <a:xfrm>
            <a:off x="381000" y="787400"/>
            <a:ext cx="8382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50072883"/>
      </p:ext>
    </p:extLst>
  </p:cSld>
  <p:clrMapOvr>
    <a:masterClrMapping/>
  </p:clrMapOvr>
  <p:transition spd="slow"/>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62"/>
          <p:cNvSpPr>
            <a:spLocks noGrp="1" noChangeArrowheads="1"/>
          </p:cNvSpPr>
          <p:nvPr/>
        </p:nvSpPr>
        <p:spPr bwMode="auto">
          <a:xfrm>
            <a:off x="381000" y="914400"/>
            <a:ext cx="8763000"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6675" tIns="26988" rIns="66675" bIns="26988">
            <a:spAutoFit/>
          </a:bodyPr>
          <a:lstStyle/>
          <a:p>
            <a:pPr defTabSz="941388" eaLnBrk="0" hangingPunct="0">
              <a:lnSpc>
                <a:spcPct val="90000"/>
              </a:lnSpc>
              <a:spcBef>
                <a:spcPct val="30000"/>
              </a:spcBef>
              <a:buSzPct val="100000"/>
              <a:buFont typeface="Times New Roman" pitchFamily="18" charset="0"/>
              <a:buNone/>
            </a:pPr>
            <a:r>
              <a:rPr lang="en-US" sz="2400"/>
              <a:t>The </a:t>
            </a:r>
            <a:r>
              <a:rPr lang="en-US" sz="2400">
                <a:solidFill>
                  <a:srgbClr val="FF0000"/>
                </a:solidFill>
              </a:rPr>
              <a:t>B&lt;cond&gt;</a:t>
            </a:r>
            <a:r>
              <a:rPr lang="en-US" sz="2400"/>
              <a:t> instructions are used to branch to a target address, based on an optional condition &lt;cond&gt;. Possible values for &lt;cond&gt; are as follows:</a:t>
            </a:r>
          </a:p>
        </p:txBody>
      </p:sp>
      <p:cxnSp>
        <p:nvCxnSpPr>
          <p:cNvPr id="119" name="Straight Connector 118"/>
          <p:cNvCxnSpPr/>
          <p:nvPr/>
        </p:nvCxnSpPr>
        <p:spPr>
          <a:xfrm>
            <a:off x="381000" y="787400"/>
            <a:ext cx="8382000" cy="0"/>
          </a:xfrm>
          <a:prstGeom prst="line">
            <a:avLst/>
          </a:prstGeom>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normAutofit fontScale="90000"/>
          </a:bodyPr>
          <a:lstStyle/>
          <a:p>
            <a:r>
              <a:rPr lang="en-US" dirty="0">
                <a:solidFill>
                  <a:srgbClr val="FF0000"/>
                </a:solidFill>
              </a:rPr>
              <a:t>B</a:t>
            </a:r>
            <a:r>
              <a:rPr lang="en-US" dirty="0">
                <a:solidFill>
                  <a:srgbClr val="0000FF"/>
                </a:solidFill>
              </a:rPr>
              <a:t>&lt;</a:t>
            </a:r>
            <a:r>
              <a:rPr lang="en-US" dirty="0" err="1">
                <a:solidFill>
                  <a:srgbClr val="0000FF"/>
                </a:solidFill>
              </a:rPr>
              <a:t>cond</a:t>
            </a:r>
            <a:r>
              <a:rPr lang="en-US" dirty="0">
                <a:solidFill>
                  <a:srgbClr val="0000FF"/>
                </a:solidFill>
              </a:rPr>
              <a:t>&gt; &lt;target address&gt;</a:t>
            </a:r>
            <a:endParaRPr lang="en-US" dirty="0"/>
          </a:p>
        </p:txBody>
      </p:sp>
      <p:sp>
        <p:nvSpPr>
          <p:cNvPr id="57348"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B25BD2CB-37A5-4DFF-98BF-B0C92EAA9CD5}" type="slidenum">
              <a:rPr lang="en-US">
                <a:solidFill>
                  <a:srgbClr val="898989"/>
                </a:solidFill>
              </a:rPr>
              <a:pPr eaLnBrk="1" hangingPunct="1"/>
              <a:t>135</a:t>
            </a:fld>
            <a:endParaRPr lang="en-US">
              <a:solidFill>
                <a:srgbClr val="898989"/>
              </a:solidFill>
            </a:endParaRPr>
          </a:p>
        </p:txBody>
      </p:sp>
      <p:pic>
        <p:nvPicPr>
          <p:cNvPr id="5734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209800"/>
            <a:ext cx="7935913" cy="441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9519873"/>
      </p:ext>
    </p:extLst>
  </p:cSld>
  <p:clrMapOvr>
    <a:masterClrMapping/>
  </p:clrMapOvr>
  <p:transition spd="slow"/>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690563" y="6243638"/>
            <a:ext cx="1903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solidFill>
                <a:srgbClr val="000000"/>
              </a:solidFill>
            </a:endParaRPr>
          </a:p>
        </p:txBody>
      </p:sp>
      <p:sp>
        <p:nvSpPr>
          <p:cNvPr id="58371" name="Rectangle 3"/>
          <p:cNvSpPr>
            <a:spLocks noChangeArrowheads="1"/>
          </p:cNvSpPr>
          <p:nvPr/>
        </p:nvSpPr>
        <p:spPr bwMode="auto">
          <a:xfrm>
            <a:off x="3125788" y="6243638"/>
            <a:ext cx="289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solidFill>
                <a:srgbClr val="000000"/>
              </a:solidFill>
            </a:endParaRPr>
          </a:p>
        </p:txBody>
      </p:sp>
      <p:sp>
        <p:nvSpPr>
          <p:cNvPr id="58372" name="Rectangle 4"/>
          <p:cNvSpPr>
            <a:spLocks noChangeArrowheads="1"/>
          </p:cNvSpPr>
          <p:nvPr/>
        </p:nvSpPr>
        <p:spPr bwMode="auto">
          <a:xfrm>
            <a:off x="690563" y="6243638"/>
            <a:ext cx="5786437"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solidFill>
                <a:srgbClr val="000000"/>
              </a:solidFill>
            </a:endParaRPr>
          </a:p>
        </p:txBody>
      </p:sp>
      <p:sp>
        <p:nvSpPr>
          <p:cNvPr id="58373" name="Rectangle 5"/>
          <p:cNvSpPr>
            <a:spLocks noChangeArrowheads="1"/>
          </p:cNvSpPr>
          <p:nvPr/>
        </p:nvSpPr>
        <p:spPr bwMode="auto">
          <a:xfrm>
            <a:off x="3125788" y="6243638"/>
            <a:ext cx="289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solidFill>
                <a:srgbClr val="000000"/>
              </a:solidFill>
            </a:endParaRPr>
          </a:p>
        </p:txBody>
      </p:sp>
      <p:sp>
        <p:nvSpPr>
          <p:cNvPr id="2" name="Title 1"/>
          <p:cNvSpPr>
            <a:spLocks noGrp="1"/>
          </p:cNvSpPr>
          <p:nvPr>
            <p:ph type="title"/>
          </p:nvPr>
        </p:nvSpPr>
        <p:spPr/>
        <p:txBody>
          <a:bodyPr>
            <a:normAutofit fontScale="90000"/>
          </a:bodyPr>
          <a:lstStyle/>
          <a:p>
            <a:r>
              <a:rPr lang="en-US" dirty="0">
                <a:solidFill>
                  <a:srgbClr val="0000FF"/>
                </a:solidFill>
              </a:rPr>
              <a:t>Accessing items in an table or </a:t>
            </a:r>
            <a:r>
              <a:rPr lang="en-US" dirty="0" smtClean="0">
                <a:solidFill>
                  <a:srgbClr val="0000FF"/>
                </a:solidFill>
              </a:rPr>
              <a:t>array</a:t>
            </a:r>
            <a:endParaRPr lang="en-US" dirty="0"/>
          </a:p>
        </p:txBody>
      </p:sp>
      <p:sp>
        <p:nvSpPr>
          <p:cNvPr id="5837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4E06F86C-E38A-40C9-BE2C-C08739A774EC}" type="slidenum">
              <a:rPr lang="en-US">
                <a:solidFill>
                  <a:srgbClr val="898989"/>
                </a:solidFill>
              </a:rPr>
              <a:pPr eaLnBrk="1" hangingPunct="1"/>
              <a:t>136</a:t>
            </a:fld>
            <a:endParaRPr lang="en-US">
              <a:solidFill>
                <a:srgbClr val="898989"/>
              </a:solidFill>
            </a:endParaRPr>
          </a:p>
        </p:txBody>
      </p:sp>
      <p:cxnSp>
        <p:nvCxnSpPr>
          <p:cNvPr id="121" name="Straight Connector 120"/>
          <p:cNvCxnSpPr/>
          <p:nvPr/>
        </p:nvCxnSpPr>
        <p:spPr>
          <a:xfrm>
            <a:off x="381000" y="787400"/>
            <a:ext cx="8382000" cy="0"/>
          </a:xfrm>
          <a:prstGeom prst="line">
            <a:avLst/>
          </a:prstGeom>
        </p:spPr>
        <p:style>
          <a:lnRef idx="1">
            <a:schemeClr val="dk1"/>
          </a:lnRef>
          <a:fillRef idx="0">
            <a:schemeClr val="dk1"/>
          </a:fillRef>
          <a:effectRef idx="0">
            <a:schemeClr val="dk1"/>
          </a:effectRef>
          <a:fontRef idx="minor">
            <a:schemeClr val="tx1"/>
          </a:fontRef>
        </p:style>
      </p:cxnSp>
      <p:sp>
        <p:nvSpPr>
          <p:cNvPr id="58376" name="Rectangle 18"/>
          <p:cNvSpPr>
            <a:spLocks noChangeArrowheads="1"/>
          </p:cNvSpPr>
          <p:nvPr/>
        </p:nvSpPr>
        <p:spPr bwMode="auto">
          <a:xfrm>
            <a:off x="204788" y="914400"/>
            <a:ext cx="8742362" cy="543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buFont typeface="Arial" pitchFamily="34" charset="0"/>
              <a:buChar char="•"/>
            </a:pPr>
            <a:r>
              <a:rPr lang="en-US" sz="2400"/>
              <a:t>The branch instruction is very useful for a lot of cases. One such cases processing repeated items such as an array</a:t>
            </a:r>
          </a:p>
          <a:p>
            <a:pPr marL="342900" indent="-342900">
              <a:spcBef>
                <a:spcPts val="1200"/>
              </a:spcBef>
              <a:buFont typeface="Arial" pitchFamily="34" charset="0"/>
              <a:buChar char="•"/>
            </a:pPr>
            <a:r>
              <a:rPr lang="en-US" sz="2400"/>
              <a:t>For example, let’s say we want to                                                      add numbers in a table:</a:t>
            </a:r>
          </a:p>
          <a:p>
            <a:pPr marL="342900" indent="-342900">
              <a:spcBef>
                <a:spcPts val="1200"/>
              </a:spcBef>
              <a:buFont typeface="Arial" pitchFamily="34" charset="0"/>
              <a:buChar char="•"/>
            </a:pPr>
            <a:r>
              <a:rPr lang="en-US" sz="2400"/>
              <a:t>The most naïve way is to write                                                                 the following code :</a:t>
            </a:r>
          </a:p>
          <a:p>
            <a:pPr lvl="1">
              <a:spcBef>
                <a:spcPts val="1800"/>
              </a:spcBef>
            </a:pPr>
            <a:r>
              <a:rPr lang="en-US" sz="2400"/>
              <a:t>LDR  R1, =Table</a:t>
            </a:r>
          </a:p>
          <a:p>
            <a:pPr lvl="1"/>
            <a:r>
              <a:rPr lang="en-US" sz="2400"/>
              <a:t>ADD R0, [R1], #4</a:t>
            </a:r>
          </a:p>
          <a:p>
            <a:pPr lvl="1"/>
            <a:r>
              <a:rPr lang="en-US" sz="2400"/>
              <a:t>ADD R0, [R1], #4</a:t>
            </a:r>
          </a:p>
          <a:p>
            <a:pPr lvl="1"/>
            <a:r>
              <a:rPr lang="en-US" sz="2400"/>
              <a:t>ADD R0, [R1], #4</a:t>
            </a:r>
          </a:p>
          <a:p>
            <a:pPr lvl="1"/>
            <a:r>
              <a:rPr lang="en-US" sz="2400"/>
              <a:t>ADD R0, [R1], #4</a:t>
            </a:r>
          </a:p>
          <a:p>
            <a:pPr lvl="1"/>
            <a:r>
              <a:rPr lang="en-US" sz="2400"/>
              <a:t>…</a:t>
            </a:r>
          </a:p>
          <a:p>
            <a:pPr lvl="1"/>
            <a:r>
              <a:rPr lang="en-US" sz="2400"/>
              <a:t>	</a:t>
            </a:r>
          </a:p>
        </p:txBody>
      </p:sp>
      <p:graphicFrame>
        <p:nvGraphicFramePr>
          <p:cNvPr id="4" name="Table 3"/>
          <p:cNvGraphicFramePr>
            <a:graphicFrameLocks noGrp="1"/>
          </p:cNvGraphicFramePr>
          <p:nvPr/>
        </p:nvGraphicFramePr>
        <p:xfrm>
          <a:off x="4535488" y="2971800"/>
          <a:ext cx="3883025" cy="1647843"/>
        </p:xfrm>
        <a:graphic>
          <a:graphicData uri="http://schemas.openxmlformats.org/drawingml/2006/table">
            <a:tbl>
              <a:tblPr/>
              <a:tblGrid>
                <a:gridCol w="1595437"/>
                <a:gridCol w="2287588"/>
              </a:tblGrid>
              <a:tr h="45720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Calibri" pitchFamily="34" charset="0"/>
                          <a:cs typeface="Arial" pitchFamily="34" charset="0"/>
                        </a:rPr>
                        <a:t>Table</a:t>
                      </a:r>
                      <a:endParaRPr kumimoji="0" lang="en-US" sz="1200" b="0" i="0" u="none" strike="noStrike" cap="none" normalizeH="0" baseline="0" smtClean="0">
                        <a:ln>
                          <a:noFill/>
                        </a:ln>
                        <a:solidFill>
                          <a:schemeClr val="tx1"/>
                        </a:solidFill>
                        <a:effectLst/>
                        <a:latin typeface="Calibri" pitchFamily="34" charset="0"/>
                        <a:cs typeface="Arial" pitchFamily="34" charset="0"/>
                      </a:endParaRPr>
                    </a:p>
                  </a:txBody>
                  <a:tcPr marL="91477" marR="91477" marT="45729" marB="45729"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cs typeface="Arial" pitchFamily="34" charset="0"/>
                        </a:rPr>
                        <a:t>3</a:t>
                      </a:r>
                    </a:p>
                  </a:txBody>
                  <a:tcPr marL="91477" marR="91477"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Calibri" pitchFamily="34" charset="0"/>
                        <a:cs typeface="Arial" pitchFamily="34" charset="0"/>
                      </a:endParaRPr>
                    </a:p>
                  </a:txBody>
                  <a:tcPr marL="91477" marR="91477" marT="45729" marB="45729"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cs typeface="Arial" pitchFamily="34" charset="0"/>
                        </a:rPr>
                        <a:t>2</a:t>
                      </a:r>
                    </a:p>
                  </a:txBody>
                  <a:tcPr marL="91477" marR="91477"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Calibri" pitchFamily="34" charset="0"/>
                        <a:cs typeface="Arial" pitchFamily="34" charset="0"/>
                      </a:endParaRPr>
                    </a:p>
                  </a:txBody>
                  <a:tcPr marL="91477" marR="91477" marT="45729" marB="45729"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cs typeface="Arial" pitchFamily="34" charset="0"/>
                        </a:rPr>
                        <a:t>13</a:t>
                      </a:r>
                    </a:p>
                  </a:txBody>
                  <a:tcPr marL="91477" marR="91477"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Calibri" pitchFamily="34" charset="0"/>
                        <a:cs typeface="Arial" pitchFamily="34" charset="0"/>
                      </a:endParaRPr>
                    </a:p>
                  </a:txBody>
                  <a:tcPr marL="91477" marR="91477" marT="45729" marB="45729"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cs typeface="Arial" pitchFamily="34" charset="0"/>
                        </a:rPr>
                        <a:t>4</a:t>
                      </a:r>
                    </a:p>
                  </a:txBody>
                  <a:tcPr marL="91477" marR="91477"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5" name="Rectangle 4"/>
          <p:cNvSpPr/>
          <p:nvPr/>
        </p:nvSpPr>
        <p:spPr>
          <a:xfrm>
            <a:off x="4038600" y="4876800"/>
            <a:ext cx="3124200" cy="1219200"/>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sz="2400" dirty="0"/>
              <a:t>But what if we have 1000 data? (Not a practical solution)</a:t>
            </a:r>
          </a:p>
        </p:txBody>
      </p:sp>
    </p:spTree>
    <p:extLst>
      <p:ext uri="{BB962C8B-B14F-4D97-AF65-F5344CB8AC3E}">
        <p14:creationId xmlns:p14="http://schemas.microsoft.com/office/powerpoint/2010/main" val="153752562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690563" y="6243638"/>
            <a:ext cx="1903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solidFill>
                <a:srgbClr val="000000"/>
              </a:solidFill>
            </a:endParaRPr>
          </a:p>
        </p:txBody>
      </p:sp>
      <p:sp>
        <p:nvSpPr>
          <p:cNvPr id="59395" name="Rectangle 3"/>
          <p:cNvSpPr>
            <a:spLocks noChangeArrowheads="1"/>
          </p:cNvSpPr>
          <p:nvPr/>
        </p:nvSpPr>
        <p:spPr bwMode="auto">
          <a:xfrm>
            <a:off x="3125788" y="6243638"/>
            <a:ext cx="289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solidFill>
                <a:srgbClr val="000000"/>
              </a:solidFill>
            </a:endParaRPr>
          </a:p>
        </p:txBody>
      </p:sp>
      <p:sp>
        <p:nvSpPr>
          <p:cNvPr id="59396" name="Rectangle 5"/>
          <p:cNvSpPr>
            <a:spLocks noChangeArrowheads="1"/>
          </p:cNvSpPr>
          <p:nvPr/>
        </p:nvSpPr>
        <p:spPr bwMode="auto">
          <a:xfrm>
            <a:off x="3125788" y="6243638"/>
            <a:ext cx="289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solidFill>
                <a:srgbClr val="000000"/>
              </a:solidFill>
            </a:endParaRPr>
          </a:p>
        </p:txBody>
      </p:sp>
      <p:sp>
        <p:nvSpPr>
          <p:cNvPr id="2" name="Title 1"/>
          <p:cNvSpPr>
            <a:spLocks noGrp="1"/>
          </p:cNvSpPr>
          <p:nvPr>
            <p:ph type="title"/>
          </p:nvPr>
        </p:nvSpPr>
        <p:spPr/>
        <p:txBody>
          <a:bodyPr>
            <a:normAutofit fontScale="90000"/>
          </a:bodyPr>
          <a:lstStyle/>
          <a:p>
            <a:r>
              <a:rPr lang="en-US" dirty="0">
                <a:solidFill>
                  <a:srgbClr val="0000FF"/>
                </a:solidFill>
              </a:rPr>
              <a:t>Accessing items in an table or </a:t>
            </a:r>
            <a:r>
              <a:rPr lang="en-US" dirty="0" smtClean="0">
                <a:solidFill>
                  <a:srgbClr val="0000FF"/>
                </a:solidFill>
              </a:rPr>
              <a:t>array</a:t>
            </a:r>
            <a:endParaRPr lang="en-US" dirty="0"/>
          </a:p>
        </p:txBody>
      </p:sp>
      <p:sp>
        <p:nvSpPr>
          <p:cNvPr id="5939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635BCD2A-2D43-405C-8045-48658EABFE07}" type="slidenum">
              <a:rPr lang="en-US">
                <a:solidFill>
                  <a:srgbClr val="898989"/>
                </a:solidFill>
              </a:rPr>
              <a:pPr eaLnBrk="1" hangingPunct="1"/>
              <a:t>137</a:t>
            </a:fld>
            <a:endParaRPr lang="en-US">
              <a:solidFill>
                <a:srgbClr val="898989"/>
              </a:solidFill>
            </a:endParaRPr>
          </a:p>
        </p:txBody>
      </p:sp>
      <p:cxnSp>
        <p:nvCxnSpPr>
          <p:cNvPr id="121" name="Straight Connector 120"/>
          <p:cNvCxnSpPr/>
          <p:nvPr/>
        </p:nvCxnSpPr>
        <p:spPr>
          <a:xfrm>
            <a:off x="381000" y="787400"/>
            <a:ext cx="8382000" cy="0"/>
          </a:xfrm>
          <a:prstGeom prst="line">
            <a:avLst/>
          </a:prstGeom>
        </p:spPr>
        <p:style>
          <a:lnRef idx="1">
            <a:schemeClr val="dk1"/>
          </a:lnRef>
          <a:fillRef idx="0">
            <a:schemeClr val="dk1"/>
          </a:fillRef>
          <a:effectRef idx="0">
            <a:schemeClr val="dk1"/>
          </a:effectRef>
          <a:fontRef idx="minor">
            <a:schemeClr val="tx1"/>
          </a:fontRef>
        </p:style>
      </p:cxnSp>
      <p:sp>
        <p:nvSpPr>
          <p:cNvPr id="59399" name="Rectangle 19"/>
          <p:cNvSpPr>
            <a:spLocks noChangeArrowheads="1"/>
          </p:cNvSpPr>
          <p:nvPr/>
        </p:nvSpPr>
        <p:spPr bwMode="auto">
          <a:xfrm>
            <a:off x="58738" y="787400"/>
            <a:ext cx="8740775"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800100" lvl="1" indent="-342900">
              <a:buFont typeface="Arial" pitchFamily="34" charset="0"/>
              <a:buChar char="•"/>
            </a:pPr>
            <a:r>
              <a:rPr lang="en-US" sz="2100"/>
              <a:t>Solution: use a </a:t>
            </a:r>
            <a:r>
              <a:rPr lang="en-US" sz="2100" b="1" i="1"/>
              <a:t>loop</a:t>
            </a:r>
            <a:r>
              <a:rPr lang="en-US" sz="2100"/>
              <a:t>. </a:t>
            </a:r>
            <a:r>
              <a:rPr lang="en-US" sz="2100" i="1"/>
              <a:t> </a:t>
            </a:r>
          </a:p>
          <a:p>
            <a:pPr marL="1257300" lvl="2" indent="-342900">
              <a:buFont typeface="Arial" pitchFamily="34" charset="0"/>
              <a:buChar char="•"/>
            </a:pPr>
            <a:r>
              <a:rPr lang="en-US" sz="2100"/>
              <a:t>Put the repetitive code (load and addition) into a loop. Each iteration adds one number. </a:t>
            </a:r>
          </a:p>
          <a:p>
            <a:pPr marL="1257300" lvl="2" indent="-342900">
              <a:buFont typeface="Arial" pitchFamily="34" charset="0"/>
              <a:buChar char="•"/>
            </a:pPr>
            <a:r>
              <a:rPr lang="en-US" sz="2100"/>
              <a:t>Use a variable to store the total summation value</a:t>
            </a:r>
          </a:p>
          <a:p>
            <a:pPr marL="1257300" lvl="2" indent="-342900">
              <a:buFont typeface="Arial" pitchFamily="34" charset="0"/>
              <a:buChar char="•"/>
            </a:pPr>
            <a:r>
              <a:rPr lang="en-US" sz="2100"/>
              <a:t>Use a variable to store the unprocessed item in table</a:t>
            </a:r>
          </a:p>
          <a:p>
            <a:pPr marL="1257300" lvl="2" indent="-342900">
              <a:buFont typeface="Arial" pitchFamily="34" charset="0"/>
              <a:buChar char="•"/>
            </a:pPr>
            <a:r>
              <a:rPr lang="en-US" sz="2100"/>
              <a:t>Use a counter to keep track of how many items has been processed.  Exit loop once all items has been processed</a:t>
            </a:r>
          </a:p>
          <a:p>
            <a:pPr lvl="3"/>
            <a:r>
              <a:rPr lang="en-US" sz="2100"/>
              <a:t>	</a:t>
            </a:r>
            <a:r>
              <a:rPr lang="en-US" sz="2100">
                <a:sym typeface="Wingdings" pitchFamily="2" charset="2"/>
              </a:rPr>
              <a:t>			</a:t>
            </a:r>
            <a:endParaRPr lang="en-US" sz="2100"/>
          </a:p>
        </p:txBody>
      </p:sp>
      <p:sp>
        <p:nvSpPr>
          <p:cNvPr id="59400" name="Rectangle 4"/>
          <p:cNvSpPr>
            <a:spLocks noChangeArrowheads="1"/>
          </p:cNvSpPr>
          <p:nvPr/>
        </p:nvSpPr>
        <p:spPr bwMode="auto">
          <a:xfrm>
            <a:off x="334963" y="3657600"/>
            <a:ext cx="8464550" cy="2308225"/>
          </a:xfrm>
          <a:prstGeom prst="rect">
            <a:avLst/>
          </a:prstGeom>
          <a:solidFill>
            <a:schemeClr val="bg1"/>
          </a:solidFill>
          <a:ln w="9525">
            <a:solidFill>
              <a:schemeClr val="tx1"/>
            </a:solidFill>
            <a:miter lim="800000"/>
            <a:headEnd/>
            <a:tailEnd/>
          </a:ln>
        </p:spPr>
        <p:txBody>
          <a:bodyPr>
            <a:spAutoFit/>
          </a:bodyPr>
          <a:lstStyle/>
          <a:p>
            <a:pPr marL="55563" lvl="3" indent="-55563"/>
            <a:r>
              <a:rPr lang="en-US" sz="2400"/>
              <a:t>initialize sum =</a:t>
            </a:r>
            <a:r>
              <a:rPr lang="en-US" sz="2400">
                <a:sym typeface="Wingdings" pitchFamily="2" charset="2"/>
              </a:rPr>
              <a:t> 0, </a:t>
            </a:r>
            <a:r>
              <a:rPr lang="en-US" sz="2400" i="1">
                <a:sym typeface="Wingdings" pitchFamily="2" charset="2"/>
              </a:rPr>
              <a:t>i </a:t>
            </a:r>
            <a:r>
              <a:rPr lang="en-US" sz="2400">
                <a:sym typeface="Wingdings" pitchFamily="2" charset="2"/>
              </a:rPr>
              <a:t>= N (#item),</a:t>
            </a:r>
            <a:endParaRPr lang="en-US" sz="2400"/>
          </a:p>
          <a:p>
            <a:pPr marL="55563" lvl="1" indent="-55563"/>
            <a:r>
              <a:rPr lang="en-US" sz="2400"/>
              <a:t>		repeat</a:t>
            </a:r>
          </a:p>
          <a:p>
            <a:pPr marL="55563" lvl="1" indent="-55563"/>
            <a:r>
              <a:rPr lang="en-US" sz="2400"/>
              <a:t>			sum </a:t>
            </a:r>
            <a:r>
              <a:rPr lang="en-US" sz="2400">
                <a:sym typeface="Wingdings" pitchFamily="2" charset="2"/>
              </a:rPr>
              <a:t>= sum + item (</a:t>
            </a:r>
            <a:r>
              <a:rPr lang="en-US" sz="2400" i="1">
                <a:sym typeface="Wingdings" pitchFamily="2" charset="2"/>
              </a:rPr>
              <a:t>N</a:t>
            </a:r>
            <a:r>
              <a:rPr lang="en-US" sz="2400">
                <a:sym typeface="Wingdings" pitchFamily="2" charset="2"/>
              </a:rPr>
              <a:t> – </a:t>
            </a:r>
            <a:r>
              <a:rPr lang="en-US" sz="2400" i="1">
                <a:sym typeface="Wingdings" pitchFamily="2" charset="2"/>
              </a:rPr>
              <a:t>i + 1)     </a:t>
            </a:r>
            <a:r>
              <a:rPr lang="en-US" sz="2400">
                <a:solidFill>
                  <a:srgbClr val="0000FF"/>
                </a:solidFill>
                <a:sym typeface="Wingdings" pitchFamily="2" charset="2"/>
              </a:rPr>
              <a:t>; </a:t>
            </a:r>
            <a:r>
              <a:rPr lang="en-US" sz="2400" i="1">
                <a:solidFill>
                  <a:srgbClr val="0000FF"/>
                </a:solidFill>
                <a:sym typeface="Wingdings" pitchFamily="2" charset="2"/>
              </a:rPr>
              <a:t>add item i</a:t>
            </a:r>
            <a:r>
              <a:rPr lang="en-US" sz="2400">
                <a:solidFill>
                  <a:srgbClr val="0000FF"/>
                </a:solidFill>
                <a:sym typeface="Wingdings" pitchFamily="2" charset="2"/>
              </a:rPr>
              <a:t> to sum</a:t>
            </a:r>
            <a:endParaRPr lang="en-US" sz="2400">
              <a:sym typeface="Wingdings" pitchFamily="2" charset="2"/>
            </a:endParaRPr>
          </a:p>
          <a:p>
            <a:pPr marL="55563" lvl="1" indent="-55563"/>
            <a:r>
              <a:rPr lang="en-US" sz="2400">
                <a:sym typeface="Wingdings" pitchFamily="2" charset="2"/>
              </a:rPr>
              <a:t>			</a:t>
            </a:r>
            <a:r>
              <a:rPr lang="en-US" sz="2400" i="1">
                <a:sym typeface="Wingdings" pitchFamily="2" charset="2"/>
              </a:rPr>
              <a:t>i</a:t>
            </a:r>
            <a:r>
              <a:rPr lang="en-US" sz="2400">
                <a:sym typeface="Wingdings" pitchFamily="2" charset="2"/>
              </a:rPr>
              <a:t> = </a:t>
            </a:r>
            <a:r>
              <a:rPr lang="en-US" sz="2400" i="1">
                <a:sym typeface="Wingdings" pitchFamily="2" charset="2"/>
              </a:rPr>
              <a:t>i</a:t>
            </a:r>
            <a:r>
              <a:rPr lang="en-US" sz="2400">
                <a:sym typeface="Wingdings" pitchFamily="2" charset="2"/>
              </a:rPr>
              <a:t> - 1			 	  </a:t>
            </a:r>
            <a:r>
              <a:rPr lang="en-US" sz="2400">
                <a:solidFill>
                  <a:srgbClr val="0000FF"/>
                </a:solidFill>
                <a:sym typeface="Wingdings" pitchFamily="2" charset="2"/>
              </a:rPr>
              <a:t>; </a:t>
            </a:r>
            <a:r>
              <a:rPr lang="en-US" sz="2400" i="1">
                <a:solidFill>
                  <a:srgbClr val="0000FF"/>
                </a:solidFill>
                <a:sym typeface="Wingdings" pitchFamily="2" charset="2"/>
              </a:rPr>
              <a:t>point to next item</a:t>
            </a:r>
          </a:p>
          <a:p>
            <a:pPr marL="55563" lvl="1" indent="-55563"/>
            <a:r>
              <a:rPr lang="en-US" sz="2400">
                <a:sym typeface="Wingdings" pitchFamily="2" charset="2"/>
              </a:rPr>
              <a:t>			if </a:t>
            </a:r>
            <a:r>
              <a:rPr lang="en-US" sz="2400" i="1">
                <a:sym typeface="Wingdings" pitchFamily="2" charset="2"/>
              </a:rPr>
              <a:t>i</a:t>
            </a:r>
            <a:r>
              <a:rPr lang="en-US" sz="2400">
                <a:sym typeface="Wingdings" pitchFamily="2" charset="2"/>
              </a:rPr>
              <a:t> == 0, exit from loop	  </a:t>
            </a:r>
            <a:r>
              <a:rPr lang="en-US" sz="2400">
                <a:solidFill>
                  <a:srgbClr val="0000FF"/>
                </a:solidFill>
                <a:sym typeface="Wingdings" pitchFamily="2" charset="2"/>
              </a:rPr>
              <a:t>;</a:t>
            </a:r>
            <a:r>
              <a:rPr lang="en-US" sz="2400" i="1">
                <a:solidFill>
                  <a:srgbClr val="0000FF"/>
                </a:solidFill>
                <a:sym typeface="Wingdings" pitchFamily="2" charset="2"/>
              </a:rPr>
              <a:t> all item done?</a:t>
            </a:r>
            <a:endParaRPr lang="en-US" sz="2400">
              <a:sym typeface="Wingdings" pitchFamily="2" charset="2"/>
            </a:endParaRPr>
          </a:p>
          <a:p>
            <a:pPr marL="55563" lvl="1" indent="-55563"/>
            <a:r>
              <a:rPr lang="en-US" sz="2400">
                <a:sym typeface="Wingdings" pitchFamily="2" charset="2"/>
              </a:rPr>
              <a:t>		end		</a:t>
            </a:r>
          </a:p>
        </p:txBody>
      </p:sp>
    </p:spTree>
    <p:extLst>
      <p:ext uri="{BB962C8B-B14F-4D97-AF65-F5344CB8AC3E}">
        <p14:creationId xmlns:p14="http://schemas.microsoft.com/office/powerpoint/2010/main" val="2841043387"/>
      </p:ext>
    </p:extLst>
  </p:cSld>
  <p:clrMapOvr>
    <a:masterClrMapping/>
  </p:clrMapOvr>
  <p:transition spd="slow"/>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690563" y="6243638"/>
            <a:ext cx="1903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solidFill>
                <a:srgbClr val="000000"/>
              </a:solidFill>
            </a:endParaRPr>
          </a:p>
        </p:txBody>
      </p:sp>
      <p:sp>
        <p:nvSpPr>
          <p:cNvPr id="60419" name="Rectangle 3"/>
          <p:cNvSpPr>
            <a:spLocks noChangeArrowheads="1"/>
          </p:cNvSpPr>
          <p:nvPr/>
        </p:nvSpPr>
        <p:spPr bwMode="auto">
          <a:xfrm>
            <a:off x="3125788" y="6243638"/>
            <a:ext cx="289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solidFill>
                <a:srgbClr val="000000"/>
              </a:solidFill>
            </a:endParaRPr>
          </a:p>
        </p:txBody>
      </p:sp>
      <p:sp>
        <p:nvSpPr>
          <p:cNvPr id="60420" name="Rectangle 5"/>
          <p:cNvSpPr>
            <a:spLocks noChangeArrowheads="1"/>
          </p:cNvSpPr>
          <p:nvPr/>
        </p:nvSpPr>
        <p:spPr bwMode="auto">
          <a:xfrm>
            <a:off x="3125788" y="6243638"/>
            <a:ext cx="289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solidFill>
                <a:srgbClr val="000000"/>
              </a:solidFill>
            </a:endParaRPr>
          </a:p>
        </p:txBody>
      </p:sp>
      <p:sp>
        <p:nvSpPr>
          <p:cNvPr id="2" name="Title 1"/>
          <p:cNvSpPr>
            <a:spLocks noGrp="1"/>
          </p:cNvSpPr>
          <p:nvPr>
            <p:ph type="title"/>
          </p:nvPr>
        </p:nvSpPr>
        <p:spPr/>
        <p:txBody>
          <a:bodyPr>
            <a:normAutofit fontScale="90000"/>
          </a:bodyPr>
          <a:lstStyle/>
          <a:p>
            <a:r>
              <a:rPr lang="en-US" dirty="0">
                <a:solidFill>
                  <a:srgbClr val="0000FF"/>
                </a:solidFill>
              </a:rPr>
              <a:t>Accessing items in an table or array</a:t>
            </a:r>
            <a:endParaRPr lang="en-US" dirty="0"/>
          </a:p>
        </p:txBody>
      </p:sp>
      <p:sp>
        <p:nvSpPr>
          <p:cNvPr id="6042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C9F75189-DA0F-44E2-8023-ED60908CF1DF}" type="slidenum">
              <a:rPr lang="en-US">
                <a:solidFill>
                  <a:srgbClr val="898989"/>
                </a:solidFill>
              </a:rPr>
              <a:pPr eaLnBrk="1" hangingPunct="1"/>
              <a:t>138</a:t>
            </a:fld>
            <a:endParaRPr lang="en-US">
              <a:solidFill>
                <a:srgbClr val="898989"/>
              </a:solidFill>
            </a:endParaRPr>
          </a:p>
        </p:txBody>
      </p:sp>
      <p:cxnSp>
        <p:nvCxnSpPr>
          <p:cNvPr id="121" name="Straight Connector 120"/>
          <p:cNvCxnSpPr/>
          <p:nvPr/>
        </p:nvCxnSpPr>
        <p:spPr>
          <a:xfrm>
            <a:off x="381000" y="787400"/>
            <a:ext cx="8382000" cy="0"/>
          </a:xfrm>
          <a:prstGeom prst="line">
            <a:avLst/>
          </a:prstGeom>
        </p:spPr>
        <p:style>
          <a:lnRef idx="1">
            <a:schemeClr val="dk1"/>
          </a:lnRef>
          <a:fillRef idx="0">
            <a:schemeClr val="dk1"/>
          </a:fillRef>
          <a:effectRef idx="0">
            <a:schemeClr val="dk1"/>
          </a:effectRef>
          <a:fontRef idx="minor">
            <a:schemeClr val="tx1"/>
          </a:fontRef>
        </p:style>
      </p:cxnSp>
      <p:sp>
        <p:nvSpPr>
          <p:cNvPr id="57351" name="Rectangle 19"/>
          <p:cNvSpPr>
            <a:spLocks noChangeArrowheads="1"/>
          </p:cNvSpPr>
          <p:nvPr/>
        </p:nvSpPr>
        <p:spPr bwMode="auto">
          <a:xfrm>
            <a:off x="58738" y="787400"/>
            <a:ext cx="8740775"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257300" lvl="2" indent="-342900">
              <a:buFont typeface="Arial" pitchFamily="34" charset="0"/>
              <a:buChar char="•"/>
            </a:pPr>
            <a:r>
              <a:rPr lang="en-US" sz="2100"/>
              <a:t>Use R0 to keep track of how many items has been processed. </a:t>
            </a:r>
          </a:p>
          <a:p>
            <a:pPr marL="1257300" lvl="2" indent="-342900">
              <a:buFont typeface="Arial" pitchFamily="34" charset="0"/>
              <a:buChar char="•"/>
            </a:pPr>
            <a:r>
              <a:rPr lang="en-US" sz="2100"/>
              <a:t>Use R2 to store the address of current item during each iteration</a:t>
            </a:r>
          </a:p>
          <a:p>
            <a:pPr marL="1257300" lvl="2" indent="-342900">
              <a:buFont typeface="Arial" pitchFamily="34" charset="0"/>
              <a:buChar char="•"/>
            </a:pPr>
            <a:r>
              <a:rPr lang="en-US" sz="2100"/>
              <a:t>Use R3 to store the current item</a:t>
            </a:r>
          </a:p>
          <a:p>
            <a:pPr marL="1257300" lvl="2" indent="-342900">
              <a:buFont typeface="Arial" pitchFamily="34" charset="0"/>
              <a:buChar char="•"/>
            </a:pPr>
            <a:r>
              <a:rPr lang="en-US" sz="2100"/>
              <a:t>Use R1 to sum one item at a time.</a:t>
            </a:r>
          </a:p>
          <a:p>
            <a:pPr marL="1257300" lvl="2" indent="-342900">
              <a:buFont typeface="Arial" pitchFamily="34" charset="0"/>
              <a:buChar char="•"/>
            </a:pPr>
            <a:endParaRPr lang="en-US" sz="2100"/>
          </a:p>
        </p:txBody>
      </p:sp>
      <p:sp>
        <p:nvSpPr>
          <p:cNvPr id="57354" name="Rectangle 9"/>
          <p:cNvSpPr>
            <a:spLocks noChangeArrowheads="1"/>
          </p:cNvSpPr>
          <p:nvPr/>
        </p:nvSpPr>
        <p:spPr bwMode="auto">
          <a:xfrm>
            <a:off x="320675" y="2595563"/>
            <a:ext cx="7832725" cy="3416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marL="288925" lvl="3"/>
            <a:r>
              <a:rPr lang="en-US" sz="2400" b="1" dirty="0">
                <a:solidFill>
                  <a:srgbClr val="0000FF"/>
                </a:solidFill>
                <a:sym typeface="Wingdings" pitchFamily="2" charset="2"/>
              </a:rPr>
              <a:t>R0  </a:t>
            </a:r>
            <a:r>
              <a:rPr lang="en-US" sz="2400" b="1" i="1" dirty="0">
                <a:solidFill>
                  <a:srgbClr val="0000FF"/>
                </a:solidFill>
                <a:sym typeface="Wingdings" pitchFamily="2" charset="2"/>
              </a:rPr>
              <a:t>N</a:t>
            </a:r>
            <a:endParaRPr lang="en-US" sz="2400" b="1" dirty="0">
              <a:solidFill>
                <a:srgbClr val="0000FF"/>
              </a:solidFill>
            </a:endParaRPr>
          </a:p>
          <a:p>
            <a:pPr marL="288925" lvl="1"/>
            <a:r>
              <a:rPr lang="en-US" sz="2400" b="1" dirty="0">
                <a:solidFill>
                  <a:srgbClr val="984807"/>
                </a:solidFill>
              </a:rPr>
              <a:t>R1 </a:t>
            </a:r>
            <a:r>
              <a:rPr lang="en-US" sz="2400" b="1" dirty="0">
                <a:solidFill>
                  <a:srgbClr val="984807"/>
                </a:solidFill>
                <a:sym typeface="Wingdings" pitchFamily="2" charset="2"/>
              </a:rPr>
              <a:t> 0</a:t>
            </a:r>
          </a:p>
          <a:p>
            <a:pPr marL="288925" lvl="1"/>
            <a:r>
              <a:rPr lang="en-US" sz="2400" b="1" dirty="0">
                <a:solidFill>
                  <a:srgbClr val="984807"/>
                </a:solidFill>
                <a:sym typeface="Wingdings" pitchFamily="2" charset="2"/>
              </a:rPr>
              <a:t>R2</a:t>
            </a:r>
            <a:r>
              <a:rPr lang="en-US" sz="2400" b="1" i="1" dirty="0">
                <a:solidFill>
                  <a:srgbClr val="984807"/>
                </a:solidFill>
                <a:sym typeface="Wingdings" pitchFamily="2" charset="2"/>
              </a:rPr>
              <a:t> </a:t>
            </a:r>
            <a:r>
              <a:rPr lang="en-US" sz="2400" b="1" dirty="0">
                <a:solidFill>
                  <a:srgbClr val="984807"/>
                </a:solidFill>
                <a:sym typeface="Wingdings" pitchFamily="2" charset="2"/>
              </a:rPr>
              <a:t> Start of Table</a:t>
            </a:r>
          </a:p>
          <a:p>
            <a:pPr marL="288925" lvl="1"/>
            <a:r>
              <a:rPr lang="en-US" sz="2400" b="1" dirty="0">
                <a:solidFill>
                  <a:srgbClr val="FF0000"/>
                </a:solidFill>
              </a:rPr>
              <a:t>REPEAT</a:t>
            </a:r>
          </a:p>
          <a:p>
            <a:pPr marL="288925" lvl="1"/>
            <a:r>
              <a:rPr lang="en-US" sz="2400" dirty="0"/>
              <a:t>	</a:t>
            </a:r>
            <a:r>
              <a:rPr lang="en-US" sz="2400" b="1" dirty="0">
                <a:solidFill>
                  <a:srgbClr val="984807"/>
                </a:solidFill>
              </a:rPr>
              <a:t>R3 </a:t>
            </a:r>
            <a:r>
              <a:rPr lang="en-US" sz="2400" b="1" dirty="0">
                <a:solidFill>
                  <a:srgbClr val="984807"/>
                </a:solidFill>
                <a:sym typeface="Wingdings" pitchFamily="2" charset="2"/>
              </a:rPr>
              <a:t> M[R2]		; get item </a:t>
            </a:r>
            <a:r>
              <a:rPr lang="en-US" sz="2400" b="1" i="1" dirty="0" err="1">
                <a:solidFill>
                  <a:srgbClr val="984807"/>
                </a:solidFill>
                <a:sym typeface="Wingdings" pitchFamily="2" charset="2"/>
              </a:rPr>
              <a:t>i</a:t>
            </a:r>
            <a:endParaRPr lang="en-US" sz="2400" b="1" dirty="0">
              <a:solidFill>
                <a:srgbClr val="984807"/>
              </a:solidFill>
            </a:endParaRPr>
          </a:p>
          <a:p>
            <a:pPr marL="288925" lvl="1"/>
            <a:r>
              <a:rPr lang="en-US" sz="2400" b="1" dirty="0">
                <a:solidFill>
                  <a:srgbClr val="984807"/>
                </a:solidFill>
              </a:rPr>
              <a:t>	R1 </a:t>
            </a:r>
            <a:r>
              <a:rPr lang="en-US" sz="2400" b="1" dirty="0">
                <a:solidFill>
                  <a:srgbClr val="984807"/>
                </a:solidFill>
                <a:sym typeface="Wingdings" pitchFamily="2" charset="2"/>
              </a:rPr>
              <a:t> R1 + R3		; sum item </a:t>
            </a:r>
            <a:r>
              <a:rPr lang="en-US" sz="2400" b="1" i="1" dirty="0" err="1">
                <a:solidFill>
                  <a:srgbClr val="984807"/>
                </a:solidFill>
                <a:sym typeface="Wingdings" pitchFamily="2" charset="2"/>
              </a:rPr>
              <a:t>i</a:t>
            </a:r>
            <a:r>
              <a:rPr lang="en-US" sz="2400" b="1" i="1" dirty="0">
                <a:solidFill>
                  <a:srgbClr val="984807"/>
                </a:solidFill>
                <a:sym typeface="Wingdings" pitchFamily="2" charset="2"/>
              </a:rPr>
              <a:t> to sum</a:t>
            </a:r>
            <a:endParaRPr lang="en-US" sz="2400" b="1" dirty="0">
              <a:solidFill>
                <a:srgbClr val="984807"/>
              </a:solidFill>
              <a:sym typeface="Wingdings" pitchFamily="2" charset="2"/>
            </a:endParaRPr>
          </a:p>
          <a:p>
            <a:pPr marL="288925" lvl="1"/>
            <a:r>
              <a:rPr lang="en-US" sz="2400" b="1" dirty="0">
                <a:solidFill>
                  <a:srgbClr val="984807"/>
                </a:solidFill>
                <a:sym typeface="Wingdings" pitchFamily="2" charset="2"/>
              </a:rPr>
              <a:t>	R2 = R2 + 4		; </a:t>
            </a:r>
            <a:r>
              <a:rPr lang="en-US" sz="2400" b="1" dirty="0" err="1">
                <a:solidFill>
                  <a:srgbClr val="984807"/>
                </a:solidFill>
                <a:sym typeface="Wingdings" pitchFamily="2" charset="2"/>
              </a:rPr>
              <a:t>i</a:t>
            </a:r>
            <a:r>
              <a:rPr lang="en-US" sz="2400" b="1" dirty="0">
                <a:solidFill>
                  <a:srgbClr val="984807"/>
                </a:solidFill>
                <a:sym typeface="Wingdings" pitchFamily="2" charset="2"/>
              </a:rPr>
              <a:t> = </a:t>
            </a:r>
            <a:r>
              <a:rPr lang="en-US" sz="2400" b="1" dirty="0" err="1">
                <a:solidFill>
                  <a:srgbClr val="984807"/>
                </a:solidFill>
                <a:sym typeface="Wingdings" pitchFamily="2" charset="2"/>
              </a:rPr>
              <a:t>i</a:t>
            </a:r>
            <a:r>
              <a:rPr lang="en-US" sz="2400" b="1" dirty="0">
                <a:solidFill>
                  <a:srgbClr val="984807"/>
                </a:solidFill>
                <a:sym typeface="Wingdings" pitchFamily="2" charset="2"/>
              </a:rPr>
              <a:t> + 1</a:t>
            </a:r>
          </a:p>
          <a:p>
            <a:pPr marL="288925" lvl="1"/>
            <a:r>
              <a:rPr lang="en-US" sz="2400" b="1" dirty="0">
                <a:solidFill>
                  <a:srgbClr val="0000FF"/>
                </a:solidFill>
                <a:sym typeface="Wingdings" pitchFamily="2" charset="2"/>
              </a:rPr>
              <a:t>	R0 = R0 - 1		; decrement counter</a:t>
            </a:r>
          </a:p>
          <a:p>
            <a:pPr marL="288925" lvl="1"/>
            <a:r>
              <a:rPr lang="en-US" sz="2400" b="1" dirty="0">
                <a:solidFill>
                  <a:srgbClr val="FF0000"/>
                </a:solidFill>
                <a:sym typeface="Wingdings" pitchFamily="2" charset="2"/>
              </a:rPr>
              <a:t>UNTIL R0 == 0</a:t>
            </a:r>
            <a:endParaRPr lang="en-US" sz="2400" dirty="0">
              <a:sym typeface="Wingdings" pitchFamily="2" charset="2"/>
            </a:endParaRPr>
          </a:p>
        </p:txBody>
      </p:sp>
      <p:sp>
        <p:nvSpPr>
          <p:cNvPr id="60425" name="Rectangle 12"/>
          <p:cNvSpPr>
            <a:spLocks noChangeArrowheads="1"/>
          </p:cNvSpPr>
          <p:nvPr/>
        </p:nvSpPr>
        <p:spPr bwMode="auto">
          <a:xfrm>
            <a:off x="269875" y="2133600"/>
            <a:ext cx="1879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a:t>Pseudo-code:</a:t>
            </a:r>
          </a:p>
        </p:txBody>
      </p:sp>
    </p:spTree>
    <p:extLst>
      <p:ext uri="{BB962C8B-B14F-4D97-AF65-F5344CB8AC3E}">
        <p14:creationId xmlns:p14="http://schemas.microsoft.com/office/powerpoint/2010/main" val="84709733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7354">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735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7354">
                                            <p:txEl>
                                              <p:pRg st="8" end="8"/>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7354">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57351">
                                            <p:txEl>
                                              <p:pRg st="1" end="1"/>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57354">
                                            <p:txEl>
                                              <p:pRg st="2" end="2"/>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57354">
                                            <p:txEl>
                                              <p:pRg st="6" end="6"/>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57351">
                                            <p:txEl>
                                              <p:pRg st="2" end="2"/>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57354">
                                            <p:txEl>
                                              <p:pRg st="4" end="4"/>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57351">
                                            <p:txEl>
                                              <p:pRg st="3" end="3"/>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57354">
                                            <p:txEl>
                                              <p:pRg st="1" end="1"/>
                                            </p:txEl>
                                          </p:spTgt>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5735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690563" y="6243638"/>
            <a:ext cx="1903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solidFill>
                <a:srgbClr val="000000"/>
              </a:solidFill>
            </a:endParaRPr>
          </a:p>
        </p:txBody>
      </p:sp>
      <p:sp>
        <p:nvSpPr>
          <p:cNvPr id="61443" name="Rectangle 3"/>
          <p:cNvSpPr>
            <a:spLocks noChangeArrowheads="1"/>
          </p:cNvSpPr>
          <p:nvPr/>
        </p:nvSpPr>
        <p:spPr bwMode="auto">
          <a:xfrm>
            <a:off x="3125788" y="6243638"/>
            <a:ext cx="289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solidFill>
                <a:srgbClr val="000000"/>
              </a:solidFill>
            </a:endParaRPr>
          </a:p>
        </p:txBody>
      </p:sp>
      <p:sp>
        <p:nvSpPr>
          <p:cNvPr id="61444" name="Rectangle 4"/>
          <p:cNvSpPr>
            <a:spLocks noChangeArrowheads="1"/>
          </p:cNvSpPr>
          <p:nvPr/>
        </p:nvSpPr>
        <p:spPr bwMode="auto">
          <a:xfrm>
            <a:off x="690563" y="6243638"/>
            <a:ext cx="5786437"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solidFill>
                <a:srgbClr val="000000"/>
              </a:solidFill>
            </a:endParaRPr>
          </a:p>
        </p:txBody>
      </p:sp>
      <p:sp>
        <p:nvSpPr>
          <p:cNvPr id="61445" name="Rectangle 5"/>
          <p:cNvSpPr>
            <a:spLocks noChangeArrowheads="1"/>
          </p:cNvSpPr>
          <p:nvPr/>
        </p:nvSpPr>
        <p:spPr bwMode="auto">
          <a:xfrm>
            <a:off x="3125788" y="6243638"/>
            <a:ext cx="289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solidFill>
                <a:srgbClr val="000000"/>
              </a:solidFill>
            </a:endParaRPr>
          </a:p>
        </p:txBody>
      </p:sp>
      <p:sp>
        <p:nvSpPr>
          <p:cNvPr id="2" name="Title 1"/>
          <p:cNvSpPr>
            <a:spLocks noGrp="1"/>
          </p:cNvSpPr>
          <p:nvPr>
            <p:ph type="title"/>
          </p:nvPr>
        </p:nvSpPr>
        <p:spPr/>
        <p:txBody>
          <a:bodyPr>
            <a:normAutofit fontScale="90000"/>
          </a:bodyPr>
          <a:lstStyle/>
          <a:p>
            <a:r>
              <a:rPr lang="en-US" dirty="0">
                <a:solidFill>
                  <a:srgbClr val="0000FF"/>
                </a:solidFill>
              </a:rPr>
              <a:t>Accessing items in an table or array</a:t>
            </a:r>
            <a:endParaRPr lang="en-US" dirty="0"/>
          </a:p>
        </p:txBody>
      </p:sp>
      <p:sp>
        <p:nvSpPr>
          <p:cNvPr id="6144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DB3FBB29-32AF-4C92-8E3C-6DC026DB4F0E}" type="slidenum">
              <a:rPr lang="en-US">
                <a:solidFill>
                  <a:srgbClr val="898989"/>
                </a:solidFill>
              </a:rPr>
              <a:pPr eaLnBrk="1" hangingPunct="1"/>
              <a:t>139</a:t>
            </a:fld>
            <a:endParaRPr lang="en-US">
              <a:solidFill>
                <a:srgbClr val="898989"/>
              </a:solidFill>
            </a:endParaRPr>
          </a:p>
        </p:txBody>
      </p:sp>
      <p:sp>
        <p:nvSpPr>
          <p:cNvPr id="3" name="Rectangle 2"/>
          <p:cNvSpPr/>
          <p:nvPr/>
        </p:nvSpPr>
        <p:spPr>
          <a:xfrm>
            <a:off x="477838" y="4464050"/>
            <a:ext cx="7996237" cy="2268538"/>
          </a:xfrm>
          <a:prstGeom prst="rect">
            <a:avLst/>
          </a:prstGeom>
          <a:solidFill>
            <a:schemeClr val="accent6">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r>
              <a:rPr lang="en-US" sz="2400" dirty="0">
                <a:solidFill>
                  <a:schemeClr val="tx1"/>
                </a:solidFill>
                <a:cs typeface="Arial" pitchFamily="34" charset="0"/>
              </a:rPr>
              <a:t>		MOV</a:t>
            </a:r>
            <a:r>
              <a:rPr lang="en-US" sz="2400" b="1" dirty="0">
                <a:solidFill>
                  <a:srgbClr val="FF0000"/>
                </a:solidFill>
                <a:cs typeface="Arial" pitchFamily="34" charset="0"/>
              </a:rPr>
              <a:t> </a:t>
            </a:r>
            <a:r>
              <a:rPr lang="en-US" sz="2400" dirty="0">
                <a:solidFill>
                  <a:schemeClr val="tx1"/>
                </a:solidFill>
                <a:cs typeface="Arial" pitchFamily="34" charset="0"/>
              </a:rPr>
              <a:t>R0, </a:t>
            </a:r>
            <a:r>
              <a:rPr lang="en-US" sz="2400" i="1" dirty="0">
                <a:solidFill>
                  <a:schemeClr val="tx1"/>
                </a:solidFill>
                <a:cs typeface="Arial" pitchFamily="34" charset="0"/>
              </a:rPr>
              <a:t>N</a:t>
            </a:r>
            <a:r>
              <a:rPr lang="en-US" sz="2400" dirty="0">
                <a:solidFill>
                  <a:schemeClr val="tx1"/>
                </a:solidFill>
                <a:cs typeface="Arial" pitchFamily="34" charset="0"/>
              </a:rPr>
              <a:t>	</a:t>
            </a:r>
            <a:r>
              <a:rPr lang="en-US" sz="2400" dirty="0">
                <a:solidFill>
                  <a:srgbClr val="0000FF"/>
                </a:solidFill>
                <a:cs typeface="Arial" pitchFamily="34" charset="0"/>
              </a:rPr>
              <a:t>; R0 = #items</a:t>
            </a:r>
          </a:p>
          <a:p>
            <a:pPr lvl="1"/>
            <a:r>
              <a:rPr lang="en-US" sz="2400" dirty="0">
                <a:solidFill>
                  <a:schemeClr val="tx1"/>
                </a:solidFill>
                <a:cs typeface="Arial" pitchFamily="34" charset="0"/>
              </a:rPr>
              <a:t>LOOP	…</a:t>
            </a:r>
          </a:p>
          <a:p>
            <a:pPr lvl="1"/>
            <a:r>
              <a:rPr lang="en-US" sz="2400" dirty="0">
                <a:solidFill>
                  <a:schemeClr val="tx1"/>
                </a:solidFill>
                <a:cs typeface="Arial" pitchFamily="34" charset="0"/>
              </a:rPr>
              <a:t>		SUBS R0, #1	</a:t>
            </a:r>
            <a:r>
              <a:rPr lang="en-US" sz="2400" dirty="0">
                <a:solidFill>
                  <a:srgbClr val="0000FF"/>
                </a:solidFill>
                <a:cs typeface="Arial" pitchFamily="34" charset="0"/>
              </a:rPr>
              <a:t>; decrement counter R0</a:t>
            </a:r>
          </a:p>
          <a:p>
            <a:pPr lvl="1"/>
            <a:r>
              <a:rPr lang="en-US" sz="2400" dirty="0">
                <a:solidFill>
                  <a:schemeClr val="tx1"/>
                </a:solidFill>
                <a:cs typeface="Arial" pitchFamily="34" charset="0"/>
              </a:rPr>
              <a:t>		BNE   LOOP	</a:t>
            </a:r>
            <a:r>
              <a:rPr lang="en-US" sz="2400" dirty="0">
                <a:solidFill>
                  <a:srgbClr val="0000FF"/>
                </a:solidFill>
                <a:cs typeface="Arial" pitchFamily="34" charset="0"/>
              </a:rPr>
              <a:t>; repeat if R0 != 0</a:t>
            </a:r>
          </a:p>
          <a:p>
            <a:pPr lvl="1"/>
            <a:r>
              <a:rPr lang="en-US" sz="2400" dirty="0">
                <a:solidFill>
                  <a:schemeClr val="tx1"/>
                </a:solidFill>
                <a:cs typeface="Arial" pitchFamily="34" charset="0"/>
              </a:rPr>
              <a:t>		…</a:t>
            </a:r>
          </a:p>
        </p:txBody>
      </p:sp>
      <p:sp>
        <p:nvSpPr>
          <p:cNvPr id="61448" name="Rectangle 3"/>
          <p:cNvSpPr>
            <a:spLocks noChangeArrowheads="1"/>
          </p:cNvSpPr>
          <p:nvPr/>
        </p:nvSpPr>
        <p:spPr bwMode="auto">
          <a:xfrm>
            <a:off x="-112713" y="838200"/>
            <a:ext cx="2260601"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lvl="1">
              <a:spcBef>
                <a:spcPts val="1800"/>
              </a:spcBef>
            </a:pPr>
            <a:r>
              <a:rPr lang="en-US" sz="2400"/>
              <a:t>Pseudo-code</a:t>
            </a:r>
          </a:p>
        </p:txBody>
      </p:sp>
      <p:cxnSp>
        <p:nvCxnSpPr>
          <p:cNvPr id="12" name="Straight Connector 11"/>
          <p:cNvCxnSpPr/>
          <p:nvPr/>
        </p:nvCxnSpPr>
        <p:spPr>
          <a:xfrm>
            <a:off x="381000" y="787400"/>
            <a:ext cx="8382000" cy="0"/>
          </a:xfrm>
          <a:prstGeom prst="line">
            <a:avLst/>
          </a:prstGeom>
        </p:spPr>
        <p:style>
          <a:lnRef idx="1">
            <a:schemeClr val="dk1"/>
          </a:lnRef>
          <a:fillRef idx="0">
            <a:schemeClr val="dk1"/>
          </a:fillRef>
          <a:effectRef idx="0">
            <a:schemeClr val="dk1"/>
          </a:effectRef>
          <a:fontRef idx="minor">
            <a:schemeClr val="tx1"/>
          </a:fontRef>
        </p:style>
      </p:cxnSp>
      <p:sp>
        <p:nvSpPr>
          <p:cNvPr id="61450" name="Rectangle 12"/>
          <p:cNvSpPr>
            <a:spLocks noChangeArrowheads="1"/>
          </p:cNvSpPr>
          <p:nvPr/>
        </p:nvSpPr>
        <p:spPr bwMode="auto">
          <a:xfrm>
            <a:off x="457200" y="3989388"/>
            <a:ext cx="7639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7938" lvl="1">
              <a:spcBef>
                <a:spcPts val="1800"/>
              </a:spcBef>
            </a:pPr>
            <a:r>
              <a:rPr lang="en-US" sz="2400"/>
              <a:t>Assembly code (only branch related instructions are shown)</a:t>
            </a:r>
          </a:p>
        </p:txBody>
      </p:sp>
      <p:sp>
        <p:nvSpPr>
          <p:cNvPr id="61451" name="Rectangle 9"/>
          <p:cNvSpPr>
            <a:spLocks noChangeArrowheads="1"/>
          </p:cNvSpPr>
          <p:nvPr/>
        </p:nvSpPr>
        <p:spPr bwMode="auto">
          <a:xfrm>
            <a:off x="477838" y="1371600"/>
            <a:ext cx="7832725" cy="2554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marL="288925" lvl="3"/>
            <a:r>
              <a:rPr lang="en-US" sz="2000" b="1">
                <a:solidFill>
                  <a:srgbClr val="FF0000"/>
                </a:solidFill>
                <a:sym typeface="Wingdings" pitchFamily="2" charset="2"/>
              </a:rPr>
              <a:t>R0  </a:t>
            </a:r>
            <a:r>
              <a:rPr lang="en-US" sz="2000" b="1" i="1">
                <a:solidFill>
                  <a:srgbClr val="FF0000"/>
                </a:solidFill>
                <a:sym typeface="Wingdings" pitchFamily="2" charset="2"/>
              </a:rPr>
              <a:t>N</a:t>
            </a:r>
            <a:r>
              <a:rPr lang="en-US" sz="2000" i="1">
                <a:sym typeface="Wingdings" pitchFamily="2" charset="2"/>
              </a:rPr>
              <a:t>,   </a:t>
            </a:r>
            <a:r>
              <a:rPr lang="en-US" sz="2000"/>
              <a:t>R1 </a:t>
            </a:r>
            <a:r>
              <a:rPr lang="en-US" sz="2000">
                <a:sym typeface="Wingdings" pitchFamily="2" charset="2"/>
              </a:rPr>
              <a:t> 0,  R2</a:t>
            </a:r>
            <a:r>
              <a:rPr lang="en-US" sz="2000" i="1">
                <a:sym typeface="Wingdings" pitchFamily="2" charset="2"/>
              </a:rPr>
              <a:t> </a:t>
            </a:r>
            <a:r>
              <a:rPr lang="en-US" sz="2000">
                <a:sym typeface="Wingdings" pitchFamily="2" charset="2"/>
              </a:rPr>
              <a:t> Start of Table</a:t>
            </a:r>
          </a:p>
          <a:p>
            <a:pPr marL="288925" lvl="1"/>
            <a:r>
              <a:rPr lang="en-US" sz="2000"/>
              <a:t>REPEAT</a:t>
            </a:r>
          </a:p>
          <a:p>
            <a:pPr marL="288925" lvl="1"/>
            <a:r>
              <a:rPr lang="en-US" sz="2000"/>
              <a:t>	R3 </a:t>
            </a:r>
            <a:r>
              <a:rPr lang="en-US" sz="2000">
                <a:sym typeface="Wingdings" pitchFamily="2" charset="2"/>
              </a:rPr>
              <a:t> M[R2]		; get item </a:t>
            </a:r>
            <a:r>
              <a:rPr lang="en-US" sz="2000" i="1">
                <a:sym typeface="Wingdings" pitchFamily="2" charset="2"/>
              </a:rPr>
              <a:t>i</a:t>
            </a:r>
            <a:endParaRPr lang="en-US" sz="2000"/>
          </a:p>
          <a:p>
            <a:pPr marL="288925" lvl="1"/>
            <a:r>
              <a:rPr lang="en-US" sz="2000"/>
              <a:t>	R1 </a:t>
            </a:r>
            <a:r>
              <a:rPr lang="en-US" sz="2000">
                <a:sym typeface="Wingdings" pitchFamily="2" charset="2"/>
              </a:rPr>
              <a:t> R1 + R3		; sum item </a:t>
            </a:r>
            <a:r>
              <a:rPr lang="en-US" sz="2000" i="1">
                <a:sym typeface="Wingdings" pitchFamily="2" charset="2"/>
              </a:rPr>
              <a:t>i to sum</a:t>
            </a:r>
            <a:endParaRPr lang="en-US" sz="2000">
              <a:sym typeface="Wingdings" pitchFamily="2" charset="2"/>
            </a:endParaRPr>
          </a:p>
          <a:p>
            <a:pPr marL="288925" lvl="1"/>
            <a:r>
              <a:rPr lang="en-US" sz="2000">
                <a:sym typeface="Wingdings" pitchFamily="2" charset="2"/>
              </a:rPr>
              <a:t>	R2 = R2 + 4		; i = i + 1</a:t>
            </a:r>
          </a:p>
          <a:p>
            <a:pPr marL="288925" lvl="1"/>
            <a:r>
              <a:rPr lang="en-US" sz="2000">
                <a:sym typeface="Wingdings" pitchFamily="2" charset="2"/>
              </a:rPr>
              <a:t>	</a:t>
            </a:r>
            <a:r>
              <a:rPr lang="en-US" sz="2000" b="1">
                <a:solidFill>
                  <a:srgbClr val="FF0000"/>
                </a:solidFill>
                <a:sym typeface="Wingdings" pitchFamily="2" charset="2"/>
              </a:rPr>
              <a:t>R0 = R0 - 1		; decrement counter</a:t>
            </a:r>
          </a:p>
          <a:p>
            <a:pPr marL="288925" lvl="1"/>
            <a:r>
              <a:rPr lang="en-US" sz="2000" b="1">
                <a:solidFill>
                  <a:srgbClr val="FF0000"/>
                </a:solidFill>
                <a:sym typeface="Wingdings" pitchFamily="2" charset="2"/>
              </a:rPr>
              <a:t>	if R0 == 0, exit from loop</a:t>
            </a:r>
          </a:p>
          <a:p>
            <a:pPr marL="288925" lvl="1"/>
            <a:r>
              <a:rPr lang="en-US" sz="2000">
                <a:sym typeface="Wingdings" pitchFamily="2" charset="2"/>
              </a:rPr>
              <a:t>END		</a:t>
            </a:r>
          </a:p>
        </p:txBody>
      </p:sp>
    </p:spTree>
    <p:extLst>
      <p:ext uri="{BB962C8B-B14F-4D97-AF65-F5344CB8AC3E}">
        <p14:creationId xmlns:p14="http://schemas.microsoft.com/office/powerpoint/2010/main" val="1765375857"/>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690563" y="5927725"/>
            <a:ext cx="1903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13315" name="Rectangle 3"/>
          <p:cNvSpPr>
            <a:spLocks noChangeArrowheads="1"/>
          </p:cNvSpPr>
          <p:nvPr/>
        </p:nvSpPr>
        <p:spPr bwMode="auto">
          <a:xfrm>
            <a:off x="3125788" y="5927725"/>
            <a:ext cx="2892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3" name="Title 2"/>
          <p:cNvSpPr>
            <a:spLocks noGrp="1"/>
          </p:cNvSpPr>
          <p:nvPr>
            <p:ph type="title"/>
          </p:nvPr>
        </p:nvSpPr>
        <p:spPr/>
        <p:txBody>
          <a:bodyPr>
            <a:normAutofit fontScale="90000"/>
          </a:bodyPr>
          <a:lstStyle/>
          <a:p>
            <a:r>
              <a:rPr lang="en-US" dirty="0">
                <a:solidFill>
                  <a:srgbClr val="0000FF"/>
                </a:solidFill>
              </a:rPr>
              <a:t>Status Registers (CPSR and SPSR</a:t>
            </a:r>
            <a:r>
              <a:rPr lang="en-US" dirty="0" smtClean="0">
                <a:solidFill>
                  <a:srgbClr val="0000FF"/>
                </a:solidFill>
              </a:rPr>
              <a:t>)</a:t>
            </a:r>
            <a:endParaRPr lang="en-US" dirty="0">
              <a:solidFill>
                <a:srgbClr val="0000FF"/>
              </a:solidFill>
            </a:endParaRPr>
          </a:p>
        </p:txBody>
      </p:sp>
      <p:sp>
        <p:nvSpPr>
          <p:cNvPr id="1331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5E883B03-B044-446E-9662-2B1665DF1764}" type="slidenum">
              <a:rPr lang="en-US">
                <a:solidFill>
                  <a:srgbClr val="898989"/>
                </a:solidFill>
              </a:rPr>
              <a:pPr eaLnBrk="1" hangingPunct="1"/>
              <a:t>14</a:t>
            </a:fld>
            <a:endParaRPr lang="en-US">
              <a:solidFill>
                <a:srgbClr val="898989"/>
              </a:solidFill>
            </a:endParaRPr>
          </a:p>
        </p:txBody>
      </p:sp>
      <p:sp>
        <p:nvSpPr>
          <p:cNvPr id="2" name="Rectangle 1"/>
          <p:cNvSpPr>
            <a:spLocks noChangeArrowheads="1"/>
          </p:cNvSpPr>
          <p:nvPr/>
        </p:nvSpPr>
        <p:spPr bwMode="auto">
          <a:xfrm>
            <a:off x="125413" y="4983540"/>
            <a:ext cx="867092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12750" indent="-342900" defTabSz="942975">
              <a:buFont typeface="Arial" pitchFamily="34" charset="0"/>
              <a:buChar char="•"/>
            </a:pPr>
            <a:r>
              <a:rPr lang="en-US" sz="2400" dirty="0"/>
              <a:t>Holds information of the most recently executed ALU operation </a:t>
            </a:r>
            <a:r>
              <a:rPr lang="en-US" sz="2400" b="1" i="1" u="sng" dirty="0" smtClean="0"/>
              <a:t>if </a:t>
            </a:r>
            <a:r>
              <a:rPr lang="en-US" sz="2400" b="1" i="1" u="sng" dirty="0"/>
              <a:t>suffix “S” is attached to the </a:t>
            </a:r>
            <a:r>
              <a:rPr lang="en-US" sz="2400" b="1" i="1" u="sng" dirty="0" smtClean="0"/>
              <a:t>instruction</a:t>
            </a:r>
            <a:r>
              <a:rPr lang="en-US" sz="2400" dirty="0" smtClean="0"/>
              <a:t>.</a:t>
            </a:r>
            <a:endParaRPr lang="en-US" sz="2400" dirty="0"/>
          </a:p>
          <a:p>
            <a:pPr marL="412750" indent="-342900" defTabSz="942975">
              <a:buFont typeface="Arial" pitchFamily="34" charset="0"/>
              <a:buChar char="•"/>
            </a:pPr>
            <a:r>
              <a:rPr lang="en-US" sz="2400" dirty="0"/>
              <a:t>Control the enabling and disabling of interrupts.</a:t>
            </a:r>
          </a:p>
          <a:p>
            <a:pPr marL="412750" indent="-342900" defTabSz="942975">
              <a:buFont typeface="Arial" pitchFamily="34" charset="0"/>
              <a:buChar char="•"/>
            </a:pPr>
            <a:r>
              <a:rPr lang="en-US" sz="2400" dirty="0"/>
              <a:t>Set the processor operating mode</a:t>
            </a:r>
          </a:p>
        </p:txBody>
      </p:sp>
      <p:sp>
        <p:nvSpPr>
          <p:cNvPr id="68" name="Title 4"/>
          <p:cNvSpPr txBox="1">
            <a:spLocks/>
          </p:cNvSpPr>
          <p:nvPr/>
        </p:nvSpPr>
        <p:spPr>
          <a:xfrm>
            <a:off x="457200" y="0"/>
            <a:ext cx="8229600" cy="685800"/>
          </a:xfrm>
          <a:prstGeom prst="rect">
            <a:avLst/>
          </a:prstGeom>
        </p:spPr>
        <p:txBody>
          <a:bodyPr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endParaRPr lang="en-US" dirty="0"/>
          </a:p>
        </p:txBody>
      </p:sp>
      <p:grpSp>
        <p:nvGrpSpPr>
          <p:cNvPr id="13319" name="Group 4"/>
          <p:cNvGrpSpPr>
            <a:grpSpLocks/>
          </p:cNvGrpSpPr>
          <p:nvPr/>
        </p:nvGrpSpPr>
        <p:grpSpPr bwMode="auto">
          <a:xfrm>
            <a:off x="131763" y="1279525"/>
            <a:ext cx="8555037" cy="3590925"/>
            <a:chOff x="312374" y="1162110"/>
            <a:chExt cx="8555617" cy="3590533"/>
          </a:xfrm>
        </p:grpSpPr>
        <p:sp>
          <p:nvSpPr>
            <p:cNvPr id="13321" name="Rectangle 9"/>
            <p:cNvSpPr>
              <a:spLocks noChangeArrowheads="1"/>
            </p:cNvSpPr>
            <p:nvPr/>
          </p:nvSpPr>
          <p:spPr bwMode="auto">
            <a:xfrm>
              <a:off x="432639" y="2271008"/>
              <a:ext cx="3592512"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50913" eaLnBrk="0" hangingPunct="0">
                <a:lnSpc>
                  <a:spcPct val="90000"/>
                </a:lnSpc>
              </a:pPr>
              <a:r>
                <a:rPr lang="en-US" sz="1500">
                  <a:latin typeface="Times New Roman" pitchFamily="18" charset="0"/>
                </a:rPr>
                <a:t>Copies of the ALU status flags (latched if the</a:t>
              </a:r>
            </a:p>
            <a:p>
              <a:pPr defTabSz="950913" eaLnBrk="0" hangingPunct="0">
                <a:lnSpc>
                  <a:spcPct val="90000"/>
                </a:lnSpc>
              </a:pPr>
              <a:r>
                <a:rPr lang="en-US" sz="1500">
                  <a:latin typeface="Times New Roman" pitchFamily="18" charset="0"/>
                </a:rPr>
                <a:t>instruction has the "S" bit set).</a:t>
              </a:r>
            </a:p>
          </p:txBody>
        </p:sp>
        <p:sp>
          <p:nvSpPr>
            <p:cNvPr id="13322" name="Rectangle 10"/>
            <p:cNvSpPr>
              <a:spLocks noChangeArrowheads="1"/>
            </p:cNvSpPr>
            <p:nvPr/>
          </p:nvSpPr>
          <p:spPr bwMode="auto">
            <a:xfrm>
              <a:off x="856099" y="3006736"/>
              <a:ext cx="361315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50913" eaLnBrk="0" hangingPunct="0">
                <a:lnSpc>
                  <a:spcPct val="88000"/>
                </a:lnSpc>
              </a:pPr>
              <a:r>
                <a:rPr lang="en-US" sz="1900">
                  <a:latin typeface="Times New Roman" pitchFamily="18" charset="0"/>
                </a:rPr>
                <a:t>N = </a:t>
              </a:r>
              <a:r>
                <a:rPr lang="en-US" sz="1900" b="1">
                  <a:latin typeface="Times New Roman" pitchFamily="18" charset="0"/>
                </a:rPr>
                <a:t>N</a:t>
              </a:r>
              <a:r>
                <a:rPr lang="en-US" sz="1900">
                  <a:latin typeface="Times New Roman" pitchFamily="18" charset="0"/>
                </a:rPr>
                <a:t>egative result from ALU flag.</a:t>
              </a:r>
            </a:p>
            <a:p>
              <a:pPr defTabSz="950913" eaLnBrk="0" hangingPunct="0">
                <a:lnSpc>
                  <a:spcPct val="88000"/>
                </a:lnSpc>
              </a:pPr>
              <a:r>
                <a:rPr lang="en-US" sz="1900">
                  <a:latin typeface="Times New Roman" pitchFamily="18" charset="0"/>
                </a:rPr>
                <a:t>Z = </a:t>
              </a:r>
              <a:r>
                <a:rPr lang="en-US" sz="1900" b="1">
                  <a:latin typeface="Times New Roman" pitchFamily="18" charset="0"/>
                </a:rPr>
                <a:t>Z</a:t>
              </a:r>
              <a:r>
                <a:rPr lang="en-US" sz="1900">
                  <a:latin typeface="Times New Roman" pitchFamily="18" charset="0"/>
                </a:rPr>
                <a:t>ero result from ALU flag.</a:t>
              </a:r>
            </a:p>
            <a:p>
              <a:pPr defTabSz="950913" eaLnBrk="0" hangingPunct="0">
                <a:lnSpc>
                  <a:spcPct val="88000"/>
                </a:lnSpc>
              </a:pPr>
              <a:r>
                <a:rPr lang="en-US" sz="1900">
                  <a:latin typeface="Times New Roman" pitchFamily="18" charset="0"/>
                </a:rPr>
                <a:t>C = ALU operation </a:t>
              </a:r>
              <a:r>
                <a:rPr lang="en-US" sz="1900" b="1">
                  <a:latin typeface="Times New Roman" pitchFamily="18" charset="0"/>
                </a:rPr>
                <a:t>C</a:t>
              </a:r>
              <a:r>
                <a:rPr lang="en-US" sz="1900">
                  <a:latin typeface="Times New Roman" pitchFamily="18" charset="0"/>
                </a:rPr>
                <a:t>arried out</a:t>
              </a:r>
            </a:p>
            <a:p>
              <a:pPr defTabSz="950913" eaLnBrk="0" hangingPunct="0">
                <a:lnSpc>
                  <a:spcPct val="88000"/>
                </a:lnSpc>
              </a:pPr>
              <a:r>
                <a:rPr lang="en-US" sz="1900">
                  <a:latin typeface="Times New Roman" pitchFamily="18" charset="0"/>
                </a:rPr>
                <a:t>V = ALU operation o</a:t>
              </a:r>
              <a:r>
                <a:rPr lang="en-US" sz="1900" b="1">
                  <a:latin typeface="Times New Roman" pitchFamily="18" charset="0"/>
                </a:rPr>
                <a:t>V</a:t>
              </a:r>
              <a:r>
                <a:rPr lang="en-US" sz="1900">
                  <a:latin typeface="Times New Roman" pitchFamily="18" charset="0"/>
                </a:rPr>
                <a:t>erflowed</a:t>
              </a:r>
            </a:p>
          </p:txBody>
        </p:sp>
        <p:sp>
          <p:nvSpPr>
            <p:cNvPr id="13323" name="Rectangle 11"/>
            <p:cNvSpPr>
              <a:spLocks noChangeArrowheads="1"/>
            </p:cNvSpPr>
            <p:nvPr/>
          </p:nvSpPr>
          <p:spPr bwMode="auto">
            <a:xfrm>
              <a:off x="4728012" y="2654311"/>
              <a:ext cx="3917950"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6675" tIns="26988" rIns="66675" bIns="26988">
              <a:spAutoFit/>
            </a:bodyPr>
            <a:lstStyle/>
            <a:p>
              <a:pPr defTabSz="950913" eaLnBrk="0" hangingPunct="0">
                <a:lnSpc>
                  <a:spcPct val="88000"/>
                </a:lnSpc>
              </a:pPr>
              <a:r>
                <a:rPr lang="en-US" sz="1900" b="1">
                  <a:latin typeface="Times New Roman" pitchFamily="18" charset="0"/>
                </a:rPr>
                <a:t>*     Interrupt Disable bits.</a:t>
              </a:r>
            </a:p>
            <a:p>
              <a:pPr defTabSz="950913" eaLnBrk="0" hangingPunct="0">
                <a:lnSpc>
                  <a:spcPct val="88000"/>
                </a:lnSpc>
              </a:pPr>
              <a:r>
                <a:rPr lang="en-US" sz="1900" b="1">
                  <a:latin typeface="Times New Roman" pitchFamily="18" charset="0"/>
                </a:rPr>
                <a:t>       I</a:t>
              </a:r>
              <a:r>
                <a:rPr lang="en-US" sz="1900">
                  <a:latin typeface="Times New Roman" pitchFamily="18" charset="0"/>
                </a:rPr>
                <a:t>  = 1, disables the IRQ.</a:t>
              </a:r>
            </a:p>
            <a:p>
              <a:pPr defTabSz="950913" eaLnBrk="0" hangingPunct="0">
                <a:lnSpc>
                  <a:spcPct val="88000"/>
                </a:lnSpc>
              </a:pPr>
              <a:r>
                <a:rPr lang="en-US" sz="1900">
                  <a:latin typeface="Times New Roman" pitchFamily="18" charset="0"/>
                </a:rPr>
                <a:t>       </a:t>
              </a:r>
              <a:r>
                <a:rPr lang="en-US" sz="1900" b="1">
                  <a:latin typeface="Times New Roman" pitchFamily="18" charset="0"/>
                </a:rPr>
                <a:t>F</a:t>
              </a:r>
              <a:r>
                <a:rPr lang="en-US" sz="1900">
                  <a:latin typeface="Times New Roman" pitchFamily="18" charset="0"/>
                </a:rPr>
                <a:t> = 1, disables the FIQ.</a:t>
              </a:r>
              <a:endParaRPr lang="en-US" sz="1900" b="1">
                <a:latin typeface="Times New Roman" pitchFamily="18" charset="0"/>
              </a:endParaRPr>
            </a:p>
            <a:p>
              <a:pPr defTabSz="950913" eaLnBrk="0" hangingPunct="0">
                <a:lnSpc>
                  <a:spcPct val="88000"/>
                </a:lnSpc>
              </a:pPr>
              <a:endParaRPr lang="en-US" sz="1900" b="1">
                <a:latin typeface="Times New Roman" pitchFamily="18" charset="0"/>
              </a:endParaRPr>
            </a:p>
            <a:p>
              <a:pPr defTabSz="950913" eaLnBrk="0" hangingPunct="0">
                <a:lnSpc>
                  <a:spcPct val="88000"/>
                </a:lnSpc>
              </a:pPr>
              <a:r>
                <a:rPr lang="en-US" sz="1900" b="1">
                  <a:latin typeface="Times New Roman" pitchFamily="18" charset="0"/>
                </a:rPr>
                <a:t>*     T Bit      (Architecture v4T only)</a:t>
              </a:r>
            </a:p>
            <a:p>
              <a:pPr defTabSz="950913" eaLnBrk="0" hangingPunct="0">
                <a:lnSpc>
                  <a:spcPct val="88000"/>
                </a:lnSpc>
              </a:pPr>
              <a:r>
                <a:rPr lang="en-US" sz="1900">
                  <a:latin typeface="Times New Roman" pitchFamily="18" charset="0"/>
                </a:rPr>
                <a:t>       T = 0, Processor in ARM state</a:t>
              </a:r>
            </a:p>
            <a:p>
              <a:pPr defTabSz="950913" eaLnBrk="0" hangingPunct="0">
                <a:lnSpc>
                  <a:spcPct val="88000"/>
                </a:lnSpc>
              </a:pPr>
              <a:r>
                <a:rPr lang="en-US" sz="1900">
                  <a:latin typeface="Times New Roman" pitchFamily="18" charset="0"/>
                </a:rPr>
                <a:t>       T = 1, Processor in Thumb state </a:t>
              </a:r>
              <a:br>
                <a:rPr lang="en-US" sz="1900">
                  <a:latin typeface="Times New Roman" pitchFamily="18" charset="0"/>
                </a:rPr>
              </a:br>
              <a:endParaRPr lang="en-US" sz="1900">
                <a:latin typeface="Times New Roman" pitchFamily="18" charset="0"/>
              </a:endParaRPr>
            </a:p>
          </p:txBody>
        </p:sp>
        <p:sp>
          <p:nvSpPr>
            <p:cNvPr id="13324" name="Rectangle 12"/>
            <p:cNvSpPr>
              <a:spLocks noChangeArrowheads="1"/>
            </p:cNvSpPr>
            <p:nvPr/>
          </p:nvSpPr>
          <p:spPr bwMode="auto">
            <a:xfrm>
              <a:off x="359212" y="2652723"/>
              <a:ext cx="4021137"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6675" tIns="26988" rIns="66675" bIns="26988">
              <a:spAutoFit/>
            </a:bodyPr>
            <a:lstStyle/>
            <a:p>
              <a:pPr marL="357188" indent="-357188" defTabSz="950913" eaLnBrk="0" hangingPunct="0">
                <a:lnSpc>
                  <a:spcPct val="102000"/>
                </a:lnSpc>
                <a:spcBef>
                  <a:spcPct val="51000"/>
                </a:spcBef>
              </a:pPr>
              <a:r>
                <a:rPr lang="en-US" sz="1900" b="1">
                  <a:latin typeface="Times New Roman" pitchFamily="18" charset="0"/>
                </a:rPr>
                <a:t>*      Condition Code Flags</a:t>
              </a:r>
            </a:p>
          </p:txBody>
        </p:sp>
        <p:grpSp>
          <p:nvGrpSpPr>
            <p:cNvPr id="13325" name="Group 13"/>
            <p:cNvGrpSpPr>
              <a:grpSpLocks/>
            </p:cNvGrpSpPr>
            <p:nvPr/>
          </p:nvGrpSpPr>
          <p:grpSpPr bwMode="auto">
            <a:xfrm>
              <a:off x="1051371" y="1222675"/>
              <a:ext cx="7027851" cy="1019176"/>
              <a:chOff x="697" y="1325"/>
              <a:chExt cx="4427" cy="642"/>
            </a:xfrm>
          </p:grpSpPr>
          <p:sp>
            <p:nvSpPr>
              <p:cNvPr id="13328" name="Line 11"/>
              <p:cNvSpPr>
                <a:spLocks noChangeShapeType="1"/>
              </p:cNvSpPr>
              <p:nvPr/>
            </p:nvSpPr>
            <p:spPr bwMode="auto">
              <a:xfrm flipV="1">
                <a:off x="697" y="1763"/>
                <a:ext cx="203" cy="20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3329" name="Group 16"/>
              <p:cNvGrpSpPr>
                <a:grpSpLocks/>
              </p:cNvGrpSpPr>
              <p:nvPr/>
            </p:nvGrpSpPr>
            <p:grpSpPr bwMode="auto">
              <a:xfrm>
                <a:off x="867" y="1325"/>
                <a:ext cx="4257" cy="619"/>
                <a:chOff x="867" y="1325"/>
                <a:chExt cx="4257" cy="619"/>
              </a:xfrm>
            </p:grpSpPr>
            <p:sp>
              <p:nvSpPr>
                <p:cNvPr id="13330" name="Rectangle 17"/>
                <p:cNvSpPr>
                  <a:spLocks noChangeArrowheads="1"/>
                </p:cNvSpPr>
                <p:nvPr/>
              </p:nvSpPr>
              <p:spPr bwMode="auto">
                <a:xfrm>
                  <a:off x="4276" y="1510"/>
                  <a:ext cx="83" cy="189"/>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90000"/>
                    </a:lnSpc>
                  </a:pPr>
                  <a:endParaRPr lang="en-US" sz="1600" b="1">
                    <a:latin typeface="Arial" pitchFamily="34" charset="0"/>
                  </a:endParaRPr>
                </a:p>
              </p:txBody>
            </p:sp>
            <p:sp>
              <p:nvSpPr>
                <p:cNvPr id="13331" name="Rectangle 18"/>
                <p:cNvSpPr>
                  <a:spLocks noChangeArrowheads="1"/>
                </p:cNvSpPr>
                <p:nvPr/>
              </p:nvSpPr>
              <p:spPr bwMode="auto">
                <a:xfrm>
                  <a:off x="883" y="1497"/>
                  <a:ext cx="571" cy="197"/>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90000"/>
                    </a:lnSpc>
                  </a:pPr>
                  <a:endParaRPr lang="en-US" sz="1600" b="1">
                    <a:latin typeface="Arial" pitchFamily="34" charset="0"/>
                  </a:endParaRPr>
                </a:p>
              </p:txBody>
            </p:sp>
            <p:sp>
              <p:nvSpPr>
                <p:cNvPr id="13332" name="Rectangle 19"/>
                <p:cNvSpPr>
                  <a:spLocks noChangeArrowheads="1"/>
                </p:cNvSpPr>
                <p:nvPr/>
              </p:nvSpPr>
              <p:spPr bwMode="auto">
                <a:xfrm>
                  <a:off x="4525" y="1493"/>
                  <a:ext cx="566" cy="193"/>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90000"/>
                    </a:lnSpc>
                  </a:pPr>
                  <a:endParaRPr lang="en-US" sz="1600" b="1">
                    <a:latin typeface="Arial" pitchFamily="34" charset="0"/>
                  </a:endParaRPr>
                </a:p>
              </p:txBody>
            </p:sp>
            <p:sp>
              <p:nvSpPr>
                <p:cNvPr id="13333" name="Rectangle 20"/>
                <p:cNvSpPr>
                  <a:spLocks noChangeArrowheads="1"/>
                </p:cNvSpPr>
                <p:nvPr/>
              </p:nvSpPr>
              <p:spPr bwMode="auto">
                <a:xfrm>
                  <a:off x="4118" y="1493"/>
                  <a:ext cx="258" cy="197"/>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90000"/>
                    </a:lnSpc>
                  </a:pPr>
                  <a:endParaRPr lang="en-US" sz="1600" b="1">
                    <a:latin typeface="Arial" pitchFamily="34" charset="0"/>
                  </a:endParaRPr>
                </a:p>
              </p:txBody>
            </p:sp>
            <p:sp>
              <p:nvSpPr>
                <p:cNvPr id="13334" name="Line 16"/>
                <p:cNvSpPr>
                  <a:spLocks noChangeShapeType="1"/>
                </p:cNvSpPr>
                <p:nvPr/>
              </p:nvSpPr>
              <p:spPr bwMode="auto">
                <a:xfrm>
                  <a:off x="1715" y="1481"/>
                  <a:ext cx="0" cy="5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5" name="Line 17"/>
                <p:cNvSpPr>
                  <a:spLocks noChangeShapeType="1"/>
                </p:cNvSpPr>
                <p:nvPr/>
              </p:nvSpPr>
              <p:spPr bwMode="auto">
                <a:xfrm>
                  <a:off x="1847"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6" name="Line 18"/>
                <p:cNvSpPr>
                  <a:spLocks noChangeShapeType="1"/>
                </p:cNvSpPr>
                <p:nvPr/>
              </p:nvSpPr>
              <p:spPr bwMode="auto">
                <a:xfrm>
                  <a:off x="1979"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7" name="Line 19"/>
                <p:cNvSpPr>
                  <a:spLocks noChangeShapeType="1"/>
                </p:cNvSpPr>
                <p:nvPr/>
              </p:nvSpPr>
              <p:spPr bwMode="auto">
                <a:xfrm>
                  <a:off x="2112"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8" name="Line 20"/>
                <p:cNvSpPr>
                  <a:spLocks noChangeShapeType="1"/>
                </p:cNvSpPr>
                <p:nvPr/>
              </p:nvSpPr>
              <p:spPr bwMode="auto">
                <a:xfrm>
                  <a:off x="2245"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9" name="Line 21"/>
                <p:cNvSpPr>
                  <a:spLocks noChangeShapeType="1"/>
                </p:cNvSpPr>
                <p:nvPr/>
              </p:nvSpPr>
              <p:spPr bwMode="auto">
                <a:xfrm>
                  <a:off x="2377"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40" name="Line 22"/>
                <p:cNvSpPr>
                  <a:spLocks noChangeShapeType="1"/>
                </p:cNvSpPr>
                <p:nvPr/>
              </p:nvSpPr>
              <p:spPr bwMode="auto">
                <a:xfrm>
                  <a:off x="2510"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41" name="Line 23"/>
                <p:cNvSpPr>
                  <a:spLocks noChangeShapeType="1"/>
                </p:cNvSpPr>
                <p:nvPr/>
              </p:nvSpPr>
              <p:spPr bwMode="auto">
                <a:xfrm>
                  <a:off x="2641"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42" name="Line 24"/>
                <p:cNvSpPr>
                  <a:spLocks noChangeShapeType="1"/>
                </p:cNvSpPr>
                <p:nvPr/>
              </p:nvSpPr>
              <p:spPr bwMode="auto">
                <a:xfrm>
                  <a:off x="2782"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43" name="Line 25"/>
                <p:cNvSpPr>
                  <a:spLocks noChangeShapeType="1"/>
                </p:cNvSpPr>
                <p:nvPr/>
              </p:nvSpPr>
              <p:spPr bwMode="auto">
                <a:xfrm>
                  <a:off x="2907"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44" name="Line 26"/>
                <p:cNvSpPr>
                  <a:spLocks noChangeShapeType="1"/>
                </p:cNvSpPr>
                <p:nvPr/>
              </p:nvSpPr>
              <p:spPr bwMode="auto">
                <a:xfrm>
                  <a:off x="3056"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45" name="Line 27"/>
                <p:cNvSpPr>
                  <a:spLocks noChangeShapeType="1"/>
                </p:cNvSpPr>
                <p:nvPr/>
              </p:nvSpPr>
              <p:spPr bwMode="auto">
                <a:xfrm>
                  <a:off x="3188"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46" name="Line 28"/>
                <p:cNvSpPr>
                  <a:spLocks noChangeShapeType="1"/>
                </p:cNvSpPr>
                <p:nvPr/>
              </p:nvSpPr>
              <p:spPr bwMode="auto">
                <a:xfrm>
                  <a:off x="3320"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47" name="Line 29"/>
                <p:cNvSpPr>
                  <a:spLocks noChangeShapeType="1"/>
                </p:cNvSpPr>
                <p:nvPr/>
              </p:nvSpPr>
              <p:spPr bwMode="auto">
                <a:xfrm>
                  <a:off x="3453"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48" name="Line 30"/>
                <p:cNvSpPr>
                  <a:spLocks noChangeShapeType="1"/>
                </p:cNvSpPr>
                <p:nvPr/>
              </p:nvSpPr>
              <p:spPr bwMode="auto">
                <a:xfrm>
                  <a:off x="3585"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49" name="Line 31"/>
                <p:cNvSpPr>
                  <a:spLocks noChangeShapeType="1"/>
                </p:cNvSpPr>
                <p:nvPr/>
              </p:nvSpPr>
              <p:spPr bwMode="auto">
                <a:xfrm>
                  <a:off x="3718"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50" name="Line 32"/>
                <p:cNvSpPr>
                  <a:spLocks noChangeShapeType="1"/>
                </p:cNvSpPr>
                <p:nvPr/>
              </p:nvSpPr>
              <p:spPr bwMode="auto">
                <a:xfrm>
                  <a:off x="3850"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51" name="Line 33"/>
                <p:cNvSpPr>
                  <a:spLocks noChangeShapeType="1"/>
                </p:cNvSpPr>
                <p:nvPr/>
              </p:nvSpPr>
              <p:spPr bwMode="auto">
                <a:xfrm>
                  <a:off x="3982"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52" name="Line 34"/>
                <p:cNvSpPr>
                  <a:spLocks noChangeShapeType="1"/>
                </p:cNvSpPr>
                <p:nvPr/>
              </p:nvSpPr>
              <p:spPr bwMode="auto">
                <a:xfrm>
                  <a:off x="4114" y="1481"/>
                  <a:ext cx="0" cy="22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53" name="Line 35"/>
                <p:cNvSpPr>
                  <a:spLocks noChangeShapeType="1"/>
                </p:cNvSpPr>
                <p:nvPr/>
              </p:nvSpPr>
              <p:spPr bwMode="auto">
                <a:xfrm>
                  <a:off x="4247" y="1481"/>
                  <a:ext cx="0" cy="22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54" name="Line 36"/>
                <p:cNvSpPr>
                  <a:spLocks noChangeShapeType="1"/>
                </p:cNvSpPr>
                <p:nvPr/>
              </p:nvSpPr>
              <p:spPr bwMode="auto">
                <a:xfrm>
                  <a:off x="4380" y="1489"/>
                  <a:ext cx="0" cy="21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55" name="Line 37"/>
                <p:cNvSpPr>
                  <a:spLocks noChangeShapeType="1"/>
                </p:cNvSpPr>
                <p:nvPr/>
              </p:nvSpPr>
              <p:spPr bwMode="auto">
                <a:xfrm>
                  <a:off x="4521" y="1481"/>
                  <a:ext cx="0" cy="22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56" name="Line 38"/>
                <p:cNvSpPr>
                  <a:spLocks noChangeShapeType="1"/>
                </p:cNvSpPr>
                <p:nvPr/>
              </p:nvSpPr>
              <p:spPr bwMode="auto">
                <a:xfrm>
                  <a:off x="4645"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57" name="Line 39"/>
                <p:cNvSpPr>
                  <a:spLocks noChangeShapeType="1"/>
                </p:cNvSpPr>
                <p:nvPr/>
              </p:nvSpPr>
              <p:spPr bwMode="auto">
                <a:xfrm>
                  <a:off x="4760"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58" name="Line 40"/>
                <p:cNvSpPr>
                  <a:spLocks noChangeShapeType="1"/>
                </p:cNvSpPr>
                <p:nvPr/>
              </p:nvSpPr>
              <p:spPr bwMode="auto">
                <a:xfrm>
                  <a:off x="4884" y="1489"/>
                  <a:ext cx="0" cy="5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59" name="Line 41"/>
                <p:cNvSpPr>
                  <a:spLocks noChangeShapeType="1"/>
                </p:cNvSpPr>
                <p:nvPr/>
              </p:nvSpPr>
              <p:spPr bwMode="auto">
                <a:xfrm>
                  <a:off x="5000"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60" name="Line 42"/>
                <p:cNvSpPr>
                  <a:spLocks noChangeShapeType="1"/>
                </p:cNvSpPr>
                <p:nvPr/>
              </p:nvSpPr>
              <p:spPr bwMode="auto">
                <a:xfrm>
                  <a:off x="1172" y="1485"/>
                  <a:ext cx="0" cy="22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61" name="Line 43"/>
                <p:cNvSpPr>
                  <a:spLocks noChangeShapeType="1"/>
                </p:cNvSpPr>
                <p:nvPr/>
              </p:nvSpPr>
              <p:spPr bwMode="auto">
                <a:xfrm>
                  <a:off x="1313" y="1485"/>
                  <a:ext cx="0" cy="2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62" name="Rectangle 49"/>
                <p:cNvSpPr>
                  <a:spLocks noChangeArrowheads="1"/>
                </p:cNvSpPr>
                <p:nvPr/>
              </p:nvSpPr>
              <p:spPr bwMode="auto">
                <a:xfrm>
                  <a:off x="4620" y="1562"/>
                  <a:ext cx="377"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7738" eaLnBrk="0" hangingPunct="0">
                    <a:lnSpc>
                      <a:spcPct val="90000"/>
                    </a:lnSpc>
                  </a:pPr>
                  <a:r>
                    <a:rPr lang="en-US" sz="1500" b="1">
                      <a:latin typeface="Times New Roman" pitchFamily="18" charset="0"/>
                    </a:rPr>
                    <a:t>Mode</a:t>
                  </a:r>
                </a:p>
              </p:txBody>
            </p:sp>
            <p:sp>
              <p:nvSpPr>
                <p:cNvPr id="13363" name="Rectangle 50"/>
                <p:cNvSpPr>
                  <a:spLocks noChangeArrowheads="1"/>
                </p:cNvSpPr>
                <p:nvPr/>
              </p:nvSpPr>
              <p:spPr bwMode="auto">
                <a:xfrm>
                  <a:off x="876" y="1531"/>
                  <a:ext cx="155"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6675" tIns="26988" rIns="66675" bIns="26988">
                  <a:spAutoFit/>
                </a:bodyPr>
                <a:lstStyle/>
                <a:p>
                  <a:pPr defTabSz="947738" eaLnBrk="0" hangingPunct="0">
                    <a:lnSpc>
                      <a:spcPct val="90000"/>
                    </a:lnSpc>
                  </a:pPr>
                  <a:r>
                    <a:rPr lang="en-US" sz="1500" b="1">
                      <a:latin typeface="Times New Roman" pitchFamily="18" charset="0"/>
                    </a:rPr>
                    <a:t>N</a:t>
                  </a:r>
                </a:p>
              </p:txBody>
            </p:sp>
            <p:sp>
              <p:nvSpPr>
                <p:cNvPr id="13364" name="Rectangle 51"/>
                <p:cNvSpPr>
                  <a:spLocks noChangeArrowheads="1"/>
                </p:cNvSpPr>
                <p:nvPr/>
              </p:nvSpPr>
              <p:spPr bwMode="auto">
                <a:xfrm>
                  <a:off x="1029" y="1526"/>
                  <a:ext cx="164"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7738" eaLnBrk="0" hangingPunct="0">
                    <a:lnSpc>
                      <a:spcPct val="90000"/>
                    </a:lnSpc>
                  </a:pPr>
                  <a:r>
                    <a:rPr lang="en-US" sz="1500" b="1">
                      <a:latin typeface="Times New Roman" pitchFamily="18" charset="0"/>
                    </a:rPr>
                    <a:t>Z</a:t>
                  </a:r>
                </a:p>
              </p:txBody>
            </p:sp>
            <p:sp>
              <p:nvSpPr>
                <p:cNvPr id="13365" name="Rectangle 52"/>
                <p:cNvSpPr>
                  <a:spLocks noChangeArrowheads="1"/>
                </p:cNvSpPr>
                <p:nvPr/>
              </p:nvSpPr>
              <p:spPr bwMode="auto">
                <a:xfrm>
                  <a:off x="1177" y="1526"/>
                  <a:ext cx="171"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7738" eaLnBrk="0" hangingPunct="0">
                    <a:lnSpc>
                      <a:spcPct val="90000"/>
                    </a:lnSpc>
                  </a:pPr>
                  <a:r>
                    <a:rPr lang="en-US" sz="1500" b="1">
                      <a:latin typeface="Times New Roman" pitchFamily="18" charset="0"/>
                    </a:rPr>
                    <a:t>C</a:t>
                  </a:r>
                </a:p>
              </p:txBody>
            </p:sp>
            <p:sp>
              <p:nvSpPr>
                <p:cNvPr id="13366" name="Rectangle 53"/>
                <p:cNvSpPr>
                  <a:spLocks noChangeArrowheads="1"/>
                </p:cNvSpPr>
                <p:nvPr/>
              </p:nvSpPr>
              <p:spPr bwMode="auto">
                <a:xfrm>
                  <a:off x="1301" y="1526"/>
                  <a:ext cx="171"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7738" eaLnBrk="0" hangingPunct="0">
                    <a:lnSpc>
                      <a:spcPct val="90000"/>
                    </a:lnSpc>
                  </a:pPr>
                  <a:r>
                    <a:rPr lang="en-US" sz="1500" b="1">
                      <a:latin typeface="Times New Roman" pitchFamily="18" charset="0"/>
                    </a:rPr>
                    <a:t>V</a:t>
                  </a:r>
                </a:p>
              </p:txBody>
            </p:sp>
            <p:sp>
              <p:nvSpPr>
                <p:cNvPr id="13367" name="Rectangle 54"/>
                <p:cNvSpPr>
                  <a:spLocks noChangeArrowheads="1"/>
                </p:cNvSpPr>
                <p:nvPr/>
              </p:nvSpPr>
              <p:spPr bwMode="auto">
                <a:xfrm>
                  <a:off x="1334" y="1325"/>
                  <a:ext cx="16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7738" eaLnBrk="0" hangingPunct="0"/>
                  <a:r>
                    <a:rPr lang="en-US" sz="1000" b="1">
                      <a:latin typeface="Times New Roman" pitchFamily="18" charset="0"/>
                    </a:rPr>
                    <a:t>28</a:t>
                  </a:r>
                </a:p>
              </p:txBody>
            </p:sp>
            <p:sp>
              <p:nvSpPr>
                <p:cNvPr id="13368" name="Rectangle 55"/>
                <p:cNvSpPr>
                  <a:spLocks noChangeArrowheads="1"/>
                </p:cNvSpPr>
                <p:nvPr/>
              </p:nvSpPr>
              <p:spPr bwMode="auto">
                <a:xfrm>
                  <a:off x="871" y="1334"/>
                  <a:ext cx="16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7738" eaLnBrk="0" hangingPunct="0"/>
                  <a:r>
                    <a:rPr lang="en-US" sz="1000" b="1">
                      <a:latin typeface="Times New Roman" pitchFamily="18" charset="0"/>
                    </a:rPr>
                    <a:t>31</a:t>
                  </a:r>
                </a:p>
              </p:txBody>
            </p:sp>
            <p:sp>
              <p:nvSpPr>
                <p:cNvPr id="13369" name="Rectangle 56"/>
                <p:cNvSpPr>
                  <a:spLocks noChangeArrowheads="1"/>
                </p:cNvSpPr>
                <p:nvPr/>
              </p:nvSpPr>
              <p:spPr bwMode="auto">
                <a:xfrm>
                  <a:off x="3998" y="1334"/>
                  <a:ext cx="12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7738" eaLnBrk="0" hangingPunct="0"/>
                  <a:r>
                    <a:rPr lang="en-US" sz="1000" b="1">
                      <a:latin typeface="Times New Roman" pitchFamily="18" charset="0"/>
                    </a:rPr>
                    <a:t>8</a:t>
                  </a:r>
                </a:p>
              </p:txBody>
            </p:sp>
            <p:sp>
              <p:nvSpPr>
                <p:cNvPr id="13370" name="Rectangle 57"/>
                <p:cNvSpPr>
                  <a:spLocks noChangeArrowheads="1"/>
                </p:cNvSpPr>
                <p:nvPr/>
              </p:nvSpPr>
              <p:spPr bwMode="auto">
                <a:xfrm>
                  <a:off x="4503" y="1325"/>
                  <a:ext cx="12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7738" eaLnBrk="0" hangingPunct="0"/>
                  <a:r>
                    <a:rPr lang="en-US" sz="1000" b="1">
                      <a:latin typeface="Times New Roman" pitchFamily="18" charset="0"/>
                    </a:rPr>
                    <a:t>4</a:t>
                  </a:r>
                </a:p>
              </p:txBody>
            </p:sp>
            <p:sp>
              <p:nvSpPr>
                <p:cNvPr id="13371" name="Rectangle 58"/>
                <p:cNvSpPr>
                  <a:spLocks noChangeArrowheads="1"/>
                </p:cNvSpPr>
                <p:nvPr/>
              </p:nvSpPr>
              <p:spPr bwMode="auto">
                <a:xfrm>
                  <a:off x="5000" y="1325"/>
                  <a:ext cx="12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7738" eaLnBrk="0" hangingPunct="0"/>
                  <a:r>
                    <a:rPr lang="en-US" sz="1000" b="1">
                      <a:latin typeface="Times New Roman" pitchFamily="18" charset="0"/>
                    </a:rPr>
                    <a:t>0</a:t>
                  </a:r>
                </a:p>
              </p:txBody>
            </p:sp>
            <p:sp>
              <p:nvSpPr>
                <p:cNvPr id="13372" name="Line 54"/>
                <p:cNvSpPr>
                  <a:spLocks noChangeShapeType="1"/>
                </p:cNvSpPr>
                <p:nvPr/>
              </p:nvSpPr>
              <p:spPr bwMode="auto">
                <a:xfrm>
                  <a:off x="1463" y="1485"/>
                  <a:ext cx="0" cy="22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73" name="Line 55"/>
                <p:cNvSpPr>
                  <a:spLocks noChangeShapeType="1"/>
                </p:cNvSpPr>
                <p:nvPr/>
              </p:nvSpPr>
              <p:spPr bwMode="auto">
                <a:xfrm>
                  <a:off x="1583"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74" name="Line 56"/>
                <p:cNvSpPr>
                  <a:spLocks noChangeShapeType="1"/>
                </p:cNvSpPr>
                <p:nvPr/>
              </p:nvSpPr>
              <p:spPr bwMode="auto">
                <a:xfrm>
                  <a:off x="1016" y="1485"/>
                  <a:ext cx="0" cy="22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75" name="Rectangle 62"/>
                <p:cNvSpPr>
                  <a:spLocks noChangeArrowheads="1"/>
                </p:cNvSpPr>
                <p:nvPr/>
              </p:nvSpPr>
              <p:spPr bwMode="auto">
                <a:xfrm>
                  <a:off x="4122" y="1557"/>
                  <a:ext cx="450"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6675" tIns="26988" rIns="66675" bIns="26988">
                  <a:spAutoFit/>
                </a:bodyPr>
                <a:lstStyle/>
                <a:p>
                  <a:pPr defTabSz="947738" eaLnBrk="0" hangingPunct="0">
                    <a:lnSpc>
                      <a:spcPct val="90000"/>
                    </a:lnSpc>
                  </a:pPr>
                  <a:r>
                    <a:rPr lang="en-US" sz="1500" b="1">
                      <a:latin typeface="Times New Roman" pitchFamily="18" charset="0"/>
                    </a:rPr>
                    <a:t>I   F  T</a:t>
                  </a:r>
                </a:p>
              </p:txBody>
            </p:sp>
            <p:sp>
              <p:nvSpPr>
                <p:cNvPr id="13376" name="Line 58"/>
                <p:cNvSpPr>
                  <a:spLocks noChangeShapeType="1"/>
                </p:cNvSpPr>
                <p:nvPr/>
              </p:nvSpPr>
              <p:spPr bwMode="auto">
                <a:xfrm>
                  <a:off x="896" y="1769"/>
                  <a:ext cx="0" cy="1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77" name="Line 59"/>
                <p:cNvSpPr>
                  <a:spLocks noChangeShapeType="1"/>
                </p:cNvSpPr>
                <p:nvPr/>
              </p:nvSpPr>
              <p:spPr bwMode="auto">
                <a:xfrm flipV="1">
                  <a:off x="896" y="1786"/>
                  <a:ext cx="166" cy="158"/>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78" name="Rectangle 65"/>
                <p:cNvSpPr>
                  <a:spLocks noChangeArrowheads="1"/>
                </p:cNvSpPr>
                <p:nvPr/>
              </p:nvSpPr>
              <p:spPr bwMode="auto">
                <a:xfrm>
                  <a:off x="867" y="1485"/>
                  <a:ext cx="4245"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90000"/>
                    </a:lnSpc>
                  </a:pPr>
                  <a:endParaRPr lang="en-US" sz="1600" b="1">
                    <a:latin typeface="Arial" pitchFamily="34" charset="0"/>
                  </a:endParaRPr>
                </a:p>
              </p:txBody>
            </p:sp>
          </p:grpSp>
        </p:grpSp>
        <p:sp>
          <p:nvSpPr>
            <p:cNvPr id="13326" name="Rectangle 14"/>
            <p:cNvSpPr>
              <a:spLocks noChangeArrowheads="1"/>
            </p:cNvSpPr>
            <p:nvPr/>
          </p:nvSpPr>
          <p:spPr bwMode="auto">
            <a:xfrm>
              <a:off x="312374" y="4145040"/>
              <a:ext cx="3768916" cy="607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917575" eaLnBrk="0" hangingPunct="0">
                <a:lnSpc>
                  <a:spcPct val="88000"/>
                </a:lnSpc>
              </a:pPr>
              <a:r>
                <a:rPr lang="en-US" sz="1900" b="1" dirty="0">
                  <a:latin typeface="Times New Roman" pitchFamily="18" charset="0"/>
                </a:rPr>
                <a:t>*     Mode Bits</a:t>
              </a:r>
            </a:p>
            <a:p>
              <a:pPr defTabSz="917575" eaLnBrk="0" hangingPunct="0">
                <a:lnSpc>
                  <a:spcPct val="88000"/>
                </a:lnSpc>
              </a:pPr>
              <a:r>
                <a:rPr lang="en-US" sz="1900" dirty="0">
                  <a:latin typeface="Times New Roman" pitchFamily="18" charset="0"/>
                </a:rPr>
                <a:t>       </a:t>
              </a:r>
              <a:r>
                <a:rPr lang="en-US" sz="1900" dirty="0" smtClean="0">
                  <a:latin typeface="Times New Roman" pitchFamily="18" charset="0"/>
                </a:rPr>
                <a:t>[4:0</a:t>
              </a:r>
              <a:r>
                <a:rPr lang="en-US" sz="1900" dirty="0">
                  <a:latin typeface="Times New Roman" pitchFamily="18" charset="0"/>
                </a:rPr>
                <a:t>] define the processor mode.</a:t>
              </a:r>
            </a:p>
          </p:txBody>
        </p:sp>
        <p:sp>
          <p:nvSpPr>
            <p:cNvPr id="4" name="Rectangle 3"/>
            <p:cNvSpPr/>
            <p:nvPr/>
          </p:nvSpPr>
          <p:spPr>
            <a:xfrm>
              <a:off x="312374" y="1162110"/>
              <a:ext cx="8555617" cy="359053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pitchFamily="34" charset="0"/>
              </a:endParaRPr>
            </a:p>
          </p:txBody>
        </p:sp>
      </p:grpSp>
    </p:spTree>
  </p:cSld>
  <p:clrMapOvr>
    <a:masterClrMapping/>
  </p:clrMapOvr>
  <p:transition spd="slow"/>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690563" y="6243638"/>
            <a:ext cx="1903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solidFill>
                <a:srgbClr val="000000"/>
              </a:solidFill>
            </a:endParaRPr>
          </a:p>
        </p:txBody>
      </p:sp>
      <p:sp>
        <p:nvSpPr>
          <p:cNvPr id="62467" name="Rectangle 3"/>
          <p:cNvSpPr>
            <a:spLocks noChangeArrowheads="1"/>
          </p:cNvSpPr>
          <p:nvPr/>
        </p:nvSpPr>
        <p:spPr bwMode="auto">
          <a:xfrm>
            <a:off x="3125788" y="6243638"/>
            <a:ext cx="289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solidFill>
                <a:srgbClr val="000000"/>
              </a:solidFill>
            </a:endParaRPr>
          </a:p>
        </p:txBody>
      </p:sp>
      <p:sp>
        <p:nvSpPr>
          <p:cNvPr id="62468" name="Rectangle 4"/>
          <p:cNvSpPr>
            <a:spLocks noChangeArrowheads="1"/>
          </p:cNvSpPr>
          <p:nvPr/>
        </p:nvSpPr>
        <p:spPr bwMode="auto">
          <a:xfrm>
            <a:off x="690563" y="6243638"/>
            <a:ext cx="5786437"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solidFill>
                <a:srgbClr val="000000"/>
              </a:solidFill>
            </a:endParaRPr>
          </a:p>
        </p:txBody>
      </p:sp>
      <p:sp>
        <p:nvSpPr>
          <p:cNvPr id="62469" name="Rectangle 5"/>
          <p:cNvSpPr>
            <a:spLocks noChangeArrowheads="1"/>
          </p:cNvSpPr>
          <p:nvPr/>
        </p:nvSpPr>
        <p:spPr bwMode="auto">
          <a:xfrm>
            <a:off x="3125788" y="6243638"/>
            <a:ext cx="289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solidFill>
                <a:srgbClr val="000000"/>
              </a:solidFill>
            </a:endParaRPr>
          </a:p>
        </p:txBody>
      </p:sp>
      <p:sp>
        <p:nvSpPr>
          <p:cNvPr id="2" name="Title 1"/>
          <p:cNvSpPr>
            <a:spLocks noGrp="1"/>
          </p:cNvSpPr>
          <p:nvPr>
            <p:ph type="title"/>
          </p:nvPr>
        </p:nvSpPr>
        <p:spPr/>
        <p:txBody>
          <a:bodyPr>
            <a:normAutofit fontScale="90000"/>
          </a:bodyPr>
          <a:lstStyle/>
          <a:p>
            <a:r>
              <a:rPr lang="en-US" dirty="0">
                <a:solidFill>
                  <a:srgbClr val="0000FF"/>
                </a:solidFill>
              </a:rPr>
              <a:t>If-Else </a:t>
            </a:r>
            <a:r>
              <a:rPr lang="en-US" dirty="0" smtClean="0">
                <a:solidFill>
                  <a:srgbClr val="0000FF"/>
                </a:solidFill>
              </a:rPr>
              <a:t>Statements</a:t>
            </a:r>
            <a:endParaRPr lang="en-US" dirty="0"/>
          </a:p>
        </p:txBody>
      </p:sp>
      <p:sp>
        <p:nvSpPr>
          <p:cNvPr id="6247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0F2C408A-CA2D-4B72-84A8-CB434F49D310}" type="slidenum">
              <a:rPr lang="en-US">
                <a:solidFill>
                  <a:srgbClr val="898989"/>
                </a:solidFill>
              </a:rPr>
              <a:pPr eaLnBrk="1" hangingPunct="1"/>
              <a:t>140</a:t>
            </a:fld>
            <a:endParaRPr lang="en-US">
              <a:solidFill>
                <a:srgbClr val="898989"/>
              </a:solidFill>
            </a:endParaRPr>
          </a:p>
        </p:txBody>
      </p:sp>
      <p:cxnSp>
        <p:nvCxnSpPr>
          <p:cNvPr id="121" name="Straight Connector 120"/>
          <p:cNvCxnSpPr/>
          <p:nvPr/>
        </p:nvCxnSpPr>
        <p:spPr>
          <a:xfrm>
            <a:off x="381000" y="787400"/>
            <a:ext cx="8382000" cy="0"/>
          </a:xfrm>
          <a:prstGeom prst="line">
            <a:avLst/>
          </a:prstGeom>
        </p:spPr>
        <p:style>
          <a:lnRef idx="1">
            <a:schemeClr val="dk1"/>
          </a:lnRef>
          <a:fillRef idx="0">
            <a:schemeClr val="dk1"/>
          </a:fillRef>
          <a:effectRef idx="0">
            <a:schemeClr val="dk1"/>
          </a:effectRef>
          <a:fontRef idx="minor">
            <a:schemeClr val="tx1"/>
          </a:fontRef>
        </p:style>
      </p:cxnSp>
      <p:sp>
        <p:nvSpPr>
          <p:cNvPr id="62472" name="Rectangle 18"/>
          <p:cNvSpPr>
            <a:spLocks noChangeArrowheads="1"/>
          </p:cNvSpPr>
          <p:nvPr/>
        </p:nvSpPr>
        <p:spPr bwMode="auto">
          <a:xfrm>
            <a:off x="204788" y="914400"/>
            <a:ext cx="874236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buFont typeface="Arial" pitchFamily="34" charset="0"/>
              <a:buChar char="•"/>
            </a:pPr>
            <a:r>
              <a:rPr lang="en-US" sz="2400"/>
              <a:t>The branch instruction can be used to implement the if-else statements</a:t>
            </a:r>
          </a:p>
          <a:p>
            <a:pPr marL="342900" indent="-342900">
              <a:buFont typeface="Arial" pitchFamily="34" charset="0"/>
              <a:buChar char="•"/>
            </a:pPr>
            <a:endParaRPr lang="en-US" sz="2400"/>
          </a:p>
          <a:p>
            <a:pPr marL="342900" indent="-342900">
              <a:buFont typeface="Arial" pitchFamily="34" charset="0"/>
              <a:buChar char="•"/>
            </a:pPr>
            <a:r>
              <a:rPr lang="en-US" sz="2400"/>
              <a:t>Example:</a:t>
            </a:r>
          </a:p>
        </p:txBody>
      </p:sp>
      <p:sp>
        <p:nvSpPr>
          <p:cNvPr id="62474" name="Rectangle 12"/>
          <p:cNvSpPr>
            <a:spLocks noChangeArrowheads="1"/>
          </p:cNvSpPr>
          <p:nvPr/>
        </p:nvSpPr>
        <p:spPr bwMode="auto">
          <a:xfrm>
            <a:off x="457200" y="1935162"/>
            <a:ext cx="7997825" cy="19389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lvl="3"/>
            <a:endParaRPr lang="en-US" sz="2400" dirty="0" smtClean="0">
              <a:sym typeface="Wingdings" pitchFamily="2" charset="2"/>
            </a:endParaRPr>
          </a:p>
          <a:p>
            <a:pPr lvl="3"/>
            <a:r>
              <a:rPr lang="en-US" sz="2400" dirty="0" smtClean="0">
                <a:sym typeface="Wingdings" pitchFamily="2" charset="2"/>
              </a:rPr>
              <a:t>if </a:t>
            </a:r>
            <a:r>
              <a:rPr lang="en-US" sz="2400" dirty="0">
                <a:sym typeface="Wingdings" pitchFamily="2" charset="2"/>
              </a:rPr>
              <a:t>x == 0</a:t>
            </a:r>
          </a:p>
          <a:p>
            <a:pPr lvl="3"/>
            <a:r>
              <a:rPr lang="en-US" sz="2400" dirty="0">
                <a:sym typeface="Wingdings" pitchFamily="2" charset="2"/>
              </a:rPr>
              <a:t>	y = 2;</a:t>
            </a:r>
          </a:p>
          <a:p>
            <a:pPr lvl="3"/>
            <a:r>
              <a:rPr lang="en-US" sz="2400" dirty="0">
                <a:sym typeface="Wingdings" pitchFamily="2" charset="2"/>
              </a:rPr>
              <a:t>else</a:t>
            </a:r>
          </a:p>
          <a:p>
            <a:pPr lvl="3"/>
            <a:r>
              <a:rPr lang="en-US" sz="2400" dirty="0">
                <a:sym typeface="Wingdings" pitchFamily="2" charset="2"/>
              </a:rPr>
              <a:t>	y = 3;</a:t>
            </a:r>
          </a:p>
        </p:txBody>
      </p:sp>
      <p:sp>
        <p:nvSpPr>
          <p:cNvPr id="62475" name="Rectangle 13"/>
          <p:cNvSpPr>
            <a:spLocks noChangeArrowheads="1"/>
          </p:cNvSpPr>
          <p:nvPr/>
        </p:nvSpPr>
        <p:spPr bwMode="auto">
          <a:xfrm>
            <a:off x="457200" y="4016375"/>
            <a:ext cx="7997825" cy="2308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lvl="3"/>
            <a:r>
              <a:rPr lang="en-US" sz="2400" b="1" dirty="0">
                <a:solidFill>
                  <a:srgbClr val="0000FF"/>
                </a:solidFill>
                <a:sym typeface="Wingdings" pitchFamily="2" charset="2"/>
              </a:rPr>
              <a:t>CMP R0, #0	; R0 holds x, R1, holds y</a:t>
            </a:r>
          </a:p>
          <a:p>
            <a:pPr lvl="3"/>
            <a:r>
              <a:rPr lang="en-US" sz="2400" b="1" dirty="0">
                <a:solidFill>
                  <a:srgbClr val="0000FF"/>
                </a:solidFill>
                <a:sym typeface="Wingdings" pitchFamily="2" charset="2"/>
              </a:rPr>
              <a:t>BNE CASE2	; if x == 0</a:t>
            </a:r>
          </a:p>
          <a:p>
            <a:pPr lvl="3"/>
            <a:r>
              <a:rPr lang="en-US" sz="2400" b="1" dirty="0">
                <a:solidFill>
                  <a:srgbClr val="0000FF"/>
                </a:solidFill>
                <a:sym typeface="Wingdings" pitchFamily="2" charset="2"/>
              </a:rPr>
              <a:t>CASE1	       MOV R1, #2	; case 1 (yes)</a:t>
            </a:r>
          </a:p>
          <a:p>
            <a:pPr lvl="3"/>
            <a:r>
              <a:rPr lang="en-US" sz="2400" b="1" dirty="0">
                <a:solidFill>
                  <a:srgbClr val="0000FF"/>
                </a:solidFill>
                <a:sym typeface="Wingdings" pitchFamily="2" charset="2"/>
              </a:rPr>
              <a:t>BAL 	NEXT</a:t>
            </a:r>
          </a:p>
          <a:p>
            <a:pPr lvl="3"/>
            <a:r>
              <a:rPr lang="en-US" sz="2400" b="1" dirty="0">
                <a:solidFill>
                  <a:srgbClr val="0000FF"/>
                </a:solidFill>
                <a:sym typeface="Wingdings" pitchFamily="2" charset="2"/>
              </a:rPr>
              <a:t>CASE2	       MOV R1, #3	; case 2 (no)</a:t>
            </a:r>
          </a:p>
          <a:p>
            <a:pPr lvl="3"/>
            <a:r>
              <a:rPr lang="en-US" sz="2400" b="1" dirty="0">
                <a:solidFill>
                  <a:srgbClr val="0000FF"/>
                </a:solidFill>
                <a:sym typeface="Wingdings" pitchFamily="2" charset="2"/>
              </a:rPr>
              <a:t>NEXT</a:t>
            </a:r>
            <a:r>
              <a:rPr lang="en-US" sz="2400" dirty="0">
                <a:sym typeface="Wingdings" pitchFamily="2" charset="2"/>
              </a:rPr>
              <a:t>	        ….</a:t>
            </a:r>
          </a:p>
        </p:txBody>
      </p:sp>
    </p:spTree>
    <p:extLst>
      <p:ext uri="{BB962C8B-B14F-4D97-AF65-F5344CB8AC3E}">
        <p14:creationId xmlns:p14="http://schemas.microsoft.com/office/powerpoint/2010/main" val="3803555890"/>
      </p:ext>
    </p:extLst>
  </p:cSld>
  <p:clrMapOvr>
    <a:masterClrMapping/>
  </p:clrMapOvr>
  <p:transition spd="slow"/>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690563" y="6243638"/>
            <a:ext cx="1903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solidFill>
                <a:srgbClr val="000000"/>
              </a:solidFill>
            </a:endParaRPr>
          </a:p>
        </p:txBody>
      </p:sp>
      <p:sp>
        <p:nvSpPr>
          <p:cNvPr id="63491" name="Rectangle 3"/>
          <p:cNvSpPr>
            <a:spLocks noChangeArrowheads="1"/>
          </p:cNvSpPr>
          <p:nvPr/>
        </p:nvSpPr>
        <p:spPr bwMode="auto">
          <a:xfrm>
            <a:off x="3125788" y="6243638"/>
            <a:ext cx="289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solidFill>
                <a:srgbClr val="000000"/>
              </a:solidFill>
            </a:endParaRPr>
          </a:p>
        </p:txBody>
      </p:sp>
      <p:sp>
        <p:nvSpPr>
          <p:cNvPr id="63492" name="Rectangle 4"/>
          <p:cNvSpPr>
            <a:spLocks noChangeArrowheads="1"/>
          </p:cNvSpPr>
          <p:nvPr/>
        </p:nvSpPr>
        <p:spPr bwMode="auto">
          <a:xfrm>
            <a:off x="690563" y="6243638"/>
            <a:ext cx="5786437"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solidFill>
                <a:srgbClr val="000000"/>
              </a:solidFill>
            </a:endParaRPr>
          </a:p>
        </p:txBody>
      </p:sp>
      <p:sp>
        <p:nvSpPr>
          <p:cNvPr id="63493" name="Rectangle 5"/>
          <p:cNvSpPr>
            <a:spLocks noChangeArrowheads="1"/>
          </p:cNvSpPr>
          <p:nvPr/>
        </p:nvSpPr>
        <p:spPr bwMode="auto">
          <a:xfrm>
            <a:off x="3125788" y="6243638"/>
            <a:ext cx="289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solidFill>
                <a:srgbClr val="000000"/>
              </a:solidFill>
            </a:endParaRPr>
          </a:p>
        </p:txBody>
      </p:sp>
      <p:sp>
        <p:nvSpPr>
          <p:cNvPr id="2" name="Title 1"/>
          <p:cNvSpPr>
            <a:spLocks noGrp="1"/>
          </p:cNvSpPr>
          <p:nvPr>
            <p:ph type="title"/>
          </p:nvPr>
        </p:nvSpPr>
        <p:spPr/>
        <p:txBody>
          <a:bodyPr>
            <a:normAutofit fontScale="90000"/>
          </a:bodyPr>
          <a:lstStyle/>
          <a:p>
            <a:r>
              <a:rPr lang="en-US" dirty="0">
                <a:solidFill>
                  <a:srgbClr val="0000FF"/>
                </a:solidFill>
              </a:rPr>
              <a:t>If-Else </a:t>
            </a:r>
            <a:r>
              <a:rPr lang="en-US" dirty="0" smtClean="0">
                <a:solidFill>
                  <a:srgbClr val="0000FF"/>
                </a:solidFill>
              </a:rPr>
              <a:t>Statements</a:t>
            </a:r>
            <a:endParaRPr lang="en-US" dirty="0"/>
          </a:p>
        </p:txBody>
      </p:sp>
      <p:sp>
        <p:nvSpPr>
          <p:cNvPr id="6349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C1BE8C8F-9104-4184-AF13-2AF8DCBA0248}" type="slidenum">
              <a:rPr lang="en-US">
                <a:solidFill>
                  <a:srgbClr val="898989"/>
                </a:solidFill>
              </a:rPr>
              <a:pPr eaLnBrk="1" hangingPunct="1"/>
              <a:t>141</a:t>
            </a:fld>
            <a:endParaRPr lang="en-US">
              <a:solidFill>
                <a:srgbClr val="898989"/>
              </a:solidFill>
            </a:endParaRPr>
          </a:p>
        </p:txBody>
      </p:sp>
      <p:cxnSp>
        <p:nvCxnSpPr>
          <p:cNvPr id="121" name="Straight Connector 120"/>
          <p:cNvCxnSpPr/>
          <p:nvPr/>
        </p:nvCxnSpPr>
        <p:spPr>
          <a:xfrm>
            <a:off x="381000" y="787400"/>
            <a:ext cx="8382000" cy="0"/>
          </a:xfrm>
          <a:prstGeom prst="line">
            <a:avLst/>
          </a:prstGeom>
        </p:spPr>
        <p:style>
          <a:lnRef idx="1">
            <a:schemeClr val="dk1"/>
          </a:lnRef>
          <a:fillRef idx="0">
            <a:schemeClr val="dk1"/>
          </a:fillRef>
          <a:effectRef idx="0">
            <a:schemeClr val="dk1"/>
          </a:effectRef>
          <a:fontRef idx="minor">
            <a:schemeClr val="tx1"/>
          </a:fontRef>
        </p:style>
      </p:cxnSp>
      <p:sp>
        <p:nvSpPr>
          <p:cNvPr id="63496" name="Rectangle 18"/>
          <p:cNvSpPr>
            <a:spLocks noChangeArrowheads="1"/>
          </p:cNvSpPr>
          <p:nvPr/>
        </p:nvSpPr>
        <p:spPr bwMode="auto">
          <a:xfrm>
            <a:off x="204788" y="914400"/>
            <a:ext cx="874236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buFont typeface="Arial" pitchFamily="34" charset="0"/>
              <a:buChar char="•"/>
            </a:pPr>
            <a:r>
              <a:rPr lang="en-US" sz="2400" dirty="0"/>
              <a:t>A better way to implement the if-else statement without using the branch instructions</a:t>
            </a:r>
          </a:p>
          <a:p>
            <a:pPr marL="342900" indent="-342900">
              <a:buFont typeface="Arial" pitchFamily="34" charset="0"/>
              <a:buChar char="•"/>
            </a:pPr>
            <a:endParaRPr lang="en-US" sz="2400" dirty="0"/>
          </a:p>
          <a:p>
            <a:pPr marL="342900" indent="-342900">
              <a:buFont typeface="Arial" pitchFamily="34" charset="0"/>
              <a:buChar char="•"/>
            </a:pPr>
            <a:r>
              <a:rPr lang="en-US" sz="2400" dirty="0"/>
              <a:t>Example:</a:t>
            </a:r>
          </a:p>
        </p:txBody>
      </p:sp>
      <p:sp>
        <p:nvSpPr>
          <p:cNvPr id="63497" name="Rectangle 12"/>
          <p:cNvSpPr>
            <a:spLocks noChangeArrowheads="1"/>
          </p:cNvSpPr>
          <p:nvPr/>
        </p:nvSpPr>
        <p:spPr bwMode="auto">
          <a:xfrm>
            <a:off x="457200" y="1981200"/>
            <a:ext cx="7997825" cy="19389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lvl="3"/>
            <a:endParaRPr lang="en-US" sz="2400" dirty="0" smtClean="0">
              <a:sym typeface="Wingdings" pitchFamily="2" charset="2"/>
            </a:endParaRPr>
          </a:p>
          <a:p>
            <a:pPr lvl="3"/>
            <a:r>
              <a:rPr lang="en-US" sz="2400" dirty="0" smtClean="0">
                <a:sym typeface="Wingdings" pitchFamily="2" charset="2"/>
              </a:rPr>
              <a:t>if </a:t>
            </a:r>
            <a:r>
              <a:rPr lang="en-US" sz="2400" dirty="0">
                <a:sym typeface="Wingdings" pitchFamily="2" charset="2"/>
              </a:rPr>
              <a:t>x == 0</a:t>
            </a:r>
          </a:p>
          <a:p>
            <a:pPr lvl="3"/>
            <a:r>
              <a:rPr lang="en-US" sz="2400" dirty="0">
                <a:sym typeface="Wingdings" pitchFamily="2" charset="2"/>
              </a:rPr>
              <a:t>	y = 2;</a:t>
            </a:r>
          </a:p>
          <a:p>
            <a:pPr lvl="3"/>
            <a:r>
              <a:rPr lang="en-US" sz="2400" dirty="0">
                <a:sym typeface="Wingdings" pitchFamily="2" charset="2"/>
              </a:rPr>
              <a:t>else</a:t>
            </a:r>
          </a:p>
          <a:p>
            <a:pPr lvl="3"/>
            <a:r>
              <a:rPr lang="en-US" sz="2400" dirty="0">
                <a:sym typeface="Wingdings" pitchFamily="2" charset="2"/>
              </a:rPr>
              <a:t>	y = 3;</a:t>
            </a:r>
          </a:p>
        </p:txBody>
      </p:sp>
      <p:sp>
        <p:nvSpPr>
          <p:cNvPr id="57355" name="Rectangle 13"/>
          <p:cNvSpPr>
            <a:spLocks noChangeArrowheads="1"/>
          </p:cNvSpPr>
          <p:nvPr/>
        </p:nvSpPr>
        <p:spPr bwMode="auto">
          <a:xfrm>
            <a:off x="457200" y="4210050"/>
            <a:ext cx="7997825"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lvl="3">
              <a:defRPr/>
            </a:pPr>
            <a:r>
              <a:rPr lang="en-US" sz="2400" b="1" dirty="0">
                <a:solidFill>
                  <a:srgbClr val="0000FF"/>
                </a:solidFill>
                <a:sym typeface="Wingdings" pitchFamily="2" charset="2"/>
              </a:rPr>
              <a:t>CMP R0, #0		; R0 holds x, R1, holds y</a:t>
            </a:r>
          </a:p>
          <a:p>
            <a:pPr marL="0" lvl="3">
              <a:defRPr/>
            </a:pPr>
            <a:r>
              <a:rPr lang="en-US" sz="2400" b="1" dirty="0">
                <a:solidFill>
                  <a:srgbClr val="0000FF"/>
                </a:solidFill>
                <a:sym typeface="Wingdings" pitchFamily="2" charset="2"/>
              </a:rPr>
              <a:t>	       MOVEQ R1, #2		; case 1</a:t>
            </a:r>
          </a:p>
          <a:p>
            <a:pPr marL="0" lvl="3">
              <a:defRPr/>
            </a:pPr>
            <a:r>
              <a:rPr lang="en-US" sz="2400" b="1" dirty="0">
                <a:solidFill>
                  <a:srgbClr val="0000FF"/>
                </a:solidFill>
                <a:sym typeface="Wingdings" pitchFamily="2" charset="2"/>
              </a:rPr>
              <a:t>	       MOVNE R1, #3		; case 2</a:t>
            </a:r>
          </a:p>
        </p:txBody>
      </p:sp>
    </p:spTree>
    <p:extLst>
      <p:ext uri="{BB962C8B-B14F-4D97-AF65-F5344CB8AC3E}">
        <p14:creationId xmlns:p14="http://schemas.microsoft.com/office/powerpoint/2010/main" val="3907763252"/>
      </p:ext>
    </p:extLst>
  </p:cSld>
  <p:clrMapOvr>
    <a:masterClrMapping/>
  </p:clrMapOvr>
  <p:transition spd="slow"/>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690563" y="6243638"/>
            <a:ext cx="1903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solidFill>
                <a:srgbClr val="000000"/>
              </a:solidFill>
            </a:endParaRPr>
          </a:p>
        </p:txBody>
      </p:sp>
      <p:sp>
        <p:nvSpPr>
          <p:cNvPr id="64515" name="Rectangle 3"/>
          <p:cNvSpPr>
            <a:spLocks noChangeArrowheads="1"/>
          </p:cNvSpPr>
          <p:nvPr/>
        </p:nvSpPr>
        <p:spPr bwMode="auto">
          <a:xfrm>
            <a:off x="3125788" y="6243638"/>
            <a:ext cx="289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solidFill>
                <a:srgbClr val="000000"/>
              </a:solidFill>
            </a:endParaRPr>
          </a:p>
        </p:txBody>
      </p:sp>
      <p:sp>
        <p:nvSpPr>
          <p:cNvPr id="64516" name="Rectangle 4"/>
          <p:cNvSpPr>
            <a:spLocks noChangeArrowheads="1"/>
          </p:cNvSpPr>
          <p:nvPr/>
        </p:nvSpPr>
        <p:spPr bwMode="auto">
          <a:xfrm>
            <a:off x="690563" y="6243638"/>
            <a:ext cx="5786437"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solidFill>
                <a:srgbClr val="000000"/>
              </a:solidFill>
            </a:endParaRPr>
          </a:p>
        </p:txBody>
      </p:sp>
      <p:sp>
        <p:nvSpPr>
          <p:cNvPr id="64517" name="Rectangle 5"/>
          <p:cNvSpPr>
            <a:spLocks noChangeArrowheads="1"/>
          </p:cNvSpPr>
          <p:nvPr/>
        </p:nvSpPr>
        <p:spPr bwMode="auto">
          <a:xfrm>
            <a:off x="3125788" y="6243638"/>
            <a:ext cx="289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solidFill>
                <a:srgbClr val="000000"/>
              </a:solidFill>
            </a:endParaRPr>
          </a:p>
        </p:txBody>
      </p:sp>
      <p:sp>
        <p:nvSpPr>
          <p:cNvPr id="2" name="Title 1"/>
          <p:cNvSpPr>
            <a:spLocks noGrp="1"/>
          </p:cNvSpPr>
          <p:nvPr>
            <p:ph type="title"/>
          </p:nvPr>
        </p:nvSpPr>
        <p:spPr/>
        <p:txBody>
          <a:bodyPr>
            <a:normAutofit fontScale="90000"/>
          </a:bodyPr>
          <a:lstStyle/>
          <a:p>
            <a:r>
              <a:rPr lang="en-US" dirty="0" smtClean="0">
                <a:solidFill>
                  <a:srgbClr val="0000FF"/>
                </a:solidFill>
              </a:rPr>
              <a:t>While Statements</a:t>
            </a:r>
            <a:endParaRPr lang="en-US" dirty="0"/>
          </a:p>
        </p:txBody>
      </p:sp>
      <p:sp>
        <p:nvSpPr>
          <p:cNvPr id="64518"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588E9C8E-D24B-40BE-A4A7-7446332E46E3}" type="slidenum">
              <a:rPr lang="en-US">
                <a:solidFill>
                  <a:srgbClr val="898989"/>
                </a:solidFill>
              </a:rPr>
              <a:pPr eaLnBrk="1" hangingPunct="1"/>
              <a:t>142</a:t>
            </a:fld>
            <a:endParaRPr lang="en-US">
              <a:solidFill>
                <a:srgbClr val="898989"/>
              </a:solidFill>
            </a:endParaRPr>
          </a:p>
        </p:txBody>
      </p:sp>
      <p:cxnSp>
        <p:nvCxnSpPr>
          <p:cNvPr id="121" name="Straight Connector 120"/>
          <p:cNvCxnSpPr/>
          <p:nvPr/>
        </p:nvCxnSpPr>
        <p:spPr>
          <a:xfrm>
            <a:off x="381000" y="787400"/>
            <a:ext cx="8382000" cy="0"/>
          </a:xfrm>
          <a:prstGeom prst="line">
            <a:avLst/>
          </a:prstGeom>
        </p:spPr>
        <p:style>
          <a:lnRef idx="1">
            <a:schemeClr val="dk1"/>
          </a:lnRef>
          <a:fillRef idx="0">
            <a:schemeClr val="dk1"/>
          </a:fillRef>
          <a:effectRef idx="0">
            <a:schemeClr val="dk1"/>
          </a:effectRef>
          <a:fontRef idx="minor">
            <a:schemeClr val="tx1"/>
          </a:fontRef>
        </p:style>
      </p:cxnSp>
      <p:sp>
        <p:nvSpPr>
          <p:cNvPr id="64521" name="Rectangle 12"/>
          <p:cNvSpPr>
            <a:spLocks noChangeArrowheads="1"/>
          </p:cNvSpPr>
          <p:nvPr/>
        </p:nvSpPr>
        <p:spPr bwMode="auto">
          <a:xfrm>
            <a:off x="430213" y="1143000"/>
            <a:ext cx="7997825" cy="2678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lvl="3"/>
            <a:r>
              <a:rPr lang="en-US" sz="2400"/>
              <a:t>while(i != j) </a:t>
            </a:r>
          </a:p>
          <a:p>
            <a:pPr lvl="3"/>
            <a:r>
              <a:rPr lang="en-US" sz="2400"/>
              <a:t>{ </a:t>
            </a:r>
          </a:p>
          <a:p>
            <a:pPr lvl="3"/>
            <a:r>
              <a:rPr lang="en-US" sz="2400"/>
              <a:t>	if (i &gt; j) </a:t>
            </a:r>
          </a:p>
          <a:p>
            <a:pPr lvl="3"/>
            <a:r>
              <a:rPr lang="en-US" sz="2400"/>
              <a:t>		i--; </a:t>
            </a:r>
          </a:p>
          <a:p>
            <a:pPr lvl="3"/>
            <a:r>
              <a:rPr lang="en-US" sz="2400"/>
              <a:t>	else </a:t>
            </a:r>
          </a:p>
          <a:p>
            <a:pPr lvl="3"/>
            <a:r>
              <a:rPr lang="en-US" sz="2400"/>
              <a:t>		j--; </a:t>
            </a:r>
          </a:p>
          <a:p>
            <a:pPr lvl="3"/>
            <a:r>
              <a:rPr lang="en-US" sz="2400"/>
              <a:t>}</a:t>
            </a:r>
            <a:endParaRPr lang="en-US" sz="2400">
              <a:sym typeface="Wingdings" pitchFamily="2" charset="2"/>
            </a:endParaRPr>
          </a:p>
        </p:txBody>
      </p:sp>
      <p:sp>
        <p:nvSpPr>
          <p:cNvPr id="57355" name="Rectangle 13"/>
          <p:cNvSpPr>
            <a:spLocks noChangeArrowheads="1"/>
          </p:cNvSpPr>
          <p:nvPr/>
        </p:nvSpPr>
        <p:spPr bwMode="auto">
          <a:xfrm>
            <a:off x="457200" y="3935413"/>
            <a:ext cx="7997825" cy="23083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marL="166688" lvl="3">
              <a:defRPr/>
            </a:pPr>
            <a:r>
              <a:rPr lang="en-US" sz="2400" b="1" dirty="0">
                <a:solidFill>
                  <a:srgbClr val="0000FF"/>
                </a:solidFill>
              </a:rPr>
              <a:t>LOOP	  CMP R0, R1 </a:t>
            </a:r>
            <a:r>
              <a:rPr lang="en-US" sz="2400" dirty="0"/>
              <a:t>		</a:t>
            </a:r>
            <a:r>
              <a:rPr lang="en-US" sz="2400" i="1" dirty="0"/>
              <a:t>; set condition "NE" if (i != j),</a:t>
            </a:r>
            <a:r>
              <a:rPr lang="en-US" sz="2400" dirty="0"/>
              <a:t> </a:t>
            </a:r>
          </a:p>
          <a:p>
            <a:pPr marL="166688" lvl="3">
              <a:defRPr/>
            </a:pPr>
            <a:r>
              <a:rPr lang="en-US" sz="2400" i="1" dirty="0"/>
              <a:t>				; 		"GT" if (i &gt; j),</a:t>
            </a:r>
            <a:r>
              <a:rPr lang="en-US" sz="2400" dirty="0"/>
              <a:t> </a:t>
            </a:r>
          </a:p>
          <a:p>
            <a:pPr marL="166688" lvl="3">
              <a:defRPr/>
            </a:pPr>
            <a:r>
              <a:rPr lang="en-US" sz="2400" i="1" dirty="0"/>
              <a:t>				; 		"LT" if (i &lt; j)</a:t>
            </a:r>
            <a:r>
              <a:rPr lang="en-US" sz="2400" dirty="0"/>
              <a:t> </a:t>
            </a:r>
          </a:p>
          <a:p>
            <a:pPr marL="1081088" lvl="5">
              <a:defRPr/>
            </a:pPr>
            <a:r>
              <a:rPr lang="en-US" sz="2400" b="1" dirty="0">
                <a:solidFill>
                  <a:srgbClr val="0000FF"/>
                </a:solidFill>
              </a:rPr>
              <a:t>SUBGT R0, R0, #1 </a:t>
            </a:r>
            <a:r>
              <a:rPr lang="en-US" sz="2400" dirty="0"/>
              <a:t>	</a:t>
            </a:r>
            <a:r>
              <a:rPr lang="en-US" sz="2400" i="1" dirty="0"/>
              <a:t>; if "GT" (greater than), i = i-1;</a:t>
            </a:r>
            <a:r>
              <a:rPr lang="en-US" sz="2400" dirty="0"/>
              <a:t> </a:t>
            </a:r>
          </a:p>
          <a:p>
            <a:pPr marL="1081088" lvl="5">
              <a:defRPr/>
            </a:pPr>
            <a:r>
              <a:rPr lang="en-US" sz="2400" b="1" dirty="0">
                <a:solidFill>
                  <a:srgbClr val="0000FF"/>
                </a:solidFill>
              </a:rPr>
              <a:t>SUBLT R1, R1, #1</a:t>
            </a:r>
            <a:r>
              <a:rPr lang="en-US" sz="2400" dirty="0"/>
              <a:t> 	</a:t>
            </a:r>
            <a:r>
              <a:rPr lang="en-US" sz="2400" i="1" dirty="0"/>
              <a:t>; if "LT" (less than), j = j-1;</a:t>
            </a:r>
            <a:r>
              <a:rPr lang="en-US" sz="2400" dirty="0"/>
              <a:t> </a:t>
            </a:r>
          </a:p>
          <a:p>
            <a:pPr marL="1081088" lvl="5">
              <a:defRPr/>
            </a:pPr>
            <a:r>
              <a:rPr lang="en-US" sz="2400" b="1" dirty="0">
                <a:solidFill>
                  <a:srgbClr val="0000FF"/>
                </a:solidFill>
              </a:rPr>
              <a:t>BNE LOOP		</a:t>
            </a:r>
            <a:r>
              <a:rPr lang="en-US" sz="2400" i="1" dirty="0"/>
              <a:t>; if "NE" (not equal), then loop</a:t>
            </a:r>
            <a:endParaRPr lang="en-US" sz="2400" dirty="0">
              <a:sym typeface="Wingdings" pitchFamily="2" charset="2"/>
            </a:endParaRPr>
          </a:p>
        </p:txBody>
      </p:sp>
    </p:spTree>
    <p:extLst>
      <p:ext uri="{BB962C8B-B14F-4D97-AF65-F5344CB8AC3E}">
        <p14:creationId xmlns:p14="http://schemas.microsoft.com/office/powerpoint/2010/main" val="186209425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5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35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73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35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35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3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85800"/>
          </a:xfrm>
        </p:spPr>
        <p:txBody>
          <a:bodyPr rtlCol="0">
            <a:normAutofit fontScale="90000"/>
          </a:bodyPr>
          <a:lstStyle/>
          <a:p>
            <a:pPr eaLnBrk="1" fontAlgn="auto" hangingPunct="1">
              <a:spcAft>
                <a:spcPts val="0"/>
              </a:spcAft>
              <a:defRPr/>
            </a:pPr>
            <a:r>
              <a:rPr lang="en-US" dirty="0" smtClean="0">
                <a:solidFill>
                  <a:srgbClr val="0000FF"/>
                </a:solidFill>
              </a:rPr>
              <a:t>Example 1</a:t>
            </a:r>
            <a:endParaRPr lang="en-US" dirty="0">
              <a:solidFill>
                <a:srgbClr val="0000FF"/>
              </a:solidFill>
            </a:endParaRPr>
          </a:p>
        </p:txBody>
      </p:sp>
      <p:sp>
        <p:nvSpPr>
          <p:cNvPr id="26627" name="Content Placeholder 2"/>
          <p:cNvSpPr>
            <a:spLocks noGrp="1"/>
          </p:cNvSpPr>
          <p:nvPr>
            <p:ph idx="1"/>
          </p:nvPr>
        </p:nvSpPr>
        <p:spPr>
          <a:xfrm>
            <a:off x="762000" y="2209800"/>
            <a:ext cx="7848600" cy="4038600"/>
          </a:xfrm>
          <a:ln>
            <a:solidFill>
              <a:schemeClr val="tx1"/>
            </a:solidFill>
            <a:miter lim="800000"/>
            <a:headEnd/>
            <a:tailEnd/>
          </a:ln>
        </p:spPr>
        <p:txBody>
          <a:bodyPr/>
          <a:lstStyle/>
          <a:p>
            <a:pPr eaLnBrk="1" hangingPunct="1">
              <a:defRPr/>
            </a:pPr>
            <a:r>
              <a:rPr lang="en-US" sz="2400" dirty="0" smtClean="0"/>
              <a:t>Description: </a:t>
            </a:r>
          </a:p>
          <a:p>
            <a:pPr eaLnBrk="1" hangingPunct="1">
              <a:buFont typeface="Arial" pitchFamily="34" charset="0"/>
              <a:buNone/>
              <a:defRPr/>
            </a:pPr>
            <a:r>
              <a:rPr lang="en-US" sz="2400" dirty="0" smtClean="0"/>
              <a:t>	Get the factorial of a number </a:t>
            </a:r>
            <a:r>
              <a:rPr lang="en-US" sz="2400" i="1" dirty="0" smtClean="0"/>
              <a:t>A. </a:t>
            </a:r>
            <a:r>
              <a:rPr lang="en-US" sz="2400" dirty="0" smtClean="0"/>
              <a:t>Store the result in </a:t>
            </a:r>
            <a:r>
              <a:rPr lang="en-US" sz="2400" i="1" dirty="0" smtClean="0"/>
              <a:t>RESULT</a:t>
            </a:r>
          </a:p>
          <a:p>
            <a:pPr eaLnBrk="1" hangingPunct="1">
              <a:tabLst>
                <a:tab pos="6176963" algn="l"/>
              </a:tabLst>
              <a:defRPr/>
            </a:pPr>
            <a:r>
              <a:rPr lang="en-US" sz="2400" dirty="0" smtClean="0"/>
              <a:t> Input: </a:t>
            </a:r>
          </a:p>
          <a:p>
            <a:pPr marL="457200" lvl="1" indent="0" eaLnBrk="1" hangingPunct="1">
              <a:buFont typeface="Arial" pitchFamily="34" charset="0"/>
              <a:buNone/>
              <a:tabLst>
                <a:tab pos="6176963" algn="l"/>
              </a:tabLst>
              <a:defRPr/>
            </a:pPr>
            <a:r>
              <a:rPr lang="en-US" sz="2400" dirty="0" smtClean="0"/>
              <a:t>      M[A] = 4</a:t>
            </a:r>
          </a:p>
          <a:p>
            <a:pPr eaLnBrk="1" hangingPunct="1">
              <a:defRPr/>
            </a:pPr>
            <a:r>
              <a:rPr lang="en-US" sz="2400" dirty="0" smtClean="0"/>
              <a:t>Output: </a:t>
            </a:r>
          </a:p>
          <a:p>
            <a:pPr marL="0" indent="0" eaLnBrk="1" hangingPunct="1">
              <a:buFont typeface="Arial" pitchFamily="34" charset="0"/>
              <a:buNone/>
              <a:defRPr/>
            </a:pPr>
            <a:r>
              <a:rPr lang="en-US" sz="2400" dirty="0"/>
              <a:t>	</a:t>
            </a:r>
            <a:r>
              <a:rPr lang="en-US" sz="2400" dirty="0" smtClean="0"/>
              <a:t>M[RESULT] </a:t>
            </a:r>
          </a:p>
        </p:txBody>
      </p:sp>
      <p:sp>
        <p:nvSpPr>
          <p:cNvPr id="6554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69B0D346-D787-4FF3-B1E8-94D09C48EA50}" type="slidenum">
              <a:rPr lang="en-US">
                <a:solidFill>
                  <a:srgbClr val="898989"/>
                </a:solidFill>
              </a:rPr>
              <a:pPr eaLnBrk="1" hangingPunct="1"/>
              <a:t>143</a:t>
            </a:fld>
            <a:endParaRPr lang="en-US">
              <a:solidFill>
                <a:srgbClr val="898989"/>
              </a:solidFill>
            </a:endParaRPr>
          </a:p>
        </p:txBody>
      </p:sp>
      <p:sp>
        <p:nvSpPr>
          <p:cNvPr id="65541" name="Rectangle 4"/>
          <p:cNvSpPr>
            <a:spLocks noChangeArrowheads="1"/>
          </p:cNvSpPr>
          <p:nvPr/>
        </p:nvSpPr>
        <p:spPr bwMode="auto">
          <a:xfrm>
            <a:off x="457200" y="914400"/>
            <a:ext cx="77724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200"/>
              <a:t>Write the assembly code to perform the following task:</a:t>
            </a:r>
          </a:p>
        </p:txBody>
      </p:sp>
    </p:spTree>
    <p:extLst>
      <p:ext uri="{BB962C8B-B14F-4D97-AF65-F5344CB8AC3E}">
        <p14:creationId xmlns:p14="http://schemas.microsoft.com/office/powerpoint/2010/main" val="3008348375"/>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ACC563E3-8148-4FAE-B467-C6C88FD43A2C}" type="slidenum">
              <a:rPr lang="en-US">
                <a:latin typeface="Verdana" pitchFamily="34" charset="0"/>
                <a:ea typeface="新細明體" pitchFamily="18" charset="-120"/>
              </a:rPr>
              <a:pPr eaLnBrk="1" hangingPunct="1"/>
              <a:t>144</a:t>
            </a:fld>
            <a:endParaRPr lang="en-US">
              <a:latin typeface="Verdana" pitchFamily="34" charset="0"/>
              <a:ea typeface="新細明體" pitchFamily="18" charset="-120"/>
            </a:endParaRPr>
          </a:p>
        </p:txBody>
      </p:sp>
      <p:sp>
        <p:nvSpPr>
          <p:cNvPr id="5" name="Rectangle 4"/>
          <p:cNvSpPr>
            <a:spLocks noChangeArrowheads="1"/>
          </p:cNvSpPr>
          <p:nvPr/>
        </p:nvSpPr>
        <p:spPr bwMode="auto">
          <a:xfrm>
            <a:off x="428625" y="685800"/>
            <a:ext cx="8458200" cy="19383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US" sz="2400"/>
              <a:t>RESULT = A;		</a:t>
            </a:r>
          </a:p>
          <a:p>
            <a:r>
              <a:rPr lang="en-US" sz="2400"/>
              <a:t>for (int i=N-1; i&gt;0; i--)	</a:t>
            </a:r>
          </a:p>
          <a:p>
            <a:r>
              <a:rPr lang="en-US" sz="2400"/>
              <a:t>{</a:t>
            </a:r>
          </a:p>
          <a:p>
            <a:r>
              <a:rPr lang="en-US" sz="2400"/>
              <a:t>	 RESULT = RESULT *i</a:t>
            </a:r>
          </a:p>
          <a:p>
            <a:r>
              <a:rPr lang="en-US" sz="2400"/>
              <a:t>}</a:t>
            </a:r>
          </a:p>
        </p:txBody>
      </p:sp>
      <p:sp>
        <p:nvSpPr>
          <p:cNvPr id="4" name="Rectangle 3"/>
          <p:cNvSpPr>
            <a:spLocks noChangeArrowheads="1"/>
          </p:cNvSpPr>
          <p:nvPr/>
        </p:nvSpPr>
        <p:spPr bwMode="auto">
          <a:xfrm>
            <a:off x="401638" y="3059113"/>
            <a:ext cx="8458200" cy="33416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10000"/>
              </a:lnSpc>
              <a:buFont typeface="Wingdings" pitchFamily="2" charset="2"/>
              <a:buNone/>
            </a:pPr>
            <a:r>
              <a:rPr lang="pt-BR" sz="2400"/>
              <a:t>FACT </a:t>
            </a:r>
            <a:r>
              <a:rPr lang="pt-BR" sz="2400">
                <a:sym typeface="Wingdings" pitchFamily="2" charset="2"/>
              </a:rPr>
              <a:t> </a:t>
            </a:r>
            <a:r>
              <a:rPr lang="pt-BR" sz="2400"/>
              <a:t>A		; R0</a:t>
            </a:r>
          </a:p>
          <a:p>
            <a:pPr>
              <a:lnSpc>
                <a:spcPct val="110000"/>
              </a:lnSpc>
              <a:buFont typeface="Wingdings" pitchFamily="2" charset="2"/>
              <a:buNone/>
            </a:pPr>
            <a:r>
              <a:rPr lang="pt-BR" sz="2400">
                <a:sym typeface="Wingdings" pitchFamily="2" charset="2"/>
              </a:rPr>
              <a:t>NEXT  A – 1		; R1</a:t>
            </a:r>
            <a:endParaRPr lang="pt-BR" sz="2400"/>
          </a:p>
          <a:p>
            <a:pPr>
              <a:lnSpc>
                <a:spcPct val="110000"/>
              </a:lnSpc>
              <a:buFont typeface="Wingdings" pitchFamily="2" charset="2"/>
              <a:buNone/>
            </a:pPr>
            <a:r>
              <a:rPr lang="pt-BR" sz="2400"/>
              <a:t>REPEAT</a:t>
            </a:r>
          </a:p>
          <a:p>
            <a:pPr>
              <a:lnSpc>
                <a:spcPct val="110000"/>
              </a:lnSpc>
              <a:buFont typeface="Wingdings" pitchFamily="2" charset="2"/>
              <a:buNone/>
            </a:pPr>
            <a:r>
              <a:rPr lang="pt-BR" sz="2400"/>
              <a:t>	FACT </a:t>
            </a:r>
            <a:r>
              <a:rPr lang="pt-BR" sz="2400">
                <a:sym typeface="Wingdings" pitchFamily="2" charset="2"/>
              </a:rPr>
              <a:t> FACT * NEXT</a:t>
            </a:r>
            <a:r>
              <a:rPr lang="pt-BR" sz="2400"/>
              <a:t>	</a:t>
            </a:r>
          </a:p>
          <a:p>
            <a:pPr>
              <a:lnSpc>
                <a:spcPct val="110000"/>
              </a:lnSpc>
              <a:buFont typeface="Wingdings" pitchFamily="2" charset="2"/>
              <a:buNone/>
            </a:pPr>
            <a:r>
              <a:rPr lang="pt-BR" sz="2400"/>
              <a:t>	NEXT </a:t>
            </a:r>
            <a:r>
              <a:rPr lang="pt-BR" sz="2400">
                <a:sym typeface="Wingdings" pitchFamily="2" charset="2"/>
              </a:rPr>
              <a:t> NEXT – 1 </a:t>
            </a:r>
          </a:p>
          <a:p>
            <a:pPr>
              <a:lnSpc>
                <a:spcPct val="110000"/>
              </a:lnSpc>
              <a:buFont typeface="Wingdings" pitchFamily="2" charset="2"/>
              <a:buNone/>
            </a:pPr>
            <a:r>
              <a:rPr lang="pt-BR" sz="2400">
                <a:sym typeface="Wingdings" pitchFamily="2" charset="2"/>
              </a:rPr>
              <a:t>Until NEXT = 0</a:t>
            </a:r>
          </a:p>
          <a:p>
            <a:pPr>
              <a:lnSpc>
                <a:spcPct val="110000"/>
              </a:lnSpc>
              <a:buFont typeface="Wingdings" pitchFamily="2" charset="2"/>
              <a:buNone/>
            </a:pPr>
            <a:r>
              <a:rPr lang="pt-BR" sz="2400">
                <a:sym typeface="Wingdings" pitchFamily="2" charset="2"/>
              </a:rPr>
              <a:t>M[RESULT] = FACT</a:t>
            </a:r>
          </a:p>
          <a:p>
            <a:pPr>
              <a:lnSpc>
                <a:spcPct val="110000"/>
              </a:lnSpc>
              <a:buFont typeface="Wingdings" pitchFamily="2" charset="2"/>
              <a:buNone/>
            </a:pPr>
            <a:r>
              <a:rPr lang="pt-BR" sz="2400">
                <a:sym typeface="Wingdings" pitchFamily="2" charset="2"/>
              </a:rPr>
              <a:t>	</a:t>
            </a:r>
            <a:endParaRPr lang="pt-BR" sz="2400"/>
          </a:p>
        </p:txBody>
      </p:sp>
      <p:sp>
        <p:nvSpPr>
          <p:cNvPr id="8" name="Title 1"/>
          <p:cNvSpPr>
            <a:spLocks noGrp="1"/>
          </p:cNvSpPr>
          <p:nvPr>
            <p:ph type="title"/>
          </p:nvPr>
        </p:nvSpPr>
        <p:spPr/>
        <p:txBody>
          <a:bodyPr rtlCol="0">
            <a:normAutofit fontScale="90000"/>
          </a:bodyPr>
          <a:lstStyle/>
          <a:p>
            <a:pPr eaLnBrk="1" fontAlgn="auto" hangingPunct="1">
              <a:spcAft>
                <a:spcPts val="0"/>
              </a:spcAft>
              <a:defRPr/>
            </a:pPr>
            <a:r>
              <a:rPr lang="en-US" dirty="0" smtClean="0">
                <a:solidFill>
                  <a:srgbClr val="0000FF"/>
                </a:solidFill>
              </a:rPr>
              <a:t>Example 1</a:t>
            </a:r>
            <a:endParaRPr lang="en-US" dirty="0">
              <a:solidFill>
                <a:srgbClr val="0000FF"/>
              </a:solidFill>
            </a:endParaRPr>
          </a:p>
        </p:txBody>
      </p:sp>
    </p:spTree>
    <p:extLst>
      <p:ext uri="{BB962C8B-B14F-4D97-AF65-F5344CB8AC3E}">
        <p14:creationId xmlns:p14="http://schemas.microsoft.com/office/powerpoint/2010/main" val="36355374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74847B6B-10DA-4F4C-8C98-8A9EAFA2E1E1}" type="slidenum">
              <a:rPr lang="en-US">
                <a:latin typeface="Verdana" pitchFamily="34" charset="0"/>
                <a:ea typeface="新細明體" pitchFamily="18" charset="-120"/>
              </a:rPr>
              <a:pPr eaLnBrk="1" hangingPunct="1"/>
              <a:t>145</a:t>
            </a:fld>
            <a:endParaRPr lang="en-US">
              <a:latin typeface="Verdana" pitchFamily="34" charset="0"/>
              <a:ea typeface="新細明體" pitchFamily="18" charset="-120"/>
            </a:endParaRPr>
          </a:p>
        </p:txBody>
      </p:sp>
      <p:sp>
        <p:nvSpPr>
          <p:cNvPr id="5" name="Rectangle 4"/>
          <p:cNvSpPr>
            <a:spLocks noChangeArrowheads="1"/>
          </p:cNvSpPr>
          <p:nvPr/>
        </p:nvSpPr>
        <p:spPr bwMode="auto">
          <a:xfrm>
            <a:off x="228600" y="914400"/>
            <a:ext cx="8713788" cy="5202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US" sz="2000" dirty="0"/>
              <a:t>	TTL	</a:t>
            </a:r>
            <a:r>
              <a:rPr lang="en-US" sz="2000" dirty="0">
                <a:hlinkClick r:id="rId3" action="ppaction://hlinkfile"/>
              </a:rPr>
              <a:t>factorial</a:t>
            </a:r>
            <a:endParaRPr lang="en-US" sz="2000" dirty="0"/>
          </a:p>
          <a:p>
            <a:r>
              <a:rPr lang="en-US" sz="2000" dirty="0"/>
              <a:t>	AREA	</a:t>
            </a:r>
            <a:r>
              <a:rPr lang="en-US" sz="2000" dirty="0" err="1"/>
              <a:t>MyProgram</a:t>
            </a:r>
            <a:r>
              <a:rPr lang="en-US" sz="2000" dirty="0"/>
              <a:t>, CODE, READONLY 	; start of code</a:t>
            </a:r>
          </a:p>
          <a:p>
            <a:r>
              <a:rPr lang="en-US" sz="2000" dirty="0"/>
              <a:t>	ENTRY</a:t>
            </a:r>
          </a:p>
          <a:p>
            <a:r>
              <a:rPr lang="en-US" sz="2000" dirty="0"/>
              <a:t>Main					</a:t>
            </a:r>
            <a:r>
              <a:rPr lang="pt-BR" sz="2000" b="1" dirty="0">
                <a:solidFill>
                  <a:srgbClr val="984807"/>
                </a:solidFill>
              </a:rPr>
              <a:t>				</a:t>
            </a:r>
          </a:p>
          <a:p>
            <a:pPr>
              <a:lnSpc>
                <a:spcPct val="110000"/>
              </a:lnSpc>
              <a:buFont typeface="Wingdings" pitchFamily="2" charset="2"/>
              <a:buNone/>
            </a:pPr>
            <a:r>
              <a:rPr lang="pt-BR" sz="2000" b="1" dirty="0">
                <a:solidFill>
                  <a:srgbClr val="984807"/>
                </a:solidFill>
              </a:rPr>
              <a:t>	LDR	R0, A		; R0 = A</a:t>
            </a:r>
          </a:p>
          <a:p>
            <a:pPr>
              <a:lnSpc>
                <a:spcPct val="110000"/>
              </a:lnSpc>
              <a:buFont typeface="Wingdings" pitchFamily="2" charset="2"/>
              <a:buNone/>
            </a:pPr>
            <a:r>
              <a:rPr lang="pt-BR" sz="2000" b="1" dirty="0">
                <a:solidFill>
                  <a:srgbClr val="984807"/>
                </a:solidFill>
              </a:rPr>
              <a:t>	SUBS      R1, R0, #1	; R1 = A - 1</a:t>
            </a:r>
          </a:p>
          <a:p>
            <a:pPr>
              <a:lnSpc>
                <a:spcPct val="110000"/>
              </a:lnSpc>
              <a:buFont typeface="Wingdings" pitchFamily="2" charset="2"/>
              <a:buNone/>
            </a:pPr>
            <a:r>
              <a:rPr lang="pt-BR" sz="2000" b="1" dirty="0">
                <a:solidFill>
                  <a:srgbClr val="984807"/>
                </a:solidFill>
              </a:rPr>
              <a:t>LOOP	MULNE  R0, R1, R0	; multiply as long as R1 &gt; 0</a:t>
            </a:r>
          </a:p>
          <a:p>
            <a:pPr>
              <a:lnSpc>
                <a:spcPct val="110000"/>
              </a:lnSpc>
              <a:buFont typeface="Wingdings" pitchFamily="2" charset="2"/>
              <a:buNone/>
            </a:pPr>
            <a:r>
              <a:rPr lang="pt-BR" sz="2000" b="1" dirty="0">
                <a:solidFill>
                  <a:srgbClr val="984807"/>
                </a:solidFill>
              </a:rPr>
              <a:t>	SUBS	R1, R1, #1	; decrement counter</a:t>
            </a:r>
          </a:p>
          <a:p>
            <a:pPr>
              <a:lnSpc>
                <a:spcPct val="110000"/>
              </a:lnSpc>
              <a:buFont typeface="Wingdings" pitchFamily="2" charset="2"/>
              <a:buNone/>
            </a:pPr>
            <a:r>
              <a:rPr lang="pt-BR" sz="2000" b="1" dirty="0">
                <a:solidFill>
                  <a:srgbClr val="984807"/>
                </a:solidFill>
              </a:rPr>
              <a:t>	BGT	LOOP		; if item &gt; 0, carry on</a:t>
            </a:r>
          </a:p>
          <a:p>
            <a:pPr>
              <a:lnSpc>
                <a:spcPct val="110000"/>
              </a:lnSpc>
              <a:buFont typeface="Wingdings" pitchFamily="2" charset="2"/>
              <a:buNone/>
            </a:pPr>
            <a:r>
              <a:rPr lang="pt-BR" sz="2000" b="1" dirty="0">
                <a:solidFill>
                  <a:srgbClr val="984807"/>
                </a:solidFill>
              </a:rPr>
              <a:t>	STR	R0, RESULT	; Store result to M[RESULT]</a:t>
            </a:r>
          </a:p>
          <a:p>
            <a:r>
              <a:rPr lang="en-US" sz="2000" dirty="0"/>
              <a:t>HERE	BAL	HERE		; end of code </a:t>
            </a:r>
          </a:p>
          <a:p>
            <a:endParaRPr lang="en-US" sz="2000" dirty="0"/>
          </a:p>
          <a:p>
            <a:r>
              <a:rPr lang="en-US" sz="2000" dirty="0"/>
              <a:t>	AREA	Data1, DATA, READWRITE  	</a:t>
            </a:r>
          </a:p>
          <a:p>
            <a:pPr>
              <a:buFont typeface="Arial" pitchFamily="34" charset="0"/>
              <a:buNone/>
            </a:pPr>
            <a:r>
              <a:rPr lang="en-US" sz="2000" b="1" dirty="0">
                <a:solidFill>
                  <a:srgbClr val="0000FF"/>
                </a:solidFill>
              </a:rPr>
              <a:t>A	DCD 	4</a:t>
            </a:r>
          </a:p>
          <a:p>
            <a:r>
              <a:rPr lang="en-US" sz="2000" b="1" dirty="0">
                <a:solidFill>
                  <a:srgbClr val="0000FF"/>
                </a:solidFill>
              </a:rPr>
              <a:t>RESULT	DCD	0</a:t>
            </a:r>
          </a:p>
          <a:p>
            <a:r>
              <a:rPr lang="en-US" sz="2000" dirty="0"/>
              <a:t>	END					</a:t>
            </a:r>
          </a:p>
        </p:txBody>
      </p:sp>
      <p:sp>
        <p:nvSpPr>
          <p:cNvPr id="6" name="Title 1"/>
          <p:cNvSpPr>
            <a:spLocks noGrp="1"/>
          </p:cNvSpPr>
          <p:nvPr>
            <p:ph type="title"/>
          </p:nvPr>
        </p:nvSpPr>
        <p:spPr/>
        <p:txBody>
          <a:bodyPr rtlCol="0">
            <a:normAutofit fontScale="90000"/>
          </a:bodyPr>
          <a:lstStyle/>
          <a:p>
            <a:pPr eaLnBrk="1" fontAlgn="auto" hangingPunct="1">
              <a:spcAft>
                <a:spcPts val="0"/>
              </a:spcAft>
              <a:defRPr/>
            </a:pPr>
            <a:r>
              <a:rPr lang="en-US" dirty="0" smtClean="0">
                <a:solidFill>
                  <a:srgbClr val="0000FF"/>
                </a:solidFill>
              </a:rPr>
              <a:t>Example 1</a:t>
            </a:r>
            <a:endParaRPr lang="en-US" dirty="0">
              <a:solidFill>
                <a:srgbClr val="0000FF"/>
              </a:solidFill>
            </a:endParaRPr>
          </a:p>
        </p:txBody>
      </p:sp>
    </p:spTree>
    <p:extLst>
      <p:ext uri="{BB962C8B-B14F-4D97-AF65-F5344CB8AC3E}">
        <p14:creationId xmlns:p14="http://schemas.microsoft.com/office/powerpoint/2010/main" val="22773117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85800"/>
          </a:xfrm>
        </p:spPr>
        <p:txBody>
          <a:bodyPr rtlCol="0">
            <a:normAutofit fontScale="90000"/>
          </a:bodyPr>
          <a:lstStyle/>
          <a:p>
            <a:pPr eaLnBrk="1" fontAlgn="auto" hangingPunct="1">
              <a:spcAft>
                <a:spcPts val="0"/>
              </a:spcAft>
              <a:defRPr/>
            </a:pPr>
            <a:r>
              <a:rPr lang="en-US" dirty="0" smtClean="0">
                <a:solidFill>
                  <a:srgbClr val="0000FF"/>
                </a:solidFill>
              </a:rPr>
              <a:t>Example </a:t>
            </a:r>
            <a:r>
              <a:rPr lang="en-US" dirty="0">
                <a:solidFill>
                  <a:srgbClr val="0000FF"/>
                </a:solidFill>
              </a:rPr>
              <a:t>2</a:t>
            </a:r>
          </a:p>
        </p:txBody>
      </p:sp>
      <p:sp>
        <p:nvSpPr>
          <p:cNvPr id="26627" name="Content Placeholder 2"/>
          <p:cNvSpPr>
            <a:spLocks noGrp="1"/>
          </p:cNvSpPr>
          <p:nvPr>
            <p:ph idx="1"/>
          </p:nvPr>
        </p:nvSpPr>
        <p:spPr>
          <a:xfrm>
            <a:off x="762000" y="2209800"/>
            <a:ext cx="7848600" cy="4038600"/>
          </a:xfrm>
          <a:ln>
            <a:solidFill>
              <a:schemeClr val="tx1"/>
            </a:solidFill>
            <a:miter lim="800000"/>
            <a:headEnd/>
            <a:tailEnd/>
          </a:ln>
        </p:spPr>
        <p:txBody>
          <a:bodyPr/>
          <a:lstStyle/>
          <a:p>
            <a:pPr eaLnBrk="1" hangingPunct="1">
              <a:defRPr/>
            </a:pPr>
            <a:r>
              <a:rPr lang="en-US" sz="2400" dirty="0" smtClean="0"/>
              <a:t>Description: </a:t>
            </a:r>
          </a:p>
          <a:p>
            <a:pPr eaLnBrk="1" hangingPunct="1">
              <a:buFont typeface="Arial" pitchFamily="34" charset="0"/>
              <a:buNone/>
              <a:defRPr/>
            </a:pPr>
            <a:r>
              <a:rPr lang="en-US" sz="2400" dirty="0" smtClean="0"/>
              <a:t>	</a:t>
            </a:r>
            <a:r>
              <a:rPr lang="en-US" sz="2400" i="1" dirty="0" smtClean="0"/>
              <a:t>Given an array ARR of integers of size N, find the maximum value in ARR. Store the result in RESULT</a:t>
            </a:r>
          </a:p>
          <a:p>
            <a:pPr eaLnBrk="1" hangingPunct="1">
              <a:tabLst>
                <a:tab pos="6176963" algn="l"/>
              </a:tabLst>
              <a:defRPr/>
            </a:pPr>
            <a:r>
              <a:rPr lang="en-US" sz="2400" dirty="0" smtClean="0"/>
              <a:t> Input: </a:t>
            </a:r>
          </a:p>
          <a:p>
            <a:pPr marL="457200" lvl="1" indent="0" eaLnBrk="1" hangingPunct="1">
              <a:buFont typeface="Arial" pitchFamily="34" charset="0"/>
              <a:buNone/>
              <a:tabLst>
                <a:tab pos="6176963" algn="l"/>
              </a:tabLst>
              <a:defRPr/>
            </a:pPr>
            <a:r>
              <a:rPr lang="en-US" sz="2400" dirty="0" smtClean="0"/>
              <a:t>       M[N] = 5</a:t>
            </a:r>
          </a:p>
          <a:p>
            <a:pPr marL="457200" lvl="1" indent="0" eaLnBrk="1" hangingPunct="1">
              <a:buFont typeface="Arial" pitchFamily="34" charset="0"/>
              <a:buNone/>
              <a:tabLst>
                <a:tab pos="6176963" algn="l"/>
              </a:tabLst>
              <a:defRPr/>
            </a:pPr>
            <a:r>
              <a:rPr lang="en-US" sz="2400" dirty="0" smtClean="0"/>
              <a:t>       M[ARR] = -2, 9, 121,-222, 5</a:t>
            </a:r>
          </a:p>
          <a:p>
            <a:pPr eaLnBrk="1" hangingPunct="1">
              <a:defRPr/>
            </a:pPr>
            <a:r>
              <a:rPr lang="en-US" sz="2400" dirty="0" smtClean="0"/>
              <a:t>Output: </a:t>
            </a:r>
          </a:p>
          <a:p>
            <a:pPr marL="0" indent="0" eaLnBrk="1" hangingPunct="1">
              <a:buFont typeface="Arial" pitchFamily="34" charset="0"/>
              <a:buNone/>
              <a:defRPr/>
            </a:pPr>
            <a:r>
              <a:rPr lang="en-US" sz="2400" dirty="0" smtClean="0"/>
              <a:t>	M[RESULT] </a:t>
            </a:r>
          </a:p>
        </p:txBody>
      </p:sp>
      <p:sp>
        <p:nvSpPr>
          <p:cNvPr id="68612"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7D645236-88CF-48E5-8451-A0FD1B3CAD08}" type="slidenum">
              <a:rPr lang="en-US">
                <a:solidFill>
                  <a:srgbClr val="898989"/>
                </a:solidFill>
              </a:rPr>
              <a:pPr eaLnBrk="1" hangingPunct="1"/>
              <a:t>146</a:t>
            </a:fld>
            <a:endParaRPr lang="en-US">
              <a:solidFill>
                <a:srgbClr val="898989"/>
              </a:solidFill>
            </a:endParaRPr>
          </a:p>
        </p:txBody>
      </p:sp>
      <p:sp>
        <p:nvSpPr>
          <p:cNvPr id="68613" name="Rectangle 4"/>
          <p:cNvSpPr>
            <a:spLocks noChangeArrowheads="1"/>
          </p:cNvSpPr>
          <p:nvPr/>
        </p:nvSpPr>
        <p:spPr bwMode="auto">
          <a:xfrm>
            <a:off x="457200" y="914400"/>
            <a:ext cx="77724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200"/>
              <a:t>Write the assembly code to perform the following task:</a:t>
            </a:r>
          </a:p>
        </p:txBody>
      </p:sp>
    </p:spTree>
    <p:extLst>
      <p:ext uri="{BB962C8B-B14F-4D97-AF65-F5344CB8AC3E}">
        <p14:creationId xmlns:p14="http://schemas.microsoft.com/office/powerpoint/2010/main" val="365687595"/>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00FF"/>
                </a:solidFill>
              </a:rPr>
              <a:t>Example 2</a:t>
            </a:r>
            <a:endParaRPr lang="en-US" dirty="0"/>
          </a:p>
        </p:txBody>
      </p:sp>
      <p:sp>
        <p:nvSpPr>
          <p:cNvPr id="6963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F2F0811A-F83A-4DB8-8511-41FB21016551}" type="slidenum">
              <a:rPr lang="en-US">
                <a:latin typeface="Verdana" pitchFamily="34" charset="0"/>
                <a:ea typeface="新細明體" pitchFamily="18" charset="-120"/>
              </a:rPr>
              <a:pPr eaLnBrk="1" hangingPunct="1"/>
              <a:t>147</a:t>
            </a:fld>
            <a:endParaRPr lang="en-US">
              <a:latin typeface="Verdana" pitchFamily="34" charset="0"/>
              <a:ea typeface="新細明體" pitchFamily="18" charset="-120"/>
            </a:endParaRPr>
          </a:p>
        </p:txBody>
      </p:sp>
      <p:sp>
        <p:nvSpPr>
          <p:cNvPr id="69635" name="Rectangle 4"/>
          <p:cNvSpPr>
            <a:spLocks noChangeArrowheads="1"/>
          </p:cNvSpPr>
          <p:nvPr/>
        </p:nvSpPr>
        <p:spPr bwMode="auto">
          <a:xfrm>
            <a:off x="300038" y="2133600"/>
            <a:ext cx="8310562" cy="30464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US" sz="2400"/>
              <a:t>RESULT = ARR[0];	           	// R2 </a:t>
            </a:r>
            <a:r>
              <a:rPr lang="en-US" sz="2400">
                <a:sym typeface="Wingdings" pitchFamily="2" charset="2"/>
              </a:rPr>
              <a:t> </a:t>
            </a:r>
            <a:r>
              <a:rPr lang="en-US" sz="2400"/>
              <a:t>MAX (intialize to 1</a:t>
            </a:r>
            <a:r>
              <a:rPr lang="en-US" sz="2400" baseline="30000"/>
              <a:t>st</a:t>
            </a:r>
            <a:r>
              <a:rPr lang="en-US" sz="2400"/>
              <a:t> item)</a:t>
            </a:r>
          </a:p>
          <a:p>
            <a:r>
              <a:rPr lang="en-US" sz="2400"/>
              <a:t>for (int i=N; i&gt;0; i--)		// R0 </a:t>
            </a:r>
            <a:r>
              <a:rPr lang="en-US" sz="2400">
                <a:sym typeface="Wingdings" pitchFamily="2" charset="2"/>
              </a:rPr>
              <a:t> i</a:t>
            </a:r>
            <a:r>
              <a:rPr lang="en-US" sz="2400"/>
              <a:t>, </a:t>
            </a:r>
          </a:p>
          <a:p>
            <a:r>
              <a:rPr lang="en-US" sz="2400"/>
              <a:t>{</a:t>
            </a:r>
          </a:p>
          <a:p>
            <a:r>
              <a:rPr lang="en-US" sz="2400"/>
              <a:t>       item = ARR[i|;		// R3 </a:t>
            </a:r>
            <a:r>
              <a:rPr lang="en-US" sz="2400">
                <a:sym typeface="Wingdings" pitchFamily="2" charset="2"/>
              </a:rPr>
              <a:t> </a:t>
            </a:r>
            <a:r>
              <a:rPr lang="en-US" sz="2400"/>
              <a:t>item</a:t>
            </a:r>
          </a:p>
          <a:p>
            <a:r>
              <a:rPr lang="en-US" sz="2400"/>
              <a:t>				// R1 </a:t>
            </a:r>
            <a:r>
              <a:rPr lang="en-US" sz="2400">
                <a:sym typeface="Wingdings" pitchFamily="2" charset="2"/>
              </a:rPr>
              <a:t> </a:t>
            </a:r>
            <a:r>
              <a:rPr lang="en-US" sz="2400"/>
              <a:t>pointer of ARR[i]</a:t>
            </a:r>
          </a:p>
          <a:p>
            <a:r>
              <a:rPr lang="en-US" sz="2400"/>
              <a:t>       if (item &gt; MAX) </a:t>
            </a:r>
          </a:p>
          <a:p>
            <a:r>
              <a:rPr lang="en-US" sz="2400"/>
              <a:t>             MAX = item;</a:t>
            </a:r>
          </a:p>
          <a:p>
            <a:r>
              <a:rPr lang="en-US" sz="2400"/>
              <a:t>}</a:t>
            </a:r>
          </a:p>
        </p:txBody>
      </p:sp>
    </p:spTree>
    <p:extLst>
      <p:ext uri="{BB962C8B-B14F-4D97-AF65-F5344CB8AC3E}">
        <p14:creationId xmlns:p14="http://schemas.microsoft.com/office/powerpoint/2010/main" val="2402892187"/>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00FF"/>
                </a:solidFill>
              </a:rPr>
              <a:t>Example 2</a:t>
            </a:r>
            <a:endParaRPr lang="en-US" dirty="0"/>
          </a:p>
        </p:txBody>
      </p:sp>
      <p:sp>
        <p:nvSpPr>
          <p:cNvPr id="7065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42116183-9818-4455-B094-01E8BCF65DC1}" type="slidenum">
              <a:rPr lang="en-US">
                <a:latin typeface="Verdana" pitchFamily="34" charset="0"/>
                <a:ea typeface="新細明體" pitchFamily="18" charset="-120"/>
              </a:rPr>
              <a:pPr eaLnBrk="1" hangingPunct="1"/>
              <a:t>148</a:t>
            </a:fld>
            <a:endParaRPr lang="en-US">
              <a:latin typeface="Verdana" pitchFamily="34" charset="0"/>
              <a:ea typeface="新細明體" pitchFamily="18" charset="-120"/>
            </a:endParaRPr>
          </a:p>
        </p:txBody>
      </p:sp>
      <p:sp>
        <p:nvSpPr>
          <p:cNvPr id="4" name="Rectangle 3"/>
          <p:cNvSpPr>
            <a:spLocks noChangeArrowheads="1"/>
          </p:cNvSpPr>
          <p:nvPr/>
        </p:nvSpPr>
        <p:spPr bwMode="auto">
          <a:xfrm>
            <a:off x="280988" y="990600"/>
            <a:ext cx="8710612" cy="53736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10000"/>
              </a:lnSpc>
              <a:buFont typeface="Wingdings" pitchFamily="2" charset="2"/>
              <a:buNone/>
            </a:pPr>
            <a:r>
              <a:rPr lang="pt-BR" sz="2400" i="1"/>
              <a:t>i </a:t>
            </a:r>
            <a:r>
              <a:rPr lang="pt-BR" sz="2400">
                <a:sym typeface="Wingdings" pitchFamily="2" charset="2"/>
              </a:rPr>
              <a:t> N</a:t>
            </a:r>
            <a:r>
              <a:rPr lang="pt-BR" sz="2400"/>
              <a:t>				; R0 to store counter</a:t>
            </a:r>
          </a:p>
          <a:p>
            <a:pPr>
              <a:lnSpc>
                <a:spcPct val="110000"/>
              </a:lnSpc>
              <a:buFont typeface="Wingdings" pitchFamily="2" charset="2"/>
              <a:buNone/>
            </a:pPr>
            <a:r>
              <a:rPr lang="pt-BR" sz="2400">
                <a:sym typeface="Wingdings" pitchFamily="2" charset="2"/>
              </a:rPr>
              <a:t>pointer  ARR		; R1 to point to current item in table</a:t>
            </a:r>
          </a:p>
          <a:p>
            <a:pPr>
              <a:lnSpc>
                <a:spcPct val="110000"/>
              </a:lnSpc>
              <a:buFont typeface="Wingdings" pitchFamily="2" charset="2"/>
              <a:buNone/>
            </a:pPr>
            <a:r>
              <a:rPr lang="pt-BR" sz="2400">
                <a:sym typeface="Wingdings" pitchFamily="2" charset="2"/>
              </a:rPr>
              <a:t>MAX  M[pointer]    		 ; R2 to store the maximum number</a:t>
            </a:r>
            <a:endParaRPr lang="pt-BR" sz="2400"/>
          </a:p>
          <a:p>
            <a:pPr>
              <a:lnSpc>
                <a:spcPct val="110000"/>
              </a:lnSpc>
              <a:buFont typeface="Wingdings" pitchFamily="2" charset="2"/>
              <a:buNone/>
            </a:pPr>
            <a:r>
              <a:rPr lang="pt-BR" sz="2400"/>
              <a:t>REPEAT </a:t>
            </a:r>
          </a:p>
          <a:p>
            <a:pPr>
              <a:lnSpc>
                <a:spcPct val="110000"/>
              </a:lnSpc>
              <a:buFont typeface="Wingdings" pitchFamily="2" charset="2"/>
              <a:buNone/>
            </a:pPr>
            <a:r>
              <a:rPr lang="pt-BR" sz="2400"/>
              <a:t>	ITEM </a:t>
            </a:r>
            <a:r>
              <a:rPr lang="pt-BR" sz="2400">
                <a:sym typeface="Wingdings" pitchFamily="2" charset="2"/>
              </a:rPr>
              <a:t> M[pointer] 	    ; R3 to store current item </a:t>
            </a:r>
          </a:p>
          <a:p>
            <a:pPr>
              <a:lnSpc>
                <a:spcPct val="110000"/>
              </a:lnSpc>
              <a:buFont typeface="Wingdings" pitchFamily="2" charset="2"/>
              <a:buNone/>
            </a:pPr>
            <a:r>
              <a:rPr lang="pt-BR" sz="2400">
                <a:sym typeface="Wingdings" pitchFamily="2" charset="2"/>
              </a:rPr>
              <a:t>	pointer  pointer + 4     ; update pointer to next item</a:t>
            </a:r>
          </a:p>
          <a:p>
            <a:pPr>
              <a:lnSpc>
                <a:spcPct val="110000"/>
              </a:lnSpc>
              <a:buFont typeface="Wingdings" pitchFamily="2" charset="2"/>
              <a:buNone/>
            </a:pPr>
            <a:r>
              <a:rPr lang="pt-BR" sz="2400">
                <a:sym typeface="Wingdings" pitchFamily="2" charset="2"/>
              </a:rPr>
              <a:t>	IF ITEM &gt; MAX</a:t>
            </a:r>
            <a:endParaRPr lang="pt-BR" sz="2400"/>
          </a:p>
          <a:p>
            <a:pPr>
              <a:lnSpc>
                <a:spcPct val="110000"/>
              </a:lnSpc>
              <a:buFont typeface="Wingdings" pitchFamily="2" charset="2"/>
              <a:buNone/>
            </a:pPr>
            <a:r>
              <a:rPr lang="pt-BR" sz="2400"/>
              <a:t>	       MAX </a:t>
            </a:r>
            <a:r>
              <a:rPr lang="pt-BR" sz="2400">
                <a:sym typeface="Wingdings" pitchFamily="2" charset="2"/>
              </a:rPr>
              <a:t> ITEM	    ; new maximum value if ITEM &gt; MAX</a:t>
            </a:r>
          </a:p>
          <a:p>
            <a:pPr>
              <a:lnSpc>
                <a:spcPct val="110000"/>
              </a:lnSpc>
              <a:buFont typeface="Wingdings" pitchFamily="2" charset="2"/>
              <a:buNone/>
            </a:pPr>
            <a:r>
              <a:rPr lang="pt-BR" sz="2400">
                <a:sym typeface="Wingdings" pitchFamily="2" charset="2"/>
              </a:rPr>
              <a:t>	END IF</a:t>
            </a:r>
          </a:p>
          <a:p>
            <a:pPr>
              <a:lnSpc>
                <a:spcPct val="110000"/>
              </a:lnSpc>
              <a:buFont typeface="Wingdings" pitchFamily="2" charset="2"/>
              <a:buNone/>
            </a:pPr>
            <a:r>
              <a:rPr lang="pt-BR" sz="2400">
                <a:sym typeface="Wingdings" pitchFamily="2" charset="2"/>
              </a:rPr>
              <a:t>	i  i – 1		    ; decrement counter</a:t>
            </a:r>
          </a:p>
          <a:p>
            <a:pPr>
              <a:lnSpc>
                <a:spcPct val="110000"/>
              </a:lnSpc>
              <a:buFont typeface="Wingdings" pitchFamily="2" charset="2"/>
              <a:buNone/>
            </a:pPr>
            <a:r>
              <a:rPr lang="pt-BR" sz="2400">
                <a:sym typeface="Wingdings" pitchFamily="2" charset="2"/>
              </a:rPr>
              <a:t>Until i = 0</a:t>
            </a:r>
          </a:p>
          <a:p>
            <a:pPr>
              <a:lnSpc>
                <a:spcPct val="110000"/>
              </a:lnSpc>
              <a:buFont typeface="Wingdings" pitchFamily="2" charset="2"/>
              <a:buNone/>
            </a:pPr>
            <a:r>
              <a:rPr lang="pt-BR" sz="2400">
                <a:sym typeface="Wingdings" pitchFamily="2" charset="2"/>
              </a:rPr>
              <a:t>M[RESULT] = MAX</a:t>
            </a:r>
          </a:p>
          <a:p>
            <a:pPr>
              <a:lnSpc>
                <a:spcPct val="110000"/>
              </a:lnSpc>
              <a:buFont typeface="Wingdings" pitchFamily="2" charset="2"/>
              <a:buNone/>
            </a:pPr>
            <a:r>
              <a:rPr lang="pt-BR" sz="2400">
                <a:sym typeface="Wingdings" pitchFamily="2" charset="2"/>
              </a:rPr>
              <a:t>	</a:t>
            </a:r>
            <a:endParaRPr lang="pt-BR" sz="2400"/>
          </a:p>
        </p:txBody>
      </p:sp>
    </p:spTree>
    <p:extLst>
      <p:ext uri="{BB962C8B-B14F-4D97-AF65-F5344CB8AC3E}">
        <p14:creationId xmlns:p14="http://schemas.microsoft.com/office/powerpoint/2010/main" val="38723112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74465561-32CA-4663-9E76-988DF1487954}" type="slidenum">
              <a:rPr lang="en-US">
                <a:latin typeface="Verdana" pitchFamily="34" charset="0"/>
                <a:ea typeface="新細明體" pitchFamily="18" charset="-120"/>
              </a:rPr>
              <a:pPr eaLnBrk="1" hangingPunct="1"/>
              <a:t>149</a:t>
            </a:fld>
            <a:endParaRPr lang="en-US">
              <a:latin typeface="Verdana" pitchFamily="34" charset="0"/>
              <a:ea typeface="新細明體" pitchFamily="18" charset="-120"/>
            </a:endParaRPr>
          </a:p>
        </p:txBody>
      </p:sp>
      <p:sp>
        <p:nvSpPr>
          <p:cNvPr id="5" name="Rectangle 4"/>
          <p:cNvSpPr>
            <a:spLocks noChangeArrowheads="1"/>
          </p:cNvSpPr>
          <p:nvPr/>
        </p:nvSpPr>
        <p:spPr bwMode="auto">
          <a:xfrm>
            <a:off x="277812" y="609600"/>
            <a:ext cx="8713788" cy="6203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US" sz="1900" dirty="0"/>
              <a:t>	TTL	</a:t>
            </a:r>
            <a:r>
              <a:rPr lang="en-US" sz="1900" dirty="0" err="1">
                <a:hlinkClick r:id="rId3" action="ppaction://hlinkfile"/>
              </a:rPr>
              <a:t>GetMaximumNum</a:t>
            </a:r>
            <a:endParaRPr lang="en-US" sz="1900" dirty="0"/>
          </a:p>
          <a:p>
            <a:r>
              <a:rPr lang="en-US" sz="1900" dirty="0"/>
              <a:t>	AREA	</a:t>
            </a:r>
            <a:r>
              <a:rPr lang="en-US" sz="1900" dirty="0" err="1"/>
              <a:t>MyProgram</a:t>
            </a:r>
            <a:r>
              <a:rPr lang="en-US" sz="1900" dirty="0"/>
              <a:t>, CODE, READONLY 	; start of code</a:t>
            </a:r>
          </a:p>
          <a:p>
            <a:r>
              <a:rPr lang="en-US" sz="1900" dirty="0"/>
              <a:t>	ENTRY</a:t>
            </a:r>
          </a:p>
          <a:p>
            <a:r>
              <a:rPr lang="en-US" sz="1900" dirty="0"/>
              <a:t>Main					</a:t>
            </a:r>
            <a:r>
              <a:rPr lang="pt-BR" sz="1900" b="1" dirty="0">
                <a:solidFill>
                  <a:srgbClr val="984807"/>
                </a:solidFill>
              </a:rPr>
              <a:t>				</a:t>
            </a:r>
          </a:p>
          <a:p>
            <a:pPr>
              <a:lnSpc>
                <a:spcPct val="110000"/>
              </a:lnSpc>
              <a:buFont typeface="Wingdings" pitchFamily="2" charset="2"/>
              <a:buNone/>
            </a:pPr>
            <a:r>
              <a:rPr lang="pt-BR" sz="1900" b="1" dirty="0">
                <a:solidFill>
                  <a:srgbClr val="984807"/>
                </a:solidFill>
              </a:rPr>
              <a:t>	LDR	R0, N		; R0 = counter</a:t>
            </a:r>
          </a:p>
          <a:p>
            <a:pPr>
              <a:lnSpc>
                <a:spcPct val="110000"/>
              </a:lnSpc>
              <a:buFont typeface="Wingdings" pitchFamily="2" charset="2"/>
              <a:buNone/>
            </a:pPr>
            <a:r>
              <a:rPr lang="pt-BR" sz="1900" b="1" dirty="0">
                <a:solidFill>
                  <a:srgbClr val="984807"/>
                </a:solidFill>
              </a:rPr>
              <a:t>	LDR	R1, =ARR	; R1 = pointer to table</a:t>
            </a:r>
          </a:p>
          <a:p>
            <a:pPr>
              <a:lnSpc>
                <a:spcPct val="110000"/>
              </a:lnSpc>
              <a:buFont typeface="Wingdings" pitchFamily="2" charset="2"/>
              <a:buNone/>
            </a:pPr>
            <a:r>
              <a:rPr lang="pt-BR" sz="1900" b="1" dirty="0">
                <a:solidFill>
                  <a:srgbClr val="984807"/>
                </a:solidFill>
              </a:rPr>
              <a:t>	LDR	R2, [R1]		; R2 = MAX (initialize to ARR[0])</a:t>
            </a:r>
          </a:p>
          <a:p>
            <a:pPr>
              <a:lnSpc>
                <a:spcPct val="110000"/>
              </a:lnSpc>
              <a:buFont typeface="Wingdings" pitchFamily="2" charset="2"/>
              <a:buNone/>
            </a:pPr>
            <a:r>
              <a:rPr lang="pt-BR" sz="1900" b="1" dirty="0">
                <a:solidFill>
                  <a:srgbClr val="984807"/>
                </a:solidFill>
              </a:rPr>
              <a:t>LOOP	LDR	R3, [R1], #4	; R3 = current item, update pointer</a:t>
            </a:r>
          </a:p>
          <a:p>
            <a:pPr>
              <a:lnSpc>
                <a:spcPct val="110000"/>
              </a:lnSpc>
              <a:buFont typeface="Wingdings" pitchFamily="2" charset="2"/>
              <a:buNone/>
            </a:pPr>
            <a:r>
              <a:rPr lang="pt-BR" sz="1900" b="1" dirty="0">
                <a:solidFill>
                  <a:srgbClr val="984807"/>
                </a:solidFill>
              </a:rPr>
              <a:t>	CMP	R2, R3		; Compare current item with MAX</a:t>
            </a:r>
          </a:p>
          <a:p>
            <a:pPr>
              <a:lnSpc>
                <a:spcPct val="110000"/>
              </a:lnSpc>
              <a:buFont typeface="Wingdings" pitchFamily="2" charset="2"/>
              <a:buNone/>
            </a:pPr>
            <a:r>
              <a:rPr lang="pt-BR" sz="1900" b="1" dirty="0">
                <a:solidFill>
                  <a:srgbClr val="984807"/>
                </a:solidFill>
              </a:rPr>
              <a:t>	MOVLT	R2, R3		; if current item &gt; MAX, update MAX</a:t>
            </a:r>
          </a:p>
          <a:p>
            <a:pPr>
              <a:lnSpc>
                <a:spcPct val="110000"/>
              </a:lnSpc>
              <a:buFont typeface="Wingdings" pitchFamily="2" charset="2"/>
              <a:buNone/>
            </a:pPr>
            <a:r>
              <a:rPr lang="pt-BR" sz="1900" b="1" dirty="0">
                <a:solidFill>
                  <a:srgbClr val="984807"/>
                </a:solidFill>
              </a:rPr>
              <a:t>	SUBS	R0, #1		; decrement counter</a:t>
            </a:r>
          </a:p>
          <a:p>
            <a:pPr>
              <a:lnSpc>
                <a:spcPct val="110000"/>
              </a:lnSpc>
              <a:buFont typeface="Wingdings" pitchFamily="2" charset="2"/>
              <a:buNone/>
            </a:pPr>
            <a:r>
              <a:rPr lang="pt-BR" sz="1900" b="1" dirty="0">
                <a:solidFill>
                  <a:srgbClr val="984807"/>
                </a:solidFill>
              </a:rPr>
              <a:t>	BNE	LOOP		; check if all items have been processed</a:t>
            </a:r>
          </a:p>
          <a:p>
            <a:pPr>
              <a:lnSpc>
                <a:spcPct val="110000"/>
              </a:lnSpc>
              <a:buFont typeface="Wingdings" pitchFamily="2" charset="2"/>
              <a:buNone/>
            </a:pPr>
            <a:r>
              <a:rPr lang="pt-BR" sz="1900" b="1" dirty="0">
                <a:solidFill>
                  <a:srgbClr val="984807"/>
                </a:solidFill>
              </a:rPr>
              <a:t>	STR	R2, RESULT	; Store result to M[RESULT]</a:t>
            </a:r>
          </a:p>
          <a:p>
            <a:r>
              <a:rPr lang="en-US" sz="1900" dirty="0"/>
              <a:t>HERE	BAL	HERE	; end of code </a:t>
            </a:r>
          </a:p>
          <a:p>
            <a:endParaRPr lang="en-US" sz="1900" dirty="0"/>
          </a:p>
          <a:p>
            <a:r>
              <a:rPr lang="en-US" sz="1900" dirty="0"/>
              <a:t>	AREA	Data1, DATA, READWRITE  	</a:t>
            </a:r>
          </a:p>
          <a:p>
            <a:r>
              <a:rPr lang="en-US" sz="1900" b="1" dirty="0">
                <a:solidFill>
                  <a:srgbClr val="0000FF"/>
                </a:solidFill>
              </a:rPr>
              <a:t>N	DCD	5</a:t>
            </a:r>
            <a:r>
              <a:rPr lang="en-US" sz="1900" dirty="0"/>
              <a:t>	</a:t>
            </a:r>
          </a:p>
          <a:p>
            <a:pPr>
              <a:buFont typeface="Arial" pitchFamily="34" charset="0"/>
              <a:buNone/>
            </a:pPr>
            <a:r>
              <a:rPr lang="en-US" sz="1900" b="1" dirty="0">
                <a:solidFill>
                  <a:srgbClr val="0000FF"/>
                </a:solidFill>
              </a:rPr>
              <a:t>ARR	DCD 	-2, 9, 121,-222, 5</a:t>
            </a:r>
          </a:p>
          <a:p>
            <a:r>
              <a:rPr lang="en-US" sz="1900" b="1" dirty="0">
                <a:solidFill>
                  <a:srgbClr val="0000FF"/>
                </a:solidFill>
              </a:rPr>
              <a:t>RESULT	DCD	0</a:t>
            </a:r>
          </a:p>
          <a:p>
            <a:r>
              <a:rPr lang="en-US" sz="1900" dirty="0"/>
              <a:t>	END					</a:t>
            </a:r>
          </a:p>
        </p:txBody>
      </p:sp>
      <p:sp>
        <p:nvSpPr>
          <p:cNvPr id="2" name="Title 1"/>
          <p:cNvSpPr>
            <a:spLocks noGrp="1"/>
          </p:cNvSpPr>
          <p:nvPr>
            <p:ph type="title"/>
          </p:nvPr>
        </p:nvSpPr>
        <p:spPr/>
        <p:txBody>
          <a:bodyPr/>
          <a:lstStyle/>
          <a:p>
            <a:r>
              <a:rPr lang="en-US" sz="3600" kern="1200" dirty="0" smtClean="0">
                <a:solidFill>
                  <a:srgbClr val="0000FF"/>
                </a:solidFill>
                <a:effectLst/>
                <a:latin typeface="Calibri"/>
                <a:ea typeface="+mj-ea"/>
                <a:cs typeface="+mj-cs"/>
              </a:rPr>
              <a:t>Example 2</a:t>
            </a:r>
            <a:endParaRPr lang="en-US" dirty="0"/>
          </a:p>
        </p:txBody>
      </p:sp>
    </p:spTree>
    <p:extLst>
      <p:ext uri="{BB962C8B-B14F-4D97-AF65-F5344CB8AC3E}">
        <p14:creationId xmlns:p14="http://schemas.microsoft.com/office/powerpoint/2010/main" val="27431941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4"/>
          <p:cNvSpPr>
            <a:spLocks noGrp="1"/>
          </p:cNvSpPr>
          <p:nvPr>
            <p:ph type="title"/>
          </p:nvPr>
        </p:nvSpPr>
        <p:spPr/>
        <p:txBody>
          <a:bodyPr rtlCol="0">
            <a:normAutofit fontScale="90000"/>
          </a:bodyPr>
          <a:lstStyle/>
          <a:p>
            <a:pPr eaLnBrk="1" hangingPunct="1"/>
            <a:r>
              <a:rPr lang="en-US" dirty="0">
                <a:solidFill>
                  <a:srgbClr val="0000FF"/>
                </a:solidFill>
              </a:rPr>
              <a:t>Status Registers (CPSR and SPSR)</a:t>
            </a:r>
            <a:endParaRPr lang="en-US" b="1" dirty="0">
              <a:solidFill>
                <a:srgbClr val="0000FF"/>
              </a:solidFill>
            </a:endParaRPr>
          </a:p>
        </p:txBody>
      </p:sp>
      <p:sp>
        <p:nvSpPr>
          <p:cNvPr id="2" name="Content Placeholder 1"/>
          <p:cNvSpPr>
            <a:spLocks noGrp="1"/>
          </p:cNvSpPr>
          <p:nvPr>
            <p:ph idx="1"/>
          </p:nvPr>
        </p:nvSpPr>
        <p:spPr>
          <a:xfrm>
            <a:off x="341313" y="2438400"/>
            <a:ext cx="8667750" cy="5105400"/>
          </a:xfrm>
        </p:spPr>
        <p:txBody>
          <a:bodyPr rtlCol="0">
            <a:noAutofit/>
          </a:bodyPr>
          <a:lstStyle/>
          <a:p>
            <a:pPr eaLnBrk="1" fontAlgn="auto" hangingPunct="1">
              <a:spcAft>
                <a:spcPts val="0"/>
              </a:spcAft>
              <a:defRPr/>
            </a:pPr>
            <a:r>
              <a:rPr lang="en-US" sz="2400" b="1" dirty="0" smtClean="0"/>
              <a:t>N (Negative Flag)</a:t>
            </a:r>
          </a:p>
          <a:p>
            <a:pPr lvl="1" eaLnBrk="1" fontAlgn="auto" hangingPunct="1">
              <a:spcAft>
                <a:spcPts val="0"/>
              </a:spcAft>
              <a:defRPr/>
            </a:pPr>
            <a:r>
              <a:rPr lang="en-US" sz="2400" dirty="0" smtClean="0"/>
              <a:t>Indicates a negative in the arithmetic operation</a:t>
            </a:r>
          </a:p>
          <a:p>
            <a:pPr lvl="1" eaLnBrk="1" fontAlgn="auto" hangingPunct="1">
              <a:spcAft>
                <a:spcPts val="0"/>
              </a:spcAft>
              <a:defRPr/>
            </a:pPr>
            <a:r>
              <a:rPr lang="en-US" sz="2400" dirty="0" smtClean="0"/>
              <a:t>Example (Subtract 10 from R2)</a:t>
            </a:r>
          </a:p>
          <a:p>
            <a:pPr marL="457200" lvl="1" indent="0" eaLnBrk="1" fontAlgn="auto" hangingPunct="1">
              <a:spcAft>
                <a:spcPts val="0"/>
              </a:spcAft>
              <a:buFont typeface="Arial" pitchFamily="34" charset="0"/>
              <a:buNone/>
              <a:defRPr/>
            </a:pPr>
            <a:r>
              <a:rPr lang="en-US" sz="2400" dirty="0" smtClean="0"/>
              <a:t>	SUB</a:t>
            </a:r>
            <a:r>
              <a:rPr lang="en-US" sz="2400" b="1" dirty="0" smtClean="0">
                <a:solidFill>
                  <a:srgbClr val="FF0000"/>
                </a:solidFill>
              </a:rPr>
              <a:t>S</a:t>
            </a:r>
            <a:r>
              <a:rPr lang="en-US" sz="2400" dirty="0" smtClean="0"/>
              <a:t> R6, R2, R3   ; R2 = 2, R3 = 10  </a:t>
            </a:r>
          </a:p>
          <a:p>
            <a:pPr marL="457200" lvl="1" indent="0" eaLnBrk="1" fontAlgn="auto" hangingPunct="1">
              <a:spcAft>
                <a:spcPts val="0"/>
              </a:spcAft>
              <a:buFont typeface="Arial" pitchFamily="34" charset="0"/>
              <a:buNone/>
              <a:defRPr/>
            </a:pPr>
            <a:r>
              <a:rPr lang="en-US" sz="2400" dirty="0"/>
              <a:t>	</a:t>
            </a:r>
            <a:r>
              <a:rPr lang="en-US" sz="2400" dirty="0" smtClean="0"/>
              <a:t>	(CPSR will be updated, N = 1)</a:t>
            </a:r>
          </a:p>
          <a:p>
            <a:pPr marL="457200" lvl="1" indent="0" eaLnBrk="1" fontAlgn="auto" hangingPunct="1">
              <a:spcAft>
                <a:spcPts val="0"/>
              </a:spcAft>
              <a:buFont typeface="Arial" pitchFamily="34" charset="0"/>
              <a:buNone/>
              <a:defRPr/>
            </a:pPr>
            <a:r>
              <a:rPr lang="en-US" sz="2400" dirty="0"/>
              <a:t>	</a:t>
            </a:r>
            <a:r>
              <a:rPr lang="en-US" sz="2400" dirty="0" smtClean="0"/>
              <a:t>SUB </a:t>
            </a:r>
            <a:r>
              <a:rPr lang="en-US" sz="2400" dirty="0"/>
              <a:t>R6, R2, R3   ; R2 = 2, R3 = 10  </a:t>
            </a:r>
            <a:endParaRPr lang="en-US" sz="2400" dirty="0" smtClean="0"/>
          </a:p>
          <a:p>
            <a:pPr marL="457200" lvl="1" indent="0" eaLnBrk="1" fontAlgn="auto" hangingPunct="1">
              <a:spcAft>
                <a:spcPts val="0"/>
              </a:spcAft>
              <a:buFont typeface="Arial" pitchFamily="34" charset="0"/>
              <a:buNone/>
              <a:defRPr/>
            </a:pPr>
            <a:r>
              <a:rPr lang="en-US" sz="2400" dirty="0"/>
              <a:t>	</a:t>
            </a:r>
            <a:r>
              <a:rPr lang="en-US" sz="2400" dirty="0" smtClean="0"/>
              <a:t>	(</a:t>
            </a:r>
            <a:r>
              <a:rPr lang="en-US" sz="2400" dirty="0"/>
              <a:t>CPSR will </a:t>
            </a:r>
            <a:r>
              <a:rPr lang="en-US" sz="2400" b="1" dirty="0" smtClean="0"/>
              <a:t>NOT </a:t>
            </a:r>
            <a:r>
              <a:rPr lang="en-US" sz="2400" dirty="0" smtClean="0"/>
              <a:t>be updated, N is not updated)</a:t>
            </a:r>
          </a:p>
        </p:txBody>
      </p:sp>
      <p:sp>
        <p:nvSpPr>
          <p:cNvPr id="1434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7602EE46-1067-4C2B-B01F-05EC6919B732}" type="slidenum">
              <a:rPr lang="en-US">
                <a:solidFill>
                  <a:srgbClr val="898989"/>
                </a:solidFill>
              </a:rPr>
              <a:pPr eaLnBrk="1" hangingPunct="1"/>
              <a:t>15</a:t>
            </a:fld>
            <a:endParaRPr lang="en-US">
              <a:solidFill>
                <a:srgbClr val="898989"/>
              </a:solidFill>
            </a:endParaRPr>
          </a:p>
        </p:txBody>
      </p:sp>
      <p:grpSp>
        <p:nvGrpSpPr>
          <p:cNvPr id="14341" name="Group 12"/>
          <p:cNvGrpSpPr>
            <a:grpSpLocks/>
          </p:cNvGrpSpPr>
          <p:nvPr/>
        </p:nvGrpSpPr>
        <p:grpSpPr bwMode="auto">
          <a:xfrm>
            <a:off x="1200150" y="1148556"/>
            <a:ext cx="6757988" cy="636588"/>
            <a:chOff x="867" y="1325"/>
            <a:chExt cx="4257" cy="401"/>
          </a:xfrm>
        </p:grpSpPr>
        <p:sp>
          <p:nvSpPr>
            <p:cNvPr id="14343" name="Rectangle 13"/>
            <p:cNvSpPr>
              <a:spLocks noChangeArrowheads="1"/>
            </p:cNvSpPr>
            <p:nvPr/>
          </p:nvSpPr>
          <p:spPr bwMode="auto">
            <a:xfrm>
              <a:off x="4276" y="1510"/>
              <a:ext cx="83" cy="189"/>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90000"/>
                </a:lnSpc>
              </a:pPr>
              <a:endParaRPr lang="en-US" sz="1600" b="1">
                <a:latin typeface="Arial" pitchFamily="34" charset="0"/>
              </a:endParaRPr>
            </a:p>
          </p:txBody>
        </p:sp>
        <p:sp>
          <p:nvSpPr>
            <p:cNvPr id="14344" name="Rectangle 14"/>
            <p:cNvSpPr>
              <a:spLocks noChangeArrowheads="1"/>
            </p:cNvSpPr>
            <p:nvPr/>
          </p:nvSpPr>
          <p:spPr bwMode="auto">
            <a:xfrm>
              <a:off x="883" y="1497"/>
              <a:ext cx="571" cy="197"/>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90000"/>
                </a:lnSpc>
              </a:pPr>
              <a:endParaRPr lang="en-US" sz="1600" b="1">
                <a:latin typeface="Arial" pitchFamily="34" charset="0"/>
              </a:endParaRPr>
            </a:p>
          </p:txBody>
        </p:sp>
        <p:sp>
          <p:nvSpPr>
            <p:cNvPr id="14345" name="Rectangle 15"/>
            <p:cNvSpPr>
              <a:spLocks noChangeArrowheads="1"/>
            </p:cNvSpPr>
            <p:nvPr/>
          </p:nvSpPr>
          <p:spPr bwMode="auto">
            <a:xfrm>
              <a:off x="4525" y="1493"/>
              <a:ext cx="566" cy="193"/>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90000"/>
                </a:lnSpc>
              </a:pPr>
              <a:endParaRPr lang="en-US" sz="1600" b="1">
                <a:latin typeface="Arial" pitchFamily="34" charset="0"/>
              </a:endParaRPr>
            </a:p>
          </p:txBody>
        </p:sp>
        <p:sp>
          <p:nvSpPr>
            <p:cNvPr id="14346" name="Rectangle 16"/>
            <p:cNvSpPr>
              <a:spLocks noChangeArrowheads="1"/>
            </p:cNvSpPr>
            <p:nvPr/>
          </p:nvSpPr>
          <p:spPr bwMode="auto">
            <a:xfrm>
              <a:off x="4118" y="1493"/>
              <a:ext cx="258" cy="197"/>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90000"/>
                </a:lnSpc>
              </a:pPr>
              <a:endParaRPr lang="en-US" sz="1600" b="1">
                <a:latin typeface="Arial" pitchFamily="34" charset="0"/>
              </a:endParaRPr>
            </a:p>
          </p:txBody>
        </p:sp>
        <p:sp>
          <p:nvSpPr>
            <p:cNvPr id="14347" name="Line 16"/>
            <p:cNvSpPr>
              <a:spLocks noChangeShapeType="1"/>
            </p:cNvSpPr>
            <p:nvPr/>
          </p:nvSpPr>
          <p:spPr bwMode="auto">
            <a:xfrm>
              <a:off x="1715" y="1481"/>
              <a:ext cx="0" cy="5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8" name="Line 17"/>
            <p:cNvSpPr>
              <a:spLocks noChangeShapeType="1"/>
            </p:cNvSpPr>
            <p:nvPr/>
          </p:nvSpPr>
          <p:spPr bwMode="auto">
            <a:xfrm>
              <a:off x="1847"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9" name="Line 18"/>
            <p:cNvSpPr>
              <a:spLocks noChangeShapeType="1"/>
            </p:cNvSpPr>
            <p:nvPr/>
          </p:nvSpPr>
          <p:spPr bwMode="auto">
            <a:xfrm>
              <a:off x="1979"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0" name="Line 19"/>
            <p:cNvSpPr>
              <a:spLocks noChangeShapeType="1"/>
            </p:cNvSpPr>
            <p:nvPr/>
          </p:nvSpPr>
          <p:spPr bwMode="auto">
            <a:xfrm>
              <a:off x="2112"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1" name="Line 20"/>
            <p:cNvSpPr>
              <a:spLocks noChangeShapeType="1"/>
            </p:cNvSpPr>
            <p:nvPr/>
          </p:nvSpPr>
          <p:spPr bwMode="auto">
            <a:xfrm>
              <a:off x="2245"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2" name="Line 21"/>
            <p:cNvSpPr>
              <a:spLocks noChangeShapeType="1"/>
            </p:cNvSpPr>
            <p:nvPr/>
          </p:nvSpPr>
          <p:spPr bwMode="auto">
            <a:xfrm>
              <a:off x="2377"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3" name="Line 22"/>
            <p:cNvSpPr>
              <a:spLocks noChangeShapeType="1"/>
            </p:cNvSpPr>
            <p:nvPr/>
          </p:nvSpPr>
          <p:spPr bwMode="auto">
            <a:xfrm>
              <a:off x="2510"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4" name="Line 23"/>
            <p:cNvSpPr>
              <a:spLocks noChangeShapeType="1"/>
            </p:cNvSpPr>
            <p:nvPr/>
          </p:nvSpPr>
          <p:spPr bwMode="auto">
            <a:xfrm>
              <a:off x="2641"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5" name="Line 24"/>
            <p:cNvSpPr>
              <a:spLocks noChangeShapeType="1"/>
            </p:cNvSpPr>
            <p:nvPr/>
          </p:nvSpPr>
          <p:spPr bwMode="auto">
            <a:xfrm>
              <a:off x="2782"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6" name="Line 25"/>
            <p:cNvSpPr>
              <a:spLocks noChangeShapeType="1"/>
            </p:cNvSpPr>
            <p:nvPr/>
          </p:nvSpPr>
          <p:spPr bwMode="auto">
            <a:xfrm>
              <a:off x="2907"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7" name="Line 26"/>
            <p:cNvSpPr>
              <a:spLocks noChangeShapeType="1"/>
            </p:cNvSpPr>
            <p:nvPr/>
          </p:nvSpPr>
          <p:spPr bwMode="auto">
            <a:xfrm>
              <a:off x="3056"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8" name="Line 27"/>
            <p:cNvSpPr>
              <a:spLocks noChangeShapeType="1"/>
            </p:cNvSpPr>
            <p:nvPr/>
          </p:nvSpPr>
          <p:spPr bwMode="auto">
            <a:xfrm>
              <a:off x="3188"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9" name="Line 28"/>
            <p:cNvSpPr>
              <a:spLocks noChangeShapeType="1"/>
            </p:cNvSpPr>
            <p:nvPr/>
          </p:nvSpPr>
          <p:spPr bwMode="auto">
            <a:xfrm>
              <a:off x="3320"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0" name="Line 29"/>
            <p:cNvSpPr>
              <a:spLocks noChangeShapeType="1"/>
            </p:cNvSpPr>
            <p:nvPr/>
          </p:nvSpPr>
          <p:spPr bwMode="auto">
            <a:xfrm>
              <a:off x="3453"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1" name="Line 30"/>
            <p:cNvSpPr>
              <a:spLocks noChangeShapeType="1"/>
            </p:cNvSpPr>
            <p:nvPr/>
          </p:nvSpPr>
          <p:spPr bwMode="auto">
            <a:xfrm>
              <a:off x="3585"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2" name="Line 31"/>
            <p:cNvSpPr>
              <a:spLocks noChangeShapeType="1"/>
            </p:cNvSpPr>
            <p:nvPr/>
          </p:nvSpPr>
          <p:spPr bwMode="auto">
            <a:xfrm>
              <a:off x="3718"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3" name="Line 32"/>
            <p:cNvSpPr>
              <a:spLocks noChangeShapeType="1"/>
            </p:cNvSpPr>
            <p:nvPr/>
          </p:nvSpPr>
          <p:spPr bwMode="auto">
            <a:xfrm>
              <a:off x="3850"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4" name="Line 33"/>
            <p:cNvSpPr>
              <a:spLocks noChangeShapeType="1"/>
            </p:cNvSpPr>
            <p:nvPr/>
          </p:nvSpPr>
          <p:spPr bwMode="auto">
            <a:xfrm>
              <a:off x="3982"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5" name="Line 34"/>
            <p:cNvSpPr>
              <a:spLocks noChangeShapeType="1"/>
            </p:cNvSpPr>
            <p:nvPr/>
          </p:nvSpPr>
          <p:spPr bwMode="auto">
            <a:xfrm>
              <a:off x="4114" y="1481"/>
              <a:ext cx="0" cy="22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6" name="Line 35"/>
            <p:cNvSpPr>
              <a:spLocks noChangeShapeType="1"/>
            </p:cNvSpPr>
            <p:nvPr/>
          </p:nvSpPr>
          <p:spPr bwMode="auto">
            <a:xfrm>
              <a:off x="4247" y="1481"/>
              <a:ext cx="0" cy="22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7" name="Line 36"/>
            <p:cNvSpPr>
              <a:spLocks noChangeShapeType="1"/>
            </p:cNvSpPr>
            <p:nvPr/>
          </p:nvSpPr>
          <p:spPr bwMode="auto">
            <a:xfrm>
              <a:off x="4380" y="1489"/>
              <a:ext cx="0" cy="21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8" name="Line 37"/>
            <p:cNvSpPr>
              <a:spLocks noChangeShapeType="1"/>
            </p:cNvSpPr>
            <p:nvPr/>
          </p:nvSpPr>
          <p:spPr bwMode="auto">
            <a:xfrm>
              <a:off x="4521" y="1481"/>
              <a:ext cx="0" cy="22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9" name="Line 38"/>
            <p:cNvSpPr>
              <a:spLocks noChangeShapeType="1"/>
            </p:cNvSpPr>
            <p:nvPr/>
          </p:nvSpPr>
          <p:spPr bwMode="auto">
            <a:xfrm>
              <a:off x="4645"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70" name="Line 39"/>
            <p:cNvSpPr>
              <a:spLocks noChangeShapeType="1"/>
            </p:cNvSpPr>
            <p:nvPr/>
          </p:nvSpPr>
          <p:spPr bwMode="auto">
            <a:xfrm>
              <a:off x="4760"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71" name="Line 40"/>
            <p:cNvSpPr>
              <a:spLocks noChangeShapeType="1"/>
            </p:cNvSpPr>
            <p:nvPr/>
          </p:nvSpPr>
          <p:spPr bwMode="auto">
            <a:xfrm>
              <a:off x="4884" y="1489"/>
              <a:ext cx="0" cy="5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72" name="Line 41"/>
            <p:cNvSpPr>
              <a:spLocks noChangeShapeType="1"/>
            </p:cNvSpPr>
            <p:nvPr/>
          </p:nvSpPr>
          <p:spPr bwMode="auto">
            <a:xfrm>
              <a:off x="5000"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73" name="Line 42"/>
            <p:cNvSpPr>
              <a:spLocks noChangeShapeType="1"/>
            </p:cNvSpPr>
            <p:nvPr/>
          </p:nvSpPr>
          <p:spPr bwMode="auto">
            <a:xfrm>
              <a:off x="1172" y="1485"/>
              <a:ext cx="0" cy="22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74" name="Line 43"/>
            <p:cNvSpPr>
              <a:spLocks noChangeShapeType="1"/>
            </p:cNvSpPr>
            <p:nvPr/>
          </p:nvSpPr>
          <p:spPr bwMode="auto">
            <a:xfrm>
              <a:off x="1313" y="1485"/>
              <a:ext cx="0" cy="2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75" name="Rectangle 45"/>
            <p:cNvSpPr>
              <a:spLocks noChangeArrowheads="1"/>
            </p:cNvSpPr>
            <p:nvPr/>
          </p:nvSpPr>
          <p:spPr bwMode="auto">
            <a:xfrm>
              <a:off x="4620" y="1562"/>
              <a:ext cx="377"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7738" eaLnBrk="0" hangingPunct="0">
                <a:lnSpc>
                  <a:spcPct val="90000"/>
                </a:lnSpc>
              </a:pPr>
              <a:r>
                <a:rPr lang="en-US" sz="1500" b="1">
                  <a:latin typeface="Times New Roman" pitchFamily="18" charset="0"/>
                </a:rPr>
                <a:t>Mode</a:t>
              </a:r>
            </a:p>
          </p:txBody>
        </p:sp>
        <p:sp>
          <p:nvSpPr>
            <p:cNvPr id="14376" name="Rectangle 46"/>
            <p:cNvSpPr>
              <a:spLocks noChangeArrowheads="1"/>
            </p:cNvSpPr>
            <p:nvPr/>
          </p:nvSpPr>
          <p:spPr bwMode="auto">
            <a:xfrm>
              <a:off x="876" y="1531"/>
              <a:ext cx="155"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6675" tIns="26988" rIns="66675" bIns="26988">
              <a:spAutoFit/>
            </a:bodyPr>
            <a:lstStyle/>
            <a:p>
              <a:pPr defTabSz="947738" eaLnBrk="0" hangingPunct="0">
                <a:lnSpc>
                  <a:spcPct val="90000"/>
                </a:lnSpc>
              </a:pPr>
              <a:r>
                <a:rPr lang="en-US" sz="1500" b="1">
                  <a:latin typeface="Times New Roman" pitchFamily="18" charset="0"/>
                </a:rPr>
                <a:t>N</a:t>
              </a:r>
            </a:p>
          </p:txBody>
        </p:sp>
        <p:sp>
          <p:nvSpPr>
            <p:cNvPr id="14377" name="Rectangle 47"/>
            <p:cNvSpPr>
              <a:spLocks noChangeArrowheads="1"/>
            </p:cNvSpPr>
            <p:nvPr/>
          </p:nvSpPr>
          <p:spPr bwMode="auto">
            <a:xfrm>
              <a:off x="1029" y="1526"/>
              <a:ext cx="164"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7738" eaLnBrk="0" hangingPunct="0">
                <a:lnSpc>
                  <a:spcPct val="90000"/>
                </a:lnSpc>
              </a:pPr>
              <a:r>
                <a:rPr lang="en-US" sz="1500" b="1">
                  <a:latin typeface="Times New Roman" pitchFamily="18" charset="0"/>
                </a:rPr>
                <a:t>Z</a:t>
              </a:r>
            </a:p>
          </p:txBody>
        </p:sp>
        <p:sp>
          <p:nvSpPr>
            <p:cNvPr id="14378" name="Rectangle 48"/>
            <p:cNvSpPr>
              <a:spLocks noChangeArrowheads="1"/>
            </p:cNvSpPr>
            <p:nvPr/>
          </p:nvSpPr>
          <p:spPr bwMode="auto">
            <a:xfrm>
              <a:off x="1177" y="1526"/>
              <a:ext cx="171"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7738" eaLnBrk="0" hangingPunct="0">
                <a:lnSpc>
                  <a:spcPct val="90000"/>
                </a:lnSpc>
              </a:pPr>
              <a:r>
                <a:rPr lang="en-US" sz="1500" b="1">
                  <a:latin typeface="Times New Roman" pitchFamily="18" charset="0"/>
                </a:rPr>
                <a:t>C</a:t>
              </a:r>
            </a:p>
          </p:txBody>
        </p:sp>
        <p:sp>
          <p:nvSpPr>
            <p:cNvPr id="14379" name="Rectangle 49"/>
            <p:cNvSpPr>
              <a:spLocks noChangeArrowheads="1"/>
            </p:cNvSpPr>
            <p:nvPr/>
          </p:nvSpPr>
          <p:spPr bwMode="auto">
            <a:xfrm>
              <a:off x="1301" y="1526"/>
              <a:ext cx="171"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7738" eaLnBrk="0" hangingPunct="0">
                <a:lnSpc>
                  <a:spcPct val="90000"/>
                </a:lnSpc>
              </a:pPr>
              <a:r>
                <a:rPr lang="en-US" sz="1500" b="1">
                  <a:latin typeface="Times New Roman" pitchFamily="18" charset="0"/>
                </a:rPr>
                <a:t>V</a:t>
              </a:r>
            </a:p>
          </p:txBody>
        </p:sp>
        <p:sp>
          <p:nvSpPr>
            <p:cNvPr id="14380" name="Rectangle 50"/>
            <p:cNvSpPr>
              <a:spLocks noChangeArrowheads="1"/>
            </p:cNvSpPr>
            <p:nvPr/>
          </p:nvSpPr>
          <p:spPr bwMode="auto">
            <a:xfrm>
              <a:off x="1334" y="1325"/>
              <a:ext cx="16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7738" eaLnBrk="0" hangingPunct="0"/>
              <a:r>
                <a:rPr lang="en-US" sz="1000" b="1">
                  <a:latin typeface="Times New Roman" pitchFamily="18" charset="0"/>
                </a:rPr>
                <a:t>28</a:t>
              </a:r>
            </a:p>
          </p:txBody>
        </p:sp>
        <p:sp>
          <p:nvSpPr>
            <p:cNvPr id="14381" name="Rectangle 51"/>
            <p:cNvSpPr>
              <a:spLocks noChangeArrowheads="1"/>
            </p:cNvSpPr>
            <p:nvPr/>
          </p:nvSpPr>
          <p:spPr bwMode="auto">
            <a:xfrm>
              <a:off x="871" y="1334"/>
              <a:ext cx="16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7738" eaLnBrk="0" hangingPunct="0"/>
              <a:r>
                <a:rPr lang="en-US" sz="1000" b="1">
                  <a:latin typeface="Times New Roman" pitchFamily="18" charset="0"/>
                </a:rPr>
                <a:t>31</a:t>
              </a:r>
            </a:p>
          </p:txBody>
        </p:sp>
        <p:sp>
          <p:nvSpPr>
            <p:cNvPr id="14382" name="Rectangle 52"/>
            <p:cNvSpPr>
              <a:spLocks noChangeArrowheads="1"/>
            </p:cNvSpPr>
            <p:nvPr/>
          </p:nvSpPr>
          <p:spPr bwMode="auto">
            <a:xfrm>
              <a:off x="3998" y="1334"/>
              <a:ext cx="12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7738" eaLnBrk="0" hangingPunct="0"/>
              <a:r>
                <a:rPr lang="en-US" sz="1000" b="1">
                  <a:latin typeface="Times New Roman" pitchFamily="18" charset="0"/>
                </a:rPr>
                <a:t>8</a:t>
              </a:r>
            </a:p>
          </p:txBody>
        </p:sp>
        <p:sp>
          <p:nvSpPr>
            <p:cNvPr id="14383" name="Rectangle 53"/>
            <p:cNvSpPr>
              <a:spLocks noChangeArrowheads="1"/>
            </p:cNvSpPr>
            <p:nvPr/>
          </p:nvSpPr>
          <p:spPr bwMode="auto">
            <a:xfrm>
              <a:off x="4503" y="1325"/>
              <a:ext cx="12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7738" eaLnBrk="0" hangingPunct="0"/>
              <a:r>
                <a:rPr lang="en-US" sz="1000" b="1">
                  <a:latin typeface="Times New Roman" pitchFamily="18" charset="0"/>
                </a:rPr>
                <a:t>4</a:t>
              </a:r>
            </a:p>
          </p:txBody>
        </p:sp>
        <p:sp>
          <p:nvSpPr>
            <p:cNvPr id="14384" name="Rectangle 54"/>
            <p:cNvSpPr>
              <a:spLocks noChangeArrowheads="1"/>
            </p:cNvSpPr>
            <p:nvPr/>
          </p:nvSpPr>
          <p:spPr bwMode="auto">
            <a:xfrm>
              <a:off x="5000" y="1325"/>
              <a:ext cx="12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7738" eaLnBrk="0" hangingPunct="0"/>
              <a:r>
                <a:rPr lang="en-US" sz="1000" b="1">
                  <a:latin typeface="Times New Roman" pitchFamily="18" charset="0"/>
                </a:rPr>
                <a:t>0</a:t>
              </a:r>
            </a:p>
          </p:txBody>
        </p:sp>
        <p:sp>
          <p:nvSpPr>
            <p:cNvPr id="14385" name="Line 54"/>
            <p:cNvSpPr>
              <a:spLocks noChangeShapeType="1"/>
            </p:cNvSpPr>
            <p:nvPr/>
          </p:nvSpPr>
          <p:spPr bwMode="auto">
            <a:xfrm>
              <a:off x="1463" y="1485"/>
              <a:ext cx="0" cy="22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86" name="Line 55"/>
            <p:cNvSpPr>
              <a:spLocks noChangeShapeType="1"/>
            </p:cNvSpPr>
            <p:nvPr/>
          </p:nvSpPr>
          <p:spPr bwMode="auto">
            <a:xfrm>
              <a:off x="1583"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87" name="Line 56"/>
            <p:cNvSpPr>
              <a:spLocks noChangeShapeType="1"/>
            </p:cNvSpPr>
            <p:nvPr/>
          </p:nvSpPr>
          <p:spPr bwMode="auto">
            <a:xfrm>
              <a:off x="1016" y="1485"/>
              <a:ext cx="0" cy="22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88" name="Rectangle 58"/>
            <p:cNvSpPr>
              <a:spLocks noChangeArrowheads="1"/>
            </p:cNvSpPr>
            <p:nvPr/>
          </p:nvSpPr>
          <p:spPr bwMode="auto">
            <a:xfrm>
              <a:off x="4122" y="1557"/>
              <a:ext cx="450"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6675" tIns="26988" rIns="66675" bIns="26988">
              <a:spAutoFit/>
            </a:bodyPr>
            <a:lstStyle/>
            <a:p>
              <a:pPr defTabSz="947738" eaLnBrk="0" hangingPunct="0">
                <a:lnSpc>
                  <a:spcPct val="90000"/>
                </a:lnSpc>
              </a:pPr>
              <a:r>
                <a:rPr lang="en-US" sz="1500" b="1">
                  <a:latin typeface="Times New Roman" pitchFamily="18" charset="0"/>
                </a:rPr>
                <a:t>I   F  T</a:t>
              </a:r>
            </a:p>
          </p:txBody>
        </p:sp>
        <p:sp>
          <p:nvSpPr>
            <p:cNvPr id="14389" name="Rectangle 61"/>
            <p:cNvSpPr>
              <a:spLocks noChangeArrowheads="1"/>
            </p:cNvSpPr>
            <p:nvPr/>
          </p:nvSpPr>
          <p:spPr bwMode="auto">
            <a:xfrm>
              <a:off x="867" y="1485"/>
              <a:ext cx="4245"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90000"/>
                </a:lnSpc>
              </a:pPr>
              <a:endParaRPr lang="en-US" sz="1600" b="1">
                <a:latin typeface="Arial" pitchFamily="34" charset="0"/>
              </a:endParaRPr>
            </a:p>
          </p:txBody>
        </p:sp>
      </p:gr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85800"/>
          </a:xfrm>
        </p:spPr>
        <p:txBody>
          <a:bodyPr rtlCol="0">
            <a:normAutofit fontScale="90000"/>
          </a:bodyPr>
          <a:lstStyle/>
          <a:p>
            <a:pPr eaLnBrk="1" fontAlgn="auto" hangingPunct="1">
              <a:spcAft>
                <a:spcPts val="0"/>
              </a:spcAft>
              <a:defRPr/>
            </a:pPr>
            <a:r>
              <a:rPr lang="en-US" dirty="0" smtClean="0">
                <a:solidFill>
                  <a:srgbClr val="0000FF"/>
                </a:solidFill>
              </a:rPr>
              <a:t>Example </a:t>
            </a:r>
            <a:r>
              <a:rPr lang="en-US" dirty="0">
                <a:solidFill>
                  <a:srgbClr val="0000FF"/>
                </a:solidFill>
              </a:rPr>
              <a:t>3</a:t>
            </a:r>
          </a:p>
        </p:txBody>
      </p:sp>
      <p:sp>
        <p:nvSpPr>
          <p:cNvPr id="26627" name="Content Placeholder 2"/>
          <p:cNvSpPr>
            <a:spLocks noGrp="1"/>
          </p:cNvSpPr>
          <p:nvPr>
            <p:ph idx="1"/>
          </p:nvPr>
        </p:nvSpPr>
        <p:spPr>
          <a:xfrm>
            <a:off x="762000" y="2209800"/>
            <a:ext cx="7848600" cy="4038600"/>
          </a:xfrm>
          <a:ln>
            <a:solidFill>
              <a:schemeClr val="tx1"/>
            </a:solidFill>
            <a:miter lim="800000"/>
            <a:headEnd/>
            <a:tailEnd/>
          </a:ln>
        </p:spPr>
        <p:txBody>
          <a:bodyPr/>
          <a:lstStyle/>
          <a:p>
            <a:pPr eaLnBrk="1" hangingPunct="1">
              <a:defRPr/>
            </a:pPr>
            <a:r>
              <a:rPr lang="en-US" sz="2400" dirty="0" smtClean="0"/>
              <a:t>Description: </a:t>
            </a:r>
          </a:p>
          <a:p>
            <a:pPr eaLnBrk="1" hangingPunct="1">
              <a:buFont typeface="Arial" pitchFamily="34" charset="0"/>
              <a:buNone/>
              <a:defRPr/>
            </a:pPr>
            <a:r>
              <a:rPr lang="en-US" sz="2400" dirty="0" smtClean="0"/>
              <a:t>	</a:t>
            </a:r>
            <a:r>
              <a:rPr lang="en-US" sz="2400" i="1" dirty="0" smtClean="0"/>
              <a:t>Given an array ARR of integers of size N, find the number of negative values in ARR. Store the result in RESULT</a:t>
            </a:r>
          </a:p>
          <a:p>
            <a:pPr eaLnBrk="1" hangingPunct="1">
              <a:tabLst>
                <a:tab pos="6176963" algn="l"/>
              </a:tabLst>
              <a:defRPr/>
            </a:pPr>
            <a:r>
              <a:rPr lang="en-US" sz="2400" dirty="0" smtClean="0"/>
              <a:t> Input: </a:t>
            </a:r>
          </a:p>
          <a:p>
            <a:pPr marL="457200" lvl="1" indent="0" eaLnBrk="1" hangingPunct="1">
              <a:buFont typeface="Arial" pitchFamily="34" charset="0"/>
              <a:buNone/>
              <a:tabLst>
                <a:tab pos="6176963" algn="l"/>
              </a:tabLst>
              <a:defRPr/>
            </a:pPr>
            <a:r>
              <a:rPr lang="en-US" sz="2000" dirty="0" smtClean="0"/>
              <a:t>        </a:t>
            </a:r>
            <a:r>
              <a:rPr lang="en-US" sz="2400" dirty="0" smtClean="0"/>
              <a:t>M[N] = 5</a:t>
            </a:r>
          </a:p>
          <a:p>
            <a:pPr marL="457200" lvl="1" indent="0" eaLnBrk="1" hangingPunct="1">
              <a:buFont typeface="Arial" pitchFamily="34" charset="0"/>
              <a:buNone/>
              <a:tabLst>
                <a:tab pos="6176963" algn="l"/>
              </a:tabLst>
              <a:defRPr/>
            </a:pPr>
            <a:r>
              <a:rPr lang="en-US" sz="2400" dirty="0" smtClean="0"/>
              <a:t>       M[ARR] = -2, 9, 121,-222, 5</a:t>
            </a:r>
          </a:p>
          <a:p>
            <a:pPr eaLnBrk="1" hangingPunct="1">
              <a:defRPr/>
            </a:pPr>
            <a:r>
              <a:rPr lang="en-US" sz="2400" dirty="0" smtClean="0"/>
              <a:t>Output: </a:t>
            </a:r>
          </a:p>
          <a:p>
            <a:pPr marL="0" indent="0" eaLnBrk="1" hangingPunct="1">
              <a:buFont typeface="Arial" pitchFamily="34" charset="0"/>
              <a:buNone/>
              <a:defRPr/>
            </a:pPr>
            <a:r>
              <a:rPr lang="en-US" sz="2400" dirty="0" smtClean="0"/>
              <a:t>	M[RESULT] </a:t>
            </a:r>
          </a:p>
        </p:txBody>
      </p:sp>
      <p:sp>
        <p:nvSpPr>
          <p:cNvPr id="7270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A797B07C-6B1E-4D29-830D-12F6A6E9D84F}" type="slidenum">
              <a:rPr lang="en-US">
                <a:solidFill>
                  <a:srgbClr val="898989"/>
                </a:solidFill>
              </a:rPr>
              <a:pPr eaLnBrk="1" hangingPunct="1"/>
              <a:t>150</a:t>
            </a:fld>
            <a:endParaRPr lang="en-US">
              <a:solidFill>
                <a:srgbClr val="898989"/>
              </a:solidFill>
            </a:endParaRPr>
          </a:p>
        </p:txBody>
      </p:sp>
      <p:sp>
        <p:nvSpPr>
          <p:cNvPr id="72709" name="Rectangle 4"/>
          <p:cNvSpPr>
            <a:spLocks noChangeArrowheads="1"/>
          </p:cNvSpPr>
          <p:nvPr/>
        </p:nvSpPr>
        <p:spPr bwMode="auto">
          <a:xfrm>
            <a:off x="457200" y="914400"/>
            <a:ext cx="77724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200"/>
              <a:t>Write the assembly code to perform the following task:</a:t>
            </a:r>
          </a:p>
        </p:txBody>
      </p:sp>
    </p:spTree>
    <p:extLst>
      <p:ext uri="{BB962C8B-B14F-4D97-AF65-F5344CB8AC3E}">
        <p14:creationId xmlns:p14="http://schemas.microsoft.com/office/powerpoint/2010/main" val="2897845992"/>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F6955847-3738-470E-BB9F-86C533DFB2D9}" type="slidenum">
              <a:rPr lang="en-US">
                <a:latin typeface="Verdana" pitchFamily="34" charset="0"/>
                <a:ea typeface="新細明體" pitchFamily="18" charset="-120"/>
              </a:rPr>
              <a:pPr eaLnBrk="1" hangingPunct="1"/>
              <a:t>151</a:t>
            </a:fld>
            <a:endParaRPr lang="en-US">
              <a:latin typeface="Verdana" pitchFamily="34" charset="0"/>
              <a:ea typeface="新細明體" pitchFamily="18" charset="-120"/>
            </a:endParaRPr>
          </a:p>
        </p:txBody>
      </p:sp>
      <p:sp>
        <p:nvSpPr>
          <p:cNvPr id="73731" name="Rectangle 4"/>
          <p:cNvSpPr>
            <a:spLocks noChangeArrowheads="1"/>
          </p:cNvSpPr>
          <p:nvPr/>
        </p:nvSpPr>
        <p:spPr bwMode="auto">
          <a:xfrm>
            <a:off x="280988" y="1066800"/>
            <a:ext cx="8710612" cy="3108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US" sz="2800"/>
              <a:t>NUMNEG = 0;		// </a:t>
            </a:r>
            <a:r>
              <a:rPr lang="en-US" sz="2800">
                <a:sym typeface="Wingdings" pitchFamily="2" charset="2"/>
              </a:rPr>
              <a:t>NUMNEG -&gt; R1</a:t>
            </a:r>
            <a:endParaRPr lang="en-US" sz="2800"/>
          </a:p>
          <a:p>
            <a:r>
              <a:rPr lang="en-US" sz="2800"/>
              <a:t>for (int i=N; i&gt;0; i--)	// i -&gt; R0, </a:t>
            </a:r>
          </a:p>
          <a:p>
            <a:r>
              <a:rPr lang="en-US" sz="2800"/>
              <a:t>{</a:t>
            </a:r>
          </a:p>
          <a:p>
            <a:r>
              <a:rPr lang="en-US" sz="2800"/>
              <a:t>       item = ARR[i|;		// item -&gt; R2, addr of ARR[i] -&gt; R1</a:t>
            </a:r>
          </a:p>
          <a:p>
            <a:r>
              <a:rPr lang="en-US" sz="2800"/>
              <a:t>       if (item &lt; 0) </a:t>
            </a:r>
          </a:p>
          <a:p>
            <a:r>
              <a:rPr lang="en-US" sz="2800"/>
              <a:t>             NUMNEG++;</a:t>
            </a:r>
          </a:p>
          <a:p>
            <a:r>
              <a:rPr lang="en-US" sz="2800"/>
              <a:t>}</a:t>
            </a:r>
          </a:p>
        </p:txBody>
      </p:sp>
      <p:sp>
        <p:nvSpPr>
          <p:cNvPr id="2" name="Title 1"/>
          <p:cNvSpPr>
            <a:spLocks noGrp="1"/>
          </p:cNvSpPr>
          <p:nvPr>
            <p:ph type="title"/>
          </p:nvPr>
        </p:nvSpPr>
        <p:spPr/>
        <p:txBody>
          <a:bodyPr/>
          <a:lstStyle/>
          <a:p>
            <a:r>
              <a:rPr lang="en-US" sz="3600" kern="1200" dirty="0" smtClean="0">
                <a:solidFill>
                  <a:srgbClr val="0000FF"/>
                </a:solidFill>
                <a:effectLst/>
                <a:latin typeface="Calibri"/>
                <a:ea typeface="+mj-ea"/>
                <a:cs typeface="+mj-cs"/>
              </a:rPr>
              <a:t>Example 3</a:t>
            </a:r>
            <a:endParaRPr lang="en-US" dirty="0"/>
          </a:p>
        </p:txBody>
      </p:sp>
    </p:spTree>
    <p:extLst>
      <p:ext uri="{BB962C8B-B14F-4D97-AF65-F5344CB8AC3E}">
        <p14:creationId xmlns:p14="http://schemas.microsoft.com/office/powerpoint/2010/main" val="2532953600"/>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solidFill>
                  <a:srgbClr val="0000FF"/>
                </a:solidFill>
              </a:rPr>
              <a:t>Example 3</a:t>
            </a:r>
            <a:endParaRPr lang="en-US" dirty="0">
              <a:solidFill>
                <a:srgbClr val="0000FF"/>
              </a:solidFill>
            </a:endParaRPr>
          </a:p>
        </p:txBody>
      </p:sp>
      <p:sp>
        <p:nvSpPr>
          <p:cNvPr id="7475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0EDDBBFA-432B-4E49-BEC3-EF52F0A48055}" type="slidenum">
              <a:rPr lang="en-US">
                <a:latin typeface="Verdana" pitchFamily="34" charset="0"/>
                <a:ea typeface="新細明體" pitchFamily="18" charset="-120"/>
              </a:rPr>
              <a:pPr eaLnBrk="1" hangingPunct="1"/>
              <a:t>152</a:t>
            </a:fld>
            <a:endParaRPr lang="en-US">
              <a:latin typeface="Verdana" pitchFamily="34" charset="0"/>
              <a:ea typeface="新細明體" pitchFamily="18" charset="-120"/>
            </a:endParaRPr>
          </a:p>
        </p:txBody>
      </p:sp>
      <p:sp>
        <p:nvSpPr>
          <p:cNvPr id="4" name="Rectangle 3"/>
          <p:cNvSpPr>
            <a:spLocks noChangeArrowheads="1"/>
          </p:cNvSpPr>
          <p:nvPr/>
        </p:nvSpPr>
        <p:spPr bwMode="auto">
          <a:xfrm>
            <a:off x="228600" y="779929"/>
            <a:ext cx="8713788" cy="58816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US" dirty="0"/>
              <a:t>	TTL	</a:t>
            </a:r>
            <a:r>
              <a:rPr lang="en-US" dirty="0" err="1" smtClean="0">
                <a:hlinkClick r:id="rId3" action="ppaction://hlinkfile"/>
              </a:rPr>
              <a:t>GetNumNegatives</a:t>
            </a:r>
            <a:endParaRPr lang="en-US" dirty="0"/>
          </a:p>
          <a:p>
            <a:r>
              <a:rPr lang="en-US" dirty="0"/>
              <a:t>	AREA	</a:t>
            </a:r>
            <a:r>
              <a:rPr lang="en-US" dirty="0" err="1"/>
              <a:t>MyProgram</a:t>
            </a:r>
            <a:r>
              <a:rPr lang="en-US" dirty="0"/>
              <a:t>, CODE, READONLY 	; start of code</a:t>
            </a:r>
          </a:p>
          <a:p>
            <a:r>
              <a:rPr lang="en-US" dirty="0"/>
              <a:t>	ENTRY</a:t>
            </a:r>
          </a:p>
          <a:p>
            <a:r>
              <a:rPr lang="en-US" dirty="0"/>
              <a:t>Main					</a:t>
            </a:r>
            <a:r>
              <a:rPr lang="pt-BR" b="1" dirty="0">
                <a:solidFill>
                  <a:srgbClr val="984807"/>
                </a:solidFill>
              </a:rPr>
              <a:t>				</a:t>
            </a:r>
          </a:p>
          <a:p>
            <a:pPr>
              <a:lnSpc>
                <a:spcPct val="110000"/>
              </a:lnSpc>
              <a:buFont typeface="Wingdings" pitchFamily="2" charset="2"/>
              <a:buNone/>
            </a:pPr>
            <a:r>
              <a:rPr lang="pt-BR" b="1" dirty="0">
                <a:solidFill>
                  <a:srgbClr val="984807"/>
                </a:solidFill>
              </a:rPr>
              <a:t>	LDR	R0, N		; R0 = counter</a:t>
            </a:r>
          </a:p>
          <a:p>
            <a:pPr>
              <a:lnSpc>
                <a:spcPct val="110000"/>
              </a:lnSpc>
              <a:buFont typeface="Wingdings" pitchFamily="2" charset="2"/>
              <a:buNone/>
            </a:pPr>
            <a:r>
              <a:rPr lang="pt-BR" b="1" dirty="0">
                <a:solidFill>
                  <a:srgbClr val="984807"/>
                </a:solidFill>
              </a:rPr>
              <a:t>	LDR	R1, =ARR	; R1 = pointer to table</a:t>
            </a:r>
          </a:p>
          <a:p>
            <a:pPr>
              <a:lnSpc>
                <a:spcPct val="110000"/>
              </a:lnSpc>
              <a:buFont typeface="Wingdings" pitchFamily="2" charset="2"/>
              <a:buNone/>
            </a:pPr>
            <a:r>
              <a:rPr lang="pt-BR" b="1" dirty="0">
                <a:solidFill>
                  <a:srgbClr val="984807"/>
                </a:solidFill>
              </a:rPr>
              <a:t>	MOV	R2, #0		; R2 = number of negatives</a:t>
            </a:r>
          </a:p>
          <a:p>
            <a:pPr>
              <a:lnSpc>
                <a:spcPct val="110000"/>
              </a:lnSpc>
              <a:buFont typeface="Wingdings" pitchFamily="2" charset="2"/>
              <a:buNone/>
            </a:pPr>
            <a:r>
              <a:rPr lang="pt-BR" b="1" dirty="0">
                <a:solidFill>
                  <a:srgbClr val="984807"/>
                </a:solidFill>
              </a:rPr>
              <a:t>LOOP	LDR	R3, [R1], #4	; R3 = current item, update pointer</a:t>
            </a:r>
          </a:p>
          <a:p>
            <a:pPr>
              <a:lnSpc>
                <a:spcPct val="110000"/>
              </a:lnSpc>
              <a:buFont typeface="Wingdings" pitchFamily="2" charset="2"/>
              <a:buNone/>
            </a:pPr>
            <a:r>
              <a:rPr lang="pt-BR" b="1" dirty="0">
                <a:solidFill>
                  <a:srgbClr val="984807"/>
                </a:solidFill>
              </a:rPr>
              <a:t>	CMP	R3, #0		; Compare item and 0</a:t>
            </a:r>
          </a:p>
          <a:p>
            <a:pPr>
              <a:lnSpc>
                <a:spcPct val="110000"/>
              </a:lnSpc>
              <a:buFont typeface="Wingdings" pitchFamily="2" charset="2"/>
              <a:buNone/>
            </a:pPr>
            <a:r>
              <a:rPr lang="pt-BR" b="1" dirty="0">
                <a:solidFill>
                  <a:srgbClr val="984807"/>
                </a:solidFill>
              </a:rPr>
              <a:t>	ADDLT    R2, R2, #1	; Add if item &lt;0</a:t>
            </a:r>
          </a:p>
          <a:p>
            <a:pPr>
              <a:lnSpc>
                <a:spcPct val="110000"/>
              </a:lnSpc>
              <a:buFont typeface="Wingdings" pitchFamily="2" charset="2"/>
              <a:buNone/>
            </a:pPr>
            <a:r>
              <a:rPr lang="pt-BR" b="1" dirty="0">
                <a:solidFill>
                  <a:srgbClr val="984807"/>
                </a:solidFill>
              </a:rPr>
              <a:t>	SUBS	R0, R0, #1	; decrement counter</a:t>
            </a:r>
          </a:p>
          <a:p>
            <a:pPr>
              <a:lnSpc>
                <a:spcPct val="110000"/>
              </a:lnSpc>
              <a:buFont typeface="Wingdings" pitchFamily="2" charset="2"/>
              <a:buNone/>
            </a:pPr>
            <a:r>
              <a:rPr lang="pt-BR" b="1" dirty="0">
                <a:solidFill>
                  <a:srgbClr val="984807"/>
                </a:solidFill>
              </a:rPr>
              <a:t>	BNE	LOOP		; check if all items have been processed</a:t>
            </a:r>
          </a:p>
          <a:p>
            <a:pPr>
              <a:lnSpc>
                <a:spcPct val="110000"/>
              </a:lnSpc>
              <a:buFont typeface="Wingdings" pitchFamily="2" charset="2"/>
              <a:buNone/>
            </a:pPr>
            <a:r>
              <a:rPr lang="pt-BR" b="1" dirty="0">
                <a:solidFill>
                  <a:srgbClr val="984807"/>
                </a:solidFill>
              </a:rPr>
              <a:t>	STR	R2, RESULT	; Store result to M[RESULT]</a:t>
            </a:r>
          </a:p>
          <a:p>
            <a:r>
              <a:rPr lang="en-US" dirty="0"/>
              <a:t>HERE	BAL	HERE	; end of code </a:t>
            </a:r>
          </a:p>
          <a:p>
            <a:endParaRPr lang="en-US" dirty="0"/>
          </a:p>
          <a:p>
            <a:r>
              <a:rPr lang="en-US" dirty="0"/>
              <a:t>	AREA	Data1, DATA, READWRITE  	</a:t>
            </a:r>
          </a:p>
          <a:p>
            <a:r>
              <a:rPr lang="en-US" b="1" dirty="0">
                <a:solidFill>
                  <a:srgbClr val="0000FF"/>
                </a:solidFill>
              </a:rPr>
              <a:t>N	DCD	5</a:t>
            </a:r>
            <a:r>
              <a:rPr lang="en-US" dirty="0"/>
              <a:t>	</a:t>
            </a:r>
          </a:p>
          <a:p>
            <a:pPr>
              <a:buFont typeface="Arial" pitchFamily="34" charset="0"/>
              <a:buNone/>
            </a:pPr>
            <a:r>
              <a:rPr lang="en-US" b="1" dirty="0">
                <a:solidFill>
                  <a:srgbClr val="0000FF"/>
                </a:solidFill>
              </a:rPr>
              <a:t>ARR	DCD 	-2, 9, 121,-222, 5</a:t>
            </a:r>
          </a:p>
          <a:p>
            <a:r>
              <a:rPr lang="en-US" b="1" dirty="0">
                <a:solidFill>
                  <a:srgbClr val="0000FF"/>
                </a:solidFill>
              </a:rPr>
              <a:t>RESULT	DCD	0</a:t>
            </a:r>
          </a:p>
          <a:p>
            <a:r>
              <a:rPr lang="en-US" dirty="0"/>
              <a:t>	END					</a:t>
            </a:r>
          </a:p>
        </p:txBody>
      </p:sp>
    </p:spTree>
    <p:extLst>
      <p:ext uri="{BB962C8B-B14F-4D97-AF65-F5344CB8AC3E}">
        <p14:creationId xmlns:p14="http://schemas.microsoft.com/office/powerpoint/2010/main" val="27582162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2895600"/>
            <a:ext cx="8229600" cy="685800"/>
          </a:xfrm>
        </p:spPr>
        <p:txBody>
          <a:bodyPr>
            <a:normAutofit fontScale="90000"/>
          </a:bodyPr>
          <a:lstStyle/>
          <a:p>
            <a:pPr>
              <a:defRPr/>
            </a:pPr>
            <a:r>
              <a:rPr lang="en-US" dirty="0" smtClean="0">
                <a:solidFill>
                  <a:srgbClr val="0000FF"/>
                </a:solidFill>
              </a:rPr>
              <a:t>SIMULATION USING KEIL </a:t>
            </a:r>
            <a:r>
              <a:rPr lang="en-US" dirty="0" err="1" smtClean="0">
                <a:solidFill>
                  <a:srgbClr val="0000FF"/>
                </a:solidFill>
              </a:rPr>
              <a:t>uVISION</a:t>
            </a:r>
            <a:r>
              <a:rPr lang="en-US" dirty="0" smtClean="0">
                <a:solidFill>
                  <a:srgbClr val="0000FF"/>
                </a:solidFill>
              </a:rPr>
              <a:t/>
            </a:r>
            <a:br>
              <a:rPr lang="en-US" dirty="0" smtClean="0">
                <a:solidFill>
                  <a:srgbClr val="0000FF"/>
                </a:solidFill>
              </a:rPr>
            </a:br>
            <a:r>
              <a:rPr lang="en-US" dirty="0" smtClean="0">
                <a:solidFill>
                  <a:srgbClr val="0000FF"/>
                </a:solidFill>
              </a:rPr>
              <a:t>(EXTRA)</a:t>
            </a:r>
            <a:endParaRPr lang="en-US" dirty="0">
              <a:solidFill>
                <a:srgbClr val="0000FF"/>
              </a:solidFill>
            </a:endParaRPr>
          </a:p>
        </p:txBody>
      </p:sp>
    </p:spTree>
    <p:extLst>
      <p:ext uri="{BB962C8B-B14F-4D97-AF65-F5344CB8AC3E}">
        <p14:creationId xmlns:p14="http://schemas.microsoft.com/office/powerpoint/2010/main" val="1876838406"/>
      </p:ext>
    </p:extLst>
  </p:cSld>
  <p:clrMapOvr>
    <a:masterClrMapping/>
  </p:clrMapOvr>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2">
                    <a:lumMod val="75000"/>
                  </a:schemeClr>
                </a:solidFill>
              </a:rPr>
              <a:t>Verifying your code through a </a:t>
            </a:r>
            <a:r>
              <a:rPr lang="en-US" dirty="0" smtClean="0">
                <a:solidFill>
                  <a:schemeClr val="tx2">
                    <a:lumMod val="75000"/>
                  </a:schemeClr>
                </a:solidFill>
              </a:rPr>
              <a:t>Simulator</a:t>
            </a:r>
            <a:endParaRPr lang="en-US" dirty="0">
              <a:solidFill>
                <a:schemeClr val="tx2">
                  <a:lumMod val="75000"/>
                </a:schemeClr>
              </a:solidFill>
            </a:endParaRPr>
          </a:p>
        </p:txBody>
      </p:sp>
      <p:sp>
        <p:nvSpPr>
          <p:cNvPr id="3" name="Content Placeholder 2"/>
          <p:cNvSpPr>
            <a:spLocks noGrp="1"/>
          </p:cNvSpPr>
          <p:nvPr>
            <p:ph idx="1"/>
          </p:nvPr>
        </p:nvSpPr>
        <p:spPr/>
        <p:txBody>
          <a:bodyPr/>
          <a:lstStyle/>
          <a:p>
            <a:pPr eaLnBrk="1" hangingPunct="1">
              <a:spcBef>
                <a:spcPts val="1200"/>
              </a:spcBef>
            </a:pPr>
            <a:r>
              <a:rPr lang="en-US" sz="2500" smtClean="0"/>
              <a:t>A simulator is a software which models an actual hardware </a:t>
            </a:r>
          </a:p>
          <a:p>
            <a:pPr eaLnBrk="1" hangingPunct="1">
              <a:spcBef>
                <a:spcPts val="1200"/>
              </a:spcBef>
            </a:pPr>
            <a:r>
              <a:rPr lang="en-US" sz="2500" smtClean="0"/>
              <a:t>System developers always perform simulations to verify their codes before implementing it in hardware.</a:t>
            </a:r>
          </a:p>
          <a:p>
            <a:pPr eaLnBrk="1" hangingPunct="1">
              <a:spcBef>
                <a:spcPts val="1200"/>
              </a:spcBef>
            </a:pPr>
            <a:r>
              <a:rPr lang="en-US" sz="2500" smtClean="0"/>
              <a:t>For ARM, we will be using Keil MicroVision  (www.keil.com)</a:t>
            </a:r>
          </a:p>
          <a:p>
            <a:pPr eaLnBrk="1" hangingPunct="1">
              <a:spcBef>
                <a:spcPts val="1200"/>
              </a:spcBef>
            </a:pPr>
            <a:r>
              <a:rPr lang="en-US" sz="2500" smtClean="0"/>
              <a:t>Keil Microvision is one of the best simulators for ARM processor.</a:t>
            </a:r>
          </a:p>
          <a:p>
            <a:pPr eaLnBrk="1" hangingPunct="1">
              <a:spcBef>
                <a:spcPts val="1200"/>
              </a:spcBef>
            </a:pPr>
            <a:r>
              <a:rPr lang="en-US" sz="2500" smtClean="0"/>
              <a:t>Acquired by ARM in October 2005</a:t>
            </a:r>
          </a:p>
          <a:p>
            <a:pPr eaLnBrk="1" hangingPunct="1">
              <a:spcBef>
                <a:spcPts val="1200"/>
              </a:spcBef>
            </a:pPr>
            <a:r>
              <a:rPr lang="en-US" sz="2500" smtClean="0"/>
              <a:t>Includes C/C++ compilers, debuggers, integrated environments, </a:t>
            </a:r>
            <a:r>
              <a:rPr lang="en-US" sz="2500" b="1" smtClean="0"/>
              <a:t>simulation models</a:t>
            </a:r>
            <a:r>
              <a:rPr lang="en-US" sz="2500" smtClean="0"/>
              <a:t>, and evaluation boards for ARM, Cortex-M, Cortex-R, 8051, C166, and 251 processor families.</a:t>
            </a:r>
          </a:p>
          <a:p>
            <a:pPr eaLnBrk="1" hangingPunct="1">
              <a:spcBef>
                <a:spcPts val="1200"/>
              </a:spcBef>
            </a:pPr>
            <a:endParaRPr lang="en-US" sz="2500" smtClean="0"/>
          </a:p>
          <a:p>
            <a:pPr eaLnBrk="1" hangingPunct="1">
              <a:spcBef>
                <a:spcPts val="1200"/>
              </a:spcBef>
            </a:pPr>
            <a:endParaRPr lang="en-US" sz="2500" smtClean="0"/>
          </a:p>
        </p:txBody>
      </p:sp>
      <p:sp>
        <p:nvSpPr>
          <p:cNvPr id="3379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9A7CA00C-3ADC-43A5-8FC7-92784588C59F}" type="slidenum">
              <a:rPr lang="en-US">
                <a:solidFill>
                  <a:srgbClr val="898989"/>
                </a:solidFill>
              </a:rPr>
              <a:pPr eaLnBrk="1" hangingPunct="1"/>
              <a:t>154</a:t>
            </a:fld>
            <a:endParaRPr lang="en-US">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2">
                    <a:lumMod val="75000"/>
                  </a:schemeClr>
                </a:solidFill>
              </a:rPr>
              <a:t>Step 1: Download the </a:t>
            </a:r>
            <a:r>
              <a:rPr lang="en-US" dirty="0" smtClean="0">
                <a:solidFill>
                  <a:schemeClr val="tx2">
                    <a:lumMod val="75000"/>
                  </a:schemeClr>
                </a:solidFill>
              </a:rPr>
              <a:t>emulator</a:t>
            </a:r>
            <a:endParaRPr lang="en-US" dirty="0">
              <a:solidFill>
                <a:schemeClr val="tx2">
                  <a:lumMod val="75000"/>
                </a:schemeClr>
              </a:solidFill>
            </a:endParaRPr>
          </a:p>
        </p:txBody>
      </p:sp>
      <p:sp>
        <p:nvSpPr>
          <p:cNvPr id="34818" name="Content Placeholder 2"/>
          <p:cNvSpPr>
            <a:spLocks noGrp="1"/>
          </p:cNvSpPr>
          <p:nvPr>
            <p:ph idx="1"/>
          </p:nvPr>
        </p:nvSpPr>
        <p:spPr/>
        <p:txBody>
          <a:bodyPr/>
          <a:lstStyle/>
          <a:p>
            <a:pPr eaLnBrk="1" hangingPunct="1">
              <a:spcBef>
                <a:spcPts val="1200"/>
              </a:spcBef>
            </a:pPr>
            <a:r>
              <a:rPr lang="en-US" sz="2500" dirty="0" smtClean="0"/>
              <a:t>The software can be downloaded from </a:t>
            </a:r>
            <a:r>
              <a:rPr lang="en-US" sz="2500" dirty="0" smtClean="0">
                <a:hlinkClick r:id="rId2"/>
              </a:rPr>
              <a:t>http://www.keil.com/demo/</a:t>
            </a:r>
            <a:endParaRPr lang="en-US" sz="2500" dirty="0" smtClean="0"/>
          </a:p>
          <a:p>
            <a:pPr eaLnBrk="1" hangingPunct="1">
              <a:spcBef>
                <a:spcPts val="1200"/>
              </a:spcBef>
            </a:pPr>
            <a:r>
              <a:rPr lang="en-US" sz="2500" dirty="0" smtClean="0"/>
              <a:t>Select ARM Evaluation Software.</a:t>
            </a:r>
          </a:p>
          <a:p>
            <a:pPr eaLnBrk="1" hangingPunct="1">
              <a:spcBef>
                <a:spcPts val="1200"/>
              </a:spcBef>
            </a:pPr>
            <a:r>
              <a:rPr lang="en-US" sz="2500" dirty="0" smtClean="0"/>
              <a:t>Fill up your contact information…</a:t>
            </a:r>
          </a:p>
          <a:p>
            <a:pPr eaLnBrk="1" hangingPunct="1">
              <a:spcBef>
                <a:spcPts val="1200"/>
              </a:spcBef>
            </a:pPr>
            <a:r>
              <a:rPr lang="en-US" sz="2500" dirty="0" smtClean="0"/>
              <a:t>Download the software and install it on your home PC.</a:t>
            </a:r>
          </a:p>
          <a:p>
            <a:pPr eaLnBrk="1" hangingPunct="1">
              <a:spcBef>
                <a:spcPts val="1200"/>
              </a:spcBef>
            </a:pPr>
            <a:r>
              <a:rPr lang="en-US" sz="2500" dirty="0" smtClean="0"/>
              <a:t>Size of installer ~319MB. </a:t>
            </a:r>
          </a:p>
          <a:p>
            <a:pPr eaLnBrk="1" hangingPunct="1">
              <a:spcBef>
                <a:spcPts val="1200"/>
              </a:spcBef>
            </a:pPr>
            <a:endParaRPr lang="en-US" sz="2500" dirty="0" smtClean="0"/>
          </a:p>
        </p:txBody>
      </p:sp>
      <p:sp>
        <p:nvSpPr>
          <p:cNvPr id="3482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0E8E1C3D-39A2-4CA7-A055-FAAEABBBFBD3}" type="slidenum">
              <a:rPr lang="en-US">
                <a:solidFill>
                  <a:srgbClr val="898989"/>
                </a:solidFill>
              </a:rPr>
              <a:pPr eaLnBrk="1" hangingPunct="1"/>
              <a:t>155</a:t>
            </a:fld>
            <a:endParaRPr lang="en-US">
              <a:solidFill>
                <a:srgbClr val="898989"/>
              </a:solidFill>
            </a:endParaRPr>
          </a:p>
        </p:txBody>
      </p:sp>
    </p:spTree>
    <p:extLst>
      <p:ext uri="{BB962C8B-B14F-4D97-AF65-F5344CB8AC3E}">
        <p14:creationId xmlns:p14="http://schemas.microsoft.com/office/powerpoint/2010/main" val="3878128857"/>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2">
                    <a:lumMod val="75000"/>
                  </a:schemeClr>
                </a:solidFill>
              </a:rPr>
              <a:t>Step 2: Create your project</a:t>
            </a:r>
          </a:p>
        </p:txBody>
      </p:sp>
      <p:sp>
        <p:nvSpPr>
          <p:cNvPr id="35842" name="Content Placeholder 2"/>
          <p:cNvSpPr>
            <a:spLocks noGrp="1"/>
          </p:cNvSpPr>
          <p:nvPr>
            <p:ph idx="1"/>
          </p:nvPr>
        </p:nvSpPr>
        <p:spPr/>
        <p:txBody>
          <a:bodyPr/>
          <a:lstStyle/>
          <a:p>
            <a:pPr eaLnBrk="1" hangingPunct="1"/>
            <a:r>
              <a:rPr lang="en-US" sz="2000" dirty="0" smtClean="0"/>
              <a:t>Select </a:t>
            </a:r>
            <a:r>
              <a:rPr lang="en-US" sz="2000" b="1" dirty="0" smtClean="0"/>
              <a:t>Project - New Project</a:t>
            </a:r>
            <a:r>
              <a:rPr lang="en-US" sz="2000" dirty="0" smtClean="0"/>
              <a:t> from the µVision4 menu.</a:t>
            </a:r>
            <a:br>
              <a:rPr lang="en-US" sz="2000" dirty="0" smtClean="0"/>
            </a:br>
            <a:r>
              <a:rPr lang="en-US" sz="2000" dirty="0" smtClean="0"/>
              <a:t>This opens a standard Windows dialog, which prompts you for the new project file name. </a:t>
            </a:r>
          </a:p>
          <a:p>
            <a:pPr eaLnBrk="1" hangingPunct="1"/>
            <a:endParaRPr lang="en-US" sz="2000" dirty="0" smtClean="0"/>
          </a:p>
          <a:p>
            <a:pPr eaLnBrk="1" hangingPunct="1">
              <a:buFont typeface="Arial" pitchFamily="34" charset="0"/>
              <a:buNone/>
            </a:pPr>
            <a:r>
              <a:rPr lang="en-US" sz="2000" dirty="0" smtClean="0"/>
              <a:t/>
            </a:r>
            <a:br>
              <a:rPr lang="en-US" sz="2000" dirty="0" smtClean="0"/>
            </a:br>
            <a:endParaRPr lang="en-US" sz="2000" dirty="0" smtClean="0"/>
          </a:p>
          <a:p>
            <a:pPr eaLnBrk="1" hangingPunct="1">
              <a:buFont typeface="Arial" pitchFamily="34" charset="0"/>
              <a:buNone/>
            </a:pPr>
            <a:endParaRPr lang="en-US" sz="2000" dirty="0" smtClean="0"/>
          </a:p>
        </p:txBody>
      </p:sp>
      <p:sp>
        <p:nvSpPr>
          <p:cNvPr id="3584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5F233478-48D4-43C4-BBDB-C4F5B225F7DD}" type="slidenum">
              <a:rPr lang="en-US">
                <a:solidFill>
                  <a:srgbClr val="898989"/>
                </a:solidFill>
              </a:rPr>
              <a:pPr eaLnBrk="1" hangingPunct="1"/>
              <a:t>156</a:t>
            </a:fld>
            <a:endParaRPr lang="en-US">
              <a:solidFill>
                <a:srgbClr val="898989"/>
              </a:solidFill>
            </a:endParaRPr>
          </a:p>
        </p:txBody>
      </p:sp>
      <p:pic>
        <p:nvPicPr>
          <p:cNvPr id="35844" name="Picture 2" descr="Menu New Project F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070100"/>
            <a:ext cx="2714625"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7471" y="2438400"/>
            <a:ext cx="3916243"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46" name="Rectangle 1"/>
          <p:cNvSpPr>
            <a:spLocks noChangeArrowheads="1"/>
          </p:cNvSpPr>
          <p:nvPr/>
        </p:nvSpPr>
        <p:spPr bwMode="auto">
          <a:xfrm>
            <a:off x="533400" y="3442914"/>
            <a:ext cx="4572000"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spcBef>
                <a:spcPts val="1800"/>
              </a:spcBef>
              <a:buFont typeface="Arial" pitchFamily="34" charset="0"/>
              <a:buChar char="•"/>
            </a:pPr>
            <a:r>
              <a:rPr lang="en-US" sz="2000" dirty="0"/>
              <a:t>Create a new folder </a:t>
            </a:r>
            <a:r>
              <a:rPr lang="en-US" sz="2000" b="1" i="1" dirty="0"/>
              <a:t>Add</a:t>
            </a:r>
            <a:r>
              <a:rPr lang="en-US" sz="2000" b="1" dirty="0"/>
              <a:t> </a:t>
            </a:r>
            <a:r>
              <a:rPr lang="en-US" sz="2000" dirty="0"/>
              <a:t>in your preferred destination directory.</a:t>
            </a:r>
          </a:p>
          <a:p>
            <a:pPr marL="285750" indent="-285750">
              <a:spcBef>
                <a:spcPts val="1800"/>
              </a:spcBef>
              <a:buFont typeface="Arial" pitchFamily="34" charset="0"/>
              <a:buChar char="•"/>
            </a:pPr>
            <a:r>
              <a:rPr lang="en-US" sz="2000" dirty="0"/>
              <a:t>Switch to the new folder and type the project name </a:t>
            </a:r>
            <a:r>
              <a:rPr lang="en-US" sz="2000" b="1" dirty="0"/>
              <a:t>Add</a:t>
            </a:r>
            <a:r>
              <a:rPr lang="en-US" sz="2000" dirty="0"/>
              <a:t>. µVision4 automatically adds the extension </a:t>
            </a:r>
            <a:r>
              <a:rPr lang="en-US" sz="2000" b="1" dirty="0"/>
              <a:t>.</a:t>
            </a:r>
            <a:r>
              <a:rPr lang="en-US" sz="2000" b="1" dirty="0" err="1"/>
              <a:t>uvproj</a:t>
            </a:r>
            <a:r>
              <a:rPr lang="en-US" sz="2000" dirty="0"/>
              <a:t>. </a:t>
            </a:r>
          </a:p>
          <a:p>
            <a:pPr marL="285750" indent="-285750">
              <a:spcBef>
                <a:spcPts val="1800"/>
              </a:spcBef>
              <a:buFont typeface="Arial" pitchFamily="34" charset="0"/>
              <a:buChar char="•"/>
            </a:pPr>
            <a:r>
              <a:rPr lang="en-US" sz="2000" dirty="0"/>
              <a:t>Click </a:t>
            </a:r>
            <a:r>
              <a:rPr lang="en-US" sz="2000" b="1" dirty="0"/>
              <a:t>Save</a:t>
            </a:r>
            <a:r>
              <a:rPr lang="en-US" sz="2000" dirty="0"/>
              <a:t>. </a:t>
            </a:r>
          </a:p>
        </p:txBody>
      </p:sp>
      <p:sp>
        <p:nvSpPr>
          <p:cNvPr id="35847" name="Rectangle 3"/>
          <p:cNvSpPr>
            <a:spLocks noChangeArrowheads="1"/>
          </p:cNvSpPr>
          <p:nvPr/>
        </p:nvSpPr>
        <p:spPr bwMode="auto">
          <a:xfrm>
            <a:off x="30163" y="6324600"/>
            <a:ext cx="88249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t>Note: </a:t>
            </a:r>
            <a:r>
              <a:rPr lang="en-US" i="1" dirty="0"/>
              <a:t>Use a separate folder for each project. </a:t>
            </a:r>
            <a:endParaRPr lang="en-US" dirty="0"/>
          </a:p>
        </p:txBody>
      </p:sp>
    </p:spTree>
    <p:extLst>
      <p:ext uri="{BB962C8B-B14F-4D97-AF65-F5344CB8AC3E}">
        <p14:creationId xmlns:p14="http://schemas.microsoft.com/office/powerpoint/2010/main" val="1450543556"/>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828800"/>
            <a:ext cx="6172200" cy="4585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68" name="Rectangle 8"/>
          <p:cNvSpPr>
            <a:spLocks noChangeArrowheads="1"/>
          </p:cNvSpPr>
          <p:nvPr/>
        </p:nvSpPr>
        <p:spPr bwMode="auto">
          <a:xfrm>
            <a:off x="373062" y="845403"/>
            <a:ext cx="84740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dirty="0"/>
              <a:t>Select the microcontroller you use. For our tutorials, choose ARM &gt; ARM 7 (Big Endian)</a:t>
            </a:r>
          </a:p>
        </p:txBody>
      </p:sp>
      <p:sp>
        <p:nvSpPr>
          <p:cNvPr id="2" name="Title 1"/>
          <p:cNvSpPr>
            <a:spLocks noGrp="1"/>
          </p:cNvSpPr>
          <p:nvPr>
            <p:ph type="title"/>
          </p:nvPr>
        </p:nvSpPr>
        <p:spPr>
          <a:xfrm>
            <a:off x="457200" y="0"/>
            <a:ext cx="8229600" cy="685800"/>
          </a:xfrm>
        </p:spPr>
        <p:txBody>
          <a:bodyPr>
            <a:normAutofit fontScale="90000"/>
          </a:bodyPr>
          <a:lstStyle/>
          <a:p>
            <a:r>
              <a:rPr lang="en-US" dirty="0">
                <a:solidFill>
                  <a:schemeClr val="tx2">
                    <a:lumMod val="75000"/>
                  </a:schemeClr>
                </a:solidFill>
              </a:rPr>
              <a:t>Step 3: Select </a:t>
            </a:r>
            <a:r>
              <a:rPr lang="en-US" dirty="0" smtClean="0">
                <a:solidFill>
                  <a:schemeClr val="tx2">
                    <a:lumMod val="75000"/>
                  </a:schemeClr>
                </a:solidFill>
              </a:rPr>
              <a:t>Device</a:t>
            </a:r>
            <a:endParaRPr lang="en-US" dirty="0">
              <a:solidFill>
                <a:schemeClr val="tx2">
                  <a:lumMod val="75000"/>
                </a:schemeClr>
              </a:solidFill>
            </a:endParaRPr>
          </a:p>
        </p:txBody>
      </p:sp>
      <p:sp>
        <p:nvSpPr>
          <p:cNvPr id="3686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CC18EA4D-FAF7-4D19-9BD5-D84B707C957E}" type="slidenum">
              <a:rPr lang="en-US">
                <a:solidFill>
                  <a:srgbClr val="898989"/>
                </a:solidFill>
              </a:rPr>
              <a:pPr eaLnBrk="1" hangingPunct="1"/>
              <a:t>157</a:t>
            </a:fld>
            <a:endParaRPr lang="en-US">
              <a:solidFill>
                <a:srgbClr val="898989"/>
              </a:solidFill>
            </a:endParaRPr>
          </a:p>
        </p:txBody>
      </p:sp>
    </p:spTree>
    <p:extLst>
      <p:ext uri="{BB962C8B-B14F-4D97-AF65-F5344CB8AC3E}">
        <p14:creationId xmlns:p14="http://schemas.microsoft.com/office/powerpoint/2010/main" val="2315634294"/>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2">
                    <a:lumMod val="75000"/>
                  </a:schemeClr>
                </a:solidFill>
              </a:rPr>
              <a:t>Step 4: Write your assembly </a:t>
            </a:r>
            <a:r>
              <a:rPr lang="en-US" dirty="0" smtClean="0">
                <a:solidFill>
                  <a:schemeClr val="tx2">
                    <a:lumMod val="75000"/>
                  </a:schemeClr>
                </a:solidFill>
              </a:rPr>
              <a:t>code</a:t>
            </a:r>
            <a:endParaRPr lang="en-US" dirty="0">
              <a:solidFill>
                <a:schemeClr val="tx2">
                  <a:lumMod val="75000"/>
                </a:schemeClr>
              </a:solidFill>
            </a:endParaRPr>
          </a:p>
        </p:txBody>
      </p:sp>
      <p:sp>
        <p:nvSpPr>
          <p:cNvPr id="37890" name="Content Placeholder 2"/>
          <p:cNvSpPr>
            <a:spLocks noGrp="1"/>
          </p:cNvSpPr>
          <p:nvPr>
            <p:ph idx="1"/>
          </p:nvPr>
        </p:nvSpPr>
        <p:spPr>
          <a:xfrm>
            <a:off x="0" y="685800"/>
            <a:ext cx="8229600" cy="5105400"/>
          </a:xfrm>
        </p:spPr>
        <p:txBody>
          <a:bodyPr/>
          <a:lstStyle/>
          <a:p>
            <a:pPr eaLnBrk="1" hangingPunct="1"/>
            <a:r>
              <a:rPr lang="en-US" sz="2000" dirty="0" smtClean="0"/>
              <a:t>Create your file: Go to </a:t>
            </a:r>
            <a:r>
              <a:rPr lang="en-US" sz="2000" b="1" dirty="0" smtClean="0"/>
              <a:t>File - New</a:t>
            </a:r>
            <a:r>
              <a:rPr lang="en-US" sz="2000" dirty="0" smtClean="0"/>
              <a:t> menu. This opens an empty editor window where you can enter your source code. µVision4 enables color syntax highlighting, when the file is saved with the extension *</a:t>
            </a:r>
            <a:r>
              <a:rPr lang="en-US" sz="2000" b="1" dirty="0" smtClean="0"/>
              <a:t>.S</a:t>
            </a:r>
            <a:r>
              <a:rPr lang="en-US" sz="2000" dirty="0" smtClean="0"/>
              <a:t>, </a:t>
            </a:r>
            <a:r>
              <a:rPr lang="en-US" sz="2000" b="1" dirty="0" smtClean="0"/>
              <a:t>*.C</a:t>
            </a:r>
            <a:r>
              <a:rPr lang="en-US" sz="2000" dirty="0" smtClean="0"/>
              <a:t> or </a:t>
            </a:r>
            <a:r>
              <a:rPr lang="en-US" sz="2000" b="1" dirty="0" smtClean="0"/>
              <a:t>*.CPP</a:t>
            </a:r>
            <a:r>
              <a:rPr lang="en-US" sz="2000" dirty="0" smtClean="0"/>
              <a:t>. </a:t>
            </a:r>
          </a:p>
          <a:p>
            <a:pPr eaLnBrk="1" hangingPunct="1"/>
            <a:endParaRPr lang="en-US" sz="2000" dirty="0" smtClean="0"/>
          </a:p>
          <a:p>
            <a:pPr eaLnBrk="1" hangingPunct="1">
              <a:buFont typeface="Arial" pitchFamily="34" charset="0"/>
              <a:buNone/>
            </a:pPr>
            <a:endParaRPr lang="en-US" sz="2000" i="1" dirty="0" smtClean="0"/>
          </a:p>
          <a:p>
            <a:pPr marL="457200" lvl="1" indent="0" eaLnBrk="1" hangingPunct="1">
              <a:buFont typeface="Arial" pitchFamily="34" charset="0"/>
              <a:buNone/>
            </a:pPr>
            <a:endParaRPr lang="en-US" sz="1800" dirty="0" smtClean="0"/>
          </a:p>
        </p:txBody>
      </p:sp>
      <p:sp>
        <p:nvSpPr>
          <p:cNvPr id="3789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5ED21087-56C4-45F7-B2E4-427497F30EF9}" type="slidenum">
              <a:rPr lang="en-US">
                <a:solidFill>
                  <a:srgbClr val="898989"/>
                </a:solidFill>
              </a:rPr>
              <a:pPr eaLnBrk="1" hangingPunct="1"/>
              <a:t>158</a:t>
            </a:fld>
            <a:endParaRPr lang="en-US">
              <a:solidFill>
                <a:srgbClr val="898989"/>
              </a:solidFill>
            </a:endParaRPr>
          </a:p>
        </p:txBody>
      </p:sp>
      <p:pic>
        <p:nvPicPr>
          <p:cNvPr id="37892" name="Picture 2" descr="Add Files Context Men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1905000"/>
            <a:ext cx="365125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5172868"/>
            <a:ext cx="2362200" cy="157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94" name="Content Placeholder 2"/>
          <p:cNvSpPr txBox="1">
            <a:spLocks/>
          </p:cNvSpPr>
          <p:nvPr/>
        </p:nvSpPr>
        <p:spPr bwMode="auto">
          <a:xfrm>
            <a:off x="76200" y="1981200"/>
            <a:ext cx="51816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spcBef>
                <a:spcPts val="1200"/>
              </a:spcBef>
              <a:buFont typeface="Arial" pitchFamily="34" charset="0"/>
              <a:buChar char="•"/>
            </a:pPr>
            <a:r>
              <a:rPr lang="en-US" sz="2000" dirty="0"/>
              <a:t>Save the file using </a:t>
            </a:r>
            <a:r>
              <a:rPr lang="en-US" sz="2000" b="1" dirty="0"/>
              <a:t>File - Save As...</a:t>
            </a:r>
            <a:r>
              <a:rPr lang="en-US" sz="2000" dirty="0"/>
              <a:t>, and name it, e.g. , </a:t>
            </a:r>
            <a:r>
              <a:rPr lang="en-US" sz="2000" b="1" dirty="0" err="1"/>
              <a:t>add.s</a:t>
            </a:r>
            <a:r>
              <a:rPr lang="en-US" sz="2000" dirty="0"/>
              <a:t>.  The extension .s is an assembly code file.</a:t>
            </a:r>
          </a:p>
          <a:p>
            <a:pPr eaLnBrk="1" hangingPunct="1">
              <a:spcBef>
                <a:spcPts val="1200"/>
              </a:spcBef>
              <a:buFont typeface="Arial" pitchFamily="34" charset="0"/>
              <a:buChar char="•"/>
            </a:pPr>
            <a:r>
              <a:rPr lang="en-US" sz="2000" dirty="0"/>
              <a:t>Write the code in the text editor</a:t>
            </a:r>
          </a:p>
          <a:p>
            <a:pPr eaLnBrk="1" hangingPunct="1">
              <a:spcBef>
                <a:spcPts val="1200"/>
              </a:spcBef>
              <a:buFont typeface="Arial" pitchFamily="34" charset="0"/>
              <a:buChar char="•"/>
            </a:pPr>
            <a:r>
              <a:rPr lang="en-US" sz="2000" dirty="0"/>
              <a:t>Add the file to your project. Invoke the </a:t>
            </a:r>
            <a:r>
              <a:rPr lang="en-US" sz="2000" b="1" dirty="0"/>
              <a:t>Context Menu</a:t>
            </a:r>
            <a:r>
              <a:rPr lang="en-US" sz="2000" dirty="0"/>
              <a:t> of the </a:t>
            </a:r>
            <a:r>
              <a:rPr lang="en-US" sz="2000" b="1" dirty="0"/>
              <a:t>Source Group 1</a:t>
            </a:r>
            <a:r>
              <a:rPr lang="en-US" sz="2000" dirty="0"/>
              <a:t> in the </a:t>
            </a:r>
            <a:r>
              <a:rPr lang="en-US" sz="2000" b="1" dirty="0"/>
              <a:t>Project Window</a:t>
            </a:r>
            <a:r>
              <a:rPr lang="en-US" sz="2000" dirty="0"/>
              <a:t> (shown in the left Figure)</a:t>
            </a:r>
          </a:p>
          <a:p>
            <a:pPr eaLnBrk="1" hangingPunct="1">
              <a:spcBef>
                <a:spcPts val="1200"/>
              </a:spcBef>
              <a:buFont typeface="Arial" pitchFamily="34" charset="0"/>
              <a:buChar char="•"/>
            </a:pPr>
            <a:r>
              <a:rPr lang="en-US" sz="2000" dirty="0"/>
              <a:t>The navigation panel should look like this</a:t>
            </a:r>
          </a:p>
        </p:txBody>
      </p:sp>
    </p:spTree>
    <p:extLst>
      <p:ext uri="{BB962C8B-B14F-4D97-AF65-F5344CB8AC3E}">
        <p14:creationId xmlns:p14="http://schemas.microsoft.com/office/powerpoint/2010/main" val="3649709964"/>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a:solidFill>
                  <a:schemeClr val="tx2">
                    <a:lumMod val="75000"/>
                  </a:schemeClr>
                </a:solidFill>
              </a:rPr>
              <a:t>Step 5: Setting the </a:t>
            </a:r>
            <a:r>
              <a:rPr lang="en-US" dirty="0" smtClean="0">
                <a:solidFill>
                  <a:schemeClr val="tx2">
                    <a:lumMod val="75000"/>
                  </a:schemeClr>
                </a:solidFill>
              </a:rPr>
              <a:t>environment</a:t>
            </a:r>
            <a:endParaRPr lang="en-US" dirty="0">
              <a:solidFill>
                <a:schemeClr val="tx2">
                  <a:lumMod val="75000"/>
                </a:schemeClr>
              </a:solidFill>
            </a:endParaRPr>
          </a:p>
        </p:txBody>
      </p:sp>
      <p:sp>
        <p:nvSpPr>
          <p:cNvPr id="3891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D4C83560-61C9-49B9-A88A-37619170A477}" type="slidenum">
              <a:rPr lang="en-US">
                <a:solidFill>
                  <a:srgbClr val="898989"/>
                </a:solidFill>
              </a:rPr>
              <a:pPr eaLnBrk="1" hangingPunct="1"/>
              <a:t>159</a:t>
            </a:fld>
            <a:endParaRPr lang="en-US">
              <a:solidFill>
                <a:srgbClr val="898989"/>
              </a:solidFill>
            </a:endParaRPr>
          </a:p>
        </p:txBody>
      </p:sp>
      <p:sp>
        <p:nvSpPr>
          <p:cNvPr id="38916" name="Rectangle 37"/>
          <p:cNvSpPr>
            <a:spLocks noChangeArrowheads="1"/>
          </p:cNvSpPr>
          <p:nvPr/>
        </p:nvSpPr>
        <p:spPr bwMode="auto">
          <a:xfrm>
            <a:off x="228134" y="928688"/>
            <a:ext cx="3949700" cy="524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26979" anchor="ctr">
            <a:spAutoFit/>
          </a:bodyPr>
          <a:lstStyle/>
          <a:p>
            <a:pPr marL="341313" indent="-341313">
              <a:buFontTx/>
              <a:buChar char="•"/>
            </a:pPr>
            <a:r>
              <a:rPr lang="en-US" sz="2400" dirty="0"/>
              <a:t>To run the program, your program needs to be loaded into the main memory. </a:t>
            </a:r>
          </a:p>
          <a:p>
            <a:pPr marL="341313" indent="-341313">
              <a:buFontTx/>
              <a:buChar char="•"/>
            </a:pPr>
            <a:r>
              <a:rPr lang="en-US" sz="2400" dirty="0"/>
              <a:t>Different locations may be assigned for the code and data area, depending on your setup.</a:t>
            </a:r>
          </a:p>
          <a:p>
            <a:pPr marL="341313" indent="-341313">
              <a:buFontTx/>
              <a:buChar char="•"/>
            </a:pPr>
            <a:r>
              <a:rPr lang="en-US" sz="2400" dirty="0"/>
              <a:t>In the simulation environment of </a:t>
            </a:r>
            <a:r>
              <a:rPr lang="en-US" sz="2400" dirty="0" err="1"/>
              <a:t>uVision</a:t>
            </a:r>
            <a:r>
              <a:rPr lang="en-US" sz="2400" dirty="0"/>
              <a:t>, this can be set.</a:t>
            </a:r>
          </a:p>
          <a:p>
            <a:pPr marL="341313" indent="-341313">
              <a:buFontTx/>
              <a:buChar char="•"/>
            </a:pPr>
            <a:r>
              <a:rPr lang="en-US" sz="2400" dirty="0"/>
              <a:t>In a physical environment, this is determined by the hardware setup.</a:t>
            </a:r>
          </a:p>
        </p:txBody>
      </p:sp>
      <p:sp>
        <p:nvSpPr>
          <p:cNvPr id="7" name="Rectangle 6"/>
          <p:cNvSpPr/>
          <p:nvPr/>
        </p:nvSpPr>
        <p:spPr>
          <a:xfrm>
            <a:off x="5208588" y="2032000"/>
            <a:ext cx="3259137" cy="16732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dirty="0">
                <a:solidFill>
                  <a:schemeClr val="tx1"/>
                </a:solidFill>
              </a:rPr>
              <a:t>	LDR R1, A</a:t>
            </a:r>
          </a:p>
          <a:p>
            <a:pPr>
              <a:defRPr/>
            </a:pPr>
            <a:r>
              <a:rPr lang="en-US" sz="2000" dirty="0">
                <a:solidFill>
                  <a:schemeClr val="tx1"/>
                </a:solidFill>
              </a:rPr>
              <a:t>	LDR R2, B</a:t>
            </a:r>
          </a:p>
          <a:p>
            <a:pPr>
              <a:defRPr/>
            </a:pPr>
            <a:r>
              <a:rPr lang="en-US" sz="2000" dirty="0">
                <a:solidFill>
                  <a:schemeClr val="tx1"/>
                </a:solidFill>
              </a:rPr>
              <a:t>	ADD R1, R1, R2</a:t>
            </a:r>
          </a:p>
          <a:p>
            <a:pPr>
              <a:defRPr/>
            </a:pPr>
            <a:r>
              <a:rPr lang="en-US" sz="2000" dirty="0">
                <a:solidFill>
                  <a:schemeClr val="tx1"/>
                </a:solidFill>
              </a:rPr>
              <a:t>           	STR R1, C</a:t>
            </a:r>
          </a:p>
          <a:p>
            <a:pPr>
              <a:defRPr/>
            </a:pPr>
            <a:r>
              <a:rPr lang="en-US" sz="2000" dirty="0">
                <a:solidFill>
                  <a:schemeClr val="tx1"/>
                </a:solidFill>
              </a:rPr>
              <a:t>HERE 	BAL HERE</a:t>
            </a:r>
          </a:p>
        </p:txBody>
      </p:sp>
      <p:sp>
        <p:nvSpPr>
          <p:cNvPr id="9" name="Rectangle 8"/>
          <p:cNvSpPr/>
          <p:nvPr/>
        </p:nvSpPr>
        <p:spPr>
          <a:xfrm>
            <a:off x="4191000" y="1143000"/>
            <a:ext cx="4724400" cy="4699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2400" b="1" dirty="0">
                <a:solidFill>
                  <a:schemeClr val="tx1"/>
                </a:solidFill>
              </a:rPr>
              <a:t>Memory</a:t>
            </a:r>
          </a:p>
        </p:txBody>
      </p:sp>
      <p:grpSp>
        <p:nvGrpSpPr>
          <p:cNvPr id="38919" name="Group 4"/>
          <p:cNvGrpSpPr>
            <a:grpSpLocks/>
          </p:cNvGrpSpPr>
          <p:nvPr/>
        </p:nvGrpSpPr>
        <p:grpSpPr bwMode="auto">
          <a:xfrm>
            <a:off x="4899025" y="4400550"/>
            <a:ext cx="3568700" cy="1060450"/>
            <a:chOff x="2667000" y="5342959"/>
            <a:chExt cx="3568371" cy="1060635"/>
          </a:xfrm>
        </p:grpSpPr>
        <p:sp>
          <p:nvSpPr>
            <p:cNvPr id="8" name="Rectangle 7"/>
            <p:cNvSpPr/>
            <p:nvPr/>
          </p:nvSpPr>
          <p:spPr>
            <a:xfrm>
              <a:off x="3047965" y="5342959"/>
              <a:ext cx="3187406" cy="10606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dirty="0">
                  <a:solidFill>
                    <a:schemeClr val="tx1"/>
                  </a:solidFill>
                </a:rPr>
                <a:t>0x0000000A  </a:t>
              </a:r>
            </a:p>
            <a:p>
              <a:pPr>
                <a:defRPr/>
              </a:pPr>
              <a:r>
                <a:rPr lang="en-US" sz="2000" dirty="0">
                  <a:solidFill>
                    <a:schemeClr val="tx1"/>
                  </a:solidFill>
                </a:rPr>
                <a:t>0x00000014 </a:t>
              </a:r>
            </a:p>
            <a:p>
              <a:pPr>
                <a:defRPr/>
              </a:pPr>
              <a:r>
                <a:rPr lang="en-US" sz="2000" dirty="0">
                  <a:solidFill>
                    <a:schemeClr val="tx1"/>
                  </a:solidFill>
                </a:rPr>
                <a:t>0x00000000</a:t>
              </a:r>
            </a:p>
          </p:txBody>
        </p:sp>
        <p:sp>
          <p:nvSpPr>
            <p:cNvPr id="38923" name="Rectangle 3"/>
            <p:cNvSpPr>
              <a:spLocks noChangeArrowheads="1"/>
            </p:cNvSpPr>
            <p:nvPr/>
          </p:nvSpPr>
          <p:spPr bwMode="auto">
            <a:xfrm>
              <a:off x="2667000" y="5369858"/>
              <a:ext cx="3177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t>A</a:t>
              </a:r>
            </a:p>
          </p:txBody>
        </p:sp>
        <p:sp>
          <p:nvSpPr>
            <p:cNvPr id="38924" name="Rectangle 13"/>
            <p:cNvSpPr>
              <a:spLocks noChangeArrowheads="1"/>
            </p:cNvSpPr>
            <p:nvPr/>
          </p:nvSpPr>
          <p:spPr bwMode="auto">
            <a:xfrm>
              <a:off x="2667000" y="5674658"/>
              <a:ext cx="309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t>B</a:t>
              </a:r>
            </a:p>
          </p:txBody>
        </p:sp>
        <p:sp>
          <p:nvSpPr>
            <p:cNvPr id="38925" name="Rectangle 14"/>
            <p:cNvSpPr>
              <a:spLocks noChangeArrowheads="1"/>
            </p:cNvSpPr>
            <p:nvPr/>
          </p:nvSpPr>
          <p:spPr bwMode="auto">
            <a:xfrm>
              <a:off x="2667000" y="5979458"/>
              <a:ext cx="3080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t>C</a:t>
              </a:r>
            </a:p>
          </p:txBody>
        </p:sp>
      </p:grpSp>
      <p:sp>
        <p:nvSpPr>
          <p:cNvPr id="38920" name="Rectangle 15"/>
          <p:cNvSpPr>
            <a:spLocks noChangeArrowheads="1"/>
          </p:cNvSpPr>
          <p:nvPr/>
        </p:nvSpPr>
        <p:spPr bwMode="auto">
          <a:xfrm>
            <a:off x="5180013" y="1662113"/>
            <a:ext cx="24542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i="1" dirty="0"/>
              <a:t>Code AREA (PROGRAM)</a:t>
            </a:r>
          </a:p>
        </p:txBody>
      </p:sp>
      <p:sp>
        <p:nvSpPr>
          <p:cNvPr id="38921" name="Rectangle 17"/>
          <p:cNvSpPr>
            <a:spLocks noChangeArrowheads="1"/>
          </p:cNvSpPr>
          <p:nvPr/>
        </p:nvSpPr>
        <p:spPr bwMode="auto">
          <a:xfrm>
            <a:off x="5311775" y="4081463"/>
            <a:ext cx="2003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i="1" dirty="0"/>
              <a:t>Data AREA (Data1)</a:t>
            </a:r>
          </a:p>
        </p:txBody>
      </p:sp>
    </p:spTree>
    <p:extLst>
      <p:ext uri="{BB962C8B-B14F-4D97-AF65-F5344CB8AC3E}">
        <p14:creationId xmlns:p14="http://schemas.microsoft.com/office/powerpoint/2010/main" val="22861322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4"/>
          <p:cNvSpPr>
            <a:spLocks noGrp="1"/>
          </p:cNvSpPr>
          <p:nvPr>
            <p:ph type="title"/>
          </p:nvPr>
        </p:nvSpPr>
        <p:spPr/>
        <p:txBody>
          <a:bodyPr rtlCol="0">
            <a:normAutofit fontScale="90000"/>
          </a:bodyPr>
          <a:lstStyle/>
          <a:p>
            <a:pPr eaLnBrk="1" fontAlgn="auto" hangingPunct="1">
              <a:spcAft>
                <a:spcPts val="0"/>
              </a:spcAft>
              <a:defRPr/>
            </a:pPr>
            <a:r>
              <a:rPr lang="en-US" dirty="0">
                <a:solidFill>
                  <a:srgbClr val="0000FF"/>
                </a:solidFill>
              </a:rPr>
              <a:t>Status Registers (CPSR and SPSR)</a:t>
            </a:r>
            <a:endParaRPr lang="en-US" b="1" dirty="0">
              <a:solidFill>
                <a:srgbClr val="0000FF"/>
              </a:solidFill>
            </a:endParaRPr>
          </a:p>
        </p:txBody>
      </p:sp>
      <p:sp>
        <p:nvSpPr>
          <p:cNvPr id="2" name="Content Placeholder 1"/>
          <p:cNvSpPr>
            <a:spLocks noGrp="1"/>
          </p:cNvSpPr>
          <p:nvPr>
            <p:ph idx="1"/>
          </p:nvPr>
        </p:nvSpPr>
        <p:spPr>
          <a:xfrm>
            <a:off x="342900" y="2057400"/>
            <a:ext cx="8229600" cy="4343400"/>
          </a:xfrm>
        </p:spPr>
        <p:txBody>
          <a:bodyPr/>
          <a:lstStyle/>
          <a:p>
            <a:pPr eaLnBrk="1" hangingPunct="1"/>
            <a:r>
              <a:rPr lang="en-US" sz="2400" b="1" dirty="0" smtClean="0"/>
              <a:t>Z(Zero Flag)</a:t>
            </a:r>
          </a:p>
          <a:p>
            <a:pPr lvl="1" eaLnBrk="1" hangingPunct="1"/>
            <a:r>
              <a:rPr lang="en-US" sz="2400" dirty="0" smtClean="0"/>
              <a:t>Indicates a zero in the arithmetic operation</a:t>
            </a:r>
          </a:p>
          <a:p>
            <a:pPr lvl="1" eaLnBrk="1" hangingPunct="1"/>
            <a:r>
              <a:rPr lang="en-US" sz="2400" dirty="0" smtClean="0"/>
              <a:t>Example (Subtract 10 from R2)</a:t>
            </a:r>
          </a:p>
          <a:p>
            <a:pPr lvl="1" eaLnBrk="1" hangingPunct="1">
              <a:buFont typeface="Arial" pitchFamily="34" charset="0"/>
              <a:buNone/>
            </a:pPr>
            <a:r>
              <a:rPr lang="en-US" sz="2400" dirty="0" smtClean="0"/>
              <a:t>		SUBS R6, R2, #10   where R2 = 10</a:t>
            </a:r>
          </a:p>
          <a:p>
            <a:pPr eaLnBrk="1" hangingPunct="1"/>
            <a:r>
              <a:rPr lang="en-US" sz="2400" b="1" dirty="0" smtClean="0"/>
              <a:t>C(Carry Flag)</a:t>
            </a:r>
          </a:p>
          <a:p>
            <a:pPr lvl="1" eaLnBrk="1" hangingPunct="1"/>
            <a:r>
              <a:rPr lang="en-US" sz="2400" dirty="0" smtClean="0"/>
              <a:t>Operations (e.g. addition) results in carry</a:t>
            </a:r>
          </a:p>
          <a:p>
            <a:pPr lvl="1" eaLnBrk="1" hangingPunct="1"/>
            <a:r>
              <a:rPr lang="en-US" sz="2400" dirty="0" smtClean="0"/>
              <a:t>Example: </a:t>
            </a:r>
          </a:p>
          <a:p>
            <a:pPr marL="457200" lvl="1" indent="0" eaLnBrk="1" hangingPunct="1">
              <a:buNone/>
            </a:pPr>
            <a:r>
              <a:rPr lang="en-US" sz="2400" dirty="0"/>
              <a:t>	</a:t>
            </a:r>
            <a:r>
              <a:rPr lang="en-US" sz="2400" dirty="0" smtClean="0"/>
              <a:t>ADDS R6, R2, #0xFFFFFFFF where R2 = #0xFFFFFFFF = -1</a:t>
            </a:r>
          </a:p>
          <a:p>
            <a:pPr lvl="1" eaLnBrk="1" hangingPunct="1"/>
            <a:r>
              <a:rPr lang="en-US" sz="2400" dirty="0" smtClean="0"/>
              <a:t>Does not necessarily cause overflow. For example, addition of negative numbers may generate a carry but no overflow.</a:t>
            </a:r>
          </a:p>
          <a:p>
            <a:pPr lvl="1" eaLnBrk="1" hangingPunct="1">
              <a:buFont typeface="Arial" pitchFamily="34" charset="0"/>
              <a:buNone/>
            </a:pPr>
            <a:endParaRPr lang="en-US" sz="2400" dirty="0" smtClean="0"/>
          </a:p>
        </p:txBody>
      </p:sp>
      <p:sp>
        <p:nvSpPr>
          <p:cNvPr id="1536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73327751-6B56-4BF9-96D4-29E88A8808FA}" type="slidenum">
              <a:rPr lang="en-US">
                <a:solidFill>
                  <a:srgbClr val="898989"/>
                </a:solidFill>
              </a:rPr>
              <a:pPr eaLnBrk="1" hangingPunct="1"/>
              <a:t>16</a:t>
            </a:fld>
            <a:endParaRPr lang="en-US">
              <a:solidFill>
                <a:srgbClr val="898989"/>
              </a:solidFill>
            </a:endParaRPr>
          </a:p>
        </p:txBody>
      </p:sp>
      <p:grpSp>
        <p:nvGrpSpPr>
          <p:cNvPr id="15365" name="Group 12"/>
          <p:cNvGrpSpPr>
            <a:grpSpLocks/>
          </p:cNvGrpSpPr>
          <p:nvPr/>
        </p:nvGrpSpPr>
        <p:grpSpPr bwMode="auto">
          <a:xfrm>
            <a:off x="1219200" y="950912"/>
            <a:ext cx="6757988" cy="636588"/>
            <a:chOff x="867" y="1325"/>
            <a:chExt cx="4257" cy="401"/>
          </a:xfrm>
        </p:grpSpPr>
        <p:sp>
          <p:nvSpPr>
            <p:cNvPr id="15367" name="Rectangle 13"/>
            <p:cNvSpPr>
              <a:spLocks noChangeArrowheads="1"/>
            </p:cNvSpPr>
            <p:nvPr/>
          </p:nvSpPr>
          <p:spPr bwMode="auto">
            <a:xfrm>
              <a:off x="4276" y="1510"/>
              <a:ext cx="83" cy="189"/>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90000"/>
                </a:lnSpc>
              </a:pPr>
              <a:endParaRPr lang="en-US" sz="1600" b="1">
                <a:latin typeface="Arial" pitchFamily="34" charset="0"/>
              </a:endParaRPr>
            </a:p>
          </p:txBody>
        </p:sp>
        <p:sp>
          <p:nvSpPr>
            <p:cNvPr id="15368" name="Rectangle 14"/>
            <p:cNvSpPr>
              <a:spLocks noChangeArrowheads="1"/>
            </p:cNvSpPr>
            <p:nvPr/>
          </p:nvSpPr>
          <p:spPr bwMode="auto">
            <a:xfrm>
              <a:off x="883" y="1497"/>
              <a:ext cx="571" cy="197"/>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90000"/>
                </a:lnSpc>
              </a:pPr>
              <a:endParaRPr lang="en-US" sz="1600" b="1">
                <a:latin typeface="Arial" pitchFamily="34" charset="0"/>
              </a:endParaRPr>
            </a:p>
          </p:txBody>
        </p:sp>
        <p:sp>
          <p:nvSpPr>
            <p:cNvPr id="15369" name="Rectangle 15"/>
            <p:cNvSpPr>
              <a:spLocks noChangeArrowheads="1"/>
            </p:cNvSpPr>
            <p:nvPr/>
          </p:nvSpPr>
          <p:spPr bwMode="auto">
            <a:xfrm>
              <a:off x="4525" y="1493"/>
              <a:ext cx="566" cy="193"/>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90000"/>
                </a:lnSpc>
              </a:pPr>
              <a:endParaRPr lang="en-US" sz="1600" b="1">
                <a:latin typeface="Arial" pitchFamily="34" charset="0"/>
              </a:endParaRPr>
            </a:p>
          </p:txBody>
        </p:sp>
        <p:sp>
          <p:nvSpPr>
            <p:cNvPr id="15370" name="Rectangle 16"/>
            <p:cNvSpPr>
              <a:spLocks noChangeArrowheads="1"/>
            </p:cNvSpPr>
            <p:nvPr/>
          </p:nvSpPr>
          <p:spPr bwMode="auto">
            <a:xfrm>
              <a:off x="4118" y="1493"/>
              <a:ext cx="258" cy="197"/>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90000"/>
                </a:lnSpc>
              </a:pPr>
              <a:endParaRPr lang="en-US" sz="1600" b="1">
                <a:latin typeface="Arial" pitchFamily="34" charset="0"/>
              </a:endParaRPr>
            </a:p>
          </p:txBody>
        </p:sp>
        <p:sp>
          <p:nvSpPr>
            <p:cNvPr id="15371" name="Line 16"/>
            <p:cNvSpPr>
              <a:spLocks noChangeShapeType="1"/>
            </p:cNvSpPr>
            <p:nvPr/>
          </p:nvSpPr>
          <p:spPr bwMode="auto">
            <a:xfrm>
              <a:off x="1715" y="1481"/>
              <a:ext cx="0" cy="5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2" name="Line 17"/>
            <p:cNvSpPr>
              <a:spLocks noChangeShapeType="1"/>
            </p:cNvSpPr>
            <p:nvPr/>
          </p:nvSpPr>
          <p:spPr bwMode="auto">
            <a:xfrm>
              <a:off x="1847"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3" name="Line 18"/>
            <p:cNvSpPr>
              <a:spLocks noChangeShapeType="1"/>
            </p:cNvSpPr>
            <p:nvPr/>
          </p:nvSpPr>
          <p:spPr bwMode="auto">
            <a:xfrm>
              <a:off x="1979"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4" name="Line 19"/>
            <p:cNvSpPr>
              <a:spLocks noChangeShapeType="1"/>
            </p:cNvSpPr>
            <p:nvPr/>
          </p:nvSpPr>
          <p:spPr bwMode="auto">
            <a:xfrm>
              <a:off x="2112"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5" name="Line 20"/>
            <p:cNvSpPr>
              <a:spLocks noChangeShapeType="1"/>
            </p:cNvSpPr>
            <p:nvPr/>
          </p:nvSpPr>
          <p:spPr bwMode="auto">
            <a:xfrm>
              <a:off x="2245"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6" name="Line 21"/>
            <p:cNvSpPr>
              <a:spLocks noChangeShapeType="1"/>
            </p:cNvSpPr>
            <p:nvPr/>
          </p:nvSpPr>
          <p:spPr bwMode="auto">
            <a:xfrm>
              <a:off x="2377"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7" name="Line 22"/>
            <p:cNvSpPr>
              <a:spLocks noChangeShapeType="1"/>
            </p:cNvSpPr>
            <p:nvPr/>
          </p:nvSpPr>
          <p:spPr bwMode="auto">
            <a:xfrm>
              <a:off x="2510"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8" name="Line 23"/>
            <p:cNvSpPr>
              <a:spLocks noChangeShapeType="1"/>
            </p:cNvSpPr>
            <p:nvPr/>
          </p:nvSpPr>
          <p:spPr bwMode="auto">
            <a:xfrm>
              <a:off x="2641"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9" name="Line 24"/>
            <p:cNvSpPr>
              <a:spLocks noChangeShapeType="1"/>
            </p:cNvSpPr>
            <p:nvPr/>
          </p:nvSpPr>
          <p:spPr bwMode="auto">
            <a:xfrm>
              <a:off x="2782"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0" name="Line 25"/>
            <p:cNvSpPr>
              <a:spLocks noChangeShapeType="1"/>
            </p:cNvSpPr>
            <p:nvPr/>
          </p:nvSpPr>
          <p:spPr bwMode="auto">
            <a:xfrm>
              <a:off x="2907"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1" name="Line 26"/>
            <p:cNvSpPr>
              <a:spLocks noChangeShapeType="1"/>
            </p:cNvSpPr>
            <p:nvPr/>
          </p:nvSpPr>
          <p:spPr bwMode="auto">
            <a:xfrm>
              <a:off x="3056"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2" name="Line 27"/>
            <p:cNvSpPr>
              <a:spLocks noChangeShapeType="1"/>
            </p:cNvSpPr>
            <p:nvPr/>
          </p:nvSpPr>
          <p:spPr bwMode="auto">
            <a:xfrm>
              <a:off x="3188"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3" name="Line 28"/>
            <p:cNvSpPr>
              <a:spLocks noChangeShapeType="1"/>
            </p:cNvSpPr>
            <p:nvPr/>
          </p:nvSpPr>
          <p:spPr bwMode="auto">
            <a:xfrm>
              <a:off x="3320"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4" name="Line 29"/>
            <p:cNvSpPr>
              <a:spLocks noChangeShapeType="1"/>
            </p:cNvSpPr>
            <p:nvPr/>
          </p:nvSpPr>
          <p:spPr bwMode="auto">
            <a:xfrm>
              <a:off x="3453"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5" name="Line 30"/>
            <p:cNvSpPr>
              <a:spLocks noChangeShapeType="1"/>
            </p:cNvSpPr>
            <p:nvPr/>
          </p:nvSpPr>
          <p:spPr bwMode="auto">
            <a:xfrm>
              <a:off x="3585"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6" name="Line 31"/>
            <p:cNvSpPr>
              <a:spLocks noChangeShapeType="1"/>
            </p:cNvSpPr>
            <p:nvPr/>
          </p:nvSpPr>
          <p:spPr bwMode="auto">
            <a:xfrm>
              <a:off x="3718"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7" name="Line 32"/>
            <p:cNvSpPr>
              <a:spLocks noChangeShapeType="1"/>
            </p:cNvSpPr>
            <p:nvPr/>
          </p:nvSpPr>
          <p:spPr bwMode="auto">
            <a:xfrm>
              <a:off x="3850"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8" name="Line 33"/>
            <p:cNvSpPr>
              <a:spLocks noChangeShapeType="1"/>
            </p:cNvSpPr>
            <p:nvPr/>
          </p:nvSpPr>
          <p:spPr bwMode="auto">
            <a:xfrm>
              <a:off x="3982"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9" name="Line 34"/>
            <p:cNvSpPr>
              <a:spLocks noChangeShapeType="1"/>
            </p:cNvSpPr>
            <p:nvPr/>
          </p:nvSpPr>
          <p:spPr bwMode="auto">
            <a:xfrm>
              <a:off x="4114" y="1481"/>
              <a:ext cx="0" cy="22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90" name="Line 35"/>
            <p:cNvSpPr>
              <a:spLocks noChangeShapeType="1"/>
            </p:cNvSpPr>
            <p:nvPr/>
          </p:nvSpPr>
          <p:spPr bwMode="auto">
            <a:xfrm>
              <a:off x="4247" y="1481"/>
              <a:ext cx="0" cy="22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91" name="Line 36"/>
            <p:cNvSpPr>
              <a:spLocks noChangeShapeType="1"/>
            </p:cNvSpPr>
            <p:nvPr/>
          </p:nvSpPr>
          <p:spPr bwMode="auto">
            <a:xfrm>
              <a:off x="4380" y="1489"/>
              <a:ext cx="0" cy="21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92" name="Line 37"/>
            <p:cNvSpPr>
              <a:spLocks noChangeShapeType="1"/>
            </p:cNvSpPr>
            <p:nvPr/>
          </p:nvSpPr>
          <p:spPr bwMode="auto">
            <a:xfrm>
              <a:off x="4521" y="1481"/>
              <a:ext cx="0" cy="22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93" name="Line 38"/>
            <p:cNvSpPr>
              <a:spLocks noChangeShapeType="1"/>
            </p:cNvSpPr>
            <p:nvPr/>
          </p:nvSpPr>
          <p:spPr bwMode="auto">
            <a:xfrm>
              <a:off x="4645"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94" name="Line 39"/>
            <p:cNvSpPr>
              <a:spLocks noChangeShapeType="1"/>
            </p:cNvSpPr>
            <p:nvPr/>
          </p:nvSpPr>
          <p:spPr bwMode="auto">
            <a:xfrm>
              <a:off x="4760"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95" name="Line 40"/>
            <p:cNvSpPr>
              <a:spLocks noChangeShapeType="1"/>
            </p:cNvSpPr>
            <p:nvPr/>
          </p:nvSpPr>
          <p:spPr bwMode="auto">
            <a:xfrm>
              <a:off x="4884" y="1489"/>
              <a:ext cx="0" cy="5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96" name="Line 41"/>
            <p:cNvSpPr>
              <a:spLocks noChangeShapeType="1"/>
            </p:cNvSpPr>
            <p:nvPr/>
          </p:nvSpPr>
          <p:spPr bwMode="auto">
            <a:xfrm>
              <a:off x="5000"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97" name="Line 42"/>
            <p:cNvSpPr>
              <a:spLocks noChangeShapeType="1"/>
            </p:cNvSpPr>
            <p:nvPr/>
          </p:nvSpPr>
          <p:spPr bwMode="auto">
            <a:xfrm>
              <a:off x="1172" y="1485"/>
              <a:ext cx="0" cy="22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98" name="Line 43"/>
            <p:cNvSpPr>
              <a:spLocks noChangeShapeType="1"/>
            </p:cNvSpPr>
            <p:nvPr/>
          </p:nvSpPr>
          <p:spPr bwMode="auto">
            <a:xfrm>
              <a:off x="1313" y="1485"/>
              <a:ext cx="0" cy="2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99" name="Rectangle 45"/>
            <p:cNvSpPr>
              <a:spLocks noChangeArrowheads="1"/>
            </p:cNvSpPr>
            <p:nvPr/>
          </p:nvSpPr>
          <p:spPr bwMode="auto">
            <a:xfrm>
              <a:off x="4620" y="1562"/>
              <a:ext cx="377"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7738" eaLnBrk="0" hangingPunct="0">
                <a:lnSpc>
                  <a:spcPct val="90000"/>
                </a:lnSpc>
              </a:pPr>
              <a:r>
                <a:rPr lang="en-US" sz="1500" b="1">
                  <a:latin typeface="Times New Roman" pitchFamily="18" charset="0"/>
                </a:rPr>
                <a:t>Mode</a:t>
              </a:r>
            </a:p>
          </p:txBody>
        </p:sp>
        <p:sp>
          <p:nvSpPr>
            <p:cNvPr id="15400" name="Rectangle 46"/>
            <p:cNvSpPr>
              <a:spLocks noChangeArrowheads="1"/>
            </p:cNvSpPr>
            <p:nvPr/>
          </p:nvSpPr>
          <p:spPr bwMode="auto">
            <a:xfrm>
              <a:off x="876" y="1531"/>
              <a:ext cx="155"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6675" tIns="26988" rIns="66675" bIns="26988">
              <a:spAutoFit/>
            </a:bodyPr>
            <a:lstStyle/>
            <a:p>
              <a:pPr defTabSz="947738" eaLnBrk="0" hangingPunct="0">
                <a:lnSpc>
                  <a:spcPct val="90000"/>
                </a:lnSpc>
              </a:pPr>
              <a:r>
                <a:rPr lang="en-US" sz="1500" b="1">
                  <a:latin typeface="Times New Roman" pitchFamily="18" charset="0"/>
                </a:rPr>
                <a:t>N</a:t>
              </a:r>
            </a:p>
          </p:txBody>
        </p:sp>
        <p:sp>
          <p:nvSpPr>
            <p:cNvPr id="15401" name="Rectangle 47"/>
            <p:cNvSpPr>
              <a:spLocks noChangeArrowheads="1"/>
            </p:cNvSpPr>
            <p:nvPr/>
          </p:nvSpPr>
          <p:spPr bwMode="auto">
            <a:xfrm>
              <a:off x="1029" y="1526"/>
              <a:ext cx="164"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7738" eaLnBrk="0" hangingPunct="0">
                <a:lnSpc>
                  <a:spcPct val="90000"/>
                </a:lnSpc>
              </a:pPr>
              <a:r>
                <a:rPr lang="en-US" sz="1500" b="1">
                  <a:latin typeface="Times New Roman" pitchFamily="18" charset="0"/>
                </a:rPr>
                <a:t>Z</a:t>
              </a:r>
            </a:p>
          </p:txBody>
        </p:sp>
        <p:sp>
          <p:nvSpPr>
            <p:cNvPr id="15402" name="Rectangle 48"/>
            <p:cNvSpPr>
              <a:spLocks noChangeArrowheads="1"/>
            </p:cNvSpPr>
            <p:nvPr/>
          </p:nvSpPr>
          <p:spPr bwMode="auto">
            <a:xfrm>
              <a:off x="1177" y="1526"/>
              <a:ext cx="171"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7738" eaLnBrk="0" hangingPunct="0">
                <a:lnSpc>
                  <a:spcPct val="90000"/>
                </a:lnSpc>
              </a:pPr>
              <a:r>
                <a:rPr lang="en-US" sz="1500" b="1">
                  <a:latin typeface="Times New Roman" pitchFamily="18" charset="0"/>
                </a:rPr>
                <a:t>C</a:t>
              </a:r>
            </a:p>
          </p:txBody>
        </p:sp>
        <p:sp>
          <p:nvSpPr>
            <p:cNvPr id="15403" name="Rectangle 49"/>
            <p:cNvSpPr>
              <a:spLocks noChangeArrowheads="1"/>
            </p:cNvSpPr>
            <p:nvPr/>
          </p:nvSpPr>
          <p:spPr bwMode="auto">
            <a:xfrm>
              <a:off x="1301" y="1526"/>
              <a:ext cx="171"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7738" eaLnBrk="0" hangingPunct="0">
                <a:lnSpc>
                  <a:spcPct val="90000"/>
                </a:lnSpc>
              </a:pPr>
              <a:r>
                <a:rPr lang="en-US" sz="1500" b="1">
                  <a:latin typeface="Times New Roman" pitchFamily="18" charset="0"/>
                </a:rPr>
                <a:t>V</a:t>
              </a:r>
            </a:p>
          </p:txBody>
        </p:sp>
        <p:sp>
          <p:nvSpPr>
            <p:cNvPr id="15404" name="Rectangle 50"/>
            <p:cNvSpPr>
              <a:spLocks noChangeArrowheads="1"/>
            </p:cNvSpPr>
            <p:nvPr/>
          </p:nvSpPr>
          <p:spPr bwMode="auto">
            <a:xfrm>
              <a:off x="1334" y="1325"/>
              <a:ext cx="16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7738" eaLnBrk="0" hangingPunct="0"/>
              <a:r>
                <a:rPr lang="en-US" sz="1000" b="1">
                  <a:latin typeface="Times New Roman" pitchFamily="18" charset="0"/>
                </a:rPr>
                <a:t>28</a:t>
              </a:r>
            </a:p>
          </p:txBody>
        </p:sp>
        <p:sp>
          <p:nvSpPr>
            <p:cNvPr id="15405" name="Rectangle 51"/>
            <p:cNvSpPr>
              <a:spLocks noChangeArrowheads="1"/>
            </p:cNvSpPr>
            <p:nvPr/>
          </p:nvSpPr>
          <p:spPr bwMode="auto">
            <a:xfrm>
              <a:off x="871" y="1334"/>
              <a:ext cx="16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7738" eaLnBrk="0" hangingPunct="0"/>
              <a:r>
                <a:rPr lang="en-US" sz="1000" b="1">
                  <a:latin typeface="Times New Roman" pitchFamily="18" charset="0"/>
                </a:rPr>
                <a:t>31</a:t>
              </a:r>
            </a:p>
          </p:txBody>
        </p:sp>
        <p:sp>
          <p:nvSpPr>
            <p:cNvPr id="15406" name="Rectangle 52"/>
            <p:cNvSpPr>
              <a:spLocks noChangeArrowheads="1"/>
            </p:cNvSpPr>
            <p:nvPr/>
          </p:nvSpPr>
          <p:spPr bwMode="auto">
            <a:xfrm>
              <a:off x="3998" y="1334"/>
              <a:ext cx="12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7738" eaLnBrk="0" hangingPunct="0"/>
              <a:r>
                <a:rPr lang="en-US" sz="1000" b="1">
                  <a:latin typeface="Times New Roman" pitchFamily="18" charset="0"/>
                </a:rPr>
                <a:t>8</a:t>
              </a:r>
            </a:p>
          </p:txBody>
        </p:sp>
        <p:sp>
          <p:nvSpPr>
            <p:cNvPr id="15407" name="Rectangle 53"/>
            <p:cNvSpPr>
              <a:spLocks noChangeArrowheads="1"/>
            </p:cNvSpPr>
            <p:nvPr/>
          </p:nvSpPr>
          <p:spPr bwMode="auto">
            <a:xfrm>
              <a:off x="4503" y="1325"/>
              <a:ext cx="12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7738" eaLnBrk="0" hangingPunct="0"/>
              <a:r>
                <a:rPr lang="en-US" sz="1000" b="1">
                  <a:latin typeface="Times New Roman" pitchFamily="18" charset="0"/>
                </a:rPr>
                <a:t>4</a:t>
              </a:r>
            </a:p>
          </p:txBody>
        </p:sp>
        <p:sp>
          <p:nvSpPr>
            <p:cNvPr id="15408" name="Rectangle 54"/>
            <p:cNvSpPr>
              <a:spLocks noChangeArrowheads="1"/>
            </p:cNvSpPr>
            <p:nvPr/>
          </p:nvSpPr>
          <p:spPr bwMode="auto">
            <a:xfrm>
              <a:off x="5000" y="1325"/>
              <a:ext cx="12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7738" eaLnBrk="0" hangingPunct="0"/>
              <a:r>
                <a:rPr lang="en-US" sz="1000" b="1">
                  <a:latin typeface="Times New Roman" pitchFamily="18" charset="0"/>
                </a:rPr>
                <a:t>0</a:t>
              </a:r>
            </a:p>
          </p:txBody>
        </p:sp>
        <p:sp>
          <p:nvSpPr>
            <p:cNvPr id="15409" name="Line 54"/>
            <p:cNvSpPr>
              <a:spLocks noChangeShapeType="1"/>
            </p:cNvSpPr>
            <p:nvPr/>
          </p:nvSpPr>
          <p:spPr bwMode="auto">
            <a:xfrm>
              <a:off x="1463" y="1485"/>
              <a:ext cx="0" cy="22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10" name="Line 55"/>
            <p:cNvSpPr>
              <a:spLocks noChangeShapeType="1"/>
            </p:cNvSpPr>
            <p:nvPr/>
          </p:nvSpPr>
          <p:spPr bwMode="auto">
            <a:xfrm>
              <a:off x="1583"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11" name="Line 56"/>
            <p:cNvSpPr>
              <a:spLocks noChangeShapeType="1"/>
            </p:cNvSpPr>
            <p:nvPr/>
          </p:nvSpPr>
          <p:spPr bwMode="auto">
            <a:xfrm>
              <a:off x="1016" y="1485"/>
              <a:ext cx="0" cy="22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12" name="Rectangle 58"/>
            <p:cNvSpPr>
              <a:spLocks noChangeArrowheads="1"/>
            </p:cNvSpPr>
            <p:nvPr/>
          </p:nvSpPr>
          <p:spPr bwMode="auto">
            <a:xfrm>
              <a:off x="4122" y="1557"/>
              <a:ext cx="450"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6675" tIns="26988" rIns="66675" bIns="26988">
              <a:spAutoFit/>
            </a:bodyPr>
            <a:lstStyle/>
            <a:p>
              <a:pPr defTabSz="947738" eaLnBrk="0" hangingPunct="0">
                <a:lnSpc>
                  <a:spcPct val="90000"/>
                </a:lnSpc>
              </a:pPr>
              <a:r>
                <a:rPr lang="en-US" sz="1500" b="1">
                  <a:latin typeface="Times New Roman" pitchFamily="18" charset="0"/>
                </a:rPr>
                <a:t>I   F  T</a:t>
              </a:r>
            </a:p>
          </p:txBody>
        </p:sp>
        <p:sp>
          <p:nvSpPr>
            <p:cNvPr id="15413" name="Rectangle 61"/>
            <p:cNvSpPr>
              <a:spLocks noChangeArrowheads="1"/>
            </p:cNvSpPr>
            <p:nvPr/>
          </p:nvSpPr>
          <p:spPr bwMode="auto">
            <a:xfrm>
              <a:off x="867" y="1485"/>
              <a:ext cx="4245"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90000"/>
                </a:lnSpc>
              </a:pPr>
              <a:endParaRPr lang="en-US" sz="1600" b="1">
                <a:latin typeface="Arial"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2">
                    <a:lumMod val="75000"/>
                  </a:schemeClr>
                </a:solidFill>
              </a:rPr>
              <a:t>Step 5: Setting the </a:t>
            </a:r>
            <a:r>
              <a:rPr lang="en-US" dirty="0" smtClean="0">
                <a:solidFill>
                  <a:schemeClr val="tx2">
                    <a:lumMod val="75000"/>
                  </a:schemeClr>
                </a:solidFill>
              </a:rPr>
              <a:t>environment</a:t>
            </a:r>
            <a:endParaRPr lang="en-US" dirty="0">
              <a:solidFill>
                <a:schemeClr val="tx2">
                  <a:lumMod val="75000"/>
                </a:schemeClr>
              </a:solidFill>
            </a:endParaRPr>
          </a:p>
        </p:txBody>
      </p:sp>
      <p:sp>
        <p:nvSpPr>
          <p:cNvPr id="39938" name="Content Placeholder 2"/>
          <p:cNvSpPr>
            <a:spLocks noGrp="1"/>
          </p:cNvSpPr>
          <p:nvPr>
            <p:ph idx="1"/>
          </p:nvPr>
        </p:nvSpPr>
        <p:spPr>
          <a:xfrm>
            <a:off x="0" y="990600"/>
            <a:ext cx="5943600" cy="5105400"/>
          </a:xfrm>
        </p:spPr>
        <p:txBody>
          <a:bodyPr/>
          <a:lstStyle/>
          <a:p>
            <a:pPr eaLnBrk="1" hangingPunct="1">
              <a:spcBef>
                <a:spcPts val="1200"/>
              </a:spcBef>
            </a:pPr>
            <a:r>
              <a:rPr lang="en-US" sz="2200" dirty="0" smtClean="0"/>
              <a:t>Right-click on </a:t>
            </a:r>
            <a:r>
              <a:rPr lang="en-US" sz="2200" b="1" i="1" dirty="0" smtClean="0"/>
              <a:t>Target 1 </a:t>
            </a:r>
            <a:r>
              <a:rPr lang="en-US" sz="2200" dirty="0" smtClean="0"/>
              <a:t>in the navigational panel and select </a:t>
            </a:r>
            <a:r>
              <a:rPr lang="en-US" sz="2200" i="1" dirty="0" smtClean="0"/>
              <a:t>‘</a:t>
            </a:r>
            <a:r>
              <a:rPr lang="en-US" sz="2200" b="1" i="1" dirty="0" smtClean="0"/>
              <a:t>Options for target ‘Target 1</a:t>
            </a:r>
            <a:r>
              <a:rPr lang="en-US" sz="2200" i="1" dirty="0" smtClean="0"/>
              <a:t>’</a:t>
            </a:r>
            <a:r>
              <a:rPr lang="en-US" sz="2200" dirty="0" smtClean="0"/>
              <a:t>’</a:t>
            </a:r>
          </a:p>
          <a:p>
            <a:pPr eaLnBrk="1" hangingPunct="1">
              <a:spcBef>
                <a:spcPts val="1200"/>
              </a:spcBef>
            </a:pPr>
            <a:r>
              <a:rPr lang="en-US" sz="2200" dirty="0" smtClean="0"/>
              <a:t>The options menu box will pop up. </a:t>
            </a:r>
            <a:r>
              <a:rPr lang="en-US" sz="2200" dirty="0" err="1" smtClean="0"/>
              <a:t>Goto</a:t>
            </a:r>
            <a:r>
              <a:rPr lang="en-US" sz="2200" dirty="0" smtClean="0"/>
              <a:t> </a:t>
            </a:r>
            <a:r>
              <a:rPr lang="en-US" sz="2200" b="1" i="1" dirty="0" smtClean="0"/>
              <a:t>Linker</a:t>
            </a:r>
            <a:r>
              <a:rPr lang="en-US" sz="2200" dirty="0" smtClean="0"/>
              <a:t>. For our classes, we shall follow the following        setup for all our tutorials.</a:t>
            </a:r>
          </a:p>
          <a:p>
            <a:pPr eaLnBrk="1" hangingPunct="1">
              <a:spcBef>
                <a:spcPts val="1200"/>
              </a:spcBef>
            </a:pPr>
            <a:r>
              <a:rPr lang="en-US" sz="2200" dirty="0" smtClean="0"/>
              <a:t>Use separate regions for the code and data. </a:t>
            </a:r>
          </a:p>
          <a:p>
            <a:pPr lvl="1" eaLnBrk="1" hangingPunct="1">
              <a:spcBef>
                <a:spcPts val="1200"/>
              </a:spcBef>
            </a:pPr>
            <a:r>
              <a:rPr lang="en-US" sz="2200" dirty="0" smtClean="0"/>
              <a:t>Set </a:t>
            </a:r>
            <a:r>
              <a:rPr lang="en-US" sz="2200" b="1" dirty="0" smtClean="0"/>
              <a:t>R/O Base </a:t>
            </a:r>
            <a:r>
              <a:rPr lang="en-US" sz="2200" dirty="0" smtClean="0"/>
              <a:t>to </a:t>
            </a:r>
            <a:r>
              <a:rPr lang="en-US" sz="2200" b="1" u="sng" dirty="0" smtClean="0"/>
              <a:t>0x00000000</a:t>
            </a:r>
            <a:r>
              <a:rPr lang="en-US" sz="2200" dirty="0" smtClean="0"/>
              <a:t>                                      to define the </a:t>
            </a:r>
            <a:r>
              <a:rPr lang="en-US" sz="2200" b="1" i="1" dirty="0" smtClean="0"/>
              <a:t>code area</a:t>
            </a:r>
          </a:p>
          <a:p>
            <a:pPr lvl="1" eaLnBrk="1" hangingPunct="1">
              <a:spcBef>
                <a:spcPts val="1200"/>
              </a:spcBef>
            </a:pPr>
            <a:r>
              <a:rPr lang="en-US" sz="2200" dirty="0" smtClean="0"/>
              <a:t>Set </a:t>
            </a:r>
            <a:r>
              <a:rPr lang="en-US" sz="2200" b="1" dirty="0" smtClean="0"/>
              <a:t>R/W Base </a:t>
            </a:r>
            <a:r>
              <a:rPr lang="en-US" sz="2200" dirty="0" smtClean="0"/>
              <a:t>to </a:t>
            </a:r>
            <a:r>
              <a:rPr lang="en-US" sz="2200" b="1" u="sng" dirty="0" smtClean="0"/>
              <a:t>0x00001000</a:t>
            </a:r>
            <a:r>
              <a:rPr lang="en-US" sz="2200" dirty="0" smtClean="0"/>
              <a:t>                                     to define the </a:t>
            </a:r>
            <a:r>
              <a:rPr lang="en-US" sz="2200" b="1" i="1" dirty="0" smtClean="0"/>
              <a:t>data area</a:t>
            </a:r>
          </a:p>
          <a:p>
            <a:pPr lvl="1" eaLnBrk="1" hangingPunct="1">
              <a:spcBef>
                <a:spcPts val="1200"/>
              </a:spcBef>
            </a:pPr>
            <a:r>
              <a:rPr lang="en-US" sz="2200" dirty="0" smtClean="0"/>
              <a:t>Put an extra parameter </a:t>
            </a:r>
            <a:r>
              <a:rPr lang="en-US" sz="2200" b="1" i="1" u="sng" dirty="0" smtClean="0"/>
              <a:t>--split </a:t>
            </a:r>
            <a:r>
              <a:rPr lang="en-US" sz="2200" dirty="0" smtClean="0"/>
              <a:t> at                                         </a:t>
            </a:r>
            <a:r>
              <a:rPr lang="en-US" sz="2200" i="1" dirty="0" err="1" smtClean="0"/>
              <a:t>misc</a:t>
            </a:r>
            <a:r>
              <a:rPr lang="en-US" sz="2200" i="1" dirty="0" smtClean="0"/>
              <a:t> controls  </a:t>
            </a:r>
            <a:r>
              <a:rPr lang="en-US" sz="2200" dirty="0" smtClean="0"/>
              <a:t>(double hyphen)</a:t>
            </a:r>
          </a:p>
          <a:p>
            <a:pPr eaLnBrk="1" hangingPunct="1"/>
            <a:endParaRPr lang="en-US" sz="2200" dirty="0" smtClean="0"/>
          </a:p>
          <a:p>
            <a:pPr eaLnBrk="1" hangingPunct="1"/>
            <a:endParaRPr lang="en-US" sz="2200" dirty="0" smtClean="0"/>
          </a:p>
          <a:p>
            <a:pPr eaLnBrk="1" hangingPunct="1"/>
            <a:endParaRPr lang="en-US" sz="2200" dirty="0" smtClean="0"/>
          </a:p>
          <a:p>
            <a:pPr eaLnBrk="1" hangingPunct="1"/>
            <a:endParaRPr lang="en-US" sz="2200" dirty="0" smtClean="0"/>
          </a:p>
          <a:p>
            <a:pPr eaLnBrk="1" hangingPunct="1"/>
            <a:endParaRPr lang="en-US" sz="2200" dirty="0" smtClean="0"/>
          </a:p>
          <a:p>
            <a:pPr eaLnBrk="1" hangingPunct="1"/>
            <a:endParaRPr lang="en-US" sz="2200" dirty="0" smtClean="0"/>
          </a:p>
          <a:p>
            <a:pPr eaLnBrk="1" hangingPunct="1"/>
            <a:endParaRPr lang="en-US" sz="2200" dirty="0" smtClean="0"/>
          </a:p>
          <a:p>
            <a:pPr eaLnBrk="1" hangingPunct="1">
              <a:buFont typeface="Arial" pitchFamily="34" charset="0"/>
              <a:buNone/>
            </a:pPr>
            <a:endParaRPr lang="en-US" sz="2200" i="1" dirty="0" smtClean="0"/>
          </a:p>
          <a:p>
            <a:pPr lvl="1" eaLnBrk="1" hangingPunct="1">
              <a:buFont typeface="Arial" pitchFamily="34" charset="0"/>
              <a:buNone/>
            </a:pPr>
            <a:endParaRPr lang="en-US" sz="2200" dirty="0" smtClean="0"/>
          </a:p>
        </p:txBody>
      </p:sp>
      <p:sp>
        <p:nvSpPr>
          <p:cNvPr id="39942"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B14848E3-2E63-4C61-B46F-0B2FDF261B9E}" type="slidenum">
              <a:rPr lang="en-US">
                <a:solidFill>
                  <a:srgbClr val="898989"/>
                </a:solidFill>
              </a:rPr>
              <a:pPr eaLnBrk="1" hangingPunct="1"/>
              <a:t>160</a:t>
            </a:fld>
            <a:endParaRPr lang="en-US">
              <a:solidFill>
                <a:srgbClr val="898989"/>
              </a:solidFill>
            </a:endParaRPr>
          </a:p>
        </p:txBody>
      </p:sp>
      <p:pic>
        <p:nvPicPr>
          <p:cNvPr id="399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914400"/>
            <a:ext cx="2652713"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4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3514772"/>
            <a:ext cx="3786188" cy="2811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43" name="Rectangle 1"/>
          <p:cNvSpPr>
            <a:spLocks noChangeArrowheads="1"/>
          </p:cNvSpPr>
          <p:nvPr/>
        </p:nvSpPr>
        <p:spPr bwMode="auto">
          <a:xfrm>
            <a:off x="228600" y="6340475"/>
            <a:ext cx="8059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i="1"/>
              <a:t>Source: </a:t>
            </a:r>
            <a:r>
              <a:rPr lang="en-US">
                <a:hlinkClick r:id="rId4"/>
              </a:rPr>
              <a:t>http://www.keil.com/support/man/docs/armlink/armlink_Cacbdbbc.htm</a:t>
            </a:r>
            <a:endParaRPr lang="en-US" i="1"/>
          </a:p>
        </p:txBody>
      </p:sp>
    </p:spTree>
    <p:extLst>
      <p:ext uri="{BB962C8B-B14F-4D97-AF65-F5344CB8AC3E}">
        <p14:creationId xmlns:p14="http://schemas.microsoft.com/office/powerpoint/2010/main" val="2366378250"/>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7"/>
          <p:cNvSpPr>
            <a:spLocks noChangeArrowheads="1"/>
          </p:cNvSpPr>
          <p:nvPr/>
        </p:nvSpPr>
        <p:spPr bwMode="auto">
          <a:xfrm>
            <a:off x="179388" y="757238"/>
            <a:ext cx="6165850" cy="155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26979" anchor="ctr">
            <a:spAutoFit/>
          </a:bodyPr>
          <a:lstStyle/>
          <a:p>
            <a:pPr>
              <a:buFontTx/>
              <a:buChar char="•"/>
            </a:pPr>
            <a:r>
              <a:rPr lang="en-US" sz="2400"/>
              <a:t>   Assemble and link the source files of the application by clicking on one of the build-buttons located in the </a:t>
            </a:r>
            <a:r>
              <a:rPr lang="en-US" sz="2400" b="1" i="1">
                <a:cs typeface="Courier New" pitchFamily="49" charset="0"/>
              </a:rPr>
              <a:t>Build Toolbar</a:t>
            </a:r>
            <a:r>
              <a:rPr lang="en-US" sz="2400" b="1" i="1"/>
              <a:t>. </a:t>
            </a:r>
          </a:p>
          <a:p>
            <a:pPr>
              <a:buFontTx/>
              <a:buChar char="•"/>
            </a:pPr>
            <a:endParaRPr lang="en-US" sz="2400"/>
          </a:p>
        </p:txBody>
      </p:sp>
      <p:pic>
        <p:nvPicPr>
          <p:cNvPr id="40964" name="Picture 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788" y="757238"/>
            <a:ext cx="1962150"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65" name="Picture 41" descr="Build Output Window with Err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5100" y="2511425"/>
            <a:ext cx="5105400"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6" name="Rectangle 37"/>
          <p:cNvSpPr>
            <a:spLocks noChangeArrowheads="1"/>
          </p:cNvSpPr>
          <p:nvPr/>
        </p:nvSpPr>
        <p:spPr bwMode="auto">
          <a:xfrm>
            <a:off x="179388" y="2122488"/>
            <a:ext cx="3563937"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26979" anchor="ctr">
            <a:spAutoFit/>
          </a:bodyPr>
          <a:lstStyle/>
          <a:p>
            <a:endParaRPr lang="en-US" sz="2400"/>
          </a:p>
          <a:p>
            <a:pPr>
              <a:buFontTx/>
              <a:buChar char="•"/>
            </a:pPr>
            <a:r>
              <a:rPr lang="en-US" sz="2400"/>
              <a:t>  If there are errors, they will be displayed in the </a:t>
            </a:r>
            <a:r>
              <a:rPr lang="en-US" sz="2400">
                <a:cs typeface="Courier New" pitchFamily="49" charset="0"/>
              </a:rPr>
              <a:t>Build Output Window</a:t>
            </a:r>
            <a:r>
              <a:rPr lang="en-US" sz="2400"/>
              <a:t>. Double-click to jump to the error line. Correct the error and recompile.</a:t>
            </a:r>
          </a:p>
        </p:txBody>
      </p:sp>
      <p:pic>
        <p:nvPicPr>
          <p:cNvPr id="40967" name="Picture 43" descr="Build Output Wind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7138" y="4584700"/>
            <a:ext cx="5318125"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8" name="Rectangle 23"/>
          <p:cNvSpPr>
            <a:spLocks noChangeArrowheads="1"/>
          </p:cNvSpPr>
          <p:nvPr/>
        </p:nvSpPr>
        <p:spPr bwMode="auto">
          <a:xfrm>
            <a:off x="179388" y="5305425"/>
            <a:ext cx="31242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b="1" i="1">
                <a:solidFill>
                  <a:srgbClr val="FF0000"/>
                </a:solidFill>
              </a:rPr>
              <a:t>Important: Remember to re-build your program after you make changes to your source code!!!</a:t>
            </a:r>
          </a:p>
        </p:txBody>
      </p:sp>
      <p:sp>
        <p:nvSpPr>
          <p:cNvPr id="2" name="Title 1"/>
          <p:cNvSpPr>
            <a:spLocks noGrp="1"/>
          </p:cNvSpPr>
          <p:nvPr>
            <p:ph type="title"/>
          </p:nvPr>
        </p:nvSpPr>
        <p:spPr>
          <a:xfrm>
            <a:off x="457200" y="0"/>
            <a:ext cx="8229600" cy="685800"/>
          </a:xfrm>
        </p:spPr>
        <p:txBody>
          <a:bodyPr>
            <a:normAutofit fontScale="90000"/>
          </a:bodyPr>
          <a:lstStyle/>
          <a:p>
            <a:r>
              <a:rPr lang="en-US" dirty="0">
                <a:solidFill>
                  <a:schemeClr val="tx2">
                    <a:lumMod val="75000"/>
                  </a:schemeClr>
                </a:solidFill>
              </a:rPr>
              <a:t>Step 6: Assembling your </a:t>
            </a:r>
            <a:r>
              <a:rPr lang="en-US" dirty="0" smtClean="0">
                <a:solidFill>
                  <a:schemeClr val="tx2">
                    <a:lumMod val="75000"/>
                  </a:schemeClr>
                </a:solidFill>
              </a:rPr>
              <a:t>program</a:t>
            </a:r>
            <a:endParaRPr lang="en-US" dirty="0">
              <a:solidFill>
                <a:schemeClr val="tx2">
                  <a:lumMod val="75000"/>
                </a:schemeClr>
              </a:solidFill>
            </a:endParaRPr>
          </a:p>
        </p:txBody>
      </p:sp>
      <p:sp>
        <p:nvSpPr>
          <p:cNvPr id="4096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9B98B056-32F8-4C5E-9A25-CB72759C05B0}" type="slidenum">
              <a:rPr lang="en-US">
                <a:solidFill>
                  <a:srgbClr val="898989"/>
                </a:solidFill>
              </a:rPr>
              <a:pPr eaLnBrk="1" hangingPunct="1"/>
              <a:t>161</a:t>
            </a:fld>
            <a:endParaRPr lang="en-US">
              <a:solidFill>
                <a:srgbClr val="898989"/>
              </a:solidFill>
            </a:endParaRPr>
          </a:p>
        </p:txBody>
      </p:sp>
      <p:sp>
        <p:nvSpPr>
          <p:cNvPr id="40970" name="Rectangle 1"/>
          <p:cNvSpPr>
            <a:spLocks noChangeArrowheads="1"/>
          </p:cNvSpPr>
          <p:nvPr/>
        </p:nvSpPr>
        <p:spPr bwMode="auto">
          <a:xfrm>
            <a:off x="5935663" y="4154488"/>
            <a:ext cx="11842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i="1">
                <a:cs typeface="Courier New" pitchFamily="49" charset="0"/>
              </a:rPr>
              <a:t>With Error</a:t>
            </a:r>
            <a:endParaRPr lang="en-US"/>
          </a:p>
        </p:txBody>
      </p:sp>
      <p:sp>
        <p:nvSpPr>
          <p:cNvPr id="3" name="Right Arrow 2"/>
          <p:cNvSpPr/>
          <p:nvPr/>
        </p:nvSpPr>
        <p:spPr>
          <a:xfrm flipH="1">
            <a:off x="6470650" y="3092450"/>
            <a:ext cx="400050" cy="358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pitchFamily="34" charset="0"/>
            </a:endParaRPr>
          </a:p>
        </p:txBody>
      </p:sp>
      <p:sp>
        <p:nvSpPr>
          <p:cNvPr id="40972" name="Rectangle 12"/>
          <p:cNvSpPr>
            <a:spLocks noChangeArrowheads="1"/>
          </p:cNvSpPr>
          <p:nvPr/>
        </p:nvSpPr>
        <p:spPr bwMode="auto">
          <a:xfrm>
            <a:off x="5834063" y="6259513"/>
            <a:ext cx="15065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i="1">
                <a:cs typeface="Courier New" pitchFamily="49" charset="0"/>
              </a:rPr>
              <a:t>Without Error</a:t>
            </a:r>
            <a:endParaRPr lang="en-US"/>
          </a:p>
        </p:txBody>
      </p:sp>
    </p:spTree>
    <p:extLst>
      <p:ext uri="{BB962C8B-B14F-4D97-AF65-F5344CB8AC3E}">
        <p14:creationId xmlns:p14="http://schemas.microsoft.com/office/powerpoint/2010/main" val="262312744"/>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603500"/>
            <a:ext cx="6858000" cy="422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988" name="Rectangle 37"/>
          <p:cNvSpPr>
            <a:spLocks noChangeArrowheads="1"/>
          </p:cNvSpPr>
          <p:nvPr/>
        </p:nvSpPr>
        <p:spPr bwMode="auto">
          <a:xfrm>
            <a:off x="152400" y="585788"/>
            <a:ext cx="8991600" cy="284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26979" anchor="ctr">
            <a:spAutoFit/>
          </a:bodyPr>
          <a:lstStyle/>
          <a:p>
            <a:pPr>
              <a:buFontTx/>
              <a:buChar char="•"/>
            </a:pPr>
            <a:r>
              <a:rPr lang="en-US" sz="2000" dirty="0"/>
              <a:t> After assembling your program, three important file will be created in your project directory:</a:t>
            </a:r>
          </a:p>
          <a:p>
            <a:pPr>
              <a:buFontTx/>
              <a:buAutoNum type="alphaLcParenR"/>
            </a:pPr>
            <a:r>
              <a:rPr lang="en-US" sz="2000" b="1" dirty="0"/>
              <a:t>.o file </a:t>
            </a:r>
            <a:r>
              <a:rPr lang="en-US" sz="2000" dirty="0"/>
              <a:t>which stores the machine code/binary to be stored in the memory</a:t>
            </a:r>
          </a:p>
          <a:p>
            <a:pPr>
              <a:buFontTx/>
              <a:buAutoNum type="alphaLcParenR"/>
            </a:pPr>
            <a:r>
              <a:rPr lang="en-US" sz="2000" b="1" dirty="0"/>
              <a:t>.</a:t>
            </a:r>
            <a:r>
              <a:rPr lang="en-US" sz="2000" b="1" dirty="0" err="1"/>
              <a:t>lst</a:t>
            </a:r>
            <a:r>
              <a:rPr lang="en-US" sz="2000" b="1" dirty="0"/>
              <a:t> file</a:t>
            </a:r>
            <a:r>
              <a:rPr lang="en-US" sz="2000" dirty="0"/>
              <a:t> is a file which shows the result of assembled machine code arranged line by line with your assembly code. This file is created for your debugging purposes only.</a:t>
            </a:r>
          </a:p>
          <a:p>
            <a:pPr>
              <a:buFontTx/>
              <a:buAutoNum type="alphaLcParenR"/>
            </a:pPr>
            <a:endParaRPr lang="en-US" sz="2000" dirty="0"/>
          </a:p>
          <a:p>
            <a:pPr>
              <a:buFontTx/>
              <a:buAutoNum type="alphaLcParenR"/>
            </a:pPr>
            <a:endParaRPr lang="en-US" sz="2000" dirty="0"/>
          </a:p>
          <a:p>
            <a:pPr>
              <a:buFontTx/>
              <a:buChar char="•"/>
            </a:pPr>
            <a:endParaRPr lang="en-US" sz="2000" dirty="0"/>
          </a:p>
        </p:txBody>
      </p:sp>
      <p:sp>
        <p:nvSpPr>
          <p:cNvPr id="11" name="Rectangle 10"/>
          <p:cNvSpPr/>
          <p:nvPr/>
        </p:nvSpPr>
        <p:spPr>
          <a:xfrm>
            <a:off x="2590800" y="3084513"/>
            <a:ext cx="989013" cy="36210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pitchFamily="34" charset="0"/>
            </a:endParaRPr>
          </a:p>
        </p:txBody>
      </p:sp>
      <p:sp>
        <p:nvSpPr>
          <p:cNvPr id="3" name="TextBox 2"/>
          <p:cNvSpPr txBox="1"/>
          <p:nvPr/>
        </p:nvSpPr>
        <p:spPr>
          <a:xfrm>
            <a:off x="142875" y="3657600"/>
            <a:ext cx="2143125" cy="3140075"/>
          </a:xfrm>
          <a:prstGeom prst="rect">
            <a:avLst/>
          </a:prstGeom>
        </p:spPr>
        <p:style>
          <a:lnRef idx="1">
            <a:schemeClr val="dk1"/>
          </a:lnRef>
          <a:fillRef idx="2">
            <a:schemeClr val="dk1"/>
          </a:fillRef>
          <a:effectRef idx="1">
            <a:schemeClr val="dk1"/>
          </a:effectRef>
          <a:fontRef idx="minor">
            <a:schemeClr val="dk1"/>
          </a:fontRef>
        </p:style>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a:solidFill>
                  <a:srgbClr val="000000"/>
                </a:solidFill>
              </a:rPr>
              <a:t>The memory for both code and data is not absolute . They have to be added to a base address:</a:t>
            </a:r>
          </a:p>
          <a:p>
            <a:pPr eaLnBrk="1" hangingPunct="1"/>
            <a:endParaRPr lang="en-US">
              <a:solidFill>
                <a:srgbClr val="000000"/>
              </a:solidFill>
            </a:endParaRPr>
          </a:p>
          <a:p>
            <a:pPr eaLnBrk="1" hangingPunct="1"/>
            <a:r>
              <a:rPr lang="en-US">
                <a:solidFill>
                  <a:srgbClr val="000000"/>
                </a:solidFill>
              </a:rPr>
              <a:t>R/O base: 0x0000 0000</a:t>
            </a:r>
          </a:p>
          <a:p>
            <a:pPr eaLnBrk="1" hangingPunct="1"/>
            <a:r>
              <a:rPr lang="en-US">
                <a:solidFill>
                  <a:srgbClr val="000000"/>
                </a:solidFill>
              </a:rPr>
              <a:t>R/W base: 0x0000 1000</a:t>
            </a:r>
          </a:p>
        </p:txBody>
      </p:sp>
      <p:sp>
        <p:nvSpPr>
          <p:cNvPr id="15" name="Rectangle 14"/>
          <p:cNvSpPr/>
          <p:nvPr/>
        </p:nvSpPr>
        <p:spPr>
          <a:xfrm>
            <a:off x="2438400" y="2947988"/>
            <a:ext cx="6527800" cy="3873500"/>
          </a:xfrm>
          <a:prstGeom prst="rect">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pitchFamily="34" charset="0"/>
            </a:endParaRPr>
          </a:p>
        </p:txBody>
      </p:sp>
      <p:sp>
        <p:nvSpPr>
          <p:cNvPr id="16" name="Rectangle 15"/>
          <p:cNvSpPr/>
          <p:nvPr/>
        </p:nvSpPr>
        <p:spPr>
          <a:xfrm>
            <a:off x="3594100" y="3063875"/>
            <a:ext cx="830263" cy="36417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pitchFamily="34" charset="0"/>
            </a:endParaRPr>
          </a:p>
        </p:txBody>
      </p:sp>
      <p:sp>
        <p:nvSpPr>
          <p:cNvPr id="19" name="Rectangle 18"/>
          <p:cNvSpPr/>
          <p:nvPr/>
        </p:nvSpPr>
        <p:spPr>
          <a:xfrm>
            <a:off x="990600" y="2463800"/>
            <a:ext cx="1751013" cy="923925"/>
          </a:xfrm>
          <a:prstGeom prst="rect">
            <a:avLst/>
          </a:prstGeom>
          <a:solidFill>
            <a:schemeClr val="bg2">
              <a:lumMod val="90000"/>
            </a:schemeClr>
          </a:solidFill>
          <a:ln>
            <a:solidFill>
              <a:schemeClr val="tx1"/>
            </a:solidFill>
          </a:ln>
        </p:spPr>
        <p:txBody>
          <a:bodyPr>
            <a:spAutoFit/>
          </a:bodyPr>
          <a:lstStyle/>
          <a:p>
            <a:pPr fontAlgn="auto">
              <a:spcBef>
                <a:spcPts val="0"/>
              </a:spcBef>
              <a:spcAft>
                <a:spcPts val="0"/>
              </a:spcAft>
              <a:defRPr/>
            </a:pPr>
            <a:r>
              <a:rPr lang="en-US" b="1" dirty="0">
                <a:solidFill>
                  <a:srgbClr val="FF0000"/>
                </a:solidFill>
                <a:latin typeface="+mn-lt"/>
                <a:cs typeface="+mn-cs"/>
              </a:rPr>
              <a:t>Memory Location</a:t>
            </a:r>
          </a:p>
          <a:p>
            <a:pPr fontAlgn="auto">
              <a:spcBef>
                <a:spcPts val="0"/>
              </a:spcBef>
              <a:spcAft>
                <a:spcPts val="0"/>
              </a:spcAft>
              <a:defRPr/>
            </a:pPr>
            <a:r>
              <a:rPr lang="en-US" b="1" dirty="0">
                <a:solidFill>
                  <a:srgbClr val="FF0000"/>
                </a:solidFill>
                <a:latin typeface="+mn-lt"/>
                <a:cs typeface="+mn-cs"/>
              </a:rPr>
              <a:t>(not  absolute)</a:t>
            </a:r>
          </a:p>
        </p:txBody>
      </p:sp>
      <p:sp>
        <p:nvSpPr>
          <p:cNvPr id="2" name="Title 1"/>
          <p:cNvSpPr>
            <a:spLocks noGrp="1"/>
          </p:cNvSpPr>
          <p:nvPr>
            <p:ph type="title"/>
          </p:nvPr>
        </p:nvSpPr>
        <p:spPr>
          <a:xfrm>
            <a:off x="457200" y="0"/>
            <a:ext cx="8229600" cy="685800"/>
          </a:xfrm>
        </p:spPr>
        <p:txBody>
          <a:bodyPr>
            <a:normAutofit fontScale="90000"/>
          </a:bodyPr>
          <a:lstStyle/>
          <a:p>
            <a:r>
              <a:rPr lang="en-US" dirty="0" smtClean="0">
                <a:solidFill>
                  <a:schemeClr val="tx2">
                    <a:lumMod val="75000"/>
                  </a:schemeClr>
                </a:solidFill>
              </a:rPr>
              <a:t>Debugging Using the .O </a:t>
            </a:r>
            <a:r>
              <a:rPr lang="en-US" dirty="0">
                <a:solidFill>
                  <a:schemeClr val="tx2">
                    <a:lumMod val="75000"/>
                  </a:schemeClr>
                </a:solidFill>
              </a:rPr>
              <a:t>and .LST </a:t>
            </a:r>
            <a:r>
              <a:rPr lang="en-US" dirty="0" smtClean="0">
                <a:solidFill>
                  <a:schemeClr val="tx2">
                    <a:lumMod val="75000"/>
                  </a:schemeClr>
                </a:solidFill>
              </a:rPr>
              <a:t>File</a:t>
            </a:r>
            <a:endParaRPr lang="en-US" dirty="0">
              <a:solidFill>
                <a:schemeClr val="tx2">
                  <a:lumMod val="75000"/>
                </a:schemeClr>
              </a:solidFill>
            </a:endParaRPr>
          </a:p>
        </p:txBody>
      </p:sp>
      <p:sp>
        <p:nvSpPr>
          <p:cNvPr id="4199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853BEDC3-C950-4EDA-90D3-0BE4848D5A17}" type="slidenum">
              <a:rPr lang="en-US">
                <a:solidFill>
                  <a:srgbClr val="898989"/>
                </a:solidFill>
              </a:rPr>
              <a:pPr eaLnBrk="1" hangingPunct="1"/>
              <a:t>162</a:t>
            </a:fld>
            <a:endParaRPr lang="en-US">
              <a:solidFill>
                <a:srgbClr val="898989"/>
              </a:solidFill>
            </a:endParaRPr>
          </a:p>
        </p:txBody>
      </p:sp>
      <p:cxnSp>
        <p:nvCxnSpPr>
          <p:cNvPr id="5" name="Straight Connector 4"/>
          <p:cNvCxnSpPr/>
          <p:nvPr/>
        </p:nvCxnSpPr>
        <p:spPr>
          <a:xfrm>
            <a:off x="2438400" y="5253038"/>
            <a:ext cx="64008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232525" y="2603500"/>
            <a:ext cx="2346325" cy="369888"/>
          </a:xfrm>
          <a:prstGeom prst="rect">
            <a:avLst/>
          </a:prstGeom>
          <a:solidFill>
            <a:schemeClr val="bg2">
              <a:lumMod val="90000"/>
            </a:schemeClr>
          </a:solidFill>
          <a:ln>
            <a:solidFill>
              <a:schemeClr val="tx1"/>
            </a:solidFill>
          </a:ln>
        </p:spPr>
        <p:txBody>
          <a:bodyPr>
            <a:spAutoFit/>
          </a:bodyPr>
          <a:lstStyle/>
          <a:p>
            <a:pPr fontAlgn="auto">
              <a:spcBef>
                <a:spcPts val="0"/>
              </a:spcBef>
              <a:spcAft>
                <a:spcPts val="0"/>
              </a:spcAft>
              <a:defRPr/>
            </a:pPr>
            <a:r>
              <a:rPr lang="en-US" b="1" dirty="0">
                <a:solidFill>
                  <a:srgbClr val="FF0000"/>
                </a:solidFill>
                <a:latin typeface="+mn-lt"/>
                <a:cs typeface="+mn-cs"/>
              </a:rPr>
              <a:t>Assembly Code</a:t>
            </a:r>
          </a:p>
        </p:txBody>
      </p:sp>
      <p:sp>
        <p:nvSpPr>
          <p:cNvPr id="24" name="Rectangle 23"/>
          <p:cNvSpPr/>
          <p:nvPr/>
        </p:nvSpPr>
        <p:spPr>
          <a:xfrm>
            <a:off x="4416425" y="3063875"/>
            <a:ext cx="4549775" cy="36401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pitchFamily="34" charset="0"/>
            </a:endParaRPr>
          </a:p>
        </p:txBody>
      </p:sp>
      <p:sp>
        <p:nvSpPr>
          <p:cNvPr id="18" name="Rectangle 17"/>
          <p:cNvSpPr/>
          <p:nvPr/>
        </p:nvSpPr>
        <p:spPr>
          <a:xfrm>
            <a:off x="3633788" y="2760663"/>
            <a:ext cx="1014412" cy="646112"/>
          </a:xfrm>
          <a:prstGeom prst="rect">
            <a:avLst/>
          </a:prstGeom>
          <a:solidFill>
            <a:schemeClr val="bg2">
              <a:lumMod val="90000"/>
            </a:schemeClr>
          </a:solidFill>
          <a:ln>
            <a:solidFill>
              <a:schemeClr val="tx1"/>
            </a:solidFill>
          </a:ln>
        </p:spPr>
        <p:txBody>
          <a:bodyPr wrap="none">
            <a:spAutoFit/>
          </a:bodyPr>
          <a:lstStyle/>
          <a:p>
            <a:pPr fontAlgn="auto">
              <a:spcBef>
                <a:spcPts val="0"/>
              </a:spcBef>
              <a:spcAft>
                <a:spcPts val="0"/>
              </a:spcAft>
              <a:defRPr/>
            </a:pPr>
            <a:r>
              <a:rPr lang="en-US" b="1" dirty="0">
                <a:solidFill>
                  <a:srgbClr val="FF0000"/>
                </a:solidFill>
                <a:latin typeface="+mn-lt"/>
                <a:cs typeface="+mn-cs"/>
              </a:rPr>
              <a:t>Machine</a:t>
            </a:r>
          </a:p>
          <a:p>
            <a:pPr fontAlgn="auto">
              <a:spcBef>
                <a:spcPts val="0"/>
              </a:spcBef>
              <a:spcAft>
                <a:spcPts val="0"/>
              </a:spcAft>
              <a:defRPr/>
            </a:pPr>
            <a:r>
              <a:rPr lang="en-US" b="1" dirty="0">
                <a:solidFill>
                  <a:srgbClr val="FF0000"/>
                </a:solidFill>
                <a:latin typeface="+mn-lt"/>
                <a:cs typeface="+mn-cs"/>
              </a:rPr>
              <a:t>Code</a:t>
            </a:r>
          </a:p>
        </p:txBody>
      </p:sp>
    </p:spTree>
    <p:extLst>
      <p:ext uri="{BB962C8B-B14F-4D97-AF65-F5344CB8AC3E}">
        <p14:creationId xmlns:p14="http://schemas.microsoft.com/office/powerpoint/2010/main" val="37899285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6" grpId="0" animBg="1"/>
      <p:bldP spid="19" grpId="0" animBg="1"/>
      <p:bldP spid="7" grpId="0" animBg="1"/>
      <p:bldP spid="24" grpId="0" animBg="1"/>
      <p:bldP spid="18" grpId="0" animBg="1"/>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7"/>
          <p:cNvSpPr>
            <a:spLocks noChangeArrowheads="1"/>
          </p:cNvSpPr>
          <p:nvPr/>
        </p:nvSpPr>
        <p:spPr bwMode="auto">
          <a:xfrm>
            <a:off x="152400" y="846138"/>
            <a:ext cx="8991600" cy="376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26979" anchor="ctr">
            <a:spAutoFit/>
          </a:bodyPr>
          <a:lstStyle/>
          <a:p>
            <a:pPr>
              <a:buFontTx/>
              <a:buChar char="•"/>
            </a:pPr>
            <a:r>
              <a:rPr lang="en-US" sz="2000" dirty="0"/>
              <a:t> After assembling your program, three important file will be created in your project directory:</a:t>
            </a:r>
          </a:p>
          <a:p>
            <a:pPr>
              <a:buFontTx/>
              <a:buAutoNum type="alphaLcParenR"/>
            </a:pPr>
            <a:r>
              <a:rPr lang="en-US" sz="2000" b="1" dirty="0"/>
              <a:t>.o file </a:t>
            </a:r>
            <a:r>
              <a:rPr lang="en-US" sz="2000" dirty="0"/>
              <a:t>which stores the machine code/binary to be stored in the memory</a:t>
            </a:r>
          </a:p>
          <a:p>
            <a:pPr>
              <a:buFontTx/>
              <a:buAutoNum type="alphaLcParenR"/>
            </a:pPr>
            <a:r>
              <a:rPr lang="en-US" sz="2000" b="1" dirty="0"/>
              <a:t>.</a:t>
            </a:r>
            <a:r>
              <a:rPr lang="en-US" sz="2000" b="1" dirty="0" err="1"/>
              <a:t>lst</a:t>
            </a:r>
            <a:r>
              <a:rPr lang="en-US" sz="2000" b="1" dirty="0"/>
              <a:t> file</a:t>
            </a:r>
            <a:r>
              <a:rPr lang="en-US" sz="2000" dirty="0"/>
              <a:t> is a file which shows the result of assembled machine code arranged line by line with your assembly code. This file is created for your debugging purposes only.</a:t>
            </a:r>
          </a:p>
          <a:p>
            <a:pPr>
              <a:buFontTx/>
              <a:buAutoNum type="alphaLcParenR"/>
            </a:pPr>
            <a:r>
              <a:rPr lang="en-US" sz="2000" b="1" dirty="0"/>
              <a:t>.map file </a:t>
            </a:r>
            <a:r>
              <a:rPr lang="en-US" sz="2000" dirty="0"/>
              <a:t>which shows the absolute address of the code and data area. </a:t>
            </a:r>
          </a:p>
          <a:p>
            <a:r>
              <a:rPr lang="en-US" sz="2000" dirty="0"/>
              <a:t>        </a:t>
            </a:r>
            <a:r>
              <a:rPr lang="en-US" i="1" dirty="0"/>
              <a:t>- </a:t>
            </a:r>
            <a:r>
              <a:rPr lang="en-US" b="1" i="1" dirty="0"/>
              <a:t>Memory map </a:t>
            </a:r>
            <a:r>
              <a:rPr lang="en-US" dirty="0"/>
              <a:t>specifies where the code and data section is loaded in the memory</a:t>
            </a:r>
          </a:p>
          <a:p>
            <a:r>
              <a:rPr lang="en-US" sz="2000" dirty="0"/>
              <a:t>	</a:t>
            </a:r>
          </a:p>
          <a:p>
            <a:pPr>
              <a:buFontTx/>
              <a:buAutoNum type="alphaLcParenR"/>
            </a:pPr>
            <a:endParaRPr lang="en-US" sz="2000" dirty="0"/>
          </a:p>
          <a:p>
            <a:pPr>
              <a:buFontTx/>
              <a:buAutoNum type="alphaLcParenR"/>
            </a:pPr>
            <a:endParaRPr lang="en-US" sz="2000" dirty="0"/>
          </a:p>
          <a:p>
            <a:pPr>
              <a:buFontTx/>
              <a:buChar char="•"/>
            </a:pPr>
            <a:endParaRPr lang="en-US" sz="2000" dirty="0"/>
          </a:p>
        </p:txBody>
      </p:sp>
      <p:pic>
        <p:nvPicPr>
          <p:cNvPr id="430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7025" y="3276600"/>
            <a:ext cx="6072188" cy="358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1333500" y="3505200"/>
            <a:ext cx="6629400" cy="15668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pitchFamily="34" charset="0"/>
            </a:endParaRPr>
          </a:p>
        </p:txBody>
      </p:sp>
      <p:sp>
        <p:nvSpPr>
          <p:cNvPr id="9" name="Rectangle 8"/>
          <p:cNvSpPr/>
          <p:nvPr/>
        </p:nvSpPr>
        <p:spPr>
          <a:xfrm>
            <a:off x="1333500" y="5181600"/>
            <a:ext cx="6629400" cy="1676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pitchFamily="34" charset="0"/>
            </a:endParaRPr>
          </a:p>
        </p:txBody>
      </p:sp>
      <p:sp>
        <p:nvSpPr>
          <p:cNvPr id="2" name="Title 1"/>
          <p:cNvSpPr>
            <a:spLocks noGrp="1"/>
          </p:cNvSpPr>
          <p:nvPr>
            <p:ph type="title"/>
          </p:nvPr>
        </p:nvSpPr>
        <p:spPr/>
        <p:txBody>
          <a:bodyPr>
            <a:normAutofit fontScale="90000"/>
          </a:bodyPr>
          <a:lstStyle/>
          <a:p>
            <a:r>
              <a:rPr lang="en-US" dirty="0" smtClean="0"/>
              <a:t>MAP File</a:t>
            </a:r>
            <a:endParaRPr lang="en-US" dirty="0"/>
          </a:p>
        </p:txBody>
      </p:sp>
      <p:sp>
        <p:nvSpPr>
          <p:cNvPr id="4301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7F09CE05-8589-470A-815A-4F0E5B04A468}" type="slidenum">
              <a:rPr lang="en-US">
                <a:solidFill>
                  <a:srgbClr val="898989"/>
                </a:solidFill>
              </a:rPr>
              <a:pPr eaLnBrk="1" hangingPunct="1"/>
              <a:t>163</a:t>
            </a:fld>
            <a:endParaRPr lang="en-US">
              <a:solidFill>
                <a:srgbClr val="898989"/>
              </a:solidFill>
            </a:endParaRPr>
          </a:p>
        </p:txBody>
      </p:sp>
    </p:spTree>
    <p:extLst>
      <p:ext uri="{BB962C8B-B14F-4D97-AF65-F5344CB8AC3E}">
        <p14:creationId xmlns:p14="http://schemas.microsoft.com/office/powerpoint/2010/main" val="1160815644"/>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7"/>
          <p:cNvSpPr>
            <a:spLocks noChangeArrowheads="1"/>
          </p:cNvSpPr>
          <p:nvPr/>
        </p:nvSpPr>
        <p:spPr bwMode="auto">
          <a:xfrm>
            <a:off x="139700" y="809625"/>
            <a:ext cx="8991600" cy="413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26979" anchor="ctr">
            <a:spAutoFit/>
          </a:bodyPr>
          <a:lstStyle/>
          <a:p>
            <a:pPr>
              <a:buFontTx/>
              <a:buChar char="•"/>
            </a:pPr>
            <a:r>
              <a:rPr lang="en-US" sz="2000"/>
              <a:t> After assembling your program, three important file will be created in your project directory:</a:t>
            </a:r>
          </a:p>
          <a:p>
            <a:pPr>
              <a:buFontTx/>
              <a:buAutoNum type="alphaLcParenR"/>
            </a:pPr>
            <a:r>
              <a:rPr lang="en-US" sz="2000" b="1"/>
              <a:t>.o file </a:t>
            </a:r>
            <a:r>
              <a:rPr lang="en-US" sz="2000"/>
              <a:t>which stores the machine code/binary to be stored in the memory</a:t>
            </a:r>
          </a:p>
          <a:p>
            <a:pPr>
              <a:buFontTx/>
              <a:buAutoNum type="alphaLcParenR"/>
            </a:pPr>
            <a:r>
              <a:rPr lang="en-US" sz="2000" b="1"/>
              <a:t>.lst file</a:t>
            </a:r>
            <a:r>
              <a:rPr lang="en-US" sz="2000"/>
              <a:t> is a file which shows the result of assembled machine code arranged line by line with your assembly code. This file is created for your debugging purposes only.</a:t>
            </a:r>
          </a:p>
          <a:p>
            <a:pPr>
              <a:buFontTx/>
              <a:buAutoNum type="alphaLcParenR"/>
            </a:pPr>
            <a:r>
              <a:rPr lang="en-US" sz="2000" b="1"/>
              <a:t>.map file </a:t>
            </a:r>
            <a:r>
              <a:rPr lang="en-US" sz="2000"/>
              <a:t>which shows the absolute address of the code and data area. </a:t>
            </a:r>
          </a:p>
          <a:p>
            <a:pPr lvl="1"/>
            <a:r>
              <a:rPr lang="en-US" sz="2000"/>
              <a:t> </a:t>
            </a:r>
            <a:r>
              <a:rPr lang="en-US" i="1"/>
              <a:t>- </a:t>
            </a:r>
            <a:r>
              <a:rPr lang="en-US" b="1" i="1"/>
              <a:t>Memory map </a:t>
            </a:r>
            <a:r>
              <a:rPr lang="en-US"/>
              <a:t>specifies where the code and data section is loaded in the memory</a:t>
            </a:r>
            <a:endParaRPr lang="en-US" sz="2000"/>
          </a:p>
          <a:p>
            <a:pPr lvl="1"/>
            <a:r>
              <a:rPr lang="en-US" i="1"/>
              <a:t> - </a:t>
            </a:r>
            <a:r>
              <a:rPr lang="en-US" b="1" i="1"/>
              <a:t>Symbol table </a:t>
            </a:r>
            <a:r>
              <a:rPr lang="en-US" b="1"/>
              <a:t> </a:t>
            </a:r>
            <a:r>
              <a:rPr lang="en-US"/>
              <a:t>specifies the absolute address of each variable</a:t>
            </a:r>
            <a:endParaRPr lang="en-US" i="1"/>
          </a:p>
          <a:p>
            <a:r>
              <a:rPr lang="en-US" sz="2000"/>
              <a:t>	</a:t>
            </a:r>
          </a:p>
          <a:p>
            <a:pPr>
              <a:buFontTx/>
              <a:buAutoNum type="alphaLcParenR"/>
            </a:pPr>
            <a:endParaRPr lang="en-US" sz="2000"/>
          </a:p>
          <a:p>
            <a:pPr>
              <a:buFontTx/>
              <a:buAutoNum type="alphaLcParenR"/>
            </a:pPr>
            <a:endParaRPr lang="en-US" sz="2000"/>
          </a:p>
          <a:p>
            <a:pPr>
              <a:buFontTx/>
              <a:buChar char="•"/>
            </a:pPr>
            <a:endParaRPr lang="en-US" sz="2000"/>
          </a:p>
        </p:txBody>
      </p:sp>
      <p:pic>
        <p:nvPicPr>
          <p:cNvPr id="440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0" y="3810000"/>
            <a:ext cx="9101138" cy="2362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US" dirty="0" smtClean="0"/>
              <a:t>MAP File</a:t>
            </a:r>
            <a:endParaRPr lang="en-US" dirty="0"/>
          </a:p>
        </p:txBody>
      </p:sp>
      <p:sp>
        <p:nvSpPr>
          <p:cNvPr id="4403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24740C00-02B1-47AB-B0CA-1F0C6560741D}" type="slidenum">
              <a:rPr lang="en-US">
                <a:solidFill>
                  <a:srgbClr val="898989"/>
                </a:solidFill>
              </a:rPr>
              <a:pPr eaLnBrk="1" hangingPunct="1"/>
              <a:t>164</a:t>
            </a:fld>
            <a:endParaRPr lang="en-US">
              <a:solidFill>
                <a:srgbClr val="898989"/>
              </a:solidFill>
            </a:endParaRPr>
          </a:p>
        </p:txBody>
      </p:sp>
    </p:spTree>
    <p:extLst>
      <p:ext uri="{BB962C8B-B14F-4D97-AF65-F5344CB8AC3E}">
        <p14:creationId xmlns:p14="http://schemas.microsoft.com/office/powerpoint/2010/main" val="3315907235"/>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7"/>
          <p:cNvSpPr>
            <a:spLocks noChangeArrowheads="1"/>
          </p:cNvSpPr>
          <p:nvPr/>
        </p:nvSpPr>
        <p:spPr bwMode="auto">
          <a:xfrm>
            <a:off x="184150" y="609600"/>
            <a:ext cx="8686800" cy="622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26979" anchor="ctr">
            <a:spAutoFit/>
          </a:bodyPr>
          <a:lstStyle/>
          <a:p>
            <a:pPr marL="341313" indent="-341313">
              <a:buFontTx/>
              <a:buChar char="•"/>
            </a:pPr>
            <a:r>
              <a:rPr lang="en-US" sz="2400" b="1" i="1"/>
              <a:t>Debugging</a:t>
            </a:r>
            <a:r>
              <a:rPr lang="en-US" sz="2400"/>
              <a:t> is one of the most important skill you need to acquire when writing programs. If you do not know how to debug your program, you have not really master programming.</a:t>
            </a:r>
          </a:p>
          <a:p>
            <a:pPr marL="341313" indent="-341313">
              <a:spcBef>
                <a:spcPts val="1200"/>
              </a:spcBef>
              <a:buFontTx/>
              <a:buChar char="•"/>
            </a:pPr>
            <a:r>
              <a:rPr lang="en-US" sz="2400"/>
              <a:t>The debugging windows allows you to do the following</a:t>
            </a:r>
          </a:p>
          <a:p>
            <a:pPr marL="798513" lvl="2" indent="-341313">
              <a:spcBef>
                <a:spcPts val="1200"/>
              </a:spcBef>
              <a:buFontTx/>
              <a:buAutoNum type="arabicParenR"/>
            </a:pPr>
            <a:r>
              <a:rPr lang="en-US" sz="2400" b="1" i="1"/>
              <a:t>Step through</a:t>
            </a:r>
            <a:r>
              <a:rPr lang="en-US" sz="2400"/>
              <a:t> your program line-by-line. From here, we can check if the execution flow of your code is according to what you expect the program to do. If it doesn’t, you can pinpoint what is wrong with your code.</a:t>
            </a:r>
          </a:p>
          <a:p>
            <a:pPr marL="798513" lvl="2" indent="-341313">
              <a:spcBef>
                <a:spcPts val="1200"/>
              </a:spcBef>
              <a:buFontTx/>
              <a:buAutoNum type="arabicParenR"/>
            </a:pPr>
            <a:r>
              <a:rPr lang="en-US" sz="2400"/>
              <a:t>Monitor </a:t>
            </a:r>
            <a:r>
              <a:rPr lang="en-US" sz="2400" b="1" i="1"/>
              <a:t>the values of the registers</a:t>
            </a:r>
            <a:r>
              <a:rPr lang="en-US" sz="2400"/>
              <a:t>. From here, we can monitor if the register has been updated correctly.</a:t>
            </a:r>
          </a:p>
          <a:p>
            <a:pPr marL="798513" lvl="2" indent="-341313">
              <a:spcBef>
                <a:spcPts val="1200"/>
              </a:spcBef>
              <a:buFontTx/>
              <a:buAutoNum type="arabicParenR"/>
            </a:pPr>
            <a:r>
              <a:rPr lang="en-US" sz="2400"/>
              <a:t>Monitor the </a:t>
            </a:r>
            <a:r>
              <a:rPr lang="en-US" sz="2400" b="1" i="1"/>
              <a:t>values of the specified memory</a:t>
            </a:r>
            <a:r>
              <a:rPr lang="en-US" sz="2400"/>
              <a:t>. From here, we can monitor if the memory is being updated/loaded correctly.</a:t>
            </a:r>
          </a:p>
          <a:p>
            <a:pPr marL="341313" indent="-341313"/>
            <a:endParaRPr lang="en-US" sz="2400"/>
          </a:p>
          <a:p>
            <a:pPr marL="341313" indent="-341313">
              <a:buFontTx/>
              <a:buChar char="•"/>
            </a:pPr>
            <a:r>
              <a:rPr lang="en-US" sz="2400"/>
              <a:t>  Click </a:t>
            </a:r>
            <a:r>
              <a:rPr lang="en-US" sz="2400" b="1"/>
              <a:t>Debug &gt; Start/Stop Debug Session</a:t>
            </a:r>
            <a:r>
              <a:rPr lang="en-US" sz="2400"/>
              <a:t> (or Ctrl-F5) to start debugging</a:t>
            </a:r>
          </a:p>
        </p:txBody>
      </p:sp>
      <p:sp>
        <p:nvSpPr>
          <p:cNvPr id="2" name="Title 1"/>
          <p:cNvSpPr>
            <a:spLocks noGrp="1"/>
          </p:cNvSpPr>
          <p:nvPr>
            <p:ph type="title"/>
          </p:nvPr>
        </p:nvSpPr>
        <p:spPr/>
        <p:txBody>
          <a:bodyPr>
            <a:normAutofit fontScale="90000"/>
          </a:bodyPr>
          <a:lstStyle/>
          <a:p>
            <a:r>
              <a:rPr lang="en-US" dirty="0" smtClean="0"/>
              <a:t>Step 7: Running </a:t>
            </a:r>
            <a:r>
              <a:rPr lang="en-US" smtClean="0"/>
              <a:t>and Debugging</a:t>
            </a:r>
            <a:endParaRPr lang="en-US"/>
          </a:p>
        </p:txBody>
      </p:sp>
      <p:sp>
        <p:nvSpPr>
          <p:cNvPr id="4506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B48C22F9-6127-4426-B9EC-25DAE4E8FE69}" type="slidenum">
              <a:rPr lang="en-US">
                <a:solidFill>
                  <a:srgbClr val="898989"/>
                </a:solidFill>
              </a:rPr>
              <a:pPr eaLnBrk="1" hangingPunct="1"/>
              <a:t>165</a:t>
            </a:fld>
            <a:endParaRPr lang="en-US">
              <a:solidFill>
                <a:srgbClr val="898989"/>
              </a:solidFill>
            </a:endParaRPr>
          </a:p>
        </p:txBody>
      </p:sp>
    </p:spTree>
    <p:extLst>
      <p:ext uri="{BB962C8B-B14F-4D97-AF65-F5344CB8AC3E}">
        <p14:creationId xmlns:p14="http://schemas.microsoft.com/office/powerpoint/2010/main" val="312495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40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40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403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403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40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082" name="Group 2"/>
          <p:cNvGrpSpPr>
            <a:grpSpLocks/>
          </p:cNvGrpSpPr>
          <p:nvPr/>
        </p:nvGrpSpPr>
        <p:grpSpPr bwMode="auto">
          <a:xfrm>
            <a:off x="1939925" y="990600"/>
            <a:ext cx="6937375" cy="4906963"/>
            <a:chOff x="1940698" y="990600"/>
            <a:chExt cx="6936601" cy="4906704"/>
          </a:xfrm>
        </p:grpSpPr>
        <p:pic>
          <p:nvPicPr>
            <p:cNvPr id="4608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0698" y="990600"/>
              <a:ext cx="6936601" cy="4906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08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3540" y="5072441"/>
              <a:ext cx="1005840" cy="82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 name="Rectangle 3"/>
          <p:cNvSpPr/>
          <p:nvPr/>
        </p:nvSpPr>
        <p:spPr>
          <a:xfrm>
            <a:off x="1790700" y="1676400"/>
            <a:ext cx="2362200" cy="3048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pitchFamily="34" charset="0"/>
            </a:endParaRPr>
          </a:p>
        </p:txBody>
      </p:sp>
      <p:sp>
        <p:nvSpPr>
          <p:cNvPr id="2" name="Rectangle 1"/>
          <p:cNvSpPr/>
          <p:nvPr/>
        </p:nvSpPr>
        <p:spPr>
          <a:xfrm>
            <a:off x="1074738" y="5086350"/>
            <a:ext cx="7239000" cy="1570038"/>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r>
              <a:rPr lang="en-US" sz="2400" b="1" i="1">
                <a:solidFill>
                  <a:srgbClr val="000000"/>
                </a:solidFill>
                <a:cs typeface="Arial" pitchFamily="34" charset="0"/>
              </a:rPr>
              <a:t>Registers window </a:t>
            </a:r>
            <a:r>
              <a:rPr lang="en-US" sz="2400" i="1">
                <a:solidFill>
                  <a:srgbClr val="000000"/>
                </a:solidFill>
                <a:cs typeface="Arial" pitchFamily="34" charset="0"/>
              </a:rPr>
              <a:t>shows you the value of the content of the registers during execution including the Program Counter or PC (R15) and the  Status Register or CPSR. </a:t>
            </a:r>
          </a:p>
          <a:p>
            <a:r>
              <a:rPr lang="en-US" sz="2400" i="1">
                <a:solidFill>
                  <a:srgbClr val="000000"/>
                </a:solidFill>
                <a:cs typeface="Arial" pitchFamily="34" charset="0"/>
              </a:rPr>
              <a:t>Current value of PC = 0x0 (start of program)</a:t>
            </a:r>
            <a:endParaRPr lang="en-US" sz="2400">
              <a:solidFill>
                <a:srgbClr val="000000"/>
              </a:solidFill>
              <a:cs typeface="Arial" pitchFamily="34" charset="0"/>
            </a:endParaRPr>
          </a:p>
        </p:txBody>
      </p:sp>
      <p:sp>
        <p:nvSpPr>
          <p:cNvPr id="3" name="Title 2"/>
          <p:cNvSpPr>
            <a:spLocks noGrp="1"/>
          </p:cNvSpPr>
          <p:nvPr>
            <p:ph type="title"/>
          </p:nvPr>
        </p:nvSpPr>
        <p:spPr/>
        <p:txBody>
          <a:bodyPr>
            <a:normAutofit fontScale="90000"/>
          </a:bodyPr>
          <a:lstStyle/>
          <a:p>
            <a:r>
              <a:rPr lang="en-US" dirty="0" smtClean="0"/>
              <a:t>Step 7: Running and Debugging</a:t>
            </a:r>
            <a:endParaRPr lang="en-US" dirty="0"/>
          </a:p>
        </p:txBody>
      </p:sp>
      <p:sp>
        <p:nvSpPr>
          <p:cNvPr id="4608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6D687DFE-9FA4-48D2-A362-05C6D3D0D217}" type="slidenum">
              <a:rPr lang="en-US">
                <a:solidFill>
                  <a:srgbClr val="898989"/>
                </a:solidFill>
              </a:rPr>
              <a:pPr eaLnBrk="1" hangingPunct="1"/>
              <a:t>166</a:t>
            </a:fld>
            <a:endParaRPr lang="en-US">
              <a:solidFill>
                <a:srgbClr val="898989"/>
              </a:solidFill>
            </a:endParaRPr>
          </a:p>
        </p:txBody>
      </p:sp>
    </p:spTree>
    <p:extLst>
      <p:ext uri="{BB962C8B-B14F-4D97-AF65-F5344CB8AC3E}">
        <p14:creationId xmlns:p14="http://schemas.microsoft.com/office/powerpoint/2010/main" val="1802115092"/>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6" name="Group 2"/>
          <p:cNvGrpSpPr>
            <a:grpSpLocks/>
          </p:cNvGrpSpPr>
          <p:nvPr/>
        </p:nvGrpSpPr>
        <p:grpSpPr bwMode="auto">
          <a:xfrm>
            <a:off x="1939925" y="990600"/>
            <a:ext cx="6937375" cy="4906963"/>
            <a:chOff x="1940698" y="990600"/>
            <a:chExt cx="6936601" cy="4906704"/>
          </a:xfrm>
        </p:grpSpPr>
        <p:pic>
          <p:nvPicPr>
            <p:cNvPr id="471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0698" y="990600"/>
              <a:ext cx="6936601" cy="4906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8210" y="5071897"/>
              <a:ext cx="969264" cy="79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 name="Rectangle 3"/>
          <p:cNvSpPr/>
          <p:nvPr/>
        </p:nvSpPr>
        <p:spPr>
          <a:xfrm>
            <a:off x="4038600" y="3657600"/>
            <a:ext cx="4419600" cy="10509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pitchFamily="34" charset="0"/>
            </a:endParaRPr>
          </a:p>
        </p:txBody>
      </p:sp>
      <p:sp>
        <p:nvSpPr>
          <p:cNvPr id="2" name="Rectangle 1"/>
          <p:cNvSpPr/>
          <p:nvPr/>
        </p:nvSpPr>
        <p:spPr>
          <a:xfrm>
            <a:off x="914400" y="5297488"/>
            <a:ext cx="6705600" cy="120015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fontAlgn="auto">
              <a:spcBef>
                <a:spcPts val="0"/>
              </a:spcBef>
              <a:spcAft>
                <a:spcPts val="0"/>
              </a:spcAft>
              <a:defRPr/>
            </a:pPr>
            <a:r>
              <a:rPr lang="en-US" sz="2400" b="1" i="1" dirty="0"/>
              <a:t>Code Window </a:t>
            </a:r>
            <a:r>
              <a:rPr lang="en-US" sz="2400" dirty="0"/>
              <a:t>shows your assembly code. The yellow arrow shows the next instruction to be executed.</a:t>
            </a:r>
          </a:p>
        </p:txBody>
      </p:sp>
      <p:sp>
        <p:nvSpPr>
          <p:cNvPr id="3" name="Title 2"/>
          <p:cNvSpPr>
            <a:spLocks noGrp="1"/>
          </p:cNvSpPr>
          <p:nvPr>
            <p:ph type="title"/>
          </p:nvPr>
        </p:nvSpPr>
        <p:spPr/>
        <p:txBody>
          <a:bodyPr>
            <a:normAutofit fontScale="90000"/>
          </a:bodyPr>
          <a:lstStyle/>
          <a:p>
            <a:r>
              <a:rPr lang="en-US" dirty="0" smtClean="0"/>
              <a:t>Step 7: Running and Debugging</a:t>
            </a:r>
            <a:endParaRPr lang="en-US" dirty="0"/>
          </a:p>
        </p:txBody>
      </p:sp>
      <p:sp>
        <p:nvSpPr>
          <p:cNvPr id="4711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1A0E9D5F-AFCE-4F66-BF23-54923316C8A2}" type="slidenum">
              <a:rPr lang="en-US">
                <a:solidFill>
                  <a:srgbClr val="898989"/>
                </a:solidFill>
              </a:rPr>
              <a:pPr eaLnBrk="1" hangingPunct="1"/>
              <a:t>167</a:t>
            </a:fld>
            <a:endParaRPr lang="en-US">
              <a:solidFill>
                <a:srgbClr val="898989"/>
              </a:solidFill>
            </a:endParaRPr>
          </a:p>
        </p:txBody>
      </p:sp>
    </p:spTree>
    <p:extLst>
      <p:ext uri="{BB962C8B-B14F-4D97-AF65-F5344CB8AC3E}">
        <p14:creationId xmlns:p14="http://schemas.microsoft.com/office/powerpoint/2010/main" val="2200580809"/>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130" name="Group 2"/>
          <p:cNvGrpSpPr>
            <a:grpSpLocks/>
          </p:cNvGrpSpPr>
          <p:nvPr/>
        </p:nvGrpSpPr>
        <p:grpSpPr bwMode="auto">
          <a:xfrm>
            <a:off x="1939925" y="990600"/>
            <a:ext cx="6937375" cy="4906963"/>
            <a:chOff x="1940698" y="990600"/>
            <a:chExt cx="6936601" cy="4906704"/>
          </a:xfrm>
        </p:grpSpPr>
        <p:pic>
          <p:nvPicPr>
            <p:cNvPr id="4813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0698" y="990600"/>
              <a:ext cx="6936601" cy="4906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9719" y="5062527"/>
              <a:ext cx="1005840" cy="82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 name="Rectangle 3"/>
          <p:cNvSpPr/>
          <p:nvPr/>
        </p:nvSpPr>
        <p:spPr>
          <a:xfrm>
            <a:off x="4038600" y="1660525"/>
            <a:ext cx="4343400" cy="19208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pitchFamily="34" charset="0"/>
            </a:endParaRPr>
          </a:p>
        </p:txBody>
      </p:sp>
      <p:sp>
        <p:nvSpPr>
          <p:cNvPr id="2" name="Rectangle 1"/>
          <p:cNvSpPr/>
          <p:nvPr/>
        </p:nvSpPr>
        <p:spPr>
          <a:xfrm>
            <a:off x="1371600" y="4267200"/>
            <a:ext cx="6705600" cy="1938338"/>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fontAlgn="auto">
              <a:spcBef>
                <a:spcPts val="0"/>
              </a:spcBef>
              <a:spcAft>
                <a:spcPts val="0"/>
              </a:spcAft>
              <a:defRPr/>
            </a:pPr>
            <a:r>
              <a:rPr lang="en-US" sz="2000" b="1" i="1" dirty="0"/>
              <a:t>Disassembly Windows </a:t>
            </a:r>
            <a:r>
              <a:rPr lang="en-US" sz="2000" dirty="0"/>
              <a:t>shows the assembly code and its corresponding machine code and the relative (not absolute) address of each code. </a:t>
            </a:r>
          </a:p>
          <a:p>
            <a:pPr marL="342900" indent="-342900" fontAlgn="auto">
              <a:spcBef>
                <a:spcPts val="0"/>
              </a:spcBef>
              <a:spcAft>
                <a:spcPts val="0"/>
              </a:spcAft>
              <a:buFont typeface="Arial" pitchFamily="34" charset="0"/>
              <a:buChar char="•"/>
              <a:defRPr/>
            </a:pPr>
            <a:r>
              <a:rPr lang="en-US" sz="2000" dirty="0"/>
              <a:t>The yellow arrow points to the next instruction to be executed which is corresponding to the Program Counter (PC) value shown in the </a:t>
            </a:r>
            <a:r>
              <a:rPr lang="en-US" sz="2000" b="1" i="1" dirty="0"/>
              <a:t>Register Window.</a:t>
            </a:r>
          </a:p>
        </p:txBody>
      </p:sp>
      <p:sp>
        <p:nvSpPr>
          <p:cNvPr id="3" name="Title 2"/>
          <p:cNvSpPr>
            <a:spLocks noGrp="1"/>
          </p:cNvSpPr>
          <p:nvPr>
            <p:ph type="title"/>
          </p:nvPr>
        </p:nvSpPr>
        <p:spPr/>
        <p:txBody>
          <a:bodyPr>
            <a:normAutofit fontScale="90000"/>
          </a:bodyPr>
          <a:lstStyle/>
          <a:p>
            <a:r>
              <a:rPr lang="en-US" dirty="0" smtClean="0"/>
              <a:t>Step 7: Running and Debugging</a:t>
            </a:r>
            <a:endParaRPr lang="en-US" dirty="0"/>
          </a:p>
        </p:txBody>
      </p:sp>
      <p:sp>
        <p:nvSpPr>
          <p:cNvPr id="4813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57B29C1F-D2ED-4B49-A932-537710086862}" type="slidenum">
              <a:rPr lang="en-US">
                <a:solidFill>
                  <a:srgbClr val="898989"/>
                </a:solidFill>
              </a:rPr>
              <a:pPr eaLnBrk="1" hangingPunct="1"/>
              <a:t>168</a:t>
            </a:fld>
            <a:endParaRPr lang="en-US">
              <a:solidFill>
                <a:srgbClr val="898989"/>
              </a:solidFill>
            </a:endParaRPr>
          </a:p>
        </p:txBody>
      </p:sp>
    </p:spTree>
    <p:extLst>
      <p:ext uri="{BB962C8B-B14F-4D97-AF65-F5344CB8AC3E}">
        <p14:creationId xmlns:p14="http://schemas.microsoft.com/office/powerpoint/2010/main" val="224341405"/>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4" name="Group 2"/>
          <p:cNvGrpSpPr>
            <a:grpSpLocks/>
          </p:cNvGrpSpPr>
          <p:nvPr/>
        </p:nvGrpSpPr>
        <p:grpSpPr bwMode="auto">
          <a:xfrm>
            <a:off x="1939925" y="990600"/>
            <a:ext cx="6937375" cy="4906963"/>
            <a:chOff x="1940698" y="990600"/>
            <a:chExt cx="6936601" cy="4906704"/>
          </a:xfrm>
        </p:grpSpPr>
        <p:pic>
          <p:nvPicPr>
            <p:cNvPr id="491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0698" y="990600"/>
              <a:ext cx="6936601" cy="4906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16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3540" y="5072441"/>
              <a:ext cx="1005840" cy="82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 name="Rectangle 3"/>
          <p:cNvSpPr/>
          <p:nvPr/>
        </p:nvSpPr>
        <p:spPr>
          <a:xfrm>
            <a:off x="5181600" y="4465638"/>
            <a:ext cx="3695700" cy="19192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pitchFamily="34" charset="0"/>
            </a:endParaRPr>
          </a:p>
        </p:txBody>
      </p:sp>
      <p:sp>
        <p:nvSpPr>
          <p:cNvPr id="2" name="Rectangle 1"/>
          <p:cNvSpPr/>
          <p:nvPr/>
        </p:nvSpPr>
        <p:spPr>
          <a:xfrm>
            <a:off x="452438" y="692150"/>
            <a:ext cx="7929562" cy="2678113"/>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r>
              <a:rPr lang="en-US" sz="2400" b="1" i="1" dirty="0">
                <a:solidFill>
                  <a:srgbClr val="000000"/>
                </a:solidFill>
                <a:cs typeface="Arial" pitchFamily="34" charset="0"/>
              </a:rPr>
              <a:t>Memory Windows </a:t>
            </a:r>
            <a:r>
              <a:rPr lang="en-US" sz="2400" dirty="0">
                <a:solidFill>
                  <a:srgbClr val="000000"/>
                </a:solidFill>
                <a:cs typeface="Arial" pitchFamily="34" charset="0"/>
              </a:rPr>
              <a:t>shows  the content of the memory at the specified location.  Normally, we would like to view the content as unsigned integer. To change the settings for the view mode, </a:t>
            </a:r>
          </a:p>
          <a:p>
            <a:pPr>
              <a:buFont typeface="Arial" pitchFamily="34" charset="0"/>
              <a:buChar char="•"/>
            </a:pPr>
            <a:r>
              <a:rPr lang="en-US" sz="2400" dirty="0">
                <a:solidFill>
                  <a:srgbClr val="000000"/>
                </a:solidFill>
                <a:cs typeface="Arial" pitchFamily="34" charset="0"/>
              </a:rPr>
              <a:t>Right click on the bar on the right of the address, and select </a:t>
            </a:r>
            <a:r>
              <a:rPr lang="en-US" sz="2400" b="1" dirty="0">
                <a:solidFill>
                  <a:srgbClr val="000000"/>
                </a:solidFill>
                <a:cs typeface="Arial" pitchFamily="34" charset="0"/>
              </a:rPr>
              <a:t>Unsigned &gt; </a:t>
            </a:r>
            <a:r>
              <a:rPr lang="en-US" sz="2400" b="1" dirty="0" err="1">
                <a:solidFill>
                  <a:srgbClr val="000000"/>
                </a:solidFill>
                <a:cs typeface="Arial" pitchFamily="34" charset="0"/>
              </a:rPr>
              <a:t>Int</a:t>
            </a:r>
            <a:endParaRPr lang="en-US" sz="2400" b="1" dirty="0">
              <a:solidFill>
                <a:srgbClr val="000000"/>
              </a:solidFill>
              <a:cs typeface="Arial" pitchFamily="34" charset="0"/>
            </a:endParaRPr>
          </a:p>
          <a:p>
            <a:pPr>
              <a:buFont typeface="Arial" pitchFamily="34" charset="0"/>
              <a:buChar char="•"/>
            </a:pPr>
            <a:r>
              <a:rPr lang="en-US" sz="2400" dirty="0">
                <a:solidFill>
                  <a:srgbClr val="000000"/>
                </a:solidFill>
                <a:cs typeface="Arial" pitchFamily="34" charset="0"/>
              </a:rPr>
              <a:t>Make sure the </a:t>
            </a:r>
            <a:r>
              <a:rPr lang="en-US" sz="2400" b="1" dirty="0">
                <a:solidFill>
                  <a:srgbClr val="000000"/>
                </a:solidFill>
                <a:cs typeface="Arial" pitchFamily="34" charset="0"/>
              </a:rPr>
              <a:t>Decimal </a:t>
            </a:r>
            <a:r>
              <a:rPr lang="en-US" sz="2400" dirty="0">
                <a:solidFill>
                  <a:srgbClr val="000000"/>
                </a:solidFill>
                <a:cs typeface="Arial" pitchFamily="34" charset="0"/>
              </a:rPr>
              <a:t>option is NOT checked.</a:t>
            </a:r>
            <a:endParaRPr lang="en-US" sz="2400" b="1" dirty="0">
              <a:solidFill>
                <a:srgbClr val="000000"/>
              </a:solidFill>
              <a:cs typeface="Arial" pitchFamily="34" charset="0"/>
            </a:endParaRPr>
          </a:p>
        </p:txBody>
      </p:sp>
      <p:pic>
        <p:nvPicPr>
          <p:cNvPr id="2050" name="Picture 2"/>
          <p:cNvPicPr>
            <a:picLocks noChangeAspect="1" noChangeArrowheads="1"/>
          </p:cNvPicPr>
          <p:nvPr/>
        </p:nvPicPr>
        <p:blipFill>
          <a:blip r:embed="rId4"/>
          <a:srcRect/>
          <a:stretch>
            <a:fillRect/>
          </a:stretch>
        </p:blipFill>
        <p:spPr bwMode="auto">
          <a:xfrm>
            <a:off x="350838" y="3657600"/>
            <a:ext cx="4398962" cy="2530475"/>
          </a:xfrm>
          <a:prstGeom prst="rect">
            <a:avLst/>
          </a:prstGeom>
          <a:noFill/>
          <a:ln w="38100">
            <a:solidFill>
              <a:schemeClr val="tx1"/>
            </a:solidFill>
            <a:miter lim="800000"/>
            <a:headEnd/>
            <a:tailEnd/>
          </a:ln>
          <a:effectLst>
            <a:outerShdw blurRad="50800" dist="38100" algn="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 name="Title 2"/>
          <p:cNvSpPr>
            <a:spLocks noGrp="1"/>
          </p:cNvSpPr>
          <p:nvPr>
            <p:ph type="title"/>
          </p:nvPr>
        </p:nvSpPr>
        <p:spPr/>
        <p:txBody>
          <a:bodyPr>
            <a:normAutofit fontScale="90000"/>
          </a:bodyPr>
          <a:lstStyle/>
          <a:p>
            <a:r>
              <a:rPr lang="en-US" dirty="0" smtClean="0"/>
              <a:t>Step 7: Running and Debugging</a:t>
            </a:r>
            <a:endParaRPr lang="en-US" dirty="0"/>
          </a:p>
        </p:txBody>
      </p:sp>
      <p:sp>
        <p:nvSpPr>
          <p:cNvPr id="4915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2163FD4B-DB9A-4E76-AB16-EE0062798879}" type="slidenum">
              <a:rPr lang="en-US">
                <a:solidFill>
                  <a:srgbClr val="898989"/>
                </a:solidFill>
              </a:rPr>
              <a:pPr eaLnBrk="1" hangingPunct="1"/>
              <a:t>169</a:t>
            </a:fld>
            <a:endParaRPr lang="en-US">
              <a:solidFill>
                <a:srgbClr val="898989"/>
              </a:solidFill>
            </a:endParaRPr>
          </a:p>
        </p:txBody>
      </p:sp>
    </p:spTree>
    <p:extLst>
      <p:ext uri="{BB962C8B-B14F-4D97-AF65-F5344CB8AC3E}">
        <p14:creationId xmlns:p14="http://schemas.microsoft.com/office/powerpoint/2010/main" val="1194877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itle 4"/>
          <p:cNvSpPr>
            <a:spLocks noGrp="1"/>
          </p:cNvSpPr>
          <p:nvPr>
            <p:ph type="title"/>
          </p:nvPr>
        </p:nvSpPr>
        <p:spPr/>
        <p:txBody>
          <a:bodyPr rtlCol="0">
            <a:normAutofit fontScale="90000"/>
          </a:bodyPr>
          <a:lstStyle/>
          <a:p>
            <a:pPr eaLnBrk="1" fontAlgn="auto" hangingPunct="1">
              <a:spcAft>
                <a:spcPts val="0"/>
              </a:spcAft>
              <a:defRPr/>
            </a:pPr>
            <a:r>
              <a:rPr lang="en-US" dirty="0">
                <a:solidFill>
                  <a:srgbClr val="0000FF"/>
                </a:solidFill>
              </a:rPr>
              <a:t>Status Registers (CPSR and SPSR)</a:t>
            </a:r>
            <a:endParaRPr lang="en-US" b="1" dirty="0">
              <a:solidFill>
                <a:srgbClr val="0000FF"/>
              </a:solidFill>
            </a:endParaRPr>
          </a:p>
        </p:txBody>
      </p:sp>
      <p:sp>
        <p:nvSpPr>
          <p:cNvPr id="2" name="Content Placeholder 1"/>
          <p:cNvSpPr>
            <a:spLocks noGrp="1"/>
          </p:cNvSpPr>
          <p:nvPr>
            <p:ph idx="1"/>
          </p:nvPr>
        </p:nvSpPr>
        <p:spPr>
          <a:xfrm>
            <a:off x="457200" y="2514600"/>
            <a:ext cx="8229600" cy="3276600"/>
          </a:xfrm>
        </p:spPr>
        <p:txBody>
          <a:bodyPr/>
          <a:lstStyle/>
          <a:p>
            <a:pPr eaLnBrk="1" hangingPunct="1"/>
            <a:r>
              <a:rPr lang="en-US" sz="2400" b="1" dirty="0" smtClean="0"/>
              <a:t>V (Overflow Flag)</a:t>
            </a:r>
          </a:p>
          <a:p>
            <a:pPr lvl="1" eaLnBrk="1" hangingPunct="1"/>
            <a:r>
              <a:rPr lang="en-US" sz="2400" dirty="0" smtClean="0"/>
              <a:t>An arithmetic overflow has occurred. </a:t>
            </a:r>
          </a:p>
          <a:p>
            <a:pPr lvl="1" eaLnBrk="1" hangingPunct="1"/>
            <a:r>
              <a:rPr lang="en-US" sz="2400" dirty="0" smtClean="0"/>
              <a:t>Example: ADDS R6, R2, #0x7FFFFFFF where R2 = #0x7FFFFFFF </a:t>
            </a:r>
          </a:p>
          <a:p>
            <a:pPr lvl="1" eaLnBrk="1" hangingPunct="1">
              <a:buFont typeface="Arial" pitchFamily="34" charset="0"/>
              <a:buNone/>
            </a:pPr>
            <a:r>
              <a:rPr lang="en-US" sz="2400" dirty="0" smtClean="0"/>
              <a:t>	Two positive number produces a negative number in 2</a:t>
            </a:r>
            <a:r>
              <a:rPr lang="en-US" sz="2400" baseline="30000" dirty="0" smtClean="0"/>
              <a:t>nd</a:t>
            </a:r>
            <a:r>
              <a:rPr lang="en-US" sz="2400" dirty="0" smtClean="0"/>
              <a:t> 	Complement!</a:t>
            </a:r>
            <a:endParaRPr lang="en-US" dirty="0" smtClean="0"/>
          </a:p>
        </p:txBody>
      </p:sp>
      <p:sp>
        <p:nvSpPr>
          <p:cNvPr id="1638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29A910E9-31E6-421F-9B0F-9200F91019AA}" type="slidenum">
              <a:rPr lang="en-US">
                <a:solidFill>
                  <a:srgbClr val="898989"/>
                </a:solidFill>
              </a:rPr>
              <a:pPr eaLnBrk="1" hangingPunct="1"/>
              <a:t>17</a:t>
            </a:fld>
            <a:endParaRPr lang="en-US">
              <a:solidFill>
                <a:srgbClr val="898989"/>
              </a:solidFill>
            </a:endParaRPr>
          </a:p>
        </p:txBody>
      </p:sp>
      <p:grpSp>
        <p:nvGrpSpPr>
          <p:cNvPr id="16390" name="Group 111"/>
          <p:cNvGrpSpPr>
            <a:grpSpLocks/>
          </p:cNvGrpSpPr>
          <p:nvPr/>
        </p:nvGrpSpPr>
        <p:grpSpPr bwMode="auto">
          <a:xfrm>
            <a:off x="1351523" y="1112277"/>
            <a:ext cx="6757988" cy="636588"/>
            <a:chOff x="867" y="1325"/>
            <a:chExt cx="4257" cy="401"/>
          </a:xfrm>
        </p:grpSpPr>
        <p:sp>
          <p:nvSpPr>
            <p:cNvPr id="16391" name="Rectangle 112"/>
            <p:cNvSpPr>
              <a:spLocks noChangeArrowheads="1"/>
            </p:cNvSpPr>
            <p:nvPr/>
          </p:nvSpPr>
          <p:spPr bwMode="auto">
            <a:xfrm>
              <a:off x="4276" y="1510"/>
              <a:ext cx="83" cy="189"/>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90000"/>
                </a:lnSpc>
              </a:pPr>
              <a:endParaRPr lang="en-US" sz="1600" b="1">
                <a:latin typeface="Arial" pitchFamily="34" charset="0"/>
              </a:endParaRPr>
            </a:p>
          </p:txBody>
        </p:sp>
        <p:sp>
          <p:nvSpPr>
            <p:cNvPr id="16392" name="Rectangle 113"/>
            <p:cNvSpPr>
              <a:spLocks noChangeArrowheads="1"/>
            </p:cNvSpPr>
            <p:nvPr/>
          </p:nvSpPr>
          <p:spPr bwMode="auto">
            <a:xfrm>
              <a:off x="883" y="1497"/>
              <a:ext cx="571" cy="197"/>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90000"/>
                </a:lnSpc>
              </a:pPr>
              <a:endParaRPr lang="en-US" sz="1600" b="1">
                <a:latin typeface="Arial" pitchFamily="34" charset="0"/>
              </a:endParaRPr>
            </a:p>
          </p:txBody>
        </p:sp>
        <p:sp>
          <p:nvSpPr>
            <p:cNvPr id="16393" name="Rectangle 114"/>
            <p:cNvSpPr>
              <a:spLocks noChangeArrowheads="1"/>
            </p:cNvSpPr>
            <p:nvPr/>
          </p:nvSpPr>
          <p:spPr bwMode="auto">
            <a:xfrm>
              <a:off x="4525" y="1493"/>
              <a:ext cx="566" cy="193"/>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90000"/>
                </a:lnSpc>
              </a:pPr>
              <a:endParaRPr lang="en-US" sz="1600" b="1">
                <a:latin typeface="Arial" pitchFamily="34" charset="0"/>
              </a:endParaRPr>
            </a:p>
          </p:txBody>
        </p:sp>
        <p:sp>
          <p:nvSpPr>
            <p:cNvPr id="16394" name="Rectangle 115"/>
            <p:cNvSpPr>
              <a:spLocks noChangeArrowheads="1"/>
            </p:cNvSpPr>
            <p:nvPr/>
          </p:nvSpPr>
          <p:spPr bwMode="auto">
            <a:xfrm>
              <a:off x="4118" y="1493"/>
              <a:ext cx="258" cy="197"/>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90000"/>
                </a:lnSpc>
              </a:pPr>
              <a:endParaRPr lang="en-US" sz="1600" b="1">
                <a:latin typeface="Arial" pitchFamily="34" charset="0"/>
              </a:endParaRPr>
            </a:p>
          </p:txBody>
        </p:sp>
        <p:sp>
          <p:nvSpPr>
            <p:cNvPr id="16395" name="Line 16"/>
            <p:cNvSpPr>
              <a:spLocks noChangeShapeType="1"/>
            </p:cNvSpPr>
            <p:nvPr/>
          </p:nvSpPr>
          <p:spPr bwMode="auto">
            <a:xfrm>
              <a:off x="1715" y="1481"/>
              <a:ext cx="0" cy="5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6" name="Line 17"/>
            <p:cNvSpPr>
              <a:spLocks noChangeShapeType="1"/>
            </p:cNvSpPr>
            <p:nvPr/>
          </p:nvSpPr>
          <p:spPr bwMode="auto">
            <a:xfrm>
              <a:off x="1847"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7" name="Line 18"/>
            <p:cNvSpPr>
              <a:spLocks noChangeShapeType="1"/>
            </p:cNvSpPr>
            <p:nvPr/>
          </p:nvSpPr>
          <p:spPr bwMode="auto">
            <a:xfrm>
              <a:off x="1979"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8" name="Line 19"/>
            <p:cNvSpPr>
              <a:spLocks noChangeShapeType="1"/>
            </p:cNvSpPr>
            <p:nvPr/>
          </p:nvSpPr>
          <p:spPr bwMode="auto">
            <a:xfrm>
              <a:off x="2112"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9" name="Line 20"/>
            <p:cNvSpPr>
              <a:spLocks noChangeShapeType="1"/>
            </p:cNvSpPr>
            <p:nvPr/>
          </p:nvSpPr>
          <p:spPr bwMode="auto">
            <a:xfrm>
              <a:off x="2245"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0" name="Line 21"/>
            <p:cNvSpPr>
              <a:spLocks noChangeShapeType="1"/>
            </p:cNvSpPr>
            <p:nvPr/>
          </p:nvSpPr>
          <p:spPr bwMode="auto">
            <a:xfrm>
              <a:off x="2377"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1" name="Line 22"/>
            <p:cNvSpPr>
              <a:spLocks noChangeShapeType="1"/>
            </p:cNvSpPr>
            <p:nvPr/>
          </p:nvSpPr>
          <p:spPr bwMode="auto">
            <a:xfrm>
              <a:off x="2510"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2" name="Line 23"/>
            <p:cNvSpPr>
              <a:spLocks noChangeShapeType="1"/>
            </p:cNvSpPr>
            <p:nvPr/>
          </p:nvSpPr>
          <p:spPr bwMode="auto">
            <a:xfrm>
              <a:off x="2641"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3" name="Line 24"/>
            <p:cNvSpPr>
              <a:spLocks noChangeShapeType="1"/>
            </p:cNvSpPr>
            <p:nvPr/>
          </p:nvSpPr>
          <p:spPr bwMode="auto">
            <a:xfrm>
              <a:off x="2782"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4" name="Line 25"/>
            <p:cNvSpPr>
              <a:spLocks noChangeShapeType="1"/>
            </p:cNvSpPr>
            <p:nvPr/>
          </p:nvSpPr>
          <p:spPr bwMode="auto">
            <a:xfrm>
              <a:off x="2907"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5" name="Line 26"/>
            <p:cNvSpPr>
              <a:spLocks noChangeShapeType="1"/>
            </p:cNvSpPr>
            <p:nvPr/>
          </p:nvSpPr>
          <p:spPr bwMode="auto">
            <a:xfrm>
              <a:off x="3056"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6" name="Line 27"/>
            <p:cNvSpPr>
              <a:spLocks noChangeShapeType="1"/>
            </p:cNvSpPr>
            <p:nvPr/>
          </p:nvSpPr>
          <p:spPr bwMode="auto">
            <a:xfrm>
              <a:off x="3188"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7" name="Line 28"/>
            <p:cNvSpPr>
              <a:spLocks noChangeShapeType="1"/>
            </p:cNvSpPr>
            <p:nvPr/>
          </p:nvSpPr>
          <p:spPr bwMode="auto">
            <a:xfrm>
              <a:off x="3320"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8" name="Line 29"/>
            <p:cNvSpPr>
              <a:spLocks noChangeShapeType="1"/>
            </p:cNvSpPr>
            <p:nvPr/>
          </p:nvSpPr>
          <p:spPr bwMode="auto">
            <a:xfrm>
              <a:off x="3453"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9" name="Line 30"/>
            <p:cNvSpPr>
              <a:spLocks noChangeShapeType="1"/>
            </p:cNvSpPr>
            <p:nvPr/>
          </p:nvSpPr>
          <p:spPr bwMode="auto">
            <a:xfrm>
              <a:off x="3585"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0" name="Line 31"/>
            <p:cNvSpPr>
              <a:spLocks noChangeShapeType="1"/>
            </p:cNvSpPr>
            <p:nvPr/>
          </p:nvSpPr>
          <p:spPr bwMode="auto">
            <a:xfrm>
              <a:off x="3718"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1" name="Line 32"/>
            <p:cNvSpPr>
              <a:spLocks noChangeShapeType="1"/>
            </p:cNvSpPr>
            <p:nvPr/>
          </p:nvSpPr>
          <p:spPr bwMode="auto">
            <a:xfrm>
              <a:off x="3850"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2" name="Line 33"/>
            <p:cNvSpPr>
              <a:spLocks noChangeShapeType="1"/>
            </p:cNvSpPr>
            <p:nvPr/>
          </p:nvSpPr>
          <p:spPr bwMode="auto">
            <a:xfrm>
              <a:off x="3982"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3" name="Line 34"/>
            <p:cNvSpPr>
              <a:spLocks noChangeShapeType="1"/>
            </p:cNvSpPr>
            <p:nvPr/>
          </p:nvSpPr>
          <p:spPr bwMode="auto">
            <a:xfrm>
              <a:off x="4114" y="1481"/>
              <a:ext cx="0" cy="22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4" name="Line 35"/>
            <p:cNvSpPr>
              <a:spLocks noChangeShapeType="1"/>
            </p:cNvSpPr>
            <p:nvPr/>
          </p:nvSpPr>
          <p:spPr bwMode="auto">
            <a:xfrm>
              <a:off x="4247" y="1481"/>
              <a:ext cx="0" cy="22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5" name="Line 36"/>
            <p:cNvSpPr>
              <a:spLocks noChangeShapeType="1"/>
            </p:cNvSpPr>
            <p:nvPr/>
          </p:nvSpPr>
          <p:spPr bwMode="auto">
            <a:xfrm>
              <a:off x="4380" y="1489"/>
              <a:ext cx="0" cy="21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6" name="Line 37"/>
            <p:cNvSpPr>
              <a:spLocks noChangeShapeType="1"/>
            </p:cNvSpPr>
            <p:nvPr/>
          </p:nvSpPr>
          <p:spPr bwMode="auto">
            <a:xfrm>
              <a:off x="4521" y="1481"/>
              <a:ext cx="0" cy="22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7" name="Line 38"/>
            <p:cNvSpPr>
              <a:spLocks noChangeShapeType="1"/>
            </p:cNvSpPr>
            <p:nvPr/>
          </p:nvSpPr>
          <p:spPr bwMode="auto">
            <a:xfrm>
              <a:off x="4645"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8" name="Line 39"/>
            <p:cNvSpPr>
              <a:spLocks noChangeShapeType="1"/>
            </p:cNvSpPr>
            <p:nvPr/>
          </p:nvSpPr>
          <p:spPr bwMode="auto">
            <a:xfrm>
              <a:off x="4760"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9" name="Line 40"/>
            <p:cNvSpPr>
              <a:spLocks noChangeShapeType="1"/>
            </p:cNvSpPr>
            <p:nvPr/>
          </p:nvSpPr>
          <p:spPr bwMode="auto">
            <a:xfrm>
              <a:off x="4884" y="1489"/>
              <a:ext cx="0" cy="5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20" name="Line 41"/>
            <p:cNvSpPr>
              <a:spLocks noChangeShapeType="1"/>
            </p:cNvSpPr>
            <p:nvPr/>
          </p:nvSpPr>
          <p:spPr bwMode="auto">
            <a:xfrm>
              <a:off x="5000"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21" name="Line 42"/>
            <p:cNvSpPr>
              <a:spLocks noChangeShapeType="1"/>
            </p:cNvSpPr>
            <p:nvPr/>
          </p:nvSpPr>
          <p:spPr bwMode="auto">
            <a:xfrm>
              <a:off x="1172" y="1485"/>
              <a:ext cx="0" cy="22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22" name="Line 43"/>
            <p:cNvSpPr>
              <a:spLocks noChangeShapeType="1"/>
            </p:cNvSpPr>
            <p:nvPr/>
          </p:nvSpPr>
          <p:spPr bwMode="auto">
            <a:xfrm>
              <a:off x="1313" y="1485"/>
              <a:ext cx="0" cy="2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23" name="Rectangle 144"/>
            <p:cNvSpPr>
              <a:spLocks noChangeArrowheads="1"/>
            </p:cNvSpPr>
            <p:nvPr/>
          </p:nvSpPr>
          <p:spPr bwMode="auto">
            <a:xfrm>
              <a:off x="4620" y="1562"/>
              <a:ext cx="377"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7738" eaLnBrk="0" hangingPunct="0">
                <a:lnSpc>
                  <a:spcPct val="90000"/>
                </a:lnSpc>
              </a:pPr>
              <a:r>
                <a:rPr lang="en-US" sz="1500" b="1">
                  <a:latin typeface="Times New Roman" pitchFamily="18" charset="0"/>
                </a:rPr>
                <a:t>Mode</a:t>
              </a:r>
            </a:p>
          </p:txBody>
        </p:sp>
        <p:sp>
          <p:nvSpPr>
            <p:cNvPr id="16424" name="Rectangle 145"/>
            <p:cNvSpPr>
              <a:spLocks noChangeArrowheads="1"/>
            </p:cNvSpPr>
            <p:nvPr/>
          </p:nvSpPr>
          <p:spPr bwMode="auto">
            <a:xfrm>
              <a:off x="876" y="1531"/>
              <a:ext cx="155"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6675" tIns="26988" rIns="66675" bIns="26988">
              <a:spAutoFit/>
            </a:bodyPr>
            <a:lstStyle/>
            <a:p>
              <a:pPr defTabSz="947738" eaLnBrk="0" hangingPunct="0">
                <a:lnSpc>
                  <a:spcPct val="90000"/>
                </a:lnSpc>
              </a:pPr>
              <a:r>
                <a:rPr lang="en-US" sz="1500" b="1">
                  <a:latin typeface="Times New Roman" pitchFamily="18" charset="0"/>
                </a:rPr>
                <a:t>N</a:t>
              </a:r>
            </a:p>
          </p:txBody>
        </p:sp>
        <p:sp>
          <p:nvSpPr>
            <p:cNvPr id="16425" name="Rectangle 146"/>
            <p:cNvSpPr>
              <a:spLocks noChangeArrowheads="1"/>
            </p:cNvSpPr>
            <p:nvPr/>
          </p:nvSpPr>
          <p:spPr bwMode="auto">
            <a:xfrm>
              <a:off x="1029" y="1526"/>
              <a:ext cx="164"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7738" eaLnBrk="0" hangingPunct="0">
                <a:lnSpc>
                  <a:spcPct val="90000"/>
                </a:lnSpc>
              </a:pPr>
              <a:r>
                <a:rPr lang="en-US" sz="1500" b="1">
                  <a:latin typeface="Times New Roman" pitchFamily="18" charset="0"/>
                </a:rPr>
                <a:t>Z</a:t>
              </a:r>
            </a:p>
          </p:txBody>
        </p:sp>
        <p:sp>
          <p:nvSpPr>
            <p:cNvPr id="16426" name="Rectangle 147"/>
            <p:cNvSpPr>
              <a:spLocks noChangeArrowheads="1"/>
            </p:cNvSpPr>
            <p:nvPr/>
          </p:nvSpPr>
          <p:spPr bwMode="auto">
            <a:xfrm>
              <a:off x="1177" y="1526"/>
              <a:ext cx="171"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7738" eaLnBrk="0" hangingPunct="0">
                <a:lnSpc>
                  <a:spcPct val="90000"/>
                </a:lnSpc>
              </a:pPr>
              <a:r>
                <a:rPr lang="en-US" sz="1500" b="1">
                  <a:latin typeface="Times New Roman" pitchFamily="18" charset="0"/>
                </a:rPr>
                <a:t>C</a:t>
              </a:r>
            </a:p>
          </p:txBody>
        </p:sp>
        <p:sp>
          <p:nvSpPr>
            <p:cNvPr id="16427" name="Rectangle 148"/>
            <p:cNvSpPr>
              <a:spLocks noChangeArrowheads="1"/>
            </p:cNvSpPr>
            <p:nvPr/>
          </p:nvSpPr>
          <p:spPr bwMode="auto">
            <a:xfrm>
              <a:off x="1301" y="1526"/>
              <a:ext cx="171"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7738" eaLnBrk="0" hangingPunct="0">
                <a:lnSpc>
                  <a:spcPct val="90000"/>
                </a:lnSpc>
              </a:pPr>
              <a:r>
                <a:rPr lang="en-US" sz="1500" b="1">
                  <a:latin typeface="Times New Roman" pitchFamily="18" charset="0"/>
                </a:rPr>
                <a:t>V</a:t>
              </a:r>
            </a:p>
          </p:txBody>
        </p:sp>
        <p:sp>
          <p:nvSpPr>
            <p:cNvPr id="16428" name="Rectangle 149"/>
            <p:cNvSpPr>
              <a:spLocks noChangeArrowheads="1"/>
            </p:cNvSpPr>
            <p:nvPr/>
          </p:nvSpPr>
          <p:spPr bwMode="auto">
            <a:xfrm>
              <a:off x="1334" y="1325"/>
              <a:ext cx="16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7738" eaLnBrk="0" hangingPunct="0"/>
              <a:r>
                <a:rPr lang="en-US" sz="1000" b="1">
                  <a:latin typeface="Times New Roman" pitchFamily="18" charset="0"/>
                </a:rPr>
                <a:t>28</a:t>
              </a:r>
            </a:p>
          </p:txBody>
        </p:sp>
        <p:sp>
          <p:nvSpPr>
            <p:cNvPr id="16429" name="Rectangle 150"/>
            <p:cNvSpPr>
              <a:spLocks noChangeArrowheads="1"/>
            </p:cNvSpPr>
            <p:nvPr/>
          </p:nvSpPr>
          <p:spPr bwMode="auto">
            <a:xfrm>
              <a:off x="871" y="1334"/>
              <a:ext cx="16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7738" eaLnBrk="0" hangingPunct="0"/>
              <a:r>
                <a:rPr lang="en-US" sz="1000" b="1">
                  <a:latin typeface="Times New Roman" pitchFamily="18" charset="0"/>
                </a:rPr>
                <a:t>31</a:t>
              </a:r>
            </a:p>
          </p:txBody>
        </p:sp>
        <p:sp>
          <p:nvSpPr>
            <p:cNvPr id="16430" name="Rectangle 151"/>
            <p:cNvSpPr>
              <a:spLocks noChangeArrowheads="1"/>
            </p:cNvSpPr>
            <p:nvPr/>
          </p:nvSpPr>
          <p:spPr bwMode="auto">
            <a:xfrm>
              <a:off x="3998" y="1334"/>
              <a:ext cx="12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7738" eaLnBrk="0" hangingPunct="0"/>
              <a:r>
                <a:rPr lang="en-US" sz="1000" b="1">
                  <a:latin typeface="Times New Roman" pitchFamily="18" charset="0"/>
                </a:rPr>
                <a:t>8</a:t>
              </a:r>
            </a:p>
          </p:txBody>
        </p:sp>
        <p:sp>
          <p:nvSpPr>
            <p:cNvPr id="16431" name="Rectangle 152"/>
            <p:cNvSpPr>
              <a:spLocks noChangeArrowheads="1"/>
            </p:cNvSpPr>
            <p:nvPr/>
          </p:nvSpPr>
          <p:spPr bwMode="auto">
            <a:xfrm>
              <a:off x="4503" y="1325"/>
              <a:ext cx="12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7738" eaLnBrk="0" hangingPunct="0"/>
              <a:r>
                <a:rPr lang="en-US" sz="1000" b="1">
                  <a:latin typeface="Times New Roman" pitchFamily="18" charset="0"/>
                </a:rPr>
                <a:t>4</a:t>
              </a:r>
            </a:p>
          </p:txBody>
        </p:sp>
        <p:sp>
          <p:nvSpPr>
            <p:cNvPr id="16432" name="Rectangle 153"/>
            <p:cNvSpPr>
              <a:spLocks noChangeArrowheads="1"/>
            </p:cNvSpPr>
            <p:nvPr/>
          </p:nvSpPr>
          <p:spPr bwMode="auto">
            <a:xfrm>
              <a:off x="5000" y="1325"/>
              <a:ext cx="12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7738" eaLnBrk="0" hangingPunct="0"/>
              <a:r>
                <a:rPr lang="en-US" sz="1000" b="1">
                  <a:latin typeface="Times New Roman" pitchFamily="18" charset="0"/>
                </a:rPr>
                <a:t>0</a:t>
              </a:r>
            </a:p>
          </p:txBody>
        </p:sp>
        <p:sp>
          <p:nvSpPr>
            <p:cNvPr id="16433" name="Line 54"/>
            <p:cNvSpPr>
              <a:spLocks noChangeShapeType="1"/>
            </p:cNvSpPr>
            <p:nvPr/>
          </p:nvSpPr>
          <p:spPr bwMode="auto">
            <a:xfrm>
              <a:off x="1463" y="1485"/>
              <a:ext cx="0" cy="22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34" name="Line 55"/>
            <p:cNvSpPr>
              <a:spLocks noChangeShapeType="1"/>
            </p:cNvSpPr>
            <p:nvPr/>
          </p:nvSpPr>
          <p:spPr bwMode="auto">
            <a:xfrm>
              <a:off x="1583" y="148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35" name="Line 56"/>
            <p:cNvSpPr>
              <a:spLocks noChangeShapeType="1"/>
            </p:cNvSpPr>
            <p:nvPr/>
          </p:nvSpPr>
          <p:spPr bwMode="auto">
            <a:xfrm>
              <a:off x="1016" y="1485"/>
              <a:ext cx="0" cy="22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36" name="Rectangle 157"/>
            <p:cNvSpPr>
              <a:spLocks noChangeArrowheads="1"/>
            </p:cNvSpPr>
            <p:nvPr/>
          </p:nvSpPr>
          <p:spPr bwMode="auto">
            <a:xfrm>
              <a:off x="4122" y="1557"/>
              <a:ext cx="450"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6675" tIns="26988" rIns="66675" bIns="26988">
              <a:spAutoFit/>
            </a:bodyPr>
            <a:lstStyle/>
            <a:p>
              <a:pPr defTabSz="947738" eaLnBrk="0" hangingPunct="0">
                <a:lnSpc>
                  <a:spcPct val="90000"/>
                </a:lnSpc>
              </a:pPr>
              <a:r>
                <a:rPr lang="en-US" sz="1500" b="1">
                  <a:latin typeface="Times New Roman" pitchFamily="18" charset="0"/>
                </a:rPr>
                <a:t>I   F  T</a:t>
              </a:r>
            </a:p>
          </p:txBody>
        </p:sp>
        <p:sp>
          <p:nvSpPr>
            <p:cNvPr id="16437" name="Rectangle 158"/>
            <p:cNvSpPr>
              <a:spLocks noChangeArrowheads="1"/>
            </p:cNvSpPr>
            <p:nvPr/>
          </p:nvSpPr>
          <p:spPr bwMode="auto">
            <a:xfrm>
              <a:off x="867" y="1485"/>
              <a:ext cx="4245"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90000"/>
                </a:lnSpc>
              </a:pPr>
              <a:endParaRPr lang="en-US" sz="1600" b="1">
                <a:latin typeface="Arial"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7125" y="914400"/>
            <a:ext cx="6705600" cy="708025"/>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fontAlgn="auto">
              <a:spcBef>
                <a:spcPts val="0"/>
              </a:spcBef>
              <a:spcAft>
                <a:spcPts val="0"/>
              </a:spcAft>
              <a:defRPr/>
            </a:pPr>
            <a:r>
              <a:rPr lang="en-US" sz="2000" b="1" i="1" dirty="0"/>
              <a:t>Memory Windows </a:t>
            </a:r>
          </a:p>
          <a:p>
            <a:pPr fontAlgn="auto">
              <a:spcBef>
                <a:spcPts val="0"/>
              </a:spcBef>
              <a:spcAft>
                <a:spcPts val="0"/>
              </a:spcAft>
              <a:defRPr/>
            </a:pPr>
            <a:r>
              <a:rPr lang="en-US" sz="2000" dirty="0"/>
              <a:t>Type the address you are interested to observe its content</a:t>
            </a:r>
          </a:p>
        </p:txBody>
      </p:sp>
      <p:pic>
        <p:nvPicPr>
          <p:cNvPr id="501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6650" y="2322513"/>
            <a:ext cx="3735388" cy="17129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228600" y="2279650"/>
            <a:ext cx="4267200" cy="1755775"/>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p>
            <a:r>
              <a:rPr lang="en-US">
                <a:solidFill>
                  <a:srgbClr val="000000"/>
                </a:solidFill>
                <a:cs typeface="Arial" pitchFamily="34" charset="0"/>
              </a:rPr>
              <a:t>	…</a:t>
            </a:r>
          </a:p>
          <a:p>
            <a:r>
              <a:rPr lang="en-US">
                <a:solidFill>
                  <a:srgbClr val="000000"/>
                </a:solidFill>
                <a:cs typeface="Arial" pitchFamily="34" charset="0"/>
              </a:rPr>
              <a:t>	AREA	Data1, DATA, READWRITE  		; start of data</a:t>
            </a:r>
          </a:p>
          <a:p>
            <a:r>
              <a:rPr lang="en-US">
                <a:solidFill>
                  <a:srgbClr val="000000"/>
                </a:solidFill>
                <a:cs typeface="Arial" pitchFamily="34" charset="0"/>
              </a:rPr>
              <a:t>A	DCD	0x0000 000A		DCD	0x0000 0014</a:t>
            </a:r>
          </a:p>
          <a:p>
            <a:r>
              <a:rPr lang="en-US">
                <a:solidFill>
                  <a:srgbClr val="000000"/>
                </a:solidFill>
                <a:cs typeface="Arial" pitchFamily="34" charset="0"/>
              </a:rPr>
              <a:t>C 	DCD	0	</a:t>
            </a:r>
          </a:p>
        </p:txBody>
      </p:sp>
      <p:sp>
        <p:nvSpPr>
          <p:cNvPr id="50182" name="Rectangle 2"/>
          <p:cNvSpPr>
            <a:spLocks noChangeArrowheads="1"/>
          </p:cNvSpPr>
          <p:nvPr/>
        </p:nvSpPr>
        <p:spPr bwMode="auto">
          <a:xfrm>
            <a:off x="4897438" y="1876425"/>
            <a:ext cx="2905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b="1"/>
              <a:t>From the map file (.map):</a:t>
            </a:r>
          </a:p>
        </p:txBody>
      </p:sp>
      <p:sp>
        <p:nvSpPr>
          <p:cNvPr id="50183" name="Rectangle 12"/>
          <p:cNvSpPr>
            <a:spLocks noChangeArrowheads="1"/>
          </p:cNvSpPr>
          <p:nvPr/>
        </p:nvSpPr>
        <p:spPr bwMode="auto">
          <a:xfrm>
            <a:off x="212725" y="1876425"/>
            <a:ext cx="2165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b="1"/>
              <a:t>Assembly code (.s)</a:t>
            </a:r>
          </a:p>
        </p:txBody>
      </p:sp>
      <p:sp>
        <p:nvSpPr>
          <p:cNvPr id="50184" name="Rectangle 14"/>
          <p:cNvSpPr>
            <a:spLocks noChangeArrowheads="1"/>
          </p:cNvSpPr>
          <p:nvPr/>
        </p:nvSpPr>
        <p:spPr bwMode="auto">
          <a:xfrm>
            <a:off x="571500" y="4524375"/>
            <a:ext cx="2044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b="1"/>
              <a:t>Memory content:</a:t>
            </a:r>
          </a:p>
        </p:txBody>
      </p:sp>
      <p:grpSp>
        <p:nvGrpSpPr>
          <p:cNvPr id="50185" name="Group 3"/>
          <p:cNvGrpSpPr>
            <a:grpSpLocks/>
          </p:cNvGrpSpPr>
          <p:nvPr/>
        </p:nvGrpSpPr>
        <p:grpSpPr bwMode="auto">
          <a:xfrm>
            <a:off x="571500" y="4991100"/>
            <a:ext cx="7231063" cy="1143000"/>
            <a:chOff x="631961" y="5562600"/>
            <a:chExt cx="7231879" cy="1143000"/>
          </a:xfrm>
        </p:grpSpPr>
        <p:pic>
          <p:nvPicPr>
            <p:cNvPr id="5018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961" y="5562600"/>
              <a:ext cx="7231879"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18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1874" y="6223001"/>
              <a:ext cx="1572768" cy="128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 name="Title 2"/>
          <p:cNvSpPr>
            <a:spLocks noGrp="1"/>
          </p:cNvSpPr>
          <p:nvPr>
            <p:ph type="title"/>
          </p:nvPr>
        </p:nvSpPr>
        <p:spPr/>
        <p:txBody>
          <a:bodyPr>
            <a:normAutofit fontScale="90000"/>
          </a:bodyPr>
          <a:lstStyle/>
          <a:p>
            <a:r>
              <a:rPr lang="en-US" dirty="0" smtClean="0"/>
              <a:t>Step 7: Running and Debugging</a:t>
            </a:r>
            <a:endParaRPr lang="en-US" dirty="0"/>
          </a:p>
        </p:txBody>
      </p:sp>
      <p:sp>
        <p:nvSpPr>
          <p:cNvPr id="5018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D68868B0-394B-4C8B-81B5-93DA46077598}" type="slidenum">
              <a:rPr lang="en-US">
                <a:solidFill>
                  <a:srgbClr val="898989"/>
                </a:solidFill>
              </a:rPr>
              <a:pPr eaLnBrk="1" hangingPunct="1"/>
              <a:t>170</a:t>
            </a:fld>
            <a:endParaRPr lang="en-US">
              <a:solidFill>
                <a:srgbClr val="898989"/>
              </a:solidFill>
            </a:endParaRPr>
          </a:p>
        </p:txBody>
      </p:sp>
    </p:spTree>
    <p:extLst>
      <p:ext uri="{BB962C8B-B14F-4D97-AF65-F5344CB8AC3E}">
        <p14:creationId xmlns:p14="http://schemas.microsoft.com/office/powerpoint/2010/main" val="3903264192"/>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02" name="Group 20"/>
          <p:cNvGrpSpPr>
            <a:grpSpLocks/>
          </p:cNvGrpSpPr>
          <p:nvPr/>
        </p:nvGrpSpPr>
        <p:grpSpPr bwMode="auto">
          <a:xfrm>
            <a:off x="198438" y="1720850"/>
            <a:ext cx="8518525" cy="4984750"/>
            <a:chOff x="198120" y="1720567"/>
            <a:chExt cx="8519160" cy="4985033"/>
          </a:xfrm>
        </p:grpSpPr>
        <p:grpSp>
          <p:nvGrpSpPr>
            <p:cNvPr id="51211" name="Group 19"/>
            <p:cNvGrpSpPr>
              <a:grpSpLocks/>
            </p:cNvGrpSpPr>
            <p:nvPr/>
          </p:nvGrpSpPr>
          <p:grpSpPr bwMode="auto">
            <a:xfrm>
              <a:off x="198120" y="1720567"/>
              <a:ext cx="8519160" cy="4985033"/>
              <a:chOff x="198120" y="1720567"/>
              <a:chExt cx="8519160" cy="4985033"/>
            </a:xfrm>
          </p:grpSpPr>
          <p:pic>
            <p:nvPicPr>
              <p:cNvPr id="512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 y="1720567"/>
                <a:ext cx="8519160" cy="4985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1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4664" y="6309361"/>
                <a:ext cx="638175"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5121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5332" y="2726266"/>
              <a:ext cx="944615" cy="219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1204" name="Rectangle 37"/>
          <p:cNvSpPr>
            <a:spLocks noChangeArrowheads="1"/>
          </p:cNvSpPr>
          <p:nvPr/>
        </p:nvSpPr>
        <p:spPr bwMode="auto">
          <a:xfrm>
            <a:off x="228600" y="715963"/>
            <a:ext cx="8686800" cy="188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26979" anchor="ctr">
            <a:spAutoFit/>
          </a:bodyPr>
          <a:lstStyle/>
          <a:p>
            <a:pPr>
              <a:buFontTx/>
              <a:buChar char="•"/>
            </a:pPr>
            <a:r>
              <a:rPr lang="en-US" sz="2400"/>
              <a:t>   To run an instruction, </a:t>
            </a:r>
            <a:r>
              <a:rPr lang="en-US" sz="2400" b="1"/>
              <a:t>press F10 </a:t>
            </a:r>
            <a:r>
              <a:rPr lang="en-US" sz="2400"/>
              <a:t>or press the Step-Into/Step-Through Button. </a:t>
            </a:r>
            <a:r>
              <a:rPr lang="en-US" sz="2400" i="1"/>
              <a:t>Yellow line indicates next instruction to run.</a:t>
            </a:r>
          </a:p>
          <a:p>
            <a:pPr marL="914400" lvl="1" indent="-457200">
              <a:spcBef>
                <a:spcPts val="1200"/>
              </a:spcBef>
              <a:buFontTx/>
              <a:buAutoNum type="arabicParenR"/>
            </a:pPr>
            <a:endParaRPr lang="en-US" sz="2000"/>
          </a:p>
          <a:p>
            <a:pPr>
              <a:buFontTx/>
              <a:buAutoNum type="alphaLcParenR"/>
            </a:pPr>
            <a:endParaRPr lang="en-US" sz="2000"/>
          </a:p>
          <a:p>
            <a:pPr>
              <a:buFontTx/>
              <a:buChar char="•"/>
            </a:pPr>
            <a:endParaRPr lang="en-US" sz="2000"/>
          </a:p>
        </p:txBody>
      </p:sp>
      <p:sp>
        <p:nvSpPr>
          <p:cNvPr id="4" name="Oval 3"/>
          <p:cNvSpPr/>
          <p:nvPr/>
        </p:nvSpPr>
        <p:spPr>
          <a:xfrm>
            <a:off x="1292225" y="1584325"/>
            <a:ext cx="365125" cy="549275"/>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pitchFamily="34" charset="0"/>
            </a:endParaRPr>
          </a:p>
        </p:txBody>
      </p:sp>
      <p:sp>
        <p:nvSpPr>
          <p:cNvPr id="16" name="Rectangle 15"/>
          <p:cNvSpPr/>
          <p:nvPr/>
        </p:nvSpPr>
        <p:spPr>
          <a:xfrm>
            <a:off x="7208838" y="6194425"/>
            <a:ext cx="838200" cy="2667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pitchFamily="34" charset="0"/>
            </a:endParaRPr>
          </a:p>
        </p:txBody>
      </p:sp>
      <p:sp>
        <p:nvSpPr>
          <p:cNvPr id="17" name="Rectangle 16"/>
          <p:cNvSpPr/>
          <p:nvPr/>
        </p:nvSpPr>
        <p:spPr>
          <a:xfrm>
            <a:off x="396875" y="2697163"/>
            <a:ext cx="1843088" cy="2667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pitchFamily="34" charset="0"/>
            </a:endParaRPr>
          </a:p>
        </p:txBody>
      </p:sp>
      <p:sp>
        <p:nvSpPr>
          <p:cNvPr id="5" name="Rectangle 4"/>
          <p:cNvSpPr/>
          <p:nvPr/>
        </p:nvSpPr>
        <p:spPr>
          <a:xfrm>
            <a:off x="3276600" y="3101975"/>
            <a:ext cx="5638800" cy="2536825"/>
          </a:xfrm>
          <a:prstGeom prst="rect">
            <a:avLst/>
          </a:prstGeom>
          <a:effectLst>
            <a:outerShdw blurRad="50800" dist="38100" dir="8100000" algn="tr"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nchor="ctr"/>
          <a:lstStyle/>
          <a:p>
            <a:pPr fontAlgn="auto">
              <a:spcBef>
                <a:spcPts val="0"/>
              </a:spcBef>
              <a:spcAft>
                <a:spcPts val="0"/>
              </a:spcAft>
              <a:defRPr/>
            </a:pPr>
            <a:r>
              <a:rPr lang="en-US" sz="2300" b="1" dirty="0"/>
              <a:t>  </a:t>
            </a:r>
            <a:r>
              <a:rPr lang="en-US" sz="2300" b="1" u="sng" dirty="0"/>
              <a:t>Instruction #1</a:t>
            </a:r>
            <a:r>
              <a:rPr lang="en-US" sz="2300" u="sng" dirty="0"/>
              <a:t>: </a:t>
            </a:r>
            <a:r>
              <a:rPr lang="en-US" sz="2300" i="1" u="sng" dirty="0"/>
              <a:t>LDR R1, A</a:t>
            </a:r>
          </a:p>
          <a:p>
            <a:pPr marL="342900" indent="-342900" fontAlgn="auto">
              <a:spcBef>
                <a:spcPts val="0"/>
              </a:spcBef>
              <a:spcAft>
                <a:spcPts val="0"/>
              </a:spcAft>
              <a:buFont typeface="Arial" pitchFamily="34" charset="0"/>
              <a:buChar char="•"/>
              <a:defRPr/>
            </a:pPr>
            <a:r>
              <a:rPr lang="en-US" sz="2300" dirty="0"/>
              <a:t>R1 is updated with the value pointed by A</a:t>
            </a:r>
          </a:p>
          <a:p>
            <a:pPr fontAlgn="auto">
              <a:spcBef>
                <a:spcPts val="0"/>
              </a:spcBef>
              <a:spcAft>
                <a:spcPts val="0"/>
              </a:spcAft>
              <a:defRPr/>
            </a:pPr>
            <a:r>
              <a:rPr lang="en-US" sz="2300" dirty="0">
                <a:sym typeface="Wingdings" pitchFamily="2" charset="2"/>
              </a:rPr>
              <a:t>	R1  </a:t>
            </a:r>
            <a:r>
              <a:rPr lang="en-US" sz="2300" dirty="0" smtClean="0">
                <a:sym typeface="Wingdings" pitchFamily="2" charset="2"/>
              </a:rPr>
              <a:t>[A</a:t>
            </a:r>
            <a:r>
              <a:rPr lang="en-US" sz="2300" dirty="0">
                <a:sym typeface="Wingdings" pitchFamily="2" charset="2"/>
              </a:rPr>
              <a:t>] where A = 0x00001000 	and </a:t>
            </a:r>
            <a:r>
              <a:rPr lang="en-US" sz="2300" dirty="0" smtClean="0">
                <a:sym typeface="Wingdings" pitchFamily="2" charset="2"/>
              </a:rPr>
              <a:t>[A</a:t>
            </a:r>
            <a:r>
              <a:rPr lang="en-US" sz="2300" dirty="0">
                <a:sym typeface="Wingdings" pitchFamily="2" charset="2"/>
              </a:rPr>
              <a:t>] = 0xA</a:t>
            </a:r>
          </a:p>
          <a:p>
            <a:pPr marL="342900" indent="-342900" fontAlgn="auto">
              <a:spcBef>
                <a:spcPts val="0"/>
              </a:spcBef>
              <a:spcAft>
                <a:spcPts val="0"/>
              </a:spcAft>
              <a:buFont typeface="Arial" pitchFamily="34" charset="0"/>
              <a:buChar char="•"/>
              <a:defRPr/>
            </a:pPr>
            <a:r>
              <a:rPr lang="en-US" sz="2300" dirty="0">
                <a:sym typeface="Wingdings" pitchFamily="2" charset="2"/>
              </a:rPr>
              <a:t>PC  PC + 4 = 0x4 (points to the next instruction)</a:t>
            </a:r>
          </a:p>
        </p:txBody>
      </p:sp>
      <p:sp>
        <p:nvSpPr>
          <p:cNvPr id="19" name="Rectangle 18"/>
          <p:cNvSpPr/>
          <p:nvPr/>
        </p:nvSpPr>
        <p:spPr>
          <a:xfrm>
            <a:off x="396875" y="4876800"/>
            <a:ext cx="1843088" cy="2667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pitchFamily="34" charset="0"/>
            </a:endParaRPr>
          </a:p>
        </p:txBody>
      </p:sp>
      <p:cxnSp>
        <p:nvCxnSpPr>
          <p:cNvPr id="14" name="Elbow Connector 13"/>
          <p:cNvCxnSpPr/>
          <p:nvPr/>
        </p:nvCxnSpPr>
        <p:spPr>
          <a:xfrm rot="10800000">
            <a:off x="2239963" y="2830513"/>
            <a:ext cx="4968875" cy="3478212"/>
          </a:xfrm>
          <a:prstGeom prst="bentConnector3">
            <a:avLst>
              <a:gd name="adj1" fmla="val 84663"/>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2" name="Title 1"/>
          <p:cNvSpPr>
            <a:spLocks noGrp="1"/>
          </p:cNvSpPr>
          <p:nvPr>
            <p:ph type="title"/>
          </p:nvPr>
        </p:nvSpPr>
        <p:spPr/>
        <p:txBody>
          <a:bodyPr>
            <a:normAutofit fontScale="90000"/>
          </a:bodyPr>
          <a:lstStyle/>
          <a:p>
            <a:r>
              <a:rPr lang="en-US" dirty="0" smtClean="0"/>
              <a:t>Step 7: Running and Debugging</a:t>
            </a:r>
            <a:endParaRPr lang="en-US" dirty="0"/>
          </a:p>
        </p:txBody>
      </p:sp>
    </p:spTree>
    <p:extLst>
      <p:ext uri="{BB962C8B-B14F-4D97-AF65-F5344CB8AC3E}">
        <p14:creationId xmlns:p14="http://schemas.microsoft.com/office/powerpoint/2010/main" val="13311268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6" grpId="0" animBg="1"/>
      <p:bldP spid="17" grpId="0" animBg="1"/>
      <p:bldP spid="5" grpId="0" animBg="1"/>
      <p:bldP spid="19" grpId="0" animBg="1"/>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226" name="Group 10"/>
          <p:cNvGrpSpPr>
            <a:grpSpLocks/>
          </p:cNvGrpSpPr>
          <p:nvPr/>
        </p:nvGrpSpPr>
        <p:grpSpPr bwMode="auto">
          <a:xfrm>
            <a:off x="152400" y="1735138"/>
            <a:ext cx="8610600" cy="4618037"/>
            <a:chOff x="152400" y="1735806"/>
            <a:chExt cx="8610600" cy="4741194"/>
          </a:xfrm>
        </p:grpSpPr>
        <p:grpSp>
          <p:nvGrpSpPr>
            <p:cNvPr id="52236" name="Group 9"/>
            <p:cNvGrpSpPr>
              <a:grpSpLocks/>
            </p:cNvGrpSpPr>
            <p:nvPr/>
          </p:nvGrpSpPr>
          <p:grpSpPr bwMode="auto">
            <a:xfrm>
              <a:off x="152400" y="1735806"/>
              <a:ext cx="8610600" cy="4741194"/>
              <a:chOff x="152400" y="1735806"/>
              <a:chExt cx="8610600" cy="4741194"/>
            </a:xfrm>
          </p:grpSpPr>
          <p:pic>
            <p:nvPicPr>
              <p:cNvPr id="5223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735806"/>
                <a:ext cx="8610600" cy="4741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23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7110" y="6353174"/>
                <a:ext cx="1344168" cy="98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5223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0598" y="2768601"/>
              <a:ext cx="7143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2228" name="Rectangle 37"/>
          <p:cNvSpPr>
            <a:spLocks noChangeArrowheads="1"/>
          </p:cNvSpPr>
          <p:nvPr/>
        </p:nvSpPr>
        <p:spPr bwMode="auto">
          <a:xfrm>
            <a:off x="228600" y="715963"/>
            <a:ext cx="8686800" cy="188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26979" anchor="ctr">
            <a:spAutoFit/>
          </a:bodyPr>
          <a:lstStyle/>
          <a:p>
            <a:pPr>
              <a:buFontTx/>
              <a:buChar char="•"/>
            </a:pPr>
            <a:r>
              <a:rPr lang="en-US" sz="2400"/>
              <a:t>   To run an instruction, </a:t>
            </a:r>
            <a:r>
              <a:rPr lang="en-US" sz="2400" b="1"/>
              <a:t>press F10 </a:t>
            </a:r>
            <a:r>
              <a:rPr lang="en-US" sz="2400"/>
              <a:t>or press the Step-Into/Step-Through Button</a:t>
            </a:r>
          </a:p>
          <a:p>
            <a:pPr marL="914400" lvl="1" indent="-457200">
              <a:spcBef>
                <a:spcPts val="1200"/>
              </a:spcBef>
              <a:buFontTx/>
              <a:buAutoNum type="arabicParenR"/>
            </a:pPr>
            <a:endParaRPr lang="en-US" sz="2000"/>
          </a:p>
          <a:p>
            <a:pPr>
              <a:buFontTx/>
              <a:buAutoNum type="alphaLcParenR"/>
            </a:pPr>
            <a:endParaRPr lang="en-US" sz="2000"/>
          </a:p>
          <a:p>
            <a:pPr>
              <a:buFontTx/>
              <a:buChar char="•"/>
            </a:pPr>
            <a:endParaRPr lang="en-US" sz="2000"/>
          </a:p>
        </p:txBody>
      </p:sp>
      <p:sp>
        <p:nvSpPr>
          <p:cNvPr id="16" name="Rectangle 15"/>
          <p:cNvSpPr/>
          <p:nvPr/>
        </p:nvSpPr>
        <p:spPr>
          <a:xfrm>
            <a:off x="8018463" y="6146800"/>
            <a:ext cx="723900" cy="2682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pitchFamily="34" charset="0"/>
            </a:endParaRPr>
          </a:p>
        </p:txBody>
      </p:sp>
      <p:sp>
        <p:nvSpPr>
          <p:cNvPr id="17" name="Rectangle 16"/>
          <p:cNvSpPr/>
          <p:nvPr/>
        </p:nvSpPr>
        <p:spPr>
          <a:xfrm>
            <a:off x="373063" y="2743200"/>
            <a:ext cx="1843087" cy="381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pitchFamily="34" charset="0"/>
            </a:endParaRPr>
          </a:p>
        </p:txBody>
      </p:sp>
      <p:sp>
        <p:nvSpPr>
          <p:cNvPr id="5" name="Rectangle 4"/>
          <p:cNvSpPr/>
          <p:nvPr/>
        </p:nvSpPr>
        <p:spPr>
          <a:xfrm>
            <a:off x="3276600" y="3352800"/>
            <a:ext cx="5638800" cy="2428875"/>
          </a:xfrm>
          <a:prstGeom prst="rect">
            <a:avLst/>
          </a:prstGeom>
          <a:effectLst>
            <a:outerShdw blurRad="50800" dist="38100" dir="8100000" algn="tr"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nchor="ctr"/>
          <a:lstStyle/>
          <a:p>
            <a:pPr fontAlgn="auto">
              <a:spcBef>
                <a:spcPts val="0"/>
              </a:spcBef>
              <a:spcAft>
                <a:spcPts val="0"/>
              </a:spcAft>
              <a:defRPr/>
            </a:pPr>
            <a:r>
              <a:rPr lang="en-US" sz="2300" b="1" dirty="0"/>
              <a:t>  </a:t>
            </a:r>
            <a:r>
              <a:rPr lang="en-US" sz="2300" b="1" u="sng" dirty="0"/>
              <a:t>Instruction #2</a:t>
            </a:r>
            <a:r>
              <a:rPr lang="en-US" sz="2300" u="sng" dirty="0"/>
              <a:t>: LDR R2, B</a:t>
            </a:r>
          </a:p>
          <a:p>
            <a:pPr marL="342900" indent="-342900" fontAlgn="auto">
              <a:spcBef>
                <a:spcPts val="0"/>
              </a:spcBef>
              <a:spcAft>
                <a:spcPts val="0"/>
              </a:spcAft>
              <a:buFont typeface="Arial" pitchFamily="34" charset="0"/>
              <a:buChar char="•"/>
              <a:defRPr/>
            </a:pPr>
            <a:r>
              <a:rPr lang="en-US" sz="2300" dirty="0"/>
              <a:t>R2 is updated with the value pointed by B</a:t>
            </a:r>
          </a:p>
          <a:p>
            <a:pPr marL="342900" indent="-342900" fontAlgn="auto">
              <a:spcBef>
                <a:spcPts val="0"/>
              </a:spcBef>
              <a:spcAft>
                <a:spcPts val="0"/>
              </a:spcAft>
              <a:buFont typeface="Arial" pitchFamily="34" charset="0"/>
              <a:buChar char="•"/>
              <a:defRPr/>
            </a:pPr>
            <a:r>
              <a:rPr lang="en-US" sz="2300" dirty="0">
                <a:sym typeface="Wingdings" pitchFamily="2" charset="2"/>
              </a:rPr>
              <a:t>R2  </a:t>
            </a:r>
            <a:r>
              <a:rPr lang="en-US" sz="2300" dirty="0" smtClean="0">
                <a:sym typeface="Wingdings" pitchFamily="2" charset="2"/>
              </a:rPr>
              <a:t>[B</a:t>
            </a:r>
            <a:r>
              <a:rPr lang="en-US" sz="2300" dirty="0">
                <a:sym typeface="Wingdings" pitchFamily="2" charset="2"/>
              </a:rPr>
              <a:t>] where B=0x00001004 and </a:t>
            </a:r>
            <a:r>
              <a:rPr lang="en-US" sz="2300" dirty="0" smtClean="0">
                <a:sym typeface="Wingdings" pitchFamily="2" charset="2"/>
              </a:rPr>
              <a:t>[B</a:t>
            </a:r>
            <a:r>
              <a:rPr lang="en-US" sz="2300" dirty="0">
                <a:sym typeface="Wingdings" pitchFamily="2" charset="2"/>
              </a:rPr>
              <a:t>] = 0x14</a:t>
            </a:r>
          </a:p>
          <a:p>
            <a:pPr marL="342900" indent="-342900" fontAlgn="auto">
              <a:spcBef>
                <a:spcPts val="0"/>
              </a:spcBef>
              <a:spcAft>
                <a:spcPts val="0"/>
              </a:spcAft>
              <a:buFont typeface="Arial" pitchFamily="34" charset="0"/>
              <a:buChar char="•"/>
              <a:defRPr/>
            </a:pPr>
            <a:r>
              <a:rPr lang="en-US" sz="2300" dirty="0">
                <a:sym typeface="Wingdings" pitchFamily="2" charset="2"/>
              </a:rPr>
              <a:t>PC  PC + 4 = 0x8</a:t>
            </a:r>
          </a:p>
        </p:txBody>
      </p:sp>
      <p:sp>
        <p:nvSpPr>
          <p:cNvPr id="19" name="Rectangle 18"/>
          <p:cNvSpPr/>
          <p:nvPr/>
        </p:nvSpPr>
        <p:spPr>
          <a:xfrm>
            <a:off x="515938" y="4849813"/>
            <a:ext cx="1692275" cy="2857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pitchFamily="34" charset="0"/>
            </a:endParaRPr>
          </a:p>
        </p:txBody>
      </p:sp>
      <p:cxnSp>
        <p:nvCxnSpPr>
          <p:cNvPr id="14" name="Elbow Connector 13"/>
          <p:cNvCxnSpPr>
            <a:stCxn id="16" idx="1"/>
          </p:cNvCxnSpPr>
          <p:nvPr/>
        </p:nvCxnSpPr>
        <p:spPr>
          <a:xfrm rot="10800000">
            <a:off x="2254250" y="2878138"/>
            <a:ext cx="5764213" cy="3402012"/>
          </a:xfrm>
          <a:prstGeom prst="bentConnector3">
            <a:avLst>
              <a:gd name="adj1" fmla="val 88334"/>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2" name="Title 1"/>
          <p:cNvSpPr>
            <a:spLocks noGrp="1"/>
          </p:cNvSpPr>
          <p:nvPr>
            <p:ph type="title"/>
          </p:nvPr>
        </p:nvSpPr>
        <p:spPr/>
        <p:txBody>
          <a:bodyPr>
            <a:normAutofit fontScale="90000"/>
          </a:bodyPr>
          <a:lstStyle/>
          <a:p>
            <a:r>
              <a:rPr lang="en-US" dirty="0" smtClean="0"/>
              <a:t>Step 7: Running and Debugging</a:t>
            </a:r>
            <a:endParaRPr lang="en-US" dirty="0"/>
          </a:p>
        </p:txBody>
      </p:sp>
      <p:sp>
        <p:nvSpPr>
          <p:cNvPr id="5223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C96A9E82-9C9E-4924-B27A-62AB0CFBBF69}" type="slidenum">
              <a:rPr lang="en-US">
                <a:solidFill>
                  <a:srgbClr val="898989"/>
                </a:solidFill>
              </a:rPr>
              <a:pPr eaLnBrk="1" hangingPunct="1"/>
              <a:t>172</a:t>
            </a:fld>
            <a:endParaRPr lang="en-US">
              <a:solidFill>
                <a:srgbClr val="898989"/>
              </a:solidFill>
            </a:endParaRPr>
          </a:p>
        </p:txBody>
      </p:sp>
      <p:sp>
        <p:nvSpPr>
          <p:cNvPr id="15" name="Oval 14"/>
          <p:cNvSpPr/>
          <p:nvPr/>
        </p:nvSpPr>
        <p:spPr>
          <a:xfrm>
            <a:off x="1292225" y="1584325"/>
            <a:ext cx="365125" cy="549275"/>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pitchFamily="34" charset="0"/>
            </a:endParaRPr>
          </a:p>
        </p:txBody>
      </p:sp>
    </p:spTree>
    <p:extLst>
      <p:ext uri="{BB962C8B-B14F-4D97-AF65-F5344CB8AC3E}">
        <p14:creationId xmlns:p14="http://schemas.microsoft.com/office/powerpoint/2010/main" val="41412768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5" grpId="0" animBg="1"/>
      <p:bldP spid="19" grpId="0" animBg="1"/>
      <p:bldP spid="15" grpId="0" animBg="1"/>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13" y="1731963"/>
            <a:ext cx="8624887" cy="469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252" name="Rectangle 37"/>
          <p:cNvSpPr>
            <a:spLocks noChangeArrowheads="1"/>
          </p:cNvSpPr>
          <p:nvPr/>
        </p:nvSpPr>
        <p:spPr bwMode="auto">
          <a:xfrm>
            <a:off x="228600" y="715963"/>
            <a:ext cx="8686800" cy="188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26979" anchor="ctr">
            <a:spAutoFit/>
          </a:bodyPr>
          <a:lstStyle/>
          <a:p>
            <a:pPr>
              <a:buFontTx/>
              <a:buChar char="•"/>
            </a:pPr>
            <a:r>
              <a:rPr lang="en-US" sz="2400"/>
              <a:t>   To run an instruction, </a:t>
            </a:r>
            <a:r>
              <a:rPr lang="en-US" sz="2400" b="1"/>
              <a:t>press F10 </a:t>
            </a:r>
            <a:r>
              <a:rPr lang="en-US" sz="2400"/>
              <a:t>or press the Step-Into/Step-Through Button</a:t>
            </a:r>
          </a:p>
          <a:p>
            <a:pPr marL="914400" lvl="1" indent="-457200">
              <a:spcBef>
                <a:spcPts val="1200"/>
              </a:spcBef>
              <a:buFontTx/>
              <a:buAutoNum type="arabicParenR"/>
            </a:pPr>
            <a:endParaRPr lang="en-US" sz="2000"/>
          </a:p>
          <a:p>
            <a:pPr>
              <a:buFontTx/>
              <a:buAutoNum type="alphaLcParenR"/>
            </a:pPr>
            <a:endParaRPr lang="en-US" sz="2000"/>
          </a:p>
          <a:p>
            <a:pPr>
              <a:buFontTx/>
              <a:buChar char="•"/>
            </a:pPr>
            <a:endParaRPr lang="en-US" sz="2000"/>
          </a:p>
        </p:txBody>
      </p:sp>
      <p:sp>
        <p:nvSpPr>
          <p:cNvPr id="5" name="Rectangle 4"/>
          <p:cNvSpPr/>
          <p:nvPr/>
        </p:nvSpPr>
        <p:spPr>
          <a:xfrm>
            <a:off x="3276600" y="3886200"/>
            <a:ext cx="5638800" cy="1895475"/>
          </a:xfrm>
          <a:prstGeom prst="rect">
            <a:avLst/>
          </a:prstGeom>
          <a:effectLst>
            <a:outerShdw blurRad="50800" dist="38100" dir="8100000" algn="tr"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nchor="ctr"/>
          <a:lstStyle/>
          <a:p>
            <a:pPr fontAlgn="auto">
              <a:spcBef>
                <a:spcPts val="0"/>
              </a:spcBef>
              <a:spcAft>
                <a:spcPts val="0"/>
              </a:spcAft>
              <a:defRPr/>
            </a:pPr>
            <a:r>
              <a:rPr lang="en-US" sz="2300" b="1" dirty="0"/>
              <a:t>  </a:t>
            </a:r>
            <a:r>
              <a:rPr lang="en-US" sz="2300" b="1" u="sng" dirty="0"/>
              <a:t>Instruction #3</a:t>
            </a:r>
            <a:r>
              <a:rPr lang="en-US" sz="2300" u="sng" dirty="0"/>
              <a:t>: </a:t>
            </a:r>
            <a:r>
              <a:rPr lang="en-US" sz="2300" i="1" u="sng" dirty="0"/>
              <a:t>ADD R1, R1, R2</a:t>
            </a:r>
          </a:p>
          <a:p>
            <a:pPr marL="342900" indent="-342900" fontAlgn="auto">
              <a:spcBef>
                <a:spcPts val="0"/>
              </a:spcBef>
              <a:spcAft>
                <a:spcPts val="0"/>
              </a:spcAft>
              <a:buFont typeface="Arial" pitchFamily="34" charset="0"/>
              <a:buChar char="•"/>
              <a:defRPr/>
            </a:pPr>
            <a:r>
              <a:rPr lang="en-US" sz="2300" dirty="0">
                <a:sym typeface="Wingdings" pitchFamily="2" charset="2"/>
              </a:rPr>
              <a:t>R1  R1 + R2 (10 + 20) = 30</a:t>
            </a:r>
          </a:p>
          <a:p>
            <a:pPr marL="342900" indent="-342900" fontAlgn="auto">
              <a:spcBef>
                <a:spcPts val="0"/>
              </a:spcBef>
              <a:spcAft>
                <a:spcPts val="0"/>
              </a:spcAft>
              <a:buFont typeface="Arial" pitchFamily="34" charset="0"/>
              <a:buChar char="•"/>
              <a:defRPr/>
            </a:pPr>
            <a:r>
              <a:rPr lang="en-US" sz="2300" dirty="0">
                <a:sym typeface="Wingdings" pitchFamily="2" charset="2"/>
              </a:rPr>
              <a:t>PC  PC + 4 = 0xC</a:t>
            </a:r>
          </a:p>
        </p:txBody>
      </p:sp>
      <p:sp>
        <p:nvSpPr>
          <p:cNvPr id="19" name="Rectangle 18"/>
          <p:cNvSpPr/>
          <p:nvPr/>
        </p:nvSpPr>
        <p:spPr>
          <a:xfrm>
            <a:off x="457200" y="4832350"/>
            <a:ext cx="1692275" cy="2857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pitchFamily="34" charset="0"/>
            </a:endParaRPr>
          </a:p>
        </p:txBody>
      </p:sp>
      <p:sp>
        <p:nvSpPr>
          <p:cNvPr id="2" name="Title 1"/>
          <p:cNvSpPr>
            <a:spLocks noGrp="1"/>
          </p:cNvSpPr>
          <p:nvPr>
            <p:ph type="title"/>
          </p:nvPr>
        </p:nvSpPr>
        <p:spPr/>
        <p:txBody>
          <a:bodyPr>
            <a:normAutofit fontScale="90000"/>
          </a:bodyPr>
          <a:lstStyle/>
          <a:p>
            <a:r>
              <a:rPr lang="en-US" dirty="0" smtClean="0"/>
              <a:t>Step 7: Running and Debugging</a:t>
            </a:r>
            <a:endParaRPr lang="en-US" dirty="0"/>
          </a:p>
        </p:txBody>
      </p:sp>
      <p:sp>
        <p:nvSpPr>
          <p:cNvPr id="5325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0559FC62-86C5-4C48-BCF3-CB1D98CF55A6}" type="slidenum">
              <a:rPr lang="en-US">
                <a:solidFill>
                  <a:srgbClr val="898989"/>
                </a:solidFill>
              </a:rPr>
              <a:pPr eaLnBrk="1" hangingPunct="1"/>
              <a:t>173</a:t>
            </a:fld>
            <a:endParaRPr lang="en-US">
              <a:solidFill>
                <a:srgbClr val="898989"/>
              </a:solidFill>
            </a:endParaRPr>
          </a:p>
        </p:txBody>
      </p:sp>
    </p:spTree>
    <p:extLst>
      <p:ext uri="{BB962C8B-B14F-4D97-AF65-F5344CB8AC3E}">
        <p14:creationId xmlns:p14="http://schemas.microsoft.com/office/powerpoint/2010/main" val="33387636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animBg="1"/>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7"/>
          <p:cNvSpPr>
            <a:spLocks noChangeArrowheads="1"/>
          </p:cNvSpPr>
          <p:nvPr/>
        </p:nvSpPr>
        <p:spPr bwMode="auto">
          <a:xfrm>
            <a:off x="228600" y="715963"/>
            <a:ext cx="8686800" cy="188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26979" anchor="ctr">
            <a:spAutoFit/>
          </a:bodyPr>
          <a:lstStyle/>
          <a:p>
            <a:pPr>
              <a:buFontTx/>
              <a:buChar char="•"/>
            </a:pPr>
            <a:r>
              <a:rPr lang="en-US" sz="2400"/>
              <a:t>   To run an instruction, </a:t>
            </a:r>
            <a:r>
              <a:rPr lang="en-US" sz="2400" b="1"/>
              <a:t>press F10 </a:t>
            </a:r>
            <a:r>
              <a:rPr lang="en-US" sz="2400"/>
              <a:t>or press the Step-Into/Step-Through Button</a:t>
            </a:r>
          </a:p>
          <a:p>
            <a:pPr marL="914400" lvl="1" indent="-457200">
              <a:spcBef>
                <a:spcPts val="1200"/>
              </a:spcBef>
              <a:buFontTx/>
              <a:buAutoNum type="arabicParenR"/>
            </a:pPr>
            <a:endParaRPr lang="en-US" sz="2000"/>
          </a:p>
          <a:p>
            <a:pPr>
              <a:buFontTx/>
              <a:buAutoNum type="alphaLcParenR"/>
            </a:pPr>
            <a:endParaRPr lang="en-US" sz="2000"/>
          </a:p>
          <a:p>
            <a:pPr>
              <a:buFontTx/>
              <a:buChar char="•"/>
            </a:pPr>
            <a:endParaRPr lang="en-US" sz="2000"/>
          </a:p>
        </p:txBody>
      </p:sp>
      <p:sp>
        <p:nvSpPr>
          <p:cNvPr id="17" name="Rectangle 16"/>
          <p:cNvSpPr/>
          <p:nvPr/>
        </p:nvSpPr>
        <p:spPr>
          <a:xfrm>
            <a:off x="365125" y="2703513"/>
            <a:ext cx="1844675" cy="3937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pitchFamily="34" charset="0"/>
            </a:endParaRPr>
          </a:p>
        </p:txBody>
      </p:sp>
      <p:sp>
        <p:nvSpPr>
          <p:cNvPr id="5" name="Rectangle 4"/>
          <p:cNvSpPr/>
          <p:nvPr/>
        </p:nvSpPr>
        <p:spPr>
          <a:xfrm>
            <a:off x="3276600" y="3886200"/>
            <a:ext cx="5638800" cy="1895475"/>
          </a:xfrm>
          <a:prstGeom prst="rect">
            <a:avLst/>
          </a:prstGeom>
          <a:effectLst>
            <a:outerShdw blurRad="50800" dist="38100" dir="8100000" algn="tr"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nchor="ctr"/>
          <a:lstStyle/>
          <a:p>
            <a:pPr fontAlgn="auto">
              <a:spcBef>
                <a:spcPts val="0"/>
              </a:spcBef>
              <a:spcAft>
                <a:spcPts val="0"/>
              </a:spcAft>
              <a:defRPr/>
            </a:pPr>
            <a:r>
              <a:rPr lang="en-US" sz="2300" b="1" dirty="0"/>
              <a:t>  Instruction #3</a:t>
            </a:r>
            <a:r>
              <a:rPr lang="en-US" sz="2300" dirty="0"/>
              <a:t>: </a:t>
            </a:r>
            <a:r>
              <a:rPr lang="en-US" sz="2300" i="1" dirty="0"/>
              <a:t>ADD R1, R1, R2</a:t>
            </a:r>
          </a:p>
          <a:p>
            <a:pPr marL="342900" indent="-342900" fontAlgn="auto">
              <a:spcBef>
                <a:spcPts val="0"/>
              </a:spcBef>
              <a:spcAft>
                <a:spcPts val="0"/>
              </a:spcAft>
              <a:buFont typeface="Arial" pitchFamily="34" charset="0"/>
              <a:buChar char="•"/>
              <a:defRPr/>
            </a:pPr>
            <a:r>
              <a:rPr lang="en-US" sz="2300" dirty="0">
                <a:sym typeface="Wingdings" pitchFamily="2" charset="2"/>
              </a:rPr>
              <a:t>R1  R1 + R2 (10 + 20 = 30</a:t>
            </a:r>
          </a:p>
          <a:p>
            <a:pPr marL="342900" indent="-342900" fontAlgn="auto">
              <a:spcBef>
                <a:spcPts val="0"/>
              </a:spcBef>
              <a:spcAft>
                <a:spcPts val="0"/>
              </a:spcAft>
              <a:buFont typeface="Arial" pitchFamily="34" charset="0"/>
              <a:buChar char="•"/>
              <a:defRPr/>
            </a:pPr>
            <a:r>
              <a:rPr lang="en-US" sz="2300" dirty="0">
                <a:sym typeface="Wingdings" pitchFamily="2" charset="2"/>
              </a:rPr>
              <a:t>PC  PC + 4 = 0xC</a:t>
            </a:r>
          </a:p>
        </p:txBody>
      </p:sp>
      <p:sp>
        <p:nvSpPr>
          <p:cNvPr id="19" name="Rectangle 18"/>
          <p:cNvSpPr/>
          <p:nvPr/>
        </p:nvSpPr>
        <p:spPr>
          <a:xfrm>
            <a:off x="457200" y="4832350"/>
            <a:ext cx="1692275" cy="2857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pitchFamily="34" charset="0"/>
            </a:endParaRPr>
          </a:p>
        </p:txBody>
      </p:sp>
      <p:pic>
        <p:nvPicPr>
          <p:cNvPr id="5427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 y="1709738"/>
            <a:ext cx="8829675" cy="466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3362325" y="3886200"/>
            <a:ext cx="5638800" cy="1676400"/>
          </a:xfrm>
          <a:prstGeom prst="rect">
            <a:avLst/>
          </a:prstGeom>
          <a:effectLst>
            <a:outerShdw blurRad="50800" dist="38100" dir="8100000" algn="tr"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nchor="ctr"/>
          <a:lstStyle/>
          <a:p>
            <a:pPr fontAlgn="auto">
              <a:spcBef>
                <a:spcPts val="0"/>
              </a:spcBef>
              <a:spcAft>
                <a:spcPts val="0"/>
              </a:spcAft>
              <a:defRPr/>
            </a:pPr>
            <a:r>
              <a:rPr lang="en-US" sz="2300" b="1" dirty="0"/>
              <a:t>  </a:t>
            </a:r>
            <a:r>
              <a:rPr lang="en-US" sz="2300" b="1" u="sng" dirty="0"/>
              <a:t>Instruction #4</a:t>
            </a:r>
            <a:r>
              <a:rPr lang="en-US" sz="2300" u="sng" dirty="0"/>
              <a:t>: </a:t>
            </a:r>
            <a:r>
              <a:rPr lang="en-US" sz="2300" i="1" u="sng" dirty="0"/>
              <a:t>STR R1, C</a:t>
            </a:r>
          </a:p>
          <a:p>
            <a:pPr marL="342900" indent="-342900" fontAlgn="auto">
              <a:spcBef>
                <a:spcPts val="0"/>
              </a:spcBef>
              <a:spcAft>
                <a:spcPts val="0"/>
              </a:spcAft>
              <a:buFont typeface="Arial" pitchFamily="34" charset="0"/>
              <a:buChar char="•"/>
              <a:defRPr/>
            </a:pPr>
            <a:r>
              <a:rPr lang="en-US" sz="2300" dirty="0" smtClean="0">
                <a:sym typeface="Wingdings" pitchFamily="2" charset="2"/>
              </a:rPr>
              <a:t>[C</a:t>
            </a:r>
            <a:r>
              <a:rPr lang="en-US" sz="2300" dirty="0">
                <a:sym typeface="Wingdings" pitchFamily="2" charset="2"/>
              </a:rPr>
              <a:t>]  R1</a:t>
            </a:r>
          </a:p>
          <a:p>
            <a:pPr marL="342900" indent="-342900" fontAlgn="auto">
              <a:spcBef>
                <a:spcPts val="0"/>
              </a:spcBef>
              <a:spcAft>
                <a:spcPts val="0"/>
              </a:spcAft>
              <a:buFont typeface="Arial" pitchFamily="34" charset="0"/>
              <a:buChar char="•"/>
              <a:defRPr/>
            </a:pPr>
            <a:r>
              <a:rPr lang="en-US" sz="2300" dirty="0">
                <a:sym typeface="Wingdings" pitchFamily="2" charset="2"/>
              </a:rPr>
              <a:t>PC  PC + 4 = 0x10</a:t>
            </a:r>
          </a:p>
        </p:txBody>
      </p:sp>
      <p:sp>
        <p:nvSpPr>
          <p:cNvPr id="11" name="Rectangle 10"/>
          <p:cNvSpPr/>
          <p:nvPr/>
        </p:nvSpPr>
        <p:spPr>
          <a:xfrm>
            <a:off x="484188" y="2703513"/>
            <a:ext cx="1665287" cy="1968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pitchFamily="34" charset="0"/>
            </a:endParaRPr>
          </a:p>
        </p:txBody>
      </p:sp>
      <p:sp>
        <p:nvSpPr>
          <p:cNvPr id="13" name="Rectangle 12"/>
          <p:cNvSpPr/>
          <p:nvPr/>
        </p:nvSpPr>
        <p:spPr>
          <a:xfrm>
            <a:off x="8305800" y="6196013"/>
            <a:ext cx="730250" cy="1968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pitchFamily="34" charset="0"/>
            </a:endParaRPr>
          </a:p>
        </p:txBody>
      </p:sp>
      <p:cxnSp>
        <p:nvCxnSpPr>
          <p:cNvPr id="14" name="Elbow Connector 13"/>
          <p:cNvCxnSpPr>
            <a:stCxn id="11" idx="3"/>
            <a:endCxn id="13" idx="1"/>
          </p:cNvCxnSpPr>
          <p:nvPr/>
        </p:nvCxnSpPr>
        <p:spPr>
          <a:xfrm>
            <a:off x="2149475" y="2801938"/>
            <a:ext cx="6156325" cy="3492500"/>
          </a:xfrm>
          <a:prstGeom prst="bentConnector3">
            <a:avLst>
              <a:gd name="adj1" fmla="val 11746"/>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2" name="Title 1"/>
          <p:cNvSpPr>
            <a:spLocks noGrp="1"/>
          </p:cNvSpPr>
          <p:nvPr>
            <p:ph type="title"/>
          </p:nvPr>
        </p:nvSpPr>
        <p:spPr/>
        <p:txBody>
          <a:bodyPr>
            <a:normAutofit fontScale="90000"/>
          </a:bodyPr>
          <a:lstStyle/>
          <a:p>
            <a:r>
              <a:rPr lang="en-US" dirty="0" smtClean="0"/>
              <a:t>Step 7: Running and Debugging</a:t>
            </a:r>
            <a:endParaRPr lang="en-US" dirty="0"/>
          </a:p>
        </p:txBody>
      </p:sp>
      <p:sp>
        <p:nvSpPr>
          <p:cNvPr id="5428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EE52B4E1-D1FD-418F-9171-1743B5B7F817}" type="slidenum">
              <a:rPr lang="en-US">
                <a:solidFill>
                  <a:srgbClr val="898989"/>
                </a:solidFill>
              </a:rPr>
              <a:pPr eaLnBrk="1" hangingPunct="1"/>
              <a:t>174</a:t>
            </a:fld>
            <a:endParaRPr lang="en-US">
              <a:solidFill>
                <a:srgbClr val="898989"/>
              </a:solidFill>
            </a:endParaRPr>
          </a:p>
        </p:txBody>
      </p:sp>
      <p:sp>
        <p:nvSpPr>
          <p:cNvPr id="15" name="Oval 14"/>
          <p:cNvSpPr/>
          <p:nvPr/>
        </p:nvSpPr>
        <p:spPr>
          <a:xfrm>
            <a:off x="1292225" y="1584325"/>
            <a:ext cx="365125" cy="549275"/>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pitchFamily="34" charset="0"/>
            </a:endParaRPr>
          </a:p>
        </p:txBody>
      </p:sp>
    </p:spTree>
    <p:extLst>
      <p:ext uri="{BB962C8B-B14F-4D97-AF65-F5344CB8AC3E}">
        <p14:creationId xmlns:p14="http://schemas.microsoft.com/office/powerpoint/2010/main" val="1826924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4"/>
          <p:cNvSpPr>
            <a:spLocks noGrp="1"/>
          </p:cNvSpPr>
          <p:nvPr>
            <p:ph type="title"/>
          </p:nvPr>
        </p:nvSpPr>
        <p:spPr/>
        <p:txBody>
          <a:bodyPr rtlCol="0">
            <a:normAutofit fontScale="90000"/>
          </a:bodyPr>
          <a:lstStyle/>
          <a:p>
            <a:pPr eaLnBrk="1" fontAlgn="auto" hangingPunct="1">
              <a:spcAft>
                <a:spcPts val="0"/>
              </a:spcAft>
              <a:defRPr/>
            </a:pPr>
            <a:r>
              <a:rPr lang="en-US" dirty="0" smtClean="0">
                <a:solidFill>
                  <a:srgbClr val="0000FF"/>
                </a:solidFill>
              </a:rPr>
              <a:t>Program Counter</a:t>
            </a:r>
            <a:endParaRPr lang="en-US" dirty="0">
              <a:solidFill>
                <a:srgbClr val="0000FF"/>
              </a:solidFill>
            </a:endParaRPr>
          </a:p>
        </p:txBody>
      </p:sp>
      <p:sp>
        <p:nvSpPr>
          <p:cNvPr id="2" name="Content Placeholder 1"/>
          <p:cNvSpPr>
            <a:spLocks noGrp="1"/>
          </p:cNvSpPr>
          <p:nvPr>
            <p:ph idx="1"/>
          </p:nvPr>
        </p:nvSpPr>
        <p:spPr>
          <a:xfrm>
            <a:off x="439738" y="881856"/>
            <a:ext cx="8229600" cy="5105400"/>
          </a:xfrm>
        </p:spPr>
        <p:txBody>
          <a:bodyPr/>
          <a:lstStyle/>
          <a:p>
            <a:pPr marL="527050" indent="-457200" defTabSz="944563" eaLnBrk="1" hangingPunct="1"/>
            <a:r>
              <a:rPr lang="en-US" sz="2600" dirty="0" smtClean="0"/>
              <a:t>PC is used to point to the next instruction to be executed</a:t>
            </a:r>
          </a:p>
          <a:p>
            <a:pPr marL="527050" indent="-457200" defTabSz="944563" eaLnBrk="1" hangingPunct="1"/>
            <a:r>
              <a:rPr lang="en-US" sz="2600" dirty="0" smtClean="0"/>
              <a:t>All instructions are 32 bits in length  and therefore all instructions must be word aligned </a:t>
            </a:r>
          </a:p>
          <a:p>
            <a:pPr marL="527050" indent="-457200" defTabSz="944563" eaLnBrk="1" hangingPunct="1"/>
            <a:r>
              <a:rPr lang="en-US" sz="2600" dirty="0" smtClean="0"/>
              <a:t>Therefore the PC value is stored in bits [31:2] with bits [1:0] equal to zero (as instruction cannot be </a:t>
            </a:r>
            <a:r>
              <a:rPr lang="en-US" sz="2600" dirty="0" err="1" smtClean="0"/>
              <a:t>halfword</a:t>
            </a:r>
            <a:r>
              <a:rPr lang="en-US" sz="2600" dirty="0" smtClean="0"/>
              <a:t> or byte aligned).</a:t>
            </a:r>
          </a:p>
          <a:p>
            <a:pPr marL="527050" indent="-457200" defTabSz="944563" eaLnBrk="1" hangingPunct="1"/>
            <a:endParaRPr lang="en-US" sz="2600" dirty="0" smtClean="0"/>
          </a:p>
        </p:txBody>
      </p:sp>
      <p:sp>
        <p:nvSpPr>
          <p:cNvPr id="1741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A7BFA569-995A-48F4-A47C-53BCD8B063B8}" type="slidenum">
              <a:rPr lang="en-US">
                <a:solidFill>
                  <a:srgbClr val="898989"/>
                </a:solidFill>
              </a:rPr>
              <a:pPr eaLnBrk="1" hangingPunct="1"/>
              <a:t>18</a:t>
            </a:fld>
            <a:endParaRPr lang="en-US">
              <a:solidFill>
                <a:srgbClr val="898989"/>
              </a:solidFill>
            </a:endParaRPr>
          </a:p>
        </p:txBody>
      </p:sp>
      <p:sp>
        <p:nvSpPr>
          <p:cNvPr id="69" name="Rectangle 68"/>
          <p:cNvSpPr/>
          <p:nvPr/>
        </p:nvSpPr>
        <p:spPr>
          <a:xfrm>
            <a:off x="2452688" y="5746750"/>
            <a:ext cx="1846262" cy="48101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400" dirty="0">
                <a:solidFill>
                  <a:schemeClr val="tx1"/>
                </a:solidFill>
              </a:rPr>
              <a:t>0x00004004</a:t>
            </a:r>
          </a:p>
        </p:txBody>
      </p:sp>
      <p:sp>
        <p:nvSpPr>
          <p:cNvPr id="70" name="Rectangle 69"/>
          <p:cNvSpPr>
            <a:spLocks noChangeArrowheads="1"/>
          </p:cNvSpPr>
          <p:nvPr/>
        </p:nvSpPr>
        <p:spPr bwMode="auto">
          <a:xfrm>
            <a:off x="1830388" y="5724525"/>
            <a:ext cx="5603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t>PC</a:t>
            </a:r>
          </a:p>
        </p:txBody>
      </p:sp>
      <p:cxnSp>
        <p:nvCxnSpPr>
          <p:cNvPr id="7" name="Straight Arrow Connector 6"/>
          <p:cNvCxnSpPr>
            <a:stCxn id="69" idx="3"/>
            <a:endCxn id="17425" idx="1"/>
          </p:cNvCxnSpPr>
          <p:nvPr/>
        </p:nvCxnSpPr>
        <p:spPr>
          <a:xfrm flipV="1">
            <a:off x="4298950" y="5340350"/>
            <a:ext cx="914400" cy="6461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228600" y="4260850"/>
            <a:ext cx="4325938" cy="1200150"/>
          </a:xfrm>
          <a:prstGeom prst="rect">
            <a:avLst/>
          </a:prstGeom>
        </p:spPr>
        <p:txBody>
          <a:bodyPr>
            <a:spAutoFit/>
          </a:bodyPr>
          <a:lstStyle/>
          <a:p>
            <a:pPr fontAlgn="auto">
              <a:spcBef>
                <a:spcPts val="0"/>
              </a:spcBef>
              <a:spcAft>
                <a:spcPts val="0"/>
              </a:spcAft>
              <a:defRPr/>
            </a:pPr>
            <a:r>
              <a:rPr lang="en-US" sz="2400" b="1" i="1" dirty="0">
                <a:latin typeface="+mn-lt"/>
                <a:cs typeface="+mn-cs"/>
              </a:rPr>
              <a:t>Example: A + B</a:t>
            </a:r>
          </a:p>
          <a:p>
            <a:pPr marL="285750" indent="-285750" fontAlgn="auto">
              <a:spcBef>
                <a:spcPts val="0"/>
              </a:spcBef>
              <a:spcAft>
                <a:spcPts val="0"/>
              </a:spcAft>
              <a:buFont typeface="Arial" pitchFamily="34" charset="0"/>
              <a:buChar char="•"/>
              <a:defRPr/>
            </a:pPr>
            <a:r>
              <a:rPr lang="en-US" sz="2400" dirty="0">
                <a:latin typeface="+mn-lt"/>
                <a:cs typeface="+mn-cs"/>
              </a:rPr>
              <a:t>Currently executed instruction is at address 0x4000</a:t>
            </a:r>
          </a:p>
        </p:txBody>
      </p:sp>
      <p:grpSp>
        <p:nvGrpSpPr>
          <p:cNvPr id="15" name="Group 14"/>
          <p:cNvGrpSpPr>
            <a:grpSpLocks/>
          </p:cNvGrpSpPr>
          <p:nvPr/>
        </p:nvGrpSpPr>
        <p:grpSpPr bwMode="auto">
          <a:xfrm>
            <a:off x="5213350" y="3678238"/>
            <a:ext cx="3556000" cy="2979737"/>
            <a:chOff x="5213395" y="3679010"/>
            <a:chExt cx="3555467" cy="2978212"/>
          </a:xfrm>
        </p:grpSpPr>
        <p:sp>
          <p:nvSpPr>
            <p:cNvPr id="4" name="Rectangle 3"/>
            <p:cNvSpPr/>
            <p:nvPr/>
          </p:nvSpPr>
          <p:spPr>
            <a:xfrm>
              <a:off x="6102262" y="5143522"/>
              <a:ext cx="2666600" cy="380805"/>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800" dirty="0">
                  <a:solidFill>
                    <a:schemeClr val="tx1"/>
                  </a:solidFill>
                </a:rPr>
                <a:t>LDR R2, B</a:t>
              </a:r>
            </a:p>
          </p:txBody>
        </p:sp>
        <p:sp>
          <p:nvSpPr>
            <p:cNvPr id="63" name="Rectangle 62"/>
            <p:cNvSpPr/>
            <p:nvPr/>
          </p:nvSpPr>
          <p:spPr>
            <a:xfrm>
              <a:off x="6102262" y="4762717"/>
              <a:ext cx="2666600" cy="380805"/>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800" dirty="0">
                  <a:solidFill>
                    <a:schemeClr val="tx1"/>
                  </a:solidFill>
                </a:rPr>
                <a:t>LDR R1, A</a:t>
              </a:r>
            </a:p>
          </p:txBody>
        </p:sp>
        <p:sp>
          <p:nvSpPr>
            <p:cNvPr id="64" name="Rectangle 63"/>
            <p:cNvSpPr/>
            <p:nvPr/>
          </p:nvSpPr>
          <p:spPr>
            <a:xfrm>
              <a:off x="6102262" y="5524327"/>
              <a:ext cx="2666600" cy="380805"/>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800" dirty="0">
                  <a:solidFill>
                    <a:schemeClr val="tx1"/>
                  </a:solidFill>
                </a:rPr>
                <a:t>ADD R1, R1, R2</a:t>
              </a:r>
            </a:p>
          </p:txBody>
        </p:sp>
        <p:sp>
          <p:nvSpPr>
            <p:cNvPr id="65" name="Rectangle 64"/>
            <p:cNvSpPr/>
            <p:nvPr/>
          </p:nvSpPr>
          <p:spPr>
            <a:xfrm>
              <a:off x="6095913" y="4010627"/>
              <a:ext cx="2666600" cy="75209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chemeClr val="tx1"/>
                </a:solidFill>
                <a:cs typeface="Arial" pitchFamily="34" charset="0"/>
              </a:endParaRPr>
            </a:p>
          </p:txBody>
        </p:sp>
        <p:sp>
          <p:nvSpPr>
            <p:cNvPr id="66" name="Rectangle 65"/>
            <p:cNvSpPr/>
            <p:nvPr/>
          </p:nvSpPr>
          <p:spPr>
            <a:xfrm>
              <a:off x="6095913" y="5905132"/>
              <a:ext cx="2666600" cy="75209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chemeClr val="tx1"/>
                </a:solidFill>
                <a:cs typeface="Arial" pitchFamily="34" charset="0"/>
              </a:endParaRPr>
            </a:p>
          </p:txBody>
        </p:sp>
        <p:sp>
          <p:nvSpPr>
            <p:cNvPr id="17424" name="Rectangle 4"/>
            <p:cNvSpPr>
              <a:spLocks noChangeArrowheads="1"/>
            </p:cNvSpPr>
            <p:nvPr/>
          </p:nvSpPr>
          <p:spPr bwMode="auto">
            <a:xfrm>
              <a:off x="5222369" y="4762214"/>
              <a:ext cx="8691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t>0x4000</a:t>
              </a:r>
            </a:p>
          </p:txBody>
        </p:sp>
        <p:sp>
          <p:nvSpPr>
            <p:cNvPr id="17425" name="Rectangle 66"/>
            <p:cNvSpPr>
              <a:spLocks noChangeArrowheads="1"/>
            </p:cNvSpPr>
            <p:nvPr/>
          </p:nvSpPr>
          <p:spPr bwMode="auto">
            <a:xfrm>
              <a:off x="5213396" y="5155193"/>
              <a:ext cx="8691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t>0x4004</a:t>
              </a:r>
            </a:p>
          </p:txBody>
        </p:sp>
        <p:sp>
          <p:nvSpPr>
            <p:cNvPr id="17426" name="Rectangle 67"/>
            <p:cNvSpPr>
              <a:spLocks noChangeArrowheads="1"/>
            </p:cNvSpPr>
            <p:nvPr/>
          </p:nvSpPr>
          <p:spPr bwMode="auto">
            <a:xfrm>
              <a:off x="5213395" y="5536193"/>
              <a:ext cx="8691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t>0x4008</a:t>
              </a:r>
            </a:p>
          </p:txBody>
        </p:sp>
        <p:sp>
          <p:nvSpPr>
            <p:cNvPr id="17427" name="Rectangle 8"/>
            <p:cNvSpPr>
              <a:spLocks noChangeArrowheads="1"/>
            </p:cNvSpPr>
            <p:nvPr/>
          </p:nvSpPr>
          <p:spPr bwMode="auto">
            <a:xfrm>
              <a:off x="7000787" y="3679010"/>
              <a:ext cx="9889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t>Memory</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1">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69">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690563" y="6243638"/>
            <a:ext cx="1903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18435" name="Rectangle 3"/>
          <p:cNvSpPr>
            <a:spLocks noChangeArrowheads="1"/>
          </p:cNvSpPr>
          <p:nvPr/>
        </p:nvSpPr>
        <p:spPr bwMode="auto">
          <a:xfrm>
            <a:off x="3125788" y="6243638"/>
            <a:ext cx="289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18436" name="Rectangle 4"/>
          <p:cNvSpPr>
            <a:spLocks noChangeArrowheads="1"/>
          </p:cNvSpPr>
          <p:nvPr/>
        </p:nvSpPr>
        <p:spPr bwMode="auto">
          <a:xfrm>
            <a:off x="690563" y="6243638"/>
            <a:ext cx="1903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18437" name="Rectangle 5"/>
          <p:cNvSpPr>
            <a:spLocks noChangeArrowheads="1"/>
          </p:cNvSpPr>
          <p:nvPr/>
        </p:nvSpPr>
        <p:spPr bwMode="auto">
          <a:xfrm>
            <a:off x="3125788" y="6243638"/>
            <a:ext cx="289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12" name="Title 4"/>
          <p:cNvSpPr>
            <a:spLocks noGrp="1"/>
          </p:cNvSpPr>
          <p:nvPr>
            <p:ph type="title"/>
          </p:nvPr>
        </p:nvSpPr>
        <p:spPr/>
        <p:txBody>
          <a:bodyPr rtlCol="0">
            <a:normAutofit fontScale="90000"/>
          </a:bodyPr>
          <a:lstStyle/>
          <a:p>
            <a:pPr eaLnBrk="1" fontAlgn="auto" hangingPunct="1">
              <a:spcAft>
                <a:spcPts val="0"/>
              </a:spcAft>
              <a:defRPr/>
            </a:pPr>
            <a:r>
              <a:rPr lang="en-US" dirty="0" smtClean="0">
                <a:solidFill>
                  <a:srgbClr val="0000FF"/>
                </a:solidFill>
              </a:rPr>
              <a:t>Operating Modes</a:t>
            </a:r>
            <a:endParaRPr lang="en-US" dirty="0">
              <a:solidFill>
                <a:srgbClr val="0000FF"/>
              </a:solidFill>
            </a:endParaRPr>
          </a:p>
        </p:txBody>
      </p:sp>
      <p:sp>
        <p:nvSpPr>
          <p:cNvPr id="6151" name="Rectangle 7"/>
          <p:cNvSpPr>
            <a:spLocks noGrp="1" noChangeArrowheads="1"/>
          </p:cNvSpPr>
          <p:nvPr>
            <p:ph idx="1"/>
          </p:nvPr>
        </p:nvSpPr>
        <p:spPr>
          <a:xfrm>
            <a:off x="0" y="914400"/>
            <a:ext cx="9096001" cy="5105400"/>
          </a:xfrm>
        </p:spPr>
        <p:txBody>
          <a:bodyPr rtlCol="0">
            <a:noAutofit/>
          </a:bodyPr>
          <a:lstStyle/>
          <a:p>
            <a:pPr defTabSz="943052" eaLnBrk="1" fontAlgn="auto" hangingPunct="1">
              <a:spcAft>
                <a:spcPts val="0"/>
              </a:spcAft>
              <a:defRPr/>
            </a:pPr>
            <a:r>
              <a:rPr lang="en-US" sz="2400" dirty="0"/>
              <a:t>Although there are 37 registers in total, a programmer have access to maximum of 17 registers in user mode and 18 in privileged mode</a:t>
            </a:r>
          </a:p>
          <a:p>
            <a:pPr eaLnBrk="1" fontAlgn="auto" hangingPunct="1">
              <a:spcAft>
                <a:spcPts val="0"/>
              </a:spcAft>
              <a:defRPr/>
            </a:pPr>
            <a:r>
              <a:rPr lang="en-US" sz="2400" dirty="0" smtClean="0"/>
              <a:t>The </a:t>
            </a:r>
            <a:r>
              <a:rPr lang="en-US" sz="2400" dirty="0"/>
              <a:t>ARM </a:t>
            </a:r>
            <a:r>
              <a:rPr lang="en-US" sz="2400" dirty="0" smtClean="0"/>
              <a:t>has six different operating </a:t>
            </a:r>
            <a:r>
              <a:rPr lang="en-US" sz="2400" dirty="0"/>
              <a:t>modes:</a:t>
            </a:r>
          </a:p>
          <a:p>
            <a:pPr lvl="1" eaLnBrk="1" fontAlgn="auto" hangingPunct="1">
              <a:spcAft>
                <a:spcPts val="0"/>
              </a:spcAft>
              <a:defRPr/>
            </a:pPr>
            <a:r>
              <a:rPr lang="en-US" sz="2400" b="1" i="1" dirty="0" smtClean="0">
                <a:solidFill>
                  <a:srgbClr val="FF0000"/>
                </a:solidFill>
                <a:effectLst>
                  <a:outerShdw blurRad="38100" dist="38100" dir="2700000" algn="tl">
                    <a:srgbClr val="C0C0C0"/>
                  </a:outerShdw>
                </a:effectLst>
              </a:rPr>
              <a:t>User</a:t>
            </a:r>
            <a:r>
              <a:rPr lang="en-US" sz="2400" b="1" dirty="0" smtClean="0">
                <a:solidFill>
                  <a:srgbClr val="FF0000"/>
                </a:solidFill>
              </a:rPr>
              <a:t>: unprivileged </a:t>
            </a:r>
            <a:r>
              <a:rPr lang="en-US" sz="2400" b="1" dirty="0">
                <a:solidFill>
                  <a:srgbClr val="FF0000"/>
                </a:solidFill>
              </a:rPr>
              <a:t>mode under which most tasks </a:t>
            </a:r>
            <a:r>
              <a:rPr lang="en-US" sz="2400" b="1" dirty="0" smtClean="0">
                <a:solidFill>
                  <a:srgbClr val="FF0000"/>
                </a:solidFill>
              </a:rPr>
              <a:t>run</a:t>
            </a:r>
          </a:p>
          <a:p>
            <a:pPr marL="457200" lvl="1" indent="0" eaLnBrk="1" fontAlgn="auto" hangingPunct="1">
              <a:spcAft>
                <a:spcPts val="0"/>
              </a:spcAft>
              <a:buFont typeface="Arial" pitchFamily="34" charset="0"/>
              <a:buNone/>
              <a:defRPr/>
            </a:pPr>
            <a:r>
              <a:rPr lang="en-US" sz="2400" b="1" dirty="0" smtClean="0"/>
              <a:t>Privileged Modes:</a:t>
            </a:r>
            <a:endParaRPr lang="en-US" sz="2400" b="1" dirty="0"/>
          </a:p>
          <a:p>
            <a:pPr lvl="1" eaLnBrk="1" fontAlgn="auto" hangingPunct="1">
              <a:spcAft>
                <a:spcPts val="0"/>
              </a:spcAft>
              <a:defRPr/>
            </a:pPr>
            <a:r>
              <a:rPr lang="en-US" sz="2400" b="1" i="1" dirty="0">
                <a:effectLst>
                  <a:outerShdw blurRad="38100" dist="38100" dir="2700000" algn="tl">
                    <a:srgbClr val="C0C0C0"/>
                  </a:outerShdw>
                </a:effectLst>
              </a:rPr>
              <a:t>IRQ</a:t>
            </a:r>
            <a:r>
              <a:rPr lang="en-US" sz="2400" dirty="0"/>
              <a:t>: raised when an external device raises a normal interrupt request</a:t>
            </a:r>
          </a:p>
          <a:p>
            <a:pPr lvl="1" eaLnBrk="1" fontAlgn="auto" hangingPunct="1">
              <a:spcAft>
                <a:spcPts val="0"/>
              </a:spcAft>
              <a:defRPr/>
            </a:pPr>
            <a:r>
              <a:rPr lang="en-US" sz="2400" b="1" i="1" dirty="0" smtClean="0">
                <a:effectLst>
                  <a:outerShdw blurRad="38100" dist="38100" dir="2700000" algn="tl">
                    <a:srgbClr val="C0C0C0"/>
                  </a:outerShdw>
                </a:effectLst>
              </a:rPr>
              <a:t>FIQ</a:t>
            </a:r>
            <a:r>
              <a:rPr lang="en-US" sz="2400" dirty="0" smtClean="0"/>
              <a:t>: entered when an external device raises a fast-interrupt request to obtain urgent service</a:t>
            </a:r>
            <a:endParaRPr lang="en-US" sz="2400" dirty="0"/>
          </a:p>
          <a:p>
            <a:pPr lvl="1" eaLnBrk="1" fontAlgn="auto" hangingPunct="1">
              <a:spcAft>
                <a:spcPts val="0"/>
              </a:spcAft>
              <a:defRPr/>
            </a:pPr>
            <a:r>
              <a:rPr lang="en-US" sz="2400" b="1" i="1" dirty="0" smtClean="0">
                <a:effectLst>
                  <a:outerShdw blurRad="38100" dist="38100" dir="2700000" algn="tl">
                    <a:srgbClr val="C0C0C0"/>
                  </a:outerShdw>
                </a:effectLst>
              </a:rPr>
              <a:t>Supervisor</a:t>
            </a:r>
            <a:r>
              <a:rPr lang="en-US" sz="2400" dirty="0"/>
              <a:t>:</a:t>
            </a:r>
            <a:r>
              <a:rPr lang="en-US" sz="2400" dirty="0" smtClean="0"/>
              <a:t> entered </a:t>
            </a:r>
            <a:r>
              <a:rPr lang="en-US" sz="2400" dirty="0"/>
              <a:t>on reset and when a Software Interrupt instruction </a:t>
            </a:r>
            <a:r>
              <a:rPr lang="en-US" sz="2400" dirty="0" smtClean="0"/>
              <a:t>(SWI) command is executed by a user program</a:t>
            </a:r>
            <a:endParaRPr lang="en-US" sz="2400" dirty="0"/>
          </a:p>
          <a:p>
            <a:pPr lvl="1" eaLnBrk="1" fontAlgn="auto" hangingPunct="1">
              <a:spcAft>
                <a:spcPts val="0"/>
              </a:spcAft>
              <a:defRPr/>
            </a:pPr>
            <a:r>
              <a:rPr lang="en-US" sz="2400" b="1" i="1" dirty="0" smtClean="0">
                <a:effectLst>
                  <a:outerShdw blurRad="38100" dist="38100" dir="2700000" algn="tl">
                    <a:srgbClr val="C0C0C0"/>
                  </a:outerShdw>
                </a:effectLst>
              </a:rPr>
              <a:t>Abort</a:t>
            </a:r>
            <a:r>
              <a:rPr lang="en-US" sz="2400" dirty="0" smtClean="0"/>
              <a:t>: used </a:t>
            </a:r>
            <a:r>
              <a:rPr lang="en-US" sz="2400" dirty="0"/>
              <a:t>to handle memory access </a:t>
            </a:r>
            <a:r>
              <a:rPr lang="en-US" sz="2400" dirty="0" smtClean="0"/>
              <a:t>violations</a:t>
            </a:r>
            <a:endParaRPr lang="en-US" sz="2400" dirty="0"/>
          </a:p>
          <a:p>
            <a:pPr lvl="1" eaLnBrk="1" fontAlgn="auto" hangingPunct="1">
              <a:spcAft>
                <a:spcPts val="0"/>
              </a:spcAft>
              <a:defRPr/>
            </a:pPr>
            <a:r>
              <a:rPr lang="en-US" sz="2400" b="1" i="1" dirty="0" err="1" smtClean="0">
                <a:effectLst>
                  <a:outerShdw blurRad="38100" dist="38100" dir="2700000" algn="tl">
                    <a:srgbClr val="C0C0C0"/>
                  </a:outerShdw>
                </a:effectLst>
              </a:rPr>
              <a:t>Undef</a:t>
            </a:r>
            <a:r>
              <a:rPr lang="en-US" sz="2400" dirty="0" smtClean="0"/>
              <a:t>: used </a:t>
            </a:r>
            <a:r>
              <a:rPr lang="en-US" sz="2400" dirty="0"/>
              <a:t>to handle undefined </a:t>
            </a:r>
            <a:r>
              <a:rPr lang="en-US" sz="2400" dirty="0" smtClean="0"/>
              <a:t>instructions</a:t>
            </a:r>
            <a:endParaRPr lang="en-US" sz="2400" dirty="0"/>
          </a:p>
        </p:txBody>
      </p:sp>
      <p:sp>
        <p:nvSpPr>
          <p:cNvPr id="1844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AED6ABF5-6ABB-4633-A826-47B3E6C21801}" type="slidenum">
              <a:rPr lang="en-US">
                <a:solidFill>
                  <a:srgbClr val="898989"/>
                </a:solidFill>
              </a:rPr>
              <a:pPr eaLnBrk="1" hangingPunct="1"/>
              <a:t>19</a:t>
            </a:fld>
            <a:endParaRPr lang="en-US">
              <a:solidFill>
                <a:srgbClr val="898989"/>
              </a:solidFill>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sz="3200" dirty="0" smtClean="0">
                <a:solidFill>
                  <a:srgbClr val="0000FF"/>
                </a:solidFill>
              </a:rPr>
              <a:t>Complex Instruction Set Computing (CISC)</a:t>
            </a:r>
          </a:p>
        </p:txBody>
      </p:sp>
      <p:sp>
        <p:nvSpPr>
          <p:cNvPr id="35843" name="Content Placeholder 2"/>
          <p:cNvSpPr>
            <a:spLocks noGrp="1"/>
          </p:cNvSpPr>
          <p:nvPr>
            <p:ph idx="1"/>
          </p:nvPr>
        </p:nvSpPr>
        <p:spPr>
          <a:xfrm>
            <a:off x="304800" y="1066800"/>
            <a:ext cx="8534400" cy="5105400"/>
          </a:xfrm>
        </p:spPr>
        <p:txBody>
          <a:bodyPr/>
          <a:lstStyle/>
          <a:p>
            <a:pPr eaLnBrk="1" hangingPunct="1"/>
            <a:r>
              <a:rPr lang="en-US" sz="2000" smtClean="0"/>
              <a:t>An architecture with complex instruction set  which combines multiple operations  within a single instruction. Shifts the burden to the processor (hardware) which has to implement complicated instructions.</a:t>
            </a:r>
          </a:p>
          <a:p>
            <a:pPr eaLnBrk="1" hangingPunct="1"/>
            <a:r>
              <a:rPr lang="en-US" sz="2000" smtClean="0"/>
              <a:t>Extensive instruction set.  E.g. multi-clock complex instructions, </a:t>
            </a:r>
          </a:p>
          <a:p>
            <a:pPr lvl="1" eaLnBrk="1" hangingPunct="1"/>
            <a:r>
              <a:rPr lang="en-US" sz="2000" smtClean="0"/>
              <a:t>register-memory transfer + ALU operations</a:t>
            </a:r>
          </a:p>
          <a:p>
            <a:pPr lvl="1" eaLnBrk="1" hangingPunct="1"/>
            <a:r>
              <a:rPr lang="en-US" sz="2000" smtClean="0"/>
              <a:t>memory-to-memory data transfer: </a:t>
            </a:r>
            <a:r>
              <a:rPr lang="en-US" sz="2000" i="1" smtClean="0"/>
              <a:t>Move the content from memory location A to the memory location B</a:t>
            </a:r>
          </a:p>
          <a:p>
            <a:pPr eaLnBrk="1" hangingPunct="1">
              <a:lnSpc>
                <a:spcPct val="90000"/>
              </a:lnSpc>
              <a:spcBef>
                <a:spcPts val="1800"/>
              </a:spcBef>
              <a:buClr>
                <a:schemeClr val="tx1"/>
              </a:buClr>
              <a:buFont typeface="Arial" pitchFamily="34" charset="0"/>
              <a:buNone/>
            </a:pPr>
            <a:r>
              <a:rPr lang="en-US" sz="2000" i="1" smtClean="0"/>
              <a:t>	</a:t>
            </a:r>
            <a:r>
              <a:rPr lang="en-US" sz="2000" smtClean="0"/>
              <a:t>	</a:t>
            </a:r>
            <a:r>
              <a:rPr lang="en-US" sz="2000" i="1" smtClean="0">
                <a:solidFill>
                  <a:srgbClr val="0000FF"/>
                </a:solidFill>
              </a:rPr>
              <a:t>MOVE A, B 	</a:t>
            </a:r>
          </a:p>
          <a:p>
            <a:pPr eaLnBrk="1" hangingPunct="1">
              <a:lnSpc>
                <a:spcPct val="90000"/>
              </a:lnSpc>
              <a:spcBef>
                <a:spcPts val="2400"/>
              </a:spcBef>
              <a:buClr>
                <a:schemeClr val="tx1"/>
              </a:buClr>
              <a:buFont typeface="Arial" pitchFamily="34" charset="0"/>
              <a:buNone/>
            </a:pPr>
            <a:r>
              <a:rPr lang="en-US" sz="2000" smtClean="0">
                <a:solidFill>
                  <a:srgbClr val="FF0000"/>
                </a:solidFill>
              </a:rPr>
              <a:t>	“LOAD”</a:t>
            </a:r>
            <a:r>
              <a:rPr lang="en-US" sz="2000" smtClean="0"/>
              <a:t> and </a:t>
            </a:r>
            <a:r>
              <a:rPr lang="en-US" sz="2000" smtClean="0">
                <a:solidFill>
                  <a:srgbClr val="FF0000"/>
                </a:solidFill>
              </a:rPr>
              <a:t>“STORE” </a:t>
            </a:r>
            <a:r>
              <a:rPr lang="en-US" sz="2000" smtClean="0"/>
              <a:t>incorporated within this single instruction</a:t>
            </a:r>
          </a:p>
          <a:p>
            <a:pPr eaLnBrk="1" hangingPunct="1"/>
            <a:r>
              <a:rPr lang="en-US" sz="2000" smtClean="0"/>
              <a:t>Most common microprocessors are based on CISC:</a:t>
            </a:r>
          </a:p>
          <a:p>
            <a:pPr lvl="1" eaLnBrk="1" hangingPunct="1"/>
            <a:r>
              <a:rPr lang="en-US" sz="2000" smtClean="0"/>
              <a:t>Motorola 68000 family</a:t>
            </a:r>
          </a:p>
          <a:p>
            <a:pPr lvl="1" eaLnBrk="1" hangingPunct="1"/>
            <a:r>
              <a:rPr lang="en-US" sz="2000" smtClean="0"/>
              <a:t>Intel x86 architecture based processors.</a:t>
            </a:r>
          </a:p>
          <a:p>
            <a:pPr lvl="1" eaLnBrk="1" hangingPunct="1"/>
            <a:r>
              <a:rPr lang="en-US" sz="2000" smtClean="0"/>
              <a:t>System/360(excluding the 'scientific' Model 44),  VAX, PDP-11, etc.</a:t>
            </a:r>
          </a:p>
          <a:p>
            <a:pPr eaLnBrk="1" hangingPunct="1">
              <a:lnSpc>
                <a:spcPct val="90000"/>
              </a:lnSpc>
              <a:spcBef>
                <a:spcPts val="2400"/>
              </a:spcBef>
              <a:buClr>
                <a:schemeClr val="tx1"/>
              </a:buClr>
              <a:buFont typeface="Arial" pitchFamily="34" charset="0"/>
              <a:buNone/>
            </a:pPr>
            <a:endParaRPr lang="en-US" sz="2000" smtClean="0"/>
          </a:p>
          <a:p>
            <a:pPr eaLnBrk="1" hangingPunct="1">
              <a:lnSpc>
                <a:spcPct val="150000"/>
              </a:lnSpc>
            </a:pPr>
            <a:endParaRPr lang="en-US" sz="2000" smtClean="0"/>
          </a:p>
        </p:txBody>
      </p:sp>
      <p:sp>
        <p:nvSpPr>
          <p:cNvPr id="614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4882D773-F763-4FD8-B77A-13AD9213DC0D}" type="slidenum">
              <a:rPr lang="en-US" smtClean="0">
                <a:solidFill>
                  <a:srgbClr val="898989"/>
                </a:solidFill>
              </a:rPr>
              <a:pPr eaLnBrk="1" hangingPunct="1"/>
              <a:t>2</a:t>
            </a:fld>
            <a:endParaRPr lang="en-US" smtClean="0">
              <a:solidFill>
                <a:srgbClr val="898989"/>
              </a:solidFill>
            </a:endParaRPr>
          </a:p>
        </p:txBody>
      </p:sp>
    </p:spTree>
    <p:extLst>
      <p:ext uri="{BB962C8B-B14F-4D97-AF65-F5344CB8AC3E}">
        <p14:creationId xmlns:p14="http://schemas.microsoft.com/office/powerpoint/2010/main" val="34545502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ChangeArrowheads="1"/>
          </p:cNvSpPr>
          <p:nvPr/>
        </p:nvSpPr>
        <p:spPr bwMode="auto">
          <a:xfrm>
            <a:off x="2806700" y="990600"/>
            <a:ext cx="413543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b="1">
                <a:solidFill>
                  <a:srgbClr val="0000FF"/>
                </a:solidFill>
                <a:latin typeface="Times New Roman" pitchFamily="18" charset="0"/>
              </a:rPr>
              <a:t>General registers and Program Counter</a:t>
            </a:r>
          </a:p>
        </p:txBody>
      </p:sp>
      <p:sp>
        <p:nvSpPr>
          <p:cNvPr id="19459" name="Rectangle 8"/>
          <p:cNvSpPr>
            <a:spLocks noChangeArrowheads="1"/>
          </p:cNvSpPr>
          <p:nvPr/>
        </p:nvSpPr>
        <p:spPr bwMode="auto">
          <a:xfrm>
            <a:off x="3117850" y="5195888"/>
            <a:ext cx="271145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b="1">
                <a:solidFill>
                  <a:srgbClr val="0000FF"/>
                </a:solidFill>
                <a:latin typeface="Times New Roman" pitchFamily="18" charset="0"/>
              </a:rPr>
              <a:t>Program Status Registers</a:t>
            </a:r>
          </a:p>
        </p:txBody>
      </p:sp>
      <p:sp>
        <p:nvSpPr>
          <p:cNvPr id="10249" name="Rectangle 9"/>
          <p:cNvSpPr>
            <a:spLocks noChangeArrowheads="1"/>
          </p:cNvSpPr>
          <p:nvPr/>
        </p:nvSpPr>
        <p:spPr bwMode="auto">
          <a:xfrm>
            <a:off x="1187450" y="4595813"/>
            <a:ext cx="831850" cy="227012"/>
          </a:xfrm>
          <a:prstGeom prst="rect">
            <a:avLst/>
          </a:prstGeom>
          <a:solidFill>
            <a:schemeClr val="accent6">
              <a:lumMod val="75000"/>
            </a:schemeClr>
          </a:solidFill>
          <a:ln w="12700">
            <a:solidFill>
              <a:srgbClr val="000000"/>
            </a:solidFill>
            <a:miter lim="800000"/>
            <a:headEnd/>
            <a:tailEnd/>
          </a:ln>
          <a:effectLst/>
          <a:extLst/>
        </p:spPr>
        <p:txBody>
          <a:bodyPr wrap="none" lIns="0" tIns="0" rIns="0" bIns="0" anchor="ctr"/>
          <a:lstStyle/>
          <a:p>
            <a:pPr algn="r"/>
            <a:endParaRPr lang="en-US" sz="3600"/>
          </a:p>
        </p:txBody>
      </p:sp>
      <p:grpSp>
        <p:nvGrpSpPr>
          <p:cNvPr id="10252" name="Group 12"/>
          <p:cNvGrpSpPr>
            <a:grpSpLocks/>
          </p:cNvGrpSpPr>
          <p:nvPr/>
        </p:nvGrpSpPr>
        <p:grpSpPr bwMode="auto">
          <a:xfrm>
            <a:off x="1187512" y="4823511"/>
            <a:ext cx="832073" cy="368837"/>
            <a:chOff x="1258" y="3108"/>
            <a:chExt cx="373" cy="101"/>
          </a:xfrm>
          <a:solidFill>
            <a:srgbClr val="FFFF00"/>
          </a:solidFill>
        </p:grpSpPr>
        <p:sp>
          <p:nvSpPr>
            <p:cNvPr id="10250" name="Rectangle 10"/>
            <p:cNvSpPr>
              <a:spLocks noChangeArrowheads="1"/>
            </p:cNvSpPr>
            <p:nvPr/>
          </p:nvSpPr>
          <p:spPr bwMode="auto">
            <a:xfrm>
              <a:off x="1258" y="3108"/>
              <a:ext cx="373" cy="101"/>
            </a:xfrm>
            <a:prstGeom prst="rect">
              <a:avLst/>
            </a:prstGeom>
            <a:grp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fontAlgn="auto">
                <a:spcBef>
                  <a:spcPts val="0"/>
                </a:spcBef>
                <a:spcAft>
                  <a:spcPts val="0"/>
                </a:spcAft>
                <a:defRPr/>
              </a:pPr>
              <a:endParaRPr lang="en-US" sz="3200">
                <a:latin typeface="+mn-lt"/>
                <a:cs typeface="+mn-cs"/>
              </a:endParaRPr>
            </a:p>
          </p:txBody>
        </p:sp>
        <p:sp>
          <p:nvSpPr>
            <p:cNvPr id="10251" name="Rectangle 11"/>
            <p:cNvSpPr>
              <a:spLocks noChangeArrowheads="1"/>
            </p:cNvSpPr>
            <p:nvPr/>
          </p:nvSpPr>
          <p:spPr bwMode="auto">
            <a:xfrm>
              <a:off x="1312" y="3128"/>
              <a:ext cx="221" cy="5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767" fontAlgn="auto">
                <a:spcBef>
                  <a:spcPts val="0"/>
                </a:spcBef>
                <a:spcAft>
                  <a:spcPts val="0"/>
                </a:spcAft>
                <a:defRPr/>
              </a:pPr>
              <a:r>
                <a:rPr lang="en-US" sz="1200" dirty="0">
                  <a:solidFill>
                    <a:srgbClr val="000000"/>
                  </a:solidFill>
                  <a:latin typeface="Times New Roman" pitchFamily="18" charset="0"/>
                  <a:cs typeface="+mn-cs"/>
                </a:rPr>
                <a:t>r15 (pc)</a:t>
              </a:r>
            </a:p>
          </p:txBody>
        </p:sp>
      </p:grpSp>
      <p:sp>
        <p:nvSpPr>
          <p:cNvPr id="10253" name="Rectangle 13"/>
          <p:cNvSpPr>
            <a:spLocks noChangeArrowheads="1"/>
          </p:cNvSpPr>
          <p:nvPr/>
        </p:nvSpPr>
        <p:spPr bwMode="auto">
          <a:xfrm>
            <a:off x="1187450" y="4389438"/>
            <a:ext cx="831850" cy="192087"/>
          </a:xfrm>
          <a:prstGeom prst="rect">
            <a:avLst/>
          </a:prstGeom>
          <a:solidFill>
            <a:schemeClr val="accent3"/>
          </a:solidFill>
          <a:ln w="12700">
            <a:solidFill>
              <a:srgbClr val="000000"/>
            </a:solidFill>
            <a:miter lim="800000"/>
            <a:headEnd/>
            <a:tailEnd/>
          </a:ln>
          <a:effectLst/>
          <a:extLst/>
        </p:spPr>
        <p:txBody>
          <a:bodyPr wrap="none" lIns="0" tIns="0" rIns="0" bIns="0" anchor="ctr"/>
          <a:lstStyle/>
          <a:p>
            <a:pPr algn="r"/>
            <a:endParaRPr lang="en-US" sz="3600"/>
          </a:p>
        </p:txBody>
      </p:sp>
      <p:sp>
        <p:nvSpPr>
          <p:cNvPr id="19463" name="Rectangle 14"/>
          <p:cNvSpPr>
            <a:spLocks noChangeArrowheads="1"/>
          </p:cNvSpPr>
          <p:nvPr/>
        </p:nvSpPr>
        <p:spPr bwMode="auto">
          <a:xfrm>
            <a:off x="1246188" y="4573588"/>
            <a:ext cx="5111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a:r>
              <a:rPr lang="en-US" sz="1400">
                <a:solidFill>
                  <a:srgbClr val="000000"/>
                </a:solidFill>
                <a:latin typeface="Times New Roman" pitchFamily="18" charset="0"/>
              </a:rPr>
              <a:t>r14 (lr)</a:t>
            </a:r>
          </a:p>
        </p:txBody>
      </p:sp>
      <p:sp>
        <p:nvSpPr>
          <p:cNvPr id="19464" name="Rectangle 15"/>
          <p:cNvSpPr>
            <a:spLocks noChangeArrowheads="1"/>
          </p:cNvSpPr>
          <p:nvPr/>
        </p:nvSpPr>
        <p:spPr bwMode="auto">
          <a:xfrm>
            <a:off x="1246188" y="4368800"/>
            <a:ext cx="5619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a:r>
              <a:rPr lang="en-US" sz="1400">
                <a:solidFill>
                  <a:srgbClr val="000000"/>
                </a:solidFill>
                <a:latin typeface="Times New Roman" pitchFamily="18" charset="0"/>
              </a:rPr>
              <a:t>r13 (sp)</a:t>
            </a:r>
          </a:p>
        </p:txBody>
      </p:sp>
      <p:sp>
        <p:nvSpPr>
          <p:cNvPr id="19465" name="Rectangle 16"/>
          <p:cNvSpPr>
            <a:spLocks noChangeArrowheads="1"/>
          </p:cNvSpPr>
          <p:nvPr/>
        </p:nvSpPr>
        <p:spPr bwMode="auto">
          <a:xfrm>
            <a:off x="2400300" y="4802188"/>
            <a:ext cx="833438" cy="192087"/>
          </a:xfrm>
          <a:prstGeom prst="rect">
            <a:avLst/>
          </a:prstGeom>
          <a:solidFill>
            <a:srgbClr val="CECECE"/>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0257" name="Rectangle 17"/>
          <p:cNvSpPr>
            <a:spLocks noChangeArrowheads="1"/>
          </p:cNvSpPr>
          <p:nvPr/>
        </p:nvSpPr>
        <p:spPr bwMode="auto">
          <a:xfrm>
            <a:off x="3614738" y="4595813"/>
            <a:ext cx="831850" cy="192087"/>
          </a:xfrm>
          <a:prstGeom prst="rect">
            <a:avLst/>
          </a:prstGeom>
          <a:solidFill>
            <a:schemeClr val="accent6">
              <a:lumMod val="60000"/>
              <a:lumOff val="40000"/>
            </a:schemeClr>
          </a:solidFill>
          <a:ln w="12700">
            <a:solidFill>
              <a:srgbClr val="000000"/>
            </a:solidFill>
            <a:miter lim="800000"/>
            <a:headEnd/>
            <a:tailEnd/>
          </a:ln>
          <a:effectLst/>
          <a:extLst/>
        </p:spPr>
        <p:txBody>
          <a:bodyPr wrap="none" lIns="0" tIns="0" rIns="0" bIns="0" anchor="ctr"/>
          <a:lstStyle/>
          <a:p>
            <a:pPr algn="r"/>
            <a:endParaRPr lang="en-US" sz="3600"/>
          </a:p>
        </p:txBody>
      </p:sp>
      <p:sp>
        <p:nvSpPr>
          <p:cNvPr id="10258" name="Rectangle 18"/>
          <p:cNvSpPr>
            <a:spLocks noChangeArrowheads="1"/>
          </p:cNvSpPr>
          <p:nvPr/>
        </p:nvSpPr>
        <p:spPr bwMode="auto">
          <a:xfrm>
            <a:off x="3614738" y="4389438"/>
            <a:ext cx="831850" cy="192087"/>
          </a:xfrm>
          <a:prstGeom prst="rect">
            <a:avLst/>
          </a:prstGeom>
          <a:solidFill>
            <a:schemeClr val="accent6">
              <a:lumMod val="60000"/>
              <a:lumOff val="40000"/>
            </a:schemeClr>
          </a:solidFill>
          <a:ln w="12700">
            <a:solidFill>
              <a:srgbClr val="000000"/>
            </a:solidFill>
            <a:miter lim="800000"/>
            <a:headEnd/>
            <a:tailEnd/>
          </a:ln>
          <a:effectLst/>
          <a:extLst/>
        </p:spPr>
        <p:txBody>
          <a:bodyPr wrap="none" lIns="0" tIns="0" rIns="0" bIns="0" anchor="ctr"/>
          <a:lstStyle/>
          <a:p>
            <a:pPr algn="r"/>
            <a:endParaRPr lang="en-US" sz="3600"/>
          </a:p>
        </p:txBody>
      </p:sp>
      <p:sp>
        <p:nvSpPr>
          <p:cNvPr id="19468" name="Rectangle 19"/>
          <p:cNvSpPr>
            <a:spLocks noChangeArrowheads="1"/>
          </p:cNvSpPr>
          <p:nvPr/>
        </p:nvSpPr>
        <p:spPr bwMode="auto">
          <a:xfrm>
            <a:off x="3810000" y="4573588"/>
            <a:ext cx="56832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a:r>
              <a:rPr lang="en-US" sz="1400">
                <a:solidFill>
                  <a:srgbClr val="000000"/>
                </a:solidFill>
                <a:latin typeface="Times New Roman" pitchFamily="18" charset="0"/>
              </a:rPr>
              <a:t>r14_svc</a:t>
            </a:r>
          </a:p>
        </p:txBody>
      </p:sp>
      <p:sp>
        <p:nvSpPr>
          <p:cNvPr id="19469" name="Rectangle 20"/>
          <p:cNvSpPr>
            <a:spLocks noChangeArrowheads="1"/>
          </p:cNvSpPr>
          <p:nvPr/>
        </p:nvSpPr>
        <p:spPr bwMode="auto">
          <a:xfrm>
            <a:off x="3810000" y="4368800"/>
            <a:ext cx="56832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a:r>
              <a:rPr lang="en-US" sz="1400">
                <a:solidFill>
                  <a:srgbClr val="000000"/>
                </a:solidFill>
                <a:latin typeface="Times New Roman" pitchFamily="18" charset="0"/>
              </a:rPr>
              <a:t>r13_svc</a:t>
            </a:r>
          </a:p>
        </p:txBody>
      </p:sp>
      <p:sp>
        <p:nvSpPr>
          <p:cNvPr id="19470" name="Rectangle 21"/>
          <p:cNvSpPr>
            <a:spLocks noChangeArrowheads="1"/>
          </p:cNvSpPr>
          <p:nvPr/>
        </p:nvSpPr>
        <p:spPr bwMode="auto">
          <a:xfrm>
            <a:off x="3614738" y="4802188"/>
            <a:ext cx="831850" cy="192087"/>
          </a:xfrm>
          <a:prstGeom prst="rect">
            <a:avLst/>
          </a:prstGeom>
          <a:solidFill>
            <a:srgbClr val="CECECE"/>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0262" name="Rectangle 22"/>
          <p:cNvSpPr>
            <a:spLocks noChangeArrowheads="1"/>
          </p:cNvSpPr>
          <p:nvPr/>
        </p:nvSpPr>
        <p:spPr bwMode="auto">
          <a:xfrm>
            <a:off x="6042025" y="4595813"/>
            <a:ext cx="831850" cy="192087"/>
          </a:xfrm>
          <a:prstGeom prst="rect">
            <a:avLst/>
          </a:prstGeom>
          <a:solidFill>
            <a:schemeClr val="accent6">
              <a:lumMod val="60000"/>
              <a:lumOff val="40000"/>
            </a:schemeClr>
          </a:solidFill>
          <a:ln w="12700">
            <a:solidFill>
              <a:srgbClr val="000000"/>
            </a:solidFill>
            <a:miter lim="800000"/>
            <a:headEnd/>
            <a:tailEnd/>
          </a:ln>
          <a:effectLst/>
          <a:extLst/>
        </p:spPr>
        <p:txBody>
          <a:bodyPr wrap="none" lIns="0" tIns="0" rIns="0" bIns="0" anchor="ctr"/>
          <a:lstStyle/>
          <a:p>
            <a:pPr algn="r"/>
            <a:endParaRPr lang="en-US" sz="3600"/>
          </a:p>
        </p:txBody>
      </p:sp>
      <p:sp>
        <p:nvSpPr>
          <p:cNvPr id="10263" name="Rectangle 23"/>
          <p:cNvSpPr>
            <a:spLocks noChangeArrowheads="1"/>
          </p:cNvSpPr>
          <p:nvPr/>
        </p:nvSpPr>
        <p:spPr bwMode="auto">
          <a:xfrm>
            <a:off x="6042025" y="4389438"/>
            <a:ext cx="831850" cy="192087"/>
          </a:xfrm>
          <a:prstGeom prst="rect">
            <a:avLst/>
          </a:prstGeom>
          <a:solidFill>
            <a:schemeClr val="accent6">
              <a:lumMod val="60000"/>
              <a:lumOff val="40000"/>
            </a:schemeClr>
          </a:solidFill>
          <a:ln w="12700">
            <a:solidFill>
              <a:srgbClr val="000000"/>
            </a:solidFill>
            <a:miter lim="800000"/>
            <a:headEnd/>
            <a:tailEnd/>
          </a:ln>
          <a:effectLst/>
          <a:extLst/>
        </p:spPr>
        <p:txBody>
          <a:bodyPr wrap="none" lIns="0" tIns="0" rIns="0" bIns="0" anchor="ctr"/>
          <a:lstStyle/>
          <a:p>
            <a:pPr algn="r"/>
            <a:endParaRPr lang="en-US" sz="3600"/>
          </a:p>
        </p:txBody>
      </p:sp>
      <p:sp>
        <p:nvSpPr>
          <p:cNvPr id="19473" name="Rectangle 24"/>
          <p:cNvSpPr>
            <a:spLocks noChangeArrowheads="1"/>
          </p:cNvSpPr>
          <p:nvPr/>
        </p:nvSpPr>
        <p:spPr bwMode="auto">
          <a:xfrm>
            <a:off x="6178550" y="4573588"/>
            <a:ext cx="52705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a:r>
              <a:rPr lang="en-US" sz="1400">
                <a:solidFill>
                  <a:srgbClr val="000000"/>
                </a:solidFill>
                <a:latin typeface="Times New Roman" pitchFamily="18" charset="0"/>
              </a:rPr>
              <a:t>r14_irq</a:t>
            </a:r>
          </a:p>
        </p:txBody>
      </p:sp>
      <p:sp>
        <p:nvSpPr>
          <p:cNvPr id="19474" name="Rectangle 25"/>
          <p:cNvSpPr>
            <a:spLocks noChangeArrowheads="1"/>
          </p:cNvSpPr>
          <p:nvPr/>
        </p:nvSpPr>
        <p:spPr bwMode="auto">
          <a:xfrm>
            <a:off x="6178550" y="4368800"/>
            <a:ext cx="52705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a:r>
              <a:rPr lang="en-US" sz="1400">
                <a:solidFill>
                  <a:srgbClr val="000000"/>
                </a:solidFill>
                <a:latin typeface="Times New Roman" pitchFamily="18" charset="0"/>
              </a:rPr>
              <a:t>r13_irq</a:t>
            </a:r>
          </a:p>
        </p:txBody>
      </p:sp>
      <p:sp>
        <p:nvSpPr>
          <p:cNvPr id="19475" name="Rectangle 26"/>
          <p:cNvSpPr>
            <a:spLocks noChangeArrowheads="1"/>
          </p:cNvSpPr>
          <p:nvPr/>
        </p:nvSpPr>
        <p:spPr bwMode="auto">
          <a:xfrm>
            <a:off x="6042025" y="4802188"/>
            <a:ext cx="831850" cy="192087"/>
          </a:xfrm>
          <a:prstGeom prst="rect">
            <a:avLst/>
          </a:prstGeom>
          <a:solidFill>
            <a:srgbClr val="CECECE"/>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0267" name="Rectangle 27"/>
          <p:cNvSpPr>
            <a:spLocks noChangeArrowheads="1"/>
          </p:cNvSpPr>
          <p:nvPr/>
        </p:nvSpPr>
        <p:spPr bwMode="auto">
          <a:xfrm>
            <a:off x="4827588" y="4595813"/>
            <a:ext cx="831850" cy="192087"/>
          </a:xfrm>
          <a:prstGeom prst="rect">
            <a:avLst/>
          </a:prstGeom>
          <a:solidFill>
            <a:schemeClr val="accent6">
              <a:lumMod val="60000"/>
              <a:lumOff val="40000"/>
            </a:schemeClr>
          </a:solidFill>
          <a:ln w="12700">
            <a:solidFill>
              <a:srgbClr val="000000"/>
            </a:solidFill>
            <a:miter lim="800000"/>
            <a:headEnd/>
            <a:tailEnd/>
          </a:ln>
          <a:effectLst/>
          <a:extLst/>
        </p:spPr>
        <p:txBody>
          <a:bodyPr wrap="none" lIns="0" tIns="0" rIns="0" bIns="0" anchor="ctr"/>
          <a:lstStyle/>
          <a:p>
            <a:pPr algn="r"/>
            <a:endParaRPr lang="en-US" sz="3600"/>
          </a:p>
        </p:txBody>
      </p:sp>
      <p:sp>
        <p:nvSpPr>
          <p:cNvPr id="10268" name="Rectangle 28"/>
          <p:cNvSpPr>
            <a:spLocks noChangeArrowheads="1"/>
          </p:cNvSpPr>
          <p:nvPr/>
        </p:nvSpPr>
        <p:spPr bwMode="auto">
          <a:xfrm>
            <a:off x="4827588" y="4389438"/>
            <a:ext cx="831850" cy="192087"/>
          </a:xfrm>
          <a:prstGeom prst="rect">
            <a:avLst/>
          </a:prstGeom>
          <a:solidFill>
            <a:schemeClr val="accent6">
              <a:lumMod val="60000"/>
              <a:lumOff val="40000"/>
            </a:schemeClr>
          </a:solidFill>
          <a:ln w="12700">
            <a:solidFill>
              <a:srgbClr val="000000"/>
            </a:solidFill>
            <a:miter lim="800000"/>
            <a:headEnd/>
            <a:tailEnd/>
          </a:ln>
          <a:effectLst/>
          <a:extLst/>
        </p:spPr>
        <p:txBody>
          <a:bodyPr wrap="none" lIns="0" tIns="0" rIns="0" bIns="0" anchor="ctr"/>
          <a:lstStyle/>
          <a:p>
            <a:pPr algn="r"/>
            <a:endParaRPr lang="en-US" sz="3600"/>
          </a:p>
        </p:txBody>
      </p:sp>
      <p:sp>
        <p:nvSpPr>
          <p:cNvPr id="19478" name="Rectangle 29"/>
          <p:cNvSpPr>
            <a:spLocks noChangeArrowheads="1"/>
          </p:cNvSpPr>
          <p:nvPr/>
        </p:nvSpPr>
        <p:spPr bwMode="auto">
          <a:xfrm>
            <a:off x="5014913" y="4573588"/>
            <a:ext cx="547687"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a:r>
              <a:rPr lang="en-US" sz="1400">
                <a:solidFill>
                  <a:srgbClr val="000000"/>
                </a:solidFill>
                <a:latin typeface="Times New Roman" pitchFamily="18" charset="0"/>
              </a:rPr>
              <a:t>r14_abt</a:t>
            </a:r>
          </a:p>
        </p:txBody>
      </p:sp>
      <p:sp>
        <p:nvSpPr>
          <p:cNvPr id="19479" name="Rectangle 30"/>
          <p:cNvSpPr>
            <a:spLocks noChangeArrowheads="1"/>
          </p:cNvSpPr>
          <p:nvPr/>
        </p:nvSpPr>
        <p:spPr bwMode="auto">
          <a:xfrm>
            <a:off x="5014913" y="4368800"/>
            <a:ext cx="547687"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a:r>
              <a:rPr lang="en-US" sz="1400">
                <a:solidFill>
                  <a:srgbClr val="000000"/>
                </a:solidFill>
                <a:latin typeface="Times New Roman" pitchFamily="18" charset="0"/>
              </a:rPr>
              <a:t>r13_abt</a:t>
            </a:r>
          </a:p>
        </p:txBody>
      </p:sp>
      <p:sp>
        <p:nvSpPr>
          <p:cNvPr id="19480" name="Rectangle 31"/>
          <p:cNvSpPr>
            <a:spLocks noChangeArrowheads="1"/>
          </p:cNvSpPr>
          <p:nvPr/>
        </p:nvSpPr>
        <p:spPr bwMode="auto">
          <a:xfrm>
            <a:off x="4827588" y="4802188"/>
            <a:ext cx="831850" cy="192087"/>
          </a:xfrm>
          <a:prstGeom prst="rect">
            <a:avLst/>
          </a:prstGeom>
          <a:solidFill>
            <a:srgbClr val="CECECE"/>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0272" name="Rectangle 32"/>
          <p:cNvSpPr>
            <a:spLocks noChangeArrowheads="1"/>
          </p:cNvSpPr>
          <p:nvPr/>
        </p:nvSpPr>
        <p:spPr bwMode="auto">
          <a:xfrm>
            <a:off x="7254875" y="4595813"/>
            <a:ext cx="831850" cy="192087"/>
          </a:xfrm>
          <a:prstGeom prst="rect">
            <a:avLst/>
          </a:prstGeom>
          <a:solidFill>
            <a:schemeClr val="accent6">
              <a:lumMod val="60000"/>
              <a:lumOff val="40000"/>
            </a:schemeClr>
          </a:solidFill>
          <a:ln w="12700">
            <a:solidFill>
              <a:srgbClr val="000000"/>
            </a:solidFill>
            <a:miter lim="800000"/>
            <a:headEnd/>
            <a:tailEnd/>
          </a:ln>
          <a:effectLst/>
          <a:extLst/>
        </p:spPr>
        <p:txBody>
          <a:bodyPr wrap="none" lIns="0" tIns="0" rIns="0" bIns="0" anchor="ctr"/>
          <a:lstStyle/>
          <a:p>
            <a:pPr algn="r"/>
            <a:endParaRPr lang="en-US" sz="3600"/>
          </a:p>
        </p:txBody>
      </p:sp>
      <p:sp>
        <p:nvSpPr>
          <p:cNvPr id="10273" name="Rectangle 33"/>
          <p:cNvSpPr>
            <a:spLocks noChangeArrowheads="1"/>
          </p:cNvSpPr>
          <p:nvPr/>
        </p:nvSpPr>
        <p:spPr bwMode="auto">
          <a:xfrm>
            <a:off x="7254875" y="4389438"/>
            <a:ext cx="831850" cy="192087"/>
          </a:xfrm>
          <a:prstGeom prst="rect">
            <a:avLst/>
          </a:prstGeom>
          <a:solidFill>
            <a:schemeClr val="accent6">
              <a:lumMod val="60000"/>
              <a:lumOff val="40000"/>
            </a:schemeClr>
          </a:solidFill>
          <a:ln w="12700">
            <a:solidFill>
              <a:srgbClr val="000000"/>
            </a:solidFill>
            <a:miter lim="800000"/>
            <a:headEnd/>
            <a:tailEnd/>
          </a:ln>
          <a:effectLst/>
          <a:extLst/>
        </p:spPr>
        <p:txBody>
          <a:bodyPr wrap="none" lIns="0" tIns="0" rIns="0" bIns="0" anchor="ctr"/>
          <a:lstStyle/>
          <a:p>
            <a:pPr algn="r"/>
            <a:endParaRPr lang="en-US" sz="3600"/>
          </a:p>
        </p:txBody>
      </p:sp>
      <p:sp>
        <p:nvSpPr>
          <p:cNvPr id="19483" name="Rectangle 34"/>
          <p:cNvSpPr>
            <a:spLocks noChangeArrowheads="1"/>
          </p:cNvSpPr>
          <p:nvPr/>
        </p:nvSpPr>
        <p:spPr bwMode="auto">
          <a:xfrm>
            <a:off x="7385050" y="4589463"/>
            <a:ext cx="633413"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a:r>
              <a:rPr lang="en-US" sz="1200">
                <a:solidFill>
                  <a:srgbClr val="000000"/>
                </a:solidFill>
                <a:latin typeface="Times New Roman" pitchFamily="18" charset="0"/>
              </a:rPr>
              <a:t>r14_undef</a:t>
            </a:r>
          </a:p>
        </p:txBody>
      </p:sp>
      <p:sp>
        <p:nvSpPr>
          <p:cNvPr id="19484" name="Rectangle 35"/>
          <p:cNvSpPr>
            <a:spLocks noChangeArrowheads="1"/>
          </p:cNvSpPr>
          <p:nvPr/>
        </p:nvSpPr>
        <p:spPr bwMode="auto">
          <a:xfrm>
            <a:off x="7385050" y="4384675"/>
            <a:ext cx="633413"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a:r>
              <a:rPr lang="en-US" sz="1200">
                <a:solidFill>
                  <a:srgbClr val="000000"/>
                </a:solidFill>
                <a:latin typeface="Times New Roman" pitchFamily="18" charset="0"/>
              </a:rPr>
              <a:t>r13_undef</a:t>
            </a:r>
          </a:p>
        </p:txBody>
      </p:sp>
      <p:sp>
        <p:nvSpPr>
          <p:cNvPr id="19485" name="Rectangle 36"/>
          <p:cNvSpPr>
            <a:spLocks noChangeArrowheads="1"/>
          </p:cNvSpPr>
          <p:nvPr/>
        </p:nvSpPr>
        <p:spPr bwMode="auto">
          <a:xfrm>
            <a:off x="960438" y="1371600"/>
            <a:ext cx="1441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600">
                <a:solidFill>
                  <a:srgbClr val="000000"/>
                </a:solidFill>
                <a:latin typeface="Times New Roman" pitchFamily="18" charset="0"/>
              </a:rPr>
              <a:t>User32/System</a:t>
            </a:r>
          </a:p>
        </p:txBody>
      </p:sp>
      <p:sp>
        <p:nvSpPr>
          <p:cNvPr id="19486" name="Rectangle 37"/>
          <p:cNvSpPr>
            <a:spLocks noChangeArrowheads="1"/>
          </p:cNvSpPr>
          <p:nvPr/>
        </p:nvSpPr>
        <p:spPr bwMode="auto">
          <a:xfrm>
            <a:off x="2468563" y="1382713"/>
            <a:ext cx="72072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600">
                <a:solidFill>
                  <a:srgbClr val="000000"/>
                </a:solidFill>
                <a:latin typeface="Times New Roman" pitchFamily="18" charset="0"/>
              </a:rPr>
              <a:t>FIQ32</a:t>
            </a:r>
          </a:p>
        </p:txBody>
      </p:sp>
      <p:sp>
        <p:nvSpPr>
          <p:cNvPr id="19487" name="Rectangle 38"/>
          <p:cNvSpPr>
            <a:spLocks noChangeArrowheads="1"/>
          </p:cNvSpPr>
          <p:nvPr/>
        </p:nvSpPr>
        <p:spPr bwMode="auto">
          <a:xfrm>
            <a:off x="3451225" y="1382713"/>
            <a:ext cx="12827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600">
                <a:solidFill>
                  <a:srgbClr val="000000"/>
                </a:solidFill>
                <a:latin typeface="Times New Roman" pitchFamily="18" charset="0"/>
              </a:rPr>
              <a:t>Supervisor32</a:t>
            </a:r>
          </a:p>
        </p:txBody>
      </p:sp>
      <p:sp>
        <p:nvSpPr>
          <p:cNvPr id="19488" name="Rectangle 39"/>
          <p:cNvSpPr>
            <a:spLocks noChangeArrowheads="1"/>
          </p:cNvSpPr>
          <p:nvPr/>
        </p:nvSpPr>
        <p:spPr bwMode="auto">
          <a:xfrm>
            <a:off x="4837113" y="1382713"/>
            <a:ext cx="922337"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600">
                <a:solidFill>
                  <a:srgbClr val="000000"/>
                </a:solidFill>
                <a:latin typeface="Times New Roman" pitchFamily="18" charset="0"/>
              </a:rPr>
              <a:t>Abort32 </a:t>
            </a:r>
          </a:p>
        </p:txBody>
      </p:sp>
      <p:sp>
        <p:nvSpPr>
          <p:cNvPr id="19489" name="Rectangle 40"/>
          <p:cNvSpPr>
            <a:spLocks noChangeArrowheads="1"/>
          </p:cNvSpPr>
          <p:nvPr/>
        </p:nvSpPr>
        <p:spPr bwMode="auto">
          <a:xfrm>
            <a:off x="6107113" y="1382713"/>
            <a:ext cx="7429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600">
                <a:solidFill>
                  <a:srgbClr val="000000"/>
                </a:solidFill>
                <a:latin typeface="Times New Roman" pitchFamily="18" charset="0"/>
              </a:rPr>
              <a:t>IRQ32</a:t>
            </a:r>
          </a:p>
        </p:txBody>
      </p:sp>
      <p:sp>
        <p:nvSpPr>
          <p:cNvPr id="19490" name="Rectangle 41"/>
          <p:cNvSpPr>
            <a:spLocks noChangeArrowheads="1"/>
          </p:cNvSpPr>
          <p:nvPr/>
        </p:nvSpPr>
        <p:spPr bwMode="auto">
          <a:xfrm>
            <a:off x="7104063" y="1382713"/>
            <a:ext cx="12573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600">
                <a:solidFill>
                  <a:srgbClr val="000000"/>
                </a:solidFill>
                <a:latin typeface="Times New Roman" pitchFamily="18" charset="0"/>
              </a:rPr>
              <a:t>Undefined32</a:t>
            </a:r>
          </a:p>
        </p:txBody>
      </p:sp>
      <p:grpSp>
        <p:nvGrpSpPr>
          <p:cNvPr id="10284" name="Group 44"/>
          <p:cNvGrpSpPr>
            <a:grpSpLocks/>
          </p:cNvGrpSpPr>
          <p:nvPr/>
        </p:nvGrpSpPr>
        <p:grpSpPr bwMode="auto">
          <a:xfrm>
            <a:off x="1200896" y="5566887"/>
            <a:ext cx="832073" cy="251680"/>
            <a:chOff x="1264" y="3512"/>
            <a:chExt cx="373" cy="133"/>
          </a:xfrm>
          <a:solidFill>
            <a:srgbClr val="00B0F0"/>
          </a:solidFill>
        </p:grpSpPr>
        <p:sp>
          <p:nvSpPr>
            <p:cNvPr id="10282" name="Rectangle 42"/>
            <p:cNvSpPr>
              <a:spLocks noChangeArrowheads="1"/>
            </p:cNvSpPr>
            <p:nvPr/>
          </p:nvSpPr>
          <p:spPr bwMode="auto">
            <a:xfrm>
              <a:off x="1264" y="3512"/>
              <a:ext cx="373" cy="133"/>
            </a:xfrm>
            <a:prstGeom prst="rect">
              <a:avLst/>
            </a:prstGeom>
            <a:grp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fontAlgn="auto">
                <a:spcBef>
                  <a:spcPts val="0"/>
                </a:spcBef>
                <a:spcAft>
                  <a:spcPts val="0"/>
                </a:spcAft>
                <a:defRPr/>
              </a:pPr>
              <a:endParaRPr lang="en-US" sz="3600">
                <a:latin typeface="+mn-lt"/>
                <a:cs typeface="+mn-cs"/>
              </a:endParaRPr>
            </a:p>
          </p:txBody>
        </p:sp>
        <p:sp>
          <p:nvSpPr>
            <p:cNvPr id="10283" name="Rectangle 43"/>
            <p:cNvSpPr>
              <a:spLocks noChangeArrowheads="1"/>
            </p:cNvSpPr>
            <p:nvPr/>
          </p:nvSpPr>
          <p:spPr bwMode="auto">
            <a:xfrm>
              <a:off x="1336" y="3531"/>
              <a:ext cx="134" cy="11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09767" fontAlgn="auto">
                <a:spcBef>
                  <a:spcPts val="0"/>
                </a:spcBef>
                <a:spcAft>
                  <a:spcPts val="0"/>
                </a:spcAft>
                <a:defRPr/>
              </a:pPr>
              <a:r>
                <a:rPr lang="en-US" sz="1400" dirty="0" err="1">
                  <a:solidFill>
                    <a:srgbClr val="000000"/>
                  </a:solidFill>
                  <a:latin typeface="Times New Roman" pitchFamily="18" charset="0"/>
                  <a:cs typeface="+mn-cs"/>
                </a:rPr>
                <a:t>cpsr</a:t>
              </a:r>
              <a:endParaRPr lang="en-US" sz="1400" dirty="0">
                <a:solidFill>
                  <a:srgbClr val="000000"/>
                </a:solidFill>
                <a:latin typeface="Times New Roman" pitchFamily="18" charset="0"/>
                <a:cs typeface="+mn-cs"/>
              </a:endParaRPr>
            </a:p>
          </p:txBody>
        </p:sp>
      </p:grpSp>
      <p:grpSp>
        <p:nvGrpSpPr>
          <p:cNvPr id="19492" name="Group 101"/>
          <p:cNvGrpSpPr>
            <a:grpSpLocks/>
          </p:cNvGrpSpPr>
          <p:nvPr/>
        </p:nvGrpSpPr>
        <p:grpSpPr bwMode="auto">
          <a:xfrm>
            <a:off x="1187450" y="1690688"/>
            <a:ext cx="831850" cy="2686050"/>
            <a:chOff x="1258" y="1464"/>
            <a:chExt cx="373" cy="1419"/>
          </a:xfrm>
        </p:grpSpPr>
        <p:sp>
          <p:nvSpPr>
            <p:cNvPr id="19654" name="Rectangle 74"/>
            <p:cNvSpPr>
              <a:spLocks noChangeArrowheads="1"/>
            </p:cNvSpPr>
            <p:nvPr/>
          </p:nvSpPr>
          <p:spPr bwMode="auto">
            <a:xfrm>
              <a:off x="1258" y="2782"/>
              <a:ext cx="373" cy="1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655" name="Rectangle 75"/>
            <p:cNvSpPr>
              <a:spLocks noChangeArrowheads="1"/>
            </p:cNvSpPr>
            <p:nvPr/>
          </p:nvSpPr>
          <p:spPr bwMode="auto">
            <a:xfrm>
              <a:off x="1258" y="2673"/>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656" name="Rectangle 76"/>
            <p:cNvSpPr>
              <a:spLocks noChangeArrowheads="1"/>
            </p:cNvSpPr>
            <p:nvPr/>
          </p:nvSpPr>
          <p:spPr bwMode="auto">
            <a:xfrm>
              <a:off x="1342" y="2769"/>
              <a:ext cx="10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r12</a:t>
              </a:r>
            </a:p>
          </p:txBody>
        </p:sp>
        <p:sp>
          <p:nvSpPr>
            <p:cNvPr id="19657" name="Rectangle 77"/>
            <p:cNvSpPr>
              <a:spLocks noChangeArrowheads="1"/>
            </p:cNvSpPr>
            <p:nvPr/>
          </p:nvSpPr>
          <p:spPr bwMode="auto">
            <a:xfrm>
              <a:off x="1258" y="2564"/>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658" name="Rectangle 78"/>
            <p:cNvSpPr>
              <a:spLocks noChangeArrowheads="1"/>
            </p:cNvSpPr>
            <p:nvPr/>
          </p:nvSpPr>
          <p:spPr bwMode="auto">
            <a:xfrm>
              <a:off x="1342" y="2551"/>
              <a:ext cx="10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r10</a:t>
              </a:r>
            </a:p>
          </p:txBody>
        </p:sp>
        <p:sp>
          <p:nvSpPr>
            <p:cNvPr id="19659" name="Rectangle 79"/>
            <p:cNvSpPr>
              <a:spLocks noChangeArrowheads="1"/>
            </p:cNvSpPr>
            <p:nvPr/>
          </p:nvSpPr>
          <p:spPr bwMode="auto">
            <a:xfrm>
              <a:off x="1258" y="2455"/>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660" name="Rectangle 80"/>
            <p:cNvSpPr>
              <a:spLocks noChangeArrowheads="1"/>
            </p:cNvSpPr>
            <p:nvPr/>
          </p:nvSpPr>
          <p:spPr bwMode="auto">
            <a:xfrm>
              <a:off x="1342" y="2660"/>
              <a:ext cx="10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r11</a:t>
              </a:r>
            </a:p>
          </p:txBody>
        </p:sp>
        <p:sp>
          <p:nvSpPr>
            <p:cNvPr id="19661" name="Rectangle 81"/>
            <p:cNvSpPr>
              <a:spLocks noChangeArrowheads="1"/>
            </p:cNvSpPr>
            <p:nvPr/>
          </p:nvSpPr>
          <p:spPr bwMode="auto">
            <a:xfrm>
              <a:off x="1258" y="2346"/>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662" name="Rectangle 82"/>
            <p:cNvSpPr>
              <a:spLocks noChangeArrowheads="1"/>
            </p:cNvSpPr>
            <p:nvPr/>
          </p:nvSpPr>
          <p:spPr bwMode="auto">
            <a:xfrm>
              <a:off x="1360" y="2443"/>
              <a:ext cx="6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r9</a:t>
              </a:r>
            </a:p>
          </p:txBody>
        </p:sp>
        <p:sp>
          <p:nvSpPr>
            <p:cNvPr id="19663" name="Rectangle 83"/>
            <p:cNvSpPr>
              <a:spLocks noChangeArrowheads="1"/>
            </p:cNvSpPr>
            <p:nvPr/>
          </p:nvSpPr>
          <p:spPr bwMode="auto">
            <a:xfrm>
              <a:off x="1360" y="2335"/>
              <a:ext cx="6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r8</a:t>
              </a:r>
            </a:p>
          </p:txBody>
        </p:sp>
        <p:grpSp>
          <p:nvGrpSpPr>
            <p:cNvPr id="19664" name="Group 100"/>
            <p:cNvGrpSpPr>
              <a:grpSpLocks/>
            </p:cNvGrpSpPr>
            <p:nvPr/>
          </p:nvGrpSpPr>
          <p:grpSpPr bwMode="auto">
            <a:xfrm>
              <a:off x="1258" y="1464"/>
              <a:ext cx="373" cy="875"/>
              <a:chOff x="1258" y="1464"/>
              <a:chExt cx="373" cy="875"/>
            </a:xfrm>
          </p:grpSpPr>
          <p:sp>
            <p:nvSpPr>
              <p:cNvPr id="19665" name="Rectangle 84"/>
              <p:cNvSpPr>
                <a:spLocks noChangeArrowheads="1"/>
              </p:cNvSpPr>
              <p:nvPr/>
            </p:nvSpPr>
            <p:spPr bwMode="auto">
              <a:xfrm>
                <a:off x="1258" y="2237"/>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666" name="Rectangle 85"/>
              <p:cNvSpPr>
                <a:spLocks noChangeArrowheads="1"/>
              </p:cNvSpPr>
              <p:nvPr/>
            </p:nvSpPr>
            <p:spPr bwMode="auto">
              <a:xfrm>
                <a:off x="1258" y="1911"/>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667" name="Rectangle 86"/>
              <p:cNvSpPr>
                <a:spLocks noChangeArrowheads="1"/>
              </p:cNvSpPr>
              <p:nvPr/>
            </p:nvSpPr>
            <p:spPr bwMode="auto">
              <a:xfrm>
                <a:off x="1360" y="2225"/>
                <a:ext cx="6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r7</a:t>
                </a:r>
              </a:p>
            </p:txBody>
          </p:sp>
          <p:sp>
            <p:nvSpPr>
              <p:cNvPr id="19668" name="Rectangle 87"/>
              <p:cNvSpPr>
                <a:spLocks noChangeArrowheads="1"/>
              </p:cNvSpPr>
              <p:nvPr/>
            </p:nvSpPr>
            <p:spPr bwMode="auto">
              <a:xfrm>
                <a:off x="1360" y="1905"/>
                <a:ext cx="6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r4</a:t>
                </a:r>
              </a:p>
            </p:txBody>
          </p:sp>
          <p:sp>
            <p:nvSpPr>
              <p:cNvPr id="19669" name="Rectangle 88"/>
              <p:cNvSpPr>
                <a:spLocks noChangeArrowheads="1"/>
              </p:cNvSpPr>
              <p:nvPr/>
            </p:nvSpPr>
            <p:spPr bwMode="auto">
              <a:xfrm>
                <a:off x="1258" y="2019"/>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670" name="Rectangle 89"/>
              <p:cNvSpPr>
                <a:spLocks noChangeArrowheads="1"/>
              </p:cNvSpPr>
              <p:nvPr/>
            </p:nvSpPr>
            <p:spPr bwMode="auto">
              <a:xfrm>
                <a:off x="1360" y="2008"/>
                <a:ext cx="6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r5</a:t>
                </a:r>
              </a:p>
            </p:txBody>
          </p:sp>
          <p:sp>
            <p:nvSpPr>
              <p:cNvPr id="19671" name="Rectangle 90"/>
              <p:cNvSpPr>
                <a:spLocks noChangeArrowheads="1"/>
              </p:cNvSpPr>
              <p:nvPr/>
            </p:nvSpPr>
            <p:spPr bwMode="auto">
              <a:xfrm>
                <a:off x="1258" y="2128"/>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672" name="Rectangle 91"/>
              <p:cNvSpPr>
                <a:spLocks noChangeArrowheads="1"/>
              </p:cNvSpPr>
              <p:nvPr/>
            </p:nvSpPr>
            <p:spPr bwMode="auto">
              <a:xfrm>
                <a:off x="1258" y="1693"/>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673" name="Rectangle 92"/>
              <p:cNvSpPr>
                <a:spLocks noChangeArrowheads="1"/>
              </p:cNvSpPr>
              <p:nvPr/>
            </p:nvSpPr>
            <p:spPr bwMode="auto">
              <a:xfrm>
                <a:off x="1360" y="1681"/>
                <a:ext cx="6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r2</a:t>
                </a:r>
              </a:p>
            </p:txBody>
          </p:sp>
          <p:sp>
            <p:nvSpPr>
              <p:cNvPr id="19674" name="Rectangle 93"/>
              <p:cNvSpPr>
                <a:spLocks noChangeArrowheads="1"/>
              </p:cNvSpPr>
              <p:nvPr/>
            </p:nvSpPr>
            <p:spPr bwMode="auto">
              <a:xfrm>
                <a:off x="1258" y="1802"/>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675" name="Rectangle 94"/>
              <p:cNvSpPr>
                <a:spLocks noChangeArrowheads="1"/>
              </p:cNvSpPr>
              <p:nvPr/>
            </p:nvSpPr>
            <p:spPr bwMode="auto">
              <a:xfrm>
                <a:off x="1258" y="1584"/>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676" name="Rectangle 95"/>
              <p:cNvSpPr>
                <a:spLocks noChangeArrowheads="1"/>
              </p:cNvSpPr>
              <p:nvPr/>
            </p:nvSpPr>
            <p:spPr bwMode="auto">
              <a:xfrm>
                <a:off x="1360" y="1579"/>
                <a:ext cx="6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r1</a:t>
                </a:r>
              </a:p>
            </p:txBody>
          </p:sp>
          <p:sp>
            <p:nvSpPr>
              <p:cNvPr id="19677" name="Rectangle 96"/>
              <p:cNvSpPr>
                <a:spLocks noChangeArrowheads="1"/>
              </p:cNvSpPr>
              <p:nvPr/>
            </p:nvSpPr>
            <p:spPr bwMode="auto">
              <a:xfrm>
                <a:off x="1258" y="1475"/>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678" name="Rectangle 97"/>
              <p:cNvSpPr>
                <a:spLocks noChangeArrowheads="1"/>
              </p:cNvSpPr>
              <p:nvPr/>
            </p:nvSpPr>
            <p:spPr bwMode="auto">
              <a:xfrm>
                <a:off x="1360" y="1464"/>
                <a:ext cx="6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r0</a:t>
                </a:r>
              </a:p>
            </p:txBody>
          </p:sp>
          <p:sp>
            <p:nvSpPr>
              <p:cNvPr id="19679" name="Rectangle 98"/>
              <p:cNvSpPr>
                <a:spLocks noChangeArrowheads="1"/>
              </p:cNvSpPr>
              <p:nvPr/>
            </p:nvSpPr>
            <p:spPr bwMode="auto">
              <a:xfrm>
                <a:off x="1360" y="1797"/>
                <a:ext cx="6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r3</a:t>
                </a:r>
              </a:p>
            </p:txBody>
          </p:sp>
          <p:sp>
            <p:nvSpPr>
              <p:cNvPr id="19680" name="Rectangle 99"/>
              <p:cNvSpPr>
                <a:spLocks noChangeArrowheads="1"/>
              </p:cNvSpPr>
              <p:nvPr/>
            </p:nvSpPr>
            <p:spPr bwMode="auto">
              <a:xfrm>
                <a:off x="1360" y="2116"/>
                <a:ext cx="6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r6</a:t>
                </a:r>
              </a:p>
            </p:txBody>
          </p:sp>
        </p:grpSp>
      </p:grpSp>
      <p:grpSp>
        <p:nvGrpSpPr>
          <p:cNvPr id="19493" name="Group 118"/>
          <p:cNvGrpSpPr>
            <a:grpSpLocks/>
          </p:cNvGrpSpPr>
          <p:nvPr/>
        </p:nvGrpSpPr>
        <p:grpSpPr bwMode="auto">
          <a:xfrm>
            <a:off x="2398713" y="1690688"/>
            <a:ext cx="835025" cy="1655762"/>
            <a:chOff x="1801" y="1464"/>
            <a:chExt cx="374" cy="875"/>
          </a:xfrm>
        </p:grpSpPr>
        <p:sp>
          <p:nvSpPr>
            <p:cNvPr id="19638" name="Rectangle 102"/>
            <p:cNvSpPr>
              <a:spLocks noChangeArrowheads="1"/>
            </p:cNvSpPr>
            <p:nvPr/>
          </p:nvSpPr>
          <p:spPr bwMode="auto">
            <a:xfrm>
              <a:off x="1801" y="2237"/>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639" name="Rectangle 103"/>
            <p:cNvSpPr>
              <a:spLocks noChangeArrowheads="1"/>
            </p:cNvSpPr>
            <p:nvPr/>
          </p:nvSpPr>
          <p:spPr bwMode="auto">
            <a:xfrm>
              <a:off x="1801" y="1911"/>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640" name="Rectangle 104"/>
            <p:cNvSpPr>
              <a:spLocks noChangeArrowheads="1"/>
            </p:cNvSpPr>
            <p:nvPr/>
          </p:nvSpPr>
          <p:spPr bwMode="auto">
            <a:xfrm>
              <a:off x="1904" y="2225"/>
              <a:ext cx="6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r7</a:t>
              </a:r>
            </a:p>
          </p:txBody>
        </p:sp>
        <p:sp>
          <p:nvSpPr>
            <p:cNvPr id="19641" name="Rectangle 105"/>
            <p:cNvSpPr>
              <a:spLocks noChangeArrowheads="1"/>
            </p:cNvSpPr>
            <p:nvPr/>
          </p:nvSpPr>
          <p:spPr bwMode="auto">
            <a:xfrm>
              <a:off x="1904" y="1905"/>
              <a:ext cx="6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r4</a:t>
              </a:r>
            </a:p>
          </p:txBody>
        </p:sp>
        <p:sp>
          <p:nvSpPr>
            <p:cNvPr id="19642" name="Rectangle 106"/>
            <p:cNvSpPr>
              <a:spLocks noChangeArrowheads="1"/>
            </p:cNvSpPr>
            <p:nvPr/>
          </p:nvSpPr>
          <p:spPr bwMode="auto">
            <a:xfrm>
              <a:off x="1801" y="2019"/>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643" name="Rectangle 107"/>
            <p:cNvSpPr>
              <a:spLocks noChangeArrowheads="1"/>
            </p:cNvSpPr>
            <p:nvPr/>
          </p:nvSpPr>
          <p:spPr bwMode="auto">
            <a:xfrm>
              <a:off x="1904" y="2008"/>
              <a:ext cx="6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r5</a:t>
              </a:r>
            </a:p>
          </p:txBody>
        </p:sp>
        <p:sp>
          <p:nvSpPr>
            <p:cNvPr id="19644" name="Rectangle 108"/>
            <p:cNvSpPr>
              <a:spLocks noChangeArrowheads="1"/>
            </p:cNvSpPr>
            <p:nvPr/>
          </p:nvSpPr>
          <p:spPr bwMode="auto">
            <a:xfrm>
              <a:off x="1801" y="2128"/>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645" name="Rectangle 109"/>
            <p:cNvSpPr>
              <a:spLocks noChangeArrowheads="1"/>
            </p:cNvSpPr>
            <p:nvPr/>
          </p:nvSpPr>
          <p:spPr bwMode="auto">
            <a:xfrm>
              <a:off x="1801" y="1693"/>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646" name="Rectangle 110"/>
            <p:cNvSpPr>
              <a:spLocks noChangeArrowheads="1"/>
            </p:cNvSpPr>
            <p:nvPr/>
          </p:nvSpPr>
          <p:spPr bwMode="auto">
            <a:xfrm>
              <a:off x="1904" y="1681"/>
              <a:ext cx="6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r2</a:t>
              </a:r>
            </a:p>
          </p:txBody>
        </p:sp>
        <p:sp>
          <p:nvSpPr>
            <p:cNvPr id="19647" name="Rectangle 111"/>
            <p:cNvSpPr>
              <a:spLocks noChangeArrowheads="1"/>
            </p:cNvSpPr>
            <p:nvPr/>
          </p:nvSpPr>
          <p:spPr bwMode="auto">
            <a:xfrm>
              <a:off x="1801" y="1802"/>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648" name="Rectangle 112"/>
            <p:cNvSpPr>
              <a:spLocks noChangeArrowheads="1"/>
            </p:cNvSpPr>
            <p:nvPr/>
          </p:nvSpPr>
          <p:spPr bwMode="auto">
            <a:xfrm>
              <a:off x="1801" y="1584"/>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649" name="Rectangle 113"/>
            <p:cNvSpPr>
              <a:spLocks noChangeArrowheads="1"/>
            </p:cNvSpPr>
            <p:nvPr/>
          </p:nvSpPr>
          <p:spPr bwMode="auto">
            <a:xfrm>
              <a:off x="1904" y="1579"/>
              <a:ext cx="6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r1</a:t>
              </a:r>
            </a:p>
          </p:txBody>
        </p:sp>
        <p:sp>
          <p:nvSpPr>
            <p:cNvPr id="19650" name="Rectangle 114"/>
            <p:cNvSpPr>
              <a:spLocks noChangeArrowheads="1"/>
            </p:cNvSpPr>
            <p:nvPr/>
          </p:nvSpPr>
          <p:spPr bwMode="auto">
            <a:xfrm>
              <a:off x="1801" y="1475"/>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651" name="Rectangle 115"/>
            <p:cNvSpPr>
              <a:spLocks noChangeArrowheads="1"/>
            </p:cNvSpPr>
            <p:nvPr/>
          </p:nvSpPr>
          <p:spPr bwMode="auto">
            <a:xfrm>
              <a:off x="1904" y="1464"/>
              <a:ext cx="6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r0</a:t>
              </a:r>
            </a:p>
          </p:txBody>
        </p:sp>
        <p:sp>
          <p:nvSpPr>
            <p:cNvPr id="19652" name="Rectangle 116"/>
            <p:cNvSpPr>
              <a:spLocks noChangeArrowheads="1"/>
            </p:cNvSpPr>
            <p:nvPr/>
          </p:nvSpPr>
          <p:spPr bwMode="auto">
            <a:xfrm>
              <a:off x="1904" y="1797"/>
              <a:ext cx="6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r3</a:t>
              </a:r>
            </a:p>
          </p:txBody>
        </p:sp>
        <p:sp>
          <p:nvSpPr>
            <p:cNvPr id="19653" name="Rectangle 117"/>
            <p:cNvSpPr>
              <a:spLocks noChangeArrowheads="1"/>
            </p:cNvSpPr>
            <p:nvPr/>
          </p:nvSpPr>
          <p:spPr bwMode="auto">
            <a:xfrm>
              <a:off x="1904" y="2116"/>
              <a:ext cx="6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r6</a:t>
              </a:r>
            </a:p>
          </p:txBody>
        </p:sp>
      </p:grpSp>
      <p:grpSp>
        <p:nvGrpSpPr>
          <p:cNvPr id="19494" name="Group 146"/>
          <p:cNvGrpSpPr>
            <a:grpSpLocks/>
          </p:cNvGrpSpPr>
          <p:nvPr/>
        </p:nvGrpSpPr>
        <p:grpSpPr bwMode="auto">
          <a:xfrm>
            <a:off x="3611563" y="1690688"/>
            <a:ext cx="835025" cy="2686050"/>
            <a:chOff x="2345" y="1464"/>
            <a:chExt cx="374" cy="1419"/>
          </a:xfrm>
        </p:grpSpPr>
        <p:sp>
          <p:nvSpPr>
            <p:cNvPr id="19611" name="Rectangle 119"/>
            <p:cNvSpPr>
              <a:spLocks noChangeArrowheads="1"/>
            </p:cNvSpPr>
            <p:nvPr/>
          </p:nvSpPr>
          <p:spPr bwMode="auto">
            <a:xfrm>
              <a:off x="2345" y="2782"/>
              <a:ext cx="374" cy="1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612" name="Rectangle 120"/>
            <p:cNvSpPr>
              <a:spLocks noChangeArrowheads="1"/>
            </p:cNvSpPr>
            <p:nvPr/>
          </p:nvSpPr>
          <p:spPr bwMode="auto">
            <a:xfrm>
              <a:off x="2345" y="2673"/>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613" name="Rectangle 121"/>
            <p:cNvSpPr>
              <a:spLocks noChangeArrowheads="1"/>
            </p:cNvSpPr>
            <p:nvPr/>
          </p:nvSpPr>
          <p:spPr bwMode="auto">
            <a:xfrm>
              <a:off x="2429" y="2769"/>
              <a:ext cx="10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r12</a:t>
              </a:r>
            </a:p>
          </p:txBody>
        </p:sp>
        <p:sp>
          <p:nvSpPr>
            <p:cNvPr id="19614" name="Rectangle 122"/>
            <p:cNvSpPr>
              <a:spLocks noChangeArrowheads="1"/>
            </p:cNvSpPr>
            <p:nvPr/>
          </p:nvSpPr>
          <p:spPr bwMode="auto">
            <a:xfrm>
              <a:off x="2345" y="2564"/>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615" name="Rectangle 123"/>
            <p:cNvSpPr>
              <a:spLocks noChangeArrowheads="1"/>
            </p:cNvSpPr>
            <p:nvPr/>
          </p:nvSpPr>
          <p:spPr bwMode="auto">
            <a:xfrm>
              <a:off x="2429" y="2551"/>
              <a:ext cx="10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r10</a:t>
              </a:r>
            </a:p>
          </p:txBody>
        </p:sp>
        <p:sp>
          <p:nvSpPr>
            <p:cNvPr id="19616" name="Rectangle 124"/>
            <p:cNvSpPr>
              <a:spLocks noChangeArrowheads="1"/>
            </p:cNvSpPr>
            <p:nvPr/>
          </p:nvSpPr>
          <p:spPr bwMode="auto">
            <a:xfrm>
              <a:off x="2345" y="2455"/>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617" name="Rectangle 125"/>
            <p:cNvSpPr>
              <a:spLocks noChangeArrowheads="1"/>
            </p:cNvSpPr>
            <p:nvPr/>
          </p:nvSpPr>
          <p:spPr bwMode="auto">
            <a:xfrm>
              <a:off x="2429" y="2660"/>
              <a:ext cx="10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r11</a:t>
              </a:r>
            </a:p>
          </p:txBody>
        </p:sp>
        <p:sp>
          <p:nvSpPr>
            <p:cNvPr id="19618" name="Rectangle 126"/>
            <p:cNvSpPr>
              <a:spLocks noChangeArrowheads="1"/>
            </p:cNvSpPr>
            <p:nvPr/>
          </p:nvSpPr>
          <p:spPr bwMode="auto">
            <a:xfrm>
              <a:off x="2345" y="2346"/>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619" name="Rectangle 127"/>
            <p:cNvSpPr>
              <a:spLocks noChangeArrowheads="1"/>
            </p:cNvSpPr>
            <p:nvPr/>
          </p:nvSpPr>
          <p:spPr bwMode="auto">
            <a:xfrm>
              <a:off x="2447" y="2443"/>
              <a:ext cx="6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r9</a:t>
              </a:r>
            </a:p>
          </p:txBody>
        </p:sp>
        <p:sp>
          <p:nvSpPr>
            <p:cNvPr id="19620" name="Rectangle 128"/>
            <p:cNvSpPr>
              <a:spLocks noChangeArrowheads="1"/>
            </p:cNvSpPr>
            <p:nvPr/>
          </p:nvSpPr>
          <p:spPr bwMode="auto">
            <a:xfrm>
              <a:off x="2447" y="2335"/>
              <a:ext cx="6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r8</a:t>
              </a:r>
            </a:p>
          </p:txBody>
        </p:sp>
        <p:grpSp>
          <p:nvGrpSpPr>
            <p:cNvPr id="19621" name="Group 145"/>
            <p:cNvGrpSpPr>
              <a:grpSpLocks/>
            </p:cNvGrpSpPr>
            <p:nvPr/>
          </p:nvGrpSpPr>
          <p:grpSpPr bwMode="auto">
            <a:xfrm>
              <a:off x="2345" y="1464"/>
              <a:ext cx="374" cy="875"/>
              <a:chOff x="2345" y="1464"/>
              <a:chExt cx="374" cy="875"/>
            </a:xfrm>
          </p:grpSpPr>
          <p:sp>
            <p:nvSpPr>
              <p:cNvPr id="19622" name="Rectangle 129"/>
              <p:cNvSpPr>
                <a:spLocks noChangeArrowheads="1"/>
              </p:cNvSpPr>
              <p:nvPr/>
            </p:nvSpPr>
            <p:spPr bwMode="auto">
              <a:xfrm>
                <a:off x="2345" y="2237"/>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623" name="Rectangle 130"/>
              <p:cNvSpPr>
                <a:spLocks noChangeArrowheads="1"/>
              </p:cNvSpPr>
              <p:nvPr/>
            </p:nvSpPr>
            <p:spPr bwMode="auto">
              <a:xfrm>
                <a:off x="2345" y="1911"/>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624" name="Rectangle 131"/>
              <p:cNvSpPr>
                <a:spLocks noChangeArrowheads="1"/>
              </p:cNvSpPr>
              <p:nvPr/>
            </p:nvSpPr>
            <p:spPr bwMode="auto">
              <a:xfrm>
                <a:off x="2447" y="2225"/>
                <a:ext cx="6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r7</a:t>
                </a:r>
              </a:p>
            </p:txBody>
          </p:sp>
          <p:sp>
            <p:nvSpPr>
              <p:cNvPr id="19625" name="Rectangle 132"/>
              <p:cNvSpPr>
                <a:spLocks noChangeArrowheads="1"/>
              </p:cNvSpPr>
              <p:nvPr/>
            </p:nvSpPr>
            <p:spPr bwMode="auto">
              <a:xfrm>
                <a:off x="2447" y="1905"/>
                <a:ext cx="6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r4</a:t>
                </a:r>
              </a:p>
            </p:txBody>
          </p:sp>
          <p:sp>
            <p:nvSpPr>
              <p:cNvPr id="19626" name="Rectangle 133"/>
              <p:cNvSpPr>
                <a:spLocks noChangeArrowheads="1"/>
              </p:cNvSpPr>
              <p:nvPr/>
            </p:nvSpPr>
            <p:spPr bwMode="auto">
              <a:xfrm>
                <a:off x="2345" y="2019"/>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627" name="Rectangle 134"/>
              <p:cNvSpPr>
                <a:spLocks noChangeArrowheads="1"/>
              </p:cNvSpPr>
              <p:nvPr/>
            </p:nvSpPr>
            <p:spPr bwMode="auto">
              <a:xfrm>
                <a:off x="2447" y="2008"/>
                <a:ext cx="6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r5</a:t>
                </a:r>
              </a:p>
            </p:txBody>
          </p:sp>
          <p:sp>
            <p:nvSpPr>
              <p:cNvPr id="19628" name="Rectangle 135"/>
              <p:cNvSpPr>
                <a:spLocks noChangeArrowheads="1"/>
              </p:cNvSpPr>
              <p:nvPr/>
            </p:nvSpPr>
            <p:spPr bwMode="auto">
              <a:xfrm>
                <a:off x="2345" y="2128"/>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629" name="Rectangle 136"/>
              <p:cNvSpPr>
                <a:spLocks noChangeArrowheads="1"/>
              </p:cNvSpPr>
              <p:nvPr/>
            </p:nvSpPr>
            <p:spPr bwMode="auto">
              <a:xfrm>
                <a:off x="2345" y="1693"/>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630" name="Rectangle 137"/>
              <p:cNvSpPr>
                <a:spLocks noChangeArrowheads="1"/>
              </p:cNvSpPr>
              <p:nvPr/>
            </p:nvSpPr>
            <p:spPr bwMode="auto">
              <a:xfrm>
                <a:off x="2447" y="1681"/>
                <a:ext cx="6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r2</a:t>
                </a:r>
              </a:p>
            </p:txBody>
          </p:sp>
          <p:sp>
            <p:nvSpPr>
              <p:cNvPr id="19631" name="Rectangle 138"/>
              <p:cNvSpPr>
                <a:spLocks noChangeArrowheads="1"/>
              </p:cNvSpPr>
              <p:nvPr/>
            </p:nvSpPr>
            <p:spPr bwMode="auto">
              <a:xfrm>
                <a:off x="2345" y="1802"/>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632" name="Rectangle 139"/>
              <p:cNvSpPr>
                <a:spLocks noChangeArrowheads="1"/>
              </p:cNvSpPr>
              <p:nvPr/>
            </p:nvSpPr>
            <p:spPr bwMode="auto">
              <a:xfrm>
                <a:off x="2345" y="1584"/>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633" name="Rectangle 140"/>
              <p:cNvSpPr>
                <a:spLocks noChangeArrowheads="1"/>
              </p:cNvSpPr>
              <p:nvPr/>
            </p:nvSpPr>
            <p:spPr bwMode="auto">
              <a:xfrm>
                <a:off x="2447" y="1579"/>
                <a:ext cx="6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r1</a:t>
                </a:r>
              </a:p>
            </p:txBody>
          </p:sp>
          <p:sp>
            <p:nvSpPr>
              <p:cNvPr id="19634" name="Rectangle 141"/>
              <p:cNvSpPr>
                <a:spLocks noChangeArrowheads="1"/>
              </p:cNvSpPr>
              <p:nvPr/>
            </p:nvSpPr>
            <p:spPr bwMode="auto">
              <a:xfrm>
                <a:off x="2345" y="1475"/>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635" name="Rectangle 142"/>
              <p:cNvSpPr>
                <a:spLocks noChangeArrowheads="1"/>
              </p:cNvSpPr>
              <p:nvPr/>
            </p:nvSpPr>
            <p:spPr bwMode="auto">
              <a:xfrm>
                <a:off x="2447" y="1464"/>
                <a:ext cx="6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r0</a:t>
                </a:r>
              </a:p>
            </p:txBody>
          </p:sp>
          <p:sp>
            <p:nvSpPr>
              <p:cNvPr id="19636" name="Rectangle 143"/>
              <p:cNvSpPr>
                <a:spLocks noChangeArrowheads="1"/>
              </p:cNvSpPr>
              <p:nvPr/>
            </p:nvSpPr>
            <p:spPr bwMode="auto">
              <a:xfrm>
                <a:off x="2447" y="1797"/>
                <a:ext cx="6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r3</a:t>
                </a:r>
              </a:p>
            </p:txBody>
          </p:sp>
          <p:sp>
            <p:nvSpPr>
              <p:cNvPr id="19637" name="Rectangle 144"/>
              <p:cNvSpPr>
                <a:spLocks noChangeArrowheads="1"/>
              </p:cNvSpPr>
              <p:nvPr/>
            </p:nvSpPr>
            <p:spPr bwMode="auto">
              <a:xfrm>
                <a:off x="2447" y="2116"/>
                <a:ext cx="6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r6</a:t>
                </a:r>
              </a:p>
            </p:txBody>
          </p:sp>
        </p:grpSp>
      </p:grpSp>
      <p:grpSp>
        <p:nvGrpSpPr>
          <p:cNvPr id="19495" name="Group 174"/>
          <p:cNvGrpSpPr>
            <a:grpSpLocks/>
          </p:cNvGrpSpPr>
          <p:nvPr/>
        </p:nvGrpSpPr>
        <p:grpSpPr bwMode="auto">
          <a:xfrm>
            <a:off x="4826000" y="1690688"/>
            <a:ext cx="833438" cy="2686050"/>
            <a:chOff x="2889" y="1464"/>
            <a:chExt cx="374" cy="1419"/>
          </a:xfrm>
        </p:grpSpPr>
        <p:sp>
          <p:nvSpPr>
            <p:cNvPr id="19584" name="Rectangle 147"/>
            <p:cNvSpPr>
              <a:spLocks noChangeArrowheads="1"/>
            </p:cNvSpPr>
            <p:nvPr/>
          </p:nvSpPr>
          <p:spPr bwMode="auto">
            <a:xfrm>
              <a:off x="2889" y="2782"/>
              <a:ext cx="374" cy="1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585" name="Rectangle 148"/>
            <p:cNvSpPr>
              <a:spLocks noChangeArrowheads="1"/>
            </p:cNvSpPr>
            <p:nvPr/>
          </p:nvSpPr>
          <p:spPr bwMode="auto">
            <a:xfrm>
              <a:off x="2889" y="2673"/>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586" name="Rectangle 149"/>
            <p:cNvSpPr>
              <a:spLocks noChangeArrowheads="1"/>
            </p:cNvSpPr>
            <p:nvPr/>
          </p:nvSpPr>
          <p:spPr bwMode="auto">
            <a:xfrm>
              <a:off x="2973" y="2769"/>
              <a:ext cx="10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r12</a:t>
              </a:r>
            </a:p>
          </p:txBody>
        </p:sp>
        <p:sp>
          <p:nvSpPr>
            <p:cNvPr id="19587" name="Rectangle 150"/>
            <p:cNvSpPr>
              <a:spLocks noChangeArrowheads="1"/>
            </p:cNvSpPr>
            <p:nvPr/>
          </p:nvSpPr>
          <p:spPr bwMode="auto">
            <a:xfrm>
              <a:off x="2889" y="2564"/>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588" name="Rectangle 151"/>
            <p:cNvSpPr>
              <a:spLocks noChangeArrowheads="1"/>
            </p:cNvSpPr>
            <p:nvPr/>
          </p:nvSpPr>
          <p:spPr bwMode="auto">
            <a:xfrm>
              <a:off x="2973" y="2551"/>
              <a:ext cx="10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r10</a:t>
              </a:r>
            </a:p>
          </p:txBody>
        </p:sp>
        <p:sp>
          <p:nvSpPr>
            <p:cNvPr id="19589" name="Rectangle 152"/>
            <p:cNvSpPr>
              <a:spLocks noChangeArrowheads="1"/>
            </p:cNvSpPr>
            <p:nvPr/>
          </p:nvSpPr>
          <p:spPr bwMode="auto">
            <a:xfrm>
              <a:off x="2889" y="2455"/>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590" name="Rectangle 153"/>
            <p:cNvSpPr>
              <a:spLocks noChangeArrowheads="1"/>
            </p:cNvSpPr>
            <p:nvPr/>
          </p:nvSpPr>
          <p:spPr bwMode="auto">
            <a:xfrm>
              <a:off x="2973" y="2660"/>
              <a:ext cx="10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r11</a:t>
              </a:r>
            </a:p>
          </p:txBody>
        </p:sp>
        <p:sp>
          <p:nvSpPr>
            <p:cNvPr id="19591" name="Rectangle 154"/>
            <p:cNvSpPr>
              <a:spLocks noChangeArrowheads="1"/>
            </p:cNvSpPr>
            <p:nvPr/>
          </p:nvSpPr>
          <p:spPr bwMode="auto">
            <a:xfrm>
              <a:off x="2889" y="2346"/>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592" name="Rectangle 155"/>
            <p:cNvSpPr>
              <a:spLocks noChangeArrowheads="1"/>
            </p:cNvSpPr>
            <p:nvPr/>
          </p:nvSpPr>
          <p:spPr bwMode="auto">
            <a:xfrm>
              <a:off x="2991" y="2443"/>
              <a:ext cx="6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r9</a:t>
              </a:r>
            </a:p>
          </p:txBody>
        </p:sp>
        <p:sp>
          <p:nvSpPr>
            <p:cNvPr id="19593" name="Rectangle 156"/>
            <p:cNvSpPr>
              <a:spLocks noChangeArrowheads="1"/>
            </p:cNvSpPr>
            <p:nvPr/>
          </p:nvSpPr>
          <p:spPr bwMode="auto">
            <a:xfrm>
              <a:off x="2991" y="2335"/>
              <a:ext cx="6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r8</a:t>
              </a:r>
            </a:p>
          </p:txBody>
        </p:sp>
        <p:grpSp>
          <p:nvGrpSpPr>
            <p:cNvPr id="19594" name="Group 173"/>
            <p:cNvGrpSpPr>
              <a:grpSpLocks/>
            </p:cNvGrpSpPr>
            <p:nvPr/>
          </p:nvGrpSpPr>
          <p:grpSpPr bwMode="auto">
            <a:xfrm>
              <a:off x="2889" y="1464"/>
              <a:ext cx="374" cy="875"/>
              <a:chOff x="2889" y="1464"/>
              <a:chExt cx="374" cy="875"/>
            </a:xfrm>
          </p:grpSpPr>
          <p:sp>
            <p:nvSpPr>
              <p:cNvPr id="19595" name="Rectangle 157"/>
              <p:cNvSpPr>
                <a:spLocks noChangeArrowheads="1"/>
              </p:cNvSpPr>
              <p:nvPr/>
            </p:nvSpPr>
            <p:spPr bwMode="auto">
              <a:xfrm>
                <a:off x="2889" y="2237"/>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596" name="Rectangle 158"/>
              <p:cNvSpPr>
                <a:spLocks noChangeArrowheads="1"/>
              </p:cNvSpPr>
              <p:nvPr/>
            </p:nvSpPr>
            <p:spPr bwMode="auto">
              <a:xfrm>
                <a:off x="2889" y="1911"/>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597" name="Rectangle 159"/>
              <p:cNvSpPr>
                <a:spLocks noChangeArrowheads="1"/>
              </p:cNvSpPr>
              <p:nvPr/>
            </p:nvSpPr>
            <p:spPr bwMode="auto">
              <a:xfrm>
                <a:off x="2991" y="2225"/>
                <a:ext cx="6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r7</a:t>
                </a:r>
              </a:p>
            </p:txBody>
          </p:sp>
          <p:sp>
            <p:nvSpPr>
              <p:cNvPr id="19598" name="Rectangle 160"/>
              <p:cNvSpPr>
                <a:spLocks noChangeArrowheads="1"/>
              </p:cNvSpPr>
              <p:nvPr/>
            </p:nvSpPr>
            <p:spPr bwMode="auto">
              <a:xfrm>
                <a:off x="2991" y="1905"/>
                <a:ext cx="6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r4</a:t>
                </a:r>
              </a:p>
            </p:txBody>
          </p:sp>
          <p:sp>
            <p:nvSpPr>
              <p:cNvPr id="19599" name="Rectangle 161"/>
              <p:cNvSpPr>
                <a:spLocks noChangeArrowheads="1"/>
              </p:cNvSpPr>
              <p:nvPr/>
            </p:nvSpPr>
            <p:spPr bwMode="auto">
              <a:xfrm>
                <a:off x="2889" y="2019"/>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600" name="Rectangle 162"/>
              <p:cNvSpPr>
                <a:spLocks noChangeArrowheads="1"/>
              </p:cNvSpPr>
              <p:nvPr/>
            </p:nvSpPr>
            <p:spPr bwMode="auto">
              <a:xfrm>
                <a:off x="2991" y="2008"/>
                <a:ext cx="6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r5</a:t>
                </a:r>
              </a:p>
            </p:txBody>
          </p:sp>
          <p:sp>
            <p:nvSpPr>
              <p:cNvPr id="19601" name="Rectangle 163"/>
              <p:cNvSpPr>
                <a:spLocks noChangeArrowheads="1"/>
              </p:cNvSpPr>
              <p:nvPr/>
            </p:nvSpPr>
            <p:spPr bwMode="auto">
              <a:xfrm>
                <a:off x="2889" y="2128"/>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602" name="Rectangle 164"/>
              <p:cNvSpPr>
                <a:spLocks noChangeArrowheads="1"/>
              </p:cNvSpPr>
              <p:nvPr/>
            </p:nvSpPr>
            <p:spPr bwMode="auto">
              <a:xfrm>
                <a:off x="2889" y="1693"/>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603" name="Rectangle 165"/>
              <p:cNvSpPr>
                <a:spLocks noChangeArrowheads="1"/>
              </p:cNvSpPr>
              <p:nvPr/>
            </p:nvSpPr>
            <p:spPr bwMode="auto">
              <a:xfrm>
                <a:off x="2991" y="1681"/>
                <a:ext cx="6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r2</a:t>
                </a:r>
              </a:p>
            </p:txBody>
          </p:sp>
          <p:sp>
            <p:nvSpPr>
              <p:cNvPr id="19604" name="Rectangle 166"/>
              <p:cNvSpPr>
                <a:spLocks noChangeArrowheads="1"/>
              </p:cNvSpPr>
              <p:nvPr/>
            </p:nvSpPr>
            <p:spPr bwMode="auto">
              <a:xfrm>
                <a:off x="2889" y="1802"/>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605" name="Rectangle 167"/>
              <p:cNvSpPr>
                <a:spLocks noChangeArrowheads="1"/>
              </p:cNvSpPr>
              <p:nvPr/>
            </p:nvSpPr>
            <p:spPr bwMode="auto">
              <a:xfrm>
                <a:off x="2889" y="1584"/>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606" name="Rectangle 168"/>
              <p:cNvSpPr>
                <a:spLocks noChangeArrowheads="1"/>
              </p:cNvSpPr>
              <p:nvPr/>
            </p:nvSpPr>
            <p:spPr bwMode="auto">
              <a:xfrm>
                <a:off x="2991" y="1579"/>
                <a:ext cx="6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r1</a:t>
                </a:r>
              </a:p>
            </p:txBody>
          </p:sp>
          <p:sp>
            <p:nvSpPr>
              <p:cNvPr id="19607" name="Rectangle 169"/>
              <p:cNvSpPr>
                <a:spLocks noChangeArrowheads="1"/>
              </p:cNvSpPr>
              <p:nvPr/>
            </p:nvSpPr>
            <p:spPr bwMode="auto">
              <a:xfrm>
                <a:off x="2889" y="1475"/>
                <a:ext cx="374"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608" name="Rectangle 170"/>
              <p:cNvSpPr>
                <a:spLocks noChangeArrowheads="1"/>
              </p:cNvSpPr>
              <p:nvPr/>
            </p:nvSpPr>
            <p:spPr bwMode="auto">
              <a:xfrm>
                <a:off x="2991" y="1464"/>
                <a:ext cx="6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r0</a:t>
                </a:r>
              </a:p>
            </p:txBody>
          </p:sp>
          <p:sp>
            <p:nvSpPr>
              <p:cNvPr id="19609" name="Rectangle 171"/>
              <p:cNvSpPr>
                <a:spLocks noChangeArrowheads="1"/>
              </p:cNvSpPr>
              <p:nvPr/>
            </p:nvSpPr>
            <p:spPr bwMode="auto">
              <a:xfrm>
                <a:off x="2991" y="1797"/>
                <a:ext cx="6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r3</a:t>
                </a:r>
              </a:p>
            </p:txBody>
          </p:sp>
          <p:sp>
            <p:nvSpPr>
              <p:cNvPr id="19610" name="Rectangle 172"/>
              <p:cNvSpPr>
                <a:spLocks noChangeArrowheads="1"/>
              </p:cNvSpPr>
              <p:nvPr/>
            </p:nvSpPr>
            <p:spPr bwMode="auto">
              <a:xfrm>
                <a:off x="2991" y="2116"/>
                <a:ext cx="6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r6</a:t>
                </a:r>
              </a:p>
            </p:txBody>
          </p:sp>
        </p:grpSp>
      </p:grpSp>
      <p:grpSp>
        <p:nvGrpSpPr>
          <p:cNvPr id="19496" name="Group 202"/>
          <p:cNvGrpSpPr>
            <a:grpSpLocks/>
          </p:cNvGrpSpPr>
          <p:nvPr/>
        </p:nvGrpSpPr>
        <p:grpSpPr bwMode="auto">
          <a:xfrm>
            <a:off x="6042025" y="1690688"/>
            <a:ext cx="831850" cy="2686050"/>
            <a:chOff x="3434" y="1464"/>
            <a:chExt cx="373" cy="1419"/>
          </a:xfrm>
        </p:grpSpPr>
        <p:sp>
          <p:nvSpPr>
            <p:cNvPr id="19557" name="Rectangle 175"/>
            <p:cNvSpPr>
              <a:spLocks noChangeArrowheads="1"/>
            </p:cNvSpPr>
            <p:nvPr/>
          </p:nvSpPr>
          <p:spPr bwMode="auto">
            <a:xfrm>
              <a:off x="3434" y="2782"/>
              <a:ext cx="373" cy="1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558" name="Rectangle 176"/>
            <p:cNvSpPr>
              <a:spLocks noChangeArrowheads="1"/>
            </p:cNvSpPr>
            <p:nvPr/>
          </p:nvSpPr>
          <p:spPr bwMode="auto">
            <a:xfrm>
              <a:off x="3434" y="2673"/>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559" name="Rectangle 177"/>
            <p:cNvSpPr>
              <a:spLocks noChangeArrowheads="1"/>
            </p:cNvSpPr>
            <p:nvPr/>
          </p:nvSpPr>
          <p:spPr bwMode="auto">
            <a:xfrm>
              <a:off x="3518" y="2769"/>
              <a:ext cx="10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r12</a:t>
              </a:r>
            </a:p>
          </p:txBody>
        </p:sp>
        <p:sp>
          <p:nvSpPr>
            <p:cNvPr id="19560" name="Rectangle 178"/>
            <p:cNvSpPr>
              <a:spLocks noChangeArrowheads="1"/>
            </p:cNvSpPr>
            <p:nvPr/>
          </p:nvSpPr>
          <p:spPr bwMode="auto">
            <a:xfrm>
              <a:off x="3434" y="2564"/>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561" name="Rectangle 179"/>
            <p:cNvSpPr>
              <a:spLocks noChangeArrowheads="1"/>
            </p:cNvSpPr>
            <p:nvPr/>
          </p:nvSpPr>
          <p:spPr bwMode="auto">
            <a:xfrm>
              <a:off x="3518" y="2551"/>
              <a:ext cx="10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r10</a:t>
              </a:r>
            </a:p>
          </p:txBody>
        </p:sp>
        <p:sp>
          <p:nvSpPr>
            <p:cNvPr id="19562" name="Rectangle 180"/>
            <p:cNvSpPr>
              <a:spLocks noChangeArrowheads="1"/>
            </p:cNvSpPr>
            <p:nvPr/>
          </p:nvSpPr>
          <p:spPr bwMode="auto">
            <a:xfrm>
              <a:off x="3434" y="2455"/>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563" name="Rectangle 181"/>
            <p:cNvSpPr>
              <a:spLocks noChangeArrowheads="1"/>
            </p:cNvSpPr>
            <p:nvPr/>
          </p:nvSpPr>
          <p:spPr bwMode="auto">
            <a:xfrm>
              <a:off x="3518" y="2660"/>
              <a:ext cx="10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r11</a:t>
              </a:r>
            </a:p>
          </p:txBody>
        </p:sp>
        <p:sp>
          <p:nvSpPr>
            <p:cNvPr id="19564" name="Rectangle 182"/>
            <p:cNvSpPr>
              <a:spLocks noChangeArrowheads="1"/>
            </p:cNvSpPr>
            <p:nvPr/>
          </p:nvSpPr>
          <p:spPr bwMode="auto">
            <a:xfrm>
              <a:off x="3434" y="2346"/>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565" name="Rectangle 183"/>
            <p:cNvSpPr>
              <a:spLocks noChangeArrowheads="1"/>
            </p:cNvSpPr>
            <p:nvPr/>
          </p:nvSpPr>
          <p:spPr bwMode="auto">
            <a:xfrm>
              <a:off x="3536" y="2443"/>
              <a:ext cx="6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r9</a:t>
              </a:r>
            </a:p>
          </p:txBody>
        </p:sp>
        <p:sp>
          <p:nvSpPr>
            <p:cNvPr id="19566" name="Rectangle 184"/>
            <p:cNvSpPr>
              <a:spLocks noChangeArrowheads="1"/>
            </p:cNvSpPr>
            <p:nvPr/>
          </p:nvSpPr>
          <p:spPr bwMode="auto">
            <a:xfrm>
              <a:off x="3536" y="2335"/>
              <a:ext cx="6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r8</a:t>
              </a:r>
            </a:p>
          </p:txBody>
        </p:sp>
        <p:grpSp>
          <p:nvGrpSpPr>
            <p:cNvPr id="19567" name="Group 201"/>
            <p:cNvGrpSpPr>
              <a:grpSpLocks/>
            </p:cNvGrpSpPr>
            <p:nvPr/>
          </p:nvGrpSpPr>
          <p:grpSpPr bwMode="auto">
            <a:xfrm>
              <a:off x="3434" y="1464"/>
              <a:ext cx="373" cy="875"/>
              <a:chOff x="3434" y="1464"/>
              <a:chExt cx="373" cy="875"/>
            </a:xfrm>
          </p:grpSpPr>
          <p:sp>
            <p:nvSpPr>
              <p:cNvPr id="19568" name="Rectangle 185"/>
              <p:cNvSpPr>
                <a:spLocks noChangeArrowheads="1"/>
              </p:cNvSpPr>
              <p:nvPr/>
            </p:nvSpPr>
            <p:spPr bwMode="auto">
              <a:xfrm>
                <a:off x="3434" y="2237"/>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569" name="Rectangle 186"/>
              <p:cNvSpPr>
                <a:spLocks noChangeArrowheads="1"/>
              </p:cNvSpPr>
              <p:nvPr/>
            </p:nvSpPr>
            <p:spPr bwMode="auto">
              <a:xfrm>
                <a:off x="3434" y="1911"/>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570" name="Rectangle 187"/>
              <p:cNvSpPr>
                <a:spLocks noChangeArrowheads="1"/>
              </p:cNvSpPr>
              <p:nvPr/>
            </p:nvSpPr>
            <p:spPr bwMode="auto">
              <a:xfrm>
                <a:off x="3536" y="2225"/>
                <a:ext cx="6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r7</a:t>
                </a:r>
              </a:p>
            </p:txBody>
          </p:sp>
          <p:sp>
            <p:nvSpPr>
              <p:cNvPr id="19571" name="Rectangle 188"/>
              <p:cNvSpPr>
                <a:spLocks noChangeArrowheads="1"/>
              </p:cNvSpPr>
              <p:nvPr/>
            </p:nvSpPr>
            <p:spPr bwMode="auto">
              <a:xfrm>
                <a:off x="3536" y="1905"/>
                <a:ext cx="6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r4</a:t>
                </a:r>
              </a:p>
            </p:txBody>
          </p:sp>
          <p:sp>
            <p:nvSpPr>
              <p:cNvPr id="19572" name="Rectangle 189"/>
              <p:cNvSpPr>
                <a:spLocks noChangeArrowheads="1"/>
              </p:cNvSpPr>
              <p:nvPr/>
            </p:nvSpPr>
            <p:spPr bwMode="auto">
              <a:xfrm>
                <a:off x="3434" y="2019"/>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573" name="Rectangle 190"/>
              <p:cNvSpPr>
                <a:spLocks noChangeArrowheads="1"/>
              </p:cNvSpPr>
              <p:nvPr/>
            </p:nvSpPr>
            <p:spPr bwMode="auto">
              <a:xfrm>
                <a:off x="3536" y="2008"/>
                <a:ext cx="6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r5</a:t>
                </a:r>
              </a:p>
            </p:txBody>
          </p:sp>
          <p:sp>
            <p:nvSpPr>
              <p:cNvPr id="19574" name="Rectangle 191"/>
              <p:cNvSpPr>
                <a:spLocks noChangeArrowheads="1"/>
              </p:cNvSpPr>
              <p:nvPr/>
            </p:nvSpPr>
            <p:spPr bwMode="auto">
              <a:xfrm>
                <a:off x="3434" y="2128"/>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575" name="Rectangle 192"/>
              <p:cNvSpPr>
                <a:spLocks noChangeArrowheads="1"/>
              </p:cNvSpPr>
              <p:nvPr/>
            </p:nvSpPr>
            <p:spPr bwMode="auto">
              <a:xfrm>
                <a:off x="3434" y="1693"/>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576" name="Rectangle 193"/>
              <p:cNvSpPr>
                <a:spLocks noChangeArrowheads="1"/>
              </p:cNvSpPr>
              <p:nvPr/>
            </p:nvSpPr>
            <p:spPr bwMode="auto">
              <a:xfrm>
                <a:off x="3536" y="1681"/>
                <a:ext cx="6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r2</a:t>
                </a:r>
              </a:p>
            </p:txBody>
          </p:sp>
          <p:sp>
            <p:nvSpPr>
              <p:cNvPr id="19577" name="Rectangle 194"/>
              <p:cNvSpPr>
                <a:spLocks noChangeArrowheads="1"/>
              </p:cNvSpPr>
              <p:nvPr/>
            </p:nvSpPr>
            <p:spPr bwMode="auto">
              <a:xfrm>
                <a:off x="3434" y="1802"/>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578" name="Rectangle 195"/>
              <p:cNvSpPr>
                <a:spLocks noChangeArrowheads="1"/>
              </p:cNvSpPr>
              <p:nvPr/>
            </p:nvSpPr>
            <p:spPr bwMode="auto">
              <a:xfrm>
                <a:off x="3434" y="1584"/>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579" name="Rectangle 196"/>
              <p:cNvSpPr>
                <a:spLocks noChangeArrowheads="1"/>
              </p:cNvSpPr>
              <p:nvPr/>
            </p:nvSpPr>
            <p:spPr bwMode="auto">
              <a:xfrm>
                <a:off x="3536" y="1579"/>
                <a:ext cx="6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r1</a:t>
                </a:r>
              </a:p>
            </p:txBody>
          </p:sp>
          <p:sp>
            <p:nvSpPr>
              <p:cNvPr id="19580" name="Rectangle 197"/>
              <p:cNvSpPr>
                <a:spLocks noChangeArrowheads="1"/>
              </p:cNvSpPr>
              <p:nvPr/>
            </p:nvSpPr>
            <p:spPr bwMode="auto">
              <a:xfrm>
                <a:off x="3434" y="1475"/>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581" name="Rectangle 198"/>
              <p:cNvSpPr>
                <a:spLocks noChangeArrowheads="1"/>
              </p:cNvSpPr>
              <p:nvPr/>
            </p:nvSpPr>
            <p:spPr bwMode="auto">
              <a:xfrm>
                <a:off x="3536" y="1464"/>
                <a:ext cx="6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r0</a:t>
                </a:r>
              </a:p>
            </p:txBody>
          </p:sp>
          <p:sp>
            <p:nvSpPr>
              <p:cNvPr id="19582" name="Rectangle 199"/>
              <p:cNvSpPr>
                <a:spLocks noChangeArrowheads="1"/>
              </p:cNvSpPr>
              <p:nvPr/>
            </p:nvSpPr>
            <p:spPr bwMode="auto">
              <a:xfrm>
                <a:off x="3536" y="1797"/>
                <a:ext cx="6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r3</a:t>
                </a:r>
              </a:p>
            </p:txBody>
          </p:sp>
          <p:sp>
            <p:nvSpPr>
              <p:cNvPr id="19583" name="Rectangle 200"/>
              <p:cNvSpPr>
                <a:spLocks noChangeArrowheads="1"/>
              </p:cNvSpPr>
              <p:nvPr/>
            </p:nvSpPr>
            <p:spPr bwMode="auto">
              <a:xfrm>
                <a:off x="3536" y="2116"/>
                <a:ext cx="6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r6</a:t>
                </a:r>
              </a:p>
            </p:txBody>
          </p:sp>
        </p:grpSp>
      </p:grpSp>
      <p:grpSp>
        <p:nvGrpSpPr>
          <p:cNvPr id="19497" name="Group 230"/>
          <p:cNvGrpSpPr>
            <a:grpSpLocks/>
          </p:cNvGrpSpPr>
          <p:nvPr/>
        </p:nvGrpSpPr>
        <p:grpSpPr bwMode="auto">
          <a:xfrm>
            <a:off x="7254875" y="1690688"/>
            <a:ext cx="831850" cy="2686050"/>
            <a:chOff x="3978" y="1464"/>
            <a:chExt cx="373" cy="1419"/>
          </a:xfrm>
        </p:grpSpPr>
        <p:sp>
          <p:nvSpPr>
            <p:cNvPr id="19530" name="Rectangle 203"/>
            <p:cNvSpPr>
              <a:spLocks noChangeArrowheads="1"/>
            </p:cNvSpPr>
            <p:nvPr/>
          </p:nvSpPr>
          <p:spPr bwMode="auto">
            <a:xfrm>
              <a:off x="3978" y="2782"/>
              <a:ext cx="373" cy="1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531" name="Rectangle 204"/>
            <p:cNvSpPr>
              <a:spLocks noChangeArrowheads="1"/>
            </p:cNvSpPr>
            <p:nvPr/>
          </p:nvSpPr>
          <p:spPr bwMode="auto">
            <a:xfrm>
              <a:off x="3978" y="2673"/>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532" name="Rectangle 205"/>
            <p:cNvSpPr>
              <a:spLocks noChangeArrowheads="1"/>
            </p:cNvSpPr>
            <p:nvPr/>
          </p:nvSpPr>
          <p:spPr bwMode="auto">
            <a:xfrm>
              <a:off x="4062" y="2769"/>
              <a:ext cx="10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r12</a:t>
              </a:r>
            </a:p>
          </p:txBody>
        </p:sp>
        <p:sp>
          <p:nvSpPr>
            <p:cNvPr id="19533" name="Rectangle 206"/>
            <p:cNvSpPr>
              <a:spLocks noChangeArrowheads="1"/>
            </p:cNvSpPr>
            <p:nvPr/>
          </p:nvSpPr>
          <p:spPr bwMode="auto">
            <a:xfrm>
              <a:off x="3978" y="2564"/>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534" name="Rectangle 207"/>
            <p:cNvSpPr>
              <a:spLocks noChangeArrowheads="1"/>
            </p:cNvSpPr>
            <p:nvPr/>
          </p:nvSpPr>
          <p:spPr bwMode="auto">
            <a:xfrm>
              <a:off x="4062" y="2551"/>
              <a:ext cx="10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r10</a:t>
              </a:r>
            </a:p>
          </p:txBody>
        </p:sp>
        <p:sp>
          <p:nvSpPr>
            <p:cNvPr id="19535" name="Rectangle 208"/>
            <p:cNvSpPr>
              <a:spLocks noChangeArrowheads="1"/>
            </p:cNvSpPr>
            <p:nvPr/>
          </p:nvSpPr>
          <p:spPr bwMode="auto">
            <a:xfrm>
              <a:off x="3978" y="2455"/>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536" name="Rectangle 209"/>
            <p:cNvSpPr>
              <a:spLocks noChangeArrowheads="1"/>
            </p:cNvSpPr>
            <p:nvPr/>
          </p:nvSpPr>
          <p:spPr bwMode="auto">
            <a:xfrm>
              <a:off x="4062" y="2660"/>
              <a:ext cx="10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r11</a:t>
              </a:r>
            </a:p>
          </p:txBody>
        </p:sp>
        <p:sp>
          <p:nvSpPr>
            <p:cNvPr id="19537" name="Rectangle 210"/>
            <p:cNvSpPr>
              <a:spLocks noChangeArrowheads="1"/>
            </p:cNvSpPr>
            <p:nvPr/>
          </p:nvSpPr>
          <p:spPr bwMode="auto">
            <a:xfrm>
              <a:off x="3978" y="2346"/>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538" name="Rectangle 211"/>
            <p:cNvSpPr>
              <a:spLocks noChangeArrowheads="1"/>
            </p:cNvSpPr>
            <p:nvPr/>
          </p:nvSpPr>
          <p:spPr bwMode="auto">
            <a:xfrm>
              <a:off x="4080" y="2443"/>
              <a:ext cx="6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r9</a:t>
              </a:r>
            </a:p>
          </p:txBody>
        </p:sp>
        <p:sp>
          <p:nvSpPr>
            <p:cNvPr id="19539" name="Rectangle 212"/>
            <p:cNvSpPr>
              <a:spLocks noChangeArrowheads="1"/>
            </p:cNvSpPr>
            <p:nvPr/>
          </p:nvSpPr>
          <p:spPr bwMode="auto">
            <a:xfrm>
              <a:off x="4080" y="2335"/>
              <a:ext cx="6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r8</a:t>
              </a:r>
            </a:p>
          </p:txBody>
        </p:sp>
        <p:grpSp>
          <p:nvGrpSpPr>
            <p:cNvPr id="19540" name="Group 229"/>
            <p:cNvGrpSpPr>
              <a:grpSpLocks/>
            </p:cNvGrpSpPr>
            <p:nvPr/>
          </p:nvGrpSpPr>
          <p:grpSpPr bwMode="auto">
            <a:xfrm>
              <a:off x="3978" y="1464"/>
              <a:ext cx="373" cy="875"/>
              <a:chOff x="3978" y="1464"/>
              <a:chExt cx="373" cy="875"/>
            </a:xfrm>
          </p:grpSpPr>
          <p:sp>
            <p:nvSpPr>
              <p:cNvPr id="19541" name="Rectangle 213"/>
              <p:cNvSpPr>
                <a:spLocks noChangeArrowheads="1"/>
              </p:cNvSpPr>
              <p:nvPr/>
            </p:nvSpPr>
            <p:spPr bwMode="auto">
              <a:xfrm>
                <a:off x="3978" y="2237"/>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542" name="Rectangle 214"/>
              <p:cNvSpPr>
                <a:spLocks noChangeArrowheads="1"/>
              </p:cNvSpPr>
              <p:nvPr/>
            </p:nvSpPr>
            <p:spPr bwMode="auto">
              <a:xfrm>
                <a:off x="3978" y="1911"/>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543" name="Rectangle 215"/>
              <p:cNvSpPr>
                <a:spLocks noChangeArrowheads="1"/>
              </p:cNvSpPr>
              <p:nvPr/>
            </p:nvSpPr>
            <p:spPr bwMode="auto">
              <a:xfrm>
                <a:off x="4080" y="2225"/>
                <a:ext cx="6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r7</a:t>
                </a:r>
              </a:p>
            </p:txBody>
          </p:sp>
          <p:sp>
            <p:nvSpPr>
              <p:cNvPr id="19544" name="Rectangle 216"/>
              <p:cNvSpPr>
                <a:spLocks noChangeArrowheads="1"/>
              </p:cNvSpPr>
              <p:nvPr/>
            </p:nvSpPr>
            <p:spPr bwMode="auto">
              <a:xfrm>
                <a:off x="4080" y="1905"/>
                <a:ext cx="6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r4</a:t>
                </a:r>
              </a:p>
            </p:txBody>
          </p:sp>
          <p:sp>
            <p:nvSpPr>
              <p:cNvPr id="19545" name="Rectangle 217"/>
              <p:cNvSpPr>
                <a:spLocks noChangeArrowheads="1"/>
              </p:cNvSpPr>
              <p:nvPr/>
            </p:nvSpPr>
            <p:spPr bwMode="auto">
              <a:xfrm>
                <a:off x="3978" y="2019"/>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546" name="Rectangle 218"/>
              <p:cNvSpPr>
                <a:spLocks noChangeArrowheads="1"/>
              </p:cNvSpPr>
              <p:nvPr/>
            </p:nvSpPr>
            <p:spPr bwMode="auto">
              <a:xfrm>
                <a:off x="4080" y="2008"/>
                <a:ext cx="6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r5</a:t>
                </a:r>
              </a:p>
            </p:txBody>
          </p:sp>
          <p:sp>
            <p:nvSpPr>
              <p:cNvPr id="19547" name="Rectangle 219"/>
              <p:cNvSpPr>
                <a:spLocks noChangeArrowheads="1"/>
              </p:cNvSpPr>
              <p:nvPr/>
            </p:nvSpPr>
            <p:spPr bwMode="auto">
              <a:xfrm>
                <a:off x="3978" y="2128"/>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548" name="Rectangle 220"/>
              <p:cNvSpPr>
                <a:spLocks noChangeArrowheads="1"/>
              </p:cNvSpPr>
              <p:nvPr/>
            </p:nvSpPr>
            <p:spPr bwMode="auto">
              <a:xfrm>
                <a:off x="3978" y="1693"/>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549" name="Rectangle 221"/>
              <p:cNvSpPr>
                <a:spLocks noChangeArrowheads="1"/>
              </p:cNvSpPr>
              <p:nvPr/>
            </p:nvSpPr>
            <p:spPr bwMode="auto">
              <a:xfrm>
                <a:off x="4080" y="1681"/>
                <a:ext cx="6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r2</a:t>
                </a:r>
              </a:p>
            </p:txBody>
          </p:sp>
          <p:sp>
            <p:nvSpPr>
              <p:cNvPr id="19550" name="Rectangle 222"/>
              <p:cNvSpPr>
                <a:spLocks noChangeArrowheads="1"/>
              </p:cNvSpPr>
              <p:nvPr/>
            </p:nvSpPr>
            <p:spPr bwMode="auto">
              <a:xfrm>
                <a:off x="3978" y="1802"/>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551" name="Rectangle 223"/>
              <p:cNvSpPr>
                <a:spLocks noChangeArrowheads="1"/>
              </p:cNvSpPr>
              <p:nvPr/>
            </p:nvSpPr>
            <p:spPr bwMode="auto">
              <a:xfrm>
                <a:off x="3978" y="1584"/>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552" name="Rectangle 224"/>
              <p:cNvSpPr>
                <a:spLocks noChangeArrowheads="1"/>
              </p:cNvSpPr>
              <p:nvPr/>
            </p:nvSpPr>
            <p:spPr bwMode="auto">
              <a:xfrm>
                <a:off x="4080" y="1579"/>
                <a:ext cx="6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r1</a:t>
                </a:r>
              </a:p>
            </p:txBody>
          </p:sp>
          <p:sp>
            <p:nvSpPr>
              <p:cNvPr id="19553" name="Rectangle 225"/>
              <p:cNvSpPr>
                <a:spLocks noChangeArrowheads="1"/>
              </p:cNvSpPr>
              <p:nvPr/>
            </p:nvSpPr>
            <p:spPr bwMode="auto">
              <a:xfrm>
                <a:off x="3978" y="1475"/>
                <a:ext cx="373" cy="1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endParaRPr lang="en-US" sz="3600"/>
              </a:p>
            </p:txBody>
          </p:sp>
          <p:sp>
            <p:nvSpPr>
              <p:cNvPr id="19554" name="Rectangle 226"/>
              <p:cNvSpPr>
                <a:spLocks noChangeArrowheads="1"/>
              </p:cNvSpPr>
              <p:nvPr/>
            </p:nvSpPr>
            <p:spPr bwMode="auto">
              <a:xfrm>
                <a:off x="4080" y="1464"/>
                <a:ext cx="6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r0</a:t>
                </a:r>
              </a:p>
            </p:txBody>
          </p:sp>
          <p:sp>
            <p:nvSpPr>
              <p:cNvPr id="19555" name="Rectangle 227"/>
              <p:cNvSpPr>
                <a:spLocks noChangeArrowheads="1"/>
              </p:cNvSpPr>
              <p:nvPr/>
            </p:nvSpPr>
            <p:spPr bwMode="auto">
              <a:xfrm>
                <a:off x="4080" y="1797"/>
                <a:ext cx="6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r3</a:t>
                </a:r>
              </a:p>
            </p:txBody>
          </p:sp>
          <p:sp>
            <p:nvSpPr>
              <p:cNvPr id="19556" name="Rectangle 228"/>
              <p:cNvSpPr>
                <a:spLocks noChangeArrowheads="1"/>
              </p:cNvSpPr>
              <p:nvPr/>
            </p:nvSpPr>
            <p:spPr bwMode="auto">
              <a:xfrm>
                <a:off x="4080" y="2116"/>
                <a:ext cx="67"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638"/>
                <a:r>
                  <a:rPr lang="en-US" sz="1400">
                    <a:solidFill>
                      <a:srgbClr val="000000"/>
                    </a:solidFill>
                    <a:latin typeface="Times New Roman" pitchFamily="18" charset="0"/>
                  </a:rPr>
                  <a:t>r6</a:t>
                </a:r>
              </a:p>
            </p:txBody>
          </p:sp>
        </p:grpSp>
      </p:grpSp>
      <p:grpSp>
        <p:nvGrpSpPr>
          <p:cNvPr id="10473" name="Group 233"/>
          <p:cNvGrpSpPr>
            <a:grpSpLocks/>
          </p:cNvGrpSpPr>
          <p:nvPr/>
        </p:nvGrpSpPr>
        <p:grpSpPr bwMode="auto">
          <a:xfrm>
            <a:off x="2398814" y="4823511"/>
            <a:ext cx="834304" cy="368837"/>
            <a:chOff x="1801" y="3108"/>
            <a:chExt cx="374" cy="101"/>
          </a:xfrm>
          <a:solidFill>
            <a:srgbClr val="FFFF00"/>
          </a:solidFill>
        </p:grpSpPr>
        <p:sp>
          <p:nvSpPr>
            <p:cNvPr id="10471" name="Rectangle 231"/>
            <p:cNvSpPr>
              <a:spLocks noChangeArrowheads="1"/>
            </p:cNvSpPr>
            <p:nvPr/>
          </p:nvSpPr>
          <p:spPr bwMode="auto">
            <a:xfrm>
              <a:off x="1801" y="3108"/>
              <a:ext cx="374" cy="101"/>
            </a:xfrm>
            <a:prstGeom prst="rect">
              <a:avLst/>
            </a:prstGeom>
            <a:grp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fontAlgn="auto">
                <a:spcBef>
                  <a:spcPts val="0"/>
                </a:spcBef>
                <a:spcAft>
                  <a:spcPts val="0"/>
                </a:spcAft>
                <a:defRPr/>
              </a:pPr>
              <a:endParaRPr lang="en-US" sz="3200">
                <a:latin typeface="+mn-lt"/>
                <a:cs typeface="+mn-cs"/>
              </a:endParaRPr>
            </a:p>
          </p:txBody>
        </p:sp>
        <p:sp>
          <p:nvSpPr>
            <p:cNvPr id="10472" name="Rectangle 232"/>
            <p:cNvSpPr>
              <a:spLocks noChangeArrowheads="1"/>
            </p:cNvSpPr>
            <p:nvPr/>
          </p:nvSpPr>
          <p:spPr bwMode="auto">
            <a:xfrm>
              <a:off x="1856" y="3128"/>
              <a:ext cx="221" cy="5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767" fontAlgn="auto">
                <a:spcBef>
                  <a:spcPts val="0"/>
                </a:spcBef>
                <a:spcAft>
                  <a:spcPts val="0"/>
                </a:spcAft>
                <a:defRPr/>
              </a:pPr>
              <a:r>
                <a:rPr lang="en-US" sz="1200">
                  <a:solidFill>
                    <a:srgbClr val="000000"/>
                  </a:solidFill>
                  <a:latin typeface="Times New Roman" pitchFamily="18" charset="0"/>
                  <a:cs typeface="+mn-cs"/>
                </a:rPr>
                <a:t>r15 (pc)</a:t>
              </a:r>
            </a:p>
          </p:txBody>
        </p:sp>
      </p:grpSp>
      <p:grpSp>
        <p:nvGrpSpPr>
          <p:cNvPr id="10476" name="Group 236"/>
          <p:cNvGrpSpPr>
            <a:grpSpLocks/>
          </p:cNvGrpSpPr>
          <p:nvPr/>
        </p:nvGrpSpPr>
        <p:grpSpPr bwMode="auto">
          <a:xfrm>
            <a:off x="3614578" y="4823511"/>
            <a:ext cx="834304" cy="368837"/>
            <a:chOff x="2346" y="3108"/>
            <a:chExt cx="374" cy="101"/>
          </a:xfrm>
          <a:solidFill>
            <a:srgbClr val="FFFF00"/>
          </a:solidFill>
        </p:grpSpPr>
        <p:sp>
          <p:nvSpPr>
            <p:cNvPr id="10474" name="Rectangle 234"/>
            <p:cNvSpPr>
              <a:spLocks noChangeArrowheads="1"/>
            </p:cNvSpPr>
            <p:nvPr/>
          </p:nvSpPr>
          <p:spPr bwMode="auto">
            <a:xfrm>
              <a:off x="2346" y="3108"/>
              <a:ext cx="374" cy="101"/>
            </a:xfrm>
            <a:prstGeom prst="rect">
              <a:avLst/>
            </a:prstGeom>
            <a:grp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fontAlgn="auto">
                <a:spcBef>
                  <a:spcPts val="0"/>
                </a:spcBef>
                <a:spcAft>
                  <a:spcPts val="0"/>
                </a:spcAft>
                <a:defRPr/>
              </a:pPr>
              <a:endParaRPr lang="en-US" sz="3200">
                <a:latin typeface="+mn-lt"/>
                <a:cs typeface="+mn-cs"/>
              </a:endParaRPr>
            </a:p>
          </p:txBody>
        </p:sp>
        <p:sp>
          <p:nvSpPr>
            <p:cNvPr id="10475" name="Rectangle 235"/>
            <p:cNvSpPr>
              <a:spLocks noChangeArrowheads="1"/>
            </p:cNvSpPr>
            <p:nvPr/>
          </p:nvSpPr>
          <p:spPr bwMode="auto">
            <a:xfrm>
              <a:off x="2400" y="3128"/>
              <a:ext cx="221" cy="5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767" fontAlgn="auto">
                <a:spcBef>
                  <a:spcPts val="0"/>
                </a:spcBef>
                <a:spcAft>
                  <a:spcPts val="0"/>
                </a:spcAft>
                <a:defRPr/>
              </a:pPr>
              <a:r>
                <a:rPr lang="en-US" sz="1200">
                  <a:solidFill>
                    <a:srgbClr val="000000"/>
                  </a:solidFill>
                  <a:latin typeface="Times New Roman" pitchFamily="18" charset="0"/>
                  <a:cs typeface="+mn-cs"/>
                </a:rPr>
                <a:t>r15 (pc)</a:t>
              </a:r>
            </a:p>
          </p:txBody>
        </p:sp>
      </p:grpSp>
      <p:grpSp>
        <p:nvGrpSpPr>
          <p:cNvPr id="10479" name="Group 239"/>
          <p:cNvGrpSpPr>
            <a:grpSpLocks/>
          </p:cNvGrpSpPr>
          <p:nvPr/>
        </p:nvGrpSpPr>
        <p:grpSpPr bwMode="auto">
          <a:xfrm>
            <a:off x="4832573" y="4823511"/>
            <a:ext cx="834304" cy="368837"/>
            <a:chOff x="2892" y="3108"/>
            <a:chExt cx="374" cy="101"/>
          </a:xfrm>
          <a:solidFill>
            <a:srgbClr val="FFFF00"/>
          </a:solidFill>
        </p:grpSpPr>
        <p:sp>
          <p:nvSpPr>
            <p:cNvPr id="10477" name="Rectangle 237"/>
            <p:cNvSpPr>
              <a:spLocks noChangeArrowheads="1"/>
            </p:cNvSpPr>
            <p:nvPr/>
          </p:nvSpPr>
          <p:spPr bwMode="auto">
            <a:xfrm>
              <a:off x="2892" y="3108"/>
              <a:ext cx="374" cy="101"/>
            </a:xfrm>
            <a:prstGeom prst="rect">
              <a:avLst/>
            </a:prstGeom>
            <a:grp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fontAlgn="auto">
                <a:spcBef>
                  <a:spcPts val="0"/>
                </a:spcBef>
                <a:spcAft>
                  <a:spcPts val="0"/>
                </a:spcAft>
                <a:defRPr/>
              </a:pPr>
              <a:endParaRPr lang="en-US" sz="3200">
                <a:latin typeface="+mn-lt"/>
                <a:cs typeface="+mn-cs"/>
              </a:endParaRPr>
            </a:p>
          </p:txBody>
        </p:sp>
        <p:sp>
          <p:nvSpPr>
            <p:cNvPr id="10478" name="Rectangle 238"/>
            <p:cNvSpPr>
              <a:spLocks noChangeArrowheads="1"/>
            </p:cNvSpPr>
            <p:nvPr/>
          </p:nvSpPr>
          <p:spPr bwMode="auto">
            <a:xfrm>
              <a:off x="2946" y="3128"/>
              <a:ext cx="221" cy="5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767" fontAlgn="auto">
                <a:spcBef>
                  <a:spcPts val="0"/>
                </a:spcBef>
                <a:spcAft>
                  <a:spcPts val="0"/>
                </a:spcAft>
                <a:defRPr/>
              </a:pPr>
              <a:r>
                <a:rPr lang="en-US" sz="1200">
                  <a:solidFill>
                    <a:srgbClr val="000000"/>
                  </a:solidFill>
                  <a:latin typeface="Times New Roman" pitchFamily="18" charset="0"/>
                  <a:cs typeface="+mn-cs"/>
                </a:rPr>
                <a:t>r15 (pc)</a:t>
              </a:r>
            </a:p>
          </p:txBody>
        </p:sp>
      </p:grpSp>
      <p:grpSp>
        <p:nvGrpSpPr>
          <p:cNvPr id="10482" name="Group 242"/>
          <p:cNvGrpSpPr>
            <a:grpSpLocks/>
          </p:cNvGrpSpPr>
          <p:nvPr/>
        </p:nvGrpSpPr>
        <p:grpSpPr bwMode="auto">
          <a:xfrm>
            <a:off x="6041645" y="4823511"/>
            <a:ext cx="832073" cy="368837"/>
            <a:chOff x="3434" y="3108"/>
            <a:chExt cx="373" cy="101"/>
          </a:xfrm>
          <a:solidFill>
            <a:srgbClr val="FFFF00"/>
          </a:solidFill>
        </p:grpSpPr>
        <p:sp>
          <p:nvSpPr>
            <p:cNvPr id="10480" name="Rectangle 240"/>
            <p:cNvSpPr>
              <a:spLocks noChangeArrowheads="1"/>
            </p:cNvSpPr>
            <p:nvPr/>
          </p:nvSpPr>
          <p:spPr bwMode="auto">
            <a:xfrm>
              <a:off x="3434" y="3108"/>
              <a:ext cx="373" cy="101"/>
            </a:xfrm>
            <a:prstGeom prst="rect">
              <a:avLst/>
            </a:prstGeom>
            <a:grp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fontAlgn="auto">
                <a:spcBef>
                  <a:spcPts val="0"/>
                </a:spcBef>
                <a:spcAft>
                  <a:spcPts val="0"/>
                </a:spcAft>
                <a:defRPr/>
              </a:pPr>
              <a:endParaRPr lang="en-US" sz="3200">
                <a:latin typeface="+mn-lt"/>
                <a:cs typeface="+mn-cs"/>
              </a:endParaRPr>
            </a:p>
          </p:txBody>
        </p:sp>
        <p:sp>
          <p:nvSpPr>
            <p:cNvPr id="10481" name="Rectangle 241"/>
            <p:cNvSpPr>
              <a:spLocks noChangeArrowheads="1"/>
            </p:cNvSpPr>
            <p:nvPr/>
          </p:nvSpPr>
          <p:spPr bwMode="auto">
            <a:xfrm>
              <a:off x="3488" y="3128"/>
              <a:ext cx="221" cy="5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767" fontAlgn="auto">
                <a:spcBef>
                  <a:spcPts val="0"/>
                </a:spcBef>
                <a:spcAft>
                  <a:spcPts val="0"/>
                </a:spcAft>
                <a:defRPr/>
              </a:pPr>
              <a:r>
                <a:rPr lang="en-US" sz="1200">
                  <a:solidFill>
                    <a:srgbClr val="000000"/>
                  </a:solidFill>
                  <a:latin typeface="Times New Roman" pitchFamily="18" charset="0"/>
                  <a:cs typeface="+mn-cs"/>
                </a:rPr>
                <a:t>r15 (pc)</a:t>
              </a:r>
            </a:p>
          </p:txBody>
        </p:sp>
      </p:grpSp>
      <p:grpSp>
        <p:nvGrpSpPr>
          <p:cNvPr id="10485" name="Group 245"/>
          <p:cNvGrpSpPr>
            <a:grpSpLocks/>
          </p:cNvGrpSpPr>
          <p:nvPr/>
        </p:nvGrpSpPr>
        <p:grpSpPr bwMode="auto">
          <a:xfrm>
            <a:off x="7255179" y="4823511"/>
            <a:ext cx="832073" cy="368837"/>
            <a:chOff x="3978" y="3108"/>
            <a:chExt cx="373" cy="101"/>
          </a:xfrm>
          <a:solidFill>
            <a:srgbClr val="FFFF00"/>
          </a:solidFill>
        </p:grpSpPr>
        <p:sp>
          <p:nvSpPr>
            <p:cNvPr id="10483" name="Rectangle 243"/>
            <p:cNvSpPr>
              <a:spLocks noChangeArrowheads="1"/>
            </p:cNvSpPr>
            <p:nvPr/>
          </p:nvSpPr>
          <p:spPr bwMode="auto">
            <a:xfrm>
              <a:off x="3978" y="3108"/>
              <a:ext cx="373" cy="101"/>
            </a:xfrm>
            <a:prstGeom prst="rect">
              <a:avLst/>
            </a:prstGeom>
            <a:grp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fontAlgn="auto">
                <a:spcBef>
                  <a:spcPts val="0"/>
                </a:spcBef>
                <a:spcAft>
                  <a:spcPts val="0"/>
                </a:spcAft>
                <a:defRPr/>
              </a:pPr>
              <a:endParaRPr lang="en-US" sz="3200">
                <a:latin typeface="+mn-lt"/>
                <a:cs typeface="+mn-cs"/>
              </a:endParaRPr>
            </a:p>
          </p:txBody>
        </p:sp>
        <p:sp>
          <p:nvSpPr>
            <p:cNvPr id="10484" name="Rectangle 244"/>
            <p:cNvSpPr>
              <a:spLocks noChangeArrowheads="1"/>
            </p:cNvSpPr>
            <p:nvPr/>
          </p:nvSpPr>
          <p:spPr bwMode="auto">
            <a:xfrm>
              <a:off x="4032" y="3128"/>
              <a:ext cx="221" cy="5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09767" fontAlgn="auto">
                <a:spcBef>
                  <a:spcPts val="0"/>
                </a:spcBef>
                <a:spcAft>
                  <a:spcPts val="0"/>
                </a:spcAft>
                <a:defRPr/>
              </a:pPr>
              <a:r>
                <a:rPr lang="en-US" sz="1200">
                  <a:solidFill>
                    <a:srgbClr val="000000"/>
                  </a:solidFill>
                  <a:latin typeface="Times New Roman" pitchFamily="18" charset="0"/>
                  <a:cs typeface="+mn-cs"/>
                </a:rPr>
                <a:t>r15 (pc)</a:t>
              </a:r>
            </a:p>
          </p:txBody>
        </p:sp>
      </p:grpSp>
      <p:grpSp>
        <p:nvGrpSpPr>
          <p:cNvPr id="10488" name="Group 248"/>
          <p:cNvGrpSpPr>
            <a:grpSpLocks/>
          </p:cNvGrpSpPr>
          <p:nvPr/>
        </p:nvGrpSpPr>
        <p:grpSpPr bwMode="auto">
          <a:xfrm>
            <a:off x="7255175" y="5566896"/>
            <a:ext cx="974842" cy="266819"/>
            <a:chOff x="3978" y="3512"/>
            <a:chExt cx="437" cy="141"/>
          </a:xfrm>
          <a:solidFill>
            <a:srgbClr val="00B0F0"/>
          </a:solidFill>
        </p:grpSpPr>
        <p:sp>
          <p:nvSpPr>
            <p:cNvPr id="10486" name="Rectangle 246"/>
            <p:cNvSpPr>
              <a:spLocks noChangeArrowheads="1"/>
            </p:cNvSpPr>
            <p:nvPr/>
          </p:nvSpPr>
          <p:spPr bwMode="auto">
            <a:xfrm>
              <a:off x="3978" y="3512"/>
              <a:ext cx="437" cy="141"/>
            </a:xfrm>
            <a:prstGeom prst="rect">
              <a:avLst/>
            </a:prstGeom>
            <a:grp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fontAlgn="auto">
                <a:spcBef>
                  <a:spcPts val="0"/>
                </a:spcBef>
                <a:spcAft>
                  <a:spcPts val="0"/>
                </a:spcAft>
                <a:defRPr/>
              </a:pPr>
              <a:endParaRPr lang="en-US" sz="3600">
                <a:latin typeface="+mn-lt"/>
                <a:cs typeface="+mn-cs"/>
              </a:endParaRPr>
            </a:p>
          </p:txBody>
        </p:sp>
        <p:sp>
          <p:nvSpPr>
            <p:cNvPr id="10487" name="Rectangle 247"/>
            <p:cNvSpPr>
              <a:spLocks noChangeArrowheads="1"/>
            </p:cNvSpPr>
            <p:nvPr/>
          </p:nvSpPr>
          <p:spPr bwMode="auto">
            <a:xfrm>
              <a:off x="4049" y="3539"/>
              <a:ext cx="134" cy="11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09767" fontAlgn="auto">
                <a:spcBef>
                  <a:spcPts val="0"/>
                </a:spcBef>
                <a:spcAft>
                  <a:spcPts val="0"/>
                </a:spcAft>
                <a:defRPr/>
              </a:pPr>
              <a:r>
                <a:rPr lang="en-US" sz="1400">
                  <a:solidFill>
                    <a:srgbClr val="000000"/>
                  </a:solidFill>
                  <a:latin typeface="Times New Roman" pitchFamily="18" charset="0"/>
                  <a:cs typeface="+mn-cs"/>
                </a:rPr>
                <a:t>cpsr</a:t>
              </a:r>
            </a:p>
          </p:txBody>
        </p:sp>
      </p:grpSp>
      <p:grpSp>
        <p:nvGrpSpPr>
          <p:cNvPr id="10491" name="Group 251"/>
          <p:cNvGrpSpPr>
            <a:grpSpLocks/>
          </p:cNvGrpSpPr>
          <p:nvPr/>
        </p:nvGrpSpPr>
        <p:grpSpPr bwMode="auto">
          <a:xfrm>
            <a:off x="6034953" y="5566905"/>
            <a:ext cx="843227" cy="259250"/>
            <a:chOff x="3431" y="3512"/>
            <a:chExt cx="378" cy="137"/>
          </a:xfrm>
          <a:solidFill>
            <a:srgbClr val="00B0F0"/>
          </a:solidFill>
        </p:grpSpPr>
        <p:sp>
          <p:nvSpPr>
            <p:cNvPr id="10489" name="Rectangle 249"/>
            <p:cNvSpPr>
              <a:spLocks noChangeArrowheads="1"/>
            </p:cNvSpPr>
            <p:nvPr/>
          </p:nvSpPr>
          <p:spPr bwMode="auto">
            <a:xfrm>
              <a:off x="3431" y="3512"/>
              <a:ext cx="378" cy="137"/>
            </a:xfrm>
            <a:prstGeom prst="rect">
              <a:avLst/>
            </a:prstGeom>
            <a:grp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fontAlgn="auto">
                <a:spcBef>
                  <a:spcPts val="0"/>
                </a:spcBef>
                <a:spcAft>
                  <a:spcPts val="0"/>
                </a:spcAft>
                <a:defRPr/>
              </a:pPr>
              <a:endParaRPr lang="en-US" sz="3600">
                <a:latin typeface="+mn-lt"/>
                <a:cs typeface="+mn-cs"/>
              </a:endParaRPr>
            </a:p>
          </p:txBody>
        </p:sp>
        <p:sp>
          <p:nvSpPr>
            <p:cNvPr id="10490" name="Rectangle 250"/>
            <p:cNvSpPr>
              <a:spLocks noChangeArrowheads="1"/>
            </p:cNvSpPr>
            <p:nvPr/>
          </p:nvSpPr>
          <p:spPr bwMode="auto">
            <a:xfrm>
              <a:off x="3504" y="3535"/>
              <a:ext cx="134" cy="11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09767" fontAlgn="auto">
                <a:spcBef>
                  <a:spcPts val="0"/>
                </a:spcBef>
                <a:spcAft>
                  <a:spcPts val="0"/>
                </a:spcAft>
                <a:defRPr/>
              </a:pPr>
              <a:r>
                <a:rPr lang="en-US" sz="1400">
                  <a:solidFill>
                    <a:srgbClr val="000000"/>
                  </a:solidFill>
                  <a:latin typeface="Times New Roman" pitchFamily="18" charset="0"/>
                  <a:cs typeface="+mn-cs"/>
                </a:rPr>
                <a:t>cpsr</a:t>
              </a:r>
            </a:p>
          </p:txBody>
        </p:sp>
      </p:grpSp>
      <p:grpSp>
        <p:nvGrpSpPr>
          <p:cNvPr id="10494" name="Group 254"/>
          <p:cNvGrpSpPr>
            <a:grpSpLocks/>
          </p:cNvGrpSpPr>
          <p:nvPr/>
        </p:nvGrpSpPr>
        <p:grpSpPr bwMode="auto">
          <a:xfrm>
            <a:off x="4825881" y="5566887"/>
            <a:ext cx="834304" cy="251680"/>
            <a:chOff x="2889" y="3512"/>
            <a:chExt cx="374" cy="133"/>
          </a:xfrm>
          <a:solidFill>
            <a:srgbClr val="00B0F0"/>
          </a:solidFill>
        </p:grpSpPr>
        <p:sp>
          <p:nvSpPr>
            <p:cNvPr id="10492" name="Rectangle 252"/>
            <p:cNvSpPr>
              <a:spLocks noChangeArrowheads="1"/>
            </p:cNvSpPr>
            <p:nvPr/>
          </p:nvSpPr>
          <p:spPr bwMode="auto">
            <a:xfrm>
              <a:off x="2889" y="3512"/>
              <a:ext cx="374" cy="133"/>
            </a:xfrm>
            <a:prstGeom prst="rect">
              <a:avLst/>
            </a:prstGeom>
            <a:grp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fontAlgn="auto">
                <a:spcBef>
                  <a:spcPts val="0"/>
                </a:spcBef>
                <a:spcAft>
                  <a:spcPts val="0"/>
                </a:spcAft>
                <a:defRPr/>
              </a:pPr>
              <a:endParaRPr lang="en-US" sz="3600">
                <a:latin typeface="+mn-lt"/>
                <a:cs typeface="+mn-cs"/>
              </a:endParaRPr>
            </a:p>
          </p:txBody>
        </p:sp>
        <p:sp>
          <p:nvSpPr>
            <p:cNvPr id="10493" name="Rectangle 253"/>
            <p:cNvSpPr>
              <a:spLocks noChangeArrowheads="1"/>
            </p:cNvSpPr>
            <p:nvPr/>
          </p:nvSpPr>
          <p:spPr bwMode="auto">
            <a:xfrm>
              <a:off x="2961" y="3531"/>
              <a:ext cx="134" cy="11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09767" fontAlgn="auto">
                <a:spcBef>
                  <a:spcPts val="0"/>
                </a:spcBef>
                <a:spcAft>
                  <a:spcPts val="0"/>
                </a:spcAft>
                <a:defRPr/>
              </a:pPr>
              <a:r>
                <a:rPr lang="en-US" sz="1400">
                  <a:solidFill>
                    <a:srgbClr val="000000"/>
                  </a:solidFill>
                  <a:latin typeface="Times New Roman" pitchFamily="18" charset="0"/>
                  <a:cs typeface="+mn-cs"/>
                </a:rPr>
                <a:t>cpsr</a:t>
              </a:r>
            </a:p>
          </p:txBody>
        </p:sp>
      </p:grpSp>
      <p:grpSp>
        <p:nvGrpSpPr>
          <p:cNvPr id="10497" name="Group 257"/>
          <p:cNvGrpSpPr>
            <a:grpSpLocks/>
          </p:cNvGrpSpPr>
          <p:nvPr/>
        </p:nvGrpSpPr>
        <p:grpSpPr bwMode="auto">
          <a:xfrm>
            <a:off x="3585579" y="5566887"/>
            <a:ext cx="834304" cy="251680"/>
            <a:chOff x="2333" y="3512"/>
            <a:chExt cx="374" cy="133"/>
          </a:xfrm>
          <a:solidFill>
            <a:srgbClr val="00B0F0"/>
          </a:solidFill>
        </p:grpSpPr>
        <p:sp>
          <p:nvSpPr>
            <p:cNvPr id="10495" name="Rectangle 255"/>
            <p:cNvSpPr>
              <a:spLocks noChangeArrowheads="1"/>
            </p:cNvSpPr>
            <p:nvPr/>
          </p:nvSpPr>
          <p:spPr bwMode="auto">
            <a:xfrm>
              <a:off x="2333" y="3512"/>
              <a:ext cx="374" cy="133"/>
            </a:xfrm>
            <a:prstGeom prst="rect">
              <a:avLst/>
            </a:prstGeom>
            <a:grp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fontAlgn="auto">
                <a:spcBef>
                  <a:spcPts val="0"/>
                </a:spcBef>
                <a:spcAft>
                  <a:spcPts val="0"/>
                </a:spcAft>
                <a:defRPr/>
              </a:pPr>
              <a:endParaRPr lang="en-US" sz="3600">
                <a:latin typeface="+mn-lt"/>
                <a:cs typeface="+mn-cs"/>
              </a:endParaRPr>
            </a:p>
          </p:txBody>
        </p:sp>
        <p:sp>
          <p:nvSpPr>
            <p:cNvPr id="10496" name="Rectangle 256"/>
            <p:cNvSpPr>
              <a:spLocks noChangeArrowheads="1"/>
            </p:cNvSpPr>
            <p:nvPr/>
          </p:nvSpPr>
          <p:spPr bwMode="auto">
            <a:xfrm>
              <a:off x="2405" y="3531"/>
              <a:ext cx="134" cy="11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09767" fontAlgn="auto">
                <a:spcBef>
                  <a:spcPts val="0"/>
                </a:spcBef>
                <a:spcAft>
                  <a:spcPts val="0"/>
                </a:spcAft>
                <a:defRPr/>
              </a:pPr>
              <a:r>
                <a:rPr lang="en-US" sz="1400">
                  <a:solidFill>
                    <a:srgbClr val="000000"/>
                  </a:solidFill>
                  <a:latin typeface="Times New Roman" pitchFamily="18" charset="0"/>
                  <a:cs typeface="+mn-cs"/>
                </a:rPr>
                <a:t>cpsr</a:t>
              </a:r>
            </a:p>
          </p:txBody>
        </p:sp>
      </p:grpSp>
      <p:grpSp>
        <p:nvGrpSpPr>
          <p:cNvPr id="10500" name="Group 260"/>
          <p:cNvGrpSpPr>
            <a:grpSpLocks/>
          </p:cNvGrpSpPr>
          <p:nvPr/>
        </p:nvGrpSpPr>
        <p:grpSpPr bwMode="auto">
          <a:xfrm>
            <a:off x="2389891" y="5566887"/>
            <a:ext cx="834304" cy="251680"/>
            <a:chOff x="1797" y="3512"/>
            <a:chExt cx="374" cy="133"/>
          </a:xfrm>
          <a:solidFill>
            <a:srgbClr val="00B0F0"/>
          </a:solidFill>
        </p:grpSpPr>
        <p:sp>
          <p:nvSpPr>
            <p:cNvPr id="10498" name="Rectangle 258"/>
            <p:cNvSpPr>
              <a:spLocks noChangeArrowheads="1"/>
            </p:cNvSpPr>
            <p:nvPr/>
          </p:nvSpPr>
          <p:spPr bwMode="auto">
            <a:xfrm>
              <a:off x="1797" y="3512"/>
              <a:ext cx="374" cy="133"/>
            </a:xfrm>
            <a:prstGeom prst="rect">
              <a:avLst/>
            </a:prstGeom>
            <a:grp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fontAlgn="auto">
                <a:spcBef>
                  <a:spcPts val="0"/>
                </a:spcBef>
                <a:spcAft>
                  <a:spcPts val="0"/>
                </a:spcAft>
                <a:defRPr/>
              </a:pPr>
              <a:endParaRPr lang="en-US" sz="3600">
                <a:latin typeface="+mn-lt"/>
                <a:cs typeface="+mn-cs"/>
              </a:endParaRPr>
            </a:p>
          </p:txBody>
        </p:sp>
        <p:sp>
          <p:nvSpPr>
            <p:cNvPr id="10499" name="Rectangle 259"/>
            <p:cNvSpPr>
              <a:spLocks noChangeArrowheads="1"/>
            </p:cNvSpPr>
            <p:nvPr/>
          </p:nvSpPr>
          <p:spPr bwMode="auto">
            <a:xfrm>
              <a:off x="1870" y="3531"/>
              <a:ext cx="134" cy="11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09767" fontAlgn="auto">
                <a:spcBef>
                  <a:spcPts val="0"/>
                </a:spcBef>
                <a:spcAft>
                  <a:spcPts val="0"/>
                </a:spcAft>
                <a:defRPr/>
              </a:pPr>
              <a:r>
                <a:rPr lang="en-US" sz="1400">
                  <a:solidFill>
                    <a:srgbClr val="000000"/>
                  </a:solidFill>
                  <a:latin typeface="Times New Roman" pitchFamily="18" charset="0"/>
                  <a:cs typeface="+mn-cs"/>
                </a:rPr>
                <a:t>cpsr</a:t>
              </a:r>
            </a:p>
          </p:txBody>
        </p:sp>
      </p:grpSp>
      <p:sp>
        <p:nvSpPr>
          <p:cNvPr id="10501" name="Rectangle 261"/>
          <p:cNvSpPr>
            <a:spLocks noChangeArrowheads="1"/>
          </p:cNvSpPr>
          <p:nvPr/>
        </p:nvSpPr>
        <p:spPr bwMode="auto">
          <a:xfrm>
            <a:off x="2400300" y="4595813"/>
            <a:ext cx="833438" cy="192087"/>
          </a:xfrm>
          <a:prstGeom prst="rect">
            <a:avLst/>
          </a:prstGeom>
          <a:solidFill>
            <a:schemeClr val="accent6">
              <a:lumMod val="60000"/>
              <a:lumOff val="40000"/>
            </a:schemeClr>
          </a:solidFill>
          <a:ln w="12700">
            <a:solidFill>
              <a:srgbClr val="000000"/>
            </a:solidFill>
            <a:miter lim="800000"/>
            <a:headEnd/>
            <a:tailEnd/>
          </a:ln>
          <a:effectLst/>
          <a:extLst/>
        </p:spPr>
        <p:txBody>
          <a:bodyPr wrap="none" lIns="0" tIns="0" rIns="0" bIns="0" anchor="ctr"/>
          <a:lstStyle/>
          <a:p>
            <a:pPr algn="r"/>
            <a:endParaRPr lang="en-US" sz="3600"/>
          </a:p>
        </p:txBody>
      </p:sp>
      <p:sp>
        <p:nvSpPr>
          <p:cNvPr id="10502" name="Rectangle 262"/>
          <p:cNvSpPr>
            <a:spLocks noChangeArrowheads="1"/>
          </p:cNvSpPr>
          <p:nvPr/>
        </p:nvSpPr>
        <p:spPr bwMode="auto">
          <a:xfrm>
            <a:off x="2400300" y="4389438"/>
            <a:ext cx="833438" cy="192087"/>
          </a:xfrm>
          <a:prstGeom prst="rect">
            <a:avLst/>
          </a:prstGeom>
          <a:solidFill>
            <a:schemeClr val="accent6">
              <a:lumMod val="60000"/>
              <a:lumOff val="40000"/>
            </a:schemeClr>
          </a:solidFill>
          <a:ln w="12700">
            <a:solidFill>
              <a:srgbClr val="000000"/>
            </a:solidFill>
            <a:miter lim="800000"/>
            <a:headEnd/>
            <a:tailEnd/>
          </a:ln>
          <a:effectLst/>
          <a:extLst/>
        </p:spPr>
        <p:txBody>
          <a:bodyPr wrap="none" lIns="0" tIns="0" rIns="0" bIns="0" anchor="ctr"/>
          <a:lstStyle/>
          <a:p>
            <a:pPr algn="r"/>
            <a:endParaRPr lang="en-US" sz="3600"/>
          </a:p>
        </p:txBody>
      </p:sp>
      <p:sp>
        <p:nvSpPr>
          <p:cNvPr id="19510" name="Rectangle 263"/>
          <p:cNvSpPr>
            <a:spLocks noChangeArrowheads="1"/>
          </p:cNvSpPr>
          <p:nvPr/>
        </p:nvSpPr>
        <p:spPr bwMode="auto">
          <a:xfrm>
            <a:off x="2597150" y="4573588"/>
            <a:ext cx="52705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15988"/>
            <a:r>
              <a:rPr lang="en-US" sz="1400">
                <a:solidFill>
                  <a:srgbClr val="000000"/>
                </a:solidFill>
                <a:latin typeface="Times New Roman" pitchFamily="18" charset="0"/>
              </a:rPr>
              <a:t>r14_fiq</a:t>
            </a:r>
          </a:p>
        </p:txBody>
      </p:sp>
      <p:sp>
        <p:nvSpPr>
          <p:cNvPr id="10504" name="Rectangle 264"/>
          <p:cNvSpPr>
            <a:spLocks noChangeArrowheads="1"/>
          </p:cNvSpPr>
          <p:nvPr/>
        </p:nvSpPr>
        <p:spPr bwMode="auto">
          <a:xfrm>
            <a:off x="2400300" y="4186238"/>
            <a:ext cx="833438" cy="188912"/>
          </a:xfrm>
          <a:prstGeom prst="rect">
            <a:avLst/>
          </a:prstGeom>
          <a:solidFill>
            <a:schemeClr val="accent6">
              <a:lumMod val="60000"/>
              <a:lumOff val="40000"/>
            </a:schemeClr>
          </a:solidFill>
          <a:ln w="12700">
            <a:solidFill>
              <a:srgbClr val="000000"/>
            </a:solidFill>
            <a:miter lim="800000"/>
            <a:headEnd/>
            <a:tailEnd/>
          </a:ln>
          <a:effectLst/>
          <a:extLst/>
        </p:spPr>
        <p:txBody>
          <a:bodyPr wrap="none" lIns="0" tIns="0" rIns="0" bIns="0" anchor="ctr"/>
          <a:lstStyle/>
          <a:p>
            <a:pPr algn="r"/>
            <a:endParaRPr lang="en-US" sz="3600"/>
          </a:p>
        </p:txBody>
      </p:sp>
      <p:sp>
        <p:nvSpPr>
          <p:cNvPr id="19512" name="Rectangle 265"/>
          <p:cNvSpPr>
            <a:spLocks noChangeArrowheads="1"/>
          </p:cNvSpPr>
          <p:nvPr/>
        </p:nvSpPr>
        <p:spPr bwMode="auto">
          <a:xfrm>
            <a:off x="2597150" y="4368800"/>
            <a:ext cx="52705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15988"/>
            <a:r>
              <a:rPr lang="en-US" sz="1400">
                <a:solidFill>
                  <a:srgbClr val="000000"/>
                </a:solidFill>
                <a:latin typeface="Times New Roman" pitchFamily="18" charset="0"/>
              </a:rPr>
              <a:t>r13_fiq</a:t>
            </a:r>
          </a:p>
        </p:txBody>
      </p:sp>
      <p:sp>
        <p:nvSpPr>
          <p:cNvPr id="10506" name="Rectangle 266"/>
          <p:cNvSpPr>
            <a:spLocks noChangeArrowheads="1"/>
          </p:cNvSpPr>
          <p:nvPr/>
        </p:nvSpPr>
        <p:spPr bwMode="auto">
          <a:xfrm>
            <a:off x="2400300" y="3979863"/>
            <a:ext cx="833438" cy="190500"/>
          </a:xfrm>
          <a:prstGeom prst="rect">
            <a:avLst/>
          </a:prstGeom>
          <a:solidFill>
            <a:schemeClr val="accent6">
              <a:lumMod val="60000"/>
              <a:lumOff val="40000"/>
            </a:schemeClr>
          </a:solidFill>
          <a:ln w="12700">
            <a:solidFill>
              <a:srgbClr val="000000"/>
            </a:solidFill>
            <a:miter lim="800000"/>
            <a:headEnd/>
            <a:tailEnd/>
          </a:ln>
          <a:effectLst/>
          <a:extLst/>
        </p:spPr>
        <p:txBody>
          <a:bodyPr wrap="none" lIns="0" tIns="0" rIns="0" bIns="0" anchor="ctr"/>
          <a:lstStyle/>
          <a:p>
            <a:pPr algn="r"/>
            <a:endParaRPr lang="en-US" sz="3600"/>
          </a:p>
        </p:txBody>
      </p:sp>
      <p:sp>
        <p:nvSpPr>
          <p:cNvPr id="19514" name="Rectangle 267"/>
          <p:cNvSpPr>
            <a:spLocks noChangeArrowheads="1"/>
          </p:cNvSpPr>
          <p:nvPr/>
        </p:nvSpPr>
        <p:spPr bwMode="auto">
          <a:xfrm>
            <a:off x="2597150" y="4160838"/>
            <a:ext cx="52705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15988"/>
            <a:r>
              <a:rPr lang="en-US" sz="1400">
                <a:solidFill>
                  <a:srgbClr val="000000"/>
                </a:solidFill>
                <a:latin typeface="Times New Roman" pitchFamily="18" charset="0"/>
              </a:rPr>
              <a:t>r12_fiq</a:t>
            </a:r>
          </a:p>
        </p:txBody>
      </p:sp>
      <p:sp>
        <p:nvSpPr>
          <p:cNvPr id="10508" name="Rectangle 268"/>
          <p:cNvSpPr>
            <a:spLocks noChangeArrowheads="1"/>
          </p:cNvSpPr>
          <p:nvPr/>
        </p:nvSpPr>
        <p:spPr bwMode="auto">
          <a:xfrm>
            <a:off x="2400300" y="3773488"/>
            <a:ext cx="833438" cy="190500"/>
          </a:xfrm>
          <a:prstGeom prst="rect">
            <a:avLst/>
          </a:prstGeom>
          <a:solidFill>
            <a:schemeClr val="accent6">
              <a:lumMod val="60000"/>
              <a:lumOff val="40000"/>
            </a:schemeClr>
          </a:solidFill>
          <a:ln w="12700">
            <a:solidFill>
              <a:srgbClr val="000000"/>
            </a:solidFill>
            <a:miter lim="800000"/>
            <a:headEnd/>
            <a:tailEnd/>
          </a:ln>
          <a:effectLst/>
          <a:extLst/>
        </p:spPr>
        <p:txBody>
          <a:bodyPr wrap="none" lIns="0" tIns="0" rIns="0" bIns="0" anchor="ctr"/>
          <a:lstStyle/>
          <a:p>
            <a:pPr algn="r"/>
            <a:endParaRPr lang="en-US" sz="3600"/>
          </a:p>
        </p:txBody>
      </p:sp>
      <p:sp>
        <p:nvSpPr>
          <p:cNvPr id="19516" name="Rectangle 269"/>
          <p:cNvSpPr>
            <a:spLocks noChangeArrowheads="1"/>
          </p:cNvSpPr>
          <p:nvPr/>
        </p:nvSpPr>
        <p:spPr bwMode="auto">
          <a:xfrm>
            <a:off x="2597150" y="3748088"/>
            <a:ext cx="52705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15988"/>
            <a:r>
              <a:rPr lang="en-US" sz="1400">
                <a:solidFill>
                  <a:srgbClr val="000000"/>
                </a:solidFill>
                <a:latin typeface="Times New Roman" pitchFamily="18" charset="0"/>
              </a:rPr>
              <a:t>r10_fiq</a:t>
            </a:r>
          </a:p>
        </p:txBody>
      </p:sp>
      <p:sp>
        <p:nvSpPr>
          <p:cNvPr id="10510" name="Rectangle 270"/>
          <p:cNvSpPr>
            <a:spLocks noChangeArrowheads="1"/>
          </p:cNvSpPr>
          <p:nvPr/>
        </p:nvSpPr>
        <p:spPr bwMode="auto">
          <a:xfrm>
            <a:off x="2400300" y="3567113"/>
            <a:ext cx="833438" cy="190500"/>
          </a:xfrm>
          <a:prstGeom prst="rect">
            <a:avLst/>
          </a:prstGeom>
          <a:solidFill>
            <a:schemeClr val="accent6">
              <a:lumMod val="60000"/>
              <a:lumOff val="40000"/>
            </a:schemeClr>
          </a:solidFill>
          <a:ln w="12700">
            <a:solidFill>
              <a:srgbClr val="000000"/>
            </a:solidFill>
            <a:miter lim="800000"/>
            <a:headEnd/>
            <a:tailEnd/>
          </a:ln>
          <a:effectLst/>
          <a:extLst/>
        </p:spPr>
        <p:txBody>
          <a:bodyPr wrap="none" lIns="0" tIns="0" rIns="0" bIns="0" anchor="ctr"/>
          <a:lstStyle/>
          <a:p>
            <a:pPr algn="r"/>
            <a:endParaRPr lang="en-US" sz="3600"/>
          </a:p>
        </p:txBody>
      </p:sp>
      <p:sp>
        <p:nvSpPr>
          <p:cNvPr id="19518" name="Rectangle 271"/>
          <p:cNvSpPr>
            <a:spLocks noChangeArrowheads="1"/>
          </p:cNvSpPr>
          <p:nvPr/>
        </p:nvSpPr>
        <p:spPr bwMode="auto">
          <a:xfrm>
            <a:off x="2597150" y="3954463"/>
            <a:ext cx="52705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15988"/>
            <a:r>
              <a:rPr lang="en-US" sz="1400">
                <a:solidFill>
                  <a:srgbClr val="000000"/>
                </a:solidFill>
                <a:latin typeface="Times New Roman" pitchFamily="18" charset="0"/>
              </a:rPr>
              <a:t>r11_fiq</a:t>
            </a:r>
          </a:p>
        </p:txBody>
      </p:sp>
      <p:sp>
        <p:nvSpPr>
          <p:cNvPr id="10512" name="Rectangle 272"/>
          <p:cNvSpPr>
            <a:spLocks noChangeArrowheads="1"/>
          </p:cNvSpPr>
          <p:nvPr/>
        </p:nvSpPr>
        <p:spPr bwMode="auto">
          <a:xfrm>
            <a:off x="2400300" y="3360738"/>
            <a:ext cx="833438" cy="190500"/>
          </a:xfrm>
          <a:prstGeom prst="rect">
            <a:avLst/>
          </a:prstGeom>
          <a:solidFill>
            <a:schemeClr val="accent6">
              <a:lumMod val="60000"/>
              <a:lumOff val="40000"/>
            </a:schemeClr>
          </a:solidFill>
          <a:ln w="12700">
            <a:solidFill>
              <a:srgbClr val="000000"/>
            </a:solidFill>
            <a:miter lim="800000"/>
            <a:headEnd/>
            <a:tailEnd/>
          </a:ln>
          <a:effectLst/>
          <a:extLst/>
        </p:spPr>
        <p:txBody>
          <a:bodyPr wrap="none" lIns="0" tIns="0" rIns="0" bIns="0" anchor="ctr"/>
          <a:lstStyle/>
          <a:p>
            <a:pPr algn="r"/>
            <a:endParaRPr lang="en-US" sz="3600"/>
          </a:p>
        </p:txBody>
      </p:sp>
      <p:sp>
        <p:nvSpPr>
          <p:cNvPr id="19520" name="Rectangle 273"/>
          <p:cNvSpPr>
            <a:spLocks noChangeArrowheads="1"/>
          </p:cNvSpPr>
          <p:nvPr/>
        </p:nvSpPr>
        <p:spPr bwMode="auto">
          <a:xfrm>
            <a:off x="2636838" y="3543300"/>
            <a:ext cx="43815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15988"/>
            <a:r>
              <a:rPr lang="en-US" sz="1400">
                <a:solidFill>
                  <a:srgbClr val="000000"/>
                </a:solidFill>
                <a:latin typeface="Times New Roman" pitchFamily="18" charset="0"/>
              </a:rPr>
              <a:t>r9_fiq</a:t>
            </a:r>
          </a:p>
        </p:txBody>
      </p:sp>
      <p:sp>
        <p:nvSpPr>
          <p:cNvPr id="19521" name="Rectangle 274"/>
          <p:cNvSpPr>
            <a:spLocks noChangeArrowheads="1"/>
          </p:cNvSpPr>
          <p:nvPr/>
        </p:nvSpPr>
        <p:spPr bwMode="auto">
          <a:xfrm>
            <a:off x="2636838" y="3340100"/>
            <a:ext cx="43815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15988"/>
            <a:r>
              <a:rPr lang="en-US" sz="1400">
                <a:solidFill>
                  <a:srgbClr val="000000"/>
                </a:solidFill>
                <a:latin typeface="Times New Roman" pitchFamily="18" charset="0"/>
              </a:rPr>
              <a:t>r8_fiq</a:t>
            </a:r>
          </a:p>
        </p:txBody>
      </p:sp>
      <p:sp>
        <p:nvSpPr>
          <p:cNvPr id="1952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BAE48B0C-525E-47E7-91FE-FB6B520139A5}" type="slidenum">
              <a:rPr lang="en-US">
                <a:solidFill>
                  <a:srgbClr val="898989"/>
                </a:solidFill>
              </a:rPr>
              <a:pPr eaLnBrk="1" hangingPunct="1"/>
              <a:t>20</a:t>
            </a:fld>
            <a:endParaRPr lang="en-US">
              <a:solidFill>
                <a:srgbClr val="898989"/>
              </a:solidFill>
            </a:endParaRPr>
          </a:p>
        </p:txBody>
      </p:sp>
      <p:sp>
        <p:nvSpPr>
          <p:cNvPr id="294" name="Title 4"/>
          <p:cNvSpPr>
            <a:spLocks noGrp="1"/>
          </p:cNvSpPr>
          <p:nvPr>
            <p:ph type="title"/>
          </p:nvPr>
        </p:nvSpPr>
        <p:spPr>
          <a:xfrm>
            <a:off x="457200" y="0"/>
            <a:ext cx="8229600" cy="685800"/>
          </a:xfrm>
        </p:spPr>
        <p:txBody>
          <a:bodyPr rtlCol="0">
            <a:normAutofit fontScale="90000"/>
          </a:bodyPr>
          <a:lstStyle/>
          <a:p>
            <a:pPr eaLnBrk="1" fontAlgn="auto" hangingPunct="1">
              <a:spcAft>
                <a:spcPts val="0"/>
              </a:spcAft>
              <a:defRPr/>
            </a:pPr>
            <a:r>
              <a:rPr lang="en-US" dirty="0" smtClean="0">
                <a:solidFill>
                  <a:srgbClr val="0000FF"/>
                </a:solidFill>
              </a:rPr>
              <a:t>Operating Modes</a:t>
            </a:r>
            <a:endParaRPr lang="en-US" dirty="0">
              <a:solidFill>
                <a:srgbClr val="0000FF"/>
              </a:solidFill>
            </a:endParaRPr>
          </a:p>
        </p:txBody>
      </p:sp>
      <p:grpSp>
        <p:nvGrpSpPr>
          <p:cNvPr id="296" name="Group 248"/>
          <p:cNvGrpSpPr>
            <a:grpSpLocks/>
          </p:cNvGrpSpPr>
          <p:nvPr/>
        </p:nvGrpSpPr>
        <p:grpSpPr bwMode="auto">
          <a:xfrm>
            <a:off x="7254311" y="5816616"/>
            <a:ext cx="974842" cy="266819"/>
            <a:chOff x="3978" y="3512"/>
            <a:chExt cx="437" cy="141"/>
          </a:xfrm>
          <a:solidFill>
            <a:schemeClr val="accent4">
              <a:lumMod val="60000"/>
              <a:lumOff val="40000"/>
            </a:schemeClr>
          </a:solidFill>
        </p:grpSpPr>
        <p:sp>
          <p:nvSpPr>
            <p:cNvPr id="297" name="Rectangle 246"/>
            <p:cNvSpPr>
              <a:spLocks noChangeArrowheads="1"/>
            </p:cNvSpPr>
            <p:nvPr/>
          </p:nvSpPr>
          <p:spPr bwMode="auto">
            <a:xfrm>
              <a:off x="3978" y="3512"/>
              <a:ext cx="437" cy="141"/>
            </a:xfrm>
            <a:prstGeom prst="rect">
              <a:avLst/>
            </a:prstGeom>
            <a:grp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fontAlgn="auto">
                <a:spcBef>
                  <a:spcPts val="0"/>
                </a:spcBef>
                <a:spcAft>
                  <a:spcPts val="0"/>
                </a:spcAft>
                <a:defRPr/>
              </a:pPr>
              <a:endParaRPr lang="en-US" sz="3600">
                <a:latin typeface="+mn-lt"/>
                <a:cs typeface="+mn-cs"/>
              </a:endParaRPr>
            </a:p>
          </p:txBody>
        </p:sp>
        <p:sp>
          <p:nvSpPr>
            <p:cNvPr id="298" name="Rectangle 247"/>
            <p:cNvSpPr>
              <a:spLocks noChangeArrowheads="1"/>
            </p:cNvSpPr>
            <p:nvPr/>
          </p:nvSpPr>
          <p:spPr bwMode="auto">
            <a:xfrm>
              <a:off x="4027" y="3539"/>
              <a:ext cx="354" cy="11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09767" fontAlgn="auto">
                <a:spcBef>
                  <a:spcPts val="0"/>
                </a:spcBef>
                <a:spcAft>
                  <a:spcPts val="0"/>
                </a:spcAft>
                <a:defRPr/>
              </a:pPr>
              <a:r>
                <a:rPr lang="en-US" sz="1400" dirty="0" err="1">
                  <a:solidFill>
                    <a:srgbClr val="000000"/>
                  </a:solidFill>
                  <a:latin typeface="Times New Roman" pitchFamily="18" charset="0"/>
                  <a:cs typeface="+mn-cs"/>
                </a:rPr>
                <a:t>spsr_undef</a:t>
              </a:r>
              <a:endParaRPr lang="en-US" sz="1400" dirty="0">
                <a:solidFill>
                  <a:srgbClr val="000000"/>
                </a:solidFill>
                <a:latin typeface="Times New Roman" pitchFamily="18" charset="0"/>
                <a:cs typeface="+mn-cs"/>
              </a:endParaRPr>
            </a:p>
          </p:txBody>
        </p:sp>
      </p:grpSp>
      <p:grpSp>
        <p:nvGrpSpPr>
          <p:cNvPr id="299" name="Group 251"/>
          <p:cNvGrpSpPr>
            <a:grpSpLocks/>
          </p:cNvGrpSpPr>
          <p:nvPr/>
        </p:nvGrpSpPr>
        <p:grpSpPr bwMode="auto">
          <a:xfrm>
            <a:off x="6034089" y="5816625"/>
            <a:ext cx="843227" cy="259250"/>
            <a:chOff x="3431" y="3512"/>
            <a:chExt cx="378" cy="137"/>
          </a:xfrm>
          <a:solidFill>
            <a:schemeClr val="accent4">
              <a:lumMod val="60000"/>
              <a:lumOff val="40000"/>
            </a:schemeClr>
          </a:solidFill>
        </p:grpSpPr>
        <p:sp>
          <p:nvSpPr>
            <p:cNvPr id="300" name="Rectangle 249"/>
            <p:cNvSpPr>
              <a:spLocks noChangeArrowheads="1"/>
            </p:cNvSpPr>
            <p:nvPr/>
          </p:nvSpPr>
          <p:spPr bwMode="auto">
            <a:xfrm>
              <a:off x="3431" y="3512"/>
              <a:ext cx="378" cy="137"/>
            </a:xfrm>
            <a:prstGeom prst="rect">
              <a:avLst/>
            </a:prstGeom>
            <a:grp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fontAlgn="auto">
                <a:spcBef>
                  <a:spcPts val="0"/>
                </a:spcBef>
                <a:spcAft>
                  <a:spcPts val="0"/>
                </a:spcAft>
                <a:defRPr/>
              </a:pPr>
              <a:endParaRPr lang="en-US" sz="3600">
                <a:latin typeface="+mn-lt"/>
                <a:cs typeface="+mn-cs"/>
              </a:endParaRPr>
            </a:p>
          </p:txBody>
        </p:sp>
        <p:sp>
          <p:nvSpPr>
            <p:cNvPr id="301" name="Rectangle 250"/>
            <p:cNvSpPr>
              <a:spLocks noChangeArrowheads="1"/>
            </p:cNvSpPr>
            <p:nvPr/>
          </p:nvSpPr>
          <p:spPr bwMode="auto">
            <a:xfrm>
              <a:off x="3493" y="3535"/>
              <a:ext cx="259" cy="11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09767" fontAlgn="auto">
                <a:spcBef>
                  <a:spcPts val="0"/>
                </a:spcBef>
                <a:spcAft>
                  <a:spcPts val="0"/>
                </a:spcAft>
                <a:defRPr/>
              </a:pPr>
              <a:r>
                <a:rPr lang="en-US" sz="1400" dirty="0" err="1">
                  <a:solidFill>
                    <a:srgbClr val="000000"/>
                  </a:solidFill>
                  <a:latin typeface="Times New Roman" pitchFamily="18" charset="0"/>
                  <a:cs typeface="+mn-cs"/>
                </a:rPr>
                <a:t>spsr_irq</a:t>
              </a:r>
              <a:endParaRPr lang="en-US" sz="1400" dirty="0">
                <a:solidFill>
                  <a:srgbClr val="000000"/>
                </a:solidFill>
                <a:latin typeface="Times New Roman" pitchFamily="18" charset="0"/>
                <a:cs typeface="+mn-cs"/>
              </a:endParaRPr>
            </a:p>
          </p:txBody>
        </p:sp>
      </p:grpSp>
      <p:grpSp>
        <p:nvGrpSpPr>
          <p:cNvPr id="302" name="Group 254"/>
          <p:cNvGrpSpPr>
            <a:grpSpLocks/>
          </p:cNvGrpSpPr>
          <p:nvPr/>
        </p:nvGrpSpPr>
        <p:grpSpPr bwMode="auto">
          <a:xfrm>
            <a:off x="4825017" y="5816607"/>
            <a:ext cx="834304" cy="251680"/>
            <a:chOff x="2889" y="3512"/>
            <a:chExt cx="374" cy="133"/>
          </a:xfrm>
          <a:solidFill>
            <a:schemeClr val="accent4">
              <a:lumMod val="60000"/>
              <a:lumOff val="40000"/>
            </a:schemeClr>
          </a:solidFill>
        </p:grpSpPr>
        <p:sp>
          <p:nvSpPr>
            <p:cNvPr id="303" name="Rectangle 252"/>
            <p:cNvSpPr>
              <a:spLocks noChangeArrowheads="1"/>
            </p:cNvSpPr>
            <p:nvPr/>
          </p:nvSpPr>
          <p:spPr bwMode="auto">
            <a:xfrm>
              <a:off x="2889" y="3512"/>
              <a:ext cx="374" cy="133"/>
            </a:xfrm>
            <a:prstGeom prst="rect">
              <a:avLst/>
            </a:prstGeom>
            <a:grp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fontAlgn="auto">
                <a:spcBef>
                  <a:spcPts val="0"/>
                </a:spcBef>
                <a:spcAft>
                  <a:spcPts val="0"/>
                </a:spcAft>
                <a:defRPr/>
              </a:pPr>
              <a:endParaRPr lang="en-US" sz="3600">
                <a:latin typeface="+mn-lt"/>
                <a:cs typeface="+mn-cs"/>
              </a:endParaRPr>
            </a:p>
          </p:txBody>
        </p:sp>
        <p:sp>
          <p:nvSpPr>
            <p:cNvPr id="304" name="Rectangle 253"/>
            <p:cNvSpPr>
              <a:spLocks noChangeArrowheads="1"/>
            </p:cNvSpPr>
            <p:nvPr/>
          </p:nvSpPr>
          <p:spPr bwMode="auto">
            <a:xfrm>
              <a:off x="2938" y="3531"/>
              <a:ext cx="269" cy="11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09767" fontAlgn="auto">
                <a:spcBef>
                  <a:spcPts val="0"/>
                </a:spcBef>
                <a:spcAft>
                  <a:spcPts val="0"/>
                </a:spcAft>
                <a:defRPr/>
              </a:pPr>
              <a:r>
                <a:rPr lang="en-US" sz="1400" dirty="0" err="1">
                  <a:solidFill>
                    <a:srgbClr val="000000"/>
                  </a:solidFill>
                  <a:latin typeface="Times New Roman" pitchFamily="18" charset="0"/>
                  <a:cs typeface="+mn-cs"/>
                </a:rPr>
                <a:t>spsr_abt</a:t>
              </a:r>
              <a:endParaRPr lang="en-US" sz="1400" dirty="0">
                <a:solidFill>
                  <a:srgbClr val="000000"/>
                </a:solidFill>
                <a:latin typeface="Times New Roman" pitchFamily="18" charset="0"/>
                <a:cs typeface="+mn-cs"/>
              </a:endParaRPr>
            </a:p>
          </p:txBody>
        </p:sp>
      </p:grpSp>
      <p:grpSp>
        <p:nvGrpSpPr>
          <p:cNvPr id="305" name="Group 257"/>
          <p:cNvGrpSpPr>
            <a:grpSpLocks/>
          </p:cNvGrpSpPr>
          <p:nvPr/>
        </p:nvGrpSpPr>
        <p:grpSpPr bwMode="auto">
          <a:xfrm>
            <a:off x="3584715" y="5816607"/>
            <a:ext cx="834304" cy="251680"/>
            <a:chOff x="2333" y="3512"/>
            <a:chExt cx="374" cy="133"/>
          </a:xfrm>
          <a:solidFill>
            <a:schemeClr val="accent4">
              <a:lumMod val="60000"/>
              <a:lumOff val="40000"/>
            </a:schemeClr>
          </a:solidFill>
        </p:grpSpPr>
        <p:sp>
          <p:nvSpPr>
            <p:cNvPr id="306" name="Rectangle 255"/>
            <p:cNvSpPr>
              <a:spLocks noChangeArrowheads="1"/>
            </p:cNvSpPr>
            <p:nvPr/>
          </p:nvSpPr>
          <p:spPr bwMode="auto">
            <a:xfrm>
              <a:off x="2333" y="3512"/>
              <a:ext cx="374" cy="133"/>
            </a:xfrm>
            <a:prstGeom prst="rect">
              <a:avLst/>
            </a:prstGeom>
            <a:grp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fontAlgn="auto">
                <a:spcBef>
                  <a:spcPts val="0"/>
                </a:spcBef>
                <a:spcAft>
                  <a:spcPts val="0"/>
                </a:spcAft>
                <a:defRPr/>
              </a:pPr>
              <a:endParaRPr lang="en-US" sz="3600">
                <a:latin typeface="+mn-lt"/>
                <a:cs typeface="+mn-cs"/>
              </a:endParaRPr>
            </a:p>
          </p:txBody>
        </p:sp>
        <p:sp>
          <p:nvSpPr>
            <p:cNvPr id="307" name="Rectangle 256"/>
            <p:cNvSpPr>
              <a:spLocks noChangeArrowheads="1"/>
            </p:cNvSpPr>
            <p:nvPr/>
          </p:nvSpPr>
          <p:spPr bwMode="auto">
            <a:xfrm>
              <a:off x="2405" y="3531"/>
              <a:ext cx="282" cy="11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09767" fontAlgn="auto">
                <a:spcBef>
                  <a:spcPts val="0"/>
                </a:spcBef>
                <a:spcAft>
                  <a:spcPts val="0"/>
                </a:spcAft>
                <a:defRPr/>
              </a:pPr>
              <a:r>
                <a:rPr lang="en-US" sz="1400" dirty="0" err="1">
                  <a:solidFill>
                    <a:srgbClr val="000000"/>
                  </a:solidFill>
                  <a:latin typeface="Times New Roman" pitchFamily="18" charset="0"/>
                  <a:cs typeface="+mn-cs"/>
                </a:rPr>
                <a:t>spsr_sup</a:t>
              </a:r>
              <a:endParaRPr lang="en-US" sz="1400" dirty="0">
                <a:solidFill>
                  <a:srgbClr val="000000"/>
                </a:solidFill>
                <a:latin typeface="Times New Roman" pitchFamily="18" charset="0"/>
                <a:cs typeface="+mn-cs"/>
              </a:endParaRPr>
            </a:p>
          </p:txBody>
        </p:sp>
      </p:grpSp>
      <p:grpSp>
        <p:nvGrpSpPr>
          <p:cNvPr id="308" name="Group 260"/>
          <p:cNvGrpSpPr>
            <a:grpSpLocks/>
          </p:cNvGrpSpPr>
          <p:nvPr/>
        </p:nvGrpSpPr>
        <p:grpSpPr bwMode="auto">
          <a:xfrm>
            <a:off x="2389027" y="5816607"/>
            <a:ext cx="834304" cy="251680"/>
            <a:chOff x="1797" y="3512"/>
            <a:chExt cx="374" cy="133"/>
          </a:xfrm>
          <a:solidFill>
            <a:schemeClr val="accent4">
              <a:lumMod val="60000"/>
              <a:lumOff val="40000"/>
            </a:schemeClr>
          </a:solidFill>
        </p:grpSpPr>
        <p:sp>
          <p:nvSpPr>
            <p:cNvPr id="309" name="Rectangle 258"/>
            <p:cNvSpPr>
              <a:spLocks noChangeArrowheads="1"/>
            </p:cNvSpPr>
            <p:nvPr/>
          </p:nvSpPr>
          <p:spPr bwMode="auto">
            <a:xfrm>
              <a:off x="1797" y="3512"/>
              <a:ext cx="374" cy="133"/>
            </a:xfrm>
            <a:prstGeom prst="rect">
              <a:avLst/>
            </a:prstGeom>
            <a:grp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fontAlgn="auto">
                <a:spcBef>
                  <a:spcPts val="0"/>
                </a:spcBef>
                <a:spcAft>
                  <a:spcPts val="0"/>
                </a:spcAft>
                <a:defRPr/>
              </a:pPr>
              <a:endParaRPr lang="en-US" sz="3600">
                <a:latin typeface="+mn-lt"/>
                <a:cs typeface="+mn-cs"/>
              </a:endParaRPr>
            </a:p>
          </p:txBody>
        </p:sp>
        <p:sp>
          <p:nvSpPr>
            <p:cNvPr id="310" name="Rectangle 259"/>
            <p:cNvSpPr>
              <a:spLocks noChangeArrowheads="1"/>
            </p:cNvSpPr>
            <p:nvPr/>
          </p:nvSpPr>
          <p:spPr bwMode="auto">
            <a:xfrm>
              <a:off x="1870" y="3531"/>
              <a:ext cx="259" cy="11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09767" fontAlgn="auto">
                <a:spcBef>
                  <a:spcPts val="0"/>
                </a:spcBef>
                <a:spcAft>
                  <a:spcPts val="0"/>
                </a:spcAft>
                <a:defRPr/>
              </a:pPr>
              <a:r>
                <a:rPr lang="en-US" sz="1400" dirty="0" err="1">
                  <a:solidFill>
                    <a:srgbClr val="000000"/>
                  </a:solidFill>
                  <a:latin typeface="Times New Roman" pitchFamily="18" charset="0"/>
                  <a:cs typeface="+mn-cs"/>
                </a:rPr>
                <a:t>spsr_fiq</a:t>
              </a:r>
              <a:endParaRPr lang="en-US" sz="1400" dirty="0">
                <a:solidFill>
                  <a:srgbClr val="000000"/>
                </a:solidFill>
                <a:latin typeface="Times New Roman" pitchFamily="18" charset="0"/>
                <a:cs typeface="+mn-cs"/>
              </a:endParaRPr>
            </a:p>
          </p:txBody>
        </p:sp>
      </p:gr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690563" y="6243638"/>
            <a:ext cx="1903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20483" name="Rectangle 3"/>
          <p:cNvSpPr>
            <a:spLocks noChangeArrowheads="1"/>
          </p:cNvSpPr>
          <p:nvPr/>
        </p:nvSpPr>
        <p:spPr bwMode="auto">
          <a:xfrm>
            <a:off x="3125788" y="6243638"/>
            <a:ext cx="289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8" name="Title 4"/>
          <p:cNvSpPr>
            <a:spLocks noGrp="1"/>
          </p:cNvSpPr>
          <p:nvPr>
            <p:ph type="title"/>
          </p:nvPr>
        </p:nvSpPr>
        <p:spPr/>
        <p:txBody>
          <a:bodyPr rtlCol="0">
            <a:normAutofit fontScale="90000"/>
          </a:bodyPr>
          <a:lstStyle/>
          <a:p>
            <a:pPr eaLnBrk="1" fontAlgn="auto" hangingPunct="1">
              <a:spcAft>
                <a:spcPts val="0"/>
              </a:spcAft>
              <a:defRPr/>
            </a:pPr>
            <a:r>
              <a:rPr lang="en-US" dirty="0" smtClean="0">
                <a:solidFill>
                  <a:srgbClr val="0000FF"/>
                </a:solidFill>
              </a:rPr>
              <a:t>Operating Modes</a:t>
            </a:r>
            <a:endParaRPr lang="en-US" dirty="0">
              <a:solidFill>
                <a:srgbClr val="0000FF"/>
              </a:solidFill>
            </a:endParaRPr>
          </a:p>
        </p:txBody>
      </p:sp>
      <p:sp>
        <p:nvSpPr>
          <p:cNvPr id="20484" name="Rectangle 4"/>
          <p:cNvSpPr>
            <a:spLocks noGrp="1" noChangeArrowheads="1"/>
          </p:cNvSpPr>
          <p:nvPr>
            <p:ph idx="1"/>
          </p:nvPr>
        </p:nvSpPr>
        <p:spPr>
          <a:xfrm>
            <a:off x="228600" y="838200"/>
            <a:ext cx="8610600" cy="5105400"/>
          </a:xfrm>
        </p:spPr>
        <p:txBody>
          <a:bodyPr/>
          <a:lstStyle/>
          <a:p>
            <a:pPr marL="306388" indent="-234950" defTabSz="942975" eaLnBrk="1" hangingPunct="1"/>
            <a:r>
              <a:rPr lang="en-US" sz="2400" dirty="0" smtClean="0"/>
              <a:t>The register files are arranged into several banks. The set of registers which are accessible depends on the </a:t>
            </a:r>
            <a:r>
              <a:rPr lang="en-US" sz="2400" b="1" i="1" dirty="0" smtClean="0">
                <a:solidFill>
                  <a:srgbClr val="7030A0"/>
                </a:solidFill>
              </a:rPr>
              <a:t>mode</a:t>
            </a:r>
            <a:r>
              <a:rPr lang="en-US" sz="2400" dirty="0" smtClean="0"/>
              <a:t>. Example: </a:t>
            </a:r>
          </a:p>
          <a:p>
            <a:pPr marL="706438" lvl="1" indent="-234950" defTabSz="942975" eaLnBrk="1" hangingPunct="1"/>
            <a:r>
              <a:rPr lang="en-US" sz="2400" dirty="0" smtClean="0"/>
              <a:t>R0 to R6 can be accessed in all modes</a:t>
            </a:r>
          </a:p>
          <a:p>
            <a:pPr marL="706438" lvl="1" indent="-234950" defTabSz="942975" eaLnBrk="1" hangingPunct="1"/>
            <a:r>
              <a:rPr lang="en-US" sz="2400" dirty="0" smtClean="0"/>
              <a:t>An assembly program running in user mode is allowed access to R8 but a program running in FIQ mode do not, but instead have access to a different register, R8_FIQ.</a:t>
            </a:r>
          </a:p>
          <a:p>
            <a:pPr marL="306388" indent="-234950" defTabSz="942975" eaLnBrk="1" hangingPunct="1"/>
            <a:r>
              <a:rPr lang="en-US" sz="2400" dirty="0" smtClean="0"/>
              <a:t>Each mode can access </a:t>
            </a:r>
          </a:p>
          <a:p>
            <a:pPr marL="706438" lvl="1" indent="-234950" defTabSz="942975" eaLnBrk="1" hangingPunct="1"/>
            <a:r>
              <a:rPr lang="en-US" sz="2400" dirty="0" smtClean="0"/>
              <a:t>a </a:t>
            </a:r>
            <a:r>
              <a:rPr lang="en-US" sz="2400" i="1" dirty="0" smtClean="0"/>
              <a:t>particular</a:t>
            </a:r>
            <a:r>
              <a:rPr lang="en-US" sz="2400" dirty="0" smtClean="0"/>
              <a:t> set of R0-R12 registers. </a:t>
            </a:r>
          </a:p>
          <a:p>
            <a:pPr marL="706438" lvl="1" indent="-234950" defTabSz="942975" eaLnBrk="1" hangingPunct="1"/>
            <a:r>
              <a:rPr lang="en-US" sz="2400" dirty="0" smtClean="0"/>
              <a:t>R15 (the </a:t>
            </a:r>
            <a:r>
              <a:rPr lang="en-US" sz="2400" b="1" i="1" dirty="0" smtClean="0">
                <a:solidFill>
                  <a:srgbClr val="FF0000"/>
                </a:solidFill>
              </a:rPr>
              <a:t>program counter</a:t>
            </a:r>
            <a:r>
              <a:rPr lang="en-US" sz="2400" dirty="0" smtClean="0"/>
              <a:t>)</a:t>
            </a:r>
          </a:p>
          <a:p>
            <a:pPr marL="706438" lvl="1" indent="-234950" defTabSz="942975" eaLnBrk="1" hangingPunct="1"/>
            <a:r>
              <a:rPr lang="en-US" sz="2400" dirty="0" smtClean="0"/>
              <a:t>CPSR (the </a:t>
            </a:r>
            <a:r>
              <a:rPr lang="en-US" sz="2400" b="1" i="1" dirty="0" smtClean="0">
                <a:solidFill>
                  <a:srgbClr val="FF0000"/>
                </a:solidFill>
              </a:rPr>
              <a:t>current program status register</a:t>
            </a:r>
            <a:r>
              <a:rPr lang="en-US" sz="2400" dirty="0" smtClean="0"/>
              <a:t>)</a:t>
            </a:r>
          </a:p>
          <a:p>
            <a:pPr marL="706438" lvl="1" indent="-234950" defTabSz="942975" eaLnBrk="1" hangingPunct="1"/>
            <a:r>
              <a:rPr lang="en-US" sz="2400" dirty="0" smtClean="0"/>
              <a:t>a particular r13 (the </a:t>
            </a:r>
            <a:r>
              <a:rPr lang="en-US" sz="2400" b="1" i="1" dirty="0" smtClean="0">
                <a:solidFill>
                  <a:srgbClr val="FF0000"/>
                </a:solidFill>
              </a:rPr>
              <a:t>stack pointer</a:t>
            </a:r>
            <a:r>
              <a:rPr lang="en-US" sz="2400" dirty="0" smtClean="0"/>
              <a:t>) and r14 (</a:t>
            </a:r>
            <a:r>
              <a:rPr lang="en-US" sz="2400" b="1" i="1" dirty="0" smtClean="0">
                <a:solidFill>
                  <a:srgbClr val="FF0000"/>
                </a:solidFill>
              </a:rPr>
              <a:t>link register</a:t>
            </a:r>
            <a:r>
              <a:rPr lang="en-US" sz="2400" dirty="0" smtClean="0"/>
              <a:t>)</a:t>
            </a:r>
          </a:p>
          <a:p>
            <a:pPr marL="306388" indent="-234950" defTabSz="942975" eaLnBrk="1" hangingPunct="1">
              <a:buFont typeface="Arial" pitchFamily="34" charset="0"/>
              <a:buNone/>
            </a:pPr>
            <a:r>
              <a:rPr lang="en-US" sz="2400" dirty="0" smtClean="0"/>
              <a:t>	and privileged modes can also access</a:t>
            </a:r>
          </a:p>
          <a:p>
            <a:pPr marL="706438" lvl="1" indent="-234950" defTabSz="942975" eaLnBrk="1" hangingPunct="1"/>
            <a:r>
              <a:rPr lang="en-US" sz="2400" dirty="0" smtClean="0"/>
              <a:t>a particular SPSR (</a:t>
            </a:r>
            <a:r>
              <a:rPr lang="en-US" sz="2400" b="1" i="1" dirty="0" smtClean="0">
                <a:solidFill>
                  <a:srgbClr val="FF0000"/>
                </a:solidFill>
              </a:rPr>
              <a:t>saved program status register</a:t>
            </a:r>
            <a:r>
              <a:rPr lang="en-US" sz="2400" dirty="0" smtClean="0"/>
              <a:t>)</a:t>
            </a:r>
          </a:p>
          <a:p>
            <a:pPr marL="706438" lvl="1" indent="-234950" defTabSz="942975" eaLnBrk="1" hangingPunct="1"/>
            <a:endParaRPr lang="en-US" sz="2400" dirty="0" smtClean="0"/>
          </a:p>
        </p:txBody>
      </p:sp>
      <p:sp>
        <p:nvSpPr>
          <p:cNvPr id="2048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7D39A3F1-AB34-4785-9959-0A82E3974640}" type="slidenum">
              <a:rPr lang="en-US">
                <a:solidFill>
                  <a:srgbClr val="898989"/>
                </a:solidFill>
              </a:rPr>
              <a:pPr eaLnBrk="1" hangingPunct="1"/>
              <a:t>21</a:t>
            </a:fld>
            <a:endParaRPr lang="en-US">
              <a:solidFill>
                <a:srgbClr val="898989"/>
              </a:solidFill>
            </a:endParaRP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690563" y="6243638"/>
            <a:ext cx="1903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21507" name="Rectangle 3"/>
          <p:cNvSpPr>
            <a:spLocks noChangeArrowheads="1"/>
          </p:cNvSpPr>
          <p:nvPr/>
        </p:nvSpPr>
        <p:spPr bwMode="auto">
          <a:xfrm>
            <a:off x="3125788" y="6243638"/>
            <a:ext cx="289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pic>
        <p:nvPicPr>
          <p:cNvPr id="2150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306" y="1244585"/>
            <a:ext cx="8382000" cy="502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10" name="Rectangle 2"/>
          <p:cNvSpPr>
            <a:spLocks noChangeArrowheads="1"/>
          </p:cNvSpPr>
          <p:nvPr/>
        </p:nvSpPr>
        <p:spPr bwMode="auto">
          <a:xfrm>
            <a:off x="2573112" y="782920"/>
            <a:ext cx="39930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2400" b="1" dirty="0" smtClean="0"/>
              <a:t>From </a:t>
            </a:r>
            <a:r>
              <a:rPr lang="en-US" sz="2400" b="1" dirty="0"/>
              <a:t>User Mode to FIQ Mode</a:t>
            </a:r>
          </a:p>
        </p:txBody>
      </p:sp>
      <p:sp>
        <p:nvSpPr>
          <p:cNvPr id="2" name="Title 1"/>
          <p:cNvSpPr>
            <a:spLocks noGrp="1"/>
          </p:cNvSpPr>
          <p:nvPr>
            <p:ph type="title"/>
          </p:nvPr>
        </p:nvSpPr>
        <p:spPr/>
        <p:txBody>
          <a:bodyPr>
            <a:normAutofit fontScale="90000"/>
          </a:bodyPr>
          <a:lstStyle/>
          <a:p>
            <a:r>
              <a:rPr lang="en-US" dirty="0" smtClean="0">
                <a:solidFill>
                  <a:srgbClr val="0000FF"/>
                </a:solidFill>
              </a:rPr>
              <a:t>Operating Modes</a:t>
            </a:r>
            <a:endParaRPr lang="en-US" dirty="0">
              <a:solidFill>
                <a:srgbClr val="0000FF"/>
              </a:solidFill>
            </a:endParaRPr>
          </a:p>
        </p:txBody>
      </p:sp>
      <p:sp>
        <p:nvSpPr>
          <p:cNvPr id="2151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8BA0473D-2597-49BE-AB47-C0B8A3FE0FEA}" type="slidenum">
              <a:rPr lang="en-US">
                <a:solidFill>
                  <a:srgbClr val="898989"/>
                </a:solidFill>
              </a:rPr>
              <a:pPr eaLnBrk="1" hangingPunct="1"/>
              <a:t>22</a:t>
            </a:fld>
            <a:endParaRPr lang="en-US">
              <a:solidFill>
                <a:srgbClr val="898989"/>
              </a:solidFill>
            </a:endParaRP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GB" altLang="zh-TW" sz="3600" dirty="0" smtClean="0">
                <a:solidFill>
                  <a:srgbClr val="0000FF"/>
                </a:solidFill>
              </a:rPr>
              <a:t>Assembly Language</a:t>
            </a:r>
            <a:endParaRPr lang="en-US" altLang="zh-TW" dirty="0" smtClean="0">
              <a:solidFill>
                <a:srgbClr val="0000FF"/>
              </a:solidFill>
            </a:endParaRPr>
          </a:p>
        </p:txBody>
      </p:sp>
      <p:sp>
        <p:nvSpPr>
          <p:cNvPr id="6147" name="Rectangle 3"/>
          <p:cNvSpPr>
            <a:spLocks noGrp="1" noChangeArrowheads="1"/>
          </p:cNvSpPr>
          <p:nvPr>
            <p:ph type="body" idx="1"/>
          </p:nvPr>
        </p:nvSpPr>
        <p:spPr>
          <a:xfrm>
            <a:off x="0" y="1066800"/>
            <a:ext cx="8839200" cy="3675063"/>
          </a:xfrm>
        </p:spPr>
        <p:txBody>
          <a:bodyPr/>
          <a:lstStyle/>
          <a:p>
            <a:pPr marL="457200" lvl="1" indent="0" eaLnBrk="1" hangingPunct="1">
              <a:lnSpc>
                <a:spcPct val="110000"/>
              </a:lnSpc>
              <a:buFont typeface="Arial" pitchFamily="34" charset="0"/>
              <a:buNone/>
            </a:pPr>
            <a:r>
              <a:rPr lang="en-US" altLang="zh-TW" sz="2400" i="1" dirty="0" smtClean="0"/>
              <a:t>Why assembly language?</a:t>
            </a:r>
          </a:p>
          <a:p>
            <a:pPr lvl="1" eaLnBrk="1" hangingPunct="1">
              <a:lnSpc>
                <a:spcPct val="110000"/>
              </a:lnSpc>
              <a:buFont typeface="Arial" pitchFamily="34" charset="0"/>
              <a:buChar char="•"/>
            </a:pPr>
            <a:r>
              <a:rPr lang="en-US" altLang="zh-TW" sz="2400" dirty="0" smtClean="0"/>
              <a:t>Many system-level developer will continue to program in assembly language to have more control over the processor.</a:t>
            </a:r>
          </a:p>
          <a:p>
            <a:pPr lvl="1" eaLnBrk="1" hangingPunct="1">
              <a:lnSpc>
                <a:spcPct val="110000"/>
              </a:lnSpc>
              <a:buFont typeface="Arial" pitchFamily="34" charset="0"/>
              <a:buChar char="•"/>
            </a:pPr>
            <a:r>
              <a:rPr lang="en-US" altLang="zh-TW" sz="2400" dirty="0" smtClean="0"/>
              <a:t>Writing assembly language programs helps to understand computer architecture.</a:t>
            </a:r>
          </a:p>
          <a:p>
            <a:pPr lvl="1" eaLnBrk="1" hangingPunct="1">
              <a:lnSpc>
                <a:spcPct val="110000"/>
              </a:lnSpc>
              <a:buFont typeface="Arial" pitchFamily="34" charset="0"/>
              <a:buChar char="•"/>
            </a:pPr>
            <a:r>
              <a:rPr lang="en-US" altLang="zh-TW" sz="2400" dirty="0" smtClean="0"/>
              <a:t>Many application require the efficiency of assembly language</a:t>
            </a:r>
          </a:p>
          <a:p>
            <a:pPr lvl="1" eaLnBrk="1" hangingPunct="1">
              <a:lnSpc>
                <a:spcPct val="110000"/>
              </a:lnSpc>
              <a:buFont typeface="Arial" pitchFamily="34" charset="0"/>
              <a:buChar char="•"/>
            </a:pPr>
            <a:r>
              <a:rPr lang="en-US" altLang="zh-TW" sz="2400" dirty="0" smtClean="0"/>
              <a:t>Learning assembly language helps to know what is happening inside the computer.</a:t>
            </a:r>
          </a:p>
          <a:p>
            <a:pPr lvl="1" eaLnBrk="1" hangingPunct="1">
              <a:lnSpc>
                <a:spcPct val="110000"/>
              </a:lnSpc>
              <a:buFont typeface="Arial" pitchFamily="34" charset="0"/>
              <a:buChar char="•"/>
            </a:pPr>
            <a:r>
              <a:rPr lang="en-US" altLang="zh-TW" sz="2400" dirty="0" smtClean="0"/>
              <a:t>The foundation of many abstract concepts in high-level programming languages and operating systems etc. closely related to assembly language and computer architecture.</a:t>
            </a:r>
          </a:p>
          <a:p>
            <a:pPr lvl="1" eaLnBrk="1" hangingPunct="1">
              <a:lnSpc>
                <a:spcPct val="110000"/>
              </a:lnSpc>
              <a:buFont typeface="Arial" pitchFamily="34" charset="0"/>
              <a:buChar char="•"/>
            </a:pPr>
            <a:endParaRPr lang="en-US" altLang="zh-TW" sz="2400" dirty="0" smtClean="0"/>
          </a:p>
        </p:txBody>
      </p:sp>
      <p:sp>
        <p:nvSpPr>
          <p:cNvPr id="6148"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7BFC818D-C8AB-4293-A270-D5B067288070}" type="slidenum">
              <a:rPr lang="en-US">
                <a:solidFill>
                  <a:srgbClr val="898989"/>
                </a:solidFill>
              </a:rPr>
              <a:pPr eaLnBrk="1" hangingPunct="1"/>
              <a:t>23</a:t>
            </a:fld>
            <a:endParaRPr lang="en-US">
              <a:solidFill>
                <a:srgbClr val="898989"/>
              </a:solidFill>
            </a:endParaRPr>
          </a:p>
        </p:txBody>
      </p:sp>
    </p:spTree>
    <p:extLst>
      <p:ext uri="{BB962C8B-B14F-4D97-AF65-F5344CB8AC3E}">
        <p14:creationId xmlns:p14="http://schemas.microsoft.com/office/powerpoint/2010/main" val="4298658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97FB4E7B-7740-4AA4-81EE-4AC3EEA4808C}" type="slidenum">
              <a:rPr lang="en-US">
                <a:solidFill>
                  <a:srgbClr val="898989"/>
                </a:solidFill>
              </a:rPr>
              <a:pPr eaLnBrk="1" hangingPunct="1"/>
              <a:t>24</a:t>
            </a:fld>
            <a:endParaRPr lang="en-US">
              <a:solidFill>
                <a:srgbClr val="898989"/>
              </a:solidFill>
            </a:endParaRPr>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219200"/>
            <a:ext cx="6659563" cy="230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2" name="Rectangle 2"/>
          <p:cNvSpPr txBox="1">
            <a:spLocks noChangeArrowheads="1"/>
          </p:cNvSpPr>
          <p:nvPr/>
        </p:nvSpPr>
        <p:spPr bwMode="auto">
          <a:xfrm>
            <a:off x="457200" y="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r>
              <a:rPr lang="en-GB" altLang="zh-TW" sz="3600">
                <a:solidFill>
                  <a:srgbClr val="0000FF"/>
                </a:solidFill>
              </a:rPr>
              <a:t>Assembly Language</a:t>
            </a:r>
            <a:endParaRPr lang="en-US" altLang="zh-TW" sz="4400">
              <a:solidFill>
                <a:srgbClr val="0000FF"/>
              </a:solidFill>
            </a:endParaRPr>
          </a:p>
        </p:txBody>
      </p:sp>
      <p:sp>
        <p:nvSpPr>
          <p:cNvPr id="7173" name="Rectangle 2"/>
          <p:cNvSpPr>
            <a:spLocks noChangeArrowheads="1"/>
          </p:cNvSpPr>
          <p:nvPr/>
        </p:nvSpPr>
        <p:spPr bwMode="auto">
          <a:xfrm>
            <a:off x="431800" y="4532313"/>
            <a:ext cx="8428038" cy="172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spcBef>
                <a:spcPts val="1200"/>
              </a:spcBef>
              <a:buFont typeface="Arial" pitchFamily="34" charset="0"/>
              <a:buChar char="•"/>
            </a:pPr>
            <a:r>
              <a:rPr lang="en-US" sz="2400"/>
              <a:t>Common operations of the processors: Data Movement, Flow Control, Logical, Shift, I/O, etc.</a:t>
            </a:r>
          </a:p>
          <a:p>
            <a:pPr marL="285750" indent="-285750">
              <a:spcBef>
                <a:spcPts val="1200"/>
              </a:spcBef>
              <a:buFont typeface="Arial" pitchFamily="34" charset="0"/>
              <a:buChar char="•"/>
            </a:pPr>
            <a:r>
              <a:rPr lang="en-US" sz="2400"/>
              <a:t>Most programs spend over 70% of the time executing instructions from the Data Movement and Flow Control. </a:t>
            </a:r>
          </a:p>
        </p:txBody>
      </p:sp>
      <p:sp>
        <p:nvSpPr>
          <p:cNvPr id="7174" name="Rectangle 4"/>
          <p:cNvSpPr>
            <a:spLocks noChangeArrowheads="1"/>
          </p:cNvSpPr>
          <p:nvPr/>
        </p:nvSpPr>
        <p:spPr bwMode="auto">
          <a:xfrm>
            <a:off x="1219200" y="3582988"/>
            <a:ext cx="71167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400"/>
              <a:t>D.A. Patterson and D.R. Ditzel, “The case for the reduced instruction set computer”, Computer Architecture News, Vol 9(3), 1980.</a:t>
            </a:r>
          </a:p>
        </p:txBody>
      </p:sp>
    </p:spTree>
    <p:extLst>
      <p:ext uri="{BB962C8B-B14F-4D97-AF65-F5344CB8AC3E}">
        <p14:creationId xmlns:p14="http://schemas.microsoft.com/office/powerpoint/2010/main" val="5109528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ChangeArrowheads="1"/>
          </p:cNvSpPr>
          <p:nvPr/>
        </p:nvSpPr>
        <p:spPr bwMode="auto">
          <a:xfrm>
            <a:off x="431800" y="1219200"/>
            <a:ext cx="7797800" cy="417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nSpc>
                <a:spcPct val="110000"/>
              </a:lnSpc>
              <a:spcBef>
                <a:spcPct val="20000"/>
              </a:spcBef>
              <a:buClr>
                <a:schemeClr val="bg2"/>
              </a:buClr>
              <a:buSzPct val="75000"/>
              <a:buFontTx/>
              <a:buBlip>
                <a:blip r:embed="rId2"/>
              </a:buBlip>
            </a:pPr>
            <a:endParaRPr lang="en-US" sz="2000"/>
          </a:p>
        </p:txBody>
      </p:sp>
      <p:sp>
        <p:nvSpPr>
          <p:cNvPr id="819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0DBFB92B-DC17-463A-B464-EF2CB43A7081}" type="slidenum">
              <a:rPr lang="en-US">
                <a:solidFill>
                  <a:srgbClr val="898989"/>
                </a:solidFill>
              </a:rPr>
              <a:pPr eaLnBrk="1" hangingPunct="1"/>
              <a:t>25</a:t>
            </a:fld>
            <a:endParaRPr lang="en-US">
              <a:solidFill>
                <a:srgbClr val="898989"/>
              </a:solidFill>
            </a:endParaRPr>
          </a:p>
        </p:txBody>
      </p:sp>
      <p:sp>
        <p:nvSpPr>
          <p:cNvPr id="8196" name="Rectangle 2"/>
          <p:cNvSpPr txBox="1">
            <a:spLocks noChangeArrowheads="1"/>
          </p:cNvSpPr>
          <p:nvPr/>
        </p:nvSpPr>
        <p:spPr bwMode="auto">
          <a:xfrm>
            <a:off x="457200" y="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r>
              <a:rPr lang="en-GB" altLang="zh-TW" sz="3600" dirty="0">
                <a:solidFill>
                  <a:srgbClr val="0000FF"/>
                </a:solidFill>
              </a:rPr>
              <a:t>Assembly Language</a:t>
            </a:r>
            <a:endParaRPr lang="en-US" altLang="zh-TW" sz="4400" dirty="0">
              <a:solidFill>
                <a:srgbClr val="0000FF"/>
              </a:solidFill>
            </a:endParaRPr>
          </a:p>
        </p:txBody>
      </p:sp>
      <p:sp>
        <p:nvSpPr>
          <p:cNvPr id="8197" name="Rectangle 3"/>
          <p:cNvSpPr txBox="1">
            <a:spLocks noChangeArrowheads="1"/>
          </p:cNvSpPr>
          <p:nvPr/>
        </p:nvSpPr>
        <p:spPr bwMode="auto">
          <a:xfrm>
            <a:off x="206375" y="1219200"/>
            <a:ext cx="8534400" cy="367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spcBef>
                <a:spcPct val="20000"/>
              </a:spcBef>
              <a:buFont typeface="Arial" pitchFamily="34" charset="0"/>
              <a:buChar char="•"/>
            </a:pPr>
            <a:r>
              <a:rPr lang="en-US" sz="2400"/>
              <a:t>Basic format:</a:t>
            </a:r>
          </a:p>
          <a:p>
            <a:pPr lvl="1" eaLnBrk="1" hangingPunct="1">
              <a:spcBef>
                <a:spcPct val="20000"/>
              </a:spcBef>
              <a:buFont typeface="Arial" pitchFamily="34" charset="0"/>
              <a:buChar char="–"/>
            </a:pPr>
            <a:endParaRPr lang="en-US" sz="2000"/>
          </a:p>
          <a:p>
            <a:pPr lvl="1" eaLnBrk="1" hangingPunct="1">
              <a:spcBef>
                <a:spcPct val="20000"/>
              </a:spcBef>
              <a:buFont typeface="Arial" pitchFamily="34" charset="0"/>
              <a:buChar char="–"/>
            </a:pPr>
            <a:endParaRPr lang="en-US" sz="2000"/>
          </a:p>
          <a:p>
            <a:pPr lvl="1" eaLnBrk="1" hangingPunct="1">
              <a:spcBef>
                <a:spcPct val="20000"/>
              </a:spcBef>
              <a:buFont typeface="Arial" pitchFamily="34" charset="0"/>
              <a:buChar char="–"/>
            </a:pPr>
            <a:endParaRPr lang="en-US" sz="2000"/>
          </a:p>
          <a:p>
            <a:pPr lvl="1" eaLnBrk="1" hangingPunct="1">
              <a:spcBef>
                <a:spcPct val="20000"/>
              </a:spcBef>
              <a:buFont typeface="Arial" pitchFamily="34" charset="0"/>
              <a:buChar char="–"/>
            </a:pPr>
            <a:endParaRPr lang="en-US" sz="2000"/>
          </a:p>
          <a:p>
            <a:pPr lvl="1" eaLnBrk="1" hangingPunct="1">
              <a:spcBef>
                <a:spcPct val="20000"/>
              </a:spcBef>
              <a:buFont typeface="Arial" pitchFamily="34" charset="0"/>
              <a:buChar char="–"/>
            </a:pPr>
            <a:r>
              <a:rPr lang="en-US" sz="2000"/>
              <a:t>2 variables (destination + source)</a:t>
            </a:r>
          </a:p>
          <a:p>
            <a:pPr lvl="1" eaLnBrk="1" hangingPunct="1">
              <a:spcBef>
                <a:spcPct val="20000"/>
              </a:spcBef>
              <a:buFont typeface="Arial" pitchFamily="34" charset="0"/>
              <a:buChar char="–"/>
            </a:pPr>
            <a:r>
              <a:rPr lang="en-US" sz="2000"/>
              <a:t>3 variables (destination + left source + right source)</a:t>
            </a:r>
          </a:p>
          <a:p>
            <a:pPr lvl="1" eaLnBrk="1" hangingPunct="1">
              <a:spcBef>
                <a:spcPct val="20000"/>
              </a:spcBef>
              <a:buFont typeface="Arial" pitchFamily="34" charset="0"/>
              <a:buChar char="–"/>
            </a:pPr>
            <a:r>
              <a:rPr lang="en-US" sz="2000"/>
              <a:t>Use semi-colon to put comments at the end of statement. All good programs should have high quality comments</a:t>
            </a:r>
          </a:p>
          <a:p>
            <a:pPr lvl="1" eaLnBrk="1" hangingPunct="1">
              <a:spcBef>
                <a:spcPct val="20000"/>
              </a:spcBef>
              <a:buFont typeface="Arial" pitchFamily="34" charset="0"/>
              <a:buChar char="–"/>
            </a:pPr>
            <a:r>
              <a:rPr lang="en-US" sz="2000"/>
              <a:t>Use label to mark current instruction, used in other parts of the program to refer to current instruction</a:t>
            </a:r>
          </a:p>
          <a:p>
            <a:pPr eaLnBrk="1" hangingPunct="1">
              <a:spcBef>
                <a:spcPct val="20000"/>
              </a:spcBef>
              <a:buFont typeface="Arial" pitchFamily="34" charset="0"/>
              <a:buChar char="•"/>
            </a:pPr>
            <a:r>
              <a:rPr lang="en-US" sz="2400"/>
              <a:t>Extended format:</a:t>
            </a:r>
          </a:p>
          <a:p>
            <a:pPr eaLnBrk="1" hangingPunct="1">
              <a:spcBef>
                <a:spcPct val="20000"/>
              </a:spcBef>
              <a:buFont typeface="Arial" pitchFamily="34" charset="0"/>
              <a:buNone/>
            </a:pPr>
            <a:r>
              <a:rPr lang="en-US" sz="2400"/>
              <a:t>	</a:t>
            </a:r>
          </a:p>
          <a:p>
            <a:pPr lvl="1" eaLnBrk="1" hangingPunct="1">
              <a:spcBef>
                <a:spcPct val="20000"/>
              </a:spcBef>
              <a:buFont typeface="Arial" pitchFamily="34" charset="0"/>
              <a:buNone/>
            </a:pPr>
            <a:r>
              <a:rPr lang="en-US" sz="2000"/>
              <a:t>		</a:t>
            </a:r>
          </a:p>
        </p:txBody>
      </p:sp>
      <p:sp>
        <p:nvSpPr>
          <p:cNvPr id="8198" name="Rectangle 6"/>
          <p:cNvSpPr>
            <a:spLocks noChangeArrowheads="1"/>
          </p:cNvSpPr>
          <p:nvPr/>
        </p:nvSpPr>
        <p:spPr bwMode="auto">
          <a:xfrm>
            <a:off x="0" y="685800"/>
            <a:ext cx="91440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10000"/>
              </a:lnSpc>
            </a:pPr>
            <a:r>
              <a:rPr lang="en-US" altLang="zh-TW" sz="2800" i="1">
                <a:solidFill>
                  <a:srgbClr val="FF0000"/>
                </a:solidFill>
              </a:rPr>
              <a:t>Format of an ARM Instruction</a:t>
            </a:r>
          </a:p>
        </p:txBody>
      </p:sp>
      <p:sp>
        <p:nvSpPr>
          <p:cNvPr id="8199" name="Rectangle 1"/>
          <p:cNvSpPr>
            <a:spLocks noChangeArrowheads="1"/>
          </p:cNvSpPr>
          <p:nvPr/>
        </p:nvSpPr>
        <p:spPr bwMode="auto">
          <a:xfrm>
            <a:off x="1143000" y="1543050"/>
            <a:ext cx="8001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pt-BR" sz="2400"/>
              <a:t>		MOV  r4, r0               	; </a:t>
            </a:r>
            <a:r>
              <a:rPr lang="pt-BR" sz="2400">
                <a:solidFill>
                  <a:srgbClr val="FF0000"/>
                </a:solidFill>
              </a:rPr>
              <a:t>a comment r4 </a:t>
            </a:r>
            <a:r>
              <a:rPr lang="pt-BR" sz="2400">
                <a:solidFill>
                  <a:srgbClr val="FF0000"/>
                </a:solidFill>
                <a:sym typeface="Wingdings" pitchFamily="2" charset="2"/>
              </a:rPr>
              <a:t> r0</a:t>
            </a:r>
            <a:endParaRPr lang="pt-BR" sz="2400"/>
          </a:p>
          <a:p>
            <a:r>
              <a:rPr lang="pt-BR" sz="2400">
                <a:solidFill>
                  <a:srgbClr val="FF0000"/>
                </a:solidFill>
              </a:rPr>
              <a:t>Label</a:t>
            </a:r>
            <a:r>
              <a:rPr lang="pt-BR" sz="2400"/>
              <a:t>   		ADD   r4, r0, r1		; </a:t>
            </a:r>
            <a:r>
              <a:rPr lang="pt-BR" sz="2400">
                <a:solidFill>
                  <a:srgbClr val="FF0000"/>
                </a:solidFill>
              </a:rPr>
              <a:t>a comment  r4 </a:t>
            </a:r>
            <a:r>
              <a:rPr lang="pt-BR" sz="2400">
                <a:solidFill>
                  <a:srgbClr val="FF0000"/>
                </a:solidFill>
                <a:sym typeface="Wingdings" pitchFamily="2" charset="2"/>
              </a:rPr>
              <a:t> r0+r1</a:t>
            </a:r>
            <a:endParaRPr lang="pt-BR" sz="2400"/>
          </a:p>
        </p:txBody>
      </p:sp>
      <p:sp>
        <p:nvSpPr>
          <p:cNvPr id="8200" name="Rectangle 3"/>
          <p:cNvSpPr>
            <a:spLocks noChangeArrowheads="1"/>
          </p:cNvSpPr>
          <p:nvPr/>
        </p:nvSpPr>
        <p:spPr bwMode="auto">
          <a:xfrm>
            <a:off x="3181350" y="2724150"/>
            <a:ext cx="14208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FF0000"/>
                </a:solidFill>
              </a:rPr>
              <a:t>destination </a:t>
            </a:r>
          </a:p>
        </p:txBody>
      </p:sp>
      <p:sp>
        <p:nvSpPr>
          <p:cNvPr id="8201" name="Rectangle 10"/>
          <p:cNvSpPr>
            <a:spLocks noChangeArrowheads="1"/>
          </p:cNvSpPr>
          <p:nvPr/>
        </p:nvSpPr>
        <p:spPr bwMode="auto">
          <a:xfrm>
            <a:off x="4786313" y="2724150"/>
            <a:ext cx="1327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FF0000"/>
                </a:solidFill>
              </a:rPr>
              <a:t>source/left</a:t>
            </a:r>
          </a:p>
        </p:txBody>
      </p:sp>
      <p:sp>
        <p:nvSpPr>
          <p:cNvPr id="8202" name="Rectangle 11"/>
          <p:cNvSpPr>
            <a:spLocks noChangeArrowheads="1"/>
          </p:cNvSpPr>
          <p:nvPr/>
        </p:nvSpPr>
        <p:spPr bwMode="auto">
          <a:xfrm>
            <a:off x="6415088" y="2724150"/>
            <a:ext cx="146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FF0000"/>
                </a:solidFill>
              </a:rPr>
              <a:t>source/right</a:t>
            </a:r>
          </a:p>
        </p:txBody>
      </p:sp>
      <p:cxnSp>
        <p:nvCxnSpPr>
          <p:cNvPr id="13" name="Straight Arrow Connector 12"/>
          <p:cNvCxnSpPr/>
          <p:nvPr/>
        </p:nvCxnSpPr>
        <p:spPr>
          <a:xfrm flipH="1">
            <a:off x="4027488" y="2284413"/>
            <a:ext cx="0" cy="4492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457700" y="2270125"/>
            <a:ext cx="661988" cy="4635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924425" y="2284413"/>
            <a:ext cx="1566863" cy="4492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206" name="Rectangle 21"/>
          <p:cNvSpPr>
            <a:spLocks noChangeArrowheads="1"/>
          </p:cNvSpPr>
          <p:nvPr/>
        </p:nvSpPr>
        <p:spPr bwMode="auto">
          <a:xfrm>
            <a:off x="1862138" y="2533650"/>
            <a:ext cx="13128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FF0000"/>
                </a:solidFill>
              </a:rPr>
              <a:t>instruction</a:t>
            </a:r>
          </a:p>
        </p:txBody>
      </p:sp>
      <p:cxnSp>
        <p:nvCxnSpPr>
          <p:cNvPr id="23" name="Straight Arrow Connector 22"/>
          <p:cNvCxnSpPr/>
          <p:nvPr/>
        </p:nvCxnSpPr>
        <p:spPr>
          <a:xfrm flipH="1">
            <a:off x="2713038" y="2284413"/>
            <a:ext cx="461962" cy="2270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208" name="Rectangle 454659"/>
          <p:cNvSpPr>
            <a:spLocks noChangeArrowheads="1"/>
          </p:cNvSpPr>
          <p:nvPr/>
        </p:nvSpPr>
        <p:spPr bwMode="auto">
          <a:xfrm>
            <a:off x="1741488" y="5651500"/>
            <a:ext cx="36242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lvl="1"/>
            <a:r>
              <a:rPr lang="pt-BR" sz="2400"/>
              <a:t> ADD&lt;cc&gt;&lt;s&gt;    r4, r0, r1</a:t>
            </a:r>
            <a:endParaRPr lang="en-US" sz="2400"/>
          </a:p>
        </p:txBody>
      </p:sp>
      <p:sp>
        <p:nvSpPr>
          <p:cNvPr id="8209" name="Rectangle 36"/>
          <p:cNvSpPr>
            <a:spLocks noChangeArrowheads="1"/>
          </p:cNvSpPr>
          <p:nvPr/>
        </p:nvSpPr>
        <p:spPr bwMode="auto">
          <a:xfrm>
            <a:off x="1290638" y="6248400"/>
            <a:ext cx="24558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FF0000"/>
                </a:solidFill>
              </a:rPr>
              <a:t>Conditional execution</a:t>
            </a:r>
          </a:p>
        </p:txBody>
      </p:sp>
      <p:cxnSp>
        <p:nvCxnSpPr>
          <p:cNvPr id="38" name="Straight Arrow Connector 37"/>
          <p:cNvCxnSpPr/>
          <p:nvPr/>
        </p:nvCxnSpPr>
        <p:spPr>
          <a:xfrm flipH="1">
            <a:off x="2736850" y="6000750"/>
            <a:ext cx="460375" cy="2254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211" name="Rectangle 38"/>
          <p:cNvSpPr>
            <a:spLocks noChangeArrowheads="1"/>
          </p:cNvSpPr>
          <p:nvPr/>
        </p:nvSpPr>
        <p:spPr bwMode="auto">
          <a:xfrm>
            <a:off x="3890963" y="6262688"/>
            <a:ext cx="1508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FF0000"/>
                </a:solidFill>
              </a:rPr>
              <a:t>CPSR update</a:t>
            </a:r>
          </a:p>
        </p:txBody>
      </p:sp>
      <p:cxnSp>
        <p:nvCxnSpPr>
          <p:cNvPr id="40" name="Straight Arrow Connector 39"/>
          <p:cNvCxnSpPr>
            <a:endCxn id="8211" idx="0"/>
          </p:cNvCxnSpPr>
          <p:nvPr/>
        </p:nvCxnSpPr>
        <p:spPr>
          <a:xfrm>
            <a:off x="3746500" y="6000750"/>
            <a:ext cx="898525" cy="2619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23066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solidFill>
                  <a:srgbClr val="0000FF"/>
                </a:solidFill>
              </a:rPr>
              <a:t>Writing your first assembly code</a:t>
            </a:r>
            <a:endParaRPr lang="en-US" dirty="0">
              <a:solidFill>
                <a:srgbClr val="0000FF"/>
              </a:solidFill>
            </a:endParaRPr>
          </a:p>
        </p:txBody>
      </p:sp>
      <p:sp>
        <p:nvSpPr>
          <p:cNvPr id="22531" name="Content Placeholder 2"/>
          <p:cNvSpPr>
            <a:spLocks noGrp="1"/>
          </p:cNvSpPr>
          <p:nvPr>
            <p:ph idx="1"/>
          </p:nvPr>
        </p:nvSpPr>
        <p:spPr>
          <a:xfrm>
            <a:off x="228600" y="1981200"/>
            <a:ext cx="8229600" cy="2667000"/>
          </a:xfrm>
          <a:ln>
            <a:solidFill>
              <a:schemeClr val="tx1"/>
            </a:solidFill>
            <a:miter lim="800000"/>
            <a:headEnd/>
            <a:tailEnd/>
          </a:ln>
        </p:spPr>
        <p:txBody>
          <a:bodyPr/>
          <a:lstStyle/>
          <a:p>
            <a:pPr eaLnBrk="1" hangingPunct="1"/>
            <a:r>
              <a:rPr lang="en-US" sz="2400" dirty="0" smtClean="0"/>
              <a:t>Description: </a:t>
            </a:r>
          </a:p>
          <a:p>
            <a:pPr eaLnBrk="1" hangingPunct="1">
              <a:buFont typeface="Arial" pitchFamily="34" charset="0"/>
              <a:buNone/>
            </a:pPr>
            <a:r>
              <a:rPr lang="en-US" sz="2400" dirty="0" smtClean="0"/>
              <a:t>	Write a procedure which adds the content in memory location A and B. Store the result into memory location C.</a:t>
            </a:r>
          </a:p>
          <a:p>
            <a:pPr eaLnBrk="1" hangingPunct="1">
              <a:buFont typeface="Arial" pitchFamily="34" charset="0"/>
              <a:buNone/>
            </a:pPr>
            <a:r>
              <a:rPr lang="en-US" sz="2400" dirty="0" smtClean="0"/>
              <a:t>		[C] </a:t>
            </a:r>
            <a:r>
              <a:rPr lang="en-US" sz="2400" dirty="0" smtClean="0">
                <a:sym typeface="Wingdings" pitchFamily="2" charset="2"/>
              </a:rPr>
              <a:t>= [A] + [B]</a:t>
            </a:r>
            <a:endParaRPr lang="en-US" sz="2400" dirty="0" smtClean="0"/>
          </a:p>
          <a:p>
            <a:pPr eaLnBrk="1" hangingPunct="1"/>
            <a:r>
              <a:rPr lang="en-US" sz="2400" dirty="0" smtClean="0"/>
              <a:t> Input: [</a:t>
            </a:r>
            <a:r>
              <a:rPr lang="en-US" sz="2400" i="1" dirty="0" smtClean="0"/>
              <a:t>A</a:t>
            </a:r>
            <a:r>
              <a:rPr lang="en-US" sz="2400" dirty="0" smtClean="0"/>
              <a:t>] </a:t>
            </a:r>
            <a:r>
              <a:rPr lang="en-US" sz="2400" i="1" dirty="0" smtClean="0"/>
              <a:t>= 0xA, </a:t>
            </a:r>
            <a:r>
              <a:rPr lang="en-US" sz="2400" dirty="0" smtClean="0"/>
              <a:t>[B]</a:t>
            </a:r>
            <a:r>
              <a:rPr lang="en-US" sz="2400" i="1" dirty="0" smtClean="0"/>
              <a:t>=0x14</a:t>
            </a:r>
            <a:endParaRPr lang="en-US" sz="2400" dirty="0" smtClean="0"/>
          </a:p>
          <a:p>
            <a:pPr eaLnBrk="1" hangingPunct="1"/>
            <a:r>
              <a:rPr lang="en-US" sz="2400" dirty="0" smtClean="0"/>
              <a:t>Output: [C]</a:t>
            </a:r>
          </a:p>
        </p:txBody>
      </p:sp>
      <p:sp>
        <p:nvSpPr>
          <p:cNvPr id="22532"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B2C40C6C-AC42-47A5-B559-019E9118F07C}" type="slidenum">
              <a:rPr lang="en-US">
                <a:solidFill>
                  <a:srgbClr val="898989"/>
                </a:solidFill>
              </a:rPr>
              <a:pPr eaLnBrk="1" hangingPunct="1"/>
              <a:t>26</a:t>
            </a:fld>
            <a:endParaRPr lang="en-US">
              <a:solidFill>
                <a:srgbClr val="898989"/>
              </a:solidFill>
            </a:endParaRPr>
          </a:p>
        </p:txBody>
      </p:sp>
      <p:sp>
        <p:nvSpPr>
          <p:cNvPr id="22533" name="Rectangle 4"/>
          <p:cNvSpPr>
            <a:spLocks noChangeArrowheads="1"/>
          </p:cNvSpPr>
          <p:nvPr/>
        </p:nvSpPr>
        <p:spPr bwMode="auto">
          <a:xfrm>
            <a:off x="228600" y="757238"/>
            <a:ext cx="7772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a:t>Write the assembly code to perform the following task:</a:t>
            </a:r>
          </a:p>
        </p:txBody>
      </p:sp>
      <p:sp>
        <p:nvSpPr>
          <p:cNvPr id="3" name="Rectangle 2"/>
          <p:cNvSpPr/>
          <p:nvPr/>
        </p:nvSpPr>
        <p:spPr>
          <a:xfrm>
            <a:off x="447675" y="5105400"/>
            <a:ext cx="8239125" cy="1570038"/>
          </a:xfrm>
          <a:prstGeom prst="rect">
            <a:avLst/>
          </a:prstGeom>
        </p:spPr>
        <p:txBody>
          <a:bodyPr>
            <a:spAutoFit/>
          </a:bodyPr>
          <a:lstStyle/>
          <a:p>
            <a:pPr>
              <a:defRPr/>
            </a:pPr>
            <a:r>
              <a:rPr lang="en-US" sz="2400" dirty="0"/>
              <a:t>Notes: </a:t>
            </a:r>
          </a:p>
          <a:p>
            <a:pPr marL="342900" indent="-342900">
              <a:buFont typeface="Arial" pitchFamily="34" charset="0"/>
              <a:buChar char="•"/>
              <a:defRPr/>
            </a:pPr>
            <a:r>
              <a:rPr lang="en-US" sz="2400" dirty="0"/>
              <a:t>A, B and C are labels which </a:t>
            </a:r>
            <a:r>
              <a:rPr lang="en-US" sz="2400" dirty="0" smtClean="0"/>
              <a:t>specifies location </a:t>
            </a:r>
            <a:r>
              <a:rPr lang="en-US" sz="2400" dirty="0"/>
              <a:t>of the memory (they are just the address in the memory).</a:t>
            </a:r>
          </a:p>
          <a:p>
            <a:pPr marL="342900" indent="-342900">
              <a:buFont typeface="Arial" pitchFamily="34" charset="0"/>
              <a:buChar char="•"/>
              <a:defRPr/>
            </a:pPr>
            <a:r>
              <a:rPr lang="en-US" sz="2400" dirty="0" smtClean="0"/>
              <a:t>[</a:t>
            </a:r>
            <a:r>
              <a:rPr lang="en-US" sz="2400" dirty="0"/>
              <a:t>A] are the contents of the memory at the location A.</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solidFill>
                  <a:srgbClr val="0000FF"/>
                </a:solidFill>
              </a:rPr>
              <a:t>The Assembly Process</a:t>
            </a:r>
            <a:endParaRPr lang="en-US" dirty="0">
              <a:solidFill>
                <a:srgbClr val="0000FF"/>
              </a:solidFill>
            </a:endParaRPr>
          </a:p>
        </p:txBody>
      </p:sp>
      <p:sp>
        <p:nvSpPr>
          <p:cNvPr id="23554" name="Content Placeholder 2"/>
          <p:cNvSpPr>
            <a:spLocks noGrp="1"/>
          </p:cNvSpPr>
          <p:nvPr>
            <p:ph idx="1"/>
          </p:nvPr>
        </p:nvSpPr>
        <p:spPr>
          <a:xfrm>
            <a:off x="196383" y="3581400"/>
            <a:ext cx="8633946" cy="3276600"/>
          </a:xfrm>
        </p:spPr>
        <p:txBody>
          <a:bodyPr/>
          <a:lstStyle/>
          <a:p>
            <a:pPr eaLnBrk="1" hangingPunct="1">
              <a:lnSpc>
                <a:spcPct val="90000"/>
              </a:lnSpc>
            </a:pPr>
            <a:r>
              <a:rPr lang="en-CA" sz="2400" dirty="0" smtClean="0"/>
              <a:t>Write the source program (.s) created using </a:t>
            </a:r>
            <a:r>
              <a:rPr lang="en-CA" sz="2400" dirty="0" smtClean="0">
                <a:solidFill>
                  <a:schemeClr val="hlink"/>
                </a:solidFill>
              </a:rPr>
              <a:t>text editor. </a:t>
            </a:r>
            <a:r>
              <a:rPr lang="en-CA" sz="2400" dirty="0" smtClean="0"/>
              <a:t>Using </a:t>
            </a:r>
            <a:r>
              <a:rPr lang="en-CA" sz="2400" dirty="0" err="1" smtClean="0"/>
              <a:t>Keil</a:t>
            </a:r>
            <a:r>
              <a:rPr lang="en-CA" sz="2400" dirty="0" smtClean="0"/>
              <a:t> </a:t>
            </a:r>
            <a:r>
              <a:rPr lang="en-CA" sz="2400" dirty="0" err="1" smtClean="0"/>
              <a:t>uVision</a:t>
            </a:r>
            <a:r>
              <a:rPr lang="en-CA" sz="2400" dirty="0" smtClean="0"/>
              <a:t> editor to create the source code provides the color code</a:t>
            </a:r>
            <a:endParaRPr lang="en-CA" sz="2400" dirty="0" smtClean="0">
              <a:solidFill>
                <a:schemeClr val="hlink"/>
              </a:solidFill>
            </a:endParaRPr>
          </a:p>
          <a:p>
            <a:pPr eaLnBrk="1" hangingPunct="1">
              <a:lnSpc>
                <a:spcPct val="90000"/>
              </a:lnSpc>
            </a:pPr>
            <a:r>
              <a:rPr lang="en-CA" sz="2400" dirty="0" smtClean="0">
                <a:solidFill>
                  <a:schemeClr val="hlink"/>
                </a:solidFill>
              </a:rPr>
              <a:t>Assembler</a:t>
            </a:r>
            <a:r>
              <a:rPr lang="en-CA" sz="2400" dirty="0" smtClean="0"/>
              <a:t> </a:t>
            </a:r>
          </a:p>
          <a:p>
            <a:pPr lvl="1" eaLnBrk="1" hangingPunct="1">
              <a:lnSpc>
                <a:spcPct val="90000"/>
              </a:lnSpc>
            </a:pPr>
            <a:r>
              <a:rPr lang="en-CA" sz="2000" dirty="0" smtClean="0"/>
              <a:t>Translates source file to object code (.o)</a:t>
            </a:r>
          </a:p>
          <a:p>
            <a:pPr lvl="1" eaLnBrk="1" hangingPunct="1">
              <a:lnSpc>
                <a:spcPct val="90000"/>
              </a:lnSpc>
            </a:pPr>
            <a:r>
              <a:rPr lang="en-CA" sz="2000" dirty="0" smtClean="0"/>
              <a:t>Recognizes mnemonics for OP codes </a:t>
            </a:r>
          </a:p>
          <a:p>
            <a:pPr lvl="1" eaLnBrk="1" hangingPunct="1">
              <a:lnSpc>
                <a:spcPct val="90000"/>
              </a:lnSpc>
            </a:pPr>
            <a:r>
              <a:rPr lang="en-CA" sz="2000" dirty="0" smtClean="0"/>
              <a:t>Interprets addressing modes for operands</a:t>
            </a:r>
          </a:p>
          <a:p>
            <a:pPr lvl="1" eaLnBrk="1" hangingPunct="1">
              <a:lnSpc>
                <a:spcPct val="90000"/>
              </a:lnSpc>
            </a:pPr>
            <a:r>
              <a:rPr lang="en-CA" sz="2000" dirty="0" smtClean="0"/>
              <a:t>Recognizes directives that define constants and allocate space in memory for data</a:t>
            </a:r>
          </a:p>
          <a:p>
            <a:pPr lvl="1" eaLnBrk="1" hangingPunct="1">
              <a:lnSpc>
                <a:spcPct val="90000"/>
              </a:lnSpc>
            </a:pPr>
            <a:r>
              <a:rPr lang="en-CA" sz="2000" dirty="0" smtClean="0"/>
              <a:t>Labels and names placed in </a:t>
            </a:r>
            <a:r>
              <a:rPr lang="en-CA" sz="2000" dirty="0" smtClean="0">
                <a:solidFill>
                  <a:schemeClr val="hlink"/>
                </a:solidFill>
              </a:rPr>
              <a:t>symbol table (.map)</a:t>
            </a:r>
            <a:endParaRPr lang="en-US" sz="2000" dirty="0" smtClean="0"/>
          </a:p>
        </p:txBody>
      </p:sp>
      <p:sp>
        <p:nvSpPr>
          <p:cNvPr id="2356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BA68FC89-B730-41E4-B67E-248731A6CFB2}" type="slidenum">
              <a:rPr lang="en-US">
                <a:solidFill>
                  <a:srgbClr val="898989"/>
                </a:solidFill>
              </a:rPr>
              <a:pPr eaLnBrk="1" hangingPunct="1"/>
              <a:t>27</a:t>
            </a:fld>
            <a:endParaRPr lang="en-US">
              <a:solidFill>
                <a:srgbClr val="898989"/>
              </a:solidFill>
            </a:endParaRPr>
          </a:p>
        </p:txBody>
      </p:sp>
      <p:sp>
        <p:nvSpPr>
          <p:cNvPr id="2" name="Rectangle 1"/>
          <p:cNvSpPr/>
          <p:nvPr/>
        </p:nvSpPr>
        <p:spPr>
          <a:xfrm>
            <a:off x="388937" y="884237"/>
            <a:ext cx="1184275" cy="1392238"/>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Write source program (.s)</a:t>
            </a:r>
          </a:p>
        </p:txBody>
      </p:sp>
      <p:sp>
        <p:nvSpPr>
          <p:cNvPr id="6" name="Rectangle 5"/>
          <p:cNvSpPr/>
          <p:nvPr/>
        </p:nvSpPr>
        <p:spPr>
          <a:xfrm>
            <a:off x="3478212" y="925512"/>
            <a:ext cx="2286000" cy="75565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Machine code</a:t>
            </a:r>
          </a:p>
          <a:p>
            <a:pPr algn="ctr" fontAlgn="auto">
              <a:spcBef>
                <a:spcPts val="0"/>
              </a:spcBef>
              <a:spcAft>
                <a:spcPts val="0"/>
              </a:spcAft>
              <a:defRPr/>
            </a:pPr>
            <a:r>
              <a:rPr lang="en-US" dirty="0"/>
              <a:t>(.o)</a:t>
            </a:r>
          </a:p>
        </p:txBody>
      </p:sp>
      <p:cxnSp>
        <p:nvCxnSpPr>
          <p:cNvPr id="7" name="Elbow Connector 6"/>
          <p:cNvCxnSpPr>
            <a:endCxn id="6" idx="1"/>
          </p:cNvCxnSpPr>
          <p:nvPr/>
        </p:nvCxnSpPr>
        <p:spPr>
          <a:xfrm flipV="1">
            <a:off x="1573212" y="1303337"/>
            <a:ext cx="1905000" cy="3175"/>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1" name="Rectangle 10"/>
          <p:cNvSpPr/>
          <p:nvPr/>
        </p:nvSpPr>
        <p:spPr>
          <a:xfrm>
            <a:off x="3478212" y="1819275"/>
            <a:ext cx="2286000" cy="6858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Memory map file</a:t>
            </a:r>
          </a:p>
          <a:p>
            <a:pPr algn="ctr" fontAlgn="auto">
              <a:spcBef>
                <a:spcPts val="0"/>
              </a:spcBef>
              <a:spcAft>
                <a:spcPts val="0"/>
              </a:spcAft>
              <a:defRPr/>
            </a:pPr>
            <a:r>
              <a:rPr lang="en-US" dirty="0"/>
              <a:t>(.map)</a:t>
            </a:r>
          </a:p>
        </p:txBody>
      </p:sp>
      <p:sp>
        <p:nvSpPr>
          <p:cNvPr id="12" name="Rectangle 11"/>
          <p:cNvSpPr/>
          <p:nvPr/>
        </p:nvSpPr>
        <p:spPr>
          <a:xfrm>
            <a:off x="3478212" y="2657475"/>
            <a:ext cx="2286000" cy="6858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List file</a:t>
            </a:r>
          </a:p>
          <a:p>
            <a:pPr algn="ctr" fontAlgn="auto">
              <a:spcBef>
                <a:spcPts val="0"/>
              </a:spcBef>
              <a:spcAft>
                <a:spcPts val="0"/>
              </a:spcAft>
              <a:defRPr/>
            </a:pPr>
            <a:r>
              <a:rPr lang="en-US" dirty="0"/>
              <a:t>(.</a:t>
            </a:r>
            <a:r>
              <a:rPr lang="en-US" dirty="0" err="1"/>
              <a:t>lst</a:t>
            </a:r>
            <a:r>
              <a:rPr lang="en-US" dirty="0"/>
              <a:t>)</a:t>
            </a:r>
          </a:p>
        </p:txBody>
      </p:sp>
      <p:cxnSp>
        <p:nvCxnSpPr>
          <p:cNvPr id="14" name="Elbow Connector 13"/>
          <p:cNvCxnSpPr>
            <a:stCxn id="6" idx="3"/>
            <a:endCxn id="17" idx="1"/>
          </p:cNvCxnSpPr>
          <p:nvPr/>
        </p:nvCxnSpPr>
        <p:spPr>
          <a:xfrm>
            <a:off x="5764212" y="1303337"/>
            <a:ext cx="865188" cy="3175"/>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7" name="Rectangle 16"/>
          <p:cNvSpPr/>
          <p:nvPr/>
        </p:nvSpPr>
        <p:spPr>
          <a:xfrm>
            <a:off x="6629400" y="963612"/>
            <a:ext cx="2286000" cy="6858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Hardware Execution</a:t>
            </a:r>
          </a:p>
        </p:txBody>
      </p:sp>
      <p:sp>
        <p:nvSpPr>
          <p:cNvPr id="18" name="Rectangle 17"/>
          <p:cNvSpPr/>
          <p:nvPr/>
        </p:nvSpPr>
        <p:spPr>
          <a:xfrm>
            <a:off x="6629400" y="1933575"/>
            <a:ext cx="2286000" cy="6858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Simulation</a:t>
            </a:r>
          </a:p>
          <a:p>
            <a:pPr algn="ctr" fontAlgn="auto">
              <a:spcBef>
                <a:spcPts val="0"/>
              </a:spcBef>
              <a:spcAft>
                <a:spcPts val="0"/>
              </a:spcAft>
              <a:defRPr/>
            </a:pPr>
            <a:r>
              <a:rPr lang="en-US" dirty="0" err="1"/>
              <a:t>Keil</a:t>
            </a:r>
            <a:r>
              <a:rPr lang="en-US" dirty="0"/>
              <a:t> </a:t>
            </a:r>
            <a:r>
              <a:rPr lang="en-US" dirty="0" err="1"/>
              <a:t>uVision</a:t>
            </a:r>
            <a:endParaRPr lang="en-US" dirty="0"/>
          </a:p>
        </p:txBody>
      </p:sp>
      <p:cxnSp>
        <p:nvCxnSpPr>
          <p:cNvPr id="22" name="Elbow Connector 21"/>
          <p:cNvCxnSpPr>
            <a:stCxn id="6" idx="3"/>
            <a:endCxn id="18" idx="1"/>
          </p:cNvCxnSpPr>
          <p:nvPr/>
        </p:nvCxnSpPr>
        <p:spPr>
          <a:xfrm>
            <a:off x="5764212" y="1303337"/>
            <a:ext cx="865188" cy="97313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23565" name="TextBox 30"/>
          <p:cNvSpPr txBox="1">
            <a:spLocks noChangeArrowheads="1"/>
          </p:cNvSpPr>
          <p:nvPr/>
        </p:nvSpPr>
        <p:spPr bwMode="auto">
          <a:xfrm>
            <a:off x="2182812" y="1736725"/>
            <a:ext cx="3810000" cy="1692275"/>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endParaRPr lang="en-US"/>
          </a:p>
          <a:p>
            <a:pPr eaLnBrk="1" hangingPunct="1"/>
            <a:r>
              <a:rPr lang="en-US" sz="2000"/>
              <a:t/>
            </a:r>
            <a:br>
              <a:rPr lang="en-US" sz="2000"/>
            </a:br>
            <a:endParaRPr lang="en-US"/>
          </a:p>
          <a:p>
            <a:pPr eaLnBrk="1" hangingPunct="1"/>
            <a:r>
              <a:rPr lang="en-US" sz="1600"/>
              <a:t>Debugging </a:t>
            </a:r>
          </a:p>
          <a:p>
            <a:pPr eaLnBrk="1" hangingPunct="1"/>
            <a:r>
              <a:rPr lang="en-US" sz="1600"/>
              <a:t>&amp;</a:t>
            </a:r>
          </a:p>
          <a:p>
            <a:pPr eaLnBrk="1" hangingPunct="1"/>
            <a:r>
              <a:rPr lang="en-US" sz="1600"/>
              <a:t>verification</a:t>
            </a:r>
          </a:p>
        </p:txBody>
      </p:sp>
      <p:sp>
        <p:nvSpPr>
          <p:cNvPr id="23566" name="Rectangle 38"/>
          <p:cNvSpPr>
            <a:spLocks noChangeArrowheads="1"/>
          </p:cNvSpPr>
          <p:nvPr/>
        </p:nvSpPr>
        <p:spPr bwMode="auto">
          <a:xfrm>
            <a:off x="1952625" y="963612"/>
            <a:ext cx="11604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i="1"/>
              <a:t>assembler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rtlCol="0">
            <a:normAutofit fontScale="90000"/>
          </a:bodyPr>
          <a:lstStyle/>
          <a:p>
            <a:pPr eaLnBrk="1" fontAlgn="auto" hangingPunct="1">
              <a:spcAft>
                <a:spcPts val="0"/>
              </a:spcAft>
              <a:defRPr/>
            </a:pPr>
            <a:r>
              <a:rPr lang="en-US" dirty="0" smtClean="0">
                <a:solidFill>
                  <a:srgbClr val="0000FF"/>
                </a:solidFill>
              </a:rPr>
              <a:t>Structure of an Assembly Code</a:t>
            </a:r>
            <a:endParaRPr lang="en-US" dirty="0">
              <a:solidFill>
                <a:srgbClr val="0000FF"/>
              </a:solidFill>
            </a:endParaRPr>
          </a:p>
        </p:txBody>
      </p:sp>
      <p:sp>
        <p:nvSpPr>
          <p:cNvPr id="2459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6000FE00-76CD-4561-830D-3BF660B84CE2}" type="slidenum">
              <a:rPr lang="en-US">
                <a:solidFill>
                  <a:srgbClr val="898989"/>
                </a:solidFill>
              </a:rPr>
              <a:pPr eaLnBrk="1" hangingPunct="1"/>
              <a:t>28</a:t>
            </a:fld>
            <a:endParaRPr lang="en-US">
              <a:solidFill>
                <a:srgbClr val="898989"/>
              </a:solidFill>
            </a:endParaRPr>
          </a:p>
        </p:txBody>
      </p:sp>
      <p:sp>
        <p:nvSpPr>
          <p:cNvPr id="24579" name="Rectangle 6"/>
          <p:cNvSpPr>
            <a:spLocks noChangeArrowheads="1"/>
          </p:cNvSpPr>
          <p:nvPr/>
        </p:nvSpPr>
        <p:spPr bwMode="auto">
          <a:xfrm>
            <a:off x="304800" y="1100137"/>
            <a:ext cx="8458200" cy="529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a:t>	TTL	Addition</a:t>
            </a:r>
          </a:p>
          <a:p>
            <a:r>
              <a:rPr lang="en-US" sz="2000"/>
              <a:t>	AREA	Program, CODE, READONLY 	; start of code</a:t>
            </a:r>
          </a:p>
          <a:p>
            <a:r>
              <a:rPr lang="en-US" sz="2000"/>
              <a:t>	ENTRY</a:t>
            </a:r>
          </a:p>
          <a:p>
            <a:endParaRPr lang="en-US" sz="2000"/>
          </a:p>
          <a:p>
            <a:r>
              <a:rPr lang="en-US" sz="2000"/>
              <a:t>Main					</a:t>
            </a:r>
          </a:p>
          <a:p>
            <a:r>
              <a:rPr lang="en-US" sz="2000"/>
              <a:t>	LDR	R1, A				; Load content of A into R1</a:t>
            </a:r>
          </a:p>
          <a:p>
            <a:r>
              <a:rPr lang="en-US" sz="2000"/>
              <a:t>	LDR	R2, B				; Load content of B into R2</a:t>
            </a:r>
          </a:p>
          <a:p>
            <a:r>
              <a:rPr lang="en-US" sz="2000"/>
              <a:t>	ADD	R1, R1, R2			; ADD and store in R1</a:t>
            </a:r>
          </a:p>
          <a:p>
            <a:r>
              <a:rPr lang="en-US" sz="2000"/>
              <a:t>	STR	R1, C				; Store the result</a:t>
            </a:r>
          </a:p>
          <a:p>
            <a:r>
              <a:rPr lang="en-US" sz="2000"/>
              <a:t>HERE	BAL	HERE				; end of code </a:t>
            </a:r>
          </a:p>
          <a:p>
            <a:endParaRPr lang="en-US" sz="2000"/>
          </a:p>
          <a:p>
            <a:r>
              <a:rPr lang="en-US" sz="2000"/>
              <a:t>	AREA	Data1, DATA, READWRITE  		; start of data</a:t>
            </a:r>
          </a:p>
          <a:p>
            <a:r>
              <a:rPr lang="en-US" sz="2000"/>
              <a:t>A	DCD	0x0000 000A			; 10</a:t>
            </a:r>
          </a:p>
          <a:p>
            <a:r>
              <a:rPr lang="en-US" sz="2000"/>
              <a:t>B	DCD	0x0000 0014			; 20</a:t>
            </a:r>
          </a:p>
          <a:p>
            <a:r>
              <a:rPr lang="en-US" sz="2000"/>
              <a:t>C 	DCD	0				; last data</a:t>
            </a:r>
          </a:p>
          <a:p>
            <a:endParaRPr lang="en-US" sz="2000"/>
          </a:p>
          <a:p>
            <a:r>
              <a:rPr lang="en-US" sz="2000"/>
              <a:t>		END					</a:t>
            </a:r>
          </a:p>
        </p:txBody>
      </p:sp>
      <p:sp>
        <p:nvSpPr>
          <p:cNvPr id="2" name="Rectangle 1"/>
          <p:cNvSpPr/>
          <p:nvPr/>
        </p:nvSpPr>
        <p:spPr>
          <a:xfrm>
            <a:off x="5715000" y="1252537"/>
            <a:ext cx="3048000" cy="4800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pitchFamily="34" charset="0"/>
            </a:endParaRPr>
          </a:p>
        </p:txBody>
      </p:sp>
      <p:sp>
        <p:nvSpPr>
          <p:cNvPr id="5" name="TextBox 4"/>
          <p:cNvSpPr txBox="1"/>
          <p:nvPr/>
        </p:nvSpPr>
        <p:spPr>
          <a:xfrm>
            <a:off x="5943600" y="1862137"/>
            <a:ext cx="1905000" cy="523875"/>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fontAlgn="auto">
              <a:spcBef>
                <a:spcPts val="0"/>
              </a:spcBef>
              <a:spcAft>
                <a:spcPts val="0"/>
              </a:spcAft>
              <a:defRPr/>
            </a:pPr>
            <a:r>
              <a:rPr lang="en-US" sz="2800" b="1" dirty="0">
                <a:solidFill>
                  <a:srgbClr val="FF0000"/>
                </a:solidFill>
              </a:rPr>
              <a:t>Comments</a:t>
            </a:r>
          </a:p>
        </p:txBody>
      </p:sp>
      <p:sp>
        <p:nvSpPr>
          <p:cNvPr id="8" name="Rectangle 7"/>
          <p:cNvSpPr/>
          <p:nvPr/>
        </p:nvSpPr>
        <p:spPr>
          <a:xfrm>
            <a:off x="304800" y="1165225"/>
            <a:ext cx="5105400" cy="2809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pitchFamily="34" charset="0"/>
            </a:endParaRPr>
          </a:p>
        </p:txBody>
      </p:sp>
      <p:sp>
        <p:nvSpPr>
          <p:cNvPr id="9" name="TextBox 8"/>
          <p:cNvSpPr txBox="1"/>
          <p:nvPr/>
        </p:nvSpPr>
        <p:spPr>
          <a:xfrm>
            <a:off x="3363913" y="1819275"/>
            <a:ext cx="1905000" cy="523875"/>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fontAlgn="auto">
              <a:spcBef>
                <a:spcPts val="0"/>
              </a:spcBef>
              <a:spcAft>
                <a:spcPts val="0"/>
              </a:spcAft>
              <a:defRPr/>
            </a:pPr>
            <a:r>
              <a:rPr lang="en-US" sz="2800" b="1" dirty="0">
                <a:solidFill>
                  <a:srgbClr val="FF0000"/>
                </a:solidFill>
              </a:rPr>
              <a:t>Code</a:t>
            </a:r>
          </a:p>
        </p:txBody>
      </p:sp>
      <p:sp>
        <p:nvSpPr>
          <p:cNvPr id="10" name="Rectangle 9"/>
          <p:cNvSpPr/>
          <p:nvPr/>
        </p:nvSpPr>
        <p:spPr>
          <a:xfrm>
            <a:off x="314325" y="1446212"/>
            <a:ext cx="5095875" cy="28543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pitchFamily="34" charset="0"/>
            </a:endParaRPr>
          </a:p>
        </p:txBody>
      </p:sp>
      <p:sp>
        <p:nvSpPr>
          <p:cNvPr id="11" name="Rectangle 10"/>
          <p:cNvSpPr/>
          <p:nvPr/>
        </p:nvSpPr>
        <p:spPr>
          <a:xfrm>
            <a:off x="314325" y="4300537"/>
            <a:ext cx="5095875" cy="1600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pitchFamily="34" charset="0"/>
            </a:endParaRPr>
          </a:p>
        </p:txBody>
      </p:sp>
      <p:sp>
        <p:nvSpPr>
          <p:cNvPr id="12" name="TextBox 11"/>
          <p:cNvSpPr txBox="1"/>
          <p:nvPr/>
        </p:nvSpPr>
        <p:spPr>
          <a:xfrm>
            <a:off x="3810000" y="4951412"/>
            <a:ext cx="1219200" cy="523875"/>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fontAlgn="auto">
              <a:spcBef>
                <a:spcPts val="0"/>
              </a:spcBef>
              <a:spcAft>
                <a:spcPts val="0"/>
              </a:spcAft>
              <a:defRPr/>
            </a:pPr>
            <a:r>
              <a:rPr lang="en-US" sz="2800" b="1" dirty="0">
                <a:solidFill>
                  <a:srgbClr val="FF0000"/>
                </a:solidFill>
              </a:rPr>
              <a:t>Data</a:t>
            </a:r>
          </a:p>
        </p:txBody>
      </p:sp>
      <p:sp>
        <p:nvSpPr>
          <p:cNvPr id="13" name="Rectangle 12"/>
          <p:cNvSpPr/>
          <p:nvPr/>
        </p:nvSpPr>
        <p:spPr>
          <a:xfrm>
            <a:off x="304800" y="5900737"/>
            <a:ext cx="5095875"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pitchFamily="34" charset="0"/>
            </a:endParaRPr>
          </a:p>
        </p:txBody>
      </p:sp>
      <p:sp>
        <p:nvSpPr>
          <p:cNvPr id="14" name="TextBox 13"/>
          <p:cNvSpPr txBox="1"/>
          <p:nvPr/>
        </p:nvSpPr>
        <p:spPr>
          <a:xfrm>
            <a:off x="3530600" y="6027737"/>
            <a:ext cx="2868613" cy="523875"/>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fontAlgn="auto">
              <a:spcBef>
                <a:spcPts val="0"/>
              </a:spcBef>
              <a:spcAft>
                <a:spcPts val="0"/>
              </a:spcAft>
              <a:defRPr/>
            </a:pPr>
            <a:r>
              <a:rPr lang="en-US" sz="2800" b="1" dirty="0">
                <a:solidFill>
                  <a:srgbClr val="FF0000"/>
                </a:solidFill>
              </a:rPr>
              <a:t>End of Program</a:t>
            </a:r>
          </a:p>
        </p:txBody>
      </p:sp>
      <p:sp>
        <p:nvSpPr>
          <p:cNvPr id="15" name="TextBox 14"/>
          <p:cNvSpPr txBox="1"/>
          <p:nvPr/>
        </p:nvSpPr>
        <p:spPr>
          <a:xfrm>
            <a:off x="3594100" y="838200"/>
            <a:ext cx="2870200" cy="523875"/>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fontAlgn="auto">
              <a:spcBef>
                <a:spcPts val="0"/>
              </a:spcBef>
              <a:spcAft>
                <a:spcPts val="0"/>
              </a:spcAft>
              <a:defRPr/>
            </a:pPr>
            <a:r>
              <a:rPr lang="en-US" sz="2800" b="1" dirty="0">
                <a:solidFill>
                  <a:srgbClr val="FF0000"/>
                </a:solidFill>
              </a:rPr>
              <a:t>Title of Program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normAutofit fontScale="90000"/>
          </a:bodyPr>
          <a:lstStyle/>
          <a:p>
            <a:pPr eaLnBrk="1" hangingPunct="1"/>
            <a:r>
              <a:rPr lang="en-US" sz="4000" dirty="0" smtClean="0">
                <a:solidFill>
                  <a:srgbClr val="0000FF"/>
                </a:solidFill>
              </a:rPr>
              <a:t>Structure of an Assembly Code</a:t>
            </a:r>
          </a:p>
        </p:txBody>
      </p:sp>
      <p:sp>
        <p:nvSpPr>
          <p:cNvPr id="25612"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BC309485-5769-47E8-97A3-C89C7054719F}" type="slidenum">
              <a:rPr lang="en-US">
                <a:solidFill>
                  <a:srgbClr val="898989"/>
                </a:solidFill>
              </a:rPr>
              <a:pPr eaLnBrk="1" hangingPunct="1"/>
              <a:t>29</a:t>
            </a:fld>
            <a:endParaRPr lang="en-US">
              <a:solidFill>
                <a:srgbClr val="898989"/>
              </a:solidFill>
            </a:endParaRPr>
          </a:p>
        </p:txBody>
      </p:sp>
      <p:sp>
        <p:nvSpPr>
          <p:cNvPr id="25603" name="Rectangle 6"/>
          <p:cNvSpPr>
            <a:spLocks noChangeArrowheads="1"/>
          </p:cNvSpPr>
          <p:nvPr/>
        </p:nvSpPr>
        <p:spPr bwMode="auto">
          <a:xfrm>
            <a:off x="304800" y="1455738"/>
            <a:ext cx="8458200" cy="529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a:t>	TTL	Addition</a:t>
            </a:r>
          </a:p>
          <a:p>
            <a:r>
              <a:rPr lang="en-US" sz="2000"/>
              <a:t>	AREA	Program, CODE, READONLY 	; start of code</a:t>
            </a:r>
          </a:p>
          <a:p>
            <a:r>
              <a:rPr lang="en-US" sz="2000"/>
              <a:t>	ENTRY</a:t>
            </a:r>
          </a:p>
          <a:p>
            <a:endParaRPr lang="en-US" sz="2000"/>
          </a:p>
          <a:p>
            <a:r>
              <a:rPr lang="en-US" sz="2000"/>
              <a:t>Main					</a:t>
            </a:r>
          </a:p>
          <a:p>
            <a:r>
              <a:rPr lang="en-US" sz="2000"/>
              <a:t>	LDR	R1, A				; Load content of A into R1</a:t>
            </a:r>
          </a:p>
          <a:p>
            <a:r>
              <a:rPr lang="en-US" sz="2000"/>
              <a:t>	LDR	R2, B				; Load content of B into R2</a:t>
            </a:r>
          </a:p>
          <a:p>
            <a:r>
              <a:rPr lang="en-US" sz="2000"/>
              <a:t>	ADD	R1, R1, R2			; ADD and store in R1</a:t>
            </a:r>
          </a:p>
          <a:p>
            <a:r>
              <a:rPr lang="en-US" sz="2000"/>
              <a:t>	STR	R1, C				; Store the result</a:t>
            </a:r>
          </a:p>
          <a:p>
            <a:r>
              <a:rPr lang="en-US" sz="2000"/>
              <a:t>HERE	BAL	HERE				; end of code </a:t>
            </a:r>
          </a:p>
          <a:p>
            <a:endParaRPr lang="en-US" sz="2000"/>
          </a:p>
          <a:p>
            <a:r>
              <a:rPr lang="en-US" sz="2000"/>
              <a:t>	AREA	Data1, DATA, READWRITE  		; start of data</a:t>
            </a:r>
          </a:p>
          <a:p>
            <a:r>
              <a:rPr lang="en-US" sz="2000"/>
              <a:t>A	DCD	0x0000 000A			; 10</a:t>
            </a:r>
          </a:p>
          <a:p>
            <a:r>
              <a:rPr lang="en-US" sz="2000"/>
              <a:t>B	DCD	0x0000 0014			; 20</a:t>
            </a:r>
          </a:p>
          <a:p>
            <a:r>
              <a:rPr lang="en-US" sz="2000"/>
              <a:t>C 	DCD	0				; last data</a:t>
            </a:r>
          </a:p>
          <a:p>
            <a:endParaRPr lang="en-US" sz="2000"/>
          </a:p>
          <a:p>
            <a:r>
              <a:rPr lang="en-US" sz="2000"/>
              <a:t>	END					</a:t>
            </a:r>
          </a:p>
        </p:txBody>
      </p:sp>
      <p:sp>
        <p:nvSpPr>
          <p:cNvPr id="16" name="Rectangle 15"/>
          <p:cNvSpPr/>
          <p:nvPr/>
        </p:nvSpPr>
        <p:spPr>
          <a:xfrm>
            <a:off x="1216025" y="1455738"/>
            <a:ext cx="914400" cy="52943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pitchFamily="34" charset="0"/>
            </a:endParaRPr>
          </a:p>
        </p:txBody>
      </p:sp>
      <p:sp>
        <p:nvSpPr>
          <p:cNvPr id="9" name="TextBox 8"/>
          <p:cNvSpPr txBox="1"/>
          <p:nvPr/>
        </p:nvSpPr>
        <p:spPr>
          <a:xfrm>
            <a:off x="481013" y="769938"/>
            <a:ext cx="3300412" cy="523875"/>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fontAlgn="auto">
              <a:spcBef>
                <a:spcPts val="0"/>
              </a:spcBef>
              <a:spcAft>
                <a:spcPts val="0"/>
              </a:spcAft>
              <a:defRPr/>
            </a:pPr>
            <a:r>
              <a:rPr lang="en-US" sz="2800" b="1" dirty="0" err="1">
                <a:solidFill>
                  <a:srgbClr val="FF0000"/>
                </a:solidFill>
              </a:rPr>
              <a:t>Opcodes</a:t>
            </a:r>
            <a:r>
              <a:rPr lang="en-US" sz="2800" b="1" dirty="0">
                <a:solidFill>
                  <a:srgbClr val="FF0000"/>
                </a:solidFill>
              </a:rPr>
              <a:t>/Directives</a:t>
            </a:r>
          </a:p>
        </p:txBody>
      </p:sp>
      <p:sp>
        <p:nvSpPr>
          <p:cNvPr id="17" name="Rectangle 16"/>
          <p:cNvSpPr/>
          <p:nvPr/>
        </p:nvSpPr>
        <p:spPr>
          <a:xfrm>
            <a:off x="2168525" y="1455738"/>
            <a:ext cx="3546475" cy="52943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pitchFamily="34" charset="0"/>
            </a:endParaRPr>
          </a:p>
        </p:txBody>
      </p:sp>
      <p:sp>
        <p:nvSpPr>
          <p:cNvPr id="18" name="TextBox 17"/>
          <p:cNvSpPr txBox="1"/>
          <p:nvPr/>
        </p:nvSpPr>
        <p:spPr>
          <a:xfrm>
            <a:off x="4065588" y="804863"/>
            <a:ext cx="3298825" cy="522287"/>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fontAlgn="auto">
              <a:spcBef>
                <a:spcPts val="0"/>
              </a:spcBef>
              <a:spcAft>
                <a:spcPts val="0"/>
              </a:spcAft>
              <a:defRPr/>
            </a:pPr>
            <a:r>
              <a:rPr lang="en-US" sz="2800" b="1" dirty="0">
                <a:solidFill>
                  <a:srgbClr val="FF0000"/>
                </a:solidFill>
              </a:rPr>
              <a:t>Operands</a:t>
            </a:r>
          </a:p>
        </p:txBody>
      </p:sp>
      <p:sp>
        <p:nvSpPr>
          <p:cNvPr id="19" name="TextBox 18"/>
          <p:cNvSpPr txBox="1"/>
          <p:nvPr/>
        </p:nvSpPr>
        <p:spPr>
          <a:xfrm>
            <a:off x="130175" y="1608138"/>
            <a:ext cx="1008063" cy="830262"/>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fontAlgn="auto">
              <a:spcBef>
                <a:spcPts val="0"/>
              </a:spcBef>
              <a:spcAft>
                <a:spcPts val="0"/>
              </a:spcAft>
              <a:defRPr/>
            </a:pPr>
            <a:r>
              <a:rPr lang="en-US" sz="2400" b="1" dirty="0">
                <a:solidFill>
                  <a:srgbClr val="FF0000"/>
                </a:solidFill>
              </a:rPr>
              <a:t>Code Labels</a:t>
            </a:r>
          </a:p>
        </p:txBody>
      </p:sp>
      <p:sp>
        <p:nvSpPr>
          <p:cNvPr id="20" name="Rectangle 19"/>
          <p:cNvSpPr/>
          <p:nvPr/>
        </p:nvSpPr>
        <p:spPr>
          <a:xfrm>
            <a:off x="301625" y="2598738"/>
            <a:ext cx="677863" cy="2133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pitchFamily="34" charset="0"/>
            </a:endParaRPr>
          </a:p>
        </p:txBody>
      </p:sp>
      <p:sp>
        <p:nvSpPr>
          <p:cNvPr id="21" name="TextBox 20"/>
          <p:cNvSpPr txBox="1"/>
          <p:nvPr/>
        </p:nvSpPr>
        <p:spPr>
          <a:xfrm>
            <a:off x="84138" y="6103938"/>
            <a:ext cx="1008062" cy="830262"/>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fontAlgn="auto">
              <a:spcBef>
                <a:spcPts val="0"/>
              </a:spcBef>
              <a:spcAft>
                <a:spcPts val="0"/>
              </a:spcAft>
              <a:defRPr/>
            </a:pPr>
            <a:r>
              <a:rPr lang="en-US" sz="2400" b="1" dirty="0">
                <a:solidFill>
                  <a:srgbClr val="FF0000"/>
                </a:solidFill>
              </a:rPr>
              <a:t>Data</a:t>
            </a:r>
          </a:p>
          <a:p>
            <a:pPr fontAlgn="auto">
              <a:spcBef>
                <a:spcPts val="0"/>
              </a:spcBef>
              <a:spcAft>
                <a:spcPts val="0"/>
              </a:spcAft>
              <a:defRPr/>
            </a:pPr>
            <a:r>
              <a:rPr lang="en-US" sz="2400" b="1" dirty="0">
                <a:solidFill>
                  <a:srgbClr val="FF0000"/>
                </a:solidFill>
              </a:rPr>
              <a:t>Labels</a:t>
            </a:r>
          </a:p>
        </p:txBody>
      </p:sp>
      <p:sp>
        <p:nvSpPr>
          <p:cNvPr id="22" name="Rectangle 21"/>
          <p:cNvSpPr/>
          <p:nvPr/>
        </p:nvSpPr>
        <p:spPr>
          <a:xfrm>
            <a:off x="250825" y="5037138"/>
            <a:ext cx="676275" cy="1016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9" grpId="0" animBg="1"/>
      <p:bldP spid="17" grpId="0" animBg="1"/>
      <p:bldP spid="18" grpId="0" animBg="1"/>
      <p:bldP spid="19" grpId="0" animBg="1"/>
      <p:bldP spid="20" grpId="0" animBg="1"/>
      <p:bldP spid="21" grpId="0" animBg="1"/>
      <p:bldP spid="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idx="1"/>
          </p:nvPr>
        </p:nvSpPr>
        <p:spPr>
          <a:xfrm>
            <a:off x="228600" y="914400"/>
            <a:ext cx="8229600" cy="5105400"/>
          </a:xfrm>
        </p:spPr>
        <p:txBody>
          <a:bodyPr/>
          <a:lstStyle/>
          <a:p>
            <a:pPr marL="0" indent="0" eaLnBrk="1" hangingPunct="1">
              <a:buFont typeface="Arial" pitchFamily="34" charset="0"/>
              <a:buNone/>
            </a:pPr>
            <a:r>
              <a:rPr lang="en-US" sz="2000" b="1" i="1" dirty="0" smtClean="0">
                <a:solidFill>
                  <a:srgbClr val="0000FF"/>
                </a:solidFill>
              </a:rPr>
              <a:t>Pros:</a:t>
            </a:r>
            <a:endParaRPr lang="en-US" sz="2000" dirty="0" smtClean="0"/>
          </a:p>
          <a:p>
            <a:pPr marL="338138" indent="-338138" eaLnBrk="1" hangingPunct="1"/>
            <a:r>
              <a:rPr lang="en-US" sz="2000" dirty="0" smtClean="0"/>
              <a:t>Simple and smaller codes. Less instructions are needed per-program. This reduces the frequency of accessing the slow main memory.</a:t>
            </a:r>
          </a:p>
          <a:p>
            <a:pPr marL="338138" indent="-338138" eaLnBrk="1" hangingPunct="1"/>
            <a:r>
              <a:rPr lang="en-US" sz="2000" dirty="0" smtClean="0"/>
              <a:t>Smaller codes </a:t>
            </a:r>
            <a:r>
              <a:rPr lang="en-US" sz="2000" dirty="0" smtClean="0">
                <a:sym typeface="Wingdings" pitchFamily="2" charset="2"/>
              </a:rPr>
              <a:t> consumes less memory  </a:t>
            </a:r>
            <a:r>
              <a:rPr lang="en-US" sz="2000" dirty="0" smtClean="0"/>
              <a:t>Save money (expensive during those days) </a:t>
            </a:r>
          </a:p>
          <a:p>
            <a:pPr marL="338138" indent="-338138" eaLnBrk="1" hangingPunct="1"/>
            <a:r>
              <a:rPr lang="en-US" sz="2000" dirty="0" smtClean="0"/>
              <a:t>Only requires a simple compiler  since the micro program has taken care of the intermediate operations</a:t>
            </a:r>
          </a:p>
          <a:p>
            <a:pPr marL="338138" indent="-338138" eaLnBrk="1" hangingPunct="1"/>
            <a:endParaRPr lang="en-US" sz="2000" dirty="0" smtClean="0"/>
          </a:p>
          <a:p>
            <a:pPr marL="0" indent="0" eaLnBrk="1" hangingPunct="1"/>
            <a:endParaRPr lang="en-US" sz="2000" dirty="0" smtClean="0"/>
          </a:p>
        </p:txBody>
      </p:sp>
      <p:sp>
        <p:nvSpPr>
          <p:cNvPr id="717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BB8F095E-A7C3-47DE-B9C2-B3EEA510F933}" type="slidenum">
              <a:rPr lang="en-US" smtClean="0">
                <a:solidFill>
                  <a:srgbClr val="898989"/>
                </a:solidFill>
              </a:rPr>
              <a:pPr eaLnBrk="1" hangingPunct="1"/>
              <a:t>3</a:t>
            </a:fld>
            <a:endParaRPr lang="en-US" dirty="0" smtClean="0">
              <a:solidFill>
                <a:srgbClr val="898989"/>
              </a:solidFill>
            </a:endParaRPr>
          </a:p>
        </p:txBody>
      </p:sp>
      <p:sp>
        <p:nvSpPr>
          <p:cNvPr id="6" name="Title 1"/>
          <p:cNvSpPr>
            <a:spLocks noGrp="1"/>
          </p:cNvSpPr>
          <p:nvPr>
            <p:ph type="title"/>
          </p:nvPr>
        </p:nvSpPr>
        <p:spPr/>
        <p:txBody>
          <a:bodyPr rtlCol="0">
            <a:normAutofit fontScale="90000"/>
          </a:bodyPr>
          <a:lstStyle/>
          <a:p>
            <a:pPr eaLnBrk="1" fontAlgn="auto" hangingPunct="1">
              <a:spcAft>
                <a:spcPts val="0"/>
              </a:spcAft>
              <a:defRPr/>
            </a:pPr>
            <a:r>
              <a:rPr lang="en-US" dirty="0">
                <a:solidFill>
                  <a:srgbClr val="0000FF"/>
                </a:solidFill>
              </a:rPr>
              <a:t>Complex Instruction Set Computing (CISC)</a:t>
            </a:r>
          </a:p>
        </p:txBody>
      </p:sp>
    </p:spTree>
    <p:extLst>
      <p:ext uri="{BB962C8B-B14F-4D97-AF65-F5344CB8AC3E}">
        <p14:creationId xmlns:p14="http://schemas.microsoft.com/office/powerpoint/2010/main" val="30604292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fontScale="90000"/>
          </a:bodyPr>
          <a:lstStyle/>
          <a:p>
            <a:pPr eaLnBrk="1" hangingPunct="1"/>
            <a:r>
              <a:rPr lang="en-US" sz="4000" dirty="0" smtClean="0">
                <a:solidFill>
                  <a:srgbClr val="0000FF"/>
                </a:solidFill>
              </a:rPr>
              <a:t>Skeleton of an assembly program</a:t>
            </a:r>
          </a:p>
        </p:txBody>
      </p:sp>
      <p:sp>
        <p:nvSpPr>
          <p:cNvPr id="2" name="Content Placeholder 1"/>
          <p:cNvSpPr>
            <a:spLocks noGrp="1"/>
          </p:cNvSpPr>
          <p:nvPr>
            <p:ph idx="1"/>
          </p:nvPr>
        </p:nvSpPr>
        <p:spPr/>
        <p:txBody>
          <a:bodyPr/>
          <a:lstStyle/>
          <a:p>
            <a:endParaRPr lang="en-US"/>
          </a:p>
        </p:txBody>
      </p:sp>
      <p:sp>
        <p:nvSpPr>
          <p:cNvPr id="26627" name="Slide Number Placeholder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F8942080-9476-44CC-9BB1-CE138DEC9B58}" type="slidenum">
              <a:rPr lang="en-US">
                <a:solidFill>
                  <a:srgbClr val="898989"/>
                </a:solidFill>
              </a:rPr>
              <a:pPr eaLnBrk="1" hangingPunct="1"/>
              <a:t>30</a:t>
            </a:fld>
            <a:endParaRPr lang="en-US">
              <a:solidFill>
                <a:srgbClr val="898989"/>
              </a:solidFill>
            </a:endParaRPr>
          </a:p>
        </p:txBody>
      </p:sp>
      <p:sp>
        <p:nvSpPr>
          <p:cNvPr id="70" name="Rectangle 6"/>
          <p:cNvSpPr>
            <a:spLocks noChangeArrowheads="1"/>
          </p:cNvSpPr>
          <p:nvPr/>
        </p:nvSpPr>
        <p:spPr bwMode="auto">
          <a:xfrm>
            <a:off x="228600" y="812800"/>
            <a:ext cx="8458200" cy="5632450"/>
          </a:xfrm>
          <a:prstGeom prst="rect">
            <a:avLst/>
          </a:prstGeom>
          <a:ln/>
        </p:spPr>
        <p:style>
          <a:lnRef idx="1">
            <a:schemeClr val="dk1"/>
          </a:lnRef>
          <a:fillRef idx="2">
            <a:schemeClr val="dk1"/>
          </a:fillRef>
          <a:effectRef idx="1">
            <a:schemeClr val="dk1"/>
          </a:effectRef>
          <a:fontRef idx="minor">
            <a:schemeClr val="dk1"/>
          </a:fontRef>
        </p:style>
        <p:txBody>
          <a:bodyPr>
            <a:spAutoFit/>
          </a:bodyPr>
          <a:lstStyle/>
          <a:p>
            <a:r>
              <a:rPr lang="en-US" sz="2000">
                <a:solidFill>
                  <a:srgbClr val="000000"/>
                </a:solidFill>
                <a:cs typeface="Arial" pitchFamily="34" charset="0"/>
              </a:rPr>
              <a:t>	TTL	</a:t>
            </a:r>
            <a:r>
              <a:rPr lang="en-US" sz="2000" b="1">
                <a:solidFill>
                  <a:srgbClr val="FF0000"/>
                </a:solidFill>
                <a:cs typeface="Arial" pitchFamily="34" charset="0"/>
              </a:rPr>
              <a:t> </a:t>
            </a:r>
            <a:r>
              <a:rPr lang="en-US" sz="2000" b="1" i="1">
                <a:solidFill>
                  <a:srgbClr val="FF0000"/>
                </a:solidFill>
                <a:cs typeface="Arial" pitchFamily="34" charset="0"/>
              </a:rPr>
              <a:t>MyProgram</a:t>
            </a:r>
            <a:r>
              <a:rPr lang="en-US" sz="2000" b="1">
                <a:solidFill>
                  <a:srgbClr val="FF0000"/>
                </a:solidFill>
                <a:cs typeface="Arial" pitchFamily="34" charset="0"/>
              </a:rPr>
              <a:t> </a:t>
            </a:r>
            <a:endParaRPr lang="en-US" sz="2000" b="1" i="1">
              <a:solidFill>
                <a:srgbClr val="000000"/>
              </a:solidFill>
              <a:cs typeface="Arial" pitchFamily="34" charset="0"/>
            </a:endParaRPr>
          </a:p>
          <a:p>
            <a:r>
              <a:rPr lang="en-US" sz="2800">
                <a:solidFill>
                  <a:srgbClr val="000000"/>
                </a:solidFill>
                <a:cs typeface="Arial" pitchFamily="34" charset="0"/>
              </a:rPr>
              <a:t>	</a:t>
            </a:r>
            <a:r>
              <a:rPr lang="en-US" sz="2800" b="1">
                <a:solidFill>
                  <a:srgbClr val="FF0000"/>
                </a:solidFill>
                <a:cs typeface="Arial" pitchFamily="34" charset="0"/>
              </a:rPr>
              <a:t>Put your EQU statements here (e.g., N EQU 12)</a:t>
            </a:r>
          </a:p>
          <a:p>
            <a:r>
              <a:rPr lang="en-US" sz="2000">
                <a:solidFill>
                  <a:srgbClr val="000000"/>
                </a:solidFill>
                <a:cs typeface="Arial" pitchFamily="34" charset="0"/>
              </a:rPr>
              <a:t>	</a:t>
            </a:r>
          </a:p>
          <a:p>
            <a:r>
              <a:rPr lang="en-US" sz="2000">
                <a:solidFill>
                  <a:srgbClr val="000000"/>
                </a:solidFill>
                <a:cs typeface="Arial" pitchFamily="34" charset="0"/>
              </a:rPr>
              <a:t>	AREA	</a:t>
            </a:r>
            <a:r>
              <a:rPr lang="en-US" sz="2000" b="1" i="1">
                <a:solidFill>
                  <a:srgbClr val="FF0000"/>
                </a:solidFill>
                <a:cs typeface="Arial" pitchFamily="34" charset="0"/>
              </a:rPr>
              <a:t>MyCode</a:t>
            </a:r>
            <a:r>
              <a:rPr lang="en-US" sz="2000">
                <a:solidFill>
                  <a:srgbClr val="000000"/>
                </a:solidFill>
                <a:cs typeface="Arial" pitchFamily="34" charset="0"/>
              </a:rPr>
              <a:t>, CODE, READONLY 	; start of code</a:t>
            </a:r>
          </a:p>
          <a:p>
            <a:r>
              <a:rPr lang="en-US" sz="2000">
                <a:solidFill>
                  <a:srgbClr val="000000"/>
                </a:solidFill>
                <a:cs typeface="Arial" pitchFamily="34" charset="0"/>
              </a:rPr>
              <a:t>	ENTRY</a:t>
            </a:r>
          </a:p>
          <a:p>
            <a:r>
              <a:rPr lang="en-US" sz="2000">
                <a:solidFill>
                  <a:srgbClr val="000000"/>
                </a:solidFill>
                <a:cs typeface="Arial" pitchFamily="34" charset="0"/>
              </a:rPr>
              <a:t>Main					</a:t>
            </a:r>
          </a:p>
          <a:p>
            <a:r>
              <a:rPr lang="en-US" sz="2800">
                <a:solidFill>
                  <a:srgbClr val="000000"/>
                </a:solidFill>
                <a:cs typeface="Arial" pitchFamily="34" charset="0"/>
              </a:rPr>
              <a:t>	</a:t>
            </a:r>
            <a:r>
              <a:rPr lang="en-US" sz="2800" b="1">
                <a:solidFill>
                  <a:srgbClr val="FF0000"/>
                </a:solidFill>
                <a:cs typeface="Arial" pitchFamily="34" charset="0"/>
              </a:rPr>
              <a:t>Write your program here (e.g. LDR R0, A)</a:t>
            </a:r>
          </a:p>
          <a:p>
            <a:endParaRPr lang="en-US" sz="3600">
              <a:solidFill>
                <a:srgbClr val="000000"/>
              </a:solidFill>
              <a:cs typeface="Arial" pitchFamily="34" charset="0"/>
            </a:endParaRPr>
          </a:p>
          <a:p>
            <a:r>
              <a:rPr lang="en-US" sz="2000">
                <a:solidFill>
                  <a:srgbClr val="000000"/>
                </a:solidFill>
                <a:cs typeface="Arial" pitchFamily="34" charset="0"/>
              </a:rPr>
              <a:t>HERE	BAL	HERE				; end of code </a:t>
            </a:r>
          </a:p>
          <a:p>
            <a:endParaRPr lang="en-US" sz="2000">
              <a:solidFill>
                <a:srgbClr val="000000"/>
              </a:solidFill>
              <a:cs typeface="Arial" pitchFamily="34" charset="0"/>
            </a:endParaRPr>
          </a:p>
          <a:p>
            <a:r>
              <a:rPr lang="en-US" sz="2000">
                <a:solidFill>
                  <a:srgbClr val="000000"/>
                </a:solidFill>
                <a:cs typeface="Arial" pitchFamily="34" charset="0"/>
              </a:rPr>
              <a:t>	AREA	</a:t>
            </a:r>
            <a:r>
              <a:rPr lang="en-US" sz="2000" b="1" i="1">
                <a:solidFill>
                  <a:srgbClr val="FF0000"/>
                </a:solidFill>
                <a:cs typeface="Arial" pitchFamily="34" charset="0"/>
              </a:rPr>
              <a:t> MyData</a:t>
            </a:r>
            <a:r>
              <a:rPr lang="en-US" sz="2000">
                <a:solidFill>
                  <a:srgbClr val="000000"/>
                </a:solidFill>
                <a:cs typeface="Arial" pitchFamily="34" charset="0"/>
              </a:rPr>
              <a:t>, DATA, READWRITE  	; start of data</a:t>
            </a:r>
          </a:p>
          <a:p>
            <a:endParaRPr lang="en-US" sz="2000">
              <a:solidFill>
                <a:srgbClr val="000000"/>
              </a:solidFill>
              <a:cs typeface="Arial" pitchFamily="34" charset="0"/>
            </a:endParaRPr>
          </a:p>
          <a:p>
            <a:r>
              <a:rPr lang="en-US" sz="1600">
                <a:solidFill>
                  <a:srgbClr val="000000"/>
                </a:solidFill>
                <a:cs typeface="Arial" pitchFamily="34" charset="0"/>
              </a:rPr>
              <a:t>	</a:t>
            </a:r>
            <a:r>
              <a:rPr lang="en-US" sz="2800" b="1">
                <a:solidFill>
                  <a:srgbClr val="FF0000"/>
                </a:solidFill>
                <a:cs typeface="Arial" pitchFamily="34" charset="0"/>
              </a:rPr>
              <a:t>Define your data here (e.g., Width DCD 0x12)</a:t>
            </a:r>
          </a:p>
          <a:p>
            <a:r>
              <a:rPr lang="en-US" sz="3200">
                <a:solidFill>
                  <a:srgbClr val="000000"/>
                </a:solidFill>
                <a:cs typeface="Arial" pitchFamily="34" charset="0"/>
              </a:rPr>
              <a:t>						</a:t>
            </a:r>
            <a:r>
              <a:rPr lang="en-US" sz="2000">
                <a:solidFill>
                  <a:srgbClr val="000000"/>
                </a:solidFill>
                <a:cs typeface="Arial" pitchFamily="34" charset="0"/>
              </a:rPr>
              <a:t>; end of data</a:t>
            </a:r>
            <a:r>
              <a:rPr lang="en-US" sz="3200">
                <a:solidFill>
                  <a:srgbClr val="000000"/>
                </a:solidFill>
                <a:cs typeface="Arial" pitchFamily="34" charset="0"/>
              </a:rPr>
              <a:t>		</a:t>
            </a:r>
          </a:p>
          <a:p>
            <a:r>
              <a:rPr lang="en-US" sz="2000">
                <a:solidFill>
                  <a:srgbClr val="000000"/>
                </a:solidFill>
                <a:cs typeface="Arial" pitchFamily="34" charset="0"/>
              </a:rPr>
              <a:t>	END					</a:t>
            </a:r>
          </a:p>
        </p:txBody>
      </p:sp>
      <p:cxnSp>
        <p:nvCxnSpPr>
          <p:cNvPr id="12" name="Straight Connector 11"/>
          <p:cNvCxnSpPr/>
          <p:nvPr/>
        </p:nvCxnSpPr>
        <p:spPr>
          <a:xfrm>
            <a:off x="381000" y="1752600"/>
            <a:ext cx="8001000"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72" name="Straight Connector 71"/>
          <p:cNvCxnSpPr/>
          <p:nvPr/>
        </p:nvCxnSpPr>
        <p:spPr>
          <a:xfrm>
            <a:off x="381000" y="4267200"/>
            <a:ext cx="8001000"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a:off x="457200" y="5943600"/>
            <a:ext cx="8001000" cy="0"/>
          </a:xfrm>
          <a:prstGeom prst="line">
            <a:avLst/>
          </a:prstGeom>
          <a:ln>
            <a:prstDash val="dash"/>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rtlCol="0">
            <a:normAutofit fontScale="90000"/>
          </a:bodyPr>
          <a:lstStyle/>
          <a:p>
            <a:pPr eaLnBrk="1" fontAlgn="auto" hangingPunct="1">
              <a:spcAft>
                <a:spcPts val="0"/>
              </a:spcAft>
              <a:defRPr/>
            </a:pPr>
            <a:r>
              <a:rPr lang="en-US" dirty="0" smtClean="0">
                <a:solidFill>
                  <a:srgbClr val="0000FF"/>
                </a:solidFill>
              </a:rPr>
              <a:t>Writing your first assembly code</a:t>
            </a:r>
            <a:endParaRPr lang="en-US" dirty="0">
              <a:solidFill>
                <a:srgbClr val="0000FF"/>
              </a:solidFill>
            </a:endParaRPr>
          </a:p>
        </p:txBody>
      </p:sp>
      <p:sp>
        <p:nvSpPr>
          <p:cNvPr id="27650" name="Content Placeholder 2"/>
          <p:cNvSpPr>
            <a:spLocks noGrp="1"/>
          </p:cNvSpPr>
          <p:nvPr>
            <p:ph idx="1"/>
          </p:nvPr>
        </p:nvSpPr>
        <p:spPr>
          <a:xfrm>
            <a:off x="381000" y="762000"/>
            <a:ext cx="8229600" cy="5105400"/>
          </a:xfrm>
        </p:spPr>
        <p:txBody>
          <a:bodyPr/>
          <a:lstStyle/>
          <a:p>
            <a:pPr marL="0" indent="0" eaLnBrk="1" hangingPunct="1">
              <a:buFont typeface="Arial" pitchFamily="34" charset="0"/>
              <a:buNone/>
            </a:pPr>
            <a:r>
              <a:rPr lang="en-US" sz="2400" dirty="0" smtClean="0"/>
              <a:t>The corresponding assembly program for the aforementioned problem:</a:t>
            </a:r>
          </a:p>
          <a:p>
            <a:pPr marL="0" indent="0" eaLnBrk="1" hangingPunct="1"/>
            <a:endParaRPr lang="en-US" sz="2400" dirty="0" smtClean="0"/>
          </a:p>
        </p:txBody>
      </p:sp>
      <p:sp>
        <p:nvSpPr>
          <p:cNvPr id="2765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6E178984-D1A0-4E7B-864B-44262A8E9B40}" type="slidenum">
              <a:rPr lang="en-US">
                <a:solidFill>
                  <a:srgbClr val="898989"/>
                </a:solidFill>
              </a:rPr>
              <a:pPr eaLnBrk="1" hangingPunct="1"/>
              <a:t>31</a:t>
            </a:fld>
            <a:endParaRPr lang="en-US">
              <a:solidFill>
                <a:srgbClr val="898989"/>
              </a:solidFill>
            </a:endParaRPr>
          </a:p>
        </p:txBody>
      </p:sp>
      <p:sp>
        <p:nvSpPr>
          <p:cNvPr id="7" name="Rectangle 6"/>
          <p:cNvSpPr>
            <a:spLocks noChangeArrowheads="1"/>
          </p:cNvSpPr>
          <p:nvPr/>
        </p:nvSpPr>
        <p:spPr bwMode="auto">
          <a:xfrm>
            <a:off x="381000" y="1691819"/>
            <a:ext cx="8458200" cy="470898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US" sz="2000" dirty="0"/>
              <a:t>	TTL	</a:t>
            </a:r>
            <a:r>
              <a:rPr lang="en-US" sz="2000" b="1" i="1" dirty="0">
                <a:solidFill>
                  <a:srgbClr val="FF0000"/>
                </a:solidFill>
              </a:rPr>
              <a:t>Addition</a:t>
            </a:r>
          </a:p>
          <a:p>
            <a:r>
              <a:rPr lang="en-US" sz="2000" dirty="0"/>
              <a:t>	AREA	</a:t>
            </a:r>
            <a:r>
              <a:rPr lang="en-US" sz="2000" b="1" i="1" dirty="0">
                <a:solidFill>
                  <a:srgbClr val="FF0000"/>
                </a:solidFill>
              </a:rPr>
              <a:t>Program</a:t>
            </a:r>
            <a:r>
              <a:rPr lang="en-US" sz="2000" dirty="0"/>
              <a:t>, CODE, READONLY 		; start of code</a:t>
            </a:r>
          </a:p>
          <a:p>
            <a:r>
              <a:rPr lang="en-US" sz="2000" dirty="0"/>
              <a:t>	ENTRY</a:t>
            </a:r>
          </a:p>
          <a:p>
            <a:r>
              <a:rPr lang="en-US" sz="2000" dirty="0"/>
              <a:t>Main					</a:t>
            </a:r>
          </a:p>
          <a:p>
            <a:r>
              <a:rPr lang="en-US" sz="2000" b="1" dirty="0">
                <a:solidFill>
                  <a:srgbClr val="0000FF"/>
                </a:solidFill>
              </a:rPr>
              <a:t>	LDR	R1, A			; Load content of A into R1</a:t>
            </a:r>
          </a:p>
          <a:p>
            <a:r>
              <a:rPr lang="en-US" sz="2000" b="1" dirty="0">
                <a:solidFill>
                  <a:srgbClr val="0000FF"/>
                </a:solidFill>
              </a:rPr>
              <a:t>	LDR	R2, B			; Load content of B into R2</a:t>
            </a:r>
          </a:p>
          <a:p>
            <a:r>
              <a:rPr lang="en-US" sz="2000" b="1" dirty="0">
                <a:solidFill>
                  <a:srgbClr val="0000FF"/>
                </a:solidFill>
              </a:rPr>
              <a:t>	ADD	R1, R1, R2		; Perform A + B</a:t>
            </a:r>
          </a:p>
          <a:p>
            <a:r>
              <a:rPr lang="en-US" sz="2000" b="1" dirty="0">
                <a:solidFill>
                  <a:srgbClr val="0000FF"/>
                </a:solidFill>
              </a:rPr>
              <a:t>	STR	R1, C			; Store the result into C</a:t>
            </a:r>
          </a:p>
          <a:p>
            <a:r>
              <a:rPr lang="en-US" sz="2000" dirty="0"/>
              <a:t>HERE	BAL	HERE			; end of code </a:t>
            </a:r>
          </a:p>
          <a:p>
            <a:endParaRPr lang="en-US" sz="2000" dirty="0"/>
          </a:p>
          <a:p>
            <a:r>
              <a:rPr lang="en-US" sz="2000" dirty="0"/>
              <a:t>	AREA	</a:t>
            </a:r>
            <a:r>
              <a:rPr lang="en-US" sz="2000" b="1" i="1" dirty="0">
                <a:solidFill>
                  <a:srgbClr val="FF0000"/>
                </a:solidFill>
              </a:rPr>
              <a:t>Data1</a:t>
            </a:r>
            <a:r>
              <a:rPr lang="en-US" sz="2000" dirty="0"/>
              <a:t>, DATA, READWRITE  	</a:t>
            </a:r>
          </a:p>
          <a:p>
            <a:r>
              <a:rPr lang="en-US" sz="2000" b="1" dirty="0">
                <a:solidFill>
                  <a:srgbClr val="0000FF"/>
                </a:solidFill>
              </a:rPr>
              <a:t>A	DCD	0x0000000A		; start of data </a:t>
            </a:r>
          </a:p>
          <a:p>
            <a:r>
              <a:rPr lang="en-US" sz="2000" b="1" dirty="0">
                <a:solidFill>
                  <a:srgbClr val="0000FF"/>
                </a:solidFill>
              </a:rPr>
              <a:t>B	DCD	0x00000014			</a:t>
            </a:r>
          </a:p>
          <a:p>
            <a:r>
              <a:rPr lang="en-US" sz="2000" b="1" dirty="0">
                <a:solidFill>
                  <a:srgbClr val="0000FF"/>
                </a:solidFill>
              </a:rPr>
              <a:t>C 	DCD	0			; end of data</a:t>
            </a:r>
          </a:p>
          <a:p>
            <a:r>
              <a:rPr lang="en-US" sz="2000" dirty="0"/>
              <a:t>	END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normAutofit fontScale="90000"/>
          </a:bodyPr>
          <a:lstStyle/>
          <a:p>
            <a:pPr eaLnBrk="1" hangingPunct="1">
              <a:defRPr/>
            </a:pPr>
            <a:r>
              <a:rPr lang="en-US" dirty="0" smtClean="0">
                <a:solidFill>
                  <a:srgbClr val="0000FF"/>
                </a:solidFill>
              </a:rPr>
              <a:t>Good Programming Practice</a:t>
            </a:r>
          </a:p>
        </p:txBody>
      </p:sp>
      <p:sp>
        <p:nvSpPr>
          <p:cNvPr id="8195" name="Rectangle 3"/>
          <p:cNvSpPr>
            <a:spLocks noGrp="1" noChangeArrowheads="1"/>
          </p:cNvSpPr>
          <p:nvPr>
            <p:ph idx="1"/>
          </p:nvPr>
        </p:nvSpPr>
        <p:spPr/>
        <p:txBody>
          <a:bodyPr/>
          <a:lstStyle/>
          <a:p>
            <a:pPr marL="0" indent="0" eaLnBrk="1" hangingPunct="1">
              <a:spcBef>
                <a:spcPct val="0"/>
              </a:spcBef>
              <a:buFont typeface="Arial" pitchFamily="34" charset="0"/>
              <a:buNone/>
            </a:pPr>
            <a:r>
              <a:rPr lang="en-US" sz="2400" b="1" dirty="0" smtClean="0"/>
              <a:t>Good Programming Practice</a:t>
            </a:r>
          </a:p>
          <a:p>
            <a:pPr marL="466725" indent="-466725" eaLnBrk="1" hangingPunct="1">
              <a:spcBef>
                <a:spcPct val="0"/>
              </a:spcBef>
            </a:pPr>
            <a:r>
              <a:rPr lang="en-US" sz="2400" dirty="0" smtClean="0"/>
              <a:t>Use instructive names for your variables. Example</a:t>
            </a:r>
          </a:p>
          <a:p>
            <a:pPr marL="466725" indent="-466725" eaLnBrk="1" hangingPunct="1">
              <a:spcBef>
                <a:spcPct val="0"/>
              </a:spcBef>
              <a:buFont typeface="Arial" pitchFamily="34" charset="0"/>
              <a:buNone/>
            </a:pPr>
            <a:r>
              <a:rPr lang="en-US" sz="2400" dirty="0" smtClean="0"/>
              <a:t>		x, y, z   	</a:t>
            </a:r>
            <a:r>
              <a:rPr lang="en-US" sz="2400" dirty="0" err="1" smtClean="0"/>
              <a:t>v.s</a:t>
            </a:r>
            <a:r>
              <a:rPr lang="en-US" sz="2400" dirty="0" smtClean="0"/>
              <a:t>.     width, length, area</a:t>
            </a:r>
          </a:p>
          <a:p>
            <a:pPr marL="466725" indent="-466725" eaLnBrk="1" hangingPunct="1">
              <a:spcBef>
                <a:spcPct val="0"/>
              </a:spcBef>
            </a:pPr>
            <a:r>
              <a:rPr lang="en-US" sz="2400" dirty="0" smtClean="0"/>
              <a:t>Put comments (and good ones) to describe your program</a:t>
            </a:r>
          </a:p>
          <a:p>
            <a:pPr marL="466725" indent="-466725" eaLnBrk="1" hangingPunct="1">
              <a:spcBef>
                <a:spcPct val="0"/>
              </a:spcBef>
            </a:pPr>
            <a:r>
              <a:rPr lang="en-US" sz="2400" dirty="0" smtClean="0"/>
              <a:t>Align your programs using tabs/space</a:t>
            </a:r>
          </a:p>
          <a:p>
            <a:pPr marL="0" indent="0" eaLnBrk="1" hangingPunct="1">
              <a:spcBef>
                <a:spcPct val="0"/>
              </a:spcBef>
              <a:buFont typeface="Arial" pitchFamily="34" charset="0"/>
              <a:buNone/>
            </a:pPr>
            <a:endParaRPr lang="en-US" sz="2400" dirty="0" smtClean="0"/>
          </a:p>
          <a:p>
            <a:pPr marL="0" indent="0" eaLnBrk="1" hangingPunct="1">
              <a:spcBef>
                <a:spcPct val="0"/>
              </a:spcBef>
              <a:buFont typeface="Arial" pitchFamily="34" charset="0"/>
              <a:buNone/>
            </a:pPr>
            <a:r>
              <a:rPr lang="en-US" sz="2400" b="1" dirty="0" smtClean="0"/>
              <a:t>Why is this important?</a:t>
            </a:r>
          </a:p>
          <a:p>
            <a:pPr marL="466725" indent="-466725" eaLnBrk="1" hangingPunct="1">
              <a:spcBef>
                <a:spcPct val="0"/>
              </a:spcBef>
            </a:pPr>
            <a:r>
              <a:rPr lang="en-US" sz="2400" dirty="0" smtClean="0"/>
              <a:t>When your program gets bulky, a good programming practice  will make your code more readable and manageable</a:t>
            </a:r>
          </a:p>
          <a:p>
            <a:pPr marL="466725" indent="-466725" eaLnBrk="1" hangingPunct="1">
              <a:spcBef>
                <a:spcPct val="0"/>
              </a:spcBef>
            </a:pPr>
            <a:r>
              <a:rPr lang="en-US" sz="2400" dirty="0" smtClean="0"/>
              <a:t>Allows other engineers/programmer to understand your code easily</a:t>
            </a:r>
          </a:p>
          <a:p>
            <a:pPr marL="466725" indent="-466725" eaLnBrk="1" hangingPunct="1">
              <a:spcBef>
                <a:spcPct val="0"/>
              </a:spcBef>
            </a:pPr>
            <a:r>
              <a:rPr lang="en-US" sz="2400" dirty="0" smtClean="0"/>
              <a:t>You can recall your program easily after you leave it for a period of time</a:t>
            </a:r>
          </a:p>
          <a:p>
            <a:pPr marL="466725" indent="-466725" eaLnBrk="1" hangingPunct="1">
              <a:spcBef>
                <a:spcPct val="0"/>
              </a:spcBef>
            </a:pPr>
            <a:r>
              <a:rPr lang="en-US" sz="2400" dirty="0" smtClean="0"/>
              <a:t>A clean code is easy to debug</a:t>
            </a:r>
          </a:p>
          <a:p>
            <a:pPr marL="0" indent="0" eaLnBrk="1" hangingPunct="1">
              <a:spcBef>
                <a:spcPct val="0"/>
              </a:spcBef>
              <a:buFont typeface="Arial" pitchFamily="34" charset="0"/>
              <a:buNone/>
            </a:pPr>
            <a:endParaRPr lang="en-US" sz="2400" dirty="0" smtClean="0"/>
          </a:p>
        </p:txBody>
      </p:sp>
      <p:sp>
        <p:nvSpPr>
          <p:cNvPr id="2867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6C66E1D3-799D-4792-9469-557CD6261DA6}" type="slidenum">
              <a:rPr lang="en-US">
                <a:solidFill>
                  <a:srgbClr val="898989"/>
                </a:solidFill>
              </a:rPr>
              <a:pPr eaLnBrk="1" hangingPunct="1"/>
              <a:t>32</a:t>
            </a:fld>
            <a:endParaRPr lang="en-US">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8195">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8195">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8195">
                                            <p:txEl>
                                              <p:pRg st="9" end="9"/>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819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normAutofit fontScale="90000"/>
          </a:bodyPr>
          <a:lstStyle/>
          <a:p>
            <a:pPr eaLnBrk="1" hangingPunct="1">
              <a:defRPr/>
            </a:pPr>
            <a:r>
              <a:rPr lang="en-US" dirty="0" smtClean="0">
                <a:solidFill>
                  <a:srgbClr val="0000FF"/>
                </a:solidFill>
              </a:rPr>
              <a:t>Good Programming Practice</a:t>
            </a:r>
          </a:p>
        </p:txBody>
      </p:sp>
      <p:sp>
        <p:nvSpPr>
          <p:cNvPr id="2970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13428B00-22F9-4630-84E8-B43309A868AE}" type="slidenum">
              <a:rPr lang="en-US">
                <a:solidFill>
                  <a:srgbClr val="898989"/>
                </a:solidFill>
              </a:rPr>
              <a:pPr eaLnBrk="1" hangingPunct="1"/>
              <a:t>33</a:t>
            </a:fld>
            <a:endParaRPr lang="en-US">
              <a:solidFill>
                <a:srgbClr val="898989"/>
              </a:solidFill>
            </a:endParaRPr>
          </a:p>
        </p:txBody>
      </p:sp>
      <p:sp>
        <p:nvSpPr>
          <p:cNvPr id="29699" name="TextBox 4"/>
          <p:cNvSpPr txBox="1">
            <a:spLocks noChangeArrowheads="1"/>
          </p:cNvSpPr>
          <p:nvPr/>
        </p:nvSpPr>
        <p:spPr bwMode="auto">
          <a:xfrm>
            <a:off x="609600" y="914400"/>
            <a:ext cx="80772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sz="3200" u="sng">
                <a:solidFill>
                  <a:srgbClr val="000000"/>
                </a:solidFill>
              </a:rPr>
              <a:t>A badly written Program</a:t>
            </a:r>
          </a:p>
          <a:p>
            <a:pPr eaLnBrk="1" hangingPunct="1"/>
            <a:r>
              <a:rPr lang="en-US" sz="2800">
                <a:solidFill>
                  <a:srgbClr val="000000"/>
                </a:solidFill>
              </a:rPr>
              <a:t>…</a:t>
            </a:r>
          </a:p>
          <a:p>
            <a:r>
              <a:rPr lang="en-US" sz="2800"/>
              <a:t>LDR R1, A	</a:t>
            </a:r>
          </a:p>
          <a:p>
            <a:r>
              <a:rPr lang="en-US" sz="2800"/>
              <a:t>LDR R2, B	</a:t>
            </a:r>
          </a:p>
          <a:p>
            <a:r>
              <a:rPr lang="en-US" sz="2800"/>
              <a:t>ADD R1, R1, R2 </a:t>
            </a:r>
          </a:p>
          <a:p>
            <a:r>
              <a:rPr lang="en-US" sz="2800"/>
              <a:t>STR R1, C	</a:t>
            </a:r>
          </a:p>
          <a:p>
            <a:pPr eaLnBrk="1" hangingPunct="1"/>
            <a:r>
              <a:rPr lang="en-US" sz="2800">
                <a:solidFill>
                  <a:srgbClr val="000000"/>
                </a:solidFill>
              </a:rPr>
              <a:t>…</a:t>
            </a:r>
          </a:p>
          <a:p>
            <a:pPr eaLnBrk="1" hangingPunct="1"/>
            <a:r>
              <a:rPr lang="en-US" sz="2800">
                <a:solidFill>
                  <a:srgbClr val="000000"/>
                </a:solidFill>
              </a:rPr>
              <a:t>Area Data, DATA, READONLY</a:t>
            </a:r>
          </a:p>
          <a:p>
            <a:pPr eaLnBrk="1" hangingPunct="1"/>
            <a:r>
              <a:rPr lang="en-US" sz="2800">
                <a:solidFill>
                  <a:srgbClr val="000000"/>
                </a:solidFill>
              </a:rPr>
              <a:t>B DCD 2</a:t>
            </a:r>
          </a:p>
          <a:p>
            <a:pPr eaLnBrk="1" hangingPunct="1"/>
            <a:r>
              <a:rPr lang="en-US" sz="2800">
                <a:solidFill>
                  <a:srgbClr val="000000"/>
                </a:solidFill>
              </a:rPr>
              <a:t>A DCD 0x1</a:t>
            </a:r>
          </a:p>
          <a:p>
            <a:pPr eaLnBrk="1" hangingPunct="1"/>
            <a:r>
              <a:rPr lang="en-US" sz="2800">
                <a:solidFill>
                  <a:srgbClr val="000000"/>
                </a:solidFill>
              </a:rPr>
              <a:t>C DCD 0x2</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z="3600" dirty="0" smtClean="0">
                <a:solidFill>
                  <a:srgbClr val="0000FF"/>
                </a:solidFill>
              </a:rPr>
              <a:t>Good Programming Practice</a:t>
            </a:r>
          </a:p>
        </p:txBody>
      </p:sp>
      <p:sp>
        <p:nvSpPr>
          <p:cNvPr id="3174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799A97F6-2F73-4550-9C85-574DD1C76D2C}" type="slidenum">
              <a:rPr lang="en-US">
                <a:solidFill>
                  <a:srgbClr val="898989"/>
                </a:solidFill>
              </a:rPr>
              <a:pPr eaLnBrk="1" hangingPunct="1"/>
              <a:t>34</a:t>
            </a:fld>
            <a:endParaRPr lang="en-US">
              <a:solidFill>
                <a:srgbClr val="898989"/>
              </a:solidFill>
            </a:endParaRPr>
          </a:p>
        </p:txBody>
      </p:sp>
      <p:sp>
        <p:nvSpPr>
          <p:cNvPr id="31748" name="TextBox 2"/>
          <p:cNvSpPr txBox="1">
            <a:spLocks noChangeArrowheads="1"/>
          </p:cNvSpPr>
          <p:nvPr/>
        </p:nvSpPr>
        <p:spPr bwMode="auto">
          <a:xfrm>
            <a:off x="381000" y="725488"/>
            <a:ext cx="8458200" cy="510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sz="2600" u="sng" dirty="0">
                <a:solidFill>
                  <a:srgbClr val="000000"/>
                </a:solidFill>
              </a:rPr>
              <a:t>A </a:t>
            </a:r>
            <a:r>
              <a:rPr lang="en-US" sz="2600" u="sng" dirty="0" smtClean="0">
                <a:solidFill>
                  <a:srgbClr val="000000"/>
                </a:solidFill>
              </a:rPr>
              <a:t>better program</a:t>
            </a:r>
            <a:r>
              <a:rPr lang="en-US" sz="2600" u="sng" dirty="0">
                <a:solidFill>
                  <a:srgbClr val="000000"/>
                </a:solidFill>
              </a:rPr>
              <a:t>:</a:t>
            </a:r>
          </a:p>
          <a:p>
            <a:r>
              <a:rPr lang="en-US" sz="2000" dirty="0"/>
              <a:t>TTL	</a:t>
            </a:r>
            <a:r>
              <a:rPr lang="en-US" sz="2000" i="1" dirty="0"/>
              <a:t>Addition</a:t>
            </a:r>
          </a:p>
          <a:p>
            <a:r>
              <a:rPr lang="en-US" sz="2000" dirty="0"/>
              <a:t>	AREA	</a:t>
            </a:r>
            <a:r>
              <a:rPr lang="en-US" sz="2000" i="1" dirty="0"/>
              <a:t>Program</a:t>
            </a:r>
            <a:r>
              <a:rPr lang="en-US" sz="2000" dirty="0"/>
              <a:t>, CODE, READONLY    ; start of code</a:t>
            </a:r>
          </a:p>
          <a:p>
            <a:r>
              <a:rPr lang="en-US" sz="2000" dirty="0"/>
              <a:t>	ENTRY</a:t>
            </a:r>
          </a:p>
          <a:p>
            <a:r>
              <a:rPr lang="en-US" sz="2000" dirty="0"/>
              <a:t>Main					</a:t>
            </a:r>
          </a:p>
          <a:p>
            <a:r>
              <a:rPr lang="en-US" sz="2000" dirty="0"/>
              <a:t>	LDR	R1, A			     ; Load content of A into R1</a:t>
            </a:r>
          </a:p>
          <a:p>
            <a:r>
              <a:rPr lang="en-US" sz="2000" dirty="0"/>
              <a:t>	LDR	R2, B			     ; Load content of B into R2</a:t>
            </a:r>
          </a:p>
          <a:p>
            <a:r>
              <a:rPr lang="en-US" sz="2000" dirty="0"/>
              <a:t>	ADD	R1, R1, R2		     ; Perform A + B</a:t>
            </a:r>
          </a:p>
          <a:p>
            <a:r>
              <a:rPr lang="en-US" sz="2000" dirty="0"/>
              <a:t>	STR	R1, C			     ; Store the result into C</a:t>
            </a:r>
          </a:p>
          <a:p>
            <a:r>
              <a:rPr lang="en-US" sz="2000" dirty="0"/>
              <a:t>HERE	BAL	HERE			     ; end of code </a:t>
            </a:r>
          </a:p>
          <a:p>
            <a:endParaRPr lang="en-US" sz="2000" dirty="0"/>
          </a:p>
          <a:p>
            <a:r>
              <a:rPr lang="en-US" sz="2000" dirty="0"/>
              <a:t>	AREA	</a:t>
            </a:r>
            <a:r>
              <a:rPr lang="en-US" sz="2000" i="1" dirty="0"/>
              <a:t>Data1</a:t>
            </a:r>
            <a:r>
              <a:rPr lang="en-US" sz="2000" dirty="0"/>
              <a:t>, DATA, READWRITE  	</a:t>
            </a:r>
          </a:p>
          <a:p>
            <a:r>
              <a:rPr lang="en-US" sz="2000" dirty="0"/>
              <a:t>A	DCD	0x0000000A		    ; input data  A</a:t>
            </a:r>
          </a:p>
          <a:p>
            <a:r>
              <a:rPr lang="en-US" sz="2000" dirty="0"/>
              <a:t>B	DCD	0x00000014		    ; input data B</a:t>
            </a:r>
          </a:p>
          <a:p>
            <a:r>
              <a:rPr lang="en-US" sz="2000" dirty="0"/>
              <a:t>C 	DCD	0			    ; output data C</a:t>
            </a:r>
          </a:p>
          <a:p>
            <a:r>
              <a:rPr lang="en-US" sz="2000" dirty="0"/>
              <a:t>	END					</a:t>
            </a:r>
          </a:p>
        </p:txBody>
      </p:sp>
      <p:cxnSp>
        <p:nvCxnSpPr>
          <p:cNvPr id="4" name="Straight Connector 3"/>
          <p:cNvCxnSpPr/>
          <p:nvPr/>
        </p:nvCxnSpPr>
        <p:spPr>
          <a:xfrm>
            <a:off x="1187450" y="1219200"/>
            <a:ext cx="0" cy="487680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221288" y="1241425"/>
            <a:ext cx="0" cy="487680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197100" y="1219200"/>
            <a:ext cx="0" cy="487680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295400" y="2209800"/>
            <a:ext cx="3657600" cy="190500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sz="2400" b="1" dirty="0">
                <a:solidFill>
                  <a:srgbClr val="FF0000"/>
                </a:solidFill>
              </a:rPr>
              <a:t>A good comment allows us to understand the </a:t>
            </a:r>
            <a:r>
              <a:rPr lang="en-US" sz="2400" b="1" dirty="0" smtClean="0">
                <a:solidFill>
                  <a:srgbClr val="FF0000"/>
                </a:solidFill>
              </a:rPr>
              <a:t>program</a:t>
            </a:r>
            <a:endParaRPr lang="en-US" sz="2400" b="1" dirty="0">
              <a:solidFill>
                <a:srgbClr val="FF0000"/>
              </a:solidFill>
            </a:endParaRPr>
          </a:p>
        </p:txBody>
      </p:sp>
      <p:sp>
        <p:nvSpPr>
          <p:cNvPr id="10" name="Rectangle 9"/>
          <p:cNvSpPr/>
          <p:nvPr/>
        </p:nvSpPr>
        <p:spPr>
          <a:xfrm>
            <a:off x="344488" y="5759450"/>
            <a:ext cx="7580312" cy="71755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sz="2400" b="1" dirty="0">
                <a:solidFill>
                  <a:srgbClr val="FF0000"/>
                </a:solidFill>
              </a:rPr>
              <a:t>The labels, </a:t>
            </a:r>
            <a:r>
              <a:rPr lang="en-US" sz="2400" b="1" dirty="0" err="1">
                <a:solidFill>
                  <a:srgbClr val="FF0000"/>
                </a:solidFill>
              </a:rPr>
              <a:t>opcode</a:t>
            </a:r>
            <a:r>
              <a:rPr lang="en-US" sz="2400" b="1" dirty="0">
                <a:solidFill>
                  <a:srgbClr val="FF0000"/>
                </a:solidFill>
              </a:rPr>
              <a:t>, operand and comments should be well separated. Use ‘TAB’ to align the columns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00FF"/>
                </a:solidFill>
              </a:rPr>
              <a:t>Basic ARM Instructions</a:t>
            </a:r>
            <a:endParaRPr lang="en-US" dirty="0">
              <a:solidFill>
                <a:srgbClr val="0000FF"/>
              </a:solidFill>
            </a:endParaRPr>
          </a:p>
        </p:txBody>
      </p:sp>
      <p:sp>
        <p:nvSpPr>
          <p:cNvPr id="5529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6336E325-4DC1-48A3-A791-F4AB336561FE}" type="slidenum">
              <a:rPr lang="en-US">
                <a:solidFill>
                  <a:srgbClr val="898989"/>
                </a:solidFill>
              </a:rPr>
              <a:pPr eaLnBrk="1" hangingPunct="1"/>
              <a:t>35</a:t>
            </a:fld>
            <a:endParaRPr lang="en-US">
              <a:solidFill>
                <a:srgbClr val="898989"/>
              </a:solidFill>
            </a:endParaRPr>
          </a:p>
        </p:txBody>
      </p:sp>
      <p:sp>
        <p:nvSpPr>
          <p:cNvPr id="54276" name="TextBox 1"/>
          <p:cNvSpPr txBox="1">
            <a:spLocks noChangeArrowheads="1"/>
          </p:cNvSpPr>
          <p:nvPr/>
        </p:nvSpPr>
        <p:spPr bwMode="auto">
          <a:xfrm>
            <a:off x="381000" y="889000"/>
            <a:ext cx="78359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sz="2800" b="1">
                <a:solidFill>
                  <a:srgbClr val="FF0000"/>
                </a:solidFill>
              </a:rPr>
              <a:t>LDR &lt;Register&gt;,&lt;Label&gt;</a:t>
            </a:r>
            <a:r>
              <a:rPr lang="en-US" sz="2800"/>
              <a:t> </a:t>
            </a:r>
          </a:p>
          <a:p>
            <a:pPr eaLnBrk="1" hangingPunct="1"/>
            <a:r>
              <a:rPr lang="en-US" sz="2800"/>
              <a:t>Transfer data from memory location (pointed by label) to register</a:t>
            </a:r>
          </a:p>
          <a:p>
            <a:pPr eaLnBrk="1" hangingPunct="1"/>
            <a:endParaRPr lang="en-US" sz="2800" b="1">
              <a:solidFill>
                <a:srgbClr val="FF0000"/>
              </a:solidFill>
            </a:endParaRPr>
          </a:p>
          <a:p>
            <a:pPr eaLnBrk="1" hangingPunct="1"/>
            <a:r>
              <a:rPr lang="en-US" sz="2800" b="1">
                <a:solidFill>
                  <a:srgbClr val="FF0000"/>
                </a:solidFill>
              </a:rPr>
              <a:t>STR &lt;Register&gt;,&lt;Label&gt;</a:t>
            </a:r>
            <a:endParaRPr lang="en-US" sz="2800"/>
          </a:p>
          <a:p>
            <a:pPr eaLnBrk="1" hangingPunct="1"/>
            <a:r>
              <a:rPr lang="en-US" sz="2800"/>
              <a:t>Transfer data from register to memory location (pointed by label)</a:t>
            </a:r>
          </a:p>
          <a:p>
            <a:pPr eaLnBrk="1" hangingPunct="1"/>
            <a:endParaRPr lang="en-US" sz="2800" b="1">
              <a:solidFill>
                <a:srgbClr val="FF0000"/>
              </a:solidFill>
            </a:endParaRPr>
          </a:p>
          <a:p>
            <a:pPr eaLnBrk="1" hangingPunct="1"/>
            <a:r>
              <a:rPr lang="en-US" sz="2800" b="1">
                <a:solidFill>
                  <a:srgbClr val="FF0000"/>
                </a:solidFill>
              </a:rPr>
              <a:t>DCD &lt;val&gt;</a:t>
            </a:r>
            <a:endParaRPr lang="en-US" sz="2800"/>
          </a:p>
          <a:p>
            <a:pPr eaLnBrk="1" hangingPunct="1"/>
            <a:r>
              <a:rPr lang="en-US" sz="2800"/>
              <a:t>Define a word data in data region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5427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27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27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427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427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427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Content Placeholder 2"/>
          <p:cNvSpPr>
            <a:spLocks noGrp="1"/>
          </p:cNvSpPr>
          <p:nvPr>
            <p:ph idx="1"/>
          </p:nvPr>
        </p:nvSpPr>
        <p:spPr>
          <a:xfrm>
            <a:off x="609600" y="2286000"/>
            <a:ext cx="7620000" cy="4343400"/>
          </a:xfrm>
          <a:ln>
            <a:solidFill>
              <a:schemeClr val="tx1"/>
            </a:solidFill>
            <a:miter lim="800000"/>
            <a:headEnd/>
            <a:tailEnd/>
          </a:ln>
        </p:spPr>
        <p:txBody>
          <a:bodyPr/>
          <a:lstStyle/>
          <a:p>
            <a:pPr eaLnBrk="1" hangingPunct="1"/>
            <a:r>
              <a:rPr lang="en-US" sz="2800" dirty="0" smtClean="0"/>
              <a:t>Description: </a:t>
            </a:r>
          </a:p>
          <a:p>
            <a:pPr eaLnBrk="1" hangingPunct="1">
              <a:buFont typeface="Arial" pitchFamily="34" charset="0"/>
              <a:buNone/>
            </a:pPr>
            <a:r>
              <a:rPr lang="en-US" sz="2800" dirty="0" smtClean="0"/>
              <a:t>	Write a procedure which copies the value from memory location in A to B. Store</a:t>
            </a:r>
          </a:p>
          <a:p>
            <a:pPr eaLnBrk="1" hangingPunct="1">
              <a:buFont typeface="Arial" pitchFamily="34" charset="0"/>
              <a:buNone/>
            </a:pPr>
            <a:r>
              <a:rPr lang="en-US" sz="2800" dirty="0" smtClean="0"/>
              <a:t>		[B] </a:t>
            </a:r>
            <a:r>
              <a:rPr lang="en-US" sz="2800" dirty="0" smtClean="0">
                <a:sym typeface="Wingdings" pitchFamily="2" charset="2"/>
              </a:rPr>
              <a:t>= [A]</a:t>
            </a:r>
          </a:p>
          <a:p>
            <a:pPr eaLnBrk="1" hangingPunct="1"/>
            <a:r>
              <a:rPr lang="en-US" sz="2800" dirty="0" smtClean="0"/>
              <a:t>Input: [</a:t>
            </a:r>
            <a:r>
              <a:rPr lang="en-US" sz="2800" i="1" dirty="0" smtClean="0"/>
              <a:t>A</a:t>
            </a:r>
            <a:r>
              <a:rPr lang="en-US" sz="2800" dirty="0" smtClean="0"/>
              <a:t>]=0x2 </a:t>
            </a:r>
          </a:p>
          <a:p>
            <a:pPr eaLnBrk="1" hangingPunct="1"/>
            <a:r>
              <a:rPr lang="en-US" sz="2800" dirty="0" smtClean="0"/>
              <a:t>Output: [B]</a:t>
            </a:r>
          </a:p>
          <a:p>
            <a:pPr eaLnBrk="1" hangingPunct="1"/>
            <a:endParaRPr lang="en-US" sz="2800" dirty="0" smtClean="0"/>
          </a:p>
        </p:txBody>
      </p:sp>
      <p:sp>
        <p:nvSpPr>
          <p:cNvPr id="5632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1EA55711-5AE6-4D09-8900-197851E4CF9A}" type="slidenum">
              <a:rPr lang="en-US">
                <a:solidFill>
                  <a:srgbClr val="898989"/>
                </a:solidFill>
              </a:rPr>
              <a:pPr eaLnBrk="1" hangingPunct="1"/>
              <a:t>36</a:t>
            </a:fld>
            <a:endParaRPr lang="en-US">
              <a:solidFill>
                <a:srgbClr val="898989"/>
              </a:solidFill>
            </a:endParaRPr>
          </a:p>
        </p:txBody>
      </p:sp>
      <p:sp>
        <p:nvSpPr>
          <p:cNvPr id="56325" name="Rectangle 4"/>
          <p:cNvSpPr>
            <a:spLocks noChangeArrowheads="1"/>
          </p:cNvSpPr>
          <p:nvPr/>
        </p:nvSpPr>
        <p:spPr bwMode="auto">
          <a:xfrm>
            <a:off x="457200" y="1066800"/>
            <a:ext cx="77724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200"/>
              <a:t>Write the assembly code to perform the following task:</a:t>
            </a:r>
          </a:p>
        </p:txBody>
      </p:sp>
      <p:sp>
        <p:nvSpPr>
          <p:cNvPr id="3" name="Rectangle 2"/>
          <p:cNvSpPr/>
          <p:nvPr/>
        </p:nvSpPr>
        <p:spPr>
          <a:xfrm>
            <a:off x="5949950" y="5405438"/>
            <a:ext cx="14478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0x2</a:t>
            </a:r>
          </a:p>
        </p:txBody>
      </p:sp>
      <p:sp>
        <p:nvSpPr>
          <p:cNvPr id="7" name="Rectangle 6"/>
          <p:cNvSpPr/>
          <p:nvPr/>
        </p:nvSpPr>
        <p:spPr>
          <a:xfrm>
            <a:off x="5949950" y="5791200"/>
            <a:ext cx="14478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pitchFamily="34" charset="0"/>
            </a:endParaRPr>
          </a:p>
        </p:txBody>
      </p:sp>
      <p:sp>
        <p:nvSpPr>
          <p:cNvPr id="8" name="Rectangle 7"/>
          <p:cNvSpPr/>
          <p:nvPr/>
        </p:nvSpPr>
        <p:spPr>
          <a:xfrm>
            <a:off x="5295900" y="4267200"/>
            <a:ext cx="2400300" cy="213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b="1" dirty="0">
                <a:solidFill>
                  <a:schemeClr val="tx1"/>
                </a:solidFill>
              </a:rPr>
              <a:t>Memory</a:t>
            </a:r>
          </a:p>
        </p:txBody>
      </p:sp>
      <p:sp>
        <p:nvSpPr>
          <p:cNvPr id="56329" name="TextBox 3"/>
          <p:cNvSpPr txBox="1">
            <a:spLocks noChangeArrowheads="1"/>
          </p:cNvSpPr>
          <p:nvPr/>
        </p:nvSpPr>
        <p:spPr bwMode="auto">
          <a:xfrm>
            <a:off x="5638800" y="5432425"/>
            <a:ext cx="4191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b="1"/>
              <a:t>A</a:t>
            </a:r>
          </a:p>
          <a:p>
            <a:pPr eaLnBrk="1" hangingPunct="1"/>
            <a:r>
              <a:rPr lang="en-US" b="1"/>
              <a:t>B</a:t>
            </a:r>
          </a:p>
        </p:txBody>
      </p:sp>
      <p:sp>
        <p:nvSpPr>
          <p:cNvPr id="4" name="Title 3"/>
          <p:cNvSpPr>
            <a:spLocks noGrp="1"/>
          </p:cNvSpPr>
          <p:nvPr>
            <p:ph type="title"/>
          </p:nvPr>
        </p:nvSpPr>
        <p:spPr/>
        <p:txBody>
          <a:bodyPr>
            <a:normAutofit fontScale="90000"/>
          </a:bodyPr>
          <a:lstStyle/>
          <a:p>
            <a:r>
              <a:rPr lang="en-US" dirty="0" smtClean="0">
                <a:solidFill>
                  <a:srgbClr val="0000FF"/>
                </a:solidFill>
              </a:rPr>
              <a:t>Example 1</a:t>
            </a:r>
            <a:endParaRPr lang="en-US" dirty="0">
              <a:solidFill>
                <a:srgbClr val="0000FF"/>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228600" y="1066800"/>
            <a:ext cx="8458200" cy="4894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US" sz="2400" dirty="0"/>
              <a:t>	TTL	</a:t>
            </a:r>
          </a:p>
          <a:p>
            <a:r>
              <a:rPr lang="en-US" sz="2400" dirty="0"/>
              <a:t>	AREA	                               , CODE, READONLY 	</a:t>
            </a:r>
          </a:p>
          <a:p>
            <a:endParaRPr lang="en-US" sz="2400" dirty="0"/>
          </a:p>
          <a:p>
            <a:r>
              <a:rPr lang="en-US" sz="2400" dirty="0"/>
              <a:t>	ENTRY</a:t>
            </a:r>
          </a:p>
          <a:p>
            <a:r>
              <a:rPr lang="en-US" sz="2400" dirty="0"/>
              <a:t>Main					</a:t>
            </a:r>
          </a:p>
          <a:p>
            <a:r>
              <a:rPr lang="en-US" sz="2400" b="1" dirty="0">
                <a:solidFill>
                  <a:srgbClr val="0000FF"/>
                </a:solidFill>
              </a:rPr>
              <a:t>	LDR	R1, A		; R1 </a:t>
            </a:r>
            <a:r>
              <a:rPr lang="en-US" sz="2400" b="1" dirty="0">
                <a:solidFill>
                  <a:srgbClr val="0000FF"/>
                </a:solidFill>
                <a:sym typeface="Wingdings" pitchFamily="2" charset="2"/>
              </a:rPr>
              <a:t> </a:t>
            </a:r>
            <a:r>
              <a:rPr lang="en-US" sz="2400" b="1" dirty="0" smtClean="0">
                <a:solidFill>
                  <a:srgbClr val="0000FF"/>
                </a:solidFill>
                <a:sym typeface="Wingdings" pitchFamily="2" charset="2"/>
              </a:rPr>
              <a:t>[A</a:t>
            </a:r>
            <a:r>
              <a:rPr lang="en-US" sz="2400" b="1" dirty="0">
                <a:solidFill>
                  <a:srgbClr val="0000FF"/>
                </a:solidFill>
                <a:sym typeface="Wingdings" pitchFamily="2" charset="2"/>
              </a:rPr>
              <a:t>]</a:t>
            </a:r>
            <a:endParaRPr lang="en-US" sz="2400" b="1" dirty="0">
              <a:solidFill>
                <a:srgbClr val="0000FF"/>
              </a:solidFill>
            </a:endParaRPr>
          </a:p>
          <a:p>
            <a:r>
              <a:rPr lang="en-US" sz="2400" b="1" dirty="0">
                <a:solidFill>
                  <a:srgbClr val="0000FF"/>
                </a:solidFill>
              </a:rPr>
              <a:t>	STR	R1, B		; </a:t>
            </a:r>
            <a:r>
              <a:rPr lang="en-US" sz="2400" b="1" dirty="0" smtClean="0">
                <a:solidFill>
                  <a:srgbClr val="0000FF"/>
                </a:solidFill>
              </a:rPr>
              <a:t>[B</a:t>
            </a:r>
            <a:r>
              <a:rPr lang="en-US" sz="2400" b="1" dirty="0">
                <a:solidFill>
                  <a:srgbClr val="0000FF"/>
                </a:solidFill>
              </a:rPr>
              <a:t>] </a:t>
            </a:r>
            <a:r>
              <a:rPr lang="en-US" sz="2400" b="1" dirty="0">
                <a:solidFill>
                  <a:srgbClr val="0000FF"/>
                </a:solidFill>
                <a:sym typeface="Wingdings" pitchFamily="2" charset="2"/>
              </a:rPr>
              <a:t> R1</a:t>
            </a:r>
            <a:endParaRPr lang="en-US" sz="2400" b="1" dirty="0">
              <a:solidFill>
                <a:srgbClr val="0000FF"/>
              </a:solidFill>
            </a:endParaRPr>
          </a:p>
          <a:p>
            <a:r>
              <a:rPr lang="en-US" sz="2400" dirty="0"/>
              <a:t>HERE	BAL	HERE		; end of code </a:t>
            </a:r>
          </a:p>
          <a:p>
            <a:endParaRPr lang="en-US" sz="2400" dirty="0"/>
          </a:p>
          <a:p>
            <a:r>
              <a:rPr lang="en-US" sz="2400" dirty="0"/>
              <a:t>	AREA	                , DATA, READWRITE  	</a:t>
            </a:r>
          </a:p>
          <a:p>
            <a:r>
              <a:rPr lang="en-US" sz="2400" b="1" dirty="0">
                <a:solidFill>
                  <a:srgbClr val="0000FF"/>
                </a:solidFill>
              </a:rPr>
              <a:t>A	DCD	0x2		; input (hexadecimal)</a:t>
            </a:r>
          </a:p>
          <a:p>
            <a:r>
              <a:rPr lang="en-US" sz="2400" b="1" dirty="0">
                <a:solidFill>
                  <a:srgbClr val="0000FF"/>
                </a:solidFill>
              </a:rPr>
              <a:t>B	DCD	0		; output (initialize to 0)</a:t>
            </a:r>
          </a:p>
          <a:p>
            <a:r>
              <a:rPr lang="en-US" sz="2400" dirty="0"/>
              <a:t>	END					</a:t>
            </a:r>
          </a:p>
        </p:txBody>
      </p:sp>
      <p:sp>
        <p:nvSpPr>
          <p:cNvPr id="3" name="Title 2"/>
          <p:cNvSpPr>
            <a:spLocks noGrp="1"/>
          </p:cNvSpPr>
          <p:nvPr>
            <p:ph type="title"/>
          </p:nvPr>
        </p:nvSpPr>
        <p:spPr/>
        <p:txBody>
          <a:bodyPr>
            <a:normAutofit fontScale="90000"/>
          </a:bodyPr>
          <a:lstStyle/>
          <a:p>
            <a:r>
              <a:rPr lang="en-US" dirty="0" smtClean="0">
                <a:solidFill>
                  <a:srgbClr val="0000FF"/>
                </a:solidFill>
              </a:rPr>
              <a:t>Example 1</a:t>
            </a:r>
            <a:endParaRPr lang="en-US" dirty="0">
              <a:solidFill>
                <a:srgbClr val="0000FF"/>
              </a:solidFill>
            </a:endParaRPr>
          </a:p>
        </p:txBody>
      </p:sp>
      <p:sp>
        <p:nvSpPr>
          <p:cNvPr id="5734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46D1B1BE-55B4-4D18-A2F7-206E3DE47A35}" type="slidenum">
              <a:rPr lang="en-US">
                <a:solidFill>
                  <a:srgbClr val="898989"/>
                </a:solidFill>
              </a:rPr>
              <a:pPr eaLnBrk="1" hangingPunct="1"/>
              <a:t>37</a:t>
            </a:fld>
            <a:endParaRPr lang="en-US">
              <a:solidFill>
                <a:srgbClr val="898989"/>
              </a:solidFill>
            </a:endParaRPr>
          </a:p>
        </p:txBody>
      </p:sp>
      <p:sp>
        <p:nvSpPr>
          <p:cNvPr id="2" name="Rectangle 1"/>
          <p:cNvSpPr>
            <a:spLocks noChangeArrowheads="1"/>
          </p:cNvSpPr>
          <p:nvPr/>
        </p:nvSpPr>
        <p:spPr bwMode="auto">
          <a:xfrm>
            <a:off x="2057400" y="1049338"/>
            <a:ext cx="19129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b="1" i="1">
                <a:solidFill>
                  <a:srgbClr val="FF0000"/>
                </a:solidFill>
              </a:rPr>
              <a:t>CopyOneItem</a:t>
            </a:r>
          </a:p>
        </p:txBody>
      </p:sp>
      <p:sp>
        <p:nvSpPr>
          <p:cNvPr id="8" name="Rectangle 7"/>
          <p:cNvSpPr>
            <a:spLocks noChangeArrowheads="1"/>
          </p:cNvSpPr>
          <p:nvPr/>
        </p:nvSpPr>
        <p:spPr bwMode="auto">
          <a:xfrm>
            <a:off x="2066925" y="1389063"/>
            <a:ext cx="2262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b="1" i="1">
                <a:solidFill>
                  <a:srgbClr val="FF0000"/>
                </a:solidFill>
              </a:rPr>
              <a:t>MyFirstProgram</a:t>
            </a:r>
          </a:p>
        </p:txBody>
      </p:sp>
      <p:sp>
        <p:nvSpPr>
          <p:cNvPr id="9" name="Rectangle 8"/>
          <p:cNvSpPr>
            <a:spLocks noChangeArrowheads="1"/>
          </p:cNvSpPr>
          <p:nvPr/>
        </p:nvSpPr>
        <p:spPr bwMode="auto">
          <a:xfrm>
            <a:off x="2074863" y="4343400"/>
            <a:ext cx="12207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b="1" i="1">
                <a:solidFill>
                  <a:srgbClr val="FF0000"/>
                </a:solidFill>
              </a:rPr>
              <a:t>MyData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00FF"/>
                </a:solidFill>
              </a:rPr>
              <a:t>Basic ARM Instructions</a:t>
            </a:r>
            <a:endParaRPr lang="en-US" dirty="0">
              <a:solidFill>
                <a:srgbClr val="0000FF"/>
              </a:solidFill>
            </a:endParaRPr>
          </a:p>
        </p:txBody>
      </p:sp>
      <p:sp>
        <p:nvSpPr>
          <p:cNvPr id="5837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D44ED2A1-88AE-4184-8905-51DFDC7BD7C8}" type="slidenum">
              <a:rPr lang="en-US">
                <a:solidFill>
                  <a:srgbClr val="898989"/>
                </a:solidFill>
              </a:rPr>
              <a:pPr eaLnBrk="1" hangingPunct="1"/>
              <a:t>38</a:t>
            </a:fld>
            <a:endParaRPr lang="en-US">
              <a:solidFill>
                <a:srgbClr val="898989"/>
              </a:solidFill>
            </a:endParaRPr>
          </a:p>
        </p:txBody>
      </p:sp>
      <p:sp>
        <p:nvSpPr>
          <p:cNvPr id="54276" name="TextBox 1"/>
          <p:cNvSpPr txBox="1">
            <a:spLocks noChangeArrowheads="1"/>
          </p:cNvSpPr>
          <p:nvPr/>
        </p:nvSpPr>
        <p:spPr bwMode="auto">
          <a:xfrm>
            <a:off x="533400" y="685800"/>
            <a:ext cx="7835900" cy="698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sz="2800" b="1">
                <a:solidFill>
                  <a:srgbClr val="FF0000"/>
                </a:solidFill>
              </a:rPr>
              <a:t>MUL &lt;Rdest&gt;, &lt;Rsource1&gt;,&lt;Rsource2&gt;</a:t>
            </a:r>
            <a:endParaRPr lang="en-US" sz="2800"/>
          </a:p>
          <a:p>
            <a:pPr eaLnBrk="1" hangingPunct="1"/>
            <a:r>
              <a:rPr lang="en-US" sz="2800"/>
              <a:t>Rdest = Rsource 1 x Rsource2</a:t>
            </a:r>
          </a:p>
          <a:p>
            <a:pPr eaLnBrk="1" hangingPunct="1"/>
            <a:endParaRPr lang="en-US" sz="2800" b="1">
              <a:solidFill>
                <a:srgbClr val="FF0000"/>
              </a:solidFill>
            </a:endParaRPr>
          </a:p>
          <a:p>
            <a:pPr eaLnBrk="1" hangingPunct="1"/>
            <a:r>
              <a:rPr lang="en-US" sz="2800" b="1">
                <a:solidFill>
                  <a:srgbClr val="FF0000"/>
                </a:solidFill>
              </a:rPr>
              <a:t>ADD &lt;Rdest&gt;, &lt;Rsource1&gt;, &lt;Rsource2&gt;</a:t>
            </a:r>
          </a:p>
          <a:p>
            <a:pPr eaLnBrk="1" hangingPunct="1"/>
            <a:r>
              <a:rPr lang="en-US" sz="2800"/>
              <a:t>Rdest = Rsource 1 + Rsource2</a:t>
            </a:r>
          </a:p>
          <a:p>
            <a:pPr eaLnBrk="1" hangingPunct="1"/>
            <a:endParaRPr lang="en-US" sz="2800" b="1">
              <a:solidFill>
                <a:srgbClr val="FF0000"/>
              </a:solidFill>
            </a:endParaRPr>
          </a:p>
          <a:p>
            <a:pPr eaLnBrk="1" hangingPunct="1"/>
            <a:r>
              <a:rPr lang="en-US" sz="2800" b="1">
                <a:solidFill>
                  <a:srgbClr val="FF0000"/>
                </a:solidFill>
              </a:rPr>
              <a:t>ADD &lt;Rdest&gt;, &lt;Rsource1&gt;, #&lt;Value&gt;</a:t>
            </a:r>
          </a:p>
          <a:p>
            <a:pPr eaLnBrk="1" hangingPunct="1"/>
            <a:r>
              <a:rPr lang="en-US" sz="2800"/>
              <a:t>Rdest = Rsource 1 + </a:t>
            </a:r>
            <a:r>
              <a:rPr lang="en-US" sz="2800" i="1"/>
              <a:t>Value</a:t>
            </a:r>
          </a:p>
          <a:p>
            <a:pPr eaLnBrk="1" hangingPunct="1"/>
            <a:endParaRPr lang="en-US" sz="2800" b="1">
              <a:solidFill>
                <a:srgbClr val="FF0000"/>
              </a:solidFill>
            </a:endParaRPr>
          </a:p>
          <a:p>
            <a:pPr eaLnBrk="1" hangingPunct="1"/>
            <a:r>
              <a:rPr lang="en-US" sz="2800" b="1">
                <a:solidFill>
                  <a:srgbClr val="FF0000"/>
                </a:solidFill>
              </a:rPr>
              <a:t>SUB &lt;Rdest&gt;, &lt;Rsource1&gt;, &lt;Rsource2&gt;</a:t>
            </a:r>
          </a:p>
          <a:p>
            <a:pPr eaLnBrk="1" hangingPunct="1"/>
            <a:r>
              <a:rPr lang="en-US" sz="2800"/>
              <a:t>Rdest = Rsource 1 - Rsource2</a:t>
            </a:r>
          </a:p>
          <a:p>
            <a:pPr eaLnBrk="1" hangingPunct="1"/>
            <a:endParaRPr lang="en-US" sz="2800"/>
          </a:p>
          <a:p>
            <a:pPr eaLnBrk="1" hangingPunct="1"/>
            <a:r>
              <a:rPr lang="en-US" sz="2800" b="1">
                <a:solidFill>
                  <a:srgbClr val="FF0000"/>
                </a:solidFill>
              </a:rPr>
              <a:t>SUB &lt;Rdest&gt;, &lt;Rsource1&gt;, #&lt;Value&gt;</a:t>
            </a:r>
          </a:p>
          <a:p>
            <a:pPr eaLnBrk="1" hangingPunct="1"/>
            <a:r>
              <a:rPr lang="en-US" sz="2800"/>
              <a:t>Rdest = Rsource 1 - </a:t>
            </a:r>
            <a:r>
              <a:rPr lang="en-US" sz="2800" i="1"/>
              <a:t>Value</a:t>
            </a:r>
          </a:p>
          <a:p>
            <a:pPr eaLnBrk="1" hangingPunct="1"/>
            <a:endParaRPr lang="en-US" sz="2800"/>
          </a:p>
          <a:p>
            <a:pPr eaLnBrk="1" hangingPunct="1"/>
            <a:endParaRPr 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276">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427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427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427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4276">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4276">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4276">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4276">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427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solidFill>
                  <a:srgbClr val="0000FF"/>
                </a:solidFill>
              </a:rPr>
              <a:t>Example 2</a:t>
            </a:r>
            <a:endParaRPr lang="en-US" dirty="0">
              <a:solidFill>
                <a:srgbClr val="0000FF"/>
              </a:solidFill>
            </a:endParaRPr>
          </a:p>
        </p:txBody>
      </p:sp>
      <p:sp>
        <p:nvSpPr>
          <p:cNvPr id="59395" name="Content Placeholder 2"/>
          <p:cNvSpPr>
            <a:spLocks noGrp="1"/>
          </p:cNvSpPr>
          <p:nvPr>
            <p:ph idx="1"/>
          </p:nvPr>
        </p:nvSpPr>
        <p:spPr>
          <a:xfrm>
            <a:off x="609600" y="2144713"/>
            <a:ext cx="7620000" cy="4256087"/>
          </a:xfrm>
          <a:ln>
            <a:solidFill>
              <a:schemeClr val="tx1"/>
            </a:solidFill>
            <a:miter lim="800000"/>
            <a:headEnd/>
            <a:tailEnd/>
          </a:ln>
        </p:spPr>
        <p:txBody>
          <a:bodyPr/>
          <a:lstStyle/>
          <a:p>
            <a:pPr eaLnBrk="1" hangingPunct="1"/>
            <a:r>
              <a:rPr lang="en-US" sz="2800" dirty="0" smtClean="0"/>
              <a:t>Description: </a:t>
            </a:r>
          </a:p>
          <a:p>
            <a:pPr eaLnBrk="1" hangingPunct="1">
              <a:buFont typeface="Arial" pitchFamily="34" charset="0"/>
              <a:buNone/>
            </a:pPr>
            <a:r>
              <a:rPr lang="en-US" sz="2800" dirty="0" smtClean="0"/>
              <a:t>	Write a procedure which performs the following operation</a:t>
            </a:r>
          </a:p>
          <a:p>
            <a:pPr eaLnBrk="1" hangingPunct="1">
              <a:buFont typeface="Arial" pitchFamily="34" charset="0"/>
              <a:buNone/>
            </a:pPr>
            <a:r>
              <a:rPr lang="en-US" sz="2800" dirty="0" smtClean="0"/>
              <a:t>		y = x</a:t>
            </a:r>
            <a:r>
              <a:rPr lang="en-US" sz="2800" baseline="30000" dirty="0" smtClean="0"/>
              <a:t>2</a:t>
            </a:r>
            <a:r>
              <a:rPr lang="en-US" sz="2800" dirty="0" smtClean="0"/>
              <a:t> + 4</a:t>
            </a:r>
            <a:endParaRPr lang="en-US" sz="2800" dirty="0" smtClean="0">
              <a:sym typeface="Wingdings" pitchFamily="2" charset="2"/>
            </a:endParaRPr>
          </a:p>
          <a:p>
            <a:pPr eaLnBrk="1" hangingPunct="1"/>
            <a:r>
              <a:rPr lang="en-US" sz="2800" dirty="0" smtClean="0"/>
              <a:t>Input: [X] = 10</a:t>
            </a:r>
          </a:p>
          <a:p>
            <a:pPr eaLnBrk="1" hangingPunct="1"/>
            <a:r>
              <a:rPr lang="en-US" sz="2800" dirty="0" smtClean="0"/>
              <a:t>Output: [Y] </a:t>
            </a:r>
          </a:p>
          <a:p>
            <a:pPr eaLnBrk="1" hangingPunct="1"/>
            <a:endParaRPr lang="en-US" sz="2800" dirty="0" smtClean="0"/>
          </a:p>
          <a:p>
            <a:pPr eaLnBrk="1" hangingPunct="1"/>
            <a:endParaRPr lang="en-US" sz="2800" dirty="0" smtClean="0"/>
          </a:p>
        </p:txBody>
      </p:sp>
      <p:sp>
        <p:nvSpPr>
          <p:cNvPr id="5939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A7B9A79A-EF88-4F03-A7FF-87A4B4E20AB3}" type="slidenum">
              <a:rPr lang="en-US">
                <a:solidFill>
                  <a:srgbClr val="898989"/>
                </a:solidFill>
              </a:rPr>
              <a:pPr eaLnBrk="1" hangingPunct="1"/>
              <a:t>39</a:t>
            </a:fld>
            <a:endParaRPr lang="en-US">
              <a:solidFill>
                <a:srgbClr val="898989"/>
              </a:solidFill>
            </a:endParaRPr>
          </a:p>
        </p:txBody>
      </p:sp>
      <p:sp>
        <p:nvSpPr>
          <p:cNvPr id="59397" name="Rectangle 4"/>
          <p:cNvSpPr>
            <a:spLocks noChangeArrowheads="1"/>
          </p:cNvSpPr>
          <p:nvPr/>
        </p:nvSpPr>
        <p:spPr bwMode="auto">
          <a:xfrm>
            <a:off x="457200" y="1066800"/>
            <a:ext cx="77724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200"/>
              <a:t>Write the assembly code to perform the following task:</a:t>
            </a:r>
          </a:p>
        </p:txBody>
      </p:sp>
      <p:sp>
        <p:nvSpPr>
          <p:cNvPr id="6" name="Rectangle 5"/>
          <p:cNvSpPr/>
          <p:nvPr/>
        </p:nvSpPr>
        <p:spPr>
          <a:xfrm>
            <a:off x="5511800" y="4795838"/>
            <a:ext cx="14478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0xA</a:t>
            </a:r>
          </a:p>
        </p:txBody>
      </p:sp>
      <p:sp>
        <p:nvSpPr>
          <p:cNvPr id="7" name="Rectangle 6"/>
          <p:cNvSpPr/>
          <p:nvPr/>
        </p:nvSpPr>
        <p:spPr>
          <a:xfrm>
            <a:off x="5511800" y="5181600"/>
            <a:ext cx="14478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pitchFamily="34" charset="0"/>
            </a:endParaRPr>
          </a:p>
        </p:txBody>
      </p:sp>
      <p:sp>
        <p:nvSpPr>
          <p:cNvPr id="8" name="Rectangle 7"/>
          <p:cNvSpPr/>
          <p:nvPr/>
        </p:nvSpPr>
        <p:spPr>
          <a:xfrm>
            <a:off x="4857750" y="3657600"/>
            <a:ext cx="2400300" cy="213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b="1" dirty="0">
                <a:solidFill>
                  <a:schemeClr val="tx1"/>
                </a:solidFill>
              </a:rPr>
              <a:t>Memory</a:t>
            </a:r>
          </a:p>
        </p:txBody>
      </p:sp>
      <p:sp>
        <p:nvSpPr>
          <p:cNvPr id="59401" name="TextBox 8"/>
          <p:cNvSpPr txBox="1">
            <a:spLocks noChangeArrowheads="1"/>
          </p:cNvSpPr>
          <p:nvPr/>
        </p:nvSpPr>
        <p:spPr bwMode="auto">
          <a:xfrm>
            <a:off x="5200650" y="4822825"/>
            <a:ext cx="4191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b="1"/>
              <a:t>X</a:t>
            </a:r>
          </a:p>
          <a:p>
            <a:pPr eaLnBrk="1" hangingPunct="1"/>
            <a:r>
              <a:rPr lang="en-US" b="1"/>
              <a:t>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idx="1"/>
          </p:nvPr>
        </p:nvSpPr>
        <p:spPr>
          <a:xfrm>
            <a:off x="228600" y="914400"/>
            <a:ext cx="8534400" cy="3883025"/>
          </a:xfrm>
        </p:spPr>
        <p:txBody>
          <a:bodyPr/>
          <a:lstStyle/>
          <a:p>
            <a:pPr marL="0" indent="0" algn="just" eaLnBrk="1" hangingPunct="1">
              <a:spcBef>
                <a:spcPts val="1200"/>
              </a:spcBef>
              <a:buFont typeface="Arial" pitchFamily="34" charset="0"/>
              <a:buNone/>
            </a:pPr>
            <a:r>
              <a:rPr lang="en-US" sz="2000" b="1" i="1" dirty="0" smtClean="0">
                <a:solidFill>
                  <a:srgbClr val="0000FF"/>
                </a:solidFill>
              </a:rPr>
              <a:t>Cons:</a:t>
            </a:r>
            <a:endParaRPr lang="en-US" sz="2000" dirty="0" smtClean="0"/>
          </a:p>
          <a:p>
            <a:pPr marL="338138" indent="-338138" algn="just" eaLnBrk="1" hangingPunct="1">
              <a:lnSpc>
                <a:spcPct val="90000"/>
              </a:lnSpc>
              <a:spcBef>
                <a:spcPts val="1200"/>
              </a:spcBef>
            </a:pPr>
            <a:r>
              <a:rPr lang="en-US" sz="2000" dirty="0" smtClean="0"/>
              <a:t>Many instructions are too specialized and infrequently used – only 20% of the instructions are used in a typical program.</a:t>
            </a:r>
          </a:p>
          <a:p>
            <a:pPr marL="338138" indent="-338138" algn="just" eaLnBrk="1" hangingPunct="1">
              <a:lnSpc>
                <a:spcPct val="90000"/>
              </a:lnSpc>
              <a:spcBef>
                <a:spcPts val="1200"/>
              </a:spcBef>
            </a:pPr>
            <a:r>
              <a:rPr lang="en-US" sz="2000" dirty="0" smtClean="0"/>
              <a:t>Hardware tends to become more complex. Multiple operations lead to many different kinds of instructions that access memory. </a:t>
            </a:r>
          </a:p>
          <a:p>
            <a:pPr marL="338138" indent="-338138" algn="just" eaLnBrk="1" hangingPunct="1">
              <a:lnSpc>
                <a:spcPct val="90000"/>
              </a:lnSpc>
              <a:spcBef>
                <a:spcPts val="1200"/>
              </a:spcBef>
            </a:pPr>
            <a:r>
              <a:rPr lang="en-US" sz="2000" dirty="0" smtClean="0"/>
              <a:t>The complexity of instructions varies significantly </a:t>
            </a:r>
          </a:p>
          <a:p>
            <a:pPr marL="338138" lvl="1" indent="-338138" algn="just" eaLnBrk="1" hangingPunct="1">
              <a:lnSpc>
                <a:spcPct val="90000"/>
              </a:lnSpc>
              <a:spcBef>
                <a:spcPts val="1200"/>
              </a:spcBef>
              <a:buFont typeface="Arial" pitchFamily="34" charset="0"/>
              <a:buNone/>
            </a:pPr>
            <a:r>
              <a:rPr lang="en-US" sz="2000" dirty="0" smtClean="0">
                <a:sym typeface="Wingdings" pitchFamily="2" charset="2"/>
              </a:rPr>
              <a:t>	</a:t>
            </a:r>
            <a:r>
              <a:rPr lang="en-US" sz="2000" dirty="0" smtClean="0"/>
              <a:t> Different instruction length (instruction alignment consideration)</a:t>
            </a:r>
          </a:p>
          <a:p>
            <a:pPr marL="338138" lvl="1" indent="-338138" algn="just" eaLnBrk="1" hangingPunct="1">
              <a:lnSpc>
                <a:spcPct val="90000"/>
              </a:lnSpc>
              <a:spcBef>
                <a:spcPts val="1200"/>
              </a:spcBef>
              <a:buFont typeface="Arial" pitchFamily="34" charset="0"/>
              <a:buNone/>
            </a:pPr>
            <a:r>
              <a:rPr lang="en-US" sz="2000" dirty="0" smtClean="0">
                <a:sym typeface="Wingdings" pitchFamily="2" charset="2"/>
              </a:rPr>
              <a:t>	 Execution time for fetch-decode varies (timing issues)</a:t>
            </a:r>
            <a:endParaRPr lang="en-US" sz="2000" dirty="0" smtClean="0"/>
          </a:p>
          <a:p>
            <a:pPr marL="338138" indent="-338138" algn="just" eaLnBrk="1" hangingPunct="1">
              <a:lnSpc>
                <a:spcPct val="90000"/>
              </a:lnSpc>
              <a:spcBef>
                <a:spcPts val="1200"/>
              </a:spcBef>
            </a:pPr>
            <a:r>
              <a:rPr lang="en-US" sz="2000" dirty="0" smtClean="0"/>
              <a:t>CISC machines tend to become more complex for newer generations which are typically the superset of the older generations.</a:t>
            </a:r>
          </a:p>
          <a:p>
            <a:pPr marL="338138" indent="-338138" algn="just" eaLnBrk="1" hangingPunct="1">
              <a:lnSpc>
                <a:spcPct val="90000"/>
              </a:lnSpc>
              <a:spcBef>
                <a:spcPts val="1200"/>
              </a:spcBef>
            </a:pPr>
            <a:r>
              <a:rPr lang="en-US" sz="2000" dirty="0" smtClean="0"/>
              <a:t>Commands needs to be translated into a series of microcode commands for execution </a:t>
            </a:r>
            <a:r>
              <a:rPr lang="en-US" sz="2000" dirty="0" smtClean="0">
                <a:sym typeface="Wingdings" pitchFamily="2" charset="2"/>
              </a:rPr>
              <a:t> </a:t>
            </a:r>
            <a:r>
              <a:rPr lang="en-US" sz="2000" dirty="0" smtClean="0"/>
              <a:t>Tends to run slower than an equivalent series of simpler commands in RISC (do not require microcode translation). </a:t>
            </a:r>
          </a:p>
        </p:txBody>
      </p:sp>
      <p:sp>
        <p:nvSpPr>
          <p:cNvPr id="819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970343CC-1DBE-44D4-9444-7A794B05ADBF}" type="slidenum">
              <a:rPr lang="en-US" smtClean="0">
                <a:solidFill>
                  <a:srgbClr val="898989"/>
                </a:solidFill>
              </a:rPr>
              <a:pPr eaLnBrk="1" hangingPunct="1"/>
              <a:t>4</a:t>
            </a:fld>
            <a:endParaRPr lang="en-US" smtClean="0">
              <a:solidFill>
                <a:srgbClr val="898989"/>
              </a:solidFill>
            </a:endParaRPr>
          </a:p>
        </p:txBody>
      </p:sp>
      <p:sp>
        <p:nvSpPr>
          <p:cNvPr id="6" name="Title 1"/>
          <p:cNvSpPr>
            <a:spLocks noGrp="1"/>
          </p:cNvSpPr>
          <p:nvPr>
            <p:ph type="title"/>
          </p:nvPr>
        </p:nvSpPr>
        <p:spPr/>
        <p:txBody>
          <a:bodyPr rtlCol="0">
            <a:normAutofit fontScale="90000"/>
          </a:bodyPr>
          <a:lstStyle/>
          <a:p>
            <a:pPr eaLnBrk="1" fontAlgn="auto" hangingPunct="1">
              <a:spcAft>
                <a:spcPts val="0"/>
              </a:spcAft>
              <a:defRPr/>
            </a:pPr>
            <a:r>
              <a:rPr lang="en-US" dirty="0">
                <a:solidFill>
                  <a:srgbClr val="0000FF"/>
                </a:solidFill>
              </a:rPr>
              <a:t>Complex Instruction Set Computing (CISC)</a:t>
            </a:r>
          </a:p>
        </p:txBody>
      </p:sp>
    </p:spTree>
    <p:extLst>
      <p:ext uri="{BB962C8B-B14F-4D97-AF65-F5344CB8AC3E}">
        <p14:creationId xmlns:p14="http://schemas.microsoft.com/office/powerpoint/2010/main" val="20535918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381000" y="762000"/>
            <a:ext cx="8458200" cy="5632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US" sz="2400" dirty="0"/>
              <a:t>	TTL	Func1</a:t>
            </a:r>
          </a:p>
          <a:p>
            <a:r>
              <a:rPr lang="en-US" sz="2400" dirty="0"/>
              <a:t>	AREA	</a:t>
            </a:r>
            <a:r>
              <a:rPr lang="en-US" sz="2400" dirty="0" err="1"/>
              <a:t>MyProgram</a:t>
            </a:r>
            <a:r>
              <a:rPr lang="en-US" sz="2400" dirty="0"/>
              <a:t>, CODE, READONLY 	</a:t>
            </a:r>
          </a:p>
          <a:p>
            <a:endParaRPr lang="en-US" sz="2400" dirty="0"/>
          </a:p>
          <a:p>
            <a:r>
              <a:rPr lang="en-US" sz="2400" dirty="0"/>
              <a:t>	ENTRY</a:t>
            </a:r>
          </a:p>
          <a:p>
            <a:r>
              <a:rPr lang="en-US" sz="2400" dirty="0"/>
              <a:t>Main					</a:t>
            </a:r>
          </a:p>
          <a:p>
            <a:r>
              <a:rPr lang="en-US" sz="2400" b="1" dirty="0">
                <a:solidFill>
                  <a:srgbClr val="0000FF"/>
                </a:solidFill>
              </a:rPr>
              <a:t>	LDR	R1, X		; R1 </a:t>
            </a:r>
            <a:r>
              <a:rPr lang="en-US" sz="2400" b="1" dirty="0">
                <a:solidFill>
                  <a:srgbClr val="0000FF"/>
                </a:solidFill>
                <a:sym typeface="Wingdings" pitchFamily="2" charset="2"/>
              </a:rPr>
              <a:t> </a:t>
            </a:r>
            <a:r>
              <a:rPr lang="en-US" sz="2400" b="1" dirty="0" smtClean="0">
                <a:solidFill>
                  <a:srgbClr val="0000FF"/>
                </a:solidFill>
                <a:sym typeface="Wingdings" pitchFamily="2" charset="2"/>
              </a:rPr>
              <a:t>[X</a:t>
            </a:r>
            <a:r>
              <a:rPr lang="en-US" sz="2400" b="1" dirty="0">
                <a:solidFill>
                  <a:srgbClr val="0000FF"/>
                </a:solidFill>
                <a:sym typeface="Wingdings" pitchFamily="2" charset="2"/>
              </a:rPr>
              <a:t>]</a:t>
            </a:r>
          </a:p>
          <a:p>
            <a:r>
              <a:rPr lang="en-US" sz="2400" b="1" dirty="0">
                <a:solidFill>
                  <a:srgbClr val="0000FF"/>
                </a:solidFill>
                <a:sym typeface="Wingdings" pitchFamily="2" charset="2"/>
              </a:rPr>
              <a:t>	MUL	R2, R1, R1	; R2  X</a:t>
            </a:r>
            <a:r>
              <a:rPr lang="en-US" sz="2400" b="1" baseline="30000" dirty="0">
                <a:solidFill>
                  <a:srgbClr val="0000FF"/>
                </a:solidFill>
                <a:sym typeface="Wingdings" pitchFamily="2" charset="2"/>
              </a:rPr>
              <a:t>2</a:t>
            </a:r>
          </a:p>
          <a:p>
            <a:r>
              <a:rPr lang="en-US" sz="2400" b="1" dirty="0">
                <a:solidFill>
                  <a:srgbClr val="0000FF"/>
                </a:solidFill>
                <a:sym typeface="Wingdings" pitchFamily="2" charset="2"/>
              </a:rPr>
              <a:t>	ADD	R2, R2, #4	; R2  X</a:t>
            </a:r>
            <a:r>
              <a:rPr lang="en-US" sz="2400" b="1" baseline="30000" dirty="0">
                <a:solidFill>
                  <a:srgbClr val="0000FF"/>
                </a:solidFill>
                <a:sym typeface="Wingdings" pitchFamily="2" charset="2"/>
              </a:rPr>
              <a:t>2 </a:t>
            </a:r>
            <a:r>
              <a:rPr lang="en-US" sz="2400" b="1" dirty="0">
                <a:solidFill>
                  <a:srgbClr val="0000FF"/>
                </a:solidFill>
                <a:sym typeface="Wingdings" pitchFamily="2" charset="2"/>
              </a:rPr>
              <a:t>+ 4</a:t>
            </a:r>
            <a:endParaRPr lang="en-US" sz="2400" b="1" dirty="0">
              <a:solidFill>
                <a:srgbClr val="0000FF"/>
              </a:solidFill>
            </a:endParaRPr>
          </a:p>
          <a:p>
            <a:r>
              <a:rPr lang="en-US" sz="2400" b="1" dirty="0">
                <a:solidFill>
                  <a:srgbClr val="0000FF"/>
                </a:solidFill>
              </a:rPr>
              <a:t>	STR	R2, Y		; </a:t>
            </a:r>
            <a:r>
              <a:rPr lang="en-US" sz="2400" b="1" dirty="0" smtClean="0">
                <a:solidFill>
                  <a:srgbClr val="0000FF"/>
                </a:solidFill>
              </a:rPr>
              <a:t>[Y</a:t>
            </a:r>
            <a:r>
              <a:rPr lang="en-US" sz="2400" b="1" dirty="0">
                <a:solidFill>
                  <a:srgbClr val="0000FF"/>
                </a:solidFill>
              </a:rPr>
              <a:t>] </a:t>
            </a:r>
            <a:r>
              <a:rPr lang="en-US" sz="2400" b="1" dirty="0">
                <a:solidFill>
                  <a:srgbClr val="0000FF"/>
                </a:solidFill>
                <a:sym typeface="Wingdings" pitchFamily="2" charset="2"/>
              </a:rPr>
              <a:t> R2 (result)</a:t>
            </a:r>
            <a:endParaRPr lang="en-US" sz="2400" b="1" dirty="0">
              <a:solidFill>
                <a:srgbClr val="0000FF"/>
              </a:solidFill>
            </a:endParaRPr>
          </a:p>
          <a:p>
            <a:r>
              <a:rPr lang="en-US" sz="2400" dirty="0"/>
              <a:t>HERE	BAL	HERE		; end of code </a:t>
            </a:r>
          </a:p>
          <a:p>
            <a:endParaRPr lang="en-US" sz="2400" dirty="0"/>
          </a:p>
          <a:p>
            <a:r>
              <a:rPr lang="en-US" sz="2400" dirty="0"/>
              <a:t>	AREA	</a:t>
            </a:r>
            <a:r>
              <a:rPr lang="en-US" sz="2400" dirty="0" err="1"/>
              <a:t>MyData</a:t>
            </a:r>
            <a:r>
              <a:rPr lang="en-US" sz="2400" dirty="0"/>
              <a:t> , DATA, READWRITE  	</a:t>
            </a:r>
          </a:p>
          <a:p>
            <a:r>
              <a:rPr lang="en-US" sz="2400" b="1" dirty="0">
                <a:solidFill>
                  <a:srgbClr val="0000FF"/>
                </a:solidFill>
              </a:rPr>
              <a:t>X	DCD	10		; input (decimal)</a:t>
            </a:r>
          </a:p>
          <a:p>
            <a:r>
              <a:rPr lang="en-US" sz="2400" b="1" dirty="0">
                <a:solidFill>
                  <a:srgbClr val="0000FF"/>
                </a:solidFill>
              </a:rPr>
              <a:t>Y	DCD	0		; output (initialize to 0)</a:t>
            </a:r>
          </a:p>
          <a:p>
            <a:r>
              <a:rPr lang="en-US" sz="2400" dirty="0"/>
              <a:t>	END					</a:t>
            </a:r>
          </a:p>
        </p:txBody>
      </p:sp>
      <p:sp>
        <p:nvSpPr>
          <p:cNvPr id="2" name="Title 1"/>
          <p:cNvSpPr>
            <a:spLocks noGrp="1"/>
          </p:cNvSpPr>
          <p:nvPr>
            <p:ph type="title"/>
          </p:nvPr>
        </p:nvSpPr>
        <p:spPr/>
        <p:txBody>
          <a:bodyPr>
            <a:normAutofit fontScale="90000"/>
          </a:bodyPr>
          <a:lstStyle/>
          <a:p>
            <a:r>
              <a:rPr lang="en-US" dirty="0" smtClean="0">
                <a:solidFill>
                  <a:srgbClr val="0000FF"/>
                </a:solidFill>
              </a:rPr>
              <a:t>Example 2</a:t>
            </a:r>
            <a:endParaRPr lang="en-US" dirty="0">
              <a:solidFill>
                <a:srgbClr val="0000FF"/>
              </a:solidFill>
            </a:endParaRPr>
          </a:p>
        </p:txBody>
      </p:sp>
      <p:sp>
        <p:nvSpPr>
          <p:cNvPr id="6041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AC8545F1-82D8-4959-BD68-629BD4B23658}" type="slidenum">
              <a:rPr lang="en-US">
                <a:solidFill>
                  <a:srgbClr val="898989"/>
                </a:solidFill>
              </a:rPr>
              <a:pPr eaLnBrk="1" hangingPunct="1"/>
              <a:t>40</a:t>
            </a:fld>
            <a:endParaRPr lang="en-US">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smtClean="0">
                <a:solidFill>
                  <a:srgbClr val="0000FF"/>
                </a:solidFill>
              </a:rPr>
              <a:t>Basic ARM Instructions</a:t>
            </a:r>
            <a:endParaRPr lang="en-US" dirty="0">
              <a:solidFill>
                <a:srgbClr val="0000FF"/>
              </a:solidFill>
            </a:endParaRPr>
          </a:p>
        </p:txBody>
      </p:sp>
      <p:sp>
        <p:nvSpPr>
          <p:cNvPr id="6144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B33BD425-0C52-4B2D-8432-E1A6246DB1F7}" type="slidenum">
              <a:rPr lang="en-US">
                <a:solidFill>
                  <a:srgbClr val="898989"/>
                </a:solidFill>
              </a:rPr>
              <a:pPr eaLnBrk="1" hangingPunct="1"/>
              <a:t>41</a:t>
            </a:fld>
            <a:endParaRPr lang="en-US">
              <a:solidFill>
                <a:srgbClr val="898989"/>
              </a:solidFill>
            </a:endParaRPr>
          </a:p>
        </p:txBody>
      </p:sp>
      <p:sp>
        <p:nvSpPr>
          <p:cNvPr id="54276" name="TextBox 1"/>
          <p:cNvSpPr txBox="1">
            <a:spLocks noChangeArrowheads="1"/>
          </p:cNvSpPr>
          <p:nvPr/>
        </p:nvSpPr>
        <p:spPr bwMode="auto">
          <a:xfrm>
            <a:off x="533400" y="914400"/>
            <a:ext cx="7835900" cy="600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sz="2400" b="1">
                <a:solidFill>
                  <a:srgbClr val="FF0000"/>
                </a:solidFill>
              </a:rPr>
              <a:t>MOV &lt;Rdest&gt;,  #value</a:t>
            </a:r>
          </a:p>
          <a:p>
            <a:pPr eaLnBrk="1" hangingPunct="1"/>
            <a:r>
              <a:rPr lang="en-US" sz="2400"/>
              <a:t>Update Rdest with value  </a:t>
            </a:r>
          </a:p>
          <a:p>
            <a:pPr eaLnBrk="1" hangingPunct="1"/>
            <a:endParaRPr lang="en-US" sz="2400" b="1">
              <a:solidFill>
                <a:srgbClr val="FF0000"/>
              </a:solidFill>
            </a:endParaRPr>
          </a:p>
          <a:p>
            <a:pPr eaLnBrk="1" hangingPunct="1"/>
            <a:r>
              <a:rPr lang="en-US" sz="2400" b="1">
                <a:solidFill>
                  <a:srgbClr val="FF0000"/>
                </a:solidFill>
              </a:rPr>
              <a:t>MOV &lt;Rdest&gt;,&lt;Rsource&gt;</a:t>
            </a:r>
          </a:p>
          <a:p>
            <a:pPr eaLnBrk="1" hangingPunct="1"/>
            <a:r>
              <a:rPr lang="en-US" sz="2400"/>
              <a:t>Transfer data from Rsource to Rdest</a:t>
            </a:r>
          </a:p>
          <a:p>
            <a:pPr eaLnBrk="1" hangingPunct="1"/>
            <a:endParaRPr lang="en-US" sz="2400"/>
          </a:p>
          <a:p>
            <a:pPr eaLnBrk="1" hangingPunct="1"/>
            <a:r>
              <a:rPr lang="en-US" sz="2400" b="1">
                <a:solidFill>
                  <a:srgbClr val="FF0000"/>
                </a:solidFill>
              </a:rPr>
              <a:t>LDR &lt;Rdest&gt;, =&lt;Label&gt;</a:t>
            </a:r>
            <a:endParaRPr lang="en-US" sz="2400"/>
          </a:p>
          <a:p>
            <a:pPr eaLnBrk="1" hangingPunct="1"/>
            <a:r>
              <a:rPr lang="en-US" sz="2400"/>
              <a:t>Load Rdest with the memory address that label represents (not the content pointed by label)</a:t>
            </a:r>
          </a:p>
          <a:p>
            <a:pPr eaLnBrk="1" hangingPunct="1"/>
            <a:endParaRPr lang="en-US" sz="2400" b="1">
              <a:solidFill>
                <a:srgbClr val="FF0000"/>
              </a:solidFill>
            </a:endParaRPr>
          </a:p>
          <a:p>
            <a:pPr eaLnBrk="1" hangingPunct="1"/>
            <a:r>
              <a:rPr lang="en-US" sz="2400" b="1">
                <a:solidFill>
                  <a:srgbClr val="FF0000"/>
                </a:solidFill>
              </a:rPr>
              <a:t>LDR &lt;Rdest&gt;, [&lt;Rsource&gt;]</a:t>
            </a:r>
            <a:endParaRPr lang="en-US" sz="2400"/>
          </a:p>
          <a:p>
            <a:pPr eaLnBrk="1" hangingPunct="1"/>
            <a:r>
              <a:rPr lang="en-US" sz="2400"/>
              <a:t>Load Rdest with the memory address that pointed by Rsource</a:t>
            </a:r>
          </a:p>
          <a:p>
            <a:pPr eaLnBrk="1" hangingPunct="1"/>
            <a:endParaRPr lang="en-US" sz="2400" b="1">
              <a:solidFill>
                <a:srgbClr val="FF0000"/>
              </a:solidFill>
            </a:endParaRPr>
          </a:p>
          <a:p>
            <a:pPr eaLnBrk="1" hangingPunct="1"/>
            <a:r>
              <a:rPr lang="en-US" sz="2400" b="1">
                <a:solidFill>
                  <a:srgbClr val="FF0000"/>
                </a:solidFill>
              </a:rPr>
              <a:t>STR &lt;Rsource&gt;, [&lt;Rdest&gt;]</a:t>
            </a:r>
            <a:endParaRPr lang="en-US" sz="2400"/>
          </a:p>
          <a:p>
            <a:pPr eaLnBrk="1" hangingPunct="1"/>
            <a:r>
              <a:rPr lang="en-US" sz="2400"/>
              <a:t>Store Rdest into the memory address pointed by Rdest</a:t>
            </a:r>
          </a:p>
          <a:p>
            <a:pPr eaLnBrk="1" hangingPunct="1"/>
            <a:endParaRPr lang="en-US" sz="24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27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427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4276">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4276">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4276">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4276">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4276">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54276">
                                            <p:txEl>
                                              <p:pRg st="12" end="12"/>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5427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solidFill>
                  <a:srgbClr val="0000FF"/>
                </a:solidFill>
              </a:rPr>
              <a:t>Example 3:</a:t>
            </a:r>
            <a:endParaRPr lang="en-US" dirty="0">
              <a:solidFill>
                <a:srgbClr val="0000FF"/>
              </a:solidFill>
            </a:endParaRPr>
          </a:p>
        </p:txBody>
      </p:sp>
      <p:sp>
        <p:nvSpPr>
          <p:cNvPr id="62467" name="Content Placeholder 2"/>
          <p:cNvSpPr>
            <a:spLocks noGrp="1"/>
          </p:cNvSpPr>
          <p:nvPr>
            <p:ph idx="1"/>
          </p:nvPr>
        </p:nvSpPr>
        <p:spPr>
          <a:xfrm>
            <a:off x="457200" y="2362200"/>
            <a:ext cx="8229600" cy="4038600"/>
          </a:xfrm>
          <a:ln>
            <a:solidFill>
              <a:schemeClr val="tx1"/>
            </a:solidFill>
            <a:miter lim="800000"/>
            <a:headEnd/>
            <a:tailEnd/>
          </a:ln>
        </p:spPr>
        <p:txBody>
          <a:bodyPr/>
          <a:lstStyle/>
          <a:p>
            <a:pPr eaLnBrk="1" hangingPunct="1"/>
            <a:r>
              <a:rPr lang="en-US" sz="2800" dirty="0" smtClean="0"/>
              <a:t>Description: </a:t>
            </a:r>
          </a:p>
          <a:p>
            <a:pPr eaLnBrk="1" hangingPunct="1">
              <a:buFont typeface="Arial" pitchFamily="34" charset="0"/>
              <a:buNone/>
            </a:pPr>
            <a:r>
              <a:rPr lang="en-US" sz="2800" dirty="0" smtClean="0"/>
              <a:t>	Write a procedure which resets a three-item array in memory location A to 0. </a:t>
            </a:r>
          </a:p>
          <a:p>
            <a:pPr eaLnBrk="1" hangingPunct="1">
              <a:buFont typeface="Arial" pitchFamily="34" charset="0"/>
              <a:buNone/>
            </a:pPr>
            <a:r>
              <a:rPr lang="en-US" sz="2800" dirty="0" smtClean="0"/>
              <a:t>	Input: [</a:t>
            </a:r>
            <a:r>
              <a:rPr lang="en-US" sz="2800" i="1" dirty="0" smtClean="0"/>
              <a:t>A</a:t>
            </a:r>
            <a:r>
              <a:rPr lang="en-US" sz="2800" dirty="0" smtClean="0"/>
              <a:t>]=12, 13, 14 </a:t>
            </a:r>
          </a:p>
          <a:p>
            <a:pPr eaLnBrk="1" hangingPunct="1">
              <a:buFont typeface="Arial" pitchFamily="34" charset="0"/>
              <a:buNone/>
            </a:pPr>
            <a:r>
              <a:rPr lang="en-US" sz="2800" dirty="0" smtClean="0"/>
              <a:t>	Output: [A] = 0, 0, 0</a:t>
            </a:r>
          </a:p>
          <a:p>
            <a:pPr eaLnBrk="1" hangingPunct="1"/>
            <a:endParaRPr lang="en-US" sz="2800" dirty="0" smtClean="0"/>
          </a:p>
        </p:txBody>
      </p:sp>
      <p:sp>
        <p:nvSpPr>
          <p:cNvPr id="6246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141C523D-4321-40DA-A0C2-25E571CD2B35}" type="slidenum">
              <a:rPr lang="en-US">
                <a:solidFill>
                  <a:srgbClr val="898989"/>
                </a:solidFill>
              </a:rPr>
              <a:pPr eaLnBrk="1" hangingPunct="1"/>
              <a:t>42</a:t>
            </a:fld>
            <a:endParaRPr lang="en-US">
              <a:solidFill>
                <a:srgbClr val="898989"/>
              </a:solidFill>
            </a:endParaRPr>
          </a:p>
        </p:txBody>
      </p:sp>
      <p:sp>
        <p:nvSpPr>
          <p:cNvPr id="62469" name="Rectangle 4"/>
          <p:cNvSpPr>
            <a:spLocks noChangeArrowheads="1"/>
          </p:cNvSpPr>
          <p:nvPr/>
        </p:nvSpPr>
        <p:spPr bwMode="auto">
          <a:xfrm>
            <a:off x="457200" y="1066800"/>
            <a:ext cx="77724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200"/>
              <a:t>Write the assembly code to perform the following task:</a:t>
            </a:r>
          </a:p>
        </p:txBody>
      </p:sp>
      <p:sp>
        <p:nvSpPr>
          <p:cNvPr id="6" name="Rectangle 5"/>
          <p:cNvSpPr/>
          <p:nvPr/>
        </p:nvSpPr>
        <p:spPr>
          <a:xfrm>
            <a:off x="6502400" y="4418013"/>
            <a:ext cx="14478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12</a:t>
            </a:r>
          </a:p>
        </p:txBody>
      </p:sp>
      <p:sp>
        <p:nvSpPr>
          <p:cNvPr id="7" name="Rectangle 6"/>
          <p:cNvSpPr/>
          <p:nvPr/>
        </p:nvSpPr>
        <p:spPr>
          <a:xfrm>
            <a:off x="6502400" y="4802188"/>
            <a:ext cx="14478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13</a:t>
            </a:r>
          </a:p>
        </p:txBody>
      </p:sp>
      <p:sp>
        <p:nvSpPr>
          <p:cNvPr id="8" name="Rectangle 7"/>
          <p:cNvSpPr/>
          <p:nvPr/>
        </p:nvSpPr>
        <p:spPr>
          <a:xfrm>
            <a:off x="5848350" y="3810000"/>
            <a:ext cx="2400300" cy="23987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b="1" dirty="0">
                <a:solidFill>
                  <a:schemeClr val="tx1"/>
                </a:solidFill>
              </a:rPr>
              <a:t>Memory</a:t>
            </a:r>
          </a:p>
        </p:txBody>
      </p:sp>
      <p:sp>
        <p:nvSpPr>
          <p:cNvPr id="62473" name="TextBox 8"/>
          <p:cNvSpPr txBox="1">
            <a:spLocks noChangeArrowheads="1"/>
          </p:cNvSpPr>
          <p:nvPr/>
        </p:nvSpPr>
        <p:spPr bwMode="auto">
          <a:xfrm>
            <a:off x="6191250" y="4443413"/>
            <a:ext cx="419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b="1"/>
              <a:t>A</a:t>
            </a:r>
          </a:p>
        </p:txBody>
      </p:sp>
      <p:sp>
        <p:nvSpPr>
          <p:cNvPr id="10" name="Rectangle 9"/>
          <p:cNvSpPr/>
          <p:nvPr/>
        </p:nvSpPr>
        <p:spPr>
          <a:xfrm>
            <a:off x="6502400" y="5176838"/>
            <a:ext cx="14478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14</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389965" y="781645"/>
            <a:ext cx="8458200" cy="58477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US" sz="2200" dirty="0"/>
              <a:t>	TTL	</a:t>
            </a:r>
            <a:r>
              <a:rPr lang="en-US" sz="2200" b="1" i="1" dirty="0" err="1">
                <a:solidFill>
                  <a:srgbClr val="FF0000"/>
                </a:solidFill>
              </a:rPr>
              <a:t>ResetArray</a:t>
            </a:r>
            <a:endParaRPr lang="en-US" sz="2200" b="1" i="1" dirty="0">
              <a:solidFill>
                <a:srgbClr val="FF0000"/>
              </a:solidFill>
            </a:endParaRPr>
          </a:p>
          <a:p>
            <a:r>
              <a:rPr lang="en-US" sz="2200" dirty="0"/>
              <a:t>	AREA	</a:t>
            </a:r>
            <a:r>
              <a:rPr lang="en-US" sz="2200" b="1" i="1" dirty="0">
                <a:solidFill>
                  <a:srgbClr val="FF0000"/>
                </a:solidFill>
              </a:rPr>
              <a:t>Program</a:t>
            </a:r>
            <a:r>
              <a:rPr lang="en-US" sz="2200" dirty="0"/>
              <a:t>, CODE, READONLY 		</a:t>
            </a:r>
          </a:p>
          <a:p>
            <a:r>
              <a:rPr lang="en-US" sz="2200" dirty="0"/>
              <a:t>	ENTRY</a:t>
            </a:r>
          </a:p>
          <a:p>
            <a:r>
              <a:rPr lang="en-US" sz="2200" dirty="0"/>
              <a:t>Main					</a:t>
            </a:r>
          </a:p>
          <a:p>
            <a:r>
              <a:rPr lang="en-US" sz="2200" b="1" dirty="0">
                <a:solidFill>
                  <a:srgbClr val="0000FF"/>
                </a:solidFill>
              </a:rPr>
              <a:t>	MOV    R0, #0</a:t>
            </a:r>
          </a:p>
          <a:p>
            <a:r>
              <a:rPr lang="en-US" sz="2200" b="1" dirty="0">
                <a:solidFill>
                  <a:srgbClr val="0000FF"/>
                </a:solidFill>
              </a:rPr>
              <a:t>	LDR	R1, =A		; R1 = A (first item in array A)</a:t>
            </a:r>
          </a:p>
          <a:p>
            <a:r>
              <a:rPr lang="en-US" sz="2200" b="1" dirty="0">
                <a:solidFill>
                  <a:srgbClr val="0000FF"/>
                </a:solidFill>
              </a:rPr>
              <a:t>	STR	R0, [R1</a:t>
            </a:r>
            <a:r>
              <a:rPr lang="en-US" sz="2200" b="1" dirty="0" smtClean="0">
                <a:solidFill>
                  <a:srgbClr val="0000FF"/>
                </a:solidFill>
              </a:rPr>
              <a:t>]	</a:t>
            </a:r>
            <a:r>
              <a:rPr lang="en-US" sz="2200" b="1" dirty="0">
                <a:solidFill>
                  <a:srgbClr val="0000FF"/>
                </a:solidFill>
              </a:rPr>
              <a:t>	; Set </a:t>
            </a:r>
            <a:r>
              <a:rPr lang="en-US" sz="2200" b="1" dirty="0" smtClean="0">
                <a:solidFill>
                  <a:srgbClr val="0000FF"/>
                </a:solidFill>
              </a:rPr>
              <a:t>[A</a:t>
            </a:r>
            <a:r>
              <a:rPr lang="en-US" sz="2200" b="1" dirty="0">
                <a:solidFill>
                  <a:srgbClr val="0000FF"/>
                </a:solidFill>
              </a:rPr>
              <a:t>] = 0</a:t>
            </a:r>
          </a:p>
          <a:p>
            <a:r>
              <a:rPr lang="en-US" sz="2200" b="1" dirty="0">
                <a:solidFill>
                  <a:srgbClr val="0000FF"/>
                </a:solidFill>
              </a:rPr>
              <a:t>	ADD     R1, R1, #4	; R1 = A + 4 (second item)</a:t>
            </a:r>
          </a:p>
          <a:p>
            <a:r>
              <a:rPr lang="en-US" sz="2200" b="1" dirty="0">
                <a:solidFill>
                  <a:srgbClr val="0000FF"/>
                </a:solidFill>
              </a:rPr>
              <a:t>	STR	R0, [</a:t>
            </a:r>
            <a:r>
              <a:rPr lang="en-US" sz="2200" b="1" dirty="0" smtClean="0">
                <a:solidFill>
                  <a:srgbClr val="0000FF"/>
                </a:solidFill>
              </a:rPr>
              <a:t>R1	]</a:t>
            </a:r>
            <a:r>
              <a:rPr lang="en-US" sz="2200" b="1" dirty="0">
                <a:solidFill>
                  <a:srgbClr val="0000FF"/>
                </a:solidFill>
              </a:rPr>
              <a:t>	; Set </a:t>
            </a:r>
            <a:r>
              <a:rPr lang="en-US" sz="2200" b="1" dirty="0" smtClean="0">
                <a:solidFill>
                  <a:srgbClr val="0000FF"/>
                </a:solidFill>
              </a:rPr>
              <a:t>[A </a:t>
            </a:r>
            <a:r>
              <a:rPr lang="en-US" sz="2200" b="1" dirty="0">
                <a:solidFill>
                  <a:srgbClr val="0000FF"/>
                </a:solidFill>
              </a:rPr>
              <a:t>+ 4] = 0</a:t>
            </a:r>
          </a:p>
          <a:p>
            <a:r>
              <a:rPr lang="en-US" sz="2200" b="1" dirty="0">
                <a:solidFill>
                  <a:srgbClr val="0000FF"/>
                </a:solidFill>
              </a:rPr>
              <a:t>	ADD     R1, R1, #4	; R1 = A + 8 (third item)</a:t>
            </a:r>
          </a:p>
          <a:p>
            <a:r>
              <a:rPr lang="en-US" sz="2200" b="1" dirty="0">
                <a:solidFill>
                  <a:srgbClr val="0000FF"/>
                </a:solidFill>
              </a:rPr>
              <a:t>	STR	R0, [R1</a:t>
            </a:r>
            <a:r>
              <a:rPr lang="en-US" sz="2200" b="1" dirty="0" smtClean="0">
                <a:solidFill>
                  <a:srgbClr val="0000FF"/>
                </a:solidFill>
              </a:rPr>
              <a:t>]	</a:t>
            </a:r>
            <a:r>
              <a:rPr lang="en-US" sz="2200" b="1" dirty="0">
                <a:solidFill>
                  <a:srgbClr val="0000FF"/>
                </a:solidFill>
              </a:rPr>
              <a:t>	; Set </a:t>
            </a:r>
            <a:r>
              <a:rPr lang="en-US" sz="2200" b="1" dirty="0" smtClean="0">
                <a:solidFill>
                  <a:srgbClr val="0000FF"/>
                </a:solidFill>
              </a:rPr>
              <a:t>[A </a:t>
            </a:r>
            <a:r>
              <a:rPr lang="en-US" sz="2200" b="1" dirty="0">
                <a:solidFill>
                  <a:srgbClr val="0000FF"/>
                </a:solidFill>
              </a:rPr>
              <a:t>+ 8] = 0</a:t>
            </a:r>
          </a:p>
          <a:p>
            <a:r>
              <a:rPr lang="en-US" sz="2200" dirty="0"/>
              <a:t>HERE	BAL	HERE			; end of code </a:t>
            </a:r>
          </a:p>
          <a:p>
            <a:endParaRPr lang="en-US" sz="2200" dirty="0"/>
          </a:p>
          <a:p>
            <a:r>
              <a:rPr lang="en-US" sz="2200" dirty="0"/>
              <a:t>	AREA	</a:t>
            </a:r>
            <a:r>
              <a:rPr lang="en-US" sz="2200" b="1" i="1" dirty="0">
                <a:solidFill>
                  <a:srgbClr val="FF0000"/>
                </a:solidFill>
              </a:rPr>
              <a:t>Data1</a:t>
            </a:r>
            <a:r>
              <a:rPr lang="en-US" sz="2200" dirty="0"/>
              <a:t>, DATA, READWRITE  	</a:t>
            </a:r>
          </a:p>
          <a:p>
            <a:r>
              <a:rPr lang="en-US" sz="2200" b="1" dirty="0">
                <a:solidFill>
                  <a:srgbClr val="0000FF"/>
                </a:solidFill>
              </a:rPr>
              <a:t>A	DCD	12, 13,14	; array A (2 items)</a:t>
            </a:r>
          </a:p>
          <a:p>
            <a:r>
              <a:rPr lang="en-US" sz="2200" b="1" dirty="0">
                <a:solidFill>
                  <a:srgbClr val="0000FF"/>
                </a:solidFill>
              </a:rPr>
              <a:t>B	DCD	0, 0		; array B (2 items)</a:t>
            </a:r>
          </a:p>
          <a:p>
            <a:r>
              <a:rPr lang="en-US" sz="2200" dirty="0"/>
              <a:t>	END					</a:t>
            </a:r>
          </a:p>
        </p:txBody>
      </p:sp>
      <p:sp>
        <p:nvSpPr>
          <p:cNvPr id="2" name="Title 1"/>
          <p:cNvSpPr>
            <a:spLocks noGrp="1"/>
          </p:cNvSpPr>
          <p:nvPr>
            <p:ph type="title"/>
          </p:nvPr>
        </p:nvSpPr>
        <p:spPr/>
        <p:txBody>
          <a:bodyPr>
            <a:normAutofit fontScale="90000"/>
          </a:bodyPr>
          <a:lstStyle/>
          <a:p>
            <a:r>
              <a:rPr lang="en-US" dirty="0" smtClean="0">
                <a:solidFill>
                  <a:srgbClr val="0000FF"/>
                </a:solidFill>
              </a:rPr>
              <a:t>Example 3</a:t>
            </a:r>
            <a:endParaRPr lang="en-US" dirty="0">
              <a:solidFill>
                <a:srgbClr val="0000FF"/>
              </a:solidFill>
            </a:endParaRPr>
          </a:p>
        </p:txBody>
      </p:sp>
      <p:sp>
        <p:nvSpPr>
          <p:cNvPr id="6349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E4C9F2DE-5B71-4476-A4F6-83C8DC2E48AF}" type="slidenum">
              <a:rPr lang="en-US">
                <a:solidFill>
                  <a:srgbClr val="898989"/>
                </a:solidFill>
              </a:rPr>
              <a:pPr eaLnBrk="1" hangingPunct="1"/>
              <a:t>43</a:t>
            </a:fld>
            <a:endParaRPr lang="en-US">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solidFill>
                  <a:srgbClr val="0000FF"/>
                </a:solidFill>
              </a:rPr>
              <a:t>Example 4</a:t>
            </a:r>
            <a:endParaRPr lang="en-US" dirty="0">
              <a:solidFill>
                <a:srgbClr val="0000FF"/>
              </a:solidFill>
            </a:endParaRPr>
          </a:p>
        </p:txBody>
      </p:sp>
      <p:sp>
        <p:nvSpPr>
          <p:cNvPr id="64515" name="Content Placeholder 2"/>
          <p:cNvSpPr>
            <a:spLocks noGrp="1"/>
          </p:cNvSpPr>
          <p:nvPr>
            <p:ph idx="1"/>
          </p:nvPr>
        </p:nvSpPr>
        <p:spPr>
          <a:xfrm>
            <a:off x="457200" y="2362200"/>
            <a:ext cx="8229600" cy="4038600"/>
          </a:xfrm>
          <a:ln>
            <a:solidFill>
              <a:schemeClr val="tx1"/>
            </a:solidFill>
            <a:miter lim="800000"/>
            <a:headEnd/>
            <a:tailEnd/>
          </a:ln>
        </p:spPr>
        <p:txBody>
          <a:bodyPr/>
          <a:lstStyle/>
          <a:p>
            <a:pPr eaLnBrk="1" hangingPunct="1"/>
            <a:r>
              <a:rPr lang="en-US" sz="2800" dirty="0" smtClean="0"/>
              <a:t>Description: </a:t>
            </a:r>
          </a:p>
          <a:p>
            <a:pPr eaLnBrk="1" hangingPunct="1">
              <a:buFont typeface="Arial" pitchFamily="34" charset="0"/>
              <a:buNone/>
            </a:pPr>
            <a:r>
              <a:rPr lang="en-US" sz="2800" dirty="0" smtClean="0"/>
              <a:t>	Write a procedure which copies a two-items array from memory location in A to B. </a:t>
            </a:r>
          </a:p>
          <a:p>
            <a:pPr eaLnBrk="1" hangingPunct="1">
              <a:buFont typeface="Arial" pitchFamily="34" charset="0"/>
              <a:buNone/>
            </a:pPr>
            <a:r>
              <a:rPr lang="en-US" sz="2800" dirty="0" smtClean="0"/>
              <a:t>		[B] </a:t>
            </a:r>
            <a:r>
              <a:rPr lang="en-US" sz="2800" dirty="0" smtClean="0">
                <a:sym typeface="Wingdings" pitchFamily="2" charset="2"/>
              </a:rPr>
              <a:t>= [A]</a:t>
            </a:r>
          </a:p>
          <a:p>
            <a:pPr eaLnBrk="1" hangingPunct="1">
              <a:buFont typeface="Arial" pitchFamily="34" charset="0"/>
              <a:buNone/>
            </a:pPr>
            <a:r>
              <a:rPr lang="en-US" sz="2800" dirty="0" smtClean="0">
                <a:sym typeface="Wingdings" pitchFamily="2" charset="2"/>
              </a:rPr>
              <a:t>		[B+4] = [A+4]</a:t>
            </a:r>
            <a:endParaRPr lang="en-US" sz="2800" dirty="0" smtClean="0"/>
          </a:p>
          <a:p>
            <a:pPr eaLnBrk="1" hangingPunct="1"/>
            <a:r>
              <a:rPr lang="en-US" sz="2800" dirty="0" smtClean="0"/>
              <a:t> Input: [</a:t>
            </a:r>
            <a:r>
              <a:rPr lang="en-US" sz="2800" i="1" dirty="0" smtClean="0"/>
              <a:t>A</a:t>
            </a:r>
            <a:r>
              <a:rPr lang="en-US" sz="2800" dirty="0" smtClean="0"/>
              <a:t>]=0x2, [A+4]=0x4</a:t>
            </a:r>
          </a:p>
          <a:p>
            <a:pPr eaLnBrk="1" hangingPunct="1"/>
            <a:r>
              <a:rPr lang="en-US" sz="2800" dirty="0" smtClean="0"/>
              <a:t>Output: [B], [B+4]</a:t>
            </a:r>
          </a:p>
          <a:p>
            <a:pPr eaLnBrk="1" hangingPunct="1"/>
            <a:endParaRPr lang="en-US" sz="2800" dirty="0" smtClean="0"/>
          </a:p>
        </p:txBody>
      </p:sp>
      <p:sp>
        <p:nvSpPr>
          <p:cNvPr id="6451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EA2B10D9-5DBA-41DA-BA33-9FC2247F6863}" type="slidenum">
              <a:rPr lang="en-US">
                <a:solidFill>
                  <a:srgbClr val="898989"/>
                </a:solidFill>
              </a:rPr>
              <a:pPr eaLnBrk="1" hangingPunct="1"/>
              <a:t>44</a:t>
            </a:fld>
            <a:endParaRPr lang="en-US">
              <a:solidFill>
                <a:srgbClr val="898989"/>
              </a:solidFill>
            </a:endParaRPr>
          </a:p>
        </p:txBody>
      </p:sp>
      <p:sp>
        <p:nvSpPr>
          <p:cNvPr id="64517" name="Rectangle 4"/>
          <p:cNvSpPr>
            <a:spLocks noChangeArrowheads="1"/>
          </p:cNvSpPr>
          <p:nvPr/>
        </p:nvSpPr>
        <p:spPr bwMode="auto">
          <a:xfrm>
            <a:off x="457200" y="1066800"/>
            <a:ext cx="77724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200"/>
              <a:t>Write the assembly code to perform the following task:</a:t>
            </a:r>
          </a:p>
        </p:txBody>
      </p:sp>
      <p:sp>
        <p:nvSpPr>
          <p:cNvPr id="6" name="Rectangle 5"/>
          <p:cNvSpPr/>
          <p:nvPr/>
        </p:nvSpPr>
        <p:spPr>
          <a:xfrm>
            <a:off x="6502400" y="4418013"/>
            <a:ext cx="14478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0x2</a:t>
            </a:r>
          </a:p>
        </p:txBody>
      </p:sp>
      <p:sp>
        <p:nvSpPr>
          <p:cNvPr id="7" name="Rectangle 6"/>
          <p:cNvSpPr/>
          <p:nvPr/>
        </p:nvSpPr>
        <p:spPr>
          <a:xfrm>
            <a:off x="6502400" y="4802188"/>
            <a:ext cx="14478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0x4</a:t>
            </a:r>
          </a:p>
        </p:txBody>
      </p:sp>
      <p:sp>
        <p:nvSpPr>
          <p:cNvPr id="8" name="Rectangle 7"/>
          <p:cNvSpPr/>
          <p:nvPr/>
        </p:nvSpPr>
        <p:spPr>
          <a:xfrm>
            <a:off x="5848350" y="3352800"/>
            <a:ext cx="2400300" cy="28559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b="1" dirty="0">
                <a:solidFill>
                  <a:schemeClr val="tx1"/>
                </a:solidFill>
              </a:rPr>
              <a:t>Memory</a:t>
            </a:r>
          </a:p>
        </p:txBody>
      </p:sp>
      <p:sp>
        <p:nvSpPr>
          <p:cNvPr id="64521" name="TextBox 8"/>
          <p:cNvSpPr txBox="1">
            <a:spLocks noChangeArrowheads="1"/>
          </p:cNvSpPr>
          <p:nvPr/>
        </p:nvSpPr>
        <p:spPr bwMode="auto">
          <a:xfrm>
            <a:off x="6191250" y="4443413"/>
            <a:ext cx="419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b="1"/>
              <a:t>A</a:t>
            </a:r>
          </a:p>
        </p:txBody>
      </p:sp>
      <p:sp>
        <p:nvSpPr>
          <p:cNvPr id="10" name="Rectangle 9"/>
          <p:cNvSpPr/>
          <p:nvPr/>
        </p:nvSpPr>
        <p:spPr>
          <a:xfrm>
            <a:off x="6502400" y="5176838"/>
            <a:ext cx="14478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chemeClr val="tx1"/>
              </a:solidFill>
              <a:cs typeface="Arial" pitchFamily="34" charset="0"/>
            </a:endParaRPr>
          </a:p>
        </p:txBody>
      </p:sp>
      <p:sp>
        <p:nvSpPr>
          <p:cNvPr id="11" name="Rectangle 10"/>
          <p:cNvSpPr/>
          <p:nvPr/>
        </p:nvSpPr>
        <p:spPr>
          <a:xfrm>
            <a:off x="6502400" y="5562600"/>
            <a:ext cx="14478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pitchFamily="34" charset="0"/>
            </a:endParaRPr>
          </a:p>
        </p:txBody>
      </p:sp>
      <p:sp>
        <p:nvSpPr>
          <p:cNvPr id="64524" name="TextBox 11"/>
          <p:cNvSpPr txBox="1">
            <a:spLocks noChangeArrowheads="1"/>
          </p:cNvSpPr>
          <p:nvPr/>
        </p:nvSpPr>
        <p:spPr bwMode="auto">
          <a:xfrm>
            <a:off x="6172200" y="5197475"/>
            <a:ext cx="4191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b="1"/>
              <a:t>B</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361948" y="658246"/>
            <a:ext cx="8458200" cy="618630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US" sz="2200" dirty="0"/>
              <a:t>	TTL	</a:t>
            </a:r>
            <a:r>
              <a:rPr lang="en-US" sz="2200" b="1" i="1" dirty="0" err="1">
                <a:solidFill>
                  <a:srgbClr val="FF0000"/>
                </a:solidFill>
              </a:rPr>
              <a:t>CopyTwoItems</a:t>
            </a:r>
            <a:endParaRPr lang="en-US" sz="2200" b="1" i="1" dirty="0">
              <a:solidFill>
                <a:srgbClr val="FF0000"/>
              </a:solidFill>
            </a:endParaRPr>
          </a:p>
          <a:p>
            <a:r>
              <a:rPr lang="en-US" sz="2200" dirty="0"/>
              <a:t>	AREA	</a:t>
            </a:r>
            <a:r>
              <a:rPr lang="en-US" sz="2200" b="1" i="1" dirty="0">
                <a:solidFill>
                  <a:srgbClr val="FF0000"/>
                </a:solidFill>
              </a:rPr>
              <a:t>Program</a:t>
            </a:r>
            <a:r>
              <a:rPr lang="en-US" sz="2200" dirty="0"/>
              <a:t>, CODE, READONLY 		; start of code</a:t>
            </a:r>
          </a:p>
          <a:p>
            <a:r>
              <a:rPr lang="en-US" sz="2200" dirty="0"/>
              <a:t>	ENTRY</a:t>
            </a:r>
          </a:p>
          <a:p>
            <a:r>
              <a:rPr lang="en-US" sz="2200" dirty="0"/>
              <a:t>Main					</a:t>
            </a:r>
          </a:p>
          <a:p>
            <a:r>
              <a:rPr lang="en-US" sz="2200" b="1" dirty="0">
                <a:solidFill>
                  <a:srgbClr val="0000FF"/>
                </a:solidFill>
              </a:rPr>
              <a:t>	LDR	R1, =A		; R1 = A (first item in array A)</a:t>
            </a:r>
          </a:p>
          <a:p>
            <a:r>
              <a:rPr lang="en-US" sz="2200" b="1" dirty="0">
                <a:solidFill>
                  <a:srgbClr val="0000FF"/>
                </a:solidFill>
              </a:rPr>
              <a:t>	LDR 	R2, =B		; R2 = B (first item in array B)</a:t>
            </a:r>
          </a:p>
          <a:p>
            <a:r>
              <a:rPr lang="en-US" sz="2200" b="1" dirty="0">
                <a:solidFill>
                  <a:srgbClr val="0000FF"/>
                </a:solidFill>
              </a:rPr>
              <a:t>	LDR      R3, [R1]	</a:t>
            </a:r>
            <a:r>
              <a:rPr lang="en-US" sz="2200" b="1" dirty="0" smtClean="0">
                <a:solidFill>
                  <a:srgbClr val="0000FF"/>
                </a:solidFill>
              </a:rPr>
              <a:t>	; </a:t>
            </a:r>
            <a:r>
              <a:rPr lang="en-US" sz="2200" b="1" dirty="0">
                <a:solidFill>
                  <a:srgbClr val="0000FF"/>
                </a:solidFill>
              </a:rPr>
              <a:t>Get </a:t>
            </a:r>
            <a:r>
              <a:rPr lang="en-US" sz="2200" b="1" dirty="0" smtClean="0">
                <a:solidFill>
                  <a:srgbClr val="0000FF"/>
                </a:solidFill>
              </a:rPr>
              <a:t>[</a:t>
            </a:r>
            <a:r>
              <a:rPr lang="en-US" sz="2200" b="1" dirty="0">
                <a:solidFill>
                  <a:srgbClr val="0000FF"/>
                </a:solidFill>
              </a:rPr>
              <a:t>A]</a:t>
            </a:r>
          </a:p>
          <a:p>
            <a:r>
              <a:rPr lang="en-US" sz="2200" b="1" dirty="0">
                <a:solidFill>
                  <a:srgbClr val="0000FF"/>
                </a:solidFill>
              </a:rPr>
              <a:t>	STR	R3, [R2</a:t>
            </a:r>
            <a:r>
              <a:rPr lang="en-US" sz="2200" b="1" dirty="0" smtClean="0">
                <a:solidFill>
                  <a:srgbClr val="0000FF"/>
                </a:solidFill>
              </a:rPr>
              <a:t>]	</a:t>
            </a:r>
            <a:r>
              <a:rPr lang="en-US" sz="2200" b="1" dirty="0">
                <a:solidFill>
                  <a:srgbClr val="0000FF"/>
                </a:solidFill>
              </a:rPr>
              <a:t>	; </a:t>
            </a:r>
            <a:r>
              <a:rPr lang="en-US" sz="2200" b="1" dirty="0" smtClean="0">
                <a:solidFill>
                  <a:srgbClr val="0000FF"/>
                </a:solidFill>
              </a:rPr>
              <a:t>[B</a:t>
            </a:r>
            <a:r>
              <a:rPr lang="en-US" sz="2200" b="1" dirty="0">
                <a:solidFill>
                  <a:srgbClr val="0000FF"/>
                </a:solidFill>
              </a:rPr>
              <a:t>] </a:t>
            </a:r>
            <a:r>
              <a:rPr lang="en-US" sz="2200" b="1" dirty="0">
                <a:solidFill>
                  <a:srgbClr val="0000FF"/>
                </a:solidFill>
                <a:sym typeface="Wingdings" pitchFamily="2" charset="2"/>
              </a:rPr>
              <a:t> </a:t>
            </a:r>
            <a:r>
              <a:rPr lang="en-US" sz="2200" b="1" dirty="0" smtClean="0">
                <a:solidFill>
                  <a:srgbClr val="0000FF"/>
                </a:solidFill>
                <a:sym typeface="Wingdings" pitchFamily="2" charset="2"/>
              </a:rPr>
              <a:t>[</a:t>
            </a:r>
            <a:r>
              <a:rPr lang="en-US" sz="2200" b="1" dirty="0">
                <a:solidFill>
                  <a:srgbClr val="0000FF"/>
                </a:solidFill>
                <a:sym typeface="Wingdings" pitchFamily="2" charset="2"/>
              </a:rPr>
              <a:t>A]</a:t>
            </a:r>
            <a:endParaRPr lang="en-US" sz="2200" b="1" dirty="0">
              <a:solidFill>
                <a:srgbClr val="0000FF"/>
              </a:solidFill>
            </a:endParaRPr>
          </a:p>
          <a:p>
            <a:r>
              <a:rPr lang="en-US" sz="2200" b="1" dirty="0">
                <a:solidFill>
                  <a:srgbClr val="984807"/>
                </a:solidFill>
              </a:rPr>
              <a:t>	ADD	R1, R1, #4	; R1 = A + 4 (second item in array A)</a:t>
            </a:r>
          </a:p>
          <a:p>
            <a:r>
              <a:rPr lang="en-US" sz="2200" b="1" dirty="0">
                <a:solidFill>
                  <a:srgbClr val="984807"/>
                </a:solidFill>
              </a:rPr>
              <a:t>	ADD	R2, R2, #4	; R2 = B + 4 (second item in array B)</a:t>
            </a:r>
          </a:p>
          <a:p>
            <a:r>
              <a:rPr lang="en-US" sz="2200" b="1" dirty="0">
                <a:solidFill>
                  <a:srgbClr val="984807"/>
                </a:solidFill>
              </a:rPr>
              <a:t>	LDR      R3, [R1</a:t>
            </a:r>
            <a:r>
              <a:rPr lang="en-US" sz="2200" b="1" dirty="0" smtClean="0">
                <a:solidFill>
                  <a:srgbClr val="984807"/>
                </a:solidFill>
              </a:rPr>
              <a:t>]	</a:t>
            </a:r>
            <a:r>
              <a:rPr lang="en-US" sz="2200" b="1" dirty="0">
                <a:solidFill>
                  <a:srgbClr val="984807"/>
                </a:solidFill>
              </a:rPr>
              <a:t>	; Get </a:t>
            </a:r>
            <a:r>
              <a:rPr lang="en-US" sz="2200" b="1" dirty="0" smtClean="0">
                <a:solidFill>
                  <a:srgbClr val="984807"/>
                </a:solidFill>
              </a:rPr>
              <a:t>[A+4</a:t>
            </a:r>
            <a:r>
              <a:rPr lang="en-US" sz="2200" b="1" dirty="0">
                <a:solidFill>
                  <a:srgbClr val="984807"/>
                </a:solidFill>
              </a:rPr>
              <a:t>]</a:t>
            </a:r>
          </a:p>
          <a:p>
            <a:r>
              <a:rPr lang="en-US" sz="2200" b="1" dirty="0">
                <a:solidFill>
                  <a:srgbClr val="984807"/>
                </a:solidFill>
              </a:rPr>
              <a:t>	STR	R3, [R2</a:t>
            </a:r>
            <a:r>
              <a:rPr lang="en-US" sz="2200" b="1" dirty="0" smtClean="0">
                <a:solidFill>
                  <a:srgbClr val="984807"/>
                </a:solidFill>
              </a:rPr>
              <a:t>]	</a:t>
            </a:r>
            <a:r>
              <a:rPr lang="en-US" sz="2200" b="1" dirty="0">
                <a:solidFill>
                  <a:srgbClr val="984807"/>
                </a:solidFill>
              </a:rPr>
              <a:t>	; </a:t>
            </a:r>
            <a:r>
              <a:rPr lang="en-US" sz="2200" b="1" dirty="0" smtClean="0">
                <a:solidFill>
                  <a:srgbClr val="984807"/>
                </a:solidFill>
              </a:rPr>
              <a:t>[B+4</a:t>
            </a:r>
            <a:r>
              <a:rPr lang="en-US" sz="2200" b="1" dirty="0">
                <a:solidFill>
                  <a:srgbClr val="984807"/>
                </a:solidFill>
              </a:rPr>
              <a:t>] </a:t>
            </a:r>
            <a:r>
              <a:rPr lang="en-US" sz="2200" b="1" dirty="0">
                <a:solidFill>
                  <a:srgbClr val="984807"/>
                </a:solidFill>
                <a:sym typeface="Wingdings" pitchFamily="2" charset="2"/>
              </a:rPr>
              <a:t> </a:t>
            </a:r>
            <a:r>
              <a:rPr lang="en-US" sz="2200" b="1" dirty="0" smtClean="0">
                <a:solidFill>
                  <a:srgbClr val="984807"/>
                </a:solidFill>
                <a:sym typeface="Wingdings" pitchFamily="2" charset="2"/>
              </a:rPr>
              <a:t>[A+4</a:t>
            </a:r>
            <a:r>
              <a:rPr lang="en-US" sz="2200" b="1" dirty="0">
                <a:solidFill>
                  <a:srgbClr val="984807"/>
                </a:solidFill>
                <a:sym typeface="Wingdings" pitchFamily="2" charset="2"/>
              </a:rPr>
              <a:t>]</a:t>
            </a:r>
            <a:endParaRPr lang="en-US" sz="2200" b="1" dirty="0">
              <a:solidFill>
                <a:srgbClr val="984807"/>
              </a:solidFill>
            </a:endParaRPr>
          </a:p>
          <a:p>
            <a:r>
              <a:rPr lang="en-US" sz="2200" dirty="0"/>
              <a:t>HERE	BAL	HERE			; end of code </a:t>
            </a:r>
          </a:p>
          <a:p>
            <a:endParaRPr lang="en-US" sz="2200" dirty="0"/>
          </a:p>
          <a:p>
            <a:r>
              <a:rPr lang="en-US" sz="2200" dirty="0"/>
              <a:t>	AREA	</a:t>
            </a:r>
            <a:r>
              <a:rPr lang="en-US" sz="2200" b="1" i="1" dirty="0">
                <a:solidFill>
                  <a:srgbClr val="FF0000"/>
                </a:solidFill>
              </a:rPr>
              <a:t>Data1</a:t>
            </a:r>
            <a:r>
              <a:rPr lang="en-US" sz="2200" dirty="0"/>
              <a:t>, DATA, READWRITE  	</a:t>
            </a:r>
          </a:p>
          <a:p>
            <a:r>
              <a:rPr lang="en-US" sz="2200" b="1" dirty="0">
                <a:solidFill>
                  <a:srgbClr val="0000FF"/>
                </a:solidFill>
              </a:rPr>
              <a:t>A	DCD	0x2, 0x4	; array A (2 items)</a:t>
            </a:r>
          </a:p>
          <a:p>
            <a:r>
              <a:rPr lang="en-US" sz="2200" b="1" dirty="0">
                <a:solidFill>
                  <a:srgbClr val="0000FF"/>
                </a:solidFill>
              </a:rPr>
              <a:t>B	DCD	0, 0		; array B (2 items)</a:t>
            </a:r>
          </a:p>
          <a:p>
            <a:r>
              <a:rPr lang="en-US" sz="2200" dirty="0"/>
              <a:t>	</a:t>
            </a:r>
            <a:r>
              <a:rPr lang="en-US" sz="2200" dirty="0" smtClean="0"/>
              <a:t>END</a:t>
            </a:r>
            <a:r>
              <a:rPr lang="en-US" sz="2200" dirty="0"/>
              <a:t>			</a:t>
            </a:r>
          </a:p>
        </p:txBody>
      </p:sp>
      <p:sp>
        <p:nvSpPr>
          <p:cNvPr id="2" name="Title 1"/>
          <p:cNvSpPr>
            <a:spLocks noGrp="1"/>
          </p:cNvSpPr>
          <p:nvPr>
            <p:ph type="title"/>
          </p:nvPr>
        </p:nvSpPr>
        <p:spPr/>
        <p:txBody>
          <a:bodyPr>
            <a:normAutofit fontScale="90000"/>
          </a:bodyPr>
          <a:lstStyle/>
          <a:p>
            <a:r>
              <a:rPr lang="en-US" dirty="0" smtClean="0">
                <a:solidFill>
                  <a:srgbClr val="0000FF"/>
                </a:solidFill>
              </a:rPr>
              <a:t>Example 4</a:t>
            </a:r>
            <a:endParaRPr lang="en-US" dirty="0">
              <a:solidFill>
                <a:srgbClr val="0000FF"/>
              </a:solidFill>
            </a:endParaRPr>
          </a:p>
        </p:txBody>
      </p:sp>
      <p:sp>
        <p:nvSpPr>
          <p:cNvPr id="6553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826373A6-99D5-47E6-B552-E905F804525B}" type="slidenum">
              <a:rPr lang="en-US">
                <a:solidFill>
                  <a:srgbClr val="898989"/>
                </a:solidFill>
              </a:rPr>
              <a:pPr eaLnBrk="1" hangingPunct="1"/>
              <a:t>45</a:t>
            </a:fld>
            <a:endParaRPr lang="en-US">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6" end="1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608263"/>
            <a:ext cx="8229600" cy="1143000"/>
          </a:xfrm>
        </p:spPr>
        <p:txBody>
          <a:bodyPr/>
          <a:lstStyle/>
          <a:p>
            <a:r>
              <a:rPr lang="en-US" dirty="0" smtClean="0">
                <a:solidFill>
                  <a:srgbClr val="0000FF"/>
                </a:solidFill>
              </a:rPr>
              <a:t>CONDITIONAL OPERATION</a:t>
            </a:r>
            <a:endParaRPr lang="en-US" dirty="0"/>
          </a:p>
        </p:txBody>
      </p:sp>
      <p:sp>
        <p:nvSpPr>
          <p:cNvPr id="819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5BEF2F60-174A-4D52-AA00-76737BE06CBB}" type="slidenum">
              <a:rPr lang="en-US">
                <a:solidFill>
                  <a:srgbClr val="898989"/>
                </a:solidFill>
              </a:rPr>
              <a:pPr eaLnBrk="1" hangingPunct="1"/>
              <a:t>46</a:t>
            </a:fld>
            <a:endParaRPr lang="en-US">
              <a:solidFill>
                <a:srgbClr val="898989"/>
              </a:solidFill>
            </a:endParaRPr>
          </a:p>
        </p:txBody>
      </p:sp>
    </p:spTree>
    <p:extLst>
      <p:ext uri="{BB962C8B-B14F-4D97-AF65-F5344CB8AC3E}">
        <p14:creationId xmlns:p14="http://schemas.microsoft.com/office/powerpoint/2010/main" val="18090017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ChangeArrowheads="1"/>
          </p:cNvSpPr>
          <p:nvPr/>
        </p:nvSpPr>
        <p:spPr bwMode="auto">
          <a:xfrm>
            <a:off x="431800" y="1219200"/>
            <a:ext cx="7797800" cy="417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nSpc>
                <a:spcPct val="110000"/>
              </a:lnSpc>
              <a:spcBef>
                <a:spcPct val="20000"/>
              </a:spcBef>
              <a:buClr>
                <a:schemeClr val="bg2"/>
              </a:buClr>
              <a:buSzPct val="75000"/>
              <a:buFontTx/>
              <a:buBlip>
                <a:blip r:embed="rId2"/>
              </a:buBlip>
            </a:pPr>
            <a:endParaRPr lang="en-US" sz="2000"/>
          </a:p>
        </p:txBody>
      </p:sp>
      <p:sp>
        <p:nvSpPr>
          <p:cNvPr id="9219"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424D38A8-BAFD-4226-92BD-437A1FDCF1BA}" type="slidenum">
              <a:rPr lang="en-US">
                <a:solidFill>
                  <a:srgbClr val="898989"/>
                </a:solidFill>
              </a:rPr>
              <a:pPr eaLnBrk="1" hangingPunct="1"/>
              <a:t>47</a:t>
            </a:fld>
            <a:endParaRPr lang="en-US">
              <a:solidFill>
                <a:srgbClr val="898989"/>
              </a:solidFill>
            </a:endParaRPr>
          </a:p>
        </p:txBody>
      </p:sp>
      <p:sp>
        <p:nvSpPr>
          <p:cNvPr id="9220" name="Rectangle 2"/>
          <p:cNvSpPr txBox="1">
            <a:spLocks noChangeArrowheads="1"/>
          </p:cNvSpPr>
          <p:nvPr/>
        </p:nvSpPr>
        <p:spPr bwMode="auto">
          <a:xfrm>
            <a:off x="457200" y="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r>
              <a:rPr lang="en-GB" altLang="zh-TW" sz="3600" dirty="0">
                <a:solidFill>
                  <a:srgbClr val="0000FF"/>
                </a:solidFill>
              </a:rPr>
              <a:t>Conditional Update of Status Register </a:t>
            </a:r>
          </a:p>
          <a:p>
            <a:pPr algn="ctr" eaLnBrk="1" hangingPunct="1"/>
            <a:r>
              <a:rPr lang="en-GB" altLang="zh-TW" sz="3200" i="1" dirty="0">
                <a:solidFill>
                  <a:srgbClr val="FF0000"/>
                </a:solidFill>
              </a:rPr>
              <a:t>instruction&lt;s&gt;</a:t>
            </a:r>
            <a:endParaRPr lang="en-US" altLang="zh-TW" sz="4000" i="1" dirty="0">
              <a:solidFill>
                <a:srgbClr val="FF0000"/>
              </a:solidFill>
            </a:endParaRPr>
          </a:p>
        </p:txBody>
      </p:sp>
      <p:sp>
        <p:nvSpPr>
          <p:cNvPr id="9221" name="Rectangle 3"/>
          <p:cNvSpPr txBox="1">
            <a:spLocks noChangeArrowheads="1"/>
          </p:cNvSpPr>
          <p:nvPr/>
        </p:nvSpPr>
        <p:spPr bwMode="auto">
          <a:xfrm>
            <a:off x="228600" y="1066800"/>
            <a:ext cx="8534400" cy="367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spcBef>
                <a:spcPct val="20000"/>
              </a:spcBef>
              <a:buFont typeface="Arial" pitchFamily="34" charset="0"/>
              <a:buChar char="•"/>
            </a:pPr>
            <a:endParaRPr lang="en-US" altLang="zh-TW" sz="3200"/>
          </a:p>
        </p:txBody>
      </p:sp>
      <p:sp>
        <p:nvSpPr>
          <p:cNvPr id="9222" name="Rectangle 9"/>
          <p:cNvSpPr>
            <a:spLocks noChangeArrowheads="1"/>
          </p:cNvSpPr>
          <p:nvPr/>
        </p:nvSpPr>
        <p:spPr bwMode="auto">
          <a:xfrm>
            <a:off x="152400" y="1295400"/>
            <a:ext cx="8839200" cy="606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Font typeface="Arial" pitchFamily="34" charset="0"/>
              <a:buChar char="•"/>
            </a:pPr>
            <a:r>
              <a:rPr lang="en-US" sz="2400"/>
              <a:t>The processor execute the instructions pointed by Program Counter. It will </a:t>
            </a:r>
            <a:r>
              <a:rPr lang="en-US" sz="2400" i="1"/>
              <a:t>additionally</a:t>
            </a:r>
            <a:r>
              <a:rPr lang="en-US" sz="2400"/>
              <a:t> update the CPSR register if the instruction is appended with &lt;s&gt; :</a:t>
            </a:r>
          </a:p>
          <a:p>
            <a:pPr marL="742950" lvl="1" indent="-285750">
              <a:buFont typeface="Arial" pitchFamily="34" charset="0"/>
              <a:buChar char="•"/>
            </a:pPr>
            <a:r>
              <a:rPr lang="en-US" sz="2400"/>
              <a:t>N (negative), Z (zero), C(carry), V(overflow)</a:t>
            </a:r>
          </a:p>
          <a:p>
            <a:pPr marL="285750" indent="-285750">
              <a:spcBef>
                <a:spcPts val="1200"/>
              </a:spcBef>
              <a:buFont typeface="Arial" pitchFamily="34" charset="0"/>
              <a:buChar char="•"/>
            </a:pPr>
            <a:r>
              <a:rPr lang="en-US" sz="2400"/>
              <a:t>Example:</a:t>
            </a:r>
          </a:p>
          <a:p>
            <a:pPr marL="285750" indent="-285750"/>
            <a:r>
              <a:rPr lang="en-US" sz="2400"/>
              <a:t>	MOV</a:t>
            </a:r>
            <a:r>
              <a:rPr lang="en-US" sz="2400" b="1">
                <a:solidFill>
                  <a:srgbClr val="FF0000"/>
                </a:solidFill>
              </a:rPr>
              <a:t>S</a:t>
            </a:r>
            <a:r>
              <a:rPr lang="en-US" sz="2400"/>
              <a:t> R0, R1             ; will set the </a:t>
            </a:r>
            <a:r>
              <a:rPr lang="en-US" sz="2400" i="1"/>
              <a:t>N</a:t>
            </a:r>
            <a:r>
              <a:rPr lang="en-US" sz="2400"/>
              <a:t> and </a:t>
            </a:r>
            <a:r>
              <a:rPr lang="en-US" sz="2400" i="1"/>
              <a:t>Z</a:t>
            </a:r>
            <a:r>
              <a:rPr lang="en-US" sz="2400"/>
              <a:t> flags </a:t>
            </a:r>
          </a:p>
          <a:p>
            <a:pPr marL="285750" indent="-285750"/>
            <a:r>
              <a:rPr lang="en-US" sz="2400"/>
              <a:t>			          	; depending on the value of R1</a:t>
            </a:r>
          </a:p>
          <a:p>
            <a:pPr marL="285750" indent="-285750"/>
            <a:r>
              <a:rPr lang="en-US" sz="2400"/>
              <a:t>	MOV R0, R1		; CPSR will NOT be updated</a:t>
            </a:r>
          </a:p>
          <a:p>
            <a:pPr marL="285750" indent="-285750">
              <a:spcBef>
                <a:spcPts val="1200"/>
              </a:spcBef>
              <a:buFont typeface="Arial" pitchFamily="34" charset="0"/>
              <a:buChar char="•"/>
            </a:pPr>
            <a:r>
              <a:rPr lang="en-US" sz="2400"/>
              <a:t>The CPSR is updated depending on the result of the operation. For example:</a:t>
            </a:r>
          </a:p>
          <a:p>
            <a:pPr marL="285750" indent="-285750"/>
            <a:r>
              <a:rPr lang="en-US" sz="2400"/>
              <a:t>	ADDS R1, R2, R3	</a:t>
            </a:r>
          </a:p>
          <a:p>
            <a:pPr marL="285750" indent="-285750"/>
            <a:r>
              <a:rPr lang="en-US" sz="2400"/>
              <a:t>	if  R2 = -1, R3 = 1, then NZCV = 0110	; zero and carry set</a:t>
            </a:r>
          </a:p>
          <a:p>
            <a:pPr marL="285750" indent="-285750"/>
            <a:r>
              <a:rPr lang="en-US" sz="2400"/>
              <a:t>	if R2 = 10, R3 = -20, then NZCV = 1010 ; negative and carry set</a:t>
            </a:r>
          </a:p>
          <a:p>
            <a:pPr marL="285750" indent="-285750"/>
            <a:r>
              <a:rPr lang="en-US" sz="2400"/>
              <a:t>	</a:t>
            </a:r>
          </a:p>
          <a:p>
            <a:pPr marL="285750" indent="-285750"/>
            <a:endParaRPr lang="en-US" sz="2400" baseline="30000"/>
          </a:p>
          <a:p>
            <a:pPr marL="285750" indent="-285750">
              <a:buFont typeface="Arial" pitchFamily="34" charset="0"/>
              <a:buChar char="•"/>
            </a:pPr>
            <a:endParaRPr lang="en-US" sz="2400" baseline="30000"/>
          </a:p>
        </p:txBody>
      </p:sp>
    </p:spTree>
    <p:extLst>
      <p:ext uri="{BB962C8B-B14F-4D97-AF65-F5344CB8AC3E}">
        <p14:creationId xmlns:p14="http://schemas.microsoft.com/office/powerpoint/2010/main" val="21708535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ChangeArrowheads="1"/>
          </p:cNvSpPr>
          <p:nvPr/>
        </p:nvSpPr>
        <p:spPr bwMode="auto">
          <a:xfrm>
            <a:off x="431800" y="1219200"/>
            <a:ext cx="7797800" cy="417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nSpc>
                <a:spcPct val="110000"/>
              </a:lnSpc>
              <a:spcBef>
                <a:spcPct val="20000"/>
              </a:spcBef>
              <a:buClr>
                <a:schemeClr val="bg2"/>
              </a:buClr>
              <a:buSzPct val="75000"/>
              <a:buFontTx/>
              <a:buBlip>
                <a:blip r:embed="rId2"/>
              </a:buBlip>
            </a:pPr>
            <a:endParaRPr lang="en-US" sz="2000"/>
          </a:p>
        </p:txBody>
      </p:sp>
      <p:sp>
        <p:nvSpPr>
          <p:cNvPr id="1024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89C1EC7F-AE88-401E-B1A0-3C9AE6E4A7C9}" type="slidenum">
              <a:rPr lang="en-US">
                <a:solidFill>
                  <a:srgbClr val="898989"/>
                </a:solidFill>
              </a:rPr>
              <a:pPr eaLnBrk="1" hangingPunct="1"/>
              <a:t>48</a:t>
            </a:fld>
            <a:endParaRPr lang="en-US">
              <a:solidFill>
                <a:srgbClr val="898989"/>
              </a:solidFill>
            </a:endParaRPr>
          </a:p>
        </p:txBody>
      </p:sp>
      <p:sp>
        <p:nvSpPr>
          <p:cNvPr id="10244" name="Rectangle 3"/>
          <p:cNvSpPr txBox="1">
            <a:spLocks noChangeArrowheads="1"/>
          </p:cNvSpPr>
          <p:nvPr/>
        </p:nvSpPr>
        <p:spPr bwMode="auto">
          <a:xfrm>
            <a:off x="228600" y="1066800"/>
            <a:ext cx="8534400" cy="367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spcBef>
                <a:spcPct val="20000"/>
              </a:spcBef>
              <a:buFont typeface="Arial" pitchFamily="34" charset="0"/>
              <a:buChar char="•"/>
            </a:pPr>
            <a:endParaRPr lang="en-US" altLang="zh-TW" sz="3200"/>
          </a:p>
        </p:txBody>
      </p:sp>
      <p:sp>
        <p:nvSpPr>
          <p:cNvPr id="10245" name="Rectangle 9"/>
          <p:cNvSpPr>
            <a:spLocks noChangeArrowheads="1"/>
          </p:cNvSpPr>
          <p:nvPr/>
        </p:nvSpPr>
        <p:spPr bwMode="auto">
          <a:xfrm>
            <a:off x="228600" y="1112838"/>
            <a:ext cx="8839200" cy="530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Font typeface="Arial" pitchFamily="34" charset="0"/>
              <a:buChar char="•"/>
            </a:pPr>
            <a:r>
              <a:rPr lang="en-US" sz="2300"/>
              <a:t>Almost all ARM instruction contain a condition field which allows it to be executed conditionally. Add the postfix &lt;cc&gt; to specify condition.</a:t>
            </a:r>
          </a:p>
          <a:p>
            <a:pPr marL="285750" indent="-285750">
              <a:spcBef>
                <a:spcPts val="1200"/>
              </a:spcBef>
              <a:buFont typeface="Arial" pitchFamily="34" charset="0"/>
              <a:buChar char="•"/>
            </a:pPr>
            <a:r>
              <a:rPr lang="en-US" sz="2300"/>
              <a:t>Examples:</a:t>
            </a:r>
          </a:p>
          <a:p>
            <a:pPr marL="285750" indent="-285750">
              <a:spcBef>
                <a:spcPts val="1200"/>
              </a:spcBef>
            </a:pPr>
            <a:r>
              <a:rPr lang="en-US" sz="2300"/>
              <a:t>ADD</a:t>
            </a:r>
            <a:r>
              <a:rPr lang="en-US" sz="2300" b="1">
                <a:solidFill>
                  <a:srgbClr val="FF0000"/>
                </a:solidFill>
              </a:rPr>
              <a:t>S</a:t>
            </a:r>
            <a:r>
              <a:rPr lang="en-US" sz="2300"/>
              <a:t>      R0, R1, R2         ; R0 </a:t>
            </a:r>
            <a:r>
              <a:rPr lang="en-US" sz="2300">
                <a:sym typeface="Wingdings" pitchFamily="2" charset="2"/>
              </a:rPr>
              <a:t> R</a:t>
            </a:r>
            <a:r>
              <a:rPr lang="en-US" sz="2300"/>
              <a:t>1 + R2, update CPSR</a:t>
            </a:r>
          </a:p>
          <a:p>
            <a:pPr marL="285750" indent="-285750"/>
            <a:r>
              <a:rPr lang="en-US" sz="2300"/>
              <a:t>MOV</a:t>
            </a:r>
            <a:r>
              <a:rPr lang="en-US" sz="2300" b="1">
                <a:solidFill>
                  <a:srgbClr val="FF0000"/>
                </a:solidFill>
              </a:rPr>
              <a:t>EQ </a:t>
            </a:r>
            <a:r>
              <a:rPr lang="en-US" sz="2300"/>
              <a:t> R5, R1	            ; Conditional execution</a:t>
            </a:r>
          </a:p>
          <a:p>
            <a:pPr lvl="1">
              <a:spcBef>
                <a:spcPts val="1200"/>
              </a:spcBef>
            </a:pPr>
            <a:r>
              <a:rPr lang="en-US" sz="2300"/>
              <a:t>R5 is updated only if R0 (from previous addition) is equal to zero. Else the second instruction will not be executed.</a:t>
            </a:r>
          </a:p>
          <a:p>
            <a:pPr marL="285750" indent="-285750"/>
            <a:endParaRPr lang="en-US" sz="2300"/>
          </a:p>
          <a:p>
            <a:pPr marL="285750" indent="-285750"/>
            <a:r>
              <a:rPr lang="en-US" sz="2300"/>
              <a:t>MOV</a:t>
            </a:r>
            <a:r>
              <a:rPr lang="en-US" sz="2300" b="1">
                <a:solidFill>
                  <a:srgbClr val="FF0000"/>
                </a:solidFill>
              </a:rPr>
              <a:t>SEQ </a:t>
            </a:r>
            <a:r>
              <a:rPr lang="en-US" sz="2300"/>
              <a:t>R5, R1</a:t>
            </a:r>
            <a:r>
              <a:rPr lang="en-US" sz="2300" b="1">
                <a:solidFill>
                  <a:srgbClr val="FF0000"/>
                </a:solidFill>
              </a:rPr>
              <a:t>	            </a:t>
            </a:r>
            <a:r>
              <a:rPr lang="en-US" sz="2300"/>
              <a:t>; Conditional execution + update CPSR.</a:t>
            </a:r>
          </a:p>
          <a:p>
            <a:pPr marL="285750" indent="-285750">
              <a:spcBef>
                <a:spcPts val="1200"/>
              </a:spcBef>
              <a:buFont typeface="Arial" pitchFamily="34" charset="0"/>
              <a:buChar char="•"/>
            </a:pPr>
            <a:r>
              <a:rPr lang="en-US" sz="2300"/>
              <a:t>An instruction will be/will not be executed depending on </a:t>
            </a:r>
          </a:p>
          <a:p>
            <a:pPr lvl="1">
              <a:buFont typeface="Arial" pitchFamily="34" charset="0"/>
              <a:buChar char="•"/>
            </a:pPr>
            <a:r>
              <a:rPr lang="en-US" sz="2300"/>
              <a:t>The values of CPSR register which are updated by the a previously executed instruction (not necessarily the most recent one)</a:t>
            </a:r>
          </a:p>
          <a:p>
            <a:pPr lvl="1">
              <a:buFont typeface="Arial" pitchFamily="34" charset="0"/>
              <a:buChar char="•"/>
            </a:pPr>
            <a:r>
              <a:rPr lang="en-US" sz="2300"/>
              <a:t>The type of conditions that are specified by &lt;cc&gt;</a:t>
            </a:r>
            <a:endParaRPr lang="en-US" sz="2300" baseline="30000"/>
          </a:p>
        </p:txBody>
      </p:sp>
      <p:sp>
        <p:nvSpPr>
          <p:cNvPr id="10246" name="Rectangle 2"/>
          <p:cNvSpPr txBox="1">
            <a:spLocks noChangeArrowheads="1"/>
          </p:cNvSpPr>
          <p:nvPr/>
        </p:nvSpPr>
        <p:spPr bwMode="auto">
          <a:xfrm>
            <a:off x="457200" y="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r>
              <a:rPr lang="en-GB" altLang="zh-TW" sz="3600" dirty="0">
                <a:solidFill>
                  <a:srgbClr val="0000FF"/>
                </a:solidFill>
              </a:rPr>
              <a:t>Conditional Execution of Instructions</a:t>
            </a:r>
          </a:p>
          <a:p>
            <a:pPr algn="ctr" eaLnBrk="1" hangingPunct="1"/>
            <a:r>
              <a:rPr lang="en-GB" altLang="zh-TW" sz="3200" i="1" dirty="0">
                <a:solidFill>
                  <a:srgbClr val="FF0000"/>
                </a:solidFill>
              </a:rPr>
              <a:t>instruction&lt;cc&gt;</a:t>
            </a:r>
            <a:endParaRPr lang="en-US" altLang="zh-TW" sz="4000" i="1" dirty="0">
              <a:solidFill>
                <a:srgbClr val="FF0000"/>
              </a:solidFill>
            </a:endParaRPr>
          </a:p>
        </p:txBody>
      </p:sp>
    </p:spTree>
    <p:extLst>
      <p:ext uri="{BB962C8B-B14F-4D97-AF65-F5344CB8AC3E}">
        <p14:creationId xmlns:p14="http://schemas.microsoft.com/office/powerpoint/2010/main" val="41919221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ChangeArrowheads="1"/>
          </p:cNvSpPr>
          <p:nvPr/>
        </p:nvSpPr>
        <p:spPr bwMode="auto">
          <a:xfrm>
            <a:off x="431800" y="1219200"/>
            <a:ext cx="7797800" cy="417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nSpc>
                <a:spcPct val="110000"/>
              </a:lnSpc>
              <a:spcBef>
                <a:spcPct val="20000"/>
              </a:spcBef>
              <a:buClr>
                <a:schemeClr val="bg2"/>
              </a:buClr>
              <a:buSzPct val="75000"/>
              <a:buFontTx/>
              <a:buBlip>
                <a:blip r:embed="rId2"/>
              </a:buBlip>
            </a:pPr>
            <a:endParaRPr lang="en-US" sz="2000"/>
          </a:p>
        </p:txBody>
      </p:sp>
      <p:sp>
        <p:nvSpPr>
          <p:cNvPr id="1126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F443306F-9027-4A40-A8B3-197D6EA62F55}" type="slidenum">
              <a:rPr lang="en-US">
                <a:solidFill>
                  <a:srgbClr val="898989"/>
                </a:solidFill>
              </a:rPr>
              <a:pPr eaLnBrk="1" hangingPunct="1"/>
              <a:t>49</a:t>
            </a:fld>
            <a:endParaRPr lang="en-US">
              <a:solidFill>
                <a:srgbClr val="898989"/>
              </a:solidFill>
            </a:endParaRPr>
          </a:p>
        </p:txBody>
      </p:sp>
      <p:sp>
        <p:nvSpPr>
          <p:cNvPr id="11268" name="Rectangle 3"/>
          <p:cNvSpPr txBox="1">
            <a:spLocks noChangeArrowheads="1"/>
          </p:cNvSpPr>
          <p:nvPr/>
        </p:nvSpPr>
        <p:spPr bwMode="auto">
          <a:xfrm>
            <a:off x="228600" y="1066800"/>
            <a:ext cx="8534400" cy="367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spcBef>
                <a:spcPct val="20000"/>
              </a:spcBef>
              <a:buFont typeface="Arial" pitchFamily="34" charset="0"/>
              <a:buChar char="•"/>
            </a:pPr>
            <a:endParaRPr lang="en-US" altLang="zh-TW" sz="3200"/>
          </a:p>
        </p:txBody>
      </p:sp>
      <p:sp>
        <p:nvSpPr>
          <p:cNvPr id="11269" name="Rectangle 9"/>
          <p:cNvSpPr>
            <a:spLocks noChangeArrowheads="1"/>
          </p:cNvSpPr>
          <p:nvPr/>
        </p:nvSpPr>
        <p:spPr bwMode="auto">
          <a:xfrm>
            <a:off x="261938" y="1741488"/>
            <a:ext cx="81375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1"/>
            <a:endParaRPr lang="en-US" sz="2400" baseline="30000"/>
          </a:p>
        </p:txBody>
      </p:sp>
      <p:sp>
        <p:nvSpPr>
          <p:cNvPr id="11270" name="Rectangle 1"/>
          <p:cNvSpPr>
            <a:spLocks noChangeArrowheads="1"/>
          </p:cNvSpPr>
          <p:nvPr/>
        </p:nvSpPr>
        <p:spPr bwMode="auto">
          <a:xfrm>
            <a:off x="455613" y="1389063"/>
            <a:ext cx="73453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buFont typeface="Arial" pitchFamily="34" charset="0"/>
              <a:buChar char="•"/>
            </a:pPr>
            <a:r>
              <a:rPr lang="en-US" sz="2400"/>
              <a:t>The complete set of conditional flags &lt;cc&gt; that  can be used</a:t>
            </a:r>
          </a:p>
        </p:txBody>
      </p:sp>
      <p:pic>
        <p:nvPicPr>
          <p:cNvPr id="112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50" y="1916113"/>
            <a:ext cx="7935913" cy="441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72" name="Rectangle 2"/>
          <p:cNvSpPr txBox="1">
            <a:spLocks noChangeArrowheads="1"/>
          </p:cNvSpPr>
          <p:nvPr/>
        </p:nvSpPr>
        <p:spPr bwMode="auto">
          <a:xfrm>
            <a:off x="457200" y="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r>
              <a:rPr lang="en-GB" altLang="zh-TW" sz="3600" dirty="0">
                <a:solidFill>
                  <a:srgbClr val="0000FF"/>
                </a:solidFill>
              </a:rPr>
              <a:t>Conditional Execution of Instructions</a:t>
            </a:r>
          </a:p>
          <a:p>
            <a:pPr algn="ctr" eaLnBrk="1" hangingPunct="1"/>
            <a:r>
              <a:rPr lang="en-GB" altLang="zh-TW" sz="3200" i="1" dirty="0">
                <a:solidFill>
                  <a:srgbClr val="FF0000"/>
                </a:solidFill>
              </a:rPr>
              <a:t>instruction&lt;cc&gt;</a:t>
            </a:r>
            <a:endParaRPr lang="en-US" altLang="zh-TW" sz="4000" i="1" dirty="0">
              <a:solidFill>
                <a:srgbClr val="FF0000"/>
              </a:solidFill>
            </a:endParaRPr>
          </a:p>
        </p:txBody>
      </p:sp>
    </p:spTree>
    <p:extLst>
      <p:ext uri="{BB962C8B-B14F-4D97-AF65-F5344CB8AC3E}">
        <p14:creationId xmlns:p14="http://schemas.microsoft.com/office/powerpoint/2010/main" val="27950892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304800" y="1219200"/>
            <a:ext cx="8610600" cy="5105400"/>
          </a:xfrm>
        </p:spPr>
        <p:txBody>
          <a:bodyPr/>
          <a:lstStyle/>
          <a:p>
            <a:pPr eaLnBrk="1" hangingPunct="1">
              <a:spcBef>
                <a:spcPts val="1200"/>
              </a:spcBef>
            </a:pPr>
            <a:r>
              <a:rPr lang="en-US" sz="2000" dirty="0" smtClean="0"/>
              <a:t>Emerged around early 1980s with IBM 801, Stanford MIPS and UC-Berkeley RISC 1 and 2.</a:t>
            </a:r>
          </a:p>
          <a:p>
            <a:pPr eaLnBrk="1" hangingPunct="1">
              <a:spcBef>
                <a:spcPts val="1200"/>
              </a:spcBef>
            </a:pPr>
            <a:r>
              <a:rPr lang="en-US" sz="2000" dirty="0" smtClean="0"/>
              <a:t>Designers found that existing processor ISAs had extensive instructions that were too complex. </a:t>
            </a:r>
          </a:p>
          <a:p>
            <a:pPr eaLnBrk="1" hangingPunct="1">
              <a:spcBef>
                <a:spcPts val="1200"/>
              </a:spcBef>
            </a:pPr>
            <a:r>
              <a:rPr lang="en-US" sz="2000" dirty="0" smtClean="0"/>
              <a:t>Design philosophy: use the minimum set of instruction set to carry out all essential operations</a:t>
            </a:r>
          </a:p>
          <a:p>
            <a:pPr lvl="1" eaLnBrk="1" hangingPunct="1">
              <a:spcBef>
                <a:spcPts val="1200"/>
              </a:spcBef>
            </a:pPr>
            <a:r>
              <a:rPr lang="en-US" sz="1800" b="1" i="1" dirty="0" smtClean="0"/>
              <a:t>Once cycle execution time</a:t>
            </a:r>
            <a:r>
              <a:rPr lang="en-US" sz="1800" i="1" dirty="0" smtClean="0"/>
              <a:t>: </a:t>
            </a:r>
            <a:r>
              <a:rPr lang="en-US" sz="1800" dirty="0" smtClean="0"/>
              <a:t>RISC processors have a CPI of one cycle owing to a simple instruction set</a:t>
            </a:r>
          </a:p>
          <a:p>
            <a:pPr lvl="1" eaLnBrk="1" hangingPunct="1">
              <a:spcBef>
                <a:spcPts val="1200"/>
              </a:spcBef>
            </a:pPr>
            <a:r>
              <a:rPr lang="en-US" sz="1800" b="1" i="1" dirty="0" smtClean="0"/>
              <a:t>Pipelining</a:t>
            </a:r>
            <a:r>
              <a:rPr lang="en-US" sz="1800" dirty="0" smtClean="0"/>
              <a:t>: Allows the simultaneous execution of multiple instruction by breaking the instruction into multiple independent stages/parts.</a:t>
            </a:r>
          </a:p>
          <a:p>
            <a:pPr lvl="1" eaLnBrk="1" hangingPunct="1">
              <a:spcBef>
                <a:spcPts val="1200"/>
              </a:spcBef>
            </a:pPr>
            <a:r>
              <a:rPr lang="en-US" sz="1800" b="1" i="1" dirty="0" smtClean="0"/>
              <a:t>Large number of registers</a:t>
            </a:r>
            <a:r>
              <a:rPr lang="en-US" sz="1800" dirty="0" smtClean="0"/>
              <a:t>: The savings in complexity for a smaller instruction set translates to a larger number of registers. This helps to minimize the overhead caused by passing parameters on the stack (in the memory) by directing the subroutine to use a subset of registers</a:t>
            </a:r>
          </a:p>
          <a:p>
            <a:pPr lvl="1" eaLnBrk="1" hangingPunct="1">
              <a:spcBef>
                <a:spcPts val="1200"/>
              </a:spcBef>
            </a:pPr>
            <a:endParaRPr lang="en-US" sz="1800" dirty="0" smtClean="0"/>
          </a:p>
        </p:txBody>
      </p:sp>
      <p:sp>
        <p:nvSpPr>
          <p:cNvPr id="921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DCBC2A33-C220-4686-9A1F-A295530247F2}" type="slidenum">
              <a:rPr lang="en-US" smtClean="0">
                <a:solidFill>
                  <a:srgbClr val="898989"/>
                </a:solidFill>
              </a:rPr>
              <a:pPr eaLnBrk="1" hangingPunct="1"/>
              <a:t>5</a:t>
            </a:fld>
            <a:endParaRPr lang="en-US" smtClean="0">
              <a:solidFill>
                <a:srgbClr val="898989"/>
              </a:solidFill>
            </a:endParaRPr>
          </a:p>
        </p:txBody>
      </p:sp>
      <p:sp>
        <p:nvSpPr>
          <p:cNvPr id="6" name="Title 1"/>
          <p:cNvSpPr>
            <a:spLocks noGrp="1"/>
          </p:cNvSpPr>
          <p:nvPr>
            <p:ph type="title"/>
          </p:nvPr>
        </p:nvSpPr>
        <p:spPr/>
        <p:txBody>
          <a:bodyPr rtlCol="0">
            <a:normAutofit fontScale="90000"/>
          </a:bodyPr>
          <a:lstStyle/>
          <a:p>
            <a:pPr eaLnBrk="1" fontAlgn="auto" hangingPunct="1">
              <a:spcAft>
                <a:spcPts val="0"/>
              </a:spcAft>
              <a:defRPr/>
            </a:pPr>
            <a:r>
              <a:rPr lang="en-US" dirty="0" smtClean="0">
                <a:solidFill>
                  <a:srgbClr val="0000FF"/>
                </a:solidFill>
              </a:rPr>
              <a:t>Reduced Instruction </a:t>
            </a:r>
            <a:r>
              <a:rPr lang="en-US" dirty="0">
                <a:solidFill>
                  <a:srgbClr val="0000FF"/>
                </a:solidFill>
              </a:rPr>
              <a:t>Set Computing </a:t>
            </a:r>
            <a:r>
              <a:rPr lang="en-US" dirty="0" smtClean="0">
                <a:solidFill>
                  <a:srgbClr val="0000FF"/>
                </a:solidFill>
              </a:rPr>
              <a:t>(RISC</a:t>
            </a:r>
            <a:r>
              <a:rPr lang="en-US" dirty="0">
                <a:solidFill>
                  <a:srgbClr val="0000FF"/>
                </a:solidFill>
              </a:rPr>
              <a:t>)</a:t>
            </a:r>
          </a:p>
        </p:txBody>
      </p:sp>
    </p:spTree>
    <p:extLst>
      <p:ext uri="{BB962C8B-B14F-4D97-AF65-F5344CB8AC3E}">
        <p14:creationId xmlns:p14="http://schemas.microsoft.com/office/powerpoint/2010/main" val="210678895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ChangeArrowheads="1"/>
          </p:cNvSpPr>
          <p:nvPr/>
        </p:nvSpPr>
        <p:spPr bwMode="auto">
          <a:xfrm>
            <a:off x="431800" y="1219200"/>
            <a:ext cx="7797800" cy="417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nSpc>
                <a:spcPct val="110000"/>
              </a:lnSpc>
              <a:spcBef>
                <a:spcPct val="20000"/>
              </a:spcBef>
              <a:buClr>
                <a:schemeClr val="bg2"/>
              </a:buClr>
              <a:buSzPct val="75000"/>
              <a:buFontTx/>
              <a:buBlip>
                <a:blip r:embed="rId2"/>
              </a:buBlip>
            </a:pPr>
            <a:endParaRPr lang="en-US" sz="2000"/>
          </a:p>
        </p:txBody>
      </p:sp>
      <p:sp>
        <p:nvSpPr>
          <p:cNvPr id="1229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FC122B29-753B-443D-9EFD-18BD2832905C}" type="slidenum">
              <a:rPr lang="en-US">
                <a:solidFill>
                  <a:srgbClr val="898989"/>
                </a:solidFill>
              </a:rPr>
              <a:pPr eaLnBrk="1" hangingPunct="1"/>
              <a:t>50</a:t>
            </a:fld>
            <a:endParaRPr lang="en-US">
              <a:solidFill>
                <a:srgbClr val="898989"/>
              </a:solidFill>
            </a:endParaRPr>
          </a:p>
        </p:txBody>
      </p:sp>
      <p:sp>
        <p:nvSpPr>
          <p:cNvPr id="12292" name="Rectangle 3"/>
          <p:cNvSpPr txBox="1">
            <a:spLocks noChangeArrowheads="1"/>
          </p:cNvSpPr>
          <p:nvPr/>
        </p:nvSpPr>
        <p:spPr bwMode="auto">
          <a:xfrm>
            <a:off x="228600" y="1066800"/>
            <a:ext cx="8534400" cy="367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spcBef>
                <a:spcPct val="20000"/>
              </a:spcBef>
              <a:buFont typeface="Arial" pitchFamily="34" charset="0"/>
              <a:buChar char="•"/>
            </a:pPr>
            <a:endParaRPr lang="en-US" altLang="zh-TW" sz="3200"/>
          </a:p>
        </p:txBody>
      </p:sp>
      <p:sp>
        <p:nvSpPr>
          <p:cNvPr id="12293" name="Rectangle 9"/>
          <p:cNvSpPr>
            <a:spLocks noChangeArrowheads="1"/>
          </p:cNvSpPr>
          <p:nvPr/>
        </p:nvSpPr>
        <p:spPr bwMode="auto">
          <a:xfrm>
            <a:off x="261938" y="1741488"/>
            <a:ext cx="81375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1"/>
            <a:endParaRPr lang="en-US" sz="2400" baseline="30000"/>
          </a:p>
        </p:txBody>
      </p:sp>
      <p:sp>
        <p:nvSpPr>
          <p:cNvPr id="12294" name="Rectangle 2"/>
          <p:cNvSpPr>
            <a:spLocks noChangeArrowheads="1"/>
          </p:cNvSpPr>
          <p:nvPr/>
        </p:nvSpPr>
        <p:spPr bwMode="auto">
          <a:xfrm>
            <a:off x="201613" y="1066800"/>
            <a:ext cx="8623300" cy="609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buFont typeface="Arial" pitchFamily="34" charset="0"/>
              <a:buChar char="•"/>
            </a:pPr>
            <a:r>
              <a:rPr lang="en-US" sz="2400" i="1"/>
              <a:t>Greater (GT, GE) </a:t>
            </a:r>
            <a:r>
              <a:rPr lang="en-US" sz="2400"/>
              <a:t>and </a:t>
            </a:r>
            <a:r>
              <a:rPr lang="en-US" sz="2400" i="1"/>
              <a:t>Less (LT, LE) </a:t>
            </a:r>
            <a:r>
              <a:rPr lang="en-US" sz="2400"/>
              <a:t>conditions are used for signed number</a:t>
            </a:r>
          </a:p>
          <a:p>
            <a:pPr marL="342900" indent="-342900">
              <a:buFont typeface="Arial" pitchFamily="34" charset="0"/>
              <a:buChar char="•"/>
            </a:pPr>
            <a:r>
              <a:rPr lang="en-US" sz="2400" i="1"/>
              <a:t>Higher</a:t>
            </a:r>
            <a:r>
              <a:rPr lang="en-US" sz="2400"/>
              <a:t> (HI, HS) and </a:t>
            </a:r>
            <a:r>
              <a:rPr lang="en-US" sz="2400" i="1"/>
              <a:t>Lower (LO, LS) </a:t>
            </a:r>
            <a:r>
              <a:rPr lang="en-US" sz="2400"/>
              <a:t>conditions are used for unsigned number</a:t>
            </a:r>
          </a:p>
          <a:p>
            <a:pPr marL="342900" indent="-342900">
              <a:buFont typeface="Arial" pitchFamily="34" charset="0"/>
              <a:buChar char="•"/>
            </a:pPr>
            <a:r>
              <a:rPr lang="en-US" sz="2400"/>
              <a:t>Can also be used after the comparison (CMP) instruction. </a:t>
            </a:r>
          </a:p>
          <a:p>
            <a:pPr marL="342900" indent="-342900"/>
            <a:r>
              <a:rPr lang="en-US" sz="2400">
                <a:hlinkClick r:id="rId3" action="ppaction://hlinkfile"/>
              </a:rPr>
              <a:t>Example 1</a:t>
            </a:r>
            <a:r>
              <a:rPr lang="en-US" sz="2400"/>
              <a:t>:</a:t>
            </a:r>
          </a:p>
          <a:p>
            <a:pPr marL="342900" indent="-342900"/>
            <a:r>
              <a:rPr lang="en-US" sz="2200"/>
              <a:t>Assume R1 = 0xFFFFFFFF and R2 = 0x00000001</a:t>
            </a:r>
          </a:p>
          <a:p>
            <a:pPr marL="342900" indent="-342900"/>
            <a:r>
              <a:rPr lang="en-US" sz="2200"/>
              <a:t>	</a:t>
            </a:r>
          </a:p>
          <a:p>
            <a:pPr marL="342900" indent="-342900"/>
            <a:r>
              <a:rPr lang="en-US" sz="2200"/>
              <a:t>CMP </a:t>
            </a:r>
            <a:r>
              <a:rPr lang="en-US" sz="2200" b="1">
                <a:solidFill>
                  <a:srgbClr val="FF0000"/>
                </a:solidFill>
              </a:rPr>
              <a:t>R2</a:t>
            </a:r>
            <a:r>
              <a:rPr lang="en-US" sz="2200" b="1"/>
              <a:t>, </a:t>
            </a:r>
            <a:r>
              <a:rPr lang="en-US" sz="2200" b="1">
                <a:solidFill>
                  <a:srgbClr val="FF0000"/>
                </a:solidFill>
              </a:rPr>
              <a:t>R1</a:t>
            </a:r>
            <a:r>
              <a:rPr lang="en-US" sz="2200"/>
              <a:t>	 </a:t>
            </a:r>
            <a:r>
              <a:rPr lang="en-US" sz="2200">
                <a:solidFill>
                  <a:srgbClr val="0070C0"/>
                </a:solidFill>
              </a:rPr>
              <a:t>; Is the </a:t>
            </a:r>
            <a:r>
              <a:rPr lang="en-US" sz="2200" b="1">
                <a:solidFill>
                  <a:srgbClr val="FF0000"/>
                </a:solidFill>
              </a:rPr>
              <a:t>signed</a:t>
            </a:r>
            <a:r>
              <a:rPr lang="en-US" sz="2200">
                <a:solidFill>
                  <a:srgbClr val="FF0000"/>
                </a:solidFill>
              </a:rPr>
              <a:t> </a:t>
            </a:r>
            <a:r>
              <a:rPr lang="en-US" sz="2200">
                <a:solidFill>
                  <a:srgbClr val="0070C0"/>
                </a:solidFill>
              </a:rPr>
              <a:t>value of R2 greater than R1?</a:t>
            </a:r>
          </a:p>
          <a:p>
            <a:pPr marL="342900" indent="-342900"/>
            <a:r>
              <a:rPr lang="en-US" sz="2200"/>
              <a:t>BGT LOC	 </a:t>
            </a:r>
            <a:r>
              <a:rPr lang="en-US" sz="2200">
                <a:solidFill>
                  <a:srgbClr val="0070C0"/>
                </a:solidFill>
              </a:rPr>
              <a:t>; </a:t>
            </a:r>
            <a:r>
              <a:rPr lang="en-US" sz="2200" b="1">
                <a:solidFill>
                  <a:srgbClr val="0070C0"/>
                </a:solidFill>
              </a:rPr>
              <a:t>YES</a:t>
            </a:r>
            <a:r>
              <a:rPr lang="en-US" sz="2200">
                <a:solidFill>
                  <a:srgbClr val="0070C0"/>
                </a:solidFill>
              </a:rPr>
              <a:t> (1&gt;-1), branch to </a:t>
            </a:r>
            <a:r>
              <a:rPr lang="en-US" sz="2200" i="1">
                <a:solidFill>
                  <a:srgbClr val="0070C0"/>
                </a:solidFill>
              </a:rPr>
              <a:t>LOC</a:t>
            </a:r>
            <a:endParaRPr lang="en-US" sz="2200">
              <a:solidFill>
                <a:srgbClr val="0070C0"/>
              </a:solidFill>
            </a:endParaRPr>
          </a:p>
          <a:p>
            <a:pPr marL="342900" indent="-342900"/>
            <a:endParaRPr lang="en-US" sz="2200"/>
          </a:p>
          <a:p>
            <a:pPr marL="342900" indent="-342900"/>
            <a:r>
              <a:rPr lang="en-US" sz="2200"/>
              <a:t>CMP </a:t>
            </a:r>
            <a:r>
              <a:rPr lang="en-US" sz="2200" b="1">
                <a:solidFill>
                  <a:srgbClr val="FF0000"/>
                </a:solidFill>
              </a:rPr>
              <a:t>R2</a:t>
            </a:r>
            <a:r>
              <a:rPr lang="en-US" sz="2200" b="1"/>
              <a:t>, </a:t>
            </a:r>
            <a:r>
              <a:rPr lang="en-US" sz="2200" b="1">
                <a:solidFill>
                  <a:srgbClr val="FF0000"/>
                </a:solidFill>
              </a:rPr>
              <a:t>R1</a:t>
            </a:r>
            <a:r>
              <a:rPr lang="en-US" sz="2200"/>
              <a:t>	 </a:t>
            </a:r>
            <a:r>
              <a:rPr lang="en-US" sz="2200">
                <a:solidFill>
                  <a:srgbClr val="0070C0"/>
                </a:solidFill>
              </a:rPr>
              <a:t>; Is the </a:t>
            </a:r>
            <a:r>
              <a:rPr lang="en-US" sz="2200" b="1">
                <a:solidFill>
                  <a:srgbClr val="FF0000"/>
                </a:solidFill>
              </a:rPr>
              <a:t>unsigned</a:t>
            </a:r>
            <a:r>
              <a:rPr lang="en-US" sz="2200">
                <a:solidFill>
                  <a:srgbClr val="0070C0"/>
                </a:solidFill>
              </a:rPr>
              <a:t> value of R2 greater than R1?</a:t>
            </a:r>
          </a:p>
          <a:p>
            <a:pPr marL="342900" indent="-342900"/>
            <a:r>
              <a:rPr lang="en-US" sz="2200"/>
              <a:t>BHI LOC	        	 </a:t>
            </a:r>
            <a:r>
              <a:rPr lang="en-US" sz="2200">
                <a:solidFill>
                  <a:srgbClr val="0070C0"/>
                </a:solidFill>
              </a:rPr>
              <a:t>; </a:t>
            </a:r>
            <a:r>
              <a:rPr lang="en-US" sz="2200" b="1">
                <a:solidFill>
                  <a:srgbClr val="0070C0"/>
                </a:solidFill>
              </a:rPr>
              <a:t>NO</a:t>
            </a:r>
            <a:r>
              <a:rPr lang="en-US" sz="2200">
                <a:solidFill>
                  <a:srgbClr val="0070C0"/>
                </a:solidFill>
              </a:rPr>
              <a:t> (1&lt; 4294967295), do not branch</a:t>
            </a:r>
          </a:p>
          <a:p>
            <a:pPr marL="342900" indent="-342900"/>
            <a:r>
              <a:rPr lang="en-US" sz="2200"/>
              <a:t>	……</a:t>
            </a:r>
          </a:p>
          <a:p>
            <a:pPr marL="342900" indent="-342900"/>
            <a:r>
              <a:rPr lang="en-US" sz="2400">
                <a:hlinkClick r:id="rId4" action="ppaction://hlinkfile"/>
              </a:rPr>
              <a:t>Example 2</a:t>
            </a:r>
            <a:r>
              <a:rPr lang="en-US" sz="2400"/>
              <a:t>   		</a:t>
            </a:r>
            <a:r>
              <a:rPr lang="en-US" sz="2400">
                <a:hlinkClick r:id="rId5" action="ppaction://hlinkfile"/>
              </a:rPr>
              <a:t>Example3</a:t>
            </a:r>
            <a:endParaRPr lang="en-US" sz="2400"/>
          </a:p>
          <a:p>
            <a:pPr marL="342900" indent="-342900"/>
            <a:endParaRPr lang="en-US" sz="2400"/>
          </a:p>
          <a:p>
            <a:pPr marL="342900" indent="-342900"/>
            <a:endParaRPr lang="en-US" sz="2200"/>
          </a:p>
        </p:txBody>
      </p:sp>
      <p:sp>
        <p:nvSpPr>
          <p:cNvPr id="12295" name="Rectangle 2"/>
          <p:cNvSpPr txBox="1">
            <a:spLocks noChangeArrowheads="1"/>
          </p:cNvSpPr>
          <p:nvPr/>
        </p:nvSpPr>
        <p:spPr bwMode="auto">
          <a:xfrm>
            <a:off x="457200" y="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r>
              <a:rPr lang="en-GB" altLang="zh-TW" sz="3600" dirty="0">
                <a:solidFill>
                  <a:srgbClr val="0000FF"/>
                </a:solidFill>
              </a:rPr>
              <a:t>Conditional Execution of Instructions</a:t>
            </a:r>
          </a:p>
          <a:p>
            <a:pPr algn="ctr" eaLnBrk="1" hangingPunct="1"/>
            <a:r>
              <a:rPr lang="en-GB" altLang="zh-TW" sz="3200" i="1" dirty="0">
                <a:solidFill>
                  <a:srgbClr val="FF0000"/>
                </a:solidFill>
              </a:rPr>
              <a:t>instruction&lt;cc&gt;</a:t>
            </a:r>
            <a:endParaRPr lang="en-US" altLang="zh-TW" sz="4000" i="1" dirty="0">
              <a:solidFill>
                <a:srgbClr val="FF0000"/>
              </a:solidFill>
            </a:endParaRPr>
          </a:p>
        </p:txBody>
      </p:sp>
    </p:spTree>
    <p:extLst>
      <p:ext uri="{BB962C8B-B14F-4D97-AF65-F5344CB8AC3E}">
        <p14:creationId xmlns:p14="http://schemas.microsoft.com/office/powerpoint/2010/main" val="386573392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608263"/>
            <a:ext cx="8229600" cy="1143000"/>
          </a:xfrm>
        </p:spPr>
        <p:txBody>
          <a:bodyPr/>
          <a:lstStyle/>
          <a:p>
            <a:r>
              <a:rPr lang="en-US" dirty="0" smtClean="0">
                <a:solidFill>
                  <a:srgbClr val="0000FF"/>
                </a:solidFill>
              </a:rPr>
              <a:t>SHIFTER OPERAND</a:t>
            </a:r>
            <a:endParaRPr lang="en-US" dirty="0"/>
          </a:p>
        </p:txBody>
      </p:sp>
      <p:sp>
        <p:nvSpPr>
          <p:cNvPr id="819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5BEF2F60-174A-4D52-AA00-76737BE06CBB}" type="slidenum">
              <a:rPr lang="en-US">
                <a:solidFill>
                  <a:srgbClr val="898989"/>
                </a:solidFill>
              </a:rPr>
              <a:pPr eaLnBrk="1" hangingPunct="1"/>
              <a:t>51</a:t>
            </a:fld>
            <a:endParaRPr lang="en-US">
              <a:solidFill>
                <a:srgbClr val="898989"/>
              </a:solidFill>
            </a:endParaRPr>
          </a:p>
        </p:txBody>
      </p:sp>
    </p:spTree>
    <p:extLst>
      <p:ext uri="{BB962C8B-B14F-4D97-AF65-F5344CB8AC3E}">
        <p14:creationId xmlns:p14="http://schemas.microsoft.com/office/powerpoint/2010/main" val="18090017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txBox="1">
            <a:spLocks noChangeArrowheads="1"/>
          </p:cNvSpPr>
          <p:nvPr/>
        </p:nvSpPr>
        <p:spPr bwMode="auto">
          <a:xfrm>
            <a:off x="457200" y="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r>
              <a:rPr lang="en-GB" altLang="zh-TW" sz="3600" dirty="0">
                <a:solidFill>
                  <a:srgbClr val="0000FF"/>
                </a:solidFill>
              </a:rPr>
              <a:t>Shifter Operand</a:t>
            </a:r>
          </a:p>
          <a:p>
            <a:pPr algn="ctr" eaLnBrk="1" hangingPunct="1"/>
            <a:r>
              <a:rPr lang="en-GB" altLang="zh-TW" sz="3200" i="1" dirty="0">
                <a:solidFill>
                  <a:srgbClr val="FF0000"/>
                </a:solidFill>
              </a:rPr>
              <a:t>Instruction &lt;Rd&gt;,&lt;Rs1&gt;,&lt;</a:t>
            </a:r>
            <a:r>
              <a:rPr lang="en-GB" altLang="zh-TW" sz="3200" i="1" dirty="0" err="1">
                <a:solidFill>
                  <a:srgbClr val="FF0000"/>
                </a:solidFill>
              </a:rPr>
              <a:t>shifter_operand</a:t>
            </a:r>
            <a:r>
              <a:rPr lang="en-GB" altLang="zh-TW" sz="3200" i="1" dirty="0">
                <a:solidFill>
                  <a:srgbClr val="FF0000"/>
                </a:solidFill>
              </a:rPr>
              <a:t>&gt;</a:t>
            </a:r>
          </a:p>
          <a:p>
            <a:pPr algn="ctr" eaLnBrk="1" hangingPunct="1"/>
            <a:r>
              <a:rPr lang="en-GB" altLang="zh-TW" sz="3200" i="1" dirty="0">
                <a:solidFill>
                  <a:srgbClr val="FF0000"/>
                </a:solidFill>
              </a:rPr>
              <a:t>Instruction &lt;Rd&gt;, &lt;</a:t>
            </a:r>
            <a:r>
              <a:rPr lang="en-GB" altLang="zh-TW" sz="3200" i="1" dirty="0" err="1">
                <a:solidFill>
                  <a:srgbClr val="FF0000"/>
                </a:solidFill>
              </a:rPr>
              <a:t>shifter_operand</a:t>
            </a:r>
            <a:r>
              <a:rPr lang="en-GB" altLang="zh-TW" sz="3200" i="1" dirty="0">
                <a:solidFill>
                  <a:srgbClr val="FF0000"/>
                </a:solidFill>
              </a:rPr>
              <a:t>&gt;</a:t>
            </a:r>
            <a:endParaRPr lang="en-US" altLang="zh-TW" sz="4000" i="1" dirty="0">
              <a:solidFill>
                <a:srgbClr val="FF0000"/>
              </a:solidFill>
            </a:endParaRPr>
          </a:p>
        </p:txBody>
      </p:sp>
      <p:sp>
        <p:nvSpPr>
          <p:cNvPr id="13315" name="Slide Number Placeholder 1"/>
          <p:cNvSpPr>
            <a:spLocks noGrp="1"/>
          </p:cNvSpPr>
          <p:nvPr>
            <p:ph type="sldNum" sz="quarter" idx="12"/>
          </p:nvPr>
        </p:nvSpPr>
        <p:spPr bwMode="auto">
          <a:xfrm>
            <a:off x="7772400" y="6356350"/>
            <a:ext cx="914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FCF072D1-447C-492F-B764-399F6BCA91A7}" type="slidenum">
              <a:rPr lang="en-US">
                <a:solidFill>
                  <a:srgbClr val="898989"/>
                </a:solidFill>
              </a:rPr>
              <a:pPr eaLnBrk="1" hangingPunct="1"/>
              <a:t>52</a:t>
            </a:fld>
            <a:endParaRPr lang="en-US">
              <a:solidFill>
                <a:srgbClr val="898989"/>
              </a:solidFill>
            </a:endParaRPr>
          </a:p>
        </p:txBody>
      </p:sp>
      <p:graphicFrame>
        <p:nvGraphicFramePr>
          <p:cNvPr id="8" name="Table 7"/>
          <p:cNvGraphicFramePr>
            <a:graphicFrameLocks noGrp="1"/>
          </p:cNvGraphicFramePr>
          <p:nvPr/>
        </p:nvGraphicFramePr>
        <p:xfrm>
          <a:off x="228600" y="1633538"/>
          <a:ext cx="8458200" cy="5005110"/>
        </p:xfrm>
        <a:graphic>
          <a:graphicData uri="http://schemas.openxmlformats.org/drawingml/2006/table">
            <a:tbl>
              <a:tblPr/>
              <a:tblGrid>
                <a:gridCol w="4114800"/>
                <a:gridCol w="2082800"/>
                <a:gridCol w="2260600"/>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pitchFamily="34" charset="0"/>
                        </a:rPr>
                        <a:t>Name</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pitchFamily="34" charset="0"/>
                        </a:rPr>
                        <a:t>Shifter_Operand</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pitchFamily="34" charset="0"/>
                        </a:rPr>
                        <a:t>Example</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587375">
                <a:tc>
                  <a:txBody>
                    <a:bodyPr/>
                    <a:lstStyle/>
                    <a:p>
                      <a:pPr marL="457200" marR="0" lvl="0" indent="-457200" algn="l" defTabSz="914400" rtl="0" eaLnBrk="1" fontAlgn="base" latinLnBrk="0" hangingPunct="1">
                        <a:lnSpc>
                          <a:spcPct val="100000"/>
                        </a:lnSpc>
                        <a:spcBef>
                          <a:spcPct val="0"/>
                        </a:spcBef>
                        <a:spcAft>
                          <a:spcPct val="0"/>
                        </a:spcAft>
                        <a:buClrTx/>
                        <a:buSzTx/>
                        <a:buFontTx/>
                        <a:buAutoNum type="arabicParenBoth"/>
                        <a:tabLst/>
                      </a:pPr>
                      <a:r>
                        <a:rPr kumimoji="0" lang="en-US" sz="2000" b="1" i="0" u="none" strike="noStrike" cap="none" normalizeH="0" baseline="0" smtClean="0">
                          <a:ln>
                            <a:noFill/>
                          </a:ln>
                          <a:solidFill>
                            <a:srgbClr val="000000"/>
                          </a:solidFill>
                          <a:effectLst/>
                          <a:latin typeface="Calibri" pitchFamily="34" charset="0"/>
                          <a:cs typeface="Arial" pitchFamily="34" charset="0"/>
                        </a:rPr>
                        <a:t>Immediate</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1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pitchFamily="34" charset="0"/>
                        </a:rPr>
                        <a:t>#Value</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1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pitchFamily="34" charset="0"/>
                        </a:rPr>
                        <a:t>MOV R0, #2</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1DE"/>
                    </a:solidFill>
                  </a:tcPr>
                </a:tc>
              </a:tr>
              <a:tr h="4953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00"/>
                          </a:solidFill>
                          <a:effectLst/>
                          <a:latin typeface="Calibri" pitchFamily="34" charset="0"/>
                          <a:cs typeface="Arial" pitchFamily="34" charset="0"/>
                        </a:rPr>
                        <a:t>(2)  Register Direct</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pitchFamily="34" charset="0"/>
                        </a:rPr>
                        <a:t>Rs2</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pitchFamily="34" charset="0"/>
                        </a:rPr>
                        <a:t>MOV R0, R1</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solidFill>
                  </a:tcPr>
                </a:tc>
              </a:tr>
              <a:tr h="593725">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00"/>
                          </a:solidFill>
                          <a:effectLst/>
                          <a:latin typeface="Calibri" pitchFamily="34" charset="0"/>
                          <a:cs typeface="Arial" pitchFamily="34" charset="0"/>
                        </a:rPr>
                        <a:t>(3)  Register Direct + Barrel Shifter</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B9B8"/>
                    </a:solidFill>
                  </a:tcPr>
                </a:tc>
                <a:tc hMerge="1">
                  <a:txBody>
                    <a:bodyPr/>
                    <a:lstStyle/>
                    <a:p>
                      <a:endParaRPr lang="en-US"/>
                    </a:p>
                  </a:txBody>
                  <a:tcPr/>
                </a:tc>
                <a:tc hMerge="1">
                  <a:txBody>
                    <a:bodyPr/>
                    <a:lstStyle/>
                    <a:p>
                      <a:endParaRPr lang="en-US"/>
                    </a:p>
                  </a:txBody>
                  <a:tcPr/>
                </a:tc>
              </a:tr>
              <a:tr h="396875">
                <a:tc>
                  <a:txBody>
                    <a:bodyPr/>
                    <a:lstStyle/>
                    <a:p>
                      <a:pPr marL="630238"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alibri" pitchFamily="34" charset="0"/>
                          <a:cs typeface="Arial" pitchFamily="34" charset="0"/>
                        </a:rPr>
                        <a:t>a) Logical Left-Shift (LSL)</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B9B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pitchFamily="34" charset="0"/>
                        </a:rPr>
                        <a:t>Rs2, LSL &lt;shift&gt;</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B9B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pitchFamily="34" charset="0"/>
                        </a:rPr>
                        <a:t>Add R1, R2, LSL #2</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B9B8"/>
                    </a:solidFill>
                  </a:tcPr>
                </a:tc>
              </a:tr>
              <a:tr h="639763">
                <a:tc>
                  <a:txBody>
                    <a:bodyPr/>
                    <a:lstStyle/>
                    <a:p>
                      <a:pPr marL="630238"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alibri" pitchFamily="34" charset="0"/>
                          <a:cs typeface="Arial" pitchFamily="34" charset="0"/>
                        </a:rPr>
                        <a:t>b) Logical Right-Shift (LSR)</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B9B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pitchFamily="34" charset="0"/>
                        </a:rPr>
                        <a:t>Rs2, LSR &lt;shift&gt;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Calibri" pitchFamily="34" charset="0"/>
                        <a:cs typeface="Arial" pitchFamily="34"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B9B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pitchFamily="34" charset="0"/>
                        </a:rPr>
                        <a:t>Add R1, R2, LSR #2</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Calibri" pitchFamily="34" charset="0"/>
                        <a:cs typeface="Arial" pitchFamily="34"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B9B8"/>
                    </a:solidFill>
                  </a:tcPr>
                </a:tc>
              </a:tr>
              <a:tr h="639763">
                <a:tc>
                  <a:txBody>
                    <a:bodyPr/>
                    <a:lstStyle/>
                    <a:p>
                      <a:pPr marL="630238"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alibri" pitchFamily="34" charset="0"/>
                          <a:cs typeface="Arial" pitchFamily="34" charset="0"/>
                        </a:rPr>
                        <a:t>c) Arithmetic Right-Shift (ASR)</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B9B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pitchFamily="34" charset="0"/>
                        </a:rPr>
                        <a:t>Rs2, ASR &lt;shift&gt;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Calibri" pitchFamily="34" charset="0"/>
                        <a:cs typeface="Arial" pitchFamily="34"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B9B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pitchFamily="34" charset="0"/>
                        </a:rPr>
                        <a:t>Add R1, R2, ASR #2</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Calibri" pitchFamily="34" charset="0"/>
                        <a:cs typeface="Arial" pitchFamily="34"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B9B8"/>
                    </a:solidFill>
                  </a:tcPr>
                </a:tc>
              </a:tr>
              <a:tr h="639763">
                <a:tc>
                  <a:txBody>
                    <a:bodyPr/>
                    <a:lstStyle/>
                    <a:p>
                      <a:pPr marL="630238"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alibri" pitchFamily="34" charset="0"/>
                          <a:cs typeface="Arial" pitchFamily="34" charset="0"/>
                        </a:rPr>
                        <a:t>d) Rotate Right (ROR)</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B9B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pitchFamily="34" charset="0"/>
                        </a:rPr>
                        <a:t>Rs2, ROR &lt;shift&gt;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Calibri" pitchFamily="34" charset="0"/>
                        <a:cs typeface="Arial" pitchFamily="34"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B9B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pitchFamily="34" charset="0"/>
                        </a:rPr>
                        <a:t>Add R1, R2, ROR #2</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Calibri" pitchFamily="34" charset="0"/>
                        <a:cs typeface="Arial" pitchFamily="34"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B9B8"/>
                    </a:solidFill>
                  </a:tcPr>
                </a:tc>
              </a:tr>
              <a:tr h="639763">
                <a:tc>
                  <a:txBody>
                    <a:bodyPr/>
                    <a:lstStyle/>
                    <a:p>
                      <a:pPr marL="630238"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alibri" pitchFamily="34" charset="0"/>
                          <a:cs typeface="Arial" pitchFamily="34" charset="0"/>
                        </a:rPr>
                        <a:t>e) Rotate Right Extended (RRX)</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B9B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pitchFamily="34" charset="0"/>
                        </a:rPr>
                        <a:t>Rs2, RRX&lt;shift&gt;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Calibri" pitchFamily="34" charset="0"/>
                        <a:cs typeface="Arial" pitchFamily="34"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B9B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pitchFamily="34" charset="0"/>
                        </a:rPr>
                        <a:t>Add R1, R2, RRX #2</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Calibri" pitchFamily="34" charset="0"/>
                        <a:cs typeface="Arial" pitchFamily="34"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B9B8"/>
                    </a:solidFill>
                  </a:tcPr>
                </a:tc>
              </a:tr>
            </a:tbl>
          </a:graphicData>
        </a:graphic>
      </p:graphicFrame>
    </p:spTree>
    <p:extLst>
      <p:ext uri="{BB962C8B-B14F-4D97-AF65-F5344CB8AC3E}">
        <p14:creationId xmlns:p14="http://schemas.microsoft.com/office/powerpoint/2010/main" val="2976327784"/>
      </p:ext>
    </p:extLst>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8"/>
          <p:cNvSpPr>
            <a:spLocks noChangeArrowheads="1"/>
          </p:cNvSpPr>
          <p:nvPr/>
        </p:nvSpPr>
        <p:spPr bwMode="auto">
          <a:xfrm>
            <a:off x="271463" y="1676400"/>
            <a:ext cx="8872537"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ts val="1200"/>
              </a:spcBef>
            </a:pPr>
            <a:r>
              <a:rPr lang="en-US" sz="2800" b="1" dirty="0" smtClean="0"/>
              <a:t>Immediate</a:t>
            </a:r>
            <a:endParaRPr lang="en-US" sz="2800" b="1" dirty="0"/>
          </a:p>
          <a:p>
            <a:pPr marL="466725" indent="-466725">
              <a:spcBef>
                <a:spcPts val="600"/>
              </a:spcBef>
              <a:buFont typeface="Arial" pitchFamily="34" charset="0"/>
              <a:buChar char="•"/>
            </a:pPr>
            <a:r>
              <a:rPr lang="en-US" sz="2400" dirty="0"/>
              <a:t>The simplest addressing mode is to take an </a:t>
            </a:r>
            <a:r>
              <a:rPr lang="en-US" sz="2400" i="1" dirty="0"/>
              <a:t>immediate</a:t>
            </a:r>
            <a:r>
              <a:rPr lang="en-US" sz="2400" dirty="0"/>
              <a:t> value, as the 2</a:t>
            </a:r>
            <a:r>
              <a:rPr lang="en-US" sz="2400" baseline="30000" dirty="0"/>
              <a:t>nd</a:t>
            </a:r>
            <a:r>
              <a:rPr lang="en-US" sz="2400" dirty="0"/>
              <a:t> operand.</a:t>
            </a:r>
          </a:p>
          <a:p>
            <a:pPr marL="466725" indent="-466725">
              <a:spcBef>
                <a:spcPts val="600"/>
              </a:spcBef>
              <a:buFont typeface="Arial" pitchFamily="34" charset="0"/>
              <a:buChar char="•"/>
            </a:pPr>
            <a:r>
              <a:rPr lang="en-US" sz="2400" dirty="0"/>
              <a:t>All ARM instructions are 32 bits long. </a:t>
            </a:r>
          </a:p>
          <a:p>
            <a:pPr marL="466725" indent="-466725">
              <a:spcBef>
                <a:spcPts val="600"/>
              </a:spcBef>
              <a:buFont typeface="Arial" pitchFamily="34" charset="0"/>
              <a:buChar char="•"/>
            </a:pPr>
            <a:r>
              <a:rPr lang="en-US" sz="2400" dirty="0"/>
              <a:t>The operand is embedded within the instruction word and occupies 8 bit. This gives </a:t>
            </a:r>
            <a:r>
              <a:rPr lang="en-US" sz="2400" u="sng" dirty="0"/>
              <a:t>a range of 0 to 255 </a:t>
            </a:r>
            <a:r>
              <a:rPr lang="en-US" sz="2400" dirty="0"/>
              <a:t>for immediate value.</a:t>
            </a:r>
          </a:p>
          <a:p>
            <a:pPr marL="466725" indent="-466725">
              <a:spcBef>
                <a:spcPts val="600"/>
              </a:spcBef>
              <a:buFont typeface="Arial" pitchFamily="34" charset="0"/>
              <a:buChar char="•"/>
            </a:pPr>
            <a:r>
              <a:rPr lang="en-US" sz="2400" dirty="0"/>
              <a:t>Example: </a:t>
            </a:r>
          </a:p>
          <a:p>
            <a:pPr>
              <a:spcBef>
                <a:spcPts val="600"/>
              </a:spcBef>
            </a:pPr>
            <a:r>
              <a:rPr lang="en-US" sz="2400" b="1" i="1" dirty="0">
                <a:solidFill>
                  <a:srgbClr val="FF0000"/>
                </a:solidFill>
              </a:rPr>
              <a:t>	</a:t>
            </a:r>
            <a:r>
              <a:rPr lang="en-US" sz="2400" dirty="0"/>
              <a:t>MOV  R0, #0xC  </a:t>
            </a:r>
          </a:p>
          <a:p>
            <a:pPr>
              <a:spcBef>
                <a:spcPts val="600"/>
              </a:spcBef>
            </a:pPr>
            <a:endParaRPr lang="en-US" sz="2400" b="1" i="1" dirty="0">
              <a:solidFill>
                <a:srgbClr val="0000FF"/>
              </a:solidFill>
            </a:endParaRPr>
          </a:p>
          <a:p>
            <a:pPr>
              <a:spcBef>
                <a:spcPts val="600"/>
              </a:spcBef>
            </a:pPr>
            <a:endParaRPr lang="en-US" sz="2400" dirty="0"/>
          </a:p>
          <a:p>
            <a:pPr>
              <a:spcBef>
                <a:spcPts val="600"/>
              </a:spcBef>
            </a:pPr>
            <a:r>
              <a:rPr lang="en-US" sz="2400" dirty="0"/>
              <a:t>	ADD R0, R1, #4 	; R0 </a:t>
            </a:r>
            <a:r>
              <a:rPr lang="en-US" sz="2400" dirty="0">
                <a:sym typeface="Wingdings" pitchFamily="2" charset="2"/>
              </a:rPr>
              <a:t> R1 + 4</a:t>
            </a:r>
            <a:r>
              <a:rPr lang="en-US" sz="2400" dirty="0"/>
              <a:t> </a:t>
            </a:r>
            <a:r>
              <a:rPr lang="en-US" sz="2400" i="1" dirty="0">
                <a:solidFill>
                  <a:srgbClr val="0070C0"/>
                </a:solidFill>
              </a:rPr>
              <a:t>	</a:t>
            </a:r>
            <a:endParaRPr lang="en-US" sz="2400" dirty="0">
              <a:solidFill>
                <a:srgbClr val="0000FF"/>
              </a:solidFill>
            </a:endParaRPr>
          </a:p>
        </p:txBody>
      </p:sp>
      <p:sp>
        <p:nvSpPr>
          <p:cNvPr id="14339" name="Slide Number Placeholder 1"/>
          <p:cNvSpPr>
            <a:spLocks noGrp="1"/>
          </p:cNvSpPr>
          <p:nvPr>
            <p:ph type="sldNum" sz="quarter" idx="12"/>
          </p:nvPr>
        </p:nvSpPr>
        <p:spPr bwMode="auto">
          <a:xfrm>
            <a:off x="7772400" y="6356350"/>
            <a:ext cx="914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0FF5A164-96FC-4599-899D-FDB79E07B133}" type="slidenum">
              <a:rPr lang="en-US">
                <a:solidFill>
                  <a:srgbClr val="898989"/>
                </a:solidFill>
              </a:rPr>
              <a:pPr eaLnBrk="1" hangingPunct="1"/>
              <a:t>53</a:t>
            </a:fld>
            <a:endParaRPr lang="en-US">
              <a:solidFill>
                <a:srgbClr val="898989"/>
              </a:solidFill>
            </a:endParaRPr>
          </a:p>
        </p:txBody>
      </p:sp>
      <p:sp>
        <p:nvSpPr>
          <p:cNvPr id="14340" name="Rectangle 3"/>
          <p:cNvSpPr>
            <a:spLocks noChangeArrowheads="1"/>
          </p:cNvSpPr>
          <p:nvPr/>
        </p:nvSpPr>
        <p:spPr bwMode="auto">
          <a:xfrm>
            <a:off x="4289425" y="4932363"/>
            <a:ext cx="2892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14341" name="Rectangle 42"/>
          <p:cNvSpPr>
            <a:spLocks noChangeArrowheads="1"/>
          </p:cNvSpPr>
          <p:nvPr/>
        </p:nvSpPr>
        <p:spPr bwMode="auto">
          <a:xfrm>
            <a:off x="3848100" y="4719638"/>
            <a:ext cx="1471613"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90000"/>
              </a:lnSpc>
              <a:spcBef>
                <a:spcPct val="50000"/>
              </a:spcBef>
            </a:pPr>
            <a:r>
              <a:rPr lang="en-US" sz="2400" b="1">
                <a:latin typeface="Arial" pitchFamily="34" charset="0"/>
              </a:rPr>
              <a:t>R0</a:t>
            </a:r>
          </a:p>
        </p:txBody>
      </p:sp>
      <p:sp>
        <p:nvSpPr>
          <p:cNvPr id="14342" name="Rectangle 43"/>
          <p:cNvSpPr>
            <a:spLocks noChangeArrowheads="1"/>
          </p:cNvSpPr>
          <p:nvPr/>
        </p:nvSpPr>
        <p:spPr bwMode="auto">
          <a:xfrm>
            <a:off x="4960938" y="4572000"/>
            <a:ext cx="2182812" cy="7207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90000"/>
              </a:lnSpc>
            </a:pPr>
            <a:r>
              <a:rPr lang="en-US" sz="2400" b="1">
                <a:latin typeface="Arial" pitchFamily="34" charset="0"/>
              </a:rPr>
              <a:t>0x0000 000C</a:t>
            </a:r>
          </a:p>
        </p:txBody>
      </p:sp>
      <p:sp>
        <p:nvSpPr>
          <p:cNvPr id="14343" name="Rectangle 2"/>
          <p:cNvSpPr txBox="1">
            <a:spLocks noChangeArrowheads="1"/>
          </p:cNvSpPr>
          <p:nvPr/>
        </p:nvSpPr>
        <p:spPr bwMode="auto">
          <a:xfrm>
            <a:off x="0" y="0"/>
            <a:ext cx="914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r>
              <a:rPr lang="en-GB" altLang="zh-TW" sz="3600" dirty="0">
                <a:solidFill>
                  <a:srgbClr val="0000FF"/>
                </a:solidFill>
              </a:rPr>
              <a:t>Shifter Operand </a:t>
            </a:r>
            <a:r>
              <a:rPr lang="en-GB" altLang="zh-TW" sz="3600" dirty="0" smtClean="0">
                <a:solidFill>
                  <a:srgbClr val="0000FF"/>
                </a:solidFill>
              </a:rPr>
              <a:t>1: Immediate</a:t>
            </a:r>
            <a:endParaRPr lang="en-GB" altLang="zh-TW" sz="3600" dirty="0">
              <a:solidFill>
                <a:srgbClr val="0000FF"/>
              </a:solidFill>
            </a:endParaRPr>
          </a:p>
          <a:p>
            <a:pPr algn="ctr" eaLnBrk="1" hangingPunct="1"/>
            <a:r>
              <a:rPr lang="en-GB" altLang="zh-TW" sz="3200" i="1" dirty="0">
                <a:solidFill>
                  <a:srgbClr val="FF0000"/>
                </a:solidFill>
              </a:rPr>
              <a:t>Instruction &lt;Rd&gt;,&lt;Rs1&gt;,&lt;</a:t>
            </a:r>
            <a:r>
              <a:rPr lang="en-GB" altLang="zh-TW" sz="3200" i="1" dirty="0" err="1">
                <a:solidFill>
                  <a:srgbClr val="FF0000"/>
                </a:solidFill>
              </a:rPr>
              <a:t>shifter_operand</a:t>
            </a:r>
            <a:r>
              <a:rPr lang="en-GB" altLang="zh-TW" sz="3200" i="1" dirty="0">
                <a:solidFill>
                  <a:srgbClr val="FF0000"/>
                </a:solidFill>
              </a:rPr>
              <a:t>&gt;</a:t>
            </a:r>
          </a:p>
          <a:p>
            <a:pPr algn="ctr" eaLnBrk="1" hangingPunct="1"/>
            <a:r>
              <a:rPr lang="en-GB" altLang="zh-TW" sz="3200" i="1" dirty="0">
                <a:solidFill>
                  <a:srgbClr val="FF0000"/>
                </a:solidFill>
              </a:rPr>
              <a:t>Instruction &lt;Rd&gt;,&lt;</a:t>
            </a:r>
            <a:r>
              <a:rPr lang="en-GB" altLang="zh-TW" sz="3200" i="1" dirty="0" err="1">
                <a:solidFill>
                  <a:srgbClr val="FF0000"/>
                </a:solidFill>
              </a:rPr>
              <a:t>shifter_operand</a:t>
            </a:r>
            <a:r>
              <a:rPr lang="en-GB" altLang="zh-TW" sz="3200" i="1" dirty="0">
                <a:solidFill>
                  <a:srgbClr val="FF0000"/>
                </a:solidFill>
              </a:rPr>
              <a:t>&gt;</a:t>
            </a:r>
            <a:endParaRPr lang="en-US" altLang="zh-TW" sz="4000" i="1" dirty="0">
              <a:solidFill>
                <a:srgbClr val="FF0000"/>
              </a:solidFill>
            </a:endParaRPr>
          </a:p>
          <a:p>
            <a:pPr algn="ctr" eaLnBrk="1" hangingPunct="1"/>
            <a:endParaRPr lang="en-US" altLang="zh-TW" sz="4000" i="1" dirty="0">
              <a:solidFill>
                <a:srgbClr val="FF0000"/>
              </a:solidFill>
            </a:endParaRPr>
          </a:p>
        </p:txBody>
      </p:sp>
    </p:spTree>
    <p:extLst>
      <p:ext uri="{BB962C8B-B14F-4D97-AF65-F5344CB8AC3E}">
        <p14:creationId xmlns:p14="http://schemas.microsoft.com/office/powerpoint/2010/main" val="3359942302"/>
      </p:ext>
    </p:extLst>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1"/>
          <p:cNvSpPr>
            <a:spLocks noGrp="1"/>
          </p:cNvSpPr>
          <p:nvPr>
            <p:ph type="sldNum" sz="quarter" idx="12"/>
          </p:nvPr>
        </p:nvSpPr>
        <p:spPr bwMode="auto">
          <a:xfrm>
            <a:off x="7772400" y="6356350"/>
            <a:ext cx="914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1B8535CA-7F3C-4830-B2FE-0EBA1A49699F}" type="slidenum">
              <a:rPr lang="en-US">
                <a:solidFill>
                  <a:srgbClr val="898989"/>
                </a:solidFill>
              </a:rPr>
              <a:pPr eaLnBrk="1" hangingPunct="1"/>
              <a:t>54</a:t>
            </a:fld>
            <a:endParaRPr lang="en-US">
              <a:solidFill>
                <a:srgbClr val="898989"/>
              </a:solidFill>
            </a:endParaRPr>
          </a:p>
        </p:txBody>
      </p:sp>
      <p:sp>
        <p:nvSpPr>
          <p:cNvPr id="15363" name="Rectangle 3"/>
          <p:cNvSpPr>
            <a:spLocks noChangeArrowheads="1"/>
          </p:cNvSpPr>
          <p:nvPr/>
        </p:nvSpPr>
        <p:spPr bwMode="auto">
          <a:xfrm>
            <a:off x="4618038" y="5961063"/>
            <a:ext cx="2890837"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15364" name="Rectangle 6"/>
          <p:cNvSpPr>
            <a:spLocks noChangeArrowheads="1"/>
          </p:cNvSpPr>
          <p:nvPr/>
        </p:nvSpPr>
        <p:spPr bwMode="auto">
          <a:xfrm>
            <a:off x="2486025" y="3573463"/>
            <a:ext cx="1471613"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90000"/>
              </a:lnSpc>
              <a:spcBef>
                <a:spcPct val="50000"/>
              </a:spcBef>
            </a:pPr>
            <a:r>
              <a:rPr lang="en-US" sz="2400" b="1">
                <a:latin typeface="Arial" pitchFamily="34" charset="0"/>
              </a:rPr>
              <a:t>R0</a:t>
            </a:r>
          </a:p>
        </p:txBody>
      </p:sp>
      <p:sp>
        <p:nvSpPr>
          <p:cNvPr id="15365" name="Rectangle 7"/>
          <p:cNvSpPr>
            <a:spLocks noChangeArrowheads="1"/>
          </p:cNvSpPr>
          <p:nvPr/>
        </p:nvSpPr>
        <p:spPr bwMode="auto">
          <a:xfrm>
            <a:off x="3657600" y="3524250"/>
            <a:ext cx="2181225" cy="5270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90000"/>
              </a:lnSpc>
            </a:pPr>
            <a:r>
              <a:rPr lang="en-US" sz="2400" b="1">
                <a:latin typeface="Arial" pitchFamily="34" charset="0"/>
              </a:rPr>
              <a:t>0x0000 4000</a:t>
            </a:r>
          </a:p>
        </p:txBody>
      </p:sp>
      <p:sp>
        <p:nvSpPr>
          <p:cNvPr id="15366" name="Rectangle 9"/>
          <p:cNvSpPr>
            <a:spLocks noChangeArrowheads="1"/>
          </p:cNvSpPr>
          <p:nvPr/>
        </p:nvSpPr>
        <p:spPr bwMode="auto">
          <a:xfrm>
            <a:off x="2486025" y="4451350"/>
            <a:ext cx="1471613"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90000"/>
              </a:lnSpc>
              <a:spcBef>
                <a:spcPct val="50000"/>
              </a:spcBef>
            </a:pPr>
            <a:r>
              <a:rPr lang="en-US" sz="2400" b="1">
                <a:latin typeface="Arial" pitchFamily="34" charset="0"/>
              </a:rPr>
              <a:t>R1</a:t>
            </a:r>
          </a:p>
        </p:txBody>
      </p:sp>
      <p:sp>
        <p:nvSpPr>
          <p:cNvPr id="15367" name="Rectangle 10"/>
          <p:cNvSpPr>
            <a:spLocks noChangeArrowheads="1"/>
          </p:cNvSpPr>
          <p:nvPr/>
        </p:nvSpPr>
        <p:spPr bwMode="auto">
          <a:xfrm>
            <a:off x="3657600" y="4379913"/>
            <a:ext cx="2181225" cy="5318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90000"/>
              </a:lnSpc>
            </a:pPr>
            <a:r>
              <a:rPr lang="en-US" sz="2400" b="1">
                <a:latin typeface="Arial" pitchFamily="34" charset="0"/>
              </a:rPr>
              <a:t>xxxx xxxx</a:t>
            </a:r>
          </a:p>
        </p:txBody>
      </p:sp>
      <p:sp>
        <p:nvSpPr>
          <p:cNvPr id="2" name="Curved Left Arrow 1"/>
          <p:cNvSpPr/>
          <p:nvPr/>
        </p:nvSpPr>
        <p:spPr>
          <a:xfrm>
            <a:off x="5807075" y="3633788"/>
            <a:ext cx="838200" cy="9525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chemeClr val="tx1"/>
              </a:solidFill>
              <a:cs typeface="Arial" pitchFamily="34" charset="0"/>
            </a:endParaRPr>
          </a:p>
        </p:txBody>
      </p:sp>
      <p:sp>
        <p:nvSpPr>
          <p:cNvPr id="15369" name="Rectangle 12"/>
          <p:cNvSpPr>
            <a:spLocks noChangeArrowheads="1"/>
          </p:cNvSpPr>
          <p:nvPr/>
        </p:nvSpPr>
        <p:spPr bwMode="auto">
          <a:xfrm>
            <a:off x="325438" y="1281113"/>
            <a:ext cx="8493125" cy="458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ts val="1200"/>
              </a:spcBef>
            </a:pPr>
            <a:r>
              <a:rPr lang="en-US" sz="2800" b="1" dirty="0" smtClean="0"/>
              <a:t>Register Direct</a:t>
            </a:r>
            <a:endParaRPr lang="en-US" sz="2800" b="1" dirty="0"/>
          </a:p>
          <a:p>
            <a:pPr marL="466725" indent="-466725">
              <a:spcBef>
                <a:spcPts val="600"/>
              </a:spcBef>
              <a:buFont typeface="Arial" pitchFamily="34" charset="0"/>
              <a:buChar char="•"/>
            </a:pPr>
            <a:r>
              <a:rPr lang="en-US" sz="2400" dirty="0"/>
              <a:t>The </a:t>
            </a:r>
            <a:r>
              <a:rPr lang="en-US" sz="2400" i="1" dirty="0"/>
              <a:t>Register</a:t>
            </a:r>
            <a:r>
              <a:rPr lang="en-US" sz="2400" dirty="0"/>
              <a:t> </a:t>
            </a:r>
            <a:r>
              <a:rPr lang="en-US" sz="2400" i="1" dirty="0"/>
              <a:t>Direct </a:t>
            </a:r>
            <a:r>
              <a:rPr lang="en-US" sz="2400" dirty="0"/>
              <a:t>addressing mode transfers data between registers</a:t>
            </a:r>
          </a:p>
          <a:p>
            <a:pPr marL="466725" indent="-466725">
              <a:spcBef>
                <a:spcPts val="600"/>
              </a:spcBef>
              <a:buFont typeface="Arial" pitchFamily="34" charset="0"/>
              <a:buChar char="•"/>
            </a:pPr>
            <a:r>
              <a:rPr lang="en-US" sz="2400" dirty="0"/>
              <a:t>Example: Transfers register content from R0 to R1</a:t>
            </a:r>
          </a:p>
          <a:p>
            <a:pPr lvl="1">
              <a:spcBef>
                <a:spcPts val="600"/>
              </a:spcBef>
            </a:pPr>
            <a:r>
              <a:rPr lang="en-US" sz="2400" dirty="0"/>
              <a:t>MOV R1, R0</a:t>
            </a:r>
          </a:p>
          <a:p>
            <a:pPr lvl="1">
              <a:spcBef>
                <a:spcPts val="600"/>
              </a:spcBef>
            </a:pPr>
            <a:endParaRPr lang="en-US" sz="2400" dirty="0"/>
          </a:p>
          <a:p>
            <a:pPr lvl="1">
              <a:spcBef>
                <a:spcPts val="600"/>
              </a:spcBef>
            </a:pPr>
            <a:endParaRPr lang="en-US" sz="2400" dirty="0"/>
          </a:p>
          <a:p>
            <a:pPr lvl="1">
              <a:spcBef>
                <a:spcPts val="600"/>
              </a:spcBef>
            </a:pPr>
            <a:endParaRPr lang="en-US" sz="2400" dirty="0"/>
          </a:p>
          <a:p>
            <a:pPr lvl="1">
              <a:spcBef>
                <a:spcPts val="600"/>
              </a:spcBef>
            </a:pPr>
            <a:endParaRPr lang="en-US" sz="2400" dirty="0"/>
          </a:p>
          <a:p>
            <a:pPr lvl="1">
              <a:spcBef>
                <a:spcPts val="600"/>
              </a:spcBef>
            </a:pPr>
            <a:r>
              <a:rPr lang="en-US" sz="2400" dirty="0"/>
              <a:t>ADD R1, R2, R3 </a:t>
            </a:r>
            <a:r>
              <a:rPr lang="en-US" sz="3200" dirty="0"/>
              <a:t>       </a:t>
            </a:r>
            <a:r>
              <a:rPr lang="en-US" sz="2400" dirty="0"/>
              <a:t>; R1 </a:t>
            </a:r>
            <a:r>
              <a:rPr lang="en-US" sz="2400" dirty="0">
                <a:sym typeface="Wingdings" pitchFamily="2" charset="2"/>
              </a:rPr>
              <a:t> R2 + R3</a:t>
            </a:r>
            <a:r>
              <a:rPr lang="en-US" sz="3200" i="1" dirty="0">
                <a:solidFill>
                  <a:srgbClr val="0070C0"/>
                </a:solidFill>
              </a:rPr>
              <a:t>	</a:t>
            </a:r>
            <a:endParaRPr lang="en-US" sz="3200" dirty="0">
              <a:solidFill>
                <a:srgbClr val="0000FF"/>
              </a:solidFill>
            </a:endParaRPr>
          </a:p>
        </p:txBody>
      </p:sp>
      <p:sp>
        <p:nvSpPr>
          <p:cNvPr id="15370" name="Rectangle 2"/>
          <p:cNvSpPr txBox="1">
            <a:spLocks noChangeArrowheads="1"/>
          </p:cNvSpPr>
          <p:nvPr/>
        </p:nvSpPr>
        <p:spPr bwMode="auto">
          <a:xfrm>
            <a:off x="0" y="0"/>
            <a:ext cx="914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r>
              <a:rPr lang="en-GB" altLang="zh-TW" sz="3600" dirty="0">
                <a:solidFill>
                  <a:srgbClr val="0000FF"/>
                </a:solidFill>
              </a:rPr>
              <a:t>Shifter Operand </a:t>
            </a:r>
            <a:r>
              <a:rPr lang="en-GB" altLang="zh-TW" sz="3600" dirty="0" smtClean="0">
                <a:solidFill>
                  <a:srgbClr val="0000FF"/>
                </a:solidFill>
              </a:rPr>
              <a:t>2: Register Direct</a:t>
            </a:r>
            <a:endParaRPr lang="en-GB" altLang="zh-TW" sz="3600" dirty="0">
              <a:solidFill>
                <a:srgbClr val="0000FF"/>
              </a:solidFill>
            </a:endParaRPr>
          </a:p>
          <a:p>
            <a:pPr algn="ctr" eaLnBrk="1" hangingPunct="1"/>
            <a:r>
              <a:rPr lang="en-GB" altLang="zh-TW" sz="3200" i="1" dirty="0">
                <a:solidFill>
                  <a:srgbClr val="FF0000"/>
                </a:solidFill>
              </a:rPr>
              <a:t>Instruction &lt;Rd&gt;,&lt;Rs1(Opt)&gt;,&lt;</a:t>
            </a:r>
            <a:r>
              <a:rPr lang="en-GB" altLang="zh-TW" sz="3200" i="1" dirty="0" err="1">
                <a:solidFill>
                  <a:srgbClr val="FF0000"/>
                </a:solidFill>
              </a:rPr>
              <a:t>shifter_operand</a:t>
            </a:r>
            <a:r>
              <a:rPr lang="en-GB" altLang="zh-TW" sz="3200" i="1" dirty="0">
                <a:solidFill>
                  <a:srgbClr val="FF0000"/>
                </a:solidFill>
              </a:rPr>
              <a:t>&gt;</a:t>
            </a:r>
          </a:p>
          <a:p>
            <a:pPr algn="ctr" eaLnBrk="1" hangingPunct="1"/>
            <a:endParaRPr lang="en-US" altLang="zh-TW" sz="4000" i="1" dirty="0">
              <a:solidFill>
                <a:srgbClr val="FF0000"/>
              </a:solidFill>
            </a:endParaRPr>
          </a:p>
        </p:txBody>
      </p:sp>
    </p:spTree>
    <p:extLst>
      <p:ext uri="{BB962C8B-B14F-4D97-AF65-F5344CB8AC3E}">
        <p14:creationId xmlns:p14="http://schemas.microsoft.com/office/powerpoint/2010/main" val="3473348022"/>
      </p:ext>
    </p:extLst>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384175" y="4629150"/>
            <a:ext cx="1903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16387" name="Rectangle 3"/>
          <p:cNvSpPr>
            <a:spLocks noChangeArrowheads="1"/>
          </p:cNvSpPr>
          <p:nvPr/>
        </p:nvSpPr>
        <p:spPr bwMode="auto">
          <a:xfrm>
            <a:off x="3035300" y="4991100"/>
            <a:ext cx="2890838"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16388" name="Rectangle 4"/>
          <p:cNvSpPr>
            <a:spLocks noChangeArrowheads="1"/>
          </p:cNvSpPr>
          <p:nvPr/>
        </p:nvSpPr>
        <p:spPr bwMode="auto">
          <a:xfrm>
            <a:off x="384175" y="4629150"/>
            <a:ext cx="1903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16389" name="Rectangle 5"/>
          <p:cNvSpPr>
            <a:spLocks noChangeArrowheads="1"/>
          </p:cNvSpPr>
          <p:nvPr/>
        </p:nvSpPr>
        <p:spPr bwMode="auto">
          <a:xfrm>
            <a:off x="3035300" y="4991100"/>
            <a:ext cx="2890838"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grpSp>
        <p:nvGrpSpPr>
          <p:cNvPr id="16390" name="Group 31"/>
          <p:cNvGrpSpPr>
            <a:grpSpLocks/>
          </p:cNvGrpSpPr>
          <p:nvPr/>
        </p:nvGrpSpPr>
        <p:grpSpPr bwMode="auto">
          <a:xfrm>
            <a:off x="257175" y="2054225"/>
            <a:ext cx="3171825" cy="3522663"/>
            <a:chOff x="201" y="1067"/>
            <a:chExt cx="2737" cy="2857"/>
          </a:xfrm>
        </p:grpSpPr>
        <p:sp>
          <p:nvSpPr>
            <p:cNvPr id="16395" name="Rectangle 9"/>
            <p:cNvSpPr>
              <a:spLocks noChangeArrowheads="1"/>
            </p:cNvSpPr>
            <p:nvPr/>
          </p:nvSpPr>
          <p:spPr bwMode="auto">
            <a:xfrm>
              <a:off x="201" y="1096"/>
              <a:ext cx="1363"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sz="2000"/>
                <a:t>Operand 1</a:t>
              </a:r>
            </a:p>
          </p:txBody>
        </p:sp>
        <p:sp>
          <p:nvSpPr>
            <p:cNvPr id="16396" name="Rectangle 10"/>
            <p:cNvSpPr>
              <a:spLocks noChangeArrowheads="1"/>
            </p:cNvSpPr>
            <p:nvPr/>
          </p:nvSpPr>
          <p:spPr bwMode="auto">
            <a:xfrm>
              <a:off x="934" y="3599"/>
              <a:ext cx="918"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sz="2000"/>
                <a:t>Result</a:t>
              </a:r>
            </a:p>
          </p:txBody>
        </p:sp>
        <p:grpSp>
          <p:nvGrpSpPr>
            <p:cNvPr id="16397" name="Group 30"/>
            <p:cNvGrpSpPr>
              <a:grpSpLocks/>
            </p:cNvGrpSpPr>
            <p:nvPr/>
          </p:nvGrpSpPr>
          <p:grpSpPr bwMode="auto">
            <a:xfrm>
              <a:off x="634" y="1067"/>
              <a:ext cx="2304" cy="2627"/>
              <a:chOff x="634" y="1067"/>
              <a:chExt cx="2304" cy="2627"/>
            </a:xfrm>
          </p:grpSpPr>
          <p:sp>
            <p:nvSpPr>
              <p:cNvPr id="16398" name="Line 11"/>
              <p:cNvSpPr>
                <a:spLocks noChangeShapeType="1"/>
              </p:cNvSpPr>
              <p:nvPr/>
            </p:nvSpPr>
            <p:spPr bwMode="auto">
              <a:xfrm>
                <a:off x="634" y="2598"/>
                <a:ext cx="431" cy="68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9" name="Line 12"/>
              <p:cNvSpPr>
                <a:spLocks noChangeShapeType="1"/>
              </p:cNvSpPr>
              <p:nvPr/>
            </p:nvSpPr>
            <p:spPr bwMode="auto">
              <a:xfrm flipV="1">
                <a:off x="638" y="2600"/>
                <a:ext cx="416" cy="1"/>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0" name="Line 13"/>
              <p:cNvSpPr>
                <a:spLocks noChangeShapeType="1"/>
              </p:cNvSpPr>
              <p:nvPr/>
            </p:nvSpPr>
            <p:spPr bwMode="auto">
              <a:xfrm>
                <a:off x="1054" y="2596"/>
                <a:ext cx="133" cy="2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1" name="Line 14"/>
              <p:cNvSpPr>
                <a:spLocks noChangeShapeType="1"/>
              </p:cNvSpPr>
              <p:nvPr/>
            </p:nvSpPr>
            <p:spPr bwMode="auto">
              <a:xfrm flipH="1">
                <a:off x="1689" y="2598"/>
                <a:ext cx="433" cy="68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2" name="Line 15"/>
              <p:cNvSpPr>
                <a:spLocks noChangeShapeType="1"/>
              </p:cNvSpPr>
              <p:nvPr/>
            </p:nvSpPr>
            <p:spPr bwMode="auto">
              <a:xfrm flipH="1">
                <a:off x="1698" y="2600"/>
                <a:ext cx="428"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3" name="Line 16"/>
              <p:cNvSpPr>
                <a:spLocks noChangeShapeType="1"/>
              </p:cNvSpPr>
              <p:nvPr/>
            </p:nvSpPr>
            <p:spPr bwMode="auto">
              <a:xfrm flipH="1">
                <a:off x="1603" y="2597"/>
                <a:ext cx="106" cy="19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4" name="Line 17"/>
              <p:cNvSpPr>
                <a:spLocks noChangeShapeType="1"/>
              </p:cNvSpPr>
              <p:nvPr/>
            </p:nvSpPr>
            <p:spPr bwMode="auto">
              <a:xfrm flipV="1">
                <a:off x="1183" y="2794"/>
                <a:ext cx="422" cy="1"/>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5" name="Line 18"/>
              <p:cNvSpPr>
                <a:spLocks noChangeShapeType="1"/>
              </p:cNvSpPr>
              <p:nvPr/>
            </p:nvSpPr>
            <p:spPr bwMode="auto">
              <a:xfrm>
                <a:off x="1058" y="3282"/>
                <a:ext cx="637"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6" name="Rectangle 19"/>
              <p:cNvSpPr>
                <a:spLocks noChangeArrowheads="1"/>
              </p:cNvSpPr>
              <p:nvPr/>
            </p:nvSpPr>
            <p:spPr bwMode="auto">
              <a:xfrm>
                <a:off x="1118" y="2895"/>
                <a:ext cx="734"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sz="2000"/>
                  <a:t>ALU</a:t>
                </a:r>
              </a:p>
            </p:txBody>
          </p:sp>
          <p:grpSp>
            <p:nvGrpSpPr>
              <p:cNvPr id="16407" name="Group 22"/>
              <p:cNvGrpSpPr>
                <a:grpSpLocks/>
              </p:cNvGrpSpPr>
              <p:nvPr/>
            </p:nvGrpSpPr>
            <p:grpSpPr bwMode="auto">
              <a:xfrm>
                <a:off x="1363" y="1665"/>
                <a:ext cx="1158" cy="575"/>
                <a:chOff x="1363" y="1665"/>
                <a:chExt cx="1158" cy="575"/>
              </a:xfrm>
            </p:grpSpPr>
            <p:sp>
              <p:nvSpPr>
                <p:cNvPr id="16413" name="Rectangle 20"/>
                <p:cNvSpPr>
                  <a:spLocks noChangeArrowheads="1"/>
                </p:cNvSpPr>
                <p:nvPr/>
              </p:nvSpPr>
              <p:spPr bwMode="auto">
                <a:xfrm>
                  <a:off x="1363" y="1665"/>
                  <a:ext cx="1158" cy="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sz="2000"/>
                    <a:t>Barrel Shifter</a:t>
                  </a:r>
                </a:p>
              </p:txBody>
            </p:sp>
            <p:sp>
              <p:nvSpPr>
                <p:cNvPr id="16414" name="Rectangle 21"/>
                <p:cNvSpPr>
                  <a:spLocks noChangeArrowheads="1"/>
                </p:cNvSpPr>
                <p:nvPr/>
              </p:nvSpPr>
              <p:spPr bwMode="auto">
                <a:xfrm>
                  <a:off x="1442" y="1687"/>
                  <a:ext cx="973" cy="541"/>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408" name="Line 23"/>
              <p:cNvSpPr>
                <a:spLocks noChangeShapeType="1"/>
              </p:cNvSpPr>
              <p:nvPr/>
            </p:nvSpPr>
            <p:spPr bwMode="auto">
              <a:xfrm>
                <a:off x="826" y="1396"/>
                <a:ext cx="0" cy="1152"/>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9" name="Line 24"/>
              <p:cNvSpPr>
                <a:spLocks noChangeShapeType="1"/>
              </p:cNvSpPr>
              <p:nvPr/>
            </p:nvSpPr>
            <p:spPr bwMode="auto">
              <a:xfrm flipH="1">
                <a:off x="1948" y="1396"/>
                <a:ext cx="0" cy="291"/>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0" name="Line 25"/>
              <p:cNvSpPr>
                <a:spLocks noChangeShapeType="1"/>
              </p:cNvSpPr>
              <p:nvPr/>
            </p:nvSpPr>
            <p:spPr bwMode="auto">
              <a:xfrm flipH="1">
                <a:off x="1948" y="2240"/>
                <a:ext cx="0" cy="308"/>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1" name="Rectangle 26"/>
              <p:cNvSpPr>
                <a:spLocks noChangeArrowheads="1"/>
              </p:cNvSpPr>
              <p:nvPr/>
            </p:nvSpPr>
            <p:spPr bwMode="auto">
              <a:xfrm>
                <a:off x="1286" y="1067"/>
                <a:ext cx="1652"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sz="2000"/>
                  <a:t>Operand 2</a:t>
                </a:r>
              </a:p>
            </p:txBody>
          </p:sp>
          <p:sp>
            <p:nvSpPr>
              <p:cNvPr id="16412" name="Line 27"/>
              <p:cNvSpPr>
                <a:spLocks noChangeShapeType="1"/>
              </p:cNvSpPr>
              <p:nvPr/>
            </p:nvSpPr>
            <p:spPr bwMode="auto">
              <a:xfrm>
                <a:off x="1384" y="3358"/>
                <a:ext cx="0" cy="336"/>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16391" name="Rectangle 8"/>
          <p:cNvSpPr>
            <a:spLocks noChangeArrowheads="1"/>
          </p:cNvSpPr>
          <p:nvPr/>
        </p:nvSpPr>
        <p:spPr bwMode="auto">
          <a:xfrm>
            <a:off x="3078163" y="1708150"/>
            <a:ext cx="5951537" cy="497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Font typeface="Arial" pitchFamily="34" charset="0"/>
              <a:buChar char="•"/>
            </a:pPr>
            <a:r>
              <a:rPr lang="en-US" sz="2400" i="1" dirty="0"/>
              <a:t>Operand 2  </a:t>
            </a:r>
            <a:r>
              <a:rPr lang="en-US" sz="2400" dirty="0"/>
              <a:t>can also be taken from a </a:t>
            </a:r>
            <a:r>
              <a:rPr lang="en-US" sz="2400" b="1" i="1" dirty="0">
                <a:solidFill>
                  <a:srgbClr val="FF0000"/>
                </a:solidFill>
              </a:rPr>
              <a:t>register</a:t>
            </a:r>
            <a:r>
              <a:rPr lang="en-US" sz="2400" dirty="0">
                <a:solidFill>
                  <a:srgbClr val="FF0000"/>
                </a:solidFill>
              </a:rPr>
              <a:t>  </a:t>
            </a:r>
            <a:r>
              <a:rPr lang="en-US" sz="2400" dirty="0"/>
              <a:t>which can be optionally applied with </a:t>
            </a:r>
            <a:r>
              <a:rPr lang="en-US" sz="2400" b="1" i="1" dirty="0">
                <a:solidFill>
                  <a:srgbClr val="FF0000"/>
                </a:solidFill>
              </a:rPr>
              <a:t>shift </a:t>
            </a:r>
            <a:r>
              <a:rPr lang="en-US" sz="2400" dirty="0"/>
              <a:t>operation.</a:t>
            </a:r>
          </a:p>
          <a:p>
            <a:pPr marL="285750" indent="-285750"/>
            <a:r>
              <a:rPr lang="en-US" sz="2400" dirty="0"/>
              <a:t>	Example: MOV, R0, R1, LSL #4       </a:t>
            </a:r>
          </a:p>
          <a:p>
            <a:pPr lvl="3"/>
            <a:r>
              <a:rPr lang="en-US" sz="2400" dirty="0"/>
              <a:t>    R0: Operand 1</a:t>
            </a:r>
          </a:p>
          <a:p>
            <a:pPr lvl="3"/>
            <a:r>
              <a:rPr lang="en-US" sz="2400" dirty="0"/>
              <a:t>    R1: Operand 2</a:t>
            </a:r>
          </a:p>
          <a:p>
            <a:pPr lvl="3"/>
            <a:r>
              <a:rPr lang="en-US" sz="2400" dirty="0"/>
              <a:t>    #4: Shift value</a:t>
            </a:r>
          </a:p>
          <a:p>
            <a:pPr marL="285750" indent="-285750">
              <a:buFont typeface="Arial" pitchFamily="34" charset="0"/>
              <a:buChar char="•"/>
            </a:pPr>
            <a:endParaRPr lang="en-US" sz="2400" dirty="0"/>
          </a:p>
          <a:p>
            <a:pPr marL="285750" indent="-285750">
              <a:buFont typeface="Arial" pitchFamily="34" charset="0"/>
              <a:buChar char="•"/>
            </a:pPr>
            <a:r>
              <a:rPr lang="en-US" sz="2400" dirty="0"/>
              <a:t>The shift value  can be either be:</a:t>
            </a:r>
          </a:p>
          <a:p>
            <a:pPr marL="742950" lvl="1" indent="-285750">
              <a:buFont typeface="Arial" pitchFamily="34" charset="0"/>
              <a:buChar char="•"/>
            </a:pPr>
            <a:r>
              <a:rPr lang="en-US" sz="2400" dirty="0"/>
              <a:t>5 bit unsigned integer: </a:t>
            </a:r>
            <a:r>
              <a:rPr lang="en-US" sz="2400" i="1" dirty="0"/>
              <a:t>Maximum shift of 32 positions</a:t>
            </a:r>
          </a:p>
          <a:p>
            <a:pPr marL="742950" lvl="1" indent="-285750">
              <a:spcBef>
                <a:spcPts val="600"/>
              </a:spcBef>
              <a:buFont typeface="Arial" pitchFamily="34" charset="0"/>
              <a:buChar char="•"/>
            </a:pPr>
            <a:r>
              <a:rPr lang="en-US" sz="2400" dirty="0"/>
              <a:t>Specified in the bottom byte of another register.</a:t>
            </a:r>
          </a:p>
        </p:txBody>
      </p:sp>
      <p:sp>
        <p:nvSpPr>
          <p:cNvPr id="1639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7570428A-A6E1-4945-A2B8-8E1002C45A32}" type="slidenum">
              <a:rPr lang="en-US">
                <a:solidFill>
                  <a:srgbClr val="898989"/>
                </a:solidFill>
              </a:rPr>
              <a:pPr eaLnBrk="1" hangingPunct="1"/>
              <a:t>55</a:t>
            </a:fld>
            <a:endParaRPr lang="en-US">
              <a:solidFill>
                <a:srgbClr val="898989"/>
              </a:solidFill>
            </a:endParaRPr>
          </a:p>
        </p:txBody>
      </p:sp>
      <p:sp>
        <p:nvSpPr>
          <p:cNvPr id="16393" name="Rectangle 2"/>
          <p:cNvSpPr txBox="1">
            <a:spLocks noChangeArrowheads="1"/>
          </p:cNvSpPr>
          <p:nvPr/>
        </p:nvSpPr>
        <p:spPr bwMode="auto">
          <a:xfrm>
            <a:off x="0" y="0"/>
            <a:ext cx="914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r>
              <a:rPr lang="en-GB" altLang="zh-TW" sz="3400" dirty="0">
                <a:solidFill>
                  <a:srgbClr val="0000FF"/>
                </a:solidFill>
              </a:rPr>
              <a:t>Shifter Operand </a:t>
            </a:r>
            <a:r>
              <a:rPr lang="en-GB" altLang="zh-TW" sz="3400" dirty="0" smtClean="0">
                <a:solidFill>
                  <a:srgbClr val="0000FF"/>
                </a:solidFill>
              </a:rPr>
              <a:t>3: Register Direct + Barrel Shifter</a:t>
            </a:r>
            <a:endParaRPr lang="en-GB" altLang="zh-TW" sz="3400" dirty="0">
              <a:solidFill>
                <a:srgbClr val="0000FF"/>
              </a:solidFill>
            </a:endParaRPr>
          </a:p>
          <a:p>
            <a:pPr algn="ctr" eaLnBrk="1" hangingPunct="1"/>
            <a:r>
              <a:rPr lang="en-GB" altLang="zh-TW" sz="2800" i="1" dirty="0">
                <a:solidFill>
                  <a:srgbClr val="FF0000"/>
                </a:solidFill>
              </a:rPr>
              <a:t>Instruction &lt;Rd&gt;,&lt;Rs1 (Opt)&gt;,&lt;</a:t>
            </a:r>
            <a:r>
              <a:rPr lang="en-GB" altLang="zh-TW" sz="2800" i="1" dirty="0" err="1">
                <a:solidFill>
                  <a:srgbClr val="FF0000"/>
                </a:solidFill>
              </a:rPr>
              <a:t>shifter_operand</a:t>
            </a:r>
            <a:r>
              <a:rPr lang="en-GB" altLang="zh-TW" sz="2800" i="1" dirty="0">
                <a:solidFill>
                  <a:srgbClr val="FF0000"/>
                </a:solidFill>
              </a:rPr>
              <a:t>&gt;,</a:t>
            </a:r>
            <a:r>
              <a:rPr lang="en-GB" altLang="zh-TW" sz="2800" b="1" i="1" dirty="0">
                <a:solidFill>
                  <a:srgbClr val="FF0000"/>
                </a:solidFill>
              </a:rPr>
              <a:t>&lt;shift&gt;</a:t>
            </a:r>
          </a:p>
          <a:p>
            <a:pPr algn="ctr" eaLnBrk="1" hangingPunct="1"/>
            <a:endParaRPr lang="en-US" altLang="zh-TW" sz="4000" i="1" dirty="0">
              <a:solidFill>
                <a:srgbClr val="0000FF"/>
              </a:solidFill>
            </a:endParaRPr>
          </a:p>
        </p:txBody>
      </p:sp>
      <p:sp>
        <p:nvSpPr>
          <p:cNvPr id="16394" name="Rectangle 1"/>
          <p:cNvSpPr>
            <a:spLocks noChangeArrowheads="1"/>
          </p:cNvSpPr>
          <p:nvPr/>
        </p:nvSpPr>
        <p:spPr bwMode="auto">
          <a:xfrm>
            <a:off x="358775" y="1153180"/>
            <a:ext cx="54324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ts val="1200"/>
              </a:spcBef>
            </a:pPr>
            <a:r>
              <a:rPr lang="en-US" sz="2800" b="1" dirty="0" smtClean="0"/>
              <a:t>Register </a:t>
            </a:r>
            <a:r>
              <a:rPr lang="en-US" sz="2800" b="1" dirty="0"/>
              <a:t>Direct + Barrel Shifter</a:t>
            </a:r>
          </a:p>
        </p:txBody>
      </p:sp>
    </p:spTree>
    <p:extLst>
      <p:ext uri="{BB962C8B-B14F-4D97-AF65-F5344CB8AC3E}">
        <p14:creationId xmlns:p14="http://schemas.microsoft.com/office/powerpoint/2010/main" val="1545588704"/>
      </p:ext>
    </p:extLst>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ChangeArrowheads="1"/>
          </p:cNvSpPr>
          <p:nvPr/>
        </p:nvSpPr>
        <p:spPr bwMode="auto">
          <a:xfrm>
            <a:off x="431800" y="1219200"/>
            <a:ext cx="7797800" cy="417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nSpc>
                <a:spcPct val="110000"/>
              </a:lnSpc>
              <a:spcBef>
                <a:spcPct val="20000"/>
              </a:spcBef>
              <a:buClr>
                <a:schemeClr val="bg2"/>
              </a:buClr>
              <a:buSzPct val="75000"/>
              <a:buFontTx/>
              <a:buBlip>
                <a:blip r:embed="rId2"/>
              </a:buBlip>
            </a:pPr>
            <a:endParaRPr lang="en-US" sz="2000"/>
          </a:p>
        </p:txBody>
      </p:sp>
      <p:sp>
        <p:nvSpPr>
          <p:cNvPr id="1741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24D06F8C-135B-4AA4-A3F3-846AB16FC6C1}" type="slidenum">
              <a:rPr lang="en-US">
                <a:solidFill>
                  <a:srgbClr val="898989"/>
                </a:solidFill>
              </a:rPr>
              <a:pPr eaLnBrk="1" hangingPunct="1"/>
              <a:t>56</a:t>
            </a:fld>
            <a:endParaRPr lang="en-US">
              <a:solidFill>
                <a:srgbClr val="898989"/>
              </a:solidFill>
            </a:endParaRPr>
          </a:p>
        </p:txBody>
      </p:sp>
      <p:sp>
        <p:nvSpPr>
          <p:cNvPr id="17412" name="Rectangle 3"/>
          <p:cNvSpPr txBox="1">
            <a:spLocks noChangeArrowheads="1"/>
          </p:cNvSpPr>
          <p:nvPr/>
        </p:nvSpPr>
        <p:spPr bwMode="auto">
          <a:xfrm>
            <a:off x="228600" y="1066800"/>
            <a:ext cx="8534400" cy="367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spcBef>
                <a:spcPct val="20000"/>
              </a:spcBef>
              <a:buFont typeface="Arial" pitchFamily="34" charset="0"/>
              <a:buChar char="•"/>
            </a:pPr>
            <a:endParaRPr lang="en-US" altLang="zh-TW" sz="3200"/>
          </a:p>
        </p:txBody>
      </p:sp>
      <p:sp>
        <p:nvSpPr>
          <p:cNvPr id="17413" name="Rectangle 9"/>
          <p:cNvSpPr>
            <a:spLocks noChangeArrowheads="1"/>
          </p:cNvSpPr>
          <p:nvPr/>
        </p:nvSpPr>
        <p:spPr bwMode="auto">
          <a:xfrm>
            <a:off x="261938" y="1741488"/>
            <a:ext cx="81375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1"/>
            <a:endParaRPr lang="en-US" sz="2400" baseline="30000"/>
          </a:p>
        </p:txBody>
      </p:sp>
      <p:sp>
        <p:nvSpPr>
          <p:cNvPr id="17414" name="Rectangle 2"/>
          <p:cNvSpPr>
            <a:spLocks noChangeArrowheads="1"/>
          </p:cNvSpPr>
          <p:nvPr/>
        </p:nvSpPr>
        <p:spPr bwMode="auto">
          <a:xfrm>
            <a:off x="191154" y="1371600"/>
            <a:ext cx="8916987" cy="4678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66725" indent="-349250">
              <a:spcBef>
                <a:spcPts val="1200"/>
              </a:spcBef>
              <a:buFont typeface="Arial" pitchFamily="34" charset="0"/>
              <a:buChar char="•"/>
            </a:pPr>
            <a:r>
              <a:rPr lang="en-US" sz="2400" dirty="0" smtClean="0"/>
              <a:t>The </a:t>
            </a:r>
            <a:r>
              <a:rPr lang="en-US" sz="2400" dirty="0"/>
              <a:t>shift operation allows the operand to undergo some pre-processing before performing the actual arithmetic</a:t>
            </a:r>
          </a:p>
          <a:p>
            <a:pPr marL="466725" indent="-349250">
              <a:spcBef>
                <a:spcPts val="1200"/>
              </a:spcBef>
              <a:buFont typeface="Arial" pitchFamily="34" charset="0"/>
              <a:buChar char="•"/>
            </a:pPr>
            <a:r>
              <a:rPr lang="en-US" sz="2400" dirty="0"/>
              <a:t>Example:</a:t>
            </a:r>
          </a:p>
          <a:p>
            <a:pPr marL="466725" lvl="1" indent="-349250"/>
            <a:r>
              <a:rPr lang="en-US" sz="2400" dirty="0"/>
              <a:t>	MOV, R0, R1, LSL #4 	; assume content of R1 = 0x12345678</a:t>
            </a:r>
          </a:p>
          <a:p>
            <a:pPr lvl="1"/>
            <a:endParaRPr lang="en-US" sz="2400" dirty="0"/>
          </a:p>
          <a:p>
            <a:pPr lvl="1"/>
            <a:r>
              <a:rPr lang="en-US" sz="2400" dirty="0"/>
              <a:t>1. Get the value of R1 (</a:t>
            </a:r>
            <a:r>
              <a:rPr lang="en-US" sz="2400" b="1" u="sng" dirty="0"/>
              <a:t>R1 remains untouched</a:t>
            </a:r>
            <a:r>
              <a:rPr lang="en-US" sz="2400" dirty="0"/>
              <a:t>)  </a:t>
            </a:r>
          </a:p>
          <a:p>
            <a:pPr lvl="1"/>
            <a:r>
              <a:rPr lang="en-US" sz="2400" dirty="0"/>
              <a:t>		Original input = 0x12345678</a:t>
            </a:r>
          </a:p>
          <a:p>
            <a:pPr lvl="1"/>
            <a:r>
              <a:rPr lang="en-US" sz="2400" dirty="0"/>
              <a:t>2. Shift the value left by 4 bits</a:t>
            </a:r>
          </a:p>
          <a:p>
            <a:pPr lvl="1"/>
            <a:r>
              <a:rPr lang="en-US" sz="2400" dirty="0"/>
              <a:t>		Processed input = 0x23456780</a:t>
            </a:r>
          </a:p>
          <a:p>
            <a:pPr lvl="1"/>
            <a:r>
              <a:rPr lang="en-US" sz="2400" dirty="0"/>
              <a:t>3. Move the final value to R0</a:t>
            </a:r>
          </a:p>
          <a:p>
            <a:pPr lvl="1"/>
            <a:r>
              <a:rPr lang="en-US" sz="2400" dirty="0"/>
              <a:t>		R0 = 0x23456780</a:t>
            </a:r>
          </a:p>
          <a:p>
            <a:pPr lvl="1"/>
            <a:r>
              <a:rPr lang="en-US" sz="2400" dirty="0"/>
              <a:t>		R1 = 0x12345678</a:t>
            </a:r>
          </a:p>
        </p:txBody>
      </p:sp>
      <p:sp>
        <p:nvSpPr>
          <p:cNvPr id="17415" name="Rectangle 2"/>
          <p:cNvSpPr txBox="1">
            <a:spLocks noChangeArrowheads="1"/>
          </p:cNvSpPr>
          <p:nvPr/>
        </p:nvSpPr>
        <p:spPr bwMode="auto">
          <a:xfrm>
            <a:off x="0" y="0"/>
            <a:ext cx="914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r>
              <a:rPr lang="en-GB" altLang="zh-TW" sz="3400" dirty="0">
                <a:solidFill>
                  <a:srgbClr val="0000FF"/>
                </a:solidFill>
              </a:rPr>
              <a:t>Shifter Operand 3: Register Direct + Barrel Shifter</a:t>
            </a:r>
          </a:p>
          <a:p>
            <a:pPr algn="ctr" eaLnBrk="1" hangingPunct="1"/>
            <a:r>
              <a:rPr lang="en-GB" altLang="zh-TW" sz="2800" i="1" dirty="0" smtClean="0">
                <a:solidFill>
                  <a:srgbClr val="FF0000"/>
                </a:solidFill>
              </a:rPr>
              <a:t>Instruction </a:t>
            </a:r>
            <a:r>
              <a:rPr lang="en-GB" altLang="zh-TW" sz="2800" i="1" dirty="0">
                <a:solidFill>
                  <a:srgbClr val="FF0000"/>
                </a:solidFill>
              </a:rPr>
              <a:t>&lt;Rd&gt;,&lt;Rs1 (Opt)&gt;,&lt;</a:t>
            </a:r>
            <a:r>
              <a:rPr lang="en-GB" altLang="zh-TW" sz="2800" i="1" dirty="0" err="1">
                <a:solidFill>
                  <a:srgbClr val="FF0000"/>
                </a:solidFill>
              </a:rPr>
              <a:t>shifter_operand</a:t>
            </a:r>
            <a:r>
              <a:rPr lang="en-GB" altLang="zh-TW" sz="2800" i="1" dirty="0">
                <a:solidFill>
                  <a:srgbClr val="FF0000"/>
                </a:solidFill>
              </a:rPr>
              <a:t>&gt;,</a:t>
            </a:r>
            <a:r>
              <a:rPr lang="en-GB" altLang="zh-TW" sz="2800" b="1" i="1" dirty="0">
                <a:solidFill>
                  <a:srgbClr val="FF0000"/>
                </a:solidFill>
              </a:rPr>
              <a:t>&lt;shift&gt;</a:t>
            </a:r>
          </a:p>
        </p:txBody>
      </p:sp>
    </p:spTree>
    <p:extLst>
      <p:ext uri="{BB962C8B-B14F-4D97-AF65-F5344CB8AC3E}">
        <p14:creationId xmlns:p14="http://schemas.microsoft.com/office/powerpoint/2010/main" val="2569912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4">
                                            <p:txEl>
                                              <p:pRg st="5" end="5"/>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741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414">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41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414">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41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690563" y="6243638"/>
            <a:ext cx="1903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18435" name="Rectangle 3"/>
          <p:cNvSpPr>
            <a:spLocks noChangeArrowheads="1"/>
          </p:cNvSpPr>
          <p:nvPr/>
        </p:nvSpPr>
        <p:spPr bwMode="auto">
          <a:xfrm>
            <a:off x="3125788" y="6243638"/>
            <a:ext cx="289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18436" name="Rectangle 4"/>
          <p:cNvSpPr>
            <a:spLocks noChangeArrowheads="1"/>
          </p:cNvSpPr>
          <p:nvPr/>
        </p:nvSpPr>
        <p:spPr bwMode="auto">
          <a:xfrm>
            <a:off x="690563" y="6243638"/>
            <a:ext cx="1903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18437" name="Rectangle 5"/>
          <p:cNvSpPr>
            <a:spLocks noChangeArrowheads="1"/>
          </p:cNvSpPr>
          <p:nvPr/>
        </p:nvSpPr>
        <p:spPr bwMode="auto">
          <a:xfrm>
            <a:off x="3125788" y="6243638"/>
            <a:ext cx="289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18438" name="Rectangle 7"/>
          <p:cNvSpPr>
            <a:spLocks noGrp="1" noChangeArrowheads="1"/>
          </p:cNvSpPr>
          <p:nvPr>
            <p:ph type="body" idx="1"/>
          </p:nvPr>
        </p:nvSpPr>
        <p:spPr>
          <a:xfrm>
            <a:off x="417513" y="1295400"/>
            <a:ext cx="8308975" cy="4368800"/>
          </a:xfrm>
        </p:spPr>
        <p:txBody>
          <a:bodyPr/>
          <a:lstStyle/>
          <a:p>
            <a:pPr marL="0" indent="0" eaLnBrk="1" hangingPunct="1">
              <a:spcBef>
                <a:spcPts val="1200"/>
              </a:spcBef>
              <a:buFont typeface="Arial" pitchFamily="34" charset="0"/>
              <a:buNone/>
            </a:pPr>
            <a:r>
              <a:rPr lang="en-US" sz="2400" i="1" dirty="0" smtClean="0"/>
              <a:t>Does the using the </a:t>
            </a:r>
            <a:r>
              <a:rPr lang="en-US" sz="2400" i="1" dirty="0" err="1" smtClean="0"/>
              <a:t>barrer</a:t>
            </a:r>
            <a:r>
              <a:rPr lang="en-US" sz="2400" i="1" dirty="0" smtClean="0"/>
              <a:t> shifter incurs any additional cost?</a:t>
            </a:r>
            <a:endParaRPr lang="en-US" sz="2400" dirty="0" smtClean="0"/>
          </a:p>
          <a:p>
            <a:pPr marL="341313" indent="-341313" eaLnBrk="1" hangingPunct="1">
              <a:spcBef>
                <a:spcPts val="1800"/>
              </a:spcBef>
            </a:pPr>
            <a:r>
              <a:rPr lang="en-US" sz="2200" dirty="0" smtClean="0"/>
              <a:t>When the </a:t>
            </a:r>
            <a:r>
              <a:rPr lang="en-US" sz="2200" b="1" u="sng" dirty="0" smtClean="0"/>
              <a:t>immediate value</a:t>
            </a:r>
            <a:r>
              <a:rPr lang="en-US" sz="2200" dirty="0" smtClean="0"/>
              <a:t> of 5-bits field (Range = 0 to 31) is used for barrel shift</a:t>
            </a:r>
          </a:p>
          <a:p>
            <a:pPr marL="0" indent="0" eaLnBrk="1" hangingPunct="1">
              <a:spcBef>
                <a:spcPts val="600"/>
              </a:spcBef>
              <a:buFont typeface="Arial" pitchFamily="34" charset="0"/>
              <a:buNone/>
            </a:pPr>
            <a:r>
              <a:rPr lang="en-US" sz="2200" i="1" dirty="0" smtClean="0">
                <a:solidFill>
                  <a:srgbClr val="0070C0"/>
                </a:solidFill>
              </a:rPr>
              <a:t>	MOV R0, R1, ROR #4 </a:t>
            </a:r>
            <a:endParaRPr lang="en-US" sz="2200" dirty="0" smtClean="0"/>
          </a:p>
          <a:p>
            <a:pPr lvl="1" eaLnBrk="1" hangingPunct="1"/>
            <a:r>
              <a:rPr lang="en-US" sz="2200" dirty="0" smtClean="0"/>
              <a:t>No performance overhead incurred</a:t>
            </a:r>
          </a:p>
          <a:p>
            <a:pPr lvl="1" eaLnBrk="1" hangingPunct="1"/>
            <a:r>
              <a:rPr lang="en-US" sz="2200" dirty="0" smtClean="0"/>
              <a:t>Shift is done for free - executes in single cycle.</a:t>
            </a:r>
          </a:p>
          <a:p>
            <a:pPr marL="341313" indent="-341313" eaLnBrk="1" hangingPunct="1"/>
            <a:r>
              <a:rPr lang="en-US" sz="2200" dirty="0" smtClean="0"/>
              <a:t>When the bottom byte of a </a:t>
            </a:r>
            <a:r>
              <a:rPr lang="en-US" sz="2200" b="1" u="sng" dirty="0" smtClean="0"/>
              <a:t>register</a:t>
            </a:r>
            <a:r>
              <a:rPr lang="en-US" sz="2200" dirty="0" smtClean="0"/>
              <a:t> (not PC) is used</a:t>
            </a:r>
          </a:p>
          <a:p>
            <a:pPr lvl="1" eaLnBrk="1" hangingPunct="1">
              <a:buFont typeface="Arial" pitchFamily="34" charset="0"/>
              <a:buNone/>
            </a:pPr>
            <a:r>
              <a:rPr lang="en-US" sz="2200" i="1" dirty="0" smtClean="0">
                <a:solidFill>
                  <a:srgbClr val="0070C0"/>
                </a:solidFill>
              </a:rPr>
              <a:t>	MOV R0, R1, ROR R2 </a:t>
            </a:r>
            <a:endParaRPr lang="en-US" sz="2200" dirty="0" smtClean="0"/>
          </a:p>
          <a:p>
            <a:pPr lvl="1" eaLnBrk="1" hangingPunct="1"/>
            <a:r>
              <a:rPr lang="en-US" sz="2200" dirty="0" smtClean="0"/>
              <a:t>Then takes extra cycle to execute</a:t>
            </a:r>
          </a:p>
          <a:p>
            <a:pPr lvl="1" eaLnBrk="1" hangingPunct="1"/>
            <a:r>
              <a:rPr lang="en-US" sz="2200" dirty="0" smtClean="0"/>
              <a:t>ARM doesn’t have enough read ports to read 3 registers at once.</a:t>
            </a:r>
          </a:p>
          <a:p>
            <a:pPr lvl="1" eaLnBrk="1" hangingPunct="1"/>
            <a:r>
              <a:rPr lang="en-US" sz="2200" dirty="0" smtClean="0"/>
              <a:t>Then, the performance is reduced to be similar to other processors where shift is separate instruction</a:t>
            </a:r>
          </a:p>
        </p:txBody>
      </p:sp>
      <p:sp>
        <p:nvSpPr>
          <p:cNvPr id="18439"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9C39AECC-BDBA-4347-B6F3-A049E38A10C4}" type="slidenum">
              <a:rPr lang="en-US">
                <a:solidFill>
                  <a:srgbClr val="898989"/>
                </a:solidFill>
              </a:rPr>
              <a:pPr eaLnBrk="1" hangingPunct="1"/>
              <a:t>57</a:t>
            </a:fld>
            <a:endParaRPr lang="en-US">
              <a:solidFill>
                <a:srgbClr val="898989"/>
              </a:solidFill>
            </a:endParaRPr>
          </a:p>
        </p:txBody>
      </p:sp>
      <p:sp>
        <p:nvSpPr>
          <p:cNvPr id="18440" name="Rectangle 2"/>
          <p:cNvSpPr txBox="1">
            <a:spLocks noChangeArrowheads="1"/>
          </p:cNvSpPr>
          <p:nvPr/>
        </p:nvSpPr>
        <p:spPr bwMode="auto">
          <a:xfrm>
            <a:off x="0" y="0"/>
            <a:ext cx="914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r>
              <a:rPr lang="en-GB" altLang="zh-TW" sz="3400" dirty="0">
                <a:solidFill>
                  <a:srgbClr val="0000FF"/>
                </a:solidFill>
              </a:rPr>
              <a:t>Shifter Operand 3: Register Direct + Barrel Shifter</a:t>
            </a:r>
          </a:p>
          <a:p>
            <a:pPr algn="ctr" eaLnBrk="1" hangingPunct="1"/>
            <a:r>
              <a:rPr lang="en-GB" altLang="zh-TW" sz="2800" i="1" dirty="0" smtClean="0">
                <a:solidFill>
                  <a:srgbClr val="FF0000"/>
                </a:solidFill>
              </a:rPr>
              <a:t>Instruction </a:t>
            </a:r>
            <a:r>
              <a:rPr lang="en-GB" altLang="zh-TW" sz="2800" i="1" dirty="0">
                <a:solidFill>
                  <a:srgbClr val="FF0000"/>
                </a:solidFill>
              </a:rPr>
              <a:t>&lt;Rd&gt;,&lt;Rs1 (Opt)&gt;,&lt;</a:t>
            </a:r>
            <a:r>
              <a:rPr lang="en-GB" altLang="zh-TW" sz="2800" i="1" dirty="0" err="1">
                <a:solidFill>
                  <a:srgbClr val="FF0000"/>
                </a:solidFill>
              </a:rPr>
              <a:t>shifter_operand</a:t>
            </a:r>
            <a:r>
              <a:rPr lang="en-GB" altLang="zh-TW" sz="2800" i="1" dirty="0">
                <a:solidFill>
                  <a:srgbClr val="FF0000"/>
                </a:solidFill>
              </a:rPr>
              <a:t>&gt;,</a:t>
            </a:r>
            <a:r>
              <a:rPr lang="en-GB" altLang="zh-TW" sz="2800" b="1" i="1" dirty="0">
                <a:solidFill>
                  <a:srgbClr val="FF0000"/>
                </a:solidFill>
              </a:rPr>
              <a:t>&lt;shift&gt;</a:t>
            </a:r>
          </a:p>
        </p:txBody>
      </p:sp>
    </p:spTree>
    <p:extLst>
      <p:ext uri="{BB962C8B-B14F-4D97-AF65-F5344CB8AC3E}">
        <p14:creationId xmlns:p14="http://schemas.microsoft.com/office/powerpoint/2010/main" val="419155323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43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38">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843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43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438">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438">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43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690563" y="6243638"/>
            <a:ext cx="1903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19459" name="Rectangle 3"/>
          <p:cNvSpPr>
            <a:spLocks noChangeArrowheads="1"/>
          </p:cNvSpPr>
          <p:nvPr/>
        </p:nvSpPr>
        <p:spPr bwMode="auto">
          <a:xfrm>
            <a:off x="3125788" y="6243638"/>
            <a:ext cx="289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19460" name="Rectangle 4"/>
          <p:cNvSpPr>
            <a:spLocks noChangeArrowheads="1"/>
          </p:cNvSpPr>
          <p:nvPr/>
        </p:nvSpPr>
        <p:spPr bwMode="auto">
          <a:xfrm>
            <a:off x="690563" y="6243638"/>
            <a:ext cx="1903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19461" name="Rectangle 5"/>
          <p:cNvSpPr>
            <a:spLocks noChangeArrowheads="1"/>
          </p:cNvSpPr>
          <p:nvPr/>
        </p:nvSpPr>
        <p:spPr bwMode="auto">
          <a:xfrm>
            <a:off x="3125788" y="6243638"/>
            <a:ext cx="289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65543" name="Rectangle 7"/>
          <p:cNvSpPr>
            <a:spLocks noGrp="1" noChangeArrowheads="1"/>
          </p:cNvSpPr>
          <p:nvPr>
            <p:ph type="body" idx="1"/>
          </p:nvPr>
        </p:nvSpPr>
        <p:spPr>
          <a:xfrm>
            <a:off x="378358" y="1219200"/>
            <a:ext cx="8308442" cy="4368647"/>
          </a:xfrm>
          <a:extLst/>
        </p:spPr>
        <p:txBody>
          <a:bodyPr rtlCol="0"/>
          <a:lstStyle/>
          <a:p>
            <a:pPr marL="0" indent="0" eaLnBrk="1" fontAlgn="auto" hangingPunct="1">
              <a:spcBef>
                <a:spcPts val="1200"/>
              </a:spcBef>
              <a:spcAft>
                <a:spcPts val="0"/>
              </a:spcAft>
              <a:buFont typeface="Arial" pitchFamily="34" charset="0"/>
              <a:buNone/>
              <a:defRPr/>
            </a:pPr>
            <a:r>
              <a:rPr lang="en-US" sz="2400" i="1" dirty="0" smtClean="0"/>
              <a:t>What is the purpose of having the Barrel Shifter for Operand 2?</a:t>
            </a:r>
          </a:p>
          <a:p>
            <a:pPr eaLnBrk="1" fontAlgn="auto" hangingPunct="1">
              <a:spcBef>
                <a:spcPts val="1800"/>
              </a:spcBef>
              <a:spcAft>
                <a:spcPts val="0"/>
              </a:spcAft>
              <a:defRPr/>
            </a:pPr>
            <a:r>
              <a:rPr lang="en-US" sz="2200" dirty="0" smtClean="0"/>
              <a:t>It’s free (not incurring any extra cost when properly used)</a:t>
            </a:r>
          </a:p>
          <a:p>
            <a:pPr eaLnBrk="1" fontAlgn="auto" hangingPunct="1">
              <a:spcAft>
                <a:spcPts val="0"/>
              </a:spcAft>
              <a:defRPr/>
            </a:pPr>
            <a:r>
              <a:rPr lang="en-US" sz="2200" i="1" dirty="0" smtClean="0"/>
              <a:t>Shift </a:t>
            </a:r>
            <a:r>
              <a:rPr lang="en-US" sz="2200" dirty="0" smtClean="0"/>
              <a:t>is a common operation for many programs, e.g. DSP algorithms. </a:t>
            </a:r>
          </a:p>
          <a:p>
            <a:pPr eaLnBrk="1" fontAlgn="auto" hangingPunct="1">
              <a:spcAft>
                <a:spcPts val="0"/>
              </a:spcAft>
              <a:defRPr/>
            </a:pPr>
            <a:r>
              <a:rPr lang="en-US" sz="2200" dirty="0" smtClean="0"/>
              <a:t>Multiplication </a:t>
            </a:r>
            <a:r>
              <a:rPr lang="en-US" sz="2200" dirty="0"/>
              <a:t>instruction </a:t>
            </a:r>
            <a:r>
              <a:rPr lang="en-US" sz="2200" dirty="0" smtClean="0"/>
              <a:t>is typically much slower than addition in practice</a:t>
            </a:r>
            <a:endParaRPr lang="en-US" sz="2200" dirty="0"/>
          </a:p>
          <a:p>
            <a:pPr marL="0" indent="0" eaLnBrk="1" fontAlgn="auto" hangingPunct="1">
              <a:spcAft>
                <a:spcPts val="0"/>
              </a:spcAft>
              <a:buFont typeface="Arial" pitchFamily="34" charset="0"/>
              <a:buNone/>
              <a:defRPr/>
            </a:pPr>
            <a:r>
              <a:rPr lang="en-US" sz="2200" dirty="0"/>
              <a:t> </a:t>
            </a:r>
            <a:r>
              <a:rPr lang="en-US" sz="2200" dirty="0" smtClean="0"/>
              <a:t>     Example: r0  = r1 * 13</a:t>
            </a:r>
            <a:br>
              <a:rPr lang="en-US" sz="2200" dirty="0" smtClean="0"/>
            </a:br>
            <a:r>
              <a:rPr lang="en-US" sz="2200" dirty="0" err="1" smtClean="0">
                <a:solidFill>
                  <a:schemeClr val="bg1"/>
                </a:solidFill>
              </a:rPr>
              <a:t>Exa</a:t>
            </a:r>
            <a:r>
              <a:rPr lang="en-US" sz="2200" dirty="0" smtClean="0">
                <a:solidFill>
                  <a:schemeClr val="bg1"/>
                </a:solidFill>
              </a:rPr>
              <a:t>       </a:t>
            </a:r>
            <a:r>
              <a:rPr lang="en-US" sz="2200" dirty="0" err="1" smtClean="0">
                <a:solidFill>
                  <a:schemeClr val="bg1"/>
                </a:solidFill>
              </a:rPr>
              <a:t>ple</a:t>
            </a:r>
            <a:r>
              <a:rPr lang="en-US" sz="2200" dirty="0" smtClean="0">
                <a:solidFill>
                  <a:schemeClr val="bg1"/>
                </a:solidFill>
              </a:rPr>
              <a:t>: r0    </a:t>
            </a:r>
            <a:r>
              <a:rPr lang="en-US" sz="2200" dirty="0" smtClean="0"/>
              <a:t>= r1 *(1 + 4 + 8) </a:t>
            </a:r>
          </a:p>
          <a:p>
            <a:pPr eaLnBrk="1" fontAlgn="auto" hangingPunct="1">
              <a:spcAft>
                <a:spcPts val="0"/>
              </a:spcAft>
              <a:defRPr/>
            </a:pPr>
            <a:r>
              <a:rPr lang="en-US" sz="2200" dirty="0">
                <a:solidFill>
                  <a:schemeClr val="bg1"/>
                </a:solidFill>
              </a:rPr>
              <a:t>Example: r0 </a:t>
            </a:r>
            <a:r>
              <a:rPr lang="en-US" sz="2200" dirty="0" smtClean="0">
                <a:solidFill>
                  <a:schemeClr val="bg1"/>
                </a:solidFill>
              </a:rPr>
              <a:t> </a:t>
            </a:r>
            <a:r>
              <a:rPr lang="en-US" sz="2200" dirty="0" smtClean="0"/>
              <a:t>= </a:t>
            </a:r>
            <a:r>
              <a:rPr lang="en-US" sz="2200" dirty="0"/>
              <a:t>r1 </a:t>
            </a:r>
            <a:r>
              <a:rPr lang="en-US" sz="2200" dirty="0" smtClean="0"/>
              <a:t> </a:t>
            </a:r>
            <a:r>
              <a:rPr lang="en-US" sz="2200" dirty="0"/>
              <a:t>+ </a:t>
            </a:r>
            <a:r>
              <a:rPr lang="en-US" sz="2200" dirty="0" smtClean="0"/>
              <a:t>r1*4 </a:t>
            </a:r>
            <a:r>
              <a:rPr lang="en-US" sz="2200" dirty="0"/>
              <a:t>+ </a:t>
            </a:r>
            <a:r>
              <a:rPr lang="en-US" sz="2200" dirty="0" smtClean="0"/>
              <a:t>r1*8</a:t>
            </a:r>
            <a:endParaRPr lang="en-US" sz="1800" dirty="0"/>
          </a:p>
          <a:p>
            <a:pPr eaLnBrk="1" fontAlgn="auto" hangingPunct="1">
              <a:spcAft>
                <a:spcPts val="0"/>
              </a:spcAft>
              <a:defRPr/>
            </a:pPr>
            <a:r>
              <a:rPr lang="en-US" sz="2200" dirty="0">
                <a:solidFill>
                  <a:schemeClr val="bg1"/>
                </a:solidFill>
              </a:rPr>
              <a:t>Example: r0 </a:t>
            </a:r>
            <a:r>
              <a:rPr lang="en-US" sz="2200" dirty="0" smtClean="0">
                <a:solidFill>
                  <a:schemeClr val="bg1"/>
                </a:solidFill>
              </a:rPr>
              <a:t> </a:t>
            </a:r>
            <a:r>
              <a:rPr lang="en-US" sz="2200" dirty="0" smtClean="0"/>
              <a:t>= </a:t>
            </a:r>
            <a:r>
              <a:rPr lang="en-US" sz="2200" dirty="0"/>
              <a:t>r1  + </a:t>
            </a:r>
            <a:r>
              <a:rPr lang="en-US" sz="2200" dirty="0" err="1" smtClean="0"/>
              <a:t>Shift_Left</a:t>
            </a:r>
            <a:r>
              <a:rPr lang="en-US" sz="2200" dirty="0" smtClean="0"/>
              <a:t> (r1, 2)  </a:t>
            </a:r>
            <a:r>
              <a:rPr lang="en-US" sz="2200" dirty="0"/>
              <a:t>+ </a:t>
            </a:r>
            <a:r>
              <a:rPr lang="en-US" sz="2200" dirty="0" err="1" smtClean="0"/>
              <a:t>Shift_Left</a:t>
            </a:r>
            <a:r>
              <a:rPr lang="en-US" sz="2200" dirty="0" smtClean="0"/>
              <a:t> (r1, 3)</a:t>
            </a:r>
          </a:p>
          <a:p>
            <a:pPr marL="457200" lvl="1" indent="0" eaLnBrk="1" fontAlgn="auto" hangingPunct="1">
              <a:spcAft>
                <a:spcPts val="0"/>
              </a:spcAft>
              <a:buFont typeface="Arial" pitchFamily="34" charset="0"/>
              <a:buNone/>
              <a:defRPr/>
            </a:pPr>
            <a:r>
              <a:rPr lang="en-US" sz="1400" dirty="0"/>
              <a:t>	</a:t>
            </a:r>
            <a:r>
              <a:rPr lang="en-US" sz="2200" dirty="0" smtClean="0"/>
              <a:t> </a:t>
            </a:r>
          </a:p>
          <a:p>
            <a:pPr marL="0" indent="0" eaLnBrk="1" fontAlgn="auto" hangingPunct="1">
              <a:spcAft>
                <a:spcPts val="0"/>
              </a:spcAft>
              <a:buFont typeface="Arial" pitchFamily="34" charset="0"/>
              <a:buNone/>
              <a:defRPr/>
            </a:pPr>
            <a:r>
              <a:rPr lang="en-US" sz="2200" dirty="0" smtClean="0"/>
              <a:t>		ADD r0, r1, </a:t>
            </a:r>
            <a:r>
              <a:rPr lang="en-US" sz="2200" b="1" dirty="0" smtClean="0">
                <a:solidFill>
                  <a:srgbClr val="FF0000"/>
                </a:solidFill>
              </a:rPr>
              <a:t>r1, LSL #2     </a:t>
            </a:r>
            <a:r>
              <a:rPr lang="en-US" sz="2200" dirty="0" smtClean="0"/>
              <a:t>; r0 = r1 + shift(r1, 2)	</a:t>
            </a:r>
          </a:p>
          <a:p>
            <a:pPr marL="0" indent="0" eaLnBrk="1" fontAlgn="auto" hangingPunct="1">
              <a:spcAft>
                <a:spcPts val="0"/>
              </a:spcAft>
              <a:buFont typeface="Arial" pitchFamily="34" charset="0"/>
              <a:buNone/>
              <a:defRPr/>
            </a:pPr>
            <a:r>
              <a:rPr lang="en-US" sz="2200" dirty="0"/>
              <a:t>	</a:t>
            </a:r>
            <a:r>
              <a:rPr lang="en-US" sz="2200" dirty="0" smtClean="0"/>
              <a:t>	ADD </a:t>
            </a:r>
            <a:r>
              <a:rPr lang="en-US" sz="2200" dirty="0"/>
              <a:t>r0, </a:t>
            </a:r>
            <a:r>
              <a:rPr lang="en-US" sz="2200" dirty="0" smtClean="0"/>
              <a:t>r0, </a:t>
            </a:r>
            <a:r>
              <a:rPr lang="en-US" sz="2200" b="1" dirty="0" smtClean="0">
                <a:solidFill>
                  <a:srgbClr val="FF0000"/>
                </a:solidFill>
              </a:rPr>
              <a:t>r1</a:t>
            </a:r>
            <a:r>
              <a:rPr lang="en-US" sz="2200" dirty="0" smtClean="0"/>
              <a:t>, </a:t>
            </a:r>
            <a:r>
              <a:rPr lang="en-US" sz="2200" b="1" dirty="0" smtClean="0">
                <a:solidFill>
                  <a:srgbClr val="FF0000"/>
                </a:solidFill>
              </a:rPr>
              <a:t>LSL #3</a:t>
            </a:r>
            <a:r>
              <a:rPr lang="en-US" sz="2200" dirty="0" smtClean="0"/>
              <a:t>     ; r0 = r0 + shift(r1, 3)</a:t>
            </a:r>
            <a:endParaRPr lang="en-US" sz="2200" dirty="0"/>
          </a:p>
          <a:p>
            <a:pPr lvl="5">
              <a:buFont typeface="Monotype Sorts"/>
              <a:buChar char=" "/>
              <a:defRPr/>
            </a:pPr>
            <a:endParaRPr lang="en-US" sz="1000" dirty="0" smtClean="0"/>
          </a:p>
        </p:txBody>
      </p:sp>
      <p:sp>
        <p:nvSpPr>
          <p:cNvPr id="1946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ED6D06E1-6E2B-4CA1-8B6E-F42706377295}" type="slidenum">
              <a:rPr lang="en-US">
                <a:solidFill>
                  <a:srgbClr val="898989"/>
                </a:solidFill>
              </a:rPr>
              <a:pPr eaLnBrk="1" hangingPunct="1"/>
              <a:t>58</a:t>
            </a:fld>
            <a:endParaRPr lang="en-US">
              <a:solidFill>
                <a:srgbClr val="898989"/>
              </a:solidFill>
            </a:endParaRPr>
          </a:p>
        </p:txBody>
      </p:sp>
      <p:sp>
        <p:nvSpPr>
          <p:cNvPr id="19464" name="Rectangle 2"/>
          <p:cNvSpPr txBox="1">
            <a:spLocks noChangeArrowheads="1"/>
          </p:cNvSpPr>
          <p:nvPr/>
        </p:nvSpPr>
        <p:spPr bwMode="auto">
          <a:xfrm>
            <a:off x="0" y="0"/>
            <a:ext cx="914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r>
              <a:rPr lang="en-GB" altLang="zh-TW" sz="3400" dirty="0">
                <a:solidFill>
                  <a:srgbClr val="0000FF"/>
                </a:solidFill>
              </a:rPr>
              <a:t>Shifter Operand 3: Register Direct + Barrel Shifter</a:t>
            </a:r>
          </a:p>
          <a:p>
            <a:pPr algn="ctr" eaLnBrk="1" hangingPunct="1"/>
            <a:r>
              <a:rPr lang="en-GB" altLang="zh-TW" sz="2800" i="1" dirty="0" smtClean="0">
                <a:solidFill>
                  <a:srgbClr val="FF0000"/>
                </a:solidFill>
              </a:rPr>
              <a:t>Instruction </a:t>
            </a:r>
            <a:r>
              <a:rPr lang="en-GB" altLang="zh-TW" sz="2800" i="1" dirty="0">
                <a:solidFill>
                  <a:srgbClr val="FF0000"/>
                </a:solidFill>
              </a:rPr>
              <a:t>&lt;Rd&gt;,&lt;Rs1 (Opt)&gt;,&lt;</a:t>
            </a:r>
            <a:r>
              <a:rPr lang="en-GB" altLang="zh-TW" sz="2800" i="1" dirty="0" err="1">
                <a:solidFill>
                  <a:srgbClr val="FF0000"/>
                </a:solidFill>
              </a:rPr>
              <a:t>shifter_operand</a:t>
            </a:r>
            <a:r>
              <a:rPr lang="en-GB" altLang="zh-TW" sz="2800" i="1" dirty="0">
                <a:solidFill>
                  <a:srgbClr val="FF0000"/>
                </a:solidFill>
              </a:rPr>
              <a:t>&gt;,</a:t>
            </a:r>
            <a:r>
              <a:rPr lang="en-GB" altLang="zh-TW" sz="2800" b="1" i="1" dirty="0">
                <a:solidFill>
                  <a:srgbClr val="FF0000"/>
                </a:solidFill>
              </a:rPr>
              <a:t>&lt;shift&gt;</a:t>
            </a:r>
          </a:p>
        </p:txBody>
      </p:sp>
    </p:spTree>
    <p:extLst>
      <p:ext uri="{BB962C8B-B14F-4D97-AF65-F5344CB8AC3E}">
        <p14:creationId xmlns:p14="http://schemas.microsoft.com/office/powerpoint/2010/main" val="3319571655"/>
      </p:ext>
    </p:extLst>
  </p:cSld>
  <p:clrMapOvr>
    <a:masterClrMapping/>
  </p:clrMapOvr>
  <p:transition spd="slow"/>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690563" y="6243638"/>
            <a:ext cx="1903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20483" name="Rectangle 3"/>
          <p:cNvSpPr>
            <a:spLocks noChangeArrowheads="1"/>
          </p:cNvSpPr>
          <p:nvPr/>
        </p:nvSpPr>
        <p:spPr bwMode="auto">
          <a:xfrm>
            <a:off x="3125788" y="6243638"/>
            <a:ext cx="289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20484" name="Rectangle 4"/>
          <p:cNvSpPr>
            <a:spLocks noChangeArrowheads="1"/>
          </p:cNvSpPr>
          <p:nvPr/>
        </p:nvSpPr>
        <p:spPr bwMode="auto">
          <a:xfrm>
            <a:off x="690563" y="6243638"/>
            <a:ext cx="1903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20485" name="Rectangle 5"/>
          <p:cNvSpPr>
            <a:spLocks noChangeArrowheads="1"/>
          </p:cNvSpPr>
          <p:nvPr/>
        </p:nvSpPr>
        <p:spPr bwMode="auto">
          <a:xfrm>
            <a:off x="3125788" y="6243638"/>
            <a:ext cx="289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55303" name="Rectangle 7"/>
          <p:cNvSpPr>
            <a:spLocks noGrp="1" noChangeArrowheads="1"/>
          </p:cNvSpPr>
          <p:nvPr>
            <p:ph type="body" idx="1"/>
          </p:nvPr>
        </p:nvSpPr>
        <p:spPr>
          <a:xfrm>
            <a:off x="304800" y="1295400"/>
            <a:ext cx="8229600" cy="5105400"/>
          </a:xfrm>
          <a:solidFill>
            <a:schemeClr val="bg1"/>
          </a:solidFill>
        </p:spPr>
        <p:txBody>
          <a:bodyPr rtlCol="0"/>
          <a:lstStyle/>
          <a:p>
            <a:pPr eaLnBrk="1" fontAlgn="auto" hangingPunct="1">
              <a:spcBef>
                <a:spcPts val="1200"/>
              </a:spcBef>
              <a:spcAft>
                <a:spcPts val="0"/>
              </a:spcAft>
              <a:defRPr/>
            </a:pPr>
            <a:r>
              <a:rPr lang="en-US" sz="2400" dirty="0" smtClean="0"/>
              <a:t>The </a:t>
            </a:r>
            <a:r>
              <a:rPr lang="en-US" sz="2400" dirty="0"/>
              <a:t>ARM doesn’t have actual shift instructions.</a:t>
            </a:r>
          </a:p>
          <a:p>
            <a:pPr eaLnBrk="1" fontAlgn="auto" hangingPunct="1">
              <a:spcBef>
                <a:spcPts val="0"/>
              </a:spcBef>
              <a:spcAft>
                <a:spcPts val="0"/>
              </a:spcAft>
              <a:defRPr/>
            </a:pPr>
            <a:r>
              <a:rPr lang="en-US" sz="2400" dirty="0" smtClean="0"/>
              <a:t>Instead </a:t>
            </a:r>
            <a:r>
              <a:rPr lang="en-US" sz="2400" dirty="0"/>
              <a:t>it has a barrel shifter which provides a mechanism to carry out shifts as part of other </a:t>
            </a:r>
            <a:r>
              <a:rPr lang="en-US" sz="2400" dirty="0" smtClean="0"/>
              <a:t>instructions</a:t>
            </a:r>
          </a:p>
          <a:p>
            <a:pPr eaLnBrk="1" fontAlgn="auto" hangingPunct="1">
              <a:spcBef>
                <a:spcPts val="0"/>
              </a:spcBef>
              <a:spcAft>
                <a:spcPts val="0"/>
              </a:spcAft>
              <a:defRPr/>
            </a:pPr>
            <a:r>
              <a:rPr lang="en-US" sz="2400" dirty="0" smtClean="0"/>
              <a:t>There </a:t>
            </a:r>
            <a:r>
              <a:rPr lang="en-US" sz="2400" dirty="0"/>
              <a:t>are </a:t>
            </a:r>
            <a:r>
              <a:rPr lang="en-US" sz="2400" dirty="0" smtClean="0"/>
              <a:t>five types of barrel-shift </a:t>
            </a:r>
            <a:r>
              <a:rPr lang="en-US" sz="2400" dirty="0"/>
              <a:t>operations: </a:t>
            </a:r>
            <a:endParaRPr lang="en-US" sz="2400" dirty="0" smtClean="0"/>
          </a:p>
          <a:p>
            <a:pPr lvl="1" eaLnBrk="1" fontAlgn="auto" hangingPunct="1">
              <a:spcBef>
                <a:spcPts val="0"/>
              </a:spcBef>
              <a:spcAft>
                <a:spcPts val="0"/>
              </a:spcAft>
              <a:defRPr/>
            </a:pPr>
            <a:r>
              <a:rPr lang="en-US" sz="2400" dirty="0" smtClean="0"/>
              <a:t>left </a:t>
            </a:r>
            <a:r>
              <a:rPr lang="en-US" sz="2400" dirty="0"/>
              <a:t>shift </a:t>
            </a:r>
            <a:r>
              <a:rPr lang="en-US" sz="2400" dirty="0" smtClean="0"/>
              <a:t>(</a:t>
            </a:r>
            <a:r>
              <a:rPr lang="en-US" sz="2400" i="1" dirty="0" smtClean="0">
                <a:solidFill>
                  <a:srgbClr val="FF0000"/>
                </a:solidFill>
              </a:rPr>
              <a:t>LSL</a:t>
            </a:r>
            <a:r>
              <a:rPr lang="en-US" sz="2400" dirty="0" smtClean="0"/>
              <a:t>)</a:t>
            </a:r>
          </a:p>
          <a:p>
            <a:pPr lvl="1" eaLnBrk="1" fontAlgn="auto" hangingPunct="1">
              <a:spcBef>
                <a:spcPts val="0"/>
              </a:spcBef>
              <a:spcAft>
                <a:spcPts val="0"/>
              </a:spcAft>
              <a:defRPr/>
            </a:pPr>
            <a:r>
              <a:rPr lang="en-US" sz="2400" dirty="0" smtClean="0"/>
              <a:t>logical right-shift (</a:t>
            </a:r>
            <a:r>
              <a:rPr lang="en-US" sz="2400" i="1" dirty="0" smtClean="0">
                <a:solidFill>
                  <a:srgbClr val="FF0000"/>
                </a:solidFill>
              </a:rPr>
              <a:t>LSR</a:t>
            </a:r>
            <a:r>
              <a:rPr lang="en-US" sz="2400" dirty="0" smtClean="0"/>
              <a:t>)</a:t>
            </a:r>
          </a:p>
          <a:p>
            <a:pPr lvl="1" eaLnBrk="1" fontAlgn="auto" hangingPunct="1">
              <a:spcBef>
                <a:spcPts val="0"/>
              </a:spcBef>
              <a:spcAft>
                <a:spcPts val="0"/>
              </a:spcAft>
              <a:defRPr/>
            </a:pPr>
            <a:r>
              <a:rPr lang="en-US" sz="2400" dirty="0" smtClean="0"/>
              <a:t>arithmetic </a:t>
            </a:r>
            <a:r>
              <a:rPr lang="en-US" sz="2400" dirty="0"/>
              <a:t>right-shift </a:t>
            </a:r>
            <a:r>
              <a:rPr lang="en-US" sz="2400" dirty="0" smtClean="0"/>
              <a:t>(</a:t>
            </a:r>
            <a:r>
              <a:rPr lang="en-US" sz="2400" i="1" dirty="0" smtClean="0">
                <a:solidFill>
                  <a:srgbClr val="FF0000"/>
                </a:solidFill>
              </a:rPr>
              <a:t>ASR</a:t>
            </a:r>
            <a:r>
              <a:rPr lang="en-US" sz="2400" dirty="0" smtClean="0"/>
              <a:t>) </a:t>
            </a:r>
          </a:p>
          <a:p>
            <a:pPr lvl="1" eaLnBrk="1" fontAlgn="auto" hangingPunct="1">
              <a:spcBef>
                <a:spcPts val="0"/>
              </a:spcBef>
              <a:spcAft>
                <a:spcPts val="0"/>
              </a:spcAft>
              <a:defRPr/>
            </a:pPr>
            <a:r>
              <a:rPr lang="en-US" sz="2400" dirty="0" smtClean="0"/>
              <a:t>Rotate right (</a:t>
            </a:r>
            <a:r>
              <a:rPr lang="en-US" sz="2400" i="1" dirty="0" smtClean="0">
                <a:solidFill>
                  <a:srgbClr val="FF0000"/>
                </a:solidFill>
              </a:rPr>
              <a:t>ROR</a:t>
            </a:r>
            <a:r>
              <a:rPr lang="en-US" sz="2400" dirty="0" smtClean="0"/>
              <a:t>)</a:t>
            </a:r>
          </a:p>
          <a:p>
            <a:pPr lvl="1" eaLnBrk="1" fontAlgn="auto" hangingPunct="1">
              <a:spcBef>
                <a:spcPts val="0"/>
              </a:spcBef>
              <a:spcAft>
                <a:spcPts val="0"/>
              </a:spcAft>
              <a:defRPr/>
            </a:pPr>
            <a:r>
              <a:rPr lang="en-US" sz="2400" dirty="0" smtClean="0"/>
              <a:t>Rotate right extended (</a:t>
            </a:r>
            <a:r>
              <a:rPr lang="en-US" sz="2400" i="1" dirty="0" smtClean="0">
                <a:solidFill>
                  <a:srgbClr val="FF0000"/>
                </a:solidFill>
              </a:rPr>
              <a:t>RRX</a:t>
            </a:r>
            <a:r>
              <a:rPr lang="en-US" sz="2400" dirty="0" smtClean="0"/>
              <a:t>)</a:t>
            </a:r>
          </a:p>
          <a:p>
            <a:pPr eaLnBrk="1" fontAlgn="auto" hangingPunct="1">
              <a:spcBef>
                <a:spcPts val="0"/>
              </a:spcBef>
              <a:spcAft>
                <a:spcPts val="0"/>
              </a:spcAft>
              <a:defRPr/>
            </a:pPr>
            <a:r>
              <a:rPr lang="en-US" sz="2400" dirty="0" smtClean="0"/>
              <a:t>LSL, LSR, ASR and ROR are pseudo-instructions (not stand-alone) which are inserted as part of another primary instruction</a:t>
            </a:r>
            <a:endParaRPr lang="en-US" sz="2400" dirty="0"/>
          </a:p>
        </p:txBody>
      </p:sp>
      <p:sp>
        <p:nvSpPr>
          <p:cNvPr id="2048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C9BACAAE-F26D-4168-8532-59D8CE799398}" type="slidenum">
              <a:rPr lang="en-US">
                <a:solidFill>
                  <a:srgbClr val="898989"/>
                </a:solidFill>
              </a:rPr>
              <a:pPr eaLnBrk="1" hangingPunct="1"/>
              <a:t>59</a:t>
            </a:fld>
            <a:endParaRPr lang="en-US">
              <a:solidFill>
                <a:srgbClr val="898989"/>
              </a:solidFill>
            </a:endParaRPr>
          </a:p>
        </p:txBody>
      </p:sp>
      <p:sp>
        <p:nvSpPr>
          <p:cNvPr id="20488" name="Rectangle 2"/>
          <p:cNvSpPr txBox="1">
            <a:spLocks noChangeArrowheads="1"/>
          </p:cNvSpPr>
          <p:nvPr/>
        </p:nvSpPr>
        <p:spPr bwMode="auto">
          <a:xfrm>
            <a:off x="0" y="0"/>
            <a:ext cx="914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r>
              <a:rPr lang="en-GB" altLang="zh-TW" sz="3400" dirty="0">
                <a:solidFill>
                  <a:srgbClr val="0000FF"/>
                </a:solidFill>
              </a:rPr>
              <a:t>Shifter Operand 3: Register Direct + Barrel Shifter</a:t>
            </a:r>
          </a:p>
          <a:p>
            <a:pPr algn="ctr" eaLnBrk="1" hangingPunct="1"/>
            <a:r>
              <a:rPr lang="en-GB" altLang="zh-TW" sz="2800" i="1" dirty="0" smtClean="0">
                <a:solidFill>
                  <a:srgbClr val="FF0000"/>
                </a:solidFill>
              </a:rPr>
              <a:t>Instruction </a:t>
            </a:r>
            <a:r>
              <a:rPr lang="en-GB" altLang="zh-TW" sz="2800" i="1" dirty="0">
                <a:solidFill>
                  <a:srgbClr val="FF0000"/>
                </a:solidFill>
              </a:rPr>
              <a:t>&lt;Rd&gt;,&lt;Rs1 (Opt)&gt;,&lt;</a:t>
            </a:r>
            <a:r>
              <a:rPr lang="en-GB" altLang="zh-TW" sz="2800" i="1" dirty="0" err="1">
                <a:solidFill>
                  <a:srgbClr val="FF0000"/>
                </a:solidFill>
              </a:rPr>
              <a:t>shifter_operand</a:t>
            </a:r>
            <a:r>
              <a:rPr lang="en-GB" altLang="zh-TW" sz="2800" i="1" dirty="0">
                <a:solidFill>
                  <a:srgbClr val="FF0000"/>
                </a:solidFill>
              </a:rPr>
              <a:t>&gt;,</a:t>
            </a:r>
            <a:r>
              <a:rPr lang="en-GB" altLang="zh-TW" sz="2800" b="1" i="1" dirty="0">
                <a:solidFill>
                  <a:srgbClr val="FF0000"/>
                </a:solidFill>
              </a:rPr>
              <a:t>&lt;shift&gt;</a:t>
            </a:r>
            <a:endParaRPr lang="en-US" altLang="zh-TW" sz="3600" i="1" dirty="0">
              <a:solidFill>
                <a:srgbClr val="FF0000"/>
              </a:solidFill>
            </a:endParaRPr>
          </a:p>
          <a:p>
            <a:pPr algn="ctr" eaLnBrk="1" hangingPunct="1">
              <a:spcBef>
                <a:spcPts val="1200"/>
              </a:spcBef>
            </a:pPr>
            <a:endParaRPr lang="en-US" altLang="zh-TW" sz="4000" i="1" dirty="0">
              <a:solidFill>
                <a:srgbClr val="FF0000"/>
              </a:solidFill>
            </a:endParaRPr>
          </a:p>
        </p:txBody>
      </p:sp>
    </p:spTree>
    <p:extLst>
      <p:ext uri="{BB962C8B-B14F-4D97-AF65-F5344CB8AC3E}">
        <p14:creationId xmlns:p14="http://schemas.microsoft.com/office/powerpoint/2010/main" val="159785259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3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53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53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530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530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530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530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530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5530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idx="1"/>
          </p:nvPr>
        </p:nvSpPr>
        <p:spPr>
          <a:xfrm>
            <a:off x="228600" y="838200"/>
            <a:ext cx="8686800" cy="5105400"/>
          </a:xfrm>
        </p:spPr>
        <p:txBody>
          <a:bodyPr/>
          <a:lstStyle/>
          <a:p>
            <a:pPr eaLnBrk="1" hangingPunct="1">
              <a:spcBef>
                <a:spcPts val="1800"/>
              </a:spcBef>
            </a:pPr>
            <a:r>
              <a:rPr lang="en-US" sz="2000" i="1" dirty="0" smtClean="0"/>
              <a:t>Consistency among instructions </a:t>
            </a:r>
            <a:r>
              <a:rPr lang="en-US" sz="2000" dirty="0" smtClean="0"/>
              <a:t>is achieved by</a:t>
            </a:r>
          </a:p>
          <a:p>
            <a:pPr lvl="1" eaLnBrk="1" hangingPunct="1">
              <a:spcBef>
                <a:spcPct val="0"/>
              </a:spcBef>
            </a:pPr>
            <a:r>
              <a:rPr lang="en-US" sz="2000" dirty="0" smtClean="0"/>
              <a:t>Using few simple instructions that are of the same length</a:t>
            </a:r>
          </a:p>
          <a:p>
            <a:pPr lvl="1" eaLnBrk="1" hangingPunct="1">
              <a:spcBef>
                <a:spcPct val="0"/>
              </a:spcBef>
            </a:pPr>
            <a:r>
              <a:rPr lang="en-US" sz="2000" dirty="0" smtClean="0"/>
              <a:t>Memory access is achieved only through explicit data movement commands such as the </a:t>
            </a:r>
            <a:r>
              <a:rPr lang="en-US" sz="2000" i="1" dirty="0" smtClean="0"/>
              <a:t>load </a:t>
            </a:r>
            <a:r>
              <a:rPr lang="en-US" sz="2000" dirty="0" smtClean="0"/>
              <a:t>and </a:t>
            </a:r>
            <a:r>
              <a:rPr lang="en-US" sz="2000" i="1" dirty="0" smtClean="0"/>
              <a:t>store </a:t>
            </a:r>
            <a:r>
              <a:rPr lang="en-US" sz="2000" dirty="0" smtClean="0"/>
              <a:t>instructions</a:t>
            </a:r>
          </a:p>
          <a:p>
            <a:pPr lvl="1" eaLnBrk="1" hangingPunct="1">
              <a:spcBef>
                <a:spcPct val="0"/>
              </a:spcBef>
            </a:pPr>
            <a:r>
              <a:rPr lang="en-US" sz="2000" dirty="0" smtClean="0"/>
              <a:t>Each instruction performs less work but instruction execution time among different instructions is consistent</a:t>
            </a:r>
          </a:p>
          <a:p>
            <a:pPr eaLnBrk="1" hangingPunct="1">
              <a:spcBef>
                <a:spcPts val="1800"/>
              </a:spcBef>
            </a:pPr>
            <a:r>
              <a:rPr lang="en-US" sz="2000" dirty="0" smtClean="0"/>
              <a:t>The complexity of the operations is moved from ISA to the domain of the assembly programmer/compiler </a:t>
            </a:r>
            <a:r>
              <a:rPr lang="en-US" sz="2000" dirty="0" smtClean="0">
                <a:sym typeface="Wingdings" pitchFamily="2" charset="2"/>
              </a:rPr>
              <a:t> RISC requires more powerful compiler compared to CISC to translate high-level languages to machine languages</a:t>
            </a:r>
          </a:p>
          <a:p>
            <a:pPr eaLnBrk="1" hangingPunct="1">
              <a:spcBef>
                <a:spcPts val="1800"/>
              </a:spcBef>
            </a:pPr>
            <a:r>
              <a:rPr lang="en-US" sz="2000" dirty="0" smtClean="0">
                <a:sym typeface="Wingdings" pitchFamily="2" charset="2"/>
              </a:rPr>
              <a:t>The codes in RISC are longer than CISC but they run faster.</a:t>
            </a:r>
          </a:p>
          <a:p>
            <a:pPr eaLnBrk="1" hangingPunct="1">
              <a:lnSpc>
                <a:spcPct val="90000"/>
              </a:lnSpc>
              <a:spcBef>
                <a:spcPts val="1200"/>
              </a:spcBef>
            </a:pPr>
            <a:r>
              <a:rPr lang="en-US" sz="2000" dirty="0" smtClean="0"/>
              <a:t>Example RISC Processors: </a:t>
            </a:r>
          </a:p>
          <a:p>
            <a:pPr eaLnBrk="1" hangingPunct="1">
              <a:lnSpc>
                <a:spcPct val="90000"/>
              </a:lnSpc>
              <a:spcBef>
                <a:spcPts val="1200"/>
              </a:spcBef>
              <a:buFont typeface="Arial" pitchFamily="34" charset="0"/>
              <a:buNone/>
            </a:pPr>
            <a:r>
              <a:rPr lang="en-US" sz="2000" dirty="0" smtClean="0"/>
              <a:t>	Apple iPods (custom ARM7TDMI </a:t>
            </a:r>
            <a:r>
              <a:rPr lang="en-US" sz="2000" dirty="0" err="1" smtClean="0"/>
              <a:t>SoC</a:t>
            </a:r>
            <a:r>
              <a:rPr lang="en-US" sz="2000" dirty="0" smtClean="0"/>
              <a:t>) Apple iPhone (Samsung ARM1176JZF),  Palm and </a:t>
            </a:r>
            <a:r>
              <a:rPr lang="en-US" sz="2000" dirty="0" err="1" smtClean="0"/>
              <a:t>PocketPC</a:t>
            </a:r>
            <a:r>
              <a:rPr lang="en-US" sz="2000" dirty="0" smtClean="0"/>
              <a:t> PDAs and smartphones (Intel </a:t>
            </a:r>
            <a:r>
              <a:rPr lang="en-US" sz="2000" dirty="0" err="1" smtClean="0"/>
              <a:t>XScale</a:t>
            </a:r>
            <a:r>
              <a:rPr lang="en-US" sz="2000" dirty="0" smtClean="0"/>
              <a:t> family, Samsung SC32442 - ARM9), Nintendo Game Boy Advance (ARM7), Nintendo DS (ARM7, ARM9), Sony Network Walkman (Sony in-house ARM based chip), Some Nokia and Sony Ericsson mobile phones</a:t>
            </a:r>
          </a:p>
          <a:p>
            <a:pPr eaLnBrk="1" hangingPunct="1">
              <a:lnSpc>
                <a:spcPct val="90000"/>
              </a:lnSpc>
              <a:spcBef>
                <a:spcPts val="1200"/>
              </a:spcBef>
            </a:pPr>
            <a:endParaRPr lang="en-US" sz="2000" dirty="0" smtClean="0"/>
          </a:p>
          <a:p>
            <a:pPr eaLnBrk="1" hangingPunct="1">
              <a:spcBef>
                <a:spcPts val="1800"/>
              </a:spcBef>
            </a:pPr>
            <a:endParaRPr lang="en-US" sz="2000" dirty="0" smtClean="0"/>
          </a:p>
        </p:txBody>
      </p:sp>
      <p:sp>
        <p:nvSpPr>
          <p:cNvPr id="1024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FF37B2A2-D137-4399-B3BC-20711E2260BE}" type="slidenum">
              <a:rPr lang="en-US" smtClean="0">
                <a:solidFill>
                  <a:srgbClr val="898989"/>
                </a:solidFill>
              </a:rPr>
              <a:pPr eaLnBrk="1" hangingPunct="1"/>
              <a:t>6</a:t>
            </a:fld>
            <a:endParaRPr lang="en-US" smtClean="0">
              <a:solidFill>
                <a:srgbClr val="898989"/>
              </a:solidFill>
            </a:endParaRPr>
          </a:p>
        </p:txBody>
      </p:sp>
      <p:sp>
        <p:nvSpPr>
          <p:cNvPr id="6" name="Title 1"/>
          <p:cNvSpPr>
            <a:spLocks noGrp="1"/>
          </p:cNvSpPr>
          <p:nvPr>
            <p:ph type="title"/>
          </p:nvPr>
        </p:nvSpPr>
        <p:spPr/>
        <p:txBody>
          <a:bodyPr rtlCol="0">
            <a:normAutofit fontScale="90000"/>
          </a:bodyPr>
          <a:lstStyle/>
          <a:p>
            <a:pPr eaLnBrk="1" fontAlgn="auto" hangingPunct="1">
              <a:spcAft>
                <a:spcPts val="0"/>
              </a:spcAft>
              <a:defRPr/>
            </a:pPr>
            <a:r>
              <a:rPr lang="en-US" dirty="0">
                <a:solidFill>
                  <a:srgbClr val="0000FF"/>
                </a:solidFill>
              </a:rPr>
              <a:t>Reduced Instruction Set Computing (RISC)</a:t>
            </a:r>
          </a:p>
        </p:txBody>
      </p:sp>
    </p:spTree>
    <p:extLst>
      <p:ext uri="{BB962C8B-B14F-4D97-AF65-F5344CB8AC3E}">
        <p14:creationId xmlns:p14="http://schemas.microsoft.com/office/powerpoint/2010/main" val="19462925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690563" y="5980113"/>
            <a:ext cx="1903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21507" name="Rectangle 3"/>
          <p:cNvSpPr>
            <a:spLocks noChangeArrowheads="1"/>
          </p:cNvSpPr>
          <p:nvPr/>
        </p:nvSpPr>
        <p:spPr bwMode="auto">
          <a:xfrm>
            <a:off x="3125788" y="5980113"/>
            <a:ext cx="289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21508" name="Rectangle 4"/>
          <p:cNvSpPr>
            <a:spLocks noChangeArrowheads="1"/>
          </p:cNvSpPr>
          <p:nvPr/>
        </p:nvSpPr>
        <p:spPr bwMode="auto">
          <a:xfrm>
            <a:off x="690563" y="5980113"/>
            <a:ext cx="1903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21509" name="Rectangle 5"/>
          <p:cNvSpPr>
            <a:spLocks noChangeArrowheads="1"/>
          </p:cNvSpPr>
          <p:nvPr/>
        </p:nvSpPr>
        <p:spPr bwMode="auto">
          <a:xfrm>
            <a:off x="3125788" y="5980113"/>
            <a:ext cx="289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21510" name="Rectangle 6"/>
          <p:cNvSpPr>
            <a:spLocks noGrp="1" noChangeArrowheads="1"/>
          </p:cNvSpPr>
          <p:nvPr>
            <p:ph type="body" idx="1"/>
          </p:nvPr>
        </p:nvSpPr>
        <p:spPr>
          <a:xfrm>
            <a:off x="214313" y="1192213"/>
            <a:ext cx="8229600" cy="2389187"/>
          </a:xfrm>
        </p:spPr>
        <p:txBody>
          <a:bodyPr/>
          <a:lstStyle/>
          <a:p>
            <a:pPr marL="0" indent="0" eaLnBrk="1" hangingPunct="1">
              <a:buFont typeface="Arial" pitchFamily="34" charset="0"/>
              <a:buNone/>
            </a:pPr>
            <a:r>
              <a:rPr lang="en-US" sz="2400" b="1" i="1" u="sng" smtClean="0"/>
              <a:t>Logical Shift Left (LSL)</a:t>
            </a:r>
          </a:p>
          <a:p>
            <a:pPr marL="0" indent="0" eaLnBrk="1" hangingPunct="1"/>
            <a:r>
              <a:rPr lang="en-US" sz="2200" smtClean="0"/>
              <a:t>Shifts left by the specified amount. The lower bits of the value are appended by 0. Value of  shifter_operand remains unchanged</a:t>
            </a:r>
          </a:p>
          <a:p>
            <a:pPr marL="0" indent="0" eaLnBrk="1" hangingPunct="1"/>
            <a:endParaRPr lang="en-US" sz="2200" smtClean="0"/>
          </a:p>
          <a:p>
            <a:pPr lvl="1" eaLnBrk="1" hangingPunct="1">
              <a:buFontTx/>
              <a:buNone/>
            </a:pPr>
            <a:endParaRPr lang="en-US" sz="2400" smtClean="0"/>
          </a:p>
          <a:p>
            <a:pPr marL="0" indent="0" eaLnBrk="1" hangingPunct="1">
              <a:buFont typeface="Times New Roman" pitchFamily="18" charset="0"/>
              <a:buNone/>
            </a:pPr>
            <a:endParaRPr lang="en-US" sz="2800" smtClean="0"/>
          </a:p>
          <a:p>
            <a:pPr marL="0" indent="0" eaLnBrk="1" hangingPunct="1">
              <a:buFont typeface="Times New Roman" pitchFamily="18" charset="0"/>
              <a:buNone/>
            </a:pPr>
            <a:endParaRPr lang="en-US" sz="2800" smtClean="0"/>
          </a:p>
        </p:txBody>
      </p:sp>
      <p:sp>
        <p:nvSpPr>
          <p:cNvPr id="21511" name="Rectangle 9"/>
          <p:cNvSpPr>
            <a:spLocks noChangeArrowheads="1"/>
          </p:cNvSpPr>
          <p:nvPr/>
        </p:nvSpPr>
        <p:spPr bwMode="auto">
          <a:xfrm>
            <a:off x="3408363" y="2538413"/>
            <a:ext cx="2847975" cy="5683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098" tIns="47549" rIns="95098" bIns="47549" anchor="ctr"/>
          <a:lstStyle/>
          <a:p>
            <a:pPr algn="ctr" defTabSz="949325"/>
            <a:r>
              <a:rPr lang="en-US" sz="2500">
                <a:latin typeface="Times New Roman" pitchFamily="18" charset="0"/>
              </a:rPr>
              <a:t>Destination</a:t>
            </a:r>
          </a:p>
        </p:txBody>
      </p:sp>
      <p:sp>
        <p:nvSpPr>
          <p:cNvPr id="21512" name="Rectangle 10"/>
          <p:cNvSpPr>
            <a:spLocks noChangeArrowheads="1"/>
          </p:cNvSpPr>
          <p:nvPr/>
        </p:nvSpPr>
        <p:spPr bwMode="auto">
          <a:xfrm>
            <a:off x="1643063" y="2719388"/>
            <a:ext cx="541337" cy="4048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098" tIns="47549" rIns="95098" bIns="47549" anchor="ctr"/>
          <a:lstStyle/>
          <a:p>
            <a:pPr algn="ctr" defTabSz="949325"/>
            <a:r>
              <a:rPr lang="en-US" sz="1900">
                <a:latin typeface="Times New Roman" pitchFamily="18" charset="0"/>
              </a:rPr>
              <a:t>C</a:t>
            </a:r>
          </a:p>
        </p:txBody>
      </p:sp>
      <p:sp>
        <p:nvSpPr>
          <p:cNvPr id="21513" name="Line 11"/>
          <p:cNvSpPr>
            <a:spLocks noChangeShapeType="1"/>
          </p:cNvSpPr>
          <p:nvPr/>
        </p:nvSpPr>
        <p:spPr bwMode="auto">
          <a:xfrm flipH="1">
            <a:off x="2190750" y="2913063"/>
            <a:ext cx="1211263"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94" tIns="45647" rIns="91294" bIns="45647"/>
          <a:lstStyle/>
          <a:p>
            <a:endParaRPr lang="en-US"/>
          </a:p>
        </p:txBody>
      </p:sp>
      <p:sp>
        <p:nvSpPr>
          <p:cNvPr id="21514" name="Line 12"/>
          <p:cNvSpPr>
            <a:spLocks noChangeShapeType="1"/>
          </p:cNvSpPr>
          <p:nvPr/>
        </p:nvSpPr>
        <p:spPr bwMode="auto">
          <a:xfrm flipH="1">
            <a:off x="6262688" y="2913063"/>
            <a:ext cx="752475"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94" tIns="45647" rIns="91294" bIns="45647"/>
          <a:lstStyle/>
          <a:p>
            <a:endParaRPr lang="en-US"/>
          </a:p>
        </p:txBody>
      </p:sp>
      <p:sp>
        <p:nvSpPr>
          <p:cNvPr id="21515" name="Rectangle 13"/>
          <p:cNvSpPr>
            <a:spLocks noChangeArrowheads="1"/>
          </p:cNvSpPr>
          <p:nvPr/>
        </p:nvSpPr>
        <p:spPr bwMode="auto">
          <a:xfrm>
            <a:off x="6962775" y="2719388"/>
            <a:ext cx="314325"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098" tIns="47549" rIns="95098" bIns="47549">
            <a:spAutoFit/>
          </a:bodyPr>
          <a:lstStyle/>
          <a:p>
            <a:pPr defTabSz="949325"/>
            <a:r>
              <a:rPr lang="en-US" sz="1900"/>
              <a:t>0</a:t>
            </a:r>
          </a:p>
        </p:txBody>
      </p:sp>
      <p:sp>
        <p:nvSpPr>
          <p:cNvPr id="21516" name="Rectangle 2"/>
          <p:cNvSpPr>
            <a:spLocks noChangeArrowheads="1"/>
          </p:cNvSpPr>
          <p:nvPr/>
        </p:nvSpPr>
        <p:spPr bwMode="auto">
          <a:xfrm>
            <a:off x="273050" y="3146425"/>
            <a:ext cx="8915400" cy="212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buFont typeface="Arial" pitchFamily="34" charset="0"/>
              <a:buChar char="•"/>
            </a:pPr>
            <a:r>
              <a:rPr lang="en-US" sz="2200"/>
              <a:t>Example:  </a:t>
            </a:r>
          </a:p>
          <a:p>
            <a:pPr marL="342900" indent="-342900"/>
            <a:r>
              <a:rPr lang="en-US" sz="2200" b="1"/>
              <a:t>	Assume that R1 = 0x0000 0003,   R2 = 0x0000 0005</a:t>
            </a:r>
            <a:endParaRPr lang="en-US" sz="2200" b="1">
              <a:solidFill>
                <a:srgbClr val="FF0000"/>
              </a:solidFill>
            </a:endParaRPr>
          </a:p>
          <a:p>
            <a:pPr marL="342900" indent="-342900">
              <a:buFont typeface="Arial" pitchFamily="34" charset="0"/>
              <a:buChar char="•"/>
            </a:pPr>
            <a:endParaRPr lang="en-US" sz="2200"/>
          </a:p>
          <a:p>
            <a:pPr marL="342900" indent="-342900">
              <a:buFont typeface="Arial" pitchFamily="34" charset="0"/>
              <a:buChar char="•"/>
            </a:pPr>
            <a:endParaRPr lang="en-US" sz="2200"/>
          </a:p>
          <a:p>
            <a:pPr marL="342900" indent="-342900">
              <a:buFont typeface="Arial" pitchFamily="34" charset="0"/>
              <a:buChar char="•"/>
            </a:pPr>
            <a:endParaRPr lang="en-US" sz="2200"/>
          </a:p>
          <a:p>
            <a:pPr lvl="1"/>
            <a:r>
              <a:rPr lang="en-US" sz="2200" i="1">
                <a:solidFill>
                  <a:srgbClr val="0070C0"/>
                </a:solidFill>
              </a:rPr>
              <a:t>	</a:t>
            </a:r>
            <a:endParaRPr lang="en-US" sz="2200"/>
          </a:p>
        </p:txBody>
      </p:sp>
      <p:graphicFrame>
        <p:nvGraphicFramePr>
          <p:cNvPr id="4" name="Table 3"/>
          <p:cNvGraphicFramePr>
            <a:graphicFrameLocks noGrp="1"/>
          </p:cNvGraphicFramePr>
          <p:nvPr/>
        </p:nvGraphicFramePr>
        <p:xfrm>
          <a:off x="690563" y="3975100"/>
          <a:ext cx="7920037" cy="1739900"/>
        </p:xfrm>
        <a:graphic>
          <a:graphicData uri="http://schemas.openxmlformats.org/drawingml/2006/table">
            <a:tbl>
              <a:tblPr/>
              <a:tblGrid>
                <a:gridCol w="3576637"/>
                <a:gridCol w="4343400"/>
              </a:tblGrid>
              <a:tr h="869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1" u="none" strike="noStrike" cap="none" normalizeH="0" baseline="0" smtClean="0">
                          <a:ln>
                            <a:noFill/>
                          </a:ln>
                          <a:solidFill>
                            <a:srgbClr val="0070C0"/>
                          </a:solidFill>
                          <a:effectLst/>
                          <a:latin typeface="Calibri" pitchFamily="34" charset="0"/>
                          <a:cs typeface="Arial" pitchFamily="34" charset="0"/>
                        </a:rPr>
                        <a:t>MOV R0, R1, LSL #2 </a:t>
                      </a:r>
                      <a:endParaRPr kumimoji="0" lang="en-US" sz="2200" b="1" i="0" u="none" strike="noStrike" cap="none" normalizeH="0" baseline="0" smtClean="0">
                        <a:ln>
                          <a:noFill/>
                        </a:ln>
                        <a:solidFill>
                          <a:srgbClr val="FFFFFF"/>
                        </a:solidFill>
                        <a:effectLst/>
                        <a:latin typeface="Calibri" pitchFamily="34" charset="0"/>
                        <a:cs typeface="Arial" pitchFamily="34" charset="0"/>
                      </a:endParaRPr>
                    </a:p>
                  </a:txBody>
                  <a:tcPr marL="91450" marR="91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Calibri" pitchFamily="34" charset="0"/>
                          <a:cs typeface="Arial" pitchFamily="34" charset="0"/>
                        </a:rPr>
                        <a:t>R0 = 0x0000 000</a:t>
                      </a:r>
                      <a:r>
                        <a:rPr kumimoji="0" lang="en-US" sz="2200" b="1" i="0" u="none" strike="noStrike" cap="none" normalizeH="0" baseline="0" smtClean="0">
                          <a:ln>
                            <a:noFill/>
                          </a:ln>
                          <a:solidFill>
                            <a:srgbClr val="FF0000"/>
                          </a:solidFill>
                          <a:effectLst/>
                          <a:latin typeface="Calibri" pitchFamily="34" charset="0"/>
                          <a:cs typeface="Arial" pitchFamily="34" charset="0"/>
                        </a:rPr>
                        <a:t>C   </a:t>
                      </a:r>
                      <a:r>
                        <a:rPr kumimoji="0" lang="en-US" sz="2200" b="0" i="0" u="none" strike="noStrike" cap="none" normalizeH="0" baseline="0" smtClean="0">
                          <a:ln>
                            <a:noFill/>
                          </a:ln>
                          <a:solidFill>
                            <a:schemeClr val="tx1"/>
                          </a:solidFill>
                          <a:effectLst/>
                          <a:latin typeface="Calibri" pitchFamily="34" charset="0"/>
                          <a:cs typeface="Arial" pitchFamily="34" charset="0"/>
                        </a:rPr>
                        <a:t>(3x4 = 12)</a:t>
                      </a:r>
                    </a:p>
                    <a:p>
                      <a:pPr marL="0" marR="0" lvl="1"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Calibri" pitchFamily="34" charset="0"/>
                          <a:cs typeface="Arial" pitchFamily="34" charset="0"/>
                        </a:rPr>
                        <a:t>R1 = 0x0000 0003   (unchanged)</a:t>
                      </a:r>
                    </a:p>
                  </a:txBody>
                  <a:tcPr marL="91450" marR="91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869950">
                <a:tc>
                  <a:txBody>
                    <a:body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n-US" sz="2200" b="1" i="1" u="none" strike="noStrike" cap="none" normalizeH="0" baseline="0" smtClean="0">
                          <a:ln>
                            <a:noFill/>
                          </a:ln>
                          <a:solidFill>
                            <a:srgbClr val="0070C0"/>
                          </a:solidFill>
                          <a:effectLst/>
                          <a:latin typeface="Calibri" pitchFamily="34" charset="0"/>
                          <a:cs typeface="Arial" pitchFamily="34" charset="0"/>
                        </a:rPr>
                        <a:t>MOV R0, R1, LSL R2</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Calibri" pitchFamily="34" charset="0"/>
                        <a:cs typeface="Arial" pitchFamily="34" charset="0"/>
                      </a:endParaRPr>
                    </a:p>
                  </a:txBody>
                  <a:tcPr marL="91450" marR="91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Calibri" pitchFamily="34" charset="0"/>
                          <a:cs typeface="Arial" pitchFamily="34" charset="0"/>
                        </a:rPr>
                        <a:t>R0 = 0x0000 00</a:t>
                      </a:r>
                      <a:r>
                        <a:rPr kumimoji="0" lang="en-US" sz="2200" b="1" i="0" u="none" strike="noStrike" cap="none" normalizeH="0" baseline="0" smtClean="0">
                          <a:ln>
                            <a:noFill/>
                          </a:ln>
                          <a:solidFill>
                            <a:srgbClr val="FF0000"/>
                          </a:solidFill>
                          <a:effectLst/>
                          <a:latin typeface="Calibri" pitchFamily="34" charset="0"/>
                          <a:cs typeface="Arial" pitchFamily="34" charset="0"/>
                        </a:rPr>
                        <a:t>60   </a:t>
                      </a:r>
                      <a:r>
                        <a:rPr kumimoji="0" lang="en-US" sz="2200" b="0" i="0" u="none" strike="noStrike" cap="none" normalizeH="0" baseline="0" smtClean="0">
                          <a:ln>
                            <a:noFill/>
                          </a:ln>
                          <a:solidFill>
                            <a:schemeClr val="tx1"/>
                          </a:solidFill>
                          <a:effectLst/>
                          <a:latin typeface="Calibri" pitchFamily="34" charset="0"/>
                          <a:cs typeface="Arial" pitchFamily="34" charset="0"/>
                        </a:rPr>
                        <a:t>(3x32 = 96)</a:t>
                      </a:r>
                      <a:r>
                        <a:rPr kumimoji="0" lang="en-US" sz="2200" b="1" i="0" u="none" strike="noStrike" cap="none" normalizeH="0" baseline="0" smtClean="0">
                          <a:ln>
                            <a:noFill/>
                          </a:ln>
                          <a:solidFill>
                            <a:srgbClr val="FF0000"/>
                          </a:solidFill>
                          <a:effectLst/>
                          <a:latin typeface="Calibri" pitchFamily="34"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Calibri" pitchFamily="34" charset="0"/>
                          <a:cs typeface="Arial" pitchFamily="34" charset="0"/>
                        </a:rPr>
                        <a:t>R1 = 0x0000 0003 (unchanged)</a:t>
                      </a:r>
                    </a:p>
                  </a:txBody>
                  <a:tcPr marL="91450" marR="91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1528" name="Rectangle 4"/>
          <p:cNvSpPr>
            <a:spLocks noChangeArrowheads="1"/>
          </p:cNvSpPr>
          <p:nvPr/>
        </p:nvSpPr>
        <p:spPr bwMode="auto">
          <a:xfrm>
            <a:off x="-304800" y="5935663"/>
            <a:ext cx="82169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800100" lvl="1" indent="-342900">
              <a:buFont typeface="Arial" pitchFamily="34" charset="0"/>
              <a:buChar char="•"/>
            </a:pPr>
            <a:r>
              <a:rPr lang="en-US" sz="2200"/>
              <a:t>This is a simple way of performing a </a:t>
            </a:r>
            <a:r>
              <a:rPr lang="en-US" sz="2200" b="1" i="1"/>
              <a:t>multiply</a:t>
            </a:r>
            <a:r>
              <a:rPr lang="en-US" sz="2200"/>
              <a:t> by a power of 2 (x2</a:t>
            </a:r>
            <a:r>
              <a:rPr lang="en-US" sz="2200" baseline="30000"/>
              <a:t>n</a:t>
            </a:r>
            <a:r>
              <a:rPr lang="en-US" sz="2200"/>
              <a:t>). For example, LSL #5 = multiply by 32</a:t>
            </a:r>
          </a:p>
        </p:txBody>
      </p:sp>
      <p:sp>
        <p:nvSpPr>
          <p:cNvPr id="21529"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36F28079-4EB3-49C5-9532-FF1E9CA3BCF1}" type="slidenum">
              <a:rPr lang="en-US">
                <a:solidFill>
                  <a:srgbClr val="898989"/>
                </a:solidFill>
              </a:rPr>
              <a:pPr eaLnBrk="1" hangingPunct="1"/>
              <a:t>60</a:t>
            </a:fld>
            <a:endParaRPr lang="en-US">
              <a:solidFill>
                <a:srgbClr val="898989"/>
              </a:solidFill>
            </a:endParaRPr>
          </a:p>
        </p:txBody>
      </p:sp>
      <p:sp>
        <p:nvSpPr>
          <p:cNvPr id="21530" name="Rectangle 2"/>
          <p:cNvSpPr txBox="1">
            <a:spLocks noChangeArrowheads="1"/>
          </p:cNvSpPr>
          <p:nvPr/>
        </p:nvSpPr>
        <p:spPr bwMode="auto">
          <a:xfrm>
            <a:off x="0" y="0"/>
            <a:ext cx="914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r>
              <a:rPr lang="en-GB" altLang="zh-TW" sz="3400" dirty="0">
                <a:solidFill>
                  <a:srgbClr val="0000FF"/>
                </a:solidFill>
              </a:rPr>
              <a:t>Shifter Operand 3: Register Direct + Barrel </a:t>
            </a:r>
            <a:r>
              <a:rPr lang="en-GB" altLang="zh-TW" sz="3400" dirty="0" smtClean="0">
                <a:solidFill>
                  <a:srgbClr val="0000FF"/>
                </a:solidFill>
              </a:rPr>
              <a:t>Shifter</a:t>
            </a:r>
          </a:p>
          <a:p>
            <a:pPr algn="ctr" eaLnBrk="1" hangingPunct="1"/>
            <a:r>
              <a:rPr lang="en-GB" altLang="zh-TW" sz="2800" i="1" dirty="0" smtClean="0">
                <a:solidFill>
                  <a:srgbClr val="FF0000"/>
                </a:solidFill>
              </a:rPr>
              <a:t>Instruction &lt;Rd&gt;,&lt;Rs1 (Opt)&gt;,&lt;</a:t>
            </a:r>
            <a:r>
              <a:rPr lang="en-GB" altLang="zh-TW" sz="2800" i="1" dirty="0" err="1" smtClean="0">
                <a:solidFill>
                  <a:srgbClr val="FF0000"/>
                </a:solidFill>
              </a:rPr>
              <a:t>shifter_operand</a:t>
            </a:r>
            <a:r>
              <a:rPr lang="en-GB" altLang="zh-TW" sz="2800" i="1" dirty="0" smtClean="0">
                <a:solidFill>
                  <a:srgbClr val="FF0000"/>
                </a:solidFill>
              </a:rPr>
              <a:t>&gt;,</a:t>
            </a:r>
            <a:r>
              <a:rPr lang="en-GB" altLang="zh-TW" sz="2800" b="1" i="1" dirty="0" smtClean="0">
                <a:solidFill>
                  <a:srgbClr val="FF0000"/>
                </a:solidFill>
              </a:rPr>
              <a:t>&lt;shift&gt;</a:t>
            </a:r>
            <a:endParaRPr lang="en-GB" altLang="zh-TW" sz="2800" b="1" i="1" dirty="0">
              <a:solidFill>
                <a:srgbClr val="FF0000"/>
              </a:solidFill>
            </a:endParaRPr>
          </a:p>
        </p:txBody>
      </p:sp>
    </p:spTree>
    <p:extLst>
      <p:ext uri="{BB962C8B-B14F-4D97-AF65-F5344CB8AC3E}">
        <p14:creationId xmlns:p14="http://schemas.microsoft.com/office/powerpoint/2010/main" val="58731595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5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5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5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5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516">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1516">
                                            <p:txEl>
                                              <p:pRg st="0" end="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1516">
                                            <p:txEl>
                                              <p:pRg st="1" end="1"/>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152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1" grpId="0" animBg="1"/>
      <p:bldP spid="21512" grpId="0" animBg="1"/>
      <p:bldP spid="21513" grpId="0" animBg="1"/>
      <p:bldP spid="21514" grpId="0" animBg="1"/>
      <p:bldP spid="2151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690563" y="5980113"/>
            <a:ext cx="1903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22531" name="Rectangle 3"/>
          <p:cNvSpPr>
            <a:spLocks noChangeArrowheads="1"/>
          </p:cNvSpPr>
          <p:nvPr/>
        </p:nvSpPr>
        <p:spPr bwMode="auto">
          <a:xfrm>
            <a:off x="3125788" y="5980113"/>
            <a:ext cx="289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22532" name="Rectangle 4"/>
          <p:cNvSpPr>
            <a:spLocks noChangeArrowheads="1"/>
          </p:cNvSpPr>
          <p:nvPr/>
        </p:nvSpPr>
        <p:spPr bwMode="auto">
          <a:xfrm>
            <a:off x="690563" y="5980113"/>
            <a:ext cx="1903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22533" name="Rectangle 5"/>
          <p:cNvSpPr>
            <a:spLocks noChangeArrowheads="1"/>
          </p:cNvSpPr>
          <p:nvPr/>
        </p:nvSpPr>
        <p:spPr bwMode="auto">
          <a:xfrm>
            <a:off x="3125788" y="5980113"/>
            <a:ext cx="289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22534" name="Rectangle 6"/>
          <p:cNvSpPr>
            <a:spLocks noGrp="1" noChangeArrowheads="1"/>
          </p:cNvSpPr>
          <p:nvPr>
            <p:ph type="body" idx="1"/>
          </p:nvPr>
        </p:nvSpPr>
        <p:spPr>
          <a:xfrm>
            <a:off x="219075" y="1177925"/>
            <a:ext cx="8229600" cy="2784475"/>
          </a:xfrm>
        </p:spPr>
        <p:txBody>
          <a:bodyPr/>
          <a:lstStyle/>
          <a:p>
            <a:pPr marL="0" indent="0" eaLnBrk="1" hangingPunct="1">
              <a:buFont typeface="Arial" pitchFamily="34" charset="0"/>
              <a:buNone/>
            </a:pPr>
            <a:r>
              <a:rPr lang="en-US" sz="2400" b="1" i="1" u="sng" dirty="0" smtClean="0"/>
              <a:t>Logical Shift Right (LSR)</a:t>
            </a:r>
          </a:p>
          <a:p>
            <a:pPr marL="341313" indent="-341313"/>
            <a:r>
              <a:rPr lang="en-US" sz="2200" dirty="0" smtClean="0"/>
              <a:t>Shifts left by the specified amount. The lower bits of the value are appended by 0. Value of  operand two remains unchanged</a:t>
            </a:r>
          </a:p>
          <a:p>
            <a:pPr marL="0" indent="0" eaLnBrk="1" hangingPunct="1"/>
            <a:endParaRPr lang="en-US" sz="2200" dirty="0" smtClean="0"/>
          </a:p>
          <a:p>
            <a:pPr marL="0" indent="0" eaLnBrk="1" hangingPunct="1"/>
            <a:endParaRPr lang="en-US" sz="2400" dirty="0" smtClean="0"/>
          </a:p>
          <a:p>
            <a:pPr marL="0" indent="0" eaLnBrk="1" hangingPunct="1"/>
            <a:endParaRPr lang="en-US" sz="2400" dirty="0" smtClean="0"/>
          </a:p>
          <a:p>
            <a:pPr marL="0" indent="0" eaLnBrk="1" hangingPunct="1"/>
            <a:endParaRPr lang="en-US" sz="2400" dirty="0" smtClean="0"/>
          </a:p>
          <a:p>
            <a:pPr lvl="1" eaLnBrk="1" hangingPunct="1">
              <a:buFontTx/>
              <a:buNone/>
            </a:pPr>
            <a:endParaRPr lang="en-US" sz="2400" dirty="0" smtClean="0"/>
          </a:p>
          <a:p>
            <a:pPr marL="0" indent="0" eaLnBrk="1" hangingPunct="1">
              <a:buFont typeface="Times New Roman" pitchFamily="18" charset="0"/>
              <a:buNone/>
            </a:pPr>
            <a:endParaRPr lang="en-US" sz="2800" dirty="0" smtClean="0"/>
          </a:p>
          <a:p>
            <a:pPr marL="0" indent="0" eaLnBrk="1" hangingPunct="1">
              <a:buFont typeface="Times New Roman" pitchFamily="18" charset="0"/>
              <a:buNone/>
            </a:pPr>
            <a:endParaRPr lang="en-US" sz="2800" dirty="0" smtClean="0"/>
          </a:p>
        </p:txBody>
      </p:sp>
      <p:sp>
        <p:nvSpPr>
          <p:cNvPr id="22535" name="Rectangle 2"/>
          <p:cNvSpPr>
            <a:spLocks noChangeArrowheads="1"/>
          </p:cNvSpPr>
          <p:nvPr/>
        </p:nvSpPr>
        <p:spPr bwMode="auto">
          <a:xfrm>
            <a:off x="174625" y="3505200"/>
            <a:ext cx="8915400"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buFont typeface="Arial" pitchFamily="34" charset="0"/>
              <a:buChar char="•"/>
            </a:pPr>
            <a:r>
              <a:rPr lang="en-US" sz="2200"/>
              <a:t>Example:  Assume that R1 = </a:t>
            </a:r>
            <a:r>
              <a:rPr lang="en-US" sz="2200" b="1"/>
              <a:t>0x0000 000C</a:t>
            </a:r>
            <a:r>
              <a:rPr lang="en-US" sz="2200"/>
              <a:t>,   R2 = 0x0000 0003</a:t>
            </a:r>
            <a:endParaRPr lang="en-US" sz="2200" b="1">
              <a:solidFill>
                <a:srgbClr val="FF0000"/>
              </a:solidFill>
            </a:endParaRPr>
          </a:p>
          <a:p>
            <a:pPr marL="342900" indent="-342900">
              <a:buFont typeface="Arial" pitchFamily="34" charset="0"/>
              <a:buChar char="•"/>
            </a:pPr>
            <a:endParaRPr lang="en-US" sz="2200"/>
          </a:p>
          <a:p>
            <a:pPr marL="342900" indent="-342900">
              <a:buFont typeface="Arial" pitchFamily="34" charset="0"/>
              <a:buChar char="•"/>
            </a:pPr>
            <a:endParaRPr lang="en-US" sz="2200"/>
          </a:p>
          <a:p>
            <a:pPr marL="342900" indent="-342900">
              <a:buFont typeface="Arial" pitchFamily="34" charset="0"/>
              <a:buChar char="•"/>
            </a:pPr>
            <a:endParaRPr lang="en-US" sz="2200"/>
          </a:p>
          <a:p>
            <a:pPr lvl="1"/>
            <a:r>
              <a:rPr lang="en-US" sz="2200" i="1">
                <a:solidFill>
                  <a:srgbClr val="0070C0"/>
                </a:solidFill>
              </a:rPr>
              <a:t>	</a:t>
            </a:r>
            <a:endParaRPr lang="en-US" sz="2200"/>
          </a:p>
        </p:txBody>
      </p:sp>
      <p:graphicFrame>
        <p:nvGraphicFramePr>
          <p:cNvPr id="4" name="Table 3"/>
          <p:cNvGraphicFramePr>
            <a:graphicFrameLocks noGrp="1"/>
          </p:cNvGraphicFramePr>
          <p:nvPr/>
        </p:nvGraphicFramePr>
        <p:xfrm>
          <a:off x="690563" y="4300538"/>
          <a:ext cx="6883400" cy="1524000"/>
        </p:xfrm>
        <a:graphic>
          <a:graphicData uri="http://schemas.openxmlformats.org/drawingml/2006/table">
            <a:tbl>
              <a:tblPr/>
              <a:tblGrid>
                <a:gridCol w="2692400"/>
                <a:gridCol w="4191000"/>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1" u="none" strike="noStrike" cap="none" normalizeH="0" baseline="0" smtClean="0">
                          <a:ln>
                            <a:noFill/>
                          </a:ln>
                          <a:solidFill>
                            <a:srgbClr val="0070C0"/>
                          </a:solidFill>
                          <a:effectLst/>
                          <a:latin typeface="Calibri" pitchFamily="34" charset="0"/>
                          <a:cs typeface="Arial" pitchFamily="34" charset="0"/>
                        </a:rPr>
                        <a:t>MOV R0, R1, LSR #2</a:t>
                      </a:r>
                      <a:endParaRPr kumimoji="0" lang="en-US" sz="2200" b="1" i="0" u="none" strike="noStrike" cap="none" normalizeH="0" baseline="0" smtClean="0">
                        <a:ln>
                          <a:noFill/>
                        </a:ln>
                        <a:solidFill>
                          <a:srgbClr val="FFFFFF"/>
                        </a:solidFill>
                        <a:effectLst/>
                        <a:latin typeface="Calibri" pitchFamily="34" charset="0"/>
                        <a:cs typeface="Arial" pitchFamily="34" charset="0"/>
                      </a:endParaRPr>
                    </a:p>
                  </a:txBody>
                  <a:tcPr marL="91450" marR="91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Calibri" pitchFamily="34" charset="0"/>
                          <a:cs typeface="Arial" pitchFamily="34" charset="0"/>
                        </a:rPr>
                        <a:t>R0 = 0x0000 0003   </a:t>
                      </a:r>
                    </a:p>
                    <a:p>
                      <a:pPr marL="0" marR="0" lvl="1"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Calibri" pitchFamily="34" charset="0"/>
                          <a:cs typeface="Arial" pitchFamily="34" charset="0"/>
                        </a:rPr>
                        <a:t>R1 = 0x0000 000C (unchanged)</a:t>
                      </a:r>
                    </a:p>
                  </a:txBody>
                  <a:tcPr marL="91450" marR="91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1475">
                <a:tc>
                  <a:txBody>
                    <a:body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n-US" sz="2200" b="1" i="1" u="none" strike="noStrike" cap="none" normalizeH="0" baseline="0" smtClean="0">
                          <a:ln>
                            <a:noFill/>
                          </a:ln>
                          <a:solidFill>
                            <a:srgbClr val="0070C0"/>
                          </a:solidFill>
                          <a:effectLst/>
                          <a:latin typeface="Calibri" pitchFamily="34" charset="0"/>
                          <a:cs typeface="Arial" pitchFamily="34" charset="0"/>
                        </a:rPr>
                        <a:t>MOV R0, R1, LSR R2</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Calibri" pitchFamily="34" charset="0"/>
                        <a:cs typeface="Arial" pitchFamily="34" charset="0"/>
                      </a:endParaRPr>
                    </a:p>
                  </a:txBody>
                  <a:tcPr marL="91450" marR="91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Calibri" pitchFamily="34" charset="0"/>
                          <a:cs typeface="Arial" pitchFamily="34" charset="0"/>
                        </a:rPr>
                        <a:t>R0 = 0x0000 0001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Calibri" pitchFamily="34" charset="0"/>
                          <a:cs typeface="Arial" pitchFamily="34" charset="0"/>
                        </a:rPr>
                        <a:t>R1 = 0x0000 000C (unchanged)</a:t>
                      </a:r>
                    </a:p>
                  </a:txBody>
                  <a:tcPr marL="91450" marR="91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2547" name="Rectangle 4"/>
          <p:cNvSpPr>
            <a:spLocks noChangeArrowheads="1"/>
          </p:cNvSpPr>
          <p:nvPr/>
        </p:nvSpPr>
        <p:spPr bwMode="auto">
          <a:xfrm>
            <a:off x="-304800" y="5935663"/>
            <a:ext cx="87630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800100" lvl="1" indent="-342900">
              <a:buFont typeface="Arial" pitchFamily="34" charset="0"/>
              <a:buChar char="•"/>
            </a:pPr>
            <a:r>
              <a:rPr lang="en-US" sz="2200"/>
              <a:t>This is a simple way of performing an </a:t>
            </a:r>
            <a:r>
              <a:rPr lang="en-US" sz="2200" b="1" i="1"/>
              <a:t>unsigned divide </a:t>
            </a:r>
            <a:r>
              <a:rPr lang="en-US" sz="2200"/>
              <a:t>by a power of 2 (|÷2</a:t>
            </a:r>
            <a:r>
              <a:rPr lang="en-US" sz="2200" baseline="30000"/>
              <a:t>n</a:t>
            </a:r>
            <a:r>
              <a:rPr lang="en-US" sz="2200"/>
              <a:t>|). For example, LSL #5 = divide by 32</a:t>
            </a:r>
          </a:p>
        </p:txBody>
      </p:sp>
      <p:sp>
        <p:nvSpPr>
          <p:cNvPr id="22548"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8E47287B-769B-4962-8A2D-6A1493B32A97}" type="slidenum">
              <a:rPr lang="en-US">
                <a:solidFill>
                  <a:srgbClr val="898989"/>
                </a:solidFill>
              </a:rPr>
              <a:pPr eaLnBrk="1" hangingPunct="1"/>
              <a:t>61</a:t>
            </a:fld>
            <a:endParaRPr lang="en-US">
              <a:solidFill>
                <a:srgbClr val="898989"/>
              </a:solidFill>
            </a:endParaRPr>
          </a:p>
        </p:txBody>
      </p:sp>
      <p:grpSp>
        <p:nvGrpSpPr>
          <p:cNvPr id="2" name="Group 1"/>
          <p:cNvGrpSpPr>
            <a:grpSpLocks/>
          </p:cNvGrpSpPr>
          <p:nvPr/>
        </p:nvGrpSpPr>
        <p:grpSpPr bwMode="auto">
          <a:xfrm>
            <a:off x="1858963" y="2590800"/>
            <a:ext cx="4479925" cy="590550"/>
            <a:chOff x="1858963" y="2590800"/>
            <a:chExt cx="4479925" cy="590550"/>
          </a:xfrm>
        </p:grpSpPr>
        <p:sp>
          <p:nvSpPr>
            <p:cNvPr id="22551" name="Rectangle 14"/>
            <p:cNvSpPr>
              <a:spLocks noChangeArrowheads="1"/>
            </p:cNvSpPr>
            <p:nvPr/>
          </p:nvSpPr>
          <p:spPr bwMode="auto">
            <a:xfrm>
              <a:off x="2900363" y="2590800"/>
              <a:ext cx="2033587" cy="5778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098" tIns="47549" rIns="95098" bIns="47549" anchor="ctr"/>
            <a:lstStyle/>
            <a:p>
              <a:pPr algn="ctr" defTabSz="949325"/>
              <a:r>
                <a:rPr lang="en-US" sz="2500">
                  <a:latin typeface="Times New Roman" pitchFamily="18" charset="0"/>
                </a:rPr>
                <a:t>Destination</a:t>
              </a:r>
            </a:p>
          </p:txBody>
        </p:sp>
        <p:sp>
          <p:nvSpPr>
            <p:cNvPr id="22552" name="Rectangle 15"/>
            <p:cNvSpPr>
              <a:spLocks noChangeArrowheads="1"/>
            </p:cNvSpPr>
            <p:nvPr/>
          </p:nvSpPr>
          <p:spPr bwMode="auto">
            <a:xfrm>
              <a:off x="5813425" y="2603500"/>
              <a:ext cx="525463" cy="5778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098" tIns="47549" rIns="95098" bIns="47549" anchor="ctr"/>
            <a:lstStyle/>
            <a:p>
              <a:pPr algn="ctr" defTabSz="949325"/>
              <a:r>
                <a:rPr lang="en-US" sz="1900">
                  <a:latin typeface="Times New Roman" pitchFamily="18" charset="0"/>
                </a:rPr>
                <a:t>C</a:t>
              </a:r>
            </a:p>
          </p:txBody>
        </p:sp>
        <p:sp>
          <p:nvSpPr>
            <p:cNvPr id="22553" name="Line 16"/>
            <p:cNvSpPr>
              <a:spLocks noChangeShapeType="1"/>
            </p:cNvSpPr>
            <p:nvPr/>
          </p:nvSpPr>
          <p:spPr bwMode="auto">
            <a:xfrm>
              <a:off x="4940300" y="2873375"/>
              <a:ext cx="866775"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94" tIns="45647" rIns="91294" bIns="45647"/>
            <a:lstStyle/>
            <a:p>
              <a:endParaRPr lang="en-US"/>
            </a:p>
          </p:txBody>
        </p:sp>
        <p:sp>
          <p:nvSpPr>
            <p:cNvPr id="22554" name="Line 17"/>
            <p:cNvSpPr>
              <a:spLocks noChangeShapeType="1"/>
            </p:cNvSpPr>
            <p:nvPr/>
          </p:nvSpPr>
          <p:spPr bwMode="auto">
            <a:xfrm>
              <a:off x="2355850" y="2873375"/>
              <a:ext cx="538163"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94" tIns="45647" rIns="91294" bIns="45647"/>
            <a:lstStyle/>
            <a:p>
              <a:endParaRPr lang="en-US"/>
            </a:p>
          </p:txBody>
        </p:sp>
        <p:sp>
          <p:nvSpPr>
            <p:cNvPr id="22555" name="Rectangle 22"/>
            <p:cNvSpPr>
              <a:spLocks noChangeArrowheads="1"/>
            </p:cNvSpPr>
            <p:nvPr/>
          </p:nvSpPr>
          <p:spPr bwMode="auto">
            <a:xfrm>
              <a:off x="1858963" y="2730500"/>
              <a:ext cx="488950" cy="33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6568" tIns="26945" rIns="66568" bIns="26945">
              <a:spAutoFit/>
            </a:bodyPr>
            <a:lstStyle/>
            <a:p>
              <a:pPr marL="355600" indent="-355600" defTabSz="949325">
                <a:lnSpc>
                  <a:spcPct val="102000"/>
                </a:lnSpc>
                <a:spcBef>
                  <a:spcPct val="51000"/>
                </a:spcBef>
              </a:pPr>
              <a:r>
                <a:rPr lang="en-US" sz="1900">
                  <a:latin typeface="Times New Roman" pitchFamily="18" charset="0"/>
                </a:rPr>
                <a:t>0</a:t>
              </a:r>
            </a:p>
          </p:txBody>
        </p:sp>
      </p:grpSp>
      <p:sp>
        <p:nvSpPr>
          <p:cNvPr id="22550" name="Rectangle 2"/>
          <p:cNvSpPr txBox="1">
            <a:spLocks noChangeArrowheads="1"/>
          </p:cNvSpPr>
          <p:nvPr/>
        </p:nvSpPr>
        <p:spPr bwMode="auto">
          <a:xfrm>
            <a:off x="0" y="0"/>
            <a:ext cx="914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r>
              <a:rPr lang="en-GB" altLang="zh-TW" sz="3400" dirty="0">
                <a:solidFill>
                  <a:srgbClr val="0000FF"/>
                </a:solidFill>
              </a:rPr>
              <a:t>Shifter Operand 3: Register Direct + Barrel Shifter</a:t>
            </a:r>
          </a:p>
          <a:p>
            <a:pPr algn="ctr" eaLnBrk="1" hangingPunct="1"/>
            <a:r>
              <a:rPr lang="en-GB" altLang="zh-TW" sz="2800" i="1" dirty="0" smtClean="0">
                <a:solidFill>
                  <a:srgbClr val="FF0000"/>
                </a:solidFill>
              </a:rPr>
              <a:t>Instruction </a:t>
            </a:r>
            <a:r>
              <a:rPr lang="en-GB" altLang="zh-TW" sz="2800" i="1" dirty="0">
                <a:solidFill>
                  <a:srgbClr val="FF0000"/>
                </a:solidFill>
              </a:rPr>
              <a:t>&lt;Rd&gt;,&lt;Rs1 (Opt)&gt;,&lt;</a:t>
            </a:r>
            <a:r>
              <a:rPr lang="en-GB" altLang="zh-TW" sz="2800" i="1" dirty="0" err="1">
                <a:solidFill>
                  <a:srgbClr val="FF0000"/>
                </a:solidFill>
              </a:rPr>
              <a:t>shifter_operand</a:t>
            </a:r>
            <a:r>
              <a:rPr lang="en-GB" altLang="zh-TW" sz="2800" i="1" dirty="0">
                <a:solidFill>
                  <a:srgbClr val="FF0000"/>
                </a:solidFill>
              </a:rPr>
              <a:t>&gt;,</a:t>
            </a:r>
            <a:r>
              <a:rPr lang="en-GB" altLang="zh-TW" sz="2800" b="1" i="1" dirty="0">
                <a:solidFill>
                  <a:srgbClr val="FF0000"/>
                </a:solidFill>
              </a:rPr>
              <a:t>&lt;shift&gt;</a:t>
            </a:r>
          </a:p>
        </p:txBody>
      </p:sp>
    </p:spTree>
    <p:extLst>
      <p:ext uri="{BB962C8B-B14F-4D97-AF65-F5344CB8AC3E}">
        <p14:creationId xmlns:p14="http://schemas.microsoft.com/office/powerpoint/2010/main" val="283172853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5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5" grpId="0"/>
      <p:bldP spid="2254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965200" y="5761038"/>
            <a:ext cx="1903413"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23555" name="Rectangle 3"/>
          <p:cNvSpPr>
            <a:spLocks noChangeArrowheads="1"/>
          </p:cNvSpPr>
          <p:nvPr/>
        </p:nvSpPr>
        <p:spPr bwMode="auto">
          <a:xfrm>
            <a:off x="3400425" y="5761038"/>
            <a:ext cx="289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23556" name="Rectangle 4"/>
          <p:cNvSpPr>
            <a:spLocks noChangeArrowheads="1"/>
          </p:cNvSpPr>
          <p:nvPr/>
        </p:nvSpPr>
        <p:spPr bwMode="auto">
          <a:xfrm>
            <a:off x="965200" y="5761038"/>
            <a:ext cx="1903413"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23557" name="Rectangle 5"/>
          <p:cNvSpPr>
            <a:spLocks noChangeArrowheads="1"/>
          </p:cNvSpPr>
          <p:nvPr/>
        </p:nvSpPr>
        <p:spPr bwMode="auto">
          <a:xfrm>
            <a:off x="3400425" y="5761038"/>
            <a:ext cx="289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23558" name="Rectangle 6"/>
          <p:cNvSpPr>
            <a:spLocks noGrp="1" noChangeArrowheads="1"/>
          </p:cNvSpPr>
          <p:nvPr>
            <p:ph type="body" idx="1"/>
          </p:nvPr>
        </p:nvSpPr>
        <p:spPr>
          <a:xfrm>
            <a:off x="219075" y="1219200"/>
            <a:ext cx="8229600" cy="838200"/>
          </a:xfrm>
        </p:spPr>
        <p:txBody>
          <a:bodyPr/>
          <a:lstStyle/>
          <a:p>
            <a:pPr marL="0" indent="0" eaLnBrk="1" hangingPunct="1">
              <a:buFont typeface="Arial" pitchFamily="34" charset="0"/>
              <a:buNone/>
            </a:pPr>
            <a:r>
              <a:rPr lang="en-US" sz="2400" b="1" i="1" u="sng" smtClean="0"/>
              <a:t>Arithmetic Shift Right (ASR)</a:t>
            </a:r>
            <a:endParaRPr lang="en-US" sz="2000" i="1" u="sng" smtClean="0"/>
          </a:p>
          <a:p>
            <a:pPr lvl="1" eaLnBrk="1" hangingPunct="1">
              <a:buFontTx/>
              <a:buNone/>
            </a:pPr>
            <a:endParaRPr lang="en-US" sz="2000" i="1" u="sng" smtClean="0"/>
          </a:p>
          <a:p>
            <a:pPr marL="0" indent="0" eaLnBrk="1" hangingPunct="1">
              <a:buFont typeface="Times New Roman" pitchFamily="18" charset="0"/>
              <a:buNone/>
            </a:pPr>
            <a:endParaRPr lang="en-US" sz="2400" i="1" u="sng" smtClean="0"/>
          </a:p>
          <a:p>
            <a:pPr marL="0" indent="0" eaLnBrk="1" hangingPunct="1">
              <a:buFont typeface="Times New Roman" pitchFamily="18" charset="0"/>
              <a:buNone/>
            </a:pPr>
            <a:endParaRPr lang="en-US" sz="2400" i="1" u="sng" smtClean="0"/>
          </a:p>
        </p:txBody>
      </p:sp>
      <p:sp>
        <p:nvSpPr>
          <p:cNvPr id="3" name="Rectangle 2"/>
          <p:cNvSpPr/>
          <p:nvPr/>
        </p:nvSpPr>
        <p:spPr>
          <a:xfrm>
            <a:off x="76200" y="1771650"/>
            <a:ext cx="8915400" cy="2432050"/>
          </a:xfrm>
          <a:prstGeom prst="rect">
            <a:avLst/>
          </a:prstGeom>
        </p:spPr>
        <p:txBody>
          <a:bodyPr>
            <a:spAutoFit/>
          </a:bodyPr>
          <a:lstStyle/>
          <a:p>
            <a:pPr marL="342900" indent="-342900">
              <a:buFont typeface="Arial" pitchFamily="34" charset="0"/>
              <a:buChar char="•"/>
            </a:pPr>
            <a:r>
              <a:rPr lang="en-US" sz="2200"/>
              <a:t>Shifts right (</a:t>
            </a:r>
            <a:r>
              <a:rPr lang="en-US" sz="2200" b="1"/>
              <a:t>signed divide </a:t>
            </a:r>
            <a:r>
              <a:rPr lang="en-US" sz="2200"/>
              <a:t>by powers of 2) by the specified amount  </a:t>
            </a:r>
            <a:r>
              <a:rPr lang="en-US" sz="2200" i="1">
                <a:solidFill>
                  <a:srgbClr val="0000FF"/>
                </a:solidFill>
              </a:rPr>
              <a:t>&amp; </a:t>
            </a:r>
            <a:r>
              <a:rPr lang="en-US" sz="2200" i="1" u="sng">
                <a:solidFill>
                  <a:srgbClr val="0000FF"/>
                </a:solidFill>
              </a:rPr>
              <a:t>preserves the sign bit </a:t>
            </a:r>
            <a:r>
              <a:rPr lang="en-US" sz="2200">
                <a:solidFill>
                  <a:srgbClr val="0000FF"/>
                </a:solidFill>
              </a:rPr>
              <a:t>for 2's complement operations</a:t>
            </a:r>
            <a:r>
              <a:rPr lang="en-US" sz="2200"/>
              <a:t>. </a:t>
            </a:r>
            <a:r>
              <a:rPr lang="en-US" sz="2000"/>
              <a:t>E.g. ASR #5 = div by 32</a:t>
            </a:r>
          </a:p>
          <a:p>
            <a:pPr marL="342900" indent="-342900">
              <a:buFont typeface="Arial" pitchFamily="34" charset="0"/>
              <a:buChar char="•"/>
            </a:pPr>
            <a:endParaRPr lang="en-US" sz="2200"/>
          </a:p>
          <a:p>
            <a:pPr marL="342900" indent="-342900"/>
            <a:r>
              <a:rPr lang="en-US" sz="2200"/>
              <a:t>     			</a:t>
            </a:r>
          </a:p>
          <a:p>
            <a:pPr marL="342900" indent="-342900">
              <a:spcBef>
                <a:spcPts val="1200"/>
              </a:spcBef>
              <a:buFont typeface="Arial" pitchFamily="34" charset="0"/>
              <a:buChar char="•"/>
            </a:pPr>
            <a:endParaRPr lang="en-US" sz="2200"/>
          </a:p>
          <a:p>
            <a:pPr marL="342900" indent="-342900">
              <a:spcBef>
                <a:spcPts val="1200"/>
              </a:spcBef>
              <a:buFont typeface="Arial" pitchFamily="34" charset="0"/>
              <a:buChar char="•"/>
            </a:pPr>
            <a:r>
              <a:rPr lang="en-US" sz="2200"/>
              <a:t>Example:</a:t>
            </a:r>
          </a:p>
        </p:txBody>
      </p:sp>
      <p:sp>
        <p:nvSpPr>
          <p:cNvPr id="2356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3C9103FC-6FA0-4B90-A3E2-C131C784D744}" type="slidenum">
              <a:rPr lang="en-US">
                <a:solidFill>
                  <a:srgbClr val="898989"/>
                </a:solidFill>
              </a:rPr>
              <a:pPr eaLnBrk="1" hangingPunct="1"/>
              <a:t>62</a:t>
            </a:fld>
            <a:endParaRPr lang="en-US">
              <a:solidFill>
                <a:srgbClr val="898989"/>
              </a:solidFill>
            </a:endParaRPr>
          </a:p>
        </p:txBody>
      </p:sp>
      <p:grpSp>
        <p:nvGrpSpPr>
          <p:cNvPr id="2" name="Group 1"/>
          <p:cNvGrpSpPr>
            <a:grpSpLocks/>
          </p:cNvGrpSpPr>
          <p:nvPr/>
        </p:nvGrpSpPr>
        <p:grpSpPr bwMode="auto">
          <a:xfrm>
            <a:off x="2079625" y="2678113"/>
            <a:ext cx="5256213" cy="1293812"/>
            <a:chOff x="1860550" y="2903487"/>
            <a:chExt cx="5256212" cy="1293812"/>
          </a:xfrm>
        </p:grpSpPr>
        <p:sp>
          <p:nvSpPr>
            <p:cNvPr id="23571" name="Rectangle 8"/>
            <p:cNvSpPr>
              <a:spLocks noChangeArrowheads="1"/>
            </p:cNvSpPr>
            <p:nvPr/>
          </p:nvSpPr>
          <p:spPr bwMode="auto">
            <a:xfrm>
              <a:off x="3678237" y="3671837"/>
              <a:ext cx="2033588" cy="2873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098" tIns="47549" rIns="95098" bIns="47549" anchor="ctr"/>
            <a:lstStyle/>
            <a:p>
              <a:pPr algn="ctr" defTabSz="949325"/>
              <a:r>
                <a:rPr lang="en-US" sz="2000">
                  <a:latin typeface="Times New Roman" pitchFamily="18" charset="0"/>
                </a:rPr>
                <a:t>Destination</a:t>
              </a:r>
            </a:p>
          </p:txBody>
        </p:sp>
        <p:sp>
          <p:nvSpPr>
            <p:cNvPr id="23572" name="Rectangle 9"/>
            <p:cNvSpPr>
              <a:spLocks noChangeArrowheads="1"/>
            </p:cNvSpPr>
            <p:nvPr/>
          </p:nvSpPr>
          <p:spPr bwMode="auto">
            <a:xfrm>
              <a:off x="6589712" y="3686124"/>
              <a:ext cx="527050" cy="2873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098" tIns="47549" rIns="95098" bIns="47549" anchor="ctr"/>
            <a:lstStyle/>
            <a:p>
              <a:pPr algn="ctr" defTabSz="949325"/>
              <a:r>
                <a:rPr lang="en-US" sz="1900">
                  <a:latin typeface="Times New Roman" pitchFamily="18" charset="0"/>
                </a:rPr>
                <a:t>CF</a:t>
              </a:r>
            </a:p>
          </p:txBody>
        </p:sp>
        <p:sp>
          <p:nvSpPr>
            <p:cNvPr id="23573" name="Line 10"/>
            <p:cNvSpPr>
              <a:spLocks noChangeShapeType="1"/>
            </p:cNvSpPr>
            <p:nvPr/>
          </p:nvSpPr>
          <p:spPr bwMode="auto">
            <a:xfrm>
              <a:off x="5724525" y="3828999"/>
              <a:ext cx="865187"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94" tIns="45647" rIns="91294" bIns="45647"/>
            <a:lstStyle/>
            <a:p>
              <a:endParaRPr lang="en-US"/>
            </a:p>
          </p:txBody>
        </p:sp>
        <p:sp>
          <p:nvSpPr>
            <p:cNvPr id="23574" name="Line 11"/>
            <p:cNvSpPr>
              <a:spLocks noChangeShapeType="1"/>
            </p:cNvSpPr>
            <p:nvPr/>
          </p:nvSpPr>
          <p:spPr bwMode="auto">
            <a:xfrm flipH="1">
              <a:off x="3132137" y="3363862"/>
              <a:ext cx="61912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94" tIns="45647" rIns="91294" bIns="45647"/>
            <a:lstStyle/>
            <a:p>
              <a:endParaRPr lang="en-US"/>
            </a:p>
          </p:txBody>
        </p:sp>
        <p:sp>
          <p:nvSpPr>
            <p:cNvPr id="23575" name="Line 12"/>
            <p:cNvSpPr>
              <a:spLocks noChangeShapeType="1"/>
            </p:cNvSpPr>
            <p:nvPr/>
          </p:nvSpPr>
          <p:spPr bwMode="auto">
            <a:xfrm>
              <a:off x="3132137" y="3355924"/>
              <a:ext cx="0" cy="4556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94" tIns="45647" rIns="91294" bIns="45647"/>
            <a:lstStyle/>
            <a:p>
              <a:endParaRPr lang="en-US"/>
            </a:p>
          </p:txBody>
        </p:sp>
        <p:sp>
          <p:nvSpPr>
            <p:cNvPr id="23576" name="Line 13"/>
            <p:cNvSpPr>
              <a:spLocks noChangeShapeType="1"/>
            </p:cNvSpPr>
            <p:nvPr/>
          </p:nvSpPr>
          <p:spPr bwMode="auto">
            <a:xfrm flipV="1">
              <a:off x="3132137" y="3828999"/>
              <a:ext cx="579438"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94" tIns="45647" rIns="91294" bIns="45647"/>
            <a:lstStyle/>
            <a:p>
              <a:endParaRPr lang="en-US"/>
            </a:p>
          </p:txBody>
        </p:sp>
        <p:sp>
          <p:nvSpPr>
            <p:cNvPr id="23577" name="Line 18"/>
            <p:cNvSpPr>
              <a:spLocks noChangeShapeType="1"/>
            </p:cNvSpPr>
            <p:nvPr/>
          </p:nvSpPr>
          <p:spPr bwMode="auto">
            <a:xfrm flipH="1" flipV="1">
              <a:off x="3751262" y="3363862"/>
              <a:ext cx="0" cy="3222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94" tIns="45647" rIns="91294" bIns="45647"/>
            <a:lstStyle/>
            <a:p>
              <a:endParaRPr lang="en-US"/>
            </a:p>
          </p:txBody>
        </p:sp>
        <p:sp>
          <p:nvSpPr>
            <p:cNvPr id="23578" name="Rectangle 20"/>
            <p:cNvSpPr>
              <a:spLocks noChangeArrowheads="1"/>
            </p:cNvSpPr>
            <p:nvPr/>
          </p:nvSpPr>
          <p:spPr bwMode="auto">
            <a:xfrm>
              <a:off x="3657600" y="2903487"/>
              <a:ext cx="2690812"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6568" tIns="26945" rIns="66568" bIns="26945">
              <a:spAutoFit/>
            </a:bodyPr>
            <a:lstStyle/>
            <a:p>
              <a:pPr marL="355600" indent="-355600" defTabSz="949325">
                <a:lnSpc>
                  <a:spcPct val="102000"/>
                </a:lnSpc>
                <a:spcBef>
                  <a:spcPct val="51000"/>
                </a:spcBef>
              </a:pPr>
              <a:r>
                <a:rPr lang="en-US" sz="1900">
                  <a:latin typeface="Times New Roman" pitchFamily="18" charset="0"/>
                </a:rPr>
                <a:t>Arithmetic Shift Right</a:t>
              </a:r>
            </a:p>
          </p:txBody>
        </p:sp>
        <p:sp>
          <p:nvSpPr>
            <p:cNvPr id="23579" name="Line 22"/>
            <p:cNvSpPr>
              <a:spLocks noChangeShapeType="1"/>
            </p:cNvSpPr>
            <p:nvPr/>
          </p:nvSpPr>
          <p:spPr bwMode="auto">
            <a:xfrm>
              <a:off x="3841750" y="3665487"/>
              <a:ext cx="0" cy="2936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94" tIns="45647" rIns="91294" bIns="45647"/>
            <a:lstStyle/>
            <a:p>
              <a:endParaRPr lang="en-US"/>
            </a:p>
          </p:txBody>
        </p:sp>
        <p:sp>
          <p:nvSpPr>
            <p:cNvPr id="23580" name="Rectangle 23"/>
            <p:cNvSpPr>
              <a:spLocks noChangeArrowheads="1"/>
            </p:cNvSpPr>
            <p:nvPr/>
          </p:nvSpPr>
          <p:spPr bwMode="auto">
            <a:xfrm>
              <a:off x="1860550" y="3844874"/>
              <a:ext cx="3228975"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6568" tIns="26945" rIns="66568" bIns="26945">
              <a:spAutoFit/>
            </a:bodyPr>
            <a:lstStyle/>
            <a:p>
              <a:pPr marL="355600" indent="-355600" defTabSz="949325">
                <a:lnSpc>
                  <a:spcPct val="102000"/>
                </a:lnSpc>
                <a:spcBef>
                  <a:spcPct val="51000"/>
                </a:spcBef>
              </a:pPr>
              <a:r>
                <a:rPr lang="en-US" sz="1900">
                  <a:latin typeface="Times New Roman" pitchFamily="18" charset="0"/>
                </a:rPr>
                <a:t>Sign bit shifted in</a:t>
              </a:r>
            </a:p>
          </p:txBody>
        </p:sp>
      </p:grpSp>
      <p:graphicFrame>
        <p:nvGraphicFramePr>
          <p:cNvPr id="34" name="Table 33"/>
          <p:cNvGraphicFramePr>
            <a:graphicFrameLocks noGrp="1"/>
          </p:cNvGraphicFramePr>
          <p:nvPr/>
        </p:nvGraphicFramePr>
        <p:xfrm>
          <a:off x="254000" y="4203700"/>
          <a:ext cx="8559800" cy="1920212"/>
        </p:xfrm>
        <a:graphic>
          <a:graphicData uri="http://schemas.openxmlformats.org/drawingml/2006/table">
            <a:tbl>
              <a:tblPr/>
              <a:tblGrid>
                <a:gridCol w="2641600"/>
                <a:gridCol w="5918200"/>
              </a:tblGrid>
              <a:tr h="1036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smtClean="0">
                          <a:ln>
                            <a:noFill/>
                          </a:ln>
                          <a:solidFill>
                            <a:srgbClr val="0070C0"/>
                          </a:solidFill>
                          <a:effectLst/>
                          <a:latin typeface="Calibri" pitchFamily="34" charset="0"/>
                          <a:cs typeface="Arial" pitchFamily="34" charset="0"/>
                        </a:rPr>
                        <a:t>MOV R0, R1, ASR #2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cs typeface="Arial" pitchFamily="34" charset="0"/>
                        </a:rPr>
                        <a:t>or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smtClean="0">
                          <a:ln>
                            <a:noFill/>
                          </a:ln>
                          <a:solidFill>
                            <a:srgbClr val="0070C0"/>
                          </a:solidFill>
                          <a:effectLst/>
                          <a:latin typeface="Calibri" pitchFamily="34" charset="0"/>
                          <a:cs typeface="Arial" pitchFamily="34" charset="0"/>
                        </a:rPr>
                        <a:t>MOV R0, R1, ASR R2</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cs typeface="Arial" pitchFamily="34" charset="0"/>
                        </a:rPr>
                        <a:t>where R2 = 2</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1" u="none" strike="noStrike" cap="none" normalizeH="0" baseline="0" smtClean="0">
                        <a:ln>
                          <a:noFill/>
                        </a:ln>
                        <a:solidFill>
                          <a:srgbClr val="0070C0"/>
                        </a:solidFill>
                        <a:effectLst/>
                        <a:latin typeface="Calibri" pitchFamily="34" charset="0"/>
                        <a:cs typeface="Arial" pitchFamily="34" charset="0"/>
                      </a:endParaRPr>
                    </a:p>
                  </a:txBody>
                  <a:tcPr marL="91448" marR="91448"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Calibri" pitchFamily="34" charset="0"/>
                          <a:cs typeface="Arial" pitchFamily="34" charset="0"/>
                        </a:rPr>
                        <a:t>If R1 = 0x00000010 </a:t>
                      </a:r>
                      <a:r>
                        <a:rPr kumimoji="0" lang="en-US" sz="2400" b="0" i="0" u="none" strike="noStrike" cap="none" normalizeH="0" baseline="0" smtClean="0">
                          <a:ln>
                            <a:noFill/>
                          </a:ln>
                          <a:solidFill>
                            <a:schemeClr val="tx1"/>
                          </a:solidFill>
                          <a:effectLst/>
                          <a:latin typeface="Calibri" pitchFamily="34" charset="0"/>
                          <a:cs typeface="Arial" pitchFamily="34" charset="0"/>
                          <a:sym typeface="Wingdings" pitchFamily="2" charset="2"/>
                        </a:rPr>
                        <a:t> </a:t>
                      </a:r>
                      <a:r>
                        <a:rPr kumimoji="0" lang="en-US" sz="2400" b="0" i="0" u="none" strike="noStrike" cap="none" normalizeH="0" baseline="0" smtClean="0">
                          <a:ln>
                            <a:noFill/>
                          </a:ln>
                          <a:solidFill>
                            <a:schemeClr val="tx1"/>
                          </a:solidFill>
                          <a:effectLst/>
                          <a:latin typeface="Calibri" pitchFamily="34" charset="0"/>
                          <a:cs typeface="Arial" pitchFamily="34" charset="0"/>
                        </a:rPr>
                        <a:t>R0 = 0x0000 0004</a:t>
                      </a:r>
                    </a:p>
                    <a:p>
                      <a:pPr marL="0" marR="0" lvl="1"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Calibri" pitchFamily="34" charset="0"/>
                        <a:cs typeface="Arial" pitchFamily="34" charset="0"/>
                      </a:endParaRPr>
                    </a:p>
                    <a:p>
                      <a:pPr marL="0" marR="0" lvl="1"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Calibri" pitchFamily="34" charset="0"/>
                          <a:cs typeface="Arial" pitchFamily="34" charset="0"/>
                        </a:rPr>
                        <a:t>if R1 = 0xFFFF FFF0  </a:t>
                      </a:r>
                      <a:r>
                        <a:rPr kumimoji="0" lang="en-US" sz="2400" b="0" i="0" u="none" strike="noStrike" cap="none" normalizeH="0" baseline="0" smtClean="0">
                          <a:ln>
                            <a:noFill/>
                          </a:ln>
                          <a:solidFill>
                            <a:schemeClr val="tx1"/>
                          </a:solidFill>
                          <a:effectLst/>
                          <a:latin typeface="Calibri" pitchFamily="34" charset="0"/>
                          <a:cs typeface="Arial" pitchFamily="34" charset="0"/>
                          <a:sym typeface="Wingdings" pitchFamily="2" charset="2"/>
                        </a:rPr>
                        <a:t> </a:t>
                      </a:r>
                      <a:r>
                        <a:rPr kumimoji="0" lang="en-US" sz="2400" b="0" i="0" u="none" strike="noStrike" cap="none" normalizeH="0" baseline="0" smtClean="0">
                          <a:ln>
                            <a:noFill/>
                          </a:ln>
                          <a:solidFill>
                            <a:schemeClr val="tx1"/>
                          </a:solidFill>
                          <a:effectLst/>
                          <a:latin typeface="Calibri" pitchFamily="34" charset="0"/>
                          <a:cs typeface="Arial" pitchFamily="34" charset="0"/>
                        </a:rPr>
                        <a:t>R0 = 0xFFFF FFFC </a:t>
                      </a:r>
                    </a:p>
                    <a:p>
                      <a:pPr marL="0" marR="0" lvl="1"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Calibri" pitchFamily="34" charset="0"/>
                        <a:cs typeface="Arial" pitchFamily="34" charset="0"/>
                      </a:endParaRPr>
                    </a:p>
                    <a:p>
                      <a:pPr marL="0" marR="0" lvl="1"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Calibri" pitchFamily="34" charset="0"/>
                          <a:cs typeface="Arial" pitchFamily="34" charset="0"/>
                        </a:rPr>
                        <a:t>R1 remains unchanged</a:t>
                      </a:r>
                    </a:p>
                  </a:txBody>
                  <a:tcPr marL="91448" marR="91448"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3570" name="Rectangle 2"/>
          <p:cNvSpPr txBox="1">
            <a:spLocks noChangeArrowheads="1"/>
          </p:cNvSpPr>
          <p:nvPr/>
        </p:nvSpPr>
        <p:spPr bwMode="auto">
          <a:xfrm>
            <a:off x="0" y="0"/>
            <a:ext cx="914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r>
              <a:rPr lang="en-GB" altLang="zh-TW" sz="3400" dirty="0">
                <a:solidFill>
                  <a:srgbClr val="0000FF"/>
                </a:solidFill>
              </a:rPr>
              <a:t>Shifter Operand 3: Register Direct + Barrel Shifter</a:t>
            </a:r>
          </a:p>
          <a:p>
            <a:pPr algn="ctr" eaLnBrk="1" hangingPunct="1"/>
            <a:r>
              <a:rPr lang="en-GB" altLang="zh-TW" sz="2800" i="1" dirty="0" smtClean="0">
                <a:solidFill>
                  <a:srgbClr val="FF0000"/>
                </a:solidFill>
              </a:rPr>
              <a:t>Instruction </a:t>
            </a:r>
            <a:r>
              <a:rPr lang="en-GB" altLang="zh-TW" sz="2800" i="1" dirty="0">
                <a:solidFill>
                  <a:srgbClr val="FF0000"/>
                </a:solidFill>
              </a:rPr>
              <a:t>&lt;Rd&gt;,&lt;Rs1 (Opt)&gt;,&lt;</a:t>
            </a:r>
            <a:r>
              <a:rPr lang="en-GB" altLang="zh-TW" sz="2800" i="1" dirty="0" err="1">
                <a:solidFill>
                  <a:srgbClr val="FF0000"/>
                </a:solidFill>
              </a:rPr>
              <a:t>shifter_operand</a:t>
            </a:r>
            <a:r>
              <a:rPr lang="en-GB" altLang="zh-TW" sz="2800" i="1" dirty="0">
                <a:solidFill>
                  <a:srgbClr val="FF0000"/>
                </a:solidFill>
              </a:rPr>
              <a:t>&gt;,</a:t>
            </a:r>
            <a:r>
              <a:rPr lang="en-GB" altLang="zh-TW" sz="2800" b="1" i="1" dirty="0">
                <a:solidFill>
                  <a:srgbClr val="FF0000"/>
                </a:solidFill>
              </a:rPr>
              <a:t>&lt;shift&gt;</a:t>
            </a:r>
          </a:p>
        </p:txBody>
      </p:sp>
    </p:spTree>
    <p:extLst>
      <p:ext uri="{BB962C8B-B14F-4D97-AF65-F5344CB8AC3E}">
        <p14:creationId xmlns:p14="http://schemas.microsoft.com/office/powerpoint/2010/main" val="207611701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965200" y="6002338"/>
            <a:ext cx="1903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24579" name="Rectangle 3"/>
          <p:cNvSpPr>
            <a:spLocks noChangeArrowheads="1"/>
          </p:cNvSpPr>
          <p:nvPr/>
        </p:nvSpPr>
        <p:spPr bwMode="auto">
          <a:xfrm>
            <a:off x="3400425" y="6002338"/>
            <a:ext cx="2892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24580" name="Rectangle 4"/>
          <p:cNvSpPr>
            <a:spLocks noChangeArrowheads="1"/>
          </p:cNvSpPr>
          <p:nvPr/>
        </p:nvSpPr>
        <p:spPr bwMode="auto">
          <a:xfrm>
            <a:off x="965200" y="6002338"/>
            <a:ext cx="1903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24581" name="Rectangle 5"/>
          <p:cNvSpPr>
            <a:spLocks noChangeArrowheads="1"/>
          </p:cNvSpPr>
          <p:nvPr/>
        </p:nvSpPr>
        <p:spPr bwMode="auto">
          <a:xfrm>
            <a:off x="3400425" y="6002338"/>
            <a:ext cx="2892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24582" name="Rectangle 6"/>
          <p:cNvSpPr>
            <a:spLocks noGrp="1" noChangeArrowheads="1"/>
          </p:cNvSpPr>
          <p:nvPr>
            <p:ph type="body" idx="1"/>
          </p:nvPr>
        </p:nvSpPr>
        <p:spPr>
          <a:xfrm>
            <a:off x="219075" y="1295400"/>
            <a:ext cx="8229600" cy="838200"/>
          </a:xfrm>
        </p:spPr>
        <p:txBody>
          <a:bodyPr/>
          <a:lstStyle/>
          <a:p>
            <a:pPr marL="0" indent="0" eaLnBrk="1" hangingPunct="1">
              <a:buFont typeface="Arial" pitchFamily="34" charset="0"/>
              <a:buNone/>
            </a:pPr>
            <a:r>
              <a:rPr lang="en-US" sz="2400" b="1" i="1" u="sng" smtClean="0"/>
              <a:t>Rotate Right (ROR)</a:t>
            </a:r>
            <a:endParaRPr lang="en-US" sz="2000" i="1" u="sng" smtClean="0"/>
          </a:p>
          <a:p>
            <a:pPr lvl="1" eaLnBrk="1" hangingPunct="1">
              <a:buFontTx/>
              <a:buNone/>
            </a:pPr>
            <a:endParaRPr lang="en-US" sz="2000" i="1" u="sng" smtClean="0"/>
          </a:p>
          <a:p>
            <a:pPr marL="0" indent="0" eaLnBrk="1" hangingPunct="1">
              <a:buFont typeface="Times New Roman" pitchFamily="18" charset="0"/>
              <a:buNone/>
            </a:pPr>
            <a:endParaRPr lang="en-US" sz="2400" i="1" u="sng" smtClean="0"/>
          </a:p>
          <a:p>
            <a:pPr marL="0" indent="0" eaLnBrk="1" hangingPunct="1">
              <a:buFont typeface="Times New Roman" pitchFamily="18" charset="0"/>
              <a:buNone/>
            </a:pPr>
            <a:endParaRPr lang="en-US" sz="2400" i="1" u="sng" smtClean="0"/>
          </a:p>
        </p:txBody>
      </p:sp>
      <p:sp>
        <p:nvSpPr>
          <p:cNvPr id="24583" name="Rectangle 2"/>
          <p:cNvSpPr>
            <a:spLocks noChangeArrowheads="1"/>
          </p:cNvSpPr>
          <p:nvPr/>
        </p:nvSpPr>
        <p:spPr bwMode="auto">
          <a:xfrm>
            <a:off x="388938" y="1738313"/>
            <a:ext cx="8915400"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defTabSz="949325">
              <a:lnSpc>
                <a:spcPct val="88000"/>
              </a:lnSpc>
              <a:spcBef>
                <a:spcPct val="43000"/>
              </a:spcBef>
              <a:buFont typeface="Arial" pitchFamily="34" charset="0"/>
              <a:buChar char="•"/>
            </a:pPr>
            <a:r>
              <a:rPr lang="en-US" sz="2200"/>
              <a:t>Similar to an ASR but the bits wrap around as they leave the LSB and appear as the MSB. The last bit to be shifted out  is also used as the carry out</a:t>
            </a:r>
          </a:p>
          <a:p>
            <a:pPr marL="342900" indent="-342900" defTabSz="949325">
              <a:lnSpc>
                <a:spcPct val="88000"/>
              </a:lnSpc>
              <a:spcBef>
                <a:spcPct val="43000"/>
              </a:spcBef>
              <a:buFont typeface="Arial" pitchFamily="34" charset="0"/>
              <a:buChar char="•"/>
            </a:pPr>
            <a:endParaRPr lang="en-US" sz="2200"/>
          </a:p>
          <a:p>
            <a:pPr marL="342900" indent="-342900" defTabSz="949325">
              <a:lnSpc>
                <a:spcPct val="88000"/>
              </a:lnSpc>
              <a:spcBef>
                <a:spcPct val="43000"/>
              </a:spcBef>
              <a:buFont typeface="Arial" pitchFamily="34" charset="0"/>
              <a:buChar char="•"/>
            </a:pPr>
            <a:endParaRPr lang="en-US" sz="2200"/>
          </a:p>
          <a:p>
            <a:pPr marL="342900" indent="-342900" defTabSz="949325">
              <a:lnSpc>
                <a:spcPct val="88000"/>
              </a:lnSpc>
              <a:spcBef>
                <a:spcPct val="43000"/>
              </a:spcBef>
              <a:buFont typeface="Arial" pitchFamily="34" charset="0"/>
              <a:buChar char="•"/>
            </a:pPr>
            <a:endParaRPr lang="en-US" sz="2200"/>
          </a:p>
          <a:p>
            <a:pPr marL="342900" indent="-342900" defTabSz="949325">
              <a:buFont typeface="Arial" pitchFamily="34" charset="0"/>
              <a:buChar char="•"/>
            </a:pPr>
            <a:r>
              <a:rPr lang="en-US" sz="2200"/>
              <a:t>Example: Assume that R1 = </a:t>
            </a:r>
            <a:r>
              <a:rPr lang="en-US" sz="2200" b="1"/>
              <a:t>0x8000 0002</a:t>
            </a:r>
            <a:r>
              <a:rPr lang="en-US" sz="2200"/>
              <a:t>,   R2 = 0x0000 0003</a:t>
            </a:r>
            <a:endParaRPr lang="en-US" sz="2200" b="1">
              <a:solidFill>
                <a:srgbClr val="FF0000"/>
              </a:solidFill>
            </a:endParaRPr>
          </a:p>
          <a:p>
            <a:pPr marL="342900" indent="-342900" defTabSz="949325">
              <a:buFont typeface="Arial" pitchFamily="34" charset="0"/>
              <a:buChar char="•"/>
            </a:pPr>
            <a:endParaRPr lang="en-US" sz="2200"/>
          </a:p>
          <a:p>
            <a:pPr marL="342900" indent="-342900" defTabSz="949325">
              <a:spcBef>
                <a:spcPts val="1200"/>
              </a:spcBef>
              <a:buFont typeface="Arial" pitchFamily="34" charset="0"/>
              <a:buChar char="•"/>
            </a:pPr>
            <a:endParaRPr lang="en-US" sz="2200"/>
          </a:p>
        </p:txBody>
      </p:sp>
      <p:sp>
        <p:nvSpPr>
          <p:cNvPr id="2458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73EBDD51-E595-4A8A-BDE9-886392C068AE}" type="slidenum">
              <a:rPr lang="en-US">
                <a:solidFill>
                  <a:srgbClr val="898989"/>
                </a:solidFill>
              </a:rPr>
              <a:pPr eaLnBrk="1" hangingPunct="1"/>
              <a:t>63</a:t>
            </a:fld>
            <a:endParaRPr lang="en-US">
              <a:solidFill>
                <a:srgbClr val="898989"/>
              </a:solidFill>
            </a:endParaRPr>
          </a:p>
        </p:txBody>
      </p:sp>
      <p:grpSp>
        <p:nvGrpSpPr>
          <p:cNvPr id="2" name="Group 1"/>
          <p:cNvGrpSpPr>
            <a:grpSpLocks/>
          </p:cNvGrpSpPr>
          <p:nvPr/>
        </p:nvGrpSpPr>
        <p:grpSpPr bwMode="auto">
          <a:xfrm>
            <a:off x="2424113" y="2686050"/>
            <a:ext cx="3989387" cy="1212850"/>
            <a:chOff x="2424113" y="2685257"/>
            <a:chExt cx="3989387" cy="1212850"/>
          </a:xfrm>
        </p:grpSpPr>
        <p:sp>
          <p:nvSpPr>
            <p:cNvPr id="24598" name="Rectangle 8"/>
            <p:cNvSpPr>
              <a:spLocks noChangeArrowheads="1"/>
            </p:cNvSpPr>
            <p:nvPr/>
          </p:nvSpPr>
          <p:spPr bwMode="auto">
            <a:xfrm>
              <a:off x="2976563" y="3305969"/>
              <a:ext cx="2032000" cy="5778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098" tIns="47549" rIns="95098" bIns="47549" anchor="ctr"/>
            <a:lstStyle/>
            <a:p>
              <a:pPr algn="ctr" defTabSz="949325"/>
              <a:r>
                <a:rPr lang="en-US" sz="2500">
                  <a:latin typeface="Times New Roman" pitchFamily="18" charset="0"/>
                </a:rPr>
                <a:t>Destination</a:t>
              </a:r>
            </a:p>
          </p:txBody>
        </p:sp>
        <p:sp>
          <p:nvSpPr>
            <p:cNvPr id="24599" name="Rectangle 9"/>
            <p:cNvSpPr>
              <a:spLocks noChangeArrowheads="1"/>
            </p:cNvSpPr>
            <p:nvPr/>
          </p:nvSpPr>
          <p:spPr bwMode="auto">
            <a:xfrm>
              <a:off x="5886450" y="3318669"/>
              <a:ext cx="527050" cy="5794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098" tIns="47549" rIns="95098" bIns="47549" anchor="ctr"/>
            <a:lstStyle/>
            <a:p>
              <a:pPr algn="ctr" defTabSz="949325"/>
              <a:r>
                <a:rPr lang="en-US" sz="1900">
                  <a:latin typeface="Times New Roman" pitchFamily="18" charset="0"/>
                </a:rPr>
                <a:t>C</a:t>
              </a:r>
            </a:p>
          </p:txBody>
        </p:sp>
        <p:sp>
          <p:nvSpPr>
            <p:cNvPr id="24600" name="Line 10"/>
            <p:cNvSpPr>
              <a:spLocks noChangeShapeType="1"/>
            </p:cNvSpPr>
            <p:nvPr/>
          </p:nvSpPr>
          <p:spPr bwMode="auto">
            <a:xfrm>
              <a:off x="5014913" y="3588544"/>
              <a:ext cx="865187"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94" tIns="45647" rIns="91294" bIns="45647"/>
            <a:lstStyle/>
            <a:p>
              <a:endParaRPr lang="en-US"/>
            </a:p>
          </p:txBody>
        </p:sp>
        <p:sp>
          <p:nvSpPr>
            <p:cNvPr id="24601" name="Line 11"/>
            <p:cNvSpPr>
              <a:spLocks noChangeShapeType="1"/>
            </p:cNvSpPr>
            <p:nvPr/>
          </p:nvSpPr>
          <p:spPr bwMode="auto">
            <a:xfrm flipV="1">
              <a:off x="5370513" y="2999582"/>
              <a:ext cx="0" cy="5889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94" tIns="45647" rIns="91294" bIns="45647"/>
            <a:lstStyle/>
            <a:p>
              <a:endParaRPr lang="en-US"/>
            </a:p>
          </p:txBody>
        </p:sp>
        <p:sp>
          <p:nvSpPr>
            <p:cNvPr id="24602" name="Line 12"/>
            <p:cNvSpPr>
              <a:spLocks noChangeShapeType="1"/>
            </p:cNvSpPr>
            <p:nvPr/>
          </p:nvSpPr>
          <p:spPr bwMode="auto">
            <a:xfrm flipH="1">
              <a:off x="2424113" y="2999582"/>
              <a:ext cx="2946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94" tIns="45647" rIns="91294" bIns="45647"/>
            <a:lstStyle/>
            <a:p>
              <a:endParaRPr lang="en-US"/>
            </a:p>
          </p:txBody>
        </p:sp>
        <p:sp>
          <p:nvSpPr>
            <p:cNvPr id="24603" name="Line 13"/>
            <p:cNvSpPr>
              <a:spLocks noChangeShapeType="1"/>
            </p:cNvSpPr>
            <p:nvPr/>
          </p:nvSpPr>
          <p:spPr bwMode="auto">
            <a:xfrm>
              <a:off x="2430463" y="2999582"/>
              <a:ext cx="0" cy="5889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94" tIns="45647" rIns="91294" bIns="45647"/>
            <a:lstStyle/>
            <a:p>
              <a:endParaRPr lang="en-US"/>
            </a:p>
          </p:txBody>
        </p:sp>
        <p:sp>
          <p:nvSpPr>
            <p:cNvPr id="24604" name="Line 14"/>
            <p:cNvSpPr>
              <a:spLocks noChangeShapeType="1"/>
            </p:cNvSpPr>
            <p:nvPr/>
          </p:nvSpPr>
          <p:spPr bwMode="auto">
            <a:xfrm>
              <a:off x="2430463" y="3588544"/>
              <a:ext cx="53975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94" tIns="45647" rIns="91294" bIns="45647"/>
            <a:lstStyle/>
            <a:p>
              <a:endParaRPr lang="en-US"/>
            </a:p>
          </p:txBody>
        </p:sp>
        <p:sp>
          <p:nvSpPr>
            <p:cNvPr id="24605" name="Rectangle 15"/>
            <p:cNvSpPr>
              <a:spLocks noChangeArrowheads="1"/>
            </p:cNvSpPr>
            <p:nvPr/>
          </p:nvSpPr>
          <p:spPr bwMode="auto">
            <a:xfrm>
              <a:off x="3216275" y="2685257"/>
              <a:ext cx="2036763"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6568" tIns="26945" rIns="66568" bIns="26945">
              <a:spAutoFit/>
            </a:bodyPr>
            <a:lstStyle/>
            <a:p>
              <a:pPr marL="355600" indent="-355600" defTabSz="949325">
                <a:lnSpc>
                  <a:spcPct val="102000"/>
                </a:lnSpc>
                <a:spcBef>
                  <a:spcPct val="51000"/>
                </a:spcBef>
              </a:pPr>
              <a:r>
                <a:rPr lang="en-US" sz="1900">
                  <a:latin typeface="Times New Roman" pitchFamily="18" charset="0"/>
                </a:rPr>
                <a:t>Rotate Right</a:t>
              </a:r>
            </a:p>
          </p:txBody>
        </p:sp>
      </p:grpSp>
      <p:sp>
        <p:nvSpPr>
          <p:cNvPr id="24586" name="Rectangle 2"/>
          <p:cNvSpPr txBox="1">
            <a:spLocks noChangeArrowheads="1"/>
          </p:cNvSpPr>
          <p:nvPr/>
        </p:nvSpPr>
        <p:spPr bwMode="auto">
          <a:xfrm>
            <a:off x="0" y="0"/>
            <a:ext cx="914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r>
              <a:rPr lang="en-GB" altLang="zh-TW" sz="3600" b="1">
                <a:solidFill>
                  <a:srgbClr val="002060"/>
                </a:solidFill>
              </a:rPr>
              <a:t>Shifter Operand (3.4)</a:t>
            </a:r>
          </a:p>
          <a:p>
            <a:pPr algn="ctr" eaLnBrk="1" hangingPunct="1"/>
            <a:r>
              <a:rPr lang="en-GB" altLang="zh-TW" sz="2800" i="1">
                <a:solidFill>
                  <a:srgbClr val="FF0000"/>
                </a:solidFill>
              </a:rPr>
              <a:t>Instruction &lt;Rd&gt;,&lt;Rs1 (Opt)&gt;,&lt;shifter_operand&gt;,</a:t>
            </a:r>
            <a:r>
              <a:rPr lang="en-GB" altLang="zh-TW" sz="2800" b="1" i="1">
                <a:solidFill>
                  <a:srgbClr val="FF0000"/>
                </a:solidFill>
              </a:rPr>
              <a:t>&lt;shift&gt;</a:t>
            </a:r>
          </a:p>
        </p:txBody>
      </p:sp>
      <p:graphicFrame>
        <p:nvGraphicFramePr>
          <p:cNvPr id="20" name="Table 19"/>
          <p:cNvGraphicFramePr>
            <a:graphicFrameLocks noGrp="1"/>
          </p:cNvGraphicFramePr>
          <p:nvPr/>
        </p:nvGraphicFramePr>
        <p:xfrm>
          <a:off x="762000" y="4546600"/>
          <a:ext cx="7920038" cy="1739900"/>
        </p:xfrm>
        <a:graphic>
          <a:graphicData uri="http://schemas.openxmlformats.org/drawingml/2006/table">
            <a:tbl>
              <a:tblPr/>
              <a:tblGrid>
                <a:gridCol w="3576638"/>
                <a:gridCol w="4343400"/>
              </a:tblGrid>
              <a:tr h="869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1" u="none" strike="noStrike" cap="none" normalizeH="0" baseline="0" smtClean="0">
                          <a:ln>
                            <a:noFill/>
                          </a:ln>
                          <a:solidFill>
                            <a:srgbClr val="0070C0"/>
                          </a:solidFill>
                          <a:effectLst/>
                          <a:latin typeface="Calibri" pitchFamily="34" charset="0"/>
                          <a:cs typeface="Arial" pitchFamily="34" charset="0"/>
                        </a:rPr>
                        <a:t>MOV R0, R1, LSL #2 </a:t>
                      </a:r>
                      <a:endParaRPr kumimoji="0" lang="en-US" sz="2200" b="1" i="0" u="none" strike="noStrike" cap="none" normalizeH="0" baseline="0" smtClean="0">
                        <a:ln>
                          <a:noFill/>
                        </a:ln>
                        <a:solidFill>
                          <a:srgbClr val="FFFFFF"/>
                        </a:solidFill>
                        <a:effectLst/>
                        <a:latin typeface="Calibri" pitchFamily="34" charset="0"/>
                        <a:cs typeface="Arial" pitchFamily="34" charset="0"/>
                      </a:endParaRPr>
                    </a:p>
                  </a:txBody>
                  <a:tcPr marL="91450" marR="91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Calibri" pitchFamily="34" charset="0"/>
                          <a:cs typeface="Arial" pitchFamily="34" charset="0"/>
                        </a:rPr>
                        <a:t>R0 = 0x</a:t>
                      </a:r>
                      <a:r>
                        <a:rPr kumimoji="0" lang="en-US" sz="2200" b="1" i="0" u="none" strike="noStrike" cap="none" normalizeH="0" baseline="0" smtClean="0">
                          <a:ln>
                            <a:noFill/>
                          </a:ln>
                          <a:solidFill>
                            <a:srgbClr val="FF0000"/>
                          </a:solidFill>
                          <a:effectLst/>
                          <a:latin typeface="Calibri" pitchFamily="34" charset="0"/>
                          <a:cs typeface="Arial" pitchFamily="34" charset="0"/>
                        </a:rPr>
                        <a:t>A</a:t>
                      </a:r>
                      <a:r>
                        <a:rPr kumimoji="0" lang="en-US" sz="2200" b="0" i="0" u="none" strike="noStrike" cap="none" normalizeH="0" baseline="0" smtClean="0">
                          <a:ln>
                            <a:noFill/>
                          </a:ln>
                          <a:solidFill>
                            <a:schemeClr val="tx1"/>
                          </a:solidFill>
                          <a:effectLst/>
                          <a:latin typeface="Calibri" pitchFamily="34" charset="0"/>
                          <a:cs typeface="Arial" pitchFamily="34" charset="0"/>
                        </a:rPr>
                        <a:t>000 0000</a:t>
                      </a:r>
                    </a:p>
                    <a:p>
                      <a:pPr marL="0" marR="0" lvl="1"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Calibri" pitchFamily="34" charset="0"/>
                          <a:cs typeface="Arial" pitchFamily="34" charset="0"/>
                        </a:rPr>
                        <a:t>R1 = 0x8000 0002 (unchanged)</a:t>
                      </a:r>
                    </a:p>
                  </a:txBody>
                  <a:tcPr marL="91450" marR="91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869950">
                <a:tc>
                  <a:txBody>
                    <a:body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n-US" sz="2200" b="1" i="1" u="none" strike="noStrike" cap="none" normalizeH="0" baseline="0" smtClean="0">
                          <a:ln>
                            <a:noFill/>
                          </a:ln>
                          <a:solidFill>
                            <a:srgbClr val="0070C0"/>
                          </a:solidFill>
                          <a:effectLst/>
                          <a:latin typeface="Calibri" pitchFamily="34" charset="0"/>
                          <a:cs typeface="Arial" pitchFamily="34" charset="0"/>
                        </a:rPr>
                        <a:t>MOV R0, R1, LSL R2</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Calibri" pitchFamily="34" charset="0"/>
                        <a:cs typeface="Arial" pitchFamily="34" charset="0"/>
                      </a:endParaRPr>
                    </a:p>
                  </a:txBody>
                  <a:tcPr marL="91450" marR="91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Calibri" pitchFamily="34" charset="0"/>
                          <a:cs typeface="Arial" pitchFamily="34" charset="0"/>
                        </a:rPr>
                        <a:t>R0 = 0x</a:t>
                      </a:r>
                      <a:r>
                        <a:rPr kumimoji="0" lang="en-US" sz="2200" b="1" i="0" u="none" strike="noStrike" cap="none" normalizeH="0" baseline="0" smtClean="0">
                          <a:ln>
                            <a:noFill/>
                          </a:ln>
                          <a:solidFill>
                            <a:srgbClr val="FF0000"/>
                          </a:solidFill>
                          <a:effectLst/>
                          <a:latin typeface="Calibri" pitchFamily="34" charset="0"/>
                          <a:cs typeface="Arial" pitchFamily="34" charset="0"/>
                        </a:rPr>
                        <a:t>5</a:t>
                      </a:r>
                      <a:r>
                        <a:rPr kumimoji="0" lang="en-US" sz="2200" b="0" i="0" u="none" strike="noStrike" cap="none" normalizeH="0" baseline="0" smtClean="0">
                          <a:ln>
                            <a:noFill/>
                          </a:ln>
                          <a:solidFill>
                            <a:schemeClr val="tx1"/>
                          </a:solidFill>
                          <a:effectLst/>
                          <a:latin typeface="Calibri" pitchFamily="34" charset="0"/>
                          <a:cs typeface="Arial" pitchFamily="34" charset="0"/>
                        </a:rPr>
                        <a:t>000 0000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Calibri" pitchFamily="34" charset="0"/>
                          <a:cs typeface="Arial" pitchFamily="34" charset="0"/>
                        </a:rPr>
                        <a:t>R1 = 0x8000 0002(unchanged)</a:t>
                      </a:r>
                    </a:p>
                  </a:txBody>
                  <a:tcPr marL="91450" marR="91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65072885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58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85800"/>
          </a:xfrm>
        </p:spPr>
        <p:txBody>
          <a:bodyPr rtlCol="0">
            <a:normAutofit fontScale="90000"/>
          </a:bodyPr>
          <a:lstStyle/>
          <a:p>
            <a:pPr eaLnBrk="1" fontAlgn="auto" hangingPunct="1">
              <a:spcAft>
                <a:spcPts val="0"/>
              </a:spcAft>
              <a:defRPr/>
            </a:pPr>
            <a:r>
              <a:rPr lang="en-US" dirty="0" smtClean="0">
                <a:solidFill>
                  <a:srgbClr val="0000FF"/>
                </a:solidFill>
              </a:rPr>
              <a:t>Example 1</a:t>
            </a:r>
            <a:endParaRPr lang="en-US" dirty="0">
              <a:solidFill>
                <a:srgbClr val="0000FF"/>
              </a:solidFill>
            </a:endParaRPr>
          </a:p>
        </p:txBody>
      </p:sp>
      <p:sp>
        <p:nvSpPr>
          <p:cNvPr id="25603" name="Content Placeholder 2"/>
          <p:cNvSpPr>
            <a:spLocks noGrp="1"/>
          </p:cNvSpPr>
          <p:nvPr>
            <p:ph idx="1"/>
          </p:nvPr>
        </p:nvSpPr>
        <p:spPr>
          <a:xfrm>
            <a:off x="762000" y="2438400"/>
            <a:ext cx="7848600" cy="3429000"/>
          </a:xfrm>
          <a:ln>
            <a:solidFill>
              <a:schemeClr val="tx1"/>
            </a:solidFill>
            <a:miter lim="800000"/>
            <a:headEnd/>
            <a:tailEnd/>
          </a:ln>
        </p:spPr>
        <p:txBody>
          <a:bodyPr/>
          <a:lstStyle/>
          <a:p>
            <a:pPr eaLnBrk="1" hangingPunct="1"/>
            <a:r>
              <a:rPr lang="en-US" dirty="0" smtClean="0"/>
              <a:t>Description: </a:t>
            </a:r>
          </a:p>
          <a:p>
            <a:pPr eaLnBrk="1" hangingPunct="1">
              <a:buFont typeface="Arial" pitchFamily="34" charset="0"/>
              <a:buNone/>
            </a:pPr>
            <a:r>
              <a:rPr lang="en-US" dirty="0" smtClean="0"/>
              <a:t>	Write a procedure which performs the following operation</a:t>
            </a:r>
          </a:p>
          <a:p>
            <a:pPr eaLnBrk="1" hangingPunct="1">
              <a:buFont typeface="Arial" pitchFamily="34" charset="0"/>
              <a:buNone/>
            </a:pPr>
            <a:r>
              <a:rPr lang="en-US" smtClean="0"/>
              <a:t>			Y </a:t>
            </a:r>
            <a:r>
              <a:rPr lang="en-US" smtClean="0">
                <a:sym typeface="Wingdings" pitchFamily="2" charset="2"/>
              </a:rPr>
              <a:t>= 20*X1 + X2</a:t>
            </a:r>
            <a:endParaRPr lang="en-US" smtClean="0"/>
          </a:p>
          <a:p>
            <a:pPr eaLnBrk="1" hangingPunct="1"/>
            <a:r>
              <a:rPr lang="en-US" dirty="0" smtClean="0"/>
              <a:t> Input: M[X1] = 2, M[X2] = 3</a:t>
            </a:r>
          </a:p>
          <a:p>
            <a:pPr eaLnBrk="1" hangingPunct="1"/>
            <a:r>
              <a:rPr lang="en-US" dirty="0" smtClean="0"/>
              <a:t>Output: M[Y]</a:t>
            </a:r>
          </a:p>
        </p:txBody>
      </p:sp>
      <p:sp>
        <p:nvSpPr>
          <p:cNvPr id="2560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6B7019BE-6CBC-4A13-9A28-82433079A50C}" type="slidenum">
              <a:rPr lang="en-US">
                <a:solidFill>
                  <a:srgbClr val="898989"/>
                </a:solidFill>
              </a:rPr>
              <a:pPr eaLnBrk="1" hangingPunct="1"/>
              <a:t>64</a:t>
            </a:fld>
            <a:endParaRPr lang="en-US">
              <a:solidFill>
                <a:srgbClr val="898989"/>
              </a:solidFill>
            </a:endParaRPr>
          </a:p>
        </p:txBody>
      </p:sp>
      <p:sp>
        <p:nvSpPr>
          <p:cNvPr id="25605" name="Rectangle 4"/>
          <p:cNvSpPr>
            <a:spLocks noChangeArrowheads="1"/>
          </p:cNvSpPr>
          <p:nvPr/>
        </p:nvSpPr>
        <p:spPr bwMode="auto">
          <a:xfrm>
            <a:off x="457200" y="1066800"/>
            <a:ext cx="77724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200"/>
              <a:t>Write the assembly code to perform the following task:</a:t>
            </a:r>
          </a:p>
        </p:txBody>
      </p:sp>
    </p:spTree>
    <p:extLst>
      <p:ext uri="{BB962C8B-B14F-4D97-AF65-F5344CB8AC3E}">
        <p14:creationId xmlns:p14="http://schemas.microsoft.com/office/powerpoint/2010/main" val="54851349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228600" y="334963"/>
            <a:ext cx="8458200" cy="63706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US" sz="2400" dirty="0"/>
              <a:t>	TTL	</a:t>
            </a:r>
            <a:r>
              <a:rPr lang="en-US" sz="2400" dirty="0">
                <a:hlinkClick r:id="rId2" action="ppaction://hlinkfile"/>
              </a:rPr>
              <a:t>func1_slow</a:t>
            </a:r>
            <a:endParaRPr lang="en-US" sz="2400" dirty="0"/>
          </a:p>
          <a:p>
            <a:r>
              <a:rPr lang="en-US" sz="2400" dirty="0"/>
              <a:t>	AREA	</a:t>
            </a:r>
            <a:r>
              <a:rPr lang="en-US" sz="2400" dirty="0" err="1"/>
              <a:t>MyProgram</a:t>
            </a:r>
            <a:r>
              <a:rPr lang="en-US" sz="2400" dirty="0"/>
              <a:t>, CODE, READONLY 	; start of code</a:t>
            </a:r>
          </a:p>
          <a:p>
            <a:r>
              <a:rPr lang="en-US" sz="2400" dirty="0"/>
              <a:t>	ENTRY</a:t>
            </a:r>
          </a:p>
          <a:p>
            <a:r>
              <a:rPr lang="en-US" sz="2400" dirty="0"/>
              <a:t>Main					</a:t>
            </a:r>
          </a:p>
          <a:p>
            <a:r>
              <a:rPr lang="en-US" sz="2400" b="1" dirty="0">
                <a:solidFill>
                  <a:srgbClr val="0000FF"/>
                </a:solidFill>
              </a:rPr>
              <a:t>	LDR	R0, X1		; Load content of X1 into R0</a:t>
            </a:r>
          </a:p>
          <a:p>
            <a:r>
              <a:rPr lang="en-US" sz="2400" b="1" dirty="0">
                <a:solidFill>
                  <a:srgbClr val="0000FF"/>
                </a:solidFill>
              </a:rPr>
              <a:t>	LDR 	R1, X2		; Load content of X2 into R1</a:t>
            </a:r>
          </a:p>
          <a:p>
            <a:r>
              <a:rPr lang="en-US" sz="2400" b="1" dirty="0">
                <a:solidFill>
                  <a:srgbClr val="0000FF"/>
                </a:solidFill>
              </a:rPr>
              <a:t>	MOV	R2, #20	; R2 = 20 (for multiplication)</a:t>
            </a:r>
          </a:p>
          <a:p>
            <a:r>
              <a:rPr lang="en-US" sz="2400" b="1" dirty="0">
                <a:solidFill>
                  <a:srgbClr val="0000FF"/>
                </a:solidFill>
              </a:rPr>
              <a:t>	MUL	R3, R0, R2	; R3 = 20X1 (Register Direct)</a:t>
            </a:r>
          </a:p>
          <a:p>
            <a:r>
              <a:rPr lang="en-US" sz="2400" b="1" dirty="0">
                <a:solidFill>
                  <a:srgbClr val="0000FF"/>
                </a:solidFill>
              </a:rPr>
              <a:t>	ADD     R4, R3, R1	; R4 = 20X1 + X2  (Immediate)</a:t>
            </a:r>
          </a:p>
          <a:p>
            <a:r>
              <a:rPr lang="en-US" sz="2400" b="1" dirty="0">
                <a:solidFill>
                  <a:srgbClr val="0000FF"/>
                </a:solidFill>
              </a:rPr>
              <a:t>	STR	R4, Y		; Save result into Y</a:t>
            </a:r>
          </a:p>
          <a:p>
            <a:r>
              <a:rPr lang="en-US" sz="2400" dirty="0"/>
              <a:t>HERE	BAL	HERE		; end of code </a:t>
            </a:r>
          </a:p>
          <a:p>
            <a:endParaRPr lang="en-US" sz="2400" dirty="0"/>
          </a:p>
          <a:p>
            <a:r>
              <a:rPr lang="en-US" sz="2400" dirty="0"/>
              <a:t>	AREA	Data1, DATA, READWRITE  	</a:t>
            </a:r>
          </a:p>
          <a:p>
            <a:r>
              <a:rPr lang="en-US" sz="2400" b="1" dirty="0">
                <a:solidFill>
                  <a:srgbClr val="0000FF"/>
                </a:solidFill>
              </a:rPr>
              <a:t>X1	DCD	2			; input 1</a:t>
            </a:r>
          </a:p>
          <a:p>
            <a:r>
              <a:rPr lang="en-US" sz="2400" b="1" dirty="0">
                <a:solidFill>
                  <a:srgbClr val="0000FF"/>
                </a:solidFill>
              </a:rPr>
              <a:t>X2	DCD	3			; input 2</a:t>
            </a:r>
          </a:p>
          <a:p>
            <a:r>
              <a:rPr lang="en-US" sz="2400" b="1" dirty="0">
                <a:solidFill>
                  <a:srgbClr val="0000FF"/>
                </a:solidFill>
              </a:rPr>
              <a:t>Y 	DCD	0			; output</a:t>
            </a:r>
          </a:p>
          <a:p>
            <a:r>
              <a:rPr lang="en-US" sz="2400" dirty="0"/>
              <a:t>	END					</a:t>
            </a:r>
          </a:p>
        </p:txBody>
      </p:sp>
      <p:sp>
        <p:nvSpPr>
          <p:cNvPr id="2662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D83F28B6-927C-47A2-95DE-CA8D86893561}" type="slidenum">
              <a:rPr lang="en-US">
                <a:solidFill>
                  <a:srgbClr val="898989"/>
                </a:solidFill>
              </a:rPr>
              <a:pPr eaLnBrk="1" hangingPunct="1"/>
              <a:t>65</a:t>
            </a:fld>
            <a:endParaRPr lang="en-US">
              <a:solidFill>
                <a:srgbClr val="898989"/>
              </a:solidFill>
            </a:endParaRPr>
          </a:p>
        </p:txBody>
      </p:sp>
      <p:sp>
        <p:nvSpPr>
          <p:cNvPr id="8" name="TextBox 7"/>
          <p:cNvSpPr txBox="1"/>
          <p:nvPr/>
        </p:nvSpPr>
        <p:spPr>
          <a:xfrm>
            <a:off x="5530850" y="195263"/>
            <a:ext cx="3460750" cy="523875"/>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pPr fontAlgn="auto">
              <a:spcBef>
                <a:spcPts val="0"/>
              </a:spcBef>
              <a:spcAft>
                <a:spcPts val="0"/>
              </a:spcAft>
              <a:defRPr/>
            </a:pPr>
            <a:r>
              <a:rPr lang="en-US" sz="2800" dirty="0"/>
              <a:t>But MUL is slow!!!!</a:t>
            </a:r>
          </a:p>
        </p:txBody>
      </p:sp>
    </p:spTree>
    <p:extLst>
      <p:ext uri="{BB962C8B-B14F-4D97-AF65-F5344CB8AC3E}">
        <p14:creationId xmlns:p14="http://schemas.microsoft.com/office/powerpoint/2010/main" val="37136035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7063087C-844B-4CD9-8ABB-D861CF29B5CC}" type="slidenum">
              <a:rPr lang="en-US">
                <a:solidFill>
                  <a:srgbClr val="898989"/>
                </a:solidFill>
              </a:rPr>
              <a:pPr eaLnBrk="1" hangingPunct="1"/>
              <a:t>66</a:t>
            </a:fld>
            <a:endParaRPr lang="en-US">
              <a:solidFill>
                <a:srgbClr val="898989"/>
              </a:solidFill>
            </a:endParaRPr>
          </a:p>
        </p:txBody>
      </p:sp>
      <p:sp>
        <p:nvSpPr>
          <p:cNvPr id="28675" name="Rectangle 7"/>
          <p:cNvSpPr txBox="1">
            <a:spLocks noChangeArrowheads="1"/>
          </p:cNvSpPr>
          <p:nvPr/>
        </p:nvSpPr>
        <p:spPr bwMode="auto">
          <a:xfrm>
            <a:off x="377825" y="914400"/>
            <a:ext cx="8308975" cy="361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pitchFamily="34" charset="0"/>
              </a:defRPr>
            </a:lvl1pPr>
            <a:lvl2pPr eaLnBrk="0" hangingPunct="0">
              <a:defRPr>
                <a:solidFill>
                  <a:schemeClr val="tx1"/>
                </a:solidFill>
                <a:latin typeface="Calibri" pitchFamily="34" charset="0"/>
                <a:cs typeface="Arial" pitchFamily="34" charset="0"/>
              </a:defRPr>
            </a:lvl2pPr>
            <a:lvl3pPr marL="85725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spcBef>
                <a:spcPts val="1200"/>
              </a:spcBef>
              <a:buFont typeface="Arial" pitchFamily="34" charset="0"/>
              <a:buChar char="•"/>
            </a:pPr>
            <a:r>
              <a:rPr lang="en-US" sz="2800"/>
              <a:t>The instruction “MUL R3, R0, #20” or 20X1 can be converted into a series of shift operations as follows</a:t>
            </a:r>
          </a:p>
          <a:p>
            <a:pPr eaLnBrk="1" hangingPunct="1">
              <a:spcBef>
                <a:spcPts val="1200"/>
              </a:spcBef>
              <a:buFont typeface="Arial" pitchFamily="34" charset="0"/>
              <a:buNone/>
            </a:pPr>
            <a:r>
              <a:rPr lang="en-US" sz="2800" b="1">
                <a:solidFill>
                  <a:srgbClr val="0000FF"/>
                </a:solidFill>
              </a:rPr>
              <a:t>		</a:t>
            </a:r>
            <a:r>
              <a:rPr lang="en-US" sz="2800"/>
              <a:t>R3   = R0 * 20</a:t>
            </a:r>
          </a:p>
          <a:p>
            <a:pPr eaLnBrk="1" hangingPunct="1">
              <a:spcBef>
                <a:spcPts val="1200"/>
              </a:spcBef>
              <a:buFont typeface="Arial" pitchFamily="34" charset="0"/>
              <a:buNone/>
            </a:pPr>
            <a:r>
              <a:rPr lang="en-US" sz="2800">
                <a:solidFill>
                  <a:schemeClr val="bg1"/>
                </a:solidFill>
              </a:rPr>
              <a:t>	 e: r0      </a:t>
            </a:r>
            <a:r>
              <a:rPr lang="en-US" sz="2800"/>
              <a:t>= R0 *(4 + 16) </a:t>
            </a:r>
          </a:p>
          <a:p>
            <a:pPr lvl="1" eaLnBrk="1" hangingPunct="1">
              <a:spcBef>
                <a:spcPct val="20000"/>
              </a:spcBef>
            </a:pPr>
            <a:r>
              <a:rPr lang="en-US" sz="2800"/>
              <a:t>	        = R0*4 + R0*16</a:t>
            </a:r>
            <a:endParaRPr lang="en-US" sz="2400"/>
          </a:p>
          <a:p>
            <a:pPr lvl="1" eaLnBrk="1" hangingPunct="1">
              <a:spcBef>
                <a:spcPct val="20000"/>
              </a:spcBef>
            </a:pPr>
            <a:r>
              <a:rPr lang="en-US" sz="2800"/>
              <a:t>	        =  LSL(R0, 2)  + LSL (R0, 4)</a:t>
            </a:r>
          </a:p>
          <a:p>
            <a:pPr eaLnBrk="1" hangingPunct="1">
              <a:spcBef>
                <a:spcPct val="20000"/>
              </a:spcBef>
              <a:buFont typeface="Arial" pitchFamily="34" charset="0"/>
              <a:buChar char="•"/>
            </a:pPr>
            <a:r>
              <a:rPr lang="en-US" sz="2800"/>
              <a:t>Instructions:</a:t>
            </a:r>
          </a:p>
          <a:p>
            <a:pPr lvl="2" eaLnBrk="1" hangingPunct="1">
              <a:spcBef>
                <a:spcPct val="20000"/>
              </a:spcBef>
              <a:buFont typeface="Arial" pitchFamily="34" charset="0"/>
              <a:buNone/>
            </a:pPr>
            <a:r>
              <a:rPr lang="en-US" sz="2800" b="1"/>
              <a:t>	MOV	R2, #20       </a:t>
            </a:r>
            <a:r>
              <a:rPr lang="en-US" sz="2800" b="1">
                <a:sym typeface="Wingdings" pitchFamily="2" charset="2"/>
              </a:rPr>
              <a:t></a:t>
            </a:r>
            <a:endParaRPr lang="en-US" sz="2800" b="1"/>
          </a:p>
          <a:p>
            <a:pPr lvl="2" eaLnBrk="1" hangingPunct="1">
              <a:spcBef>
                <a:spcPct val="20000"/>
              </a:spcBef>
              <a:buFont typeface="Arial" pitchFamily="34" charset="0"/>
              <a:buNone/>
            </a:pPr>
            <a:r>
              <a:rPr lang="en-US" sz="2800" b="1"/>
              <a:t>	MUL R3, R0, R2</a:t>
            </a:r>
            <a:endParaRPr lang="en-US" sz="2400"/>
          </a:p>
          <a:p>
            <a:pPr lvl="1" eaLnBrk="1" hangingPunct="1">
              <a:spcBef>
                <a:spcPct val="20000"/>
              </a:spcBef>
              <a:buFont typeface="Arial" pitchFamily="34" charset="0"/>
              <a:buNone/>
            </a:pPr>
            <a:r>
              <a:rPr lang="en-US" sz="2800"/>
              <a:t>	</a:t>
            </a:r>
            <a:endParaRPr lang="en-US" sz="1100"/>
          </a:p>
        </p:txBody>
      </p:sp>
      <p:sp>
        <p:nvSpPr>
          <p:cNvPr id="27652" name="Rectangle 1"/>
          <p:cNvSpPr>
            <a:spLocks noChangeArrowheads="1"/>
          </p:cNvSpPr>
          <p:nvPr/>
        </p:nvSpPr>
        <p:spPr bwMode="auto">
          <a:xfrm>
            <a:off x="377825" y="304800"/>
            <a:ext cx="28924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a:t>Alternative way:</a:t>
            </a:r>
          </a:p>
        </p:txBody>
      </p:sp>
      <p:sp>
        <p:nvSpPr>
          <p:cNvPr id="28677" name="Rectangle 1"/>
          <p:cNvSpPr>
            <a:spLocks noChangeArrowheads="1"/>
          </p:cNvSpPr>
          <p:nvPr/>
        </p:nvSpPr>
        <p:spPr bwMode="auto">
          <a:xfrm>
            <a:off x="4137025" y="4591050"/>
            <a:ext cx="45720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1"/>
            <a:r>
              <a:rPr lang="en-US" sz="2800" b="1"/>
              <a:t>MOV R3, R0, LSL #2</a:t>
            </a:r>
          </a:p>
          <a:p>
            <a:pPr lvl="1"/>
            <a:r>
              <a:rPr lang="en-US" sz="2800" b="1"/>
              <a:t>ADD  R3, R3, R0, LSL #4</a:t>
            </a:r>
          </a:p>
        </p:txBody>
      </p:sp>
    </p:spTree>
    <p:extLst>
      <p:ext uri="{BB962C8B-B14F-4D97-AF65-F5344CB8AC3E}">
        <p14:creationId xmlns:p14="http://schemas.microsoft.com/office/powerpoint/2010/main" val="38942649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7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867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67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6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2867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381000" y="334963"/>
            <a:ext cx="8458200" cy="63706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US" sz="2400"/>
              <a:t>	TTL	</a:t>
            </a:r>
            <a:r>
              <a:rPr lang="en-US" sz="2400">
                <a:hlinkClick r:id="rId2" action="ppaction://hlinkfile"/>
              </a:rPr>
              <a:t>func1_fast</a:t>
            </a:r>
            <a:endParaRPr lang="en-US" sz="2400"/>
          </a:p>
          <a:p>
            <a:r>
              <a:rPr lang="en-US" sz="2400"/>
              <a:t>	AREA	MyProgram, CODE, READONLY 	; start of code</a:t>
            </a:r>
          </a:p>
          <a:p>
            <a:r>
              <a:rPr lang="en-US" sz="2400"/>
              <a:t>	ENTRY</a:t>
            </a:r>
          </a:p>
          <a:p>
            <a:r>
              <a:rPr lang="en-US" sz="2400"/>
              <a:t>Main					</a:t>
            </a:r>
          </a:p>
          <a:p>
            <a:r>
              <a:rPr lang="en-US" sz="2400" b="1">
                <a:solidFill>
                  <a:srgbClr val="0000FF"/>
                </a:solidFill>
              </a:rPr>
              <a:t>	LDR	R0, X1			; Load content of X1 into R0</a:t>
            </a:r>
          </a:p>
          <a:p>
            <a:r>
              <a:rPr lang="en-US" sz="2400" b="1">
                <a:solidFill>
                  <a:srgbClr val="0000FF"/>
                </a:solidFill>
              </a:rPr>
              <a:t>	LDR 	R1, X2			; Load content of X2 into R1</a:t>
            </a:r>
          </a:p>
          <a:p>
            <a:r>
              <a:rPr lang="en-US" sz="2400" b="1">
                <a:solidFill>
                  <a:srgbClr val="FF0000"/>
                </a:solidFill>
              </a:rPr>
              <a:t>	MOV    R3, R0, LSL #2		; 4*X1 (Barrel Shift)</a:t>
            </a:r>
          </a:p>
          <a:p>
            <a:r>
              <a:rPr lang="en-US" sz="2400" b="1">
                <a:solidFill>
                  <a:srgbClr val="FF0000"/>
                </a:solidFill>
              </a:rPr>
              <a:t>	ADD      R3, R3, R0, LSL #4	; 4*X1 + 16*X1 ( Barrel Shift)</a:t>
            </a:r>
          </a:p>
          <a:p>
            <a:r>
              <a:rPr lang="en-US" sz="2400" b="1">
                <a:solidFill>
                  <a:srgbClr val="0000FF"/>
                </a:solidFill>
              </a:rPr>
              <a:t>	ADD	R3, R3, R1		; 20X1 + X2 (Register Direct)</a:t>
            </a:r>
          </a:p>
          <a:p>
            <a:r>
              <a:rPr lang="en-US" sz="2400" b="1">
                <a:solidFill>
                  <a:srgbClr val="0000FF"/>
                </a:solidFill>
              </a:rPr>
              <a:t>	STR	R3, Y			; Save result into Y</a:t>
            </a:r>
          </a:p>
          <a:p>
            <a:r>
              <a:rPr lang="en-US" sz="2400"/>
              <a:t>HERE	BAL	HERE			; end of code </a:t>
            </a:r>
          </a:p>
          <a:p>
            <a:endParaRPr lang="en-US" sz="2400"/>
          </a:p>
          <a:p>
            <a:r>
              <a:rPr lang="en-US" sz="2400"/>
              <a:t>	AREA	Data1, DATA, READWRITE  	</a:t>
            </a:r>
          </a:p>
          <a:p>
            <a:r>
              <a:rPr lang="en-US" sz="2400" b="1">
                <a:solidFill>
                  <a:srgbClr val="0000FF"/>
                </a:solidFill>
              </a:rPr>
              <a:t>X1	DCD	2			; input 1</a:t>
            </a:r>
          </a:p>
          <a:p>
            <a:r>
              <a:rPr lang="en-US" sz="2400" b="1">
                <a:solidFill>
                  <a:srgbClr val="0000FF"/>
                </a:solidFill>
              </a:rPr>
              <a:t>X2	DCD	3			; input 2</a:t>
            </a:r>
          </a:p>
          <a:p>
            <a:r>
              <a:rPr lang="en-US" sz="2400" b="1">
                <a:solidFill>
                  <a:srgbClr val="0000FF"/>
                </a:solidFill>
              </a:rPr>
              <a:t>Y 	DCD	0			; output</a:t>
            </a:r>
          </a:p>
          <a:p>
            <a:r>
              <a:rPr lang="en-US" sz="2400"/>
              <a:t>	END					</a:t>
            </a:r>
          </a:p>
        </p:txBody>
      </p:sp>
      <p:sp>
        <p:nvSpPr>
          <p:cNvPr id="2867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84C9C4D3-FE4C-4F7A-8BFE-D1D84FB0032C}" type="slidenum">
              <a:rPr lang="en-US">
                <a:solidFill>
                  <a:srgbClr val="898989"/>
                </a:solidFill>
              </a:rPr>
              <a:pPr eaLnBrk="1" hangingPunct="1"/>
              <a:t>67</a:t>
            </a:fld>
            <a:endParaRPr lang="en-US">
              <a:solidFill>
                <a:srgbClr val="898989"/>
              </a:solidFill>
            </a:endParaRPr>
          </a:p>
        </p:txBody>
      </p:sp>
    </p:spTree>
    <p:extLst>
      <p:ext uri="{BB962C8B-B14F-4D97-AF65-F5344CB8AC3E}">
        <p14:creationId xmlns:p14="http://schemas.microsoft.com/office/powerpoint/2010/main" val="40824504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85800"/>
          </a:xfrm>
        </p:spPr>
        <p:txBody>
          <a:bodyPr rtlCol="0">
            <a:normAutofit fontScale="90000"/>
          </a:bodyPr>
          <a:lstStyle/>
          <a:p>
            <a:pPr eaLnBrk="1" fontAlgn="auto" hangingPunct="1">
              <a:spcAft>
                <a:spcPts val="0"/>
              </a:spcAft>
              <a:defRPr/>
            </a:pPr>
            <a:r>
              <a:rPr lang="en-US" dirty="0" smtClean="0">
                <a:solidFill>
                  <a:srgbClr val="0000FF"/>
                </a:solidFill>
              </a:rPr>
              <a:t>Example 2</a:t>
            </a:r>
            <a:endParaRPr lang="en-US" dirty="0">
              <a:solidFill>
                <a:srgbClr val="0000FF"/>
              </a:solidFill>
            </a:endParaRPr>
          </a:p>
        </p:txBody>
      </p:sp>
      <p:sp>
        <p:nvSpPr>
          <p:cNvPr id="29699" name="Content Placeholder 2"/>
          <p:cNvSpPr>
            <a:spLocks noGrp="1"/>
          </p:cNvSpPr>
          <p:nvPr>
            <p:ph idx="1"/>
          </p:nvPr>
        </p:nvSpPr>
        <p:spPr>
          <a:xfrm>
            <a:off x="762000" y="2438400"/>
            <a:ext cx="7848600" cy="3429000"/>
          </a:xfrm>
          <a:ln>
            <a:solidFill>
              <a:schemeClr val="tx1"/>
            </a:solidFill>
            <a:miter lim="800000"/>
            <a:headEnd/>
            <a:tailEnd/>
          </a:ln>
        </p:spPr>
        <p:txBody>
          <a:bodyPr/>
          <a:lstStyle/>
          <a:p>
            <a:pPr eaLnBrk="1" hangingPunct="1"/>
            <a:r>
              <a:rPr lang="en-US" smtClean="0"/>
              <a:t>Description: </a:t>
            </a:r>
          </a:p>
          <a:p>
            <a:pPr eaLnBrk="1" hangingPunct="1">
              <a:buFont typeface="Arial" pitchFamily="34" charset="0"/>
              <a:buNone/>
            </a:pPr>
            <a:r>
              <a:rPr lang="en-US" smtClean="0"/>
              <a:t>	Write a procedure which performs the second order complement of -X</a:t>
            </a:r>
          </a:p>
          <a:p>
            <a:pPr eaLnBrk="1" hangingPunct="1">
              <a:buFont typeface="Arial" pitchFamily="34" charset="0"/>
              <a:buNone/>
            </a:pPr>
            <a:r>
              <a:rPr lang="en-US" smtClean="0"/>
              <a:t>			Y </a:t>
            </a:r>
            <a:r>
              <a:rPr lang="en-US" smtClean="0">
                <a:sym typeface="Wingdings" pitchFamily="2" charset="2"/>
              </a:rPr>
              <a:t>= 2ndComplement (X)</a:t>
            </a:r>
            <a:endParaRPr lang="en-US" smtClean="0"/>
          </a:p>
          <a:p>
            <a:pPr eaLnBrk="1" hangingPunct="1"/>
            <a:r>
              <a:rPr lang="en-US" smtClean="0"/>
              <a:t> Input: M[X] = 0x00010001</a:t>
            </a:r>
          </a:p>
          <a:p>
            <a:pPr eaLnBrk="1" hangingPunct="1"/>
            <a:r>
              <a:rPr lang="en-US" smtClean="0"/>
              <a:t>Output: M[Y]</a:t>
            </a:r>
          </a:p>
        </p:txBody>
      </p:sp>
      <p:sp>
        <p:nvSpPr>
          <p:cNvPr id="2970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04E83D7D-22EA-4B91-A1C0-3CFADCBE5E93}" type="slidenum">
              <a:rPr lang="en-US">
                <a:solidFill>
                  <a:srgbClr val="898989"/>
                </a:solidFill>
              </a:rPr>
              <a:pPr eaLnBrk="1" hangingPunct="1"/>
              <a:t>68</a:t>
            </a:fld>
            <a:endParaRPr lang="en-US">
              <a:solidFill>
                <a:srgbClr val="898989"/>
              </a:solidFill>
            </a:endParaRPr>
          </a:p>
        </p:txBody>
      </p:sp>
      <p:sp>
        <p:nvSpPr>
          <p:cNvPr id="29701" name="Rectangle 4"/>
          <p:cNvSpPr>
            <a:spLocks noChangeArrowheads="1"/>
          </p:cNvSpPr>
          <p:nvPr/>
        </p:nvSpPr>
        <p:spPr bwMode="auto">
          <a:xfrm>
            <a:off x="457200" y="1066800"/>
            <a:ext cx="77724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200"/>
              <a:t>Write the assembly code to perform the following task:</a:t>
            </a:r>
          </a:p>
        </p:txBody>
      </p:sp>
    </p:spTree>
    <p:extLst>
      <p:ext uri="{BB962C8B-B14F-4D97-AF65-F5344CB8AC3E}">
        <p14:creationId xmlns:p14="http://schemas.microsoft.com/office/powerpoint/2010/main" val="151165096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228600" y="381000"/>
            <a:ext cx="8458200" cy="52625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US" sz="2400"/>
              <a:t>	TTL	</a:t>
            </a:r>
            <a:r>
              <a:rPr lang="en-US" sz="2400">
                <a:hlinkClick r:id="rId2" action="ppaction://hlinkfile"/>
              </a:rPr>
              <a:t>secondcomp</a:t>
            </a:r>
            <a:endParaRPr lang="en-US" sz="2400"/>
          </a:p>
          <a:p>
            <a:r>
              <a:rPr lang="en-US" sz="2400"/>
              <a:t>	AREA	MyProgram, CODE, READONLY 	; start of code</a:t>
            </a:r>
          </a:p>
          <a:p>
            <a:r>
              <a:rPr lang="en-US" sz="2400"/>
              <a:t>	ENTRY</a:t>
            </a:r>
          </a:p>
          <a:p>
            <a:r>
              <a:rPr lang="en-US" sz="2400"/>
              <a:t>Main					</a:t>
            </a:r>
          </a:p>
          <a:p>
            <a:r>
              <a:rPr lang="en-US" sz="2400" b="1">
                <a:solidFill>
                  <a:srgbClr val="0000FF"/>
                </a:solidFill>
              </a:rPr>
              <a:t>	LDR	R0, X			; Load content of X into R0</a:t>
            </a:r>
          </a:p>
          <a:p>
            <a:r>
              <a:rPr lang="en-US" sz="2400" b="1">
                <a:solidFill>
                  <a:srgbClr val="0000FF"/>
                </a:solidFill>
              </a:rPr>
              <a:t>	MVN    R0, R0			; Invert all bits in R0</a:t>
            </a:r>
          </a:p>
          <a:p>
            <a:r>
              <a:rPr lang="en-US" sz="2400" b="1">
                <a:solidFill>
                  <a:srgbClr val="0000FF"/>
                </a:solidFill>
              </a:rPr>
              <a:t>	ADD	R0, R0, #1		; Add 1 to inverted bits</a:t>
            </a:r>
          </a:p>
          <a:p>
            <a:r>
              <a:rPr lang="en-US" sz="2400" b="1">
                <a:solidFill>
                  <a:srgbClr val="0000FF"/>
                </a:solidFill>
              </a:rPr>
              <a:t>	STR	R0, Y			; Store result</a:t>
            </a:r>
          </a:p>
          <a:p>
            <a:r>
              <a:rPr lang="en-US" sz="2400" b="1">
                <a:solidFill>
                  <a:srgbClr val="0000FF"/>
                </a:solidFill>
              </a:rPr>
              <a:t>	</a:t>
            </a:r>
            <a:r>
              <a:rPr lang="en-US" sz="2400"/>
              <a:t>HERE	BAL	HERE		; end of code </a:t>
            </a:r>
          </a:p>
          <a:p>
            <a:endParaRPr lang="en-US" sz="2400"/>
          </a:p>
          <a:p>
            <a:r>
              <a:rPr lang="en-US" sz="2400"/>
              <a:t>	AREA	Data1, DATA, READWRITE  	</a:t>
            </a:r>
          </a:p>
          <a:p>
            <a:r>
              <a:rPr lang="en-US" sz="2400" b="1">
                <a:solidFill>
                  <a:srgbClr val="0000FF"/>
                </a:solidFill>
              </a:rPr>
              <a:t>X	DCD	0x0001	0001		; input </a:t>
            </a:r>
          </a:p>
          <a:p>
            <a:r>
              <a:rPr lang="en-US" sz="2400" b="1">
                <a:solidFill>
                  <a:srgbClr val="0000FF"/>
                </a:solidFill>
              </a:rPr>
              <a:t>Y 	DCD	0			; output</a:t>
            </a:r>
          </a:p>
          <a:p>
            <a:r>
              <a:rPr lang="en-US" sz="2400"/>
              <a:t>	END					</a:t>
            </a:r>
          </a:p>
        </p:txBody>
      </p:sp>
      <p:sp>
        <p:nvSpPr>
          <p:cNvPr id="3072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7D918458-8A24-4FB2-B4E9-8E98F6A36A62}" type="slidenum">
              <a:rPr lang="en-US">
                <a:solidFill>
                  <a:srgbClr val="898989"/>
                </a:solidFill>
              </a:rPr>
              <a:pPr eaLnBrk="1" hangingPunct="1"/>
              <a:t>69</a:t>
            </a:fld>
            <a:endParaRPr lang="en-US">
              <a:solidFill>
                <a:srgbClr val="898989"/>
              </a:solidFill>
            </a:endParaRPr>
          </a:p>
        </p:txBody>
      </p:sp>
    </p:spTree>
    <p:extLst>
      <p:ext uri="{BB962C8B-B14F-4D97-AF65-F5344CB8AC3E}">
        <p14:creationId xmlns:p14="http://schemas.microsoft.com/office/powerpoint/2010/main" val="42647996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idx="1"/>
          </p:nvPr>
        </p:nvSpPr>
        <p:spPr>
          <a:xfrm>
            <a:off x="114300" y="1066800"/>
            <a:ext cx="4457700" cy="5486400"/>
          </a:xfrm>
        </p:spPr>
        <p:txBody>
          <a:bodyPr/>
          <a:lstStyle/>
          <a:p>
            <a:pPr marL="0" indent="0" algn="ctr" eaLnBrk="1" hangingPunct="1">
              <a:buFont typeface="Arial" pitchFamily="34" charset="0"/>
              <a:buNone/>
            </a:pPr>
            <a:r>
              <a:rPr lang="en-US" dirty="0" smtClean="0"/>
              <a:t>CISC</a:t>
            </a:r>
          </a:p>
          <a:p>
            <a:pPr marL="0" indent="0" eaLnBrk="1" hangingPunct="1">
              <a:spcBef>
                <a:spcPts val="600"/>
              </a:spcBef>
            </a:pPr>
            <a:endParaRPr lang="en-US" sz="2000" dirty="0" smtClean="0"/>
          </a:p>
          <a:p>
            <a:pPr marL="0" indent="0" eaLnBrk="1" hangingPunct="1">
              <a:spcBef>
                <a:spcPts val="600"/>
              </a:spcBef>
            </a:pPr>
            <a:endParaRPr lang="en-US" sz="2000" dirty="0" smtClean="0"/>
          </a:p>
          <a:p>
            <a:pPr marL="225425" indent="-225425" eaLnBrk="1" hangingPunct="1">
              <a:spcBef>
                <a:spcPts val="600"/>
              </a:spcBef>
            </a:pPr>
            <a:r>
              <a:rPr lang="en-US" sz="2000" dirty="0" smtClean="0"/>
              <a:t>Speed up by reducing #instructions per program</a:t>
            </a:r>
          </a:p>
          <a:p>
            <a:pPr marL="225425" indent="-225425" eaLnBrk="1" hangingPunct="1">
              <a:spcBef>
                <a:spcPts val="600"/>
              </a:spcBef>
            </a:pPr>
            <a:r>
              <a:rPr lang="en-US" sz="2000" dirty="0" smtClean="0"/>
              <a:t>Example: </a:t>
            </a:r>
          </a:p>
          <a:p>
            <a:pPr marL="225425" indent="-225425" eaLnBrk="1" hangingPunct="1">
              <a:spcBef>
                <a:spcPts val="600"/>
              </a:spcBef>
              <a:buFont typeface="Arial" pitchFamily="34" charset="0"/>
              <a:buNone/>
            </a:pPr>
            <a:r>
              <a:rPr lang="en-US" sz="2000" dirty="0" smtClean="0"/>
              <a:t>	MULT 2:3, 5:2</a:t>
            </a:r>
          </a:p>
          <a:p>
            <a:pPr marL="225425" indent="-225425" eaLnBrk="1" hangingPunct="1">
              <a:spcBef>
                <a:spcPts val="600"/>
              </a:spcBef>
              <a:buFont typeface="Arial" pitchFamily="34" charset="0"/>
              <a:buNone/>
            </a:pPr>
            <a:endParaRPr lang="en-US" sz="2000" dirty="0" smtClean="0"/>
          </a:p>
          <a:p>
            <a:pPr marL="225425" indent="-225425" eaLnBrk="1" hangingPunct="1">
              <a:spcBef>
                <a:spcPts val="600"/>
              </a:spcBef>
            </a:pPr>
            <a:r>
              <a:rPr lang="en-US" sz="2000" dirty="0" smtClean="0"/>
              <a:t>Emphasis on hardware</a:t>
            </a:r>
          </a:p>
          <a:p>
            <a:pPr marL="225425" indent="-225425" eaLnBrk="1" hangingPunct="1">
              <a:spcBef>
                <a:spcPts val="600"/>
              </a:spcBef>
            </a:pPr>
            <a:r>
              <a:rPr lang="en-US" sz="2000" dirty="0" smtClean="0"/>
              <a:t>Memory-to-memory operations are allowed</a:t>
            </a:r>
          </a:p>
          <a:p>
            <a:pPr marL="225425" indent="-225425" eaLnBrk="1" hangingPunct="1">
              <a:spcBef>
                <a:spcPts val="600"/>
              </a:spcBef>
            </a:pPr>
            <a:r>
              <a:rPr lang="en-US" sz="2000" dirty="0" smtClean="0"/>
              <a:t>Transistors used for implementing a huge set of complex instructions</a:t>
            </a:r>
          </a:p>
          <a:p>
            <a:pPr marL="225425" indent="-225425" eaLnBrk="1" hangingPunct="1">
              <a:spcBef>
                <a:spcPts val="600"/>
              </a:spcBef>
            </a:pPr>
            <a:r>
              <a:rPr lang="en-US" sz="2000" dirty="0" smtClean="0"/>
              <a:t>Multi-clock, non-standardized length instruction</a:t>
            </a:r>
          </a:p>
          <a:p>
            <a:pPr marL="0" indent="0" eaLnBrk="1" hangingPunct="1">
              <a:spcBef>
                <a:spcPts val="600"/>
              </a:spcBef>
            </a:pPr>
            <a:endParaRPr lang="en-US" sz="2000" dirty="0" smtClean="0"/>
          </a:p>
          <a:p>
            <a:pPr marL="0" indent="0" eaLnBrk="1" hangingPunct="1">
              <a:spcBef>
                <a:spcPts val="600"/>
              </a:spcBef>
              <a:buFont typeface="Arial" pitchFamily="34" charset="0"/>
              <a:buNone/>
            </a:pPr>
            <a:r>
              <a:rPr lang="en-US" sz="2000" dirty="0" smtClean="0"/>
              <a:t>	</a:t>
            </a:r>
          </a:p>
        </p:txBody>
      </p:sp>
      <p:sp>
        <p:nvSpPr>
          <p:cNvPr id="1126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2226AC7A-30EE-42B1-84DB-CDA8484100B6}" type="slidenum">
              <a:rPr lang="en-US" smtClean="0">
                <a:solidFill>
                  <a:srgbClr val="898989"/>
                </a:solidFill>
              </a:rPr>
              <a:pPr eaLnBrk="1" hangingPunct="1"/>
              <a:t>7</a:t>
            </a:fld>
            <a:endParaRPr lang="en-US" smtClean="0">
              <a:solidFill>
                <a:srgbClr val="898989"/>
              </a:solidFill>
            </a:endParaRPr>
          </a:p>
        </p:txBody>
      </p:sp>
      <p:sp>
        <p:nvSpPr>
          <p:cNvPr id="6" name="Title 1"/>
          <p:cNvSpPr>
            <a:spLocks noGrp="1"/>
          </p:cNvSpPr>
          <p:nvPr>
            <p:ph type="title"/>
          </p:nvPr>
        </p:nvSpPr>
        <p:spPr/>
        <p:txBody>
          <a:bodyPr rtlCol="0">
            <a:normAutofit fontScale="90000"/>
          </a:bodyPr>
          <a:lstStyle/>
          <a:p>
            <a:pPr eaLnBrk="1" fontAlgn="auto" hangingPunct="1">
              <a:spcAft>
                <a:spcPts val="0"/>
              </a:spcAft>
              <a:defRPr/>
            </a:pPr>
            <a:r>
              <a:rPr lang="en-US" dirty="0" smtClean="0">
                <a:solidFill>
                  <a:srgbClr val="0000FF"/>
                </a:solidFill>
              </a:rPr>
              <a:t>CISC versus RISC</a:t>
            </a:r>
            <a:endParaRPr lang="en-US" dirty="0">
              <a:solidFill>
                <a:srgbClr val="0000FF"/>
              </a:solidFill>
            </a:endParaRPr>
          </a:p>
        </p:txBody>
      </p:sp>
      <p:sp>
        <p:nvSpPr>
          <p:cNvPr id="5" name="Rectangle 4"/>
          <p:cNvSpPr>
            <a:spLocks noRot="1" noChangeAspect="1" noMove="1" noResize="1" noEditPoints="1" noAdjustHandles="1" noChangeArrowheads="1" noChangeShapeType="1" noTextEdit="1"/>
          </p:cNvSpPr>
          <p:nvPr/>
        </p:nvSpPr>
        <p:spPr>
          <a:xfrm>
            <a:off x="988255" y="1634196"/>
            <a:ext cx="7162800" cy="685800"/>
          </a:xfrm>
          <a:prstGeom prst="rect">
            <a:avLst/>
          </a:prstGeom>
          <a:blipFill rotWithShape="1">
            <a:blip r:embed="rId3"/>
            <a:stretch>
              <a:fillRect/>
            </a:stretch>
          </a:blipFill>
        </p:spPr>
        <p:txBody>
          <a:bodyPr/>
          <a:lstStyle/>
          <a:p>
            <a:pPr>
              <a:defRPr/>
            </a:pPr>
            <a:r>
              <a:rPr lang="en-US">
                <a:noFill/>
              </a:rPr>
              <a:t> </a:t>
            </a:r>
          </a:p>
        </p:txBody>
      </p:sp>
      <p:sp>
        <p:nvSpPr>
          <p:cNvPr id="43015" name="Rectangle 3"/>
          <p:cNvSpPr txBox="1">
            <a:spLocks noChangeArrowheads="1"/>
          </p:cNvSpPr>
          <p:nvPr/>
        </p:nvSpPr>
        <p:spPr bwMode="auto">
          <a:xfrm>
            <a:off x="4584700" y="1066800"/>
            <a:ext cx="43434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346075" indent="-346075"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spcBef>
                <a:spcPct val="20000"/>
              </a:spcBef>
              <a:buFont typeface="Arial" pitchFamily="34" charset="0"/>
              <a:buNone/>
            </a:pPr>
            <a:r>
              <a:rPr lang="en-US" sz="3200" dirty="0"/>
              <a:t>RISC</a:t>
            </a:r>
          </a:p>
          <a:p>
            <a:pPr algn="ctr" eaLnBrk="1" hangingPunct="1">
              <a:spcBef>
                <a:spcPct val="20000"/>
              </a:spcBef>
              <a:buFont typeface="Arial" pitchFamily="34" charset="0"/>
              <a:buNone/>
            </a:pPr>
            <a:endParaRPr lang="en-US" sz="2400" dirty="0"/>
          </a:p>
          <a:p>
            <a:pPr eaLnBrk="1" hangingPunct="1">
              <a:spcBef>
                <a:spcPts val="600"/>
              </a:spcBef>
              <a:buFont typeface="Arial" pitchFamily="34" charset="0"/>
              <a:buChar char="•"/>
            </a:pPr>
            <a:endParaRPr lang="en-US" sz="2000" dirty="0"/>
          </a:p>
          <a:p>
            <a:pPr marL="338138" indent="-338138" eaLnBrk="1" hangingPunct="1">
              <a:spcBef>
                <a:spcPts val="600"/>
              </a:spcBef>
              <a:buFont typeface="Arial" pitchFamily="34" charset="0"/>
              <a:buChar char="•"/>
            </a:pPr>
            <a:r>
              <a:rPr lang="en-US" sz="2000" dirty="0"/>
              <a:t>Speed up by shortening average #cycle/instruction and seconds/cycle</a:t>
            </a:r>
          </a:p>
          <a:p>
            <a:pPr marL="338138" indent="-338138" eaLnBrk="1" hangingPunct="1">
              <a:spcBef>
                <a:spcPts val="600"/>
              </a:spcBef>
              <a:buFont typeface="Arial" pitchFamily="34" charset="0"/>
              <a:buChar char="•"/>
            </a:pPr>
            <a:r>
              <a:rPr lang="en-US" sz="2000" dirty="0"/>
              <a:t>Example: </a:t>
            </a:r>
          </a:p>
          <a:p>
            <a:pPr marL="338138" lvl="1" indent="-338138" eaLnBrk="1" hangingPunct="1">
              <a:spcBef>
                <a:spcPts val="600"/>
              </a:spcBef>
              <a:buFont typeface="Arial" pitchFamily="34" charset="0"/>
              <a:buNone/>
            </a:pPr>
            <a:r>
              <a:rPr lang="en-US" dirty="0"/>
              <a:t>	LOAD A, 2:3, 	LOAD B, 5:2, </a:t>
            </a:r>
          </a:p>
          <a:p>
            <a:pPr marL="338138" lvl="1" indent="-338138" eaLnBrk="1" hangingPunct="1">
              <a:spcBef>
                <a:spcPts val="600"/>
              </a:spcBef>
              <a:buFont typeface="Arial" pitchFamily="34" charset="0"/>
              <a:buNone/>
            </a:pPr>
            <a:r>
              <a:rPr lang="en-US" dirty="0"/>
              <a:t>	PROD A, B, 	STORE 2:3, A</a:t>
            </a:r>
          </a:p>
          <a:p>
            <a:pPr marL="338138" indent="-338138" eaLnBrk="1" hangingPunct="1">
              <a:spcBef>
                <a:spcPts val="600"/>
              </a:spcBef>
              <a:buFont typeface="Arial" pitchFamily="34" charset="0"/>
              <a:buChar char="•"/>
            </a:pPr>
            <a:r>
              <a:rPr lang="en-US" sz="2000" dirty="0"/>
              <a:t>Emphasis on software</a:t>
            </a:r>
          </a:p>
          <a:p>
            <a:pPr marL="338138" indent="-338138" eaLnBrk="1" hangingPunct="1">
              <a:spcBef>
                <a:spcPts val="600"/>
              </a:spcBef>
              <a:buFont typeface="Arial" pitchFamily="34" charset="0"/>
              <a:buChar char="•"/>
            </a:pPr>
            <a:r>
              <a:rPr lang="en-US" sz="2000" dirty="0"/>
              <a:t>Register to register where LOAD and STORE are independent instructions</a:t>
            </a:r>
          </a:p>
          <a:p>
            <a:pPr marL="338138" indent="-338138" eaLnBrk="1" hangingPunct="1">
              <a:spcBef>
                <a:spcPts val="600"/>
              </a:spcBef>
              <a:buFont typeface="Arial" pitchFamily="34" charset="0"/>
              <a:buChar char="•"/>
            </a:pPr>
            <a:r>
              <a:rPr lang="en-US" sz="2000" dirty="0"/>
              <a:t>Less transistors for core, resulting in larger register and cache size.</a:t>
            </a:r>
          </a:p>
          <a:p>
            <a:pPr marL="338138" indent="-338138" eaLnBrk="1" hangingPunct="1">
              <a:spcBef>
                <a:spcPts val="600"/>
              </a:spcBef>
              <a:buFont typeface="Arial" pitchFamily="34" charset="0"/>
              <a:buChar char="•"/>
            </a:pPr>
            <a:r>
              <a:rPr lang="en-US" sz="2000" dirty="0"/>
              <a:t>Single-clock and common-length instructions</a:t>
            </a:r>
          </a:p>
          <a:p>
            <a:pPr eaLnBrk="1" hangingPunct="1">
              <a:spcBef>
                <a:spcPts val="600"/>
              </a:spcBef>
              <a:buFont typeface="Arial" pitchFamily="34" charset="0"/>
              <a:buChar char="•"/>
            </a:pPr>
            <a:endParaRPr lang="en-US" sz="2000" dirty="0"/>
          </a:p>
        </p:txBody>
      </p:sp>
    </p:spTree>
    <p:extLst>
      <p:ext uri="{BB962C8B-B14F-4D97-AF65-F5344CB8AC3E}">
        <p14:creationId xmlns:p14="http://schemas.microsoft.com/office/powerpoint/2010/main" val="19378426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01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5">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301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010">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01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01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015">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3010">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015">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3010">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3015">
                                            <p:txEl>
                                              <p:pRg st="8" end="8"/>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43010">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3015">
                                            <p:txEl>
                                              <p:pRg st="9" end="9"/>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43010">
                                            <p:txEl>
                                              <p:pRg st="10" end="1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30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608263"/>
            <a:ext cx="8229600" cy="1143000"/>
          </a:xfrm>
        </p:spPr>
        <p:txBody>
          <a:bodyPr/>
          <a:lstStyle/>
          <a:p>
            <a:r>
              <a:rPr lang="en-US" dirty="0" smtClean="0">
                <a:solidFill>
                  <a:srgbClr val="0000FF"/>
                </a:solidFill>
              </a:rPr>
              <a:t>ADDRESSING MODES</a:t>
            </a:r>
            <a:endParaRPr lang="en-US" dirty="0"/>
          </a:p>
        </p:txBody>
      </p:sp>
      <p:sp>
        <p:nvSpPr>
          <p:cNvPr id="819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5BEF2F60-174A-4D52-AA00-76737BE06CBB}" type="slidenum">
              <a:rPr lang="en-US">
                <a:solidFill>
                  <a:srgbClr val="898989"/>
                </a:solidFill>
              </a:rPr>
              <a:pPr eaLnBrk="1" hangingPunct="1"/>
              <a:t>70</a:t>
            </a:fld>
            <a:endParaRPr lang="en-US">
              <a:solidFill>
                <a:srgbClr val="898989"/>
              </a:solidFill>
            </a:endParaRPr>
          </a:p>
        </p:txBody>
      </p:sp>
    </p:spTree>
    <p:extLst>
      <p:ext uri="{BB962C8B-B14F-4D97-AF65-F5344CB8AC3E}">
        <p14:creationId xmlns:p14="http://schemas.microsoft.com/office/powerpoint/2010/main" val="100256087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p:cNvSpPr>
          <p:nvPr>
            <p:ph type="body" idx="1"/>
          </p:nvPr>
        </p:nvSpPr>
        <p:spPr>
          <a:xfrm>
            <a:off x="192088" y="1030288"/>
            <a:ext cx="8099425" cy="1600200"/>
          </a:xfrm>
        </p:spPr>
        <p:txBody>
          <a:bodyPr/>
          <a:lstStyle/>
          <a:p>
            <a:pPr eaLnBrk="1" hangingPunct="1"/>
            <a:r>
              <a:rPr lang="en-US" sz="2200" smtClean="0"/>
              <a:t>Programs use data structures to organize the information used in computations</a:t>
            </a:r>
          </a:p>
          <a:p>
            <a:pPr eaLnBrk="1" hangingPunct="1"/>
            <a:r>
              <a:rPr lang="en-US" sz="2200" smtClean="0"/>
              <a:t>One common example is a table containing </a:t>
            </a:r>
            <a:r>
              <a:rPr lang="en-US" sz="2200" i="1" smtClean="0"/>
              <a:t>N </a:t>
            </a:r>
            <a:r>
              <a:rPr lang="en-US" sz="2200" smtClean="0"/>
              <a:t>integers which are stored in a contiguous memory segment</a:t>
            </a:r>
          </a:p>
        </p:txBody>
      </p:sp>
      <p:sp>
        <p:nvSpPr>
          <p:cNvPr id="31747" name="Rectangle 2"/>
          <p:cNvSpPr txBox="1">
            <a:spLocks noChangeArrowheads="1"/>
          </p:cNvSpPr>
          <p:nvPr/>
        </p:nvSpPr>
        <p:spPr bwMode="auto">
          <a:xfrm>
            <a:off x="457200" y="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r>
              <a:rPr lang="en-GB" altLang="zh-TW" sz="3600" dirty="0">
                <a:solidFill>
                  <a:srgbClr val="0000FF"/>
                </a:solidFill>
              </a:rPr>
              <a:t>Addressing Modes</a:t>
            </a:r>
          </a:p>
          <a:p>
            <a:pPr algn="ctr" eaLnBrk="1" hangingPunct="1"/>
            <a:r>
              <a:rPr lang="en-GB" altLang="zh-TW" sz="2800" i="1" dirty="0">
                <a:solidFill>
                  <a:srgbClr val="FF0000"/>
                </a:solidFill>
              </a:rPr>
              <a:t>LDR/STR &lt;Rd&gt;,&lt;</a:t>
            </a:r>
            <a:r>
              <a:rPr lang="en-GB" altLang="zh-TW" sz="2800" i="1" dirty="0" err="1">
                <a:solidFill>
                  <a:srgbClr val="FF0000"/>
                </a:solidFill>
              </a:rPr>
              <a:t>addressing_mode</a:t>
            </a:r>
            <a:r>
              <a:rPr lang="en-GB" altLang="zh-TW" sz="2800" i="1" dirty="0">
                <a:solidFill>
                  <a:srgbClr val="FF0000"/>
                </a:solidFill>
              </a:rPr>
              <a:t>&gt;</a:t>
            </a:r>
          </a:p>
          <a:p>
            <a:pPr algn="ctr" eaLnBrk="1" hangingPunct="1"/>
            <a:endParaRPr lang="en-US" altLang="zh-TW" sz="4400" dirty="0">
              <a:solidFill>
                <a:srgbClr val="0000FF"/>
              </a:solidFill>
            </a:endParaRPr>
          </a:p>
        </p:txBody>
      </p:sp>
      <p:grpSp>
        <p:nvGrpSpPr>
          <p:cNvPr id="32772" name="Group 2"/>
          <p:cNvGrpSpPr>
            <a:grpSpLocks/>
          </p:cNvGrpSpPr>
          <p:nvPr/>
        </p:nvGrpSpPr>
        <p:grpSpPr bwMode="auto">
          <a:xfrm>
            <a:off x="5334000" y="2859088"/>
            <a:ext cx="3184525" cy="3227387"/>
            <a:chOff x="9606255" y="2895600"/>
            <a:chExt cx="2842041" cy="2903011"/>
          </a:xfrm>
        </p:grpSpPr>
        <p:sp>
          <p:nvSpPr>
            <p:cNvPr id="31751" name="Rectangle 38"/>
            <p:cNvSpPr>
              <a:spLocks noChangeArrowheads="1"/>
            </p:cNvSpPr>
            <p:nvPr/>
          </p:nvSpPr>
          <p:spPr bwMode="auto">
            <a:xfrm>
              <a:off x="10019421" y="3009900"/>
              <a:ext cx="1066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90000"/>
                </a:lnSpc>
                <a:spcBef>
                  <a:spcPct val="50000"/>
                </a:spcBef>
              </a:pPr>
              <a:r>
                <a:rPr lang="en-US" sz="1600" b="1">
                  <a:latin typeface="Arial" pitchFamily="34" charset="0"/>
                </a:rPr>
                <a:t>Base</a:t>
              </a:r>
              <a:br>
                <a:rPr lang="en-US" sz="1600" b="1">
                  <a:latin typeface="Arial" pitchFamily="34" charset="0"/>
                </a:rPr>
              </a:br>
              <a:r>
                <a:rPr lang="en-US" sz="1600" b="1">
                  <a:latin typeface="Arial" pitchFamily="34" charset="0"/>
                </a:rPr>
                <a:t>Address</a:t>
              </a:r>
            </a:p>
          </p:txBody>
        </p:sp>
        <p:sp>
          <p:nvSpPr>
            <p:cNvPr id="31752" name="Line 13"/>
            <p:cNvSpPr>
              <a:spLocks noChangeShapeType="1"/>
            </p:cNvSpPr>
            <p:nvPr/>
          </p:nvSpPr>
          <p:spPr bwMode="auto">
            <a:xfrm flipV="1">
              <a:off x="10327529" y="4876069"/>
              <a:ext cx="361364" cy="404688"/>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3" name="Rectangle 9"/>
            <p:cNvSpPr>
              <a:spLocks noChangeArrowheads="1"/>
            </p:cNvSpPr>
            <p:nvPr/>
          </p:nvSpPr>
          <p:spPr bwMode="auto">
            <a:xfrm>
              <a:off x="11381496" y="2895600"/>
              <a:ext cx="106680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90000"/>
                </a:lnSpc>
                <a:spcBef>
                  <a:spcPct val="50000"/>
                </a:spcBef>
              </a:pPr>
              <a:r>
                <a:rPr lang="en-US" sz="1600" b="1">
                  <a:latin typeface="Arial" pitchFamily="34" charset="0"/>
                </a:rPr>
                <a:t>Memory</a:t>
              </a:r>
            </a:p>
          </p:txBody>
        </p:sp>
        <p:grpSp>
          <p:nvGrpSpPr>
            <p:cNvPr id="31754" name="Group 10"/>
            <p:cNvGrpSpPr>
              <a:grpSpLocks/>
            </p:cNvGrpSpPr>
            <p:nvPr/>
          </p:nvGrpSpPr>
          <p:grpSpPr bwMode="auto">
            <a:xfrm>
              <a:off x="11454521" y="3206750"/>
              <a:ext cx="889000" cy="2530475"/>
              <a:chOff x="3170" y="1262"/>
              <a:chExt cx="560" cy="1594"/>
            </a:xfrm>
          </p:grpSpPr>
          <p:sp>
            <p:nvSpPr>
              <p:cNvPr id="31759" name="Rectangle 25"/>
              <p:cNvSpPr>
                <a:spLocks noChangeArrowheads="1"/>
              </p:cNvSpPr>
              <p:nvPr/>
            </p:nvSpPr>
            <p:spPr bwMode="auto">
              <a:xfrm>
                <a:off x="3170" y="1262"/>
                <a:ext cx="556" cy="42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90000"/>
                  </a:lnSpc>
                </a:pPr>
                <a:endParaRPr lang="en-US" sz="1600" b="1">
                  <a:latin typeface="Arial" pitchFamily="34" charset="0"/>
                </a:endParaRPr>
              </a:p>
            </p:txBody>
          </p:sp>
          <p:sp>
            <p:nvSpPr>
              <p:cNvPr id="31760" name="Line 16"/>
              <p:cNvSpPr>
                <a:spLocks noChangeShapeType="1"/>
              </p:cNvSpPr>
              <p:nvPr/>
            </p:nvSpPr>
            <p:spPr bwMode="auto">
              <a:xfrm>
                <a:off x="3448" y="1294"/>
                <a:ext cx="0" cy="336"/>
              </a:xfrm>
              <a:prstGeom prst="line">
                <a:avLst/>
              </a:prstGeom>
              <a:noFill/>
              <a:ln w="254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1761" name="Group 27"/>
              <p:cNvGrpSpPr>
                <a:grpSpLocks/>
              </p:cNvGrpSpPr>
              <p:nvPr/>
            </p:nvGrpSpPr>
            <p:grpSpPr bwMode="auto">
              <a:xfrm>
                <a:off x="3170" y="1694"/>
                <a:ext cx="556" cy="706"/>
                <a:chOff x="3170" y="1694"/>
                <a:chExt cx="556" cy="706"/>
              </a:xfrm>
            </p:grpSpPr>
            <p:sp>
              <p:nvSpPr>
                <p:cNvPr id="31765" name="Rectangle 31"/>
                <p:cNvSpPr>
                  <a:spLocks noChangeArrowheads="1"/>
                </p:cNvSpPr>
                <p:nvPr/>
              </p:nvSpPr>
              <p:spPr bwMode="auto">
                <a:xfrm>
                  <a:off x="3170" y="1873"/>
                  <a:ext cx="556" cy="17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90000"/>
                    </a:lnSpc>
                  </a:pPr>
                  <a:endParaRPr lang="en-US" sz="1600" b="1">
                    <a:latin typeface="Arial" pitchFamily="34" charset="0"/>
                  </a:endParaRPr>
                </a:p>
              </p:txBody>
            </p:sp>
            <p:sp>
              <p:nvSpPr>
                <p:cNvPr id="31766" name="Rectangle 32"/>
                <p:cNvSpPr>
                  <a:spLocks noChangeArrowheads="1"/>
                </p:cNvSpPr>
                <p:nvPr/>
              </p:nvSpPr>
              <p:spPr bwMode="auto">
                <a:xfrm>
                  <a:off x="3170" y="1694"/>
                  <a:ext cx="556" cy="17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90000"/>
                    </a:lnSpc>
                  </a:pPr>
                  <a:endParaRPr lang="en-US" sz="1600" b="1">
                    <a:latin typeface="Arial" pitchFamily="34" charset="0"/>
                  </a:endParaRPr>
                </a:p>
              </p:txBody>
            </p:sp>
            <p:sp>
              <p:nvSpPr>
                <p:cNvPr id="31767" name="Rectangle 33"/>
                <p:cNvSpPr>
                  <a:spLocks noChangeArrowheads="1"/>
                </p:cNvSpPr>
                <p:nvPr/>
              </p:nvSpPr>
              <p:spPr bwMode="auto">
                <a:xfrm>
                  <a:off x="3170" y="2230"/>
                  <a:ext cx="556" cy="17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90000"/>
                    </a:lnSpc>
                  </a:pPr>
                  <a:endParaRPr lang="en-US" sz="1600" b="1">
                    <a:latin typeface="Arial" pitchFamily="34" charset="0"/>
                  </a:endParaRPr>
                </a:p>
              </p:txBody>
            </p:sp>
            <p:sp>
              <p:nvSpPr>
                <p:cNvPr id="31768" name="Rectangle 34"/>
                <p:cNvSpPr>
                  <a:spLocks noChangeArrowheads="1"/>
                </p:cNvSpPr>
                <p:nvPr/>
              </p:nvSpPr>
              <p:spPr bwMode="auto">
                <a:xfrm>
                  <a:off x="3170" y="2051"/>
                  <a:ext cx="556" cy="17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90000"/>
                    </a:lnSpc>
                  </a:pPr>
                  <a:endParaRPr lang="en-US" sz="1600" b="1">
                    <a:latin typeface="Arial" pitchFamily="34" charset="0"/>
                  </a:endParaRPr>
                </a:p>
              </p:txBody>
            </p:sp>
          </p:grpSp>
          <p:sp>
            <p:nvSpPr>
              <p:cNvPr id="31762" name="Rectangle 28"/>
              <p:cNvSpPr>
                <a:spLocks noChangeArrowheads="1"/>
              </p:cNvSpPr>
              <p:nvPr/>
            </p:nvSpPr>
            <p:spPr bwMode="auto">
              <a:xfrm>
                <a:off x="3170" y="2408"/>
                <a:ext cx="556" cy="44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90000"/>
                  </a:lnSpc>
                </a:pPr>
                <a:endParaRPr lang="en-US" sz="1600" b="1">
                  <a:latin typeface="Arial" pitchFamily="34" charset="0"/>
                </a:endParaRPr>
              </a:p>
            </p:txBody>
          </p:sp>
          <p:sp>
            <p:nvSpPr>
              <p:cNvPr id="31763" name="Line 23"/>
              <p:cNvSpPr>
                <a:spLocks noChangeShapeType="1"/>
              </p:cNvSpPr>
              <p:nvPr/>
            </p:nvSpPr>
            <p:spPr bwMode="auto">
              <a:xfrm>
                <a:off x="3448" y="2488"/>
                <a:ext cx="0" cy="336"/>
              </a:xfrm>
              <a:prstGeom prst="line">
                <a:avLst/>
              </a:prstGeom>
              <a:noFill/>
              <a:ln w="254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4" name="Rectangle 30"/>
              <p:cNvSpPr>
                <a:spLocks noChangeArrowheads="1"/>
              </p:cNvSpPr>
              <p:nvPr/>
            </p:nvSpPr>
            <p:spPr bwMode="auto">
              <a:xfrm>
                <a:off x="3172" y="1690"/>
                <a:ext cx="558" cy="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90000"/>
                  </a:lnSpc>
                  <a:spcBef>
                    <a:spcPct val="50000"/>
                  </a:spcBef>
                </a:pPr>
                <a:r>
                  <a:rPr lang="en-US" sz="1400" b="1">
                    <a:latin typeface="Arial" pitchFamily="34" charset="0"/>
                  </a:rPr>
                  <a:t>5</a:t>
                </a:r>
              </a:p>
              <a:p>
                <a:pPr algn="ctr" eaLnBrk="0" hangingPunct="0">
                  <a:lnSpc>
                    <a:spcPct val="90000"/>
                  </a:lnSpc>
                  <a:spcBef>
                    <a:spcPct val="50000"/>
                  </a:spcBef>
                </a:pPr>
                <a:r>
                  <a:rPr lang="en-US" sz="1400" b="1">
                    <a:latin typeface="Arial" pitchFamily="34" charset="0"/>
                  </a:rPr>
                  <a:t>11</a:t>
                </a:r>
              </a:p>
              <a:p>
                <a:pPr algn="ctr" eaLnBrk="0" hangingPunct="0">
                  <a:lnSpc>
                    <a:spcPct val="90000"/>
                  </a:lnSpc>
                  <a:spcBef>
                    <a:spcPct val="50000"/>
                  </a:spcBef>
                </a:pPr>
                <a:r>
                  <a:rPr lang="en-US" sz="1400" b="1">
                    <a:latin typeface="Arial" pitchFamily="34" charset="0"/>
                  </a:rPr>
                  <a:t>12</a:t>
                </a:r>
              </a:p>
              <a:p>
                <a:pPr algn="ctr" eaLnBrk="0" hangingPunct="0">
                  <a:lnSpc>
                    <a:spcPct val="90000"/>
                  </a:lnSpc>
                  <a:spcBef>
                    <a:spcPct val="50000"/>
                  </a:spcBef>
                </a:pPr>
                <a:r>
                  <a:rPr lang="en-US" sz="1400" b="1">
                    <a:latin typeface="Arial" pitchFamily="34" charset="0"/>
                  </a:rPr>
                  <a:t>2</a:t>
                </a:r>
              </a:p>
            </p:txBody>
          </p:sp>
        </p:grpSp>
        <p:sp>
          <p:nvSpPr>
            <p:cNvPr id="31755" name="Rectangle 11"/>
            <p:cNvSpPr>
              <a:spLocks noChangeArrowheads="1"/>
            </p:cNvSpPr>
            <p:nvPr/>
          </p:nvSpPr>
          <p:spPr bwMode="auto">
            <a:xfrm>
              <a:off x="10552821" y="4743450"/>
              <a:ext cx="885825" cy="25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90000"/>
                </a:lnSpc>
                <a:spcBef>
                  <a:spcPct val="50000"/>
                </a:spcBef>
              </a:pPr>
              <a:r>
                <a:rPr lang="en-US" sz="1400">
                  <a:latin typeface="Arial" pitchFamily="34" charset="0"/>
                </a:rPr>
                <a:t>0x200C</a:t>
              </a:r>
            </a:p>
          </p:txBody>
        </p:sp>
        <p:sp>
          <p:nvSpPr>
            <p:cNvPr id="31756" name="Rectangle 16"/>
            <p:cNvSpPr>
              <a:spLocks noChangeArrowheads="1"/>
            </p:cNvSpPr>
            <p:nvPr/>
          </p:nvSpPr>
          <p:spPr bwMode="auto">
            <a:xfrm>
              <a:off x="10543296" y="3905250"/>
              <a:ext cx="885825"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90000"/>
                </a:lnSpc>
                <a:spcBef>
                  <a:spcPct val="50000"/>
                </a:spcBef>
              </a:pPr>
              <a:r>
                <a:rPr lang="en-US" sz="1400">
                  <a:latin typeface="Arial" pitchFamily="34" charset="0"/>
                </a:rPr>
                <a:t>0x200</a:t>
              </a:r>
            </a:p>
          </p:txBody>
        </p:sp>
        <p:sp>
          <p:nvSpPr>
            <p:cNvPr id="31757" name="Line 39"/>
            <p:cNvSpPr>
              <a:spLocks noChangeShapeType="1"/>
            </p:cNvSpPr>
            <p:nvPr/>
          </p:nvSpPr>
          <p:spPr bwMode="auto">
            <a:xfrm>
              <a:off x="10585279" y="3617912"/>
              <a:ext cx="279376" cy="287338"/>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8" name="Rectangle 40"/>
            <p:cNvSpPr>
              <a:spLocks noChangeArrowheads="1"/>
            </p:cNvSpPr>
            <p:nvPr/>
          </p:nvSpPr>
          <p:spPr bwMode="auto">
            <a:xfrm>
              <a:off x="9606255" y="5262438"/>
              <a:ext cx="1479965" cy="536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90000"/>
                </a:lnSpc>
                <a:spcBef>
                  <a:spcPct val="50000"/>
                </a:spcBef>
              </a:pPr>
              <a:r>
                <a:rPr lang="en-US" sz="1600" b="1">
                  <a:latin typeface="Arial" pitchFamily="34" charset="0"/>
                </a:rPr>
                <a:t>Base Address + 12</a:t>
              </a:r>
            </a:p>
          </p:txBody>
        </p:sp>
      </p:grpSp>
      <p:sp>
        <p:nvSpPr>
          <p:cNvPr id="32773" name="Rectangle 3"/>
          <p:cNvSpPr>
            <a:spLocks noChangeArrowheads="1"/>
          </p:cNvSpPr>
          <p:nvPr/>
        </p:nvSpPr>
        <p:spPr bwMode="auto">
          <a:xfrm>
            <a:off x="180975" y="2447925"/>
            <a:ext cx="4852988" cy="446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Font typeface="Arial" pitchFamily="34" charset="0"/>
              <a:buChar char="•"/>
            </a:pPr>
            <a:r>
              <a:rPr lang="en-US" sz="2200" i="1"/>
              <a:t>How to get the fourth integer  from the table?</a:t>
            </a:r>
          </a:p>
          <a:p>
            <a:pPr marL="742950" lvl="1" indent="-285750">
              <a:buFont typeface="Arial" pitchFamily="34" charset="0"/>
              <a:buChar char="•"/>
            </a:pPr>
            <a:r>
              <a:rPr lang="en-US" sz="2200"/>
              <a:t>Provide the absolute address </a:t>
            </a:r>
            <a:r>
              <a:rPr lang="en-US" sz="2200">
                <a:sym typeface="Wingdings" pitchFamily="2" charset="2"/>
              </a:rPr>
              <a:t> not flexible</a:t>
            </a:r>
          </a:p>
          <a:p>
            <a:pPr marL="742950" lvl="1" indent="-285750">
              <a:buFont typeface="Arial" pitchFamily="34" charset="0"/>
              <a:buChar char="•"/>
            </a:pPr>
            <a:r>
              <a:rPr lang="en-US" sz="2200"/>
              <a:t>Provide the base address of the table + offset  </a:t>
            </a:r>
            <a:r>
              <a:rPr lang="en-US" sz="2200">
                <a:sym typeface="Wingdings" pitchFamily="2" charset="2"/>
              </a:rPr>
              <a:t> Need only to change the base address if table is loaded elsewhere in the memory</a:t>
            </a:r>
            <a:endParaRPr lang="en-US" sz="2200"/>
          </a:p>
          <a:p>
            <a:pPr marL="285750" indent="-285750">
              <a:spcBef>
                <a:spcPts val="1200"/>
              </a:spcBef>
              <a:buFont typeface="Arial" pitchFamily="34" charset="0"/>
              <a:buChar char="•"/>
            </a:pPr>
            <a:r>
              <a:rPr lang="en-US" sz="2200">
                <a:solidFill>
                  <a:srgbClr val="0000FF"/>
                </a:solidFill>
              </a:rPr>
              <a:t>Addressing modes </a:t>
            </a:r>
            <a:r>
              <a:rPr lang="en-US" sz="2200"/>
              <a:t>provide different ways to specify the operand locations w.r.t. a base address</a:t>
            </a:r>
          </a:p>
          <a:p>
            <a:pPr marL="285750" indent="-285750">
              <a:spcBef>
                <a:spcPts val="1200"/>
              </a:spcBef>
            </a:pPr>
            <a:r>
              <a:rPr lang="en-US" sz="2200" b="1"/>
              <a:t>***Only applicable to LDR and STR</a:t>
            </a:r>
          </a:p>
        </p:txBody>
      </p:sp>
      <p:sp>
        <p:nvSpPr>
          <p:cNvPr id="3175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D58DAC36-91D6-4ABB-B4ED-16350A013BFE}" type="slidenum">
              <a:rPr lang="en-US">
                <a:solidFill>
                  <a:srgbClr val="898989"/>
                </a:solidFill>
              </a:rPr>
              <a:pPr eaLnBrk="1" hangingPunct="1"/>
              <a:t>71</a:t>
            </a:fld>
            <a:endParaRPr lang="en-US">
              <a:solidFill>
                <a:srgbClr val="898989"/>
              </a:solidFill>
            </a:endParaRPr>
          </a:p>
        </p:txBody>
      </p:sp>
    </p:spTree>
    <p:extLst>
      <p:ext uri="{BB962C8B-B14F-4D97-AF65-F5344CB8AC3E}">
        <p14:creationId xmlns:p14="http://schemas.microsoft.com/office/powerpoint/2010/main" val="24117662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77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7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2773">
                                            <p:txEl>
                                              <p:pRg st="0" end="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2773">
                                            <p:txEl>
                                              <p:pRg st="1" end="1"/>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2773">
                                            <p:txEl>
                                              <p:pRg st="2" end="2"/>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2773">
                                            <p:txEl>
                                              <p:pRg st="3" end="3"/>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277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36563" y="1371600"/>
          <a:ext cx="8555037" cy="3657601"/>
        </p:xfrm>
        <a:graphic>
          <a:graphicData uri="http://schemas.openxmlformats.org/drawingml/2006/table">
            <a:tbl>
              <a:tblPr/>
              <a:tblGrid>
                <a:gridCol w="2846387"/>
                <a:gridCol w="1160463"/>
                <a:gridCol w="2609850"/>
                <a:gridCol w="1938337"/>
              </a:tblGrid>
              <a:tr h="8905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pitchFamily="34" charset="0"/>
                        </a:rPr>
                        <a:t>Name</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pitchFamily="34" charset="0"/>
                        </a:rPr>
                        <a:t>Syntax</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pitchFamily="34" charset="0"/>
                        </a:rPr>
                        <a:t>Addressing Function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rgbClr val="FFFFFF"/>
                        </a:solidFill>
                        <a:effectLst/>
                        <a:latin typeface="Calibri" pitchFamily="34" charset="0"/>
                        <a:cs typeface="Arial" pitchFamily="34" charset="0"/>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pitchFamily="34" charset="0"/>
                        </a:rPr>
                        <a:t>Example</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742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Calibri" pitchFamily="34" charset="0"/>
                          <a:cs typeface="Arial" pitchFamily="34" charset="0"/>
                        </a:rPr>
                        <a:t>Register indirect</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1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pitchFamily="34" charset="0"/>
                        </a:rPr>
                        <a:t>[Ri]</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1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pitchFamily="34" charset="0"/>
                        </a:rPr>
                        <a:t>EA = [Ri]</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1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pitchFamily="34" charset="0"/>
                        </a:rPr>
                        <a:t>LDR R0, [R1]</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1DE"/>
                    </a:solidFill>
                  </a:tcPr>
                </a:tc>
              </a:tr>
              <a:tr h="2024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Calibri" pitchFamily="34" charset="0"/>
                          <a:cs typeface="Arial" pitchFamily="34" charset="0"/>
                        </a:rPr>
                        <a:t>Pre-Indexed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Calibri" pitchFamily="34" charset="0"/>
                          <a:cs typeface="Arial" pitchFamily="34" charset="0"/>
                        </a:rPr>
                        <a:t>Pre-indexed with WriteBack</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Calibri" pitchFamily="34" charset="0"/>
                          <a:cs typeface="Arial" pitchFamily="34" charset="0"/>
                        </a:rPr>
                        <a:t>Post-indexed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Calibri" pitchFamily="34" charset="0"/>
                          <a:cs typeface="Arial" pitchFamily="34" charset="0"/>
                        </a:rPr>
                        <a:t>Relative</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pitchFamily="34" charset="0"/>
                        </a:rPr>
                        <a:t>[Ri,  X]</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pitchFamily="34" charset="0"/>
                        </a:rPr>
                        <a:t>[Ri, X]!</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pitchFamily="34" charset="0"/>
                        </a:rPr>
                        <a:t>[Ri], X</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smtClean="0">
                          <a:ln>
                            <a:noFill/>
                          </a:ln>
                          <a:solidFill>
                            <a:srgbClr val="000000"/>
                          </a:solidFill>
                          <a:effectLst/>
                          <a:latin typeface="Calibri" pitchFamily="34" charset="0"/>
                          <a:cs typeface="Arial" pitchFamily="34" charset="0"/>
                        </a:rPr>
                        <a:t>Label</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Calibri" pitchFamily="34" charset="0"/>
                        <a:cs typeface="Arial" pitchFamily="34" charset="0"/>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pitchFamily="34" charset="0"/>
                        </a:rPr>
                        <a:t>EA = [Ri] + X; Rk unchanged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pitchFamily="34" charset="0"/>
                        </a:rPr>
                        <a:t>EA = [Ri]+ X,  Rk </a:t>
                      </a:r>
                      <a:r>
                        <a:rPr kumimoji="0" lang="en-US" sz="1800" b="0" i="0" u="none" strike="noStrike" cap="none" normalizeH="0" baseline="0" smtClean="0">
                          <a:ln>
                            <a:noFill/>
                          </a:ln>
                          <a:solidFill>
                            <a:srgbClr val="000000"/>
                          </a:solidFill>
                          <a:effectLst/>
                          <a:latin typeface="Calibri" pitchFamily="34" charset="0"/>
                          <a:cs typeface="Arial" pitchFamily="34" charset="0"/>
                          <a:sym typeface="Wingdings" pitchFamily="2" charset="2"/>
                        </a:rPr>
                        <a:t> Rk + X</a:t>
                      </a:r>
                      <a:endParaRPr kumimoji="0" lang="en-US" sz="1800" b="0" i="0" u="none" strike="noStrike" cap="none" normalizeH="0" baseline="0" smtClean="0">
                        <a:ln>
                          <a:noFill/>
                        </a:ln>
                        <a:solidFill>
                          <a:srgbClr val="000000"/>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pitchFamily="34" charset="0"/>
                        </a:rPr>
                        <a:t>EA = [Ri];  Rk </a:t>
                      </a:r>
                      <a:r>
                        <a:rPr kumimoji="0" lang="en-US" sz="1800" b="0" i="0" u="none" strike="noStrike" cap="none" normalizeH="0" baseline="0" smtClean="0">
                          <a:ln>
                            <a:noFill/>
                          </a:ln>
                          <a:solidFill>
                            <a:srgbClr val="000000"/>
                          </a:solidFill>
                          <a:effectLst/>
                          <a:latin typeface="Calibri" pitchFamily="34" charset="0"/>
                          <a:cs typeface="Arial" pitchFamily="34" charset="0"/>
                          <a:sym typeface="Wingdings" pitchFamily="2" charset="2"/>
                        </a:rPr>
                        <a:t> Rk + X</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pitchFamily="34" charset="0"/>
                          <a:sym typeface="Wingdings" pitchFamily="2" charset="2"/>
                        </a:rPr>
                        <a:t>EA = [PC] + offset</a:t>
                      </a:r>
                      <a:endParaRPr kumimoji="0" lang="en-US" sz="1800" b="0" i="0" u="none" strike="noStrike" cap="none" normalizeH="0" baseline="0" smtClean="0">
                        <a:ln>
                          <a:noFill/>
                        </a:ln>
                        <a:solidFill>
                          <a:srgbClr val="000000"/>
                        </a:solidFill>
                        <a:effectLst/>
                        <a:latin typeface="Calibri" pitchFamily="34" charset="0"/>
                        <a:cs typeface="Arial" pitchFamily="34" charset="0"/>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pitchFamily="34" charset="0"/>
                        </a:rPr>
                        <a:t>LDR R0, [R1, #4]</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pitchFamily="34" charset="0"/>
                        </a:rPr>
                        <a:t>LDR R0, [R1, #4]!</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pitchFamily="34" charset="0"/>
                        </a:rPr>
                        <a:t>LDR R0, [R1], #4</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pitchFamily="34" charset="0"/>
                        </a:rPr>
                        <a:t>BRA </a:t>
                      </a:r>
                      <a:r>
                        <a:rPr kumimoji="0" lang="en-US" sz="1800" b="0" i="1" u="none" strike="noStrike" cap="none" normalizeH="0" baseline="0" smtClean="0">
                          <a:ln>
                            <a:noFill/>
                          </a:ln>
                          <a:solidFill>
                            <a:srgbClr val="000000"/>
                          </a:solidFill>
                          <a:effectLst/>
                          <a:latin typeface="Calibri" pitchFamily="34" charset="0"/>
                          <a:cs typeface="Arial" pitchFamily="34" charset="0"/>
                        </a:rPr>
                        <a:t>Label</a:t>
                      </a:r>
                      <a:endParaRPr kumimoji="0" lang="en-US" sz="1800" b="0" i="0" u="none" strike="noStrike" cap="none" normalizeH="0" baseline="0" smtClean="0">
                        <a:ln>
                          <a:noFill/>
                        </a:ln>
                        <a:solidFill>
                          <a:srgbClr val="000000"/>
                        </a:solidFill>
                        <a:effectLst/>
                        <a:latin typeface="Calibri" pitchFamily="34" charset="0"/>
                        <a:cs typeface="Arial" pitchFamily="34" charset="0"/>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solidFill>
                  </a:tcPr>
                </a:tc>
              </a:tr>
            </a:tbl>
          </a:graphicData>
        </a:graphic>
      </p:graphicFrame>
      <p:sp>
        <p:nvSpPr>
          <p:cNvPr id="32792" name="Rectangle 4"/>
          <p:cNvSpPr>
            <a:spLocks noChangeArrowheads="1"/>
          </p:cNvSpPr>
          <p:nvPr/>
        </p:nvSpPr>
        <p:spPr bwMode="auto">
          <a:xfrm>
            <a:off x="609600" y="5257800"/>
            <a:ext cx="54149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t>EA  	=  Effective Address</a:t>
            </a:r>
          </a:p>
          <a:p>
            <a:r>
              <a:rPr lang="en-US" sz="2000"/>
              <a:t>X  	=  index/offset value</a:t>
            </a:r>
          </a:p>
          <a:p>
            <a:r>
              <a:rPr lang="en-US" sz="2000"/>
              <a:t>Label 	= a label pointing to the memory location</a:t>
            </a:r>
          </a:p>
        </p:txBody>
      </p:sp>
      <p:sp>
        <p:nvSpPr>
          <p:cNvPr id="3279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4892B335-54D8-4CCB-AE6E-7A6B8DB53D2A}" type="slidenum">
              <a:rPr lang="en-US">
                <a:solidFill>
                  <a:srgbClr val="898989"/>
                </a:solidFill>
              </a:rPr>
              <a:pPr eaLnBrk="1" hangingPunct="1"/>
              <a:t>72</a:t>
            </a:fld>
            <a:endParaRPr lang="en-US">
              <a:solidFill>
                <a:srgbClr val="898989"/>
              </a:solidFill>
            </a:endParaRPr>
          </a:p>
        </p:txBody>
      </p:sp>
      <p:sp>
        <p:nvSpPr>
          <p:cNvPr id="32794" name="Rectangle 2"/>
          <p:cNvSpPr txBox="1">
            <a:spLocks noChangeArrowheads="1"/>
          </p:cNvSpPr>
          <p:nvPr/>
        </p:nvSpPr>
        <p:spPr bwMode="auto">
          <a:xfrm>
            <a:off x="457200" y="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r>
              <a:rPr lang="en-GB" altLang="zh-TW" sz="3600" dirty="0">
                <a:solidFill>
                  <a:srgbClr val="0000FF"/>
                </a:solidFill>
              </a:rPr>
              <a:t>Addressing Modes</a:t>
            </a:r>
          </a:p>
          <a:p>
            <a:pPr algn="ctr" eaLnBrk="1" hangingPunct="1"/>
            <a:r>
              <a:rPr lang="en-GB" altLang="zh-TW" sz="2800" i="1" dirty="0">
                <a:solidFill>
                  <a:srgbClr val="FF0000"/>
                </a:solidFill>
              </a:rPr>
              <a:t>LDR/STR &lt;Rd&gt;,&lt;</a:t>
            </a:r>
            <a:r>
              <a:rPr lang="en-GB" altLang="zh-TW" sz="2800" i="1" dirty="0" err="1">
                <a:solidFill>
                  <a:srgbClr val="FF0000"/>
                </a:solidFill>
              </a:rPr>
              <a:t>addressing_mode</a:t>
            </a:r>
            <a:r>
              <a:rPr lang="en-GB" altLang="zh-TW" sz="2800" i="1" dirty="0">
                <a:solidFill>
                  <a:srgbClr val="FF0000"/>
                </a:solidFill>
              </a:rPr>
              <a:t>&gt;</a:t>
            </a:r>
            <a:endParaRPr lang="en-GB" altLang="zh-TW" sz="2800" b="1" i="1" dirty="0">
              <a:solidFill>
                <a:srgbClr val="FF0000"/>
              </a:solidFill>
            </a:endParaRPr>
          </a:p>
          <a:p>
            <a:pPr algn="ctr" eaLnBrk="1" hangingPunct="1"/>
            <a:endParaRPr lang="en-US" altLang="zh-TW" sz="4400" b="1" dirty="0">
              <a:solidFill>
                <a:srgbClr val="002060"/>
              </a:solidFill>
            </a:endParaRPr>
          </a:p>
        </p:txBody>
      </p:sp>
    </p:spTree>
    <p:extLst>
      <p:ext uri="{BB962C8B-B14F-4D97-AF65-F5344CB8AC3E}">
        <p14:creationId xmlns:p14="http://schemas.microsoft.com/office/powerpoint/2010/main" val="148070625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p:cNvSpPr>
          <p:nvPr>
            <p:ph type="body" idx="1"/>
          </p:nvPr>
        </p:nvSpPr>
        <p:spPr>
          <a:xfrm>
            <a:off x="457200" y="1295400"/>
            <a:ext cx="8229600" cy="5105400"/>
          </a:xfrm>
        </p:spPr>
        <p:txBody>
          <a:bodyPr/>
          <a:lstStyle/>
          <a:p>
            <a:pPr marL="0" indent="0" eaLnBrk="1" hangingPunct="1">
              <a:buFont typeface="Arial" pitchFamily="34" charset="0"/>
              <a:buNone/>
            </a:pPr>
            <a:r>
              <a:rPr lang="en-US" sz="2400" b="1" i="1" u="sng" dirty="0" smtClean="0"/>
              <a:t>Register Indirect</a:t>
            </a:r>
          </a:p>
          <a:p>
            <a:pPr marL="466725" indent="-466725" eaLnBrk="1" hangingPunct="1"/>
            <a:r>
              <a:rPr lang="en-US" sz="2400" i="1" dirty="0" smtClean="0"/>
              <a:t>Immediate</a:t>
            </a:r>
            <a:r>
              <a:rPr lang="en-US" sz="2400" dirty="0" smtClean="0"/>
              <a:t> and </a:t>
            </a:r>
            <a:r>
              <a:rPr lang="en-US" sz="2400" i="1" dirty="0" smtClean="0"/>
              <a:t>Register </a:t>
            </a:r>
            <a:r>
              <a:rPr lang="en-US" sz="2400" dirty="0" smtClean="0"/>
              <a:t>addressing mode does not handle memory access. </a:t>
            </a:r>
          </a:p>
          <a:p>
            <a:pPr marL="466725" indent="-466725" eaLnBrk="1" hangingPunct="1">
              <a:spcBef>
                <a:spcPts val="600"/>
              </a:spcBef>
            </a:pPr>
            <a:r>
              <a:rPr lang="en-US" sz="2400" dirty="0" smtClean="0"/>
              <a:t>Data transfer between the system memory and a register in the CPU is </a:t>
            </a:r>
            <a:r>
              <a:rPr lang="en-US" sz="2400" b="1" dirty="0" smtClean="0">
                <a:solidFill>
                  <a:srgbClr val="FF0000"/>
                </a:solidFill>
              </a:rPr>
              <a:t>handled by the </a:t>
            </a:r>
            <a:r>
              <a:rPr lang="en-US" sz="2400" b="1" i="1" u="sng" dirty="0" smtClean="0">
                <a:solidFill>
                  <a:srgbClr val="FF0000"/>
                </a:solidFill>
              </a:rPr>
              <a:t>LDR</a:t>
            </a:r>
            <a:r>
              <a:rPr lang="en-US" sz="2400" b="1" i="1" dirty="0" smtClean="0">
                <a:solidFill>
                  <a:srgbClr val="FF0000"/>
                </a:solidFill>
              </a:rPr>
              <a:t> </a:t>
            </a:r>
            <a:r>
              <a:rPr lang="en-US" sz="2400" b="1" dirty="0" smtClean="0">
                <a:solidFill>
                  <a:srgbClr val="FF0000"/>
                </a:solidFill>
              </a:rPr>
              <a:t>and </a:t>
            </a:r>
            <a:r>
              <a:rPr lang="en-US" sz="2400" b="1" i="1" u="sng" dirty="0" smtClean="0">
                <a:solidFill>
                  <a:srgbClr val="FF0000"/>
                </a:solidFill>
              </a:rPr>
              <a:t>STR</a:t>
            </a:r>
            <a:r>
              <a:rPr lang="en-US" sz="2400" b="1" i="1" dirty="0" smtClean="0">
                <a:solidFill>
                  <a:srgbClr val="FF0000"/>
                </a:solidFill>
              </a:rPr>
              <a:t> </a:t>
            </a:r>
            <a:r>
              <a:rPr lang="en-US" sz="2400" b="1" dirty="0" smtClean="0">
                <a:solidFill>
                  <a:srgbClr val="FF0000"/>
                </a:solidFill>
              </a:rPr>
              <a:t>instructions only.</a:t>
            </a:r>
          </a:p>
          <a:p>
            <a:pPr marL="466725" indent="-466725" eaLnBrk="1" hangingPunct="1"/>
            <a:r>
              <a:rPr lang="en-US" sz="2400" dirty="0" smtClean="0"/>
              <a:t>The </a:t>
            </a:r>
            <a:r>
              <a:rPr lang="en-US" sz="2400" i="1" dirty="0" smtClean="0"/>
              <a:t>indirect </a:t>
            </a:r>
            <a:r>
              <a:rPr lang="en-US" sz="2400" dirty="0" smtClean="0"/>
              <a:t>mode is used to access the location of the memory. The location to be accessed is stored in a register where the register plays the role of a </a:t>
            </a:r>
            <a:r>
              <a:rPr lang="en-US" sz="2400" i="1" dirty="0" smtClean="0">
                <a:solidFill>
                  <a:srgbClr val="0000FF"/>
                </a:solidFill>
              </a:rPr>
              <a:t>pointer</a:t>
            </a:r>
            <a:r>
              <a:rPr lang="en-US" sz="2400" dirty="0" smtClean="0"/>
              <a:t>. </a:t>
            </a:r>
          </a:p>
          <a:p>
            <a:pPr marL="466725" indent="-466725" eaLnBrk="1" hangingPunct="1"/>
            <a:r>
              <a:rPr lang="en-US" sz="2400" dirty="0" smtClean="0"/>
              <a:t>The </a:t>
            </a:r>
            <a:r>
              <a:rPr lang="en-US" sz="2400" i="1" dirty="0" smtClean="0"/>
              <a:t>Indirect</a:t>
            </a:r>
            <a:r>
              <a:rPr lang="en-US" sz="2400" dirty="0" smtClean="0"/>
              <a:t> mode provides address in register:</a:t>
            </a:r>
          </a:p>
          <a:p>
            <a:pPr marL="0" indent="0" eaLnBrk="1" hangingPunct="1">
              <a:buFont typeface="Arial" pitchFamily="34" charset="0"/>
              <a:buNone/>
            </a:pPr>
            <a:r>
              <a:rPr lang="en-US" sz="2400" dirty="0" smtClean="0"/>
              <a:t/>
            </a:r>
            <a:br>
              <a:rPr lang="en-US" sz="2400" dirty="0" smtClean="0"/>
            </a:br>
            <a:r>
              <a:rPr lang="en-US" sz="2400" dirty="0" smtClean="0"/>
              <a:t>		LDR	   R2, [R5] 	; R2 </a:t>
            </a:r>
            <a:r>
              <a:rPr lang="en-US" sz="2400" dirty="0" smtClean="0">
                <a:sym typeface="Wingdings" pitchFamily="2" charset="2"/>
              </a:rPr>
              <a:t> M[R5]</a:t>
            </a:r>
            <a:endParaRPr lang="en-US" sz="2400" dirty="0" smtClean="0"/>
          </a:p>
          <a:p>
            <a:pPr marL="0" indent="0" eaLnBrk="1" hangingPunct="1">
              <a:buFont typeface="Arial" pitchFamily="34" charset="0"/>
              <a:buNone/>
            </a:pPr>
            <a:r>
              <a:rPr lang="en-US" sz="2400" dirty="0" smtClean="0"/>
              <a:t>		</a:t>
            </a:r>
          </a:p>
        </p:txBody>
      </p:sp>
      <p:sp>
        <p:nvSpPr>
          <p:cNvPr id="3379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984E0FFA-4D3A-412A-B235-EB705F9A083C}" type="slidenum">
              <a:rPr lang="en-US">
                <a:solidFill>
                  <a:srgbClr val="898989"/>
                </a:solidFill>
              </a:rPr>
              <a:pPr eaLnBrk="1" hangingPunct="1"/>
              <a:t>73</a:t>
            </a:fld>
            <a:endParaRPr lang="en-US">
              <a:solidFill>
                <a:srgbClr val="898989"/>
              </a:solidFill>
            </a:endParaRPr>
          </a:p>
        </p:txBody>
      </p:sp>
      <p:sp>
        <p:nvSpPr>
          <p:cNvPr id="33796" name="Rectangle 2"/>
          <p:cNvSpPr txBox="1">
            <a:spLocks noChangeArrowheads="1"/>
          </p:cNvSpPr>
          <p:nvPr/>
        </p:nvSpPr>
        <p:spPr bwMode="auto">
          <a:xfrm>
            <a:off x="457200" y="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r>
              <a:rPr lang="en-GB" altLang="zh-TW" sz="3600" dirty="0" smtClean="0">
                <a:solidFill>
                  <a:srgbClr val="0000FF"/>
                </a:solidFill>
              </a:rPr>
              <a:t>Register Indirect</a:t>
            </a:r>
          </a:p>
          <a:p>
            <a:pPr algn="ctr" eaLnBrk="1" hangingPunct="1"/>
            <a:r>
              <a:rPr lang="en-GB" altLang="zh-TW" sz="2800" i="1" dirty="0" smtClean="0">
                <a:solidFill>
                  <a:srgbClr val="FF0000"/>
                </a:solidFill>
              </a:rPr>
              <a:t>LDR/STR &lt;Rd&gt;,&lt;</a:t>
            </a:r>
            <a:r>
              <a:rPr lang="en-GB" altLang="zh-TW" sz="2800" i="1" dirty="0" err="1" smtClean="0">
                <a:solidFill>
                  <a:srgbClr val="FF0000"/>
                </a:solidFill>
              </a:rPr>
              <a:t>addressing_mode</a:t>
            </a:r>
            <a:r>
              <a:rPr lang="en-GB" altLang="zh-TW" sz="2800" i="1" dirty="0" smtClean="0">
                <a:solidFill>
                  <a:srgbClr val="FF0000"/>
                </a:solidFill>
              </a:rPr>
              <a:t>&gt;</a:t>
            </a:r>
            <a:endParaRPr lang="en-GB" altLang="zh-TW" sz="2800" b="1" i="1" dirty="0" smtClean="0">
              <a:solidFill>
                <a:srgbClr val="FF0000"/>
              </a:solidFill>
            </a:endParaRPr>
          </a:p>
          <a:p>
            <a:pPr algn="ctr" eaLnBrk="1" hangingPunct="1"/>
            <a:endParaRPr lang="en-US" altLang="zh-TW" sz="4400" b="1" dirty="0">
              <a:solidFill>
                <a:srgbClr val="002060"/>
              </a:solidFill>
            </a:endParaRPr>
          </a:p>
        </p:txBody>
      </p:sp>
    </p:spTree>
    <p:extLst>
      <p:ext uri="{BB962C8B-B14F-4D97-AF65-F5344CB8AC3E}">
        <p14:creationId xmlns:p14="http://schemas.microsoft.com/office/powerpoint/2010/main" val="37597973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81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481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4818">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4818">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481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70" name="Rectangle 15"/>
          <p:cNvSpPr>
            <a:spLocks noChangeArrowheads="1"/>
          </p:cNvSpPr>
          <p:nvPr/>
        </p:nvSpPr>
        <p:spPr bwMode="auto">
          <a:xfrm>
            <a:off x="1760538" y="4532313"/>
            <a:ext cx="1450975" cy="1190625"/>
          </a:xfrm>
          <a:prstGeom prst="rect">
            <a:avLst/>
          </a:prstGeom>
          <a:solidFill>
            <a:schemeClr val="bg1">
              <a:lumMod val="65000"/>
            </a:schemeClr>
          </a:solidFill>
          <a:ln>
            <a:noFill/>
          </a:ln>
          <a:effectLst/>
        </p:spPr>
        <p:txBody>
          <a:bodyPr lIns="92075" tIns="46038" rIns="92075" bIns="46038">
            <a:spAutoFit/>
          </a:bodyPr>
          <a:lstStyle/>
          <a:p>
            <a:pPr algn="ctr" eaLnBrk="0" hangingPunct="0">
              <a:lnSpc>
                <a:spcPct val="90000"/>
              </a:lnSpc>
              <a:spcBef>
                <a:spcPct val="50000"/>
              </a:spcBef>
            </a:pPr>
            <a:r>
              <a:rPr lang="en-US" sz="1400" b="1">
                <a:latin typeface="Arial" pitchFamily="34" charset="0"/>
              </a:rPr>
              <a:t>0x1111 2222</a:t>
            </a:r>
          </a:p>
          <a:p>
            <a:pPr algn="ctr" eaLnBrk="0" hangingPunct="0">
              <a:lnSpc>
                <a:spcPct val="90000"/>
              </a:lnSpc>
              <a:spcBef>
                <a:spcPct val="50000"/>
              </a:spcBef>
            </a:pPr>
            <a:r>
              <a:rPr lang="en-US" sz="1400" b="1">
                <a:latin typeface="Arial" pitchFamily="34" charset="0"/>
              </a:rPr>
              <a:t>0x23AB 2345</a:t>
            </a:r>
          </a:p>
          <a:p>
            <a:pPr algn="ctr" eaLnBrk="0" hangingPunct="0">
              <a:lnSpc>
                <a:spcPct val="90000"/>
              </a:lnSpc>
              <a:spcBef>
                <a:spcPct val="50000"/>
              </a:spcBef>
            </a:pPr>
            <a:endParaRPr lang="en-US" sz="1400" b="1">
              <a:latin typeface="Arial" pitchFamily="34" charset="0"/>
            </a:endParaRPr>
          </a:p>
          <a:p>
            <a:pPr algn="ctr" eaLnBrk="0" hangingPunct="0">
              <a:lnSpc>
                <a:spcPct val="90000"/>
              </a:lnSpc>
              <a:spcBef>
                <a:spcPct val="50000"/>
              </a:spcBef>
            </a:pPr>
            <a:endParaRPr lang="en-US" sz="1400" b="1">
              <a:latin typeface="Arial" pitchFamily="34" charset="0"/>
            </a:endParaRPr>
          </a:p>
        </p:txBody>
      </p:sp>
      <p:sp>
        <p:nvSpPr>
          <p:cNvPr id="34819" name="Rectangle 3"/>
          <p:cNvSpPr>
            <a:spLocks noChangeArrowheads="1"/>
          </p:cNvSpPr>
          <p:nvPr/>
        </p:nvSpPr>
        <p:spPr bwMode="auto">
          <a:xfrm>
            <a:off x="4389438" y="4371975"/>
            <a:ext cx="2890837"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34820" name="Rectangle 4"/>
          <p:cNvSpPr>
            <a:spLocks noChangeArrowheads="1"/>
          </p:cNvSpPr>
          <p:nvPr/>
        </p:nvSpPr>
        <p:spPr bwMode="auto">
          <a:xfrm>
            <a:off x="-98425" y="4640263"/>
            <a:ext cx="1901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34821" name="Rectangle 2"/>
          <p:cNvSpPr>
            <a:spLocks noChangeArrowheads="1"/>
          </p:cNvSpPr>
          <p:nvPr/>
        </p:nvSpPr>
        <p:spPr bwMode="auto">
          <a:xfrm>
            <a:off x="-98425" y="4640263"/>
            <a:ext cx="1901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34822" name="Rectangle 4"/>
          <p:cNvSpPr>
            <a:spLocks noChangeArrowheads="1"/>
          </p:cNvSpPr>
          <p:nvPr/>
        </p:nvSpPr>
        <p:spPr bwMode="auto">
          <a:xfrm>
            <a:off x="-98425" y="4640263"/>
            <a:ext cx="1901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34823" name="Rectangle 7"/>
          <p:cNvSpPr>
            <a:spLocks noChangeArrowheads="1"/>
          </p:cNvSpPr>
          <p:nvPr/>
        </p:nvSpPr>
        <p:spPr bwMode="auto">
          <a:xfrm>
            <a:off x="5514975" y="5172075"/>
            <a:ext cx="1195388" cy="31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90000"/>
              </a:lnSpc>
              <a:spcBef>
                <a:spcPct val="50000"/>
              </a:spcBef>
            </a:pPr>
            <a:r>
              <a:rPr lang="en-US" sz="1600" b="1">
                <a:latin typeface="Arial" pitchFamily="34" charset="0"/>
              </a:rPr>
              <a:t>R0</a:t>
            </a:r>
          </a:p>
        </p:txBody>
      </p:sp>
      <p:sp>
        <p:nvSpPr>
          <p:cNvPr id="34824" name="Rectangle 8"/>
          <p:cNvSpPr>
            <a:spLocks noChangeArrowheads="1"/>
          </p:cNvSpPr>
          <p:nvPr/>
        </p:nvSpPr>
        <p:spPr bwMode="auto">
          <a:xfrm>
            <a:off x="1635125" y="2549525"/>
            <a:ext cx="176530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90000"/>
              </a:lnSpc>
              <a:spcBef>
                <a:spcPct val="50000"/>
              </a:spcBef>
            </a:pPr>
            <a:r>
              <a:rPr lang="en-US" sz="1600" b="1">
                <a:latin typeface="Arial" pitchFamily="34" charset="0"/>
              </a:rPr>
              <a:t>Main Memory</a:t>
            </a:r>
          </a:p>
        </p:txBody>
      </p:sp>
      <p:sp>
        <p:nvSpPr>
          <p:cNvPr id="34825" name="Rectangle 10"/>
          <p:cNvSpPr>
            <a:spLocks noChangeArrowheads="1"/>
          </p:cNvSpPr>
          <p:nvPr/>
        </p:nvSpPr>
        <p:spPr bwMode="auto">
          <a:xfrm>
            <a:off x="1755775" y="2995613"/>
            <a:ext cx="1444625" cy="14954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90000"/>
              </a:lnSpc>
            </a:pPr>
            <a:endParaRPr lang="en-US" sz="1600" b="1">
              <a:latin typeface="Arial" pitchFamily="34" charset="0"/>
            </a:endParaRPr>
          </a:p>
        </p:txBody>
      </p:sp>
      <p:sp>
        <p:nvSpPr>
          <p:cNvPr id="34826" name="Line 16"/>
          <p:cNvSpPr>
            <a:spLocks noChangeShapeType="1"/>
          </p:cNvSpPr>
          <p:nvPr/>
        </p:nvSpPr>
        <p:spPr bwMode="auto">
          <a:xfrm>
            <a:off x="2486025" y="3446463"/>
            <a:ext cx="0" cy="592137"/>
          </a:xfrm>
          <a:prstGeom prst="line">
            <a:avLst/>
          </a:prstGeom>
          <a:noFill/>
          <a:ln w="254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4827" name="Group 12"/>
          <p:cNvGrpSpPr>
            <a:grpSpLocks/>
          </p:cNvGrpSpPr>
          <p:nvPr/>
        </p:nvGrpSpPr>
        <p:grpSpPr bwMode="auto">
          <a:xfrm>
            <a:off x="1755775" y="4505325"/>
            <a:ext cx="1444625" cy="1246188"/>
            <a:chOff x="3170" y="1694"/>
            <a:chExt cx="556" cy="706"/>
          </a:xfrm>
        </p:grpSpPr>
        <p:sp>
          <p:nvSpPr>
            <p:cNvPr id="34844" name="Rectangle 16"/>
            <p:cNvSpPr>
              <a:spLocks noChangeArrowheads="1"/>
            </p:cNvSpPr>
            <p:nvPr/>
          </p:nvSpPr>
          <p:spPr bwMode="auto">
            <a:xfrm>
              <a:off x="3170" y="1873"/>
              <a:ext cx="556" cy="17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90000"/>
                </a:lnSpc>
              </a:pPr>
              <a:endParaRPr lang="en-US" sz="1600" b="1">
                <a:latin typeface="Arial" pitchFamily="34" charset="0"/>
              </a:endParaRPr>
            </a:p>
          </p:txBody>
        </p:sp>
        <p:sp>
          <p:nvSpPr>
            <p:cNvPr id="34845" name="Rectangle 17"/>
            <p:cNvSpPr>
              <a:spLocks noChangeArrowheads="1"/>
            </p:cNvSpPr>
            <p:nvPr/>
          </p:nvSpPr>
          <p:spPr bwMode="auto">
            <a:xfrm>
              <a:off x="3170" y="1694"/>
              <a:ext cx="556" cy="17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90000"/>
                </a:lnSpc>
              </a:pPr>
              <a:endParaRPr lang="en-US" sz="1600" b="1">
                <a:latin typeface="Arial" pitchFamily="34" charset="0"/>
              </a:endParaRPr>
            </a:p>
          </p:txBody>
        </p:sp>
        <p:sp>
          <p:nvSpPr>
            <p:cNvPr id="34846" name="Rectangle 18"/>
            <p:cNvSpPr>
              <a:spLocks noChangeArrowheads="1"/>
            </p:cNvSpPr>
            <p:nvPr/>
          </p:nvSpPr>
          <p:spPr bwMode="auto">
            <a:xfrm>
              <a:off x="3170" y="2230"/>
              <a:ext cx="556" cy="17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90000"/>
                </a:lnSpc>
              </a:pPr>
              <a:endParaRPr lang="en-US" sz="1600" b="1">
                <a:latin typeface="Arial" pitchFamily="34" charset="0"/>
              </a:endParaRPr>
            </a:p>
          </p:txBody>
        </p:sp>
        <p:sp>
          <p:nvSpPr>
            <p:cNvPr id="34847" name="Rectangle 19"/>
            <p:cNvSpPr>
              <a:spLocks noChangeArrowheads="1"/>
            </p:cNvSpPr>
            <p:nvPr/>
          </p:nvSpPr>
          <p:spPr bwMode="auto">
            <a:xfrm>
              <a:off x="3170" y="2051"/>
              <a:ext cx="556" cy="17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90000"/>
                </a:lnSpc>
              </a:pPr>
              <a:endParaRPr lang="en-US" sz="1600" b="1">
                <a:latin typeface="Arial" pitchFamily="34" charset="0"/>
              </a:endParaRPr>
            </a:p>
          </p:txBody>
        </p:sp>
      </p:grpSp>
      <p:sp>
        <p:nvSpPr>
          <p:cNvPr id="34828" name="Rectangle 13"/>
          <p:cNvSpPr>
            <a:spLocks noChangeArrowheads="1"/>
          </p:cNvSpPr>
          <p:nvPr/>
        </p:nvSpPr>
        <p:spPr bwMode="auto">
          <a:xfrm>
            <a:off x="1755775" y="5765800"/>
            <a:ext cx="1444625" cy="7905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90000"/>
              </a:lnSpc>
            </a:pPr>
            <a:endParaRPr lang="en-US" sz="1600" b="1">
              <a:latin typeface="Arial" pitchFamily="34" charset="0"/>
            </a:endParaRPr>
          </a:p>
        </p:txBody>
      </p:sp>
      <p:sp>
        <p:nvSpPr>
          <p:cNvPr id="34829" name="Line 23"/>
          <p:cNvSpPr>
            <a:spLocks noChangeShapeType="1"/>
          </p:cNvSpPr>
          <p:nvPr/>
        </p:nvSpPr>
        <p:spPr bwMode="auto">
          <a:xfrm>
            <a:off x="2478088" y="5907088"/>
            <a:ext cx="0" cy="592137"/>
          </a:xfrm>
          <a:prstGeom prst="line">
            <a:avLst/>
          </a:prstGeom>
          <a:noFill/>
          <a:ln w="254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Rectangle 20"/>
          <p:cNvSpPr>
            <a:spLocks noChangeArrowheads="1"/>
          </p:cNvSpPr>
          <p:nvPr/>
        </p:nvSpPr>
        <p:spPr bwMode="auto">
          <a:xfrm>
            <a:off x="736600" y="4516438"/>
            <a:ext cx="992188"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90000"/>
              </a:lnSpc>
              <a:spcBef>
                <a:spcPct val="50000"/>
              </a:spcBef>
            </a:pPr>
            <a:r>
              <a:rPr lang="en-US" sz="1400" b="1">
                <a:latin typeface="Arial" pitchFamily="34" charset="0"/>
              </a:rPr>
              <a:t>0x1000</a:t>
            </a:r>
          </a:p>
        </p:txBody>
      </p:sp>
      <p:sp>
        <p:nvSpPr>
          <p:cNvPr id="4" name="Rectangle 21"/>
          <p:cNvSpPr>
            <a:spLocks noChangeArrowheads="1"/>
          </p:cNvSpPr>
          <p:nvPr/>
        </p:nvSpPr>
        <p:spPr bwMode="auto">
          <a:xfrm>
            <a:off x="4648200" y="5157788"/>
            <a:ext cx="1271588" cy="3286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90000"/>
              </a:lnSpc>
            </a:pPr>
            <a:r>
              <a:rPr lang="en-US" sz="1600" b="1">
                <a:latin typeface="Arial" pitchFamily="34" charset="0"/>
              </a:rPr>
              <a:t>0x00001000</a:t>
            </a:r>
          </a:p>
        </p:txBody>
      </p:sp>
      <p:sp>
        <p:nvSpPr>
          <p:cNvPr id="34832" name="Rectangle 22"/>
          <p:cNvSpPr>
            <a:spLocks noChangeArrowheads="1"/>
          </p:cNvSpPr>
          <p:nvPr/>
        </p:nvSpPr>
        <p:spPr bwMode="auto">
          <a:xfrm>
            <a:off x="4343400" y="4972050"/>
            <a:ext cx="2085975" cy="16764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90000"/>
              </a:lnSpc>
            </a:pPr>
            <a:endParaRPr lang="en-US" sz="1600" b="1">
              <a:latin typeface="Arial" pitchFamily="34" charset="0"/>
            </a:endParaRPr>
          </a:p>
        </p:txBody>
      </p:sp>
      <p:cxnSp>
        <p:nvCxnSpPr>
          <p:cNvPr id="28" name="Curved Connector 27"/>
          <p:cNvCxnSpPr>
            <a:stCxn id="34845" idx="3"/>
          </p:cNvCxnSpPr>
          <p:nvPr/>
        </p:nvCxnSpPr>
        <p:spPr>
          <a:xfrm>
            <a:off x="3200400" y="4656138"/>
            <a:ext cx="1447800" cy="1508125"/>
          </a:xfrm>
          <a:prstGeom prst="curvedConnector3">
            <a:avLst>
              <a:gd name="adj1" fmla="val 50000"/>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834" name="Rectangle 30"/>
          <p:cNvSpPr>
            <a:spLocks noChangeArrowheads="1"/>
          </p:cNvSpPr>
          <p:nvPr/>
        </p:nvSpPr>
        <p:spPr bwMode="auto">
          <a:xfrm>
            <a:off x="3400425" y="1219200"/>
            <a:ext cx="5362575" cy="3140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US" sz="2200" i="1">
                <a:solidFill>
                  <a:srgbClr val="0000FF"/>
                </a:solidFill>
              </a:rPr>
              <a:t>                  AREA         Code,  CODE, READONLY</a:t>
            </a:r>
          </a:p>
          <a:p>
            <a:r>
              <a:rPr lang="en-US" sz="2200" i="1">
                <a:solidFill>
                  <a:srgbClr val="0000FF"/>
                </a:solidFill>
              </a:rPr>
              <a:t>	    </a:t>
            </a:r>
            <a:r>
              <a:rPr lang="en-US" sz="2200" b="1" i="1">
                <a:solidFill>
                  <a:srgbClr val="FF0000"/>
                </a:solidFill>
              </a:rPr>
              <a:t>LDR          R0, =Value1</a:t>
            </a:r>
          </a:p>
          <a:p>
            <a:r>
              <a:rPr lang="en-US" sz="2200" b="1" i="1">
                <a:solidFill>
                  <a:srgbClr val="FF0000"/>
                </a:solidFill>
              </a:rPr>
              <a:t>	    LDR          R1, [R0]</a:t>
            </a:r>
          </a:p>
          <a:p>
            <a:r>
              <a:rPr lang="en-US" sz="2200" i="1">
                <a:solidFill>
                  <a:srgbClr val="0000FF"/>
                </a:solidFill>
              </a:rPr>
              <a:t>	</a:t>
            </a:r>
            <a:r>
              <a:rPr lang="en-US" sz="2200" b="1" i="1">
                <a:solidFill>
                  <a:srgbClr val="0000FF"/>
                </a:solidFill>
              </a:rPr>
              <a:t>    </a:t>
            </a:r>
            <a:r>
              <a:rPr lang="en-US" sz="2200" i="1">
                <a:solidFill>
                  <a:srgbClr val="0000FF"/>
                </a:solidFill>
                <a:sym typeface="Wingdings" pitchFamily="2" charset="2"/>
              </a:rPr>
              <a:t>		              …</a:t>
            </a:r>
          </a:p>
          <a:p>
            <a:endParaRPr lang="en-US" sz="2200" i="1">
              <a:solidFill>
                <a:srgbClr val="0000FF"/>
              </a:solidFill>
              <a:sym typeface="Wingdings" pitchFamily="2" charset="2"/>
            </a:endParaRPr>
          </a:p>
          <a:p>
            <a:r>
              <a:rPr lang="en-US" sz="2200" i="1">
                <a:solidFill>
                  <a:srgbClr val="0000FF"/>
                </a:solidFill>
                <a:sym typeface="Wingdings" pitchFamily="2" charset="2"/>
              </a:rPr>
              <a:t>                  AREA      Table1, DATA, READWRITE</a:t>
            </a:r>
          </a:p>
          <a:p>
            <a:r>
              <a:rPr lang="en-US" sz="2200" i="1">
                <a:solidFill>
                  <a:srgbClr val="0000FF"/>
                </a:solidFill>
                <a:sym typeface="Wingdings" pitchFamily="2" charset="2"/>
              </a:rPr>
              <a:t>Value 1</a:t>
            </a:r>
            <a:r>
              <a:rPr lang="en-US" sz="2200">
                <a:solidFill>
                  <a:srgbClr val="0000FF"/>
                </a:solidFill>
              </a:rPr>
              <a:t>	     DCD        0x11112222</a:t>
            </a:r>
          </a:p>
          <a:p>
            <a:r>
              <a:rPr lang="en-US" sz="2200">
                <a:solidFill>
                  <a:srgbClr val="0000FF"/>
                </a:solidFill>
              </a:rPr>
              <a:t>	     DCD        0x23AB2345</a:t>
            </a:r>
          </a:p>
          <a:p>
            <a:r>
              <a:rPr lang="en-US" sz="2200">
                <a:solidFill>
                  <a:srgbClr val="0000FF"/>
                </a:solidFill>
              </a:rPr>
              <a:t>	     END</a:t>
            </a:r>
          </a:p>
        </p:txBody>
      </p:sp>
      <p:sp>
        <p:nvSpPr>
          <p:cNvPr id="34835" name="Rectangle 31"/>
          <p:cNvSpPr>
            <a:spLocks noChangeArrowheads="1"/>
          </p:cNvSpPr>
          <p:nvPr/>
        </p:nvSpPr>
        <p:spPr bwMode="auto">
          <a:xfrm>
            <a:off x="5514975" y="6013450"/>
            <a:ext cx="1195388" cy="31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90000"/>
              </a:lnSpc>
              <a:spcBef>
                <a:spcPct val="50000"/>
              </a:spcBef>
            </a:pPr>
            <a:r>
              <a:rPr lang="en-US" sz="1600" b="1">
                <a:latin typeface="Arial" pitchFamily="34" charset="0"/>
              </a:rPr>
              <a:t>R1</a:t>
            </a:r>
          </a:p>
        </p:txBody>
      </p:sp>
      <p:sp>
        <p:nvSpPr>
          <p:cNvPr id="6" name="Rectangle 32"/>
          <p:cNvSpPr>
            <a:spLocks noChangeArrowheads="1"/>
          </p:cNvSpPr>
          <p:nvPr/>
        </p:nvSpPr>
        <p:spPr bwMode="auto">
          <a:xfrm>
            <a:off x="4648200" y="5999163"/>
            <a:ext cx="1271588" cy="3286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90000"/>
              </a:lnSpc>
            </a:pPr>
            <a:r>
              <a:rPr lang="en-US" sz="1600" b="1">
                <a:latin typeface="Arial" pitchFamily="34" charset="0"/>
              </a:rPr>
              <a:t>0x11112222</a:t>
            </a:r>
          </a:p>
        </p:txBody>
      </p:sp>
      <p:sp>
        <p:nvSpPr>
          <p:cNvPr id="7" name="Rectangle 33"/>
          <p:cNvSpPr>
            <a:spLocks noChangeArrowheads="1"/>
          </p:cNvSpPr>
          <p:nvPr/>
        </p:nvSpPr>
        <p:spPr bwMode="auto">
          <a:xfrm>
            <a:off x="101600" y="4510088"/>
            <a:ext cx="992188"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90000"/>
              </a:lnSpc>
              <a:spcBef>
                <a:spcPct val="50000"/>
              </a:spcBef>
            </a:pPr>
            <a:r>
              <a:rPr lang="en-US" sz="1400" b="1">
                <a:latin typeface="Arial" pitchFamily="34" charset="0"/>
              </a:rPr>
              <a:t>Value1</a:t>
            </a:r>
          </a:p>
        </p:txBody>
      </p:sp>
      <p:sp>
        <p:nvSpPr>
          <p:cNvPr id="35860" name="Rectangle 34"/>
          <p:cNvSpPr>
            <a:spLocks noChangeArrowheads="1"/>
          </p:cNvSpPr>
          <p:nvPr/>
        </p:nvSpPr>
        <p:spPr bwMode="auto">
          <a:xfrm>
            <a:off x="6562725" y="5145088"/>
            <a:ext cx="19986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i="1">
                <a:solidFill>
                  <a:srgbClr val="0000FF"/>
                </a:solidFill>
              </a:rPr>
              <a:t>1) MOV  R0, Value1</a:t>
            </a:r>
            <a:endParaRPr lang="en-US"/>
          </a:p>
        </p:txBody>
      </p:sp>
      <p:sp>
        <p:nvSpPr>
          <p:cNvPr id="5" name="Rectangle 69"/>
          <p:cNvSpPr>
            <a:spLocks noChangeArrowheads="1"/>
          </p:cNvSpPr>
          <p:nvPr/>
        </p:nvSpPr>
        <p:spPr bwMode="auto">
          <a:xfrm>
            <a:off x="6653213" y="5959475"/>
            <a:ext cx="15779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i="1">
                <a:solidFill>
                  <a:srgbClr val="0000FF"/>
                </a:solidFill>
              </a:rPr>
              <a:t>2) LDR R1, [R0]</a:t>
            </a:r>
            <a:endParaRPr lang="en-US"/>
          </a:p>
        </p:txBody>
      </p:sp>
      <p:sp>
        <p:nvSpPr>
          <p:cNvPr id="3484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E6C4C268-FD13-4794-9A96-89BF5F33C8DD}" type="slidenum">
              <a:rPr lang="en-US">
                <a:solidFill>
                  <a:srgbClr val="898989"/>
                </a:solidFill>
              </a:rPr>
              <a:pPr eaLnBrk="1" hangingPunct="1"/>
              <a:t>74</a:t>
            </a:fld>
            <a:endParaRPr lang="en-US">
              <a:solidFill>
                <a:srgbClr val="898989"/>
              </a:solidFill>
            </a:endParaRPr>
          </a:p>
        </p:txBody>
      </p:sp>
      <p:sp>
        <p:nvSpPr>
          <p:cNvPr id="34841" name="Rectangle 2"/>
          <p:cNvSpPr txBox="1">
            <a:spLocks noChangeArrowheads="1"/>
          </p:cNvSpPr>
          <p:nvPr/>
        </p:nvSpPr>
        <p:spPr bwMode="auto">
          <a:xfrm>
            <a:off x="457200" y="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r>
              <a:rPr lang="en-GB" altLang="zh-TW" sz="3600" dirty="0">
                <a:solidFill>
                  <a:srgbClr val="0000FF"/>
                </a:solidFill>
              </a:rPr>
              <a:t>Register </a:t>
            </a:r>
            <a:r>
              <a:rPr lang="en-GB" altLang="zh-TW" sz="3600" dirty="0" smtClean="0">
                <a:solidFill>
                  <a:srgbClr val="0000FF"/>
                </a:solidFill>
              </a:rPr>
              <a:t>Indirect</a:t>
            </a:r>
          </a:p>
          <a:p>
            <a:pPr algn="ctr" eaLnBrk="1" hangingPunct="1"/>
            <a:r>
              <a:rPr lang="en-GB" altLang="zh-TW" sz="2800" i="1" dirty="0" smtClean="0">
                <a:solidFill>
                  <a:srgbClr val="FF0000"/>
                </a:solidFill>
              </a:rPr>
              <a:t>LDR/STR &lt;Rd&gt;,&lt;</a:t>
            </a:r>
            <a:r>
              <a:rPr lang="en-GB" altLang="zh-TW" sz="2800" i="1" dirty="0" err="1" smtClean="0">
                <a:solidFill>
                  <a:srgbClr val="FF0000"/>
                </a:solidFill>
              </a:rPr>
              <a:t>addressing_mode</a:t>
            </a:r>
            <a:r>
              <a:rPr lang="en-GB" altLang="zh-TW" sz="2800" i="1" dirty="0" smtClean="0">
                <a:solidFill>
                  <a:srgbClr val="FF0000"/>
                </a:solidFill>
              </a:rPr>
              <a:t>&gt;</a:t>
            </a:r>
            <a:endParaRPr lang="en-GB" altLang="zh-TW" sz="2800" b="1" i="1" dirty="0" smtClean="0">
              <a:solidFill>
                <a:srgbClr val="FF0000"/>
              </a:solidFill>
            </a:endParaRPr>
          </a:p>
          <a:p>
            <a:pPr algn="ctr" eaLnBrk="1" hangingPunct="1"/>
            <a:endParaRPr lang="en-US" altLang="zh-TW" sz="4400" b="1" dirty="0">
              <a:solidFill>
                <a:srgbClr val="002060"/>
              </a:solidFill>
            </a:endParaRPr>
          </a:p>
        </p:txBody>
      </p:sp>
      <p:sp>
        <p:nvSpPr>
          <p:cNvPr id="34842" name="Rectangle 3"/>
          <p:cNvSpPr txBox="1">
            <a:spLocks/>
          </p:cNvSpPr>
          <p:nvPr/>
        </p:nvSpPr>
        <p:spPr bwMode="auto">
          <a:xfrm>
            <a:off x="228600" y="1065213"/>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spcBef>
                <a:spcPct val="20000"/>
              </a:spcBef>
              <a:buFont typeface="Arial" pitchFamily="34" charset="0"/>
              <a:buNone/>
            </a:pPr>
            <a:r>
              <a:rPr lang="en-US" sz="2400" b="1" i="1" u="sng"/>
              <a:t>Register Indirect</a:t>
            </a:r>
          </a:p>
        </p:txBody>
      </p:sp>
      <p:sp>
        <p:nvSpPr>
          <p:cNvPr id="34843" name="Rectangle 8"/>
          <p:cNvSpPr>
            <a:spLocks noChangeArrowheads="1"/>
          </p:cNvSpPr>
          <p:nvPr/>
        </p:nvSpPr>
        <p:spPr bwMode="auto">
          <a:xfrm>
            <a:off x="2089150" y="4108450"/>
            <a:ext cx="7953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i="1">
                <a:solidFill>
                  <a:srgbClr val="0000FF"/>
                </a:solidFill>
                <a:sym typeface="Wingdings" pitchFamily="2" charset="2"/>
              </a:rPr>
              <a:t>Table1</a:t>
            </a:r>
            <a:endParaRPr lang="en-US"/>
          </a:p>
        </p:txBody>
      </p:sp>
    </p:spTree>
    <p:extLst>
      <p:ext uri="{BB962C8B-B14F-4D97-AF65-F5344CB8AC3E}">
        <p14:creationId xmlns:p14="http://schemas.microsoft.com/office/powerpoint/2010/main" val="21113801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7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70">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860">
                                            <p:txEl>
                                              <p:pRg st="0" end="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690563" y="6243638"/>
            <a:ext cx="1903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35843" name="Rectangle 3"/>
          <p:cNvSpPr>
            <a:spLocks noChangeArrowheads="1"/>
          </p:cNvSpPr>
          <p:nvPr/>
        </p:nvSpPr>
        <p:spPr bwMode="auto">
          <a:xfrm>
            <a:off x="3125788" y="6243638"/>
            <a:ext cx="289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35844" name="Rectangle 4"/>
          <p:cNvSpPr>
            <a:spLocks noChangeArrowheads="1"/>
          </p:cNvSpPr>
          <p:nvPr/>
        </p:nvSpPr>
        <p:spPr bwMode="auto">
          <a:xfrm>
            <a:off x="690563" y="6243638"/>
            <a:ext cx="1903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35845" name="Rectangle 5"/>
          <p:cNvSpPr>
            <a:spLocks noChangeArrowheads="1"/>
          </p:cNvSpPr>
          <p:nvPr/>
        </p:nvSpPr>
        <p:spPr bwMode="auto">
          <a:xfrm>
            <a:off x="3125788" y="6243638"/>
            <a:ext cx="289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36870" name="Rectangle 7"/>
          <p:cNvSpPr>
            <a:spLocks noGrp="1" noChangeArrowheads="1"/>
          </p:cNvSpPr>
          <p:nvPr>
            <p:ph type="body" idx="1"/>
          </p:nvPr>
        </p:nvSpPr>
        <p:spPr>
          <a:xfrm>
            <a:off x="320675" y="1574800"/>
            <a:ext cx="8366125" cy="4368800"/>
          </a:xfrm>
        </p:spPr>
        <p:txBody>
          <a:bodyPr/>
          <a:lstStyle/>
          <a:p>
            <a:pPr eaLnBrk="1" hangingPunct="1"/>
            <a:r>
              <a:rPr lang="en-US" sz="2400" b="1" i="1" smtClean="0">
                <a:solidFill>
                  <a:srgbClr val="0000FF"/>
                </a:solidFill>
              </a:rPr>
              <a:t>Pre-indexed mode</a:t>
            </a:r>
            <a:r>
              <a:rPr lang="en-US" sz="2400" smtClean="0"/>
              <a:t>:  </a:t>
            </a:r>
            <a:r>
              <a:rPr lang="en-US" sz="2400" smtClean="0">
                <a:solidFill>
                  <a:srgbClr val="FF0000"/>
                </a:solidFill>
              </a:rPr>
              <a:t>LDR R0, [R1, </a:t>
            </a:r>
            <a:r>
              <a:rPr lang="en-US" sz="2400" i="1" smtClean="0">
                <a:solidFill>
                  <a:srgbClr val="FF0000"/>
                </a:solidFill>
              </a:rPr>
              <a:t>Offset</a:t>
            </a:r>
            <a:r>
              <a:rPr lang="en-US" sz="2400" smtClean="0">
                <a:solidFill>
                  <a:srgbClr val="FF0000"/>
                </a:solidFill>
              </a:rPr>
              <a:t>]</a:t>
            </a:r>
          </a:p>
          <a:p>
            <a:pPr eaLnBrk="1" hangingPunct="1">
              <a:buFont typeface="Arial" pitchFamily="34" charset="0"/>
              <a:buNone/>
            </a:pPr>
            <a:r>
              <a:rPr lang="en-US" sz="2400" smtClean="0"/>
              <a:t>	The </a:t>
            </a:r>
            <a:r>
              <a:rPr lang="en-US" sz="2400" b="1" i="1" u="sng" smtClean="0"/>
              <a:t>effective address </a:t>
            </a:r>
            <a:r>
              <a:rPr lang="en-US" sz="2400" smtClean="0"/>
              <a:t>of the operand is the sum of the contents of the base register Rn and an offset value</a:t>
            </a:r>
          </a:p>
          <a:p>
            <a:pPr eaLnBrk="1" hangingPunct="1">
              <a:spcBef>
                <a:spcPts val="1800"/>
              </a:spcBef>
            </a:pPr>
            <a:r>
              <a:rPr lang="en-US" sz="2400" b="1" i="1" smtClean="0">
                <a:solidFill>
                  <a:srgbClr val="0000FF"/>
                </a:solidFill>
              </a:rPr>
              <a:t>Pre-indexed with writeback mode</a:t>
            </a:r>
            <a:r>
              <a:rPr lang="en-US" sz="2400" smtClean="0">
                <a:solidFill>
                  <a:srgbClr val="FF0000"/>
                </a:solidFill>
              </a:rPr>
              <a:t>:   LDR R0, [R1, </a:t>
            </a:r>
            <a:r>
              <a:rPr lang="en-US" sz="2400" i="1" smtClean="0">
                <a:solidFill>
                  <a:srgbClr val="FF0000"/>
                </a:solidFill>
              </a:rPr>
              <a:t>Offset</a:t>
            </a:r>
            <a:r>
              <a:rPr lang="en-US" sz="2400" smtClean="0">
                <a:solidFill>
                  <a:srgbClr val="FF0000"/>
                </a:solidFill>
              </a:rPr>
              <a:t>]!</a:t>
            </a:r>
          </a:p>
          <a:p>
            <a:pPr eaLnBrk="1" hangingPunct="1">
              <a:buFont typeface="Arial" pitchFamily="34" charset="0"/>
              <a:buNone/>
            </a:pPr>
            <a:r>
              <a:rPr lang="en-US" sz="2400" smtClean="0"/>
              <a:t>	The effective address of the operand is generated in the same way as in the Pre-indexed mode, and then the effective address is written back into Rn</a:t>
            </a:r>
          </a:p>
          <a:p>
            <a:pPr eaLnBrk="1" hangingPunct="1">
              <a:spcBef>
                <a:spcPts val="1800"/>
              </a:spcBef>
            </a:pPr>
            <a:r>
              <a:rPr lang="en-US" sz="2400" b="1" i="1" smtClean="0">
                <a:solidFill>
                  <a:srgbClr val="0000FF"/>
                </a:solidFill>
              </a:rPr>
              <a:t>Post-indexed mode</a:t>
            </a:r>
            <a:r>
              <a:rPr lang="en-US" sz="2400" smtClean="0"/>
              <a:t>:  </a:t>
            </a:r>
            <a:r>
              <a:rPr lang="en-US" sz="2400" smtClean="0">
                <a:solidFill>
                  <a:srgbClr val="FF0000"/>
                </a:solidFill>
              </a:rPr>
              <a:t>:   LDR R0, [R1],  </a:t>
            </a:r>
            <a:r>
              <a:rPr lang="en-US" sz="2400" i="1" smtClean="0">
                <a:solidFill>
                  <a:srgbClr val="FF0000"/>
                </a:solidFill>
              </a:rPr>
              <a:t>Offset</a:t>
            </a:r>
            <a:endParaRPr lang="en-US" sz="2400" smtClean="0">
              <a:solidFill>
                <a:srgbClr val="FF0000"/>
              </a:solidFill>
            </a:endParaRPr>
          </a:p>
          <a:p>
            <a:pPr eaLnBrk="1" hangingPunct="1">
              <a:buFont typeface="Arial" pitchFamily="34" charset="0"/>
              <a:buNone/>
            </a:pPr>
            <a:r>
              <a:rPr lang="en-US" sz="2400" smtClean="0"/>
              <a:t>	The effective address of the operand is the contents of Rn. The offset is then added to this address and the result is written back into Rn</a:t>
            </a:r>
          </a:p>
        </p:txBody>
      </p:sp>
      <p:sp>
        <p:nvSpPr>
          <p:cNvPr id="3584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F0E02182-CCC3-4BDE-81D9-69C08E5D0851}" type="slidenum">
              <a:rPr lang="en-US">
                <a:solidFill>
                  <a:srgbClr val="898989"/>
                </a:solidFill>
              </a:rPr>
              <a:pPr eaLnBrk="1" hangingPunct="1"/>
              <a:t>75</a:t>
            </a:fld>
            <a:endParaRPr lang="en-US">
              <a:solidFill>
                <a:srgbClr val="898989"/>
              </a:solidFill>
            </a:endParaRPr>
          </a:p>
        </p:txBody>
      </p:sp>
      <p:sp>
        <p:nvSpPr>
          <p:cNvPr id="35848" name="Rectangle 2"/>
          <p:cNvSpPr txBox="1">
            <a:spLocks noChangeArrowheads="1"/>
          </p:cNvSpPr>
          <p:nvPr/>
        </p:nvSpPr>
        <p:spPr bwMode="auto">
          <a:xfrm>
            <a:off x="457200" y="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r>
              <a:rPr lang="en-GB" altLang="zh-TW" sz="3600" dirty="0">
                <a:solidFill>
                  <a:srgbClr val="0000FF"/>
                </a:solidFill>
              </a:rPr>
              <a:t>Register Indirect </a:t>
            </a:r>
            <a:r>
              <a:rPr lang="en-GB" altLang="zh-TW" sz="3600" dirty="0" smtClean="0">
                <a:solidFill>
                  <a:srgbClr val="0000FF"/>
                </a:solidFill>
              </a:rPr>
              <a:t>+ Indexed</a:t>
            </a:r>
            <a:endParaRPr lang="en-GB" altLang="zh-TW" sz="3600" dirty="0">
              <a:solidFill>
                <a:srgbClr val="0000FF"/>
              </a:solidFill>
            </a:endParaRPr>
          </a:p>
          <a:p>
            <a:pPr algn="ctr" eaLnBrk="1" hangingPunct="1"/>
            <a:r>
              <a:rPr lang="en-GB" altLang="zh-TW" sz="2800" i="1" dirty="0" smtClean="0">
                <a:solidFill>
                  <a:srgbClr val="FF0000"/>
                </a:solidFill>
              </a:rPr>
              <a:t>LDR/STR </a:t>
            </a:r>
            <a:r>
              <a:rPr lang="en-GB" altLang="zh-TW" sz="2800" i="1" dirty="0">
                <a:solidFill>
                  <a:srgbClr val="FF0000"/>
                </a:solidFill>
              </a:rPr>
              <a:t>&lt;Rd&gt;,&lt;</a:t>
            </a:r>
            <a:r>
              <a:rPr lang="en-GB" altLang="zh-TW" sz="2800" i="1" dirty="0" err="1">
                <a:solidFill>
                  <a:srgbClr val="FF0000"/>
                </a:solidFill>
              </a:rPr>
              <a:t>addressing_mode</a:t>
            </a:r>
            <a:r>
              <a:rPr lang="en-GB" altLang="zh-TW" sz="2800" i="1" dirty="0">
                <a:solidFill>
                  <a:srgbClr val="FF0000"/>
                </a:solidFill>
              </a:rPr>
              <a:t>&gt;</a:t>
            </a:r>
            <a:endParaRPr lang="en-GB" altLang="zh-TW" sz="2800" b="1" i="1" dirty="0">
              <a:solidFill>
                <a:srgbClr val="FF0000"/>
              </a:solidFill>
            </a:endParaRPr>
          </a:p>
          <a:p>
            <a:pPr algn="ctr" eaLnBrk="1" hangingPunct="1"/>
            <a:endParaRPr lang="en-US" altLang="zh-TW" sz="4400" b="1" dirty="0">
              <a:solidFill>
                <a:srgbClr val="002060"/>
              </a:solidFill>
            </a:endParaRPr>
          </a:p>
        </p:txBody>
      </p:sp>
      <p:sp>
        <p:nvSpPr>
          <p:cNvPr id="35849" name="Rectangle 3"/>
          <p:cNvSpPr txBox="1">
            <a:spLocks/>
          </p:cNvSpPr>
          <p:nvPr/>
        </p:nvSpPr>
        <p:spPr bwMode="auto">
          <a:xfrm>
            <a:off x="228600" y="1065213"/>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spcBef>
                <a:spcPct val="20000"/>
              </a:spcBef>
              <a:buFont typeface="Arial" pitchFamily="34" charset="0"/>
              <a:buNone/>
            </a:pPr>
            <a:r>
              <a:rPr lang="en-US" sz="2400" b="1" i="1" u="sng"/>
              <a:t>Register Indirect + Indexed</a:t>
            </a:r>
          </a:p>
        </p:txBody>
      </p:sp>
    </p:spTree>
    <p:extLst>
      <p:ext uri="{BB962C8B-B14F-4D97-AF65-F5344CB8AC3E}">
        <p14:creationId xmlns:p14="http://schemas.microsoft.com/office/powerpoint/2010/main" val="201931125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87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70">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687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870">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6870">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87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690563" y="6243638"/>
            <a:ext cx="1903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36867" name="Rectangle 3"/>
          <p:cNvSpPr>
            <a:spLocks noChangeArrowheads="1"/>
          </p:cNvSpPr>
          <p:nvPr/>
        </p:nvSpPr>
        <p:spPr bwMode="auto">
          <a:xfrm>
            <a:off x="3125788" y="6243638"/>
            <a:ext cx="289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36868" name="Rectangle 4"/>
          <p:cNvSpPr>
            <a:spLocks noChangeArrowheads="1"/>
          </p:cNvSpPr>
          <p:nvPr/>
        </p:nvSpPr>
        <p:spPr bwMode="auto">
          <a:xfrm>
            <a:off x="690563" y="6243638"/>
            <a:ext cx="1903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36869" name="Rectangle 5"/>
          <p:cNvSpPr>
            <a:spLocks noChangeArrowheads="1"/>
          </p:cNvSpPr>
          <p:nvPr/>
        </p:nvSpPr>
        <p:spPr bwMode="auto">
          <a:xfrm>
            <a:off x="3125788" y="6243638"/>
            <a:ext cx="289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pic>
        <p:nvPicPr>
          <p:cNvPr id="368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563" y="812800"/>
            <a:ext cx="7515225" cy="565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7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15AE9E35-CC7D-48CC-A3F2-532574A11AC4}" type="slidenum">
              <a:rPr lang="en-US">
                <a:solidFill>
                  <a:srgbClr val="898989"/>
                </a:solidFill>
              </a:rPr>
              <a:pPr eaLnBrk="1" hangingPunct="1"/>
              <a:t>76</a:t>
            </a:fld>
            <a:endParaRPr lang="en-US">
              <a:solidFill>
                <a:srgbClr val="898989"/>
              </a:solidFill>
            </a:endParaRPr>
          </a:p>
        </p:txBody>
      </p:sp>
      <p:sp>
        <p:nvSpPr>
          <p:cNvPr id="2" name="Rectangle 1"/>
          <p:cNvSpPr/>
          <p:nvPr/>
        </p:nvSpPr>
        <p:spPr>
          <a:xfrm>
            <a:off x="1447800" y="812800"/>
            <a:ext cx="6019800" cy="406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pitchFamily="34" charset="0"/>
            </a:endParaRPr>
          </a:p>
        </p:txBody>
      </p:sp>
      <p:sp>
        <p:nvSpPr>
          <p:cNvPr id="36873" name="Rectangle 2"/>
          <p:cNvSpPr txBox="1">
            <a:spLocks noChangeArrowheads="1"/>
          </p:cNvSpPr>
          <p:nvPr/>
        </p:nvSpPr>
        <p:spPr bwMode="auto">
          <a:xfrm>
            <a:off x="457200" y="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r>
              <a:rPr lang="en-GB" altLang="zh-TW" sz="3600" dirty="0">
                <a:solidFill>
                  <a:srgbClr val="0000FF"/>
                </a:solidFill>
              </a:rPr>
              <a:t>Register Indirect </a:t>
            </a:r>
            <a:r>
              <a:rPr lang="en-GB" altLang="zh-TW" sz="3600" dirty="0" smtClean="0">
                <a:solidFill>
                  <a:srgbClr val="0000FF"/>
                </a:solidFill>
              </a:rPr>
              <a:t>+ Indexed</a:t>
            </a:r>
          </a:p>
          <a:p>
            <a:pPr algn="ctr" eaLnBrk="1" hangingPunct="1"/>
            <a:r>
              <a:rPr lang="en-GB" altLang="zh-TW" sz="2800" i="1" dirty="0" smtClean="0">
                <a:solidFill>
                  <a:srgbClr val="FF0000"/>
                </a:solidFill>
              </a:rPr>
              <a:t>LDR/STR &lt;Rd&gt;,&lt;</a:t>
            </a:r>
            <a:r>
              <a:rPr lang="en-GB" altLang="zh-TW" sz="2800" i="1" dirty="0" err="1" smtClean="0">
                <a:solidFill>
                  <a:srgbClr val="FF0000"/>
                </a:solidFill>
              </a:rPr>
              <a:t>addressing_mode</a:t>
            </a:r>
            <a:r>
              <a:rPr lang="en-GB" altLang="zh-TW" sz="2800" i="1" dirty="0" smtClean="0">
                <a:solidFill>
                  <a:srgbClr val="FF0000"/>
                </a:solidFill>
              </a:rPr>
              <a:t>&gt;</a:t>
            </a:r>
            <a:endParaRPr lang="en-GB" altLang="zh-TW" sz="2800" b="1" i="1" dirty="0" smtClean="0">
              <a:solidFill>
                <a:srgbClr val="FF0000"/>
              </a:solidFill>
            </a:endParaRPr>
          </a:p>
          <a:p>
            <a:pPr algn="ctr" eaLnBrk="1" hangingPunct="1"/>
            <a:endParaRPr lang="en-US" altLang="zh-TW" sz="4400" b="1" dirty="0">
              <a:solidFill>
                <a:srgbClr val="002060"/>
              </a:solidFill>
            </a:endParaRPr>
          </a:p>
        </p:txBody>
      </p:sp>
      <p:sp>
        <p:nvSpPr>
          <p:cNvPr id="4" name="Rectangle 3"/>
          <p:cNvSpPr/>
          <p:nvPr/>
        </p:nvSpPr>
        <p:spPr>
          <a:xfrm>
            <a:off x="690563" y="1752600"/>
            <a:ext cx="7767637" cy="1371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pitchFamily="34" charset="0"/>
            </a:endParaRPr>
          </a:p>
        </p:txBody>
      </p:sp>
      <p:sp>
        <p:nvSpPr>
          <p:cNvPr id="12" name="Rectangle 11"/>
          <p:cNvSpPr/>
          <p:nvPr/>
        </p:nvSpPr>
        <p:spPr>
          <a:xfrm>
            <a:off x="685800" y="3124200"/>
            <a:ext cx="7767638" cy="167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pitchFamily="34" charset="0"/>
            </a:endParaRPr>
          </a:p>
        </p:txBody>
      </p:sp>
    </p:spTree>
    <p:extLst>
      <p:ext uri="{BB962C8B-B14F-4D97-AF65-F5344CB8AC3E}">
        <p14:creationId xmlns:p14="http://schemas.microsoft.com/office/powerpoint/2010/main" val="3781361024"/>
      </p:ext>
    </p:extLst>
  </p:cSld>
  <p:clrMapOvr>
    <a:masterClrMapping/>
  </p:clrMapOvr>
  <p:transition spd="slow"/>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690563" y="6243638"/>
            <a:ext cx="1903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37891" name="Rectangle 3"/>
          <p:cNvSpPr>
            <a:spLocks noChangeArrowheads="1"/>
          </p:cNvSpPr>
          <p:nvPr/>
        </p:nvSpPr>
        <p:spPr bwMode="auto">
          <a:xfrm>
            <a:off x="3125788" y="6243638"/>
            <a:ext cx="289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37892" name="Rectangle 4"/>
          <p:cNvSpPr>
            <a:spLocks noChangeArrowheads="1"/>
          </p:cNvSpPr>
          <p:nvPr/>
        </p:nvSpPr>
        <p:spPr bwMode="auto">
          <a:xfrm>
            <a:off x="690563" y="6243638"/>
            <a:ext cx="1903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37893" name="Rectangle 5"/>
          <p:cNvSpPr>
            <a:spLocks noChangeArrowheads="1"/>
          </p:cNvSpPr>
          <p:nvPr/>
        </p:nvSpPr>
        <p:spPr bwMode="auto">
          <a:xfrm>
            <a:off x="3125788" y="6243638"/>
            <a:ext cx="289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37894" name="Rectangle 1"/>
          <p:cNvSpPr>
            <a:spLocks noChangeArrowheads="1"/>
          </p:cNvSpPr>
          <p:nvPr/>
        </p:nvSpPr>
        <p:spPr bwMode="auto">
          <a:xfrm>
            <a:off x="457200" y="1554163"/>
            <a:ext cx="822325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ts val="1800"/>
              </a:spcBef>
              <a:buFont typeface="Arial" pitchFamily="34" charset="0"/>
              <a:buChar char="•"/>
            </a:pPr>
            <a:r>
              <a:rPr lang="en-US" sz="2000"/>
              <a:t>Mechanism to provide indexed access to a table.  Allows easy access to a particular item in the table. For example, to access the forth item in a table with base register:</a:t>
            </a:r>
          </a:p>
          <a:p>
            <a:pPr marL="342900" indent="-342900">
              <a:spcBef>
                <a:spcPts val="1800"/>
              </a:spcBef>
            </a:pPr>
            <a:r>
              <a:rPr lang="en-US" sz="2000"/>
              <a:t>	</a:t>
            </a:r>
            <a:r>
              <a:rPr lang="en-US" sz="2000" i="1">
                <a:solidFill>
                  <a:srgbClr val="0000FF"/>
                </a:solidFill>
              </a:rPr>
              <a:t>STR r0, [r1,#12]</a:t>
            </a:r>
          </a:p>
          <a:p>
            <a:pPr marL="342900" indent="-342900">
              <a:spcBef>
                <a:spcPts val="1800"/>
              </a:spcBef>
            </a:pPr>
            <a:endParaRPr lang="en-US" sz="2000" i="1">
              <a:solidFill>
                <a:srgbClr val="0000FF"/>
              </a:solidFill>
            </a:endParaRPr>
          </a:p>
          <a:p>
            <a:pPr marL="342900" indent="-342900">
              <a:spcBef>
                <a:spcPts val="1800"/>
              </a:spcBef>
            </a:pPr>
            <a:endParaRPr lang="en-US" sz="6000" i="1">
              <a:solidFill>
                <a:srgbClr val="0000FF"/>
              </a:solidFill>
            </a:endParaRPr>
          </a:p>
          <a:p>
            <a:pPr marL="342900" indent="-342900">
              <a:spcBef>
                <a:spcPts val="1800"/>
              </a:spcBef>
              <a:buFont typeface="Arial" pitchFamily="34" charset="0"/>
              <a:buChar char="•"/>
            </a:pPr>
            <a:r>
              <a:rPr lang="en-US" sz="2000"/>
              <a:t>The </a:t>
            </a:r>
            <a:r>
              <a:rPr lang="en-US" sz="2000" b="1" i="1">
                <a:solidFill>
                  <a:srgbClr val="0070C0"/>
                </a:solidFill>
              </a:rPr>
              <a:t>offset register </a:t>
            </a:r>
            <a:r>
              <a:rPr lang="en-US" sz="2000"/>
              <a:t>(R1 in this example) is not changed after instruction execution</a:t>
            </a:r>
          </a:p>
          <a:p>
            <a:pPr marL="342900" indent="-342900">
              <a:spcBef>
                <a:spcPts val="1800"/>
              </a:spcBef>
              <a:buFont typeface="Arial" pitchFamily="34" charset="0"/>
              <a:buChar char="•"/>
            </a:pPr>
            <a:r>
              <a:rPr lang="en-US" sz="2000"/>
              <a:t>This addressing mode avoids hard-coding. When the table is moved to a different location, we simply need to update the </a:t>
            </a:r>
            <a:r>
              <a:rPr lang="en-US" sz="2000" b="1" i="1">
                <a:solidFill>
                  <a:srgbClr val="0070C0"/>
                </a:solidFill>
              </a:rPr>
              <a:t>base register</a:t>
            </a:r>
            <a:r>
              <a:rPr lang="en-US" sz="2000" b="1">
                <a:solidFill>
                  <a:srgbClr val="0070C0"/>
                </a:solidFill>
              </a:rPr>
              <a:t> </a:t>
            </a:r>
            <a:r>
              <a:rPr lang="en-US" sz="2000"/>
              <a:t>with the new table starting address</a:t>
            </a:r>
          </a:p>
        </p:txBody>
      </p:sp>
      <p:grpSp>
        <p:nvGrpSpPr>
          <p:cNvPr id="37895" name="Group 29"/>
          <p:cNvGrpSpPr>
            <a:grpSpLocks/>
          </p:cNvGrpSpPr>
          <p:nvPr/>
        </p:nvGrpSpPr>
        <p:grpSpPr bwMode="auto">
          <a:xfrm>
            <a:off x="381000" y="2281238"/>
            <a:ext cx="8299450" cy="2519362"/>
            <a:chOff x="196" y="976"/>
            <a:chExt cx="5372" cy="1680"/>
          </a:xfrm>
        </p:grpSpPr>
        <p:grpSp>
          <p:nvGrpSpPr>
            <p:cNvPr id="37899" name="Group 30"/>
            <p:cNvGrpSpPr>
              <a:grpSpLocks/>
            </p:cNvGrpSpPr>
            <p:nvPr/>
          </p:nvGrpSpPr>
          <p:grpSpPr bwMode="auto">
            <a:xfrm>
              <a:off x="196" y="1484"/>
              <a:ext cx="1314" cy="462"/>
              <a:chOff x="196" y="1484"/>
              <a:chExt cx="1314" cy="462"/>
            </a:xfrm>
          </p:grpSpPr>
          <p:sp>
            <p:nvSpPr>
              <p:cNvPr id="37927" name="Rectangle 58"/>
              <p:cNvSpPr>
                <a:spLocks noChangeArrowheads="1"/>
              </p:cNvSpPr>
              <p:nvPr/>
            </p:nvSpPr>
            <p:spPr bwMode="auto">
              <a:xfrm>
                <a:off x="888" y="1690"/>
                <a:ext cx="548" cy="182"/>
              </a:xfrm>
              <a:prstGeom prst="rect">
                <a:avLst/>
              </a:prstGeom>
              <a:gradFill rotWithShape="0">
                <a:gsLst>
                  <a:gs pos="0">
                    <a:srgbClr val="FFFFFF"/>
                  </a:gs>
                  <a:gs pos="100000">
                    <a:srgbClr val="CECECE"/>
                  </a:gs>
                </a:gsLst>
                <a:path path="shape">
                  <a:fillToRect l="50000" t="50000" r="50000" b="50000"/>
                </a:path>
              </a:gradFill>
              <a:ln w="25400">
                <a:solidFill>
                  <a:schemeClr val="tx1"/>
                </a:solidFill>
                <a:miter lim="800000"/>
                <a:headEnd/>
                <a:tailEnd/>
              </a:ln>
              <a:effectLst>
                <a:outerShdw dist="107763" dir="2700000" algn="ctr" rotWithShape="0">
                  <a:schemeClr val="bg2"/>
                </a:outerShdw>
              </a:effectLst>
            </p:spPr>
            <p:txBody>
              <a:bodyPr wrap="none" anchor="ctr"/>
              <a:lstStyle/>
              <a:p>
                <a:pPr eaLnBrk="0" hangingPunct="0">
                  <a:lnSpc>
                    <a:spcPct val="90000"/>
                  </a:lnSpc>
                </a:pPr>
                <a:endParaRPr lang="en-US" sz="1600" b="1">
                  <a:latin typeface="Arial" pitchFamily="34" charset="0"/>
                </a:endParaRPr>
              </a:p>
            </p:txBody>
          </p:sp>
          <p:sp>
            <p:nvSpPr>
              <p:cNvPr id="37928" name="Rectangle 59"/>
              <p:cNvSpPr>
                <a:spLocks noChangeArrowheads="1"/>
              </p:cNvSpPr>
              <p:nvPr/>
            </p:nvSpPr>
            <p:spPr bwMode="auto">
              <a:xfrm>
                <a:off x="838" y="1484"/>
                <a:ext cx="67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90000"/>
                  </a:lnSpc>
                  <a:spcBef>
                    <a:spcPct val="50000"/>
                  </a:spcBef>
                </a:pPr>
                <a:r>
                  <a:rPr lang="en-US" sz="1600" b="1">
                    <a:latin typeface="Arial" pitchFamily="34" charset="0"/>
                  </a:rPr>
                  <a:t>r1</a:t>
                </a:r>
              </a:p>
            </p:txBody>
          </p:sp>
          <p:sp>
            <p:nvSpPr>
              <p:cNvPr id="37929" name="Rectangle 60"/>
              <p:cNvSpPr>
                <a:spLocks noChangeArrowheads="1"/>
              </p:cNvSpPr>
              <p:nvPr/>
            </p:nvSpPr>
            <p:spPr bwMode="auto">
              <a:xfrm>
                <a:off x="908" y="1670"/>
                <a:ext cx="558"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90000"/>
                  </a:lnSpc>
                  <a:spcBef>
                    <a:spcPct val="50000"/>
                  </a:spcBef>
                </a:pPr>
                <a:r>
                  <a:rPr lang="en-US" sz="1600" b="1">
                    <a:latin typeface="Arial" pitchFamily="34" charset="0"/>
                  </a:rPr>
                  <a:t>0x200</a:t>
                </a:r>
              </a:p>
            </p:txBody>
          </p:sp>
          <p:sp>
            <p:nvSpPr>
              <p:cNvPr id="37930" name="Rectangle 61"/>
              <p:cNvSpPr>
                <a:spLocks noChangeArrowheads="1"/>
              </p:cNvSpPr>
              <p:nvPr/>
            </p:nvSpPr>
            <p:spPr bwMode="auto">
              <a:xfrm>
                <a:off x="196" y="1610"/>
                <a:ext cx="672"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90000"/>
                  </a:lnSpc>
                  <a:spcBef>
                    <a:spcPct val="50000"/>
                  </a:spcBef>
                </a:pPr>
                <a:r>
                  <a:rPr lang="en-US" sz="1600" b="1">
                    <a:latin typeface="Arial" pitchFamily="34" charset="0"/>
                  </a:rPr>
                  <a:t>Base</a:t>
                </a:r>
                <a:br>
                  <a:rPr lang="en-US" sz="1600" b="1">
                    <a:latin typeface="Arial" pitchFamily="34" charset="0"/>
                  </a:rPr>
                </a:br>
                <a:r>
                  <a:rPr lang="en-US" sz="1600" b="1">
                    <a:latin typeface="Arial" pitchFamily="34" charset="0"/>
                  </a:rPr>
                  <a:t>Register</a:t>
                </a:r>
              </a:p>
            </p:txBody>
          </p:sp>
        </p:grpSp>
        <p:sp>
          <p:nvSpPr>
            <p:cNvPr id="37900" name="Line 13"/>
            <p:cNvSpPr>
              <a:spLocks noChangeShapeType="1"/>
            </p:cNvSpPr>
            <p:nvPr/>
          </p:nvSpPr>
          <p:spPr bwMode="auto">
            <a:xfrm>
              <a:off x="1466" y="1773"/>
              <a:ext cx="1098"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1" name="Rectangle 32"/>
            <p:cNvSpPr>
              <a:spLocks noChangeArrowheads="1"/>
            </p:cNvSpPr>
            <p:nvPr/>
          </p:nvSpPr>
          <p:spPr bwMode="auto">
            <a:xfrm>
              <a:off x="3124" y="1066"/>
              <a:ext cx="67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90000"/>
                </a:lnSpc>
                <a:spcBef>
                  <a:spcPct val="50000"/>
                </a:spcBef>
              </a:pPr>
              <a:r>
                <a:rPr lang="en-US" sz="1600" b="1">
                  <a:latin typeface="Arial" pitchFamily="34" charset="0"/>
                </a:rPr>
                <a:t>Memory</a:t>
              </a:r>
            </a:p>
          </p:txBody>
        </p:sp>
        <p:grpSp>
          <p:nvGrpSpPr>
            <p:cNvPr id="37902" name="Group 33"/>
            <p:cNvGrpSpPr>
              <a:grpSpLocks/>
            </p:cNvGrpSpPr>
            <p:nvPr/>
          </p:nvGrpSpPr>
          <p:grpSpPr bwMode="auto">
            <a:xfrm>
              <a:off x="3170" y="1262"/>
              <a:ext cx="560" cy="1394"/>
              <a:chOff x="3170" y="1262"/>
              <a:chExt cx="560" cy="1394"/>
            </a:xfrm>
          </p:grpSpPr>
          <p:sp>
            <p:nvSpPr>
              <p:cNvPr id="54" name="Rectangle 53"/>
              <p:cNvSpPr>
                <a:spLocks noChangeArrowheads="1"/>
              </p:cNvSpPr>
              <p:nvPr/>
            </p:nvSpPr>
            <p:spPr bwMode="auto">
              <a:xfrm>
                <a:off x="3172" y="1687"/>
                <a:ext cx="558" cy="213"/>
              </a:xfrm>
              <a:prstGeom prst="rect">
                <a:avLst/>
              </a:prstGeom>
              <a:solidFill>
                <a:schemeClr val="accent6">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90000"/>
                  </a:lnSpc>
                  <a:spcBef>
                    <a:spcPct val="50000"/>
                  </a:spcBef>
                </a:pPr>
                <a:endParaRPr lang="en-US" sz="1600" b="1">
                  <a:latin typeface="Arial" pitchFamily="34" charset="0"/>
                </a:endParaRPr>
              </a:p>
            </p:txBody>
          </p:sp>
          <p:sp>
            <p:nvSpPr>
              <p:cNvPr id="37918" name="Rectangle 48"/>
              <p:cNvSpPr>
                <a:spLocks noChangeArrowheads="1"/>
              </p:cNvSpPr>
              <p:nvPr/>
            </p:nvSpPr>
            <p:spPr bwMode="auto">
              <a:xfrm>
                <a:off x="3170" y="1262"/>
                <a:ext cx="556" cy="42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90000"/>
                  </a:lnSpc>
                </a:pPr>
                <a:endParaRPr lang="en-US" sz="1600" b="1">
                  <a:latin typeface="Arial" pitchFamily="34" charset="0"/>
                </a:endParaRPr>
              </a:p>
            </p:txBody>
          </p:sp>
          <p:sp>
            <p:nvSpPr>
              <p:cNvPr id="37919" name="Line 16"/>
              <p:cNvSpPr>
                <a:spLocks noChangeShapeType="1"/>
              </p:cNvSpPr>
              <p:nvPr/>
            </p:nvSpPr>
            <p:spPr bwMode="auto">
              <a:xfrm>
                <a:off x="3448" y="1294"/>
                <a:ext cx="0" cy="336"/>
              </a:xfrm>
              <a:prstGeom prst="line">
                <a:avLst/>
              </a:prstGeom>
              <a:noFill/>
              <a:ln w="254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7920" name="Group 50"/>
              <p:cNvGrpSpPr>
                <a:grpSpLocks/>
              </p:cNvGrpSpPr>
              <p:nvPr/>
            </p:nvGrpSpPr>
            <p:grpSpPr bwMode="auto">
              <a:xfrm>
                <a:off x="3170" y="1694"/>
                <a:ext cx="556" cy="706"/>
                <a:chOff x="3170" y="1694"/>
                <a:chExt cx="556" cy="706"/>
              </a:xfrm>
            </p:grpSpPr>
            <p:sp>
              <p:nvSpPr>
                <p:cNvPr id="55" name="Rectangle 54"/>
                <p:cNvSpPr>
                  <a:spLocks noChangeArrowheads="1"/>
                </p:cNvSpPr>
                <p:nvPr/>
              </p:nvSpPr>
              <p:spPr bwMode="auto">
                <a:xfrm>
                  <a:off x="3170" y="1873"/>
                  <a:ext cx="556" cy="170"/>
                </a:xfrm>
                <a:prstGeom prst="rect">
                  <a:avLst/>
                </a:prstGeom>
                <a:solidFill>
                  <a:schemeClr val="accent6">
                    <a:lumMod val="20000"/>
                    <a:lumOff val="80000"/>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90000"/>
                    </a:lnSpc>
                  </a:pPr>
                  <a:endParaRPr lang="en-US" sz="1600" b="1">
                    <a:latin typeface="Arial" pitchFamily="34" charset="0"/>
                  </a:endParaRPr>
                </a:p>
              </p:txBody>
            </p:sp>
            <p:sp>
              <p:nvSpPr>
                <p:cNvPr id="57" name="Rectangle 56"/>
                <p:cNvSpPr>
                  <a:spLocks noChangeArrowheads="1"/>
                </p:cNvSpPr>
                <p:nvPr/>
              </p:nvSpPr>
              <p:spPr bwMode="auto">
                <a:xfrm>
                  <a:off x="3170" y="2228"/>
                  <a:ext cx="556" cy="162"/>
                </a:xfrm>
                <a:prstGeom prst="rect">
                  <a:avLst/>
                </a:prstGeom>
                <a:solidFill>
                  <a:schemeClr val="accent6">
                    <a:lumMod val="20000"/>
                    <a:lumOff val="80000"/>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lnSpc>
                      <a:spcPct val="90000"/>
                    </a:lnSpc>
                    <a:spcBef>
                      <a:spcPct val="0"/>
                    </a:spcBef>
                    <a:spcAft>
                      <a:spcPct val="0"/>
                    </a:spcAft>
                    <a:defRPr sz="1600" b="1" kern="1200">
                      <a:solidFill>
                        <a:schemeClr val="tx1"/>
                      </a:solidFill>
                      <a:latin typeface="Arial" pitchFamily="34" charset="0"/>
                      <a:ea typeface="+mn-ea"/>
                      <a:cs typeface="+mn-cs"/>
                    </a:defRPr>
                  </a:lvl1pPr>
                  <a:lvl2pPr marL="457200" algn="l" rtl="0" eaLnBrk="0" fontAlgn="base" hangingPunct="0">
                    <a:lnSpc>
                      <a:spcPct val="90000"/>
                    </a:lnSpc>
                    <a:spcBef>
                      <a:spcPct val="0"/>
                    </a:spcBef>
                    <a:spcAft>
                      <a:spcPct val="0"/>
                    </a:spcAft>
                    <a:defRPr sz="1600" b="1" kern="1200">
                      <a:solidFill>
                        <a:schemeClr val="tx1"/>
                      </a:solidFill>
                      <a:latin typeface="Arial" pitchFamily="34" charset="0"/>
                      <a:ea typeface="+mn-ea"/>
                      <a:cs typeface="+mn-cs"/>
                    </a:defRPr>
                  </a:lvl2pPr>
                  <a:lvl3pPr marL="914400" algn="l" rtl="0" eaLnBrk="0" fontAlgn="base" hangingPunct="0">
                    <a:lnSpc>
                      <a:spcPct val="90000"/>
                    </a:lnSpc>
                    <a:spcBef>
                      <a:spcPct val="0"/>
                    </a:spcBef>
                    <a:spcAft>
                      <a:spcPct val="0"/>
                    </a:spcAft>
                    <a:defRPr sz="1600" b="1" kern="1200">
                      <a:solidFill>
                        <a:schemeClr val="tx1"/>
                      </a:solidFill>
                      <a:latin typeface="Arial" pitchFamily="34" charset="0"/>
                      <a:ea typeface="+mn-ea"/>
                      <a:cs typeface="+mn-cs"/>
                    </a:defRPr>
                  </a:lvl3pPr>
                  <a:lvl4pPr marL="1371600" algn="l" rtl="0" eaLnBrk="0" fontAlgn="base" hangingPunct="0">
                    <a:lnSpc>
                      <a:spcPct val="90000"/>
                    </a:lnSpc>
                    <a:spcBef>
                      <a:spcPct val="0"/>
                    </a:spcBef>
                    <a:spcAft>
                      <a:spcPct val="0"/>
                    </a:spcAft>
                    <a:defRPr sz="1600" b="1" kern="1200">
                      <a:solidFill>
                        <a:schemeClr val="tx1"/>
                      </a:solidFill>
                      <a:latin typeface="Arial" pitchFamily="34" charset="0"/>
                      <a:ea typeface="+mn-ea"/>
                      <a:cs typeface="+mn-cs"/>
                    </a:defRPr>
                  </a:lvl4pPr>
                  <a:lvl5pPr marL="1828800" algn="l" rtl="0" eaLnBrk="0" fontAlgn="base" hangingPunct="0">
                    <a:lnSpc>
                      <a:spcPct val="90000"/>
                    </a:lnSpc>
                    <a:spcBef>
                      <a:spcPct val="0"/>
                    </a:spcBef>
                    <a:spcAft>
                      <a:spcPct val="0"/>
                    </a:spcAft>
                    <a:defRPr sz="1600" b="1" kern="1200">
                      <a:solidFill>
                        <a:schemeClr val="tx1"/>
                      </a:solidFill>
                      <a:latin typeface="Arial" pitchFamily="34" charset="0"/>
                      <a:ea typeface="+mn-ea"/>
                      <a:cs typeface="+mn-cs"/>
                    </a:defRPr>
                  </a:lvl5pPr>
                  <a:lvl6pPr marL="2286000" algn="l" defTabSz="914400" rtl="0" eaLnBrk="1" latinLnBrk="0" hangingPunct="1">
                    <a:defRPr sz="1600" b="1" kern="1200">
                      <a:solidFill>
                        <a:schemeClr val="tx1"/>
                      </a:solidFill>
                      <a:latin typeface="Arial" pitchFamily="34" charset="0"/>
                      <a:ea typeface="+mn-ea"/>
                      <a:cs typeface="+mn-cs"/>
                    </a:defRPr>
                  </a:lvl6pPr>
                  <a:lvl7pPr marL="2743200" algn="l" defTabSz="914400" rtl="0" eaLnBrk="1" latinLnBrk="0" hangingPunct="1">
                    <a:defRPr sz="1600" b="1" kern="1200">
                      <a:solidFill>
                        <a:schemeClr val="tx1"/>
                      </a:solidFill>
                      <a:latin typeface="Arial" pitchFamily="34" charset="0"/>
                      <a:ea typeface="+mn-ea"/>
                      <a:cs typeface="+mn-cs"/>
                    </a:defRPr>
                  </a:lvl7pPr>
                  <a:lvl8pPr marL="3200400" algn="l" defTabSz="914400" rtl="0" eaLnBrk="1" latinLnBrk="0" hangingPunct="1">
                    <a:defRPr sz="1600" b="1" kern="1200">
                      <a:solidFill>
                        <a:schemeClr val="tx1"/>
                      </a:solidFill>
                      <a:latin typeface="Arial" pitchFamily="34" charset="0"/>
                      <a:ea typeface="+mn-ea"/>
                      <a:cs typeface="+mn-cs"/>
                    </a:defRPr>
                  </a:lvl8pPr>
                  <a:lvl9pPr marL="3657600" algn="l" defTabSz="914400" rtl="0" eaLnBrk="1" latinLnBrk="0" hangingPunct="1">
                    <a:defRPr sz="1600" b="1" kern="1200">
                      <a:solidFill>
                        <a:schemeClr val="tx1"/>
                      </a:solidFill>
                      <a:latin typeface="Arial" pitchFamily="34" charset="0"/>
                      <a:ea typeface="+mn-ea"/>
                      <a:cs typeface="+mn-cs"/>
                    </a:defRPr>
                  </a:lvl9pPr>
                </a:lstStyle>
                <a:p>
                  <a:pPr>
                    <a:defRPr/>
                  </a:pPr>
                  <a:r>
                    <a:rPr lang="en-US" dirty="0" smtClean="0"/>
                    <a:t>    0x5</a:t>
                  </a:r>
                  <a:endParaRPr lang="en-US" dirty="0"/>
                </a:p>
              </p:txBody>
            </p:sp>
            <p:sp>
              <p:nvSpPr>
                <p:cNvPr id="58" name="Rectangle 57"/>
                <p:cNvSpPr>
                  <a:spLocks noChangeArrowheads="1"/>
                </p:cNvSpPr>
                <p:nvPr/>
              </p:nvSpPr>
              <p:spPr bwMode="auto">
                <a:xfrm>
                  <a:off x="3170" y="2047"/>
                  <a:ext cx="556" cy="162"/>
                </a:xfrm>
                <a:prstGeom prst="rect">
                  <a:avLst/>
                </a:prstGeom>
                <a:solidFill>
                  <a:schemeClr val="accent6">
                    <a:lumMod val="20000"/>
                    <a:lumOff val="80000"/>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90000"/>
                    </a:lnSpc>
                  </a:pPr>
                  <a:endParaRPr lang="en-US" sz="1600" b="1">
                    <a:latin typeface="Arial" pitchFamily="34" charset="0"/>
                  </a:endParaRPr>
                </a:p>
              </p:txBody>
            </p:sp>
            <p:sp>
              <p:nvSpPr>
                <p:cNvPr id="37926" name="Rectangle 55"/>
                <p:cNvSpPr>
                  <a:spLocks noChangeArrowheads="1"/>
                </p:cNvSpPr>
                <p:nvPr/>
              </p:nvSpPr>
              <p:spPr bwMode="auto">
                <a:xfrm>
                  <a:off x="3170" y="1694"/>
                  <a:ext cx="556" cy="17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90000"/>
                    </a:lnSpc>
                  </a:pPr>
                  <a:endParaRPr lang="en-US" sz="1600" b="1">
                    <a:latin typeface="Arial" pitchFamily="34" charset="0"/>
                  </a:endParaRPr>
                </a:p>
              </p:txBody>
            </p:sp>
          </p:grpSp>
          <p:sp>
            <p:nvSpPr>
              <p:cNvPr id="37921" name="Rectangle 51"/>
              <p:cNvSpPr>
                <a:spLocks noChangeArrowheads="1"/>
              </p:cNvSpPr>
              <p:nvPr/>
            </p:nvSpPr>
            <p:spPr bwMode="auto">
              <a:xfrm>
                <a:off x="3170" y="2408"/>
                <a:ext cx="556" cy="24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90000"/>
                  </a:lnSpc>
                </a:pPr>
                <a:endParaRPr lang="en-US" sz="1600" b="1">
                  <a:latin typeface="Arial" pitchFamily="34" charset="0"/>
                </a:endParaRPr>
              </a:p>
            </p:txBody>
          </p:sp>
          <p:sp>
            <p:nvSpPr>
              <p:cNvPr id="37922" name="Line 23"/>
              <p:cNvSpPr>
                <a:spLocks noChangeShapeType="1"/>
              </p:cNvSpPr>
              <p:nvPr/>
            </p:nvSpPr>
            <p:spPr bwMode="auto">
              <a:xfrm>
                <a:off x="3448" y="2488"/>
                <a:ext cx="0" cy="168"/>
              </a:xfrm>
              <a:prstGeom prst="line">
                <a:avLst/>
              </a:prstGeom>
              <a:noFill/>
              <a:ln w="254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7903" name="Rectangle 34"/>
            <p:cNvSpPr>
              <a:spLocks noChangeArrowheads="1"/>
            </p:cNvSpPr>
            <p:nvPr/>
          </p:nvSpPr>
          <p:spPr bwMode="auto">
            <a:xfrm>
              <a:off x="2602" y="2230"/>
              <a:ext cx="558"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90000"/>
                </a:lnSpc>
                <a:spcBef>
                  <a:spcPct val="50000"/>
                </a:spcBef>
              </a:pPr>
              <a:r>
                <a:rPr lang="en-US" sz="1400">
                  <a:latin typeface="Arial" pitchFamily="34" charset="0"/>
                </a:rPr>
                <a:t>0x20c</a:t>
              </a:r>
            </a:p>
          </p:txBody>
        </p:sp>
        <p:grpSp>
          <p:nvGrpSpPr>
            <p:cNvPr id="37904" name="Group 35"/>
            <p:cNvGrpSpPr>
              <a:grpSpLocks/>
            </p:cNvGrpSpPr>
            <p:nvPr/>
          </p:nvGrpSpPr>
          <p:grpSpPr bwMode="auto">
            <a:xfrm>
              <a:off x="4267" y="976"/>
              <a:ext cx="672" cy="407"/>
              <a:chOff x="4267" y="976"/>
              <a:chExt cx="672" cy="407"/>
            </a:xfrm>
          </p:grpSpPr>
          <p:sp>
            <p:nvSpPr>
              <p:cNvPr id="37914" name="Rectangle 45"/>
              <p:cNvSpPr>
                <a:spLocks noChangeArrowheads="1"/>
              </p:cNvSpPr>
              <p:nvPr/>
            </p:nvSpPr>
            <p:spPr bwMode="auto">
              <a:xfrm>
                <a:off x="4317" y="1182"/>
                <a:ext cx="548" cy="182"/>
              </a:xfrm>
              <a:prstGeom prst="rect">
                <a:avLst/>
              </a:prstGeom>
              <a:gradFill rotWithShape="0">
                <a:gsLst>
                  <a:gs pos="0">
                    <a:srgbClr val="FFFFFF"/>
                  </a:gs>
                  <a:gs pos="100000">
                    <a:srgbClr val="CECECE"/>
                  </a:gs>
                </a:gsLst>
                <a:path path="shape">
                  <a:fillToRect l="50000" t="50000" r="50000" b="50000"/>
                </a:path>
              </a:gradFill>
              <a:ln w="25400">
                <a:solidFill>
                  <a:schemeClr val="tx1"/>
                </a:solidFill>
                <a:miter lim="800000"/>
                <a:headEnd/>
                <a:tailEnd/>
              </a:ln>
              <a:effectLst>
                <a:outerShdw dist="107763" dir="2700000" algn="ctr" rotWithShape="0">
                  <a:schemeClr val="bg2"/>
                </a:outerShdw>
              </a:effectLst>
            </p:spPr>
            <p:txBody>
              <a:bodyPr wrap="none" anchor="ctr"/>
              <a:lstStyle/>
              <a:p>
                <a:pPr eaLnBrk="0" hangingPunct="0">
                  <a:lnSpc>
                    <a:spcPct val="90000"/>
                  </a:lnSpc>
                </a:pPr>
                <a:endParaRPr lang="en-US" sz="1600" b="1">
                  <a:latin typeface="Arial" pitchFamily="34" charset="0"/>
                </a:endParaRPr>
              </a:p>
            </p:txBody>
          </p:sp>
          <p:sp>
            <p:nvSpPr>
              <p:cNvPr id="37915" name="Rectangle 46"/>
              <p:cNvSpPr>
                <a:spLocks noChangeArrowheads="1"/>
              </p:cNvSpPr>
              <p:nvPr/>
            </p:nvSpPr>
            <p:spPr bwMode="auto">
              <a:xfrm>
                <a:off x="4267" y="976"/>
                <a:ext cx="67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90000"/>
                  </a:lnSpc>
                  <a:spcBef>
                    <a:spcPct val="50000"/>
                  </a:spcBef>
                </a:pPr>
                <a:r>
                  <a:rPr lang="en-US" sz="1600" b="1">
                    <a:latin typeface="Arial" pitchFamily="34" charset="0"/>
                  </a:rPr>
                  <a:t>r0</a:t>
                </a:r>
              </a:p>
            </p:txBody>
          </p:sp>
          <p:sp>
            <p:nvSpPr>
              <p:cNvPr id="37916" name="Rectangle 47"/>
              <p:cNvSpPr>
                <a:spLocks noChangeArrowheads="1"/>
              </p:cNvSpPr>
              <p:nvPr/>
            </p:nvSpPr>
            <p:spPr bwMode="auto">
              <a:xfrm>
                <a:off x="4315" y="1186"/>
                <a:ext cx="558"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90000"/>
                  </a:lnSpc>
                  <a:spcBef>
                    <a:spcPct val="50000"/>
                  </a:spcBef>
                </a:pPr>
                <a:r>
                  <a:rPr lang="en-US" sz="1600" b="1">
                    <a:latin typeface="Arial" pitchFamily="34" charset="0"/>
                  </a:rPr>
                  <a:t>0x5</a:t>
                </a:r>
              </a:p>
            </p:txBody>
          </p:sp>
        </p:grpSp>
        <p:sp>
          <p:nvSpPr>
            <p:cNvPr id="37905" name="Rectangle 36"/>
            <p:cNvSpPr>
              <a:spLocks noChangeArrowheads="1"/>
            </p:cNvSpPr>
            <p:nvPr/>
          </p:nvSpPr>
          <p:spPr bwMode="auto">
            <a:xfrm>
              <a:off x="4896" y="1048"/>
              <a:ext cx="672" cy="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90000"/>
                </a:lnSpc>
                <a:spcBef>
                  <a:spcPct val="50000"/>
                </a:spcBef>
              </a:pPr>
              <a:r>
                <a:rPr lang="en-US" sz="1600" b="1">
                  <a:latin typeface="Arial" pitchFamily="34" charset="0"/>
                </a:rPr>
                <a:t>Source</a:t>
              </a:r>
              <a:br>
                <a:rPr lang="en-US" sz="1600" b="1">
                  <a:latin typeface="Arial" pitchFamily="34" charset="0"/>
                </a:rPr>
              </a:br>
              <a:r>
                <a:rPr lang="en-US" sz="1600" b="1">
                  <a:latin typeface="Arial" pitchFamily="34" charset="0"/>
                </a:rPr>
                <a:t>Register</a:t>
              </a:r>
              <a:br>
                <a:rPr lang="en-US" sz="1600" b="1">
                  <a:latin typeface="Arial" pitchFamily="34" charset="0"/>
                </a:rPr>
              </a:br>
              <a:r>
                <a:rPr lang="en-US" sz="1600" b="1">
                  <a:latin typeface="Arial" pitchFamily="34" charset="0"/>
                </a:rPr>
                <a:t>for STR</a:t>
              </a:r>
            </a:p>
          </p:txBody>
        </p:sp>
        <p:sp>
          <p:nvSpPr>
            <p:cNvPr id="37906" name="Line 32"/>
            <p:cNvSpPr>
              <a:spLocks noChangeShapeType="1"/>
            </p:cNvSpPr>
            <p:nvPr/>
          </p:nvSpPr>
          <p:spPr bwMode="auto">
            <a:xfrm flipV="1">
              <a:off x="3730" y="1318"/>
              <a:ext cx="498" cy="1007"/>
            </a:xfrm>
            <a:prstGeom prst="line">
              <a:avLst/>
            </a:prstGeom>
            <a:noFill/>
            <a:ln w="254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7907" name="Group 38"/>
            <p:cNvGrpSpPr>
              <a:grpSpLocks/>
            </p:cNvGrpSpPr>
            <p:nvPr/>
          </p:nvGrpSpPr>
          <p:grpSpPr bwMode="auto">
            <a:xfrm>
              <a:off x="1546" y="2090"/>
              <a:ext cx="672" cy="410"/>
              <a:chOff x="1546" y="2090"/>
              <a:chExt cx="672" cy="410"/>
            </a:xfrm>
          </p:grpSpPr>
          <p:sp>
            <p:nvSpPr>
              <p:cNvPr id="37911" name="Rectangle 42"/>
              <p:cNvSpPr>
                <a:spLocks noChangeArrowheads="1"/>
              </p:cNvSpPr>
              <p:nvPr/>
            </p:nvSpPr>
            <p:spPr bwMode="auto">
              <a:xfrm>
                <a:off x="1608" y="2296"/>
                <a:ext cx="548" cy="182"/>
              </a:xfrm>
              <a:prstGeom prst="rect">
                <a:avLst/>
              </a:prstGeom>
              <a:gradFill rotWithShape="0">
                <a:gsLst>
                  <a:gs pos="0">
                    <a:srgbClr val="FFFFFF"/>
                  </a:gs>
                  <a:gs pos="100000">
                    <a:srgbClr val="CECECE"/>
                  </a:gs>
                </a:gsLst>
                <a:path path="shape">
                  <a:fillToRect l="50000" t="50000" r="50000" b="50000"/>
                </a:path>
              </a:gradFill>
              <a:ln w="25400">
                <a:solidFill>
                  <a:schemeClr val="tx1"/>
                </a:solidFill>
                <a:miter lim="800000"/>
                <a:headEnd/>
                <a:tailEnd/>
              </a:ln>
              <a:effectLst>
                <a:outerShdw dist="107763" dir="2700000" algn="ctr" rotWithShape="0">
                  <a:schemeClr val="bg2"/>
                </a:outerShdw>
              </a:effectLst>
            </p:spPr>
            <p:txBody>
              <a:bodyPr wrap="none" anchor="ctr"/>
              <a:lstStyle/>
              <a:p>
                <a:pPr eaLnBrk="0" hangingPunct="0">
                  <a:lnSpc>
                    <a:spcPct val="90000"/>
                  </a:lnSpc>
                </a:pPr>
                <a:endParaRPr lang="en-US" sz="1600" b="1">
                  <a:latin typeface="Arial" pitchFamily="34" charset="0"/>
                </a:endParaRPr>
              </a:p>
            </p:txBody>
          </p:sp>
          <p:sp>
            <p:nvSpPr>
              <p:cNvPr id="37912" name="Rectangle 43"/>
              <p:cNvSpPr>
                <a:spLocks noChangeArrowheads="1"/>
              </p:cNvSpPr>
              <p:nvPr/>
            </p:nvSpPr>
            <p:spPr bwMode="auto">
              <a:xfrm>
                <a:off x="1546" y="2090"/>
                <a:ext cx="67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90000"/>
                  </a:lnSpc>
                  <a:spcBef>
                    <a:spcPct val="50000"/>
                  </a:spcBef>
                </a:pPr>
                <a:r>
                  <a:rPr lang="en-US" sz="1600" b="1">
                    <a:latin typeface="Arial" pitchFamily="34" charset="0"/>
                  </a:rPr>
                  <a:t>Offset</a:t>
                </a:r>
              </a:p>
            </p:txBody>
          </p:sp>
          <p:sp>
            <p:nvSpPr>
              <p:cNvPr id="37913" name="Rectangle 44"/>
              <p:cNvSpPr>
                <a:spLocks noChangeArrowheads="1"/>
              </p:cNvSpPr>
              <p:nvPr/>
            </p:nvSpPr>
            <p:spPr bwMode="auto">
              <a:xfrm>
                <a:off x="1598" y="2303"/>
                <a:ext cx="558"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90000"/>
                  </a:lnSpc>
                  <a:spcBef>
                    <a:spcPct val="50000"/>
                  </a:spcBef>
                </a:pPr>
                <a:r>
                  <a:rPr lang="en-US" sz="1600" b="1">
                    <a:latin typeface="Arial" pitchFamily="34" charset="0"/>
                  </a:rPr>
                  <a:t>12</a:t>
                </a:r>
              </a:p>
            </p:txBody>
          </p:sp>
        </p:grpSp>
        <p:sp>
          <p:nvSpPr>
            <p:cNvPr id="37908" name="Rectangle 39"/>
            <p:cNvSpPr>
              <a:spLocks noChangeArrowheads="1"/>
            </p:cNvSpPr>
            <p:nvPr/>
          </p:nvSpPr>
          <p:spPr bwMode="auto">
            <a:xfrm>
              <a:off x="2596" y="1702"/>
              <a:ext cx="558"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90000"/>
                </a:lnSpc>
                <a:spcBef>
                  <a:spcPct val="50000"/>
                </a:spcBef>
              </a:pPr>
              <a:r>
                <a:rPr lang="en-US" sz="1400">
                  <a:latin typeface="Arial" pitchFamily="34" charset="0"/>
                </a:rPr>
                <a:t>0x200</a:t>
              </a:r>
            </a:p>
          </p:txBody>
        </p:sp>
        <p:sp>
          <p:nvSpPr>
            <p:cNvPr id="37909" name="Line 38"/>
            <p:cNvSpPr>
              <a:spLocks noChangeShapeType="1"/>
            </p:cNvSpPr>
            <p:nvPr/>
          </p:nvSpPr>
          <p:spPr bwMode="auto">
            <a:xfrm>
              <a:off x="1832" y="1779"/>
              <a:ext cx="0" cy="311"/>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10" name="Line 39"/>
            <p:cNvSpPr>
              <a:spLocks noChangeShapeType="1"/>
            </p:cNvSpPr>
            <p:nvPr/>
          </p:nvSpPr>
          <p:spPr bwMode="auto">
            <a:xfrm>
              <a:off x="2236" y="2402"/>
              <a:ext cx="426"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789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B049A5C8-AACA-4ED1-8E9C-B21EF8444599}" type="slidenum">
              <a:rPr lang="en-US">
                <a:solidFill>
                  <a:srgbClr val="898989"/>
                </a:solidFill>
              </a:rPr>
              <a:pPr eaLnBrk="1" hangingPunct="1"/>
              <a:t>77</a:t>
            </a:fld>
            <a:endParaRPr lang="en-US">
              <a:solidFill>
                <a:srgbClr val="898989"/>
              </a:solidFill>
            </a:endParaRPr>
          </a:p>
        </p:txBody>
      </p:sp>
      <p:sp>
        <p:nvSpPr>
          <p:cNvPr id="37897" name="Rectangle 3"/>
          <p:cNvSpPr txBox="1">
            <a:spLocks/>
          </p:cNvSpPr>
          <p:nvPr/>
        </p:nvSpPr>
        <p:spPr bwMode="auto">
          <a:xfrm>
            <a:off x="228600" y="1065213"/>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spcBef>
                <a:spcPct val="20000"/>
              </a:spcBef>
              <a:buFont typeface="Arial" pitchFamily="34" charset="0"/>
              <a:buNone/>
            </a:pPr>
            <a:r>
              <a:rPr lang="en-US" sz="2400" b="1" i="1" u="sng"/>
              <a:t>Pre-indexed Addressing Mode</a:t>
            </a:r>
          </a:p>
        </p:txBody>
      </p:sp>
      <p:sp>
        <p:nvSpPr>
          <p:cNvPr id="37898" name="Rectangle 2"/>
          <p:cNvSpPr txBox="1">
            <a:spLocks noChangeArrowheads="1"/>
          </p:cNvSpPr>
          <p:nvPr/>
        </p:nvSpPr>
        <p:spPr bwMode="auto">
          <a:xfrm>
            <a:off x="457200" y="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r>
              <a:rPr lang="en-GB" altLang="zh-TW" sz="3600" dirty="0" smtClean="0">
                <a:solidFill>
                  <a:srgbClr val="0000FF"/>
                </a:solidFill>
              </a:rPr>
              <a:t>Pre-indexed</a:t>
            </a:r>
          </a:p>
          <a:p>
            <a:pPr algn="ctr" eaLnBrk="1" hangingPunct="1"/>
            <a:r>
              <a:rPr lang="en-GB" altLang="zh-TW" sz="2800" i="1" dirty="0" smtClean="0">
                <a:solidFill>
                  <a:srgbClr val="FF0000"/>
                </a:solidFill>
              </a:rPr>
              <a:t>LDR/STR </a:t>
            </a:r>
            <a:r>
              <a:rPr lang="en-GB" altLang="zh-TW" sz="2800" i="1" dirty="0">
                <a:solidFill>
                  <a:srgbClr val="FF0000"/>
                </a:solidFill>
              </a:rPr>
              <a:t>&lt;Rd&gt;,&lt;</a:t>
            </a:r>
            <a:r>
              <a:rPr lang="en-GB" altLang="zh-TW" sz="2800" i="1" dirty="0" err="1">
                <a:solidFill>
                  <a:srgbClr val="FF0000"/>
                </a:solidFill>
              </a:rPr>
              <a:t>addressing_mode</a:t>
            </a:r>
            <a:r>
              <a:rPr lang="en-GB" altLang="zh-TW" sz="2800" i="1" dirty="0">
                <a:solidFill>
                  <a:srgbClr val="FF0000"/>
                </a:solidFill>
              </a:rPr>
              <a:t>&gt;</a:t>
            </a:r>
            <a:endParaRPr lang="en-GB" altLang="zh-TW" sz="2800" b="1" i="1" dirty="0">
              <a:solidFill>
                <a:srgbClr val="FF0000"/>
              </a:solidFill>
            </a:endParaRPr>
          </a:p>
          <a:p>
            <a:pPr algn="ctr" eaLnBrk="1" hangingPunct="1"/>
            <a:endParaRPr lang="en-US" altLang="zh-TW" sz="4400" b="1" dirty="0">
              <a:solidFill>
                <a:srgbClr val="002060"/>
              </a:solidFill>
            </a:endParaRPr>
          </a:p>
        </p:txBody>
      </p:sp>
    </p:spTree>
    <p:extLst>
      <p:ext uri="{BB962C8B-B14F-4D97-AF65-F5344CB8AC3E}">
        <p14:creationId xmlns:p14="http://schemas.microsoft.com/office/powerpoint/2010/main" val="1268594625"/>
      </p:ext>
    </p:extLst>
  </p:cSld>
  <p:clrMapOvr>
    <a:masterClrMapping/>
  </p:clrMapOvr>
  <p:transition spd="slow"/>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690563" y="6243638"/>
            <a:ext cx="1903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38915" name="Rectangle 3"/>
          <p:cNvSpPr>
            <a:spLocks noChangeArrowheads="1"/>
          </p:cNvSpPr>
          <p:nvPr/>
        </p:nvSpPr>
        <p:spPr bwMode="auto">
          <a:xfrm>
            <a:off x="3125788" y="6243638"/>
            <a:ext cx="289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38916" name="Rectangle 4"/>
          <p:cNvSpPr>
            <a:spLocks noChangeArrowheads="1"/>
          </p:cNvSpPr>
          <p:nvPr/>
        </p:nvSpPr>
        <p:spPr bwMode="auto">
          <a:xfrm>
            <a:off x="690563" y="6243638"/>
            <a:ext cx="1903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38917" name="Rectangle 5"/>
          <p:cNvSpPr>
            <a:spLocks noChangeArrowheads="1"/>
          </p:cNvSpPr>
          <p:nvPr/>
        </p:nvSpPr>
        <p:spPr bwMode="auto">
          <a:xfrm>
            <a:off x="3125788" y="6243638"/>
            <a:ext cx="289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38918" name="Rectangle 1"/>
          <p:cNvSpPr>
            <a:spLocks noChangeArrowheads="1"/>
          </p:cNvSpPr>
          <p:nvPr/>
        </p:nvSpPr>
        <p:spPr bwMode="auto">
          <a:xfrm>
            <a:off x="193675" y="1679575"/>
            <a:ext cx="25273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t>More examples:</a:t>
            </a:r>
          </a:p>
          <a:p>
            <a:pPr>
              <a:buFont typeface="Arial" pitchFamily="34" charset="0"/>
              <a:buChar char="•"/>
            </a:pPr>
            <a:endParaRPr lang="en-US" sz="2800"/>
          </a:p>
        </p:txBody>
      </p:sp>
      <p:sp>
        <p:nvSpPr>
          <p:cNvPr id="38919" name="Rectangle 10"/>
          <p:cNvSpPr>
            <a:spLocks noChangeArrowheads="1"/>
          </p:cNvSpPr>
          <p:nvPr/>
        </p:nvSpPr>
        <p:spPr bwMode="auto">
          <a:xfrm>
            <a:off x="174625" y="2171700"/>
            <a:ext cx="3744913"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457200" indent="-457200">
              <a:buFont typeface="Arial" pitchFamily="34" charset="0"/>
              <a:buChar char="•"/>
            </a:pPr>
            <a:r>
              <a:rPr lang="en-US" sz="2600"/>
              <a:t>LDR R0, [R1, #4]</a:t>
            </a:r>
          </a:p>
          <a:p>
            <a:pPr marL="457200" indent="-457200">
              <a:buFont typeface="Arial" pitchFamily="34" charset="0"/>
              <a:buChar char="•"/>
            </a:pPr>
            <a:endParaRPr lang="en-US" sz="2600"/>
          </a:p>
          <a:p>
            <a:pPr marL="457200" indent="-457200">
              <a:buFont typeface="Arial" pitchFamily="34" charset="0"/>
              <a:buChar char="•"/>
            </a:pPr>
            <a:endParaRPr lang="en-US" sz="2600"/>
          </a:p>
          <a:p>
            <a:pPr marL="457200" indent="-457200">
              <a:buFont typeface="Arial" pitchFamily="34" charset="0"/>
              <a:buChar char="•"/>
            </a:pPr>
            <a:r>
              <a:rPr lang="en-US" sz="2600"/>
              <a:t>LDR R0, [R1, R2]</a:t>
            </a:r>
          </a:p>
          <a:p>
            <a:pPr marL="457200" indent="-457200">
              <a:buFont typeface="Arial" pitchFamily="34" charset="0"/>
              <a:buChar char="•"/>
            </a:pPr>
            <a:endParaRPr lang="en-US" sz="2600"/>
          </a:p>
          <a:p>
            <a:pPr marL="457200" indent="-457200">
              <a:buFont typeface="Arial" pitchFamily="34" charset="0"/>
              <a:buChar char="•"/>
            </a:pPr>
            <a:endParaRPr lang="en-US" sz="2600"/>
          </a:p>
          <a:p>
            <a:pPr marL="457200" indent="-457200">
              <a:buFont typeface="Arial" pitchFamily="34" charset="0"/>
              <a:buChar char="•"/>
            </a:pPr>
            <a:r>
              <a:rPr lang="en-US" sz="2600"/>
              <a:t>LDR R0, [R1, R2, LSL#2]</a:t>
            </a:r>
          </a:p>
        </p:txBody>
      </p:sp>
      <p:sp>
        <p:nvSpPr>
          <p:cNvPr id="38920" name="Rectangle 11"/>
          <p:cNvSpPr>
            <a:spLocks noChangeArrowheads="1"/>
          </p:cNvSpPr>
          <p:nvPr/>
        </p:nvSpPr>
        <p:spPr bwMode="auto">
          <a:xfrm>
            <a:off x="3967163" y="2155825"/>
            <a:ext cx="5113337" cy="329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600"/>
              <a:t>R0 </a:t>
            </a:r>
            <a:r>
              <a:rPr lang="en-US" sz="2600">
                <a:sym typeface="Wingdings" pitchFamily="2" charset="2"/>
              </a:rPr>
              <a:t> M[R1+4]. </a:t>
            </a:r>
          </a:p>
          <a:p>
            <a:r>
              <a:rPr lang="en-US" sz="2600">
                <a:sym typeface="Wingdings" pitchFamily="2" charset="2"/>
              </a:rPr>
              <a:t>Registers R1 are not changed</a:t>
            </a:r>
            <a:endParaRPr lang="en-US" sz="2600"/>
          </a:p>
          <a:p>
            <a:endParaRPr lang="en-US" sz="2600"/>
          </a:p>
          <a:p>
            <a:r>
              <a:rPr lang="en-US" sz="2600"/>
              <a:t>R0 </a:t>
            </a:r>
            <a:r>
              <a:rPr lang="en-US" sz="2600">
                <a:sym typeface="Wingdings" pitchFamily="2" charset="2"/>
              </a:rPr>
              <a:t> M[R1+R2]</a:t>
            </a:r>
          </a:p>
          <a:p>
            <a:r>
              <a:rPr lang="en-US" sz="2600">
                <a:sym typeface="Wingdings" pitchFamily="2" charset="2"/>
              </a:rPr>
              <a:t>Registers R1 and R2 are not changed</a:t>
            </a:r>
            <a:endParaRPr lang="en-US" sz="2600"/>
          </a:p>
          <a:p>
            <a:endParaRPr lang="en-US" sz="2600"/>
          </a:p>
          <a:p>
            <a:r>
              <a:rPr lang="en-US" sz="2600"/>
              <a:t>R1 </a:t>
            </a:r>
            <a:r>
              <a:rPr lang="en-US" sz="2600">
                <a:sym typeface="Wingdings" pitchFamily="2" charset="2"/>
              </a:rPr>
              <a:t> M[R1 + LSL(R2, 2)]</a:t>
            </a:r>
          </a:p>
          <a:p>
            <a:r>
              <a:rPr lang="en-US" sz="2600">
                <a:sym typeface="Wingdings" pitchFamily="2" charset="2"/>
              </a:rPr>
              <a:t>Registers R1 and R2 are not changed</a:t>
            </a:r>
            <a:endParaRPr lang="en-US" sz="2600"/>
          </a:p>
        </p:txBody>
      </p:sp>
      <p:sp>
        <p:nvSpPr>
          <p:cNvPr id="3892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CFBB2611-DC10-486C-88BC-586B8A1B8E6D}" type="slidenum">
              <a:rPr lang="en-US">
                <a:solidFill>
                  <a:srgbClr val="898989"/>
                </a:solidFill>
              </a:rPr>
              <a:pPr eaLnBrk="1" hangingPunct="1"/>
              <a:t>78</a:t>
            </a:fld>
            <a:endParaRPr lang="en-US">
              <a:solidFill>
                <a:srgbClr val="898989"/>
              </a:solidFill>
            </a:endParaRPr>
          </a:p>
        </p:txBody>
      </p:sp>
      <p:sp>
        <p:nvSpPr>
          <p:cNvPr id="38922" name="Rectangle 3"/>
          <p:cNvSpPr txBox="1">
            <a:spLocks/>
          </p:cNvSpPr>
          <p:nvPr/>
        </p:nvSpPr>
        <p:spPr bwMode="auto">
          <a:xfrm>
            <a:off x="228600" y="1065213"/>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spcBef>
                <a:spcPct val="20000"/>
              </a:spcBef>
              <a:buFont typeface="Arial" pitchFamily="34" charset="0"/>
              <a:buNone/>
            </a:pPr>
            <a:r>
              <a:rPr lang="en-US" sz="2400" b="1" i="1" u="sng"/>
              <a:t>Pre-indexed Addressing Mode</a:t>
            </a:r>
          </a:p>
        </p:txBody>
      </p:sp>
      <p:sp>
        <p:nvSpPr>
          <p:cNvPr id="38923" name="Rectangle 2"/>
          <p:cNvSpPr txBox="1">
            <a:spLocks noChangeArrowheads="1"/>
          </p:cNvSpPr>
          <p:nvPr/>
        </p:nvSpPr>
        <p:spPr bwMode="auto">
          <a:xfrm>
            <a:off x="457200" y="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r>
              <a:rPr lang="en-GB" altLang="zh-TW" sz="3600" dirty="0" smtClean="0">
                <a:solidFill>
                  <a:srgbClr val="0000FF"/>
                </a:solidFill>
              </a:rPr>
              <a:t>Pre-indexed</a:t>
            </a:r>
          </a:p>
          <a:p>
            <a:pPr algn="ctr" eaLnBrk="1" hangingPunct="1"/>
            <a:r>
              <a:rPr lang="en-GB" altLang="zh-TW" sz="2800" i="1" dirty="0" smtClean="0">
                <a:solidFill>
                  <a:srgbClr val="FF0000"/>
                </a:solidFill>
              </a:rPr>
              <a:t>LDR/STR </a:t>
            </a:r>
            <a:r>
              <a:rPr lang="en-GB" altLang="zh-TW" sz="2800" i="1" dirty="0">
                <a:solidFill>
                  <a:srgbClr val="FF0000"/>
                </a:solidFill>
              </a:rPr>
              <a:t>&lt;Rd&gt;,&lt;</a:t>
            </a:r>
            <a:r>
              <a:rPr lang="en-GB" altLang="zh-TW" sz="2800" i="1" dirty="0" err="1">
                <a:solidFill>
                  <a:srgbClr val="FF0000"/>
                </a:solidFill>
              </a:rPr>
              <a:t>addressing_mode</a:t>
            </a:r>
            <a:r>
              <a:rPr lang="en-GB" altLang="zh-TW" sz="2800" i="1" dirty="0">
                <a:solidFill>
                  <a:srgbClr val="FF0000"/>
                </a:solidFill>
              </a:rPr>
              <a:t>&gt;</a:t>
            </a:r>
            <a:endParaRPr lang="en-GB" altLang="zh-TW" sz="2800" b="1" i="1" dirty="0">
              <a:solidFill>
                <a:srgbClr val="FF0000"/>
              </a:solidFill>
            </a:endParaRPr>
          </a:p>
          <a:p>
            <a:pPr algn="ctr" eaLnBrk="1" hangingPunct="1"/>
            <a:endParaRPr lang="en-US" altLang="zh-TW" sz="4400" b="1" dirty="0">
              <a:solidFill>
                <a:srgbClr val="002060"/>
              </a:solidFill>
            </a:endParaRPr>
          </a:p>
        </p:txBody>
      </p:sp>
    </p:spTree>
    <p:extLst>
      <p:ext uri="{BB962C8B-B14F-4D97-AF65-F5344CB8AC3E}">
        <p14:creationId xmlns:p14="http://schemas.microsoft.com/office/powerpoint/2010/main" val="1935854462"/>
      </p:ext>
    </p:extLst>
  </p:cSld>
  <p:clrMapOvr>
    <a:masterClrMapping/>
  </p:clrMapOvr>
  <p:transition spd="slow"/>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690563" y="6243638"/>
            <a:ext cx="1903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39939" name="Rectangle 3"/>
          <p:cNvSpPr>
            <a:spLocks noChangeArrowheads="1"/>
          </p:cNvSpPr>
          <p:nvPr/>
        </p:nvSpPr>
        <p:spPr bwMode="auto">
          <a:xfrm>
            <a:off x="3125788" y="6243638"/>
            <a:ext cx="289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39940" name="Rectangle 4"/>
          <p:cNvSpPr>
            <a:spLocks noChangeArrowheads="1"/>
          </p:cNvSpPr>
          <p:nvPr/>
        </p:nvSpPr>
        <p:spPr bwMode="auto">
          <a:xfrm>
            <a:off x="690563" y="6243638"/>
            <a:ext cx="1903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39941" name="Rectangle 5"/>
          <p:cNvSpPr>
            <a:spLocks noChangeArrowheads="1"/>
          </p:cNvSpPr>
          <p:nvPr/>
        </p:nvSpPr>
        <p:spPr bwMode="auto">
          <a:xfrm>
            <a:off x="3125788" y="6243638"/>
            <a:ext cx="289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39942" name="Rectangle 44"/>
          <p:cNvSpPr>
            <a:spLocks noChangeArrowheads="1"/>
          </p:cNvSpPr>
          <p:nvPr/>
        </p:nvSpPr>
        <p:spPr bwMode="auto">
          <a:xfrm>
            <a:off x="352425" y="1600200"/>
            <a:ext cx="8223250" cy="517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ts val="1800"/>
              </a:spcBef>
              <a:buFont typeface="Arial" pitchFamily="34" charset="0"/>
              <a:buChar char="•"/>
            </a:pPr>
            <a:r>
              <a:rPr lang="en-US" sz="2000"/>
              <a:t>Same as Pre-indexed addressing Mode. The difference is that the offset register will be updated </a:t>
            </a:r>
            <a:r>
              <a:rPr lang="en-US" sz="2000" b="1" u="sng"/>
              <a:t>after </a:t>
            </a:r>
            <a:r>
              <a:rPr lang="en-US" sz="2000"/>
              <a:t>the operation is completed.</a:t>
            </a:r>
          </a:p>
          <a:p>
            <a:pPr marL="342900" indent="-342900">
              <a:spcBef>
                <a:spcPts val="1800"/>
              </a:spcBef>
            </a:pPr>
            <a:r>
              <a:rPr lang="en-US" sz="2000" i="1">
                <a:solidFill>
                  <a:srgbClr val="0000FF"/>
                </a:solidFill>
              </a:rPr>
              <a:t>	STR r0, [r1,#12]!</a:t>
            </a:r>
          </a:p>
          <a:p>
            <a:pPr marL="342900" indent="-342900">
              <a:spcBef>
                <a:spcPts val="1800"/>
              </a:spcBef>
            </a:pPr>
            <a:endParaRPr lang="en-US" sz="2000" i="1">
              <a:solidFill>
                <a:srgbClr val="0000FF"/>
              </a:solidFill>
            </a:endParaRPr>
          </a:p>
          <a:p>
            <a:pPr marL="342900" indent="-342900">
              <a:spcBef>
                <a:spcPts val="1800"/>
              </a:spcBef>
            </a:pPr>
            <a:endParaRPr lang="en-US" sz="2000" i="1">
              <a:solidFill>
                <a:srgbClr val="0000FF"/>
              </a:solidFill>
            </a:endParaRPr>
          </a:p>
          <a:p>
            <a:pPr marL="342900" indent="-342900">
              <a:spcBef>
                <a:spcPts val="1800"/>
              </a:spcBef>
            </a:pPr>
            <a:endParaRPr lang="en-US" sz="2000" i="1">
              <a:solidFill>
                <a:srgbClr val="0000FF"/>
              </a:solidFill>
            </a:endParaRPr>
          </a:p>
          <a:p>
            <a:pPr marL="342900" indent="-342900">
              <a:spcBef>
                <a:spcPts val="1800"/>
              </a:spcBef>
            </a:pPr>
            <a:endParaRPr lang="en-US" sz="2000" i="1">
              <a:solidFill>
                <a:srgbClr val="0000FF"/>
              </a:solidFill>
            </a:endParaRPr>
          </a:p>
          <a:p>
            <a:pPr marL="342900" indent="-342900">
              <a:spcBef>
                <a:spcPts val="1800"/>
              </a:spcBef>
              <a:buFont typeface="Arial" pitchFamily="34" charset="0"/>
              <a:buChar char="•"/>
            </a:pPr>
            <a:r>
              <a:rPr lang="en-US" sz="2000"/>
              <a:t>The </a:t>
            </a:r>
            <a:r>
              <a:rPr lang="en-US" sz="2000" i="1"/>
              <a:t>offset register</a:t>
            </a:r>
            <a:r>
              <a:rPr lang="en-US" sz="2000"/>
              <a:t> (R1 in this example) is updated after the operation</a:t>
            </a:r>
          </a:p>
          <a:p>
            <a:pPr marL="342900" indent="-342900">
              <a:spcBef>
                <a:spcPts val="600"/>
              </a:spcBef>
            </a:pPr>
            <a:r>
              <a:rPr lang="en-US" sz="2000" i="1">
                <a:solidFill>
                  <a:srgbClr val="0000FF"/>
                </a:solidFill>
              </a:rPr>
              <a:t>	R1 </a:t>
            </a:r>
            <a:r>
              <a:rPr lang="en-US" sz="2000" i="1">
                <a:solidFill>
                  <a:srgbClr val="0000FF"/>
                </a:solidFill>
                <a:sym typeface="Wingdings" pitchFamily="2" charset="2"/>
              </a:rPr>
              <a:t> R1 + offset</a:t>
            </a:r>
          </a:p>
          <a:p>
            <a:pPr marL="342900" indent="-342900">
              <a:spcBef>
                <a:spcPts val="1800"/>
              </a:spcBef>
              <a:buFont typeface="Arial" pitchFamily="34" charset="0"/>
              <a:buChar char="•"/>
            </a:pPr>
            <a:r>
              <a:rPr lang="en-US" sz="2000"/>
              <a:t>Useful to implement a loop to perform sequential access to all items in the table</a:t>
            </a:r>
            <a:endParaRPr lang="en-US" sz="2000" i="1">
              <a:solidFill>
                <a:srgbClr val="0000FF"/>
              </a:solidFill>
            </a:endParaRPr>
          </a:p>
        </p:txBody>
      </p:sp>
      <p:cxnSp>
        <p:nvCxnSpPr>
          <p:cNvPr id="49" name="Straight Arrow Connector 48"/>
          <p:cNvCxnSpPr>
            <a:stCxn id="39979" idx="2"/>
            <a:endCxn id="52" idx="0"/>
          </p:cNvCxnSpPr>
          <p:nvPr/>
        </p:nvCxnSpPr>
        <p:spPr>
          <a:xfrm flipH="1">
            <a:off x="1857375" y="3567113"/>
            <a:ext cx="15875" cy="5334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39963" idx="1"/>
            <a:endCxn id="52" idx="6"/>
          </p:cNvCxnSpPr>
          <p:nvPr/>
        </p:nvCxnSpPr>
        <p:spPr>
          <a:xfrm flipH="1" flipV="1">
            <a:off x="1989138" y="4235450"/>
            <a:ext cx="573087" cy="10477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1725613" y="4100513"/>
            <a:ext cx="263525" cy="269875"/>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lIns="0" tIns="0" rIns="0" bIns="0" anchor="ctr"/>
          <a:lstStyle/>
          <a:p>
            <a:pPr algn="ctr"/>
            <a:r>
              <a:rPr lang="en-US" sz="3600">
                <a:solidFill>
                  <a:srgbClr val="FF0000"/>
                </a:solidFill>
                <a:cs typeface="Arial" pitchFamily="34" charset="0"/>
              </a:rPr>
              <a:t>+</a:t>
            </a:r>
            <a:endParaRPr lang="en-US">
              <a:solidFill>
                <a:srgbClr val="FF0000"/>
              </a:solidFill>
              <a:cs typeface="Arial" pitchFamily="34" charset="0"/>
            </a:endParaRPr>
          </a:p>
        </p:txBody>
      </p:sp>
      <p:cxnSp>
        <p:nvCxnSpPr>
          <p:cNvPr id="54" name="Elbow Connector 53"/>
          <p:cNvCxnSpPr>
            <a:endCxn id="39982" idx="2"/>
          </p:cNvCxnSpPr>
          <p:nvPr/>
        </p:nvCxnSpPr>
        <p:spPr>
          <a:xfrm rot="10800000">
            <a:off x="900113" y="3678238"/>
            <a:ext cx="825500" cy="679450"/>
          </a:xfrm>
          <a:prstGeom prst="bentConnector2">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39947" name="Group 64"/>
          <p:cNvGrpSpPr>
            <a:grpSpLocks/>
          </p:cNvGrpSpPr>
          <p:nvPr/>
        </p:nvGrpSpPr>
        <p:grpSpPr bwMode="auto">
          <a:xfrm>
            <a:off x="381000" y="2224088"/>
            <a:ext cx="8299450" cy="2819400"/>
            <a:chOff x="196" y="976"/>
            <a:chExt cx="5372" cy="1880"/>
          </a:xfrm>
        </p:grpSpPr>
        <p:grpSp>
          <p:nvGrpSpPr>
            <p:cNvPr id="39951" name="Group 65"/>
            <p:cNvGrpSpPr>
              <a:grpSpLocks/>
            </p:cNvGrpSpPr>
            <p:nvPr/>
          </p:nvGrpSpPr>
          <p:grpSpPr bwMode="auto">
            <a:xfrm>
              <a:off x="196" y="1484"/>
              <a:ext cx="1314" cy="462"/>
              <a:chOff x="196" y="1484"/>
              <a:chExt cx="1314" cy="462"/>
            </a:xfrm>
          </p:grpSpPr>
          <p:sp>
            <p:nvSpPr>
              <p:cNvPr id="39979" name="Rectangle 93"/>
              <p:cNvSpPr>
                <a:spLocks noChangeArrowheads="1"/>
              </p:cNvSpPr>
              <p:nvPr/>
            </p:nvSpPr>
            <p:spPr bwMode="auto">
              <a:xfrm>
                <a:off x="888" y="1690"/>
                <a:ext cx="548" cy="182"/>
              </a:xfrm>
              <a:prstGeom prst="rect">
                <a:avLst/>
              </a:prstGeom>
              <a:gradFill rotWithShape="0">
                <a:gsLst>
                  <a:gs pos="0">
                    <a:srgbClr val="FFFFFF"/>
                  </a:gs>
                  <a:gs pos="100000">
                    <a:srgbClr val="CECECE"/>
                  </a:gs>
                </a:gsLst>
                <a:path path="shape">
                  <a:fillToRect l="50000" t="50000" r="50000" b="50000"/>
                </a:path>
              </a:gradFill>
              <a:ln w="25400">
                <a:solidFill>
                  <a:schemeClr val="tx1"/>
                </a:solidFill>
                <a:miter lim="800000"/>
                <a:headEnd/>
                <a:tailEnd/>
              </a:ln>
              <a:effectLst>
                <a:outerShdw dist="107763" dir="2700000" algn="ctr" rotWithShape="0">
                  <a:schemeClr val="bg2"/>
                </a:outerShdw>
              </a:effectLst>
            </p:spPr>
            <p:txBody>
              <a:bodyPr wrap="none" anchor="ctr"/>
              <a:lstStyle/>
              <a:p>
                <a:pPr eaLnBrk="0" hangingPunct="0">
                  <a:lnSpc>
                    <a:spcPct val="90000"/>
                  </a:lnSpc>
                </a:pPr>
                <a:endParaRPr lang="en-US" sz="1600" b="1">
                  <a:latin typeface="Arial" pitchFamily="34" charset="0"/>
                </a:endParaRPr>
              </a:p>
            </p:txBody>
          </p:sp>
          <p:sp>
            <p:nvSpPr>
              <p:cNvPr id="39980" name="Rectangle 94"/>
              <p:cNvSpPr>
                <a:spLocks noChangeArrowheads="1"/>
              </p:cNvSpPr>
              <p:nvPr/>
            </p:nvSpPr>
            <p:spPr bwMode="auto">
              <a:xfrm>
                <a:off x="838" y="1484"/>
                <a:ext cx="67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90000"/>
                  </a:lnSpc>
                  <a:spcBef>
                    <a:spcPct val="50000"/>
                  </a:spcBef>
                </a:pPr>
                <a:r>
                  <a:rPr lang="en-US" sz="1600" b="1">
                    <a:latin typeface="Arial" pitchFamily="34" charset="0"/>
                  </a:rPr>
                  <a:t>r1</a:t>
                </a:r>
              </a:p>
            </p:txBody>
          </p:sp>
          <p:sp>
            <p:nvSpPr>
              <p:cNvPr id="39981" name="Rectangle 95"/>
              <p:cNvSpPr>
                <a:spLocks noChangeArrowheads="1"/>
              </p:cNvSpPr>
              <p:nvPr/>
            </p:nvSpPr>
            <p:spPr bwMode="auto">
              <a:xfrm>
                <a:off x="908" y="1670"/>
                <a:ext cx="558"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90000"/>
                  </a:lnSpc>
                  <a:spcBef>
                    <a:spcPct val="50000"/>
                  </a:spcBef>
                </a:pPr>
                <a:r>
                  <a:rPr lang="en-US" sz="1600" b="1">
                    <a:latin typeface="Arial" pitchFamily="34" charset="0"/>
                  </a:rPr>
                  <a:t>0x200</a:t>
                </a:r>
              </a:p>
            </p:txBody>
          </p:sp>
          <p:sp>
            <p:nvSpPr>
              <p:cNvPr id="39982" name="Rectangle 96"/>
              <p:cNvSpPr>
                <a:spLocks noChangeArrowheads="1"/>
              </p:cNvSpPr>
              <p:nvPr/>
            </p:nvSpPr>
            <p:spPr bwMode="auto">
              <a:xfrm>
                <a:off x="196" y="1610"/>
                <a:ext cx="672"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90000"/>
                  </a:lnSpc>
                  <a:spcBef>
                    <a:spcPct val="50000"/>
                  </a:spcBef>
                </a:pPr>
                <a:r>
                  <a:rPr lang="en-US" sz="1600" b="1">
                    <a:latin typeface="Arial" pitchFamily="34" charset="0"/>
                  </a:rPr>
                  <a:t>Base</a:t>
                </a:r>
                <a:br>
                  <a:rPr lang="en-US" sz="1600" b="1">
                    <a:latin typeface="Arial" pitchFamily="34" charset="0"/>
                  </a:rPr>
                </a:br>
                <a:r>
                  <a:rPr lang="en-US" sz="1600" b="1">
                    <a:latin typeface="Arial" pitchFamily="34" charset="0"/>
                  </a:rPr>
                  <a:t>Register</a:t>
                </a:r>
              </a:p>
            </p:txBody>
          </p:sp>
        </p:grpSp>
        <p:sp>
          <p:nvSpPr>
            <p:cNvPr id="39952" name="Line 13"/>
            <p:cNvSpPr>
              <a:spLocks noChangeShapeType="1"/>
            </p:cNvSpPr>
            <p:nvPr/>
          </p:nvSpPr>
          <p:spPr bwMode="auto">
            <a:xfrm>
              <a:off x="1466" y="1773"/>
              <a:ext cx="1098"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3" name="Rectangle 67"/>
            <p:cNvSpPr>
              <a:spLocks noChangeArrowheads="1"/>
            </p:cNvSpPr>
            <p:nvPr/>
          </p:nvSpPr>
          <p:spPr bwMode="auto">
            <a:xfrm>
              <a:off x="3124" y="1066"/>
              <a:ext cx="67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90000"/>
                </a:lnSpc>
                <a:spcBef>
                  <a:spcPct val="50000"/>
                </a:spcBef>
              </a:pPr>
              <a:r>
                <a:rPr lang="en-US" sz="1600" b="1">
                  <a:latin typeface="Arial" pitchFamily="34" charset="0"/>
                </a:rPr>
                <a:t>Memory</a:t>
              </a:r>
            </a:p>
          </p:txBody>
        </p:sp>
        <p:grpSp>
          <p:nvGrpSpPr>
            <p:cNvPr id="39954" name="Group 68"/>
            <p:cNvGrpSpPr>
              <a:grpSpLocks/>
            </p:cNvGrpSpPr>
            <p:nvPr/>
          </p:nvGrpSpPr>
          <p:grpSpPr bwMode="auto">
            <a:xfrm>
              <a:off x="3170" y="1262"/>
              <a:ext cx="560" cy="1594"/>
              <a:chOff x="3170" y="1262"/>
              <a:chExt cx="560" cy="1594"/>
            </a:xfrm>
          </p:grpSpPr>
          <p:sp>
            <p:nvSpPr>
              <p:cNvPr id="84" name="Rectangle 83"/>
              <p:cNvSpPr>
                <a:spLocks noChangeArrowheads="1"/>
              </p:cNvSpPr>
              <p:nvPr/>
            </p:nvSpPr>
            <p:spPr bwMode="auto">
              <a:xfrm>
                <a:off x="3172" y="1687"/>
                <a:ext cx="558" cy="213"/>
              </a:xfrm>
              <a:prstGeom prst="rect">
                <a:avLst/>
              </a:prstGeom>
              <a:solidFill>
                <a:schemeClr val="accent6">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90000"/>
                  </a:lnSpc>
                  <a:spcBef>
                    <a:spcPct val="50000"/>
                  </a:spcBef>
                </a:pPr>
                <a:endParaRPr lang="en-US" sz="1600" b="1">
                  <a:latin typeface="Arial" pitchFamily="34" charset="0"/>
                </a:endParaRPr>
              </a:p>
            </p:txBody>
          </p:sp>
          <p:sp>
            <p:nvSpPr>
              <p:cNvPr id="39970" name="Rectangle 84"/>
              <p:cNvSpPr>
                <a:spLocks noChangeArrowheads="1"/>
              </p:cNvSpPr>
              <p:nvPr/>
            </p:nvSpPr>
            <p:spPr bwMode="auto">
              <a:xfrm>
                <a:off x="3170" y="1262"/>
                <a:ext cx="556" cy="42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90000"/>
                  </a:lnSpc>
                </a:pPr>
                <a:endParaRPr lang="en-US" sz="1600" b="1">
                  <a:latin typeface="Arial" pitchFamily="34" charset="0"/>
                </a:endParaRPr>
              </a:p>
            </p:txBody>
          </p:sp>
          <p:sp>
            <p:nvSpPr>
              <p:cNvPr id="39971" name="Line 16"/>
              <p:cNvSpPr>
                <a:spLocks noChangeShapeType="1"/>
              </p:cNvSpPr>
              <p:nvPr/>
            </p:nvSpPr>
            <p:spPr bwMode="auto">
              <a:xfrm>
                <a:off x="3448" y="1294"/>
                <a:ext cx="0" cy="336"/>
              </a:xfrm>
              <a:prstGeom prst="line">
                <a:avLst/>
              </a:prstGeom>
              <a:noFill/>
              <a:ln w="254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9972" name="Group 86"/>
              <p:cNvGrpSpPr>
                <a:grpSpLocks/>
              </p:cNvGrpSpPr>
              <p:nvPr/>
            </p:nvGrpSpPr>
            <p:grpSpPr bwMode="auto">
              <a:xfrm>
                <a:off x="3170" y="1694"/>
                <a:ext cx="556" cy="706"/>
                <a:chOff x="3170" y="1694"/>
                <a:chExt cx="556" cy="706"/>
              </a:xfrm>
            </p:grpSpPr>
            <p:sp>
              <p:nvSpPr>
                <p:cNvPr id="90" name="Rectangle 89"/>
                <p:cNvSpPr>
                  <a:spLocks noChangeArrowheads="1"/>
                </p:cNvSpPr>
                <p:nvPr/>
              </p:nvSpPr>
              <p:spPr bwMode="auto">
                <a:xfrm>
                  <a:off x="3170" y="1873"/>
                  <a:ext cx="556" cy="170"/>
                </a:xfrm>
                <a:prstGeom prst="rect">
                  <a:avLst/>
                </a:prstGeom>
                <a:solidFill>
                  <a:schemeClr val="accent6">
                    <a:lumMod val="20000"/>
                    <a:lumOff val="80000"/>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90000"/>
                    </a:lnSpc>
                  </a:pPr>
                  <a:endParaRPr lang="en-US" sz="1600" b="1">
                    <a:latin typeface="Arial" pitchFamily="34" charset="0"/>
                  </a:endParaRPr>
                </a:p>
              </p:txBody>
            </p:sp>
            <p:sp>
              <p:nvSpPr>
                <p:cNvPr id="91" name="Rectangle 90"/>
                <p:cNvSpPr>
                  <a:spLocks noChangeArrowheads="1"/>
                </p:cNvSpPr>
                <p:nvPr/>
              </p:nvSpPr>
              <p:spPr bwMode="auto">
                <a:xfrm>
                  <a:off x="3170" y="2228"/>
                  <a:ext cx="556" cy="162"/>
                </a:xfrm>
                <a:prstGeom prst="rect">
                  <a:avLst/>
                </a:prstGeom>
                <a:solidFill>
                  <a:schemeClr val="accent6">
                    <a:lumMod val="20000"/>
                    <a:lumOff val="80000"/>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lnSpc>
                      <a:spcPct val="90000"/>
                    </a:lnSpc>
                    <a:spcBef>
                      <a:spcPct val="0"/>
                    </a:spcBef>
                    <a:spcAft>
                      <a:spcPct val="0"/>
                    </a:spcAft>
                    <a:defRPr sz="1600" b="1" kern="1200">
                      <a:solidFill>
                        <a:schemeClr val="tx1"/>
                      </a:solidFill>
                      <a:latin typeface="Arial" pitchFamily="34" charset="0"/>
                      <a:ea typeface="+mn-ea"/>
                      <a:cs typeface="+mn-cs"/>
                    </a:defRPr>
                  </a:lvl1pPr>
                  <a:lvl2pPr marL="457200" algn="l" rtl="0" eaLnBrk="0" fontAlgn="base" hangingPunct="0">
                    <a:lnSpc>
                      <a:spcPct val="90000"/>
                    </a:lnSpc>
                    <a:spcBef>
                      <a:spcPct val="0"/>
                    </a:spcBef>
                    <a:spcAft>
                      <a:spcPct val="0"/>
                    </a:spcAft>
                    <a:defRPr sz="1600" b="1" kern="1200">
                      <a:solidFill>
                        <a:schemeClr val="tx1"/>
                      </a:solidFill>
                      <a:latin typeface="Arial" pitchFamily="34" charset="0"/>
                      <a:ea typeface="+mn-ea"/>
                      <a:cs typeface="+mn-cs"/>
                    </a:defRPr>
                  </a:lvl2pPr>
                  <a:lvl3pPr marL="914400" algn="l" rtl="0" eaLnBrk="0" fontAlgn="base" hangingPunct="0">
                    <a:lnSpc>
                      <a:spcPct val="90000"/>
                    </a:lnSpc>
                    <a:spcBef>
                      <a:spcPct val="0"/>
                    </a:spcBef>
                    <a:spcAft>
                      <a:spcPct val="0"/>
                    </a:spcAft>
                    <a:defRPr sz="1600" b="1" kern="1200">
                      <a:solidFill>
                        <a:schemeClr val="tx1"/>
                      </a:solidFill>
                      <a:latin typeface="Arial" pitchFamily="34" charset="0"/>
                      <a:ea typeface="+mn-ea"/>
                      <a:cs typeface="+mn-cs"/>
                    </a:defRPr>
                  </a:lvl3pPr>
                  <a:lvl4pPr marL="1371600" algn="l" rtl="0" eaLnBrk="0" fontAlgn="base" hangingPunct="0">
                    <a:lnSpc>
                      <a:spcPct val="90000"/>
                    </a:lnSpc>
                    <a:spcBef>
                      <a:spcPct val="0"/>
                    </a:spcBef>
                    <a:spcAft>
                      <a:spcPct val="0"/>
                    </a:spcAft>
                    <a:defRPr sz="1600" b="1" kern="1200">
                      <a:solidFill>
                        <a:schemeClr val="tx1"/>
                      </a:solidFill>
                      <a:latin typeface="Arial" pitchFamily="34" charset="0"/>
                      <a:ea typeface="+mn-ea"/>
                      <a:cs typeface="+mn-cs"/>
                    </a:defRPr>
                  </a:lvl4pPr>
                  <a:lvl5pPr marL="1828800" algn="l" rtl="0" eaLnBrk="0" fontAlgn="base" hangingPunct="0">
                    <a:lnSpc>
                      <a:spcPct val="90000"/>
                    </a:lnSpc>
                    <a:spcBef>
                      <a:spcPct val="0"/>
                    </a:spcBef>
                    <a:spcAft>
                      <a:spcPct val="0"/>
                    </a:spcAft>
                    <a:defRPr sz="1600" b="1" kern="1200">
                      <a:solidFill>
                        <a:schemeClr val="tx1"/>
                      </a:solidFill>
                      <a:latin typeface="Arial" pitchFamily="34" charset="0"/>
                      <a:ea typeface="+mn-ea"/>
                      <a:cs typeface="+mn-cs"/>
                    </a:defRPr>
                  </a:lvl5pPr>
                  <a:lvl6pPr marL="2286000" algn="l" defTabSz="914400" rtl="0" eaLnBrk="1" latinLnBrk="0" hangingPunct="1">
                    <a:defRPr sz="1600" b="1" kern="1200">
                      <a:solidFill>
                        <a:schemeClr val="tx1"/>
                      </a:solidFill>
                      <a:latin typeface="Arial" pitchFamily="34" charset="0"/>
                      <a:ea typeface="+mn-ea"/>
                      <a:cs typeface="+mn-cs"/>
                    </a:defRPr>
                  </a:lvl6pPr>
                  <a:lvl7pPr marL="2743200" algn="l" defTabSz="914400" rtl="0" eaLnBrk="1" latinLnBrk="0" hangingPunct="1">
                    <a:defRPr sz="1600" b="1" kern="1200">
                      <a:solidFill>
                        <a:schemeClr val="tx1"/>
                      </a:solidFill>
                      <a:latin typeface="Arial" pitchFamily="34" charset="0"/>
                      <a:ea typeface="+mn-ea"/>
                      <a:cs typeface="+mn-cs"/>
                    </a:defRPr>
                  </a:lvl7pPr>
                  <a:lvl8pPr marL="3200400" algn="l" defTabSz="914400" rtl="0" eaLnBrk="1" latinLnBrk="0" hangingPunct="1">
                    <a:defRPr sz="1600" b="1" kern="1200">
                      <a:solidFill>
                        <a:schemeClr val="tx1"/>
                      </a:solidFill>
                      <a:latin typeface="Arial" pitchFamily="34" charset="0"/>
                      <a:ea typeface="+mn-ea"/>
                      <a:cs typeface="+mn-cs"/>
                    </a:defRPr>
                  </a:lvl8pPr>
                  <a:lvl9pPr marL="3657600" algn="l" defTabSz="914400" rtl="0" eaLnBrk="1" latinLnBrk="0" hangingPunct="1">
                    <a:defRPr sz="1600" b="1" kern="1200">
                      <a:solidFill>
                        <a:schemeClr val="tx1"/>
                      </a:solidFill>
                      <a:latin typeface="Arial" pitchFamily="34" charset="0"/>
                      <a:ea typeface="+mn-ea"/>
                      <a:cs typeface="+mn-cs"/>
                    </a:defRPr>
                  </a:lvl9pPr>
                </a:lstStyle>
                <a:p>
                  <a:pPr>
                    <a:defRPr/>
                  </a:pPr>
                  <a:r>
                    <a:rPr lang="en-US" dirty="0" smtClean="0"/>
                    <a:t>    0x5</a:t>
                  </a:r>
                  <a:endParaRPr lang="en-US" dirty="0"/>
                </a:p>
              </p:txBody>
            </p:sp>
            <p:sp>
              <p:nvSpPr>
                <p:cNvPr id="92" name="Rectangle 91"/>
                <p:cNvSpPr>
                  <a:spLocks noChangeArrowheads="1"/>
                </p:cNvSpPr>
                <p:nvPr/>
              </p:nvSpPr>
              <p:spPr bwMode="auto">
                <a:xfrm>
                  <a:off x="3170" y="2047"/>
                  <a:ext cx="556" cy="162"/>
                </a:xfrm>
                <a:prstGeom prst="rect">
                  <a:avLst/>
                </a:prstGeom>
                <a:solidFill>
                  <a:schemeClr val="accent6">
                    <a:lumMod val="20000"/>
                    <a:lumOff val="80000"/>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90000"/>
                    </a:lnSpc>
                  </a:pPr>
                  <a:endParaRPr lang="en-US" sz="1600" b="1">
                    <a:latin typeface="Arial" pitchFamily="34" charset="0"/>
                  </a:endParaRPr>
                </a:p>
              </p:txBody>
            </p:sp>
            <p:sp>
              <p:nvSpPr>
                <p:cNvPr id="39978" name="Rectangle 92"/>
                <p:cNvSpPr>
                  <a:spLocks noChangeArrowheads="1"/>
                </p:cNvSpPr>
                <p:nvPr/>
              </p:nvSpPr>
              <p:spPr bwMode="auto">
                <a:xfrm>
                  <a:off x="3170" y="1694"/>
                  <a:ext cx="556" cy="17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90000"/>
                    </a:lnSpc>
                  </a:pPr>
                  <a:endParaRPr lang="en-US" sz="1600" b="1">
                    <a:latin typeface="Arial" pitchFamily="34" charset="0"/>
                  </a:endParaRPr>
                </a:p>
              </p:txBody>
            </p:sp>
          </p:grpSp>
          <p:sp>
            <p:nvSpPr>
              <p:cNvPr id="39973" name="Rectangle 87"/>
              <p:cNvSpPr>
                <a:spLocks noChangeArrowheads="1"/>
              </p:cNvSpPr>
              <p:nvPr/>
            </p:nvSpPr>
            <p:spPr bwMode="auto">
              <a:xfrm>
                <a:off x="3170" y="2408"/>
                <a:ext cx="556" cy="44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90000"/>
                  </a:lnSpc>
                </a:pPr>
                <a:endParaRPr lang="en-US" sz="1600" b="1">
                  <a:latin typeface="Arial" pitchFamily="34" charset="0"/>
                </a:endParaRPr>
              </a:p>
            </p:txBody>
          </p:sp>
          <p:sp>
            <p:nvSpPr>
              <p:cNvPr id="39974" name="Line 23"/>
              <p:cNvSpPr>
                <a:spLocks noChangeShapeType="1"/>
              </p:cNvSpPr>
              <p:nvPr/>
            </p:nvSpPr>
            <p:spPr bwMode="auto">
              <a:xfrm>
                <a:off x="3448" y="2488"/>
                <a:ext cx="0" cy="336"/>
              </a:xfrm>
              <a:prstGeom prst="line">
                <a:avLst/>
              </a:prstGeom>
              <a:noFill/>
              <a:ln w="254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9955" name="Rectangle 69"/>
            <p:cNvSpPr>
              <a:spLocks noChangeArrowheads="1"/>
            </p:cNvSpPr>
            <p:nvPr/>
          </p:nvSpPr>
          <p:spPr bwMode="auto">
            <a:xfrm>
              <a:off x="2602" y="2230"/>
              <a:ext cx="558"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90000"/>
                </a:lnSpc>
                <a:spcBef>
                  <a:spcPct val="50000"/>
                </a:spcBef>
              </a:pPr>
              <a:r>
                <a:rPr lang="en-US" sz="1400">
                  <a:latin typeface="Arial" pitchFamily="34" charset="0"/>
                </a:rPr>
                <a:t>0x20c</a:t>
              </a:r>
            </a:p>
          </p:txBody>
        </p:sp>
        <p:grpSp>
          <p:nvGrpSpPr>
            <p:cNvPr id="39956" name="Group 70"/>
            <p:cNvGrpSpPr>
              <a:grpSpLocks/>
            </p:cNvGrpSpPr>
            <p:nvPr/>
          </p:nvGrpSpPr>
          <p:grpSpPr bwMode="auto">
            <a:xfrm>
              <a:off x="4267" y="976"/>
              <a:ext cx="672" cy="407"/>
              <a:chOff x="4267" y="976"/>
              <a:chExt cx="672" cy="407"/>
            </a:xfrm>
          </p:grpSpPr>
          <p:sp>
            <p:nvSpPr>
              <p:cNvPr id="39966" name="Rectangle 80"/>
              <p:cNvSpPr>
                <a:spLocks noChangeArrowheads="1"/>
              </p:cNvSpPr>
              <p:nvPr/>
            </p:nvSpPr>
            <p:spPr bwMode="auto">
              <a:xfrm>
                <a:off x="4317" y="1182"/>
                <a:ext cx="548" cy="182"/>
              </a:xfrm>
              <a:prstGeom prst="rect">
                <a:avLst/>
              </a:prstGeom>
              <a:gradFill rotWithShape="0">
                <a:gsLst>
                  <a:gs pos="0">
                    <a:srgbClr val="FFFFFF"/>
                  </a:gs>
                  <a:gs pos="100000">
                    <a:srgbClr val="CECECE"/>
                  </a:gs>
                </a:gsLst>
                <a:path path="shape">
                  <a:fillToRect l="50000" t="50000" r="50000" b="50000"/>
                </a:path>
              </a:gradFill>
              <a:ln w="25400">
                <a:solidFill>
                  <a:schemeClr val="tx1"/>
                </a:solidFill>
                <a:miter lim="800000"/>
                <a:headEnd/>
                <a:tailEnd/>
              </a:ln>
              <a:effectLst>
                <a:outerShdw dist="107763" dir="2700000" algn="ctr" rotWithShape="0">
                  <a:schemeClr val="bg2"/>
                </a:outerShdw>
              </a:effectLst>
            </p:spPr>
            <p:txBody>
              <a:bodyPr wrap="none" anchor="ctr"/>
              <a:lstStyle/>
              <a:p>
                <a:pPr eaLnBrk="0" hangingPunct="0">
                  <a:lnSpc>
                    <a:spcPct val="90000"/>
                  </a:lnSpc>
                </a:pPr>
                <a:endParaRPr lang="en-US" sz="1600" b="1">
                  <a:latin typeface="Arial" pitchFamily="34" charset="0"/>
                </a:endParaRPr>
              </a:p>
            </p:txBody>
          </p:sp>
          <p:sp>
            <p:nvSpPr>
              <p:cNvPr id="39967" name="Rectangle 81"/>
              <p:cNvSpPr>
                <a:spLocks noChangeArrowheads="1"/>
              </p:cNvSpPr>
              <p:nvPr/>
            </p:nvSpPr>
            <p:spPr bwMode="auto">
              <a:xfrm>
                <a:off x="4267" y="976"/>
                <a:ext cx="67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90000"/>
                  </a:lnSpc>
                  <a:spcBef>
                    <a:spcPct val="50000"/>
                  </a:spcBef>
                </a:pPr>
                <a:r>
                  <a:rPr lang="en-US" sz="1600" b="1">
                    <a:latin typeface="Arial" pitchFamily="34" charset="0"/>
                  </a:rPr>
                  <a:t>r0</a:t>
                </a:r>
              </a:p>
            </p:txBody>
          </p:sp>
          <p:sp>
            <p:nvSpPr>
              <p:cNvPr id="39968" name="Rectangle 82"/>
              <p:cNvSpPr>
                <a:spLocks noChangeArrowheads="1"/>
              </p:cNvSpPr>
              <p:nvPr/>
            </p:nvSpPr>
            <p:spPr bwMode="auto">
              <a:xfrm>
                <a:off x="4315" y="1186"/>
                <a:ext cx="558"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90000"/>
                  </a:lnSpc>
                  <a:spcBef>
                    <a:spcPct val="50000"/>
                  </a:spcBef>
                </a:pPr>
                <a:r>
                  <a:rPr lang="en-US" sz="1600" b="1">
                    <a:latin typeface="Arial" pitchFamily="34" charset="0"/>
                  </a:rPr>
                  <a:t>0x5</a:t>
                </a:r>
              </a:p>
            </p:txBody>
          </p:sp>
        </p:grpSp>
        <p:sp>
          <p:nvSpPr>
            <p:cNvPr id="39957" name="Rectangle 71"/>
            <p:cNvSpPr>
              <a:spLocks noChangeArrowheads="1"/>
            </p:cNvSpPr>
            <p:nvPr/>
          </p:nvSpPr>
          <p:spPr bwMode="auto">
            <a:xfrm>
              <a:off x="4896" y="1048"/>
              <a:ext cx="672" cy="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90000"/>
                </a:lnSpc>
                <a:spcBef>
                  <a:spcPct val="50000"/>
                </a:spcBef>
              </a:pPr>
              <a:r>
                <a:rPr lang="en-US" sz="1600" b="1">
                  <a:latin typeface="Arial" pitchFamily="34" charset="0"/>
                </a:rPr>
                <a:t>Source</a:t>
              </a:r>
              <a:br>
                <a:rPr lang="en-US" sz="1600" b="1">
                  <a:latin typeface="Arial" pitchFamily="34" charset="0"/>
                </a:rPr>
              </a:br>
              <a:r>
                <a:rPr lang="en-US" sz="1600" b="1">
                  <a:latin typeface="Arial" pitchFamily="34" charset="0"/>
                </a:rPr>
                <a:t>Register</a:t>
              </a:r>
              <a:br>
                <a:rPr lang="en-US" sz="1600" b="1">
                  <a:latin typeface="Arial" pitchFamily="34" charset="0"/>
                </a:rPr>
              </a:br>
              <a:r>
                <a:rPr lang="en-US" sz="1600" b="1">
                  <a:latin typeface="Arial" pitchFamily="34" charset="0"/>
                </a:rPr>
                <a:t>for STR</a:t>
              </a:r>
            </a:p>
          </p:txBody>
        </p:sp>
        <p:sp>
          <p:nvSpPr>
            <p:cNvPr id="39958" name="Line 32"/>
            <p:cNvSpPr>
              <a:spLocks noChangeShapeType="1"/>
            </p:cNvSpPr>
            <p:nvPr/>
          </p:nvSpPr>
          <p:spPr bwMode="auto">
            <a:xfrm flipV="1">
              <a:off x="3730" y="1294"/>
              <a:ext cx="537" cy="1031"/>
            </a:xfrm>
            <a:prstGeom prst="line">
              <a:avLst/>
            </a:prstGeom>
            <a:noFill/>
            <a:ln w="254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9959" name="Group 73"/>
            <p:cNvGrpSpPr>
              <a:grpSpLocks/>
            </p:cNvGrpSpPr>
            <p:nvPr/>
          </p:nvGrpSpPr>
          <p:grpSpPr bwMode="auto">
            <a:xfrm>
              <a:off x="1546" y="2090"/>
              <a:ext cx="672" cy="410"/>
              <a:chOff x="1546" y="2090"/>
              <a:chExt cx="672" cy="410"/>
            </a:xfrm>
          </p:grpSpPr>
          <p:sp>
            <p:nvSpPr>
              <p:cNvPr id="39963" name="Rectangle 77"/>
              <p:cNvSpPr>
                <a:spLocks noChangeArrowheads="1"/>
              </p:cNvSpPr>
              <p:nvPr/>
            </p:nvSpPr>
            <p:spPr bwMode="auto">
              <a:xfrm>
                <a:off x="1608" y="2296"/>
                <a:ext cx="548" cy="182"/>
              </a:xfrm>
              <a:prstGeom prst="rect">
                <a:avLst/>
              </a:prstGeom>
              <a:gradFill rotWithShape="0">
                <a:gsLst>
                  <a:gs pos="0">
                    <a:srgbClr val="FFFFFF"/>
                  </a:gs>
                  <a:gs pos="100000">
                    <a:srgbClr val="CECECE"/>
                  </a:gs>
                </a:gsLst>
                <a:path path="shape">
                  <a:fillToRect l="50000" t="50000" r="50000" b="50000"/>
                </a:path>
              </a:gradFill>
              <a:ln w="25400">
                <a:solidFill>
                  <a:schemeClr val="tx1"/>
                </a:solidFill>
                <a:miter lim="800000"/>
                <a:headEnd/>
                <a:tailEnd/>
              </a:ln>
              <a:effectLst>
                <a:outerShdw dist="107763" dir="2700000" algn="ctr" rotWithShape="0">
                  <a:schemeClr val="bg2"/>
                </a:outerShdw>
              </a:effectLst>
            </p:spPr>
            <p:txBody>
              <a:bodyPr wrap="none" anchor="ctr"/>
              <a:lstStyle/>
              <a:p>
                <a:pPr eaLnBrk="0" hangingPunct="0">
                  <a:lnSpc>
                    <a:spcPct val="90000"/>
                  </a:lnSpc>
                </a:pPr>
                <a:endParaRPr lang="en-US" sz="1600" b="1">
                  <a:latin typeface="Arial" pitchFamily="34" charset="0"/>
                </a:endParaRPr>
              </a:p>
            </p:txBody>
          </p:sp>
          <p:sp>
            <p:nvSpPr>
              <p:cNvPr id="39964" name="Rectangle 78"/>
              <p:cNvSpPr>
                <a:spLocks noChangeArrowheads="1"/>
              </p:cNvSpPr>
              <p:nvPr/>
            </p:nvSpPr>
            <p:spPr bwMode="auto">
              <a:xfrm>
                <a:off x="1546" y="2090"/>
                <a:ext cx="67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90000"/>
                  </a:lnSpc>
                  <a:spcBef>
                    <a:spcPct val="50000"/>
                  </a:spcBef>
                </a:pPr>
                <a:r>
                  <a:rPr lang="en-US" sz="1600" b="1">
                    <a:latin typeface="Arial" pitchFamily="34" charset="0"/>
                  </a:rPr>
                  <a:t>Offset</a:t>
                </a:r>
              </a:p>
            </p:txBody>
          </p:sp>
          <p:sp>
            <p:nvSpPr>
              <p:cNvPr id="39965" name="Rectangle 79"/>
              <p:cNvSpPr>
                <a:spLocks noChangeArrowheads="1"/>
              </p:cNvSpPr>
              <p:nvPr/>
            </p:nvSpPr>
            <p:spPr bwMode="auto">
              <a:xfrm>
                <a:off x="1598" y="2303"/>
                <a:ext cx="558"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90000"/>
                  </a:lnSpc>
                  <a:spcBef>
                    <a:spcPct val="50000"/>
                  </a:spcBef>
                </a:pPr>
                <a:r>
                  <a:rPr lang="en-US" sz="1600" b="1">
                    <a:latin typeface="Arial" pitchFamily="34" charset="0"/>
                  </a:rPr>
                  <a:t>12</a:t>
                </a:r>
              </a:p>
            </p:txBody>
          </p:sp>
        </p:grpSp>
        <p:sp>
          <p:nvSpPr>
            <p:cNvPr id="39960" name="Rectangle 74"/>
            <p:cNvSpPr>
              <a:spLocks noChangeArrowheads="1"/>
            </p:cNvSpPr>
            <p:nvPr/>
          </p:nvSpPr>
          <p:spPr bwMode="auto">
            <a:xfrm>
              <a:off x="2596" y="1702"/>
              <a:ext cx="558"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90000"/>
                </a:lnSpc>
                <a:spcBef>
                  <a:spcPct val="50000"/>
                </a:spcBef>
              </a:pPr>
              <a:r>
                <a:rPr lang="en-US" sz="1400">
                  <a:latin typeface="Arial" pitchFamily="34" charset="0"/>
                </a:rPr>
                <a:t>0x200</a:t>
              </a:r>
            </a:p>
          </p:txBody>
        </p:sp>
        <p:sp>
          <p:nvSpPr>
            <p:cNvPr id="39961" name="Line 38"/>
            <p:cNvSpPr>
              <a:spLocks noChangeShapeType="1"/>
            </p:cNvSpPr>
            <p:nvPr/>
          </p:nvSpPr>
          <p:spPr bwMode="auto">
            <a:xfrm>
              <a:off x="1832" y="1779"/>
              <a:ext cx="0" cy="311"/>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62" name="Line 39"/>
            <p:cNvSpPr>
              <a:spLocks noChangeShapeType="1"/>
            </p:cNvSpPr>
            <p:nvPr/>
          </p:nvSpPr>
          <p:spPr bwMode="auto">
            <a:xfrm>
              <a:off x="2236" y="2402"/>
              <a:ext cx="426"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9948"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F00A2B0B-9248-498D-9B27-68301D64FAC5}" type="slidenum">
              <a:rPr lang="en-US">
                <a:solidFill>
                  <a:srgbClr val="898989"/>
                </a:solidFill>
              </a:rPr>
              <a:pPr eaLnBrk="1" hangingPunct="1"/>
              <a:t>79</a:t>
            </a:fld>
            <a:endParaRPr lang="en-US">
              <a:solidFill>
                <a:srgbClr val="898989"/>
              </a:solidFill>
            </a:endParaRPr>
          </a:p>
        </p:txBody>
      </p:sp>
      <p:sp>
        <p:nvSpPr>
          <p:cNvPr id="39949" name="Rectangle 3"/>
          <p:cNvSpPr txBox="1">
            <a:spLocks/>
          </p:cNvSpPr>
          <p:nvPr/>
        </p:nvSpPr>
        <p:spPr bwMode="auto">
          <a:xfrm>
            <a:off x="228600" y="1065213"/>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spcBef>
                <a:spcPct val="20000"/>
              </a:spcBef>
              <a:buFont typeface="Arial" pitchFamily="34" charset="0"/>
              <a:buNone/>
            </a:pPr>
            <a:r>
              <a:rPr lang="en-US" sz="2400" b="1" i="1" u="sng"/>
              <a:t>Pre-indexed Addressing Mode with WriteBack</a:t>
            </a:r>
          </a:p>
        </p:txBody>
      </p:sp>
      <p:sp>
        <p:nvSpPr>
          <p:cNvPr id="39950" name="Rectangle 2"/>
          <p:cNvSpPr txBox="1">
            <a:spLocks noChangeArrowheads="1"/>
          </p:cNvSpPr>
          <p:nvPr/>
        </p:nvSpPr>
        <p:spPr bwMode="auto">
          <a:xfrm>
            <a:off x="457200" y="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r>
              <a:rPr lang="en-GB" altLang="zh-TW" sz="3600" dirty="0" smtClean="0">
                <a:solidFill>
                  <a:srgbClr val="0000FF"/>
                </a:solidFill>
              </a:rPr>
              <a:t>Pre-indexed with </a:t>
            </a:r>
            <a:r>
              <a:rPr lang="en-GB" altLang="zh-TW" sz="3600" dirty="0" err="1" smtClean="0">
                <a:solidFill>
                  <a:srgbClr val="0000FF"/>
                </a:solidFill>
              </a:rPr>
              <a:t>WriteBack</a:t>
            </a:r>
            <a:endParaRPr lang="en-GB" altLang="zh-TW" sz="3600" dirty="0">
              <a:solidFill>
                <a:srgbClr val="002060"/>
              </a:solidFill>
            </a:endParaRPr>
          </a:p>
          <a:p>
            <a:pPr algn="ctr" eaLnBrk="1" hangingPunct="1"/>
            <a:r>
              <a:rPr lang="en-GB" altLang="zh-TW" sz="2800" i="1" dirty="0">
                <a:solidFill>
                  <a:srgbClr val="FF0000"/>
                </a:solidFill>
              </a:rPr>
              <a:t>LDR/STR &lt;Rd&gt;,&lt;</a:t>
            </a:r>
            <a:r>
              <a:rPr lang="en-GB" altLang="zh-TW" sz="2800" i="1" dirty="0" err="1">
                <a:solidFill>
                  <a:srgbClr val="FF0000"/>
                </a:solidFill>
              </a:rPr>
              <a:t>addressing_mode</a:t>
            </a:r>
            <a:r>
              <a:rPr lang="en-GB" altLang="zh-TW" sz="2800" i="1" dirty="0">
                <a:solidFill>
                  <a:srgbClr val="FF0000"/>
                </a:solidFill>
              </a:rPr>
              <a:t>&gt;</a:t>
            </a:r>
            <a:endParaRPr lang="en-GB" altLang="zh-TW" sz="2800" b="1" i="1" dirty="0">
              <a:solidFill>
                <a:srgbClr val="FF0000"/>
              </a:solidFill>
            </a:endParaRPr>
          </a:p>
          <a:p>
            <a:pPr algn="ctr" eaLnBrk="1" hangingPunct="1"/>
            <a:endParaRPr lang="en-US" altLang="zh-TW" sz="4400" b="1" dirty="0">
              <a:solidFill>
                <a:srgbClr val="002060"/>
              </a:solidFill>
            </a:endParaRPr>
          </a:p>
        </p:txBody>
      </p:sp>
    </p:spTree>
    <p:extLst>
      <p:ext uri="{BB962C8B-B14F-4D97-AF65-F5344CB8AC3E}">
        <p14:creationId xmlns:p14="http://schemas.microsoft.com/office/powerpoint/2010/main" val="3394209975"/>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idx="1"/>
          </p:nvPr>
        </p:nvSpPr>
        <p:spPr>
          <a:xfrm>
            <a:off x="457200" y="1219200"/>
            <a:ext cx="8229600" cy="4876800"/>
          </a:xfrm>
        </p:spPr>
        <p:txBody>
          <a:bodyPr/>
          <a:lstStyle/>
          <a:p>
            <a:pPr eaLnBrk="1" hangingPunct="1"/>
            <a:r>
              <a:rPr lang="en-US" sz="2400" smtClean="0"/>
              <a:t>Recent advances in compiler technology, compiler capability  and memory speed and fabrication technology blurs the line between RISC and CISC </a:t>
            </a:r>
          </a:p>
          <a:p>
            <a:pPr eaLnBrk="1" hangingPunct="1">
              <a:spcBef>
                <a:spcPts val="1800"/>
              </a:spcBef>
            </a:pPr>
            <a:r>
              <a:rPr lang="en-US" sz="2400" smtClean="0"/>
              <a:t>Most modern microprocessor is a hybrid. </a:t>
            </a:r>
          </a:p>
          <a:p>
            <a:pPr lvl="1" eaLnBrk="1" hangingPunct="1">
              <a:spcBef>
                <a:spcPts val="1800"/>
              </a:spcBef>
            </a:pPr>
            <a:r>
              <a:rPr lang="en-US" sz="2000" smtClean="0"/>
              <a:t>Modern RISC supports chips as much instructions as yesterday’s CISC chips. </a:t>
            </a:r>
          </a:p>
          <a:p>
            <a:pPr lvl="1" eaLnBrk="1" hangingPunct="1">
              <a:spcBef>
                <a:spcPts val="1800"/>
              </a:spcBef>
            </a:pPr>
            <a:r>
              <a:rPr lang="en-US" sz="2000" smtClean="0"/>
              <a:t>Many CISC chips use many techniques which are previously only limited to RISC such as pipelining. </a:t>
            </a:r>
          </a:p>
          <a:p>
            <a:pPr lvl="1" eaLnBrk="1" hangingPunct="1">
              <a:spcBef>
                <a:spcPts val="1800"/>
              </a:spcBef>
            </a:pPr>
            <a:r>
              <a:rPr lang="en-US" sz="2000" smtClean="0"/>
              <a:t>CISC and RISC systems are becoming more and more alike.</a:t>
            </a:r>
          </a:p>
        </p:txBody>
      </p:sp>
      <p:sp>
        <p:nvSpPr>
          <p:cNvPr id="1229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F9B69EF8-06A9-4D1E-B82E-C9482BB9D56B}" type="slidenum">
              <a:rPr lang="en-US" smtClean="0">
                <a:solidFill>
                  <a:srgbClr val="898989"/>
                </a:solidFill>
              </a:rPr>
              <a:pPr eaLnBrk="1" hangingPunct="1"/>
              <a:t>8</a:t>
            </a:fld>
            <a:endParaRPr lang="en-US" smtClean="0">
              <a:solidFill>
                <a:srgbClr val="898989"/>
              </a:solidFill>
            </a:endParaRPr>
          </a:p>
        </p:txBody>
      </p:sp>
      <p:sp>
        <p:nvSpPr>
          <p:cNvPr id="6" name="Title 1"/>
          <p:cNvSpPr>
            <a:spLocks noGrp="1"/>
          </p:cNvSpPr>
          <p:nvPr>
            <p:ph type="title"/>
          </p:nvPr>
        </p:nvSpPr>
        <p:spPr/>
        <p:txBody>
          <a:bodyPr rtlCol="0">
            <a:normAutofit fontScale="90000"/>
          </a:bodyPr>
          <a:lstStyle/>
          <a:p>
            <a:pPr eaLnBrk="1" fontAlgn="auto" hangingPunct="1">
              <a:spcAft>
                <a:spcPts val="0"/>
              </a:spcAft>
              <a:defRPr/>
            </a:pPr>
            <a:r>
              <a:rPr lang="en-US" dirty="0" smtClean="0">
                <a:solidFill>
                  <a:srgbClr val="0000FF"/>
                </a:solidFill>
              </a:rPr>
              <a:t>Hybrid Processors</a:t>
            </a:r>
            <a:endParaRPr lang="en-US" dirty="0">
              <a:solidFill>
                <a:srgbClr val="0000FF"/>
              </a:solidFill>
            </a:endParaRPr>
          </a:p>
        </p:txBody>
      </p:sp>
    </p:spTree>
    <p:extLst>
      <p:ext uri="{BB962C8B-B14F-4D97-AF65-F5344CB8AC3E}">
        <p14:creationId xmlns:p14="http://schemas.microsoft.com/office/powerpoint/2010/main" val="228090964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690563" y="6243638"/>
            <a:ext cx="1903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40963" name="Rectangle 3"/>
          <p:cNvSpPr>
            <a:spLocks noChangeArrowheads="1"/>
          </p:cNvSpPr>
          <p:nvPr/>
        </p:nvSpPr>
        <p:spPr bwMode="auto">
          <a:xfrm>
            <a:off x="3125788" y="6243638"/>
            <a:ext cx="289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40964" name="Rectangle 4"/>
          <p:cNvSpPr>
            <a:spLocks noChangeArrowheads="1"/>
          </p:cNvSpPr>
          <p:nvPr/>
        </p:nvSpPr>
        <p:spPr bwMode="auto">
          <a:xfrm>
            <a:off x="690563" y="6243638"/>
            <a:ext cx="1903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40965" name="Rectangle 5"/>
          <p:cNvSpPr>
            <a:spLocks noChangeArrowheads="1"/>
          </p:cNvSpPr>
          <p:nvPr/>
        </p:nvSpPr>
        <p:spPr bwMode="auto">
          <a:xfrm>
            <a:off x="3125788" y="6243638"/>
            <a:ext cx="289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40966" name="Rectangle 1"/>
          <p:cNvSpPr>
            <a:spLocks noChangeArrowheads="1"/>
          </p:cNvSpPr>
          <p:nvPr/>
        </p:nvSpPr>
        <p:spPr bwMode="auto">
          <a:xfrm>
            <a:off x="228600" y="1598613"/>
            <a:ext cx="25273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t>More examples:</a:t>
            </a:r>
          </a:p>
          <a:p>
            <a:pPr>
              <a:buFont typeface="Arial" pitchFamily="34" charset="0"/>
              <a:buChar char="•"/>
            </a:pPr>
            <a:endParaRPr lang="en-US" sz="2800"/>
          </a:p>
        </p:txBody>
      </p:sp>
      <p:sp>
        <p:nvSpPr>
          <p:cNvPr id="40967" name="Rectangle 10"/>
          <p:cNvSpPr>
            <a:spLocks noChangeArrowheads="1"/>
          </p:cNvSpPr>
          <p:nvPr/>
        </p:nvSpPr>
        <p:spPr bwMode="auto">
          <a:xfrm>
            <a:off x="304800" y="2171700"/>
            <a:ext cx="4194175"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457200" indent="-457200">
              <a:buFont typeface="Arial" pitchFamily="34" charset="0"/>
              <a:buChar char="•"/>
            </a:pPr>
            <a:r>
              <a:rPr lang="en-US" sz="2800"/>
              <a:t>LDR R0, [R1, #4]!</a:t>
            </a:r>
          </a:p>
          <a:p>
            <a:pPr marL="457200" indent="-457200">
              <a:buFont typeface="Arial" pitchFamily="34" charset="0"/>
              <a:buChar char="•"/>
            </a:pPr>
            <a:endParaRPr lang="en-US" sz="2800"/>
          </a:p>
          <a:p>
            <a:pPr marL="457200" indent="-457200">
              <a:buFont typeface="Arial" pitchFamily="34" charset="0"/>
              <a:buChar char="•"/>
            </a:pPr>
            <a:endParaRPr lang="en-US" sz="2800"/>
          </a:p>
          <a:p>
            <a:pPr marL="457200" indent="-457200">
              <a:buFont typeface="Arial" pitchFamily="34" charset="0"/>
              <a:buChar char="•"/>
            </a:pPr>
            <a:r>
              <a:rPr lang="en-US" sz="2800"/>
              <a:t>LDR R0, [R1, R2]!</a:t>
            </a:r>
          </a:p>
          <a:p>
            <a:pPr marL="457200" indent="-457200">
              <a:buFont typeface="Arial" pitchFamily="34" charset="0"/>
              <a:buChar char="•"/>
            </a:pPr>
            <a:endParaRPr lang="en-US" sz="2800"/>
          </a:p>
          <a:p>
            <a:pPr marL="457200" indent="-457200">
              <a:buFont typeface="Arial" pitchFamily="34" charset="0"/>
              <a:buChar char="•"/>
            </a:pPr>
            <a:endParaRPr lang="en-US" sz="2800"/>
          </a:p>
          <a:p>
            <a:pPr marL="457200" indent="-457200">
              <a:buFont typeface="Arial" pitchFamily="34" charset="0"/>
              <a:buChar char="•"/>
            </a:pPr>
            <a:endParaRPr lang="en-US" sz="2800"/>
          </a:p>
          <a:p>
            <a:pPr marL="457200" indent="-457200">
              <a:buFont typeface="Arial" pitchFamily="34" charset="0"/>
              <a:buChar char="•"/>
            </a:pPr>
            <a:r>
              <a:rPr lang="en-US" sz="2800"/>
              <a:t>LDR R0, [R1, R2, LSL #2]!</a:t>
            </a:r>
          </a:p>
        </p:txBody>
      </p:sp>
      <p:sp>
        <p:nvSpPr>
          <p:cNvPr id="40968" name="Rectangle 11"/>
          <p:cNvSpPr>
            <a:spLocks noChangeArrowheads="1"/>
          </p:cNvSpPr>
          <p:nvPr/>
        </p:nvSpPr>
        <p:spPr bwMode="auto">
          <a:xfrm>
            <a:off x="4721225" y="2173288"/>
            <a:ext cx="3500438"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t>R0 </a:t>
            </a:r>
            <a:r>
              <a:rPr lang="en-US" sz="2800">
                <a:sym typeface="Wingdings" pitchFamily="2" charset="2"/>
              </a:rPr>
              <a:t> M[R1+4] </a:t>
            </a:r>
          </a:p>
          <a:p>
            <a:r>
              <a:rPr lang="en-US" sz="2800">
                <a:sym typeface="Wingdings" pitchFamily="2" charset="2"/>
              </a:rPr>
              <a:t>R1  R1 + 4</a:t>
            </a:r>
          </a:p>
          <a:p>
            <a:endParaRPr lang="en-US" sz="2800">
              <a:sym typeface="Wingdings" pitchFamily="2" charset="2"/>
            </a:endParaRPr>
          </a:p>
          <a:p>
            <a:r>
              <a:rPr lang="en-US" sz="2800">
                <a:sym typeface="Wingdings" pitchFamily="2" charset="2"/>
              </a:rPr>
              <a:t>R0  M[R1+ R2]</a:t>
            </a:r>
          </a:p>
          <a:p>
            <a:r>
              <a:rPr lang="en-US" sz="2800">
                <a:sym typeface="Wingdings" pitchFamily="2" charset="2"/>
              </a:rPr>
              <a:t>R1  R1 + R2</a:t>
            </a:r>
          </a:p>
          <a:p>
            <a:r>
              <a:rPr lang="en-US" sz="2800">
                <a:sym typeface="Wingdings" pitchFamily="2" charset="2"/>
              </a:rPr>
              <a:t>R2 is unchanged</a:t>
            </a:r>
          </a:p>
          <a:p>
            <a:endParaRPr lang="en-US" sz="2800">
              <a:sym typeface="Wingdings" pitchFamily="2" charset="2"/>
            </a:endParaRPr>
          </a:p>
          <a:p>
            <a:r>
              <a:rPr lang="en-US" sz="2800">
                <a:sym typeface="Wingdings" pitchFamily="2" charset="2"/>
              </a:rPr>
              <a:t>R0  M[R1+LSL(R2,2)]</a:t>
            </a:r>
          </a:p>
          <a:p>
            <a:r>
              <a:rPr lang="en-US" sz="2800">
                <a:sym typeface="Wingdings" pitchFamily="2" charset="2"/>
              </a:rPr>
              <a:t>R1 R1 + LSL(R2, 2)</a:t>
            </a:r>
          </a:p>
          <a:p>
            <a:r>
              <a:rPr lang="en-US" sz="2800">
                <a:sym typeface="Wingdings" pitchFamily="2" charset="2"/>
              </a:rPr>
              <a:t>R2 is unchanged</a:t>
            </a:r>
            <a:endParaRPr lang="en-US" sz="2800"/>
          </a:p>
        </p:txBody>
      </p:sp>
      <p:sp>
        <p:nvSpPr>
          <p:cNvPr id="40969"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2F1BD815-6CA6-499D-B683-508204D550B0}" type="slidenum">
              <a:rPr lang="en-US">
                <a:solidFill>
                  <a:srgbClr val="898989"/>
                </a:solidFill>
              </a:rPr>
              <a:pPr eaLnBrk="1" hangingPunct="1"/>
              <a:t>80</a:t>
            </a:fld>
            <a:endParaRPr lang="en-US">
              <a:solidFill>
                <a:srgbClr val="898989"/>
              </a:solidFill>
            </a:endParaRPr>
          </a:p>
        </p:txBody>
      </p:sp>
      <p:sp>
        <p:nvSpPr>
          <p:cNvPr id="40970" name="Rectangle 3"/>
          <p:cNvSpPr txBox="1">
            <a:spLocks/>
          </p:cNvSpPr>
          <p:nvPr/>
        </p:nvSpPr>
        <p:spPr bwMode="auto">
          <a:xfrm>
            <a:off x="228600" y="1065213"/>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spcBef>
                <a:spcPct val="20000"/>
              </a:spcBef>
              <a:buFont typeface="Arial" pitchFamily="34" charset="0"/>
              <a:buNone/>
            </a:pPr>
            <a:r>
              <a:rPr lang="en-US" sz="2400" b="1" i="1" u="sng"/>
              <a:t>Pre-indexed Addressing Mode with WriteBack</a:t>
            </a:r>
          </a:p>
        </p:txBody>
      </p:sp>
      <p:sp>
        <p:nvSpPr>
          <p:cNvPr id="40971" name="Rectangle 2"/>
          <p:cNvSpPr txBox="1">
            <a:spLocks noChangeArrowheads="1"/>
          </p:cNvSpPr>
          <p:nvPr/>
        </p:nvSpPr>
        <p:spPr bwMode="auto">
          <a:xfrm>
            <a:off x="457200" y="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r>
              <a:rPr lang="en-GB" altLang="zh-TW" sz="3600" dirty="0">
                <a:solidFill>
                  <a:srgbClr val="0000FF"/>
                </a:solidFill>
              </a:rPr>
              <a:t>Pre-indexed </a:t>
            </a:r>
            <a:r>
              <a:rPr lang="en-GB" altLang="zh-TW" sz="3600" dirty="0" smtClean="0">
                <a:solidFill>
                  <a:srgbClr val="0000FF"/>
                </a:solidFill>
              </a:rPr>
              <a:t>with </a:t>
            </a:r>
            <a:r>
              <a:rPr lang="en-GB" altLang="zh-TW" sz="3600" dirty="0" err="1" smtClean="0">
                <a:solidFill>
                  <a:srgbClr val="0000FF"/>
                </a:solidFill>
              </a:rPr>
              <a:t>WriteBack</a:t>
            </a:r>
            <a:endParaRPr lang="en-GB" altLang="zh-TW" sz="3600" dirty="0" smtClean="0">
              <a:solidFill>
                <a:srgbClr val="0000FF"/>
              </a:solidFill>
            </a:endParaRPr>
          </a:p>
          <a:p>
            <a:pPr algn="ctr" eaLnBrk="1" hangingPunct="1"/>
            <a:r>
              <a:rPr lang="en-GB" altLang="zh-TW" sz="2800" i="1" dirty="0" smtClean="0">
                <a:solidFill>
                  <a:srgbClr val="FF0000"/>
                </a:solidFill>
              </a:rPr>
              <a:t>LDR/STR </a:t>
            </a:r>
            <a:r>
              <a:rPr lang="en-GB" altLang="zh-TW" sz="2800" i="1" dirty="0">
                <a:solidFill>
                  <a:srgbClr val="FF0000"/>
                </a:solidFill>
              </a:rPr>
              <a:t>&lt;Rd&gt;,&lt;</a:t>
            </a:r>
            <a:r>
              <a:rPr lang="en-GB" altLang="zh-TW" sz="2800" i="1" dirty="0" err="1">
                <a:solidFill>
                  <a:srgbClr val="FF0000"/>
                </a:solidFill>
              </a:rPr>
              <a:t>addressing_mode</a:t>
            </a:r>
            <a:r>
              <a:rPr lang="en-GB" altLang="zh-TW" sz="2800" i="1" dirty="0">
                <a:solidFill>
                  <a:srgbClr val="FF0000"/>
                </a:solidFill>
              </a:rPr>
              <a:t>&gt;</a:t>
            </a:r>
            <a:endParaRPr lang="en-GB" altLang="zh-TW" sz="2800" b="1" i="1" dirty="0">
              <a:solidFill>
                <a:srgbClr val="FF0000"/>
              </a:solidFill>
            </a:endParaRPr>
          </a:p>
          <a:p>
            <a:pPr algn="ctr" eaLnBrk="1" hangingPunct="1"/>
            <a:endParaRPr lang="en-US" altLang="zh-TW" sz="4400" b="1" dirty="0">
              <a:solidFill>
                <a:srgbClr val="002060"/>
              </a:solidFill>
            </a:endParaRPr>
          </a:p>
        </p:txBody>
      </p:sp>
    </p:spTree>
    <p:extLst>
      <p:ext uri="{BB962C8B-B14F-4D97-AF65-F5344CB8AC3E}">
        <p14:creationId xmlns:p14="http://schemas.microsoft.com/office/powerpoint/2010/main" val="3104364018"/>
      </p:ext>
    </p:extLst>
  </p:cSld>
  <p:clrMapOvr>
    <a:masterClrMapping/>
  </p:clrMapOvr>
  <p:transition spd="slow"/>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690563" y="6243638"/>
            <a:ext cx="1903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41987" name="Rectangle 3"/>
          <p:cNvSpPr>
            <a:spLocks noChangeArrowheads="1"/>
          </p:cNvSpPr>
          <p:nvPr/>
        </p:nvSpPr>
        <p:spPr bwMode="auto">
          <a:xfrm>
            <a:off x="3125788" y="6243638"/>
            <a:ext cx="289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41988" name="Rectangle 4"/>
          <p:cNvSpPr>
            <a:spLocks noChangeArrowheads="1"/>
          </p:cNvSpPr>
          <p:nvPr/>
        </p:nvSpPr>
        <p:spPr bwMode="auto">
          <a:xfrm>
            <a:off x="690563" y="6243638"/>
            <a:ext cx="1903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41989" name="Rectangle 5"/>
          <p:cNvSpPr>
            <a:spLocks noChangeArrowheads="1"/>
          </p:cNvSpPr>
          <p:nvPr/>
        </p:nvSpPr>
        <p:spPr bwMode="auto">
          <a:xfrm>
            <a:off x="3125788" y="6243638"/>
            <a:ext cx="289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grpSp>
        <p:nvGrpSpPr>
          <p:cNvPr id="41990" name="Group 13"/>
          <p:cNvGrpSpPr>
            <a:grpSpLocks/>
          </p:cNvGrpSpPr>
          <p:nvPr/>
        </p:nvGrpSpPr>
        <p:grpSpPr bwMode="auto">
          <a:xfrm>
            <a:off x="735013" y="3079750"/>
            <a:ext cx="2214562" cy="754063"/>
            <a:chOff x="205" y="994"/>
            <a:chExt cx="1395" cy="475"/>
          </a:xfrm>
        </p:grpSpPr>
        <p:sp>
          <p:nvSpPr>
            <p:cNvPr id="42028" name="Rectangle 47"/>
            <p:cNvSpPr>
              <a:spLocks noChangeArrowheads="1"/>
            </p:cNvSpPr>
            <p:nvPr/>
          </p:nvSpPr>
          <p:spPr bwMode="auto">
            <a:xfrm>
              <a:off x="975" y="1214"/>
              <a:ext cx="553" cy="190"/>
            </a:xfrm>
            <a:prstGeom prst="rect">
              <a:avLst/>
            </a:prstGeom>
            <a:gradFill rotWithShape="0">
              <a:gsLst>
                <a:gs pos="0">
                  <a:srgbClr val="FFFFFF"/>
                </a:gs>
                <a:gs pos="100000">
                  <a:srgbClr val="CECECE"/>
                </a:gs>
              </a:gsLst>
              <a:path path="shape">
                <a:fillToRect l="50000" t="50000" r="50000" b="50000"/>
              </a:path>
            </a:gradFill>
            <a:ln w="25400">
              <a:solidFill>
                <a:schemeClr val="tx1"/>
              </a:solidFill>
              <a:miter lim="800000"/>
              <a:headEnd/>
              <a:tailEnd/>
            </a:ln>
            <a:effectLst>
              <a:outerShdw dist="107763" dir="2700000" algn="ctr" rotWithShape="0">
                <a:schemeClr val="bg2"/>
              </a:outerShdw>
            </a:effectLst>
          </p:spPr>
          <p:txBody>
            <a:bodyPr wrap="none" anchor="ctr"/>
            <a:lstStyle/>
            <a:p>
              <a:pPr eaLnBrk="0" hangingPunct="0">
                <a:lnSpc>
                  <a:spcPct val="90000"/>
                </a:lnSpc>
              </a:pPr>
              <a:endParaRPr lang="en-US" sz="1600" b="1">
                <a:latin typeface="Arial" pitchFamily="34" charset="0"/>
              </a:endParaRPr>
            </a:p>
          </p:txBody>
        </p:sp>
        <p:sp>
          <p:nvSpPr>
            <p:cNvPr id="42029" name="Rectangle 48"/>
            <p:cNvSpPr>
              <a:spLocks noChangeArrowheads="1"/>
            </p:cNvSpPr>
            <p:nvPr/>
          </p:nvSpPr>
          <p:spPr bwMode="auto">
            <a:xfrm>
              <a:off x="928" y="1000"/>
              <a:ext cx="67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90000"/>
                </a:lnSpc>
                <a:spcBef>
                  <a:spcPct val="50000"/>
                </a:spcBef>
              </a:pPr>
              <a:r>
                <a:rPr lang="en-US" sz="1600" b="1">
                  <a:latin typeface="Arial" pitchFamily="34" charset="0"/>
                </a:rPr>
                <a:t>r1</a:t>
              </a:r>
            </a:p>
          </p:txBody>
        </p:sp>
        <p:sp>
          <p:nvSpPr>
            <p:cNvPr id="42030" name="Rectangle 49"/>
            <p:cNvSpPr>
              <a:spLocks noChangeArrowheads="1"/>
            </p:cNvSpPr>
            <p:nvPr/>
          </p:nvSpPr>
          <p:spPr bwMode="auto">
            <a:xfrm>
              <a:off x="972" y="1200"/>
              <a:ext cx="558"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90000"/>
                </a:lnSpc>
                <a:spcBef>
                  <a:spcPct val="50000"/>
                </a:spcBef>
              </a:pPr>
              <a:r>
                <a:rPr lang="en-US" sz="1600" b="1">
                  <a:latin typeface="Arial" pitchFamily="34" charset="0"/>
                </a:rPr>
                <a:t>0x200</a:t>
              </a:r>
            </a:p>
          </p:txBody>
        </p:sp>
        <p:sp>
          <p:nvSpPr>
            <p:cNvPr id="42031" name="Rectangle 50"/>
            <p:cNvSpPr>
              <a:spLocks noChangeArrowheads="1"/>
            </p:cNvSpPr>
            <p:nvPr/>
          </p:nvSpPr>
          <p:spPr bwMode="auto">
            <a:xfrm>
              <a:off x="205" y="994"/>
              <a:ext cx="672" cy="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90000"/>
                </a:lnSpc>
                <a:spcBef>
                  <a:spcPct val="50000"/>
                </a:spcBef>
              </a:pPr>
              <a:r>
                <a:rPr lang="en-US" sz="1600" b="1">
                  <a:latin typeface="Arial" pitchFamily="34" charset="0"/>
                </a:rPr>
                <a:t>Original</a:t>
              </a:r>
              <a:br>
                <a:rPr lang="en-US" sz="1600" b="1">
                  <a:latin typeface="Arial" pitchFamily="34" charset="0"/>
                </a:rPr>
              </a:br>
              <a:r>
                <a:rPr lang="en-US" sz="1600" b="1">
                  <a:latin typeface="Arial" pitchFamily="34" charset="0"/>
                </a:rPr>
                <a:t>Base</a:t>
              </a:r>
              <a:br>
                <a:rPr lang="en-US" sz="1600" b="1">
                  <a:latin typeface="Arial" pitchFamily="34" charset="0"/>
                </a:rPr>
              </a:br>
              <a:r>
                <a:rPr lang="en-US" sz="1600" b="1">
                  <a:latin typeface="Arial" pitchFamily="34" charset="0"/>
                </a:rPr>
                <a:t>Register</a:t>
              </a:r>
            </a:p>
          </p:txBody>
        </p:sp>
      </p:grpSp>
      <p:sp>
        <p:nvSpPr>
          <p:cNvPr id="41991" name="Line 13"/>
          <p:cNvSpPr>
            <a:spLocks noChangeShapeType="1"/>
          </p:cNvSpPr>
          <p:nvPr/>
        </p:nvSpPr>
        <p:spPr bwMode="auto">
          <a:xfrm>
            <a:off x="3829050" y="4062413"/>
            <a:ext cx="827088"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92" name="Rectangle 15"/>
          <p:cNvSpPr>
            <a:spLocks noChangeArrowheads="1"/>
          </p:cNvSpPr>
          <p:nvPr/>
        </p:nvSpPr>
        <p:spPr bwMode="auto">
          <a:xfrm>
            <a:off x="5202238" y="2971800"/>
            <a:ext cx="1076325"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90000"/>
              </a:lnSpc>
              <a:spcBef>
                <a:spcPct val="50000"/>
              </a:spcBef>
            </a:pPr>
            <a:r>
              <a:rPr lang="en-US" sz="1600" b="1">
                <a:latin typeface="Arial" pitchFamily="34" charset="0"/>
              </a:rPr>
              <a:t>Memory</a:t>
            </a:r>
          </a:p>
        </p:txBody>
      </p:sp>
      <p:grpSp>
        <p:nvGrpSpPr>
          <p:cNvPr id="41993" name="Group 16"/>
          <p:cNvGrpSpPr>
            <a:grpSpLocks/>
          </p:cNvGrpSpPr>
          <p:nvPr/>
        </p:nvGrpSpPr>
        <p:grpSpPr bwMode="auto">
          <a:xfrm>
            <a:off x="5272088" y="3376613"/>
            <a:ext cx="893762" cy="2206625"/>
            <a:chOff x="3180" y="1283"/>
            <a:chExt cx="563" cy="1390"/>
          </a:xfrm>
        </p:grpSpPr>
        <p:sp>
          <p:nvSpPr>
            <p:cNvPr id="42018" name="Rectangle 37"/>
            <p:cNvSpPr>
              <a:spLocks noChangeArrowheads="1"/>
            </p:cNvSpPr>
            <p:nvPr/>
          </p:nvSpPr>
          <p:spPr bwMode="auto">
            <a:xfrm>
              <a:off x="3182" y="1283"/>
              <a:ext cx="561" cy="33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90000"/>
                </a:lnSpc>
              </a:pPr>
              <a:endParaRPr lang="en-US" sz="1600" b="1">
                <a:latin typeface="Arial" pitchFamily="34" charset="0"/>
              </a:endParaRPr>
            </a:p>
          </p:txBody>
        </p:sp>
        <p:sp>
          <p:nvSpPr>
            <p:cNvPr id="42019" name="Line 16"/>
            <p:cNvSpPr>
              <a:spLocks noChangeShapeType="1"/>
            </p:cNvSpPr>
            <p:nvPr/>
          </p:nvSpPr>
          <p:spPr bwMode="auto">
            <a:xfrm>
              <a:off x="3459" y="1383"/>
              <a:ext cx="4" cy="175"/>
            </a:xfrm>
            <a:prstGeom prst="line">
              <a:avLst/>
            </a:prstGeom>
            <a:noFill/>
            <a:ln w="254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2020" name="Group 39"/>
            <p:cNvGrpSpPr>
              <a:grpSpLocks/>
            </p:cNvGrpSpPr>
            <p:nvPr/>
          </p:nvGrpSpPr>
          <p:grpSpPr bwMode="auto">
            <a:xfrm>
              <a:off x="3182" y="1625"/>
              <a:ext cx="561" cy="737"/>
              <a:chOff x="3182" y="1625"/>
              <a:chExt cx="561" cy="737"/>
            </a:xfrm>
          </p:grpSpPr>
          <p:sp>
            <p:nvSpPr>
              <p:cNvPr id="44" name="Rectangle 43"/>
              <p:cNvSpPr>
                <a:spLocks noChangeArrowheads="1"/>
              </p:cNvSpPr>
              <p:nvPr/>
            </p:nvSpPr>
            <p:spPr bwMode="auto">
              <a:xfrm>
                <a:off x="3182" y="1812"/>
                <a:ext cx="561" cy="177"/>
              </a:xfrm>
              <a:prstGeom prst="rect">
                <a:avLst/>
              </a:prstGeom>
              <a:solidFill>
                <a:schemeClr val="accent6">
                  <a:lumMod val="20000"/>
                  <a:lumOff val="80000"/>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90000"/>
                  </a:lnSpc>
                </a:pPr>
                <a:endParaRPr lang="en-US" sz="1600" b="1">
                  <a:latin typeface="Arial" pitchFamily="34" charset="0"/>
                </a:endParaRPr>
              </a:p>
            </p:txBody>
          </p:sp>
          <p:sp>
            <p:nvSpPr>
              <p:cNvPr id="45" name="Rectangle 44"/>
              <p:cNvSpPr>
                <a:spLocks noChangeArrowheads="1"/>
              </p:cNvSpPr>
              <p:nvPr/>
            </p:nvSpPr>
            <p:spPr bwMode="auto">
              <a:xfrm>
                <a:off x="3182" y="1625"/>
                <a:ext cx="561" cy="179"/>
              </a:xfrm>
              <a:prstGeom prst="rect">
                <a:avLst/>
              </a:prstGeom>
              <a:solidFill>
                <a:schemeClr val="accent6">
                  <a:lumMod val="20000"/>
                  <a:lumOff val="80000"/>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lnSpc>
                    <a:spcPct val="90000"/>
                  </a:lnSpc>
                  <a:spcBef>
                    <a:spcPct val="0"/>
                  </a:spcBef>
                  <a:spcAft>
                    <a:spcPct val="0"/>
                  </a:spcAft>
                  <a:defRPr sz="1600" b="1" kern="1200">
                    <a:solidFill>
                      <a:schemeClr val="tx1"/>
                    </a:solidFill>
                    <a:latin typeface="Arial" pitchFamily="34" charset="0"/>
                    <a:ea typeface="+mn-ea"/>
                    <a:cs typeface="+mn-cs"/>
                  </a:defRPr>
                </a:lvl1pPr>
                <a:lvl2pPr marL="457200" algn="l" rtl="0" eaLnBrk="0" fontAlgn="base" hangingPunct="0">
                  <a:lnSpc>
                    <a:spcPct val="90000"/>
                  </a:lnSpc>
                  <a:spcBef>
                    <a:spcPct val="0"/>
                  </a:spcBef>
                  <a:spcAft>
                    <a:spcPct val="0"/>
                  </a:spcAft>
                  <a:defRPr sz="1600" b="1" kern="1200">
                    <a:solidFill>
                      <a:schemeClr val="tx1"/>
                    </a:solidFill>
                    <a:latin typeface="Arial" pitchFamily="34" charset="0"/>
                    <a:ea typeface="+mn-ea"/>
                    <a:cs typeface="+mn-cs"/>
                  </a:defRPr>
                </a:lvl2pPr>
                <a:lvl3pPr marL="914400" algn="l" rtl="0" eaLnBrk="0" fontAlgn="base" hangingPunct="0">
                  <a:lnSpc>
                    <a:spcPct val="90000"/>
                  </a:lnSpc>
                  <a:spcBef>
                    <a:spcPct val="0"/>
                  </a:spcBef>
                  <a:spcAft>
                    <a:spcPct val="0"/>
                  </a:spcAft>
                  <a:defRPr sz="1600" b="1" kern="1200">
                    <a:solidFill>
                      <a:schemeClr val="tx1"/>
                    </a:solidFill>
                    <a:latin typeface="Arial" pitchFamily="34" charset="0"/>
                    <a:ea typeface="+mn-ea"/>
                    <a:cs typeface="+mn-cs"/>
                  </a:defRPr>
                </a:lvl3pPr>
                <a:lvl4pPr marL="1371600" algn="l" rtl="0" eaLnBrk="0" fontAlgn="base" hangingPunct="0">
                  <a:lnSpc>
                    <a:spcPct val="90000"/>
                  </a:lnSpc>
                  <a:spcBef>
                    <a:spcPct val="0"/>
                  </a:spcBef>
                  <a:spcAft>
                    <a:spcPct val="0"/>
                  </a:spcAft>
                  <a:defRPr sz="1600" b="1" kern="1200">
                    <a:solidFill>
                      <a:schemeClr val="tx1"/>
                    </a:solidFill>
                    <a:latin typeface="Arial" pitchFamily="34" charset="0"/>
                    <a:ea typeface="+mn-ea"/>
                    <a:cs typeface="+mn-cs"/>
                  </a:defRPr>
                </a:lvl4pPr>
                <a:lvl5pPr marL="1828800" algn="l" rtl="0" eaLnBrk="0" fontAlgn="base" hangingPunct="0">
                  <a:lnSpc>
                    <a:spcPct val="90000"/>
                  </a:lnSpc>
                  <a:spcBef>
                    <a:spcPct val="0"/>
                  </a:spcBef>
                  <a:spcAft>
                    <a:spcPct val="0"/>
                  </a:spcAft>
                  <a:defRPr sz="1600" b="1" kern="1200">
                    <a:solidFill>
                      <a:schemeClr val="tx1"/>
                    </a:solidFill>
                    <a:latin typeface="Arial" pitchFamily="34" charset="0"/>
                    <a:ea typeface="+mn-ea"/>
                    <a:cs typeface="+mn-cs"/>
                  </a:defRPr>
                </a:lvl5pPr>
                <a:lvl6pPr marL="2286000" algn="l" defTabSz="914400" rtl="0" eaLnBrk="1" latinLnBrk="0" hangingPunct="1">
                  <a:defRPr sz="1600" b="1" kern="1200">
                    <a:solidFill>
                      <a:schemeClr val="tx1"/>
                    </a:solidFill>
                    <a:latin typeface="Arial" pitchFamily="34" charset="0"/>
                    <a:ea typeface="+mn-ea"/>
                    <a:cs typeface="+mn-cs"/>
                  </a:defRPr>
                </a:lvl6pPr>
                <a:lvl7pPr marL="2743200" algn="l" defTabSz="914400" rtl="0" eaLnBrk="1" latinLnBrk="0" hangingPunct="1">
                  <a:defRPr sz="1600" b="1" kern="1200">
                    <a:solidFill>
                      <a:schemeClr val="tx1"/>
                    </a:solidFill>
                    <a:latin typeface="Arial" pitchFamily="34" charset="0"/>
                    <a:ea typeface="+mn-ea"/>
                    <a:cs typeface="+mn-cs"/>
                  </a:defRPr>
                </a:lvl7pPr>
                <a:lvl8pPr marL="3200400" algn="l" defTabSz="914400" rtl="0" eaLnBrk="1" latinLnBrk="0" hangingPunct="1">
                  <a:defRPr sz="1600" b="1" kern="1200">
                    <a:solidFill>
                      <a:schemeClr val="tx1"/>
                    </a:solidFill>
                    <a:latin typeface="Arial" pitchFamily="34" charset="0"/>
                    <a:ea typeface="+mn-ea"/>
                    <a:cs typeface="+mn-cs"/>
                  </a:defRPr>
                </a:lvl8pPr>
                <a:lvl9pPr marL="3657600" algn="l" defTabSz="914400" rtl="0" eaLnBrk="1" latinLnBrk="0" hangingPunct="1">
                  <a:defRPr sz="1600" b="1" kern="1200">
                    <a:solidFill>
                      <a:schemeClr val="tx1"/>
                    </a:solidFill>
                    <a:latin typeface="Arial" pitchFamily="34" charset="0"/>
                    <a:ea typeface="+mn-ea"/>
                    <a:cs typeface="+mn-cs"/>
                  </a:defRPr>
                </a:lvl9pPr>
              </a:lstStyle>
              <a:p>
                <a:pPr algn="ctr">
                  <a:defRPr/>
                </a:pPr>
                <a:r>
                  <a:rPr lang="en-US" dirty="0" smtClean="0"/>
                  <a:t>0x5</a:t>
                </a:r>
                <a:endParaRPr lang="en-US" dirty="0"/>
              </a:p>
            </p:txBody>
          </p:sp>
          <p:sp>
            <p:nvSpPr>
              <p:cNvPr id="46" name="Rectangle 45"/>
              <p:cNvSpPr>
                <a:spLocks noChangeArrowheads="1"/>
              </p:cNvSpPr>
              <p:nvPr/>
            </p:nvSpPr>
            <p:spPr bwMode="auto">
              <a:xfrm>
                <a:off x="3182" y="2184"/>
                <a:ext cx="561" cy="178"/>
              </a:xfrm>
              <a:prstGeom prst="rect">
                <a:avLst/>
              </a:prstGeom>
              <a:solidFill>
                <a:schemeClr val="accent6">
                  <a:lumMod val="20000"/>
                  <a:lumOff val="80000"/>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90000"/>
                  </a:lnSpc>
                </a:pPr>
                <a:endParaRPr lang="en-US" sz="1600" b="1">
                  <a:latin typeface="Arial" pitchFamily="34" charset="0"/>
                </a:endParaRPr>
              </a:p>
            </p:txBody>
          </p:sp>
          <p:sp>
            <p:nvSpPr>
              <p:cNvPr id="47" name="Rectangle 46"/>
              <p:cNvSpPr>
                <a:spLocks noChangeArrowheads="1"/>
              </p:cNvSpPr>
              <p:nvPr/>
            </p:nvSpPr>
            <p:spPr bwMode="auto">
              <a:xfrm>
                <a:off x="3182" y="1997"/>
                <a:ext cx="561" cy="179"/>
              </a:xfrm>
              <a:prstGeom prst="rect">
                <a:avLst/>
              </a:prstGeom>
              <a:solidFill>
                <a:schemeClr val="accent6">
                  <a:lumMod val="20000"/>
                  <a:lumOff val="80000"/>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90000"/>
                  </a:lnSpc>
                </a:pPr>
                <a:endParaRPr lang="en-US" sz="1600" b="1">
                  <a:latin typeface="Arial" pitchFamily="34" charset="0"/>
                </a:endParaRPr>
              </a:p>
            </p:txBody>
          </p:sp>
        </p:grpSp>
        <p:sp>
          <p:nvSpPr>
            <p:cNvPr id="42021" name="Rectangle 40"/>
            <p:cNvSpPr>
              <a:spLocks noChangeArrowheads="1"/>
            </p:cNvSpPr>
            <p:nvPr/>
          </p:nvSpPr>
          <p:spPr bwMode="auto">
            <a:xfrm>
              <a:off x="3182" y="2370"/>
              <a:ext cx="561" cy="30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90000"/>
                </a:lnSpc>
              </a:pPr>
              <a:endParaRPr lang="en-US" sz="1600" b="1">
                <a:latin typeface="Arial" pitchFamily="34" charset="0"/>
              </a:endParaRPr>
            </a:p>
          </p:txBody>
        </p:sp>
        <p:sp>
          <p:nvSpPr>
            <p:cNvPr id="42022" name="Line 23"/>
            <p:cNvSpPr>
              <a:spLocks noChangeShapeType="1"/>
            </p:cNvSpPr>
            <p:nvPr/>
          </p:nvSpPr>
          <p:spPr bwMode="auto">
            <a:xfrm flipH="1">
              <a:off x="3459" y="2454"/>
              <a:ext cx="4" cy="219"/>
            </a:xfrm>
            <a:prstGeom prst="line">
              <a:avLst/>
            </a:prstGeom>
            <a:noFill/>
            <a:ln w="254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23" name="Rectangle 42"/>
            <p:cNvSpPr>
              <a:spLocks noChangeArrowheads="1"/>
            </p:cNvSpPr>
            <p:nvPr/>
          </p:nvSpPr>
          <p:spPr bwMode="auto">
            <a:xfrm>
              <a:off x="3180" y="2179"/>
              <a:ext cx="558"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90000"/>
                </a:lnSpc>
                <a:spcBef>
                  <a:spcPct val="50000"/>
                </a:spcBef>
              </a:pPr>
              <a:endParaRPr lang="en-US" sz="1600" b="1">
                <a:latin typeface="Arial" pitchFamily="34" charset="0"/>
              </a:endParaRPr>
            </a:p>
          </p:txBody>
        </p:sp>
      </p:grpSp>
      <p:sp>
        <p:nvSpPr>
          <p:cNvPr id="41994" name="Rectangle 17"/>
          <p:cNvSpPr>
            <a:spLocks noChangeArrowheads="1"/>
          </p:cNvSpPr>
          <p:nvPr/>
        </p:nvSpPr>
        <p:spPr bwMode="auto">
          <a:xfrm>
            <a:off x="4559300" y="4764088"/>
            <a:ext cx="893763"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90000"/>
              </a:lnSpc>
              <a:spcBef>
                <a:spcPct val="50000"/>
              </a:spcBef>
            </a:pPr>
            <a:r>
              <a:rPr lang="en-US" sz="1400">
                <a:latin typeface="Arial" pitchFamily="34" charset="0"/>
              </a:rPr>
              <a:t>0x20c</a:t>
            </a:r>
          </a:p>
        </p:txBody>
      </p:sp>
      <p:grpSp>
        <p:nvGrpSpPr>
          <p:cNvPr id="41995" name="Group 18"/>
          <p:cNvGrpSpPr>
            <a:grpSpLocks/>
          </p:cNvGrpSpPr>
          <p:nvPr/>
        </p:nvGrpSpPr>
        <p:grpSpPr bwMode="auto">
          <a:xfrm>
            <a:off x="6945313" y="3606800"/>
            <a:ext cx="2122487" cy="873125"/>
            <a:chOff x="4234" y="1385"/>
            <a:chExt cx="1337" cy="550"/>
          </a:xfrm>
        </p:grpSpPr>
        <p:grpSp>
          <p:nvGrpSpPr>
            <p:cNvPr id="42013" name="Group 32"/>
            <p:cNvGrpSpPr>
              <a:grpSpLocks/>
            </p:cNvGrpSpPr>
            <p:nvPr/>
          </p:nvGrpSpPr>
          <p:grpSpPr bwMode="auto">
            <a:xfrm>
              <a:off x="4234" y="1385"/>
              <a:ext cx="672" cy="416"/>
              <a:chOff x="4234" y="1385"/>
              <a:chExt cx="672" cy="416"/>
            </a:xfrm>
          </p:grpSpPr>
          <p:sp>
            <p:nvSpPr>
              <p:cNvPr id="42015" name="Rectangle 34"/>
              <p:cNvSpPr>
                <a:spLocks noChangeArrowheads="1"/>
              </p:cNvSpPr>
              <p:nvPr/>
            </p:nvSpPr>
            <p:spPr bwMode="auto">
              <a:xfrm>
                <a:off x="4281" y="1599"/>
                <a:ext cx="554" cy="190"/>
              </a:xfrm>
              <a:prstGeom prst="rect">
                <a:avLst/>
              </a:prstGeom>
              <a:gradFill rotWithShape="0">
                <a:gsLst>
                  <a:gs pos="0">
                    <a:srgbClr val="FFFFFF"/>
                  </a:gs>
                  <a:gs pos="100000">
                    <a:srgbClr val="CECECE"/>
                  </a:gs>
                </a:gsLst>
                <a:path path="shape">
                  <a:fillToRect l="50000" t="50000" r="50000" b="50000"/>
                </a:path>
              </a:gradFill>
              <a:ln w="25400">
                <a:solidFill>
                  <a:schemeClr val="tx1"/>
                </a:solidFill>
                <a:miter lim="800000"/>
                <a:headEnd/>
                <a:tailEnd/>
              </a:ln>
              <a:effectLst>
                <a:outerShdw dist="107763" dir="2700000" algn="ctr" rotWithShape="0">
                  <a:schemeClr val="bg2"/>
                </a:outerShdw>
              </a:effectLst>
            </p:spPr>
            <p:txBody>
              <a:bodyPr wrap="none" anchor="ctr"/>
              <a:lstStyle/>
              <a:p>
                <a:pPr eaLnBrk="0" hangingPunct="0">
                  <a:lnSpc>
                    <a:spcPct val="90000"/>
                  </a:lnSpc>
                </a:pPr>
                <a:endParaRPr lang="en-US" sz="1600" b="1">
                  <a:latin typeface="Arial" pitchFamily="34" charset="0"/>
                </a:endParaRPr>
              </a:p>
            </p:txBody>
          </p:sp>
          <p:sp>
            <p:nvSpPr>
              <p:cNvPr id="42016" name="Rectangle 35"/>
              <p:cNvSpPr>
                <a:spLocks noChangeArrowheads="1"/>
              </p:cNvSpPr>
              <p:nvPr/>
            </p:nvSpPr>
            <p:spPr bwMode="auto">
              <a:xfrm>
                <a:off x="4234" y="1385"/>
                <a:ext cx="67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90000"/>
                  </a:lnSpc>
                  <a:spcBef>
                    <a:spcPct val="50000"/>
                  </a:spcBef>
                </a:pPr>
                <a:r>
                  <a:rPr lang="en-US" sz="1600" b="1">
                    <a:latin typeface="Arial" pitchFamily="34" charset="0"/>
                  </a:rPr>
                  <a:t>r0</a:t>
                </a:r>
              </a:p>
            </p:txBody>
          </p:sp>
          <p:sp>
            <p:nvSpPr>
              <p:cNvPr id="42017" name="Rectangle 36"/>
              <p:cNvSpPr>
                <a:spLocks noChangeArrowheads="1"/>
              </p:cNvSpPr>
              <p:nvPr/>
            </p:nvSpPr>
            <p:spPr bwMode="auto">
              <a:xfrm>
                <a:off x="4282" y="1604"/>
                <a:ext cx="558"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90000"/>
                  </a:lnSpc>
                  <a:spcBef>
                    <a:spcPct val="50000"/>
                  </a:spcBef>
                </a:pPr>
                <a:r>
                  <a:rPr lang="en-US" sz="1600" b="1">
                    <a:latin typeface="Arial" pitchFamily="34" charset="0"/>
                  </a:rPr>
                  <a:t>0x5</a:t>
                </a:r>
              </a:p>
            </p:txBody>
          </p:sp>
        </p:grpSp>
        <p:sp>
          <p:nvSpPr>
            <p:cNvPr id="42014" name="Rectangle 33"/>
            <p:cNvSpPr>
              <a:spLocks noChangeArrowheads="1"/>
            </p:cNvSpPr>
            <p:nvPr/>
          </p:nvSpPr>
          <p:spPr bwMode="auto">
            <a:xfrm>
              <a:off x="4899" y="1460"/>
              <a:ext cx="672" cy="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90000"/>
                </a:lnSpc>
                <a:spcBef>
                  <a:spcPct val="50000"/>
                </a:spcBef>
              </a:pPr>
              <a:r>
                <a:rPr lang="en-US" sz="1600" b="1">
                  <a:latin typeface="Arial" pitchFamily="34" charset="0"/>
                </a:rPr>
                <a:t>Source</a:t>
              </a:r>
              <a:br>
                <a:rPr lang="en-US" sz="1600" b="1">
                  <a:latin typeface="Arial" pitchFamily="34" charset="0"/>
                </a:rPr>
              </a:br>
              <a:r>
                <a:rPr lang="en-US" sz="1600" b="1">
                  <a:latin typeface="Arial" pitchFamily="34" charset="0"/>
                </a:rPr>
                <a:t>Register</a:t>
              </a:r>
              <a:br>
                <a:rPr lang="en-US" sz="1600" b="1">
                  <a:latin typeface="Arial" pitchFamily="34" charset="0"/>
                </a:rPr>
              </a:br>
              <a:r>
                <a:rPr lang="en-US" sz="1600" b="1">
                  <a:latin typeface="Arial" pitchFamily="34" charset="0"/>
                </a:rPr>
                <a:t>for STR</a:t>
              </a:r>
            </a:p>
          </p:txBody>
        </p:sp>
      </p:grpSp>
      <p:sp>
        <p:nvSpPr>
          <p:cNvPr id="41996" name="Line 33"/>
          <p:cNvSpPr>
            <a:spLocks noChangeShapeType="1"/>
          </p:cNvSpPr>
          <p:nvPr/>
        </p:nvSpPr>
        <p:spPr bwMode="auto">
          <a:xfrm>
            <a:off x="6246813" y="4067175"/>
            <a:ext cx="698500" cy="61913"/>
          </a:xfrm>
          <a:prstGeom prst="line">
            <a:avLst/>
          </a:prstGeom>
          <a:noFill/>
          <a:ln w="254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1997" name="Group 20"/>
          <p:cNvGrpSpPr>
            <a:grpSpLocks/>
          </p:cNvGrpSpPr>
          <p:nvPr/>
        </p:nvGrpSpPr>
        <p:grpSpPr bwMode="auto">
          <a:xfrm>
            <a:off x="3309938" y="4814888"/>
            <a:ext cx="1066800" cy="692150"/>
            <a:chOff x="1846" y="1647"/>
            <a:chExt cx="672" cy="436"/>
          </a:xfrm>
        </p:grpSpPr>
        <p:sp>
          <p:nvSpPr>
            <p:cNvPr id="42010" name="Rectangle 29"/>
            <p:cNvSpPr>
              <a:spLocks noChangeArrowheads="1"/>
            </p:cNvSpPr>
            <p:nvPr/>
          </p:nvSpPr>
          <p:spPr bwMode="auto">
            <a:xfrm>
              <a:off x="1878" y="1647"/>
              <a:ext cx="554" cy="191"/>
            </a:xfrm>
            <a:prstGeom prst="rect">
              <a:avLst/>
            </a:prstGeom>
            <a:gradFill rotWithShape="0">
              <a:gsLst>
                <a:gs pos="0">
                  <a:srgbClr val="FFFFFF"/>
                </a:gs>
                <a:gs pos="100000">
                  <a:srgbClr val="CECECE"/>
                </a:gs>
              </a:gsLst>
              <a:path path="shape">
                <a:fillToRect l="50000" t="50000" r="50000" b="50000"/>
              </a:path>
            </a:gradFill>
            <a:ln w="25400">
              <a:solidFill>
                <a:schemeClr val="tx1"/>
              </a:solidFill>
              <a:miter lim="800000"/>
              <a:headEnd/>
              <a:tailEnd/>
            </a:ln>
            <a:effectLst>
              <a:outerShdw dist="107763" dir="2700000" algn="ctr" rotWithShape="0">
                <a:schemeClr val="bg2"/>
              </a:outerShdw>
            </a:effectLst>
          </p:spPr>
          <p:txBody>
            <a:bodyPr wrap="none" anchor="ctr"/>
            <a:lstStyle/>
            <a:p>
              <a:pPr eaLnBrk="0" hangingPunct="0">
                <a:lnSpc>
                  <a:spcPct val="90000"/>
                </a:lnSpc>
              </a:pPr>
              <a:endParaRPr lang="en-US" sz="1600" b="1">
                <a:latin typeface="Arial" pitchFamily="34" charset="0"/>
              </a:endParaRPr>
            </a:p>
          </p:txBody>
        </p:sp>
        <p:sp>
          <p:nvSpPr>
            <p:cNvPr id="42011" name="Rectangle 30"/>
            <p:cNvSpPr>
              <a:spLocks noChangeArrowheads="1"/>
            </p:cNvSpPr>
            <p:nvPr/>
          </p:nvSpPr>
          <p:spPr bwMode="auto">
            <a:xfrm>
              <a:off x="1846" y="1886"/>
              <a:ext cx="67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90000"/>
                </a:lnSpc>
                <a:spcBef>
                  <a:spcPct val="50000"/>
                </a:spcBef>
              </a:pPr>
              <a:r>
                <a:rPr lang="en-US" sz="1600" b="1">
                  <a:latin typeface="Arial" pitchFamily="34" charset="0"/>
                </a:rPr>
                <a:t>Offset</a:t>
              </a:r>
            </a:p>
          </p:txBody>
        </p:sp>
        <p:sp>
          <p:nvSpPr>
            <p:cNvPr id="42012" name="Rectangle 31"/>
            <p:cNvSpPr>
              <a:spLocks noChangeArrowheads="1"/>
            </p:cNvSpPr>
            <p:nvPr/>
          </p:nvSpPr>
          <p:spPr bwMode="auto">
            <a:xfrm>
              <a:off x="1891" y="1653"/>
              <a:ext cx="558"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90000"/>
                </a:lnSpc>
                <a:spcBef>
                  <a:spcPct val="50000"/>
                </a:spcBef>
              </a:pPr>
              <a:r>
                <a:rPr lang="en-US" sz="1600" b="1">
                  <a:latin typeface="Arial" pitchFamily="34" charset="0"/>
                </a:rPr>
                <a:t>12</a:t>
              </a:r>
            </a:p>
          </p:txBody>
        </p:sp>
      </p:grpSp>
      <p:sp>
        <p:nvSpPr>
          <p:cNvPr id="41998" name="Rectangle 21"/>
          <p:cNvSpPr>
            <a:spLocks noChangeArrowheads="1"/>
          </p:cNvSpPr>
          <p:nvPr/>
        </p:nvSpPr>
        <p:spPr bwMode="auto">
          <a:xfrm>
            <a:off x="4549775" y="3925888"/>
            <a:ext cx="893763"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90000"/>
              </a:lnSpc>
              <a:spcBef>
                <a:spcPct val="50000"/>
              </a:spcBef>
            </a:pPr>
            <a:r>
              <a:rPr lang="en-US" sz="1400">
                <a:latin typeface="Arial" pitchFamily="34" charset="0"/>
              </a:rPr>
              <a:t>0x200</a:t>
            </a:r>
          </a:p>
        </p:txBody>
      </p:sp>
      <p:sp>
        <p:nvSpPr>
          <p:cNvPr id="41999" name="Line 39"/>
          <p:cNvSpPr>
            <a:spLocks noChangeShapeType="1"/>
          </p:cNvSpPr>
          <p:nvPr/>
        </p:nvSpPr>
        <p:spPr bwMode="auto">
          <a:xfrm flipH="1">
            <a:off x="3830638" y="3535363"/>
            <a:ext cx="12700" cy="1303337"/>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0" name="Rectangle 23"/>
          <p:cNvSpPr>
            <a:spLocks noChangeArrowheads="1"/>
          </p:cNvSpPr>
          <p:nvPr/>
        </p:nvSpPr>
        <p:spPr bwMode="auto">
          <a:xfrm>
            <a:off x="1879600" y="4775200"/>
            <a:ext cx="890588" cy="315913"/>
          </a:xfrm>
          <a:prstGeom prst="rect">
            <a:avLst/>
          </a:prstGeom>
          <a:gradFill rotWithShape="0">
            <a:gsLst>
              <a:gs pos="0">
                <a:srgbClr val="CECECE"/>
              </a:gs>
              <a:gs pos="100000">
                <a:srgbClr val="FFFFFF"/>
              </a:gs>
            </a:gsLst>
            <a:path path="shape">
              <a:fillToRect l="50000" t="50000" r="50000" b="50000"/>
            </a:path>
          </a:gradFill>
          <a:ln w="12700">
            <a:solidFill>
              <a:schemeClr val="tx1"/>
            </a:solidFill>
            <a:miter lim="800000"/>
            <a:headEnd/>
            <a:tailEnd/>
          </a:ln>
          <a:effectLst>
            <a:outerShdw dist="107763" dir="2700000" algn="ctr" rotWithShape="0">
              <a:srgbClr val="CECECE"/>
            </a:outerShdw>
          </a:effectLst>
        </p:spPr>
        <p:txBody>
          <a:bodyPr wrap="none" anchor="ctr"/>
          <a:lstStyle/>
          <a:p>
            <a:pPr eaLnBrk="0" hangingPunct="0">
              <a:lnSpc>
                <a:spcPct val="90000"/>
              </a:lnSpc>
            </a:pPr>
            <a:endParaRPr lang="en-US" sz="1600" b="1">
              <a:latin typeface="Arial" pitchFamily="34" charset="0"/>
            </a:endParaRPr>
          </a:p>
        </p:txBody>
      </p:sp>
      <p:sp>
        <p:nvSpPr>
          <p:cNvPr id="42001" name="Rectangle 24"/>
          <p:cNvSpPr>
            <a:spLocks noChangeArrowheads="1"/>
          </p:cNvSpPr>
          <p:nvPr/>
        </p:nvSpPr>
        <p:spPr bwMode="auto">
          <a:xfrm>
            <a:off x="1857375" y="4451350"/>
            <a:ext cx="1076325"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90000"/>
              </a:lnSpc>
              <a:spcBef>
                <a:spcPct val="50000"/>
              </a:spcBef>
            </a:pPr>
            <a:r>
              <a:rPr lang="en-US" sz="1600" i="1">
                <a:latin typeface="Arial" pitchFamily="34" charset="0"/>
              </a:rPr>
              <a:t>r1</a:t>
            </a:r>
          </a:p>
        </p:txBody>
      </p:sp>
      <p:sp>
        <p:nvSpPr>
          <p:cNvPr id="42002" name="Rectangle 25"/>
          <p:cNvSpPr>
            <a:spLocks noChangeArrowheads="1"/>
          </p:cNvSpPr>
          <p:nvPr/>
        </p:nvSpPr>
        <p:spPr bwMode="auto">
          <a:xfrm>
            <a:off x="1941513" y="4760913"/>
            <a:ext cx="893762"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90000"/>
              </a:lnSpc>
              <a:spcBef>
                <a:spcPct val="50000"/>
              </a:spcBef>
            </a:pPr>
            <a:r>
              <a:rPr lang="en-US" sz="1600" i="1">
                <a:latin typeface="Arial" pitchFamily="34" charset="0"/>
              </a:rPr>
              <a:t>0x20c</a:t>
            </a:r>
          </a:p>
        </p:txBody>
      </p:sp>
      <p:sp>
        <p:nvSpPr>
          <p:cNvPr id="42003" name="Rectangle 26"/>
          <p:cNvSpPr>
            <a:spLocks noChangeArrowheads="1"/>
          </p:cNvSpPr>
          <p:nvPr/>
        </p:nvSpPr>
        <p:spPr bwMode="auto">
          <a:xfrm>
            <a:off x="768350" y="4540250"/>
            <a:ext cx="1304925" cy="75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90000"/>
              </a:lnSpc>
              <a:spcBef>
                <a:spcPct val="50000"/>
              </a:spcBef>
            </a:pPr>
            <a:r>
              <a:rPr lang="en-US" sz="1600" i="1">
                <a:latin typeface="Arial" pitchFamily="34" charset="0"/>
              </a:rPr>
              <a:t>Updated</a:t>
            </a:r>
            <a:br>
              <a:rPr lang="en-US" sz="1600" i="1">
                <a:latin typeface="Arial" pitchFamily="34" charset="0"/>
              </a:rPr>
            </a:br>
            <a:r>
              <a:rPr lang="en-US" sz="1600" i="1">
                <a:latin typeface="Arial" pitchFamily="34" charset="0"/>
              </a:rPr>
              <a:t>Base</a:t>
            </a:r>
            <a:br>
              <a:rPr lang="en-US" sz="1600" i="1">
                <a:latin typeface="Arial" pitchFamily="34" charset="0"/>
              </a:rPr>
            </a:br>
            <a:r>
              <a:rPr lang="en-US" sz="1600" i="1">
                <a:latin typeface="Arial" pitchFamily="34" charset="0"/>
              </a:rPr>
              <a:t>Register</a:t>
            </a:r>
          </a:p>
        </p:txBody>
      </p:sp>
      <p:sp>
        <p:nvSpPr>
          <p:cNvPr id="42004" name="Line 44"/>
          <p:cNvSpPr>
            <a:spLocks noChangeShapeType="1"/>
          </p:cNvSpPr>
          <p:nvPr/>
        </p:nvSpPr>
        <p:spPr bwMode="auto">
          <a:xfrm flipH="1">
            <a:off x="2849563" y="3556000"/>
            <a:ext cx="98107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5" name="Line 45"/>
          <p:cNvSpPr>
            <a:spLocks noChangeShapeType="1"/>
          </p:cNvSpPr>
          <p:nvPr/>
        </p:nvSpPr>
        <p:spPr bwMode="auto">
          <a:xfrm flipH="1">
            <a:off x="2838450" y="4964113"/>
            <a:ext cx="471488"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6" name="Rectangle 52"/>
          <p:cNvSpPr>
            <a:spLocks noChangeArrowheads="1"/>
          </p:cNvSpPr>
          <p:nvPr/>
        </p:nvSpPr>
        <p:spPr bwMode="auto">
          <a:xfrm>
            <a:off x="352425" y="1698625"/>
            <a:ext cx="8223250" cy="486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ts val="1800"/>
              </a:spcBef>
              <a:buFont typeface="Arial" pitchFamily="34" charset="0"/>
              <a:buChar char="•"/>
            </a:pPr>
            <a:r>
              <a:rPr lang="en-US" sz="2000"/>
              <a:t>Different from pre-indexed addressing mode, in post-indexed addressing, </a:t>
            </a:r>
            <a:r>
              <a:rPr lang="en-US" sz="2000" b="1" i="1"/>
              <a:t>the effective address is not modified by the offset</a:t>
            </a:r>
            <a:r>
              <a:rPr lang="en-US" sz="2000"/>
              <a:t>.  </a:t>
            </a:r>
          </a:p>
          <a:p>
            <a:pPr marL="342900" indent="-342900">
              <a:spcBef>
                <a:spcPts val="1800"/>
              </a:spcBef>
            </a:pPr>
            <a:r>
              <a:rPr lang="en-US" sz="2000" i="1">
                <a:solidFill>
                  <a:srgbClr val="0000FF"/>
                </a:solidFill>
              </a:rPr>
              <a:t>	STR r0, [r1] , #12</a:t>
            </a:r>
          </a:p>
          <a:p>
            <a:pPr marL="342900" indent="-342900">
              <a:spcBef>
                <a:spcPts val="1800"/>
              </a:spcBef>
            </a:pPr>
            <a:endParaRPr lang="en-US" sz="2000" i="1">
              <a:solidFill>
                <a:srgbClr val="0000FF"/>
              </a:solidFill>
            </a:endParaRPr>
          </a:p>
          <a:p>
            <a:pPr marL="342900" indent="-342900">
              <a:spcBef>
                <a:spcPts val="1800"/>
              </a:spcBef>
            </a:pPr>
            <a:endParaRPr lang="en-US" sz="2000" i="1">
              <a:solidFill>
                <a:srgbClr val="0000FF"/>
              </a:solidFill>
            </a:endParaRPr>
          </a:p>
          <a:p>
            <a:pPr marL="342900" indent="-342900">
              <a:spcBef>
                <a:spcPts val="1800"/>
              </a:spcBef>
            </a:pPr>
            <a:endParaRPr lang="en-US" sz="2000" i="1">
              <a:solidFill>
                <a:srgbClr val="0000FF"/>
              </a:solidFill>
            </a:endParaRPr>
          </a:p>
          <a:p>
            <a:pPr marL="342900" indent="-342900">
              <a:spcBef>
                <a:spcPts val="1800"/>
              </a:spcBef>
            </a:pPr>
            <a:endParaRPr lang="en-US" sz="2000" i="1">
              <a:solidFill>
                <a:srgbClr val="0000FF"/>
              </a:solidFill>
            </a:endParaRPr>
          </a:p>
          <a:p>
            <a:pPr marL="342900" indent="-342900">
              <a:spcBef>
                <a:spcPts val="1800"/>
              </a:spcBef>
            </a:pPr>
            <a:endParaRPr lang="en-US" sz="2000" i="1">
              <a:solidFill>
                <a:srgbClr val="0000FF"/>
              </a:solidFill>
            </a:endParaRPr>
          </a:p>
          <a:p>
            <a:pPr marL="342900" indent="-342900">
              <a:spcBef>
                <a:spcPts val="1800"/>
              </a:spcBef>
              <a:buFont typeface="Arial" pitchFamily="34" charset="0"/>
              <a:buChar char="•"/>
            </a:pPr>
            <a:r>
              <a:rPr lang="en-US" sz="2000"/>
              <a:t>The offset register is updated only after the operation</a:t>
            </a:r>
          </a:p>
          <a:p>
            <a:pPr marL="342900" indent="-342900">
              <a:spcBef>
                <a:spcPts val="600"/>
              </a:spcBef>
            </a:pPr>
            <a:r>
              <a:rPr lang="en-US" sz="2000" i="1">
                <a:solidFill>
                  <a:srgbClr val="0000FF"/>
                </a:solidFill>
              </a:rPr>
              <a:t>	R1 </a:t>
            </a:r>
            <a:r>
              <a:rPr lang="en-US" sz="2000" i="1">
                <a:solidFill>
                  <a:srgbClr val="0000FF"/>
                </a:solidFill>
                <a:sym typeface="Wingdings" pitchFamily="2" charset="2"/>
              </a:rPr>
              <a:t> R1 + offset</a:t>
            </a:r>
          </a:p>
        </p:txBody>
      </p:sp>
      <p:sp>
        <p:nvSpPr>
          <p:cNvPr id="4200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60327F7E-1AA7-4688-9120-0805809A87F6}" type="slidenum">
              <a:rPr lang="en-US">
                <a:solidFill>
                  <a:srgbClr val="898989"/>
                </a:solidFill>
              </a:rPr>
              <a:pPr eaLnBrk="1" hangingPunct="1"/>
              <a:t>81</a:t>
            </a:fld>
            <a:endParaRPr lang="en-US">
              <a:solidFill>
                <a:srgbClr val="898989"/>
              </a:solidFill>
            </a:endParaRPr>
          </a:p>
        </p:txBody>
      </p:sp>
      <p:sp>
        <p:nvSpPr>
          <p:cNvPr id="42008" name="Rectangle 3"/>
          <p:cNvSpPr txBox="1">
            <a:spLocks/>
          </p:cNvSpPr>
          <p:nvPr/>
        </p:nvSpPr>
        <p:spPr bwMode="auto">
          <a:xfrm>
            <a:off x="228600" y="1065213"/>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spcBef>
                <a:spcPct val="20000"/>
              </a:spcBef>
              <a:buFont typeface="Arial" pitchFamily="34" charset="0"/>
              <a:buNone/>
            </a:pPr>
            <a:r>
              <a:rPr lang="en-US" sz="2400" b="1" i="1" u="sng"/>
              <a:t>Post-indexed Addressing Mode</a:t>
            </a:r>
          </a:p>
        </p:txBody>
      </p:sp>
      <p:sp>
        <p:nvSpPr>
          <p:cNvPr id="42009" name="Rectangle 2"/>
          <p:cNvSpPr txBox="1">
            <a:spLocks noChangeArrowheads="1"/>
          </p:cNvSpPr>
          <p:nvPr/>
        </p:nvSpPr>
        <p:spPr bwMode="auto">
          <a:xfrm>
            <a:off x="457200" y="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r>
              <a:rPr lang="en-GB" altLang="zh-TW" sz="3600" dirty="0" smtClean="0">
                <a:solidFill>
                  <a:srgbClr val="0000FF"/>
                </a:solidFill>
              </a:rPr>
              <a:t>Post-Indexed</a:t>
            </a:r>
          </a:p>
          <a:p>
            <a:pPr algn="ctr" eaLnBrk="1" hangingPunct="1"/>
            <a:r>
              <a:rPr lang="en-GB" altLang="zh-TW" sz="2800" i="1" dirty="0" smtClean="0">
                <a:solidFill>
                  <a:srgbClr val="FF0000"/>
                </a:solidFill>
              </a:rPr>
              <a:t>LDR/STR </a:t>
            </a:r>
            <a:r>
              <a:rPr lang="en-GB" altLang="zh-TW" sz="2800" i="1" dirty="0">
                <a:solidFill>
                  <a:srgbClr val="FF0000"/>
                </a:solidFill>
              </a:rPr>
              <a:t>&lt;Rd&gt;,&lt;</a:t>
            </a:r>
            <a:r>
              <a:rPr lang="en-GB" altLang="zh-TW" sz="2800" i="1" dirty="0" err="1">
                <a:solidFill>
                  <a:srgbClr val="FF0000"/>
                </a:solidFill>
              </a:rPr>
              <a:t>addressing_mode</a:t>
            </a:r>
            <a:r>
              <a:rPr lang="en-GB" altLang="zh-TW" sz="2800" i="1" dirty="0">
                <a:solidFill>
                  <a:srgbClr val="FF0000"/>
                </a:solidFill>
              </a:rPr>
              <a:t>&gt;</a:t>
            </a:r>
            <a:endParaRPr lang="en-GB" altLang="zh-TW" sz="2800" b="1" i="1" dirty="0">
              <a:solidFill>
                <a:srgbClr val="FF0000"/>
              </a:solidFill>
            </a:endParaRPr>
          </a:p>
          <a:p>
            <a:pPr algn="ctr" eaLnBrk="1" hangingPunct="1"/>
            <a:endParaRPr lang="en-US" altLang="zh-TW" sz="4400" b="1" dirty="0">
              <a:solidFill>
                <a:srgbClr val="002060"/>
              </a:solidFill>
            </a:endParaRPr>
          </a:p>
        </p:txBody>
      </p:sp>
    </p:spTree>
    <p:extLst>
      <p:ext uri="{BB962C8B-B14F-4D97-AF65-F5344CB8AC3E}">
        <p14:creationId xmlns:p14="http://schemas.microsoft.com/office/powerpoint/2010/main" val="1452588580"/>
      </p:ext>
    </p:extLst>
  </p:cSld>
  <p:clrMapOvr>
    <a:masterClrMapping/>
  </p:clrMapOvr>
  <p:transition spd="slow"/>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690563" y="6243638"/>
            <a:ext cx="1903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43011" name="Rectangle 3"/>
          <p:cNvSpPr>
            <a:spLocks noChangeArrowheads="1"/>
          </p:cNvSpPr>
          <p:nvPr/>
        </p:nvSpPr>
        <p:spPr bwMode="auto">
          <a:xfrm>
            <a:off x="3125788" y="6243638"/>
            <a:ext cx="289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43012" name="Rectangle 4"/>
          <p:cNvSpPr>
            <a:spLocks noChangeArrowheads="1"/>
          </p:cNvSpPr>
          <p:nvPr/>
        </p:nvSpPr>
        <p:spPr bwMode="auto">
          <a:xfrm>
            <a:off x="690563" y="6243638"/>
            <a:ext cx="190341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43013" name="Rectangle 5"/>
          <p:cNvSpPr>
            <a:spLocks noChangeArrowheads="1"/>
          </p:cNvSpPr>
          <p:nvPr/>
        </p:nvSpPr>
        <p:spPr bwMode="auto">
          <a:xfrm>
            <a:off x="3125788" y="6243638"/>
            <a:ext cx="289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94" tIns="45647" rIns="91294" bIns="45647" anchor="ctr"/>
          <a:lstStyle/>
          <a:p>
            <a:endParaRPr lang="en-US"/>
          </a:p>
        </p:txBody>
      </p:sp>
      <p:sp>
        <p:nvSpPr>
          <p:cNvPr id="43014" name="Rectangle 1"/>
          <p:cNvSpPr>
            <a:spLocks noChangeArrowheads="1"/>
          </p:cNvSpPr>
          <p:nvPr/>
        </p:nvSpPr>
        <p:spPr bwMode="auto">
          <a:xfrm>
            <a:off x="304800" y="1697038"/>
            <a:ext cx="25273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t>More examples:</a:t>
            </a:r>
          </a:p>
          <a:p>
            <a:pPr>
              <a:buFont typeface="Arial" pitchFamily="34" charset="0"/>
              <a:buChar char="•"/>
            </a:pPr>
            <a:endParaRPr lang="en-US" sz="2800"/>
          </a:p>
        </p:txBody>
      </p:sp>
      <p:sp>
        <p:nvSpPr>
          <p:cNvPr id="43015" name="Rectangle 10"/>
          <p:cNvSpPr>
            <a:spLocks noChangeArrowheads="1"/>
          </p:cNvSpPr>
          <p:nvPr/>
        </p:nvSpPr>
        <p:spPr bwMode="auto">
          <a:xfrm>
            <a:off x="304800" y="2362200"/>
            <a:ext cx="40767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457200" indent="-457200">
              <a:buFont typeface="Arial" pitchFamily="34" charset="0"/>
              <a:buChar char="•"/>
            </a:pPr>
            <a:r>
              <a:rPr lang="en-US" sz="2800"/>
              <a:t>LDR R0, [R1], #4</a:t>
            </a:r>
          </a:p>
          <a:p>
            <a:pPr marL="457200" indent="-457200">
              <a:buFont typeface="Arial" pitchFamily="34" charset="0"/>
              <a:buChar char="•"/>
            </a:pPr>
            <a:endParaRPr lang="en-US" sz="2800"/>
          </a:p>
          <a:p>
            <a:pPr marL="457200" indent="-457200">
              <a:buFont typeface="Arial" pitchFamily="34" charset="0"/>
              <a:buChar char="•"/>
            </a:pPr>
            <a:endParaRPr lang="en-US" sz="2800"/>
          </a:p>
          <a:p>
            <a:pPr marL="457200" indent="-457200">
              <a:buFont typeface="Arial" pitchFamily="34" charset="0"/>
              <a:buChar char="•"/>
            </a:pPr>
            <a:r>
              <a:rPr lang="en-US" sz="2800"/>
              <a:t>LDR R0, [R1], R2</a:t>
            </a:r>
          </a:p>
          <a:p>
            <a:pPr marL="457200" indent="-457200">
              <a:buFont typeface="Arial" pitchFamily="34" charset="0"/>
              <a:buChar char="•"/>
            </a:pPr>
            <a:endParaRPr lang="en-US" sz="2800"/>
          </a:p>
          <a:p>
            <a:pPr marL="457200" indent="-457200">
              <a:buFont typeface="Arial" pitchFamily="34" charset="0"/>
              <a:buChar char="•"/>
            </a:pPr>
            <a:endParaRPr lang="en-US" sz="2800"/>
          </a:p>
          <a:p>
            <a:pPr marL="457200" indent="-457200">
              <a:buFont typeface="Arial" pitchFamily="34" charset="0"/>
              <a:buChar char="•"/>
            </a:pPr>
            <a:endParaRPr lang="en-US" sz="2800"/>
          </a:p>
          <a:p>
            <a:pPr marL="457200" indent="-457200">
              <a:buFont typeface="Arial" pitchFamily="34" charset="0"/>
              <a:buChar char="•"/>
            </a:pPr>
            <a:r>
              <a:rPr lang="en-US" sz="2800"/>
              <a:t>LDR R0, [R1], R2, LSL #2</a:t>
            </a:r>
          </a:p>
        </p:txBody>
      </p:sp>
      <p:sp>
        <p:nvSpPr>
          <p:cNvPr id="43016" name="Rectangle 11"/>
          <p:cNvSpPr>
            <a:spLocks noChangeArrowheads="1"/>
          </p:cNvSpPr>
          <p:nvPr/>
        </p:nvSpPr>
        <p:spPr bwMode="auto">
          <a:xfrm>
            <a:off x="4721225" y="2362200"/>
            <a:ext cx="3135313"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t>R0 </a:t>
            </a:r>
            <a:r>
              <a:rPr lang="en-US" sz="2800">
                <a:sym typeface="Wingdings" pitchFamily="2" charset="2"/>
              </a:rPr>
              <a:t> M[R1]</a:t>
            </a:r>
          </a:p>
          <a:p>
            <a:r>
              <a:rPr lang="en-US" sz="2800">
                <a:sym typeface="Wingdings" pitchFamily="2" charset="2"/>
              </a:rPr>
              <a:t>R1  R1 + 4</a:t>
            </a:r>
          </a:p>
          <a:p>
            <a:endParaRPr lang="en-US" sz="2800">
              <a:sym typeface="Wingdings" pitchFamily="2" charset="2"/>
            </a:endParaRPr>
          </a:p>
          <a:p>
            <a:r>
              <a:rPr lang="en-US" sz="2800">
                <a:sym typeface="Wingdings" pitchFamily="2" charset="2"/>
              </a:rPr>
              <a:t>R0  M[R1]</a:t>
            </a:r>
          </a:p>
          <a:p>
            <a:r>
              <a:rPr lang="en-US" sz="2800">
                <a:sym typeface="Wingdings" pitchFamily="2" charset="2"/>
              </a:rPr>
              <a:t>R1  R1 + R2</a:t>
            </a:r>
          </a:p>
          <a:p>
            <a:r>
              <a:rPr lang="en-US" sz="2800">
                <a:sym typeface="Wingdings" pitchFamily="2" charset="2"/>
              </a:rPr>
              <a:t>R2 is unchanged</a:t>
            </a:r>
          </a:p>
          <a:p>
            <a:endParaRPr lang="en-US" sz="2800">
              <a:sym typeface="Wingdings" pitchFamily="2" charset="2"/>
            </a:endParaRPr>
          </a:p>
          <a:p>
            <a:r>
              <a:rPr lang="en-US" sz="2800">
                <a:sym typeface="Wingdings" pitchFamily="2" charset="2"/>
              </a:rPr>
              <a:t>R0  M[R1]</a:t>
            </a:r>
          </a:p>
          <a:p>
            <a:r>
              <a:rPr lang="en-US" sz="2800">
                <a:sym typeface="Wingdings" pitchFamily="2" charset="2"/>
              </a:rPr>
              <a:t>R1  R1 + LSL(R2,2)</a:t>
            </a:r>
          </a:p>
          <a:p>
            <a:r>
              <a:rPr lang="en-US" sz="2800">
                <a:sym typeface="Wingdings" pitchFamily="2" charset="2"/>
              </a:rPr>
              <a:t>R2 is unchanged</a:t>
            </a:r>
            <a:endParaRPr lang="en-US" sz="2800"/>
          </a:p>
        </p:txBody>
      </p:sp>
      <p:sp>
        <p:nvSpPr>
          <p:cNvPr id="4301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02D7CF08-5B86-42DE-8DD7-925C33E91401}" type="slidenum">
              <a:rPr lang="en-US">
                <a:solidFill>
                  <a:srgbClr val="898989"/>
                </a:solidFill>
              </a:rPr>
              <a:pPr eaLnBrk="1" hangingPunct="1"/>
              <a:t>82</a:t>
            </a:fld>
            <a:endParaRPr lang="en-US">
              <a:solidFill>
                <a:srgbClr val="898989"/>
              </a:solidFill>
            </a:endParaRPr>
          </a:p>
        </p:txBody>
      </p:sp>
      <p:sp>
        <p:nvSpPr>
          <p:cNvPr id="43018" name="Rectangle 3"/>
          <p:cNvSpPr txBox="1">
            <a:spLocks/>
          </p:cNvSpPr>
          <p:nvPr/>
        </p:nvSpPr>
        <p:spPr bwMode="auto">
          <a:xfrm>
            <a:off x="228600" y="1065213"/>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spcBef>
                <a:spcPct val="20000"/>
              </a:spcBef>
              <a:buFont typeface="Arial" pitchFamily="34" charset="0"/>
              <a:buNone/>
            </a:pPr>
            <a:r>
              <a:rPr lang="en-US" sz="2400" b="1" i="1" u="sng"/>
              <a:t>Post-indexed Addressing Mode</a:t>
            </a:r>
          </a:p>
        </p:txBody>
      </p:sp>
      <p:sp>
        <p:nvSpPr>
          <p:cNvPr id="43019" name="Rectangle 2"/>
          <p:cNvSpPr txBox="1">
            <a:spLocks noChangeArrowheads="1"/>
          </p:cNvSpPr>
          <p:nvPr/>
        </p:nvSpPr>
        <p:spPr bwMode="auto">
          <a:xfrm>
            <a:off x="457200" y="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r>
              <a:rPr lang="en-GB" altLang="zh-TW" sz="3600" dirty="0" smtClean="0">
                <a:solidFill>
                  <a:srgbClr val="0000FF"/>
                </a:solidFill>
              </a:rPr>
              <a:t>Post-indexed</a:t>
            </a:r>
          </a:p>
          <a:p>
            <a:pPr algn="ctr" eaLnBrk="1" hangingPunct="1"/>
            <a:r>
              <a:rPr lang="en-GB" altLang="zh-TW" sz="2800" i="1" dirty="0" smtClean="0">
                <a:solidFill>
                  <a:srgbClr val="FF0000"/>
                </a:solidFill>
              </a:rPr>
              <a:t>LDR/STR </a:t>
            </a:r>
            <a:r>
              <a:rPr lang="en-GB" altLang="zh-TW" sz="2800" i="1" dirty="0">
                <a:solidFill>
                  <a:srgbClr val="FF0000"/>
                </a:solidFill>
              </a:rPr>
              <a:t>&lt;Rd&gt;,&lt;</a:t>
            </a:r>
            <a:r>
              <a:rPr lang="en-GB" altLang="zh-TW" sz="2800" i="1" dirty="0" err="1">
                <a:solidFill>
                  <a:srgbClr val="FF0000"/>
                </a:solidFill>
              </a:rPr>
              <a:t>addressing_mode</a:t>
            </a:r>
            <a:r>
              <a:rPr lang="en-GB" altLang="zh-TW" sz="2800" i="1" dirty="0">
                <a:solidFill>
                  <a:srgbClr val="FF0000"/>
                </a:solidFill>
              </a:rPr>
              <a:t>&gt;</a:t>
            </a:r>
            <a:endParaRPr lang="en-GB" altLang="zh-TW" sz="2800" b="1" i="1" dirty="0">
              <a:solidFill>
                <a:srgbClr val="FF0000"/>
              </a:solidFill>
            </a:endParaRPr>
          </a:p>
          <a:p>
            <a:pPr algn="ctr" eaLnBrk="1" hangingPunct="1"/>
            <a:endParaRPr lang="en-US" altLang="zh-TW" sz="4400" b="1" dirty="0">
              <a:solidFill>
                <a:srgbClr val="002060"/>
              </a:solidFill>
            </a:endParaRPr>
          </a:p>
        </p:txBody>
      </p:sp>
    </p:spTree>
    <p:extLst>
      <p:ext uri="{BB962C8B-B14F-4D97-AF65-F5344CB8AC3E}">
        <p14:creationId xmlns:p14="http://schemas.microsoft.com/office/powerpoint/2010/main" val="3183353285"/>
      </p:ext>
    </p:extLst>
  </p:cSld>
  <p:clrMapOvr>
    <a:masterClrMapping/>
  </p:clrMapOvr>
  <p:transition spd="slow"/>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85800"/>
          </a:xfrm>
        </p:spPr>
        <p:txBody>
          <a:bodyPr rtlCol="0">
            <a:normAutofit fontScale="90000"/>
          </a:bodyPr>
          <a:lstStyle/>
          <a:p>
            <a:pPr eaLnBrk="1" fontAlgn="auto" hangingPunct="1">
              <a:spcAft>
                <a:spcPts val="0"/>
              </a:spcAft>
              <a:defRPr/>
            </a:pPr>
            <a:r>
              <a:rPr lang="en-US" dirty="0" smtClean="0">
                <a:solidFill>
                  <a:srgbClr val="0000FF"/>
                </a:solidFill>
              </a:rPr>
              <a:t>Example 1</a:t>
            </a:r>
            <a:endParaRPr lang="en-US" dirty="0">
              <a:solidFill>
                <a:srgbClr val="0000FF"/>
              </a:solidFill>
            </a:endParaRPr>
          </a:p>
        </p:txBody>
      </p:sp>
      <p:sp>
        <p:nvSpPr>
          <p:cNvPr id="26627" name="Content Placeholder 2"/>
          <p:cNvSpPr>
            <a:spLocks noGrp="1"/>
          </p:cNvSpPr>
          <p:nvPr>
            <p:ph idx="1"/>
          </p:nvPr>
        </p:nvSpPr>
        <p:spPr>
          <a:xfrm>
            <a:off x="762000" y="2438400"/>
            <a:ext cx="7848600" cy="4114800"/>
          </a:xfrm>
          <a:ln>
            <a:solidFill>
              <a:schemeClr val="tx1"/>
            </a:solidFill>
            <a:miter lim="800000"/>
            <a:headEnd/>
            <a:tailEnd/>
          </a:ln>
        </p:spPr>
        <p:txBody>
          <a:bodyPr/>
          <a:lstStyle/>
          <a:p>
            <a:pPr eaLnBrk="1" hangingPunct="1">
              <a:defRPr/>
            </a:pPr>
            <a:r>
              <a:rPr lang="en-US" dirty="0" smtClean="0"/>
              <a:t>Description: </a:t>
            </a:r>
          </a:p>
          <a:p>
            <a:pPr eaLnBrk="1" hangingPunct="1">
              <a:buFont typeface="Arial" pitchFamily="34" charset="0"/>
              <a:buNone/>
              <a:defRPr/>
            </a:pPr>
            <a:r>
              <a:rPr lang="en-US" dirty="0" smtClean="0"/>
              <a:t>	Write a procedure which adds all items in a  table of data (word size).</a:t>
            </a:r>
          </a:p>
          <a:p>
            <a:pPr eaLnBrk="1" hangingPunct="1">
              <a:defRPr/>
            </a:pPr>
            <a:r>
              <a:rPr lang="en-US" dirty="0" smtClean="0"/>
              <a:t> Input: </a:t>
            </a:r>
          </a:p>
          <a:p>
            <a:pPr marL="0" indent="0" eaLnBrk="1" hangingPunct="1">
              <a:buFont typeface="Arial" pitchFamily="34" charset="0"/>
              <a:buNone/>
              <a:defRPr/>
            </a:pPr>
            <a:r>
              <a:rPr lang="en-US" dirty="0"/>
              <a:t>	</a:t>
            </a:r>
            <a:r>
              <a:rPr lang="en-US" dirty="0" smtClean="0"/>
              <a:t>M[X] = 0x2, 0x6, 0xA   (table)</a:t>
            </a:r>
          </a:p>
          <a:p>
            <a:pPr eaLnBrk="1" hangingPunct="1">
              <a:defRPr/>
            </a:pPr>
            <a:r>
              <a:rPr lang="en-US" dirty="0" smtClean="0"/>
              <a:t>Output: </a:t>
            </a:r>
          </a:p>
          <a:p>
            <a:pPr marL="0" indent="0" eaLnBrk="1" hangingPunct="1">
              <a:buFont typeface="Arial" pitchFamily="34" charset="0"/>
              <a:buNone/>
              <a:defRPr/>
            </a:pPr>
            <a:r>
              <a:rPr lang="en-US" dirty="0"/>
              <a:t>	</a:t>
            </a:r>
            <a:r>
              <a:rPr lang="en-US" dirty="0" smtClean="0"/>
              <a:t>M[Y]			(sum of items)</a:t>
            </a:r>
          </a:p>
        </p:txBody>
      </p:sp>
      <p:sp>
        <p:nvSpPr>
          <p:cNvPr id="4403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B43E2D38-C706-4064-99DD-E5C3FEA054F2}" type="slidenum">
              <a:rPr lang="en-US">
                <a:solidFill>
                  <a:srgbClr val="898989"/>
                </a:solidFill>
              </a:rPr>
              <a:pPr eaLnBrk="1" hangingPunct="1"/>
              <a:t>83</a:t>
            </a:fld>
            <a:endParaRPr lang="en-US">
              <a:solidFill>
                <a:srgbClr val="898989"/>
              </a:solidFill>
            </a:endParaRPr>
          </a:p>
        </p:txBody>
      </p:sp>
      <p:sp>
        <p:nvSpPr>
          <p:cNvPr id="44037" name="Rectangle 4"/>
          <p:cNvSpPr>
            <a:spLocks noChangeArrowheads="1"/>
          </p:cNvSpPr>
          <p:nvPr/>
        </p:nvSpPr>
        <p:spPr bwMode="auto">
          <a:xfrm>
            <a:off x="457200" y="1066800"/>
            <a:ext cx="77724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200"/>
              <a:t>Write the assembly code to perform the following task:</a:t>
            </a:r>
          </a:p>
        </p:txBody>
      </p:sp>
    </p:spTree>
    <p:extLst>
      <p:ext uri="{BB962C8B-B14F-4D97-AF65-F5344CB8AC3E}">
        <p14:creationId xmlns:p14="http://schemas.microsoft.com/office/powerpoint/2010/main" val="291841835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228600" y="258763"/>
            <a:ext cx="8458200" cy="53244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US" sz="2000"/>
              <a:t>	TTL	</a:t>
            </a:r>
            <a:r>
              <a:rPr lang="en-US" sz="2000">
                <a:hlinkClick r:id="rId2" action="ppaction://hlinkfile"/>
              </a:rPr>
              <a:t>AddTable</a:t>
            </a:r>
            <a:endParaRPr lang="en-US" sz="2000"/>
          </a:p>
          <a:p>
            <a:r>
              <a:rPr lang="en-US" sz="2000"/>
              <a:t>	AREA	MyProgram, CODE, READONLY 	; start of code</a:t>
            </a:r>
          </a:p>
          <a:p>
            <a:r>
              <a:rPr lang="en-US" sz="2000"/>
              <a:t>	ENTRY</a:t>
            </a:r>
          </a:p>
          <a:p>
            <a:r>
              <a:rPr lang="en-US" sz="2000"/>
              <a:t>Main					</a:t>
            </a:r>
          </a:p>
          <a:p>
            <a:r>
              <a:rPr lang="en-US" sz="2000" b="1">
                <a:solidFill>
                  <a:srgbClr val="0000FF"/>
                </a:solidFill>
              </a:rPr>
              <a:t>	LDR	R0, =X		  ; R0 = X = start of table </a:t>
            </a:r>
          </a:p>
          <a:p>
            <a:r>
              <a:rPr lang="en-US" sz="2000" b="1">
                <a:solidFill>
                  <a:srgbClr val="0000FF"/>
                </a:solidFill>
              </a:rPr>
              <a:t>	LDR	R1, [R0], #4	  ; R1 = X[0] (post-increment)</a:t>
            </a:r>
          </a:p>
          <a:p>
            <a:r>
              <a:rPr lang="en-US" sz="2000" b="1">
                <a:solidFill>
                  <a:srgbClr val="0000FF"/>
                </a:solidFill>
              </a:rPr>
              <a:t>	LDR	R2, [R0], #4	  ; R2 = X[1] (post-increment)</a:t>
            </a:r>
          </a:p>
          <a:p>
            <a:r>
              <a:rPr lang="en-US" sz="2000" b="1">
                <a:solidFill>
                  <a:srgbClr val="0000FF"/>
                </a:solidFill>
              </a:rPr>
              <a:t>	LDR	R3, [R0]	  	  ; R2 = X[2]</a:t>
            </a:r>
          </a:p>
          <a:p>
            <a:r>
              <a:rPr lang="en-US" sz="2000" b="1">
                <a:solidFill>
                  <a:srgbClr val="0000FF"/>
                </a:solidFill>
              </a:rPr>
              <a:t>	ADD	R1, R1, R2	  ; R1 = X[0] + X[1]</a:t>
            </a:r>
          </a:p>
          <a:p>
            <a:r>
              <a:rPr lang="en-US" sz="2000" b="1">
                <a:solidFill>
                  <a:srgbClr val="0000FF"/>
                </a:solidFill>
              </a:rPr>
              <a:t>	ADD	R1, R1, R3	  ; R1 = (X[0] + X[1]) + X[2])</a:t>
            </a:r>
          </a:p>
          <a:p>
            <a:r>
              <a:rPr lang="en-US" sz="2000" b="1">
                <a:solidFill>
                  <a:srgbClr val="0000FF"/>
                </a:solidFill>
              </a:rPr>
              <a:t>	STR	R1, Y		  ; save result to Y</a:t>
            </a:r>
          </a:p>
          <a:p>
            <a:r>
              <a:rPr lang="en-US" sz="2000" b="1">
                <a:solidFill>
                  <a:srgbClr val="0000FF"/>
                </a:solidFill>
              </a:rPr>
              <a:t>	</a:t>
            </a:r>
            <a:r>
              <a:rPr lang="en-US" sz="2000"/>
              <a:t>HERE	BAL	HERE	  ; end of code </a:t>
            </a:r>
          </a:p>
          <a:p>
            <a:endParaRPr lang="en-US" sz="2000"/>
          </a:p>
          <a:p>
            <a:r>
              <a:rPr lang="en-US" sz="2000"/>
              <a:t>	AREA	Data1, DATA, READWRITE  	</a:t>
            </a:r>
          </a:p>
          <a:p>
            <a:r>
              <a:rPr lang="en-US" sz="2000" b="1">
                <a:solidFill>
                  <a:srgbClr val="0000FF"/>
                </a:solidFill>
              </a:rPr>
              <a:t>X	DCD	</a:t>
            </a:r>
            <a:r>
              <a:rPr lang="en-US" sz="2000"/>
              <a:t> </a:t>
            </a:r>
            <a:r>
              <a:rPr lang="en-US" sz="2000" b="1">
                <a:solidFill>
                  <a:srgbClr val="0000FF"/>
                </a:solidFill>
              </a:rPr>
              <a:t>0x2, 0x6, 0xA</a:t>
            </a:r>
            <a:r>
              <a:rPr lang="en-US" sz="2000"/>
              <a:t> </a:t>
            </a:r>
            <a:r>
              <a:rPr lang="en-US" sz="2000" b="1">
                <a:solidFill>
                  <a:srgbClr val="0000FF"/>
                </a:solidFill>
              </a:rPr>
              <a:t>		; input </a:t>
            </a:r>
          </a:p>
          <a:p>
            <a:r>
              <a:rPr lang="en-US" sz="2000" b="1">
                <a:solidFill>
                  <a:srgbClr val="0000FF"/>
                </a:solidFill>
              </a:rPr>
              <a:t>Y 	DCD	 0			; output</a:t>
            </a:r>
          </a:p>
          <a:p>
            <a:r>
              <a:rPr lang="en-US" sz="2000"/>
              <a:t>	END					</a:t>
            </a:r>
          </a:p>
        </p:txBody>
      </p:sp>
      <p:sp>
        <p:nvSpPr>
          <p:cNvPr id="4505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31DB21E6-6762-484A-AF66-C5F7ED7CDDEA}" type="slidenum">
              <a:rPr lang="en-US">
                <a:solidFill>
                  <a:srgbClr val="898989"/>
                </a:solidFill>
              </a:rPr>
              <a:pPr eaLnBrk="1" hangingPunct="1"/>
              <a:t>84</a:t>
            </a:fld>
            <a:endParaRPr lang="en-US">
              <a:solidFill>
                <a:srgbClr val="898989"/>
              </a:solidFill>
            </a:endParaRPr>
          </a:p>
        </p:txBody>
      </p:sp>
    </p:spTree>
    <p:extLst>
      <p:ext uri="{BB962C8B-B14F-4D97-AF65-F5344CB8AC3E}">
        <p14:creationId xmlns:p14="http://schemas.microsoft.com/office/powerpoint/2010/main" val="3267412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85800"/>
          </a:xfrm>
        </p:spPr>
        <p:txBody>
          <a:bodyPr rtlCol="0">
            <a:normAutofit fontScale="90000"/>
          </a:bodyPr>
          <a:lstStyle/>
          <a:p>
            <a:pPr eaLnBrk="1" fontAlgn="auto" hangingPunct="1">
              <a:spcAft>
                <a:spcPts val="0"/>
              </a:spcAft>
              <a:defRPr/>
            </a:pPr>
            <a:r>
              <a:rPr lang="en-US" dirty="0" smtClean="0">
                <a:solidFill>
                  <a:srgbClr val="0000FF"/>
                </a:solidFill>
              </a:rPr>
              <a:t>Example 2</a:t>
            </a:r>
            <a:endParaRPr lang="en-US" dirty="0">
              <a:solidFill>
                <a:srgbClr val="0000FF"/>
              </a:solidFill>
            </a:endParaRPr>
          </a:p>
        </p:txBody>
      </p:sp>
      <p:sp>
        <p:nvSpPr>
          <p:cNvPr id="26627" name="Content Placeholder 2"/>
          <p:cNvSpPr>
            <a:spLocks noGrp="1"/>
          </p:cNvSpPr>
          <p:nvPr>
            <p:ph idx="1"/>
          </p:nvPr>
        </p:nvSpPr>
        <p:spPr>
          <a:xfrm>
            <a:off x="762000" y="2209800"/>
            <a:ext cx="8229600" cy="4495800"/>
          </a:xfrm>
          <a:ln>
            <a:solidFill>
              <a:schemeClr val="tx1"/>
            </a:solidFill>
            <a:miter lim="800000"/>
            <a:headEnd/>
            <a:tailEnd/>
          </a:ln>
        </p:spPr>
        <p:txBody>
          <a:bodyPr/>
          <a:lstStyle/>
          <a:p>
            <a:pPr eaLnBrk="1" hangingPunct="1">
              <a:defRPr/>
            </a:pPr>
            <a:r>
              <a:rPr lang="en-US" sz="2400" dirty="0" smtClean="0"/>
              <a:t>Description: </a:t>
            </a:r>
          </a:p>
          <a:p>
            <a:pPr eaLnBrk="1" hangingPunct="1">
              <a:buFont typeface="Arial" pitchFamily="34" charset="0"/>
              <a:buNone/>
              <a:defRPr/>
            </a:pPr>
            <a:r>
              <a:rPr lang="en-US" sz="2400" dirty="0" smtClean="0"/>
              <a:t>	Write a procedure to copy two consecutive items indexed by IDX and item IDX+1 from array M[X] in a table and saves them into array M[Y]</a:t>
            </a:r>
          </a:p>
          <a:p>
            <a:pPr eaLnBrk="1" hangingPunct="1">
              <a:defRPr/>
            </a:pPr>
            <a:r>
              <a:rPr lang="en-US" sz="2400" dirty="0" smtClean="0"/>
              <a:t> Input: </a:t>
            </a:r>
          </a:p>
          <a:p>
            <a:pPr marL="0" indent="0" eaLnBrk="1" hangingPunct="1">
              <a:buFont typeface="Arial" pitchFamily="34" charset="0"/>
              <a:buNone/>
              <a:defRPr/>
            </a:pPr>
            <a:r>
              <a:rPr lang="en-US" sz="2400" dirty="0"/>
              <a:t>	</a:t>
            </a:r>
            <a:r>
              <a:rPr lang="en-US" sz="2400" dirty="0" smtClean="0"/>
              <a:t>M[X] = 0x2, 0x6, 0xA, 0x3, 0x6   (5-item array)</a:t>
            </a:r>
          </a:p>
          <a:p>
            <a:pPr marL="0" indent="0" eaLnBrk="1" hangingPunct="1">
              <a:buFont typeface="Arial" pitchFamily="34" charset="0"/>
              <a:buNone/>
              <a:defRPr/>
            </a:pPr>
            <a:r>
              <a:rPr lang="en-US" sz="2400" dirty="0"/>
              <a:t>	</a:t>
            </a:r>
            <a:r>
              <a:rPr lang="en-US" sz="2400" dirty="0" smtClean="0"/>
              <a:t>M[IDX] = 2			    (third and fourth items)</a:t>
            </a:r>
          </a:p>
          <a:p>
            <a:pPr eaLnBrk="1" hangingPunct="1">
              <a:defRPr/>
            </a:pPr>
            <a:r>
              <a:rPr lang="en-US" sz="2400" dirty="0" smtClean="0"/>
              <a:t>Output: </a:t>
            </a:r>
          </a:p>
          <a:p>
            <a:pPr marL="0" indent="0" eaLnBrk="1" hangingPunct="1">
              <a:buFont typeface="Arial" pitchFamily="34" charset="0"/>
              <a:buNone/>
              <a:defRPr/>
            </a:pPr>
            <a:r>
              <a:rPr lang="en-US" sz="2400" dirty="0"/>
              <a:t>	</a:t>
            </a:r>
            <a:r>
              <a:rPr lang="en-US" sz="2400" dirty="0" smtClean="0"/>
              <a:t>M[Y]				    (2-item array)</a:t>
            </a:r>
          </a:p>
        </p:txBody>
      </p:sp>
      <p:sp>
        <p:nvSpPr>
          <p:cNvPr id="4608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B0D032F1-66A4-4625-84FC-F526B712DFF4}" type="slidenum">
              <a:rPr lang="en-US">
                <a:solidFill>
                  <a:srgbClr val="898989"/>
                </a:solidFill>
              </a:rPr>
              <a:pPr eaLnBrk="1" hangingPunct="1"/>
              <a:t>85</a:t>
            </a:fld>
            <a:endParaRPr lang="en-US">
              <a:solidFill>
                <a:srgbClr val="898989"/>
              </a:solidFill>
            </a:endParaRPr>
          </a:p>
        </p:txBody>
      </p:sp>
      <p:sp>
        <p:nvSpPr>
          <p:cNvPr id="46085" name="Rectangle 4"/>
          <p:cNvSpPr>
            <a:spLocks noChangeArrowheads="1"/>
          </p:cNvSpPr>
          <p:nvPr/>
        </p:nvSpPr>
        <p:spPr bwMode="auto">
          <a:xfrm>
            <a:off x="457200" y="914400"/>
            <a:ext cx="77724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200"/>
              <a:t>Write the assembly code to perform the following task:</a:t>
            </a:r>
          </a:p>
        </p:txBody>
      </p:sp>
    </p:spTree>
    <p:extLst>
      <p:ext uri="{BB962C8B-B14F-4D97-AF65-F5344CB8AC3E}">
        <p14:creationId xmlns:p14="http://schemas.microsoft.com/office/powerpoint/2010/main" val="386094456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28575" y="76200"/>
            <a:ext cx="9067800" cy="65563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US" sz="2100" dirty="0"/>
              <a:t>	TTL	</a:t>
            </a:r>
            <a:r>
              <a:rPr lang="en-US" sz="2100" dirty="0" err="1">
                <a:hlinkClick r:id="rId2" action="ppaction://hlinkfile"/>
              </a:rPr>
              <a:t>CopyTwoIndexedItems</a:t>
            </a:r>
            <a:endParaRPr lang="en-US" sz="2100" dirty="0"/>
          </a:p>
          <a:p>
            <a:r>
              <a:rPr lang="en-US" sz="2100" dirty="0"/>
              <a:t>	AREA	</a:t>
            </a:r>
            <a:r>
              <a:rPr lang="en-US" sz="2100" dirty="0" err="1"/>
              <a:t>MyProgram</a:t>
            </a:r>
            <a:r>
              <a:rPr lang="en-US" sz="2100" dirty="0"/>
              <a:t>, CODE, READONLY 	; start of code</a:t>
            </a:r>
          </a:p>
          <a:p>
            <a:r>
              <a:rPr lang="en-US" sz="2100" dirty="0"/>
              <a:t>	ENTRY</a:t>
            </a:r>
          </a:p>
          <a:p>
            <a:r>
              <a:rPr lang="en-US" sz="2100" dirty="0"/>
              <a:t>Main					</a:t>
            </a:r>
          </a:p>
          <a:p>
            <a:r>
              <a:rPr lang="en-US" sz="2100" b="1" dirty="0">
                <a:solidFill>
                  <a:srgbClr val="0000FF"/>
                </a:solidFill>
              </a:rPr>
              <a:t>	</a:t>
            </a:r>
            <a:r>
              <a:rPr lang="en-US" sz="2100" b="1" dirty="0">
                <a:solidFill>
                  <a:srgbClr val="984807"/>
                </a:solidFill>
              </a:rPr>
              <a:t>LDR	R0, =X		 	; R0 = X = base </a:t>
            </a:r>
            <a:r>
              <a:rPr lang="en-US" sz="2100" b="1" dirty="0" err="1">
                <a:solidFill>
                  <a:srgbClr val="984807"/>
                </a:solidFill>
              </a:rPr>
              <a:t>addr</a:t>
            </a:r>
            <a:r>
              <a:rPr lang="en-US" sz="2100" b="1" dirty="0">
                <a:solidFill>
                  <a:srgbClr val="984807"/>
                </a:solidFill>
              </a:rPr>
              <a:t> of source table</a:t>
            </a:r>
          </a:p>
          <a:p>
            <a:r>
              <a:rPr lang="en-US" sz="2100" b="1" dirty="0">
                <a:solidFill>
                  <a:srgbClr val="984807"/>
                </a:solidFill>
              </a:rPr>
              <a:t>	LDR	R1, =Y			; R1 = Y = base </a:t>
            </a:r>
            <a:r>
              <a:rPr lang="en-US" sz="2100" b="1" dirty="0" err="1">
                <a:solidFill>
                  <a:srgbClr val="984807"/>
                </a:solidFill>
              </a:rPr>
              <a:t>addr</a:t>
            </a:r>
            <a:r>
              <a:rPr lang="en-US" sz="2100" b="1" dirty="0">
                <a:solidFill>
                  <a:srgbClr val="984807"/>
                </a:solidFill>
              </a:rPr>
              <a:t> of target table</a:t>
            </a:r>
          </a:p>
          <a:p>
            <a:r>
              <a:rPr lang="en-US" sz="2100" b="1" dirty="0">
                <a:solidFill>
                  <a:srgbClr val="984807"/>
                </a:solidFill>
              </a:rPr>
              <a:t>	LDR	R2, IDX		 	; R2 = IDX = 2</a:t>
            </a:r>
          </a:p>
          <a:p>
            <a:r>
              <a:rPr lang="en-US" sz="2100" b="1" dirty="0">
                <a:solidFill>
                  <a:srgbClr val="0000FF"/>
                </a:solidFill>
              </a:rPr>
              <a:t>	LDR	R3, [R0, R2, LSL #2]!	; R0 = base + 4*index, or</a:t>
            </a:r>
          </a:p>
          <a:p>
            <a:r>
              <a:rPr lang="en-US" sz="2100" b="1" dirty="0">
                <a:solidFill>
                  <a:srgbClr val="0000FF"/>
                </a:solidFill>
              </a:rPr>
              <a:t>					; R0 = R0 + 4*R2</a:t>
            </a:r>
          </a:p>
          <a:p>
            <a:r>
              <a:rPr lang="en-US" sz="2100" b="1" dirty="0">
                <a:solidFill>
                  <a:srgbClr val="0000FF"/>
                </a:solidFill>
              </a:rPr>
              <a:t>					; R2 = M[R2] = third item in X = 0xA</a:t>
            </a:r>
          </a:p>
          <a:p>
            <a:r>
              <a:rPr lang="en-US" sz="2100" b="1" dirty="0">
                <a:solidFill>
                  <a:srgbClr val="0000FF"/>
                </a:solidFill>
              </a:rPr>
              <a:t>	LDR 	R3, [R0, #4]!		; R3 = M[R0+4] = fourth item in X = 0x3</a:t>
            </a:r>
          </a:p>
          <a:p>
            <a:r>
              <a:rPr lang="en-US" sz="2100" b="1" dirty="0">
                <a:solidFill>
                  <a:srgbClr val="0000FF"/>
                </a:solidFill>
              </a:rPr>
              <a:t>	</a:t>
            </a:r>
            <a:r>
              <a:rPr lang="en-US" sz="2100" b="1" dirty="0">
                <a:solidFill>
                  <a:srgbClr val="FF0000"/>
                </a:solidFill>
              </a:rPr>
              <a:t>STR	R2, [R1], #4	  	; Y[0] = R2,  R1 = R1 + 4</a:t>
            </a:r>
          </a:p>
          <a:p>
            <a:r>
              <a:rPr lang="en-US" sz="2100" b="1" dirty="0">
                <a:solidFill>
                  <a:srgbClr val="FF0000"/>
                </a:solidFill>
              </a:rPr>
              <a:t>	STR	R3, [R1]			; Y[1] = R3</a:t>
            </a:r>
          </a:p>
          <a:p>
            <a:r>
              <a:rPr lang="en-US" sz="2100" b="1" dirty="0">
                <a:solidFill>
                  <a:srgbClr val="0000FF"/>
                </a:solidFill>
              </a:rPr>
              <a:t>	</a:t>
            </a:r>
            <a:r>
              <a:rPr lang="en-US" sz="2100" dirty="0"/>
              <a:t>HERE	BAL	HERE	  	; end of code </a:t>
            </a:r>
          </a:p>
          <a:p>
            <a:endParaRPr lang="en-US" sz="2100" dirty="0"/>
          </a:p>
          <a:p>
            <a:r>
              <a:rPr lang="en-US" sz="2100" dirty="0"/>
              <a:t>	AREA	Data1, DATA, READWRITE  	</a:t>
            </a:r>
          </a:p>
          <a:p>
            <a:r>
              <a:rPr lang="en-US" sz="2100" b="1" dirty="0">
                <a:solidFill>
                  <a:srgbClr val="0000FF"/>
                </a:solidFill>
              </a:rPr>
              <a:t>IDX	DCD	 2				; input index</a:t>
            </a:r>
          </a:p>
          <a:p>
            <a:r>
              <a:rPr lang="en-US" sz="2100" b="1" dirty="0">
                <a:solidFill>
                  <a:srgbClr val="0000FF"/>
                </a:solidFill>
              </a:rPr>
              <a:t>X	DCD	</a:t>
            </a:r>
            <a:r>
              <a:rPr lang="en-US" sz="2100" dirty="0"/>
              <a:t> </a:t>
            </a:r>
            <a:r>
              <a:rPr lang="en-US" sz="2100" b="1" dirty="0">
                <a:solidFill>
                  <a:srgbClr val="0000FF"/>
                </a:solidFill>
              </a:rPr>
              <a:t>0x2, 0x6, 0xA, 0x3, 0x6</a:t>
            </a:r>
            <a:r>
              <a:rPr lang="en-US" sz="2100" dirty="0"/>
              <a:t> 	</a:t>
            </a:r>
            <a:r>
              <a:rPr lang="en-US" sz="2100" b="1" dirty="0">
                <a:solidFill>
                  <a:srgbClr val="0000FF"/>
                </a:solidFill>
              </a:rPr>
              <a:t>; input array</a:t>
            </a:r>
          </a:p>
          <a:p>
            <a:r>
              <a:rPr lang="en-US" sz="2100" b="1" dirty="0">
                <a:solidFill>
                  <a:srgbClr val="0000FF"/>
                </a:solidFill>
              </a:rPr>
              <a:t>Y 	DCD	 0, 0				; output array</a:t>
            </a:r>
          </a:p>
          <a:p>
            <a:r>
              <a:rPr lang="en-US" sz="2100" dirty="0"/>
              <a:t>	END					</a:t>
            </a:r>
          </a:p>
        </p:txBody>
      </p:sp>
      <p:sp>
        <p:nvSpPr>
          <p:cNvPr id="4710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0B92FFAF-C981-4D59-BAC6-D0C840295A09}" type="slidenum">
              <a:rPr lang="en-US">
                <a:solidFill>
                  <a:srgbClr val="898989"/>
                </a:solidFill>
              </a:rPr>
              <a:pPr eaLnBrk="1" hangingPunct="1"/>
              <a:t>86</a:t>
            </a:fld>
            <a:endParaRPr lang="en-US">
              <a:solidFill>
                <a:srgbClr val="898989"/>
              </a:solidFill>
            </a:endParaRPr>
          </a:p>
        </p:txBody>
      </p:sp>
    </p:spTree>
    <p:extLst>
      <p:ext uri="{BB962C8B-B14F-4D97-AF65-F5344CB8AC3E}">
        <p14:creationId xmlns:p14="http://schemas.microsoft.com/office/powerpoint/2010/main" val="15599793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6" end="1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7" end="17"/>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8" end="18"/>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14600"/>
            <a:ext cx="8229600" cy="1143000"/>
          </a:xfrm>
        </p:spPr>
        <p:txBody>
          <a:bodyPr/>
          <a:lstStyle/>
          <a:p>
            <a:r>
              <a:rPr lang="en-US" dirty="0" smtClean="0">
                <a:solidFill>
                  <a:srgbClr val="0000FF"/>
                </a:solidFill>
              </a:rPr>
              <a:t>ASSEMBLY DIRECTIVE GROUP</a:t>
            </a:r>
            <a:endParaRPr lang="en-US" dirty="0"/>
          </a:p>
        </p:txBody>
      </p:sp>
      <p:sp>
        <p:nvSpPr>
          <p:cNvPr id="819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5BEF2F60-174A-4D52-AA00-76737BE06CBB}" type="slidenum">
              <a:rPr lang="en-US">
                <a:solidFill>
                  <a:srgbClr val="898989"/>
                </a:solidFill>
              </a:rPr>
              <a:pPr eaLnBrk="1" hangingPunct="1"/>
              <a:t>87</a:t>
            </a:fld>
            <a:endParaRPr lang="en-US">
              <a:solidFill>
                <a:srgbClr val="898989"/>
              </a:solidFill>
            </a:endParaRPr>
          </a:p>
        </p:txBody>
      </p:sp>
      <p:sp>
        <p:nvSpPr>
          <p:cNvPr id="8196" name="Rectangle 3"/>
          <p:cNvSpPr>
            <a:spLocks noChangeArrowheads="1"/>
          </p:cNvSpPr>
          <p:nvPr/>
        </p:nvSpPr>
        <p:spPr bwMode="auto">
          <a:xfrm>
            <a:off x="990600" y="3751263"/>
            <a:ext cx="7848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1"/>
            <a:r>
              <a:rPr lang="en-US" sz="2400" b="1" dirty="0">
                <a:latin typeface="Arial Narrow" pitchFamily="34" charset="0"/>
              </a:rPr>
              <a:t>EQU</a:t>
            </a:r>
            <a:r>
              <a:rPr lang="en-US" sz="2400" dirty="0">
                <a:latin typeface="Arial Narrow" pitchFamily="34" charset="0"/>
              </a:rPr>
              <a:t>, </a:t>
            </a:r>
            <a:r>
              <a:rPr lang="en-US" sz="2400" b="1" dirty="0">
                <a:latin typeface="Arial Narrow" pitchFamily="34" charset="0"/>
              </a:rPr>
              <a:t>AREA</a:t>
            </a:r>
            <a:r>
              <a:rPr lang="en-US" sz="2400" dirty="0">
                <a:latin typeface="Arial Narrow" pitchFamily="34" charset="0"/>
              </a:rPr>
              <a:t>, </a:t>
            </a:r>
            <a:r>
              <a:rPr lang="en-US" sz="2400" b="1" dirty="0">
                <a:latin typeface="Arial Narrow" pitchFamily="34" charset="0"/>
              </a:rPr>
              <a:t>DCB</a:t>
            </a:r>
            <a:r>
              <a:rPr lang="en-US" sz="2400" dirty="0">
                <a:latin typeface="Arial Narrow" pitchFamily="34" charset="0"/>
              </a:rPr>
              <a:t>, </a:t>
            </a:r>
            <a:r>
              <a:rPr lang="en-US" sz="2400" b="1" dirty="0">
                <a:latin typeface="Arial Narrow" pitchFamily="34" charset="0"/>
              </a:rPr>
              <a:t>DCW</a:t>
            </a:r>
            <a:r>
              <a:rPr lang="en-US" sz="2400" dirty="0">
                <a:latin typeface="Arial Narrow" pitchFamily="34" charset="0"/>
              </a:rPr>
              <a:t>, </a:t>
            </a:r>
            <a:r>
              <a:rPr lang="en-US" sz="2400" b="1" dirty="0">
                <a:latin typeface="Arial Narrow" pitchFamily="34" charset="0"/>
              </a:rPr>
              <a:t>DCD</a:t>
            </a:r>
            <a:r>
              <a:rPr lang="en-US" sz="2400" dirty="0">
                <a:latin typeface="Arial Narrow" pitchFamily="34" charset="0"/>
              </a:rPr>
              <a:t>, </a:t>
            </a:r>
            <a:r>
              <a:rPr lang="en-US" sz="2400" b="1" dirty="0">
                <a:latin typeface="Arial Narrow" pitchFamily="34" charset="0"/>
              </a:rPr>
              <a:t>ALIGN, ENTRY, END</a:t>
            </a:r>
            <a:r>
              <a:rPr lang="en-US" sz="2400" dirty="0">
                <a:latin typeface="Arial Narrow" pitchFamily="34" charset="0"/>
              </a:rPr>
              <a:t>	</a:t>
            </a:r>
            <a:endParaRPr lang="en-US" dirty="0"/>
          </a:p>
        </p:txBody>
      </p:sp>
    </p:spTree>
    <p:extLst>
      <p:ext uri="{BB962C8B-B14F-4D97-AF65-F5344CB8AC3E}">
        <p14:creationId xmlns:p14="http://schemas.microsoft.com/office/powerpoint/2010/main" val="337267201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normAutofit fontScale="90000"/>
          </a:bodyPr>
          <a:lstStyle/>
          <a:p>
            <a:pPr eaLnBrk="1" hangingPunct="1">
              <a:defRPr/>
            </a:pPr>
            <a:r>
              <a:rPr lang="en-US" dirty="0" smtClean="0">
                <a:solidFill>
                  <a:srgbClr val="0000FF"/>
                </a:solidFill>
              </a:rPr>
              <a:t>Assembler Directives</a:t>
            </a:r>
          </a:p>
        </p:txBody>
      </p:sp>
      <p:sp>
        <p:nvSpPr>
          <p:cNvPr id="9219" name="Rectangle 3"/>
          <p:cNvSpPr>
            <a:spLocks noGrp="1" noChangeArrowheads="1"/>
          </p:cNvSpPr>
          <p:nvPr>
            <p:ph type="body" idx="1"/>
          </p:nvPr>
        </p:nvSpPr>
        <p:spPr>
          <a:xfrm>
            <a:off x="152400" y="685800"/>
            <a:ext cx="8991600" cy="5105400"/>
          </a:xfrm>
        </p:spPr>
        <p:txBody>
          <a:bodyPr/>
          <a:lstStyle/>
          <a:p>
            <a:pPr eaLnBrk="1" hangingPunct="1">
              <a:lnSpc>
                <a:spcPct val="120000"/>
              </a:lnSpc>
            </a:pPr>
            <a:r>
              <a:rPr lang="en-US" sz="2800" smtClean="0"/>
              <a:t>An assembler directive tells the assembler something it needs to know in order to carry out the assembly process.</a:t>
            </a:r>
          </a:p>
          <a:p>
            <a:pPr eaLnBrk="1" hangingPunct="1">
              <a:lnSpc>
                <a:spcPct val="120000"/>
              </a:lnSpc>
            </a:pPr>
            <a:r>
              <a:rPr lang="en-US" sz="2800" smtClean="0"/>
              <a:t>Similar to Preprocessor directives in C-Programming.</a:t>
            </a:r>
          </a:p>
          <a:p>
            <a:pPr eaLnBrk="1" hangingPunct="1">
              <a:lnSpc>
                <a:spcPct val="120000"/>
              </a:lnSpc>
            </a:pPr>
            <a:r>
              <a:rPr lang="en-US" sz="2800" smtClean="0"/>
              <a:t>Common assembler directives:-</a:t>
            </a:r>
          </a:p>
          <a:p>
            <a:pPr lvl="1" eaLnBrk="1" hangingPunct="1">
              <a:spcBef>
                <a:spcPct val="0"/>
              </a:spcBef>
              <a:buFont typeface="Wingdings" pitchFamily="2" charset="2"/>
              <a:buNone/>
            </a:pPr>
            <a:r>
              <a:rPr lang="en-US" sz="2400" smtClean="0">
                <a:latin typeface="Arial Narrow" pitchFamily="34" charset="0"/>
              </a:rPr>
              <a:t>&lt;label&gt;	</a:t>
            </a:r>
            <a:r>
              <a:rPr lang="en-US" sz="2400" b="1" smtClean="0">
                <a:latin typeface="Arial Narrow" pitchFamily="34" charset="0"/>
              </a:rPr>
              <a:t>EQU</a:t>
            </a:r>
            <a:r>
              <a:rPr lang="en-US" sz="2400" smtClean="0">
                <a:latin typeface="Arial Narrow" pitchFamily="34" charset="0"/>
              </a:rPr>
              <a:t>	&lt;value&gt;   Equate (label is equated with value)</a:t>
            </a:r>
          </a:p>
          <a:p>
            <a:pPr lvl="1" eaLnBrk="1" hangingPunct="1">
              <a:spcBef>
                <a:spcPct val="0"/>
              </a:spcBef>
              <a:buFont typeface="Wingdings" pitchFamily="2" charset="2"/>
              <a:buNone/>
            </a:pPr>
            <a:r>
              <a:rPr lang="en-US" sz="2400" smtClean="0">
                <a:latin typeface="Arial Narrow" pitchFamily="34" charset="0"/>
              </a:rPr>
              <a:t> 			</a:t>
            </a:r>
            <a:r>
              <a:rPr lang="en-US" sz="2400" b="1" smtClean="0">
                <a:latin typeface="Arial Narrow" pitchFamily="34" charset="0"/>
              </a:rPr>
              <a:t>AREA</a:t>
            </a:r>
            <a:r>
              <a:rPr lang="en-US" sz="2400" smtClean="0">
                <a:latin typeface="Arial Narrow" pitchFamily="34" charset="0"/>
              </a:rPr>
              <a:t>	&lt;value&gt;	   Define an area in the program (code/data)</a:t>
            </a:r>
          </a:p>
          <a:p>
            <a:pPr lvl="1" eaLnBrk="1" hangingPunct="1">
              <a:spcBef>
                <a:spcPct val="0"/>
              </a:spcBef>
              <a:buFont typeface="Wingdings" pitchFamily="2" charset="2"/>
              <a:buNone/>
            </a:pPr>
            <a:r>
              <a:rPr lang="en-US" sz="2400" smtClean="0">
                <a:latin typeface="Arial Narrow" pitchFamily="34" charset="0"/>
              </a:rPr>
              <a:t>&lt;label&gt;	</a:t>
            </a:r>
            <a:r>
              <a:rPr lang="en-US" sz="2400" b="1" smtClean="0">
                <a:latin typeface="Arial Narrow" pitchFamily="34" charset="0"/>
              </a:rPr>
              <a:t>DCB</a:t>
            </a:r>
            <a:r>
              <a:rPr lang="en-US" sz="2400" smtClean="0">
                <a:latin typeface="Arial Narrow" pitchFamily="34" charset="0"/>
              </a:rPr>
              <a:t>	&lt;value&gt;	   Define constant (byte)</a:t>
            </a:r>
          </a:p>
          <a:p>
            <a:pPr lvl="1" eaLnBrk="1" hangingPunct="1">
              <a:spcBef>
                <a:spcPct val="0"/>
              </a:spcBef>
              <a:buFont typeface="Wingdings" pitchFamily="2" charset="2"/>
              <a:buNone/>
            </a:pPr>
            <a:r>
              <a:rPr lang="en-US" sz="2400" smtClean="0">
                <a:latin typeface="Arial Narrow" pitchFamily="34" charset="0"/>
              </a:rPr>
              <a:t>&lt;label&gt;	</a:t>
            </a:r>
            <a:r>
              <a:rPr lang="en-US" sz="2400" b="1" smtClean="0">
                <a:latin typeface="Arial Narrow" pitchFamily="34" charset="0"/>
              </a:rPr>
              <a:t>DCW</a:t>
            </a:r>
            <a:r>
              <a:rPr lang="en-US" sz="2400" smtClean="0">
                <a:latin typeface="Arial Narrow" pitchFamily="34" charset="0"/>
              </a:rPr>
              <a:t> 	&lt;value&gt;   Define constant (half-word)</a:t>
            </a:r>
          </a:p>
          <a:p>
            <a:pPr lvl="1" eaLnBrk="1" hangingPunct="1">
              <a:spcBef>
                <a:spcPct val="0"/>
              </a:spcBef>
              <a:buFont typeface="Arial" pitchFamily="34" charset="0"/>
              <a:buNone/>
            </a:pPr>
            <a:r>
              <a:rPr lang="en-US" sz="2400" smtClean="0">
                <a:latin typeface="Arial Narrow" pitchFamily="34" charset="0"/>
              </a:rPr>
              <a:t>&lt;label&gt;	</a:t>
            </a:r>
            <a:r>
              <a:rPr lang="en-US" sz="2400" b="1" smtClean="0">
                <a:latin typeface="Arial Narrow" pitchFamily="34" charset="0"/>
              </a:rPr>
              <a:t>DCD</a:t>
            </a:r>
            <a:r>
              <a:rPr lang="en-US" sz="2400" smtClean="0">
                <a:latin typeface="Arial Narrow" pitchFamily="34" charset="0"/>
              </a:rPr>
              <a:t>	&lt;value&gt;	   Define constant (word)</a:t>
            </a:r>
          </a:p>
          <a:p>
            <a:pPr lvl="1" eaLnBrk="1" hangingPunct="1">
              <a:spcBef>
                <a:spcPct val="0"/>
              </a:spcBef>
              <a:buFont typeface="Arial" pitchFamily="34" charset="0"/>
              <a:buNone/>
            </a:pPr>
            <a:r>
              <a:rPr lang="en-US" sz="2400" smtClean="0">
                <a:latin typeface="Arial Narrow" pitchFamily="34" charset="0"/>
              </a:rPr>
              <a:t>			</a:t>
            </a:r>
            <a:r>
              <a:rPr lang="en-US" sz="2400" b="1" smtClean="0">
                <a:latin typeface="Arial Narrow" pitchFamily="34" charset="0"/>
              </a:rPr>
              <a:t>ALIGN</a:t>
            </a:r>
            <a:r>
              <a:rPr lang="en-US" sz="2400" smtClean="0">
                <a:latin typeface="Arial Narrow" pitchFamily="34" charset="0"/>
              </a:rPr>
              <a:t>		   Ensure the next data is aligned to 					   word boundary</a:t>
            </a:r>
          </a:p>
          <a:p>
            <a:pPr lvl="1" eaLnBrk="1" hangingPunct="1">
              <a:spcBef>
                <a:spcPct val="0"/>
              </a:spcBef>
              <a:buFont typeface="Arial" pitchFamily="34" charset="0"/>
              <a:buNone/>
            </a:pPr>
            <a:r>
              <a:rPr lang="en-US" sz="2400" b="1" smtClean="0">
                <a:latin typeface="Arial Narrow" pitchFamily="34" charset="0"/>
              </a:rPr>
              <a:t>			ENTRY		   </a:t>
            </a:r>
            <a:r>
              <a:rPr lang="en-US" sz="2400" smtClean="0">
                <a:latin typeface="Arial Narrow" pitchFamily="34" charset="0"/>
              </a:rPr>
              <a:t>Specify the entry to the whole program</a:t>
            </a:r>
          </a:p>
          <a:p>
            <a:pPr lvl="1" eaLnBrk="1" hangingPunct="1">
              <a:spcBef>
                <a:spcPct val="0"/>
              </a:spcBef>
              <a:buFont typeface="Wingdings" pitchFamily="2" charset="2"/>
              <a:buNone/>
            </a:pPr>
            <a:r>
              <a:rPr lang="en-US" sz="2400" smtClean="0">
                <a:latin typeface="Arial Narrow" pitchFamily="34" charset="0"/>
              </a:rPr>
              <a:t>	 		</a:t>
            </a:r>
            <a:r>
              <a:rPr lang="en-US" sz="2400" b="1" smtClean="0">
                <a:latin typeface="Arial Narrow" pitchFamily="34" charset="0"/>
              </a:rPr>
              <a:t>END</a:t>
            </a:r>
            <a:r>
              <a:rPr lang="en-US" sz="2400" smtClean="0">
                <a:latin typeface="Arial Narrow" pitchFamily="34" charset="0"/>
              </a:rPr>
              <a:t>		   End of program</a:t>
            </a:r>
          </a:p>
        </p:txBody>
      </p:sp>
      <p:sp>
        <p:nvSpPr>
          <p:cNvPr id="922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5048BB4B-822A-46E9-9B1D-302544EB2DD3}" type="slidenum">
              <a:rPr lang="en-US">
                <a:solidFill>
                  <a:srgbClr val="898989"/>
                </a:solidFill>
              </a:rPr>
              <a:pPr eaLnBrk="1" hangingPunct="1"/>
              <a:t>88</a:t>
            </a:fld>
            <a:endParaRPr lang="en-US">
              <a:solidFill>
                <a:srgbClr val="898989"/>
              </a:solidFill>
            </a:endParaRPr>
          </a:p>
        </p:txBody>
      </p:sp>
    </p:spTree>
    <p:extLst>
      <p:ext uri="{BB962C8B-B14F-4D97-AF65-F5344CB8AC3E}">
        <p14:creationId xmlns:p14="http://schemas.microsoft.com/office/powerpoint/2010/main" val="189754041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a:xfrm>
            <a:off x="457200" y="152400"/>
            <a:ext cx="8229600" cy="685800"/>
          </a:xfrm>
        </p:spPr>
        <p:txBody>
          <a:bodyPr>
            <a:normAutofit fontScale="90000"/>
          </a:bodyPr>
          <a:lstStyle/>
          <a:p>
            <a:pPr eaLnBrk="1" hangingPunct="1">
              <a:defRPr/>
            </a:pPr>
            <a:r>
              <a:rPr lang="en-US" b="1" dirty="0" smtClean="0">
                <a:solidFill>
                  <a:srgbClr val="0000FF"/>
                </a:solidFill>
              </a:rPr>
              <a:t>&lt;label&gt;</a:t>
            </a:r>
            <a:r>
              <a:rPr lang="en-US" b="1" dirty="0" smtClean="0"/>
              <a:t> </a:t>
            </a:r>
            <a:r>
              <a:rPr lang="en-US" b="1" dirty="0" smtClean="0">
                <a:solidFill>
                  <a:srgbClr val="FF0000"/>
                </a:solidFill>
              </a:rPr>
              <a:t>EQU</a:t>
            </a:r>
            <a:r>
              <a:rPr lang="en-US" b="1" dirty="0" smtClean="0"/>
              <a:t> </a:t>
            </a:r>
            <a:r>
              <a:rPr lang="en-US" b="1" dirty="0" smtClean="0">
                <a:solidFill>
                  <a:srgbClr val="0000FF"/>
                </a:solidFill>
              </a:rPr>
              <a:t>&lt;</a:t>
            </a:r>
            <a:r>
              <a:rPr lang="en-US" b="1" dirty="0" err="1" smtClean="0">
                <a:solidFill>
                  <a:srgbClr val="0000FF"/>
                </a:solidFill>
              </a:rPr>
              <a:t>expr</a:t>
            </a:r>
            <a:r>
              <a:rPr lang="en-US" b="1" dirty="0" smtClean="0">
                <a:solidFill>
                  <a:srgbClr val="0000FF"/>
                </a:solidFill>
              </a:rPr>
              <a:t>&gt;</a:t>
            </a:r>
          </a:p>
        </p:txBody>
      </p:sp>
      <p:sp>
        <p:nvSpPr>
          <p:cNvPr id="10243" name="Rectangle 3"/>
          <p:cNvSpPr>
            <a:spLocks noGrp="1" noChangeArrowheads="1"/>
          </p:cNvSpPr>
          <p:nvPr>
            <p:ph type="body" idx="1"/>
          </p:nvPr>
        </p:nvSpPr>
        <p:spPr/>
        <p:txBody>
          <a:bodyPr/>
          <a:lstStyle/>
          <a:p>
            <a:pPr marL="476250" indent="-476250" eaLnBrk="1" hangingPunct="1">
              <a:lnSpc>
                <a:spcPct val="130000"/>
              </a:lnSpc>
            </a:pPr>
            <a:r>
              <a:rPr lang="en-US" sz="2000" b="1" smtClean="0">
                <a:solidFill>
                  <a:srgbClr val="0066FF"/>
                </a:solidFill>
              </a:rPr>
              <a:t>EQU</a:t>
            </a:r>
            <a:r>
              <a:rPr lang="en-US" sz="2000" smtClean="0"/>
              <a:t> equates a symbolic name to a numeric value.</a:t>
            </a:r>
          </a:p>
          <a:p>
            <a:pPr marL="476250" indent="-476250" eaLnBrk="1" hangingPunct="1">
              <a:lnSpc>
                <a:spcPct val="130000"/>
              </a:lnSpc>
            </a:pPr>
            <a:r>
              <a:rPr lang="en-US" sz="2000" smtClean="0"/>
              <a:t>Example</a:t>
            </a:r>
          </a:p>
          <a:p>
            <a:pPr marL="476250" indent="-476250" eaLnBrk="1" hangingPunct="1">
              <a:lnSpc>
                <a:spcPct val="130000"/>
              </a:lnSpc>
              <a:buFont typeface="Arial" pitchFamily="34" charset="0"/>
              <a:buNone/>
            </a:pPr>
            <a:r>
              <a:rPr lang="en-US" sz="2000" smtClean="0"/>
              <a:t>	TTL	PROG1</a:t>
            </a:r>
          </a:p>
          <a:p>
            <a:pPr marL="1295400" lvl="2" indent="-381000" eaLnBrk="1" hangingPunct="1">
              <a:buFont typeface="Wingdings" pitchFamily="2" charset="2"/>
              <a:buNone/>
            </a:pPr>
            <a:r>
              <a:rPr lang="en-US" sz="2000" b="1" smtClean="0">
                <a:solidFill>
                  <a:srgbClr val="FF0000"/>
                </a:solidFill>
                <a:latin typeface="Arial Narrow" pitchFamily="34" charset="0"/>
              </a:rPr>
              <a:t>Length	EQU	16</a:t>
            </a:r>
            <a:r>
              <a:rPr lang="en-US" sz="2000" smtClean="0">
                <a:latin typeface="Arial Narrow" pitchFamily="34" charset="0"/>
              </a:rPr>
              <a:t>		</a:t>
            </a:r>
            <a:r>
              <a:rPr lang="en-US" sz="2000" smtClean="0">
                <a:solidFill>
                  <a:srgbClr val="0000FF"/>
                </a:solidFill>
                <a:latin typeface="Arial Narrow" pitchFamily="34" charset="0"/>
              </a:rPr>
              <a:t>; decimal number </a:t>
            </a:r>
          </a:p>
          <a:p>
            <a:pPr marL="1295400" lvl="2" indent="-381000" eaLnBrk="1" hangingPunct="1">
              <a:buFont typeface="Wingdings" pitchFamily="2" charset="2"/>
              <a:buNone/>
            </a:pPr>
            <a:r>
              <a:rPr lang="en-US" sz="2000" b="1" smtClean="0">
                <a:solidFill>
                  <a:srgbClr val="FF0000"/>
                </a:solidFill>
                <a:latin typeface="Arial Narrow" pitchFamily="34" charset="0"/>
              </a:rPr>
              <a:t>Width1	EQU	0x10</a:t>
            </a:r>
            <a:r>
              <a:rPr lang="en-US" sz="2000" smtClean="0">
                <a:latin typeface="Arial Narrow" pitchFamily="34" charset="0"/>
              </a:rPr>
              <a:t>		</a:t>
            </a:r>
            <a:r>
              <a:rPr lang="en-US" sz="2000" smtClean="0">
                <a:solidFill>
                  <a:srgbClr val="0000FF"/>
                </a:solidFill>
                <a:latin typeface="Arial Narrow" pitchFamily="34" charset="0"/>
              </a:rPr>
              <a:t>; 0x: hexadecimal number</a:t>
            </a:r>
          </a:p>
          <a:p>
            <a:pPr marL="1295400" lvl="2" indent="-381000" eaLnBrk="1" hangingPunct="1">
              <a:buFont typeface="Wingdings" pitchFamily="2" charset="2"/>
              <a:buNone/>
            </a:pPr>
            <a:r>
              <a:rPr lang="en-US" sz="2000" b="1" smtClean="0">
                <a:solidFill>
                  <a:srgbClr val="FF0000"/>
                </a:solidFill>
                <a:latin typeface="Arial Narrow" pitchFamily="34" charset="0"/>
              </a:rPr>
              <a:t>Width2	EQU	2_10000</a:t>
            </a:r>
            <a:r>
              <a:rPr lang="en-US" sz="2000" smtClean="0">
                <a:latin typeface="Arial Narrow" pitchFamily="34" charset="0"/>
              </a:rPr>
              <a:t>		</a:t>
            </a:r>
            <a:r>
              <a:rPr lang="en-US" sz="2000" smtClean="0">
                <a:solidFill>
                  <a:srgbClr val="0000FF"/>
                </a:solidFill>
                <a:latin typeface="Arial Narrow" pitchFamily="34" charset="0"/>
              </a:rPr>
              <a:t>; 2_: binary number</a:t>
            </a:r>
          </a:p>
          <a:p>
            <a:pPr marL="1295400" lvl="2" indent="-381000" eaLnBrk="1" hangingPunct="1">
              <a:buFont typeface="Arial" pitchFamily="34" charset="0"/>
              <a:buNone/>
            </a:pPr>
            <a:r>
              <a:rPr lang="en-US" sz="2000" b="1" smtClean="0">
                <a:solidFill>
                  <a:srgbClr val="FF0000"/>
                </a:solidFill>
                <a:latin typeface="Arial Narrow" pitchFamily="34" charset="0"/>
              </a:rPr>
              <a:t>Width2	EQU	8_20</a:t>
            </a:r>
            <a:r>
              <a:rPr lang="en-US" sz="2000" smtClean="0">
                <a:latin typeface="Arial Narrow" pitchFamily="34" charset="0"/>
              </a:rPr>
              <a:t>		</a:t>
            </a:r>
            <a:r>
              <a:rPr lang="en-US" sz="2000" smtClean="0">
                <a:solidFill>
                  <a:srgbClr val="0000FF"/>
                </a:solidFill>
                <a:latin typeface="Arial Narrow" pitchFamily="34" charset="0"/>
              </a:rPr>
              <a:t>; 8_: octal number</a:t>
            </a:r>
          </a:p>
          <a:p>
            <a:pPr marL="1295400" lvl="2" indent="-381000" eaLnBrk="1" hangingPunct="1">
              <a:buFont typeface="Arial" pitchFamily="34" charset="0"/>
              <a:buNone/>
            </a:pPr>
            <a:r>
              <a:rPr lang="en-US" sz="2000" smtClean="0">
                <a:solidFill>
                  <a:srgbClr val="002060"/>
                </a:solidFill>
                <a:latin typeface="Arial Narrow" pitchFamily="34" charset="0"/>
              </a:rPr>
              <a:t>AREA 	Program, CODE, READONLY</a:t>
            </a:r>
          </a:p>
          <a:p>
            <a:pPr marL="1295400" lvl="2" indent="-381000" eaLnBrk="1" hangingPunct="1">
              <a:buFont typeface="Wingdings" pitchFamily="2" charset="2"/>
              <a:buNone/>
            </a:pPr>
            <a:r>
              <a:rPr lang="en-US" sz="2000" smtClean="0">
                <a:latin typeface="Arial Narrow" pitchFamily="34" charset="0"/>
              </a:rPr>
              <a:t>…</a:t>
            </a:r>
          </a:p>
          <a:p>
            <a:pPr marL="1295400" lvl="2" indent="-381000" eaLnBrk="1" hangingPunct="1">
              <a:buFont typeface="Wingdings" pitchFamily="2" charset="2"/>
              <a:buNone/>
            </a:pPr>
            <a:r>
              <a:rPr lang="en-US" sz="2000" smtClean="0">
                <a:latin typeface="Arial Narrow" pitchFamily="34" charset="0"/>
              </a:rPr>
              <a:t>MOV	R1, </a:t>
            </a:r>
            <a:r>
              <a:rPr lang="en-US" sz="2000" b="1" smtClean="0">
                <a:solidFill>
                  <a:srgbClr val="FF0000"/>
                </a:solidFill>
                <a:latin typeface="Arial Narrow" pitchFamily="34" charset="0"/>
              </a:rPr>
              <a:t>#Length		</a:t>
            </a:r>
            <a:r>
              <a:rPr lang="en-US" sz="2000" smtClean="0">
                <a:solidFill>
                  <a:srgbClr val="0000FF"/>
                </a:solidFill>
                <a:latin typeface="Arial Narrow" pitchFamily="34" charset="0"/>
              </a:rPr>
              <a:t>; equivalent to LDR R1, #16</a:t>
            </a:r>
          </a:p>
          <a:p>
            <a:pPr marL="1295400" lvl="2" indent="-381000" eaLnBrk="1" hangingPunct="1">
              <a:buFont typeface="Wingdings" pitchFamily="2" charset="2"/>
              <a:buNone/>
            </a:pPr>
            <a:r>
              <a:rPr lang="en-US" sz="2000" smtClean="0">
                <a:latin typeface="Arial Narrow" pitchFamily="34" charset="0"/>
              </a:rPr>
              <a:t>MOV	R2, </a:t>
            </a:r>
            <a:r>
              <a:rPr lang="en-US" sz="2000" b="1" smtClean="0">
                <a:solidFill>
                  <a:srgbClr val="FF0000"/>
                </a:solidFill>
                <a:latin typeface="Arial Narrow" pitchFamily="34" charset="0"/>
              </a:rPr>
              <a:t>#Width		</a:t>
            </a:r>
            <a:r>
              <a:rPr lang="en-US" sz="2000" smtClean="0">
                <a:solidFill>
                  <a:srgbClr val="0000FF"/>
                </a:solidFill>
                <a:latin typeface="Arial Narrow" pitchFamily="34" charset="0"/>
              </a:rPr>
              <a:t>; EQU simply replaces the label</a:t>
            </a:r>
          </a:p>
          <a:p>
            <a:pPr marL="857250" lvl="1" indent="-400050" eaLnBrk="1" hangingPunct="1">
              <a:lnSpc>
                <a:spcPct val="130000"/>
              </a:lnSpc>
              <a:buFont typeface="Wingdings" pitchFamily="2" charset="2"/>
              <a:buNone/>
            </a:pPr>
            <a:r>
              <a:rPr lang="en-US" sz="2000" smtClean="0"/>
              <a:t>Advantages:</a:t>
            </a:r>
          </a:p>
          <a:p>
            <a:pPr marL="857250" lvl="1" indent="-400050" eaLnBrk="1" hangingPunct="1">
              <a:lnSpc>
                <a:spcPct val="130000"/>
              </a:lnSpc>
            </a:pPr>
            <a:r>
              <a:rPr lang="en-US" sz="2000" smtClean="0"/>
              <a:t>The code does not have to be modified even if the values of </a:t>
            </a:r>
            <a:r>
              <a:rPr lang="en-US" sz="2000" smtClean="0">
                <a:latin typeface="Arial Narrow" pitchFamily="34" charset="0"/>
              </a:rPr>
              <a:t>Length</a:t>
            </a:r>
            <a:r>
              <a:rPr lang="en-US" sz="2000" smtClean="0"/>
              <a:t> and </a:t>
            </a:r>
            <a:r>
              <a:rPr lang="en-US" sz="2000" smtClean="0">
                <a:latin typeface="Arial Narrow" pitchFamily="34" charset="0"/>
              </a:rPr>
              <a:t>Width</a:t>
            </a:r>
            <a:r>
              <a:rPr lang="en-US" sz="2000" smtClean="0"/>
              <a:t> are changed.</a:t>
            </a:r>
          </a:p>
        </p:txBody>
      </p:sp>
      <p:cxnSp>
        <p:nvCxnSpPr>
          <p:cNvPr id="3" name="Straight Connector 2"/>
          <p:cNvCxnSpPr/>
          <p:nvPr/>
        </p:nvCxnSpPr>
        <p:spPr>
          <a:xfrm>
            <a:off x="381000" y="787400"/>
            <a:ext cx="8382000" cy="0"/>
          </a:xfrm>
          <a:prstGeom prst="line">
            <a:avLst/>
          </a:prstGeom>
        </p:spPr>
        <p:style>
          <a:lnRef idx="1">
            <a:schemeClr val="dk1"/>
          </a:lnRef>
          <a:fillRef idx="0">
            <a:schemeClr val="dk1"/>
          </a:fillRef>
          <a:effectRef idx="0">
            <a:schemeClr val="dk1"/>
          </a:effectRef>
          <a:fontRef idx="minor">
            <a:schemeClr val="tx1"/>
          </a:fontRef>
        </p:style>
      </p:cxnSp>
      <p:sp>
        <p:nvSpPr>
          <p:cNvPr id="1024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669A96D5-024C-4A0E-A10D-58A93E3DF470}" type="slidenum">
              <a:rPr lang="en-US">
                <a:solidFill>
                  <a:srgbClr val="898989"/>
                </a:solidFill>
              </a:rPr>
              <a:pPr eaLnBrk="1" hangingPunct="1"/>
              <a:t>89</a:t>
            </a:fld>
            <a:endParaRPr lang="en-US">
              <a:solidFill>
                <a:srgbClr val="898989"/>
              </a:solidFill>
            </a:endParaRPr>
          </a:p>
        </p:txBody>
      </p:sp>
    </p:spTree>
    <p:extLst>
      <p:ext uri="{BB962C8B-B14F-4D97-AF65-F5344CB8AC3E}">
        <p14:creationId xmlns:p14="http://schemas.microsoft.com/office/powerpoint/2010/main" val="40813886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4"/>
          <p:cNvSpPr>
            <a:spLocks noGrp="1"/>
          </p:cNvSpPr>
          <p:nvPr>
            <p:ph type="title"/>
          </p:nvPr>
        </p:nvSpPr>
        <p:spPr/>
        <p:txBody>
          <a:bodyPr>
            <a:normAutofit fontScale="90000"/>
          </a:bodyPr>
          <a:lstStyle/>
          <a:p>
            <a:pPr eaLnBrk="1" hangingPunct="1"/>
            <a:r>
              <a:rPr lang="en-US" sz="4000" dirty="0" smtClean="0">
                <a:solidFill>
                  <a:srgbClr val="0000FF"/>
                </a:solidFill>
              </a:rPr>
              <a:t>ARM Processor</a:t>
            </a:r>
          </a:p>
        </p:txBody>
      </p:sp>
      <p:sp>
        <p:nvSpPr>
          <p:cNvPr id="6" name="Content Placeholder 5"/>
          <p:cNvSpPr>
            <a:spLocks noGrp="1"/>
          </p:cNvSpPr>
          <p:nvPr>
            <p:ph idx="1"/>
          </p:nvPr>
        </p:nvSpPr>
        <p:spPr/>
        <p:txBody>
          <a:bodyPr/>
          <a:lstStyle/>
          <a:p>
            <a:pPr eaLnBrk="1" hangingPunct="1"/>
            <a:r>
              <a:rPr lang="en-US" sz="2800" dirty="0" smtClean="0"/>
              <a:t>ARM: “Advanced RISC Machine”</a:t>
            </a:r>
          </a:p>
          <a:p>
            <a:pPr eaLnBrk="1" hangingPunct="1"/>
            <a:r>
              <a:rPr lang="en-US" sz="2800" dirty="0" smtClean="0"/>
              <a:t>IP Core Provider: </a:t>
            </a:r>
          </a:p>
          <a:p>
            <a:pPr lvl="1" eaLnBrk="1" hangingPunct="1"/>
            <a:r>
              <a:rPr lang="en-US" sz="2400" dirty="0" smtClean="0"/>
              <a:t>Does not manufacture its own VLSI devices</a:t>
            </a:r>
          </a:p>
          <a:p>
            <a:pPr lvl="1" eaLnBrk="1" hangingPunct="1"/>
            <a:r>
              <a:rPr lang="en-US" sz="2400" dirty="0" smtClean="0"/>
              <a:t>Sells license to use its core design to electronic companies such as Apple, Samsung, Philips, ATMEL, Sharp, ST and TI. </a:t>
            </a:r>
          </a:p>
          <a:p>
            <a:pPr eaLnBrk="1" hangingPunct="1"/>
            <a:r>
              <a:rPr lang="en-US" sz="2800" dirty="0" smtClean="0"/>
              <a:t>ARM is one of the most widespread processor cores in the world</a:t>
            </a:r>
          </a:p>
          <a:p>
            <a:pPr lvl="1" eaLnBrk="1" hangingPunct="1"/>
            <a:r>
              <a:rPr lang="en-US" sz="2400" dirty="0" smtClean="0"/>
              <a:t>In 2007, 98% of new cell phones uses ARM processor and as of 2009, 90% of all embedded 32-bit processors was an ARM. Recently, Cortex-A is used in IPAD.</a:t>
            </a:r>
          </a:p>
          <a:p>
            <a:pPr eaLnBrk="1" hangingPunct="1"/>
            <a:r>
              <a:rPr lang="en-US" sz="2800" dirty="0" smtClean="0"/>
              <a:t>Why ARM?</a:t>
            </a:r>
          </a:p>
          <a:p>
            <a:pPr lvl="1" eaLnBrk="1" hangingPunct="1"/>
            <a:r>
              <a:rPr lang="en-US" sz="2400" dirty="0" smtClean="0"/>
              <a:t>Low power, low cost, tiny: </a:t>
            </a:r>
            <a:r>
              <a:rPr lang="en-US" sz="2400" i="1" dirty="0" smtClean="0"/>
              <a:t>Suitable for portable devices</a:t>
            </a:r>
          </a:p>
          <a:p>
            <a:pPr lvl="1" eaLnBrk="1" hangingPunct="1"/>
            <a:r>
              <a:rPr lang="en-US" sz="2400" i="1" dirty="0" smtClean="0"/>
              <a:t>Good performance</a:t>
            </a:r>
            <a:endParaRPr lang="en-US" sz="2400" dirty="0" smtClean="0"/>
          </a:p>
          <a:p>
            <a:pPr lvl="1" eaLnBrk="1" hangingPunct="1"/>
            <a:endParaRPr lang="en-US" sz="2400" dirty="0" smtClean="0"/>
          </a:p>
          <a:p>
            <a:pPr eaLnBrk="1" hangingPunct="1"/>
            <a:endParaRPr lang="en-US" sz="2800" dirty="0" smtClean="0"/>
          </a:p>
          <a:p>
            <a:pPr eaLnBrk="1" hangingPunct="1"/>
            <a:endParaRPr lang="en-US" sz="2800" dirty="0" smtClean="0"/>
          </a:p>
        </p:txBody>
      </p:sp>
      <p:sp>
        <p:nvSpPr>
          <p:cNvPr id="819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2975FA29-379D-4ED3-BA70-ACA80EF39C4F}" type="slidenum">
              <a:rPr lang="en-US">
                <a:solidFill>
                  <a:srgbClr val="898989"/>
                </a:solidFill>
              </a:rPr>
              <a:pPr eaLnBrk="1" hangingPunct="1"/>
              <a:t>9</a:t>
            </a:fld>
            <a:endParaRPr lang="en-US">
              <a:solidFill>
                <a:srgbClr val="898989"/>
              </a:solidFill>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0" y="0"/>
            <a:ext cx="9144000" cy="685800"/>
          </a:xfrm>
        </p:spPr>
        <p:txBody>
          <a:bodyPr/>
          <a:lstStyle/>
          <a:p>
            <a:pPr eaLnBrk="1" hangingPunct="1"/>
            <a:r>
              <a:rPr lang="en-US" sz="3200" b="1" dirty="0" smtClean="0">
                <a:solidFill>
                  <a:srgbClr val="FF0000"/>
                </a:solidFill>
              </a:rPr>
              <a:t>AREA</a:t>
            </a:r>
            <a:r>
              <a:rPr lang="en-US" sz="3200" b="1" dirty="0" smtClean="0"/>
              <a:t> </a:t>
            </a:r>
            <a:r>
              <a:rPr lang="en-US" sz="3200" b="1" dirty="0" smtClean="0">
                <a:solidFill>
                  <a:srgbClr val="0000FF"/>
                </a:solidFill>
              </a:rPr>
              <a:t>&lt;name&gt;, &lt;</a:t>
            </a:r>
            <a:r>
              <a:rPr lang="en-US" sz="3200" b="1" dirty="0" err="1" smtClean="0">
                <a:solidFill>
                  <a:srgbClr val="0000FF"/>
                </a:solidFill>
              </a:rPr>
              <a:t>atr</a:t>
            </a:r>
            <a:r>
              <a:rPr lang="en-US" sz="3200" b="1" dirty="0" smtClean="0">
                <a:solidFill>
                  <a:srgbClr val="0000FF"/>
                </a:solidFill>
              </a:rPr>
              <a:t>&gt; &lt;</a:t>
            </a:r>
            <a:r>
              <a:rPr lang="en-US" sz="3200" b="1" dirty="0" err="1" smtClean="0">
                <a:solidFill>
                  <a:srgbClr val="0000FF"/>
                </a:solidFill>
              </a:rPr>
              <a:t>atr</a:t>
            </a:r>
            <a:r>
              <a:rPr lang="en-US" sz="3200" b="1" dirty="0" smtClean="0">
                <a:solidFill>
                  <a:srgbClr val="0000FF"/>
                </a:solidFill>
              </a:rPr>
              <a:t>&gt;,</a:t>
            </a:r>
            <a:r>
              <a:rPr lang="en-US" sz="3200" b="1" dirty="0" smtClean="0"/>
              <a:t> </a:t>
            </a:r>
            <a:r>
              <a:rPr lang="en-US" sz="3200" b="1" dirty="0" smtClean="0">
                <a:solidFill>
                  <a:srgbClr val="FF0000"/>
                </a:solidFill>
              </a:rPr>
              <a:t>ENTRY</a:t>
            </a:r>
            <a:r>
              <a:rPr lang="en-US" sz="3200" b="1" dirty="0" smtClean="0"/>
              <a:t>, </a:t>
            </a:r>
            <a:r>
              <a:rPr lang="en-US" sz="3200" b="1" dirty="0" smtClean="0">
                <a:solidFill>
                  <a:srgbClr val="FF0000"/>
                </a:solidFill>
              </a:rPr>
              <a:t>END</a:t>
            </a:r>
          </a:p>
        </p:txBody>
      </p:sp>
      <p:sp>
        <p:nvSpPr>
          <p:cNvPr id="11267" name="Rectangle 3"/>
          <p:cNvSpPr>
            <a:spLocks noGrp="1" noChangeArrowheads="1"/>
          </p:cNvSpPr>
          <p:nvPr>
            <p:ph type="body" idx="1"/>
          </p:nvPr>
        </p:nvSpPr>
        <p:spPr>
          <a:xfrm>
            <a:off x="304800" y="1066800"/>
            <a:ext cx="8686800" cy="4114800"/>
          </a:xfrm>
        </p:spPr>
        <p:txBody>
          <a:bodyPr/>
          <a:lstStyle/>
          <a:p>
            <a:pPr eaLnBrk="1" hangingPunct="1">
              <a:lnSpc>
                <a:spcPct val="120000"/>
              </a:lnSpc>
            </a:pPr>
            <a:r>
              <a:rPr lang="en-US" sz="2000" b="1" smtClean="0">
                <a:solidFill>
                  <a:srgbClr val="0066FF"/>
                </a:solidFill>
              </a:rPr>
              <a:t>AREA </a:t>
            </a:r>
            <a:r>
              <a:rPr lang="en-US" sz="2000" smtClean="0"/>
              <a:t>establishes indivisible memory regions that are manipulated by the linker. Key attributes include</a:t>
            </a:r>
          </a:p>
          <a:p>
            <a:pPr lvl="1" eaLnBrk="1" hangingPunct="1">
              <a:lnSpc>
                <a:spcPct val="120000"/>
              </a:lnSpc>
            </a:pPr>
            <a:r>
              <a:rPr lang="en-US" sz="1600" b="1" smtClean="0">
                <a:solidFill>
                  <a:srgbClr val="0000FF"/>
                </a:solidFill>
              </a:rPr>
              <a:t>CODE</a:t>
            </a:r>
            <a:r>
              <a:rPr lang="en-US" sz="1600" smtClean="0"/>
              <a:t>: area includes only  instruction</a:t>
            </a:r>
          </a:p>
          <a:p>
            <a:pPr lvl="1" eaLnBrk="1" hangingPunct="1">
              <a:lnSpc>
                <a:spcPct val="120000"/>
              </a:lnSpc>
            </a:pPr>
            <a:r>
              <a:rPr lang="en-US" sz="1600" b="1" smtClean="0">
                <a:solidFill>
                  <a:srgbClr val="0000FF"/>
                </a:solidFill>
              </a:rPr>
              <a:t>DATA</a:t>
            </a:r>
            <a:r>
              <a:rPr lang="en-US" sz="1600" smtClean="0"/>
              <a:t>: area includes only data</a:t>
            </a:r>
          </a:p>
          <a:p>
            <a:pPr lvl="1" eaLnBrk="1" hangingPunct="1">
              <a:lnSpc>
                <a:spcPct val="120000"/>
              </a:lnSpc>
            </a:pPr>
            <a:r>
              <a:rPr lang="en-US" sz="1600" b="1" smtClean="0">
                <a:solidFill>
                  <a:srgbClr val="0000FF"/>
                </a:solidFill>
              </a:rPr>
              <a:t>READONLY</a:t>
            </a:r>
            <a:r>
              <a:rPr lang="en-US" sz="1600" smtClean="0"/>
              <a:t>: default for CODE areas</a:t>
            </a:r>
          </a:p>
          <a:p>
            <a:pPr lvl="1" eaLnBrk="1" hangingPunct="1">
              <a:lnSpc>
                <a:spcPct val="120000"/>
              </a:lnSpc>
            </a:pPr>
            <a:r>
              <a:rPr lang="en-US" sz="1600" b="1" smtClean="0">
                <a:solidFill>
                  <a:srgbClr val="0000FF"/>
                </a:solidFill>
              </a:rPr>
              <a:t>READWRITE</a:t>
            </a:r>
            <a:r>
              <a:rPr lang="en-US" sz="1600" smtClean="0"/>
              <a:t>: default for DATA areas</a:t>
            </a:r>
          </a:p>
          <a:p>
            <a:pPr eaLnBrk="1" hangingPunct="1"/>
            <a:r>
              <a:rPr lang="en-US" sz="2000" b="1" smtClean="0">
                <a:solidFill>
                  <a:srgbClr val="0066FF"/>
                </a:solidFill>
              </a:rPr>
              <a:t>ENTRY</a:t>
            </a:r>
            <a:r>
              <a:rPr lang="en-US" sz="2000" smtClean="0"/>
              <a:t> indicates the point in the code where program execution should begin. There should be only ONE entry point per complete program. </a:t>
            </a:r>
          </a:p>
          <a:p>
            <a:pPr eaLnBrk="1" hangingPunct="1">
              <a:lnSpc>
                <a:spcPct val="120000"/>
              </a:lnSpc>
            </a:pPr>
            <a:r>
              <a:rPr lang="en-US" sz="2000" b="1" smtClean="0">
                <a:solidFill>
                  <a:srgbClr val="0066FF"/>
                </a:solidFill>
              </a:rPr>
              <a:t>END</a:t>
            </a:r>
            <a:r>
              <a:rPr lang="en-US" sz="2000" smtClean="0"/>
              <a:t> tells the assembler that the end of a program is reached. </a:t>
            </a:r>
          </a:p>
          <a:p>
            <a:pPr lvl="1" eaLnBrk="1" hangingPunct="1">
              <a:lnSpc>
                <a:spcPct val="120000"/>
              </a:lnSpc>
            </a:pPr>
            <a:endParaRPr lang="en-US" sz="2000" smtClean="0"/>
          </a:p>
          <a:p>
            <a:pPr lvl="1" eaLnBrk="1" hangingPunct="1">
              <a:lnSpc>
                <a:spcPct val="80000"/>
              </a:lnSpc>
              <a:buFont typeface="Wingdings" pitchFamily="2" charset="2"/>
              <a:buNone/>
            </a:pPr>
            <a:r>
              <a:rPr lang="en-US" sz="1800" smtClean="0">
                <a:latin typeface="Arial Narrow" pitchFamily="34" charset="0"/>
              </a:rPr>
              <a:t>AREA 	Prog1, CODE, READONLY	; define a new code region labeled as Prog1</a:t>
            </a:r>
          </a:p>
          <a:p>
            <a:pPr lvl="1" eaLnBrk="1" hangingPunct="1">
              <a:lnSpc>
                <a:spcPct val="80000"/>
              </a:lnSpc>
              <a:buFont typeface="Wingdings" pitchFamily="2" charset="2"/>
              <a:buNone/>
            </a:pPr>
            <a:r>
              <a:rPr lang="en-US" sz="1800" smtClean="0">
                <a:latin typeface="Arial Narrow" pitchFamily="34" charset="0"/>
              </a:rPr>
              <a:t>ENTRY				; Entry point for program</a:t>
            </a:r>
          </a:p>
          <a:p>
            <a:pPr lvl="1" eaLnBrk="1" hangingPunct="1">
              <a:lnSpc>
                <a:spcPct val="80000"/>
              </a:lnSpc>
              <a:buFont typeface="Wingdings" pitchFamily="2" charset="2"/>
              <a:buNone/>
            </a:pPr>
            <a:r>
              <a:rPr lang="en-US" sz="1800" smtClean="0">
                <a:latin typeface="Arial Narrow" pitchFamily="34" charset="0"/>
              </a:rPr>
              <a:t>…						; code write your code here</a:t>
            </a:r>
          </a:p>
          <a:p>
            <a:pPr lvl="1" eaLnBrk="1" hangingPunct="1">
              <a:lnSpc>
                <a:spcPct val="80000"/>
              </a:lnSpc>
              <a:buFont typeface="Wingdings" pitchFamily="2" charset="2"/>
              <a:buNone/>
            </a:pPr>
            <a:endParaRPr lang="en-US" sz="1800" smtClean="0">
              <a:latin typeface="Arial Narrow" pitchFamily="34" charset="0"/>
            </a:endParaRPr>
          </a:p>
          <a:p>
            <a:pPr lvl="1" eaLnBrk="1" hangingPunct="1">
              <a:lnSpc>
                <a:spcPct val="80000"/>
              </a:lnSpc>
              <a:buFont typeface="Wingdings" pitchFamily="2" charset="2"/>
              <a:buNone/>
            </a:pPr>
            <a:r>
              <a:rPr lang="en-US" sz="1800" smtClean="0">
                <a:latin typeface="Arial Narrow" pitchFamily="34" charset="0"/>
              </a:rPr>
              <a:t>AREA	Table1, DATA , READWRITE	; define a new data region labeled as Table1</a:t>
            </a:r>
          </a:p>
          <a:p>
            <a:pPr lvl="1" eaLnBrk="1" hangingPunct="1">
              <a:lnSpc>
                <a:spcPct val="80000"/>
              </a:lnSpc>
              <a:buFont typeface="Wingdings" pitchFamily="2" charset="2"/>
              <a:buNone/>
            </a:pPr>
            <a:r>
              <a:rPr lang="en-US" sz="1800" smtClean="0">
                <a:latin typeface="Arial Narrow" pitchFamily="34" charset="0"/>
              </a:rPr>
              <a:t>…						; data goes here</a:t>
            </a:r>
          </a:p>
          <a:p>
            <a:pPr lvl="1" eaLnBrk="1" hangingPunct="1">
              <a:lnSpc>
                <a:spcPct val="80000"/>
              </a:lnSpc>
              <a:buFont typeface="Wingdings" pitchFamily="2" charset="2"/>
              <a:buNone/>
            </a:pPr>
            <a:r>
              <a:rPr lang="en-US" sz="1800" smtClean="0">
                <a:latin typeface="Arial Narrow" pitchFamily="34" charset="0"/>
              </a:rPr>
              <a:t>END					; End of program</a:t>
            </a:r>
          </a:p>
        </p:txBody>
      </p:sp>
      <p:cxnSp>
        <p:nvCxnSpPr>
          <p:cNvPr id="6" name="Straight Connector 5"/>
          <p:cNvCxnSpPr/>
          <p:nvPr/>
        </p:nvCxnSpPr>
        <p:spPr>
          <a:xfrm>
            <a:off x="381000" y="787400"/>
            <a:ext cx="8382000" cy="0"/>
          </a:xfrm>
          <a:prstGeom prst="line">
            <a:avLst/>
          </a:prstGeom>
        </p:spPr>
        <p:style>
          <a:lnRef idx="1">
            <a:schemeClr val="dk1"/>
          </a:lnRef>
          <a:fillRef idx="0">
            <a:schemeClr val="dk1"/>
          </a:fillRef>
          <a:effectRef idx="0">
            <a:schemeClr val="dk1"/>
          </a:effectRef>
          <a:fontRef idx="minor">
            <a:schemeClr val="tx1"/>
          </a:fontRef>
        </p:style>
      </p:cxnSp>
      <p:sp>
        <p:nvSpPr>
          <p:cNvPr id="11269"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21EF5157-A0E8-40F0-ACC9-38AC0543E81B}" type="slidenum">
              <a:rPr lang="en-US">
                <a:solidFill>
                  <a:srgbClr val="898989"/>
                </a:solidFill>
              </a:rPr>
              <a:pPr eaLnBrk="1" hangingPunct="1"/>
              <a:t>90</a:t>
            </a:fld>
            <a:endParaRPr lang="en-US">
              <a:solidFill>
                <a:srgbClr val="898989"/>
              </a:solidFill>
            </a:endParaRPr>
          </a:p>
        </p:txBody>
      </p:sp>
    </p:spTree>
    <p:extLst>
      <p:ext uri="{BB962C8B-B14F-4D97-AF65-F5344CB8AC3E}">
        <p14:creationId xmlns:p14="http://schemas.microsoft.com/office/powerpoint/2010/main" val="246800179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normAutofit fontScale="90000"/>
          </a:bodyPr>
          <a:lstStyle/>
          <a:p>
            <a:pPr eaLnBrk="1" hangingPunct="1">
              <a:defRPr/>
            </a:pPr>
            <a:r>
              <a:rPr lang="en-US" b="1" dirty="0" smtClean="0">
                <a:solidFill>
                  <a:srgbClr val="0000FF"/>
                </a:solidFill>
              </a:rPr>
              <a:t>&lt;label&gt; </a:t>
            </a:r>
            <a:r>
              <a:rPr lang="en-US" b="1" dirty="0" smtClean="0">
                <a:solidFill>
                  <a:srgbClr val="FF0000"/>
                </a:solidFill>
              </a:rPr>
              <a:t>DCD</a:t>
            </a:r>
            <a:r>
              <a:rPr lang="en-US" b="1" dirty="0" smtClean="0"/>
              <a:t> </a:t>
            </a:r>
            <a:r>
              <a:rPr lang="en-US" b="1" dirty="0" smtClean="0">
                <a:solidFill>
                  <a:srgbClr val="0000FF"/>
                </a:solidFill>
              </a:rPr>
              <a:t>&lt;</a:t>
            </a:r>
            <a:r>
              <a:rPr lang="en-US" b="1" dirty="0" err="1" smtClean="0">
                <a:solidFill>
                  <a:srgbClr val="0000FF"/>
                </a:solidFill>
              </a:rPr>
              <a:t>expr</a:t>
            </a:r>
            <a:r>
              <a:rPr lang="en-US" b="1" dirty="0" smtClean="0">
                <a:solidFill>
                  <a:srgbClr val="0000FF"/>
                </a:solidFill>
              </a:rPr>
              <a:t>&gt;</a:t>
            </a:r>
          </a:p>
        </p:txBody>
      </p:sp>
      <p:sp>
        <p:nvSpPr>
          <p:cNvPr id="12291" name="Rectangle 3"/>
          <p:cNvSpPr>
            <a:spLocks noGrp="1" noChangeArrowheads="1"/>
          </p:cNvSpPr>
          <p:nvPr>
            <p:ph type="body" idx="1"/>
          </p:nvPr>
        </p:nvSpPr>
        <p:spPr>
          <a:xfrm>
            <a:off x="420688" y="1976438"/>
            <a:ext cx="4456112" cy="3586162"/>
          </a:xfrm>
        </p:spPr>
        <p:txBody>
          <a:bodyPr/>
          <a:lstStyle/>
          <a:p>
            <a:pPr eaLnBrk="1" hangingPunct="1">
              <a:lnSpc>
                <a:spcPct val="140000"/>
              </a:lnSpc>
            </a:pPr>
            <a:r>
              <a:rPr lang="en-US" sz="2100" b="1" smtClean="0">
                <a:solidFill>
                  <a:srgbClr val="0066FF"/>
                </a:solidFill>
              </a:rPr>
              <a:t>DCD</a:t>
            </a:r>
            <a:r>
              <a:rPr lang="en-US" sz="2100" smtClean="0"/>
              <a:t> allows you to put a data value in memory at the time that the program is first loaded.</a:t>
            </a:r>
          </a:p>
          <a:p>
            <a:pPr lvl="1" eaLnBrk="1" hangingPunct="1">
              <a:lnSpc>
                <a:spcPct val="140000"/>
              </a:lnSpc>
              <a:buFont typeface="Wingdings" pitchFamily="2" charset="2"/>
              <a:buNone/>
            </a:pPr>
            <a:endParaRPr lang="en-US" sz="1900" smtClean="0">
              <a:latin typeface="Arial Narrow" pitchFamily="34" charset="0"/>
            </a:endParaRPr>
          </a:p>
          <a:p>
            <a:pPr lvl="1" eaLnBrk="1" hangingPunct="1">
              <a:lnSpc>
                <a:spcPct val="140000"/>
              </a:lnSpc>
              <a:buFont typeface="Wingdings" pitchFamily="2" charset="2"/>
              <a:buNone/>
            </a:pPr>
            <a:r>
              <a:rPr lang="en-US" sz="1900" smtClean="0">
                <a:latin typeface="Arial Narrow" pitchFamily="34" charset="0"/>
              </a:rPr>
              <a:t>A	DCD	0x00BB 00AA</a:t>
            </a:r>
          </a:p>
          <a:p>
            <a:pPr lvl="1" eaLnBrk="1" hangingPunct="1">
              <a:lnSpc>
                <a:spcPct val="140000"/>
              </a:lnSpc>
              <a:buFont typeface="Wingdings" pitchFamily="2" charset="2"/>
              <a:buNone/>
            </a:pPr>
            <a:r>
              <a:rPr lang="en-US" sz="1900" smtClean="0">
                <a:latin typeface="Arial Narrow" pitchFamily="34" charset="0"/>
              </a:rPr>
              <a:t>B	DCD	0x00CC 00CC</a:t>
            </a:r>
          </a:p>
          <a:p>
            <a:pPr lvl="1" eaLnBrk="1" hangingPunct="1">
              <a:lnSpc>
                <a:spcPct val="140000"/>
              </a:lnSpc>
              <a:buFont typeface="Wingdings" pitchFamily="2" charset="2"/>
              <a:buNone/>
            </a:pPr>
            <a:r>
              <a:rPr lang="en-US" sz="1900" smtClean="0">
                <a:latin typeface="Arial Narrow" pitchFamily="34" charset="0"/>
              </a:rPr>
              <a:t>C	DCD 	0x12, 0x13, 0x14</a:t>
            </a:r>
          </a:p>
        </p:txBody>
      </p:sp>
      <p:sp>
        <p:nvSpPr>
          <p:cNvPr id="12292" name="Rectangle 147"/>
          <p:cNvSpPr>
            <a:spLocks noChangeArrowheads="1"/>
          </p:cNvSpPr>
          <p:nvPr/>
        </p:nvSpPr>
        <p:spPr bwMode="auto">
          <a:xfrm>
            <a:off x="5813425" y="2286000"/>
            <a:ext cx="63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293" name="Rectangle 148"/>
          <p:cNvSpPr>
            <a:spLocks noChangeArrowheads="1"/>
          </p:cNvSpPr>
          <p:nvPr/>
        </p:nvSpPr>
        <p:spPr bwMode="auto">
          <a:xfrm>
            <a:off x="5813425" y="2286000"/>
            <a:ext cx="63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294" name="Rectangle 150"/>
          <p:cNvSpPr>
            <a:spLocks noChangeArrowheads="1"/>
          </p:cNvSpPr>
          <p:nvPr/>
        </p:nvSpPr>
        <p:spPr bwMode="auto">
          <a:xfrm>
            <a:off x="7407275" y="2286000"/>
            <a:ext cx="63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295" name="Rectangle 152"/>
          <p:cNvSpPr>
            <a:spLocks noChangeArrowheads="1"/>
          </p:cNvSpPr>
          <p:nvPr/>
        </p:nvSpPr>
        <p:spPr bwMode="auto">
          <a:xfrm>
            <a:off x="8909050" y="2286000"/>
            <a:ext cx="63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296" name="Rectangle 153"/>
          <p:cNvSpPr>
            <a:spLocks noChangeArrowheads="1"/>
          </p:cNvSpPr>
          <p:nvPr/>
        </p:nvSpPr>
        <p:spPr bwMode="auto">
          <a:xfrm>
            <a:off x="8909050" y="2286000"/>
            <a:ext cx="63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297" name="Rectangle 177"/>
          <p:cNvSpPr>
            <a:spLocks noChangeArrowheads="1"/>
          </p:cNvSpPr>
          <p:nvPr/>
        </p:nvSpPr>
        <p:spPr bwMode="auto">
          <a:xfrm>
            <a:off x="5813425" y="3059113"/>
            <a:ext cx="63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298" name="Rectangle 179"/>
          <p:cNvSpPr>
            <a:spLocks noChangeArrowheads="1"/>
          </p:cNvSpPr>
          <p:nvPr/>
        </p:nvSpPr>
        <p:spPr bwMode="auto">
          <a:xfrm>
            <a:off x="7407275" y="3059113"/>
            <a:ext cx="63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299" name="Rectangle 181"/>
          <p:cNvSpPr>
            <a:spLocks noChangeArrowheads="1"/>
          </p:cNvSpPr>
          <p:nvPr/>
        </p:nvSpPr>
        <p:spPr bwMode="auto">
          <a:xfrm>
            <a:off x="8909050" y="3059113"/>
            <a:ext cx="63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00" name="Rectangle 191"/>
          <p:cNvSpPr>
            <a:spLocks noChangeArrowheads="1"/>
          </p:cNvSpPr>
          <p:nvPr/>
        </p:nvSpPr>
        <p:spPr bwMode="auto">
          <a:xfrm>
            <a:off x="5813425" y="3446463"/>
            <a:ext cx="63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01" name="Rectangle 193"/>
          <p:cNvSpPr>
            <a:spLocks noChangeArrowheads="1"/>
          </p:cNvSpPr>
          <p:nvPr/>
        </p:nvSpPr>
        <p:spPr bwMode="auto">
          <a:xfrm>
            <a:off x="7407275" y="3446463"/>
            <a:ext cx="63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02" name="Rectangle 195"/>
          <p:cNvSpPr>
            <a:spLocks noChangeArrowheads="1"/>
          </p:cNvSpPr>
          <p:nvPr/>
        </p:nvSpPr>
        <p:spPr bwMode="auto">
          <a:xfrm>
            <a:off x="8909050" y="3446463"/>
            <a:ext cx="63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03" name="Rectangle 219"/>
          <p:cNvSpPr>
            <a:spLocks noChangeArrowheads="1"/>
          </p:cNvSpPr>
          <p:nvPr/>
        </p:nvSpPr>
        <p:spPr bwMode="auto">
          <a:xfrm>
            <a:off x="5813425" y="4221163"/>
            <a:ext cx="63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04" name="Rectangle 221"/>
          <p:cNvSpPr>
            <a:spLocks noChangeArrowheads="1"/>
          </p:cNvSpPr>
          <p:nvPr/>
        </p:nvSpPr>
        <p:spPr bwMode="auto">
          <a:xfrm>
            <a:off x="7407275" y="4221163"/>
            <a:ext cx="63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05" name="Rectangle 223"/>
          <p:cNvSpPr>
            <a:spLocks noChangeArrowheads="1"/>
          </p:cNvSpPr>
          <p:nvPr/>
        </p:nvSpPr>
        <p:spPr bwMode="auto">
          <a:xfrm>
            <a:off x="8909050" y="4221163"/>
            <a:ext cx="63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12306" name="Group 260"/>
          <p:cNvGrpSpPr>
            <a:grpSpLocks/>
          </p:cNvGrpSpPr>
          <p:nvPr/>
        </p:nvGrpSpPr>
        <p:grpSpPr bwMode="auto">
          <a:xfrm>
            <a:off x="5334000" y="2286000"/>
            <a:ext cx="808038" cy="2719388"/>
            <a:chOff x="3010" y="1448"/>
            <a:chExt cx="509" cy="1713"/>
          </a:xfrm>
        </p:grpSpPr>
        <p:sp>
          <p:nvSpPr>
            <p:cNvPr id="12350" name="Rectangle 141"/>
            <p:cNvSpPr>
              <a:spLocks noChangeArrowheads="1"/>
            </p:cNvSpPr>
            <p:nvPr/>
          </p:nvSpPr>
          <p:spPr bwMode="auto">
            <a:xfrm>
              <a:off x="3033" y="1448"/>
              <a:ext cx="4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4000</a:t>
              </a:r>
              <a:endParaRPr lang="en-US"/>
            </a:p>
          </p:txBody>
        </p:sp>
        <p:sp>
          <p:nvSpPr>
            <p:cNvPr id="12351" name="Rectangle 142"/>
            <p:cNvSpPr>
              <a:spLocks noChangeArrowheads="1"/>
            </p:cNvSpPr>
            <p:nvPr/>
          </p:nvSpPr>
          <p:spPr bwMode="auto">
            <a:xfrm>
              <a:off x="3445" y="1448"/>
              <a:ext cx="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 </a:t>
              </a:r>
              <a:endParaRPr lang="en-US"/>
            </a:p>
          </p:txBody>
        </p:sp>
        <p:sp>
          <p:nvSpPr>
            <p:cNvPr id="12352" name="Rectangle 157"/>
            <p:cNvSpPr>
              <a:spLocks noChangeArrowheads="1"/>
            </p:cNvSpPr>
            <p:nvPr/>
          </p:nvSpPr>
          <p:spPr bwMode="auto">
            <a:xfrm>
              <a:off x="3033" y="1692"/>
              <a:ext cx="42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4004</a:t>
              </a:r>
              <a:endParaRPr lang="en-US"/>
            </a:p>
          </p:txBody>
        </p:sp>
        <p:sp>
          <p:nvSpPr>
            <p:cNvPr id="12353" name="Rectangle 158"/>
            <p:cNvSpPr>
              <a:spLocks noChangeArrowheads="1"/>
            </p:cNvSpPr>
            <p:nvPr/>
          </p:nvSpPr>
          <p:spPr bwMode="auto">
            <a:xfrm>
              <a:off x="3445" y="1692"/>
              <a:ext cx="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 </a:t>
              </a:r>
              <a:endParaRPr lang="en-US"/>
            </a:p>
          </p:txBody>
        </p:sp>
        <p:sp>
          <p:nvSpPr>
            <p:cNvPr id="12354" name="Rectangle 171"/>
            <p:cNvSpPr>
              <a:spLocks noChangeArrowheads="1"/>
            </p:cNvSpPr>
            <p:nvPr/>
          </p:nvSpPr>
          <p:spPr bwMode="auto">
            <a:xfrm>
              <a:off x="3033" y="1935"/>
              <a:ext cx="42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4008</a:t>
              </a:r>
              <a:endParaRPr lang="en-US"/>
            </a:p>
          </p:txBody>
        </p:sp>
        <p:sp>
          <p:nvSpPr>
            <p:cNvPr id="12355" name="Rectangle 172"/>
            <p:cNvSpPr>
              <a:spLocks noChangeArrowheads="1"/>
            </p:cNvSpPr>
            <p:nvPr/>
          </p:nvSpPr>
          <p:spPr bwMode="auto">
            <a:xfrm>
              <a:off x="3445" y="1935"/>
              <a:ext cx="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 </a:t>
              </a:r>
              <a:endParaRPr lang="en-US"/>
            </a:p>
          </p:txBody>
        </p:sp>
        <p:sp>
          <p:nvSpPr>
            <p:cNvPr id="12356" name="Rectangle 185"/>
            <p:cNvSpPr>
              <a:spLocks noChangeArrowheads="1"/>
            </p:cNvSpPr>
            <p:nvPr/>
          </p:nvSpPr>
          <p:spPr bwMode="auto">
            <a:xfrm>
              <a:off x="3033" y="2179"/>
              <a:ext cx="45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400C</a:t>
              </a:r>
              <a:endParaRPr lang="en-US"/>
            </a:p>
          </p:txBody>
        </p:sp>
        <p:sp>
          <p:nvSpPr>
            <p:cNvPr id="12357" name="Rectangle 186"/>
            <p:cNvSpPr>
              <a:spLocks noChangeArrowheads="1"/>
            </p:cNvSpPr>
            <p:nvPr/>
          </p:nvSpPr>
          <p:spPr bwMode="auto">
            <a:xfrm>
              <a:off x="3445" y="2179"/>
              <a:ext cx="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 </a:t>
              </a:r>
              <a:endParaRPr lang="en-US"/>
            </a:p>
          </p:txBody>
        </p:sp>
        <p:sp>
          <p:nvSpPr>
            <p:cNvPr id="12358" name="Rectangle 199"/>
            <p:cNvSpPr>
              <a:spLocks noChangeArrowheads="1"/>
            </p:cNvSpPr>
            <p:nvPr/>
          </p:nvSpPr>
          <p:spPr bwMode="auto">
            <a:xfrm>
              <a:off x="3033" y="2424"/>
              <a:ext cx="42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4010</a:t>
              </a:r>
              <a:endParaRPr lang="en-US"/>
            </a:p>
          </p:txBody>
        </p:sp>
        <p:sp>
          <p:nvSpPr>
            <p:cNvPr id="12359" name="Rectangle 200"/>
            <p:cNvSpPr>
              <a:spLocks noChangeArrowheads="1"/>
            </p:cNvSpPr>
            <p:nvPr/>
          </p:nvSpPr>
          <p:spPr bwMode="auto">
            <a:xfrm>
              <a:off x="3445" y="2424"/>
              <a:ext cx="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 </a:t>
              </a:r>
              <a:endParaRPr lang="en-US"/>
            </a:p>
          </p:txBody>
        </p:sp>
        <p:sp>
          <p:nvSpPr>
            <p:cNvPr id="12360" name="Rectangle 213"/>
            <p:cNvSpPr>
              <a:spLocks noChangeArrowheads="1"/>
            </p:cNvSpPr>
            <p:nvPr/>
          </p:nvSpPr>
          <p:spPr bwMode="auto">
            <a:xfrm>
              <a:off x="3010" y="2667"/>
              <a:ext cx="42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4010</a:t>
              </a:r>
              <a:endParaRPr lang="en-US"/>
            </a:p>
          </p:txBody>
        </p:sp>
        <p:sp>
          <p:nvSpPr>
            <p:cNvPr id="12361" name="Rectangle 214"/>
            <p:cNvSpPr>
              <a:spLocks noChangeArrowheads="1"/>
            </p:cNvSpPr>
            <p:nvPr/>
          </p:nvSpPr>
          <p:spPr bwMode="auto">
            <a:xfrm>
              <a:off x="3467" y="2667"/>
              <a:ext cx="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 </a:t>
              </a:r>
              <a:endParaRPr lang="en-US"/>
            </a:p>
          </p:txBody>
        </p:sp>
        <p:sp>
          <p:nvSpPr>
            <p:cNvPr id="12362" name="Rectangle 227"/>
            <p:cNvSpPr>
              <a:spLocks noChangeArrowheads="1"/>
            </p:cNvSpPr>
            <p:nvPr/>
          </p:nvSpPr>
          <p:spPr bwMode="auto">
            <a:xfrm>
              <a:off x="3016" y="2911"/>
              <a:ext cx="45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400C</a:t>
              </a:r>
              <a:endParaRPr lang="en-US"/>
            </a:p>
          </p:txBody>
        </p:sp>
        <p:sp>
          <p:nvSpPr>
            <p:cNvPr id="12363" name="Rectangle 228"/>
            <p:cNvSpPr>
              <a:spLocks noChangeArrowheads="1"/>
            </p:cNvSpPr>
            <p:nvPr/>
          </p:nvSpPr>
          <p:spPr bwMode="auto">
            <a:xfrm>
              <a:off x="3462" y="2911"/>
              <a:ext cx="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 </a:t>
              </a:r>
              <a:endParaRPr lang="en-US"/>
            </a:p>
          </p:txBody>
        </p:sp>
      </p:grpSp>
      <p:sp>
        <p:nvSpPr>
          <p:cNvPr id="11320" name="Rectangle 143"/>
          <p:cNvSpPr>
            <a:spLocks noChangeArrowheads="1"/>
          </p:cNvSpPr>
          <p:nvPr/>
        </p:nvSpPr>
        <p:spPr bwMode="auto">
          <a:xfrm>
            <a:off x="6346825" y="2298700"/>
            <a:ext cx="779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00BB</a:t>
            </a:r>
            <a:endParaRPr lang="en-US"/>
          </a:p>
        </p:txBody>
      </p:sp>
      <p:sp>
        <p:nvSpPr>
          <p:cNvPr id="12308" name="Rectangle 144"/>
          <p:cNvSpPr>
            <a:spLocks noChangeArrowheads="1"/>
          </p:cNvSpPr>
          <p:nvPr/>
        </p:nvSpPr>
        <p:spPr bwMode="auto">
          <a:xfrm>
            <a:off x="6745288" y="2298700"/>
            <a:ext cx="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a:p>
        </p:txBody>
      </p:sp>
      <p:sp>
        <p:nvSpPr>
          <p:cNvPr id="11322" name="Rectangle 159"/>
          <p:cNvSpPr>
            <a:spLocks noChangeArrowheads="1"/>
          </p:cNvSpPr>
          <p:nvPr/>
        </p:nvSpPr>
        <p:spPr bwMode="auto">
          <a:xfrm>
            <a:off x="6383338" y="2686050"/>
            <a:ext cx="779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00CC</a:t>
            </a:r>
            <a:endParaRPr lang="en-US"/>
          </a:p>
        </p:txBody>
      </p:sp>
      <p:sp>
        <p:nvSpPr>
          <p:cNvPr id="12310" name="Rectangle 160"/>
          <p:cNvSpPr>
            <a:spLocks noChangeArrowheads="1"/>
          </p:cNvSpPr>
          <p:nvPr/>
        </p:nvSpPr>
        <p:spPr bwMode="auto">
          <a:xfrm>
            <a:off x="6710363" y="2686050"/>
            <a:ext cx="82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 </a:t>
            </a:r>
            <a:endParaRPr lang="en-US"/>
          </a:p>
        </p:txBody>
      </p:sp>
      <p:sp>
        <p:nvSpPr>
          <p:cNvPr id="11324" name="Rectangle 173"/>
          <p:cNvSpPr>
            <a:spLocks noChangeArrowheads="1"/>
          </p:cNvSpPr>
          <p:nvPr/>
        </p:nvSpPr>
        <p:spPr bwMode="auto">
          <a:xfrm>
            <a:off x="6383338" y="3071813"/>
            <a:ext cx="666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0000</a:t>
            </a:r>
            <a:endParaRPr lang="en-US"/>
          </a:p>
        </p:txBody>
      </p:sp>
      <p:sp>
        <p:nvSpPr>
          <p:cNvPr id="12312" name="Rectangle 174"/>
          <p:cNvSpPr>
            <a:spLocks noChangeArrowheads="1"/>
          </p:cNvSpPr>
          <p:nvPr/>
        </p:nvSpPr>
        <p:spPr bwMode="auto">
          <a:xfrm>
            <a:off x="6710363" y="3071813"/>
            <a:ext cx="82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 </a:t>
            </a:r>
            <a:endParaRPr lang="en-US"/>
          </a:p>
        </p:txBody>
      </p:sp>
      <p:sp>
        <p:nvSpPr>
          <p:cNvPr id="11326" name="Rectangle 187"/>
          <p:cNvSpPr>
            <a:spLocks noChangeArrowheads="1"/>
          </p:cNvSpPr>
          <p:nvPr/>
        </p:nvSpPr>
        <p:spPr bwMode="auto">
          <a:xfrm>
            <a:off x="6346825" y="3459163"/>
            <a:ext cx="666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0000</a:t>
            </a:r>
            <a:endParaRPr lang="en-US"/>
          </a:p>
        </p:txBody>
      </p:sp>
      <p:sp>
        <p:nvSpPr>
          <p:cNvPr id="11328" name="Rectangle 201"/>
          <p:cNvSpPr>
            <a:spLocks noChangeArrowheads="1"/>
          </p:cNvSpPr>
          <p:nvPr/>
        </p:nvSpPr>
        <p:spPr bwMode="auto">
          <a:xfrm>
            <a:off x="6383338" y="3848100"/>
            <a:ext cx="666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0000</a:t>
            </a:r>
            <a:endParaRPr lang="en-US"/>
          </a:p>
        </p:txBody>
      </p:sp>
      <p:sp>
        <p:nvSpPr>
          <p:cNvPr id="12315" name="Rectangle 229"/>
          <p:cNvSpPr>
            <a:spLocks noChangeArrowheads="1"/>
          </p:cNvSpPr>
          <p:nvPr/>
        </p:nvSpPr>
        <p:spPr bwMode="auto">
          <a:xfrm>
            <a:off x="6546850" y="4621213"/>
            <a:ext cx="82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 </a:t>
            </a:r>
            <a:endParaRPr lang="en-US"/>
          </a:p>
        </p:txBody>
      </p:sp>
      <p:sp>
        <p:nvSpPr>
          <p:cNvPr id="11308" name="Rectangle 145"/>
          <p:cNvSpPr>
            <a:spLocks noChangeArrowheads="1"/>
          </p:cNvSpPr>
          <p:nvPr/>
        </p:nvSpPr>
        <p:spPr bwMode="auto">
          <a:xfrm>
            <a:off x="7543800" y="2298700"/>
            <a:ext cx="8143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00AA</a:t>
            </a:r>
            <a:endParaRPr lang="en-US"/>
          </a:p>
        </p:txBody>
      </p:sp>
      <p:sp>
        <p:nvSpPr>
          <p:cNvPr id="12317" name="Rectangle 146"/>
          <p:cNvSpPr>
            <a:spLocks noChangeArrowheads="1"/>
          </p:cNvSpPr>
          <p:nvPr/>
        </p:nvSpPr>
        <p:spPr bwMode="auto">
          <a:xfrm>
            <a:off x="8108950" y="2298700"/>
            <a:ext cx="82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 </a:t>
            </a:r>
            <a:endParaRPr lang="en-US"/>
          </a:p>
        </p:txBody>
      </p:sp>
      <p:sp>
        <p:nvSpPr>
          <p:cNvPr id="11310" name="Rectangle 161"/>
          <p:cNvSpPr>
            <a:spLocks noChangeArrowheads="1"/>
          </p:cNvSpPr>
          <p:nvPr/>
        </p:nvSpPr>
        <p:spPr bwMode="auto">
          <a:xfrm>
            <a:off x="7543800" y="2686050"/>
            <a:ext cx="8143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00DD</a:t>
            </a:r>
            <a:endParaRPr lang="en-US"/>
          </a:p>
        </p:txBody>
      </p:sp>
      <p:sp>
        <p:nvSpPr>
          <p:cNvPr id="12319" name="Rectangle 162"/>
          <p:cNvSpPr>
            <a:spLocks noChangeArrowheads="1"/>
          </p:cNvSpPr>
          <p:nvPr/>
        </p:nvSpPr>
        <p:spPr bwMode="auto">
          <a:xfrm>
            <a:off x="8116888" y="2686050"/>
            <a:ext cx="82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 </a:t>
            </a:r>
            <a:endParaRPr lang="en-US"/>
          </a:p>
        </p:txBody>
      </p:sp>
      <p:sp>
        <p:nvSpPr>
          <p:cNvPr id="11312" name="Rectangle 175"/>
          <p:cNvSpPr>
            <a:spLocks noChangeArrowheads="1"/>
          </p:cNvSpPr>
          <p:nvPr/>
        </p:nvSpPr>
        <p:spPr bwMode="auto">
          <a:xfrm>
            <a:off x="7543800" y="3071813"/>
            <a:ext cx="666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0012</a:t>
            </a:r>
            <a:endParaRPr lang="en-US"/>
          </a:p>
        </p:txBody>
      </p:sp>
      <p:sp>
        <p:nvSpPr>
          <p:cNvPr id="12321" name="Rectangle 176"/>
          <p:cNvSpPr>
            <a:spLocks noChangeArrowheads="1"/>
          </p:cNvSpPr>
          <p:nvPr/>
        </p:nvSpPr>
        <p:spPr bwMode="auto">
          <a:xfrm>
            <a:off x="8116888" y="3071813"/>
            <a:ext cx="82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 </a:t>
            </a:r>
            <a:endParaRPr lang="en-US"/>
          </a:p>
        </p:txBody>
      </p:sp>
      <p:sp>
        <p:nvSpPr>
          <p:cNvPr id="11314" name="Rectangle 189"/>
          <p:cNvSpPr>
            <a:spLocks noChangeArrowheads="1"/>
          </p:cNvSpPr>
          <p:nvPr/>
        </p:nvSpPr>
        <p:spPr bwMode="auto">
          <a:xfrm>
            <a:off x="7543800" y="3459163"/>
            <a:ext cx="666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0013</a:t>
            </a:r>
            <a:endParaRPr lang="en-US"/>
          </a:p>
        </p:txBody>
      </p:sp>
      <p:sp>
        <p:nvSpPr>
          <p:cNvPr id="12323" name="Rectangle 190"/>
          <p:cNvSpPr>
            <a:spLocks noChangeArrowheads="1"/>
          </p:cNvSpPr>
          <p:nvPr/>
        </p:nvSpPr>
        <p:spPr bwMode="auto">
          <a:xfrm>
            <a:off x="8108950" y="3459163"/>
            <a:ext cx="82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 </a:t>
            </a:r>
            <a:endParaRPr lang="en-US"/>
          </a:p>
        </p:txBody>
      </p:sp>
      <p:sp>
        <p:nvSpPr>
          <p:cNvPr id="11316" name="Rectangle 203"/>
          <p:cNvSpPr>
            <a:spLocks noChangeArrowheads="1"/>
          </p:cNvSpPr>
          <p:nvPr/>
        </p:nvSpPr>
        <p:spPr bwMode="auto">
          <a:xfrm>
            <a:off x="7543800" y="3848100"/>
            <a:ext cx="666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0014</a:t>
            </a:r>
            <a:endParaRPr lang="en-US"/>
          </a:p>
        </p:txBody>
      </p:sp>
      <p:sp>
        <p:nvSpPr>
          <p:cNvPr id="12325" name="Rectangle 204"/>
          <p:cNvSpPr>
            <a:spLocks noChangeArrowheads="1"/>
          </p:cNvSpPr>
          <p:nvPr/>
        </p:nvSpPr>
        <p:spPr bwMode="auto">
          <a:xfrm>
            <a:off x="8108950" y="3848100"/>
            <a:ext cx="82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 </a:t>
            </a:r>
            <a:endParaRPr lang="en-US"/>
          </a:p>
        </p:txBody>
      </p:sp>
      <p:sp>
        <p:nvSpPr>
          <p:cNvPr id="12326" name="Rectangle 218"/>
          <p:cNvSpPr>
            <a:spLocks noChangeArrowheads="1"/>
          </p:cNvSpPr>
          <p:nvPr/>
        </p:nvSpPr>
        <p:spPr bwMode="auto">
          <a:xfrm>
            <a:off x="8108950" y="4233863"/>
            <a:ext cx="82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 </a:t>
            </a:r>
            <a:endParaRPr lang="en-US"/>
          </a:p>
        </p:txBody>
      </p:sp>
      <p:sp>
        <p:nvSpPr>
          <p:cNvPr id="12327" name="Rectangle 230"/>
          <p:cNvSpPr>
            <a:spLocks noChangeArrowheads="1"/>
          </p:cNvSpPr>
          <p:nvPr/>
        </p:nvSpPr>
        <p:spPr bwMode="auto">
          <a:xfrm>
            <a:off x="7945438" y="4621213"/>
            <a:ext cx="82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 </a:t>
            </a:r>
            <a:endParaRPr lang="en-US"/>
          </a:p>
        </p:txBody>
      </p:sp>
      <p:sp>
        <p:nvSpPr>
          <p:cNvPr id="12328" name="Rectangle 246"/>
          <p:cNvSpPr>
            <a:spLocks noChangeArrowheads="1"/>
          </p:cNvSpPr>
          <p:nvPr/>
        </p:nvSpPr>
        <p:spPr bwMode="auto">
          <a:xfrm>
            <a:off x="3178175" y="5002213"/>
            <a:ext cx="349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latin typeface="Times New Roman" pitchFamily="18" charset="0"/>
              </a:rPr>
              <a:t> </a:t>
            </a:r>
            <a:endParaRPr lang="en-US"/>
          </a:p>
        </p:txBody>
      </p:sp>
      <p:sp>
        <p:nvSpPr>
          <p:cNvPr id="12329" name="Rectangle 252"/>
          <p:cNvSpPr>
            <a:spLocks noChangeArrowheads="1"/>
          </p:cNvSpPr>
          <p:nvPr/>
        </p:nvSpPr>
        <p:spPr bwMode="auto">
          <a:xfrm>
            <a:off x="6172200" y="2286000"/>
            <a:ext cx="2362200" cy="2819400"/>
          </a:xfrm>
          <a:prstGeom prst="rect">
            <a:avLst/>
          </a:prstGeom>
          <a:noFill/>
          <a:ln w="381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30" name="Line 253"/>
          <p:cNvSpPr>
            <a:spLocks noChangeShapeType="1"/>
          </p:cNvSpPr>
          <p:nvPr/>
        </p:nvSpPr>
        <p:spPr bwMode="auto">
          <a:xfrm>
            <a:off x="6172200" y="2667000"/>
            <a:ext cx="2362200" cy="1588"/>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2331" name="Line 254"/>
          <p:cNvSpPr>
            <a:spLocks noChangeShapeType="1"/>
          </p:cNvSpPr>
          <p:nvPr/>
        </p:nvSpPr>
        <p:spPr bwMode="auto">
          <a:xfrm>
            <a:off x="6172200" y="3062288"/>
            <a:ext cx="2362200" cy="1587"/>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2332" name="Line 255"/>
          <p:cNvSpPr>
            <a:spLocks noChangeShapeType="1"/>
          </p:cNvSpPr>
          <p:nvPr/>
        </p:nvSpPr>
        <p:spPr bwMode="auto">
          <a:xfrm>
            <a:off x="6172200" y="3459163"/>
            <a:ext cx="2362200" cy="1587"/>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2333" name="Line 256"/>
          <p:cNvSpPr>
            <a:spLocks noChangeShapeType="1"/>
          </p:cNvSpPr>
          <p:nvPr/>
        </p:nvSpPr>
        <p:spPr bwMode="auto">
          <a:xfrm>
            <a:off x="6172200" y="3854450"/>
            <a:ext cx="2362200" cy="1588"/>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2334" name="Line 257"/>
          <p:cNvSpPr>
            <a:spLocks noChangeShapeType="1"/>
          </p:cNvSpPr>
          <p:nvPr/>
        </p:nvSpPr>
        <p:spPr bwMode="auto">
          <a:xfrm>
            <a:off x="6172200" y="4251325"/>
            <a:ext cx="2362200" cy="1588"/>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2335" name="Line 259"/>
          <p:cNvSpPr>
            <a:spLocks noChangeShapeType="1"/>
          </p:cNvSpPr>
          <p:nvPr/>
        </p:nvSpPr>
        <p:spPr bwMode="auto">
          <a:xfrm>
            <a:off x="6172200" y="4648200"/>
            <a:ext cx="2362200" cy="1588"/>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2336" name="Line 261"/>
          <p:cNvSpPr>
            <a:spLocks noChangeShapeType="1"/>
          </p:cNvSpPr>
          <p:nvPr/>
        </p:nvSpPr>
        <p:spPr bwMode="auto">
          <a:xfrm>
            <a:off x="7391400" y="2286000"/>
            <a:ext cx="0" cy="2819400"/>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2337" name="Rectangle 3"/>
          <p:cNvSpPr txBox="1">
            <a:spLocks noChangeArrowheads="1"/>
          </p:cNvSpPr>
          <p:nvPr/>
        </p:nvSpPr>
        <p:spPr bwMode="auto">
          <a:xfrm>
            <a:off x="420688" y="838200"/>
            <a:ext cx="7885112"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lnSpc>
                <a:spcPct val="140000"/>
              </a:lnSpc>
              <a:spcBef>
                <a:spcPct val="20000"/>
              </a:spcBef>
              <a:buFont typeface="Arial" pitchFamily="34" charset="0"/>
              <a:buChar char="•"/>
            </a:pPr>
            <a:r>
              <a:rPr lang="en-US" sz="2100" b="1">
                <a:solidFill>
                  <a:srgbClr val="0066FF"/>
                </a:solidFill>
              </a:rPr>
              <a:t>DCD</a:t>
            </a:r>
            <a:r>
              <a:rPr lang="en-US" sz="2100"/>
              <a:t> allocates words (32 bit) of memory, padding as necessary to ensure word alignment and initializes them to the values given</a:t>
            </a:r>
          </a:p>
          <a:p>
            <a:pPr eaLnBrk="1" hangingPunct="1">
              <a:lnSpc>
                <a:spcPct val="140000"/>
              </a:lnSpc>
              <a:spcBef>
                <a:spcPct val="20000"/>
              </a:spcBef>
              <a:buFont typeface="Arial" pitchFamily="34" charset="0"/>
              <a:buChar char="•"/>
            </a:pPr>
            <a:endParaRPr lang="en-US" sz="1900">
              <a:latin typeface="Arial Narrow" pitchFamily="34" charset="0"/>
            </a:endParaRPr>
          </a:p>
        </p:txBody>
      </p:sp>
      <p:cxnSp>
        <p:nvCxnSpPr>
          <p:cNvPr id="80" name="Straight Connector 79"/>
          <p:cNvCxnSpPr/>
          <p:nvPr/>
        </p:nvCxnSpPr>
        <p:spPr>
          <a:xfrm>
            <a:off x="381000" y="787400"/>
            <a:ext cx="8382000" cy="0"/>
          </a:xfrm>
          <a:prstGeom prst="line">
            <a:avLst/>
          </a:prstGeom>
        </p:spPr>
        <p:style>
          <a:lnRef idx="1">
            <a:schemeClr val="dk1"/>
          </a:lnRef>
          <a:fillRef idx="0">
            <a:schemeClr val="dk1"/>
          </a:fillRef>
          <a:effectRef idx="0">
            <a:schemeClr val="dk1"/>
          </a:effectRef>
          <a:fontRef idx="minor">
            <a:schemeClr val="tx1"/>
          </a:fontRef>
        </p:style>
      </p:cxnSp>
      <p:sp>
        <p:nvSpPr>
          <p:cNvPr id="2" name="Rectangle 1"/>
          <p:cNvSpPr/>
          <p:nvPr/>
        </p:nvSpPr>
        <p:spPr>
          <a:xfrm>
            <a:off x="2286000" y="3868738"/>
            <a:ext cx="1393825" cy="3857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pitchFamily="34" charset="0"/>
            </a:endParaRPr>
          </a:p>
        </p:txBody>
      </p:sp>
      <p:sp>
        <p:nvSpPr>
          <p:cNvPr id="82" name="Rectangle 81"/>
          <p:cNvSpPr/>
          <p:nvPr/>
        </p:nvSpPr>
        <p:spPr>
          <a:xfrm>
            <a:off x="2276475" y="4419600"/>
            <a:ext cx="1393825" cy="3857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pitchFamily="34" charset="0"/>
            </a:endParaRPr>
          </a:p>
        </p:txBody>
      </p:sp>
      <p:sp>
        <p:nvSpPr>
          <p:cNvPr id="83" name="Rectangle 82"/>
          <p:cNvSpPr/>
          <p:nvPr/>
        </p:nvSpPr>
        <p:spPr>
          <a:xfrm>
            <a:off x="2276475" y="4875213"/>
            <a:ext cx="542925" cy="3857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pitchFamily="34" charset="0"/>
            </a:endParaRPr>
          </a:p>
        </p:txBody>
      </p:sp>
      <p:cxnSp>
        <p:nvCxnSpPr>
          <p:cNvPr id="4" name="Straight Connector 3"/>
          <p:cNvCxnSpPr>
            <a:endCxn id="2" idx="3"/>
          </p:cNvCxnSpPr>
          <p:nvPr/>
        </p:nvCxnSpPr>
        <p:spPr>
          <a:xfrm flipH="1">
            <a:off x="3679825" y="2498725"/>
            <a:ext cx="1654175" cy="1562100"/>
          </a:xfrm>
          <a:prstGeom prst="line">
            <a:avLst/>
          </a:prstGeom>
          <a:ln>
            <a:headEnd type="arrow" w="med" len="med"/>
            <a:tailEnd type="none" w="med" len="med"/>
          </a:ln>
        </p:spPr>
        <p:style>
          <a:lnRef idx="2">
            <a:schemeClr val="dk1"/>
          </a:lnRef>
          <a:fillRef idx="0">
            <a:schemeClr val="dk1"/>
          </a:fillRef>
          <a:effectRef idx="1">
            <a:schemeClr val="dk1"/>
          </a:effectRef>
          <a:fontRef idx="minor">
            <a:schemeClr val="tx1"/>
          </a:fontRef>
        </p:style>
      </p:cxnSp>
      <p:cxnSp>
        <p:nvCxnSpPr>
          <p:cNvPr id="87" name="Straight Connector 86"/>
          <p:cNvCxnSpPr>
            <a:endCxn id="82" idx="3"/>
          </p:cNvCxnSpPr>
          <p:nvPr/>
        </p:nvCxnSpPr>
        <p:spPr>
          <a:xfrm flipH="1">
            <a:off x="3670300" y="2873375"/>
            <a:ext cx="1700213" cy="1739900"/>
          </a:xfrm>
          <a:prstGeom prst="line">
            <a:avLst/>
          </a:prstGeom>
          <a:ln>
            <a:headEnd type="arrow" w="med" len="med"/>
            <a:tailEnd type="none" w="med" len="med"/>
          </a:ln>
        </p:spPr>
        <p:style>
          <a:lnRef idx="2">
            <a:schemeClr val="dk1"/>
          </a:lnRef>
          <a:fillRef idx="0">
            <a:schemeClr val="dk1"/>
          </a:fillRef>
          <a:effectRef idx="1">
            <a:schemeClr val="dk1"/>
          </a:effectRef>
          <a:fontRef idx="minor">
            <a:schemeClr val="tx1"/>
          </a:fontRef>
        </p:style>
      </p:cxnSp>
      <p:cxnSp>
        <p:nvCxnSpPr>
          <p:cNvPr id="89" name="Straight Connector 88"/>
          <p:cNvCxnSpPr>
            <a:stCxn id="14" idx="1"/>
          </p:cNvCxnSpPr>
          <p:nvPr/>
        </p:nvCxnSpPr>
        <p:spPr>
          <a:xfrm flipH="1">
            <a:off x="4002088" y="3659188"/>
            <a:ext cx="1027112" cy="1427162"/>
          </a:xfrm>
          <a:prstGeom prst="line">
            <a:avLst/>
          </a:prstGeom>
          <a:ln>
            <a:headEnd type="arrow" w="med" len="med"/>
            <a:tailEnd type="none" w="med" len="med"/>
          </a:ln>
        </p:spPr>
        <p:style>
          <a:lnRef idx="2">
            <a:schemeClr val="dk1"/>
          </a:lnRef>
          <a:fillRef idx="0">
            <a:schemeClr val="dk1"/>
          </a:fillRef>
          <a:effectRef idx="1">
            <a:schemeClr val="dk1"/>
          </a:effectRef>
          <a:fontRef idx="minor">
            <a:schemeClr val="tx1"/>
          </a:fontRef>
        </p:style>
      </p:cxnSp>
      <p:sp>
        <p:nvSpPr>
          <p:cNvPr id="14" name="Left Brace 13"/>
          <p:cNvSpPr/>
          <p:nvPr/>
        </p:nvSpPr>
        <p:spPr>
          <a:xfrm>
            <a:off x="5029200" y="3257550"/>
            <a:ext cx="287338" cy="801688"/>
          </a:xfrm>
          <a:prstGeom prst="leftBrace">
            <a:avLst/>
          </a:prstGeom>
        </p:spPr>
        <p:style>
          <a:lnRef idx="1">
            <a:schemeClr val="dk1"/>
          </a:lnRef>
          <a:fillRef idx="0">
            <a:schemeClr val="dk1"/>
          </a:fillRef>
          <a:effectRef idx="0">
            <a:schemeClr val="dk1"/>
          </a:effectRef>
          <a:fontRef idx="minor">
            <a:schemeClr val="tx1"/>
          </a:fontRef>
        </p:style>
        <p:txBody>
          <a:bodyPr anchor="ctr"/>
          <a:lstStyle/>
          <a:p>
            <a:pPr algn="ctr"/>
            <a:endParaRPr lang="en-US">
              <a:cs typeface="Arial" pitchFamily="34" charset="0"/>
            </a:endParaRPr>
          </a:p>
        </p:txBody>
      </p:sp>
      <p:sp>
        <p:nvSpPr>
          <p:cNvPr id="9" name="TextBox 22"/>
          <p:cNvSpPr txBox="1">
            <a:spLocks noChangeArrowheads="1"/>
          </p:cNvSpPr>
          <p:nvPr/>
        </p:nvSpPr>
        <p:spPr bwMode="auto">
          <a:xfrm>
            <a:off x="533400" y="5486400"/>
            <a:ext cx="83058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sz="2400"/>
              <a:t>A, B and C is actually pointers (point to a memory address). The actual value of A = 0x4000 and B = 0x4004. The content pointed by A or M[A] is 0x00BB 00AA</a:t>
            </a:r>
          </a:p>
          <a:p>
            <a:pPr eaLnBrk="1" hangingPunct="1"/>
            <a:endParaRPr lang="en-US" sz="2400"/>
          </a:p>
        </p:txBody>
      </p:sp>
      <p:sp>
        <p:nvSpPr>
          <p:cNvPr id="84" name="Rectangle 83"/>
          <p:cNvSpPr/>
          <p:nvPr/>
        </p:nvSpPr>
        <p:spPr>
          <a:xfrm>
            <a:off x="2819400" y="4865688"/>
            <a:ext cx="542925" cy="3857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pitchFamily="34" charset="0"/>
            </a:endParaRPr>
          </a:p>
        </p:txBody>
      </p:sp>
      <p:sp>
        <p:nvSpPr>
          <p:cNvPr id="85" name="Rectangle 84"/>
          <p:cNvSpPr/>
          <p:nvPr/>
        </p:nvSpPr>
        <p:spPr>
          <a:xfrm>
            <a:off x="3362325" y="4862513"/>
            <a:ext cx="542925" cy="3857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pitchFamily="34" charset="0"/>
            </a:endParaRPr>
          </a:p>
        </p:txBody>
      </p:sp>
      <p:sp>
        <p:nvSpPr>
          <p:cNvPr id="12349" name="Slide Number Placeholder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8E2DFC57-9E8C-4ED2-A01A-4D453CDD7674}" type="slidenum">
              <a:rPr lang="en-US">
                <a:solidFill>
                  <a:srgbClr val="898989"/>
                </a:solidFill>
              </a:rPr>
              <a:pPr eaLnBrk="1" hangingPunct="1"/>
              <a:t>91</a:t>
            </a:fld>
            <a:endParaRPr lang="en-US">
              <a:solidFill>
                <a:srgbClr val="898989"/>
              </a:solidFill>
            </a:endParaRPr>
          </a:p>
        </p:txBody>
      </p:sp>
    </p:spTree>
    <p:extLst>
      <p:ext uri="{BB962C8B-B14F-4D97-AF65-F5344CB8AC3E}">
        <p14:creationId xmlns:p14="http://schemas.microsoft.com/office/powerpoint/2010/main" val="26038393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320"/>
                                        </p:tgtEl>
                                        <p:attrNameLst>
                                          <p:attrName>style.visibility</p:attrName>
                                        </p:attrNameLst>
                                      </p:cBhvr>
                                      <p:to>
                                        <p:strVal val="visible"/>
                                      </p:to>
                                    </p:set>
                                    <p:animEffect transition="in" filter="fade">
                                      <p:cBhvr>
                                        <p:cTn id="7" dur="500"/>
                                        <p:tgtEl>
                                          <p:spTgt spid="113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308"/>
                                        </p:tgtEl>
                                        <p:attrNameLst>
                                          <p:attrName>style.visibility</p:attrName>
                                        </p:attrNameLst>
                                      </p:cBhvr>
                                      <p:to>
                                        <p:strVal val="visible"/>
                                      </p:to>
                                    </p:set>
                                    <p:animEffect transition="in" filter="fade">
                                      <p:cBhvr>
                                        <p:cTn id="10" dur="500"/>
                                        <p:tgtEl>
                                          <p:spTgt spid="11308"/>
                                        </p:tgtEl>
                                      </p:cBhvr>
                                    </p:animEffec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3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3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32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3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3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3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4"/>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3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316"/>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20" grpId="0"/>
      <p:bldP spid="11322" grpId="0"/>
      <p:bldP spid="11324" grpId="0"/>
      <p:bldP spid="11326" grpId="0"/>
      <p:bldP spid="11328" grpId="0"/>
      <p:bldP spid="11308" grpId="0"/>
      <p:bldP spid="11310" grpId="0"/>
      <p:bldP spid="11312" grpId="0"/>
      <p:bldP spid="11314" grpId="0"/>
      <p:bldP spid="11316" grpId="0"/>
      <p:bldP spid="2" grpId="0" animBg="1"/>
      <p:bldP spid="82" grpId="0" animBg="1"/>
      <p:bldP spid="83" grpId="0" animBg="1"/>
      <p:bldP spid="14" grpId="0" animBg="1"/>
      <p:bldP spid="9" grpId="0"/>
      <p:bldP spid="84" grpId="0" animBg="1"/>
      <p:bldP spid="85"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normAutofit fontScale="90000"/>
          </a:bodyPr>
          <a:lstStyle/>
          <a:p>
            <a:pPr eaLnBrk="1" hangingPunct="1">
              <a:defRPr/>
            </a:pPr>
            <a:r>
              <a:rPr lang="en-US" b="1" dirty="0" smtClean="0">
                <a:solidFill>
                  <a:srgbClr val="0000FF"/>
                </a:solidFill>
              </a:rPr>
              <a:t>&lt;label&gt; </a:t>
            </a:r>
            <a:r>
              <a:rPr lang="en-US" b="1" dirty="0" smtClean="0">
                <a:solidFill>
                  <a:srgbClr val="FF0000"/>
                </a:solidFill>
              </a:rPr>
              <a:t>DCW</a:t>
            </a:r>
            <a:r>
              <a:rPr lang="en-US" b="1" dirty="0" smtClean="0"/>
              <a:t>/</a:t>
            </a:r>
            <a:r>
              <a:rPr lang="en-US" b="1" dirty="0" smtClean="0">
                <a:solidFill>
                  <a:srgbClr val="FF0000"/>
                </a:solidFill>
              </a:rPr>
              <a:t>DCB</a:t>
            </a:r>
            <a:r>
              <a:rPr lang="en-US" b="1" dirty="0" smtClean="0"/>
              <a:t> </a:t>
            </a:r>
            <a:r>
              <a:rPr lang="en-US" b="1" dirty="0" smtClean="0">
                <a:solidFill>
                  <a:srgbClr val="0000FF"/>
                </a:solidFill>
              </a:rPr>
              <a:t>&lt;</a:t>
            </a:r>
            <a:r>
              <a:rPr lang="en-US" b="1" dirty="0" err="1" smtClean="0">
                <a:solidFill>
                  <a:srgbClr val="0000FF"/>
                </a:solidFill>
              </a:rPr>
              <a:t>expr</a:t>
            </a:r>
            <a:r>
              <a:rPr lang="en-US" b="1" dirty="0" smtClean="0">
                <a:solidFill>
                  <a:srgbClr val="0000FF"/>
                </a:solidFill>
              </a:rPr>
              <a:t>&gt;, </a:t>
            </a:r>
            <a:r>
              <a:rPr lang="en-US" b="1" dirty="0" smtClean="0">
                <a:solidFill>
                  <a:srgbClr val="FF0000"/>
                </a:solidFill>
              </a:rPr>
              <a:t>ALIGN</a:t>
            </a:r>
          </a:p>
        </p:txBody>
      </p:sp>
      <p:sp>
        <p:nvSpPr>
          <p:cNvPr id="13315" name="Rectangle 150"/>
          <p:cNvSpPr>
            <a:spLocks noChangeArrowheads="1"/>
          </p:cNvSpPr>
          <p:nvPr/>
        </p:nvSpPr>
        <p:spPr bwMode="auto">
          <a:xfrm>
            <a:off x="7407275" y="3448050"/>
            <a:ext cx="63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16" name="Rectangle 152"/>
          <p:cNvSpPr>
            <a:spLocks noChangeArrowheads="1"/>
          </p:cNvSpPr>
          <p:nvPr/>
        </p:nvSpPr>
        <p:spPr bwMode="auto">
          <a:xfrm>
            <a:off x="8909050" y="3448050"/>
            <a:ext cx="63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17" name="Rectangle 153"/>
          <p:cNvSpPr>
            <a:spLocks noChangeArrowheads="1"/>
          </p:cNvSpPr>
          <p:nvPr/>
        </p:nvSpPr>
        <p:spPr bwMode="auto">
          <a:xfrm>
            <a:off x="8909050" y="3448050"/>
            <a:ext cx="63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18" name="Rectangle 179"/>
          <p:cNvSpPr>
            <a:spLocks noChangeArrowheads="1"/>
          </p:cNvSpPr>
          <p:nvPr/>
        </p:nvSpPr>
        <p:spPr bwMode="auto">
          <a:xfrm>
            <a:off x="7407275" y="4221163"/>
            <a:ext cx="63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19" name="Rectangle 181"/>
          <p:cNvSpPr>
            <a:spLocks noChangeArrowheads="1"/>
          </p:cNvSpPr>
          <p:nvPr/>
        </p:nvSpPr>
        <p:spPr bwMode="auto">
          <a:xfrm>
            <a:off x="8909050" y="4221163"/>
            <a:ext cx="63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20" name="Rectangle 193"/>
          <p:cNvSpPr>
            <a:spLocks noChangeArrowheads="1"/>
          </p:cNvSpPr>
          <p:nvPr/>
        </p:nvSpPr>
        <p:spPr bwMode="auto">
          <a:xfrm>
            <a:off x="7407275" y="4608513"/>
            <a:ext cx="63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21" name="Rectangle 195"/>
          <p:cNvSpPr>
            <a:spLocks noChangeArrowheads="1"/>
          </p:cNvSpPr>
          <p:nvPr/>
        </p:nvSpPr>
        <p:spPr bwMode="auto">
          <a:xfrm>
            <a:off x="8909050" y="4608513"/>
            <a:ext cx="63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22" name="Rectangle 221"/>
          <p:cNvSpPr>
            <a:spLocks noChangeArrowheads="1"/>
          </p:cNvSpPr>
          <p:nvPr/>
        </p:nvSpPr>
        <p:spPr bwMode="auto">
          <a:xfrm>
            <a:off x="7407275" y="5383213"/>
            <a:ext cx="63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23" name="Rectangle 223"/>
          <p:cNvSpPr>
            <a:spLocks noChangeArrowheads="1"/>
          </p:cNvSpPr>
          <p:nvPr/>
        </p:nvSpPr>
        <p:spPr bwMode="auto">
          <a:xfrm>
            <a:off x="8909050" y="5383213"/>
            <a:ext cx="63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13324" name="Group 260"/>
          <p:cNvGrpSpPr>
            <a:grpSpLocks/>
          </p:cNvGrpSpPr>
          <p:nvPr/>
        </p:nvGrpSpPr>
        <p:grpSpPr bwMode="auto">
          <a:xfrm>
            <a:off x="4859338" y="3429000"/>
            <a:ext cx="808037" cy="2719388"/>
            <a:chOff x="3010" y="1448"/>
            <a:chExt cx="509" cy="1713"/>
          </a:xfrm>
        </p:grpSpPr>
        <p:sp>
          <p:nvSpPr>
            <p:cNvPr id="13365" name="Rectangle 141"/>
            <p:cNvSpPr>
              <a:spLocks noChangeArrowheads="1"/>
            </p:cNvSpPr>
            <p:nvPr/>
          </p:nvSpPr>
          <p:spPr bwMode="auto">
            <a:xfrm>
              <a:off x="3033" y="1448"/>
              <a:ext cx="4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4000</a:t>
              </a:r>
              <a:endParaRPr lang="en-US"/>
            </a:p>
          </p:txBody>
        </p:sp>
        <p:sp>
          <p:nvSpPr>
            <p:cNvPr id="13366" name="Rectangle 142"/>
            <p:cNvSpPr>
              <a:spLocks noChangeArrowheads="1"/>
            </p:cNvSpPr>
            <p:nvPr/>
          </p:nvSpPr>
          <p:spPr bwMode="auto">
            <a:xfrm>
              <a:off x="3445" y="1448"/>
              <a:ext cx="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 </a:t>
              </a:r>
              <a:endParaRPr lang="en-US"/>
            </a:p>
          </p:txBody>
        </p:sp>
        <p:sp>
          <p:nvSpPr>
            <p:cNvPr id="13367" name="Rectangle 157"/>
            <p:cNvSpPr>
              <a:spLocks noChangeArrowheads="1"/>
            </p:cNvSpPr>
            <p:nvPr/>
          </p:nvSpPr>
          <p:spPr bwMode="auto">
            <a:xfrm>
              <a:off x="3033" y="1692"/>
              <a:ext cx="42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4004</a:t>
              </a:r>
              <a:endParaRPr lang="en-US"/>
            </a:p>
          </p:txBody>
        </p:sp>
        <p:sp>
          <p:nvSpPr>
            <p:cNvPr id="13368" name="Rectangle 158"/>
            <p:cNvSpPr>
              <a:spLocks noChangeArrowheads="1"/>
            </p:cNvSpPr>
            <p:nvPr/>
          </p:nvSpPr>
          <p:spPr bwMode="auto">
            <a:xfrm>
              <a:off x="3445" y="1692"/>
              <a:ext cx="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 </a:t>
              </a:r>
              <a:endParaRPr lang="en-US"/>
            </a:p>
          </p:txBody>
        </p:sp>
        <p:sp>
          <p:nvSpPr>
            <p:cNvPr id="13369" name="Rectangle 171"/>
            <p:cNvSpPr>
              <a:spLocks noChangeArrowheads="1"/>
            </p:cNvSpPr>
            <p:nvPr/>
          </p:nvSpPr>
          <p:spPr bwMode="auto">
            <a:xfrm>
              <a:off x="3033" y="1935"/>
              <a:ext cx="42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4008</a:t>
              </a:r>
              <a:endParaRPr lang="en-US"/>
            </a:p>
          </p:txBody>
        </p:sp>
        <p:sp>
          <p:nvSpPr>
            <p:cNvPr id="13370" name="Rectangle 172"/>
            <p:cNvSpPr>
              <a:spLocks noChangeArrowheads="1"/>
            </p:cNvSpPr>
            <p:nvPr/>
          </p:nvSpPr>
          <p:spPr bwMode="auto">
            <a:xfrm>
              <a:off x="3445" y="1935"/>
              <a:ext cx="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 </a:t>
              </a:r>
              <a:endParaRPr lang="en-US"/>
            </a:p>
          </p:txBody>
        </p:sp>
        <p:sp>
          <p:nvSpPr>
            <p:cNvPr id="13371" name="Rectangle 185"/>
            <p:cNvSpPr>
              <a:spLocks noChangeArrowheads="1"/>
            </p:cNvSpPr>
            <p:nvPr/>
          </p:nvSpPr>
          <p:spPr bwMode="auto">
            <a:xfrm>
              <a:off x="3033" y="2179"/>
              <a:ext cx="45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400C</a:t>
              </a:r>
              <a:endParaRPr lang="en-US"/>
            </a:p>
          </p:txBody>
        </p:sp>
        <p:sp>
          <p:nvSpPr>
            <p:cNvPr id="13372" name="Rectangle 186"/>
            <p:cNvSpPr>
              <a:spLocks noChangeArrowheads="1"/>
            </p:cNvSpPr>
            <p:nvPr/>
          </p:nvSpPr>
          <p:spPr bwMode="auto">
            <a:xfrm>
              <a:off x="3445" y="2179"/>
              <a:ext cx="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 </a:t>
              </a:r>
              <a:endParaRPr lang="en-US"/>
            </a:p>
          </p:txBody>
        </p:sp>
        <p:sp>
          <p:nvSpPr>
            <p:cNvPr id="13373" name="Rectangle 199"/>
            <p:cNvSpPr>
              <a:spLocks noChangeArrowheads="1"/>
            </p:cNvSpPr>
            <p:nvPr/>
          </p:nvSpPr>
          <p:spPr bwMode="auto">
            <a:xfrm>
              <a:off x="3033" y="2424"/>
              <a:ext cx="42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4010</a:t>
              </a:r>
              <a:endParaRPr lang="en-US"/>
            </a:p>
          </p:txBody>
        </p:sp>
        <p:sp>
          <p:nvSpPr>
            <p:cNvPr id="13374" name="Rectangle 200"/>
            <p:cNvSpPr>
              <a:spLocks noChangeArrowheads="1"/>
            </p:cNvSpPr>
            <p:nvPr/>
          </p:nvSpPr>
          <p:spPr bwMode="auto">
            <a:xfrm>
              <a:off x="3445" y="2424"/>
              <a:ext cx="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 </a:t>
              </a:r>
              <a:endParaRPr lang="en-US"/>
            </a:p>
          </p:txBody>
        </p:sp>
        <p:sp>
          <p:nvSpPr>
            <p:cNvPr id="13375" name="Rectangle 213"/>
            <p:cNvSpPr>
              <a:spLocks noChangeArrowheads="1"/>
            </p:cNvSpPr>
            <p:nvPr/>
          </p:nvSpPr>
          <p:spPr bwMode="auto">
            <a:xfrm>
              <a:off x="3010" y="2667"/>
              <a:ext cx="42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4010</a:t>
              </a:r>
              <a:endParaRPr lang="en-US"/>
            </a:p>
          </p:txBody>
        </p:sp>
        <p:sp>
          <p:nvSpPr>
            <p:cNvPr id="13376" name="Rectangle 214"/>
            <p:cNvSpPr>
              <a:spLocks noChangeArrowheads="1"/>
            </p:cNvSpPr>
            <p:nvPr/>
          </p:nvSpPr>
          <p:spPr bwMode="auto">
            <a:xfrm>
              <a:off x="3467" y="2667"/>
              <a:ext cx="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 </a:t>
              </a:r>
              <a:endParaRPr lang="en-US"/>
            </a:p>
          </p:txBody>
        </p:sp>
        <p:sp>
          <p:nvSpPr>
            <p:cNvPr id="13377" name="Rectangle 227"/>
            <p:cNvSpPr>
              <a:spLocks noChangeArrowheads="1"/>
            </p:cNvSpPr>
            <p:nvPr/>
          </p:nvSpPr>
          <p:spPr bwMode="auto">
            <a:xfrm>
              <a:off x="3016" y="2911"/>
              <a:ext cx="45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400C</a:t>
              </a:r>
              <a:endParaRPr lang="en-US"/>
            </a:p>
          </p:txBody>
        </p:sp>
        <p:sp>
          <p:nvSpPr>
            <p:cNvPr id="13378" name="Rectangle 228"/>
            <p:cNvSpPr>
              <a:spLocks noChangeArrowheads="1"/>
            </p:cNvSpPr>
            <p:nvPr/>
          </p:nvSpPr>
          <p:spPr bwMode="auto">
            <a:xfrm>
              <a:off x="3462" y="2911"/>
              <a:ext cx="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 </a:t>
              </a:r>
              <a:endParaRPr lang="en-US"/>
            </a:p>
          </p:txBody>
        </p:sp>
      </p:grpSp>
      <p:sp>
        <p:nvSpPr>
          <p:cNvPr id="12324" name="Rectangle 143"/>
          <p:cNvSpPr>
            <a:spLocks noChangeArrowheads="1"/>
          </p:cNvSpPr>
          <p:nvPr/>
        </p:nvSpPr>
        <p:spPr bwMode="auto">
          <a:xfrm>
            <a:off x="6346825" y="3460750"/>
            <a:ext cx="890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BBBB</a:t>
            </a:r>
            <a:endParaRPr lang="en-US"/>
          </a:p>
        </p:txBody>
      </p:sp>
      <p:sp>
        <p:nvSpPr>
          <p:cNvPr id="13326" name="Rectangle 144"/>
          <p:cNvSpPr>
            <a:spLocks noChangeArrowheads="1"/>
          </p:cNvSpPr>
          <p:nvPr/>
        </p:nvSpPr>
        <p:spPr bwMode="auto">
          <a:xfrm>
            <a:off x="6745288" y="3460750"/>
            <a:ext cx="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a:p>
        </p:txBody>
      </p:sp>
      <p:sp>
        <p:nvSpPr>
          <p:cNvPr id="12326" name="Rectangle 159"/>
          <p:cNvSpPr>
            <a:spLocks noChangeArrowheads="1"/>
          </p:cNvSpPr>
          <p:nvPr/>
        </p:nvSpPr>
        <p:spPr bwMode="auto">
          <a:xfrm>
            <a:off x="6383338" y="3848100"/>
            <a:ext cx="666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4142</a:t>
            </a:r>
            <a:endParaRPr lang="en-US"/>
          </a:p>
        </p:txBody>
      </p:sp>
      <p:sp>
        <p:nvSpPr>
          <p:cNvPr id="13328" name="Rectangle 160"/>
          <p:cNvSpPr>
            <a:spLocks noChangeArrowheads="1"/>
          </p:cNvSpPr>
          <p:nvPr/>
        </p:nvSpPr>
        <p:spPr bwMode="auto">
          <a:xfrm>
            <a:off x="6710363" y="3848100"/>
            <a:ext cx="82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 </a:t>
            </a:r>
            <a:endParaRPr lang="en-US"/>
          </a:p>
        </p:txBody>
      </p:sp>
      <p:sp>
        <p:nvSpPr>
          <p:cNvPr id="12328" name="Rectangle 173"/>
          <p:cNvSpPr>
            <a:spLocks noChangeArrowheads="1"/>
          </p:cNvSpPr>
          <p:nvPr/>
        </p:nvSpPr>
        <p:spPr bwMode="auto">
          <a:xfrm>
            <a:off x="6383338" y="4233863"/>
            <a:ext cx="8905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CCCC</a:t>
            </a:r>
            <a:endParaRPr lang="en-US"/>
          </a:p>
        </p:txBody>
      </p:sp>
      <p:sp>
        <p:nvSpPr>
          <p:cNvPr id="13330" name="Rectangle 174"/>
          <p:cNvSpPr>
            <a:spLocks noChangeArrowheads="1"/>
          </p:cNvSpPr>
          <p:nvPr/>
        </p:nvSpPr>
        <p:spPr bwMode="auto">
          <a:xfrm>
            <a:off x="6710363" y="4233863"/>
            <a:ext cx="82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 </a:t>
            </a:r>
            <a:endParaRPr lang="en-US"/>
          </a:p>
        </p:txBody>
      </p:sp>
      <p:sp>
        <p:nvSpPr>
          <p:cNvPr id="13331" name="Rectangle 188"/>
          <p:cNvSpPr>
            <a:spLocks noChangeArrowheads="1"/>
          </p:cNvSpPr>
          <p:nvPr/>
        </p:nvSpPr>
        <p:spPr bwMode="auto">
          <a:xfrm>
            <a:off x="6745288" y="4621213"/>
            <a:ext cx="82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 </a:t>
            </a:r>
            <a:endParaRPr lang="en-US"/>
          </a:p>
        </p:txBody>
      </p:sp>
      <p:sp>
        <p:nvSpPr>
          <p:cNvPr id="13332" name="Rectangle 202"/>
          <p:cNvSpPr>
            <a:spLocks noChangeArrowheads="1"/>
          </p:cNvSpPr>
          <p:nvPr/>
        </p:nvSpPr>
        <p:spPr bwMode="auto">
          <a:xfrm>
            <a:off x="6710363" y="5010150"/>
            <a:ext cx="82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 </a:t>
            </a:r>
            <a:endParaRPr lang="en-US"/>
          </a:p>
        </p:txBody>
      </p:sp>
      <p:sp>
        <p:nvSpPr>
          <p:cNvPr id="13333" name="Rectangle 216"/>
          <p:cNvSpPr>
            <a:spLocks noChangeArrowheads="1"/>
          </p:cNvSpPr>
          <p:nvPr/>
        </p:nvSpPr>
        <p:spPr bwMode="auto">
          <a:xfrm>
            <a:off x="6710363" y="5395913"/>
            <a:ext cx="82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 </a:t>
            </a:r>
            <a:endParaRPr lang="en-US"/>
          </a:p>
        </p:txBody>
      </p:sp>
      <p:sp>
        <p:nvSpPr>
          <p:cNvPr id="13334" name="Rectangle 229"/>
          <p:cNvSpPr>
            <a:spLocks noChangeArrowheads="1"/>
          </p:cNvSpPr>
          <p:nvPr/>
        </p:nvSpPr>
        <p:spPr bwMode="auto">
          <a:xfrm>
            <a:off x="6546850" y="5783263"/>
            <a:ext cx="82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 </a:t>
            </a:r>
            <a:endParaRPr lang="en-US"/>
          </a:p>
        </p:txBody>
      </p:sp>
      <p:sp>
        <p:nvSpPr>
          <p:cNvPr id="12314" name="Rectangle 145"/>
          <p:cNvSpPr>
            <a:spLocks noChangeArrowheads="1"/>
          </p:cNvSpPr>
          <p:nvPr/>
        </p:nvSpPr>
        <p:spPr bwMode="auto">
          <a:xfrm>
            <a:off x="7543800" y="3460750"/>
            <a:ext cx="4810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AA</a:t>
            </a:r>
            <a:endParaRPr lang="en-US" i="1">
              <a:solidFill>
                <a:srgbClr val="0000FF"/>
              </a:solidFill>
            </a:endParaRPr>
          </a:p>
        </p:txBody>
      </p:sp>
      <p:sp>
        <p:nvSpPr>
          <p:cNvPr id="13336" name="Rectangle 146"/>
          <p:cNvSpPr>
            <a:spLocks noChangeArrowheads="1"/>
          </p:cNvSpPr>
          <p:nvPr/>
        </p:nvSpPr>
        <p:spPr bwMode="auto">
          <a:xfrm>
            <a:off x="8108950" y="3460750"/>
            <a:ext cx="82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 </a:t>
            </a:r>
            <a:endParaRPr lang="en-US"/>
          </a:p>
        </p:txBody>
      </p:sp>
      <p:sp>
        <p:nvSpPr>
          <p:cNvPr id="12316" name="Rectangle 161"/>
          <p:cNvSpPr>
            <a:spLocks noChangeArrowheads="1"/>
          </p:cNvSpPr>
          <p:nvPr/>
        </p:nvSpPr>
        <p:spPr bwMode="auto">
          <a:xfrm>
            <a:off x="7543800" y="3848100"/>
            <a:ext cx="333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43</a:t>
            </a:r>
            <a:endParaRPr lang="en-US"/>
          </a:p>
        </p:txBody>
      </p:sp>
      <p:sp>
        <p:nvSpPr>
          <p:cNvPr id="13338" name="Rectangle 162"/>
          <p:cNvSpPr>
            <a:spLocks noChangeArrowheads="1"/>
          </p:cNvSpPr>
          <p:nvPr/>
        </p:nvSpPr>
        <p:spPr bwMode="auto">
          <a:xfrm>
            <a:off x="8116888" y="3848100"/>
            <a:ext cx="82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 </a:t>
            </a:r>
            <a:endParaRPr lang="en-US"/>
          </a:p>
        </p:txBody>
      </p:sp>
      <p:sp>
        <p:nvSpPr>
          <p:cNvPr id="12318" name="Rectangle 175"/>
          <p:cNvSpPr>
            <a:spLocks noChangeArrowheads="1"/>
          </p:cNvSpPr>
          <p:nvPr/>
        </p:nvSpPr>
        <p:spPr bwMode="auto">
          <a:xfrm>
            <a:off x="7543800" y="4233863"/>
            <a:ext cx="890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CCCC</a:t>
            </a:r>
            <a:endParaRPr lang="en-US"/>
          </a:p>
        </p:txBody>
      </p:sp>
      <p:sp>
        <p:nvSpPr>
          <p:cNvPr id="13340" name="Rectangle 176"/>
          <p:cNvSpPr>
            <a:spLocks noChangeArrowheads="1"/>
          </p:cNvSpPr>
          <p:nvPr/>
        </p:nvSpPr>
        <p:spPr bwMode="auto">
          <a:xfrm>
            <a:off x="8116888" y="4233863"/>
            <a:ext cx="82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 </a:t>
            </a:r>
            <a:endParaRPr lang="en-US"/>
          </a:p>
        </p:txBody>
      </p:sp>
      <p:sp>
        <p:nvSpPr>
          <p:cNvPr id="13341" name="Rectangle 190"/>
          <p:cNvSpPr>
            <a:spLocks noChangeArrowheads="1"/>
          </p:cNvSpPr>
          <p:nvPr/>
        </p:nvSpPr>
        <p:spPr bwMode="auto">
          <a:xfrm>
            <a:off x="8108950" y="4621213"/>
            <a:ext cx="82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 </a:t>
            </a:r>
            <a:endParaRPr lang="en-US"/>
          </a:p>
        </p:txBody>
      </p:sp>
      <p:sp>
        <p:nvSpPr>
          <p:cNvPr id="13342" name="Rectangle 204"/>
          <p:cNvSpPr>
            <a:spLocks noChangeArrowheads="1"/>
          </p:cNvSpPr>
          <p:nvPr/>
        </p:nvSpPr>
        <p:spPr bwMode="auto">
          <a:xfrm>
            <a:off x="8108950" y="5010150"/>
            <a:ext cx="82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 </a:t>
            </a:r>
            <a:endParaRPr lang="en-US"/>
          </a:p>
        </p:txBody>
      </p:sp>
      <p:sp>
        <p:nvSpPr>
          <p:cNvPr id="13343" name="Rectangle 218"/>
          <p:cNvSpPr>
            <a:spLocks noChangeArrowheads="1"/>
          </p:cNvSpPr>
          <p:nvPr/>
        </p:nvSpPr>
        <p:spPr bwMode="auto">
          <a:xfrm>
            <a:off x="8108950" y="5395913"/>
            <a:ext cx="82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 </a:t>
            </a:r>
            <a:endParaRPr lang="en-US"/>
          </a:p>
        </p:txBody>
      </p:sp>
      <p:sp>
        <p:nvSpPr>
          <p:cNvPr id="13344" name="Rectangle 230"/>
          <p:cNvSpPr>
            <a:spLocks noChangeArrowheads="1"/>
          </p:cNvSpPr>
          <p:nvPr/>
        </p:nvSpPr>
        <p:spPr bwMode="auto">
          <a:xfrm>
            <a:off x="7945438" y="5783263"/>
            <a:ext cx="82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a:solidFill>
                  <a:srgbClr val="000000"/>
                </a:solidFill>
                <a:latin typeface="Times New Roman" pitchFamily="18" charset="0"/>
              </a:rPr>
              <a:t> </a:t>
            </a:r>
            <a:endParaRPr lang="en-US"/>
          </a:p>
        </p:txBody>
      </p:sp>
      <p:sp>
        <p:nvSpPr>
          <p:cNvPr id="13345" name="Rectangle 252"/>
          <p:cNvSpPr>
            <a:spLocks noChangeArrowheads="1"/>
          </p:cNvSpPr>
          <p:nvPr/>
        </p:nvSpPr>
        <p:spPr bwMode="auto">
          <a:xfrm>
            <a:off x="6172200" y="3448050"/>
            <a:ext cx="2362200" cy="2819400"/>
          </a:xfrm>
          <a:prstGeom prst="rect">
            <a:avLst/>
          </a:prstGeom>
          <a:noFill/>
          <a:ln w="381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46" name="Line 253"/>
          <p:cNvSpPr>
            <a:spLocks noChangeShapeType="1"/>
          </p:cNvSpPr>
          <p:nvPr/>
        </p:nvSpPr>
        <p:spPr bwMode="auto">
          <a:xfrm>
            <a:off x="6172200" y="3829050"/>
            <a:ext cx="2362200" cy="1588"/>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3347" name="Line 254"/>
          <p:cNvSpPr>
            <a:spLocks noChangeShapeType="1"/>
          </p:cNvSpPr>
          <p:nvPr/>
        </p:nvSpPr>
        <p:spPr bwMode="auto">
          <a:xfrm>
            <a:off x="6172200" y="4224338"/>
            <a:ext cx="2362200" cy="1587"/>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3348" name="Line 255"/>
          <p:cNvSpPr>
            <a:spLocks noChangeShapeType="1"/>
          </p:cNvSpPr>
          <p:nvPr/>
        </p:nvSpPr>
        <p:spPr bwMode="auto">
          <a:xfrm>
            <a:off x="6172200" y="4621213"/>
            <a:ext cx="2362200" cy="1587"/>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3349" name="Line 256"/>
          <p:cNvSpPr>
            <a:spLocks noChangeShapeType="1"/>
          </p:cNvSpPr>
          <p:nvPr/>
        </p:nvSpPr>
        <p:spPr bwMode="auto">
          <a:xfrm>
            <a:off x="6172200" y="5016500"/>
            <a:ext cx="2362200" cy="1588"/>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3350" name="Line 257"/>
          <p:cNvSpPr>
            <a:spLocks noChangeShapeType="1"/>
          </p:cNvSpPr>
          <p:nvPr/>
        </p:nvSpPr>
        <p:spPr bwMode="auto">
          <a:xfrm>
            <a:off x="6172200" y="5413375"/>
            <a:ext cx="2362200" cy="1588"/>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3351" name="Line 259"/>
          <p:cNvSpPr>
            <a:spLocks noChangeShapeType="1"/>
          </p:cNvSpPr>
          <p:nvPr/>
        </p:nvSpPr>
        <p:spPr bwMode="auto">
          <a:xfrm>
            <a:off x="6172200" y="5810250"/>
            <a:ext cx="2362200" cy="1588"/>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3352" name="Line 261"/>
          <p:cNvSpPr>
            <a:spLocks noChangeShapeType="1"/>
          </p:cNvSpPr>
          <p:nvPr/>
        </p:nvSpPr>
        <p:spPr bwMode="auto">
          <a:xfrm>
            <a:off x="7391400" y="3448050"/>
            <a:ext cx="0" cy="2819400"/>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3353" name="Rectangle 3"/>
          <p:cNvSpPr txBox="1">
            <a:spLocks noChangeArrowheads="1"/>
          </p:cNvSpPr>
          <p:nvPr/>
        </p:nvSpPr>
        <p:spPr bwMode="auto">
          <a:xfrm>
            <a:off x="420688" y="914400"/>
            <a:ext cx="7885112"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spcBef>
                <a:spcPct val="20000"/>
              </a:spcBef>
              <a:buFont typeface="Arial" pitchFamily="34" charset="0"/>
              <a:buChar char="•"/>
            </a:pPr>
            <a:r>
              <a:rPr lang="en-US" sz="2400" b="1">
                <a:solidFill>
                  <a:srgbClr val="0066FF"/>
                </a:solidFill>
              </a:rPr>
              <a:t>DCW</a:t>
            </a:r>
            <a:r>
              <a:rPr lang="en-US" sz="2400"/>
              <a:t> allocates half-words (16 bit) of memory and initializes it with the value</a:t>
            </a:r>
          </a:p>
          <a:p>
            <a:pPr eaLnBrk="1" hangingPunct="1">
              <a:spcBef>
                <a:spcPct val="20000"/>
              </a:spcBef>
              <a:buFont typeface="Arial" pitchFamily="34" charset="0"/>
              <a:buChar char="•"/>
            </a:pPr>
            <a:r>
              <a:rPr lang="en-US" sz="2400" b="1">
                <a:solidFill>
                  <a:srgbClr val="0066FF"/>
                </a:solidFill>
              </a:rPr>
              <a:t>DCB</a:t>
            </a:r>
            <a:r>
              <a:rPr lang="en-US" sz="2400"/>
              <a:t> allocates byte (8 bytes) of memory</a:t>
            </a:r>
          </a:p>
          <a:p>
            <a:pPr eaLnBrk="1" hangingPunct="1">
              <a:spcBef>
                <a:spcPct val="20000"/>
              </a:spcBef>
              <a:buFont typeface="Arial" pitchFamily="34" charset="0"/>
              <a:buChar char="•"/>
            </a:pPr>
            <a:r>
              <a:rPr lang="en-US" sz="2400" b="1">
                <a:solidFill>
                  <a:srgbClr val="0066FF"/>
                </a:solidFill>
              </a:rPr>
              <a:t>ALIGN </a:t>
            </a:r>
            <a:r>
              <a:rPr lang="en-US" sz="2400"/>
              <a:t>e-aligns the data so that the next data will be aligned to the word boundary</a:t>
            </a:r>
            <a:endParaRPr lang="en-US" sz="2000">
              <a:latin typeface="Arial Narrow" pitchFamily="34" charset="0"/>
            </a:endParaRPr>
          </a:p>
          <a:p>
            <a:pPr eaLnBrk="1" hangingPunct="1">
              <a:spcBef>
                <a:spcPct val="20000"/>
              </a:spcBef>
              <a:buFont typeface="Arial" pitchFamily="34" charset="0"/>
              <a:buChar char="•"/>
            </a:pPr>
            <a:endParaRPr lang="en-US" sz="2000">
              <a:latin typeface="Arial Narrow" pitchFamily="34" charset="0"/>
            </a:endParaRPr>
          </a:p>
        </p:txBody>
      </p:sp>
      <p:cxnSp>
        <p:nvCxnSpPr>
          <p:cNvPr id="80" name="Straight Connector 79"/>
          <p:cNvCxnSpPr/>
          <p:nvPr/>
        </p:nvCxnSpPr>
        <p:spPr>
          <a:xfrm>
            <a:off x="381000" y="787400"/>
            <a:ext cx="8382000" cy="0"/>
          </a:xfrm>
          <a:prstGeom prst="line">
            <a:avLst/>
          </a:prstGeom>
        </p:spPr>
        <p:style>
          <a:lnRef idx="1">
            <a:schemeClr val="dk1"/>
          </a:lnRef>
          <a:fillRef idx="0">
            <a:schemeClr val="dk1"/>
          </a:fillRef>
          <a:effectRef idx="0">
            <a:schemeClr val="dk1"/>
          </a:effectRef>
          <a:fontRef idx="minor">
            <a:schemeClr val="tx1"/>
          </a:fontRef>
        </p:style>
      </p:cxnSp>
      <p:sp>
        <p:nvSpPr>
          <p:cNvPr id="13355" name="Rectangle 3"/>
          <p:cNvSpPr txBox="1">
            <a:spLocks noChangeArrowheads="1"/>
          </p:cNvSpPr>
          <p:nvPr/>
        </p:nvSpPr>
        <p:spPr bwMode="auto">
          <a:xfrm>
            <a:off x="274638" y="2895600"/>
            <a:ext cx="4918075" cy="358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lvl="1" eaLnBrk="1" hangingPunct="1">
              <a:buFont typeface="Wingdings" pitchFamily="2" charset="2"/>
              <a:buNone/>
            </a:pPr>
            <a:endParaRPr lang="en-US" sz="2400">
              <a:latin typeface="Arial Narrow" pitchFamily="34" charset="0"/>
            </a:endParaRPr>
          </a:p>
          <a:p>
            <a:pPr lvl="1" eaLnBrk="1" hangingPunct="1">
              <a:buFont typeface="Wingdings" pitchFamily="2" charset="2"/>
              <a:buNone/>
            </a:pPr>
            <a:r>
              <a:rPr lang="en-US" sz="2400">
                <a:latin typeface="Arial Narrow" pitchFamily="34" charset="0"/>
              </a:rPr>
              <a:t>A		DCW	0xBBBB</a:t>
            </a:r>
          </a:p>
          <a:p>
            <a:pPr lvl="1" eaLnBrk="1" hangingPunct="1">
              <a:buFont typeface="Wingdings" pitchFamily="2" charset="2"/>
              <a:buNone/>
            </a:pPr>
            <a:endParaRPr lang="en-US" sz="2400">
              <a:latin typeface="Arial Narrow" pitchFamily="34" charset="0"/>
            </a:endParaRPr>
          </a:p>
          <a:p>
            <a:pPr lvl="1" eaLnBrk="1" hangingPunct="1">
              <a:buFont typeface="Wingdings" pitchFamily="2" charset="2"/>
              <a:buNone/>
            </a:pPr>
            <a:r>
              <a:rPr lang="en-US" sz="2400">
                <a:latin typeface="Arial Narrow" pitchFamily="34" charset="0"/>
              </a:rPr>
              <a:t>B		DCB	0xAA</a:t>
            </a:r>
          </a:p>
          <a:p>
            <a:pPr lvl="1" eaLnBrk="1" hangingPunct="1">
              <a:buFont typeface="Wingdings" pitchFamily="2" charset="2"/>
              <a:buNone/>
            </a:pPr>
            <a:r>
              <a:rPr lang="en-US" sz="2400">
                <a:latin typeface="Arial Narrow" pitchFamily="34" charset="0"/>
              </a:rPr>
              <a:t>		ALIGN</a:t>
            </a:r>
          </a:p>
          <a:p>
            <a:pPr lvl="1" eaLnBrk="1" hangingPunct="1">
              <a:buFont typeface="Wingdings" pitchFamily="2" charset="2"/>
              <a:buNone/>
            </a:pPr>
            <a:endParaRPr lang="en-US" sz="2400">
              <a:latin typeface="Arial Narrow" pitchFamily="34" charset="0"/>
            </a:endParaRPr>
          </a:p>
          <a:p>
            <a:pPr lvl="1" eaLnBrk="1" hangingPunct="1">
              <a:buFont typeface="Wingdings" pitchFamily="2" charset="2"/>
              <a:buNone/>
            </a:pPr>
            <a:r>
              <a:rPr lang="en-US" sz="2400">
                <a:latin typeface="Arial Narrow" pitchFamily="34" charset="0"/>
              </a:rPr>
              <a:t>C 		DCB	“ABC”</a:t>
            </a:r>
          </a:p>
          <a:p>
            <a:pPr lvl="1" eaLnBrk="1" hangingPunct="1">
              <a:buFont typeface="Wingdings" pitchFamily="2" charset="2"/>
              <a:buNone/>
            </a:pPr>
            <a:r>
              <a:rPr lang="en-US" sz="2400">
                <a:latin typeface="Arial Narrow" pitchFamily="34" charset="0"/>
              </a:rPr>
              <a:t>		ALIGN</a:t>
            </a:r>
          </a:p>
          <a:p>
            <a:pPr lvl="1" eaLnBrk="1" hangingPunct="1">
              <a:buFont typeface="Wingdings" pitchFamily="2" charset="2"/>
              <a:buNone/>
            </a:pPr>
            <a:endParaRPr lang="en-US" sz="2400">
              <a:latin typeface="Arial Narrow" pitchFamily="34" charset="0"/>
            </a:endParaRPr>
          </a:p>
          <a:p>
            <a:pPr lvl="1" eaLnBrk="1" hangingPunct="1">
              <a:buFont typeface="Wingdings" pitchFamily="2" charset="2"/>
              <a:buNone/>
            </a:pPr>
            <a:r>
              <a:rPr lang="en-US" sz="2400">
                <a:latin typeface="Arial Narrow" pitchFamily="34" charset="0"/>
              </a:rPr>
              <a:t>D  	DCD 	0xCCCCCCCC</a:t>
            </a:r>
          </a:p>
        </p:txBody>
      </p:sp>
      <p:sp>
        <p:nvSpPr>
          <p:cNvPr id="61" name="Rectangle 60"/>
          <p:cNvSpPr/>
          <p:nvPr/>
        </p:nvSpPr>
        <p:spPr>
          <a:xfrm>
            <a:off x="1219200" y="3279775"/>
            <a:ext cx="2133600" cy="3857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pitchFamily="34" charset="0"/>
            </a:endParaRPr>
          </a:p>
        </p:txBody>
      </p:sp>
      <p:sp>
        <p:nvSpPr>
          <p:cNvPr id="5" name="Rectangle 4"/>
          <p:cNvSpPr>
            <a:spLocks noChangeArrowheads="1"/>
          </p:cNvSpPr>
          <p:nvPr/>
        </p:nvSpPr>
        <p:spPr bwMode="auto">
          <a:xfrm>
            <a:off x="7972425" y="3489325"/>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i="1">
                <a:solidFill>
                  <a:srgbClr val="0000FF"/>
                </a:solidFill>
                <a:latin typeface="Times New Roman" pitchFamily="18" charset="0"/>
              </a:rPr>
              <a:t>00</a:t>
            </a:r>
            <a:endParaRPr lang="en-US"/>
          </a:p>
        </p:txBody>
      </p:sp>
      <p:sp>
        <p:nvSpPr>
          <p:cNvPr id="6" name="Rectangle 5"/>
          <p:cNvSpPr>
            <a:spLocks noChangeArrowheads="1"/>
          </p:cNvSpPr>
          <p:nvPr/>
        </p:nvSpPr>
        <p:spPr bwMode="auto">
          <a:xfrm>
            <a:off x="7827963" y="3871913"/>
            <a:ext cx="4143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i="1">
                <a:solidFill>
                  <a:srgbClr val="0000FF"/>
                </a:solidFill>
                <a:latin typeface="Times New Roman" pitchFamily="18" charset="0"/>
              </a:rPr>
              <a:t>00</a:t>
            </a:r>
            <a:endParaRPr lang="en-US"/>
          </a:p>
        </p:txBody>
      </p:sp>
      <p:sp>
        <p:nvSpPr>
          <p:cNvPr id="67" name="Rectangle 66"/>
          <p:cNvSpPr/>
          <p:nvPr/>
        </p:nvSpPr>
        <p:spPr>
          <a:xfrm>
            <a:off x="1219200" y="4062413"/>
            <a:ext cx="2133600" cy="3857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pitchFamily="34" charset="0"/>
            </a:endParaRPr>
          </a:p>
        </p:txBody>
      </p:sp>
      <p:sp>
        <p:nvSpPr>
          <p:cNvPr id="69" name="Rectangle 68"/>
          <p:cNvSpPr/>
          <p:nvPr/>
        </p:nvSpPr>
        <p:spPr>
          <a:xfrm>
            <a:off x="1219200" y="4440238"/>
            <a:ext cx="2133600" cy="3857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pitchFamily="34" charset="0"/>
            </a:endParaRPr>
          </a:p>
        </p:txBody>
      </p:sp>
      <p:sp>
        <p:nvSpPr>
          <p:cNvPr id="71" name="Rectangle 70"/>
          <p:cNvSpPr/>
          <p:nvPr/>
        </p:nvSpPr>
        <p:spPr>
          <a:xfrm>
            <a:off x="1219200" y="5116513"/>
            <a:ext cx="2133600" cy="3857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pitchFamily="34" charset="0"/>
            </a:endParaRPr>
          </a:p>
        </p:txBody>
      </p:sp>
      <p:sp>
        <p:nvSpPr>
          <p:cNvPr id="73" name="Rectangle 72"/>
          <p:cNvSpPr/>
          <p:nvPr/>
        </p:nvSpPr>
        <p:spPr>
          <a:xfrm>
            <a:off x="1219200" y="5502275"/>
            <a:ext cx="21336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pitchFamily="34" charset="0"/>
            </a:endParaRPr>
          </a:p>
        </p:txBody>
      </p:sp>
      <p:sp>
        <p:nvSpPr>
          <p:cNvPr id="75" name="Rectangle 74"/>
          <p:cNvSpPr/>
          <p:nvPr/>
        </p:nvSpPr>
        <p:spPr>
          <a:xfrm>
            <a:off x="1219200" y="6226175"/>
            <a:ext cx="2819400" cy="3857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pitchFamily="34" charset="0"/>
            </a:endParaRPr>
          </a:p>
        </p:txBody>
      </p:sp>
      <p:sp>
        <p:nvSpPr>
          <p:cNvPr id="13364" name="Slide Number Placeholder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9EE46B5C-5B49-452D-B426-3B4F4A8F8E6C}" type="slidenum">
              <a:rPr lang="en-US">
                <a:solidFill>
                  <a:srgbClr val="898989"/>
                </a:solidFill>
              </a:rPr>
              <a:pPr eaLnBrk="1" hangingPunct="1"/>
              <a:t>92</a:t>
            </a:fld>
            <a:endParaRPr lang="en-US">
              <a:solidFill>
                <a:srgbClr val="898989"/>
              </a:solidFill>
            </a:endParaRPr>
          </a:p>
        </p:txBody>
      </p:sp>
    </p:spTree>
    <p:extLst>
      <p:ext uri="{BB962C8B-B14F-4D97-AF65-F5344CB8AC3E}">
        <p14:creationId xmlns:p14="http://schemas.microsoft.com/office/powerpoint/2010/main" val="29666317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2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31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3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316"/>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3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3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24" grpId="0"/>
      <p:bldP spid="12326" grpId="0"/>
      <p:bldP spid="12328" grpId="0"/>
      <p:bldP spid="12314" grpId="0"/>
      <p:bldP spid="12316" grpId="0"/>
      <p:bldP spid="12318" grpId="0"/>
      <p:bldP spid="61" grpId="0" animBg="1"/>
      <p:bldP spid="5" grpId="0"/>
      <p:bldP spid="6" grpId="0"/>
      <p:bldP spid="67" grpId="0" animBg="1"/>
      <p:bldP spid="69" grpId="0" animBg="1"/>
      <p:bldP spid="71" grpId="0" animBg="1"/>
      <p:bldP spid="73" grpId="0" animBg="1"/>
      <p:bldP spid="75"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1828800"/>
            <a:ext cx="8229600" cy="685800"/>
          </a:xfrm>
        </p:spPr>
        <p:txBody>
          <a:bodyPr>
            <a:normAutofit fontScale="90000"/>
          </a:bodyPr>
          <a:lstStyle/>
          <a:p>
            <a:pPr eaLnBrk="1" hangingPunct="1">
              <a:defRPr/>
            </a:pPr>
            <a:r>
              <a:rPr lang="en-US" sz="4400" dirty="0" smtClean="0">
                <a:solidFill>
                  <a:srgbClr val="0000FF"/>
                </a:solidFill>
              </a:rPr>
              <a:t>DATA TRANSFER GROUP</a:t>
            </a:r>
          </a:p>
        </p:txBody>
      </p:sp>
      <p:sp>
        <p:nvSpPr>
          <p:cNvPr id="14339" name="Rectangle 3"/>
          <p:cNvSpPr>
            <a:spLocks noGrp="1" noChangeArrowheads="1"/>
          </p:cNvSpPr>
          <p:nvPr>
            <p:ph type="body" idx="1"/>
          </p:nvPr>
        </p:nvSpPr>
        <p:spPr>
          <a:xfrm>
            <a:off x="1600200" y="3048000"/>
            <a:ext cx="5562600" cy="2209800"/>
          </a:xfrm>
        </p:spPr>
        <p:txBody>
          <a:bodyPr/>
          <a:lstStyle/>
          <a:p>
            <a:pPr lvl="1" eaLnBrk="1" hangingPunct="1">
              <a:lnSpc>
                <a:spcPct val="120000"/>
              </a:lnSpc>
            </a:pPr>
            <a:r>
              <a:rPr lang="en-US" smtClean="0">
                <a:latin typeface="Arial Narrow" pitchFamily="34" charset="0"/>
              </a:rPr>
              <a:t>Register to Register (MOV, MVN)</a:t>
            </a:r>
          </a:p>
          <a:p>
            <a:pPr lvl="1" eaLnBrk="1" hangingPunct="1">
              <a:lnSpc>
                <a:spcPct val="120000"/>
              </a:lnSpc>
            </a:pPr>
            <a:r>
              <a:rPr lang="en-US" smtClean="0">
                <a:latin typeface="Arial Narrow" pitchFamily="34" charset="0"/>
              </a:rPr>
              <a:t>Memory to Register (LDR, LDM)</a:t>
            </a:r>
          </a:p>
          <a:p>
            <a:pPr lvl="1" eaLnBrk="1" hangingPunct="1">
              <a:lnSpc>
                <a:spcPct val="120000"/>
              </a:lnSpc>
            </a:pPr>
            <a:r>
              <a:rPr lang="en-US" smtClean="0">
                <a:latin typeface="Arial Narrow" pitchFamily="34" charset="0"/>
              </a:rPr>
              <a:t>Register to Memory (STR, STM)</a:t>
            </a:r>
          </a:p>
        </p:txBody>
      </p:sp>
      <p:sp>
        <p:nvSpPr>
          <p:cNvPr id="1434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01FB04A5-8B6C-4E0C-9F15-26C4C72FD759}" type="slidenum">
              <a:rPr lang="en-US">
                <a:solidFill>
                  <a:srgbClr val="898989"/>
                </a:solidFill>
              </a:rPr>
              <a:pPr eaLnBrk="1" hangingPunct="1"/>
              <a:t>93</a:t>
            </a:fld>
            <a:endParaRPr lang="en-US">
              <a:solidFill>
                <a:srgbClr val="898989"/>
              </a:solidFill>
            </a:endParaRPr>
          </a:p>
        </p:txBody>
      </p:sp>
    </p:spTree>
    <p:extLst>
      <p:ext uri="{BB962C8B-B14F-4D97-AF65-F5344CB8AC3E}">
        <p14:creationId xmlns:p14="http://schemas.microsoft.com/office/powerpoint/2010/main" val="77242025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442913" y="0"/>
            <a:ext cx="8229600" cy="838200"/>
          </a:xfrm>
        </p:spPr>
        <p:txBody>
          <a:bodyPr>
            <a:normAutofit fontScale="90000"/>
          </a:bodyPr>
          <a:lstStyle/>
          <a:p>
            <a:pPr eaLnBrk="1" hangingPunct="1">
              <a:defRPr/>
            </a:pPr>
            <a:r>
              <a:rPr lang="en-US" b="1" dirty="0" smtClean="0">
                <a:solidFill>
                  <a:srgbClr val="FF0000"/>
                </a:solidFill>
              </a:rPr>
              <a:t>MOV</a:t>
            </a:r>
            <a:r>
              <a:rPr lang="en-US" b="1" dirty="0" smtClean="0">
                <a:solidFill>
                  <a:srgbClr val="0000FF"/>
                </a:solidFill>
              </a:rPr>
              <a:t>&lt;</a:t>
            </a:r>
            <a:r>
              <a:rPr lang="en-US" b="1" dirty="0" err="1" smtClean="0">
                <a:solidFill>
                  <a:srgbClr val="0000FF"/>
                </a:solidFill>
              </a:rPr>
              <a:t>cond</a:t>
            </a:r>
            <a:r>
              <a:rPr lang="en-US" b="1" dirty="0" smtClean="0">
                <a:solidFill>
                  <a:srgbClr val="0000FF"/>
                </a:solidFill>
              </a:rPr>
              <a:t>&gt;&lt;s&gt; &lt;Rd&gt;,&lt;Shifter Operand&gt;</a:t>
            </a:r>
          </a:p>
        </p:txBody>
      </p:sp>
      <p:sp>
        <p:nvSpPr>
          <p:cNvPr id="15363" name="Rectangle 3"/>
          <p:cNvSpPr txBox="1">
            <a:spLocks noChangeArrowheads="1"/>
          </p:cNvSpPr>
          <p:nvPr/>
        </p:nvSpPr>
        <p:spPr bwMode="auto">
          <a:xfrm>
            <a:off x="381000" y="1143000"/>
            <a:ext cx="85883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pitchFamily="34" charset="0"/>
              </a:defRPr>
            </a:lvl1pPr>
            <a:lvl2pPr eaLnBrk="0" hangingPunct="0">
              <a:defRPr>
                <a:solidFill>
                  <a:schemeClr val="tx1"/>
                </a:solidFill>
                <a:latin typeface="Calibri" pitchFamily="34" charset="0"/>
                <a:cs typeface="Arial" pitchFamily="34" charset="0"/>
              </a:defRPr>
            </a:lvl2pPr>
            <a:lvl3pPr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spcBef>
                <a:spcPct val="20000"/>
              </a:spcBef>
              <a:buFont typeface="Arial" pitchFamily="34" charset="0"/>
              <a:buChar char="•"/>
            </a:pPr>
            <a:r>
              <a:rPr lang="en-US" sz="2800">
                <a:latin typeface="Arial Narrow" pitchFamily="34" charset="0"/>
              </a:rPr>
              <a:t>Performs a move to a register (Rd) the content from another register (with barrel shift) or an immediate value (32 bit)</a:t>
            </a:r>
          </a:p>
          <a:p>
            <a:pPr eaLnBrk="1" hangingPunct="1">
              <a:spcBef>
                <a:spcPct val="20000"/>
              </a:spcBef>
              <a:buFont typeface="Arial" pitchFamily="34" charset="0"/>
              <a:buChar char="•"/>
            </a:pPr>
            <a:r>
              <a:rPr lang="en-US" sz="2800">
                <a:latin typeface="Arial Narrow" pitchFamily="34" charset="0"/>
              </a:rPr>
              <a:t>Flags updated if S used and Rd is not R15: N, Z and C</a:t>
            </a:r>
          </a:p>
          <a:p>
            <a:pPr eaLnBrk="1" hangingPunct="1">
              <a:spcBef>
                <a:spcPct val="20000"/>
              </a:spcBef>
              <a:buFont typeface="Arial" pitchFamily="34" charset="0"/>
              <a:buChar char="•"/>
            </a:pPr>
            <a:r>
              <a:rPr lang="en-US" sz="2800">
                <a:latin typeface="Arial Narrow" pitchFamily="34" charset="0"/>
              </a:rPr>
              <a:t>Example: </a:t>
            </a:r>
          </a:p>
          <a:p>
            <a:pPr lvl="2" eaLnBrk="1" hangingPunct="1">
              <a:spcBef>
                <a:spcPct val="20000"/>
              </a:spcBef>
            </a:pPr>
            <a:r>
              <a:rPr lang="en-US" sz="2400" i="1">
                <a:solidFill>
                  <a:srgbClr val="0000FF"/>
                </a:solidFill>
                <a:latin typeface="Arial Narrow" pitchFamily="34" charset="0"/>
              </a:rPr>
              <a:t>MOV</a:t>
            </a:r>
            <a:r>
              <a:rPr lang="en-US" sz="2400">
                <a:solidFill>
                  <a:srgbClr val="0000FF"/>
                </a:solidFill>
                <a:latin typeface="Arial Narrow" pitchFamily="34" charset="0"/>
              </a:rPr>
              <a:t> </a:t>
            </a:r>
            <a:r>
              <a:rPr lang="en-US" sz="2400">
                <a:latin typeface="Arial Narrow" pitchFamily="34" charset="0"/>
              </a:rPr>
              <a:t>R1, R0, LSL #2		;R1 &lt;- R0*4</a:t>
            </a:r>
          </a:p>
          <a:p>
            <a:pPr lvl="2" eaLnBrk="1" hangingPunct="1">
              <a:spcBef>
                <a:spcPct val="20000"/>
              </a:spcBef>
            </a:pPr>
            <a:r>
              <a:rPr lang="en-US" sz="2400">
                <a:latin typeface="Arial Narrow" pitchFamily="34" charset="0"/>
              </a:rPr>
              <a:t>Status flags not updated</a:t>
            </a:r>
          </a:p>
          <a:p>
            <a:pPr lvl="2" eaLnBrk="1" hangingPunct="1">
              <a:spcBef>
                <a:spcPts val="1800"/>
              </a:spcBef>
            </a:pPr>
            <a:r>
              <a:rPr lang="en-US" sz="2400" i="1">
                <a:solidFill>
                  <a:srgbClr val="0000FF"/>
                </a:solidFill>
                <a:latin typeface="Arial Narrow" pitchFamily="34" charset="0"/>
              </a:rPr>
              <a:t>MOVS</a:t>
            </a:r>
            <a:r>
              <a:rPr lang="en-US" sz="2400">
                <a:solidFill>
                  <a:srgbClr val="0000FF"/>
                </a:solidFill>
                <a:latin typeface="Arial Narrow" pitchFamily="34" charset="0"/>
              </a:rPr>
              <a:t> </a:t>
            </a:r>
            <a:r>
              <a:rPr lang="en-US" sz="2400">
                <a:latin typeface="Arial Narrow" pitchFamily="34" charset="0"/>
              </a:rPr>
              <a:t>R1, #0			;R1&lt;- 0x00000001</a:t>
            </a:r>
          </a:p>
          <a:p>
            <a:pPr lvl="2" eaLnBrk="1" hangingPunct="1">
              <a:spcBef>
                <a:spcPct val="20000"/>
              </a:spcBef>
            </a:pPr>
            <a:r>
              <a:rPr lang="en-GB" altLang="zh-TW" sz="2400"/>
              <a:t>Status flags – N:0, Z:1, V:0, C:0</a:t>
            </a:r>
          </a:p>
          <a:p>
            <a:pPr lvl="2" eaLnBrk="1" hangingPunct="1">
              <a:spcBef>
                <a:spcPts val="1200"/>
              </a:spcBef>
            </a:pPr>
            <a:r>
              <a:rPr lang="en-US" sz="2400" i="1">
                <a:solidFill>
                  <a:srgbClr val="0000FF"/>
                </a:solidFill>
                <a:latin typeface="Arial Narrow" pitchFamily="34" charset="0"/>
              </a:rPr>
              <a:t>MOVSNE </a:t>
            </a:r>
            <a:r>
              <a:rPr lang="en-US" sz="2400">
                <a:solidFill>
                  <a:srgbClr val="0000FF"/>
                </a:solidFill>
                <a:latin typeface="Arial Narrow" pitchFamily="34" charset="0"/>
              </a:rPr>
              <a:t> </a:t>
            </a:r>
            <a:r>
              <a:rPr lang="en-US" sz="2400">
                <a:latin typeface="Arial Narrow" pitchFamily="34" charset="0"/>
              </a:rPr>
              <a:t>R0, #0x4		</a:t>
            </a:r>
          </a:p>
          <a:p>
            <a:pPr lvl="2" eaLnBrk="1" hangingPunct="1">
              <a:spcBef>
                <a:spcPct val="20000"/>
              </a:spcBef>
            </a:pPr>
            <a:r>
              <a:rPr lang="en-US" sz="2400">
                <a:latin typeface="Arial Narrow" pitchFamily="34" charset="0"/>
              </a:rPr>
              <a:t>if status flag N = 0, the R0 </a:t>
            </a:r>
            <a:r>
              <a:rPr lang="en-US" sz="2400">
                <a:latin typeface="Arial Narrow" pitchFamily="34" charset="0"/>
                <a:sym typeface="Wingdings" pitchFamily="2" charset="2"/>
              </a:rPr>
              <a:t> 0x00000004</a:t>
            </a:r>
          </a:p>
          <a:p>
            <a:pPr lvl="2" eaLnBrk="1" hangingPunct="1">
              <a:spcBef>
                <a:spcPct val="20000"/>
              </a:spcBef>
            </a:pPr>
            <a:r>
              <a:rPr lang="en-US" sz="2400">
                <a:latin typeface="Arial Narrow" pitchFamily="34" charset="0"/>
                <a:sym typeface="Wingdings" pitchFamily="2" charset="2"/>
              </a:rPr>
              <a:t>If status flag N = 1, instruction is ignored</a:t>
            </a:r>
            <a:endParaRPr lang="en-US" sz="2400">
              <a:latin typeface="Arial Narrow" pitchFamily="34" charset="0"/>
            </a:endParaRPr>
          </a:p>
          <a:p>
            <a:pPr lvl="2" eaLnBrk="1" hangingPunct="1">
              <a:spcBef>
                <a:spcPct val="20000"/>
              </a:spcBef>
            </a:pPr>
            <a:endParaRPr lang="en-GB" altLang="zh-TW" sz="2400"/>
          </a:p>
          <a:p>
            <a:pPr lvl="2" eaLnBrk="1" hangingPunct="1">
              <a:spcBef>
                <a:spcPct val="20000"/>
              </a:spcBef>
            </a:pPr>
            <a:endParaRPr lang="en-US" sz="2400">
              <a:latin typeface="Arial Narrow" pitchFamily="34" charset="0"/>
            </a:endParaRPr>
          </a:p>
          <a:p>
            <a:pPr lvl="1" eaLnBrk="1" hangingPunct="1">
              <a:spcBef>
                <a:spcPct val="20000"/>
              </a:spcBef>
            </a:pPr>
            <a:r>
              <a:rPr lang="en-US" sz="2400">
                <a:latin typeface="Arial Narrow" pitchFamily="34" charset="0"/>
              </a:rPr>
              <a:t>	</a:t>
            </a:r>
          </a:p>
        </p:txBody>
      </p:sp>
      <p:cxnSp>
        <p:nvCxnSpPr>
          <p:cNvPr id="5" name="Straight Connector 4"/>
          <p:cNvCxnSpPr/>
          <p:nvPr/>
        </p:nvCxnSpPr>
        <p:spPr>
          <a:xfrm>
            <a:off x="381000" y="787400"/>
            <a:ext cx="8382000" cy="0"/>
          </a:xfrm>
          <a:prstGeom prst="line">
            <a:avLst/>
          </a:prstGeom>
        </p:spPr>
        <p:style>
          <a:lnRef idx="1">
            <a:schemeClr val="dk1"/>
          </a:lnRef>
          <a:fillRef idx="0">
            <a:schemeClr val="dk1"/>
          </a:fillRef>
          <a:effectRef idx="0">
            <a:schemeClr val="dk1"/>
          </a:effectRef>
          <a:fontRef idx="minor">
            <a:schemeClr val="tx1"/>
          </a:fontRef>
        </p:style>
      </p:cxnSp>
      <p:sp>
        <p:nvSpPr>
          <p:cNvPr id="1536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A4481F5C-5368-461C-9EB2-7C7079382E50}" type="slidenum">
              <a:rPr lang="en-US">
                <a:solidFill>
                  <a:srgbClr val="898989"/>
                </a:solidFill>
              </a:rPr>
              <a:pPr eaLnBrk="1" hangingPunct="1"/>
              <a:t>94</a:t>
            </a:fld>
            <a:endParaRPr lang="en-US">
              <a:solidFill>
                <a:srgbClr val="898989"/>
              </a:solidFill>
            </a:endParaRPr>
          </a:p>
        </p:txBody>
      </p:sp>
    </p:spTree>
    <p:extLst>
      <p:ext uri="{BB962C8B-B14F-4D97-AF65-F5344CB8AC3E}">
        <p14:creationId xmlns:p14="http://schemas.microsoft.com/office/powerpoint/2010/main" val="128852550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438150" y="23813"/>
            <a:ext cx="8229600" cy="814387"/>
          </a:xfrm>
        </p:spPr>
        <p:txBody>
          <a:bodyPr>
            <a:normAutofit fontScale="90000"/>
          </a:bodyPr>
          <a:lstStyle/>
          <a:p>
            <a:pPr eaLnBrk="1" hangingPunct="1">
              <a:defRPr/>
            </a:pPr>
            <a:r>
              <a:rPr lang="en-US" b="1" dirty="0" smtClean="0">
                <a:solidFill>
                  <a:srgbClr val="FF0000"/>
                </a:solidFill>
              </a:rPr>
              <a:t>MVN</a:t>
            </a:r>
            <a:r>
              <a:rPr lang="en-US" b="1" dirty="0" smtClean="0">
                <a:solidFill>
                  <a:srgbClr val="0000FF"/>
                </a:solidFill>
              </a:rPr>
              <a:t>&lt;</a:t>
            </a:r>
            <a:r>
              <a:rPr lang="en-US" b="1" dirty="0" err="1" smtClean="0">
                <a:solidFill>
                  <a:srgbClr val="0000FF"/>
                </a:solidFill>
              </a:rPr>
              <a:t>cond</a:t>
            </a:r>
            <a:r>
              <a:rPr lang="en-US" b="1" dirty="0" smtClean="0">
                <a:solidFill>
                  <a:srgbClr val="0000FF"/>
                </a:solidFill>
              </a:rPr>
              <a:t>&gt;&lt;s&gt; &lt;Rd&gt;,&lt;Shifter Operand&gt;</a:t>
            </a:r>
          </a:p>
        </p:txBody>
      </p:sp>
      <p:sp>
        <p:nvSpPr>
          <p:cNvPr id="16387" name="Rectangle 3"/>
          <p:cNvSpPr txBox="1">
            <a:spLocks noChangeArrowheads="1"/>
          </p:cNvSpPr>
          <p:nvPr/>
        </p:nvSpPr>
        <p:spPr bwMode="auto">
          <a:xfrm>
            <a:off x="403225" y="1524000"/>
            <a:ext cx="82645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pitchFamily="34" charset="0"/>
              </a:defRPr>
            </a:lvl1pPr>
            <a:lvl2pPr eaLnBrk="0" hangingPunct="0">
              <a:defRPr>
                <a:solidFill>
                  <a:schemeClr val="tx1"/>
                </a:solidFill>
                <a:latin typeface="Calibri" pitchFamily="34" charset="0"/>
                <a:cs typeface="Arial" pitchFamily="34" charset="0"/>
              </a:defRPr>
            </a:lvl2pPr>
            <a:lvl3pPr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spcBef>
                <a:spcPct val="20000"/>
              </a:spcBef>
              <a:buFont typeface="Arial" pitchFamily="34" charset="0"/>
              <a:buChar char="•"/>
            </a:pPr>
            <a:r>
              <a:rPr lang="en-US" sz="2800">
                <a:latin typeface="Arial Narrow" pitchFamily="34" charset="0"/>
              </a:rPr>
              <a:t>MVN complements the value of a register or an immediate value and stores it in the destination register (Rd)</a:t>
            </a:r>
          </a:p>
          <a:p>
            <a:pPr eaLnBrk="1" hangingPunct="1">
              <a:spcBef>
                <a:spcPct val="20000"/>
              </a:spcBef>
              <a:buFont typeface="Arial" pitchFamily="34" charset="0"/>
              <a:buChar char="•"/>
            </a:pPr>
            <a:r>
              <a:rPr lang="en-US" sz="2800">
                <a:latin typeface="Arial Narrow" pitchFamily="34" charset="0"/>
              </a:rPr>
              <a:t>Flags updated if S used and Rd is not R15: N, Z and C</a:t>
            </a:r>
          </a:p>
          <a:p>
            <a:pPr eaLnBrk="1" hangingPunct="1">
              <a:spcBef>
                <a:spcPct val="20000"/>
              </a:spcBef>
              <a:buFont typeface="Arial" pitchFamily="34" charset="0"/>
              <a:buChar char="•"/>
            </a:pPr>
            <a:r>
              <a:rPr lang="en-US" sz="2800">
                <a:latin typeface="Arial Narrow" pitchFamily="34" charset="0"/>
              </a:rPr>
              <a:t>Example: </a:t>
            </a:r>
          </a:p>
          <a:p>
            <a:pPr lvl="2" eaLnBrk="1" hangingPunct="1">
              <a:spcBef>
                <a:spcPct val="20000"/>
              </a:spcBef>
            </a:pPr>
            <a:r>
              <a:rPr lang="en-US" sz="2400" i="1">
                <a:solidFill>
                  <a:srgbClr val="0000FF"/>
                </a:solidFill>
                <a:latin typeface="Arial Narrow" pitchFamily="34" charset="0"/>
              </a:rPr>
              <a:t>MVN</a:t>
            </a:r>
            <a:r>
              <a:rPr lang="en-US" sz="2400">
                <a:solidFill>
                  <a:srgbClr val="0000FF"/>
                </a:solidFill>
                <a:latin typeface="Arial Narrow" pitchFamily="34" charset="0"/>
              </a:rPr>
              <a:t> </a:t>
            </a:r>
            <a:r>
              <a:rPr lang="en-US" sz="2400">
                <a:latin typeface="Arial Narrow" pitchFamily="34" charset="0"/>
              </a:rPr>
              <a:t>R1, R0, LSL #2		;R1 &lt;- NOT(R0*4)</a:t>
            </a:r>
          </a:p>
          <a:p>
            <a:pPr lvl="2" eaLnBrk="1" hangingPunct="1">
              <a:spcBef>
                <a:spcPct val="20000"/>
              </a:spcBef>
            </a:pPr>
            <a:r>
              <a:rPr lang="en-US" sz="2400">
                <a:latin typeface="Arial Narrow" pitchFamily="34" charset="0"/>
              </a:rPr>
              <a:t>Status flag is not updated</a:t>
            </a:r>
          </a:p>
          <a:p>
            <a:pPr lvl="2" eaLnBrk="1" hangingPunct="1">
              <a:spcBef>
                <a:spcPts val="1800"/>
              </a:spcBef>
            </a:pPr>
            <a:r>
              <a:rPr lang="en-US" sz="2400" i="1">
                <a:solidFill>
                  <a:srgbClr val="0000FF"/>
                </a:solidFill>
                <a:latin typeface="Arial Narrow" pitchFamily="34" charset="0"/>
              </a:rPr>
              <a:t>MVNS </a:t>
            </a:r>
            <a:r>
              <a:rPr lang="en-US" sz="2400">
                <a:latin typeface="Arial Narrow" pitchFamily="34" charset="0"/>
              </a:rPr>
              <a:t>R1, #1			;R1&lt;- FFFFFFFE</a:t>
            </a:r>
            <a:endParaRPr lang="en-GB" altLang="zh-TW" sz="2400"/>
          </a:p>
          <a:p>
            <a:pPr lvl="2" eaLnBrk="1" hangingPunct="1">
              <a:spcBef>
                <a:spcPct val="20000"/>
              </a:spcBef>
            </a:pPr>
            <a:r>
              <a:rPr lang="en-GB" altLang="zh-TW" sz="2400"/>
              <a:t>Status flags – N:1, Z:0, V:0, C:0</a:t>
            </a:r>
          </a:p>
          <a:p>
            <a:pPr lvl="2" eaLnBrk="1" hangingPunct="1">
              <a:spcBef>
                <a:spcPct val="20000"/>
              </a:spcBef>
            </a:pPr>
            <a:endParaRPr lang="en-US" sz="2400">
              <a:latin typeface="Arial Narrow" pitchFamily="34" charset="0"/>
            </a:endParaRPr>
          </a:p>
          <a:p>
            <a:pPr lvl="1" eaLnBrk="1" hangingPunct="1">
              <a:spcBef>
                <a:spcPct val="20000"/>
              </a:spcBef>
            </a:pPr>
            <a:r>
              <a:rPr lang="en-US" sz="2400">
                <a:latin typeface="Arial Narrow" pitchFamily="34" charset="0"/>
              </a:rPr>
              <a:t>	</a:t>
            </a:r>
          </a:p>
        </p:txBody>
      </p:sp>
      <p:cxnSp>
        <p:nvCxnSpPr>
          <p:cNvPr id="5" name="Straight Connector 4"/>
          <p:cNvCxnSpPr/>
          <p:nvPr/>
        </p:nvCxnSpPr>
        <p:spPr>
          <a:xfrm>
            <a:off x="381000" y="838200"/>
            <a:ext cx="8382000" cy="0"/>
          </a:xfrm>
          <a:prstGeom prst="line">
            <a:avLst/>
          </a:prstGeom>
        </p:spPr>
        <p:style>
          <a:lnRef idx="1">
            <a:schemeClr val="dk1"/>
          </a:lnRef>
          <a:fillRef idx="0">
            <a:schemeClr val="dk1"/>
          </a:fillRef>
          <a:effectRef idx="0">
            <a:schemeClr val="dk1"/>
          </a:effectRef>
          <a:fontRef idx="minor">
            <a:schemeClr val="tx1"/>
          </a:fontRef>
        </p:style>
      </p:cxnSp>
      <p:sp>
        <p:nvSpPr>
          <p:cNvPr id="16389"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A77D7F01-C419-4EB1-A4E0-7BCC6332C00E}" type="slidenum">
              <a:rPr lang="en-US">
                <a:solidFill>
                  <a:srgbClr val="898989"/>
                </a:solidFill>
              </a:rPr>
              <a:pPr eaLnBrk="1" hangingPunct="1"/>
              <a:t>95</a:t>
            </a:fld>
            <a:endParaRPr lang="en-US">
              <a:solidFill>
                <a:srgbClr val="898989"/>
              </a:solidFill>
            </a:endParaRPr>
          </a:p>
        </p:txBody>
      </p:sp>
    </p:spTree>
    <p:extLst>
      <p:ext uri="{BB962C8B-B14F-4D97-AF65-F5344CB8AC3E}">
        <p14:creationId xmlns:p14="http://schemas.microsoft.com/office/powerpoint/2010/main" val="214078129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430213" y="3175"/>
            <a:ext cx="8229600" cy="606425"/>
          </a:xfrm>
        </p:spPr>
        <p:txBody>
          <a:bodyPr>
            <a:normAutofit fontScale="90000"/>
          </a:bodyPr>
          <a:lstStyle/>
          <a:p>
            <a:pPr eaLnBrk="1" hangingPunct="1">
              <a:defRPr/>
            </a:pPr>
            <a:r>
              <a:rPr lang="en-US" b="1" dirty="0" smtClean="0">
                <a:solidFill>
                  <a:srgbClr val="FF0000"/>
                </a:solidFill>
              </a:rPr>
              <a:t>LDR</a:t>
            </a:r>
            <a:r>
              <a:rPr lang="en-US" b="1" dirty="0" smtClean="0">
                <a:solidFill>
                  <a:srgbClr val="0000FF"/>
                </a:solidFill>
              </a:rPr>
              <a:t>&lt;</a:t>
            </a:r>
            <a:r>
              <a:rPr lang="en-US" b="1" dirty="0" err="1" smtClean="0">
                <a:solidFill>
                  <a:srgbClr val="0000FF"/>
                </a:solidFill>
              </a:rPr>
              <a:t>cond</a:t>
            </a:r>
            <a:r>
              <a:rPr lang="en-US" b="1" dirty="0" smtClean="0">
                <a:solidFill>
                  <a:srgbClr val="0000FF"/>
                </a:solidFill>
              </a:rPr>
              <a:t>&gt; &lt;Rd&gt;,&lt;</a:t>
            </a:r>
            <a:r>
              <a:rPr lang="en-US" b="1" dirty="0" err="1" smtClean="0">
                <a:solidFill>
                  <a:srgbClr val="0000FF"/>
                </a:solidFill>
              </a:rPr>
              <a:t>addressing_mode</a:t>
            </a:r>
            <a:r>
              <a:rPr lang="en-US" b="1" dirty="0" smtClean="0">
                <a:solidFill>
                  <a:srgbClr val="0000FF"/>
                </a:solidFill>
              </a:rPr>
              <a:t>&gt;</a:t>
            </a:r>
          </a:p>
        </p:txBody>
      </p:sp>
      <p:sp>
        <p:nvSpPr>
          <p:cNvPr id="17411" name="Rectangle 3"/>
          <p:cNvSpPr txBox="1">
            <a:spLocks noChangeArrowheads="1"/>
          </p:cNvSpPr>
          <p:nvPr/>
        </p:nvSpPr>
        <p:spPr bwMode="auto">
          <a:xfrm>
            <a:off x="222250" y="1066800"/>
            <a:ext cx="854075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spcBef>
                <a:spcPct val="20000"/>
              </a:spcBef>
              <a:buFont typeface="Arial" pitchFamily="34" charset="0"/>
              <a:buChar char="•"/>
            </a:pPr>
            <a:r>
              <a:rPr lang="en-US" sz="2600" b="1">
                <a:latin typeface="Arial Narrow" pitchFamily="34" charset="0"/>
              </a:rPr>
              <a:t>Load operand from </a:t>
            </a:r>
            <a:r>
              <a:rPr lang="en-US" sz="2600" b="1" i="1" u="sng">
                <a:latin typeface="Arial Narrow" pitchFamily="34" charset="0"/>
              </a:rPr>
              <a:t>memory (Index Mode)</a:t>
            </a:r>
            <a:r>
              <a:rPr lang="en-US" sz="2600" b="1">
                <a:latin typeface="Arial Narrow" pitchFamily="34" charset="0"/>
              </a:rPr>
              <a:t> into </a:t>
            </a:r>
            <a:r>
              <a:rPr lang="en-US" sz="2600" b="1" i="1" u="sng">
                <a:latin typeface="Arial Narrow" pitchFamily="34" charset="0"/>
              </a:rPr>
              <a:t>target register (Rd)</a:t>
            </a:r>
          </a:p>
          <a:p>
            <a:pPr lvl="1" eaLnBrk="1" hangingPunct="1">
              <a:spcBef>
                <a:spcPct val="20000"/>
              </a:spcBef>
              <a:buFont typeface="Arial" pitchFamily="34" charset="0"/>
              <a:buChar char="•"/>
            </a:pPr>
            <a:r>
              <a:rPr lang="en-US" sz="2600">
                <a:latin typeface="Arial Narrow" pitchFamily="34" charset="0"/>
              </a:rPr>
              <a:t>LDR: Load 32 bits</a:t>
            </a:r>
          </a:p>
          <a:p>
            <a:pPr lvl="1" eaLnBrk="1" hangingPunct="1">
              <a:spcBef>
                <a:spcPct val="20000"/>
              </a:spcBef>
              <a:buFont typeface="Arial" pitchFamily="34" charset="0"/>
              <a:buChar char="•"/>
            </a:pPr>
            <a:r>
              <a:rPr lang="en-US" sz="2600">
                <a:latin typeface="Arial Narrow" pitchFamily="34" charset="0"/>
              </a:rPr>
              <a:t>LDRH: Load halfword (16 bit unsigned #) &amp; </a:t>
            </a:r>
            <a:r>
              <a:rPr lang="en-US" sz="2600" b="1">
                <a:solidFill>
                  <a:srgbClr val="0000FF"/>
                </a:solidFill>
                <a:latin typeface="Arial Narrow" pitchFamily="34" charset="0"/>
              </a:rPr>
              <a:t>zero-extend</a:t>
            </a:r>
            <a:r>
              <a:rPr lang="en-US" sz="2600">
                <a:latin typeface="Arial Narrow" pitchFamily="34" charset="0"/>
              </a:rPr>
              <a:t> to 			32 bit</a:t>
            </a:r>
          </a:p>
          <a:p>
            <a:pPr lvl="1" eaLnBrk="1" hangingPunct="1">
              <a:spcBef>
                <a:spcPct val="20000"/>
              </a:spcBef>
              <a:buFont typeface="Arial" pitchFamily="34" charset="0"/>
              <a:buChar char="•"/>
            </a:pPr>
            <a:r>
              <a:rPr lang="en-US" sz="2600">
                <a:latin typeface="Arial Narrow" pitchFamily="34" charset="0"/>
              </a:rPr>
              <a:t>LDRSH: Load halfword (16 bit unsigned #) &amp; </a:t>
            </a:r>
            <a:r>
              <a:rPr lang="en-US" sz="2600" b="1">
                <a:solidFill>
                  <a:srgbClr val="0000FF"/>
                </a:solidFill>
                <a:latin typeface="Arial Narrow" pitchFamily="34" charset="0"/>
              </a:rPr>
              <a:t>sign-extend</a:t>
            </a:r>
            <a:r>
              <a:rPr lang="en-US" sz="2600">
                <a:latin typeface="Arial Narrow" pitchFamily="34" charset="0"/>
              </a:rPr>
              <a:t> 			to 32 bit	</a:t>
            </a:r>
          </a:p>
          <a:p>
            <a:pPr lvl="1" eaLnBrk="1" hangingPunct="1">
              <a:spcBef>
                <a:spcPct val="20000"/>
              </a:spcBef>
              <a:buFont typeface="Arial" pitchFamily="34" charset="0"/>
              <a:buChar char="•"/>
            </a:pPr>
            <a:r>
              <a:rPr lang="en-US" sz="2600">
                <a:latin typeface="Arial Narrow" pitchFamily="34" charset="0"/>
              </a:rPr>
              <a:t>LDRB: Load byte (8 bit unsigned #) &amp; </a:t>
            </a:r>
            <a:r>
              <a:rPr lang="en-US" sz="2600" b="1">
                <a:solidFill>
                  <a:srgbClr val="0000FF"/>
                </a:solidFill>
                <a:latin typeface="Arial Narrow" pitchFamily="34" charset="0"/>
              </a:rPr>
              <a:t>zero-extend</a:t>
            </a:r>
            <a:r>
              <a:rPr lang="en-US" sz="2600">
                <a:latin typeface="Arial Narrow" pitchFamily="34" charset="0"/>
              </a:rPr>
              <a:t> to 32 bit </a:t>
            </a:r>
          </a:p>
          <a:p>
            <a:pPr lvl="1" eaLnBrk="1" hangingPunct="1">
              <a:spcBef>
                <a:spcPct val="20000"/>
              </a:spcBef>
              <a:buFont typeface="Arial" pitchFamily="34" charset="0"/>
              <a:buChar char="•"/>
            </a:pPr>
            <a:r>
              <a:rPr lang="en-US" sz="2600">
                <a:latin typeface="Arial Narrow" pitchFamily="34" charset="0"/>
              </a:rPr>
              <a:t>LDRBH: Load byte (9 bit unsigned #) &amp; </a:t>
            </a:r>
            <a:r>
              <a:rPr lang="en-US" sz="2600" b="1">
                <a:solidFill>
                  <a:srgbClr val="0000FF"/>
                </a:solidFill>
                <a:latin typeface="Arial Narrow" pitchFamily="34" charset="0"/>
              </a:rPr>
              <a:t>sign-extend</a:t>
            </a:r>
            <a:r>
              <a:rPr lang="en-US" sz="2600">
                <a:latin typeface="Arial Narrow" pitchFamily="34" charset="0"/>
              </a:rPr>
              <a:t> to 32 bit</a:t>
            </a:r>
          </a:p>
          <a:p>
            <a:pPr lvl="1" eaLnBrk="1" hangingPunct="1">
              <a:spcBef>
                <a:spcPct val="20000"/>
              </a:spcBef>
              <a:buFont typeface="Arial" pitchFamily="34" charset="0"/>
              <a:buChar char="•"/>
            </a:pPr>
            <a:endParaRPr lang="en-US" sz="2600">
              <a:latin typeface="Arial Narrow" pitchFamily="34" charset="0"/>
            </a:endParaRPr>
          </a:p>
          <a:p>
            <a:pPr eaLnBrk="1" hangingPunct="1">
              <a:spcBef>
                <a:spcPct val="20000"/>
              </a:spcBef>
              <a:buFont typeface="Arial" pitchFamily="34" charset="0"/>
              <a:buChar char="•"/>
            </a:pPr>
            <a:r>
              <a:rPr lang="en-US" sz="2600">
                <a:latin typeface="Arial Narrow" pitchFamily="34" charset="0"/>
              </a:rPr>
              <a:t>No &lt;S&gt; field: status register will not be updated by LDR instruction</a:t>
            </a:r>
          </a:p>
          <a:p>
            <a:pPr lvl="1" eaLnBrk="1" hangingPunct="1">
              <a:spcBef>
                <a:spcPct val="20000"/>
              </a:spcBef>
              <a:buFont typeface="Arial" pitchFamily="34" charset="0"/>
              <a:buChar char="•"/>
            </a:pPr>
            <a:endParaRPr lang="en-US" sz="2600" b="1">
              <a:latin typeface="Arial Narrow" pitchFamily="34" charset="0"/>
            </a:endParaRPr>
          </a:p>
          <a:p>
            <a:pPr lvl="1" eaLnBrk="1" hangingPunct="1">
              <a:spcBef>
                <a:spcPct val="20000"/>
              </a:spcBef>
              <a:buFont typeface="Arial" pitchFamily="34" charset="0"/>
              <a:buChar char="•"/>
            </a:pPr>
            <a:endParaRPr lang="en-US" sz="2600">
              <a:latin typeface="Arial Narrow" pitchFamily="34" charset="0"/>
            </a:endParaRPr>
          </a:p>
          <a:p>
            <a:pPr lvl="1" eaLnBrk="1" hangingPunct="1">
              <a:spcBef>
                <a:spcPct val="20000"/>
              </a:spcBef>
              <a:buFont typeface="Arial" pitchFamily="34" charset="0"/>
              <a:buChar char="•"/>
            </a:pPr>
            <a:endParaRPr lang="en-US" sz="2600">
              <a:latin typeface="Arial Narrow" pitchFamily="34" charset="0"/>
            </a:endParaRPr>
          </a:p>
          <a:p>
            <a:pPr lvl="1" eaLnBrk="1" hangingPunct="1">
              <a:spcBef>
                <a:spcPct val="20000"/>
              </a:spcBef>
              <a:buFont typeface="Arial" pitchFamily="34" charset="0"/>
              <a:buChar char="•"/>
            </a:pPr>
            <a:endParaRPr lang="en-US" sz="2600">
              <a:latin typeface="Arial Narrow" pitchFamily="34" charset="0"/>
            </a:endParaRPr>
          </a:p>
        </p:txBody>
      </p:sp>
      <p:cxnSp>
        <p:nvCxnSpPr>
          <p:cNvPr id="5" name="Straight Connector 4"/>
          <p:cNvCxnSpPr/>
          <p:nvPr/>
        </p:nvCxnSpPr>
        <p:spPr>
          <a:xfrm>
            <a:off x="381000" y="787400"/>
            <a:ext cx="8382000" cy="0"/>
          </a:xfrm>
          <a:prstGeom prst="line">
            <a:avLst/>
          </a:prstGeom>
        </p:spPr>
        <p:style>
          <a:lnRef idx="1">
            <a:schemeClr val="dk1"/>
          </a:lnRef>
          <a:fillRef idx="0">
            <a:schemeClr val="dk1"/>
          </a:fillRef>
          <a:effectRef idx="0">
            <a:schemeClr val="dk1"/>
          </a:effectRef>
          <a:fontRef idx="minor">
            <a:schemeClr val="tx1"/>
          </a:fontRef>
        </p:style>
      </p:cxnSp>
      <p:sp>
        <p:nvSpPr>
          <p:cNvPr id="1741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BA5CCEBA-8C06-4CE4-A1D5-B96C9233E7EB}" type="slidenum">
              <a:rPr lang="en-US">
                <a:solidFill>
                  <a:srgbClr val="898989"/>
                </a:solidFill>
              </a:rPr>
              <a:pPr eaLnBrk="1" hangingPunct="1"/>
              <a:t>96</a:t>
            </a:fld>
            <a:endParaRPr lang="en-US">
              <a:solidFill>
                <a:srgbClr val="898989"/>
              </a:solidFill>
            </a:endParaRPr>
          </a:p>
        </p:txBody>
      </p:sp>
    </p:spTree>
    <p:extLst>
      <p:ext uri="{BB962C8B-B14F-4D97-AF65-F5344CB8AC3E}">
        <p14:creationId xmlns:p14="http://schemas.microsoft.com/office/powerpoint/2010/main" val="317534129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txBox="1">
            <a:spLocks noChangeArrowheads="1"/>
          </p:cNvSpPr>
          <p:nvPr/>
        </p:nvSpPr>
        <p:spPr bwMode="auto">
          <a:xfrm>
            <a:off x="-26988" y="1219200"/>
            <a:ext cx="9144001"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1771650" eaLnBrk="0" hangingPunct="0">
              <a:defRPr>
                <a:solidFill>
                  <a:schemeClr val="tx1"/>
                </a:solidFill>
                <a:latin typeface="Calibri" pitchFamily="34" charset="0"/>
                <a:cs typeface="Arial" pitchFamily="34" charset="0"/>
              </a:defRPr>
            </a:lvl5pPr>
            <a:lvl6pPr marL="2228850" eaLnBrk="0" fontAlgn="base" hangingPunct="0">
              <a:spcBef>
                <a:spcPct val="0"/>
              </a:spcBef>
              <a:spcAft>
                <a:spcPct val="0"/>
              </a:spcAft>
              <a:defRPr>
                <a:solidFill>
                  <a:schemeClr val="tx1"/>
                </a:solidFill>
                <a:latin typeface="Calibri" pitchFamily="34" charset="0"/>
                <a:cs typeface="Arial" pitchFamily="34" charset="0"/>
              </a:defRPr>
            </a:lvl6pPr>
            <a:lvl7pPr marL="2686050" eaLnBrk="0" fontAlgn="base" hangingPunct="0">
              <a:spcBef>
                <a:spcPct val="0"/>
              </a:spcBef>
              <a:spcAft>
                <a:spcPct val="0"/>
              </a:spcAft>
              <a:defRPr>
                <a:solidFill>
                  <a:schemeClr val="tx1"/>
                </a:solidFill>
                <a:latin typeface="Calibri" pitchFamily="34" charset="0"/>
                <a:cs typeface="Arial" pitchFamily="34" charset="0"/>
              </a:defRPr>
            </a:lvl7pPr>
            <a:lvl8pPr marL="3143250" eaLnBrk="0" fontAlgn="base" hangingPunct="0">
              <a:spcBef>
                <a:spcPct val="0"/>
              </a:spcBef>
              <a:spcAft>
                <a:spcPct val="0"/>
              </a:spcAft>
              <a:defRPr>
                <a:solidFill>
                  <a:schemeClr val="tx1"/>
                </a:solidFill>
                <a:latin typeface="Calibri" pitchFamily="34" charset="0"/>
                <a:cs typeface="Arial" pitchFamily="34" charset="0"/>
              </a:defRPr>
            </a:lvl8pPr>
            <a:lvl9pPr marL="360045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spcBef>
                <a:spcPct val="20000"/>
              </a:spcBef>
            </a:pPr>
            <a:r>
              <a:rPr lang="en-US" sz="2800" b="1">
                <a:latin typeface="Arial Narrow" pitchFamily="34" charset="0"/>
              </a:rPr>
              <a:t>    Example of LDR indexed addressing modes:</a:t>
            </a:r>
          </a:p>
          <a:p>
            <a:pPr lvl="1" eaLnBrk="1" hangingPunct="1">
              <a:spcBef>
                <a:spcPct val="20000"/>
              </a:spcBef>
              <a:buFont typeface="Arial" pitchFamily="34" charset="0"/>
              <a:buChar char="•"/>
            </a:pPr>
            <a:r>
              <a:rPr lang="en-US" sz="2800">
                <a:latin typeface="Arial Narrow" pitchFamily="34" charset="0"/>
              </a:rPr>
              <a:t>indirect:		    LDR r0, [r1]	  ;r0 </a:t>
            </a:r>
            <a:r>
              <a:rPr lang="en-US" sz="2800">
                <a:latin typeface="Arial Narrow" pitchFamily="34" charset="0"/>
                <a:sym typeface="Wingdings" pitchFamily="2" charset="2"/>
              </a:rPr>
              <a:t> M[r1]</a:t>
            </a:r>
            <a:endParaRPr lang="en-US" sz="2800">
              <a:latin typeface="Arial Narrow" pitchFamily="34" charset="0"/>
            </a:endParaRPr>
          </a:p>
          <a:p>
            <a:pPr lvl="1" eaLnBrk="1" hangingPunct="1">
              <a:spcBef>
                <a:spcPct val="20000"/>
              </a:spcBef>
              <a:buFont typeface="Arial" pitchFamily="34" charset="0"/>
              <a:buChar char="•"/>
            </a:pPr>
            <a:r>
              <a:rPr lang="en-US" sz="2800">
                <a:latin typeface="Arial Narrow" pitchFamily="34" charset="0"/>
              </a:rPr>
              <a:t>Preindexed	    LDR r0, [r1, -r2]	  ;r0 </a:t>
            </a:r>
            <a:r>
              <a:rPr lang="en-US" sz="2800">
                <a:latin typeface="Arial Narrow" pitchFamily="34" charset="0"/>
                <a:sym typeface="Wingdings" pitchFamily="2" charset="2"/>
              </a:rPr>
              <a:t> M[r1-r2]</a:t>
            </a:r>
            <a:endParaRPr lang="en-US" sz="2800">
              <a:latin typeface="Arial Narrow" pitchFamily="34" charset="0"/>
            </a:endParaRPr>
          </a:p>
          <a:p>
            <a:pPr lvl="1" eaLnBrk="1" hangingPunct="1">
              <a:spcBef>
                <a:spcPct val="20000"/>
              </a:spcBef>
              <a:buFont typeface="Arial" pitchFamily="34" charset="0"/>
              <a:buChar char="•"/>
            </a:pPr>
            <a:r>
              <a:rPr lang="en-US" sz="2800">
                <a:latin typeface="Arial Narrow" pitchFamily="34" charset="0"/>
              </a:rPr>
              <a:t>Preindexed+WB   LDR r0, [r1, #4]</a:t>
            </a:r>
            <a:r>
              <a:rPr lang="en-US" sz="2800" b="1">
                <a:solidFill>
                  <a:srgbClr val="FF0000"/>
                </a:solidFill>
                <a:latin typeface="Arial Narrow" pitchFamily="34" charset="0"/>
              </a:rPr>
              <a:t>!</a:t>
            </a:r>
            <a:r>
              <a:rPr lang="en-US" sz="2800">
                <a:latin typeface="Arial Narrow" pitchFamily="34" charset="0"/>
              </a:rPr>
              <a:t> 	  ;r0 </a:t>
            </a:r>
            <a:r>
              <a:rPr lang="en-US" sz="2800">
                <a:latin typeface="Arial Narrow" pitchFamily="34" charset="0"/>
                <a:sym typeface="Wingdings" pitchFamily="2" charset="2"/>
              </a:rPr>
              <a:t> M[r1+4], r1 r1+4</a:t>
            </a:r>
          </a:p>
          <a:p>
            <a:pPr lvl="1" eaLnBrk="1" hangingPunct="1">
              <a:spcBef>
                <a:spcPct val="20000"/>
              </a:spcBef>
              <a:buFont typeface="Arial" pitchFamily="34" charset="0"/>
              <a:buChar char="•"/>
            </a:pPr>
            <a:r>
              <a:rPr lang="en-US" sz="2800">
                <a:latin typeface="Arial Narrow" pitchFamily="34" charset="0"/>
                <a:sym typeface="Wingdings" pitchFamily="2" charset="2"/>
              </a:rPr>
              <a:t>Post-indexed 	    LDR r0, [r1], #4	  ;r0  M[r1], r1  r1 + 4</a:t>
            </a:r>
          </a:p>
          <a:p>
            <a:pPr lvl="1" eaLnBrk="1" hangingPunct="1">
              <a:spcBef>
                <a:spcPct val="20000"/>
              </a:spcBef>
            </a:pPr>
            <a:endParaRPr lang="en-US" sz="2800">
              <a:latin typeface="Arial Narrow" pitchFamily="34" charset="0"/>
            </a:endParaRPr>
          </a:p>
          <a:p>
            <a:pPr lvl="1" eaLnBrk="1" hangingPunct="1">
              <a:spcBef>
                <a:spcPct val="20000"/>
              </a:spcBef>
            </a:pPr>
            <a:r>
              <a:rPr lang="en-US" sz="2800" b="1">
                <a:latin typeface="Arial Narrow" pitchFamily="34" charset="0"/>
              </a:rPr>
              <a:t>Example:</a:t>
            </a:r>
          </a:p>
          <a:p>
            <a:pPr lvl="1" eaLnBrk="1" hangingPunct="1">
              <a:spcBef>
                <a:spcPct val="20000"/>
              </a:spcBef>
              <a:buFont typeface="Arial" pitchFamily="34" charset="0"/>
              <a:buChar char="•"/>
            </a:pPr>
            <a:r>
              <a:rPr lang="en-US" sz="2400" b="1">
                <a:latin typeface="Arial Narrow" pitchFamily="34" charset="0"/>
              </a:rPr>
              <a:t>LDRS	 r0, </a:t>
            </a:r>
            <a:r>
              <a:rPr lang="en-US" sz="2400" b="1">
                <a:solidFill>
                  <a:srgbClr val="FF0000"/>
                </a:solidFill>
                <a:latin typeface="Arial Narrow" pitchFamily="34" charset="0"/>
              </a:rPr>
              <a:t>[R1]       ;if M[R1]=0</a:t>
            </a:r>
            <a:r>
              <a:rPr lang="en-US" sz="2400" b="1">
                <a:latin typeface="Arial Narrow" pitchFamily="34" charset="0"/>
              </a:rPr>
              <a:t>	N=0, Z=1, C=0, V=0</a:t>
            </a:r>
          </a:p>
          <a:p>
            <a:pPr lvl="1" eaLnBrk="1" hangingPunct="1">
              <a:spcBef>
                <a:spcPct val="20000"/>
              </a:spcBef>
              <a:buFont typeface="Arial" pitchFamily="34" charset="0"/>
              <a:buChar char="•"/>
            </a:pPr>
            <a:r>
              <a:rPr lang="en-US" sz="2400">
                <a:latin typeface="Arial Narrow" pitchFamily="34" charset="0"/>
              </a:rPr>
              <a:t>LDRSCC r0, [r1]		;conditional execution if carry is clear </a:t>
            </a:r>
          </a:p>
          <a:p>
            <a:pPr lvl="4" eaLnBrk="1" hangingPunct="1">
              <a:spcBef>
                <a:spcPct val="20000"/>
              </a:spcBef>
            </a:pPr>
            <a:r>
              <a:rPr lang="en-US" sz="2400">
                <a:latin typeface="Arial Narrow" pitchFamily="34" charset="0"/>
              </a:rPr>
              <a:t>			;update SR</a:t>
            </a:r>
          </a:p>
          <a:p>
            <a:pPr lvl="1" eaLnBrk="1" hangingPunct="1">
              <a:spcBef>
                <a:spcPct val="20000"/>
              </a:spcBef>
              <a:buFont typeface="Arial" pitchFamily="34" charset="0"/>
              <a:buChar char="•"/>
            </a:pPr>
            <a:endParaRPr lang="en-US" sz="2800">
              <a:latin typeface="Arial Narrow" pitchFamily="34" charset="0"/>
            </a:endParaRPr>
          </a:p>
        </p:txBody>
      </p:sp>
      <p:sp>
        <p:nvSpPr>
          <p:cNvPr id="1843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4335F433-B438-4BB4-BFB3-0D0144225290}" type="slidenum">
              <a:rPr lang="en-US">
                <a:solidFill>
                  <a:srgbClr val="898989"/>
                </a:solidFill>
              </a:rPr>
              <a:pPr eaLnBrk="1" hangingPunct="1"/>
              <a:t>97</a:t>
            </a:fld>
            <a:endParaRPr lang="en-US">
              <a:solidFill>
                <a:srgbClr val="898989"/>
              </a:solidFill>
            </a:endParaRPr>
          </a:p>
        </p:txBody>
      </p:sp>
      <p:cxnSp>
        <p:nvCxnSpPr>
          <p:cNvPr id="4" name="Straight Connector 3"/>
          <p:cNvCxnSpPr/>
          <p:nvPr/>
        </p:nvCxnSpPr>
        <p:spPr>
          <a:xfrm>
            <a:off x="381000" y="787400"/>
            <a:ext cx="8382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9116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43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434">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434">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8434">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8434">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8434">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843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txBox="1">
            <a:spLocks noChangeArrowheads="1"/>
          </p:cNvSpPr>
          <p:nvPr/>
        </p:nvSpPr>
        <p:spPr bwMode="auto">
          <a:xfrm>
            <a:off x="317500" y="1219200"/>
            <a:ext cx="83820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pitchFamily="34" charset="0"/>
              </a:defRPr>
            </a:lvl1pPr>
            <a:lvl2pPr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spcBef>
                <a:spcPct val="20000"/>
              </a:spcBef>
              <a:buFont typeface="Arial" pitchFamily="34" charset="0"/>
              <a:buChar char="•"/>
            </a:pPr>
            <a:r>
              <a:rPr lang="en-US" sz="2800" b="1">
                <a:latin typeface="Arial Narrow" pitchFamily="34" charset="0"/>
              </a:rPr>
              <a:t>When loading a variable defined by a symbol (assuming the data area starts at 0x1000):</a:t>
            </a:r>
          </a:p>
          <a:p>
            <a:pPr lvl="1" eaLnBrk="1" hangingPunct="1">
              <a:spcBef>
                <a:spcPct val="20000"/>
              </a:spcBef>
            </a:pPr>
            <a:endParaRPr lang="en-US">
              <a:latin typeface="Arial Narrow" pitchFamily="34" charset="0"/>
            </a:endParaRPr>
          </a:p>
          <a:p>
            <a:pPr lvl="1" eaLnBrk="1" hangingPunct="1">
              <a:spcBef>
                <a:spcPct val="20000"/>
              </a:spcBef>
            </a:pPr>
            <a:r>
              <a:rPr lang="en-US">
                <a:latin typeface="Arial Narrow" pitchFamily="34" charset="0"/>
              </a:rPr>
              <a:t>	</a:t>
            </a:r>
            <a:r>
              <a:rPr lang="en-US" sz="2800" b="1">
                <a:latin typeface="Arial Narrow" pitchFamily="34" charset="0"/>
              </a:rPr>
              <a:t>LDR	R0, =A	; R0 = 0x1000</a:t>
            </a:r>
          </a:p>
          <a:p>
            <a:pPr lvl="1" eaLnBrk="1" hangingPunct="1">
              <a:spcBef>
                <a:spcPct val="20000"/>
              </a:spcBef>
            </a:pPr>
            <a:r>
              <a:rPr lang="en-US" sz="2800" b="1">
                <a:latin typeface="Arial Narrow" pitchFamily="34" charset="0"/>
              </a:rPr>
              <a:t>	LDR	R1, [R0]	; R1 = M[A] = 0x2</a:t>
            </a:r>
          </a:p>
          <a:p>
            <a:pPr lvl="1" eaLnBrk="1" hangingPunct="1">
              <a:spcBef>
                <a:spcPct val="20000"/>
              </a:spcBef>
            </a:pPr>
            <a:r>
              <a:rPr lang="en-US" sz="2400">
                <a:latin typeface="Arial Narrow" pitchFamily="34" charset="0"/>
              </a:rPr>
              <a:t>	…</a:t>
            </a:r>
          </a:p>
          <a:p>
            <a:pPr lvl="1" eaLnBrk="1" hangingPunct="1">
              <a:spcBef>
                <a:spcPct val="20000"/>
              </a:spcBef>
            </a:pPr>
            <a:r>
              <a:rPr lang="en-US" sz="2800">
                <a:latin typeface="Arial Narrow" pitchFamily="34" charset="0"/>
              </a:rPr>
              <a:t>	</a:t>
            </a:r>
            <a:r>
              <a:rPr lang="en-US" sz="2800" b="1">
                <a:latin typeface="Arial Narrow" pitchFamily="34" charset="0"/>
              </a:rPr>
              <a:t>LDR	R1, A		; R1 = M[A] = 0x2</a:t>
            </a:r>
          </a:p>
          <a:p>
            <a:pPr lvl="1" eaLnBrk="1" hangingPunct="1">
              <a:spcBef>
                <a:spcPct val="20000"/>
              </a:spcBef>
            </a:pPr>
            <a:endParaRPr lang="en-US" sz="2400">
              <a:latin typeface="Arial Narrow" pitchFamily="34" charset="0"/>
            </a:endParaRPr>
          </a:p>
          <a:p>
            <a:pPr lvl="1" eaLnBrk="1" hangingPunct="1">
              <a:spcBef>
                <a:spcPct val="20000"/>
              </a:spcBef>
            </a:pPr>
            <a:endParaRPr lang="en-US" sz="2400">
              <a:latin typeface="Arial Narrow" pitchFamily="34" charset="0"/>
            </a:endParaRPr>
          </a:p>
          <a:p>
            <a:pPr lvl="1" eaLnBrk="1" hangingPunct="1">
              <a:spcBef>
                <a:spcPct val="20000"/>
              </a:spcBef>
            </a:pPr>
            <a:r>
              <a:rPr lang="en-US" sz="2400">
                <a:latin typeface="Arial Narrow" pitchFamily="34" charset="0"/>
              </a:rPr>
              <a:t>	</a:t>
            </a:r>
            <a:endParaRPr lang="en-US" sz="2000">
              <a:latin typeface="Arial Narrow" pitchFamily="34" charset="0"/>
            </a:endParaRPr>
          </a:p>
        </p:txBody>
      </p:sp>
      <p:sp>
        <p:nvSpPr>
          <p:cNvPr id="19459" name="Rectangle 1"/>
          <p:cNvSpPr>
            <a:spLocks noChangeArrowheads="1"/>
          </p:cNvSpPr>
          <p:nvPr/>
        </p:nvSpPr>
        <p:spPr bwMode="auto">
          <a:xfrm>
            <a:off x="561975" y="4648200"/>
            <a:ext cx="7239000" cy="17176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lvl="1">
              <a:spcBef>
                <a:spcPct val="20000"/>
              </a:spcBef>
            </a:pPr>
            <a:r>
              <a:rPr lang="en-US" sz="2400">
                <a:latin typeface="Arial Narrow" pitchFamily="34" charset="0"/>
              </a:rPr>
              <a:t>	AREA	Table1, DATA, CODE</a:t>
            </a:r>
          </a:p>
          <a:p>
            <a:pPr lvl="1">
              <a:spcBef>
                <a:spcPct val="20000"/>
              </a:spcBef>
            </a:pPr>
            <a:r>
              <a:rPr lang="en-US" sz="2400">
                <a:latin typeface="Arial Narrow" pitchFamily="34" charset="0"/>
              </a:rPr>
              <a:t>A	DCD	0x2</a:t>
            </a:r>
          </a:p>
          <a:p>
            <a:pPr lvl="1">
              <a:spcBef>
                <a:spcPct val="20000"/>
              </a:spcBef>
            </a:pPr>
            <a:r>
              <a:rPr lang="en-US" sz="2400">
                <a:latin typeface="Arial Narrow" pitchFamily="34" charset="0"/>
              </a:rPr>
              <a:t>	END</a:t>
            </a:r>
          </a:p>
          <a:p>
            <a:pPr lvl="1">
              <a:spcBef>
                <a:spcPct val="20000"/>
              </a:spcBef>
            </a:pPr>
            <a:r>
              <a:rPr lang="en-US" sz="2000">
                <a:latin typeface="Arial Narrow" pitchFamily="34" charset="0"/>
              </a:rPr>
              <a:t>	</a:t>
            </a:r>
          </a:p>
        </p:txBody>
      </p:sp>
      <p:sp>
        <p:nvSpPr>
          <p:cNvPr id="1946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73EC2DB6-4F2F-447D-B690-BCE5BE2D13D6}" type="slidenum">
              <a:rPr lang="en-US">
                <a:solidFill>
                  <a:srgbClr val="898989"/>
                </a:solidFill>
              </a:rPr>
              <a:pPr eaLnBrk="1" hangingPunct="1"/>
              <a:t>98</a:t>
            </a:fld>
            <a:endParaRPr lang="en-US">
              <a:solidFill>
                <a:srgbClr val="898989"/>
              </a:solidFill>
            </a:endParaRPr>
          </a:p>
        </p:txBody>
      </p:sp>
      <p:cxnSp>
        <p:nvCxnSpPr>
          <p:cNvPr id="5" name="Straight Connector 4"/>
          <p:cNvCxnSpPr/>
          <p:nvPr/>
        </p:nvCxnSpPr>
        <p:spPr>
          <a:xfrm>
            <a:off x="304800" y="1143000"/>
            <a:ext cx="8382000" cy="0"/>
          </a:xfrm>
          <a:prstGeom prst="line">
            <a:avLst/>
          </a:prstGeom>
        </p:spPr>
        <p:style>
          <a:lnRef idx="1">
            <a:schemeClr val="dk1"/>
          </a:lnRef>
          <a:fillRef idx="0">
            <a:schemeClr val="dk1"/>
          </a:fillRef>
          <a:effectRef idx="0">
            <a:schemeClr val="dk1"/>
          </a:effectRef>
          <a:fontRef idx="minor">
            <a:schemeClr val="tx1"/>
          </a:fontRef>
        </p:style>
      </p:cxnSp>
      <p:sp>
        <p:nvSpPr>
          <p:cNvPr id="19462" name="Rectangle 2"/>
          <p:cNvSpPr>
            <a:spLocks noGrp="1" noChangeArrowheads="1"/>
          </p:cNvSpPr>
          <p:nvPr>
            <p:ph type="title"/>
          </p:nvPr>
        </p:nvSpPr>
        <p:spPr>
          <a:xfrm>
            <a:off x="393700" y="484188"/>
            <a:ext cx="8229600" cy="606425"/>
          </a:xfrm>
        </p:spPr>
        <p:txBody>
          <a:bodyPr>
            <a:normAutofit fontScale="90000"/>
          </a:bodyPr>
          <a:lstStyle/>
          <a:p>
            <a:pPr eaLnBrk="1" hangingPunct="1"/>
            <a:r>
              <a:rPr lang="en-US" sz="2900" b="1" dirty="0" smtClean="0">
                <a:solidFill>
                  <a:srgbClr val="FF0000"/>
                </a:solidFill>
              </a:rPr>
              <a:t>LDR</a:t>
            </a:r>
            <a:r>
              <a:rPr lang="en-US" sz="2900" b="1" dirty="0" smtClean="0">
                <a:solidFill>
                  <a:srgbClr val="0000FF"/>
                </a:solidFill>
              </a:rPr>
              <a:t>&lt;</a:t>
            </a:r>
            <a:r>
              <a:rPr lang="en-US" sz="2900" b="1" dirty="0" err="1" smtClean="0">
                <a:solidFill>
                  <a:srgbClr val="0000FF"/>
                </a:solidFill>
              </a:rPr>
              <a:t>cond</a:t>
            </a:r>
            <a:r>
              <a:rPr lang="en-US" sz="2900" b="1" dirty="0" smtClean="0">
                <a:solidFill>
                  <a:srgbClr val="0000FF"/>
                </a:solidFill>
              </a:rPr>
              <a:t>&gt; &lt;Rd&gt;,&lt;label&gt;</a:t>
            </a:r>
            <a:br>
              <a:rPr lang="en-US" sz="2900" b="1" dirty="0" smtClean="0">
                <a:solidFill>
                  <a:srgbClr val="0000FF"/>
                </a:solidFill>
              </a:rPr>
            </a:br>
            <a:r>
              <a:rPr lang="en-US" sz="2900" b="1" dirty="0" smtClean="0">
                <a:solidFill>
                  <a:srgbClr val="FF0000"/>
                </a:solidFill>
              </a:rPr>
              <a:t>LDR</a:t>
            </a:r>
            <a:r>
              <a:rPr lang="en-US" sz="2900" b="1" dirty="0" smtClean="0">
                <a:solidFill>
                  <a:srgbClr val="0000FF"/>
                </a:solidFill>
              </a:rPr>
              <a:t>&lt;</a:t>
            </a:r>
            <a:r>
              <a:rPr lang="en-US" sz="2900" b="1" dirty="0" err="1" smtClean="0">
                <a:solidFill>
                  <a:srgbClr val="0000FF"/>
                </a:solidFill>
              </a:rPr>
              <a:t>cond</a:t>
            </a:r>
            <a:r>
              <a:rPr lang="en-US" sz="2900" b="1" dirty="0" smtClean="0">
                <a:solidFill>
                  <a:srgbClr val="0000FF"/>
                </a:solidFill>
              </a:rPr>
              <a:t>&gt; &lt;Rd&gt;,=&lt;label&gt;</a:t>
            </a:r>
            <a:br>
              <a:rPr lang="en-US" sz="2900" b="1" dirty="0" smtClean="0">
                <a:solidFill>
                  <a:srgbClr val="0000FF"/>
                </a:solidFill>
              </a:rPr>
            </a:br>
            <a:endParaRPr lang="en-US" sz="2900" b="1" dirty="0" smtClean="0">
              <a:solidFill>
                <a:srgbClr val="0000FF"/>
              </a:solidFill>
            </a:endParaRPr>
          </a:p>
        </p:txBody>
      </p:sp>
    </p:spTree>
    <p:extLst>
      <p:ext uri="{BB962C8B-B14F-4D97-AF65-F5344CB8AC3E}">
        <p14:creationId xmlns:p14="http://schemas.microsoft.com/office/powerpoint/2010/main" val="111862974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438150" y="3175"/>
            <a:ext cx="8229600" cy="682625"/>
          </a:xfrm>
        </p:spPr>
        <p:txBody>
          <a:bodyPr>
            <a:normAutofit fontScale="90000"/>
          </a:bodyPr>
          <a:lstStyle/>
          <a:p>
            <a:pPr eaLnBrk="1" hangingPunct="1">
              <a:defRPr/>
            </a:pPr>
            <a:r>
              <a:rPr lang="en-US" b="1" dirty="0" smtClean="0">
                <a:solidFill>
                  <a:srgbClr val="FF0000"/>
                </a:solidFill>
              </a:rPr>
              <a:t>STR</a:t>
            </a:r>
            <a:r>
              <a:rPr lang="en-US" b="1" dirty="0" smtClean="0">
                <a:solidFill>
                  <a:srgbClr val="0000FF"/>
                </a:solidFill>
              </a:rPr>
              <a:t>&lt;</a:t>
            </a:r>
            <a:r>
              <a:rPr lang="en-US" b="1" dirty="0" err="1" smtClean="0">
                <a:solidFill>
                  <a:srgbClr val="0000FF"/>
                </a:solidFill>
              </a:rPr>
              <a:t>cond</a:t>
            </a:r>
            <a:r>
              <a:rPr lang="en-US" b="1" dirty="0" smtClean="0">
                <a:solidFill>
                  <a:srgbClr val="0000FF"/>
                </a:solidFill>
              </a:rPr>
              <a:t>&gt; &lt;</a:t>
            </a:r>
            <a:r>
              <a:rPr lang="en-US" b="1" dirty="0" err="1" smtClean="0">
                <a:solidFill>
                  <a:srgbClr val="0000FF"/>
                </a:solidFill>
              </a:rPr>
              <a:t>Rs</a:t>
            </a:r>
            <a:r>
              <a:rPr lang="en-US" b="1" dirty="0" smtClean="0">
                <a:solidFill>
                  <a:srgbClr val="0000FF"/>
                </a:solidFill>
              </a:rPr>
              <a:t>&gt;,&lt;</a:t>
            </a:r>
            <a:r>
              <a:rPr lang="en-US" b="1" dirty="0" err="1" smtClean="0">
                <a:solidFill>
                  <a:srgbClr val="0000FF"/>
                </a:solidFill>
              </a:rPr>
              <a:t>addressing_mode</a:t>
            </a:r>
            <a:r>
              <a:rPr lang="en-US" b="1" dirty="0" smtClean="0">
                <a:solidFill>
                  <a:srgbClr val="0000FF"/>
                </a:solidFill>
              </a:rPr>
              <a:t>&gt;</a:t>
            </a:r>
          </a:p>
        </p:txBody>
      </p:sp>
      <p:sp>
        <p:nvSpPr>
          <p:cNvPr id="20483" name="Rectangle 3"/>
          <p:cNvSpPr txBox="1">
            <a:spLocks noChangeArrowheads="1"/>
          </p:cNvSpPr>
          <p:nvPr/>
        </p:nvSpPr>
        <p:spPr bwMode="auto">
          <a:xfrm>
            <a:off x="0" y="990600"/>
            <a:ext cx="91440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spcBef>
                <a:spcPct val="20000"/>
              </a:spcBef>
              <a:buFont typeface="Arial" pitchFamily="34" charset="0"/>
              <a:buChar char="•"/>
            </a:pPr>
            <a:r>
              <a:rPr lang="en-US" sz="2800" b="1">
                <a:latin typeface="Arial Narrow" pitchFamily="34" charset="0"/>
              </a:rPr>
              <a:t>Load operand from </a:t>
            </a:r>
            <a:r>
              <a:rPr lang="en-US" sz="2800" b="1" i="1" u="sng">
                <a:latin typeface="Arial Narrow" pitchFamily="34" charset="0"/>
              </a:rPr>
              <a:t>source register (Rs)  </a:t>
            </a:r>
            <a:r>
              <a:rPr lang="en-US" sz="2800" b="1">
                <a:latin typeface="Arial Narrow" pitchFamily="34" charset="0"/>
              </a:rPr>
              <a:t>into </a:t>
            </a:r>
            <a:r>
              <a:rPr lang="en-US" sz="2800" b="1" i="1" u="sng">
                <a:latin typeface="Arial Narrow" pitchFamily="34" charset="0"/>
              </a:rPr>
              <a:t>memory (R, Index)</a:t>
            </a:r>
          </a:p>
          <a:p>
            <a:pPr lvl="1" eaLnBrk="1" hangingPunct="1">
              <a:spcBef>
                <a:spcPct val="20000"/>
              </a:spcBef>
              <a:buFont typeface="Arial" pitchFamily="34" charset="0"/>
              <a:buChar char="•"/>
            </a:pPr>
            <a:r>
              <a:rPr lang="en-US" sz="2800">
                <a:latin typeface="Arial Narrow" pitchFamily="34" charset="0"/>
              </a:rPr>
              <a:t>STR: Store 32 bits</a:t>
            </a:r>
          </a:p>
          <a:p>
            <a:pPr lvl="1" eaLnBrk="1" hangingPunct="1">
              <a:spcBef>
                <a:spcPct val="20000"/>
              </a:spcBef>
              <a:buFont typeface="Arial" pitchFamily="34" charset="0"/>
              <a:buChar char="•"/>
            </a:pPr>
            <a:r>
              <a:rPr lang="en-US" sz="2800">
                <a:latin typeface="Arial Narrow" pitchFamily="34" charset="0"/>
              </a:rPr>
              <a:t>STRH : Store halfword (right-most 16 bit)</a:t>
            </a:r>
          </a:p>
          <a:p>
            <a:pPr lvl="1" eaLnBrk="1" hangingPunct="1">
              <a:spcBef>
                <a:spcPct val="20000"/>
              </a:spcBef>
              <a:buFont typeface="Arial" pitchFamily="34" charset="0"/>
              <a:buChar char="•"/>
            </a:pPr>
            <a:r>
              <a:rPr lang="en-US" sz="2800">
                <a:latin typeface="Arial Narrow" pitchFamily="34" charset="0"/>
              </a:rPr>
              <a:t>STRB: Load halfword (rightmost 8 bit)</a:t>
            </a:r>
          </a:p>
          <a:p>
            <a:pPr eaLnBrk="1" hangingPunct="1">
              <a:spcBef>
                <a:spcPts val="1800"/>
              </a:spcBef>
              <a:buFont typeface="Arial" pitchFamily="34" charset="0"/>
              <a:buChar char="•"/>
            </a:pPr>
            <a:r>
              <a:rPr lang="en-US" sz="2800">
                <a:latin typeface="Arial Narrow" pitchFamily="34" charset="0"/>
              </a:rPr>
              <a:t>No &lt;s&gt; field: status register is not affected by STR</a:t>
            </a:r>
          </a:p>
          <a:p>
            <a:pPr eaLnBrk="1" hangingPunct="1">
              <a:spcBef>
                <a:spcPts val="1800"/>
              </a:spcBef>
              <a:buFont typeface="Arial" pitchFamily="34" charset="0"/>
              <a:buChar char="•"/>
            </a:pPr>
            <a:r>
              <a:rPr lang="en-US" sz="2800" b="1">
                <a:latin typeface="Arial Narrow" pitchFamily="34" charset="0"/>
              </a:rPr>
              <a:t>Example:</a:t>
            </a:r>
          </a:p>
          <a:p>
            <a:pPr lvl="1" eaLnBrk="1" hangingPunct="1">
              <a:spcBef>
                <a:spcPts val="1800"/>
              </a:spcBef>
              <a:buFont typeface="Arial" pitchFamily="34" charset="0"/>
              <a:buChar char="•"/>
            </a:pPr>
            <a:r>
              <a:rPr lang="en-US" sz="2800">
                <a:latin typeface="Arial Narrow" pitchFamily="34" charset="0"/>
              </a:rPr>
              <a:t>STR	R0, [R1], -R2, LSL#2 ; M[R1] = R0, R1 = R1 – (R2*4)</a:t>
            </a:r>
          </a:p>
          <a:p>
            <a:pPr lvl="1" eaLnBrk="1" hangingPunct="1">
              <a:spcBef>
                <a:spcPts val="1800"/>
              </a:spcBef>
              <a:buFont typeface="Arial" pitchFamily="34" charset="0"/>
              <a:buChar char="•"/>
            </a:pPr>
            <a:r>
              <a:rPr lang="en-US" sz="2800">
                <a:latin typeface="Arial Narrow" pitchFamily="34" charset="0"/>
              </a:rPr>
              <a:t>STR	R0, [R1, #4]		 ; M[R1+4] = R0, R1 unchanged</a:t>
            </a:r>
          </a:p>
          <a:p>
            <a:pPr lvl="1" eaLnBrk="1" hangingPunct="1">
              <a:spcBef>
                <a:spcPts val="1800"/>
              </a:spcBef>
              <a:buFont typeface="Arial" pitchFamily="34" charset="0"/>
              <a:buChar char="•"/>
            </a:pPr>
            <a:endParaRPr lang="en-US" sz="2800">
              <a:latin typeface="Arial Narrow" pitchFamily="34" charset="0"/>
            </a:endParaRPr>
          </a:p>
          <a:p>
            <a:pPr lvl="1" eaLnBrk="1" hangingPunct="1">
              <a:spcBef>
                <a:spcPct val="20000"/>
              </a:spcBef>
              <a:buFont typeface="Arial" pitchFamily="34" charset="0"/>
              <a:buChar char="•"/>
            </a:pPr>
            <a:endParaRPr lang="en-US" sz="2800">
              <a:latin typeface="Arial Narrow" pitchFamily="34" charset="0"/>
            </a:endParaRPr>
          </a:p>
          <a:p>
            <a:pPr lvl="1" eaLnBrk="1" hangingPunct="1">
              <a:spcBef>
                <a:spcPct val="20000"/>
              </a:spcBef>
              <a:buFont typeface="Arial" pitchFamily="34" charset="0"/>
              <a:buChar char="•"/>
            </a:pPr>
            <a:endParaRPr lang="en-US" sz="2800">
              <a:latin typeface="Arial Narrow" pitchFamily="34" charset="0"/>
            </a:endParaRPr>
          </a:p>
          <a:p>
            <a:pPr lvl="1" eaLnBrk="1" hangingPunct="1">
              <a:spcBef>
                <a:spcPct val="20000"/>
              </a:spcBef>
              <a:buFont typeface="Arial" pitchFamily="34" charset="0"/>
              <a:buChar char="•"/>
            </a:pPr>
            <a:endParaRPr lang="en-US" sz="2800">
              <a:latin typeface="Arial Narrow" pitchFamily="34" charset="0"/>
            </a:endParaRPr>
          </a:p>
        </p:txBody>
      </p:sp>
      <p:cxnSp>
        <p:nvCxnSpPr>
          <p:cNvPr id="5" name="Straight Connector 4"/>
          <p:cNvCxnSpPr/>
          <p:nvPr/>
        </p:nvCxnSpPr>
        <p:spPr>
          <a:xfrm>
            <a:off x="381000" y="787400"/>
            <a:ext cx="8382000" cy="0"/>
          </a:xfrm>
          <a:prstGeom prst="line">
            <a:avLst/>
          </a:prstGeom>
        </p:spPr>
        <p:style>
          <a:lnRef idx="1">
            <a:schemeClr val="dk1"/>
          </a:lnRef>
          <a:fillRef idx="0">
            <a:schemeClr val="dk1"/>
          </a:fillRef>
          <a:effectRef idx="0">
            <a:schemeClr val="dk1"/>
          </a:effectRef>
          <a:fontRef idx="minor">
            <a:schemeClr val="tx1"/>
          </a:fontRef>
        </p:style>
      </p:cxnSp>
      <p:sp>
        <p:nvSpPr>
          <p:cNvPr id="2048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5BAFBDA0-BA34-40D9-8D50-E8E6C337FED1}" type="slidenum">
              <a:rPr lang="en-US">
                <a:solidFill>
                  <a:srgbClr val="898989"/>
                </a:solidFill>
              </a:rPr>
              <a:pPr eaLnBrk="1" hangingPunct="1"/>
              <a:t>99</a:t>
            </a:fld>
            <a:endParaRPr lang="en-US">
              <a:solidFill>
                <a:srgbClr val="898989"/>
              </a:solidFill>
            </a:endParaRPr>
          </a:p>
        </p:txBody>
      </p:sp>
    </p:spTree>
    <p:extLst>
      <p:ext uri="{BB962C8B-B14F-4D97-AF65-F5344CB8AC3E}">
        <p14:creationId xmlns:p14="http://schemas.microsoft.com/office/powerpoint/2010/main" val="29520549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2992</TotalTime>
  <Words>8879</Words>
  <Application>Microsoft Office PowerPoint</Application>
  <PresentationFormat>On-screen Show (4:3)</PresentationFormat>
  <Paragraphs>2587</Paragraphs>
  <Slides>174</Slides>
  <Notes>81</Notes>
  <HiddenSlides>0</HiddenSlides>
  <MMClips>0</MMClips>
  <ScaleCrop>false</ScaleCrop>
  <HeadingPairs>
    <vt:vector size="4" baseType="variant">
      <vt:variant>
        <vt:lpstr>Theme</vt:lpstr>
      </vt:variant>
      <vt:variant>
        <vt:i4>2</vt:i4>
      </vt:variant>
      <vt:variant>
        <vt:lpstr>Slide Titles</vt:lpstr>
      </vt:variant>
      <vt:variant>
        <vt:i4>174</vt:i4>
      </vt:variant>
    </vt:vector>
  </HeadingPairs>
  <TitlesOfParts>
    <vt:vector size="176" baseType="lpstr">
      <vt:lpstr>Office Theme</vt:lpstr>
      <vt:lpstr>1_Office Theme</vt:lpstr>
      <vt:lpstr>PowerPoint Presentation</vt:lpstr>
      <vt:lpstr>Complex Instruction Set Computing (CISC)</vt:lpstr>
      <vt:lpstr>Complex Instruction Set Computing (CISC)</vt:lpstr>
      <vt:lpstr>Complex Instruction Set Computing (CISC)</vt:lpstr>
      <vt:lpstr>Reduced Instruction Set Computing (RISC)</vt:lpstr>
      <vt:lpstr>Reduced Instruction Set Computing (RISC)</vt:lpstr>
      <vt:lpstr>CISC versus RISC</vt:lpstr>
      <vt:lpstr>Hybrid Processors</vt:lpstr>
      <vt:lpstr>ARM Processor</vt:lpstr>
      <vt:lpstr>ARM Processor</vt:lpstr>
      <vt:lpstr>ARM Processor</vt:lpstr>
      <vt:lpstr>ARM Processor</vt:lpstr>
      <vt:lpstr>Register Organization</vt:lpstr>
      <vt:lpstr>Status Registers (CPSR and SPSR)</vt:lpstr>
      <vt:lpstr>Status Registers (CPSR and SPSR)</vt:lpstr>
      <vt:lpstr>Status Registers (CPSR and SPSR)</vt:lpstr>
      <vt:lpstr>Status Registers (CPSR and SPSR)</vt:lpstr>
      <vt:lpstr>Program Counter</vt:lpstr>
      <vt:lpstr>Operating Modes</vt:lpstr>
      <vt:lpstr>Operating Modes</vt:lpstr>
      <vt:lpstr>Operating Modes</vt:lpstr>
      <vt:lpstr>Operating Modes</vt:lpstr>
      <vt:lpstr>Assembly Language</vt:lpstr>
      <vt:lpstr>PowerPoint Presentation</vt:lpstr>
      <vt:lpstr>PowerPoint Presentation</vt:lpstr>
      <vt:lpstr>Writing your first assembly code</vt:lpstr>
      <vt:lpstr>The Assembly Process</vt:lpstr>
      <vt:lpstr>Structure of an Assembly Code</vt:lpstr>
      <vt:lpstr>Structure of an Assembly Code</vt:lpstr>
      <vt:lpstr>Skeleton of an assembly program</vt:lpstr>
      <vt:lpstr>Writing your first assembly code</vt:lpstr>
      <vt:lpstr>Good Programming Practice</vt:lpstr>
      <vt:lpstr>Good Programming Practice</vt:lpstr>
      <vt:lpstr>Good Programming Practice</vt:lpstr>
      <vt:lpstr>Basic ARM Instructions</vt:lpstr>
      <vt:lpstr>Example 1</vt:lpstr>
      <vt:lpstr>Example 1</vt:lpstr>
      <vt:lpstr>Basic ARM Instructions</vt:lpstr>
      <vt:lpstr>Example 2</vt:lpstr>
      <vt:lpstr>Example 2</vt:lpstr>
      <vt:lpstr>Basic ARM Instructions</vt:lpstr>
      <vt:lpstr>Example 3:</vt:lpstr>
      <vt:lpstr>Example 3</vt:lpstr>
      <vt:lpstr>Example 4</vt:lpstr>
      <vt:lpstr>Example 4</vt:lpstr>
      <vt:lpstr>CONDITIONAL OPERATION</vt:lpstr>
      <vt:lpstr>PowerPoint Presentation</vt:lpstr>
      <vt:lpstr>PowerPoint Presentation</vt:lpstr>
      <vt:lpstr>PowerPoint Presentation</vt:lpstr>
      <vt:lpstr>PowerPoint Presentation</vt:lpstr>
      <vt:lpstr>SHIFTER OPERAND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1</vt:lpstr>
      <vt:lpstr>PowerPoint Presentation</vt:lpstr>
      <vt:lpstr>PowerPoint Presentation</vt:lpstr>
      <vt:lpstr>PowerPoint Presentation</vt:lpstr>
      <vt:lpstr>Example 2</vt:lpstr>
      <vt:lpstr>PowerPoint Presentation</vt:lpstr>
      <vt:lpstr>ADDRESSING MODES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1</vt:lpstr>
      <vt:lpstr>PowerPoint Presentation</vt:lpstr>
      <vt:lpstr>Example 2</vt:lpstr>
      <vt:lpstr>PowerPoint Presentation</vt:lpstr>
      <vt:lpstr>ASSEMBLY DIRECTIVE GROUP</vt:lpstr>
      <vt:lpstr>Assembler Directives</vt:lpstr>
      <vt:lpstr>&lt;label&gt; EQU &lt;expr&gt;</vt:lpstr>
      <vt:lpstr>AREA &lt;name&gt;, &lt;atr&gt; &lt;atr&gt;, ENTRY, END</vt:lpstr>
      <vt:lpstr>&lt;label&gt; DCD &lt;expr&gt;</vt:lpstr>
      <vt:lpstr>&lt;label&gt; DCW/DCB &lt;expr&gt;, ALIGN</vt:lpstr>
      <vt:lpstr>DATA TRANSFER GROUP</vt:lpstr>
      <vt:lpstr>MOV&lt;cond&gt;&lt;s&gt; &lt;Rd&gt;,&lt;Shifter Operand&gt;</vt:lpstr>
      <vt:lpstr>MVN&lt;cond&gt;&lt;s&gt; &lt;Rd&gt;,&lt;Shifter Operand&gt;</vt:lpstr>
      <vt:lpstr>LDR&lt;cond&gt; &lt;Rd&gt;,&lt;addressing_mode&gt;</vt:lpstr>
      <vt:lpstr>PowerPoint Presentation</vt:lpstr>
      <vt:lpstr>LDR&lt;cond&gt; &lt;Rd&gt;,&lt;label&gt; LDR&lt;cond&gt; &lt;Rd&gt;,=&lt;label&gt; </vt:lpstr>
      <vt:lpstr>STR&lt;cond&gt; &lt;Rs&gt;,&lt;addressing_mode&gt;</vt:lpstr>
      <vt:lpstr>STR&lt;cond&gt; &lt;Rd&gt;,&lt;label&gt; </vt:lpstr>
      <vt:lpstr>LDM&lt;cond&gt; Rs&lt;!&gt;, &lt;list of Rd&gt;</vt:lpstr>
      <vt:lpstr>PowerPoint Presentation</vt:lpstr>
      <vt:lpstr>PowerPoint Presentation</vt:lpstr>
      <vt:lpstr>STM&lt;cond&gt;&lt;Rd&gt;&lt;!&gt;, &lt;list of Rs&gt;</vt:lpstr>
      <vt:lpstr>PowerPoint Presentation</vt:lpstr>
      <vt:lpstr>Example 1</vt:lpstr>
      <vt:lpstr>Example 1</vt:lpstr>
      <vt:lpstr>Example 2</vt:lpstr>
      <vt:lpstr>Example 2</vt:lpstr>
      <vt:lpstr>Example 3</vt:lpstr>
      <vt:lpstr>Example 3</vt:lpstr>
      <vt:lpstr>ARITHMETIC GROUP</vt:lpstr>
      <vt:lpstr>ADD&lt;cond&gt;&lt;s&gt; &lt;Rd&gt;,&lt;Rs1&gt;,&lt;Shift Operand&gt;</vt:lpstr>
      <vt:lpstr>ADC&lt;cond&gt;&lt;s&gt; &lt;Rd&gt;,&lt;Rs1&gt;,&lt;Shift Operand&gt;</vt:lpstr>
      <vt:lpstr>SUB&lt;cond&gt;&lt;s&gt; &lt;Rd&gt;,&lt;Rs1&gt;,&lt;Shift Operand&gt;</vt:lpstr>
      <vt:lpstr>SBC&lt;cond&gt;&lt;s&gt; &lt;Rd&gt;,&lt;Rs1&gt;,&lt;Shift Operand&gt;</vt:lpstr>
      <vt:lpstr>MUL&lt;cond&gt;&lt;s&gt; &lt;Rd&gt;,&lt;Rs1&gt;,&lt;Shift Operand&gt;</vt:lpstr>
      <vt:lpstr>LOGICAL OPERATION</vt:lpstr>
      <vt:lpstr>AND, EOR, ORR, BIC &lt;cond&gt;&lt;s&gt; &lt;Rd&gt;,&lt;Rs1&gt;,&lt;Shift Operand&gt;</vt:lpstr>
      <vt:lpstr>Example 1</vt:lpstr>
      <vt:lpstr>PowerPoint Presentation</vt:lpstr>
      <vt:lpstr>Example 2</vt:lpstr>
      <vt:lpstr>PowerPoint Presentation</vt:lpstr>
      <vt:lpstr>Example 3</vt:lpstr>
      <vt:lpstr>PowerPoint Presentation</vt:lpstr>
      <vt:lpstr>COMPARISON GROUP</vt:lpstr>
      <vt:lpstr>Comparison Group</vt:lpstr>
      <vt:lpstr>CMP&lt;cond&gt; &lt;Rn&gt;,&lt;shifter operand&gt;</vt:lpstr>
      <vt:lpstr>TST &lt;cond&gt; &lt;Rn&gt;,&lt;shifter_operand&gt;</vt:lpstr>
      <vt:lpstr>TEQ &lt;cond&gt;&lt;Rn&gt;,&lt;shifter_operand&gt;</vt:lpstr>
      <vt:lpstr>FLOW CONTROL GROUP</vt:lpstr>
      <vt:lpstr>Flow Control Group</vt:lpstr>
      <vt:lpstr>Flow Control Group</vt:lpstr>
      <vt:lpstr>B&lt;cond&gt; &lt;target address&gt;</vt:lpstr>
      <vt:lpstr>B&lt;cond&gt; &lt;target address&gt;</vt:lpstr>
      <vt:lpstr>Accessing items in an table or array</vt:lpstr>
      <vt:lpstr>Accessing items in an table or array</vt:lpstr>
      <vt:lpstr>Accessing items in an table or array</vt:lpstr>
      <vt:lpstr>Accessing items in an table or array</vt:lpstr>
      <vt:lpstr>If-Else Statements</vt:lpstr>
      <vt:lpstr>If-Else Statements</vt:lpstr>
      <vt:lpstr>While Statements</vt:lpstr>
      <vt:lpstr>Example 1</vt:lpstr>
      <vt:lpstr>Example 1</vt:lpstr>
      <vt:lpstr>Example 1</vt:lpstr>
      <vt:lpstr>Example 2</vt:lpstr>
      <vt:lpstr>Example 2</vt:lpstr>
      <vt:lpstr>Example 2</vt:lpstr>
      <vt:lpstr>Example 2</vt:lpstr>
      <vt:lpstr>Example 3</vt:lpstr>
      <vt:lpstr>Example 3</vt:lpstr>
      <vt:lpstr>Example 3</vt:lpstr>
      <vt:lpstr>SIMULATION USING KEIL uVISION (EXTRA)</vt:lpstr>
      <vt:lpstr>Verifying your code through a Simulator</vt:lpstr>
      <vt:lpstr>Step 1: Download the emulator</vt:lpstr>
      <vt:lpstr>Step 2: Create your project</vt:lpstr>
      <vt:lpstr>Step 3: Select Device</vt:lpstr>
      <vt:lpstr>Step 4: Write your assembly code</vt:lpstr>
      <vt:lpstr>Step 5: Setting the environment</vt:lpstr>
      <vt:lpstr>Step 5: Setting the environment</vt:lpstr>
      <vt:lpstr>Step 6: Assembling your program</vt:lpstr>
      <vt:lpstr>Debugging Using the .O and .LST File</vt:lpstr>
      <vt:lpstr>MAP File</vt:lpstr>
      <vt:lpstr>MAP File</vt:lpstr>
      <vt:lpstr>Step 7: Running and Debugging</vt:lpstr>
      <vt:lpstr>Step 7: Running and Debugging</vt:lpstr>
      <vt:lpstr>Step 7: Running and Debugging</vt:lpstr>
      <vt:lpstr>Step 7: Running and Debugging</vt:lpstr>
      <vt:lpstr>Step 7: Running and Debugging</vt:lpstr>
      <vt:lpstr>Step 7: Running and Debugging</vt:lpstr>
      <vt:lpstr>Step 7: Running and Debugging</vt:lpstr>
      <vt:lpstr>Step 7: Running and Debugging</vt:lpstr>
      <vt:lpstr>Step 7: Running and Debugging</vt:lpstr>
      <vt:lpstr>Step 7: Running and Debugging</vt:lpstr>
    </vt:vector>
  </TitlesOfParts>
  <Company>utar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and Simulating your first assembly code  for ARM Processors</dc:title>
  <dc:creator>thkhoon</dc:creator>
  <cp:lastModifiedBy>Madhavan A/L Balan Nair</cp:lastModifiedBy>
  <cp:revision>485</cp:revision>
  <cp:lastPrinted>2011-07-12T02:45:24Z</cp:lastPrinted>
  <dcterms:created xsi:type="dcterms:W3CDTF">2011-05-19T09:23:23Z</dcterms:created>
  <dcterms:modified xsi:type="dcterms:W3CDTF">2017-07-14T01:20:49Z</dcterms:modified>
</cp:coreProperties>
</file>