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7" r:id="rId1"/>
  </p:sldMasterIdLst>
  <p:notesMasterIdLst>
    <p:notesMasterId r:id="rId76"/>
  </p:notesMasterIdLst>
  <p:handoutMasterIdLst>
    <p:handoutMasterId r:id="rId77"/>
  </p:handoutMasterIdLst>
  <p:sldIdLst>
    <p:sldId id="256" r:id="rId2"/>
    <p:sldId id="259" r:id="rId3"/>
    <p:sldId id="260" r:id="rId4"/>
    <p:sldId id="261" r:id="rId5"/>
    <p:sldId id="262" r:id="rId6"/>
    <p:sldId id="351" r:id="rId7"/>
    <p:sldId id="263" r:id="rId8"/>
    <p:sldId id="264" r:id="rId9"/>
    <p:sldId id="257" r:id="rId10"/>
    <p:sldId id="326" r:id="rId11"/>
    <p:sldId id="258" r:id="rId12"/>
    <p:sldId id="265" r:id="rId13"/>
    <p:sldId id="266" r:id="rId14"/>
    <p:sldId id="267" r:id="rId15"/>
    <p:sldId id="268" r:id="rId16"/>
    <p:sldId id="269" r:id="rId17"/>
    <p:sldId id="270" r:id="rId18"/>
    <p:sldId id="271" r:id="rId19"/>
    <p:sldId id="280" r:id="rId20"/>
    <p:sldId id="334" r:id="rId21"/>
    <p:sldId id="331" r:id="rId22"/>
    <p:sldId id="281" r:id="rId23"/>
    <p:sldId id="332" r:id="rId24"/>
    <p:sldId id="283" r:id="rId25"/>
    <p:sldId id="335" r:id="rId26"/>
    <p:sldId id="282" r:id="rId27"/>
    <p:sldId id="312" r:id="rId28"/>
    <p:sldId id="329" r:id="rId29"/>
    <p:sldId id="353" r:id="rId30"/>
    <p:sldId id="284" r:id="rId31"/>
    <p:sldId id="285" r:id="rId32"/>
    <p:sldId id="288" r:id="rId33"/>
    <p:sldId id="338" r:id="rId34"/>
    <p:sldId id="337" r:id="rId35"/>
    <p:sldId id="313" r:id="rId36"/>
    <p:sldId id="314" r:id="rId37"/>
    <p:sldId id="320" r:id="rId38"/>
    <p:sldId id="290" r:id="rId39"/>
    <p:sldId id="352" r:id="rId40"/>
    <p:sldId id="339" r:id="rId41"/>
    <p:sldId id="289" r:id="rId42"/>
    <p:sldId id="349" r:id="rId43"/>
    <p:sldId id="315" r:id="rId44"/>
    <p:sldId id="316" r:id="rId45"/>
    <p:sldId id="291" r:id="rId46"/>
    <p:sldId id="321" r:id="rId47"/>
    <p:sldId id="292" r:id="rId48"/>
    <p:sldId id="295" r:id="rId49"/>
    <p:sldId id="340" r:id="rId50"/>
    <p:sldId id="350" r:id="rId51"/>
    <p:sldId id="317" r:id="rId52"/>
    <p:sldId id="293" r:id="rId53"/>
    <p:sldId id="318" r:id="rId54"/>
    <p:sldId id="322" r:id="rId55"/>
    <p:sldId id="341" r:id="rId56"/>
    <p:sldId id="342" r:id="rId57"/>
    <p:sldId id="296" r:id="rId58"/>
    <p:sldId id="298" r:id="rId59"/>
    <p:sldId id="297" r:id="rId60"/>
    <p:sldId id="299" r:id="rId61"/>
    <p:sldId id="300" r:id="rId62"/>
    <p:sldId id="343" r:id="rId63"/>
    <p:sldId id="344" r:id="rId64"/>
    <p:sldId id="345" r:id="rId65"/>
    <p:sldId id="346" r:id="rId66"/>
    <p:sldId id="301" r:id="rId67"/>
    <p:sldId id="333" r:id="rId68"/>
    <p:sldId id="323" r:id="rId69"/>
    <p:sldId id="324" r:id="rId70"/>
    <p:sldId id="325" r:id="rId71"/>
    <p:sldId id="336" r:id="rId72"/>
    <p:sldId id="347" r:id="rId73"/>
    <p:sldId id="348" r:id="rId74"/>
    <p:sldId id="330" r:id="rId75"/>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86" autoAdjust="0"/>
    <p:restoredTop sz="90929"/>
  </p:normalViewPr>
  <p:slideViewPr>
    <p:cSldViewPr>
      <p:cViewPr varScale="1">
        <p:scale>
          <a:sx n="70" d="100"/>
          <a:sy n="70" d="100"/>
        </p:scale>
        <p:origin x="-1362"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Lst>
  </p:outlineViewPr>
  <p:notesTextViewPr>
    <p:cViewPr>
      <p:scale>
        <a:sx n="100" d="100"/>
        <a:sy n="100" d="100"/>
      </p:scale>
      <p:origin x="0" y="0"/>
    </p:cViewPr>
  </p:notesTextViewPr>
  <p:sorterViewPr>
    <p:cViewPr>
      <p:scale>
        <a:sx n="50" d="100"/>
        <a:sy n="50" d="100"/>
      </p:scale>
      <p:origin x="0" y="168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4.xml"/><Relationship Id="rId18" Type="http://schemas.openxmlformats.org/officeDocument/2006/relationships/slide" Target="slides/slide19.xml"/><Relationship Id="rId26" Type="http://schemas.openxmlformats.org/officeDocument/2006/relationships/slide" Target="slides/slide38.xml"/><Relationship Id="rId39" Type="http://schemas.openxmlformats.org/officeDocument/2006/relationships/slide" Target="slides/slide66.xml"/><Relationship Id="rId3" Type="http://schemas.openxmlformats.org/officeDocument/2006/relationships/slide" Target="slides/slide3.xml"/><Relationship Id="rId21" Type="http://schemas.openxmlformats.org/officeDocument/2006/relationships/slide" Target="slides/slide26.xml"/><Relationship Id="rId34" Type="http://schemas.openxmlformats.org/officeDocument/2006/relationships/slide" Target="slides/slide57.xml"/><Relationship Id="rId7" Type="http://schemas.openxmlformats.org/officeDocument/2006/relationships/slide" Target="slides/slide7.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37.xml"/><Relationship Id="rId33" Type="http://schemas.openxmlformats.org/officeDocument/2006/relationships/slide" Target="slides/slide54.xml"/><Relationship Id="rId38" Type="http://schemas.openxmlformats.org/officeDocument/2006/relationships/slide" Target="slides/slide61.xml"/><Relationship Id="rId2" Type="http://schemas.openxmlformats.org/officeDocument/2006/relationships/slide" Target="slides/slide2.xml"/><Relationship Id="rId16" Type="http://schemas.openxmlformats.org/officeDocument/2006/relationships/slide" Target="slides/slide17.xml"/><Relationship Id="rId20" Type="http://schemas.openxmlformats.org/officeDocument/2006/relationships/slide" Target="slides/slide24.xml"/><Relationship Id="rId29" Type="http://schemas.openxmlformats.org/officeDocument/2006/relationships/slide" Target="slides/slide46.xml"/><Relationship Id="rId41" Type="http://schemas.openxmlformats.org/officeDocument/2006/relationships/slide" Target="slides/slide70.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2.xml"/><Relationship Id="rId24" Type="http://schemas.openxmlformats.org/officeDocument/2006/relationships/slide" Target="slides/slide32.xml"/><Relationship Id="rId32" Type="http://schemas.openxmlformats.org/officeDocument/2006/relationships/slide" Target="slides/slide52.xml"/><Relationship Id="rId37" Type="http://schemas.openxmlformats.org/officeDocument/2006/relationships/slide" Target="slides/slide60.xml"/><Relationship Id="rId40" Type="http://schemas.openxmlformats.org/officeDocument/2006/relationships/slide" Target="slides/slide69.xml"/><Relationship Id="rId5" Type="http://schemas.openxmlformats.org/officeDocument/2006/relationships/slide" Target="slides/slide5.xml"/><Relationship Id="rId15" Type="http://schemas.openxmlformats.org/officeDocument/2006/relationships/slide" Target="slides/slide16.xml"/><Relationship Id="rId23" Type="http://schemas.openxmlformats.org/officeDocument/2006/relationships/slide" Target="slides/slide31.xml"/><Relationship Id="rId28" Type="http://schemas.openxmlformats.org/officeDocument/2006/relationships/slide" Target="slides/slide45.xml"/><Relationship Id="rId36" Type="http://schemas.openxmlformats.org/officeDocument/2006/relationships/slide" Target="slides/slide59.xml"/><Relationship Id="rId10" Type="http://schemas.openxmlformats.org/officeDocument/2006/relationships/slide" Target="slides/slide11.xml"/><Relationship Id="rId19" Type="http://schemas.openxmlformats.org/officeDocument/2006/relationships/slide" Target="slides/slide22.xml"/><Relationship Id="rId31" Type="http://schemas.openxmlformats.org/officeDocument/2006/relationships/slide" Target="slides/slide48.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5.xml"/><Relationship Id="rId22" Type="http://schemas.openxmlformats.org/officeDocument/2006/relationships/slide" Target="slides/slide30.xml"/><Relationship Id="rId27" Type="http://schemas.openxmlformats.org/officeDocument/2006/relationships/slide" Target="slides/slide41.xml"/><Relationship Id="rId30" Type="http://schemas.openxmlformats.org/officeDocument/2006/relationships/slide" Target="slides/slide47.xml"/><Relationship Id="rId35"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1026"/>
          <p:cNvSpPr>
            <a:spLocks noGrp="1" noChangeArrowheads="1"/>
          </p:cNvSpPr>
          <p:nvPr>
            <p:ph type="hdr" sz="quarter"/>
          </p:nvPr>
        </p:nvSpPr>
        <p:spPr bwMode="auto">
          <a:xfrm>
            <a:off x="0"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39" tIns="49472" rIns="95139" bIns="49472" numCol="1" anchor="t" anchorCtr="0" compatLnSpc="1">
            <a:prstTxWarp prst="textNoShape">
              <a:avLst/>
            </a:prstTxWarp>
          </a:bodyPr>
          <a:lstStyle>
            <a:lvl1pPr>
              <a:defRPr sz="1300"/>
            </a:lvl1pPr>
          </a:lstStyle>
          <a:p>
            <a:pPr>
              <a:defRPr/>
            </a:pPr>
            <a:endParaRPr lang="en-US" altLang="en-US"/>
          </a:p>
        </p:txBody>
      </p:sp>
      <p:sp>
        <p:nvSpPr>
          <p:cNvPr id="84995" name="Rectangle 1027"/>
          <p:cNvSpPr>
            <a:spLocks noGrp="1" noChangeArrowheads="1"/>
          </p:cNvSpPr>
          <p:nvPr>
            <p:ph type="dt" sz="quarter" idx="1"/>
          </p:nvPr>
        </p:nvSpPr>
        <p:spPr bwMode="auto">
          <a:xfrm>
            <a:off x="4145280"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39" tIns="49472" rIns="95139" bIns="49472" numCol="1" anchor="t" anchorCtr="0" compatLnSpc="1">
            <a:prstTxWarp prst="textNoShape">
              <a:avLst/>
            </a:prstTxWarp>
          </a:bodyPr>
          <a:lstStyle>
            <a:lvl1pPr algn="r">
              <a:defRPr sz="1300"/>
            </a:lvl1pPr>
          </a:lstStyle>
          <a:p>
            <a:pPr>
              <a:defRPr/>
            </a:pPr>
            <a:endParaRPr lang="en-US" altLang="en-US"/>
          </a:p>
        </p:txBody>
      </p:sp>
      <p:sp>
        <p:nvSpPr>
          <p:cNvPr id="84996" name="Rectangle 1028"/>
          <p:cNvSpPr>
            <a:spLocks noGrp="1" noChangeArrowheads="1"/>
          </p:cNvSpPr>
          <p:nvPr>
            <p:ph type="ftr" sz="quarter" idx="2"/>
          </p:nvPr>
        </p:nvSpPr>
        <p:spPr bwMode="auto">
          <a:xfrm>
            <a:off x="0" y="912114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39" tIns="49472" rIns="95139" bIns="49472" numCol="1" anchor="b" anchorCtr="0" compatLnSpc="1">
            <a:prstTxWarp prst="textNoShape">
              <a:avLst/>
            </a:prstTxWarp>
          </a:bodyPr>
          <a:lstStyle>
            <a:lvl1pPr>
              <a:defRPr sz="1300"/>
            </a:lvl1pPr>
          </a:lstStyle>
          <a:p>
            <a:pPr>
              <a:defRPr/>
            </a:pPr>
            <a:endParaRPr lang="en-US" altLang="en-US"/>
          </a:p>
        </p:txBody>
      </p:sp>
      <p:sp>
        <p:nvSpPr>
          <p:cNvPr id="84997" name="Rectangle 1029"/>
          <p:cNvSpPr>
            <a:spLocks noGrp="1" noChangeArrowheads="1"/>
          </p:cNvSpPr>
          <p:nvPr>
            <p:ph type="sldNum" sz="quarter" idx="3"/>
          </p:nvPr>
        </p:nvSpPr>
        <p:spPr bwMode="auto">
          <a:xfrm>
            <a:off x="4145280" y="912114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39" tIns="49472" rIns="95139" bIns="49472" numCol="1" anchor="b" anchorCtr="0" compatLnSpc="1">
            <a:prstTxWarp prst="textNoShape">
              <a:avLst/>
            </a:prstTxWarp>
          </a:bodyPr>
          <a:lstStyle>
            <a:lvl1pPr algn="r">
              <a:defRPr sz="1300" smtClean="0"/>
            </a:lvl1pPr>
          </a:lstStyle>
          <a:p>
            <a:pPr>
              <a:defRPr/>
            </a:pPr>
            <a:fld id="{3D8CECF1-9AB7-4D86-83A7-1D411A877CB0}" type="slidenum">
              <a:rPr lang="en-US" altLang="en-US"/>
              <a:pPr>
                <a:defRPr/>
              </a:pPr>
              <a:t>‹#›</a:t>
            </a:fld>
            <a:endParaRPr lang="en-US" altLang="en-US"/>
          </a:p>
        </p:txBody>
      </p:sp>
    </p:spTree>
    <p:extLst>
      <p:ext uri="{BB962C8B-B14F-4D97-AF65-F5344CB8AC3E}">
        <p14:creationId xmlns:p14="http://schemas.microsoft.com/office/powerpoint/2010/main" val="28668226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39" tIns="49472" rIns="95139" bIns="49472" numCol="1" anchor="t" anchorCtr="0" compatLnSpc="1">
            <a:prstTxWarp prst="textNoShape">
              <a:avLst/>
            </a:prstTxWarp>
          </a:bodyPr>
          <a:lstStyle>
            <a:lvl1pPr>
              <a:defRPr sz="1300"/>
            </a:lvl1pPr>
          </a:lstStyle>
          <a:p>
            <a:pPr>
              <a:defRPr/>
            </a:pPr>
            <a:endParaRPr lang="en-US" altLang="en-US"/>
          </a:p>
        </p:txBody>
      </p:sp>
      <p:sp>
        <p:nvSpPr>
          <p:cNvPr id="83971" name="Rectangle 3"/>
          <p:cNvSpPr>
            <a:spLocks noGrp="1" noChangeArrowheads="1"/>
          </p:cNvSpPr>
          <p:nvPr>
            <p:ph type="dt" idx="1"/>
          </p:nvPr>
        </p:nvSpPr>
        <p:spPr bwMode="auto">
          <a:xfrm>
            <a:off x="4145280"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39" tIns="49472" rIns="95139" bIns="49472" numCol="1" anchor="t" anchorCtr="0" compatLnSpc="1">
            <a:prstTxWarp prst="textNoShape">
              <a:avLst/>
            </a:prstTxWarp>
          </a:bodyPr>
          <a:lstStyle>
            <a:lvl1pPr algn="r">
              <a:defRPr sz="130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3" name="Rectangle 5"/>
          <p:cNvSpPr>
            <a:spLocks noGrp="1" noChangeArrowheads="1"/>
          </p:cNvSpPr>
          <p:nvPr>
            <p:ph type="body" sz="quarter" idx="3"/>
          </p:nvPr>
        </p:nvSpPr>
        <p:spPr bwMode="auto">
          <a:xfrm>
            <a:off x="975360" y="4560570"/>
            <a:ext cx="5364480" cy="43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39" tIns="49472" rIns="95139" bIns="49472"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83974" name="Rectangle 6"/>
          <p:cNvSpPr>
            <a:spLocks noGrp="1" noChangeArrowheads="1"/>
          </p:cNvSpPr>
          <p:nvPr>
            <p:ph type="ftr" sz="quarter" idx="4"/>
          </p:nvPr>
        </p:nvSpPr>
        <p:spPr bwMode="auto">
          <a:xfrm>
            <a:off x="0" y="912114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39" tIns="49472" rIns="95139" bIns="49472" numCol="1" anchor="b" anchorCtr="0" compatLnSpc="1">
            <a:prstTxWarp prst="textNoShape">
              <a:avLst/>
            </a:prstTxWarp>
          </a:bodyPr>
          <a:lstStyle>
            <a:lvl1pPr>
              <a:defRPr sz="1300"/>
            </a:lvl1pPr>
          </a:lstStyle>
          <a:p>
            <a:pPr>
              <a:defRPr/>
            </a:pPr>
            <a:endParaRPr lang="en-US" altLang="en-US"/>
          </a:p>
        </p:txBody>
      </p:sp>
      <p:sp>
        <p:nvSpPr>
          <p:cNvPr id="83975" name="Rectangle 7"/>
          <p:cNvSpPr>
            <a:spLocks noGrp="1" noChangeArrowheads="1"/>
          </p:cNvSpPr>
          <p:nvPr>
            <p:ph type="sldNum" sz="quarter" idx="5"/>
          </p:nvPr>
        </p:nvSpPr>
        <p:spPr bwMode="auto">
          <a:xfrm>
            <a:off x="4145280" y="912114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39" tIns="49472" rIns="95139" bIns="49472" numCol="1" anchor="b" anchorCtr="0" compatLnSpc="1">
            <a:prstTxWarp prst="textNoShape">
              <a:avLst/>
            </a:prstTxWarp>
          </a:bodyPr>
          <a:lstStyle>
            <a:lvl1pPr algn="r">
              <a:defRPr sz="1300" smtClean="0"/>
            </a:lvl1pPr>
          </a:lstStyle>
          <a:p>
            <a:pPr>
              <a:defRPr/>
            </a:pPr>
            <a:fld id="{A5BE0A5C-4B3E-45B2-A666-509030DDB97C}" type="slidenum">
              <a:rPr lang="en-US" altLang="en-US"/>
              <a:pPr>
                <a:defRPr/>
              </a:pPr>
              <a:t>‹#›</a:t>
            </a:fld>
            <a:endParaRPr lang="en-US" altLang="en-US"/>
          </a:p>
        </p:txBody>
      </p:sp>
    </p:spTree>
    <p:extLst>
      <p:ext uri="{BB962C8B-B14F-4D97-AF65-F5344CB8AC3E}">
        <p14:creationId xmlns:p14="http://schemas.microsoft.com/office/powerpoint/2010/main" val="23295630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F2ECBA11-BDD4-4CB0-B60B-50A59984C3F3}" type="slidenum">
              <a:rPr lang="en-US" altLang="en-US" sz="1300"/>
              <a:pPr/>
              <a:t>1</a:t>
            </a:fld>
            <a:endParaRPr lang="en-US" altLang="en-US" sz="13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37BB90BB-0DC1-49D3-9DD3-CBD7E515F6B3}" type="slidenum">
              <a:rPr lang="en-US" altLang="en-US" sz="1300"/>
              <a:pPr/>
              <a:t>11</a:t>
            </a:fld>
            <a:endParaRPr lang="en-US" altLang="en-US" sz="13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D7222A34-A100-4F3D-B204-1F745AFA6155}" type="slidenum">
              <a:rPr lang="en-US" altLang="en-US" sz="1300"/>
              <a:pPr/>
              <a:t>12</a:t>
            </a:fld>
            <a:endParaRPr lang="en-US" altLang="en-US" sz="13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6FFA588F-D06F-47EC-AFDC-D9834D4E16D1}" type="slidenum">
              <a:rPr lang="en-US" altLang="en-US" sz="1300"/>
              <a:pPr/>
              <a:t>13</a:t>
            </a:fld>
            <a:endParaRPr lang="en-US" altLang="en-US" sz="13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B34E7881-FA99-4F33-9771-96BDB3EA4A08}" type="slidenum">
              <a:rPr lang="en-US" altLang="en-US" sz="1300"/>
              <a:pPr/>
              <a:t>14</a:t>
            </a:fld>
            <a:endParaRPr lang="en-US" altLang="en-US" sz="13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009C7123-AEC0-4142-A709-14C6FA3E6009}" type="slidenum">
              <a:rPr lang="en-US" altLang="en-US" sz="1300"/>
              <a:pPr/>
              <a:t>15</a:t>
            </a:fld>
            <a:endParaRPr lang="en-US" altLang="en-US" sz="13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30C264A4-9162-4999-9862-8291A537F916}" type="slidenum">
              <a:rPr lang="en-US" altLang="en-US" sz="1300"/>
              <a:pPr/>
              <a:t>16</a:t>
            </a:fld>
            <a:endParaRPr lang="en-US" altLang="en-US" sz="13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153B0457-128D-42D3-A8EA-FB8E6D64E01C}" type="slidenum">
              <a:rPr lang="en-US" altLang="en-US" sz="1300"/>
              <a:pPr/>
              <a:t>17</a:t>
            </a:fld>
            <a:endParaRPr lang="en-US" altLang="en-US" sz="13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31A31777-A6A7-4002-A1C5-4C24AF86D105}" type="slidenum">
              <a:rPr lang="en-US" altLang="en-US" sz="1300"/>
              <a:pPr/>
              <a:t>18</a:t>
            </a:fld>
            <a:endParaRPr lang="en-US" altLang="en-US" sz="13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F87EC388-ECC6-405D-8B24-8FA48B9FD458}" type="slidenum">
              <a:rPr lang="en-US" altLang="en-US" sz="1300"/>
              <a:pPr/>
              <a:t>19</a:t>
            </a:fld>
            <a:endParaRPr lang="en-US" altLang="en-US" sz="13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1BAA9FBB-5ECB-4941-B794-ADB4EEA706C9}" type="slidenum">
              <a:rPr lang="en-US" altLang="en-US" sz="1300"/>
              <a:pPr/>
              <a:t>22</a:t>
            </a:fld>
            <a:endParaRPr lang="en-US" altLang="en-US" sz="13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D4094937-35F3-4679-BDC4-6E5A513B122E}" type="slidenum">
              <a:rPr lang="en-US" altLang="en-US" sz="1300"/>
              <a:pPr/>
              <a:t>2</a:t>
            </a:fld>
            <a:endParaRPr lang="en-US" altLang="en-US" sz="13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E2CBE2AD-4035-4443-A547-4E4C7FBF4A92}" type="slidenum">
              <a:rPr lang="en-US" altLang="en-US" sz="1300"/>
              <a:pPr/>
              <a:t>24</a:t>
            </a:fld>
            <a:endParaRPr lang="en-US" altLang="en-US" sz="13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BACC370D-7854-4050-BC3B-1F9239D8EADC}" type="slidenum">
              <a:rPr lang="en-US" altLang="en-US" sz="1300"/>
              <a:pPr/>
              <a:t>26</a:t>
            </a:fld>
            <a:endParaRPr lang="en-US" altLang="en-US" sz="13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C25F73C1-4186-4A69-AE54-680C6CEF03D1}" type="slidenum">
              <a:rPr lang="en-US" altLang="en-US" sz="1300"/>
              <a:pPr/>
              <a:t>27</a:t>
            </a:fld>
            <a:endParaRPr lang="en-US" altLang="en-US" sz="13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AAC1B79C-3169-407C-9A19-2874D10DBC48}" type="slidenum">
              <a:rPr lang="en-US" altLang="en-US" sz="1300"/>
              <a:pPr/>
              <a:t>30</a:t>
            </a:fld>
            <a:endParaRPr lang="en-US" altLang="en-US" sz="13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93F49DA4-709F-4153-AD93-2F9407BEB4BB}" type="slidenum">
              <a:rPr lang="en-US" altLang="en-US" sz="1300"/>
              <a:pPr/>
              <a:t>31</a:t>
            </a:fld>
            <a:endParaRPr lang="en-US" altLang="en-US" sz="1300"/>
          </a:p>
        </p:txBody>
      </p:sp>
      <p:sp>
        <p:nvSpPr>
          <p:cNvPr id="57347" name="Rectangle 1026"/>
          <p:cNvSpPr>
            <a:spLocks noGrp="1" noRot="1" noChangeAspect="1" noChangeArrowheads="1" noTextEdit="1"/>
          </p:cNvSpPr>
          <p:nvPr>
            <p:ph type="sldImg"/>
          </p:nvPr>
        </p:nvSpPr>
        <p:spPr>
          <a:ln/>
        </p:spPr>
      </p:sp>
      <p:sp>
        <p:nvSpPr>
          <p:cNvPr id="57348" name="Rectangle 1027"/>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81126F96-5B2D-4B2F-8A87-79EE641AB7E4}" type="slidenum">
              <a:rPr lang="en-US" altLang="en-US" sz="1300"/>
              <a:pPr/>
              <a:t>32</a:t>
            </a:fld>
            <a:endParaRPr lang="en-US" altLang="en-US" sz="13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4973C018-E991-48EE-98EE-9FE68627D832}" type="slidenum">
              <a:rPr lang="en-US" altLang="en-US" sz="1300"/>
              <a:pPr/>
              <a:t>35</a:t>
            </a:fld>
            <a:endParaRPr lang="en-US" altLang="en-US" sz="13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85A45ECF-2D56-4AE2-8EEC-EE89A7ADD6AA}" type="slidenum">
              <a:rPr lang="en-US" altLang="en-US" sz="1300"/>
              <a:pPr/>
              <a:t>36</a:t>
            </a:fld>
            <a:endParaRPr lang="en-US" altLang="en-US" sz="13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5F405A4C-30FF-4F1E-A0BD-430175DC9399}" type="slidenum">
              <a:rPr lang="en-US" altLang="en-US" sz="1300"/>
              <a:pPr/>
              <a:t>38</a:t>
            </a:fld>
            <a:endParaRPr lang="en-US" altLang="en-US" sz="13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37696B74-3B25-4312-B862-E04271D5C8A5}" type="slidenum">
              <a:rPr lang="en-US" altLang="en-US" sz="1300"/>
              <a:pPr/>
              <a:t>41</a:t>
            </a:fld>
            <a:endParaRPr lang="en-US" altLang="en-US" sz="13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635CEE85-F636-42CC-BD65-49DB01553966}" type="slidenum">
              <a:rPr lang="en-US" altLang="en-US" sz="1300"/>
              <a:pPr/>
              <a:t>3</a:t>
            </a:fld>
            <a:endParaRPr lang="en-US" altLang="en-US" sz="130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30D95C7D-7FB9-4E3A-8784-8493F59A6F7E}" type="slidenum">
              <a:rPr lang="en-US" altLang="en-US" sz="1300"/>
              <a:pPr/>
              <a:t>43</a:t>
            </a:fld>
            <a:endParaRPr lang="en-US" altLang="en-US" sz="13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4108EC39-3EE0-49F7-BC4E-D67E43162C03}" type="slidenum">
              <a:rPr lang="en-US" altLang="en-US" sz="1300"/>
              <a:pPr/>
              <a:t>44</a:t>
            </a:fld>
            <a:endParaRPr lang="en-US" altLang="en-US" sz="13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DB5DE043-D2DA-44BD-AFA8-F2A5B416E6E6}" type="slidenum">
              <a:rPr lang="en-US" altLang="en-US" sz="1300"/>
              <a:pPr/>
              <a:t>45</a:t>
            </a:fld>
            <a:endParaRPr lang="en-US" altLang="en-US" sz="13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CDBADD53-1BAE-4918-A379-0FF25AC91813}" type="slidenum">
              <a:rPr lang="en-US" altLang="en-US" sz="1300"/>
              <a:pPr/>
              <a:t>47</a:t>
            </a:fld>
            <a:endParaRPr lang="en-US" altLang="en-US" sz="13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AC077D5B-E1AE-4222-88EB-FDEE476AB618}" type="slidenum">
              <a:rPr lang="en-US" altLang="en-US" sz="1300"/>
              <a:pPr/>
              <a:t>48</a:t>
            </a:fld>
            <a:endParaRPr lang="en-US" altLang="en-US" sz="13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D19844BA-550F-4C1E-9586-0145DC9B330D}" type="slidenum">
              <a:rPr lang="en-US" altLang="en-US" sz="1300"/>
              <a:pPr/>
              <a:t>51</a:t>
            </a:fld>
            <a:endParaRPr lang="en-US" altLang="en-US" sz="13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C7B83405-DFD9-4619-B6A6-F3E97798CDBF}" type="slidenum">
              <a:rPr lang="en-US" altLang="en-US" sz="1300"/>
              <a:pPr/>
              <a:t>52</a:t>
            </a:fld>
            <a:endParaRPr lang="en-US" altLang="en-US" sz="13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6473E421-F835-4B92-9694-D420A85C684D}" type="slidenum">
              <a:rPr lang="en-US" altLang="en-US" sz="1300"/>
              <a:pPr/>
              <a:t>53</a:t>
            </a:fld>
            <a:endParaRPr lang="en-US" altLang="en-US" sz="13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0EB6CBF4-BD53-4CD4-A36B-BC07E0C6E40C}" type="slidenum">
              <a:rPr lang="en-US" altLang="en-US" sz="1300"/>
              <a:pPr/>
              <a:t>57</a:t>
            </a:fld>
            <a:endParaRPr lang="en-US" altLang="en-US" sz="130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BCE0D3B4-AE89-4B05-AD78-D09ABC887961}" type="slidenum">
              <a:rPr lang="en-US" altLang="en-US" sz="1300"/>
              <a:pPr/>
              <a:t>58</a:t>
            </a:fld>
            <a:endParaRPr lang="en-US" altLang="en-US" sz="130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16FAACC7-084B-4822-9EA8-EFEAE342E60E}" type="slidenum">
              <a:rPr lang="en-US" altLang="en-US" sz="1300"/>
              <a:pPr/>
              <a:t>4</a:t>
            </a:fld>
            <a:endParaRPr lang="en-US" altLang="en-US" sz="130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248B5BA3-1293-42E0-92ED-E72185CFF79C}" type="slidenum">
              <a:rPr lang="en-US" altLang="en-US" sz="1300"/>
              <a:pPr/>
              <a:t>59</a:t>
            </a:fld>
            <a:endParaRPr lang="en-US" altLang="en-US" sz="130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0061B13E-D346-4A2A-A69E-D1992B0F9DCB}" type="slidenum">
              <a:rPr lang="en-US" altLang="en-US" sz="1300"/>
              <a:pPr/>
              <a:t>60</a:t>
            </a:fld>
            <a:endParaRPr lang="en-US" altLang="en-US" sz="130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1A8005C1-D082-4E3F-96B5-2EE946571FB1}" type="slidenum">
              <a:rPr lang="en-US" altLang="en-US" sz="1300"/>
              <a:pPr/>
              <a:t>61</a:t>
            </a:fld>
            <a:endParaRPr lang="en-US" altLang="en-US" sz="13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71709606-DCC3-4997-B918-43DA421670F2}" type="slidenum">
              <a:rPr lang="en-US" altLang="en-US" sz="1300"/>
              <a:pPr/>
              <a:t>66</a:t>
            </a:fld>
            <a:endParaRPr lang="en-US" altLang="en-US" sz="130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E2DE5E5A-9611-4ABB-853E-6E07481AC24D}" type="slidenum">
              <a:rPr lang="en-US" altLang="en-US" sz="1300"/>
              <a:pPr/>
              <a:t>5</a:t>
            </a:fld>
            <a:endParaRPr lang="en-US"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500">
                <a:solidFill>
                  <a:schemeClr val="tx1"/>
                </a:solidFill>
                <a:latin typeface="Times New Roman" pitchFamily="18" charset="0"/>
              </a:defRPr>
            </a:lvl1pPr>
            <a:lvl2pPr marL="785372" indent="-302066">
              <a:defRPr sz="2500">
                <a:solidFill>
                  <a:schemeClr val="tx1"/>
                </a:solidFill>
                <a:latin typeface="Times New Roman" pitchFamily="18" charset="0"/>
              </a:defRPr>
            </a:lvl2pPr>
            <a:lvl3pPr marL="1208265" indent="-241653">
              <a:defRPr sz="2500">
                <a:solidFill>
                  <a:schemeClr val="tx1"/>
                </a:solidFill>
                <a:latin typeface="Times New Roman" pitchFamily="18" charset="0"/>
              </a:defRPr>
            </a:lvl3pPr>
            <a:lvl4pPr marL="1691571" indent="-241653">
              <a:defRPr sz="2500">
                <a:solidFill>
                  <a:schemeClr val="tx1"/>
                </a:solidFill>
                <a:latin typeface="Times New Roman" pitchFamily="18" charset="0"/>
              </a:defRPr>
            </a:lvl4pPr>
            <a:lvl5pPr marL="2174878" indent="-241653">
              <a:defRPr sz="2500">
                <a:solidFill>
                  <a:schemeClr val="tx1"/>
                </a:solidFill>
                <a:latin typeface="Times New Roman" pitchFamily="18" charset="0"/>
              </a:defRPr>
            </a:lvl5pPr>
            <a:lvl6pPr marL="2658184" indent="-241653" eaLnBrk="0" fontAlgn="base" hangingPunct="0">
              <a:spcBef>
                <a:spcPct val="0"/>
              </a:spcBef>
              <a:spcAft>
                <a:spcPct val="0"/>
              </a:spcAft>
              <a:defRPr sz="2500">
                <a:solidFill>
                  <a:schemeClr val="tx1"/>
                </a:solidFill>
                <a:latin typeface="Times New Roman" pitchFamily="18" charset="0"/>
              </a:defRPr>
            </a:lvl6pPr>
            <a:lvl7pPr marL="3141490" indent="-241653" eaLnBrk="0" fontAlgn="base" hangingPunct="0">
              <a:spcBef>
                <a:spcPct val="0"/>
              </a:spcBef>
              <a:spcAft>
                <a:spcPct val="0"/>
              </a:spcAft>
              <a:defRPr sz="2500">
                <a:solidFill>
                  <a:schemeClr val="tx1"/>
                </a:solidFill>
                <a:latin typeface="Times New Roman" pitchFamily="18" charset="0"/>
              </a:defRPr>
            </a:lvl7pPr>
            <a:lvl8pPr marL="3624796" indent="-241653" eaLnBrk="0" fontAlgn="base" hangingPunct="0">
              <a:spcBef>
                <a:spcPct val="0"/>
              </a:spcBef>
              <a:spcAft>
                <a:spcPct val="0"/>
              </a:spcAft>
              <a:defRPr sz="2500">
                <a:solidFill>
                  <a:schemeClr val="tx1"/>
                </a:solidFill>
                <a:latin typeface="Times New Roman" pitchFamily="18" charset="0"/>
              </a:defRPr>
            </a:lvl8pPr>
            <a:lvl9pPr marL="4108102" indent="-241653" eaLnBrk="0" fontAlgn="base" hangingPunct="0">
              <a:spcBef>
                <a:spcPct val="0"/>
              </a:spcBef>
              <a:spcAft>
                <a:spcPct val="0"/>
              </a:spcAft>
              <a:defRPr sz="2500">
                <a:solidFill>
                  <a:schemeClr val="tx1"/>
                </a:solidFill>
                <a:latin typeface="Times New Roman" pitchFamily="18" charset="0"/>
              </a:defRPr>
            </a:lvl9pPr>
          </a:lstStyle>
          <a:p>
            <a:fld id="{29016B41-DE15-40C5-8EB4-EEBBE93802FA}" type="slidenum">
              <a:rPr lang="en-US" altLang="en-US" sz="1300"/>
              <a:pPr/>
              <a:t>6</a:t>
            </a:fld>
            <a:endParaRPr lang="en-US" altLang="en-US" sz="1300"/>
          </a:p>
        </p:txBody>
      </p:sp>
      <p:sp>
        <p:nvSpPr>
          <p:cNvPr id="8195" name="Rectangle 2"/>
          <p:cNvSpPr>
            <a:spLocks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C65096C3-330B-44AA-A5A1-8506BB61E984}" type="slidenum">
              <a:rPr lang="en-US" altLang="en-US" sz="1300"/>
              <a:pPr/>
              <a:t>7</a:t>
            </a:fld>
            <a:endParaRPr lang="en-US" altLang="en-US" sz="13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4FB6126D-C78C-467D-B3AF-27C0C617608C}" type="slidenum">
              <a:rPr lang="en-US" altLang="en-US" sz="1300"/>
              <a:pPr/>
              <a:t>8</a:t>
            </a:fld>
            <a:endParaRPr lang="en-US" altLang="en-US" sz="130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2" indent="-302066">
              <a:defRPr sz="2500">
                <a:solidFill>
                  <a:schemeClr val="tx1"/>
                </a:solidFill>
                <a:latin typeface="Times New Roman" panose="02020603050405020304" pitchFamily="18" charset="0"/>
              </a:defRPr>
            </a:lvl2pPr>
            <a:lvl3pPr marL="1208265" indent="-241653">
              <a:defRPr sz="2500">
                <a:solidFill>
                  <a:schemeClr val="tx1"/>
                </a:solidFill>
                <a:latin typeface="Times New Roman" panose="02020603050405020304" pitchFamily="18" charset="0"/>
              </a:defRPr>
            </a:lvl3pPr>
            <a:lvl4pPr marL="1691571" indent="-241653">
              <a:defRPr sz="2500">
                <a:solidFill>
                  <a:schemeClr val="tx1"/>
                </a:solidFill>
                <a:latin typeface="Times New Roman" panose="02020603050405020304" pitchFamily="18" charset="0"/>
              </a:defRPr>
            </a:lvl4pPr>
            <a:lvl5pPr marL="2174878" indent="-241653">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17E3AEAF-4708-41DD-8AD9-D6ADCE25F349}" type="slidenum">
              <a:rPr lang="en-US" altLang="en-US" sz="1300"/>
              <a:pPr/>
              <a:t>9</a:t>
            </a:fld>
            <a:endParaRPr lang="en-US" altLang="en-US" sz="13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468313" y="2492375"/>
            <a:ext cx="8153400" cy="0"/>
          </a:xfrm>
          <a:prstGeom prst="line">
            <a:avLst/>
          </a:prstGeom>
          <a:noFill/>
          <a:ln w="762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MY"/>
          </a:p>
        </p:txBody>
      </p:sp>
      <p:sp>
        <p:nvSpPr>
          <p:cNvPr id="221186" name="Rectangle 2"/>
          <p:cNvSpPr>
            <a:spLocks noGrp="1" noChangeArrowheads="1"/>
          </p:cNvSpPr>
          <p:nvPr>
            <p:ph type="ctrTitle"/>
          </p:nvPr>
        </p:nvSpPr>
        <p:spPr>
          <a:xfrm>
            <a:off x="914400" y="533400"/>
            <a:ext cx="7721600" cy="1905000"/>
          </a:xfrm>
        </p:spPr>
        <p:txBody>
          <a:bodyPr/>
          <a:lstStyle>
            <a:lvl1pPr>
              <a:defRPr/>
            </a:lvl1pPr>
          </a:lstStyle>
          <a:p>
            <a:pPr lvl="0"/>
            <a:r>
              <a:rPr lang="en-GB" altLang="en-US" noProof="0"/>
              <a:t>Click to edit Master title style</a:t>
            </a:r>
          </a:p>
        </p:txBody>
      </p:sp>
      <p:sp>
        <p:nvSpPr>
          <p:cNvPr id="221187" name="Rectangle 3"/>
          <p:cNvSpPr>
            <a:spLocks noGrp="1" noChangeArrowheads="1"/>
          </p:cNvSpPr>
          <p:nvPr>
            <p:ph type="subTitle" idx="1"/>
          </p:nvPr>
        </p:nvSpPr>
        <p:spPr>
          <a:xfrm>
            <a:off x="914400" y="3028950"/>
            <a:ext cx="6400800" cy="1771650"/>
          </a:xfrm>
        </p:spPr>
        <p:txBody>
          <a:bodyPr/>
          <a:lstStyle>
            <a:lvl1pPr marL="0" indent="0">
              <a:buFontTx/>
              <a:buNone/>
              <a:defRPr>
                <a:latin typeface="Arial Black" panose="020B0A04020102020204" pitchFamily="34" charset="0"/>
              </a:defRPr>
            </a:lvl1pPr>
          </a:lstStyle>
          <a:p>
            <a:pPr lvl="0"/>
            <a:r>
              <a:rPr lang="en-GB" altLang="en-US" noProof="0"/>
              <a:t>Click to edit Master subtitle style</a:t>
            </a:r>
          </a:p>
        </p:txBody>
      </p:sp>
      <p:sp>
        <p:nvSpPr>
          <p:cNvPr id="5" name="Date Placeholder 4"/>
          <p:cNvSpPr>
            <a:spLocks noGrp="1" noChangeArrowheads="1"/>
          </p:cNvSpPr>
          <p:nvPr>
            <p:ph type="dt" sz="half" idx="10"/>
          </p:nvPr>
        </p:nvSpPr>
        <p:spPr bwMode="auto">
          <a:xfrm>
            <a:off x="711200" y="6229350"/>
            <a:ext cx="1930400" cy="5143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50000"/>
              </a:spcBef>
              <a:defRPr sz="1400">
                <a:solidFill>
                  <a:srgbClr val="5E574E"/>
                </a:solidFill>
                <a:latin typeface="Arial" panose="020B0604020202020204" pitchFamily="34" charset="0"/>
              </a:defRPr>
            </a:lvl1pPr>
          </a:lstStyle>
          <a:p>
            <a:pPr>
              <a:defRPr/>
            </a:pPr>
            <a:endParaRPr lang="en-GB" altLang="en-US"/>
          </a:p>
        </p:txBody>
      </p:sp>
      <p:sp>
        <p:nvSpPr>
          <p:cNvPr id="6" name="Footer Placeholder 5"/>
          <p:cNvSpPr>
            <a:spLocks noGrp="1" noChangeArrowheads="1"/>
          </p:cNvSpPr>
          <p:nvPr>
            <p:ph type="ftr" sz="quarter" idx="11"/>
          </p:nvPr>
        </p:nvSpPr>
        <p:spPr bwMode="auto">
          <a:xfrm>
            <a:off x="3149600" y="6229350"/>
            <a:ext cx="2844800" cy="5143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a:spcBef>
                <a:spcPct val="50000"/>
              </a:spcBef>
              <a:defRPr sz="1400">
                <a:solidFill>
                  <a:srgbClr val="5E574E"/>
                </a:solidFill>
                <a:latin typeface="Arial" panose="020B0604020202020204" pitchFamily="34" charset="0"/>
              </a:defRPr>
            </a:lvl1pPr>
          </a:lstStyle>
          <a:p>
            <a:pPr>
              <a:defRPr/>
            </a:pPr>
            <a:endParaRPr lang="en-GB" altLang="en-US"/>
          </a:p>
        </p:txBody>
      </p:sp>
      <p:sp>
        <p:nvSpPr>
          <p:cNvPr id="7" name="Slide Number Placeholder 6"/>
          <p:cNvSpPr>
            <a:spLocks noGrp="1" noChangeArrowheads="1"/>
          </p:cNvSpPr>
          <p:nvPr>
            <p:ph type="sldNum" sz="quarter" idx="12"/>
          </p:nvPr>
        </p:nvSpPr>
        <p:spPr bwMode="auto">
          <a:xfrm>
            <a:off x="6604000" y="6229350"/>
            <a:ext cx="1828800" cy="5143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defRPr sz="1400" smtClean="0">
                <a:solidFill>
                  <a:srgbClr val="5E574E"/>
                </a:solidFill>
                <a:latin typeface="Arial" panose="020B0604020202020204" pitchFamily="34" charset="0"/>
              </a:defRPr>
            </a:lvl1pPr>
          </a:lstStyle>
          <a:p>
            <a:pPr>
              <a:defRPr/>
            </a:pPr>
            <a:fld id="{4AACB51F-EE5D-4571-94B7-CBA7D461F80F}" type="slidenum">
              <a:rPr lang="en-GB" altLang="en-US"/>
              <a:pPr>
                <a:defRPr/>
              </a:pPr>
              <a:t>‹#›</a:t>
            </a:fld>
            <a:endParaRPr lang="en-GB" altLang="en-US"/>
          </a:p>
        </p:txBody>
      </p:sp>
    </p:spTree>
    <p:extLst>
      <p:ext uri="{BB962C8B-B14F-4D97-AF65-F5344CB8AC3E}">
        <p14:creationId xmlns:p14="http://schemas.microsoft.com/office/powerpoint/2010/main" val="2053525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3772796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152400"/>
            <a:ext cx="2057400" cy="6553200"/>
          </a:xfrm>
        </p:spPr>
        <p:txBody>
          <a:bodyPr vert="eaVert"/>
          <a:lstStyle/>
          <a:p>
            <a:r>
              <a:rPr lang="en-US"/>
              <a:t>Click to edit Master title style</a:t>
            </a:r>
            <a:endParaRPr lang="en-MY"/>
          </a:p>
        </p:txBody>
      </p:sp>
      <p:sp>
        <p:nvSpPr>
          <p:cNvPr id="3" name="Vertical Text Placeholder 2"/>
          <p:cNvSpPr>
            <a:spLocks noGrp="1"/>
          </p:cNvSpPr>
          <p:nvPr>
            <p:ph type="body" orient="vert" idx="1"/>
          </p:nvPr>
        </p:nvSpPr>
        <p:spPr>
          <a:xfrm>
            <a:off x="406400" y="152400"/>
            <a:ext cx="6019800" cy="6553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601759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8204200" cy="838200"/>
          </a:xfrm>
        </p:spPr>
        <p:txBody>
          <a:bodyPr/>
          <a:lstStyle/>
          <a:p>
            <a:r>
              <a:rPr lang="en-US"/>
              <a:t>Click to edit Master title style</a:t>
            </a:r>
            <a:endParaRPr lang="en-MY"/>
          </a:p>
        </p:txBody>
      </p:sp>
      <p:sp>
        <p:nvSpPr>
          <p:cNvPr id="3" name="Online Image Placeholder 2"/>
          <p:cNvSpPr>
            <a:spLocks noGrp="1"/>
          </p:cNvSpPr>
          <p:nvPr>
            <p:ph type="clipArt" sz="half" idx="1"/>
          </p:nvPr>
        </p:nvSpPr>
        <p:spPr>
          <a:xfrm>
            <a:off x="457200" y="1066800"/>
            <a:ext cx="4013200" cy="5638800"/>
          </a:xfrm>
        </p:spPr>
        <p:txBody>
          <a:bodyPr/>
          <a:lstStyle/>
          <a:p>
            <a:pPr lvl="0"/>
            <a:endParaRPr lang="en-MY" noProof="0"/>
          </a:p>
        </p:txBody>
      </p:sp>
      <p:sp>
        <p:nvSpPr>
          <p:cNvPr id="4" name="Text Placeholder 3"/>
          <p:cNvSpPr>
            <a:spLocks noGrp="1"/>
          </p:cNvSpPr>
          <p:nvPr>
            <p:ph type="body" sz="half" idx="2"/>
          </p:nvPr>
        </p:nvSpPr>
        <p:spPr>
          <a:xfrm>
            <a:off x="4622800" y="1066800"/>
            <a:ext cx="4013200" cy="5638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3658546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8204200" cy="838200"/>
          </a:xfrm>
        </p:spPr>
        <p:txBody>
          <a:bodyPr/>
          <a:lstStyle/>
          <a:p>
            <a:r>
              <a:rPr lang="en-US"/>
              <a:t>Click to edit Master title style</a:t>
            </a:r>
            <a:endParaRPr lang="en-MY"/>
          </a:p>
        </p:txBody>
      </p:sp>
      <p:sp>
        <p:nvSpPr>
          <p:cNvPr id="3" name="Table Placeholder 2"/>
          <p:cNvSpPr>
            <a:spLocks noGrp="1"/>
          </p:cNvSpPr>
          <p:nvPr>
            <p:ph type="tbl" idx="1"/>
          </p:nvPr>
        </p:nvSpPr>
        <p:spPr>
          <a:xfrm>
            <a:off x="457200" y="1066800"/>
            <a:ext cx="8178800" cy="5638800"/>
          </a:xfrm>
        </p:spPr>
        <p:txBody>
          <a:bodyPr/>
          <a:lstStyle/>
          <a:p>
            <a:pPr lvl="0"/>
            <a:endParaRPr lang="en-MY" noProof="0"/>
          </a:p>
        </p:txBody>
      </p:sp>
    </p:spTree>
    <p:extLst>
      <p:ext uri="{BB962C8B-B14F-4D97-AF65-F5344CB8AC3E}">
        <p14:creationId xmlns:p14="http://schemas.microsoft.com/office/powerpoint/2010/main" val="2472536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357634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MY"/>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890647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sz="half" idx="1"/>
          </p:nvPr>
        </p:nvSpPr>
        <p:spPr>
          <a:xfrm>
            <a:off x="457200" y="1066800"/>
            <a:ext cx="4013200" cy="5638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4622800" y="1066800"/>
            <a:ext cx="4013200" cy="5638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3518898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MY"/>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1365869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Tree>
    <p:extLst>
      <p:ext uri="{BB962C8B-B14F-4D97-AF65-F5344CB8AC3E}">
        <p14:creationId xmlns:p14="http://schemas.microsoft.com/office/powerpoint/2010/main" val="2399458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7944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MY"/>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315103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MY"/>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MY"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893560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06400" y="152400"/>
            <a:ext cx="82042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altLang="en-US"/>
              <a:t>Click to edit Master title style</a:t>
            </a:r>
          </a:p>
        </p:txBody>
      </p:sp>
      <p:sp>
        <p:nvSpPr>
          <p:cNvPr id="1027" name="Rectangle 3"/>
          <p:cNvSpPr>
            <a:spLocks noGrp="1" noChangeArrowheads="1"/>
          </p:cNvSpPr>
          <p:nvPr>
            <p:ph type="body" idx="1"/>
          </p:nvPr>
        </p:nvSpPr>
        <p:spPr bwMode="auto">
          <a:xfrm>
            <a:off x="457200" y="1066800"/>
            <a:ext cx="8178800"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Line 4"/>
          <p:cNvSpPr>
            <a:spLocks noChangeShapeType="1"/>
          </p:cNvSpPr>
          <p:nvPr/>
        </p:nvSpPr>
        <p:spPr bwMode="auto">
          <a:xfrm>
            <a:off x="468313" y="981075"/>
            <a:ext cx="8153400" cy="0"/>
          </a:xfrm>
          <a:prstGeom prst="line">
            <a:avLst/>
          </a:prstGeom>
          <a:noFill/>
          <a:ln w="762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MY"/>
          </a:p>
        </p:txBody>
      </p:sp>
    </p:spTree>
  </p:cSld>
  <p:clrMap bg1="lt1" tx1="dk1" bg2="lt2" tx2="dk2" accent1="accent1" accent2="accent2" accent3="accent3" accent4="accent4" accent5="accent5" accent6="accent6" hlink="hlink" folHlink="folHlink"/>
  <p:sldLayoutIdLst>
    <p:sldLayoutId id="2147483694"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txStyles>
    <p:titleStyle>
      <a:lvl1pPr algn="l" rtl="0" eaLnBrk="0" fontAlgn="base" hangingPunct="0">
        <a:spcBef>
          <a:spcPct val="0"/>
        </a:spcBef>
        <a:spcAft>
          <a:spcPct val="0"/>
        </a:spcAft>
        <a:defRPr kumimoji="1" sz="2800" kern="1200">
          <a:solidFill>
            <a:schemeClr val="tx2"/>
          </a:solidFill>
          <a:latin typeface="+mj-lt"/>
          <a:ea typeface="+mj-ea"/>
          <a:cs typeface="+mj-cs"/>
        </a:defRPr>
      </a:lvl1pPr>
      <a:lvl2pPr algn="l" rtl="0" eaLnBrk="0" fontAlgn="base" hangingPunct="0">
        <a:spcBef>
          <a:spcPct val="0"/>
        </a:spcBef>
        <a:spcAft>
          <a:spcPct val="0"/>
        </a:spcAft>
        <a:defRPr kumimoji="1" sz="2800">
          <a:solidFill>
            <a:schemeClr val="tx2"/>
          </a:solidFill>
          <a:latin typeface="Arial Black" panose="020B0A04020102020204" pitchFamily="34" charset="0"/>
        </a:defRPr>
      </a:lvl2pPr>
      <a:lvl3pPr algn="l" rtl="0" eaLnBrk="0" fontAlgn="base" hangingPunct="0">
        <a:spcBef>
          <a:spcPct val="0"/>
        </a:spcBef>
        <a:spcAft>
          <a:spcPct val="0"/>
        </a:spcAft>
        <a:defRPr kumimoji="1" sz="2800">
          <a:solidFill>
            <a:schemeClr val="tx2"/>
          </a:solidFill>
          <a:latin typeface="Arial Black" panose="020B0A04020102020204" pitchFamily="34" charset="0"/>
        </a:defRPr>
      </a:lvl3pPr>
      <a:lvl4pPr algn="l" rtl="0" eaLnBrk="0" fontAlgn="base" hangingPunct="0">
        <a:spcBef>
          <a:spcPct val="0"/>
        </a:spcBef>
        <a:spcAft>
          <a:spcPct val="0"/>
        </a:spcAft>
        <a:defRPr kumimoji="1" sz="2800">
          <a:solidFill>
            <a:schemeClr val="tx2"/>
          </a:solidFill>
          <a:latin typeface="Arial Black" panose="020B0A04020102020204" pitchFamily="34" charset="0"/>
        </a:defRPr>
      </a:lvl4pPr>
      <a:lvl5pPr algn="l" rtl="0" eaLnBrk="0" fontAlgn="base" hangingPunct="0">
        <a:spcBef>
          <a:spcPct val="0"/>
        </a:spcBef>
        <a:spcAft>
          <a:spcPct val="0"/>
        </a:spcAft>
        <a:defRPr kumimoji="1" sz="2800">
          <a:solidFill>
            <a:schemeClr val="tx2"/>
          </a:solidFill>
          <a:latin typeface="Arial Black" panose="020B0A04020102020204" pitchFamily="34" charset="0"/>
        </a:defRPr>
      </a:lvl5pPr>
      <a:lvl6pPr marL="457200" algn="l" rtl="0" eaLnBrk="0" fontAlgn="base" hangingPunct="0">
        <a:spcBef>
          <a:spcPct val="0"/>
        </a:spcBef>
        <a:spcAft>
          <a:spcPct val="0"/>
        </a:spcAft>
        <a:defRPr kumimoji="1" sz="2800">
          <a:solidFill>
            <a:schemeClr val="tx2"/>
          </a:solidFill>
          <a:latin typeface="Arial Black" panose="020B0A04020102020204" pitchFamily="34" charset="0"/>
        </a:defRPr>
      </a:lvl6pPr>
      <a:lvl7pPr marL="914400" algn="l" rtl="0" eaLnBrk="0" fontAlgn="base" hangingPunct="0">
        <a:spcBef>
          <a:spcPct val="0"/>
        </a:spcBef>
        <a:spcAft>
          <a:spcPct val="0"/>
        </a:spcAft>
        <a:defRPr kumimoji="1" sz="2800">
          <a:solidFill>
            <a:schemeClr val="tx2"/>
          </a:solidFill>
          <a:latin typeface="Arial Black" panose="020B0A04020102020204" pitchFamily="34" charset="0"/>
        </a:defRPr>
      </a:lvl7pPr>
      <a:lvl8pPr marL="1371600" algn="l" rtl="0" eaLnBrk="0" fontAlgn="base" hangingPunct="0">
        <a:spcBef>
          <a:spcPct val="0"/>
        </a:spcBef>
        <a:spcAft>
          <a:spcPct val="0"/>
        </a:spcAft>
        <a:defRPr kumimoji="1" sz="2800">
          <a:solidFill>
            <a:schemeClr val="tx2"/>
          </a:solidFill>
          <a:latin typeface="Arial Black" panose="020B0A04020102020204" pitchFamily="34" charset="0"/>
        </a:defRPr>
      </a:lvl8pPr>
      <a:lvl9pPr marL="1828800" algn="l" rtl="0" eaLnBrk="0" fontAlgn="base" hangingPunct="0">
        <a:spcBef>
          <a:spcPct val="0"/>
        </a:spcBef>
        <a:spcAft>
          <a:spcPct val="0"/>
        </a:spcAft>
        <a:defRPr kumimoji="1" sz="2800">
          <a:solidFill>
            <a:schemeClr val="tx2"/>
          </a:solidFill>
          <a:latin typeface="Arial Black" panose="020B0A04020102020204" pitchFamily="34" charset="0"/>
        </a:defRPr>
      </a:lvl9pPr>
    </p:titleStyle>
    <p:bodyStyle>
      <a:lvl1pPr marL="342900" indent="-342900" algn="l" rtl="0" eaLnBrk="0" fontAlgn="base" hangingPunct="0">
        <a:spcBef>
          <a:spcPct val="20000"/>
        </a:spcBef>
        <a:spcAft>
          <a:spcPct val="0"/>
        </a:spcAft>
        <a:buClr>
          <a:srgbClr val="008080"/>
        </a:buClr>
        <a:buChar char="•"/>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8080"/>
        </a:buClr>
        <a:buChar char="—"/>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8080"/>
        </a:buClr>
        <a:buChar char="–"/>
        <a:defRPr kumimoji="1"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08080"/>
        </a:buClr>
        <a:buChar char="+"/>
        <a:defRPr kumimoji="1"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008080"/>
        </a:buClr>
        <a:buChar char="o"/>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e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8"/>
          <p:cNvSpPr>
            <a:spLocks noGrp="1" noChangeArrowheads="1"/>
          </p:cNvSpPr>
          <p:nvPr>
            <p:ph type="ctrTitle"/>
          </p:nvPr>
        </p:nvSpPr>
        <p:spPr/>
        <p:txBody>
          <a:bodyPr/>
          <a:lstStyle/>
          <a:p>
            <a:r>
              <a:rPr lang="en-GB" altLang="en-US" dirty="0"/>
              <a:t>Introduction to Computer Organisation and Architecture</a:t>
            </a:r>
          </a:p>
        </p:txBody>
      </p:sp>
      <p:sp>
        <p:nvSpPr>
          <p:cNvPr id="5123" name="Rectangle 19"/>
          <p:cNvSpPr>
            <a:spLocks noGrp="1" noChangeArrowheads="1"/>
          </p:cNvSpPr>
          <p:nvPr>
            <p:ph type="subTitle" idx="1"/>
          </p:nvPr>
        </p:nvSpPr>
        <p:spPr/>
        <p:txBody>
          <a:bodyPr/>
          <a:lstStyle/>
          <a:p>
            <a:r>
              <a:rPr lang="en-GB" altLang="en-US" dirty="0"/>
              <a:t>Lecture </a:t>
            </a:r>
            <a:r>
              <a:rPr lang="en-GB" altLang="en-US" dirty="0" smtClean="0"/>
              <a:t>6</a:t>
            </a:r>
            <a:endParaRPr lang="en-GB" altLang="en-US" dirty="0"/>
          </a:p>
          <a:p>
            <a:r>
              <a:rPr lang="en-GB" altLang="en-US" dirty="0"/>
              <a:t>Cache Memory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altLang="en-US"/>
              <a:t>Memory Hierarchy - Diagram</a:t>
            </a:r>
          </a:p>
        </p:txBody>
      </p:sp>
      <p:pic>
        <p:nvPicPr>
          <p:cNvPr id="21507" name="Picture 4"/>
          <p:cNvPicPr>
            <a:picLocks noChangeAspect="1" noChangeArrowheads="1"/>
          </p:cNvPicPr>
          <p:nvPr/>
        </p:nvPicPr>
        <p:blipFill>
          <a:blip r:embed="rId2">
            <a:extLst>
              <a:ext uri="{28A0092B-C50C-407E-A947-70E740481C1C}">
                <a14:useLocalDpi xmlns:a14="http://schemas.microsoft.com/office/drawing/2010/main" val="0"/>
              </a:ext>
            </a:extLst>
          </a:blip>
          <a:srcRect l="8824" t="18182" r="8824" b="20454"/>
          <a:stretch>
            <a:fillRect/>
          </a:stretch>
        </p:blipFill>
        <p:spPr bwMode="auto">
          <a:xfrm>
            <a:off x="1600200" y="1050925"/>
            <a:ext cx="5943600" cy="573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r>
              <a:rPr lang="en-GB" altLang="en-US"/>
              <a:t>Performance</a:t>
            </a:r>
          </a:p>
        </p:txBody>
      </p:sp>
      <p:sp>
        <p:nvSpPr>
          <p:cNvPr id="22531" name="Rectangle 5"/>
          <p:cNvSpPr>
            <a:spLocks noGrp="1" noChangeArrowheads="1"/>
          </p:cNvSpPr>
          <p:nvPr>
            <p:ph type="body" idx="1"/>
          </p:nvPr>
        </p:nvSpPr>
        <p:spPr/>
        <p:txBody>
          <a:bodyPr/>
          <a:lstStyle/>
          <a:p>
            <a:r>
              <a:rPr lang="en-GB" altLang="en-US"/>
              <a:t>Access time</a:t>
            </a:r>
          </a:p>
          <a:p>
            <a:pPr lvl="1"/>
            <a:r>
              <a:rPr lang="en-GB" altLang="en-US"/>
              <a:t>Time between presenting the address and getting the valid data</a:t>
            </a:r>
          </a:p>
          <a:p>
            <a:r>
              <a:rPr lang="en-GB" altLang="en-US"/>
              <a:t>Memory Cycle time</a:t>
            </a:r>
          </a:p>
          <a:p>
            <a:pPr lvl="1"/>
            <a:r>
              <a:rPr lang="en-GB" altLang="en-US"/>
              <a:t>Time may be required for the memory to “recover” before next access</a:t>
            </a:r>
          </a:p>
          <a:p>
            <a:pPr lvl="1"/>
            <a:r>
              <a:rPr lang="en-GB" altLang="en-US"/>
              <a:t>Cycle time is access + recovery</a:t>
            </a:r>
          </a:p>
          <a:p>
            <a:r>
              <a:rPr lang="en-GB" altLang="en-US"/>
              <a:t>Transfer Rate</a:t>
            </a:r>
          </a:p>
          <a:p>
            <a:pPr lvl="1"/>
            <a:r>
              <a:rPr lang="en-GB" altLang="en-US"/>
              <a:t>Rate at which data can be moved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GB" altLang="en-US"/>
              <a:t>Physical Types</a:t>
            </a:r>
          </a:p>
        </p:txBody>
      </p:sp>
      <p:sp>
        <p:nvSpPr>
          <p:cNvPr id="24579" name="Rectangle 3"/>
          <p:cNvSpPr>
            <a:spLocks noGrp="1" noChangeArrowheads="1"/>
          </p:cNvSpPr>
          <p:nvPr>
            <p:ph type="body" idx="1"/>
          </p:nvPr>
        </p:nvSpPr>
        <p:spPr/>
        <p:txBody>
          <a:bodyPr/>
          <a:lstStyle/>
          <a:p>
            <a:r>
              <a:rPr lang="en-GB" altLang="en-US"/>
              <a:t>Semiconductor</a:t>
            </a:r>
          </a:p>
          <a:p>
            <a:pPr lvl="1"/>
            <a:r>
              <a:rPr lang="en-GB" altLang="en-US"/>
              <a:t>RAM</a:t>
            </a:r>
          </a:p>
          <a:p>
            <a:r>
              <a:rPr lang="en-GB" altLang="en-US"/>
              <a:t>Magnetic</a:t>
            </a:r>
          </a:p>
          <a:p>
            <a:pPr lvl="1"/>
            <a:r>
              <a:rPr lang="en-GB" altLang="en-US"/>
              <a:t>Disk &amp; Tape</a:t>
            </a:r>
          </a:p>
          <a:p>
            <a:r>
              <a:rPr lang="en-GB" altLang="en-US"/>
              <a:t>Optical</a:t>
            </a:r>
          </a:p>
          <a:p>
            <a:pPr lvl="1"/>
            <a:r>
              <a:rPr lang="en-GB" altLang="en-US"/>
              <a:t>CD &amp; DVD</a:t>
            </a:r>
          </a:p>
          <a:p>
            <a:r>
              <a:rPr lang="en-GB" altLang="en-US"/>
              <a:t>Others</a:t>
            </a:r>
          </a:p>
          <a:p>
            <a:pPr lvl="1"/>
            <a:r>
              <a:rPr lang="en-GB" altLang="en-US"/>
              <a:t>Bubble</a:t>
            </a:r>
          </a:p>
          <a:p>
            <a:pPr lvl="1"/>
            <a:r>
              <a:rPr lang="en-GB" altLang="en-US"/>
              <a:t>Hologram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altLang="en-US"/>
              <a:t>Physical Characteristics</a:t>
            </a:r>
          </a:p>
        </p:txBody>
      </p:sp>
      <p:sp>
        <p:nvSpPr>
          <p:cNvPr id="26627" name="Rectangle 3"/>
          <p:cNvSpPr>
            <a:spLocks noGrp="1" noChangeArrowheads="1"/>
          </p:cNvSpPr>
          <p:nvPr>
            <p:ph type="body" idx="1"/>
          </p:nvPr>
        </p:nvSpPr>
        <p:spPr/>
        <p:txBody>
          <a:bodyPr/>
          <a:lstStyle/>
          <a:p>
            <a:r>
              <a:rPr lang="en-GB" altLang="en-US"/>
              <a:t>Decay</a:t>
            </a:r>
          </a:p>
          <a:p>
            <a:r>
              <a:rPr lang="en-GB" altLang="en-US"/>
              <a:t>Volatility</a:t>
            </a:r>
          </a:p>
          <a:p>
            <a:r>
              <a:rPr lang="en-GB" altLang="en-US"/>
              <a:t>Erasable</a:t>
            </a:r>
          </a:p>
          <a:p>
            <a:r>
              <a:rPr lang="en-GB" altLang="en-US"/>
              <a:t>Power consumption</a:t>
            </a:r>
          </a:p>
          <a:p>
            <a:endParaRPr lang="en-GB"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altLang="en-US"/>
              <a:t>Organisation</a:t>
            </a:r>
          </a:p>
        </p:txBody>
      </p:sp>
      <p:sp>
        <p:nvSpPr>
          <p:cNvPr id="28675" name="Rectangle 3"/>
          <p:cNvSpPr>
            <a:spLocks noGrp="1" noChangeArrowheads="1"/>
          </p:cNvSpPr>
          <p:nvPr>
            <p:ph type="body" idx="1"/>
          </p:nvPr>
        </p:nvSpPr>
        <p:spPr/>
        <p:txBody>
          <a:bodyPr/>
          <a:lstStyle/>
          <a:p>
            <a:r>
              <a:rPr lang="en-GB" altLang="en-US"/>
              <a:t>Physical arrangement of bits into words</a:t>
            </a:r>
          </a:p>
          <a:p>
            <a:r>
              <a:rPr lang="en-GB" altLang="en-US"/>
              <a:t>Not always obvious</a:t>
            </a:r>
          </a:p>
          <a:p>
            <a:r>
              <a:rPr lang="en-GB" altLang="en-US"/>
              <a:t>e.g. interleaved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altLang="en-US"/>
              <a:t>The Bottom Line</a:t>
            </a:r>
          </a:p>
        </p:txBody>
      </p:sp>
      <p:sp>
        <p:nvSpPr>
          <p:cNvPr id="30723" name="Rectangle 3"/>
          <p:cNvSpPr>
            <a:spLocks noGrp="1" noChangeArrowheads="1"/>
          </p:cNvSpPr>
          <p:nvPr>
            <p:ph type="body" idx="1"/>
          </p:nvPr>
        </p:nvSpPr>
        <p:spPr/>
        <p:txBody>
          <a:bodyPr/>
          <a:lstStyle/>
          <a:p>
            <a:r>
              <a:rPr lang="en-GB" altLang="en-US"/>
              <a:t>How much?</a:t>
            </a:r>
          </a:p>
          <a:p>
            <a:pPr lvl="1"/>
            <a:r>
              <a:rPr lang="en-GB" altLang="en-US"/>
              <a:t>Capacity</a:t>
            </a:r>
          </a:p>
          <a:p>
            <a:r>
              <a:rPr lang="en-GB" altLang="en-US"/>
              <a:t>How fast?</a:t>
            </a:r>
          </a:p>
          <a:p>
            <a:pPr lvl="1"/>
            <a:r>
              <a:rPr lang="en-GB" altLang="en-US"/>
              <a:t>Time is money</a:t>
            </a:r>
          </a:p>
          <a:p>
            <a:r>
              <a:rPr lang="en-GB" altLang="en-US"/>
              <a:t>How expensive?</a:t>
            </a:r>
          </a:p>
          <a:p>
            <a:endParaRPr lang="en-GB"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altLang="en-US"/>
              <a:t>Hierarchy List</a:t>
            </a:r>
          </a:p>
        </p:txBody>
      </p:sp>
      <p:sp>
        <p:nvSpPr>
          <p:cNvPr id="32771" name="Rectangle 3"/>
          <p:cNvSpPr>
            <a:spLocks noGrp="1" noChangeArrowheads="1"/>
          </p:cNvSpPr>
          <p:nvPr>
            <p:ph type="body" idx="1"/>
          </p:nvPr>
        </p:nvSpPr>
        <p:spPr/>
        <p:txBody>
          <a:bodyPr/>
          <a:lstStyle/>
          <a:p>
            <a:r>
              <a:rPr lang="en-GB" altLang="en-US"/>
              <a:t>Registers</a:t>
            </a:r>
          </a:p>
          <a:p>
            <a:r>
              <a:rPr lang="en-GB" altLang="en-US"/>
              <a:t>L1 Cache</a:t>
            </a:r>
          </a:p>
          <a:p>
            <a:r>
              <a:rPr lang="en-GB" altLang="en-US"/>
              <a:t>L2 Cache</a:t>
            </a:r>
          </a:p>
          <a:p>
            <a:r>
              <a:rPr lang="en-GB" altLang="en-US"/>
              <a:t>Main memory</a:t>
            </a:r>
          </a:p>
          <a:p>
            <a:r>
              <a:rPr lang="en-GB" altLang="en-US"/>
              <a:t>Disk cache</a:t>
            </a:r>
          </a:p>
          <a:p>
            <a:r>
              <a:rPr lang="en-GB" altLang="en-US"/>
              <a:t>Disk</a:t>
            </a:r>
          </a:p>
          <a:p>
            <a:r>
              <a:rPr lang="en-GB" altLang="en-US"/>
              <a:t>Optical</a:t>
            </a:r>
          </a:p>
          <a:p>
            <a:r>
              <a:rPr lang="en-GB" altLang="en-US"/>
              <a:t>Tape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ltLang="en-US"/>
              <a:t>So you want fast?</a:t>
            </a:r>
          </a:p>
        </p:txBody>
      </p:sp>
      <p:sp>
        <p:nvSpPr>
          <p:cNvPr id="34819" name="Rectangle 3"/>
          <p:cNvSpPr>
            <a:spLocks noGrp="1" noChangeArrowheads="1"/>
          </p:cNvSpPr>
          <p:nvPr>
            <p:ph type="body" idx="1"/>
          </p:nvPr>
        </p:nvSpPr>
        <p:spPr/>
        <p:txBody>
          <a:bodyPr/>
          <a:lstStyle/>
          <a:p>
            <a:r>
              <a:rPr lang="en-GB" altLang="en-US"/>
              <a:t>It is possible to build a computer which uses only static RAM (see later)</a:t>
            </a:r>
          </a:p>
          <a:p>
            <a:r>
              <a:rPr lang="en-GB" altLang="en-US"/>
              <a:t>This would be very fast</a:t>
            </a:r>
          </a:p>
          <a:p>
            <a:r>
              <a:rPr lang="en-GB" altLang="en-US"/>
              <a:t>This would need no cache</a:t>
            </a:r>
          </a:p>
          <a:p>
            <a:pPr lvl="1"/>
            <a:r>
              <a:rPr lang="en-GB" altLang="en-US"/>
              <a:t>How can you cache cache?</a:t>
            </a:r>
          </a:p>
          <a:p>
            <a:r>
              <a:rPr lang="en-GB" altLang="en-US"/>
              <a:t>This would cost a very large amount</a:t>
            </a:r>
          </a:p>
          <a:p>
            <a:endParaRPr lang="en-GB"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altLang="en-US"/>
              <a:t>Locality of Reference</a:t>
            </a:r>
          </a:p>
        </p:txBody>
      </p:sp>
      <p:sp>
        <p:nvSpPr>
          <p:cNvPr id="36867" name="Rectangle 3"/>
          <p:cNvSpPr>
            <a:spLocks noGrp="1" noChangeArrowheads="1"/>
          </p:cNvSpPr>
          <p:nvPr>
            <p:ph type="body" idx="1"/>
          </p:nvPr>
        </p:nvSpPr>
        <p:spPr/>
        <p:txBody>
          <a:bodyPr/>
          <a:lstStyle/>
          <a:p>
            <a:r>
              <a:rPr lang="en-GB" altLang="en-US" dirty="0"/>
              <a:t>During the course of the execution of a program, memory references tend to cluster</a:t>
            </a:r>
          </a:p>
          <a:p>
            <a:r>
              <a:rPr lang="en-GB" altLang="en-US" dirty="0"/>
              <a:t>e.g. </a:t>
            </a:r>
            <a:r>
              <a:rPr lang="en-GB" altLang="en-US" dirty="0" smtClean="0"/>
              <a:t>loops</a:t>
            </a:r>
          </a:p>
          <a:p>
            <a:r>
              <a:rPr lang="en-US" dirty="0"/>
              <a:t>Decreasing cost per bit</a:t>
            </a:r>
          </a:p>
          <a:p>
            <a:r>
              <a:rPr lang="en-US" dirty="0" smtClean="0"/>
              <a:t>Increasing </a:t>
            </a:r>
            <a:r>
              <a:rPr lang="en-US" dirty="0"/>
              <a:t>capacity</a:t>
            </a:r>
          </a:p>
          <a:p>
            <a:r>
              <a:rPr lang="en-US" dirty="0" smtClean="0"/>
              <a:t>Increasing </a:t>
            </a:r>
            <a:r>
              <a:rPr lang="en-US" dirty="0"/>
              <a:t>access time</a:t>
            </a:r>
          </a:p>
          <a:p>
            <a:r>
              <a:rPr lang="en-US" dirty="0" smtClean="0"/>
              <a:t>Decreasing </a:t>
            </a:r>
            <a:r>
              <a:rPr lang="en-US" dirty="0"/>
              <a:t>frequency of access of the memory by the </a:t>
            </a:r>
            <a:r>
              <a:rPr lang="en-US" dirty="0" smtClean="0"/>
              <a:t>processor</a:t>
            </a:r>
          </a:p>
          <a:p>
            <a:pPr marL="0" indent="0">
              <a:buNone/>
            </a:pPr>
            <a:endParaRPr lang="en-GB"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GB" altLang="en-US"/>
              <a:t>Cache</a:t>
            </a:r>
          </a:p>
        </p:txBody>
      </p:sp>
      <p:sp>
        <p:nvSpPr>
          <p:cNvPr id="38915" name="Rectangle 3"/>
          <p:cNvSpPr>
            <a:spLocks noGrp="1" noChangeArrowheads="1"/>
          </p:cNvSpPr>
          <p:nvPr>
            <p:ph type="body" idx="1"/>
          </p:nvPr>
        </p:nvSpPr>
        <p:spPr/>
        <p:txBody>
          <a:bodyPr/>
          <a:lstStyle/>
          <a:p>
            <a:r>
              <a:rPr lang="en-GB" altLang="en-US" dirty="0"/>
              <a:t>Small amount of fast memory</a:t>
            </a:r>
          </a:p>
          <a:p>
            <a:r>
              <a:rPr lang="en-GB" altLang="en-US" dirty="0"/>
              <a:t>Sits between normal main memory and CPU</a:t>
            </a:r>
          </a:p>
          <a:p>
            <a:r>
              <a:rPr lang="en-GB" altLang="en-US" dirty="0"/>
              <a:t>May be located on CPU chip or </a:t>
            </a:r>
            <a:r>
              <a:rPr lang="en-GB" altLang="en-US" dirty="0" smtClean="0"/>
              <a:t>module</a:t>
            </a:r>
          </a:p>
          <a:p>
            <a:r>
              <a:rPr lang="en-US" dirty="0"/>
              <a:t>The use of two levels of memory to reduce average access time works in principle</a:t>
            </a:r>
            <a:endParaRPr lang="en-GB" altLang="en-US" dirty="0"/>
          </a:p>
          <a:p>
            <a:endParaRPr lang="en-GB" altLang="en-US" dirty="0"/>
          </a:p>
          <a:p>
            <a:endParaRPr lang="en-GB"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altLang="en-US"/>
              <a:t>Characteristics</a:t>
            </a:r>
          </a:p>
        </p:txBody>
      </p:sp>
      <p:sp>
        <p:nvSpPr>
          <p:cNvPr id="7171" name="Rectangle 3"/>
          <p:cNvSpPr>
            <a:spLocks noGrp="1" noChangeArrowheads="1"/>
          </p:cNvSpPr>
          <p:nvPr>
            <p:ph type="body" idx="1"/>
          </p:nvPr>
        </p:nvSpPr>
        <p:spPr/>
        <p:txBody>
          <a:bodyPr/>
          <a:lstStyle/>
          <a:p>
            <a:r>
              <a:rPr lang="en-GB" altLang="en-US"/>
              <a:t>Location</a:t>
            </a:r>
          </a:p>
          <a:p>
            <a:r>
              <a:rPr lang="en-GB" altLang="en-US"/>
              <a:t>Capacity</a:t>
            </a:r>
          </a:p>
          <a:p>
            <a:r>
              <a:rPr lang="en-GB" altLang="en-US"/>
              <a:t>Unit of transfer</a:t>
            </a:r>
          </a:p>
          <a:p>
            <a:r>
              <a:rPr lang="en-GB" altLang="en-US"/>
              <a:t>Access method</a:t>
            </a:r>
          </a:p>
          <a:p>
            <a:r>
              <a:rPr lang="en-GB" altLang="en-US"/>
              <a:t>Performance</a:t>
            </a:r>
          </a:p>
          <a:p>
            <a:r>
              <a:rPr lang="en-GB" altLang="en-US"/>
              <a:t>Physical type</a:t>
            </a:r>
          </a:p>
          <a:p>
            <a:r>
              <a:rPr lang="en-GB" altLang="en-US"/>
              <a:t>Physical characteristics</a:t>
            </a:r>
          </a:p>
          <a:p>
            <a:r>
              <a:rPr lang="en-GB" altLang="en-US"/>
              <a:t>Organisation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ltLang="en-US"/>
              <a:t>Cache and Main Memory</a:t>
            </a:r>
          </a:p>
        </p:txBody>
      </p:sp>
      <p:pic>
        <p:nvPicPr>
          <p:cNvPr id="40963" name="Picture 5"/>
          <p:cNvPicPr>
            <a:picLocks noChangeAspect="1" noChangeArrowheads="1"/>
          </p:cNvPicPr>
          <p:nvPr/>
        </p:nvPicPr>
        <p:blipFill>
          <a:blip r:embed="rId2">
            <a:extLst>
              <a:ext uri="{28A0092B-C50C-407E-A947-70E740481C1C}">
                <a14:useLocalDpi xmlns:a14="http://schemas.microsoft.com/office/drawing/2010/main" val="0"/>
              </a:ext>
            </a:extLst>
          </a:blip>
          <a:srcRect b="11432"/>
          <a:stretch>
            <a:fillRect/>
          </a:stretch>
        </p:blipFill>
        <p:spPr bwMode="auto">
          <a:xfrm>
            <a:off x="1116013" y="1069975"/>
            <a:ext cx="6624637" cy="578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ltLang="en-US"/>
              <a:t>Cache/Main Memory Structure</a:t>
            </a:r>
          </a:p>
        </p:txBody>
      </p:sp>
      <p:pic>
        <p:nvPicPr>
          <p:cNvPr id="4198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196975"/>
            <a:ext cx="7488237" cy="551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altLang="en-US"/>
              <a:t>Cache operation – overview</a:t>
            </a:r>
          </a:p>
        </p:txBody>
      </p:sp>
      <p:sp>
        <p:nvSpPr>
          <p:cNvPr id="43011" name="Rectangle 3"/>
          <p:cNvSpPr>
            <a:spLocks noGrp="1" noChangeArrowheads="1"/>
          </p:cNvSpPr>
          <p:nvPr>
            <p:ph type="body" idx="1"/>
          </p:nvPr>
        </p:nvSpPr>
        <p:spPr/>
        <p:txBody>
          <a:bodyPr/>
          <a:lstStyle/>
          <a:p>
            <a:r>
              <a:rPr lang="en-GB" altLang="en-US"/>
              <a:t>CPU requests contents of memory location</a:t>
            </a:r>
          </a:p>
          <a:p>
            <a:r>
              <a:rPr lang="en-GB" altLang="en-US"/>
              <a:t>Check cache for this data</a:t>
            </a:r>
          </a:p>
          <a:p>
            <a:r>
              <a:rPr lang="en-GB" altLang="en-US"/>
              <a:t>If present, get from cache (fast)</a:t>
            </a:r>
          </a:p>
          <a:p>
            <a:r>
              <a:rPr lang="en-GB" altLang="en-US"/>
              <a:t>If not present, read required block from main memory to cache</a:t>
            </a:r>
          </a:p>
          <a:p>
            <a:r>
              <a:rPr lang="en-GB" altLang="en-US"/>
              <a:t>Then deliver from cache to CPU</a:t>
            </a:r>
          </a:p>
          <a:p>
            <a:r>
              <a:rPr lang="en-GB" altLang="en-US"/>
              <a:t>Cache includes tags to identify which block of main memory is in each cache slot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altLang="en-US"/>
              <a:t>Cache Read Operation - Flowchart</a:t>
            </a:r>
          </a:p>
        </p:txBody>
      </p:sp>
      <p:pic>
        <p:nvPicPr>
          <p:cNvPr id="4505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4638" y="1125538"/>
            <a:ext cx="5619750" cy="566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altLang="en-US"/>
              <a:t>Cache Design</a:t>
            </a:r>
          </a:p>
        </p:txBody>
      </p:sp>
      <p:sp>
        <p:nvSpPr>
          <p:cNvPr id="46083" name="Rectangle 3"/>
          <p:cNvSpPr>
            <a:spLocks noGrp="1" noChangeArrowheads="1"/>
          </p:cNvSpPr>
          <p:nvPr>
            <p:ph type="body" idx="1"/>
          </p:nvPr>
        </p:nvSpPr>
        <p:spPr/>
        <p:txBody>
          <a:bodyPr/>
          <a:lstStyle/>
          <a:p>
            <a:r>
              <a:rPr lang="en-GB" altLang="en-US"/>
              <a:t>Addressing</a:t>
            </a:r>
          </a:p>
          <a:p>
            <a:r>
              <a:rPr lang="en-GB" altLang="en-US"/>
              <a:t>Size</a:t>
            </a:r>
          </a:p>
          <a:p>
            <a:r>
              <a:rPr lang="en-GB" altLang="en-US"/>
              <a:t>Mapping Function</a:t>
            </a:r>
          </a:p>
          <a:p>
            <a:r>
              <a:rPr lang="en-GB" altLang="en-US"/>
              <a:t>Replacement Algorithm</a:t>
            </a:r>
          </a:p>
          <a:p>
            <a:r>
              <a:rPr lang="en-GB" altLang="en-US"/>
              <a:t>Write Policy</a:t>
            </a:r>
          </a:p>
          <a:p>
            <a:r>
              <a:rPr lang="en-GB" altLang="en-US"/>
              <a:t>Block Size</a:t>
            </a:r>
          </a:p>
          <a:p>
            <a:r>
              <a:rPr lang="en-GB" altLang="en-US"/>
              <a:t>Number of Caches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ltLang="en-US"/>
              <a:t>Cache Addressing</a:t>
            </a:r>
          </a:p>
        </p:txBody>
      </p:sp>
      <p:sp>
        <p:nvSpPr>
          <p:cNvPr id="48131" name="Rectangle 3"/>
          <p:cNvSpPr>
            <a:spLocks noGrp="1" noChangeArrowheads="1"/>
          </p:cNvSpPr>
          <p:nvPr>
            <p:ph type="body" idx="1"/>
          </p:nvPr>
        </p:nvSpPr>
        <p:spPr/>
        <p:txBody>
          <a:bodyPr/>
          <a:lstStyle/>
          <a:p>
            <a:r>
              <a:rPr lang="en-GB" altLang="en-US" sz="2400"/>
              <a:t>Where does cache sit?</a:t>
            </a:r>
          </a:p>
          <a:p>
            <a:pPr lvl="1"/>
            <a:r>
              <a:rPr lang="en-GB" altLang="en-US" sz="2000"/>
              <a:t>Between processor and virtual memory management unit</a:t>
            </a:r>
          </a:p>
          <a:p>
            <a:pPr lvl="1"/>
            <a:r>
              <a:rPr lang="en-GB" altLang="en-US" sz="2000"/>
              <a:t>Between MMU and main memory</a:t>
            </a:r>
          </a:p>
          <a:p>
            <a:r>
              <a:rPr lang="en-GB" altLang="en-US" sz="2400"/>
              <a:t>Logical cache (virtual cache) stores data using virtual addresses</a:t>
            </a:r>
          </a:p>
          <a:p>
            <a:pPr lvl="1"/>
            <a:r>
              <a:rPr lang="en-GB" altLang="en-US" sz="2000"/>
              <a:t>Processor accesses cache directly, not thorough physical cache</a:t>
            </a:r>
          </a:p>
          <a:p>
            <a:pPr lvl="1"/>
            <a:r>
              <a:rPr lang="en-GB" altLang="en-US" sz="2000"/>
              <a:t>Cache access faster, before MMU address translation</a:t>
            </a:r>
          </a:p>
          <a:p>
            <a:pPr lvl="1"/>
            <a:r>
              <a:rPr lang="en-GB" altLang="en-US" sz="2000"/>
              <a:t>Virtual addresses use same address space for different applications</a:t>
            </a:r>
          </a:p>
          <a:p>
            <a:pPr lvl="2"/>
            <a:r>
              <a:rPr lang="en-GB" altLang="en-US" sz="1800"/>
              <a:t>Must flush cache on each context switch</a:t>
            </a:r>
          </a:p>
          <a:p>
            <a:r>
              <a:rPr lang="en-GB" altLang="en-US" sz="2400"/>
              <a:t>Physical cache stores data using main memory physical addresses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ltLang="en-US"/>
              <a:t>Size does matter</a:t>
            </a:r>
          </a:p>
        </p:txBody>
      </p:sp>
      <p:sp>
        <p:nvSpPr>
          <p:cNvPr id="49155" name="Rectangle 3"/>
          <p:cNvSpPr>
            <a:spLocks noGrp="1" noChangeArrowheads="1"/>
          </p:cNvSpPr>
          <p:nvPr>
            <p:ph type="body" idx="1"/>
          </p:nvPr>
        </p:nvSpPr>
        <p:spPr/>
        <p:txBody>
          <a:bodyPr/>
          <a:lstStyle/>
          <a:p>
            <a:r>
              <a:rPr lang="en-GB" altLang="en-US"/>
              <a:t>Cost</a:t>
            </a:r>
          </a:p>
          <a:p>
            <a:pPr lvl="1"/>
            <a:r>
              <a:rPr lang="en-GB" altLang="en-US"/>
              <a:t>More cache is expensive</a:t>
            </a:r>
          </a:p>
          <a:p>
            <a:r>
              <a:rPr lang="en-GB" altLang="en-US"/>
              <a:t>Speed</a:t>
            </a:r>
          </a:p>
          <a:p>
            <a:pPr lvl="1"/>
            <a:r>
              <a:rPr lang="en-GB" altLang="en-US"/>
              <a:t>More cache is faster (up to a point)</a:t>
            </a:r>
          </a:p>
          <a:p>
            <a:pPr lvl="1"/>
            <a:r>
              <a:rPr lang="en-GB" altLang="en-US"/>
              <a:t>Checking cache for data takes time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t>Typical Cache Organization</a:t>
            </a:r>
          </a:p>
        </p:txBody>
      </p:sp>
      <p:pic>
        <p:nvPicPr>
          <p:cNvPr id="5120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363663"/>
            <a:ext cx="7513637" cy="508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ltLang="en-US"/>
              <a:t>Comparison of Cache Sizes</a:t>
            </a:r>
          </a:p>
        </p:txBody>
      </p:sp>
      <p:sp>
        <p:nvSpPr>
          <p:cNvPr id="53251" name="Rectangle 5"/>
          <p:cNvSpPr>
            <a:spLocks noChangeArrowheads="1"/>
          </p:cNvSpPr>
          <p:nvPr/>
        </p:nvSpPr>
        <p:spPr bwMode="auto">
          <a:xfrm>
            <a:off x="3175" y="-4295775"/>
            <a:ext cx="91440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 </a:t>
            </a:r>
          </a:p>
          <a:p>
            <a:endParaRPr lang="en-US" altLang="en-US"/>
          </a:p>
        </p:txBody>
      </p:sp>
      <p:grpSp>
        <p:nvGrpSpPr>
          <p:cNvPr id="53252" name="Group 1"/>
          <p:cNvGrpSpPr>
            <a:grpSpLocks/>
          </p:cNvGrpSpPr>
          <p:nvPr/>
        </p:nvGrpSpPr>
        <p:grpSpPr bwMode="auto">
          <a:xfrm>
            <a:off x="285750" y="1017588"/>
            <a:ext cx="8534400" cy="5795962"/>
            <a:chOff x="213982" y="1045002"/>
            <a:chExt cx="8534482" cy="5796399"/>
          </a:xfrm>
        </p:grpSpPr>
        <p:grpSp>
          <p:nvGrpSpPr>
            <p:cNvPr id="53253" name="Group 1376"/>
            <p:cNvGrpSpPr>
              <a:grpSpLocks noChangeAspect="1"/>
            </p:cNvGrpSpPr>
            <p:nvPr/>
          </p:nvGrpSpPr>
          <p:grpSpPr bwMode="auto">
            <a:xfrm>
              <a:off x="213982" y="1045002"/>
              <a:ext cx="1422414" cy="313691"/>
              <a:chOff x="0" y="0"/>
              <a:chExt cx="957" cy="518"/>
            </a:xfrm>
          </p:grpSpPr>
          <p:sp>
            <p:nvSpPr>
              <p:cNvPr id="53629" name="Rectangle 1249"/>
              <p:cNvSpPr>
                <a:spLocks noChangeAspect="1" noChangeArrowheads="1"/>
              </p:cNvSpPr>
              <p:nvPr/>
            </p:nvSpPr>
            <p:spPr bwMode="auto">
              <a:xfrm>
                <a:off x="43" y="0"/>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b="1">
                    <a:latin typeface="Times" panose="02020603050405020304" pitchFamily="18" charset="0"/>
                    <a:cs typeface="Times New Roman" panose="02020603050405020304" pitchFamily="18" charset="0"/>
                  </a:rPr>
                  <a:t>Processor</a:t>
                </a:r>
                <a:endParaRPr lang="en-US" altLang="en-US"/>
              </a:p>
            </p:txBody>
          </p:sp>
          <p:sp>
            <p:nvSpPr>
              <p:cNvPr id="53630" name="Rectangle 1375"/>
              <p:cNvSpPr>
                <a:spLocks noChangeAspect="1" noChangeArrowheads="1"/>
              </p:cNvSpPr>
              <p:nvPr/>
            </p:nvSpPr>
            <p:spPr bwMode="auto">
              <a:xfrm>
                <a:off x="0" y="0"/>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54" name="Group 1378"/>
            <p:cNvGrpSpPr>
              <a:grpSpLocks noChangeAspect="1"/>
            </p:cNvGrpSpPr>
            <p:nvPr/>
          </p:nvGrpSpPr>
          <p:grpSpPr bwMode="auto">
            <a:xfrm>
              <a:off x="1636396" y="1045002"/>
              <a:ext cx="1422414" cy="313691"/>
              <a:chOff x="957" y="0"/>
              <a:chExt cx="957" cy="518"/>
            </a:xfrm>
          </p:grpSpPr>
          <p:sp>
            <p:nvSpPr>
              <p:cNvPr id="53627" name="Rectangle 1250"/>
              <p:cNvSpPr>
                <a:spLocks noChangeAspect="1" noChangeArrowheads="1"/>
              </p:cNvSpPr>
              <p:nvPr/>
            </p:nvSpPr>
            <p:spPr bwMode="auto">
              <a:xfrm>
                <a:off x="1000" y="0"/>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b="1">
                    <a:latin typeface="Times" panose="02020603050405020304" pitchFamily="18" charset="0"/>
                    <a:cs typeface="Times New Roman" panose="02020603050405020304" pitchFamily="18" charset="0"/>
                  </a:rPr>
                  <a:t>Type</a:t>
                </a:r>
                <a:endParaRPr lang="en-US" altLang="en-US" sz="1200">
                  <a:latin typeface="Times" panose="02020603050405020304" pitchFamily="18" charset="0"/>
                  <a:cs typeface="Times New Roman" panose="02020603050405020304" pitchFamily="18" charset="0"/>
                </a:endParaRPr>
              </a:p>
            </p:txBody>
          </p:sp>
          <p:sp>
            <p:nvSpPr>
              <p:cNvPr id="53628" name="Rectangle 1377"/>
              <p:cNvSpPr>
                <a:spLocks noChangeAspect="1" noChangeArrowheads="1"/>
              </p:cNvSpPr>
              <p:nvPr/>
            </p:nvSpPr>
            <p:spPr bwMode="auto">
              <a:xfrm>
                <a:off x="957" y="0"/>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55" name="Group 1380"/>
            <p:cNvGrpSpPr>
              <a:grpSpLocks noChangeAspect="1"/>
            </p:cNvGrpSpPr>
            <p:nvPr/>
          </p:nvGrpSpPr>
          <p:grpSpPr bwMode="auto">
            <a:xfrm>
              <a:off x="3058809" y="1045002"/>
              <a:ext cx="1422414" cy="313691"/>
              <a:chOff x="1914" y="0"/>
              <a:chExt cx="957" cy="518"/>
            </a:xfrm>
          </p:grpSpPr>
          <p:sp>
            <p:nvSpPr>
              <p:cNvPr id="53625" name="Rectangle 1251"/>
              <p:cNvSpPr>
                <a:spLocks noChangeAspect="1" noChangeArrowheads="1"/>
              </p:cNvSpPr>
              <p:nvPr/>
            </p:nvSpPr>
            <p:spPr bwMode="auto">
              <a:xfrm>
                <a:off x="1957" y="0"/>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b="1">
                    <a:latin typeface="Times" panose="02020603050405020304" pitchFamily="18" charset="0"/>
                    <a:cs typeface="Times New Roman" panose="02020603050405020304" pitchFamily="18" charset="0"/>
                  </a:rPr>
                  <a:t>Year of Introduction</a:t>
                </a:r>
                <a:endParaRPr lang="en-US" altLang="en-US"/>
              </a:p>
            </p:txBody>
          </p:sp>
          <p:sp>
            <p:nvSpPr>
              <p:cNvPr id="53626" name="Rectangle 1379"/>
              <p:cNvSpPr>
                <a:spLocks noChangeAspect="1" noChangeArrowheads="1"/>
              </p:cNvSpPr>
              <p:nvPr/>
            </p:nvSpPr>
            <p:spPr bwMode="auto">
              <a:xfrm>
                <a:off x="1914" y="0"/>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56" name="Group 1382"/>
            <p:cNvGrpSpPr>
              <a:grpSpLocks noChangeAspect="1"/>
            </p:cNvGrpSpPr>
            <p:nvPr/>
          </p:nvGrpSpPr>
          <p:grpSpPr bwMode="auto">
            <a:xfrm>
              <a:off x="4481223" y="1045002"/>
              <a:ext cx="1422414" cy="313691"/>
              <a:chOff x="2871" y="0"/>
              <a:chExt cx="957" cy="518"/>
            </a:xfrm>
          </p:grpSpPr>
          <p:sp>
            <p:nvSpPr>
              <p:cNvPr id="53623" name="Rectangle 1252"/>
              <p:cNvSpPr>
                <a:spLocks noChangeAspect="1" noChangeArrowheads="1"/>
              </p:cNvSpPr>
              <p:nvPr/>
            </p:nvSpPr>
            <p:spPr bwMode="auto">
              <a:xfrm>
                <a:off x="2914" y="0"/>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b="1">
                    <a:latin typeface="Times" panose="02020603050405020304" pitchFamily="18" charset="0"/>
                    <a:cs typeface="Times New Roman" panose="02020603050405020304" pitchFamily="18" charset="0"/>
                  </a:rPr>
                  <a:t>L1 cache</a:t>
                </a:r>
                <a:endParaRPr lang="en-US" altLang="en-US"/>
              </a:p>
            </p:txBody>
          </p:sp>
          <p:sp>
            <p:nvSpPr>
              <p:cNvPr id="53624" name="Rectangle 1381"/>
              <p:cNvSpPr>
                <a:spLocks noChangeAspect="1" noChangeArrowheads="1"/>
              </p:cNvSpPr>
              <p:nvPr/>
            </p:nvSpPr>
            <p:spPr bwMode="auto">
              <a:xfrm>
                <a:off x="2871" y="0"/>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57" name="Group 1384"/>
            <p:cNvGrpSpPr>
              <a:grpSpLocks noChangeAspect="1"/>
            </p:cNvGrpSpPr>
            <p:nvPr/>
          </p:nvGrpSpPr>
          <p:grpSpPr bwMode="auto">
            <a:xfrm>
              <a:off x="5903637" y="1045002"/>
              <a:ext cx="1422414" cy="313691"/>
              <a:chOff x="3828" y="0"/>
              <a:chExt cx="957" cy="518"/>
            </a:xfrm>
          </p:grpSpPr>
          <p:sp>
            <p:nvSpPr>
              <p:cNvPr id="53621" name="Rectangle 1253"/>
              <p:cNvSpPr>
                <a:spLocks noChangeAspect="1" noChangeArrowheads="1"/>
              </p:cNvSpPr>
              <p:nvPr/>
            </p:nvSpPr>
            <p:spPr bwMode="auto">
              <a:xfrm>
                <a:off x="3871" y="0"/>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b="1">
                    <a:latin typeface="Times" panose="02020603050405020304" pitchFamily="18" charset="0"/>
                    <a:cs typeface="Times New Roman" panose="02020603050405020304" pitchFamily="18" charset="0"/>
                  </a:rPr>
                  <a:t>L2 cache</a:t>
                </a:r>
                <a:endParaRPr lang="en-US" altLang="en-US"/>
              </a:p>
            </p:txBody>
          </p:sp>
          <p:sp>
            <p:nvSpPr>
              <p:cNvPr id="53622" name="Rectangle 1383"/>
              <p:cNvSpPr>
                <a:spLocks noChangeAspect="1" noChangeArrowheads="1"/>
              </p:cNvSpPr>
              <p:nvPr/>
            </p:nvSpPr>
            <p:spPr bwMode="auto">
              <a:xfrm>
                <a:off x="3828" y="0"/>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58" name="Group 1386"/>
            <p:cNvGrpSpPr>
              <a:grpSpLocks noChangeAspect="1"/>
            </p:cNvGrpSpPr>
            <p:nvPr/>
          </p:nvGrpSpPr>
          <p:grpSpPr bwMode="auto">
            <a:xfrm>
              <a:off x="7326050" y="1045002"/>
              <a:ext cx="1422414" cy="313691"/>
              <a:chOff x="4785" y="0"/>
              <a:chExt cx="957" cy="518"/>
            </a:xfrm>
          </p:grpSpPr>
          <p:sp>
            <p:nvSpPr>
              <p:cNvPr id="53619" name="Rectangle 1254"/>
              <p:cNvSpPr>
                <a:spLocks noChangeAspect="1" noChangeArrowheads="1"/>
              </p:cNvSpPr>
              <p:nvPr/>
            </p:nvSpPr>
            <p:spPr bwMode="auto">
              <a:xfrm>
                <a:off x="4828" y="0"/>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b="1">
                    <a:latin typeface="Times" panose="02020603050405020304" pitchFamily="18" charset="0"/>
                    <a:cs typeface="Times New Roman" panose="02020603050405020304" pitchFamily="18" charset="0"/>
                  </a:rPr>
                  <a:t>L3 cache</a:t>
                </a:r>
                <a:endParaRPr lang="en-US" altLang="en-US"/>
              </a:p>
            </p:txBody>
          </p:sp>
          <p:sp>
            <p:nvSpPr>
              <p:cNvPr id="53620" name="Rectangle 1385"/>
              <p:cNvSpPr>
                <a:spLocks noChangeAspect="1" noChangeArrowheads="1"/>
              </p:cNvSpPr>
              <p:nvPr/>
            </p:nvSpPr>
            <p:spPr bwMode="auto">
              <a:xfrm>
                <a:off x="4785" y="0"/>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59" name="Group 1400"/>
            <p:cNvGrpSpPr>
              <a:grpSpLocks noChangeAspect="1"/>
            </p:cNvGrpSpPr>
            <p:nvPr/>
          </p:nvGrpSpPr>
          <p:grpSpPr bwMode="auto">
            <a:xfrm>
              <a:off x="213982" y="1386718"/>
              <a:ext cx="1422414" cy="244049"/>
              <a:chOff x="0" y="921"/>
              <a:chExt cx="957" cy="403"/>
            </a:xfrm>
          </p:grpSpPr>
          <p:sp>
            <p:nvSpPr>
              <p:cNvPr id="53617" name="Rectangle 1261"/>
              <p:cNvSpPr>
                <a:spLocks noChangeAspect="1" noChangeArrowheads="1"/>
              </p:cNvSpPr>
              <p:nvPr/>
            </p:nvSpPr>
            <p:spPr bwMode="auto">
              <a:xfrm>
                <a:off x="43" y="92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PDP-11/70</a:t>
                </a:r>
                <a:endParaRPr lang="en-US" altLang="en-US"/>
              </a:p>
            </p:txBody>
          </p:sp>
          <p:sp>
            <p:nvSpPr>
              <p:cNvPr id="53618" name="Rectangle 1399"/>
              <p:cNvSpPr>
                <a:spLocks noChangeAspect="1" noChangeArrowheads="1"/>
              </p:cNvSpPr>
              <p:nvPr/>
            </p:nvSpPr>
            <p:spPr bwMode="auto">
              <a:xfrm>
                <a:off x="0" y="92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60" name="Group 1402"/>
            <p:cNvGrpSpPr>
              <a:grpSpLocks noChangeAspect="1"/>
            </p:cNvGrpSpPr>
            <p:nvPr/>
          </p:nvGrpSpPr>
          <p:grpSpPr bwMode="auto">
            <a:xfrm>
              <a:off x="1636396" y="1386718"/>
              <a:ext cx="1422414" cy="244049"/>
              <a:chOff x="957" y="921"/>
              <a:chExt cx="957" cy="403"/>
            </a:xfrm>
          </p:grpSpPr>
          <p:sp>
            <p:nvSpPr>
              <p:cNvPr id="53615" name="Rectangle 1262"/>
              <p:cNvSpPr>
                <a:spLocks noChangeAspect="1" noChangeArrowheads="1"/>
              </p:cNvSpPr>
              <p:nvPr/>
            </p:nvSpPr>
            <p:spPr bwMode="auto">
              <a:xfrm>
                <a:off x="1000" y="92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Minicomputer</a:t>
                </a:r>
              </a:p>
            </p:txBody>
          </p:sp>
          <p:sp>
            <p:nvSpPr>
              <p:cNvPr id="53616" name="Rectangle 1401"/>
              <p:cNvSpPr>
                <a:spLocks noChangeAspect="1" noChangeArrowheads="1"/>
              </p:cNvSpPr>
              <p:nvPr/>
            </p:nvSpPr>
            <p:spPr bwMode="auto">
              <a:xfrm>
                <a:off x="957" y="92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61" name="Group 1404"/>
            <p:cNvGrpSpPr>
              <a:grpSpLocks noChangeAspect="1"/>
            </p:cNvGrpSpPr>
            <p:nvPr/>
          </p:nvGrpSpPr>
          <p:grpSpPr bwMode="auto">
            <a:xfrm>
              <a:off x="3058809" y="1386718"/>
              <a:ext cx="1422414" cy="244049"/>
              <a:chOff x="1914" y="921"/>
              <a:chExt cx="957" cy="403"/>
            </a:xfrm>
          </p:grpSpPr>
          <p:sp>
            <p:nvSpPr>
              <p:cNvPr id="53613" name="Rectangle 1263"/>
              <p:cNvSpPr>
                <a:spLocks noChangeAspect="1" noChangeArrowheads="1"/>
              </p:cNvSpPr>
              <p:nvPr/>
            </p:nvSpPr>
            <p:spPr bwMode="auto">
              <a:xfrm>
                <a:off x="1957" y="92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1975</a:t>
                </a:r>
                <a:endParaRPr lang="en-US" altLang="en-US"/>
              </a:p>
            </p:txBody>
          </p:sp>
          <p:sp>
            <p:nvSpPr>
              <p:cNvPr id="53614" name="Rectangle 1403"/>
              <p:cNvSpPr>
                <a:spLocks noChangeAspect="1" noChangeArrowheads="1"/>
              </p:cNvSpPr>
              <p:nvPr/>
            </p:nvSpPr>
            <p:spPr bwMode="auto">
              <a:xfrm>
                <a:off x="1914" y="92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62" name="Group 1406"/>
            <p:cNvGrpSpPr>
              <a:grpSpLocks noChangeAspect="1"/>
            </p:cNvGrpSpPr>
            <p:nvPr/>
          </p:nvGrpSpPr>
          <p:grpSpPr bwMode="auto">
            <a:xfrm>
              <a:off x="4481223" y="1386718"/>
              <a:ext cx="1422414" cy="244049"/>
              <a:chOff x="2871" y="921"/>
              <a:chExt cx="957" cy="403"/>
            </a:xfrm>
          </p:grpSpPr>
          <p:sp>
            <p:nvSpPr>
              <p:cNvPr id="53611" name="Rectangle 1264"/>
              <p:cNvSpPr>
                <a:spLocks noChangeAspect="1" noChangeArrowheads="1"/>
              </p:cNvSpPr>
              <p:nvPr/>
            </p:nvSpPr>
            <p:spPr bwMode="auto">
              <a:xfrm>
                <a:off x="2914" y="92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 KB</a:t>
                </a:r>
                <a:endParaRPr lang="en-US" altLang="en-US"/>
              </a:p>
            </p:txBody>
          </p:sp>
          <p:sp>
            <p:nvSpPr>
              <p:cNvPr id="53612" name="Rectangle 1405"/>
              <p:cNvSpPr>
                <a:spLocks noChangeAspect="1" noChangeArrowheads="1"/>
              </p:cNvSpPr>
              <p:nvPr/>
            </p:nvSpPr>
            <p:spPr bwMode="auto">
              <a:xfrm>
                <a:off x="2871" y="92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63" name="Group 1408"/>
            <p:cNvGrpSpPr>
              <a:grpSpLocks noChangeAspect="1"/>
            </p:cNvGrpSpPr>
            <p:nvPr/>
          </p:nvGrpSpPr>
          <p:grpSpPr bwMode="auto">
            <a:xfrm>
              <a:off x="5903637" y="1386718"/>
              <a:ext cx="1422414" cy="244049"/>
              <a:chOff x="3828" y="921"/>
              <a:chExt cx="957" cy="403"/>
            </a:xfrm>
          </p:grpSpPr>
          <p:sp>
            <p:nvSpPr>
              <p:cNvPr id="53609" name="Rectangle 1265"/>
              <p:cNvSpPr>
                <a:spLocks noChangeAspect="1" noChangeArrowheads="1"/>
              </p:cNvSpPr>
              <p:nvPr/>
            </p:nvSpPr>
            <p:spPr bwMode="auto">
              <a:xfrm>
                <a:off x="3871" y="92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p>
            </p:txBody>
          </p:sp>
          <p:sp>
            <p:nvSpPr>
              <p:cNvPr id="53610" name="Rectangle 1407"/>
              <p:cNvSpPr>
                <a:spLocks noChangeAspect="1" noChangeArrowheads="1"/>
              </p:cNvSpPr>
              <p:nvPr/>
            </p:nvSpPr>
            <p:spPr bwMode="auto">
              <a:xfrm>
                <a:off x="3828" y="92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64" name="Group 1410"/>
            <p:cNvGrpSpPr>
              <a:grpSpLocks noChangeAspect="1"/>
            </p:cNvGrpSpPr>
            <p:nvPr/>
          </p:nvGrpSpPr>
          <p:grpSpPr bwMode="auto">
            <a:xfrm>
              <a:off x="7326050" y="1386718"/>
              <a:ext cx="1422414" cy="244049"/>
              <a:chOff x="4785" y="921"/>
              <a:chExt cx="957" cy="403"/>
            </a:xfrm>
          </p:grpSpPr>
          <p:sp>
            <p:nvSpPr>
              <p:cNvPr id="53607" name="Rectangle 1266"/>
              <p:cNvSpPr>
                <a:spLocks noChangeAspect="1" noChangeArrowheads="1"/>
              </p:cNvSpPr>
              <p:nvPr/>
            </p:nvSpPr>
            <p:spPr bwMode="auto">
              <a:xfrm>
                <a:off x="4828" y="92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608" name="Rectangle 1409"/>
              <p:cNvSpPr>
                <a:spLocks noChangeAspect="1" noChangeArrowheads="1"/>
              </p:cNvSpPr>
              <p:nvPr/>
            </p:nvSpPr>
            <p:spPr bwMode="auto">
              <a:xfrm>
                <a:off x="4785" y="92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65" name="Group 1412"/>
            <p:cNvGrpSpPr>
              <a:grpSpLocks noChangeAspect="1"/>
            </p:cNvGrpSpPr>
            <p:nvPr/>
          </p:nvGrpSpPr>
          <p:grpSpPr bwMode="auto">
            <a:xfrm>
              <a:off x="213982" y="1630768"/>
              <a:ext cx="1422414" cy="244049"/>
              <a:chOff x="0" y="1324"/>
              <a:chExt cx="957" cy="403"/>
            </a:xfrm>
          </p:grpSpPr>
          <p:sp>
            <p:nvSpPr>
              <p:cNvPr id="53605" name="Rectangle 1267"/>
              <p:cNvSpPr>
                <a:spLocks noChangeAspect="1" noChangeArrowheads="1"/>
              </p:cNvSpPr>
              <p:nvPr/>
            </p:nvSpPr>
            <p:spPr bwMode="auto">
              <a:xfrm>
                <a:off x="43" y="132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VAX 11/780</a:t>
                </a:r>
                <a:endParaRPr lang="en-US" altLang="en-US"/>
              </a:p>
            </p:txBody>
          </p:sp>
          <p:sp>
            <p:nvSpPr>
              <p:cNvPr id="53606" name="Rectangle 1411"/>
              <p:cNvSpPr>
                <a:spLocks noChangeAspect="1" noChangeArrowheads="1"/>
              </p:cNvSpPr>
              <p:nvPr/>
            </p:nvSpPr>
            <p:spPr bwMode="auto">
              <a:xfrm>
                <a:off x="0" y="132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66" name="Group 1414"/>
            <p:cNvGrpSpPr>
              <a:grpSpLocks noChangeAspect="1"/>
            </p:cNvGrpSpPr>
            <p:nvPr/>
          </p:nvGrpSpPr>
          <p:grpSpPr bwMode="auto">
            <a:xfrm>
              <a:off x="1636396" y="1630768"/>
              <a:ext cx="1422414" cy="244049"/>
              <a:chOff x="957" y="1324"/>
              <a:chExt cx="957" cy="403"/>
            </a:xfrm>
          </p:grpSpPr>
          <p:sp>
            <p:nvSpPr>
              <p:cNvPr id="53603" name="Rectangle 1268"/>
              <p:cNvSpPr>
                <a:spLocks noChangeAspect="1" noChangeArrowheads="1"/>
              </p:cNvSpPr>
              <p:nvPr/>
            </p:nvSpPr>
            <p:spPr bwMode="auto">
              <a:xfrm>
                <a:off x="1000" y="132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Minicomputer</a:t>
                </a:r>
              </a:p>
            </p:txBody>
          </p:sp>
          <p:sp>
            <p:nvSpPr>
              <p:cNvPr id="53604" name="Rectangle 1413"/>
              <p:cNvSpPr>
                <a:spLocks noChangeAspect="1" noChangeArrowheads="1"/>
              </p:cNvSpPr>
              <p:nvPr/>
            </p:nvSpPr>
            <p:spPr bwMode="auto">
              <a:xfrm>
                <a:off x="957" y="132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67" name="Group 1416"/>
            <p:cNvGrpSpPr>
              <a:grpSpLocks noChangeAspect="1"/>
            </p:cNvGrpSpPr>
            <p:nvPr/>
          </p:nvGrpSpPr>
          <p:grpSpPr bwMode="auto">
            <a:xfrm>
              <a:off x="3058809" y="1630768"/>
              <a:ext cx="1422414" cy="244049"/>
              <a:chOff x="1914" y="1324"/>
              <a:chExt cx="957" cy="403"/>
            </a:xfrm>
          </p:grpSpPr>
          <p:sp>
            <p:nvSpPr>
              <p:cNvPr id="53601" name="Rectangle 1269"/>
              <p:cNvSpPr>
                <a:spLocks noChangeAspect="1" noChangeArrowheads="1"/>
              </p:cNvSpPr>
              <p:nvPr/>
            </p:nvSpPr>
            <p:spPr bwMode="auto">
              <a:xfrm>
                <a:off x="1957" y="132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1978</a:t>
                </a:r>
              </a:p>
            </p:txBody>
          </p:sp>
          <p:sp>
            <p:nvSpPr>
              <p:cNvPr id="53602" name="Rectangle 1415"/>
              <p:cNvSpPr>
                <a:spLocks noChangeAspect="1" noChangeArrowheads="1"/>
              </p:cNvSpPr>
              <p:nvPr/>
            </p:nvSpPr>
            <p:spPr bwMode="auto">
              <a:xfrm>
                <a:off x="1914" y="132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68" name="Group 1418"/>
            <p:cNvGrpSpPr>
              <a:grpSpLocks noChangeAspect="1"/>
            </p:cNvGrpSpPr>
            <p:nvPr/>
          </p:nvGrpSpPr>
          <p:grpSpPr bwMode="auto">
            <a:xfrm>
              <a:off x="4481223" y="1630768"/>
              <a:ext cx="1422414" cy="244049"/>
              <a:chOff x="2871" y="1324"/>
              <a:chExt cx="957" cy="403"/>
            </a:xfrm>
          </p:grpSpPr>
          <p:sp>
            <p:nvSpPr>
              <p:cNvPr id="53599" name="Rectangle 1270"/>
              <p:cNvSpPr>
                <a:spLocks noChangeAspect="1" noChangeArrowheads="1"/>
              </p:cNvSpPr>
              <p:nvPr/>
            </p:nvSpPr>
            <p:spPr bwMode="auto">
              <a:xfrm>
                <a:off x="2914" y="132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16 KB</a:t>
                </a:r>
              </a:p>
            </p:txBody>
          </p:sp>
          <p:sp>
            <p:nvSpPr>
              <p:cNvPr id="53600" name="Rectangle 1417"/>
              <p:cNvSpPr>
                <a:spLocks noChangeAspect="1" noChangeArrowheads="1"/>
              </p:cNvSpPr>
              <p:nvPr/>
            </p:nvSpPr>
            <p:spPr bwMode="auto">
              <a:xfrm>
                <a:off x="2871" y="132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69" name="Group 1420"/>
            <p:cNvGrpSpPr>
              <a:grpSpLocks noChangeAspect="1"/>
            </p:cNvGrpSpPr>
            <p:nvPr/>
          </p:nvGrpSpPr>
          <p:grpSpPr bwMode="auto">
            <a:xfrm>
              <a:off x="5903637" y="1630768"/>
              <a:ext cx="1422414" cy="244049"/>
              <a:chOff x="3828" y="1324"/>
              <a:chExt cx="957" cy="403"/>
            </a:xfrm>
          </p:grpSpPr>
          <p:sp>
            <p:nvSpPr>
              <p:cNvPr id="53597" name="Rectangle 1271"/>
              <p:cNvSpPr>
                <a:spLocks noChangeAspect="1" noChangeArrowheads="1"/>
              </p:cNvSpPr>
              <p:nvPr/>
            </p:nvSpPr>
            <p:spPr bwMode="auto">
              <a:xfrm>
                <a:off x="3871" y="132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598" name="Rectangle 1419"/>
              <p:cNvSpPr>
                <a:spLocks noChangeAspect="1" noChangeArrowheads="1"/>
              </p:cNvSpPr>
              <p:nvPr/>
            </p:nvSpPr>
            <p:spPr bwMode="auto">
              <a:xfrm>
                <a:off x="3828" y="132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70" name="Group 1422"/>
            <p:cNvGrpSpPr>
              <a:grpSpLocks noChangeAspect="1"/>
            </p:cNvGrpSpPr>
            <p:nvPr/>
          </p:nvGrpSpPr>
          <p:grpSpPr bwMode="auto">
            <a:xfrm>
              <a:off x="7326050" y="1630768"/>
              <a:ext cx="1422414" cy="244049"/>
              <a:chOff x="4785" y="1324"/>
              <a:chExt cx="957" cy="403"/>
            </a:xfrm>
          </p:grpSpPr>
          <p:sp>
            <p:nvSpPr>
              <p:cNvPr id="53595" name="Rectangle 1272"/>
              <p:cNvSpPr>
                <a:spLocks noChangeAspect="1" noChangeArrowheads="1"/>
              </p:cNvSpPr>
              <p:nvPr/>
            </p:nvSpPr>
            <p:spPr bwMode="auto">
              <a:xfrm>
                <a:off x="4828" y="132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596" name="Rectangle 1421"/>
              <p:cNvSpPr>
                <a:spLocks noChangeAspect="1" noChangeArrowheads="1"/>
              </p:cNvSpPr>
              <p:nvPr/>
            </p:nvSpPr>
            <p:spPr bwMode="auto">
              <a:xfrm>
                <a:off x="4785" y="132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71" name="Group 1424"/>
            <p:cNvGrpSpPr>
              <a:grpSpLocks noChangeAspect="1"/>
            </p:cNvGrpSpPr>
            <p:nvPr/>
          </p:nvGrpSpPr>
          <p:grpSpPr bwMode="auto">
            <a:xfrm>
              <a:off x="213982" y="1874817"/>
              <a:ext cx="1422414" cy="244049"/>
              <a:chOff x="0" y="1727"/>
              <a:chExt cx="957" cy="403"/>
            </a:xfrm>
          </p:grpSpPr>
          <p:sp>
            <p:nvSpPr>
              <p:cNvPr id="53593" name="Rectangle 1273"/>
              <p:cNvSpPr>
                <a:spLocks noChangeAspect="1" noChangeArrowheads="1"/>
              </p:cNvSpPr>
              <p:nvPr/>
            </p:nvSpPr>
            <p:spPr bwMode="auto">
              <a:xfrm>
                <a:off x="43" y="172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IBM 3033</a:t>
                </a:r>
                <a:endParaRPr lang="en-US" altLang="en-US"/>
              </a:p>
            </p:txBody>
          </p:sp>
          <p:sp>
            <p:nvSpPr>
              <p:cNvPr id="53594" name="Rectangle 1423"/>
              <p:cNvSpPr>
                <a:spLocks noChangeAspect="1" noChangeArrowheads="1"/>
              </p:cNvSpPr>
              <p:nvPr/>
            </p:nvSpPr>
            <p:spPr bwMode="auto">
              <a:xfrm>
                <a:off x="0" y="172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72" name="Group 1426"/>
            <p:cNvGrpSpPr>
              <a:grpSpLocks noChangeAspect="1"/>
            </p:cNvGrpSpPr>
            <p:nvPr/>
          </p:nvGrpSpPr>
          <p:grpSpPr bwMode="auto">
            <a:xfrm>
              <a:off x="1636396" y="1874817"/>
              <a:ext cx="1422414" cy="244049"/>
              <a:chOff x="957" y="1727"/>
              <a:chExt cx="957" cy="403"/>
            </a:xfrm>
          </p:grpSpPr>
          <p:sp>
            <p:nvSpPr>
              <p:cNvPr id="53591" name="Rectangle 1274"/>
              <p:cNvSpPr>
                <a:spLocks noChangeAspect="1" noChangeArrowheads="1"/>
              </p:cNvSpPr>
              <p:nvPr/>
            </p:nvSpPr>
            <p:spPr bwMode="auto">
              <a:xfrm>
                <a:off x="1000" y="172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Mainframe</a:t>
                </a:r>
                <a:endParaRPr lang="en-US" altLang="en-US"/>
              </a:p>
            </p:txBody>
          </p:sp>
          <p:sp>
            <p:nvSpPr>
              <p:cNvPr id="53592" name="Rectangle 1425"/>
              <p:cNvSpPr>
                <a:spLocks noChangeAspect="1" noChangeArrowheads="1"/>
              </p:cNvSpPr>
              <p:nvPr/>
            </p:nvSpPr>
            <p:spPr bwMode="auto">
              <a:xfrm>
                <a:off x="957" y="172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73" name="Group 1428"/>
            <p:cNvGrpSpPr>
              <a:grpSpLocks noChangeAspect="1"/>
            </p:cNvGrpSpPr>
            <p:nvPr/>
          </p:nvGrpSpPr>
          <p:grpSpPr bwMode="auto">
            <a:xfrm>
              <a:off x="3058809" y="1874817"/>
              <a:ext cx="1422414" cy="244049"/>
              <a:chOff x="1914" y="1727"/>
              <a:chExt cx="957" cy="403"/>
            </a:xfrm>
          </p:grpSpPr>
          <p:sp>
            <p:nvSpPr>
              <p:cNvPr id="53589" name="Rectangle 1275"/>
              <p:cNvSpPr>
                <a:spLocks noChangeAspect="1" noChangeArrowheads="1"/>
              </p:cNvSpPr>
              <p:nvPr/>
            </p:nvSpPr>
            <p:spPr bwMode="auto">
              <a:xfrm>
                <a:off x="1957" y="172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1978</a:t>
                </a:r>
                <a:endParaRPr lang="en-US" altLang="en-US"/>
              </a:p>
            </p:txBody>
          </p:sp>
          <p:sp>
            <p:nvSpPr>
              <p:cNvPr id="53590" name="Rectangle 1427"/>
              <p:cNvSpPr>
                <a:spLocks noChangeAspect="1" noChangeArrowheads="1"/>
              </p:cNvSpPr>
              <p:nvPr/>
            </p:nvSpPr>
            <p:spPr bwMode="auto">
              <a:xfrm>
                <a:off x="1914" y="172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74" name="Group 1430"/>
            <p:cNvGrpSpPr>
              <a:grpSpLocks noChangeAspect="1"/>
            </p:cNvGrpSpPr>
            <p:nvPr/>
          </p:nvGrpSpPr>
          <p:grpSpPr bwMode="auto">
            <a:xfrm>
              <a:off x="4481223" y="1874817"/>
              <a:ext cx="1422414" cy="244049"/>
              <a:chOff x="2871" y="1727"/>
              <a:chExt cx="957" cy="403"/>
            </a:xfrm>
          </p:grpSpPr>
          <p:sp>
            <p:nvSpPr>
              <p:cNvPr id="53587" name="Rectangle 1276"/>
              <p:cNvSpPr>
                <a:spLocks noChangeAspect="1" noChangeArrowheads="1"/>
              </p:cNvSpPr>
              <p:nvPr/>
            </p:nvSpPr>
            <p:spPr bwMode="auto">
              <a:xfrm>
                <a:off x="2914" y="172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64 KB</a:t>
                </a:r>
                <a:endParaRPr lang="en-US" altLang="en-US"/>
              </a:p>
            </p:txBody>
          </p:sp>
          <p:sp>
            <p:nvSpPr>
              <p:cNvPr id="53588" name="Rectangle 1429"/>
              <p:cNvSpPr>
                <a:spLocks noChangeAspect="1" noChangeArrowheads="1"/>
              </p:cNvSpPr>
              <p:nvPr/>
            </p:nvSpPr>
            <p:spPr bwMode="auto">
              <a:xfrm>
                <a:off x="2871" y="172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75" name="Group 1432"/>
            <p:cNvGrpSpPr>
              <a:grpSpLocks noChangeAspect="1"/>
            </p:cNvGrpSpPr>
            <p:nvPr/>
          </p:nvGrpSpPr>
          <p:grpSpPr bwMode="auto">
            <a:xfrm>
              <a:off x="5903637" y="1874817"/>
              <a:ext cx="1422414" cy="244049"/>
              <a:chOff x="3828" y="1727"/>
              <a:chExt cx="957" cy="403"/>
            </a:xfrm>
          </p:grpSpPr>
          <p:sp>
            <p:nvSpPr>
              <p:cNvPr id="53585" name="Rectangle 1277"/>
              <p:cNvSpPr>
                <a:spLocks noChangeAspect="1" noChangeArrowheads="1"/>
              </p:cNvSpPr>
              <p:nvPr/>
            </p:nvSpPr>
            <p:spPr bwMode="auto">
              <a:xfrm>
                <a:off x="3871" y="172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586" name="Rectangle 1431"/>
              <p:cNvSpPr>
                <a:spLocks noChangeAspect="1" noChangeArrowheads="1"/>
              </p:cNvSpPr>
              <p:nvPr/>
            </p:nvSpPr>
            <p:spPr bwMode="auto">
              <a:xfrm>
                <a:off x="3828" y="172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76" name="Group 1434"/>
            <p:cNvGrpSpPr>
              <a:grpSpLocks noChangeAspect="1"/>
            </p:cNvGrpSpPr>
            <p:nvPr/>
          </p:nvGrpSpPr>
          <p:grpSpPr bwMode="auto">
            <a:xfrm>
              <a:off x="7326050" y="1874817"/>
              <a:ext cx="1422414" cy="244049"/>
              <a:chOff x="4785" y="1727"/>
              <a:chExt cx="957" cy="403"/>
            </a:xfrm>
          </p:grpSpPr>
          <p:sp>
            <p:nvSpPr>
              <p:cNvPr id="53583" name="Rectangle 1278"/>
              <p:cNvSpPr>
                <a:spLocks noChangeAspect="1" noChangeArrowheads="1"/>
              </p:cNvSpPr>
              <p:nvPr/>
            </p:nvSpPr>
            <p:spPr bwMode="auto">
              <a:xfrm>
                <a:off x="4828" y="172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584" name="Rectangle 1433"/>
              <p:cNvSpPr>
                <a:spLocks noChangeAspect="1" noChangeArrowheads="1"/>
              </p:cNvSpPr>
              <p:nvPr/>
            </p:nvSpPr>
            <p:spPr bwMode="auto">
              <a:xfrm>
                <a:off x="4785" y="172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77" name="Group 1436"/>
            <p:cNvGrpSpPr>
              <a:grpSpLocks noChangeAspect="1"/>
            </p:cNvGrpSpPr>
            <p:nvPr/>
          </p:nvGrpSpPr>
          <p:grpSpPr bwMode="auto">
            <a:xfrm>
              <a:off x="213982" y="2118866"/>
              <a:ext cx="1422414" cy="244049"/>
              <a:chOff x="0" y="2130"/>
              <a:chExt cx="957" cy="403"/>
            </a:xfrm>
          </p:grpSpPr>
          <p:sp>
            <p:nvSpPr>
              <p:cNvPr id="53581" name="Rectangle 1279"/>
              <p:cNvSpPr>
                <a:spLocks noChangeAspect="1" noChangeArrowheads="1"/>
              </p:cNvSpPr>
              <p:nvPr/>
            </p:nvSpPr>
            <p:spPr bwMode="auto">
              <a:xfrm>
                <a:off x="43" y="213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IBM 3090</a:t>
                </a:r>
                <a:endParaRPr lang="en-US" altLang="en-US"/>
              </a:p>
            </p:txBody>
          </p:sp>
          <p:sp>
            <p:nvSpPr>
              <p:cNvPr id="53582" name="Rectangle 1435"/>
              <p:cNvSpPr>
                <a:spLocks noChangeAspect="1" noChangeArrowheads="1"/>
              </p:cNvSpPr>
              <p:nvPr/>
            </p:nvSpPr>
            <p:spPr bwMode="auto">
              <a:xfrm>
                <a:off x="0" y="213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78" name="Group 1438"/>
            <p:cNvGrpSpPr>
              <a:grpSpLocks noChangeAspect="1"/>
            </p:cNvGrpSpPr>
            <p:nvPr/>
          </p:nvGrpSpPr>
          <p:grpSpPr bwMode="auto">
            <a:xfrm>
              <a:off x="1636396" y="2118866"/>
              <a:ext cx="1422414" cy="244049"/>
              <a:chOff x="957" y="2130"/>
              <a:chExt cx="957" cy="403"/>
            </a:xfrm>
          </p:grpSpPr>
          <p:sp>
            <p:nvSpPr>
              <p:cNvPr id="53579" name="Rectangle 1280"/>
              <p:cNvSpPr>
                <a:spLocks noChangeAspect="1" noChangeArrowheads="1"/>
              </p:cNvSpPr>
              <p:nvPr/>
            </p:nvSpPr>
            <p:spPr bwMode="auto">
              <a:xfrm>
                <a:off x="1000" y="213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Mainframe</a:t>
                </a:r>
              </a:p>
            </p:txBody>
          </p:sp>
          <p:sp>
            <p:nvSpPr>
              <p:cNvPr id="53580" name="Rectangle 1437"/>
              <p:cNvSpPr>
                <a:spLocks noChangeAspect="1" noChangeArrowheads="1"/>
              </p:cNvSpPr>
              <p:nvPr/>
            </p:nvSpPr>
            <p:spPr bwMode="auto">
              <a:xfrm>
                <a:off x="957" y="213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79" name="Group 1440"/>
            <p:cNvGrpSpPr>
              <a:grpSpLocks noChangeAspect="1"/>
            </p:cNvGrpSpPr>
            <p:nvPr/>
          </p:nvGrpSpPr>
          <p:grpSpPr bwMode="auto">
            <a:xfrm>
              <a:off x="3058809" y="2118866"/>
              <a:ext cx="1422414" cy="244049"/>
              <a:chOff x="1914" y="2130"/>
              <a:chExt cx="957" cy="403"/>
            </a:xfrm>
          </p:grpSpPr>
          <p:sp>
            <p:nvSpPr>
              <p:cNvPr id="53577" name="Rectangle 1281"/>
              <p:cNvSpPr>
                <a:spLocks noChangeAspect="1" noChangeArrowheads="1"/>
              </p:cNvSpPr>
              <p:nvPr/>
            </p:nvSpPr>
            <p:spPr bwMode="auto">
              <a:xfrm>
                <a:off x="1957" y="213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1985</a:t>
                </a:r>
              </a:p>
            </p:txBody>
          </p:sp>
          <p:sp>
            <p:nvSpPr>
              <p:cNvPr id="53578" name="Rectangle 1439"/>
              <p:cNvSpPr>
                <a:spLocks noChangeAspect="1" noChangeArrowheads="1"/>
              </p:cNvSpPr>
              <p:nvPr/>
            </p:nvSpPr>
            <p:spPr bwMode="auto">
              <a:xfrm>
                <a:off x="1914" y="213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80" name="Group 1442"/>
            <p:cNvGrpSpPr>
              <a:grpSpLocks noChangeAspect="1"/>
            </p:cNvGrpSpPr>
            <p:nvPr/>
          </p:nvGrpSpPr>
          <p:grpSpPr bwMode="auto">
            <a:xfrm>
              <a:off x="4481223" y="2118866"/>
              <a:ext cx="1422414" cy="244049"/>
              <a:chOff x="2871" y="2130"/>
              <a:chExt cx="957" cy="403"/>
            </a:xfrm>
          </p:grpSpPr>
          <p:sp>
            <p:nvSpPr>
              <p:cNvPr id="53575" name="Rectangle 1282"/>
              <p:cNvSpPr>
                <a:spLocks noChangeAspect="1" noChangeArrowheads="1"/>
              </p:cNvSpPr>
              <p:nvPr/>
            </p:nvSpPr>
            <p:spPr bwMode="auto">
              <a:xfrm>
                <a:off x="2914" y="213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128 to 256 KB</a:t>
                </a:r>
                <a:endParaRPr lang="en-US" altLang="en-US"/>
              </a:p>
            </p:txBody>
          </p:sp>
          <p:sp>
            <p:nvSpPr>
              <p:cNvPr id="53576" name="Rectangle 1441"/>
              <p:cNvSpPr>
                <a:spLocks noChangeAspect="1" noChangeArrowheads="1"/>
              </p:cNvSpPr>
              <p:nvPr/>
            </p:nvSpPr>
            <p:spPr bwMode="auto">
              <a:xfrm>
                <a:off x="2871" y="213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81" name="Group 1444"/>
            <p:cNvGrpSpPr>
              <a:grpSpLocks noChangeAspect="1"/>
            </p:cNvGrpSpPr>
            <p:nvPr/>
          </p:nvGrpSpPr>
          <p:grpSpPr bwMode="auto">
            <a:xfrm>
              <a:off x="5903637" y="2118866"/>
              <a:ext cx="1422414" cy="244049"/>
              <a:chOff x="3828" y="2130"/>
              <a:chExt cx="957" cy="403"/>
            </a:xfrm>
          </p:grpSpPr>
          <p:sp>
            <p:nvSpPr>
              <p:cNvPr id="53573" name="Rectangle 1283"/>
              <p:cNvSpPr>
                <a:spLocks noChangeAspect="1" noChangeArrowheads="1"/>
              </p:cNvSpPr>
              <p:nvPr/>
            </p:nvSpPr>
            <p:spPr bwMode="auto">
              <a:xfrm>
                <a:off x="3871" y="213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574" name="Rectangle 1443"/>
              <p:cNvSpPr>
                <a:spLocks noChangeAspect="1" noChangeArrowheads="1"/>
              </p:cNvSpPr>
              <p:nvPr/>
            </p:nvSpPr>
            <p:spPr bwMode="auto">
              <a:xfrm>
                <a:off x="3828" y="213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82" name="Group 1446"/>
            <p:cNvGrpSpPr>
              <a:grpSpLocks noChangeAspect="1"/>
            </p:cNvGrpSpPr>
            <p:nvPr/>
          </p:nvGrpSpPr>
          <p:grpSpPr bwMode="auto">
            <a:xfrm>
              <a:off x="7326050" y="2118866"/>
              <a:ext cx="1422414" cy="244049"/>
              <a:chOff x="4785" y="2130"/>
              <a:chExt cx="957" cy="403"/>
            </a:xfrm>
          </p:grpSpPr>
          <p:sp>
            <p:nvSpPr>
              <p:cNvPr id="53571" name="Rectangle 1284"/>
              <p:cNvSpPr>
                <a:spLocks noChangeAspect="1" noChangeArrowheads="1"/>
              </p:cNvSpPr>
              <p:nvPr/>
            </p:nvSpPr>
            <p:spPr bwMode="auto">
              <a:xfrm>
                <a:off x="4828" y="213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572" name="Rectangle 1445"/>
              <p:cNvSpPr>
                <a:spLocks noChangeAspect="1" noChangeArrowheads="1"/>
              </p:cNvSpPr>
              <p:nvPr/>
            </p:nvSpPr>
            <p:spPr bwMode="auto">
              <a:xfrm>
                <a:off x="4785" y="213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83" name="Group 1448"/>
            <p:cNvGrpSpPr>
              <a:grpSpLocks noChangeAspect="1"/>
            </p:cNvGrpSpPr>
            <p:nvPr/>
          </p:nvGrpSpPr>
          <p:grpSpPr bwMode="auto">
            <a:xfrm>
              <a:off x="213982" y="2362915"/>
              <a:ext cx="1422414" cy="244049"/>
              <a:chOff x="0" y="2533"/>
              <a:chExt cx="957" cy="403"/>
            </a:xfrm>
          </p:grpSpPr>
          <p:sp>
            <p:nvSpPr>
              <p:cNvPr id="53569" name="Rectangle 1285"/>
              <p:cNvSpPr>
                <a:spLocks noChangeAspect="1" noChangeArrowheads="1"/>
              </p:cNvSpPr>
              <p:nvPr/>
            </p:nvSpPr>
            <p:spPr bwMode="auto">
              <a:xfrm>
                <a:off x="43" y="2533"/>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Intel 80486</a:t>
                </a:r>
                <a:endParaRPr lang="en-US" altLang="en-US"/>
              </a:p>
            </p:txBody>
          </p:sp>
          <p:sp>
            <p:nvSpPr>
              <p:cNvPr id="53570" name="Rectangle 1447"/>
              <p:cNvSpPr>
                <a:spLocks noChangeAspect="1" noChangeArrowheads="1"/>
              </p:cNvSpPr>
              <p:nvPr/>
            </p:nvSpPr>
            <p:spPr bwMode="auto">
              <a:xfrm>
                <a:off x="0" y="2533"/>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84" name="Group 1450"/>
            <p:cNvGrpSpPr>
              <a:grpSpLocks noChangeAspect="1"/>
            </p:cNvGrpSpPr>
            <p:nvPr/>
          </p:nvGrpSpPr>
          <p:grpSpPr bwMode="auto">
            <a:xfrm>
              <a:off x="1636396" y="2362915"/>
              <a:ext cx="1422414" cy="244049"/>
              <a:chOff x="957" y="2533"/>
              <a:chExt cx="957" cy="403"/>
            </a:xfrm>
          </p:grpSpPr>
          <p:sp>
            <p:nvSpPr>
              <p:cNvPr id="53567" name="Rectangle 1286"/>
              <p:cNvSpPr>
                <a:spLocks noChangeAspect="1" noChangeArrowheads="1"/>
              </p:cNvSpPr>
              <p:nvPr/>
            </p:nvSpPr>
            <p:spPr bwMode="auto">
              <a:xfrm>
                <a:off x="1000" y="2533"/>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PC</a:t>
                </a:r>
              </a:p>
            </p:txBody>
          </p:sp>
          <p:sp>
            <p:nvSpPr>
              <p:cNvPr id="53568" name="Rectangle 1449"/>
              <p:cNvSpPr>
                <a:spLocks noChangeAspect="1" noChangeArrowheads="1"/>
              </p:cNvSpPr>
              <p:nvPr/>
            </p:nvSpPr>
            <p:spPr bwMode="auto">
              <a:xfrm>
                <a:off x="957" y="2533"/>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85" name="Group 1452"/>
            <p:cNvGrpSpPr>
              <a:grpSpLocks noChangeAspect="1"/>
            </p:cNvGrpSpPr>
            <p:nvPr/>
          </p:nvGrpSpPr>
          <p:grpSpPr bwMode="auto">
            <a:xfrm>
              <a:off x="3058809" y="2362915"/>
              <a:ext cx="1422414" cy="244049"/>
              <a:chOff x="1914" y="2533"/>
              <a:chExt cx="957" cy="403"/>
            </a:xfrm>
          </p:grpSpPr>
          <p:sp>
            <p:nvSpPr>
              <p:cNvPr id="53565" name="Rectangle 1287"/>
              <p:cNvSpPr>
                <a:spLocks noChangeAspect="1" noChangeArrowheads="1"/>
              </p:cNvSpPr>
              <p:nvPr/>
            </p:nvSpPr>
            <p:spPr bwMode="auto">
              <a:xfrm>
                <a:off x="1957" y="2533"/>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1989</a:t>
                </a:r>
              </a:p>
            </p:txBody>
          </p:sp>
          <p:sp>
            <p:nvSpPr>
              <p:cNvPr id="53566" name="Rectangle 1451"/>
              <p:cNvSpPr>
                <a:spLocks noChangeAspect="1" noChangeArrowheads="1"/>
              </p:cNvSpPr>
              <p:nvPr/>
            </p:nvSpPr>
            <p:spPr bwMode="auto">
              <a:xfrm>
                <a:off x="1914" y="2533"/>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86" name="Group 1454"/>
            <p:cNvGrpSpPr>
              <a:grpSpLocks noChangeAspect="1"/>
            </p:cNvGrpSpPr>
            <p:nvPr/>
          </p:nvGrpSpPr>
          <p:grpSpPr bwMode="auto">
            <a:xfrm>
              <a:off x="4481223" y="2362915"/>
              <a:ext cx="1422414" cy="244049"/>
              <a:chOff x="2871" y="2533"/>
              <a:chExt cx="957" cy="403"/>
            </a:xfrm>
          </p:grpSpPr>
          <p:sp>
            <p:nvSpPr>
              <p:cNvPr id="53563" name="Rectangle 1288"/>
              <p:cNvSpPr>
                <a:spLocks noChangeAspect="1" noChangeArrowheads="1"/>
              </p:cNvSpPr>
              <p:nvPr/>
            </p:nvSpPr>
            <p:spPr bwMode="auto">
              <a:xfrm>
                <a:off x="2914" y="2533"/>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8 KB</a:t>
                </a:r>
                <a:endParaRPr lang="en-US" altLang="en-US"/>
              </a:p>
            </p:txBody>
          </p:sp>
          <p:sp>
            <p:nvSpPr>
              <p:cNvPr id="53564" name="Rectangle 1453"/>
              <p:cNvSpPr>
                <a:spLocks noChangeAspect="1" noChangeArrowheads="1"/>
              </p:cNvSpPr>
              <p:nvPr/>
            </p:nvSpPr>
            <p:spPr bwMode="auto">
              <a:xfrm>
                <a:off x="2871" y="2533"/>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87" name="Group 1456"/>
            <p:cNvGrpSpPr>
              <a:grpSpLocks noChangeAspect="1"/>
            </p:cNvGrpSpPr>
            <p:nvPr/>
          </p:nvGrpSpPr>
          <p:grpSpPr bwMode="auto">
            <a:xfrm>
              <a:off x="5903637" y="2362915"/>
              <a:ext cx="1422414" cy="244049"/>
              <a:chOff x="3828" y="2533"/>
              <a:chExt cx="957" cy="403"/>
            </a:xfrm>
          </p:grpSpPr>
          <p:sp>
            <p:nvSpPr>
              <p:cNvPr id="53561" name="Rectangle 1289"/>
              <p:cNvSpPr>
                <a:spLocks noChangeAspect="1" noChangeArrowheads="1"/>
              </p:cNvSpPr>
              <p:nvPr/>
            </p:nvSpPr>
            <p:spPr bwMode="auto">
              <a:xfrm>
                <a:off x="3871" y="2533"/>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562" name="Rectangle 1455"/>
              <p:cNvSpPr>
                <a:spLocks noChangeAspect="1" noChangeArrowheads="1"/>
              </p:cNvSpPr>
              <p:nvPr/>
            </p:nvSpPr>
            <p:spPr bwMode="auto">
              <a:xfrm>
                <a:off x="3828" y="2533"/>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88" name="Group 1458"/>
            <p:cNvGrpSpPr>
              <a:grpSpLocks noChangeAspect="1"/>
            </p:cNvGrpSpPr>
            <p:nvPr/>
          </p:nvGrpSpPr>
          <p:grpSpPr bwMode="auto">
            <a:xfrm>
              <a:off x="7326050" y="2362915"/>
              <a:ext cx="1422414" cy="244049"/>
              <a:chOff x="4785" y="2533"/>
              <a:chExt cx="957" cy="403"/>
            </a:xfrm>
          </p:grpSpPr>
          <p:sp>
            <p:nvSpPr>
              <p:cNvPr id="53559" name="Rectangle 1290"/>
              <p:cNvSpPr>
                <a:spLocks noChangeAspect="1" noChangeArrowheads="1"/>
              </p:cNvSpPr>
              <p:nvPr/>
            </p:nvSpPr>
            <p:spPr bwMode="auto">
              <a:xfrm>
                <a:off x="4828" y="2533"/>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560" name="Rectangle 1457"/>
              <p:cNvSpPr>
                <a:spLocks noChangeAspect="1" noChangeArrowheads="1"/>
              </p:cNvSpPr>
              <p:nvPr/>
            </p:nvSpPr>
            <p:spPr bwMode="auto">
              <a:xfrm>
                <a:off x="4785" y="2533"/>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89" name="Group 1460"/>
            <p:cNvGrpSpPr>
              <a:grpSpLocks noChangeAspect="1"/>
            </p:cNvGrpSpPr>
            <p:nvPr/>
          </p:nvGrpSpPr>
          <p:grpSpPr bwMode="auto">
            <a:xfrm>
              <a:off x="213982" y="2606965"/>
              <a:ext cx="1422414" cy="244049"/>
              <a:chOff x="0" y="2936"/>
              <a:chExt cx="957" cy="403"/>
            </a:xfrm>
          </p:grpSpPr>
          <p:sp>
            <p:nvSpPr>
              <p:cNvPr id="53557" name="Rectangle 1291"/>
              <p:cNvSpPr>
                <a:spLocks noChangeAspect="1" noChangeArrowheads="1"/>
              </p:cNvSpPr>
              <p:nvPr/>
            </p:nvSpPr>
            <p:spPr bwMode="auto">
              <a:xfrm>
                <a:off x="43" y="2936"/>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Pentium</a:t>
                </a:r>
              </a:p>
            </p:txBody>
          </p:sp>
          <p:sp>
            <p:nvSpPr>
              <p:cNvPr id="53558" name="Rectangle 1459"/>
              <p:cNvSpPr>
                <a:spLocks noChangeAspect="1" noChangeArrowheads="1"/>
              </p:cNvSpPr>
              <p:nvPr/>
            </p:nvSpPr>
            <p:spPr bwMode="auto">
              <a:xfrm>
                <a:off x="0" y="2936"/>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90" name="Group 1462"/>
            <p:cNvGrpSpPr>
              <a:grpSpLocks noChangeAspect="1"/>
            </p:cNvGrpSpPr>
            <p:nvPr/>
          </p:nvGrpSpPr>
          <p:grpSpPr bwMode="auto">
            <a:xfrm>
              <a:off x="1636396" y="2606965"/>
              <a:ext cx="1422414" cy="244049"/>
              <a:chOff x="957" y="2936"/>
              <a:chExt cx="957" cy="403"/>
            </a:xfrm>
          </p:grpSpPr>
          <p:sp>
            <p:nvSpPr>
              <p:cNvPr id="53555" name="Rectangle 1292"/>
              <p:cNvSpPr>
                <a:spLocks noChangeAspect="1" noChangeArrowheads="1"/>
              </p:cNvSpPr>
              <p:nvPr/>
            </p:nvSpPr>
            <p:spPr bwMode="auto">
              <a:xfrm>
                <a:off x="1000" y="2936"/>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PC</a:t>
                </a:r>
              </a:p>
            </p:txBody>
          </p:sp>
          <p:sp>
            <p:nvSpPr>
              <p:cNvPr id="53556" name="Rectangle 1461"/>
              <p:cNvSpPr>
                <a:spLocks noChangeAspect="1" noChangeArrowheads="1"/>
              </p:cNvSpPr>
              <p:nvPr/>
            </p:nvSpPr>
            <p:spPr bwMode="auto">
              <a:xfrm>
                <a:off x="957" y="2936"/>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91" name="Group 1464"/>
            <p:cNvGrpSpPr>
              <a:grpSpLocks noChangeAspect="1"/>
            </p:cNvGrpSpPr>
            <p:nvPr/>
          </p:nvGrpSpPr>
          <p:grpSpPr bwMode="auto">
            <a:xfrm>
              <a:off x="3058809" y="2606965"/>
              <a:ext cx="1422414" cy="244049"/>
              <a:chOff x="1914" y="2936"/>
              <a:chExt cx="957" cy="403"/>
            </a:xfrm>
          </p:grpSpPr>
          <p:sp>
            <p:nvSpPr>
              <p:cNvPr id="53553" name="Rectangle 1293"/>
              <p:cNvSpPr>
                <a:spLocks noChangeAspect="1" noChangeArrowheads="1"/>
              </p:cNvSpPr>
              <p:nvPr/>
            </p:nvSpPr>
            <p:spPr bwMode="auto">
              <a:xfrm>
                <a:off x="1957" y="2936"/>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1993</a:t>
                </a:r>
              </a:p>
            </p:txBody>
          </p:sp>
          <p:sp>
            <p:nvSpPr>
              <p:cNvPr id="53554" name="Rectangle 1463"/>
              <p:cNvSpPr>
                <a:spLocks noChangeAspect="1" noChangeArrowheads="1"/>
              </p:cNvSpPr>
              <p:nvPr/>
            </p:nvSpPr>
            <p:spPr bwMode="auto">
              <a:xfrm>
                <a:off x="1914" y="2936"/>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92" name="Group 1466"/>
            <p:cNvGrpSpPr>
              <a:grpSpLocks noChangeAspect="1"/>
            </p:cNvGrpSpPr>
            <p:nvPr/>
          </p:nvGrpSpPr>
          <p:grpSpPr bwMode="auto">
            <a:xfrm>
              <a:off x="4481223" y="2606965"/>
              <a:ext cx="1422414" cy="244049"/>
              <a:chOff x="2871" y="2936"/>
              <a:chExt cx="957" cy="403"/>
            </a:xfrm>
          </p:grpSpPr>
          <p:sp>
            <p:nvSpPr>
              <p:cNvPr id="53551" name="Rectangle 1294"/>
              <p:cNvSpPr>
                <a:spLocks noChangeAspect="1" noChangeArrowheads="1"/>
              </p:cNvSpPr>
              <p:nvPr/>
            </p:nvSpPr>
            <p:spPr bwMode="auto">
              <a:xfrm>
                <a:off x="2914" y="2936"/>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8 KB/8 KB</a:t>
                </a:r>
                <a:endParaRPr lang="en-US" altLang="en-US"/>
              </a:p>
            </p:txBody>
          </p:sp>
          <p:sp>
            <p:nvSpPr>
              <p:cNvPr id="53552" name="Rectangle 1465"/>
              <p:cNvSpPr>
                <a:spLocks noChangeAspect="1" noChangeArrowheads="1"/>
              </p:cNvSpPr>
              <p:nvPr/>
            </p:nvSpPr>
            <p:spPr bwMode="auto">
              <a:xfrm>
                <a:off x="2871" y="2936"/>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93" name="Group 1468"/>
            <p:cNvGrpSpPr>
              <a:grpSpLocks noChangeAspect="1"/>
            </p:cNvGrpSpPr>
            <p:nvPr/>
          </p:nvGrpSpPr>
          <p:grpSpPr bwMode="auto">
            <a:xfrm>
              <a:off x="5903637" y="2606965"/>
              <a:ext cx="1422414" cy="244049"/>
              <a:chOff x="3828" y="2936"/>
              <a:chExt cx="957" cy="403"/>
            </a:xfrm>
          </p:grpSpPr>
          <p:sp>
            <p:nvSpPr>
              <p:cNvPr id="53549" name="Rectangle 1295"/>
              <p:cNvSpPr>
                <a:spLocks noChangeAspect="1" noChangeArrowheads="1"/>
              </p:cNvSpPr>
              <p:nvPr/>
            </p:nvSpPr>
            <p:spPr bwMode="auto">
              <a:xfrm>
                <a:off x="3871" y="2936"/>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256 to 512 KB</a:t>
                </a:r>
                <a:endParaRPr lang="en-US" altLang="en-US"/>
              </a:p>
            </p:txBody>
          </p:sp>
          <p:sp>
            <p:nvSpPr>
              <p:cNvPr id="53550" name="Rectangle 1467"/>
              <p:cNvSpPr>
                <a:spLocks noChangeAspect="1" noChangeArrowheads="1"/>
              </p:cNvSpPr>
              <p:nvPr/>
            </p:nvSpPr>
            <p:spPr bwMode="auto">
              <a:xfrm>
                <a:off x="3828" y="2936"/>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94" name="Group 1470"/>
            <p:cNvGrpSpPr>
              <a:grpSpLocks noChangeAspect="1"/>
            </p:cNvGrpSpPr>
            <p:nvPr/>
          </p:nvGrpSpPr>
          <p:grpSpPr bwMode="auto">
            <a:xfrm>
              <a:off x="7326050" y="2606965"/>
              <a:ext cx="1422414" cy="244049"/>
              <a:chOff x="4785" y="2936"/>
              <a:chExt cx="957" cy="403"/>
            </a:xfrm>
          </p:grpSpPr>
          <p:sp>
            <p:nvSpPr>
              <p:cNvPr id="53547" name="Rectangle 1296"/>
              <p:cNvSpPr>
                <a:spLocks noChangeAspect="1" noChangeArrowheads="1"/>
              </p:cNvSpPr>
              <p:nvPr/>
            </p:nvSpPr>
            <p:spPr bwMode="auto">
              <a:xfrm>
                <a:off x="4828" y="2936"/>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548" name="Rectangle 1469"/>
              <p:cNvSpPr>
                <a:spLocks noChangeAspect="1" noChangeArrowheads="1"/>
              </p:cNvSpPr>
              <p:nvPr/>
            </p:nvSpPr>
            <p:spPr bwMode="auto">
              <a:xfrm>
                <a:off x="4785" y="2936"/>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95" name="Group 1472"/>
            <p:cNvGrpSpPr>
              <a:grpSpLocks noChangeAspect="1"/>
            </p:cNvGrpSpPr>
            <p:nvPr/>
          </p:nvGrpSpPr>
          <p:grpSpPr bwMode="auto">
            <a:xfrm>
              <a:off x="213982" y="2851014"/>
              <a:ext cx="1422414" cy="244049"/>
              <a:chOff x="0" y="3339"/>
              <a:chExt cx="957" cy="403"/>
            </a:xfrm>
          </p:grpSpPr>
          <p:sp>
            <p:nvSpPr>
              <p:cNvPr id="53545" name="Rectangle 1297"/>
              <p:cNvSpPr>
                <a:spLocks noChangeAspect="1" noChangeArrowheads="1"/>
              </p:cNvSpPr>
              <p:nvPr/>
            </p:nvSpPr>
            <p:spPr bwMode="auto">
              <a:xfrm>
                <a:off x="43" y="3339"/>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PowerPC 601</a:t>
                </a:r>
              </a:p>
            </p:txBody>
          </p:sp>
          <p:sp>
            <p:nvSpPr>
              <p:cNvPr id="53546" name="Rectangle 1471"/>
              <p:cNvSpPr>
                <a:spLocks noChangeAspect="1" noChangeArrowheads="1"/>
              </p:cNvSpPr>
              <p:nvPr/>
            </p:nvSpPr>
            <p:spPr bwMode="auto">
              <a:xfrm>
                <a:off x="0" y="3339"/>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96" name="Group 1474"/>
            <p:cNvGrpSpPr>
              <a:grpSpLocks noChangeAspect="1"/>
            </p:cNvGrpSpPr>
            <p:nvPr/>
          </p:nvGrpSpPr>
          <p:grpSpPr bwMode="auto">
            <a:xfrm>
              <a:off x="1636396" y="2851014"/>
              <a:ext cx="1422414" cy="244049"/>
              <a:chOff x="957" y="3339"/>
              <a:chExt cx="957" cy="403"/>
            </a:xfrm>
          </p:grpSpPr>
          <p:sp>
            <p:nvSpPr>
              <p:cNvPr id="53543" name="Rectangle 1298"/>
              <p:cNvSpPr>
                <a:spLocks noChangeAspect="1" noChangeArrowheads="1"/>
              </p:cNvSpPr>
              <p:nvPr/>
            </p:nvSpPr>
            <p:spPr bwMode="auto">
              <a:xfrm>
                <a:off x="1000" y="3339"/>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PC</a:t>
                </a:r>
              </a:p>
            </p:txBody>
          </p:sp>
          <p:sp>
            <p:nvSpPr>
              <p:cNvPr id="53544" name="Rectangle 1473"/>
              <p:cNvSpPr>
                <a:spLocks noChangeAspect="1" noChangeArrowheads="1"/>
              </p:cNvSpPr>
              <p:nvPr/>
            </p:nvSpPr>
            <p:spPr bwMode="auto">
              <a:xfrm>
                <a:off x="957" y="3339"/>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97" name="Group 1476"/>
            <p:cNvGrpSpPr>
              <a:grpSpLocks noChangeAspect="1"/>
            </p:cNvGrpSpPr>
            <p:nvPr/>
          </p:nvGrpSpPr>
          <p:grpSpPr bwMode="auto">
            <a:xfrm>
              <a:off x="3058809" y="2851014"/>
              <a:ext cx="1422414" cy="244049"/>
              <a:chOff x="1914" y="3339"/>
              <a:chExt cx="957" cy="403"/>
            </a:xfrm>
          </p:grpSpPr>
          <p:sp>
            <p:nvSpPr>
              <p:cNvPr id="53541" name="Rectangle 1299"/>
              <p:cNvSpPr>
                <a:spLocks noChangeAspect="1" noChangeArrowheads="1"/>
              </p:cNvSpPr>
              <p:nvPr/>
            </p:nvSpPr>
            <p:spPr bwMode="auto">
              <a:xfrm>
                <a:off x="1957" y="3339"/>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1993</a:t>
                </a:r>
              </a:p>
            </p:txBody>
          </p:sp>
          <p:sp>
            <p:nvSpPr>
              <p:cNvPr id="53542" name="Rectangle 1475"/>
              <p:cNvSpPr>
                <a:spLocks noChangeAspect="1" noChangeArrowheads="1"/>
              </p:cNvSpPr>
              <p:nvPr/>
            </p:nvSpPr>
            <p:spPr bwMode="auto">
              <a:xfrm>
                <a:off x="1914" y="3339"/>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98" name="Group 1478"/>
            <p:cNvGrpSpPr>
              <a:grpSpLocks noChangeAspect="1"/>
            </p:cNvGrpSpPr>
            <p:nvPr/>
          </p:nvGrpSpPr>
          <p:grpSpPr bwMode="auto">
            <a:xfrm>
              <a:off x="4481223" y="2851014"/>
              <a:ext cx="1422414" cy="244049"/>
              <a:chOff x="2871" y="3339"/>
              <a:chExt cx="957" cy="403"/>
            </a:xfrm>
          </p:grpSpPr>
          <p:sp>
            <p:nvSpPr>
              <p:cNvPr id="53539" name="Rectangle 1300"/>
              <p:cNvSpPr>
                <a:spLocks noChangeAspect="1" noChangeArrowheads="1"/>
              </p:cNvSpPr>
              <p:nvPr/>
            </p:nvSpPr>
            <p:spPr bwMode="auto">
              <a:xfrm>
                <a:off x="2914" y="3339"/>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32 KB</a:t>
                </a:r>
                <a:endParaRPr lang="en-US" altLang="en-US"/>
              </a:p>
            </p:txBody>
          </p:sp>
          <p:sp>
            <p:nvSpPr>
              <p:cNvPr id="53540" name="Rectangle 1477"/>
              <p:cNvSpPr>
                <a:spLocks noChangeAspect="1" noChangeArrowheads="1"/>
              </p:cNvSpPr>
              <p:nvPr/>
            </p:nvSpPr>
            <p:spPr bwMode="auto">
              <a:xfrm>
                <a:off x="2871" y="3339"/>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299" name="Group 1480"/>
            <p:cNvGrpSpPr>
              <a:grpSpLocks noChangeAspect="1"/>
            </p:cNvGrpSpPr>
            <p:nvPr/>
          </p:nvGrpSpPr>
          <p:grpSpPr bwMode="auto">
            <a:xfrm>
              <a:off x="5903637" y="2851014"/>
              <a:ext cx="1422414" cy="244049"/>
              <a:chOff x="3828" y="3339"/>
              <a:chExt cx="957" cy="403"/>
            </a:xfrm>
          </p:grpSpPr>
          <p:sp>
            <p:nvSpPr>
              <p:cNvPr id="53537" name="Rectangle 1301"/>
              <p:cNvSpPr>
                <a:spLocks noChangeAspect="1" noChangeArrowheads="1"/>
              </p:cNvSpPr>
              <p:nvPr/>
            </p:nvSpPr>
            <p:spPr bwMode="auto">
              <a:xfrm>
                <a:off x="3871" y="3339"/>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p>
            </p:txBody>
          </p:sp>
          <p:sp>
            <p:nvSpPr>
              <p:cNvPr id="53538" name="Rectangle 1479"/>
              <p:cNvSpPr>
                <a:spLocks noChangeAspect="1" noChangeArrowheads="1"/>
              </p:cNvSpPr>
              <p:nvPr/>
            </p:nvSpPr>
            <p:spPr bwMode="auto">
              <a:xfrm>
                <a:off x="3828" y="3339"/>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00" name="Group 1482"/>
            <p:cNvGrpSpPr>
              <a:grpSpLocks noChangeAspect="1"/>
            </p:cNvGrpSpPr>
            <p:nvPr/>
          </p:nvGrpSpPr>
          <p:grpSpPr bwMode="auto">
            <a:xfrm>
              <a:off x="7326050" y="2851014"/>
              <a:ext cx="1422414" cy="244049"/>
              <a:chOff x="4785" y="3339"/>
              <a:chExt cx="957" cy="403"/>
            </a:xfrm>
          </p:grpSpPr>
          <p:sp>
            <p:nvSpPr>
              <p:cNvPr id="53535" name="Rectangle 1302"/>
              <p:cNvSpPr>
                <a:spLocks noChangeAspect="1" noChangeArrowheads="1"/>
              </p:cNvSpPr>
              <p:nvPr/>
            </p:nvSpPr>
            <p:spPr bwMode="auto">
              <a:xfrm>
                <a:off x="4828" y="3339"/>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536" name="Rectangle 1481"/>
              <p:cNvSpPr>
                <a:spLocks noChangeAspect="1" noChangeArrowheads="1"/>
              </p:cNvSpPr>
              <p:nvPr/>
            </p:nvSpPr>
            <p:spPr bwMode="auto">
              <a:xfrm>
                <a:off x="4785" y="3339"/>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01" name="Group 1484"/>
            <p:cNvGrpSpPr>
              <a:grpSpLocks noChangeAspect="1"/>
            </p:cNvGrpSpPr>
            <p:nvPr/>
          </p:nvGrpSpPr>
          <p:grpSpPr bwMode="auto">
            <a:xfrm>
              <a:off x="213982" y="3095063"/>
              <a:ext cx="1422414" cy="244049"/>
              <a:chOff x="0" y="3742"/>
              <a:chExt cx="957" cy="403"/>
            </a:xfrm>
          </p:grpSpPr>
          <p:sp>
            <p:nvSpPr>
              <p:cNvPr id="53533" name="Rectangle 1303"/>
              <p:cNvSpPr>
                <a:spLocks noChangeAspect="1" noChangeArrowheads="1"/>
              </p:cNvSpPr>
              <p:nvPr/>
            </p:nvSpPr>
            <p:spPr bwMode="auto">
              <a:xfrm>
                <a:off x="43" y="3742"/>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PowerPC 620</a:t>
                </a:r>
              </a:p>
            </p:txBody>
          </p:sp>
          <p:sp>
            <p:nvSpPr>
              <p:cNvPr id="53534" name="Rectangle 1483"/>
              <p:cNvSpPr>
                <a:spLocks noChangeAspect="1" noChangeArrowheads="1"/>
              </p:cNvSpPr>
              <p:nvPr/>
            </p:nvSpPr>
            <p:spPr bwMode="auto">
              <a:xfrm>
                <a:off x="0" y="3742"/>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02" name="Group 1486"/>
            <p:cNvGrpSpPr>
              <a:grpSpLocks noChangeAspect="1"/>
            </p:cNvGrpSpPr>
            <p:nvPr/>
          </p:nvGrpSpPr>
          <p:grpSpPr bwMode="auto">
            <a:xfrm>
              <a:off x="1636396" y="3095063"/>
              <a:ext cx="1422414" cy="244049"/>
              <a:chOff x="957" y="3742"/>
              <a:chExt cx="957" cy="403"/>
            </a:xfrm>
          </p:grpSpPr>
          <p:sp>
            <p:nvSpPr>
              <p:cNvPr id="53531" name="Rectangle 1304"/>
              <p:cNvSpPr>
                <a:spLocks noChangeAspect="1" noChangeArrowheads="1"/>
              </p:cNvSpPr>
              <p:nvPr/>
            </p:nvSpPr>
            <p:spPr bwMode="auto">
              <a:xfrm>
                <a:off x="1000" y="3742"/>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PC</a:t>
                </a:r>
                <a:endParaRPr lang="en-US" altLang="en-US"/>
              </a:p>
            </p:txBody>
          </p:sp>
          <p:sp>
            <p:nvSpPr>
              <p:cNvPr id="53532" name="Rectangle 1485"/>
              <p:cNvSpPr>
                <a:spLocks noChangeAspect="1" noChangeArrowheads="1"/>
              </p:cNvSpPr>
              <p:nvPr/>
            </p:nvSpPr>
            <p:spPr bwMode="auto">
              <a:xfrm>
                <a:off x="957" y="3742"/>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03" name="Group 1488"/>
            <p:cNvGrpSpPr>
              <a:grpSpLocks noChangeAspect="1"/>
            </p:cNvGrpSpPr>
            <p:nvPr/>
          </p:nvGrpSpPr>
          <p:grpSpPr bwMode="auto">
            <a:xfrm>
              <a:off x="3058809" y="3095063"/>
              <a:ext cx="1422414" cy="244049"/>
              <a:chOff x="1914" y="3742"/>
              <a:chExt cx="957" cy="403"/>
            </a:xfrm>
          </p:grpSpPr>
          <p:sp>
            <p:nvSpPr>
              <p:cNvPr id="53529" name="Rectangle 1305"/>
              <p:cNvSpPr>
                <a:spLocks noChangeAspect="1" noChangeArrowheads="1"/>
              </p:cNvSpPr>
              <p:nvPr/>
            </p:nvSpPr>
            <p:spPr bwMode="auto">
              <a:xfrm>
                <a:off x="1957" y="3742"/>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1996</a:t>
                </a:r>
              </a:p>
            </p:txBody>
          </p:sp>
          <p:sp>
            <p:nvSpPr>
              <p:cNvPr id="53530" name="Rectangle 1487"/>
              <p:cNvSpPr>
                <a:spLocks noChangeAspect="1" noChangeArrowheads="1"/>
              </p:cNvSpPr>
              <p:nvPr/>
            </p:nvSpPr>
            <p:spPr bwMode="auto">
              <a:xfrm>
                <a:off x="1914" y="3742"/>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04" name="Group 1490"/>
            <p:cNvGrpSpPr>
              <a:grpSpLocks noChangeAspect="1"/>
            </p:cNvGrpSpPr>
            <p:nvPr/>
          </p:nvGrpSpPr>
          <p:grpSpPr bwMode="auto">
            <a:xfrm>
              <a:off x="4481223" y="3095063"/>
              <a:ext cx="1422414" cy="244049"/>
              <a:chOff x="2871" y="3742"/>
              <a:chExt cx="957" cy="403"/>
            </a:xfrm>
          </p:grpSpPr>
          <p:sp>
            <p:nvSpPr>
              <p:cNvPr id="53527" name="Rectangle 1306"/>
              <p:cNvSpPr>
                <a:spLocks noChangeAspect="1" noChangeArrowheads="1"/>
              </p:cNvSpPr>
              <p:nvPr/>
            </p:nvSpPr>
            <p:spPr bwMode="auto">
              <a:xfrm>
                <a:off x="2914" y="3742"/>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32 KB/32 KB</a:t>
                </a:r>
              </a:p>
            </p:txBody>
          </p:sp>
          <p:sp>
            <p:nvSpPr>
              <p:cNvPr id="53528" name="Rectangle 1489"/>
              <p:cNvSpPr>
                <a:spLocks noChangeAspect="1" noChangeArrowheads="1"/>
              </p:cNvSpPr>
              <p:nvPr/>
            </p:nvSpPr>
            <p:spPr bwMode="auto">
              <a:xfrm>
                <a:off x="2871" y="3742"/>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05" name="Group 1492"/>
            <p:cNvGrpSpPr>
              <a:grpSpLocks noChangeAspect="1"/>
            </p:cNvGrpSpPr>
            <p:nvPr/>
          </p:nvGrpSpPr>
          <p:grpSpPr bwMode="auto">
            <a:xfrm>
              <a:off x="5903637" y="3095063"/>
              <a:ext cx="1422414" cy="244049"/>
              <a:chOff x="3828" y="3742"/>
              <a:chExt cx="957" cy="403"/>
            </a:xfrm>
          </p:grpSpPr>
          <p:sp>
            <p:nvSpPr>
              <p:cNvPr id="53525" name="Rectangle 1307"/>
              <p:cNvSpPr>
                <a:spLocks noChangeAspect="1" noChangeArrowheads="1"/>
              </p:cNvSpPr>
              <p:nvPr/>
            </p:nvSpPr>
            <p:spPr bwMode="auto">
              <a:xfrm>
                <a:off x="3871" y="3742"/>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526" name="Rectangle 1491"/>
              <p:cNvSpPr>
                <a:spLocks noChangeAspect="1" noChangeArrowheads="1"/>
              </p:cNvSpPr>
              <p:nvPr/>
            </p:nvSpPr>
            <p:spPr bwMode="auto">
              <a:xfrm>
                <a:off x="3828" y="3742"/>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06" name="Group 1494"/>
            <p:cNvGrpSpPr>
              <a:grpSpLocks noChangeAspect="1"/>
            </p:cNvGrpSpPr>
            <p:nvPr/>
          </p:nvGrpSpPr>
          <p:grpSpPr bwMode="auto">
            <a:xfrm>
              <a:off x="7326050" y="3095063"/>
              <a:ext cx="1422414" cy="244049"/>
              <a:chOff x="4785" y="3742"/>
              <a:chExt cx="957" cy="403"/>
            </a:xfrm>
          </p:grpSpPr>
          <p:sp>
            <p:nvSpPr>
              <p:cNvPr id="53523" name="Rectangle 1308"/>
              <p:cNvSpPr>
                <a:spLocks noChangeAspect="1" noChangeArrowheads="1"/>
              </p:cNvSpPr>
              <p:nvPr/>
            </p:nvSpPr>
            <p:spPr bwMode="auto">
              <a:xfrm>
                <a:off x="4828" y="3742"/>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524" name="Rectangle 1493"/>
              <p:cNvSpPr>
                <a:spLocks noChangeAspect="1" noChangeArrowheads="1"/>
              </p:cNvSpPr>
              <p:nvPr/>
            </p:nvSpPr>
            <p:spPr bwMode="auto">
              <a:xfrm>
                <a:off x="4785" y="3742"/>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07" name="Group 1496"/>
            <p:cNvGrpSpPr>
              <a:grpSpLocks noChangeAspect="1"/>
            </p:cNvGrpSpPr>
            <p:nvPr/>
          </p:nvGrpSpPr>
          <p:grpSpPr bwMode="auto">
            <a:xfrm>
              <a:off x="213982" y="3339112"/>
              <a:ext cx="1422414" cy="244049"/>
              <a:chOff x="0" y="4145"/>
              <a:chExt cx="957" cy="403"/>
            </a:xfrm>
          </p:grpSpPr>
          <p:sp>
            <p:nvSpPr>
              <p:cNvPr id="53521" name="Rectangle 1309"/>
              <p:cNvSpPr>
                <a:spLocks noChangeAspect="1" noChangeArrowheads="1"/>
              </p:cNvSpPr>
              <p:nvPr/>
            </p:nvSpPr>
            <p:spPr bwMode="auto">
              <a:xfrm>
                <a:off x="43" y="414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PowerPC G4</a:t>
                </a:r>
                <a:endParaRPr lang="en-US" altLang="en-US"/>
              </a:p>
            </p:txBody>
          </p:sp>
          <p:sp>
            <p:nvSpPr>
              <p:cNvPr id="53522" name="Rectangle 1495"/>
              <p:cNvSpPr>
                <a:spLocks noChangeAspect="1" noChangeArrowheads="1"/>
              </p:cNvSpPr>
              <p:nvPr/>
            </p:nvSpPr>
            <p:spPr bwMode="auto">
              <a:xfrm>
                <a:off x="0" y="414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08" name="Group 1498"/>
            <p:cNvGrpSpPr>
              <a:grpSpLocks noChangeAspect="1"/>
            </p:cNvGrpSpPr>
            <p:nvPr/>
          </p:nvGrpSpPr>
          <p:grpSpPr bwMode="auto">
            <a:xfrm>
              <a:off x="1636396" y="3339112"/>
              <a:ext cx="1422414" cy="244049"/>
              <a:chOff x="957" y="4145"/>
              <a:chExt cx="957" cy="403"/>
            </a:xfrm>
          </p:grpSpPr>
          <p:sp>
            <p:nvSpPr>
              <p:cNvPr id="53519" name="Rectangle 1310"/>
              <p:cNvSpPr>
                <a:spLocks noChangeAspect="1" noChangeArrowheads="1"/>
              </p:cNvSpPr>
              <p:nvPr/>
            </p:nvSpPr>
            <p:spPr bwMode="auto">
              <a:xfrm>
                <a:off x="1000" y="414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PC/server</a:t>
                </a:r>
                <a:endParaRPr lang="en-US" altLang="en-US"/>
              </a:p>
            </p:txBody>
          </p:sp>
          <p:sp>
            <p:nvSpPr>
              <p:cNvPr id="53520" name="Rectangle 1497"/>
              <p:cNvSpPr>
                <a:spLocks noChangeAspect="1" noChangeArrowheads="1"/>
              </p:cNvSpPr>
              <p:nvPr/>
            </p:nvSpPr>
            <p:spPr bwMode="auto">
              <a:xfrm>
                <a:off x="957" y="414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09" name="Group 1500"/>
            <p:cNvGrpSpPr>
              <a:grpSpLocks noChangeAspect="1"/>
            </p:cNvGrpSpPr>
            <p:nvPr/>
          </p:nvGrpSpPr>
          <p:grpSpPr bwMode="auto">
            <a:xfrm>
              <a:off x="3058809" y="3339112"/>
              <a:ext cx="1422414" cy="244049"/>
              <a:chOff x="1914" y="4145"/>
              <a:chExt cx="957" cy="403"/>
            </a:xfrm>
          </p:grpSpPr>
          <p:sp>
            <p:nvSpPr>
              <p:cNvPr id="53517" name="Rectangle 1311"/>
              <p:cNvSpPr>
                <a:spLocks noChangeAspect="1" noChangeArrowheads="1"/>
              </p:cNvSpPr>
              <p:nvPr/>
            </p:nvSpPr>
            <p:spPr bwMode="auto">
              <a:xfrm>
                <a:off x="1957" y="414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1999</a:t>
                </a:r>
              </a:p>
            </p:txBody>
          </p:sp>
          <p:sp>
            <p:nvSpPr>
              <p:cNvPr id="53518" name="Rectangle 1499"/>
              <p:cNvSpPr>
                <a:spLocks noChangeAspect="1" noChangeArrowheads="1"/>
              </p:cNvSpPr>
              <p:nvPr/>
            </p:nvSpPr>
            <p:spPr bwMode="auto">
              <a:xfrm>
                <a:off x="1914" y="414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10" name="Group 1502"/>
            <p:cNvGrpSpPr>
              <a:grpSpLocks noChangeAspect="1"/>
            </p:cNvGrpSpPr>
            <p:nvPr/>
          </p:nvGrpSpPr>
          <p:grpSpPr bwMode="auto">
            <a:xfrm>
              <a:off x="4481223" y="3339112"/>
              <a:ext cx="1422414" cy="244049"/>
              <a:chOff x="2871" y="4145"/>
              <a:chExt cx="957" cy="403"/>
            </a:xfrm>
          </p:grpSpPr>
          <p:sp>
            <p:nvSpPr>
              <p:cNvPr id="53515" name="Rectangle 1312"/>
              <p:cNvSpPr>
                <a:spLocks noChangeAspect="1" noChangeArrowheads="1"/>
              </p:cNvSpPr>
              <p:nvPr/>
            </p:nvSpPr>
            <p:spPr bwMode="auto">
              <a:xfrm>
                <a:off x="2914" y="414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32 KB/32 KB</a:t>
                </a:r>
              </a:p>
            </p:txBody>
          </p:sp>
          <p:sp>
            <p:nvSpPr>
              <p:cNvPr id="53516" name="Rectangle 1501"/>
              <p:cNvSpPr>
                <a:spLocks noChangeAspect="1" noChangeArrowheads="1"/>
              </p:cNvSpPr>
              <p:nvPr/>
            </p:nvSpPr>
            <p:spPr bwMode="auto">
              <a:xfrm>
                <a:off x="2871" y="414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11" name="Group 1504"/>
            <p:cNvGrpSpPr>
              <a:grpSpLocks noChangeAspect="1"/>
            </p:cNvGrpSpPr>
            <p:nvPr/>
          </p:nvGrpSpPr>
          <p:grpSpPr bwMode="auto">
            <a:xfrm>
              <a:off x="5903637" y="3339112"/>
              <a:ext cx="1422414" cy="244049"/>
              <a:chOff x="3828" y="4145"/>
              <a:chExt cx="957" cy="403"/>
            </a:xfrm>
          </p:grpSpPr>
          <p:sp>
            <p:nvSpPr>
              <p:cNvPr id="53513" name="Rectangle 1313"/>
              <p:cNvSpPr>
                <a:spLocks noChangeAspect="1" noChangeArrowheads="1"/>
              </p:cNvSpPr>
              <p:nvPr/>
            </p:nvSpPr>
            <p:spPr bwMode="auto">
              <a:xfrm>
                <a:off x="3871" y="414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256 KB to 1 MB</a:t>
                </a:r>
              </a:p>
            </p:txBody>
          </p:sp>
          <p:sp>
            <p:nvSpPr>
              <p:cNvPr id="53514" name="Rectangle 1503"/>
              <p:cNvSpPr>
                <a:spLocks noChangeAspect="1" noChangeArrowheads="1"/>
              </p:cNvSpPr>
              <p:nvPr/>
            </p:nvSpPr>
            <p:spPr bwMode="auto">
              <a:xfrm>
                <a:off x="3828" y="414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12" name="Group 1506"/>
            <p:cNvGrpSpPr>
              <a:grpSpLocks noChangeAspect="1"/>
            </p:cNvGrpSpPr>
            <p:nvPr/>
          </p:nvGrpSpPr>
          <p:grpSpPr bwMode="auto">
            <a:xfrm>
              <a:off x="7326050" y="3339112"/>
              <a:ext cx="1422414" cy="244049"/>
              <a:chOff x="4785" y="4145"/>
              <a:chExt cx="957" cy="403"/>
            </a:xfrm>
          </p:grpSpPr>
          <p:sp>
            <p:nvSpPr>
              <p:cNvPr id="53511" name="Rectangle 1314"/>
              <p:cNvSpPr>
                <a:spLocks noChangeAspect="1" noChangeArrowheads="1"/>
              </p:cNvSpPr>
              <p:nvPr/>
            </p:nvSpPr>
            <p:spPr bwMode="auto">
              <a:xfrm>
                <a:off x="4828" y="414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2 MB</a:t>
                </a:r>
              </a:p>
            </p:txBody>
          </p:sp>
          <p:sp>
            <p:nvSpPr>
              <p:cNvPr id="53512" name="Rectangle 1505"/>
              <p:cNvSpPr>
                <a:spLocks noChangeAspect="1" noChangeArrowheads="1"/>
              </p:cNvSpPr>
              <p:nvPr/>
            </p:nvSpPr>
            <p:spPr bwMode="auto">
              <a:xfrm>
                <a:off x="4785" y="414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13" name="Group 1508"/>
            <p:cNvGrpSpPr>
              <a:grpSpLocks noChangeAspect="1"/>
            </p:cNvGrpSpPr>
            <p:nvPr/>
          </p:nvGrpSpPr>
          <p:grpSpPr bwMode="auto">
            <a:xfrm>
              <a:off x="213982" y="3583162"/>
              <a:ext cx="1422414" cy="244049"/>
              <a:chOff x="0" y="4548"/>
              <a:chExt cx="957" cy="403"/>
            </a:xfrm>
          </p:grpSpPr>
          <p:sp>
            <p:nvSpPr>
              <p:cNvPr id="53509" name="Rectangle 1315"/>
              <p:cNvSpPr>
                <a:spLocks noChangeAspect="1" noChangeArrowheads="1"/>
              </p:cNvSpPr>
              <p:nvPr/>
            </p:nvSpPr>
            <p:spPr bwMode="auto">
              <a:xfrm>
                <a:off x="43" y="454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IBM S/390 G4</a:t>
                </a:r>
                <a:endParaRPr lang="en-US" altLang="en-US"/>
              </a:p>
            </p:txBody>
          </p:sp>
          <p:sp>
            <p:nvSpPr>
              <p:cNvPr id="53510" name="Rectangle 1507"/>
              <p:cNvSpPr>
                <a:spLocks noChangeAspect="1" noChangeArrowheads="1"/>
              </p:cNvSpPr>
              <p:nvPr/>
            </p:nvSpPr>
            <p:spPr bwMode="auto">
              <a:xfrm>
                <a:off x="0" y="454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14" name="Group 1510"/>
            <p:cNvGrpSpPr>
              <a:grpSpLocks noChangeAspect="1"/>
            </p:cNvGrpSpPr>
            <p:nvPr/>
          </p:nvGrpSpPr>
          <p:grpSpPr bwMode="auto">
            <a:xfrm>
              <a:off x="1636396" y="3583162"/>
              <a:ext cx="1422414" cy="244049"/>
              <a:chOff x="957" y="4548"/>
              <a:chExt cx="957" cy="403"/>
            </a:xfrm>
          </p:grpSpPr>
          <p:sp>
            <p:nvSpPr>
              <p:cNvPr id="53507" name="Rectangle 1316"/>
              <p:cNvSpPr>
                <a:spLocks noChangeAspect="1" noChangeArrowheads="1"/>
              </p:cNvSpPr>
              <p:nvPr/>
            </p:nvSpPr>
            <p:spPr bwMode="auto">
              <a:xfrm>
                <a:off x="1000" y="454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Mainframe</a:t>
                </a:r>
                <a:endParaRPr lang="en-US" altLang="en-US"/>
              </a:p>
            </p:txBody>
          </p:sp>
          <p:sp>
            <p:nvSpPr>
              <p:cNvPr id="53508" name="Rectangle 1509"/>
              <p:cNvSpPr>
                <a:spLocks noChangeAspect="1" noChangeArrowheads="1"/>
              </p:cNvSpPr>
              <p:nvPr/>
            </p:nvSpPr>
            <p:spPr bwMode="auto">
              <a:xfrm>
                <a:off x="957" y="454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15" name="Group 1512"/>
            <p:cNvGrpSpPr>
              <a:grpSpLocks noChangeAspect="1"/>
            </p:cNvGrpSpPr>
            <p:nvPr/>
          </p:nvGrpSpPr>
          <p:grpSpPr bwMode="auto">
            <a:xfrm>
              <a:off x="3058809" y="3583162"/>
              <a:ext cx="1422414" cy="244049"/>
              <a:chOff x="1914" y="4548"/>
              <a:chExt cx="957" cy="403"/>
            </a:xfrm>
          </p:grpSpPr>
          <p:sp>
            <p:nvSpPr>
              <p:cNvPr id="53505" name="Rectangle 1317"/>
              <p:cNvSpPr>
                <a:spLocks noChangeAspect="1" noChangeArrowheads="1"/>
              </p:cNvSpPr>
              <p:nvPr/>
            </p:nvSpPr>
            <p:spPr bwMode="auto">
              <a:xfrm>
                <a:off x="1957" y="454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1997</a:t>
                </a:r>
              </a:p>
            </p:txBody>
          </p:sp>
          <p:sp>
            <p:nvSpPr>
              <p:cNvPr id="53506" name="Rectangle 1511"/>
              <p:cNvSpPr>
                <a:spLocks noChangeAspect="1" noChangeArrowheads="1"/>
              </p:cNvSpPr>
              <p:nvPr/>
            </p:nvSpPr>
            <p:spPr bwMode="auto">
              <a:xfrm>
                <a:off x="1914" y="454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16" name="Group 1514"/>
            <p:cNvGrpSpPr>
              <a:grpSpLocks noChangeAspect="1"/>
            </p:cNvGrpSpPr>
            <p:nvPr/>
          </p:nvGrpSpPr>
          <p:grpSpPr bwMode="auto">
            <a:xfrm>
              <a:off x="4481223" y="3583162"/>
              <a:ext cx="1422414" cy="244049"/>
              <a:chOff x="2871" y="4548"/>
              <a:chExt cx="957" cy="403"/>
            </a:xfrm>
          </p:grpSpPr>
          <p:sp>
            <p:nvSpPr>
              <p:cNvPr id="53503" name="Rectangle 1318"/>
              <p:cNvSpPr>
                <a:spLocks noChangeAspect="1" noChangeArrowheads="1"/>
              </p:cNvSpPr>
              <p:nvPr/>
            </p:nvSpPr>
            <p:spPr bwMode="auto">
              <a:xfrm>
                <a:off x="2914" y="454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32 KB</a:t>
                </a:r>
              </a:p>
            </p:txBody>
          </p:sp>
          <p:sp>
            <p:nvSpPr>
              <p:cNvPr id="53504" name="Rectangle 1513"/>
              <p:cNvSpPr>
                <a:spLocks noChangeAspect="1" noChangeArrowheads="1"/>
              </p:cNvSpPr>
              <p:nvPr/>
            </p:nvSpPr>
            <p:spPr bwMode="auto">
              <a:xfrm>
                <a:off x="2871" y="454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17" name="Group 1516"/>
            <p:cNvGrpSpPr>
              <a:grpSpLocks noChangeAspect="1"/>
            </p:cNvGrpSpPr>
            <p:nvPr/>
          </p:nvGrpSpPr>
          <p:grpSpPr bwMode="auto">
            <a:xfrm>
              <a:off x="5903637" y="3583162"/>
              <a:ext cx="1422414" cy="244049"/>
              <a:chOff x="3828" y="4548"/>
              <a:chExt cx="957" cy="403"/>
            </a:xfrm>
          </p:grpSpPr>
          <p:sp>
            <p:nvSpPr>
              <p:cNvPr id="53501" name="Rectangle 1319"/>
              <p:cNvSpPr>
                <a:spLocks noChangeAspect="1" noChangeArrowheads="1"/>
              </p:cNvSpPr>
              <p:nvPr/>
            </p:nvSpPr>
            <p:spPr bwMode="auto">
              <a:xfrm>
                <a:off x="3871" y="454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256 KB</a:t>
                </a:r>
              </a:p>
            </p:txBody>
          </p:sp>
          <p:sp>
            <p:nvSpPr>
              <p:cNvPr id="53502" name="Rectangle 1515"/>
              <p:cNvSpPr>
                <a:spLocks noChangeAspect="1" noChangeArrowheads="1"/>
              </p:cNvSpPr>
              <p:nvPr/>
            </p:nvSpPr>
            <p:spPr bwMode="auto">
              <a:xfrm>
                <a:off x="3828" y="454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18" name="Group 1518"/>
            <p:cNvGrpSpPr>
              <a:grpSpLocks noChangeAspect="1"/>
            </p:cNvGrpSpPr>
            <p:nvPr/>
          </p:nvGrpSpPr>
          <p:grpSpPr bwMode="auto">
            <a:xfrm>
              <a:off x="7326050" y="3583162"/>
              <a:ext cx="1422414" cy="244049"/>
              <a:chOff x="4785" y="4548"/>
              <a:chExt cx="957" cy="403"/>
            </a:xfrm>
          </p:grpSpPr>
          <p:sp>
            <p:nvSpPr>
              <p:cNvPr id="53499" name="Rectangle 1320"/>
              <p:cNvSpPr>
                <a:spLocks noChangeAspect="1" noChangeArrowheads="1"/>
              </p:cNvSpPr>
              <p:nvPr/>
            </p:nvSpPr>
            <p:spPr bwMode="auto">
              <a:xfrm>
                <a:off x="4828" y="454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2 MB</a:t>
                </a:r>
                <a:endParaRPr lang="en-US" altLang="en-US"/>
              </a:p>
            </p:txBody>
          </p:sp>
          <p:sp>
            <p:nvSpPr>
              <p:cNvPr id="53500" name="Rectangle 1517"/>
              <p:cNvSpPr>
                <a:spLocks noChangeAspect="1" noChangeArrowheads="1"/>
              </p:cNvSpPr>
              <p:nvPr/>
            </p:nvSpPr>
            <p:spPr bwMode="auto">
              <a:xfrm>
                <a:off x="4785" y="454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19" name="Group 1520"/>
            <p:cNvGrpSpPr>
              <a:grpSpLocks noChangeAspect="1"/>
            </p:cNvGrpSpPr>
            <p:nvPr/>
          </p:nvGrpSpPr>
          <p:grpSpPr bwMode="auto">
            <a:xfrm>
              <a:off x="213982" y="3827211"/>
              <a:ext cx="1422414" cy="244049"/>
              <a:chOff x="0" y="4951"/>
              <a:chExt cx="957" cy="403"/>
            </a:xfrm>
          </p:grpSpPr>
          <p:sp>
            <p:nvSpPr>
              <p:cNvPr id="53497" name="Rectangle 1321"/>
              <p:cNvSpPr>
                <a:spLocks noChangeAspect="1" noChangeArrowheads="1"/>
              </p:cNvSpPr>
              <p:nvPr/>
            </p:nvSpPr>
            <p:spPr bwMode="auto">
              <a:xfrm>
                <a:off x="43" y="495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IBM S/390 G6</a:t>
                </a:r>
                <a:endParaRPr lang="en-US" altLang="en-US"/>
              </a:p>
            </p:txBody>
          </p:sp>
          <p:sp>
            <p:nvSpPr>
              <p:cNvPr id="53498" name="Rectangle 1519"/>
              <p:cNvSpPr>
                <a:spLocks noChangeAspect="1" noChangeArrowheads="1"/>
              </p:cNvSpPr>
              <p:nvPr/>
            </p:nvSpPr>
            <p:spPr bwMode="auto">
              <a:xfrm>
                <a:off x="0" y="495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20" name="Group 1522"/>
            <p:cNvGrpSpPr>
              <a:grpSpLocks noChangeAspect="1"/>
            </p:cNvGrpSpPr>
            <p:nvPr/>
          </p:nvGrpSpPr>
          <p:grpSpPr bwMode="auto">
            <a:xfrm>
              <a:off x="1636396" y="3827211"/>
              <a:ext cx="1422414" cy="244049"/>
              <a:chOff x="957" y="4951"/>
              <a:chExt cx="957" cy="403"/>
            </a:xfrm>
          </p:grpSpPr>
          <p:sp>
            <p:nvSpPr>
              <p:cNvPr id="53495" name="Rectangle 1322"/>
              <p:cNvSpPr>
                <a:spLocks noChangeAspect="1" noChangeArrowheads="1"/>
              </p:cNvSpPr>
              <p:nvPr/>
            </p:nvSpPr>
            <p:spPr bwMode="auto">
              <a:xfrm>
                <a:off x="1000" y="495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Mainframe</a:t>
                </a:r>
                <a:endParaRPr lang="en-US" altLang="en-US"/>
              </a:p>
            </p:txBody>
          </p:sp>
          <p:sp>
            <p:nvSpPr>
              <p:cNvPr id="53496" name="Rectangle 1521"/>
              <p:cNvSpPr>
                <a:spLocks noChangeAspect="1" noChangeArrowheads="1"/>
              </p:cNvSpPr>
              <p:nvPr/>
            </p:nvSpPr>
            <p:spPr bwMode="auto">
              <a:xfrm>
                <a:off x="957" y="495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21" name="Group 1524"/>
            <p:cNvGrpSpPr>
              <a:grpSpLocks noChangeAspect="1"/>
            </p:cNvGrpSpPr>
            <p:nvPr/>
          </p:nvGrpSpPr>
          <p:grpSpPr bwMode="auto">
            <a:xfrm>
              <a:off x="3058809" y="3827211"/>
              <a:ext cx="1422414" cy="244049"/>
              <a:chOff x="1914" y="4951"/>
              <a:chExt cx="957" cy="403"/>
            </a:xfrm>
          </p:grpSpPr>
          <p:sp>
            <p:nvSpPr>
              <p:cNvPr id="53493" name="Rectangle 1323"/>
              <p:cNvSpPr>
                <a:spLocks noChangeAspect="1" noChangeArrowheads="1"/>
              </p:cNvSpPr>
              <p:nvPr/>
            </p:nvSpPr>
            <p:spPr bwMode="auto">
              <a:xfrm>
                <a:off x="1957" y="495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1999</a:t>
                </a:r>
              </a:p>
            </p:txBody>
          </p:sp>
          <p:sp>
            <p:nvSpPr>
              <p:cNvPr id="53494" name="Rectangle 1523"/>
              <p:cNvSpPr>
                <a:spLocks noChangeAspect="1" noChangeArrowheads="1"/>
              </p:cNvSpPr>
              <p:nvPr/>
            </p:nvSpPr>
            <p:spPr bwMode="auto">
              <a:xfrm>
                <a:off x="1914" y="495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22" name="Group 1526"/>
            <p:cNvGrpSpPr>
              <a:grpSpLocks noChangeAspect="1"/>
            </p:cNvGrpSpPr>
            <p:nvPr/>
          </p:nvGrpSpPr>
          <p:grpSpPr bwMode="auto">
            <a:xfrm>
              <a:off x="4481223" y="3827211"/>
              <a:ext cx="1422414" cy="244049"/>
              <a:chOff x="2871" y="4951"/>
              <a:chExt cx="957" cy="403"/>
            </a:xfrm>
          </p:grpSpPr>
          <p:sp>
            <p:nvSpPr>
              <p:cNvPr id="53491" name="Rectangle 1324"/>
              <p:cNvSpPr>
                <a:spLocks noChangeAspect="1" noChangeArrowheads="1"/>
              </p:cNvSpPr>
              <p:nvPr/>
            </p:nvSpPr>
            <p:spPr bwMode="auto">
              <a:xfrm>
                <a:off x="2914" y="495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256 KB</a:t>
                </a:r>
              </a:p>
            </p:txBody>
          </p:sp>
          <p:sp>
            <p:nvSpPr>
              <p:cNvPr id="53492" name="Rectangle 1525"/>
              <p:cNvSpPr>
                <a:spLocks noChangeAspect="1" noChangeArrowheads="1"/>
              </p:cNvSpPr>
              <p:nvPr/>
            </p:nvSpPr>
            <p:spPr bwMode="auto">
              <a:xfrm>
                <a:off x="2871" y="495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23" name="Group 1528"/>
            <p:cNvGrpSpPr>
              <a:grpSpLocks noChangeAspect="1"/>
            </p:cNvGrpSpPr>
            <p:nvPr/>
          </p:nvGrpSpPr>
          <p:grpSpPr bwMode="auto">
            <a:xfrm>
              <a:off x="5903637" y="3827211"/>
              <a:ext cx="1422414" cy="244049"/>
              <a:chOff x="3828" y="4951"/>
              <a:chExt cx="957" cy="403"/>
            </a:xfrm>
          </p:grpSpPr>
          <p:sp>
            <p:nvSpPr>
              <p:cNvPr id="53489" name="Rectangle 1325"/>
              <p:cNvSpPr>
                <a:spLocks noChangeAspect="1" noChangeArrowheads="1"/>
              </p:cNvSpPr>
              <p:nvPr/>
            </p:nvSpPr>
            <p:spPr bwMode="auto">
              <a:xfrm>
                <a:off x="3871" y="495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8 MB</a:t>
                </a:r>
              </a:p>
            </p:txBody>
          </p:sp>
          <p:sp>
            <p:nvSpPr>
              <p:cNvPr id="53490" name="Rectangle 1527"/>
              <p:cNvSpPr>
                <a:spLocks noChangeAspect="1" noChangeArrowheads="1"/>
              </p:cNvSpPr>
              <p:nvPr/>
            </p:nvSpPr>
            <p:spPr bwMode="auto">
              <a:xfrm>
                <a:off x="3828" y="495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24" name="Group 1530"/>
            <p:cNvGrpSpPr>
              <a:grpSpLocks noChangeAspect="1"/>
            </p:cNvGrpSpPr>
            <p:nvPr/>
          </p:nvGrpSpPr>
          <p:grpSpPr bwMode="auto">
            <a:xfrm>
              <a:off x="7326050" y="3827211"/>
              <a:ext cx="1422414" cy="244049"/>
              <a:chOff x="4785" y="4951"/>
              <a:chExt cx="957" cy="403"/>
            </a:xfrm>
          </p:grpSpPr>
          <p:sp>
            <p:nvSpPr>
              <p:cNvPr id="53487" name="Rectangle 1326"/>
              <p:cNvSpPr>
                <a:spLocks noChangeAspect="1" noChangeArrowheads="1"/>
              </p:cNvSpPr>
              <p:nvPr/>
            </p:nvSpPr>
            <p:spPr bwMode="auto">
              <a:xfrm>
                <a:off x="4828" y="495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488" name="Rectangle 1529"/>
              <p:cNvSpPr>
                <a:spLocks noChangeAspect="1" noChangeArrowheads="1"/>
              </p:cNvSpPr>
              <p:nvPr/>
            </p:nvSpPr>
            <p:spPr bwMode="auto">
              <a:xfrm>
                <a:off x="4785" y="495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25" name="Group 1532"/>
            <p:cNvGrpSpPr>
              <a:grpSpLocks noChangeAspect="1"/>
            </p:cNvGrpSpPr>
            <p:nvPr/>
          </p:nvGrpSpPr>
          <p:grpSpPr bwMode="auto">
            <a:xfrm>
              <a:off x="213982" y="4071260"/>
              <a:ext cx="1422414" cy="244049"/>
              <a:chOff x="0" y="5354"/>
              <a:chExt cx="957" cy="403"/>
            </a:xfrm>
          </p:grpSpPr>
          <p:sp>
            <p:nvSpPr>
              <p:cNvPr id="53485" name="Rectangle 1327"/>
              <p:cNvSpPr>
                <a:spLocks noChangeAspect="1" noChangeArrowheads="1"/>
              </p:cNvSpPr>
              <p:nvPr/>
            </p:nvSpPr>
            <p:spPr bwMode="auto">
              <a:xfrm>
                <a:off x="43" y="535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Pentium 4</a:t>
                </a:r>
                <a:endParaRPr lang="en-US" altLang="en-US"/>
              </a:p>
            </p:txBody>
          </p:sp>
          <p:sp>
            <p:nvSpPr>
              <p:cNvPr id="53486" name="Rectangle 1531"/>
              <p:cNvSpPr>
                <a:spLocks noChangeAspect="1" noChangeArrowheads="1"/>
              </p:cNvSpPr>
              <p:nvPr/>
            </p:nvSpPr>
            <p:spPr bwMode="auto">
              <a:xfrm>
                <a:off x="0" y="535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26" name="Group 1534"/>
            <p:cNvGrpSpPr>
              <a:grpSpLocks noChangeAspect="1"/>
            </p:cNvGrpSpPr>
            <p:nvPr/>
          </p:nvGrpSpPr>
          <p:grpSpPr bwMode="auto">
            <a:xfrm>
              <a:off x="1636396" y="4071260"/>
              <a:ext cx="1422414" cy="244049"/>
              <a:chOff x="957" y="5354"/>
              <a:chExt cx="957" cy="403"/>
            </a:xfrm>
          </p:grpSpPr>
          <p:sp>
            <p:nvSpPr>
              <p:cNvPr id="53483" name="Rectangle 1328"/>
              <p:cNvSpPr>
                <a:spLocks noChangeAspect="1" noChangeArrowheads="1"/>
              </p:cNvSpPr>
              <p:nvPr/>
            </p:nvSpPr>
            <p:spPr bwMode="auto">
              <a:xfrm>
                <a:off x="1000" y="535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PC/server</a:t>
                </a:r>
                <a:endParaRPr lang="en-US" altLang="en-US"/>
              </a:p>
            </p:txBody>
          </p:sp>
          <p:sp>
            <p:nvSpPr>
              <p:cNvPr id="53484" name="Rectangle 1533"/>
              <p:cNvSpPr>
                <a:spLocks noChangeAspect="1" noChangeArrowheads="1"/>
              </p:cNvSpPr>
              <p:nvPr/>
            </p:nvSpPr>
            <p:spPr bwMode="auto">
              <a:xfrm>
                <a:off x="957" y="535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27" name="Group 1536"/>
            <p:cNvGrpSpPr>
              <a:grpSpLocks noChangeAspect="1"/>
            </p:cNvGrpSpPr>
            <p:nvPr/>
          </p:nvGrpSpPr>
          <p:grpSpPr bwMode="auto">
            <a:xfrm>
              <a:off x="3058809" y="4071260"/>
              <a:ext cx="1422414" cy="244049"/>
              <a:chOff x="1914" y="5354"/>
              <a:chExt cx="957" cy="403"/>
            </a:xfrm>
          </p:grpSpPr>
          <p:sp>
            <p:nvSpPr>
              <p:cNvPr id="53481" name="Rectangle 1329"/>
              <p:cNvSpPr>
                <a:spLocks noChangeAspect="1" noChangeArrowheads="1"/>
              </p:cNvSpPr>
              <p:nvPr/>
            </p:nvSpPr>
            <p:spPr bwMode="auto">
              <a:xfrm>
                <a:off x="1957" y="535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2000</a:t>
                </a:r>
              </a:p>
            </p:txBody>
          </p:sp>
          <p:sp>
            <p:nvSpPr>
              <p:cNvPr id="53482" name="Rectangle 1535"/>
              <p:cNvSpPr>
                <a:spLocks noChangeAspect="1" noChangeArrowheads="1"/>
              </p:cNvSpPr>
              <p:nvPr/>
            </p:nvSpPr>
            <p:spPr bwMode="auto">
              <a:xfrm>
                <a:off x="1914" y="535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28" name="Group 1538"/>
            <p:cNvGrpSpPr>
              <a:grpSpLocks noChangeAspect="1"/>
            </p:cNvGrpSpPr>
            <p:nvPr/>
          </p:nvGrpSpPr>
          <p:grpSpPr bwMode="auto">
            <a:xfrm>
              <a:off x="4481223" y="4071260"/>
              <a:ext cx="1422414" cy="244049"/>
              <a:chOff x="2871" y="5354"/>
              <a:chExt cx="957" cy="403"/>
            </a:xfrm>
          </p:grpSpPr>
          <p:sp>
            <p:nvSpPr>
              <p:cNvPr id="53479" name="Rectangle 1330"/>
              <p:cNvSpPr>
                <a:spLocks noChangeAspect="1" noChangeArrowheads="1"/>
              </p:cNvSpPr>
              <p:nvPr/>
            </p:nvSpPr>
            <p:spPr bwMode="auto">
              <a:xfrm>
                <a:off x="2914" y="535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8 KB/8 KB</a:t>
                </a:r>
                <a:endParaRPr lang="en-US" altLang="en-US"/>
              </a:p>
            </p:txBody>
          </p:sp>
          <p:sp>
            <p:nvSpPr>
              <p:cNvPr id="53480" name="Rectangle 1537"/>
              <p:cNvSpPr>
                <a:spLocks noChangeAspect="1" noChangeArrowheads="1"/>
              </p:cNvSpPr>
              <p:nvPr/>
            </p:nvSpPr>
            <p:spPr bwMode="auto">
              <a:xfrm>
                <a:off x="2871" y="535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29" name="Group 1540"/>
            <p:cNvGrpSpPr>
              <a:grpSpLocks noChangeAspect="1"/>
            </p:cNvGrpSpPr>
            <p:nvPr/>
          </p:nvGrpSpPr>
          <p:grpSpPr bwMode="auto">
            <a:xfrm>
              <a:off x="5903637" y="4071260"/>
              <a:ext cx="1422414" cy="244049"/>
              <a:chOff x="3828" y="5354"/>
              <a:chExt cx="957" cy="403"/>
            </a:xfrm>
          </p:grpSpPr>
          <p:sp>
            <p:nvSpPr>
              <p:cNvPr id="53477" name="Rectangle 1331"/>
              <p:cNvSpPr>
                <a:spLocks noChangeAspect="1" noChangeArrowheads="1"/>
              </p:cNvSpPr>
              <p:nvPr/>
            </p:nvSpPr>
            <p:spPr bwMode="auto">
              <a:xfrm>
                <a:off x="3871" y="535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256 KB</a:t>
                </a:r>
                <a:endParaRPr lang="en-US" altLang="en-US"/>
              </a:p>
            </p:txBody>
          </p:sp>
          <p:sp>
            <p:nvSpPr>
              <p:cNvPr id="53478" name="Rectangle 1539"/>
              <p:cNvSpPr>
                <a:spLocks noChangeAspect="1" noChangeArrowheads="1"/>
              </p:cNvSpPr>
              <p:nvPr/>
            </p:nvSpPr>
            <p:spPr bwMode="auto">
              <a:xfrm>
                <a:off x="3828" y="535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30" name="Group 1542"/>
            <p:cNvGrpSpPr>
              <a:grpSpLocks noChangeAspect="1"/>
            </p:cNvGrpSpPr>
            <p:nvPr/>
          </p:nvGrpSpPr>
          <p:grpSpPr bwMode="auto">
            <a:xfrm>
              <a:off x="7326050" y="4071260"/>
              <a:ext cx="1422414" cy="244049"/>
              <a:chOff x="4785" y="5354"/>
              <a:chExt cx="957" cy="403"/>
            </a:xfrm>
          </p:grpSpPr>
          <p:sp>
            <p:nvSpPr>
              <p:cNvPr id="53475" name="Rectangle 1332"/>
              <p:cNvSpPr>
                <a:spLocks noChangeAspect="1" noChangeArrowheads="1"/>
              </p:cNvSpPr>
              <p:nvPr/>
            </p:nvSpPr>
            <p:spPr bwMode="auto">
              <a:xfrm>
                <a:off x="4828" y="535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476" name="Rectangle 1541"/>
              <p:cNvSpPr>
                <a:spLocks noChangeAspect="1" noChangeArrowheads="1"/>
              </p:cNvSpPr>
              <p:nvPr/>
            </p:nvSpPr>
            <p:spPr bwMode="auto">
              <a:xfrm>
                <a:off x="4785" y="535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31" name="Group 1544"/>
            <p:cNvGrpSpPr>
              <a:grpSpLocks noChangeAspect="1"/>
            </p:cNvGrpSpPr>
            <p:nvPr/>
          </p:nvGrpSpPr>
          <p:grpSpPr bwMode="auto">
            <a:xfrm>
              <a:off x="213982" y="4315309"/>
              <a:ext cx="1422414" cy="313691"/>
              <a:chOff x="0" y="5757"/>
              <a:chExt cx="957" cy="518"/>
            </a:xfrm>
          </p:grpSpPr>
          <p:sp>
            <p:nvSpPr>
              <p:cNvPr id="53473" name="Rectangle 1333"/>
              <p:cNvSpPr>
                <a:spLocks noChangeAspect="1" noChangeArrowheads="1"/>
              </p:cNvSpPr>
              <p:nvPr/>
            </p:nvSpPr>
            <p:spPr bwMode="auto">
              <a:xfrm>
                <a:off x="43" y="5757"/>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IBM SP</a:t>
                </a:r>
                <a:endParaRPr lang="en-US" altLang="en-US"/>
              </a:p>
            </p:txBody>
          </p:sp>
          <p:sp>
            <p:nvSpPr>
              <p:cNvPr id="53474" name="Rectangle 1543"/>
              <p:cNvSpPr>
                <a:spLocks noChangeAspect="1" noChangeArrowheads="1"/>
              </p:cNvSpPr>
              <p:nvPr/>
            </p:nvSpPr>
            <p:spPr bwMode="auto">
              <a:xfrm>
                <a:off x="0" y="5757"/>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32" name="Group 1546"/>
            <p:cNvGrpSpPr>
              <a:grpSpLocks noChangeAspect="1"/>
            </p:cNvGrpSpPr>
            <p:nvPr/>
          </p:nvGrpSpPr>
          <p:grpSpPr bwMode="auto">
            <a:xfrm>
              <a:off x="1636396" y="4315309"/>
              <a:ext cx="1422414" cy="313691"/>
              <a:chOff x="957" y="5757"/>
              <a:chExt cx="957" cy="518"/>
            </a:xfrm>
          </p:grpSpPr>
          <p:sp>
            <p:nvSpPr>
              <p:cNvPr id="53471" name="Rectangle 1334"/>
              <p:cNvSpPr>
                <a:spLocks noChangeAspect="1" noChangeArrowheads="1"/>
              </p:cNvSpPr>
              <p:nvPr/>
            </p:nvSpPr>
            <p:spPr bwMode="auto">
              <a:xfrm>
                <a:off x="1000" y="5757"/>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High-end server/ supercomputer</a:t>
                </a:r>
                <a:endParaRPr lang="en-US" altLang="en-US"/>
              </a:p>
            </p:txBody>
          </p:sp>
          <p:sp>
            <p:nvSpPr>
              <p:cNvPr id="53472" name="Rectangle 1545"/>
              <p:cNvSpPr>
                <a:spLocks noChangeAspect="1" noChangeArrowheads="1"/>
              </p:cNvSpPr>
              <p:nvPr/>
            </p:nvSpPr>
            <p:spPr bwMode="auto">
              <a:xfrm>
                <a:off x="957" y="5757"/>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33" name="Group 1548"/>
            <p:cNvGrpSpPr>
              <a:grpSpLocks noChangeAspect="1"/>
            </p:cNvGrpSpPr>
            <p:nvPr/>
          </p:nvGrpSpPr>
          <p:grpSpPr bwMode="auto">
            <a:xfrm>
              <a:off x="3058809" y="4315309"/>
              <a:ext cx="1422414" cy="313691"/>
              <a:chOff x="1914" y="5757"/>
              <a:chExt cx="957" cy="518"/>
            </a:xfrm>
          </p:grpSpPr>
          <p:sp>
            <p:nvSpPr>
              <p:cNvPr id="53469" name="Rectangle 1335"/>
              <p:cNvSpPr>
                <a:spLocks noChangeAspect="1" noChangeArrowheads="1"/>
              </p:cNvSpPr>
              <p:nvPr/>
            </p:nvSpPr>
            <p:spPr bwMode="auto">
              <a:xfrm>
                <a:off x="1957" y="5757"/>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2000</a:t>
                </a:r>
              </a:p>
            </p:txBody>
          </p:sp>
          <p:sp>
            <p:nvSpPr>
              <p:cNvPr id="53470" name="Rectangle 1547"/>
              <p:cNvSpPr>
                <a:spLocks noChangeAspect="1" noChangeArrowheads="1"/>
              </p:cNvSpPr>
              <p:nvPr/>
            </p:nvSpPr>
            <p:spPr bwMode="auto">
              <a:xfrm>
                <a:off x="1914" y="5757"/>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34" name="Group 1550"/>
            <p:cNvGrpSpPr>
              <a:grpSpLocks noChangeAspect="1"/>
            </p:cNvGrpSpPr>
            <p:nvPr/>
          </p:nvGrpSpPr>
          <p:grpSpPr bwMode="auto">
            <a:xfrm>
              <a:off x="4481223" y="4315309"/>
              <a:ext cx="1422414" cy="313691"/>
              <a:chOff x="2871" y="5757"/>
              <a:chExt cx="957" cy="518"/>
            </a:xfrm>
          </p:grpSpPr>
          <p:sp>
            <p:nvSpPr>
              <p:cNvPr id="53467" name="Rectangle 1336"/>
              <p:cNvSpPr>
                <a:spLocks noChangeAspect="1" noChangeArrowheads="1"/>
              </p:cNvSpPr>
              <p:nvPr/>
            </p:nvSpPr>
            <p:spPr bwMode="auto">
              <a:xfrm>
                <a:off x="2914" y="5757"/>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64 KB/32 KB</a:t>
                </a:r>
                <a:endParaRPr lang="en-US" altLang="en-US"/>
              </a:p>
            </p:txBody>
          </p:sp>
          <p:sp>
            <p:nvSpPr>
              <p:cNvPr id="53468" name="Rectangle 1549"/>
              <p:cNvSpPr>
                <a:spLocks noChangeAspect="1" noChangeArrowheads="1"/>
              </p:cNvSpPr>
              <p:nvPr/>
            </p:nvSpPr>
            <p:spPr bwMode="auto">
              <a:xfrm>
                <a:off x="2871" y="5757"/>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35" name="Group 1552"/>
            <p:cNvGrpSpPr>
              <a:grpSpLocks noChangeAspect="1"/>
            </p:cNvGrpSpPr>
            <p:nvPr/>
          </p:nvGrpSpPr>
          <p:grpSpPr bwMode="auto">
            <a:xfrm>
              <a:off x="5903637" y="4315309"/>
              <a:ext cx="1422414" cy="313691"/>
              <a:chOff x="3828" y="5757"/>
              <a:chExt cx="957" cy="518"/>
            </a:xfrm>
          </p:grpSpPr>
          <p:sp>
            <p:nvSpPr>
              <p:cNvPr id="53465" name="Rectangle 1337"/>
              <p:cNvSpPr>
                <a:spLocks noChangeAspect="1" noChangeArrowheads="1"/>
              </p:cNvSpPr>
              <p:nvPr/>
            </p:nvSpPr>
            <p:spPr bwMode="auto">
              <a:xfrm>
                <a:off x="3871" y="5757"/>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8 MB</a:t>
                </a:r>
              </a:p>
            </p:txBody>
          </p:sp>
          <p:sp>
            <p:nvSpPr>
              <p:cNvPr id="53466" name="Rectangle 1551"/>
              <p:cNvSpPr>
                <a:spLocks noChangeAspect="1" noChangeArrowheads="1"/>
              </p:cNvSpPr>
              <p:nvPr/>
            </p:nvSpPr>
            <p:spPr bwMode="auto">
              <a:xfrm>
                <a:off x="3828" y="5757"/>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36" name="Group 1554"/>
            <p:cNvGrpSpPr>
              <a:grpSpLocks noChangeAspect="1"/>
            </p:cNvGrpSpPr>
            <p:nvPr/>
          </p:nvGrpSpPr>
          <p:grpSpPr bwMode="auto">
            <a:xfrm>
              <a:off x="7326050" y="4315309"/>
              <a:ext cx="1422414" cy="313691"/>
              <a:chOff x="4785" y="5757"/>
              <a:chExt cx="957" cy="518"/>
            </a:xfrm>
          </p:grpSpPr>
          <p:sp>
            <p:nvSpPr>
              <p:cNvPr id="53463" name="Rectangle 1338"/>
              <p:cNvSpPr>
                <a:spLocks noChangeAspect="1" noChangeArrowheads="1"/>
              </p:cNvSpPr>
              <p:nvPr/>
            </p:nvSpPr>
            <p:spPr bwMode="auto">
              <a:xfrm>
                <a:off x="4828" y="5757"/>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464" name="Rectangle 1553"/>
              <p:cNvSpPr>
                <a:spLocks noChangeAspect="1" noChangeArrowheads="1"/>
              </p:cNvSpPr>
              <p:nvPr/>
            </p:nvSpPr>
            <p:spPr bwMode="auto">
              <a:xfrm>
                <a:off x="4785" y="5757"/>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37" name="Group 1556"/>
            <p:cNvGrpSpPr>
              <a:grpSpLocks noChangeAspect="1"/>
            </p:cNvGrpSpPr>
            <p:nvPr/>
          </p:nvGrpSpPr>
          <p:grpSpPr bwMode="auto">
            <a:xfrm>
              <a:off x="213982" y="4629000"/>
              <a:ext cx="1422414" cy="244049"/>
              <a:chOff x="0" y="6275"/>
              <a:chExt cx="957" cy="403"/>
            </a:xfrm>
          </p:grpSpPr>
          <p:sp>
            <p:nvSpPr>
              <p:cNvPr id="53461" name="Rectangle 1339"/>
              <p:cNvSpPr>
                <a:spLocks noChangeAspect="1" noChangeArrowheads="1"/>
              </p:cNvSpPr>
              <p:nvPr/>
            </p:nvSpPr>
            <p:spPr bwMode="auto">
              <a:xfrm>
                <a:off x="43" y="627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CRAY MTA</a:t>
                </a:r>
                <a:r>
                  <a:rPr lang="en-US" altLang="en-US" sz="900">
                    <a:latin typeface="Times" panose="02020603050405020304" pitchFamily="18" charset="0"/>
                    <a:cs typeface="Times New Roman" panose="02020603050405020304" pitchFamily="18" charset="0"/>
                  </a:rPr>
                  <a:t>b</a:t>
                </a:r>
                <a:endParaRPr lang="en-US" altLang="en-US"/>
              </a:p>
            </p:txBody>
          </p:sp>
          <p:sp>
            <p:nvSpPr>
              <p:cNvPr id="53462" name="Rectangle 1555"/>
              <p:cNvSpPr>
                <a:spLocks noChangeAspect="1" noChangeArrowheads="1"/>
              </p:cNvSpPr>
              <p:nvPr/>
            </p:nvSpPr>
            <p:spPr bwMode="auto">
              <a:xfrm>
                <a:off x="0" y="627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38" name="Group 1558"/>
            <p:cNvGrpSpPr>
              <a:grpSpLocks noChangeAspect="1"/>
            </p:cNvGrpSpPr>
            <p:nvPr/>
          </p:nvGrpSpPr>
          <p:grpSpPr bwMode="auto">
            <a:xfrm>
              <a:off x="1636396" y="4629000"/>
              <a:ext cx="1422414" cy="244049"/>
              <a:chOff x="957" y="6275"/>
              <a:chExt cx="957" cy="403"/>
            </a:xfrm>
          </p:grpSpPr>
          <p:sp>
            <p:nvSpPr>
              <p:cNvPr id="53459" name="Rectangle 1340"/>
              <p:cNvSpPr>
                <a:spLocks noChangeAspect="1" noChangeArrowheads="1"/>
              </p:cNvSpPr>
              <p:nvPr/>
            </p:nvSpPr>
            <p:spPr bwMode="auto">
              <a:xfrm>
                <a:off x="1000" y="627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Supercomputer</a:t>
                </a:r>
                <a:endParaRPr lang="en-US" altLang="en-US"/>
              </a:p>
            </p:txBody>
          </p:sp>
          <p:sp>
            <p:nvSpPr>
              <p:cNvPr id="53460" name="Rectangle 1557"/>
              <p:cNvSpPr>
                <a:spLocks noChangeAspect="1" noChangeArrowheads="1"/>
              </p:cNvSpPr>
              <p:nvPr/>
            </p:nvSpPr>
            <p:spPr bwMode="auto">
              <a:xfrm>
                <a:off x="957" y="627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39" name="Group 1560"/>
            <p:cNvGrpSpPr>
              <a:grpSpLocks noChangeAspect="1"/>
            </p:cNvGrpSpPr>
            <p:nvPr/>
          </p:nvGrpSpPr>
          <p:grpSpPr bwMode="auto">
            <a:xfrm>
              <a:off x="3058809" y="4629000"/>
              <a:ext cx="1422414" cy="244049"/>
              <a:chOff x="1914" y="6275"/>
              <a:chExt cx="957" cy="403"/>
            </a:xfrm>
          </p:grpSpPr>
          <p:sp>
            <p:nvSpPr>
              <p:cNvPr id="53457" name="Rectangle 1341"/>
              <p:cNvSpPr>
                <a:spLocks noChangeAspect="1" noChangeArrowheads="1"/>
              </p:cNvSpPr>
              <p:nvPr/>
            </p:nvSpPr>
            <p:spPr bwMode="auto">
              <a:xfrm>
                <a:off x="1957" y="627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2000</a:t>
                </a:r>
              </a:p>
            </p:txBody>
          </p:sp>
          <p:sp>
            <p:nvSpPr>
              <p:cNvPr id="53458" name="Rectangle 1559"/>
              <p:cNvSpPr>
                <a:spLocks noChangeAspect="1" noChangeArrowheads="1"/>
              </p:cNvSpPr>
              <p:nvPr/>
            </p:nvSpPr>
            <p:spPr bwMode="auto">
              <a:xfrm>
                <a:off x="1914" y="627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40" name="Group 1562"/>
            <p:cNvGrpSpPr>
              <a:grpSpLocks noChangeAspect="1"/>
            </p:cNvGrpSpPr>
            <p:nvPr/>
          </p:nvGrpSpPr>
          <p:grpSpPr bwMode="auto">
            <a:xfrm>
              <a:off x="4481223" y="4629000"/>
              <a:ext cx="1422414" cy="244049"/>
              <a:chOff x="2871" y="6275"/>
              <a:chExt cx="957" cy="403"/>
            </a:xfrm>
          </p:grpSpPr>
          <p:sp>
            <p:nvSpPr>
              <p:cNvPr id="53455" name="Rectangle 1342"/>
              <p:cNvSpPr>
                <a:spLocks noChangeAspect="1" noChangeArrowheads="1"/>
              </p:cNvSpPr>
              <p:nvPr/>
            </p:nvSpPr>
            <p:spPr bwMode="auto">
              <a:xfrm>
                <a:off x="2914" y="627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8 KB</a:t>
                </a:r>
                <a:endParaRPr lang="en-US" altLang="en-US"/>
              </a:p>
            </p:txBody>
          </p:sp>
          <p:sp>
            <p:nvSpPr>
              <p:cNvPr id="53456" name="Rectangle 1561"/>
              <p:cNvSpPr>
                <a:spLocks noChangeAspect="1" noChangeArrowheads="1"/>
              </p:cNvSpPr>
              <p:nvPr/>
            </p:nvSpPr>
            <p:spPr bwMode="auto">
              <a:xfrm>
                <a:off x="2871" y="627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41" name="Group 1564"/>
            <p:cNvGrpSpPr>
              <a:grpSpLocks noChangeAspect="1"/>
            </p:cNvGrpSpPr>
            <p:nvPr/>
          </p:nvGrpSpPr>
          <p:grpSpPr bwMode="auto">
            <a:xfrm>
              <a:off x="5903637" y="4629000"/>
              <a:ext cx="1422414" cy="244049"/>
              <a:chOff x="3828" y="6275"/>
              <a:chExt cx="957" cy="403"/>
            </a:xfrm>
          </p:grpSpPr>
          <p:sp>
            <p:nvSpPr>
              <p:cNvPr id="53453" name="Rectangle 1343"/>
              <p:cNvSpPr>
                <a:spLocks noChangeAspect="1" noChangeArrowheads="1"/>
              </p:cNvSpPr>
              <p:nvPr/>
            </p:nvSpPr>
            <p:spPr bwMode="auto">
              <a:xfrm>
                <a:off x="3871" y="627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2 MB</a:t>
                </a:r>
                <a:endParaRPr lang="en-US" altLang="en-US"/>
              </a:p>
            </p:txBody>
          </p:sp>
          <p:sp>
            <p:nvSpPr>
              <p:cNvPr id="53454" name="Rectangle 1563"/>
              <p:cNvSpPr>
                <a:spLocks noChangeAspect="1" noChangeArrowheads="1"/>
              </p:cNvSpPr>
              <p:nvPr/>
            </p:nvSpPr>
            <p:spPr bwMode="auto">
              <a:xfrm>
                <a:off x="3828" y="627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42" name="Group 1566"/>
            <p:cNvGrpSpPr>
              <a:grpSpLocks noChangeAspect="1"/>
            </p:cNvGrpSpPr>
            <p:nvPr/>
          </p:nvGrpSpPr>
          <p:grpSpPr bwMode="auto">
            <a:xfrm>
              <a:off x="7326050" y="4629000"/>
              <a:ext cx="1422414" cy="244049"/>
              <a:chOff x="4785" y="6275"/>
              <a:chExt cx="957" cy="403"/>
            </a:xfrm>
          </p:grpSpPr>
          <p:sp>
            <p:nvSpPr>
              <p:cNvPr id="53451" name="Rectangle 1344"/>
              <p:cNvSpPr>
                <a:spLocks noChangeAspect="1" noChangeArrowheads="1"/>
              </p:cNvSpPr>
              <p:nvPr/>
            </p:nvSpPr>
            <p:spPr bwMode="auto">
              <a:xfrm>
                <a:off x="4828" y="627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452" name="Rectangle 1565"/>
              <p:cNvSpPr>
                <a:spLocks noChangeAspect="1" noChangeArrowheads="1"/>
              </p:cNvSpPr>
              <p:nvPr/>
            </p:nvSpPr>
            <p:spPr bwMode="auto">
              <a:xfrm>
                <a:off x="4785" y="627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43" name="Group 1568"/>
            <p:cNvGrpSpPr>
              <a:grpSpLocks noChangeAspect="1"/>
            </p:cNvGrpSpPr>
            <p:nvPr/>
          </p:nvGrpSpPr>
          <p:grpSpPr bwMode="auto">
            <a:xfrm>
              <a:off x="213982" y="4873050"/>
              <a:ext cx="1422414" cy="244049"/>
              <a:chOff x="0" y="6678"/>
              <a:chExt cx="957" cy="403"/>
            </a:xfrm>
          </p:grpSpPr>
          <p:sp>
            <p:nvSpPr>
              <p:cNvPr id="53449" name="Rectangle 1345"/>
              <p:cNvSpPr>
                <a:spLocks noChangeAspect="1" noChangeArrowheads="1"/>
              </p:cNvSpPr>
              <p:nvPr/>
            </p:nvSpPr>
            <p:spPr bwMode="auto">
              <a:xfrm>
                <a:off x="43" y="667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Itanium</a:t>
                </a:r>
                <a:endParaRPr lang="en-US" altLang="en-US"/>
              </a:p>
            </p:txBody>
          </p:sp>
          <p:sp>
            <p:nvSpPr>
              <p:cNvPr id="53450" name="Rectangle 1567"/>
              <p:cNvSpPr>
                <a:spLocks noChangeAspect="1" noChangeArrowheads="1"/>
              </p:cNvSpPr>
              <p:nvPr/>
            </p:nvSpPr>
            <p:spPr bwMode="auto">
              <a:xfrm>
                <a:off x="0" y="667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44" name="Group 1570"/>
            <p:cNvGrpSpPr>
              <a:grpSpLocks noChangeAspect="1"/>
            </p:cNvGrpSpPr>
            <p:nvPr/>
          </p:nvGrpSpPr>
          <p:grpSpPr bwMode="auto">
            <a:xfrm>
              <a:off x="1636396" y="4873050"/>
              <a:ext cx="1422414" cy="244049"/>
              <a:chOff x="957" y="6678"/>
              <a:chExt cx="957" cy="403"/>
            </a:xfrm>
          </p:grpSpPr>
          <p:sp>
            <p:nvSpPr>
              <p:cNvPr id="53447" name="Rectangle 1346"/>
              <p:cNvSpPr>
                <a:spLocks noChangeAspect="1" noChangeArrowheads="1"/>
              </p:cNvSpPr>
              <p:nvPr/>
            </p:nvSpPr>
            <p:spPr bwMode="auto">
              <a:xfrm>
                <a:off x="1000" y="667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PC/server</a:t>
                </a:r>
              </a:p>
            </p:txBody>
          </p:sp>
          <p:sp>
            <p:nvSpPr>
              <p:cNvPr id="53448" name="Rectangle 1569"/>
              <p:cNvSpPr>
                <a:spLocks noChangeAspect="1" noChangeArrowheads="1"/>
              </p:cNvSpPr>
              <p:nvPr/>
            </p:nvSpPr>
            <p:spPr bwMode="auto">
              <a:xfrm>
                <a:off x="957" y="667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45" name="Group 1572"/>
            <p:cNvGrpSpPr>
              <a:grpSpLocks noChangeAspect="1"/>
            </p:cNvGrpSpPr>
            <p:nvPr/>
          </p:nvGrpSpPr>
          <p:grpSpPr bwMode="auto">
            <a:xfrm>
              <a:off x="3058809" y="4873050"/>
              <a:ext cx="1422414" cy="244049"/>
              <a:chOff x="1914" y="6678"/>
              <a:chExt cx="957" cy="403"/>
            </a:xfrm>
          </p:grpSpPr>
          <p:sp>
            <p:nvSpPr>
              <p:cNvPr id="53445" name="Rectangle 1347"/>
              <p:cNvSpPr>
                <a:spLocks noChangeAspect="1" noChangeArrowheads="1"/>
              </p:cNvSpPr>
              <p:nvPr/>
            </p:nvSpPr>
            <p:spPr bwMode="auto">
              <a:xfrm>
                <a:off x="1957" y="667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2001</a:t>
                </a:r>
              </a:p>
            </p:txBody>
          </p:sp>
          <p:sp>
            <p:nvSpPr>
              <p:cNvPr id="53446" name="Rectangle 1571"/>
              <p:cNvSpPr>
                <a:spLocks noChangeAspect="1" noChangeArrowheads="1"/>
              </p:cNvSpPr>
              <p:nvPr/>
            </p:nvSpPr>
            <p:spPr bwMode="auto">
              <a:xfrm>
                <a:off x="1914" y="667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46" name="Group 1574"/>
            <p:cNvGrpSpPr>
              <a:grpSpLocks noChangeAspect="1"/>
            </p:cNvGrpSpPr>
            <p:nvPr/>
          </p:nvGrpSpPr>
          <p:grpSpPr bwMode="auto">
            <a:xfrm>
              <a:off x="4481223" y="4873050"/>
              <a:ext cx="1422414" cy="244049"/>
              <a:chOff x="2871" y="6678"/>
              <a:chExt cx="957" cy="403"/>
            </a:xfrm>
          </p:grpSpPr>
          <p:sp>
            <p:nvSpPr>
              <p:cNvPr id="53443" name="Rectangle 1348"/>
              <p:cNvSpPr>
                <a:spLocks noChangeAspect="1" noChangeArrowheads="1"/>
              </p:cNvSpPr>
              <p:nvPr/>
            </p:nvSpPr>
            <p:spPr bwMode="auto">
              <a:xfrm>
                <a:off x="2914" y="667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16 KB/16 KB</a:t>
                </a:r>
              </a:p>
            </p:txBody>
          </p:sp>
          <p:sp>
            <p:nvSpPr>
              <p:cNvPr id="53444" name="Rectangle 1573"/>
              <p:cNvSpPr>
                <a:spLocks noChangeAspect="1" noChangeArrowheads="1"/>
              </p:cNvSpPr>
              <p:nvPr/>
            </p:nvSpPr>
            <p:spPr bwMode="auto">
              <a:xfrm>
                <a:off x="2871" y="667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47" name="Group 1576"/>
            <p:cNvGrpSpPr>
              <a:grpSpLocks noChangeAspect="1"/>
            </p:cNvGrpSpPr>
            <p:nvPr/>
          </p:nvGrpSpPr>
          <p:grpSpPr bwMode="auto">
            <a:xfrm>
              <a:off x="5903637" y="4873050"/>
              <a:ext cx="1422414" cy="244049"/>
              <a:chOff x="3828" y="6678"/>
              <a:chExt cx="957" cy="403"/>
            </a:xfrm>
          </p:grpSpPr>
          <p:sp>
            <p:nvSpPr>
              <p:cNvPr id="53441" name="Rectangle 1349"/>
              <p:cNvSpPr>
                <a:spLocks noChangeAspect="1" noChangeArrowheads="1"/>
              </p:cNvSpPr>
              <p:nvPr/>
            </p:nvSpPr>
            <p:spPr bwMode="auto">
              <a:xfrm>
                <a:off x="3871" y="667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96 KB</a:t>
                </a:r>
              </a:p>
            </p:txBody>
          </p:sp>
          <p:sp>
            <p:nvSpPr>
              <p:cNvPr id="53442" name="Rectangle 1575"/>
              <p:cNvSpPr>
                <a:spLocks noChangeAspect="1" noChangeArrowheads="1"/>
              </p:cNvSpPr>
              <p:nvPr/>
            </p:nvSpPr>
            <p:spPr bwMode="auto">
              <a:xfrm>
                <a:off x="3828" y="667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48" name="Group 1578"/>
            <p:cNvGrpSpPr>
              <a:grpSpLocks noChangeAspect="1"/>
            </p:cNvGrpSpPr>
            <p:nvPr/>
          </p:nvGrpSpPr>
          <p:grpSpPr bwMode="auto">
            <a:xfrm>
              <a:off x="7326050" y="4873050"/>
              <a:ext cx="1422414" cy="244049"/>
              <a:chOff x="4785" y="6678"/>
              <a:chExt cx="957" cy="403"/>
            </a:xfrm>
          </p:grpSpPr>
          <p:sp>
            <p:nvSpPr>
              <p:cNvPr id="53439" name="Rectangle 1350"/>
              <p:cNvSpPr>
                <a:spLocks noChangeAspect="1" noChangeArrowheads="1"/>
              </p:cNvSpPr>
              <p:nvPr/>
            </p:nvSpPr>
            <p:spPr bwMode="auto">
              <a:xfrm>
                <a:off x="4828" y="667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4 MB</a:t>
                </a:r>
              </a:p>
            </p:txBody>
          </p:sp>
          <p:sp>
            <p:nvSpPr>
              <p:cNvPr id="53440" name="Rectangle 1577"/>
              <p:cNvSpPr>
                <a:spLocks noChangeAspect="1" noChangeArrowheads="1"/>
              </p:cNvSpPr>
              <p:nvPr/>
            </p:nvSpPr>
            <p:spPr bwMode="auto">
              <a:xfrm>
                <a:off x="4785" y="667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49" name="Group 1580"/>
            <p:cNvGrpSpPr>
              <a:grpSpLocks noChangeAspect="1"/>
            </p:cNvGrpSpPr>
            <p:nvPr/>
          </p:nvGrpSpPr>
          <p:grpSpPr bwMode="auto">
            <a:xfrm>
              <a:off x="213982" y="5117099"/>
              <a:ext cx="1422414" cy="244049"/>
              <a:chOff x="0" y="7081"/>
              <a:chExt cx="957" cy="403"/>
            </a:xfrm>
          </p:grpSpPr>
          <p:sp>
            <p:nvSpPr>
              <p:cNvPr id="53437" name="Rectangle 1351"/>
              <p:cNvSpPr>
                <a:spLocks noChangeAspect="1" noChangeArrowheads="1"/>
              </p:cNvSpPr>
              <p:nvPr/>
            </p:nvSpPr>
            <p:spPr bwMode="auto">
              <a:xfrm>
                <a:off x="43" y="708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SGI Origin 2001</a:t>
                </a:r>
                <a:endParaRPr lang="en-US" altLang="en-US"/>
              </a:p>
            </p:txBody>
          </p:sp>
          <p:sp>
            <p:nvSpPr>
              <p:cNvPr id="53438" name="Rectangle 1579"/>
              <p:cNvSpPr>
                <a:spLocks noChangeAspect="1" noChangeArrowheads="1"/>
              </p:cNvSpPr>
              <p:nvPr/>
            </p:nvSpPr>
            <p:spPr bwMode="auto">
              <a:xfrm>
                <a:off x="0" y="708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50" name="Group 1582"/>
            <p:cNvGrpSpPr>
              <a:grpSpLocks noChangeAspect="1"/>
            </p:cNvGrpSpPr>
            <p:nvPr/>
          </p:nvGrpSpPr>
          <p:grpSpPr bwMode="auto">
            <a:xfrm>
              <a:off x="1636396" y="5117099"/>
              <a:ext cx="1422414" cy="244049"/>
              <a:chOff x="957" y="7081"/>
              <a:chExt cx="957" cy="403"/>
            </a:xfrm>
          </p:grpSpPr>
          <p:sp>
            <p:nvSpPr>
              <p:cNvPr id="53435" name="Rectangle 1352"/>
              <p:cNvSpPr>
                <a:spLocks noChangeAspect="1" noChangeArrowheads="1"/>
              </p:cNvSpPr>
              <p:nvPr/>
            </p:nvSpPr>
            <p:spPr bwMode="auto">
              <a:xfrm>
                <a:off x="1000" y="708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High-end server</a:t>
                </a:r>
              </a:p>
            </p:txBody>
          </p:sp>
          <p:sp>
            <p:nvSpPr>
              <p:cNvPr id="53436" name="Rectangle 1581"/>
              <p:cNvSpPr>
                <a:spLocks noChangeAspect="1" noChangeArrowheads="1"/>
              </p:cNvSpPr>
              <p:nvPr/>
            </p:nvSpPr>
            <p:spPr bwMode="auto">
              <a:xfrm>
                <a:off x="957" y="708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51" name="Group 1584"/>
            <p:cNvGrpSpPr>
              <a:grpSpLocks noChangeAspect="1"/>
            </p:cNvGrpSpPr>
            <p:nvPr/>
          </p:nvGrpSpPr>
          <p:grpSpPr bwMode="auto">
            <a:xfrm>
              <a:off x="3058809" y="5117099"/>
              <a:ext cx="1422414" cy="244049"/>
              <a:chOff x="1914" y="7081"/>
              <a:chExt cx="957" cy="403"/>
            </a:xfrm>
          </p:grpSpPr>
          <p:sp>
            <p:nvSpPr>
              <p:cNvPr id="53433" name="Rectangle 1353"/>
              <p:cNvSpPr>
                <a:spLocks noChangeAspect="1" noChangeArrowheads="1"/>
              </p:cNvSpPr>
              <p:nvPr/>
            </p:nvSpPr>
            <p:spPr bwMode="auto">
              <a:xfrm>
                <a:off x="1957" y="708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2001</a:t>
                </a:r>
              </a:p>
            </p:txBody>
          </p:sp>
          <p:sp>
            <p:nvSpPr>
              <p:cNvPr id="53434" name="Rectangle 1583"/>
              <p:cNvSpPr>
                <a:spLocks noChangeAspect="1" noChangeArrowheads="1"/>
              </p:cNvSpPr>
              <p:nvPr/>
            </p:nvSpPr>
            <p:spPr bwMode="auto">
              <a:xfrm>
                <a:off x="1914" y="708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52" name="Group 1586"/>
            <p:cNvGrpSpPr>
              <a:grpSpLocks noChangeAspect="1"/>
            </p:cNvGrpSpPr>
            <p:nvPr/>
          </p:nvGrpSpPr>
          <p:grpSpPr bwMode="auto">
            <a:xfrm>
              <a:off x="4481223" y="5117099"/>
              <a:ext cx="1422414" cy="244049"/>
              <a:chOff x="2871" y="7081"/>
              <a:chExt cx="957" cy="403"/>
            </a:xfrm>
          </p:grpSpPr>
          <p:sp>
            <p:nvSpPr>
              <p:cNvPr id="53431" name="Rectangle 1354"/>
              <p:cNvSpPr>
                <a:spLocks noChangeAspect="1" noChangeArrowheads="1"/>
              </p:cNvSpPr>
              <p:nvPr/>
            </p:nvSpPr>
            <p:spPr bwMode="auto">
              <a:xfrm>
                <a:off x="2914" y="708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32 KB/32 KB</a:t>
                </a:r>
              </a:p>
            </p:txBody>
          </p:sp>
          <p:sp>
            <p:nvSpPr>
              <p:cNvPr id="53432" name="Rectangle 1585"/>
              <p:cNvSpPr>
                <a:spLocks noChangeAspect="1" noChangeArrowheads="1"/>
              </p:cNvSpPr>
              <p:nvPr/>
            </p:nvSpPr>
            <p:spPr bwMode="auto">
              <a:xfrm>
                <a:off x="2871" y="708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53" name="Group 1588"/>
            <p:cNvGrpSpPr>
              <a:grpSpLocks noChangeAspect="1"/>
            </p:cNvGrpSpPr>
            <p:nvPr/>
          </p:nvGrpSpPr>
          <p:grpSpPr bwMode="auto">
            <a:xfrm>
              <a:off x="5903637" y="5117099"/>
              <a:ext cx="1422414" cy="244049"/>
              <a:chOff x="3828" y="7081"/>
              <a:chExt cx="957" cy="403"/>
            </a:xfrm>
          </p:grpSpPr>
          <p:sp>
            <p:nvSpPr>
              <p:cNvPr id="53429" name="Rectangle 1355"/>
              <p:cNvSpPr>
                <a:spLocks noChangeAspect="1" noChangeArrowheads="1"/>
              </p:cNvSpPr>
              <p:nvPr/>
            </p:nvSpPr>
            <p:spPr bwMode="auto">
              <a:xfrm>
                <a:off x="3871" y="708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4 MB</a:t>
                </a:r>
              </a:p>
            </p:txBody>
          </p:sp>
          <p:sp>
            <p:nvSpPr>
              <p:cNvPr id="53430" name="Rectangle 1587"/>
              <p:cNvSpPr>
                <a:spLocks noChangeAspect="1" noChangeArrowheads="1"/>
              </p:cNvSpPr>
              <p:nvPr/>
            </p:nvSpPr>
            <p:spPr bwMode="auto">
              <a:xfrm>
                <a:off x="3828" y="708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54" name="Group 1590"/>
            <p:cNvGrpSpPr>
              <a:grpSpLocks noChangeAspect="1"/>
            </p:cNvGrpSpPr>
            <p:nvPr/>
          </p:nvGrpSpPr>
          <p:grpSpPr bwMode="auto">
            <a:xfrm>
              <a:off x="7326050" y="5117099"/>
              <a:ext cx="1422414" cy="244049"/>
              <a:chOff x="4785" y="7081"/>
              <a:chExt cx="957" cy="403"/>
            </a:xfrm>
          </p:grpSpPr>
          <p:sp>
            <p:nvSpPr>
              <p:cNvPr id="53427" name="Rectangle 1356"/>
              <p:cNvSpPr>
                <a:spLocks noChangeAspect="1" noChangeArrowheads="1"/>
              </p:cNvSpPr>
              <p:nvPr/>
            </p:nvSpPr>
            <p:spPr bwMode="auto">
              <a:xfrm>
                <a:off x="4828" y="708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428" name="Rectangle 1589"/>
              <p:cNvSpPr>
                <a:spLocks noChangeAspect="1" noChangeArrowheads="1"/>
              </p:cNvSpPr>
              <p:nvPr/>
            </p:nvSpPr>
            <p:spPr bwMode="auto">
              <a:xfrm>
                <a:off x="4785" y="708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55" name="Group 1592"/>
            <p:cNvGrpSpPr>
              <a:grpSpLocks noChangeAspect="1"/>
            </p:cNvGrpSpPr>
            <p:nvPr/>
          </p:nvGrpSpPr>
          <p:grpSpPr bwMode="auto">
            <a:xfrm>
              <a:off x="213982" y="5361148"/>
              <a:ext cx="1422414" cy="244049"/>
              <a:chOff x="0" y="7484"/>
              <a:chExt cx="957" cy="403"/>
            </a:xfrm>
          </p:grpSpPr>
          <p:sp>
            <p:nvSpPr>
              <p:cNvPr id="53425" name="Rectangle 1357"/>
              <p:cNvSpPr>
                <a:spLocks noChangeAspect="1" noChangeArrowheads="1"/>
              </p:cNvSpPr>
              <p:nvPr/>
            </p:nvSpPr>
            <p:spPr bwMode="auto">
              <a:xfrm>
                <a:off x="43" y="748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Itanium 2</a:t>
                </a:r>
                <a:endParaRPr lang="en-US" altLang="en-US"/>
              </a:p>
            </p:txBody>
          </p:sp>
          <p:sp>
            <p:nvSpPr>
              <p:cNvPr id="53426" name="Rectangle 1591"/>
              <p:cNvSpPr>
                <a:spLocks noChangeAspect="1" noChangeArrowheads="1"/>
              </p:cNvSpPr>
              <p:nvPr/>
            </p:nvSpPr>
            <p:spPr bwMode="auto">
              <a:xfrm>
                <a:off x="0" y="748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56" name="Group 1594"/>
            <p:cNvGrpSpPr>
              <a:grpSpLocks noChangeAspect="1"/>
            </p:cNvGrpSpPr>
            <p:nvPr/>
          </p:nvGrpSpPr>
          <p:grpSpPr bwMode="auto">
            <a:xfrm>
              <a:off x="1636396" y="5361148"/>
              <a:ext cx="1422414" cy="244049"/>
              <a:chOff x="957" y="7484"/>
              <a:chExt cx="957" cy="403"/>
            </a:xfrm>
          </p:grpSpPr>
          <p:sp>
            <p:nvSpPr>
              <p:cNvPr id="53423" name="Rectangle 1358"/>
              <p:cNvSpPr>
                <a:spLocks noChangeAspect="1" noChangeArrowheads="1"/>
              </p:cNvSpPr>
              <p:nvPr/>
            </p:nvSpPr>
            <p:spPr bwMode="auto">
              <a:xfrm>
                <a:off x="1000" y="748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PC/server</a:t>
                </a:r>
              </a:p>
            </p:txBody>
          </p:sp>
          <p:sp>
            <p:nvSpPr>
              <p:cNvPr id="53424" name="Rectangle 1593"/>
              <p:cNvSpPr>
                <a:spLocks noChangeAspect="1" noChangeArrowheads="1"/>
              </p:cNvSpPr>
              <p:nvPr/>
            </p:nvSpPr>
            <p:spPr bwMode="auto">
              <a:xfrm>
                <a:off x="957" y="748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57" name="Group 1596"/>
            <p:cNvGrpSpPr>
              <a:grpSpLocks noChangeAspect="1"/>
            </p:cNvGrpSpPr>
            <p:nvPr/>
          </p:nvGrpSpPr>
          <p:grpSpPr bwMode="auto">
            <a:xfrm>
              <a:off x="3058809" y="5361148"/>
              <a:ext cx="1422414" cy="244049"/>
              <a:chOff x="1914" y="7484"/>
              <a:chExt cx="957" cy="403"/>
            </a:xfrm>
          </p:grpSpPr>
          <p:sp>
            <p:nvSpPr>
              <p:cNvPr id="53421" name="Rectangle 1359"/>
              <p:cNvSpPr>
                <a:spLocks noChangeAspect="1" noChangeArrowheads="1"/>
              </p:cNvSpPr>
              <p:nvPr/>
            </p:nvSpPr>
            <p:spPr bwMode="auto">
              <a:xfrm>
                <a:off x="1957" y="748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2002</a:t>
                </a:r>
              </a:p>
            </p:txBody>
          </p:sp>
          <p:sp>
            <p:nvSpPr>
              <p:cNvPr id="53422" name="Rectangle 1595"/>
              <p:cNvSpPr>
                <a:spLocks noChangeAspect="1" noChangeArrowheads="1"/>
              </p:cNvSpPr>
              <p:nvPr/>
            </p:nvSpPr>
            <p:spPr bwMode="auto">
              <a:xfrm>
                <a:off x="1914" y="748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58" name="Group 1598"/>
            <p:cNvGrpSpPr>
              <a:grpSpLocks noChangeAspect="1"/>
            </p:cNvGrpSpPr>
            <p:nvPr/>
          </p:nvGrpSpPr>
          <p:grpSpPr bwMode="auto">
            <a:xfrm>
              <a:off x="4481223" y="5361148"/>
              <a:ext cx="1422414" cy="244049"/>
              <a:chOff x="2871" y="7484"/>
              <a:chExt cx="957" cy="403"/>
            </a:xfrm>
          </p:grpSpPr>
          <p:sp>
            <p:nvSpPr>
              <p:cNvPr id="53419" name="Rectangle 1360"/>
              <p:cNvSpPr>
                <a:spLocks noChangeAspect="1" noChangeArrowheads="1"/>
              </p:cNvSpPr>
              <p:nvPr/>
            </p:nvSpPr>
            <p:spPr bwMode="auto">
              <a:xfrm>
                <a:off x="2914" y="748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32 KB</a:t>
                </a:r>
              </a:p>
            </p:txBody>
          </p:sp>
          <p:sp>
            <p:nvSpPr>
              <p:cNvPr id="53420" name="Rectangle 1597"/>
              <p:cNvSpPr>
                <a:spLocks noChangeAspect="1" noChangeArrowheads="1"/>
              </p:cNvSpPr>
              <p:nvPr/>
            </p:nvSpPr>
            <p:spPr bwMode="auto">
              <a:xfrm>
                <a:off x="2871" y="748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59" name="Group 1600"/>
            <p:cNvGrpSpPr>
              <a:grpSpLocks noChangeAspect="1"/>
            </p:cNvGrpSpPr>
            <p:nvPr/>
          </p:nvGrpSpPr>
          <p:grpSpPr bwMode="auto">
            <a:xfrm>
              <a:off x="5903637" y="5361148"/>
              <a:ext cx="1422414" cy="244049"/>
              <a:chOff x="3828" y="7484"/>
              <a:chExt cx="957" cy="403"/>
            </a:xfrm>
          </p:grpSpPr>
          <p:sp>
            <p:nvSpPr>
              <p:cNvPr id="53417" name="Rectangle 1361"/>
              <p:cNvSpPr>
                <a:spLocks noChangeAspect="1" noChangeArrowheads="1"/>
              </p:cNvSpPr>
              <p:nvPr/>
            </p:nvSpPr>
            <p:spPr bwMode="auto">
              <a:xfrm>
                <a:off x="3871" y="748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256 KB</a:t>
                </a:r>
                <a:endParaRPr lang="en-US" altLang="en-US"/>
              </a:p>
            </p:txBody>
          </p:sp>
          <p:sp>
            <p:nvSpPr>
              <p:cNvPr id="53418" name="Rectangle 1599"/>
              <p:cNvSpPr>
                <a:spLocks noChangeAspect="1" noChangeArrowheads="1"/>
              </p:cNvSpPr>
              <p:nvPr/>
            </p:nvSpPr>
            <p:spPr bwMode="auto">
              <a:xfrm>
                <a:off x="3828" y="748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60" name="Group 1602"/>
            <p:cNvGrpSpPr>
              <a:grpSpLocks noChangeAspect="1"/>
            </p:cNvGrpSpPr>
            <p:nvPr/>
          </p:nvGrpSpPr>
          <p:grpSpPr bwMode="auto">
            <a:xfrm>
              <a:off x="7326050" y="5361148"/>
              <a:ext cx="1422414" cy="244049"/>
              <a:chOff x="4785" y="7484"/>
              <a:chExt cx="957" cy="403"/>
            </a:xfrm>
          </p:grpSpPr>
          <p:sp>
            <p:nvSpPr>
              <p:cNvPr id="53415" name="Rectangle 1362"/>
              <p:cNvSpPr>
                <a:spLocks noChangeAspect="1" noChangeArrowheads="1"/>
              </p:cNvSpPr>
              <p:nvPr/>
            </p:nvSpPr>
            <p:spPr bwMode="auto">
              <a:xfrm>
                <a:off x="4828" y="748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6 MB</a:t>
                </a:r>
                <a:endParaRPr lang="en-US" altLang="en-US"/>
              </a:p>
            </p:txBody>
          </p:sp>
          <p:sp>
            <p:nvSpPr>
              <p:cNvPr id="53416" name="Rectangle 1601"/>
              <p:cNvSpPr>
                <a:spLocks noChangeAspect="1" noChangeArrowheads="1"/>
              </p:cNvSpPr>
              <p:nvPr/>
            </p:nvSpPr>
            <p:spPr bwMode="auto">
              <a:xfrm>
                <a:off x="4785" y="748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61" name="Group 1604"/>
            <p:cNvGrpSpPr>
              <a:grpSpLocks noChangeAspect="1"/>
            </p:cNvGrpSpPr>
            <p:nvPr/>
          </p:nvGrpSpPr>
          <p:grpSpPr bwMode="auto">
            <a:xfrm>
              <a:off x="213982" y="5605197"/>
              <a:ext cx="1422414" cy="244049"/>
              <a:chOff x="0" y="7887"/>
              <a:chExt cx="957" cy="403"/>
            </a:xfrm>
          </p:grpSpPr>
          <p:sp>
            <p:nvSpPr>
              <p:cNvPr id="53413" name="Rectangle 1363"/>
              <p:cNvSpPr>
                <a:spLocks noChangeAspect="1" noChangeArrowheads="1"/>
              </p:cNvSpPr>
              <p:nvPr/>
            </p:nvSpPr>
            <p:spPr bwMode="auto">
              <a:xfrm>
                <a:off x="43" y="788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IBM POWER5</a:t>
                </a:r>
                <a:endParaRPr lang="en-US" altLang="en-US"/>
              </a:p>
            </p:txBody>
          </p:sp>
          <p:sp>
            <p:nvSpPr>
              <p:cNvPr id="53414" name="Rectangle 1603"/>
              <p:cNvSpPr>
                <a:spLocks noChangeAspect="1" noChangeArrowheads="1"/>
              </p:cNvSpPr>
              <p:nvPr/>
            </p:nvSpPr>
            <p:spPr bwMode="auto">
              <a:xfrm>
                <a:off x="0" y="788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62" name="Group 1606"/>
            <p:cNvGrpSpPr>
              <a:grpSpLocks noChangeAspect="1"/>
            </p:cNvGrpSpPr>
            <p:nvPr/>
          </p:nvGrpSpPr>
          <p:grpSpPr bwMode="auto">
            <a:xfrm>
              <a:off x="1636396" y="5605197"/>
              <a:ext cx="1422414" cy="244049"/>
              <a:chOff x="957" y="7887"/>
              <a:chExt cx="957" cy="403"/>
            </a:xfrm>
          </p:grpSpPr>
          <p:sp>
            <p:nvSpPr>
              <p:cNvPr id="53411" name="Rectangle 1364"/>
              <p:cNvSpPr>
                <a:spLocks noChangeAspect="1" noChangeArrowheads="1"/>
              </p:cNvSpPr>
              <p:nvPr/>
            </p:nvSpPr>
            <p:spPr bwMode="auto">
              <a:xfrm>
                <a:off x="1000" y="788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High-end server</a:t>
                </a:r>
                <a:endParaRPr lang="en-US" altLang="en-US"/>
              </a:p>
            </p:txBody>
          </p:sp>
          <p:sp>
            <p:nvSpPr>
              <p:cNvPr id="53412" name="Rectangle 1605"/>
              <p:cNvSpPr>
                <a:spLocks noChangeAspect="1" noChangeArrowheads="1"/>
              </p:cNvSpPr>
              <p:nvPr/>
            </p:nvSpPr>
            <p:spPr bwMode="auto">
              <a:xfrm>
                <a:off x="957" y="788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63" name="Group 1608"/>
            <p:cNvGrpSpPr>
              <a:grpSpLocks noChangeAspect="1"/>
            </p:cNvGrpSpPr>
            <p:nvPr/>
          </p:nvGrpSpPr>
          <p:grpSpPr bwMode="auto">
            <a:xfrm>
              <a:off x="3058809" y="5605197"/>
              <a:ext cx="1422414" cy="244049"/>
              <a:chOff x="1914" y="7887"/>
              <a:chExt cx="957" cy="403"/>
            </a:xfrm>
          </p:grpSpPr>
          <p:sp>
            <p:nvSpPr>
              <p:cNvPr id="53409" name="Rectangle 1365"/>
              <p:cNvSpPr>
                <a:spLocks noChangeAspect="1" noChangeArrowheads="1"/>
              </p:cNvSpPr>
              <p:nvPr/>
            </p:nvSpPr>
            <p:spPr bwMode="auto">
              <a:xfrm>
                <a:off x="1957" y="788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2003</a:t>
                </a:r>
                <a:endParaRPr lang="en-US" altLang="en-US"/>
              </a:p>
            </p:txBody>
          </p:sp>
          <p:sp>
            <p:nvSpPr>
              <p:cNvPr id="53410" name="Rectangle 1607"/>
              <p:cNvSpPr>
                <a:spLocks noChangeAspect="1" noChangeArrowheads="1"/>
              </p:cNvSpPr>
              <p:nvPr/>
            </p:nvSpPr>
            <p:spPr bwMode="auto">
              <a:xfrm>
                <a:off x="1914" y="788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64" name="Group 1610"/>
            <p:cNvGrpSpPr>
              <a:grpSpLocks noChangeAspect="1"/>
            </p:cNvGrpSpPr>
            <p:nvPr/>
          </p:nvGrpSpPr>
          <p:grpSpPr bwMode="auto">
            <a:xfrm>
              <a:off x="4481223" y="5605197"/>
              <a:ext cx="1422414" cy="244049"/>
              <a:chOff x="2871" y="7887"/>
              <a:chExt cx="957" cy="403"/>
            </a:xfrm>
          </p:grpSpPr>
          <p:sp>
            <p:nvSpPr>
              <p:cNvPr id="53407" name="Rectangle 1366"/>
              <p:cNvSpPr>
                <a:spLocks noChangeAspect="1" noChangeArrowheads="1"/>
              </p:cNvSpPr>
              <p:nvPr/>
            </p:nvSpPr>
            <p:spPr bwMode="auto">
              <a:xfrm>
                <a:off x="2914" y="788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64 KB</a:t>
                </a:r>
                <a:endParaRPr lang="en-US" altLang="en-US"/>
              </a:p>
            </p:txBody>
          </p:sp>
          <p:sp>
            <p:nvSpPr>
              <p:cNvPr id="53408" name="Rectangle 1609"/>
              <p:cNvSpPr>
                <a:spLocks noChangeAspect="1" noChangeArrowheads="1"/>
              </p:cNvSpPr>
              <p:nvPr/>
            </p:nvSpPr>
            <p:spPr bwMode="auto">
              <a:xfrm>
                <a:off x="2871" y="788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65" name="Group 1612"/>
            <p:cNvGrpSpPr>
              <a:grpSpLocks noChangeAspect="1"/>
            </p:cNvGrpSpPr>
            <p:nvPr/>
          </p:nvGrpSpPr>
          <p:grpSpPr bwMode="auto">
            <a:xfrm>
              <a:off x="5903637" y="5605197"/>
              <a:ext cx="1422414" cy="244049"/>
              <a:chOff x="3828" y="7887"/>
              <a:chExt cx="957" cy="403"/>
            </a:xfrm>
          </p:grpSpPr>
          <p:sp>
            <p:nvSpPr>
              <p:cNvPr id="53405" name="Rectangle 1367"/>
              <p:cNvSpPr>
                <a:spLocks noChangeAspect="1" noChangeArrowheads="1"/>
              </p:cNvSpPr>
              <p:nvPr/>
            </p:nvSpPr>
            <p:spPr bwMode="auto">
              <a:xfrm>
                <a:off x="3871" y="788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1.9 MB</a:t>
                </a:r>
                <a:endParaRPr lang="en-US" altLang="en-US"/>
              </a:p>
            </p:txBody>
          </p:sp>
          <p:sp>
            <p:nvSpPr>
              <p:cNvPr id="53406" name="Rectangle 1611"/>
              <p:cNvSpPr>
                <a:spLocks noChangeAspect="1" noChangeArrowheads="1"/>
              </p:cNvSpPr>
              <p:nvPr/>
            </p:nvSpPr>
            <p:spPr bwMode="auto">
              <a:xfrm>
                <a:off x="3828" y="788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66" name="Group 1614"/>
            <p:cNvGrpSpPr>
              <a:grpSpLocks noChangeAspect="1"/>
            </p:cNvGrpSpPr>
            <p:nvPr/>
          </p:nvGrpSpPr>
          <p:grpSpPr bwMode="auto">
            <a:xfrm>
              <a:off x="7326050" y="5605197"/>
              <a:ext cx="1422414" cy="244049"/>
              <a:chOff x="4785" y="7887"/>
              <a:chExt cx="957" cy="403"/>
            </a:xfrm>
          </p:grpSpPr>
          <p:sp>
            <p:nvSpPr>
              <p:cNvPr id="53403" name="Rectangle 1368"/>
              <p:cNvSpPr>
                <a:spLocks noChangeAspect="1" noChangeArrowheads="1"/>
              </p:cNvSpPr>
              <p:nvPr/>
            </p:nvSpPr>
            <p:spPr bwMode="auto">
              <a:xfrm>
                <a:off x="4828" y="788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36 MB</a:t>
                </a:r>
                <a:endParaRPr lang="en-US" altLang="en-US"/>
              </a:p>
            </p:txBody>
          </p:sp>
          <p:sp>
            <p:nvSpPr>
              <p:cNvPr id="53404" name="Rectangle 1613"/>
              <p:cNvSpPr>
                <a:spLocks noChangeAspect="1" noChangeArrowheads="1"/>
              </p:cNvSpPr>
              <p:nvPr/>
            </p:nvSpPr>
            <p:spPr bwMode="auto">
              <a:xfrm>
                <a:off x="4785" y="788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67" name="Group 1616"/>
            <p:cNvGrpSpPr>
              <a:grpSpLocks noChangeAspect="1"/>
            </p:cNvGrpSpPr>
            <p:nvPr/>
          </p:nvGrpSpPr>
          <p:grpSpPr bwMode="auto">
            <a:xfrm>
              <a:off x="213982" y="5849247"/>
              <a:ext cx="1422414" cy="244049"/>
              <a:chOff x="0" y="8290"/>
              <a:chExt cx="957" cy="403"/>
            </a:xfrm>
          </p:grpSpPr>
          <p:sp>
            <p:nvSpPr>
              <p:cNvPr id="53401" name="Rectangle 1369"/>
              <p:cNvSpPr>
                <a:spLocks noChangeAspect="1" noChangeArrowheads="1"/>
              </p:cNvSpPr>
              <p:nvPr/>
            </p:nvSpPr>
            <p:spPr bwMode="auto">
              <a:xfrm>
                <a:off x="43" y="829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CRAY XD-1</a:t>
                </a:r>
                <a:endParaRPr lang="en-US" altLang="en-US"/>
              </a:p>
            </p:txBody>
          </p:sp>
          <p:sp>
            <p:nvSpPr>
              <p:cNvPr id="53402" name="Rectangle 1615"/>
              <p:cNvSpPr>
                <a:spLocks noChangeAspect="1" noChangeArrowheads="1"/>
              </p:cNvSpPr>
              <p:nvPr/>
            </p:nvSpPr>
            <p:spPr bwMode="auto">
              <a:xfrm>
                <a:off x="0" y="829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68" name="Group 1618"/>
            <p:cNvGrpSpPr>
              <a:grpSpLocks noChangeAspect="1"/>
            </p:cNvGrpSpPr>
            <p:nvPr/>
          </p:nvGrpSpPr>
          <p:grpSpPr bwMode="auto">
            <a:xfrm>
              <a:off x="1636396" y="5849247"/>
              <a:ext cx="1422414" cy="244049"/>
              <a:chOff x="957" y="8290"/>
              <a:chExt cx="957" cy="403"/>
            </a:xfrm>
          </p:grpSpPr>
          <p:sp>
            <p:nvSpPr>
              <p:cNvPr id="53399" name="Rectangle 1370"/>
              <p:cNvSpPr>
                <a:spLocks noChangeAspect="1" noChangeArrowheads="1"/>
              </p:cNvSpPr>
              <p:nvPr/>
            </p:nvSpPr>
            <p:spPr bwMode="auto">
              <a:xfrm>
                <a:off x="1000" y="829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Supercomputer</a:t>
                </a:r>
                <a:endParaRPr lang="en-US" altLang="en-US"/>
              </a:p>
            </p:txBody>
          </p:sp>
          <p:sp>
            <p:nvSpPr>
              <p:cNvPr id="53400" name="Rectangle 1617"/>
              <p:cNvSpPr>
                <a:spLocks noChangeAspect="1" noChangeArrowheads="1"/>
              </p:cNvSpPr>
              <p:nvPr/>
            </p:nvSpPr>
            <p:spPr bwMode="auto">
              <a:xfrm>
                <a:off x="957" y="829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69" name="Group 1620"/>
            <p:cNvGrpSpPr>
              <a:grpSpLocks noChangeAspect="1"/>
            </p:cNvGrpSpPr>
            <p:nvPr/>
          </p:nvGrpSpPr>
          <p:grpSpPr bwMode="auto">
            <a:xfrm>
              <a:off x="3058809" y="5849247"/>
              <a:ext cx="1422414" cy="244049"/>
              <a:chOff x="1914" y="8290"/>
              <a:chExt cx="957" cy="403"/>
            </a:xfrm>
          </p:grpSpPr>
          <p:sp>
            <p:nvSpPr>
              <p:cNvPr id="53397" name="Rectangle 1371"/>
              <p:cNvSpPr>
                <a:spLocks noChangeAspect="1" noChangeArrowheads="1"/>
              </p:cNvSpPr>
              <p:nvPr/>
            </p:nvSpPr>
            <p:spPr bwMode="auto">
              <a:xfrm>
                <a:off x="1957" y="829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2004</a:t>
                </a:r>
                <a:endParaRPr lang="en-US" altLang="en-US"/>
              </a:p>
            </p:txBody>
          </p:sp>
          <p:sp>
            <p:nvSpPr>
              <p:cNvPr id="53398" name="Rectangle 1619"/>
              <p:cNvSpPr>
                <a:spLocks noChangeAspect="1" noChangeArrowheads="1"/>
              </p:cNvSpPr>
              <p:nvPr/>
            </p:nvSpPr>
            <p:spPr bwMode="auto">
              <a:xfrm>
                <a:off x="1914" y="829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70" name="Group 1622"/>
            <p:cNvGrpSpPr>
              <a:grpSpLocks noChangeAspect="1"/>
            </p:cNvGrpSpPr>
            <p:nvPr/>
          </p:nvGrpSpPr>
          <p:grpSpPr bwMode="auto">
            <a:xfrm>
              <a:off x="4481223" y="5849247"/>
              <a:ext cx="1422414" cy="244049"/>
              <a:chOff x="2871" y="8290"/>
              <a:chExt cx="957" cy="403"/>
            </a:xfrm>
          </p:grpSpPr>
          <p:sp>
            <p:nvSpPr>
              <p:cNvPr id="53395" name="Rectangle 1372"/>
              <p:cNvSpPr>
                <a:spLocks noChangeAspect="1" noChangeArrowheads="1"/>
              </p:cNvSpPr>
              <p:nvPr/>
            </p:nvSpPr>
            <p:spPr bwMode="auto">
              <a:xfrm>
                <a:off x="2914" y="829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64 KB/64 KB</a:t>
                </a:r>
                <a:endParaRPr lang="en-US" altLang="en-US"/>
              </a:p>
            </p:txBody>
          </p:sp>
          <p:sp>
            <p:nvSpPr>
              <p:cNvPr id="53396" name="Rectangle 1621"/>
              <p:cNvSpPr>
                <a:spLocks noChangeAspect="1" noChangeArrowheads="1"/>
              </p:cNvSpPr>
              <p:nvPr/>
            </p:nvSpPr>
            <p:spPr bwMode="auto">
              <a:xfrm>
                <a:off x="2871" y="829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71" name="Group 1624"/>
            <p:cNvGrpSpPr>
              <a:grpSpLocks noChangeAspect="1"/>
            </p:cNvGrpSpPr>
            <p:nvPr/>
          </p:nvGrpSpPr>
          <p:grpSpPr bwMode="auto">
            <a:xfrm>
              <a:off x="5903637" y="5849247"/>
              <a:ext cx="1422414" cy="244049"/>
              <a:chOff x="3828" y="8290"/>
              <a:chExt cx="957" cy="403"/>
            </a:xfrm>
          </p:grpSpPr>
          <p:sp>
            <p:nvSpPr>
              <p:cNvPr id="53393" name="Rectangle 1373"/>
              <p:cNvSpPr>
                <a:spLocks noChangeAspect="1" noChangeArrowheads="1"/>
              </p:cNvSpPr>
              <p:nvPr/>
            </p:nvSpPr>
            <p:spPr bwMode="auto">
              <a:xfrm>
                <a:off x="3871" y="829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1MB</a:t>
                </a:r>
                <a:endParaRPr lang="en-US" altLang="en-US"/>
              </a:p>
            </p:txBody>
          </p:sp>
          <p:sp>
            <p:nvSpPr>
              <p:cNvPr id="53394" name="Rectangle 1623"/>
              <p:cNvSpPr>
                <a:spLocks noChangeAspect="1" noChangeArrowheads="1"/>
              </p:cNvSpPr>
              <p:nvPr/>
            </p:nvSpPr>
            <p:spPr bwMode="auto">
              <a:xfrm>
                <a:off x="3828" y="829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53372" name="Group 1626"/>
            <p:cNvGrpSpPr>
              <a:grpSpLocks noChangeAspect="1"/>
            </p:cNvGrpSpPr>
            <p:nvPr/>
          </p:nvGrpSpPr>
          <p:grpSpPr bwMode="auto">
            <a:xfrm>
              <a:off x="7326050" y="5849247"/>
              <a:ext cx="1422414" cy="244049"/>
              <a:chOff x="4785" y="8290"/>
              <a:chExt cx="957" cy="403"/>
            </a:xfrm>
          </p:grpSpPr>
          <p:sp>
            <p:nvSpPr>
              <p:cNvPr id="53391" name="Rectangle 1374"/>
              <p:cNvSpPr>
                <a:spLocks noChangeAspect="1" noChangeArrowheads="1"/>
              </p:cNvSpPr>
              <p:nvPr/>
            </p:nvSpPr>
            <p:spPr bwMode="auto">
              <a:xfrm>
                <a:off x="4828" y="829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53392" name="Rectangle 1625"/>
              <p:cNvSpPr>
                <a:spLocks noChangeAspect="1" noChangeArrowheads="1"/>
              </p:cNvSpPr>
              <p:nvPr/>
            </p:nvSpPr>
            <p:spPr bwMode="auto">
              <a:xfrm>
                <a:off x="4785" y="829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sp>
          <p:nvSpPr>
            <p:cNvPr id="53373" name="Rectangle 1615"/>
            <p:cNvSpPr>
              <a:spLocks noChangeAspect="1" noChangeArrowheads="1"/>
            </p:cNvSpPr>
            <p:nvPr/>
          </p:nvSpPr>
          <p:spPr bwMode="auto">
            <a:xfrm>
              <a:off x="213982" y="6093296"/>
              <a:ext cx="1422414" cy="24404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MY" altLang="en-US" sz="1200"/>
                <a:t>IBM POWER6</a:t>
              </a:r>
            </a:p>
          </p:txBody>
        </p:sp>
        <p:sp>
          <p:nvSpPr>
            <p:cNvPr id="53374" name="Rectangle 1617"/>
            <p:cNvSpPr>
              <a:spLocks noChangeAspect="1" noChangeArrowheads="1"/>
            </p:cNvSpPr>
            <p:nvPr/>
          </p:nvSpPr>
          <p:spPr bwMode="auto">
            <a:xfrm>
              <a:off x="1636396" y="6093296"/>
              <a:ext cx="1422414" cy="24404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MY" altLang="en-US" sz="1200"/>
                <a:t>PC/server</a:t>
              </a:r>
            </a:p>
          </p:txBody>
        </p:sp>
        <p:sp>
          <p:nvSpPr>
            <p:cNvPr id="53375" name="Rectangle 1619"/>
            <p:cNvSpPr>
              <a:spLocks noChangeAspect="1" noChangeArrowheads="1"/>
            </p:cNvSpPr>
            <p:nvPr/>
          </p:nvSpPr>
          <p:spPr bwMode="auto">
            <a:xfrm>
              <a:off x="3058809" y="6093296"/>
              <a:ext cx="1422414" cy="24404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MY" altLang="en-US" sz="1200"/>
                <a:t>2007</a:t>
              </a:r>
            </a:p>
          </p:txBody>
        </p:sp>
        <p:sp>
          <p:nvSpPr>
            <p:cNvPr id="53376" name="Rectangle 1621"/>
            <p:cNvSpPr>
              <a:spLocks noChangeAspect="1" noChangeArrowheads="1"/>
            </p:cNvSpPr>
            <p:nvPr/>
          </p:nvSpPr>
          <p:spPr bwMode="auto">
            <a:xfrm>
              <a:off x="4481223" y="6093296"/>
              <a:ext cx="1422414" cy="24404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MY" altLang="en-US" sz="1200"/>
                <a:t>64 KB/64 KB</a:t>
              </a:r>
            </a:p>
          </p:txBody>
        </p:sp>
        <p:sp>
          <p:nvSpPr>
            <p:cNvPr id="53377" name="Rectangle 1623"/>
            <p:cNvSpPr>
              <a:spLocks noChangeAspect="1" noChangeArrowheads="1"/>
            </p:cNvSpPr>
            <p:nvPr/>
          </p:nvSpPr>
          <p:spPr bwMode="auto">
            <a:xfrm>
              <a:off x="5903637" y="6093296"/>
              <a:ext cx="1422414" cy="24404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MY" altLang="en-US" sz="1200"/>
                <a:t>4 MB</a:t>
              </a:r>
            </a:p>
          </p:txBody>
        </p:sp>
        <p:sp>
          <p:nvSpPr>
            <p:cNvPr id="53378" name="Rectangle 1625"/>
            <p:cNvSpPr>
              <a:spLocks noChangeAspect="1" noChangeArrowheads="1"/>
            </p:cNvSpPr>
            <p:nvPr/>
          </p:nvSpPr>
          <p:spPr bwMode="auto">
            <a:xfrm>
              <a:off x="7326050" y="6093296"/>
              <a:ext cx="1422414" cy="24404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MY" altLang="en-US" sz="1200"/>
                <a:t>32 MB</a:t>
              </a:r>
            </a:p>
          </p:txBody>
        </p:sp>
        <p:sp>
          <p:nvSpPr>
            <p:cNvPr id="53379" name="Rectangle 1615"/>
            <p:cNvSpPr>
              <a:spLocks noChangeAspect="1" noChangeArrowheads="1"/>
            </p:cNvSpPr>
            <p:nvPr/>
          </p:nvSpPr>
          <p:spPr bwMode="auto">
            <a:xfrm>
              <a:off x="213982" y="6353303"/>
              <a:ext cx="1422414" cy="24404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MY" altLang="en-US" sz="1200"/>
                <a:t>IBM Z10</a:t>
              </a:r>
            </a:p>
          </p:txBody>
        </p:sp>
        <p:sp>
          <p:nvSpPr>
            <p:cNvPr id="53380" name="Rectangle 1617"/>
            <p:cNvSpPr>
              <a:spLocks noChangeAspect="1" noChangeArrowheads="1"/>
            </p:cNvSpPr>
            <p:nvPr/>
          </p:nvSpPr>
          <p:spPr bwMode="auto">
            <a:xfrm>
              <a:off x="1636396" y="6353303"/>
              <a:ext cx="1422414" cy="24404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MY" altLang="en-US" sz="1200"/>
                <a:t>Mainframe</a:t>
              </a:r>
            </a:p>
          </p:txBody>
        </p:sp>
        <p:sp>
          <p:nvSpPr>
            <p:cNvPr id="53381" name="Rectangle 1619"/>
            <p:cNvSpPr>
              <a:spLocks noChangeAspect="1" noChangeArrowheads="1"/>
            </p:cNvSpPr>
            <p:nvPr/>
          </p:nvSpPr>
          <p:spPr bwMode="auto">
            <a:xfrm>
              <a:off x="3058809" y="6353303"/>
              <a:ext cx="1422414" cy="24404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MY" altLang="en-US" sz="1200"/>
                <a:t>2008</a:t>
              </a:r>
            </a:p>
          </p:txBody>
        </p:sp>
        <p:sp>
          <p:nvSpPr>
            <p:cNvPr id="53382" name="Rectangle 1621"/>
            <p:cNvSpPr>
              <a:spLocks noChangeAspect="1" noChangeArrowheads="1"/>
            </p:cNvSpPr>
            <p:nvPr/>
          </p:nvSpPr>
          <p:spPr bwMode="auto">
            <a:xfrm>
              <a:off x="4481223" y="6353303"/>
              <a:ext cx="1422414" cy="24404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MY" altLang="en-US" sz="1200"/>
                <a:t>64 KB/128 KB</a:t>
              </a:r>
            </a:p>
          </p:txBody>
        </p:sp>
        <p:sp>
          <p:nvSpPr>
            <p:cNvPr id="53383" name="Rectangle 1623"/>
            <p:cNvSpPr>
              <a:spLocks noChangeAspect="1" noChangeArrowheads="1"/>
            </p:cNvSpPr>
            <p:nvPr/>
          </p:nvSpPr>
          <p:spPr bwMode="auto">
            <a:xfrm>
              <a:off x="5903637" y="6353303"/>
              <a:ext cx="1422414" cy="24404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MY" altLang="en-US" sz="1200"/>
                <a:t>3 MB</a:t>
              </a:r>
            </a:p>
          </p:txBody>
        </p:sp>
        <p:sp>
          <p:nvSpPr>
            <p:cNvPr id="53384" name="Rectangle 1625"/>
            <p:cNvSpPr>
              <a:spLocks noChangeAspect="1" noChangeArrowheads="1"/>
            </p:cNvSpPr>
            <p:nvPr/>
          </p:nvSpPr>
          <p:spPr bwMode="auto">
            <a:xfrm>
              <a:off x="7326050" y="6353303"/>
              <a:ext cx="1422414" cy="24404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MY" altLang="en-US" sz="1200"/>
                <a:t>24-48 MB</a:t>
              </a:r>
            </a:p>
          </p:txBody>
        </p:sp>
        <p:sp>
          <p:nvSpPr>
            <p:cNvPr id="53385" name="Rectangle 1615"/>
            <p:cNvSpPr>
              <a:spLocks noChangeAspect="1" noChangeArrowheads="1"/>
            </p:cNvSpPr>
            <p:nvPr/>
          </p:nvSpPr>
          <p:spPr bwMode="auto">
            <a:xfrm>
              <a:off x="213982" y="6597352"/>
              <a:ext cx="1422414" cy="24404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MY" altLang="en-US" sz="1200"/>
                <a:t>Intel Core i7 EE 990</a:t>
              </a:r>
            </a:p>
          </p:txBody>
        </p:sp>
        <p:sp>
          <p:nvSpPr>
            <p:cNvPr id="53386" name="Rectangle 1617"/>
            <p:cNvSpPr>
              <a:spLocks noChangeAspect="1" noChangeArrowheads="1"/>
            </p:cNvSpPr>
            <p:nvPr/>
          </p:nvSpPr>
          <p:spPr bwMode="auto">
            <a:xfrm>
              <a:off x="1636396" y="6597352"/>
              <a:ext cx="1422414" cy="24404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MY" altLang="en-US" sz="1200"/>
                <a:t>Workstation/Server</a:t>
              </a:r>
            </a:p>
          </p:txBody>
        </p:sp>
        <p:sp>
          <p:nvSpPr>
            <p:cNvPr id="53387" name="Rectangle 1619"/>
            <p:cNvSpPr>
              <a:spLocks noChangeAspect="1" noChangeArrowheads="1"/>
            </p:cNvSpPr>
            <p:nvPr/>
          </p:nvSpPr>
          <p:spPr bwMode="auto">
            <a:xfrm>
              <a:off x="3058809" y="6597352"/>
              <a:ext cx="1422414" cy="24404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MY" altLang="en-US" sz="1200"/>
                <a:t>2011</a:t>
              </a:r>
            </a:p>
          </p:txBody>
        </p:sp>
        <p:sp>
          <p:nvSpPr>
            <p:cNvPr id="53388" name="Rectangle 1621"/>
            <p:cNvSpPr>
              <a:spLocks noChangeAspect="1" noChangeArrowheads="1"/>
            </p:cNvSpPr>
            <p:nvPr/>
          </p:nvSpPr>
          <p:spPr bwMode="auto">
            <a:xfrm>
              <a:off x="4481223" y="6597352"/>
              <a:ext cx="1422414" cy="24404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MY" altLang="en-US" sz="1200"/>
                <a:t>6 x 32 KB/32 KB</a:t>
              </a:r>
            </a:p>
          </p:txBody>
        </p:sp>
        <p:sp>
          <p:nvSpPr>
            <p:cNvPr id="53389" name="Rectangle 1623"/>
            <p:cNvSpPr>
              <a:spLocks noChangeAspect="1" noChangeArrowheads="1"/>
            </p:cNvSpPr>
            <p:nvPr/>
          </p:nvSpPr>
          <p:spPr bwMode="auto">
            <a:xfrm>
              <a:off x="5903637" y="6597352"/>
              <a:ext cx="1422414" cy="24404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MY" altLang="en-US" sz="1200"/>
                <a:t>1.5 MB</a:t>
              </a:r>
            </a:p>
          </p:txBody>
        </p:sp>
        <p:sp>
          <p:nvSpPr>
            <p:cNvPr id="53390" name="Rectangle 1625"/>
            <p:cNvSpPr>
              <a:spLocks noChangeAspect="1" noChangeArrowheads="1"/>
            </p:cNvSpPr>
            <p:nvPr/>
          </p:nvSpPr>
          <p:spPr bwMode="auto">
            <a:xfrm>
              <a:off x="7326050" y="6597352"/>
              <a:ext cx="1422414" cy="24404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MY" altLang="en-US" sz="1200"/>
                <a:t>12 MB</a:t>
              </a: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Cache Design</a:t>
            </a:r>
            <a:endParaRPr lang="en-US" dirty="0"/>
          </a:p>
        </p:txBody>
      </p:sp>
      <p:pic>
        <p:nvPicPr>
          <p:cNvPr id="962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124744"/>
            <a:ext cx="7460311" cy="5733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1575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Location</a:t>
            </a:r>
          </a:p>
        </p:txBody>
      </p:sp>
      <p:sp>
        <p:nvSpPr>
          <p:cNvPr id="9219" name="Rectangle 3"/>
          <p:cNvSpPr>
            <a:spLocks noGrp="1" noChangeArrowheads="1"/>
          </p:cNvSpPr>
          <p:nvPr>
            <p:ph type="body" idx="1"/>
          </p:nvPr>
        </p:nvSpPr>
        <p:spPr/>
        <p:txBody>
          <a:bodyPr/>
          <a:lstStyle/>
          <a:p>
            <a:r>
              <a:rPr lang="en-GB" altLang="en-US"/>
              <a:t>CPU</a:t>
            </a:r>
          </a:p>
          <a:p>
            <a:r>
              <a:rPr lang="en-GB" altLang="en-US"/>
              <a:t>Internal</a:t>
            </a:r>
          </a:p>
          <a:p>
            <a:r>
              <a:rPr lang="en-GB" altLang="en-US"/>
              <a:t>External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GB" altLang="en-US"/>
              <a:t>Mapping Function</a:t>
            </a:r>
          </a:p>
        </p:txBody>
      </p:sp>
      <p:sp>
        <p:nvSpPr>
          <p:cNvPr id="54275" name="Rectangle 3"/>
          <p:cNvSpPr>
            <a:spLocks noGrp="1" noChangeArrowheads="1"/>
          </p:cNvSpPr>
          <p:nvPr>
            <p:ph type="body" idx="1"/>
          </p:nvPr>
        </p:nvSpPr>
        <p:spPr/>
        <p:txBody>
          <a:bodyPr/>
          <a:lstStyle/>
          <a:p>
            <a:r>
              <a:rPr lang="en-GB" altLang="en-US"/>
              <a:t>Cache of 64kByte</a:t>
            </a:r>
          </a:p>
          <a:p>
            <a:r>
              <a:rPr lang="en-GB" altLang="en-US"/>
              <a:t>Cache block of 4 bytes</a:t>
            </a:r>
          </a:p>
          <a:p>
            <a:pPr lvl="1"/>
            <a:r>
              <a:rPr lang="en-GB" altLang="en-US"/>
              <a:t>i.e. cache is 16k (2</a:t>
            </a:r>
            <a:r>
              <a:rPr lang="en-GB" altLang="en-US" baseline="30000"/>
              <a:t>14</a:t>
            </a:r>
            <a:r>
              <a:rPr lang="en-GB" altLang="en-US"/>
              <a:t>) lines of 4 bytes</a:t>
            </a:r>
          </a:p>
          <a:p>
            <a:r>
              <a:rPr lang="en-GB" altLang="en-US"/>
              <a:t>16MBytes main memory</a:t>
            </a:r>
          </a:p>
          <a:p>
            <a:r>
              <a:rPr lang="en-GB" altLang="en-US"/>
              <a:t>24 bit address </a:t>
            </a:r>
          </a:p>
          <a:p>
            <a:pPr lvl="1"/>
            <a:r>
              <a:rPr lang="en-GB" altLang="en-US"/>
              <a:t>(2</a:t>
            </a:r>
            <a:r>
              <a:rPr lang="en-GB" altLang="en-US" baseline="30000"/>
              <a:t>24</a:t>
            </a:r>
            <a:r>
              <a:rPr lang="en-GB" altLang="en-US"/>
              <a:t>=16M)</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ltLang="en-US"/>
              <a:t>Direct Mapping</a:t>
            </a:r>
          </a:p>
        </p:txBody>
      </p:sp>
      <p:sp>
        <p:nvSpPr>
          <p:cNvPr id="56323" name="Rectangle 3"/>
          <p:cNvSpPr>
            <a:spLocks noGrp="1" noChangeArrowheads="1"/>
          </p:cNvSpPr>
          <p:nvPr>
            <p:ph type="body" idx="1"/>
          </p:nvPr>
        </p:nvSpPr>
        <p:spPr/>
        <p:txBody>
          <a:bodyPr/>
          <a:lstStyle/>
          <a:p>
            <a:r>
              <a:rPr lang="en-GB" altLang="en-US"/>
              <a:t>Each block of main memory maps to only one cache line</a:t>
            </a:r>
          </a:p>
          <a:p>
            <a:pPr lvl="1"/>
            <a:r>
              <a:rPr lang="en-GB" altLang="en-US"/>
              <a:t>i.e. if a block is in cache, it must be in one specific place</a:t>
            </a:r>
          </a:p>
          <a:p>
            <a:r>
              <a:rPr lang="en-GB" altLang="en-US"/>
              <a:t>Address is in two parts</a:t>
            </a:r>
          </a:p>
          <a:p>
            <a:r>
              <a:rPr lang="en-GB" altLang="en-US"/>
              <a:t>Least Significant w bits identify unique word</a:t>
            </a:r>
          </a:p>
          <a:p>
            <a:r>
              <a:rPr lang="en-GB" altLang="en-US"/>
              <a:t>Most Significant s bits specify one memory block</a:t>
            </a:r>
          </a:p>
          <a:p>
            <a:r>
              <a:rPr lang="en-GB" altLang="en-US"/>
              <a:t>The MSBs are split into a cache line field r and a tag of s-r (most significant)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altLang="en-US"/>
              <a:t>Direct Mapping</a:t>
            </a:r>
            <a:br>
              <a:rPr lang="en-GB" altLang="en-US"/>
            </a:br>
            <a:r>
              <a:rPr lang="en-GB" altLang="en-US"/>
              <a:t>Address Structure</a:t>
            </a:r>
          </a:p>
        </p:txBody>
      </p:sp>
      <p:sp>
        <p:nvSpPr>
          <p:cNvPr id="58371" name="Rectangle 4"/>
          <p:cNvSpPr>
            <a:spLocks noChangeArrowheads="1"/>
          </p:cNvSpPr>
          <p:nvPr/>
        </p:nvSpPr>
        <p:spPr bwMode="auto">
          <a:xfrm>
            <a:off x="304800" y="1981200"/>
            <a:ext cx="8612188"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sp>
        <p:nvSpPr>
          <p:cNvPr id="58372" name="Text Box 5"/>
          <p:cNvSpPr txBox="1">
            <a:spLocks noChangeArrowheads="1"/>
          </p:cNvSpPr>
          <p:nvPr/>
        </p:nvSpPr>
        <p:spPr bwMode="auto">
          <a:xfrm>
            <a:off x="381000" y="1600200"/>
            <a:ext cx="1131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Tag  s-r</a:t>
            </a:r>
          </a:p>
        </p:txBody>
      </p:sp>
      <p:sp>
        <p:nvSpPr>
          <p:cNvPr id="58373" name="Text Box 6"/>
          <p:cNvSpPr txBox="1">
            <a:spLocks noChangeArrowheads="1"/>
          </p:cNvSpPr>
          <p:nvPr/>
        </p:nvSpPr>
        <p:spPr bwMode="auto">
          <a:xfrm>
            <a:off x="3975100" y="1600200"/>
            <a:ext cx="1892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Line or Slot  r</a:t>
            </a:r>
          </a:p>
        </p:txBody>
      </p:sp>
      <p:sp>
        <p:nvSpPr>
          <p:cNvPr id="58374" name="Text Box 7"/>
          <p:cNvSpPr txBox="1">
            <a:spLocks noChangeArrowheads="1"/>
          </p:cNvSpPr>
          <p:nvPr/>
        </p:nvSpPr>
        <p:spPr bwMode="auto">
          <a:xfrm>
            <a:off x="7696200" y="1600200"/>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Word  w</a:t>
            </a:r>
          </a:p>
        </p:txBody>
      </p:sp>
      <p:sp>
        <p:nvSpPr>
          <p:cNvPr id="58375" name="Line 8"/>
          <p:cNvSpPr>
            <a:spLocks noChangeShapeType="1"/>
          </p:cNvSpPr>
          <p:nvPr/>
        </p:nvSpPr>
        <p:spPr bwMode="auto">
          <a:xfrm>
            <a:off x="8153400" y="19812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8376" name="Line 9"/>
          <p:cNvSpPr>
            <a:spLocks noChangeShapeType="1"/>
          </p:cNvSpPr>
          <p:nvPr/>
        </p:nvSpPr>
        <p:spPr bwMode="auto">
          <a:xfrm>
            <a:off x="2743200" y="19812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8377" name="Text Box 10"/>
          <p:cNvSpPr txBox="1">
            <a:spLocks noChangeArrowheads="1"/>
          </p:cNvSpPr>
          <p:nvPr/>
        </p:nvSpPr>
        <p:spPr bwMode="auto">
          <a:xfrm>
            <a:off x="974725" y="21748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8</a:t>
            </a:r>
          </a:p>
        </p:txBody>
      </p:sp>
      <p:sp>
        <p:nvSpPr>
          <p:cNvPr id="58378" name="Text Box 11"/>
          <p:cNvSpPr txBox="1">
            <a:spLocks noChangeArrowheads="1"/>
          </p:cNvSpPr>
          <p:nvPr/>
        </p:nvSpPr>
        <p:spPr bwMode="auto">
          <a:xfrm>
            <a:off x="4632325" y="20986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14</a:t>
            </a:r>
          </a:p>
        </p:txBody>
      </p:sp>
      <p:sp>
        <p:nvSpPr>
          <p:cNvPr id="58379" name="Text Box 12"/>
          <p:cNvSpPr txBox="1">
            <a:spLocks noChangeArrowheads="1"/>
          </p:cNvSpPr>
          <p:nvPr/>
        </p:nvSpPr>
        <p:spPr bwMode="auto">
          <a:xfrm>
            <a:off x="8366125" y="20986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2</a:t>
            </a:r>
          </a:p>
        </p:txBody>
      </p:sp>
      <p:sp>
        <p:nvSpPr>
          <p:cNvPr id="58380" name="Rectangle 14"/>
          <p:cNvSpPr>
            <a:spLocks noGrp="1" noChangeArrowheads="1"/>
          </p:cNvSpPr>
          <p:nvPr>
            <p:ph type="body" sz="half" idx="2"/>
          </p:nvPr>
        </p:nvSpPr>
        <p:spPr>
          <a:xfrm>
            <a:off x="228600" y="2819400"/>
            <a:ext cx="8407400" cy="3238500"/>
          </a:xfrm>
        </p:spPr>
        <p:txBody>
          <a:bodyPr/>
          <a:lstStyle/>
          <a:p>
            <a:r>
              <a:rPr lang="en-GB" altLang="en-US" sz="2000"/>
              <a:t>24 bit address</a:t>
            </a:r>
          </a:p>
          <a:p>
            <a:r>
              <a:rPr lang="en-GB" altLang="en-US" sz="2000"/>
              <a:t>2 bit word identifier (4 byte block)</a:t>
            </a:r>
          </a:p>
          <a:p>
            <a:r>
              <a:rPr lang="en-GB" altLang="en-US" sz="2000"/>
              <a:t>22 bit block identifier</a:t>
            </a:r>
          </a:p>
          <a:p>
            <a:pPr lvl="1"/>
            <a:r>
              <a:rPr lang="en-GB" altLang="en-US" sz="1800"/>
              <a:t>8 bit tag (=22-14)</a:t>
            </a:r>
          </a:p>
          <a:p>
            <a:pPr lvl="1"/>
            <a:r>
              <a:rPr lang="en-GB" altLang="en-US" sz="1800"/>
              <a:t>14 bit slot or line</a:t>
            </a:r>
          </a:p>
          <a:p>
            <a:r>
              <a:rPr lang="en-GB" altLang="en-US" sz="2000"/>
              <a:t>No two blocks in the same line have the same Tag field</a:t>
            </a:r>
          </a:p>
          <a:p>
            <a:r>
              <a:rPr lang="en-GB" altLang="en-US" sz="2000"/>
              <a:t>Check contents of cache by finding line and checking Tag</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5"/>
          <p:cNvSpPr>
            <a:spLocks noGrp="1" noChangeArrowheads="1"/>
          </p:cNvSpPr>
          <p:nvPr>
            <p:ph type="title"/>
          </p:nvPr>
        </p:nvSpPr>
        <p:spPr/>
        <p:txBody>
          <a:bodyPr/>
          <a:lstStyle/>
          <a:p>
            <a:r>
              <a:rPr lang="en-GB" altLang="en-US" sz="2400"/>
              <a:t>Direct Mapping from Cache to Main Memory</a:t>
            </a:r>
          </a:p>
        </p:txBody>
      </p:sp>
      <p:pic>
        <p:nvPicPr>
          <p:cNvPr id="604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052513"/>
            <a:ext cx="8958263"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title"/>
          </p:nvPr>
        </p:nvSpPr>
        <p:spPr/>
        <p:txBody>
          <a:bodyPr/>
          <a:lstStyle/>
          <a:p>
            <a:r>
              <a:rPr lang="en-GB" altLang="en-US" sz="2400"/>
              <a:t>Direct Mapping </a:t>
            </a:r>
            <a:br>
              <a:rPr lang="en-GB" altLang="en-US" sz="2400"/>
            </a:br>
            <a:r>
              <a:rPr lang="en-GB" altLang="en-US" sz="2400"/>
              <a:t>Cache Line Table</a:t>
            </a:r>
          </a:p>
        </p:txBody>
      </p:sp>
      <p:graphicFrame>
        <p:nvGraphicFramePr>
          <p:cNvPr id="181278" name="Group 30"/>
          <p:cNvGraphicFramePr>
            <a:graphicFrameLocks noGrp="1"/>
          </p:cNvGraphicFramePr>
          <p:nvPr>
            <p:ph type="tbl" idx="1"/>
          </p:nvPr>
        </p:nvGraphicFramePr>
        <p:xfrm>
          <a:off x="468313" y="1557338"/>
          <a:ext cx="8178800" cy="3857626"/>
        </p:xfrm>
        <a:graphic>
          <a:graphicData uri="http://schemas.openxmlformats.org/drawingml/2006/table">
            <a:tbl>
              <a:tblPr/>
              <a:tblGrid>
                <a:gridCol w="4089400">
                  <a:extLst>
                    <a:ext uri="{9D8B030D-6E8A-4147-A177-3AD203B41FA5}">
                      <a16:colId xmlns="" xmlns:a16="http://schemas.microsoft.com/office/drawing/2014/main" val="1484745854"/>
                    </a:ext>
                  </a:extLst>
                </a:gridCol>
                <a:gridCol w="4089400">
                  <a:extLst>
                    <a:ext uri="{9D8B030D-6E8A-4147-A177-3AD203B41FA5}">
                      <a16:colId xmlns="" xmlns:a16="http://schemas.microsoft.com/office/drawing/2014/main" val="559212791"/>
                    </a:ext>
                  </a:extLst>
                </a:gridCol>
              </a:tblGrid>
              <a:tr h="576376">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altLang="en-US" sz="2400" b="0" i="0" u="none" strike="noStrike" cap="none" normalizeH="0" baseline="0">
                          <a:ln>
                            <a:noFill/>
                          </a:ln>
                          <a:solidFill>
                            <a:schemeClr val="tx1"/>
                          </a:solidFill>
                          <a:effectLst/>
                          <a:latin typeface="Verdana" panose="020B0604030504040204" pitchFamily="34" charset="0"/>
                        </a:rPr>
                        <a:t>Cache line</a:t>
                      </a:r>
                    </a:p>
                  </a:txBody>
                  <a:tcPr marL="90000" marR="90000" marT="46809" marB="468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altLang="en-US" sz="2400" b="0" i="0" u="none" strike="noStrike" cap="none" normalizeH="0" baseline="0">
                          <a:ln>
                            <a:noFill/>
                          </a:ln>
                          <a:solidFill>
                            <a:schemeClr val="tx1"/>
                          </a:solidFill>
                          <a:effectLst/>
                          <a:latin typeface="Verdana" panose="020B0604030504040204" pitchFamily="34" charset="0"/>
                        </a:rPr>
                        <a:t>Main Memory blocks held</a:t>
                      </a:r>
                    </a:p>
                  </a:txBody>
                  <a:tcPr marL="90000" marR="90000" marT="46809" marB="468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474314134"/>
                  </a:ext>
                </a:extLst>
              </a:tr>
              <a:tr h="898449">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altLang="en-US" sz="2400" b="0" i="0" u="none" strike="noStrike" cap="none" normalizeH="0" baseline="0">
                          <a:ln>
                            <a:noFill/>
                          </a:ln>
                          <a:solidFill>
                            <a:schemeClr val="tx1"/>
                          </a:solidFill>
                          <a:effectLst/>
                          <a:latin typeface="Verdana" panose="020B0604030504040204" pitchFamily="34" charset="0"/>
                        </a:rPr>
                        <a:t>0</a:t>
                      </a:r>
                    </a:p>
                  </a:txBody>
                  <a:tcPr marL="90000" marR="90000" marT="46809" marB="468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altLang="en-US" sz="2400" b="0" i="0" u="none" strike="noStrike" cap="none" normalizeH="0" baseline="0">
                          <a:ln>
                            <a:noFill/>
                          </a:ln>
                          <a:solidFill>
                            <a:schemeClr val="tx1"/>
                          </a:solidFill>
                          <a:effectLst/>
                          <a:latin typeface="Verdana" panose="020B0604030504040204" pitchFamily="34" charset="0"/>
                        </a:rPr>
                        <a:t>0, m, 2m, 3m…2s-m</a:t>
                      </a:r>
                    </a:p>
                    <a:p>
                      <a:pPr marL="0" marR="0" lvl="0" indent="0" algn="l" defTabSz="914400" rtl="0" eaLnBrk="0" fontAlgn="base" latinLnBrk="0" hangingPunct="0">
                        <a:lnSpc>
                          <a:spcPct val="100000"/>
                        </a:lnSpc>
                        <a:spcBef>
                          <a:spcPct val="20000"/>
                        </a:spcBef>
                        <a:spcAft>
                          <a:spcPct val="0"/>
                        </a:spcAft>
                        <a:buClr>
                          <a:srgbClr val="008080"/>
                        </a:buClr>
                        <a:buSzTx/>
                        <a:buFontTx/>
                        <a:buNone/>
                        <a:tabLst/>
                      </a:pPr>
                      <a:endParaRPr kumimoji="1" lang="en-GB" altLang="en-US" sz="2400" b="0" i="0" u="none" strike="noStrike" cap="none" normalizeH="0" baseline="0">
                        <a:ln>
                          <a:noFill/>
                        </a:ln>
                        <a:solidFill>
                          <a:schemeClr val="tx1"/>
                        </a:solidFill>
                        <a:effectLst/>
                        <a:latin typeface="Verdana" panose="020B0604030504040204" pitchFamily="34" charset="0"/>
                      </a:endParaRPr>
                    </a:p>
                  </a:txBody>
                  <a:tcPr marL="90000" marR="90000" marT="46809" marB="468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928325851"/>
                  </a:ext>
                </a:extLst>
              </a:tr>
              <a:tr h="898449">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altLang="en-US" sz="2400" b="0" i="0" u="none" strike="noStrike" cap="none" normalizeH="0" baseline="0">
                          <a:ln>
                            <a:noFill/>
                          </a:ln>
                          <a:solidFill>
                            <a:schemeClr val="tx1"/>
                          </a:solidFill>
                          <a:effectLst/>
                          <a:latin typeface="Verdana" panose="020B0604030504040204" pitchFamily="34" charset="0"/>
                        </a:rPr>
                        <a:t>1</a:t>
                      </a:r>
                    </a:p>
                  </a:txBody>
                  <a:tcPr marL="90000" marR="90000" marT="46809" marB="468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altLang="en-US" sz="2400" b="0" i="0" u="none" strike="noStrike" cap="none" normalizeH="0" baseline="0">
                          <a:ln>
                            <a:noFill/>
                          </a:ln>
                          <a:solidFill>
                            <a:schemeClr val="tx1"/>
                          </a:solidFill>
                          <a:effectLst/>
                          <a:latin typeface="Verdana" panose="020B0604030504040204" pitchFamily="34" charset="0"/>
                        </a:rPr>
                        <a:t>1,m+1, 2m+1…2s-m+1</a:t>
                      </a:r>
                    </a:p>
                    <a:p>
                      <a:pPr marL="0" marR="0" lvl="0" indent="0" algn="l" defTabSz="914400" rtl="0" eaLnBrk="0" fontAlgn="base" latinLnBrk="0" hangingPunct="0">
                        <a:lnSpc>
                          <a:spcPct val="100000"/>
                        </a:lnSpc>
                        <a:spcBef>
                          <a:spcPct val="20000"/>
                        </a:spcBef>
                        <a:spcAft>
                          <a:spcPct val="0"/>
                        </a:spcAft>
                        <a:buClr>
                          <a:srgbClr val="008080"/>
                        </a:buClr>
                        <a:buSzTx/>
                        <a:buFontTx/>
                        <a:buNone/>
                        <a:tabLst/>
                      </a:pPr>
                      <a:endParaRPr kumimoji="1" lang="en-GB" altLang="en-US" sz="2400" b="0" i="0" u="none" strike="noStrike" cap="none" normalizeH="0" baseline="0">
                        <a:ln>
                          <a:noFill/>
                        </a:ln>
                        <a:solidFill>
                          <a:schemeClr val="tx1"/>
                        </a:solidFill>
                        <a:effectLst/>
                        <a:latin typeface="Verdana" panose="020B0604030504040204" pitchFamily="34" charset="0"/>
                      </a:endParaRPr>
                    </a:p>
                  </a:txBody>
                  <a:tcPr marL="90000" marR="90000" marT="46809" marB="468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941416002"/>
                  </a:ext>
                </a:extLst>
              </a:tr>
              <a:tr h="585903">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altLang="en-US" sz="2400" b="0" i="0" u="none" strike="noStrike" cap="none" normalizeH="0" baseline="0">
                          <a:ln>
                            <a:noFill/>
                          </a:ln>
                          <a:solidFill>
                            <a:schemeClr val="tx1"/>
                          </a:solidFill>
                          <a:effectLst/>
                          <a:latin typeface="Verdana" panose="020B0604030504040204" pitchFamily="34" charset="0"/>
                        </a:rPr>
                        <a:t>…</a:t>
                      </a:r>
                    </a:p>
                  </a:txBody>
                  <a:tcPr marL="90000" marR="90000" marT="46809" marB="468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endParaRPr kumimoji="1" lang="en-GB" altLang="en-US" sz="2400" b="0" i="0" u="none" strike="noStrike" cap="none" normalizeH="0" baseline="0">
                        <a:ln>
                          <a:noFill/>
                        </a:ln>
                        <a:solidFill>
                          <a:schemeClr val="tx1"/>
                        </a:solidFill>
                        <a:effectLst/>
                        <a:latin typeface="Verdana" panose="020B0604030504040204" pitchFamily="34" charset="0"/>
                      </a:endParaRPr>
                    </a:p>
                  </a:txBody>
                  <a:tcPr marL="90000" marR="90000" marT="46809" marB="468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850091756"/>
                  </a:ext>
                </a:extLst>
              </a:tr>
              <a:tr h="898449">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altLang="en-US" sz="2400" b="0" i="0" u="none" strike="noStrike" cap="none" normalizeH="0" baseline="0">
                          <a:ln>
                            <a:noFill/>
                          </a:ln>
                          <a:solidFill>
                            <a:schemeClr val="tx1"/>
                          </a:solidFill>
                          <a:effectLst/>
                          <a:latin typeface="Verdana" panose="020B0604030504040204" pitchFamily="34" charset="0"/>
                        </a:rPr>
                        <a:t>m-1</a:t>
                      </a:r>
                    </a:p>
                  </a:txBody>
                  <a:tcPr marL="90000" marR="90000" marT="46809" marB="468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altLang="en-US" sz="2400" b="0" i="0" u="none" strike="noStrike" cap="none" normalizeH="0" baseline="0">
                          <a:ln>
                            <a:noFill/>
                          </a:ln>
                          <a:solidFill>
                            <a:schemeClr val="tx1"/>
                          </a:solidFill>
                          <a:effectLst/>
                          <a:latin typeface="Verdana" panose="020B0604030504040204" pitchFamily="34" charset="0"/>
                        </a:rPr>
                        <a:t>m-1, 2m-1,3m-1…2s-1</a:t>
                      </a:r>
                    </a:p>
                    <a:p>
                      <a:pPr marL="0" marR="0" lvl="0" indent="0" algn="l" defTabSz="914400" rtl="0" eaLnBrk="0" fontAlgn="base" latinLnBrk="0" hangingPunct="0">
                        <a:lnSpc>
                          <a:spcPct val="100000"/>
                        </a:lnSpc>
                        <a:spcBef>
                          <a:spcPct val="20000"/>
                        </a:spcBef>
                        <a:spcAft>
                          <a:spcPct val="0"/>
                        </a:spcAft>
                        <a:buClr>
                          <a:srgbClr val="008080"/>
                        </a:buClr>
                        <a:buSzTx/>
                        <a:buFontTx/>
                        <a:buNone/>
                        <a:tabLst/>
                      </a:pPr>
                      <a:endParaRPr kumimoji="1" lang="en-GB" altLang="en-US" sz="2400" b="0" i="0" u="none" strike="noStrike" cap="none" normalizeH="0" baseline="0">
                        <a:ln>
                          <a:noFill/>
                        </a:ln>
                        <a:solidFill>
                          <a:schemeClr val="tx1"/>
                        </a:solidFill>
                        <a:effectLst/>
                        <a:latin typeface="Verdana" panose="020B0604030504040204" pitchFamily="34" charset="0"/>
                      </a:endParaRPr>
                    </a:p>
                  </a:txBody>
                  <a:tcPr marL="90000" marR="90000" marT="46809" marB="468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508210135"/>
                  </a:ext>
                </a:extLst>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a:t>Direct Mapping Cache Organization</a:t>
            </a:r>
          </a:p>
        </p:txBody>
      </p:sp>
      <p:pic>
        <p:nvPicPr>
          <p:cNvPr id="6246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268413"/>
            <a:ext cx="8137525" cy="524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06400" y="646113"/>
            <a:ext cx="8204200" cy="838200"/>
          </a:xfrm>
        </p:spPr>
        <p:txBody>
          <a:bodyPr/>
          <a:lstStyle/>
          <a:p>
            <a:r>
              <a:rPr lang="en-US" altLang="en-US"/>
              <a:t>Direct </a:t>
            </a:r>
            <a:br>
              <a:rPr lang="en-US" altLang="en-US"/>
            </a:br>
            <a:r>
              <a:rPr lang="en-US" altLang="en-US"/>
              <a:t>Mapping</a:t>
            </a:r>
            <a:br>
              <a:rPr lang="en-US" altLang="en-US"/>
            </a:br>
            <a:r>
              <a:rPr lang="en-US" altLang="en-US"/>
              <a:t>Example</a:t>
            </a:r>
          </a:p>
        </p:txBody>
      </p:sp>
      <p:pic>
        <p:nvPicPr>
          <p:cNvPr id="6451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8338" y="44450"/>
            <a:ext cx="5838825" cy="662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Grp="1" noChangeArrowheads="1"/>
          </p:cNvSpPr>
          <p:nvPr>
            <p:ph type="title"/>
          </p:nvPr>
        </p:nvSpPr>
        <p:spPr/>
        <p:txBody>
          <a:bodyPr/>
          <a:lstStyle/>
          <a:p>
            <a:r>
              <a:rPr lang="en-GB" altLang="en-US"/>
              <a:t>Direct Mapping Summary</a:t>
            </a:r>
          </a:p>
        </p:txBody>
      </p:sp>
      <mc:AlternateContent xmlns:mc="http://schemas.openxmlformats.org/markup-compatibility/2006">
        <mc:Choice xmlns:a14="http://schemas.microsoft.com/office/drawing/2010/main" Requires="a14">
          <p:sp>
            <p:nvSpPr>
              <p:cNvPr id="66563" name="Rectangle 5"/>
              <p:cNvSpPr>
                <a:spLocks noGrp="1" noChangeArrowheads="1"/>
              </p:cNvSpPr>
              <p:nvPr>
                <p:ph type="body" idx="1"/>
              </p:nvPr>
            </p:nvSpPr>
            <p:spPr/>
            <p:txBody>
              <a:bodyPr/>
              <a:lstStyle/>
              <a:p>
                <a:r>
                  <a:rPr lang="en-GB" altLang="en-US" dirty="0" smtClean="0"/>
                  <a:t>Address length = (s + w) bits</a:t>
                </a:r>
              </a:p>
              <a:p>
                <a:r>
                  <a:rPr lang="en-GB" altLang="en-US" dirty="0"/>
                  <a:t>Number of addressable units = 2</a:t>
                </a:r>
                <a:r>
                  <a:rPr lang="en-GB" altLang="en-US" baseline="30000" dirty="0"/>
                  <a:t>s+w</a:t>
                </a:r>
                <a:r>
                  <a:rPr lang="en-GB" altLang="en-US" dirty="0"/>
                  <a:t> words or bytes</a:t>
                </a:r>
              </a:p>
              <a:p>
                <a:r>
                  <a:rPr lang="en-GB" altLang="en-US" dirty="0"/>
                  <a:t>Block size = line size = 2</a:t>
                </a:r>
                <a:r>
                  <a:rPr lang="en-GB" altLang="en-US" baseline="30000" dirty="0"/>
                  <a:t>w</a:t>
                </a:r>
                <a:r>
                  <a:rPr lang="en-GB" altLang="en-US" dirty="0"/>
                  <a:t> words or bytes</a:t>
                </a:r>
              </a:p>
              <a:p>
                <a:r>
                  <a:rPr lang="en-GB" altLang="en-US" sz="2000" dirty="0"/>
                  <a:t>Number of blocks in main memory = </a:t>
                </a:r>
                <a14:m>
                  <m:oMath xmlns:m="http://schemas.openxmlformats.org/officeDocument/2006/math">
                    <m:f>
                      <m:fPr>
                        <m:ctrlPr>
                          <a:rPr lang="en-GB" altLang="en-US" i="1" smtClean="0">
                            <a:latin typeface="Cambria Math"/>
                          </a:rPr>
                        </m:ctrlPr>
                      </m:fPr>
                      <m:num>
                        <m:sSup>
                          <m:sSupPr>
                            <m:ctrlPr>
                              <a:rPr lang="en-GB" altLang="en-US" i="1" smtClean="0">
                                <a:latin typeface="Cambria Math"/>
                              </a:rPr>
                            </m:ctrlPr>
                          </m:sSupPr>
                          <m:e>
                            <m:r>
                              <a:rPr lang="en-US" altLang="en-US" b="0" i="1" smtClean="0">
                                <a:latin typeface="Cambria Math"/>
                              </a:rPr>
                              <m:t>2</m:t>
                            </m:r>
                          </m:e>
                          <m:sup>
                            <m:r>
                              <a:rPr lang="en-US" altLang="en-US" b="0" i="1" smtClean="0">
                                <a:latin typeface="Cambria Math"/>
                              </a:rPr>
                              <m:t>𝑠</m:t>
                            </m:r>
                            <m:r>
                              <a:rPr lang="en-US" altLang="en-US" b="0" i="1" smtClean="0">
                                <a:latin typeface="Cambria Math"/>
                              </a:rPr>
                              <m:t>+</m:t>
                            </m:r>
                            <m:r>
                              <a:rPr lang="en-US" altLang="en-US" b="0" i="1" smtClean="0">
                                <a:latin typeface="Cambria Math"/>
                              </a:rPr>
                              <m:t>𝑤</m:t>
                            </m:r>
                          </m:sup>
                        </m:sSup>
                      </m:num>
                      <m:den>
                        <m:sSup>
                          <m:sSupPr>
                            <m:ctrlPr>
                              <a:rPr lang="en-GB" altLang="en-US" i="1" smtClean="0">
                                <a:latin typeface="Cambria Math"/>
                              </a:rPr>
                            </m:ctrlPr>
                          </m:sSupPr>
                          <m:e>
                            <m:r>
                              <a:rPr lang="en-US" altLang="en-US" b="0" i="1" smtClean="0">
                                <a:latin typeface="Cambria Math"/>
                              </a:rPr>
                              <m:t>2</m:t>
                            </m:r>
                          </m:e>
                          <m:sup>
                            <m:r>
                              <a:rPr lang="en-US" altLang="en-US" b="0" i="1" smtClean="0">
                                <a:latin typeface="Cambria Math"/>
                              </a:rPr>
                              <m:t>𝑤</m:t>
                            </m:r>
                          </m:sup>
                        </m:sSup>
                      </m:den>
                    </m:f>
                  </m:oMath>
                </a14:m>
                <a:r>
                  <a:rPr lang="en-GB" altLang="en-US" sz="2000" dirty="0"/>
                  <a:t>= 2</a:t>
                </a:r>
                <a:r>
                  <a:rPr lang="en-GB" altLang="en-US" sz="2000" baseline="30000" dirty="0"/>
                  <a:t>s</a:t>
                </a:r>
              </a:p>
              <a:p>
                <a:r>
                  <a:rPr lang="en-GB" altLang="en-US" dirty="0"/>
                  <a:t>Number of lines in cache = m = </a:t>
                </a:r>
                <a:r>
                  <a:rPr lang="en-GB" altLang="en-US" dirty="0" smtClean="0"/>
                  <a:t>2</a:t>
                </a:r>
                <a:r>
                  <a:rPr lang="en-GB" altLang="en-US" baseline="30000" dirty="0" smtClean="0"/>
                  <a:t>r</a:t>
                </a:r>
              </a:p>
              <a:p>
                <a:r>
                  <a:rPr lang="en-GB" altLang="en-US" dirty="0" smtClean="0"/>
                  <a:t>Size of cache = 2</a:t>
                </a:r>
                <a:r>
                  <a:rPr lang="en-GB" altLang="en-US" baseline="30000" dirty="0" smtClean="0"/>
                  <a:t>r+w</a:t>
                </a:r>
                <a:r>
                  <a:rPr lang="en-GB" altLang="en-US" dirty="0" smtClean="0"/>
                  <a:t> words or bytes</a:t>
                </a:r>
                <a:endParaRPr lang="en-GB" altLang="en-US" dirty="0"/>
              </a:p>
              <a:p>
                <a:r>
                  <a:rPr lang="en-GB" altLang="en-US" dirty="0"/>
                  <a:t>Size of tag = (s – r) bits</a:t>
                </a:r>
              </a:p>
            </p:txBody>
          </p:sp>
        </mc:Choice>
        <mc:Fallback>
          <p:sp>
            <p:nvSpPr>
              <p:cNvPr id="66563" name="Rectangle 5"/>
              <p:cNvSpPr>
                <a:spLocks noGrp="1" noRot="1" noChangeAspect="1" noMove="1" noResize="1" noEditPoints="1" noAdjustHandles="1" noChangeArrowheads="1" noChangeShapeType="1" noTextEdit="1"/>
              </p:cNvSpPr>
              <p:nvPr>
                <p:ph type="body" idx="1"/>
              </p:nvPr>
            </p:nvSpPr>
            <p:spPr>
              <a:blipFill rotWithShape="1">
                <a:blip r:embed="rId2"/>
                <a:stretch>
                  <a:fillRect l="-1490" t="-1081" r="-2608"/>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GB" altLang="en-US"/>
              <a:t>Direct Mapping pros &amp; cons</a:t>
            </a:r>
          </a:p>
        </p:txBody>
      </p:sp>
      <p:sp>
        <p:nvSpPr>
          <p:cNvPr id="67587" name="Rectangle 3"/>
          <p:cNvSpPr>
            <a:spLocks noGrp="1" noChangeArrowheads="1"/>
          </p:cNvSpPr>
          <p:nvPr>
            <p:ph type="body" idx="1"/>
          </p:nvPr>
        </p:nvSpPr>
        <p:spPr/>
        <p:txBody>
          <a:bodyPr/>
          <a:lstStyle/>
          <a:p>
            <a:r>
              <a:rPr lang="en-GB" altLang="en-US"/>
              <a:t>Simple</a:t>
            </a:r>
          </a:p>
          <a:p>
            <a:r>
              <a:rPr lang="en-GB" altLang="en-US"/>
              <a:t>Inexpensive</a:t>
            </a:r>
          </a:p>
          <a:p>
            <a:r>
              <a:rPr lang="en-GB" altLang="en-US"/>
              <a:t>Fixed location for given block</a:t>
            </a:r>
          </a:p>
          <a:p>
            <a:pPr lvl="1"/>
            <a:r>
              <a:rPr lang="en-GB" altLang="en-US"/>
              <a:t>If a program accesses 2 blocks that map to the same line repeatedly, cache misses are very high</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noChangeArrowheads="1"/>
          </p:cNvSpPr>
          <p:nvPr>
            <p:ph type="title"/>
          </p:nvPr>
        </p:nvSpPr>
        <p:spPr/>
        <p:txBody>
          <a:bodyPr/>
          <a:lstStyle/>
          <a:p>
            <a:r>
              <a:rPr lang="en-MY" altLang="en-US" smtClean="0"/>
              <a:t>Direct Mapping Example</a:t>
            </a:r>
          </a:p>
        </p:txBody>
      </p:sp>
      <p:pic>
        <p:nvPicPr>
          <p:cNvPr id="727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196975"/>
            <a:ext cx="808037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8" name="TextBox 6"/>
          <p:cNvSpPr txBox="1">
            <a:spLocks noChangeArrowheads="1"/>
          </p:cNvSpPr>
          <p:nvPr/>
        </p:nvSpPr>
        <p:spPr bwMode="auto">
          <a:xfrm>
            <a:off x="441325" y="3213100"/>
            <a:ext cx="803275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Verdana" pitchFamily="34" charset="0"/>
              </a:defRPr>
            </a:lvl1pPr>
            <a:lvl2pPr>
              <a:defRPr kumimoji="1" sz="2400">
                <a:solidFill>
                  <a:schemeClr val="tx1"/>
                </a:solidFill>
                <a:latin typeface="Verdana" pitchFamily="34" charset="0"/>
              </a:defRPr>
            </a:lvl2pPr>
            <a:lvl3pPr>
              <a:defRPr kumimoji="1" sz="2000">
                <a:solidFill>
                  <a:schemeClr val="tx1"/>
                </a:solidFill>
                <a:latin typeface="Verdana" pitchFamily="34" charset="0"/>
              </a:defRPr>
            </a:lvl3pPr>
            <a:lvl4pPr>
              <a:defRPr kumimoji="1">
                <a:solidFill>
                  <a:schemeClr val="tx1"/>
                </a:solidFill>
                <a:latin typeface="Verdana" pitchFamily="34" charset="0"/>
              </a:defRPr>
            </a:lvl4pPr>
            <a:lvl5pPr>
              <a:defRPr kumimoji="1">
                <a:solidFill>
                  <a:schemeClr val="tx1"/>
                </a:solidFill>
                <a:latin typeface="Verdana" pitchFamily="34" charset="0"/>
              </a:defRPr>
            </a:lvl5pPr>
            <a:lvl6pPr eaLnBrk="0" fontAlgn="base" hangingPunct="0">
              <a:spcBef>
                <a:spcPct val="20000"/>
              </a:spcBef>
              <a:spcAft>
                <a:spcPct val="0"/>
              </a:spcAft>
              <a:buClr>
                <a:srgbClr val="008080"/>
              </a:buClr>
              <a:buChar char="o"/>
              <a:defRPr kumimoji="1">
                <a:solidFill>
                  <a:schemeClr val="tx1"/>
                </a:solidFill>
                <a:latin typeface="Verdana" pitchFamily="34" charset="0"/>
              </a:defRPr>
            </a:lvl6pPr>
            <a:lvl7pPr eaLnBrk="0" fontAlgn="base" hangingPunct="0">
              <a:spcBef>
                <a:spcPct val="20000"/>
              </a:spcBef>
              <a:spcAft>
                <a:spcPct val="0"/>
              </a:spcAft>
              <a:buClr>
                <a:srgbClr val="008080"/>
              </a:buClr>
              <a:buChar char="o"/>
              <a:defRPr kumimoji="1">
                <a:solidFill>
                  <a:schemeClr val="tx1"/>
                </a:solidFill>
                <a:latin typeface="Verdana" pitchFamily="34" charset="0"/>
              </a:defRPr>
            </a:lvl7pPr>
            <a:lvl8pPr eaLnBrk="0" fontAlgn="base" hangingPunct="0">
              <a:spcBef>
                <a:spcPct val="20000"/>
              </a:spcBef>
              <a:spcAft>
                <a:spcPct val="0"/>
              </a:spcAft>
              <a:buClr>
                <a:srgbClr val="008080"/>
              </a:buClr>
              <a:buChar char="o"/>
              <a:defRPr kumimoji="1">
                <a:solidFill>
                  <a:schemeClr val="tx1"/>
                </a:solidFill>
                <a:latin typeface="Verdana" pitchFamily="34" charset="0"/>
              </a:defRPr>
            </a:lvl8pPr>
            <a:lvl9pPr eaLnBrk="0" fontAlgn="base" hangingPunct="0">
              <a:spcBef>
                <a:spcPct val="20000"/>
              </a:spcBef>
              <a:spcAft>
                <a:spcPct val="0"/>
              </a:spcAft>
              <a:buClr>
                <a:srgbClr val="008080"/>
              </a:buClr>
              <a:buChar char="o"/>
              <a:defRPr kumimoji="1">
                <a:solidFill>
                  <a:schemeClr val="tx1"/>
                </a:solidFill>
                <a:latin typeface="Verdana" pitchFamily="34" charset="0"/>
              </a:defRPr>
            </a:lvl9pPr>
          </a:lstStyle>
          <a:p>
            <a:r>
              <a:rPr kumimoji="0" lang="en-MY" altLang="en-US" sz="2400" dirty="0">
                <a:latin typeface="Times New Roman" pitchFamily="18" charset="0"/>
              </a:rPr>
              <a:t>No of cache line =16K</a:t>
            </a:r>
          </a:p>
          <a:p>
            <a:r>
              <a:rPr kumimoji="0" lang="en-MY" altLang="en-US" sz="2400" dirty="0">
                <a:latin typeface="Times New Roman" pitchFamily="18" charset="0"/>
              </a:rPr>
              <a:t>Block size = 1 word</a:t>
            </a:r>
          </a:p>
          <a:p>
            <a:endParaRPr kumimoji="0" lang="en-MY" altLang="en-US" sz="2400" dirty="0">
              <a:latin typeface="Times New Roman" pitchFamily="18" charset="0"/>
            </a:endParaRPr>
          </a:p>
          <a:p>
            <a:r>
              <a:rPr kumimoji="0" lang="en-MY" altLang="en-US" sz="2400" dirty="0">
                <a:latin typeface="Times New Roman" pitchFamily="18" charset="0"/>
              </a:rPr>
              <a:t>Find the starting memory address for each cache line</a:t>
            </a:r>
          </a:p>
          <a:p>
            <a:endParaRPr kumimoji="0" lang="en-MY" altLang="en-US" sz="2400" dirty="0">
              <a:latin typeface="Times New Roman" pitchFamily="18" charset="0"/>
            </a:endParaRPr>
          </a:p>
          <a:p>
            <a:r>
              <a:rPr kumimoji="0" lang="en-MY" altLang="en-US" sz="2400" dirty="0">
                <a:latin typeface="Times New Roman" pitchFamily="18" charset="0"/>
              </a:rPr>
              <a:t>Cache line 0</a:t>
            </a:r>
          </a:p>
          <a:p>
            <a:r>
              <a:rPr kumimoji="0" lang="en-MY" altLang="en-US" sz="2400" dirty="0">
                <a:latin typeface="Times New Roman" pitchFamily="18" charset="0"/>
              </a:rPr>
              <a:t>000000, 010000,…,FF0000</a:t>
            </a:r>
          </a:p>
          <a:p>
            <a:r>
              <a:rPr kumimoji="0" lang="en-MY" altLang="en-US" sz="2400" dirty="0">
                <a:latin typeface="Times New Roman" pitchFamily="18" charset="0"/>
              </a:rPr>
              <a:t>Cache line 5?</a:t>
            </a:r>
          </a:p>
          <a:p>
            <a:r>
              <a:rPr kumimoji="0" lang="en-MY" altLang="en-US" sz="2400" dirty="0">
                <a:latin typeface="Times New Roman" pitchFamily="18" charset="0"/>
              </a:rPr>
              <a:t>___________________________________________________</a:t>
            </a:r>
          </a:p>
        </p:txBody>
      </p:sp>
    </p:spTree>
    <p:extLst>
      <p:ext uri="{BB962C8B-B14F-4D97-AF65-F5344CB8AC3E}">
        <p14:creationId xmlns:p14="http://schemas.microsoft.com/office/powerpoint/2010/main" val="1426863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altLang="en-US"/>
              <a:t>Capacity</a:t>
            </a:r>
          </a:p>
        </p:txBody>
      </p:sp>
      <p:sp>
        <p:nvSpPr>
          <p:cNvPr id="11267" name="Rectangle 3"/>
          <p:cNvSpPr>
            <a:spLocks noGrp="1" noChangeArrowheads="1"/>
          </p:cNvSpPr>
          <p:nvPr>
            <p:ph type="body" idx="1"/>
          </p:nvPr>
        </p:nvSpPr>
        <p:spPr/>
        <p:txBody>
          <a:bodyPr/>
          <a:lstStyle/>
          <a:p>
            <a:r>
              <a:rPr lang="en-GB" altLang="en-US"/>
              <a:t>Word size</a:t>
            </a:r>
          </a:p>
          <a:p>
            <a:pPr lvl="1"/>
            <a:r>
              <a:rPr lang="en-GB" altLang="en-US"/>
              <a:t>The natural unit of organisation</a:t>
            </a:r>
          </a:p>
          <a:p>
            <a:r>
              <a:rPr lang="en-GB" altLang="en-US"/>
              <a:t>Number of words</a:t>
            </a:r>
          </a:p>
          <a:p>
            <a:pPr lvl="1"/>
            <a:r>
              <a:rPr lang="en-GB" altLang="en-US"/>
              <a:t>or Bytes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GB" altLang="en-US"/>
              <a:t>Victim Cache</a:t>
            </a:r>
          </a:p>
        </p:txBody>
      </p:sp>
      <p:sp>
        <p:nvSpPr>
          <p:cNvPr id="69635" name="Rectangle 3"/>
          <p:cNvSpPr>
            <a:spLocks noGrp="1" noChangeArrowheads="1"/>
          </p:cNvSpPr>
          <p:nvPr>
            <p:ph type="body" idx="1"/>
          </p:nvPr>
        </p:nvSpPr>
        <p:spPr/>
        <p:txBody>
          <a:bodyPr/>
          <a:lstStyle/>
          <a:p>
            <a:r>
              <a:rPr lang="en-GB" altLang="en-US"/>
              <a:t>Lower miss penalty</a:t>
            </a:r>
          </a:p>
          <a:p>
            <a:r>
              <a:rPr lang="en-GB" altLang="en-US"/>
              <a:t>Remember what was discarded</a:t>
            </a:r>
          </a:p>
          <a:p>
            <a:pPr lvl="1"/>
            <a:r>
              <a:rPr lang="en-GB" altLang="en-US"/>
              <a:t>Already fetched</a:t>
            </a:r>
          </a:p>
          <a:p>
            <a:pPr lvl="1"/>
            <a:r>
              <a:rPr lang="en-GB" altLang="en-US"/>
              <a:t>Use again with little penalty</a:t>
            </a:r>
          </a:p>
          <a:p>
            <a:r>
              <a:rPr lang="en-GB" altLang="en-US"/>
              <a:t>Fully associative</a:t>
            </a:r>
          </a:p>
          <a:p>
            <a:r>
              <a:rPr lang="en-GB" altLang="en-US"/>
              <a:t>4 to 16 cache lines</a:t>
            </a:r>
          </a:p>
          <a:p>
            <a:r>
              <a:rPr lang="en-GB" altLang="en-US"/>
              <a:t>Between direct mapped L1 cache and next memory level</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a:spLocks noGrp="1" noChangeArrowheads="1"/>
          </p:cNvSpPr>
          <p:nvPr>
            <p:ph type="title"/>
          </p:nvPr>
        </p:nvSpPr>
        <p:spPr/>
        <p:txBody>
          <a:bodyPr/>
          <a:lstStyle/>
          <a:p>
            <a:r>
              <a:rPr lang="en-GB" altLang="en-US"/>
              <a:t>Associative Mapping</a:t>
            </a:r>
          </a:p>
        </p:txBody>
      </p:sp>
      <p:sp>
        <p:nvSpPr>
          <p:cNvPr id="70659" name="Rectangle 5"/>
          <p:cNvSpPr>
            <a:spLocks noGrp="1" noChangeArrowheads="1"/>
          </p:cNvSpPr>
          <p:nvPr>
            <p:ph type="body" idx="1"/>
          </p:nvPr>
        </p:nvSpPr>
        <p:spPr/>
        <p:txBody>
          <a:bodyPr/>
          <a:lstStyle/>
          <a:p>
            <a:r>
              <a:rPr lang="en-GB" altLang="en-US"/>
              <a:t>A main memory block can load into any line of cache</a:t>
            </a:r>
          </a:p>
          <a:p>
            <a:r>
              <a:rPr lang="en-GB" altLang="en-US"/>
              <a:t>Memory address is interpreted as tag and word</a:t>
            </a:r>
          </a:p>
          <a:p>
            <a:r>
              <a:rPr lang="en-GB" altLang="en-US"/>
              <a:t>Tag uniquely identifies block of memory</a:t>
            </a:r>
          </a:p>
          <a:p>
            <a:r>
              <a:rPr lang="en-GB" altLang="en-US"/>
              <a:t>Every line’s tag is examined for a match</a:t>
            </a:r>
          </a:p>
          <a:p>
            <a:r>
              <a:rPr lang="en-GB" altLang="en-US"/>
              <a:t>Cache searching gets expensive</a:t>
            </a:r>
          </a:p>
          <a:p>
            <a:endParaRPr lang="en-GB"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GB" altLang="en-US" sz="2400"/>
              <a:t>Associative Mapping from </a:t>
            </a:r>
            <a:br>
              <a:rPr lang="en-GB" altLang="en-US" sz="2400"/>
            </a:br>
            <a:r>
              <a:rPr lang="en-GB" altLang="en-US" sz="2400"/>
              <a:t>Cache to Main Memory</a:t>
            </a:r>
          </a:p>
        </p:txBody>
      </p:sp>
      <p:pic>
        <p:nvPicPr>
          <p:cNvPr id="727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75" y="1628775"/>
            <a:ext cx="7766050" cy="360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a:t>Fully Associative Cache Organization</a:t>
            </a:r>
          </a:p>
        </p:txBody>
      </p:sp>
      <p:pic>
        <p:nvPicPr>
          <p:cNvPr id="7373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268413"/>
            <a:ext cx="8424862" cy="505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06400" y="574675"/>
            <a:ext cx="8204200" cy="838200"/>
          </a:xfrm>
        </p:spPr>
        <p:txBody>
          <a:bodyPr/>
          <a:lstStyle/>
          <a:p>
            <a:r>
              <a:rPr lang="en-US" altLang="en-US"/>
              <a:t>Associative </a:t>
            </a:r>
            <a:br>
              <a:rPr lang="en-US" altLang="en-US"/>
            </a:br>
            <a:r>
              <a:rPr lang="en-US" altLang="en-US"/>
              <a:t>Mapping </a:t>
            </a:r>
            <a:br>
              <a:rPr lang="en-US" altLang="en-US"/>
            </a:br>
            <a:r>
              <a:rPr lang="en-US" altLang="en-US"/>
              <a:t>Example</a:t>
            </a:r>
          </a:p>
        </p:txBody>
      </p:sp>
      <p:pic>
        <p:nvPicPr>
          <p:cNvPr id="7577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2575" y="44450"/>
            <a:ext cx="6321425" cy="674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5"/>
          <p:cNvSpPr>
            <a:spLocks noChangeArrowheads="1"/>
          </p:cNvSpPr>
          <p:nvPr/>
        </p:nvSpPr>
        <p:spPr bwMode="auto">
          <a:xfrm>
            <a:off x="304800" y="1752600"/>
            <a:ext cx="8612188"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sp>
        <p:nvSpPr>
          <p:cNvPr id="77827" name="Line 6"/>
          <p:cNvSpPr>
            <a:spLocks noChangeShapeType="1"/>
          </p:cNvSpPr>
          <p:nvPr/>
        </p:nvSpPr>
        <p:spPr bwMode="auto">
          <a:xfrm>
            <a:off x="7924800" y="17526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7828" name="Text Box 7"/>
          <p:cNvSpPr txBox="1">
            <a:spLocks noChangeArrowheads="1"/>
          </p:cNvSpPr>
          <p:nvPr/>
        </p:nvSpPr>
        <p:spPr bwMode="auto">
          <a:xfrm>
            <a:off x="3352800" y="1981200"/>
            <a:ext cx="1587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Tag   22 bit</a:t>
            </a:r>
          </a:p>
        </p:txBody>
      </p:sp>
      <p:sp>
        <p:nvSpPr>
          <p:cNvPr id="77829" name="Text Box 8"/>
          <p:cNvSpPr txBox="1">
            <a:spLocks noChangeArrowheads="1"/>
          </p:cNvSpPr>
          <p:nvPr/>
        </p:nvSpPr>
        <p:spPr bwMode="auto">
          <a:xfrm>
            <a:off x="8001000" y="1752600"/>
            <a:ext cx="8778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Word</a:t>
            </a:r>
          </a:p>
          <a:p>
            <a:r>
              <a:rPr lang="en-US" altLang="en-US"/>
              <a:t>2 bit</a:t>
            </a:r>
          </a:p>
        </p:txBody>
      </p:sp>
      <p:sp>
        <p:nvSpPr>
          <p:cNvPr id="77830" name="Rectangle 9"/>
          <p:cNvSpPr>
            <a:spLocks noGrp="1" noChangeArrowheads="1"/>
          </p:cNvSpPr>
          <p:nvPr>
            <p:ph type="title"/>
          </p:nvPr>
        </p:nvSpPr>
        <p:spPr/>
        <p:txBody>
          <a:bodyPr/>
          <a:lstStyle/>
          <a:p>
            <a:r>
              <a:rPr lang="en-US" altLang="en-US"/>
              <a:t>Associative Mapping</a:t>
            </a:r>
            <a:br>
              <a:rPr lang="en-US" altLang="en-US"/>
            </a:br>
            <a:r>
              <a:rPr lang="en-US" altLang="en-US"/>
              <a:t>Address Structure</a:t>
            </a:r>
          </a:p>
        </p:txBody>
      </p:sp>
      <p:sp>
        <p:nvSpPr>
          <p:cNvPr id="77831" name="Rectangle 10"/>
          <p:cNvSpPr>
            <a:spLocks noGrp="1" noChangeArrowheads="1"/>
          </p:cNvSpPr>
          <p:nvPr>
            <p:ph type="body" idx="1"/>
          </p:nvPr>
        </p:nvSpPr>
        <p:spPr>
          <a:xfrm>
            <a:off x="457200" y="2590800"/>
            <a:ext cx="8178800" cy="3810000"/>
          </a:xfrm>
        </p:spPr>
        <p:txBody>
          <a:bodyPr/>
          <a:lstStyle/>
          <a:p>
            <a:r>
              <a:rPr lang="en-US" altLang="en-US" sz="2400" dirty="0"/>
              <a:t>22 bit tag stored with each 32 bit block of data</a:t>
            </a:r>
          </a:p>
          <a:p>
            <a:r>
              <a:rPr lang="en-US" altLang="en-US" sz="2400" dirty="0"/>
              <a:t>Compare tag field with tag entry in cache to check for hit</a:t>
            </a:r>
          </a:p>
          <a:p>
            <a:r>
              <a:rPr lang="en-US" altLang="en-US" sz="2400" dirty="0"/>
              <a:t>Least significant 2 bits of address identify which 16 bit word is required from 32 bit data block</a:t>
            </a:r>
          </a:p>
          <a:p>
            <a:r>
              <a:rPr lang="en-US" altLang="en-US" sz="2400" dirty="0"/>
              <a:t>e.g.</a:t>
            </a:r>
          </a:p>
          <a:p>
            <a:pPr lvl="1"/>
            <a:r>
              <a:rPr lang="en-US" altLang="en-US" sz="2000" dirty="0"/>
              <a:t>Address		Tag		Data		Cache line</a:t>
            </a:r>
          </a:p>
          <a:p>
            <a:pPr lvl="1"/>
            <a:r>
              <a:rPr lang="en-US" altLang="en-US" sz="2000" dirty="0"/>
              <a:t>FFFFFC		</a:t>
            </a:r>
            <a:r>
              <a:rPr lang="en-US" altLang="en-US" sz="2000" dirty="0" smtClean="0"/>
              <a:t>FFFFFC </a:t>
            </a:r>
            <a:r>
              <a:rPr lang="en-US" altLang="en-US" sz="2000" dirty="0"/>
              <a:t>	24682468	3FFF</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Grp="1" noChangeArrowheads="1"/>
          </p:cNvSpPr>
          <p:nvPr>
            <p:ph type="title"/>
          </p:nvPr>
        </p:nvSpPr>
        <p:spPr/>
        <p:txBody>
          <a:bodyPr/>
          <a:lstStyle/>
          <a:p>
            <a:r>
              <a:rPr lang="en-GB" altLang="en-US"/>
              <a:t>Associative Mapping Summary</a:t>
            </a:r>
          </a:p>
        </p:txBody>
      </p:sp>
      <p:sp>
        <p:nvSpPr>
          <p:cNvPr id="79875" name="Rectangle 5"/>
          <p:cNvSpPr>
            <a:spLocks noGrp="1" noChangeArrowheads="1"/>
          </p:cNvSpPr>
          <p:nvPr>
            <p:ph type="body" idx="1"/>
          </p:nvPr>
        </p:nvSpPr>
        <p:spPr/>
        <p:txBody>
          <a:bodyPr/>
          <a:lstStyle/>
          <a:p>
            <a:r>
              <a:rPr lang="en-GB" altLang="en-US" dirty="0"/>
              <a:t>Address length = (s + w) bits</a:t>
            </a:r>
          </a:p>
          <a:p>
            <a:r>
              <a:rPr lang="en-GB" altLang="en-US" dirty="0"/>
              <a:t>Number of addressable units = 2</a:t>
            </a:r>
            <a:r>
              <a:rPr lang="en-GB" altLang="en-US" baseline="30000" dirty="0"/>
              <a:t>s+w</a:t>
            </a:r>
            <a:r>
              <a:rPr lang="en-GB" altLang="en-US" dirty="0"/>
              <a:t> words or bytes</a:t>
            </a:r>
          </a:p>
          <a:p>
            <a:r>
              <a:rPr lang="en-GB" altLang="en-US" dirty="0"/>
              <a:t>Block size = line size = 2</a:t>
            </a:r>
            <a:r>
              <a:rPr lang="en-GB" altLang="en-US" baseline="30000" dirty="0"/>
              <a:t>w</a:t>
            </a:r>
            <a:r>
              <a:rPr lang="en-GB" altLang="en-US" dirty="0"/>
              <a:t> words or bytes</a:t>
            </a:r>
          </a:p>
          <a:p>
            <a:r>
              <a:rPr lang="en-GB" altLang="en-US" dirty="0"/>
              <a:t>Number of blocks in main memory = </a:t>
            </a:r>
            <a:r>
              <a:rPr lang="en-GB" altLang="en-US" baseline="30000" dirty="0"/>
              <a:t>2s+ w</a:t>
            </a:r>
            <a:r>
              <a:rPr lang="en-GB" altLang="en-US" dirty="0"/>
              <a:t>/2</a:t>
            </a:r>
            <a:r>
              <a:rPr lang="en-GB" altLang="en-US" baseline="30000" dirty="0"/>
              <a:t>w</a:t>
            </a:r>
            <a:r>
              <a:rPr lang="en-GB" altLang="en-US" dirty="0"/>
              <a:t> = 2</a:t>
            </a:r>
            <a:r>
              <a:rPr lang="en-GB" altLang="en-US" baseline="30000" dirty="0"/>
              <a:t>s</a:t>
            </a:r>
          </a:p>
          <a:p>
            <a:r>
              <a:rPr lang="en-GB" altLang="en-US" dirty="0"/>
              <a:t>Number of lines in cache = undetermined</a:t>
            </a:r>
          </a:p>
          <a:p>
            <a:r>
              <a:rPr lang="en-GB" altLang="en-US" dirty="0"/>
              <a:t>Size of tag = s bits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en-US"/>
              <a:t>Set Associative Mapping</a:t>
            </a:r>
          </a:p>
        </p:txBody>
      </p:sp>
      <p:sp>
        <p:nvSpPr>
          <p:cNvPr id="80899" name="Rectangle 3"/>
          <p:cNvSpPr>
            <a:spLocks noGrp="1" noChangeArrowheads="1"/>
          </p:cNvSpPr>
          <p:nvPr>
            <p:ph type="body" idx="1"/>
          </p:nvPr>
        </p:nvSpPr>
        <p:spPr/>
        <p:txBody>
          <a:bodyPr/>
          <a:lstStyle/>
          <a:p>
            <a:r>
              <a:rPr lang="en-US" altLang="en-US"/>
              <a:t>Cache is divided into a number of sets</a:t>
            </a:r>
          </a:p>
          <a:p>
            <a:r>
              <a:rPr lang="en-US" altLang="en-US"/>
              <a:t>Each set contains a number of lines</a:t>
            </a:r>
          </a:p>
          <a:p>
            <a:r>
              <a:rPr lang="en-US" altLang="en-US"/>
              <a:t>A given block maps to any line in a given set</a:t>
            </a:r>
          </a:p>
          <a:p>
            <a:pPr lvl="1"/>
            <a:r>
              <a:rPr lang="en-US" altLang="en-US"/>
              <a:t>e.g. Block B can be in any line of set i</a:t>
            </a:r>
          </a:p>
          <a:p>
            <a:r>
              <a:rPr lang="en-US" altLang="en-US"/>
              <a:t>e.g. 2 lines per set</a:t>
            </a:r>
          </a:p>
          <a:p>
            <a:pPr lvl="1"/>
            <a:r>
              <a:rPr lang="en-US" altLang="en-US"/>
              <a:t>2 way associative mapping</a:t>
            </a:r>
          </a:p>
          <a:p>
            <a:pPr lvl="1"/>
            <a:r>
              <a:rPr lang="en-US" altLang="en-US"/>
              <a:t>A given block can be in one of 2 lines in only one set</a:t>
            </a:r>
          </a:p>
          <a:p>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en-US"/>
              <a:t>Set Associative Mapping</a:t>
            </a:r>
            <a:br>
              <a:rPr lang="en-US" altLang="en-US"/>
            </a:br>
            <a:r>
              <a:rPr lang="en-US" altLang="en-US"/>
              <a:t>Example</a:t>
            </a:r>
          </a:p>
        </p:txBody>
      </p:sp>
      <p:sp>
        <p:nvSpPr>
          <p:cNvPr id="82947" name="Rectangle 3"/>
          <p:cNvSpPr>
            <a:spLocks noGrp="1" noChangeArrowheads="1"/>
          </p:cNvSpPr>
          <p:nvPr>
            <p:ph type="body" idx="1"/>
          </p:nvPr>
        </p:nvSpPr>
        <p:spPr/>
        <p:txBody>
          <a:bodyPr/>
          <a:lstStyle/>
          <a:p>
            <a:r>
              <a:rPr lang="en-US" altLang="en-US"/>
              <a:t>13 bit set number</a:t>
            </a:r>
          </a:p>
          <a:p>
            <a:r>
              <a:rPr lang="en-US" altLang="en-US"/>
              <a:t>Block number in main memory is modulo 2</a:t>
            </a:r>
            <a:r>
              <a:rPr lang="en-US" altLang="en-US" baseline="30000"/>
              <a:t>13</a:t>
            </a:r>
            <a:r>
              <a:rPr lang="en-US" altLang="en-US"/>
              <a:t> </a:t>
            </a:r>
          </a:p>
          <a:p>
            <a:r>
              <a:rPr lang="en-US" altLang="en-US"/>
              <a:t>000000, 00A000, 00B000, 00C000 … map to same set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altLang="en-US" sz="2400"/>
              <a:t>Mapping From Main Memory to Cache:</a:t>
            </a:r>
            <a:br>
              <a:rPr lang="en-GB" altLang="en-US" sz="2400"/>
            </a:br>
            <a:r>
              <a:rPr lang="en-GB" altLang="en-US" sz="2400"/>
              <a:t>v Associative</a:t>
            </a:r>
          </a:p>
        </p:txBody>
      </p:sp>
      <p:pic>
        <p:nvPicPr>
          <p:cNvPr id="84995" name="Picture 5"/>
          <p:cNvPicPr>
            <a:picLocks noChangeAspect="1" noChangeArrowheads="1"/>
          </p:cNvPicPr>
          <p:nvPr/>
        </p:nvPicPr>
        <p:blipFill>
          <a:blip r:embed="rId2">
            <a:extLst>
              <a:ext uri="{28A0092B-C50C-407E-A947-70E740481C1C}">
                <a14:useLocalDpi xmlns:a14="http://schemas.microsoft.com/office/drawing/2010/main" val="0"/>
              </a:ext>
            </a:extLst>
          </a:blip>
          <a:srcRect b="11757"/>
          <a:stretch>
            <a:fillRect/>
          </a:stretch>
        </p:blipFill>
        <p:spPr bwMode="auto">
          <a:xfrm>
            <a:off x="1042988" y="1196975"/>
            <a:ext cx="7272337" cy="548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lstStyle/>
          <a:p>
            <a:r>
              <a:rPr lang="en-GB" altLang="en-US"/>
              <a:t>Unit of Transfer</a:t>
            </a:r>
          </a:p>
        </p:txBody>
      </p:sp>
      <p:sp>
        <p:nvSpPr>
          <p:cNvPr id="13315" name="Rectangle 5"/>
          <p:cNvSpPr>
            <a:spLocks noGrp="1" noChangeArrowheads="1"/>
          </p:cNvSpPr>
          <p:nvPr>
            <p:ph type="body" idx="1"/>
          </p:nvPr>
        </p:nvSpPr>
        <p:spPr/>
        <p:txBody>
          <a:bodyPr/>
          <a:lstStyle/>
          <a:p>
            <a:r>
              <a:rPr lang="en-GB" altLang="en-US" dirty="0"/>
              <a:t>Internal</a:t>
            </a:r>
          </a:p>
          <a:p>
            <a:pPr lvl="1"/>
            <a:r>
              <a:rPr lang="en-GB" altLang="en-US" dirty="0"/>
              <a:t>Usually governed by data bus width</a:t>
            </a:r>
          </a:p>
          <a:p>
            <a:r>
              <a:rPr lang="en-GB" altLang="en-US" dirty="0"/>
              <a:t>External</a:t>
            </a:r>
          </a:p>
          <a:p>
            <a:pPr lvl="1"/>
            <a:r>
              <a:rPr lang="en-GB" altLang="en-US" dirty="0"/>
              <a:t>Usually a block which is much larger than a word</a:t>
            </a:r>
          </a:p>
          <a:p>
            <a:r>
              <a:rPr lang="en-GB" altLang="en-US" dirty="0"/>
              <a:t>Addressable unit</a:t>
            </a:r>
          </a:p>
          <a:p>
            <a:pPr lvl="1"/>
            <a:r>
              <a:rPr lang="en-GB" altLang="en-US" dirty="0"/>
              <a:t>Smallest location which can be uniquely addressed</a:t>
            </a:r>
          </a:p>
          <a:p>
            <a:pPr lvl="1"/>
            <a:r>
              <a:rPr lang="en-GB" altLang="en-US" dirty="0"/>
              <a:t>Word internally</a:t>
            </a:r>
          </a:p>
          <a:p>
            <a:pPr lvl="1"/>
            <a:r>
              <a:rPr lang="en-GB" altLang="en-US" dirty="0"/>
              <a:t>Cluster on M$ disks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altLang="en-US" sz="2400"/>
              <a:t>Mapping From Main Memory to Cache:</a:t>
            </a:r>
            <a:br>
              <a:rPr lang="en-GB" altLang="en-US" sz="2400"/>
            </a:br>
            <a:r>
              <a:rPr lang="en-GB" altLang="en-US" sz="2400"/>
              <a:t>k-way Associative</a:t>
            </a:r>
          </a:p>
        </p:txBody>
      </p:sp>
      <p:pic>
        <p:nvPicPr>
          <p:cNvPr id="86019" name="Picture 4"/>
          <p:cNvPicPr>
            <a:picLocks noChangeAspect="1" noChangeArrowheads="1"/>
          </p:cNvPicPr>
          <p:nvPr/>
        </p:nvPicPr>
        <p:blipFill>
          <a:blip r:embed="rId2">
            <a:extLst>
              <a:ext uri="{28A0092B-C50C-407E-A947-70E740481C1C}">
                <a14:useLocalDpi xmlns:a14="http://schemas.microsoft.com/office/drawing/2010/main" val="0"/>
              </a:ext>
            </a:extLst>
          </a:blip>
          <a:srcRect b="9372"/>
          <a:stretch>
            <a:fillRect/>
          </a:stretch>
        </p:blipFill>
        <p:spPr bwMode="auto">
          <a:xfrm>
            <a:off x="34925" y="1851025"/>
            <a:ext cx="9050338"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en-US" i="1"/>
              <a:t>K-</a:t>
            </a:r>
            <a:r>
              <a:rPr lang="en-US" altLang="en-US"/>
              <a:t>Way Set Associative Cache Organization</a:t>
            </a:r>
          </a:p>
        </p:txBody>
      </p:sp>
      <p:pic>
        <p:nvPicPr>
          <p:cNvPr id="870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338" y="1125538"/>
            <a:ext cx="7991475" cy="559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en-US"/>
              <a:t>Set Associative Mapping</a:t>
            </a:r>
            <a:br>
              <a:rPr lang="en-US" altLang="en-US"/>
            </a:br>
            <a:r>
              <a:rPr lang="en-US" altLang="en-US"/>
              <a:t>Address Structure</a:t>
            </a:r>
          </a:p>
        </p:txBody>
      </p:sp>
      <p:sp>
        <p:nvSpPr>
          <p:cNvPr id="89091" name="Rectangle 3"/>
          <p:cNvSpPr>
            <a:spLocks noGrp="1" noChangeArrowheads="1"/>
          </p:cNvSpPr>
          <p:nvPr>
            <p:ph type="body" idx="1"/>
          </p:nvPr>
        </p:nvSpPr>
        <p:spPr>
          <a:xfrm>
            <a:off x="457200" y="2740025"/>
            <a:ext cx="8178800" cy="3965575"/>
          </a:xfrm>
        </p:spPr>
        <p:txBody>
          <a:bodyPr/>
          <a:lstStyle/>
          <a:p>
            <a:r>
              <a:rPr lang="en-US" altLang="en-US" dirty="0"/>
              <a:t>Use set field to determine cache set to look in</a:t>
            </a:r>
          </a:p>
          <a:p>
            <a:r>
              <a:rPr lang="en-US" altLang="en-US" dirty="0"/>
              <a:t>Compare tag field to see if we have a hit</a:t>
            </a:r>
          </a:p>
          <a:p>
            <a:r>
              <a:rPr lang="en-US" altLang="en-US" dirty="0" err="1"/>
              <a:t>e.g</a:t>
            </a:r>
            <a:endParaRPr lang="en-US" altLang="en-US" dirty="0"/>
          </a:p>
          <a:p>
            <a:pPr lvl="1"/>
            <a:r>
              <a:rPr lang="en-US" altLang="en-US" dirty="0"/>
              <a:t>Address	</a:t>
            </a:r>
            <a:r>
              <a:rPr lang="en-US" altLang="en-US" dirty="0" smtClean="0"/>
              <a:t>Tag</a:t>
            </a:r>
            <a:r>
              <a:rPr lang="en-US" altLang="en-US" dirty="0"/>
              <a:t>	Data		Set number</a:t>
            </a:r>
          </a:p>
          <a:p>
            <a:pPr lvl="1"/>
            <a:r>
              <a:rPr lang="en-US" altLang="en-US" dirty="0"/>
              <a:t>1FF 7FFC	1FF	12345678	1FFF</a:t>
            </a:r>
          </a:p>
          <a:p>
            <a:pPr lvl="1"/>
            <a:r>
              <a:rPr lang="en-US" altLang="en-US" dirty="0"/>
              <a:t>001 7FFC	001	11223344	1FFF</a:t>
            </a:r>
          </a:p>
          <a:p>
            <a:endParaRPr lang="en-US" altLang="en-US" dirty="0"/>
          </a:p>
        </p:txBody>
      </p:sp>
      <p:grpSp>
        <p:nvGrpSpPr>
          <p:cNvPr id="89092" name="Group 11"/>
          <p:cNvGrpSpPr>
            <a:grpSpLocks/>
          </p:cNvGrpSpPr>
          <p:nvPr/>
        </p:nvGrpSpPr>
        <p:grpSpPr bwMode="auto">
          <a:xfrm>
            <a:off x="304800" y="1447800"/>
            <a:ext cx="8612188" cy="838200"/>
            <a:chOff x="192" y="912"/>
            <a:chExt cx="5425" cy="528"/>
          </a:xfrm>
        </p:grpSpPr>
        <p:sp>
          <p:nvSpPr>
            <p:cNvPr id="89093" name="Rectangle 4"/>
            <p:cNvSpPr>
              <a:spLocks noChangeArrowheads="1"/>
            </p:cNvSpPr>
            <p:nvPr/>
          </p:nvSpPr>
          <p:spPr bwMode="auto">
            <a:xfrm>
              <a:off x="192" y="912"/>
              <a:ext cx="5425" cy="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GB" altLang="en-US"/>
            </a:p>
          </p:txBody>
        </p:sp>
        <p:sp>
          <p:nvSpPr>
            <p:cNvPr id="89094" name="Line 5"/>
            <p:cNvSpPr>
              <a:spLocks noChangeShapeType="1"/>
            </p:cNvSpPr>
            <p:nvPr/>
          </p:nvSpPr>
          <p:spPr bwMode="auto">
            <a:xfrm>
              <a:off x="1632" y="912"/>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89095" name="Line 6"/>
            <p:cNvSpPr>
              <a:spLocks noChangeShapeType="1"/>
            </p:cNvSpPr>
            <p:nvPr/>
          </p:nvSpPr>
          <p:spPr bwMode="auto">
            <a:xfrm>
              <a:off x="5040" y="912"/>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89096" name="Text Box 8"/>
            <p:cNvSpPr txBox="1">
              <a:spLocks noChangeArrowheads="1"/>
            </p:cNvSpPr>
            <p:nvPr/>
          </p:nvSpPr>
          <p:spPr bwMode="auto">
            <a:xfrm>
              <a:off x="374" y="1034"/>
              <a:ext cx="8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Tag  9 bit</a:t>
              </a:r>
            </a:p>
          </p:txBody>
        </p:sp>
        <p:sp>
          <p:nvSpPr>
            <p:cNvPr id="89097" name="Text Box 9"/>
            <p:cNvSpPr txBox="1">
              <a:spLocks noChangeArrowheads="1"/>
            </p:cNvSpPr>
            <p:nvPr/>
          </p:nvSpPr>
          <p:spPr bwMode="auto">
            <a:xfrm>
              <a:off x="2832" y="1056"/>
              <a:ext cx="8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Set  13 bit</a:t>
              </a:r>
            </a:p>
          </p:txBody>
        </p:sp>
        <p:sp>
          <p:nvSpPr>
            <p:cNvPr id="89098" name="Text Box 10"/>
            <p:cNvSpPr txBox="1">
              <a:spLocks noChangeArrowheads="1"/>
            </p:cNvSpPr>
            <p:nvPr/>
          </p:nvSpPr>
          <p:spPr bwMode="auto">
            <a:xfrm>
              <a:off x="5040" y="912"/>
              <a:ext cx="55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Word</a:t>
              </a:r>
            </a:p>
            <a:p>
              <a:r>
                <a:rPr lang="en-US" altLang="en-US"/>
                <a:t>2 bit</a:t>
              </a: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06400" y="115888"/>
            <a:ext cx="8204200" cy="838200"/>
          </a:xfrm>
        </p:spPr>
        <p:txBody>
          <a:bodyPr/>
          <a:lstStyle/>
          <a:p>
            <a:r>
              <a:rPr lang="en-US" altLang="en-US"/>
              <a:t>Two Way Set Associative Mapping Example</a:t>
            </a:r>
          </a:p>
        </p:txBody>
      </p:sp>
      <p:pic>
        <p:nvPicPr>
          <p:cNvPr id="9113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 y="1204913"/>
            <a:ext cx="7208838" cy="546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4"/>
          <p:cNvSpPr>
            <a:spLocks noGrp="1" noChangeArrowheads="1"/>
          </p:cNvSpPr>
          <p:nvPr>
            <p:ph type="title"/>
          </p:nvPr>
        </p:nvSpPr>
        <p:spPr/>
        <p:txBody>
          <a:bodyPr/>
          <a:lstStyle/>
          <a:p>
            <a:r>
              <a:rPr lang="en-GB" altLang="en-US"/>
              <a:t>Set Associative Mapping Summary</a:t>
            </a:r>
          </a:p>
        </p:txBody>
      </p:sp>
      <p:sp>
        <p:nvSpPr>
          <p:cNvPr id="93187" name="Rectangle 5"/>
          <p:cNvSpPr>
            <a:spLocks noGrp="1" noChangeArrowheads="1"/>
          </p:cNvSpPr>
          <p:nvPr>
            <p:ph type="body" idx="1"/>
          </p:nvPr>
        </p:nvSpPr>
        <p:spPr/>
        <p:txBody>
          <a:bodyPr/>
          <a:lstStyle/>
          <a:p>
            <a:r>
              <a:rPr lang="en-GB" altLang="en-US" dirty="0"/>
              <a:t>Address length = (s + w) bits</a:t>
            </a:r>
          </a:p>
          <a:p>
            <a:r>
              <a:rPr lang="en-GB" altLang="en-US" dirty="0"/>
              <a:t>Number of addressable units = 2</a:t>
            </a:r>
            <a:r>
              <a:rPr lang="en-GB" altLang="en-US" baseline="30000" dirty="0"/>
              <a:t>s+w</a:t>
            </a:r>
            <a:r>
              <a:rPr lang="en-GB" altLang="en-US" dirty="0"/>
              <a:t> words or bytes</a:t>
            </a:r>
          </a:p>
          <a:p>
            <a:r>
              <a:rPr lang="en-GB" altLang="en-US" dirty="0"/>
              <a:t>Block size = line size = 2</a:t>
            </a:r>
            <a:r>
              <a:rPr lang="en-GB" altLang="en-US" baseline="30000" dirty="0"/>
              <a:t>w</a:t>
            </a:r>
            <a:r>
              <a:rPr lang="en-GB" altLang="en-US" dirty="0"/>
              <a:t> words or bytes</a:t>
            </a:r>
          </a:p>
          <a:p>
            <a:r>
              <a:rPr lang="en-GB" altLang="en-US" dirty="0"/>
              <a:t>Number of blocks in main memory = 2</a:t>
            </a:r>
            <a:r>
              <a:rPr lang="en-GB" altLang="en-US" baseline="30000" dirty="0"/>
              <a:t>d</a:t>
            </a:r>
          </a:p>
          <a:p>
            <a:r>
              <a:rPr lang="en-GB" altLang="en-US" dirty="0"/>
              <a:t>Number of lines in set = k</a:t>
            </a:r>
          </a:p>
          <a:p>
            <a:r>
              <a:rPr lang="en-GB" altLang="en-US" dirty="0"/>
              <a:t>Number of sets = v = 2</a:t>
            </a:r>
            <a:r>
              <a:rPr lang="en-GB" altLang="en-US" baseline="30000" dirty="0"/>
              <a:t>d</a:t>
            </a:r>
          </a:p>
          <a:p>
            <a:r>
              <a:rPr lang="en-GB" altLang="en-US" dirty="0"/>
              <a:t>Number of lines in cache = </a:t>
            </a:r>
            <a:r>
              <a:rPr lang="en-GB" altLang="en-US" dirty="0" err="1"/>
              <a:t>kv</a:t>
            </a:r>
            <a:r>
              <a:rPr lang="en-GB" altLang="en-US" dirty="0"/>
              <a:t> = k * 2</a:t>
            </a:r>
            <a:r>
              <a:rPr lang="en-GB" altLang="en-US" baseline="30000" dirty="0"/>
              <a:t>d</a:t>
            </a:r>
          </a:p>
          <a:p>
            <a:r>
              <a:rPr lang="en-GB" altLang="en-US" dirty="0"/>
              <a:t>Size of tag = (s – d) bits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GB" altLang="en-US" sz="2400"/>
              <a:t>Direct and Set Associative Cache </a:t>
            </a:r>
            <a:br>
              <a:rPr lang="en-GB" altLang="en-US" sz="2400"/>
            </a:br>
            <a:r>
              <a:rPr lang="en-GB" altLang="en-US" sz="2400"/>
              <a:t>Performance Differences</a:t>
            </a:r>
          </a:p>
        </p:txBody>
      </p:sp>
      <p:sp>
        <p:nvSpPr>
          <p:cNvPr id="94211" name="Rectangle 3"/>
          <p:cNvSpPr>
            <a:spLocks noGrp="1" noChangeArrowheads="1"/>
          </p:cNvSpPr>
          <p:nvPr>
            <p:ph type="body" idx="1"/>
          </p:nvPr>
        </p:nvSpPr>
        <p:spPr/>
        <p:txBody>
          <a:bodyPr/>
          <a:lstStyle/>
          <a:p>
            <a:r>
              <a:rPr lang="en-GB" altLang="en-US"/>
              <a:t>Significant up to at least 64kB for 2-way</a:t>
            </a:r>
          </a:p>
          <a:p>
            <a:r>
              <a:rPr lang="en-GB" altLang="en-US"/>
              <a:t>Difference between 2-way and 4-way at 4kB much less than 4kB to 8kB</a:t>
            </a:r>
          </a:p>
          <a:p>
            <a:r>
              <a:rPr lang="en-GB" altLang="en-US"/>
              <a:t>Cache complexity increases with associativity</a:t>
            </a:r>
          </a:p>
          <a:p>
            <a:r>
              <a:rPr lang="en-GB" altLang="en-US"/>
              <a:t>Not justified against increasing cache to 8kB or 16kB</a:t>
            </a:r>
          </a:p>
          <a:p>
            <a:r>
              <a:rPr lang="en-GB" altLang="en-US"/>
              <a:t>Above 32kB gives no improvement</a:t>
            </a:r>
          </a:p>
          <a:p>
            <a:r>
              <a:rPr lang="en-GB" altLang="en-US"/>
              <a:t>(simulation results)</a:t>
            </a:r>
          </a:p>
          <a:p>
            <a:endParaRPr lang="en-GB" altLang="en-US"/>
          </a:p>
          <a:p>
            <a:endParaRPr lang="en-GB"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GB" altLang="en-US" sz="2400"/>
              <a:t>Figure 4.16 </a:t>
            </a:r>
            <a:br>
              <a:rPr lang="en-GB" altLang="en-US" sz="2400"/>
            </a:br>
            <a:r>
              <a:rPr lang="en-GB" altLang="en-US" sz="2400"/>
              <a:t>Varying Associativity over Cache Size</a:t>
            </a:r>
          </a:p>
        </p:txBody>
      </p:sp>
      <p:graphicFrame>
        <p:nvGraphicFramePr>
          <p:cNvPr id="95235" name="Object 15"/>
          <p:cNvGraphicFramePr>
            <a:graphicFrameLocks noGrp="1" noChangeAspect="1"/>
          </p:cNvGraphicFramePr>
          <p:nvPr>
            <p:ph idx="1"/>
          </p:nvPr>
        </p:nvGraphicFramePr>
        <p:xfrm>
          <a:off x="457200" y="1066800"/>
          <a:ext cx="8178800" cy="5637213"/>
        </p:xfrm>
        <a:graphic>
          <a:graphicData uri="http://schemas.openxmlformats.org/presentationml/2006/ole">
            <mc:AlternateContent xmlns:mc="http://schemas.openxmlformats.org/markup-compatibility/2006">
              <mc:Choice xmlns:v="urn:schemas-microsoft-com:vml" Requires="v">
                <p:oleObj spid="_x0000_s95243" name="Chart" r:id="rId3" imgW="8181857" imgH="5638800" progId="MSGraph.Chart.8">
                  <p:embed followColorScheme="full"/>
                </p:oleObj>
              </mc:Choice>
              <mc:Fallback>
                <p:oleObj name="Chart" r:id="rId3" imgW="8181857" imgH="5638800" progId="MSGraph.Chart.8">
                  <p:embed followColorScheme="full"/>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066800"/>
                        <a:ext cx="8178800" cy="5637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a:t>Replacement Algorithms (1)</a:t>
            </a:r>
            <a:br>
              <a:rPr lang="en-US" altLang="en-US"/>
            </a:br>
            <a:r>
              <a:rPr lang="en-US" altLang="en-US"/>
              <a:t>Direct mapping</a:t>
            </a:r>
          </a:p>
        </p:txBody>
      </p:sp>
      <p:sp>
        <p:nvSpPr>
          <p:cNvPr id="96259" name="Rectangle 3"/>
          <p:cNvSpPr>
            <a:spLocks noGrp="1" noChangeArrowheads="1"/>
          </p:cNvSpPr>
          <p:nvPr>
            <p:ph type="body" idx="1"/>
          </p:nvPr>
        </p:nvSpPr>
        <p:spPr/>
        <p:txBody>
          <a:bodyPr/>
          <a:lstStyle/>
          <a:p>
            <a:r>
              <a:rPr lang="en-US" altLang="en-US"/>
              <a:t>No choice</a:t>
            </a:r>
          </a:p>
          <a:p>
            <a:r>
              <a:rPr lang="en-US" altLang="en-US"/>
              <a:t>Each block only maps to one line</a:t>
            </a:r>
          </a:p>
          <a:p>
            <a:r>
              <a:rPr lang="en-US" altLang="en-US"/>
              <a:t>Replace that line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p:cNvSpPr>
            <a:spLocks noGrp="1" noChangeArrowheads="1"/>
          </p:cNvSpPr>
          <p:nvPr>
            <p:ph type="title"/>
          </p:nvPr>
        </p:nvSpPr>
        <p:spPr/>
        <p:txBody>
          <a:bodyPr/>
          <a:lstStyle/>
          <a:p>
            <a:r>
              <a:rPr lang="en-US" altLang="en-US"/>
              <a:t>Replacement Algorithms (2)</a:t>
            </a:r>
            <a:br>
              <a:rPr lang="en-US" altLang="en-US"/>
            </a:br>
            <a:r>
              <a:rPr lang="en-US" altLang="en-US"/>
              <a:t>Associative &amp; Set Associative</a:t>
            </a:r>
          </a:p>
        </p:txBody>
      </p:sp>
      <p:sp>
        <p:nvSpPr>
          <p:cNvPr id="98307" name="Rectangle 5"/>
          <p:cNvSpPr>
            <a:spLocks noGrp="1" noChangeArrowheads="1"/>
          </p:cNvSpPr>
          <p:nvPr>
            <p:ph type="body" idx="1"/>
          </p:nvPr>
        </p:nvSpPr>
        <p:spPr/>
        <p:txBody>
          <a:bodyPr/>
          <a:lstStyle/>
          <a:p>
            <a:r>
              <a:rPr lang="en-US" altLang="en-US"/>
              <a:t>Hardware implemented algorithm (speed)</a:t>
            </a:r>
          </a:p>
          <a:p>
            <a:r>
              <a:rPr lang="en-US" altLang="en-US"/>
              <a:t>Least Recently used (LRU)</a:t>
            </a:r>
          </a:p>
          <a:p>
            <a:r>
              <a:rPr lang="en-US" altLang="en-US"/>
              <a:t>e.g. in 2 way set associative</a:t>
            </a:r>
          </a:p>
          <a:p>
            <a:pPr lvl="1"/>
            <a:r>
              <a:rPr lang="en-US" altLang="en-US"/>
              <a:t>Which of the 2 block is lru?</a:t>
            </a:r>
          </a:p>
          <a:p>
            <a:r>
              <a:rPr lang="en-US" altLang="en-US"/>
              <a:t>First in first out (FIFO)</a:t>
            </a:r>
          </a:p>
          <a:p>
            <a:pPr lvl="1"/>
            <a:r>
              <a:rPr lang="en-US" altLang="en-US"/>
              <a:t>replace block that has been in cache longest</a:t>
            </a:r>
          </a:p>
          <a:p>
            <a:r>
              <a:rPr lang="en-US" altLang="en-US"/>
              <a:t>Least frequently used</a:t>
            </a:r>
          </a:p>
          <a:p>
            <a:pPr lvl="1"/>
            <a:r>
              <a:rPr lang="en-US" altLang="en-US"/>
              <a:t>replace block which has had fewest hits</a:t>
            </a:r>
          </a:p>
          <a:p>
            <a:r>
              <a:rPr lang="en-US" altLang="en-US"/>
              <a:t>Random</a:t>
            </a:r>
          </a:p>
          <a:p>
            <a:endParaRPr lang="en-US"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en-US"/>
              <a:t>Write Policy</a:t>
            </a:r>
          </a:p>
        </p:txBody>
      </p:sp>
      <p:sp>
        <p:nvSpPr>
          <p:cNvPr id="100355" name="Rectangle 3"/>
          <p:cNvSpPr>
            <a:spLocks noGrp="1" noChangeArrowheads="1"/>
          </p:cNvSpPr>
          <p:nvPr>
            <p:ph type="body" idx="1"/>
          </p:nvPr>
        </p:nvSpPr>
        <p:spPr/>
        <p:txBody>
          <a:bodyPr/>
          <a:lstStyle/>
          <a:p>
            <a:r>
              <a:rPr lang="en-US" altLang="en-US"/>
              <a:t>Must not overwrite a cache block unless main memory is up to date</a:t>
            </a:r>
          </a:p>
          <a:p>
            <a:r>
              <a:rPr lang="en-US" altLang="en-US"/>
              <a:t>Multiple CPUs may have individual caches</a:t>
            </a:r>
          </a:p>
          <a:p>
            <a:r>
              <a:rPr lang="en-US" altLang="en-US"/>
              <a:t>I/O may address main memory directly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altLang="en-US" smtClean="0"/>
              <a:t>Characteristics</a:t>
            </a:r>
          </a:p>
        </p:txBody>
      </p:sp>
      <p:sp>
        <p:nvSpPr>
          <p:cNvPr id="7171" name="Rectangle 3"/>
          <p:cNvSpPr>
            <a:spLocks noGrp="1" noChangeArrowheads="1"/>
          </p:cNvSpPr>
          <p:nvPr>
            <p:ph type="body" idx="1"/>
          </p:nvPr>
        </p:nvSpPr>
        <p:spPr/>
        <p:txBody>
          <a:bodyPr/>
          <a:lstStyle/>
          <a:p>
            <a:r>
              <a:rPr lang="en-GB" altLang="en-US" smtClean="0"/>
              <a:t>Location</a:t>
            </a:r>
          </a:p>
          <a:p>
            <a:pPr lvl="1"/>
            <a:r>
              <a:rPr lang="en-MY" altLang="en-US" sz="1800" smtClean="0"/>
              <a:t>Refers to whether memory is internal and external to the computer</a:t>
            </a:r>
          </a:p>
          <a:p>
            <a:pPr lvl="1"/>
            <a:r>
              <a:rPr lang="en-MY" altLang="en-US" sz="1800" smtClean="0"/>
              <a:t> Internal memory is often equated with main memory</a:t>
            </a:r>
          </a:p>
          <a:p>
            <a:pPr lvl="1"/>
            <a:r>
              <a:rPr lang="en-MY" altLang="en-US" sz="1800" smtClean="0"/>
              <a:t> Processor requires its own local memory, in the form of registers</a:t>
            </a:r>
          </a:p>
          <a:p>
            <a:pPr lvl="1"/>
            <a:r>
              <a:rPr lang="en-MY" altLang="en-US" sz="1800" smtClean="0"/>
              <a:t> Cache is another form of internal memory</a:t>
            </a:r>
          </a:p>
          <a:p>
            <a:pPr lvl="1"/>
            <a:r>
              <a:rPr lang="en-MY" altLang="en-US" sz="1800" smtClean="0"/>
              <a:t> External memory consists of peripheral storage devices that are</a:t>
            </a:r>
          </a:p>
          <a:p>
            <a:pPr lvl="1"/>
            <a:r>
              <a:rPr lang="en-MY" altLang="en-US" sz="1800" smtClean="0"/>
              <a:t>accessible to the processor via I/O controllers</a:t>
            </a:r>
            <a:endParaRPr lang="en-GB" altLang="en-US" sz="1800" smtClean="0"/>
          </a:p>
          <a:p>
            <a:r>
              <a:rPr lang="en-GB" altLang="en-US" smtClean="0"/>
              <a:t>Capacity</a:t>
            </a:r>
          </a:p>
          <a:p>
            <a:pPr lvl="1"/>
            <a:r>
              <a:rPr lang="en-MY" altLang="en-US" sz="1800" smtClean="0"/>
              <a:t>Memory is typically expressed in terms of bytes</a:t>
            </a:r>
            <a:endParaRPr lang="en-GB" altLang="en-US" sz="1800" smtClean="0"/>
          </a:p>
          <a:p>
            <a:r>
              <a:rPr lang="en-GB" altLang="en-US" smtClean="0"/>
              <a:t>Unit of transfer</a:t>
            </a:r>
          </a:p>
          <a:p>
            <a:pPr lvl="1"/>
            <a:r>
              <a:rPr lang="en-MY" altLang="en-US" sz="1800" smtClean="0"/>
              <a:t>For internal memory the unit of transfer is equal to the number of</a:t>
            </a:r>
          </a:p>
          <a:p>
            <a:pPr lvl="1"/>
            <a:r>
              <a:rPr lang="en-MY" altLang="en-US" sz="1800" smtClean="0"/>
              <a:t>electrical lines into and out of the memory module</a:t>
            </a:r>
            <a:endParaRPr lang="en-GB" altLang="en-US" sz="1800" smtClean="0"/>
          </a:p>
        </p:txBody>
      </p:sp>
    </p:spTree>
    <p:extLst>
      <p:ext uri="{BB962C8B-B14F-4D97-AF65-F5344CB8AC3E}">
        <p14:creationId xmlns:p14="http://schemas.microsoft.com/office/powerpoint/2010/main" val="14026315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en-US"/>
              <a:t>Write through</a:t>
            </a:r>
          </a:p>
        </p:txBody>
      </p:sp>
      <p:sp>
        <p:nvSpPr>
          <p:cNvPr id="102403" name="Rectangle 3"/>
          <p:cNvSpPr>
            <a:spLocks noGrp="1" noChangeArrowheads="1"/>
          </p:cNvSpPr>
          <p:nvPr>
            <p:ph type="body" idx="1"/>
          </p:nvPr>
        </p:nvSpPr>
        <p:spPr/>
        <p:txBody>
          <a:bodyPr/>
          <a:lstStyle/>
          <a:p>
            <a:r>
              <a:rPr lang="en-US" altLang="en-US"/>
              <a:t>All writes go to main memory as well as cache</a:t>
            </a:r>
          </a:p>
          <a:p>
            <a:r>
              <a:rPr lang="en-US" altLang="en-US"/>
              <a:t>Multiple CPUs can monitor main memory traffic to keep local (to CPU) cache up to date</a:t>
            </a:r>
          </a:p>
          <a:p>
            <a:r>
              <a:rPr lang="en-US" altLang="en-US"/>
              <a:t>Lots of traffic</a:t>
            </a:r>
          </a:p>
          <a:p>
            <a:r>
              <a:rPr lang="en-US" altLang="en-US"/>
              <a:t>Slows down writes</a:t>
            </a:r>
          </a:p>
          <a:p>
            <a:endParaRPr lang="en-US" altLang="en-US"/>
          </a:p>
          <a:p>
            <a:r>
              <a:rPr lang="en-US" altLang="en-US"/>
              <a:t>Remember bogus write through caches!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en-US"/>
              <a:t>Write back</a:t>
            </a:r>
          </a:p>
        </p:txBody>
      </p:sp>
      <p:sp>
        <p:nvSpPr>
          <p:cNvPr id="104451" name="Rectangle 3"/>
          <p:cNvSpPr>
            <a:spLocks noGrp="1" noChangeArrowheads="1"/>
          </p:cNvSpPr>
          <p:nvPr>
            <p:ph type="body" idx="1"/>
          </p:nvPr>
        </p:nvSpPr>
        <p:spPr/>
        <p:txBody>
          <a:bodyPr/>
          <a:lstStyle/>
          <a:p>
            <a:r>
              <a:rPr lang="en-US" altLang="en-US"/>
              <a:t>Updates initially made in cache only</a:t>
            </a:r>
          </a:p>
          <a:p>
            <a:r>
              <a:rPr lang="en-US" altLang="en-US"/>
              <a:t>Update bit for cache slot is set when update occurs</a:t>
            </a:r>
          </a:p>
          <a:p>
            <a:r>
              <a:rPr lang="en-US" altLang="en-US"/>
              <a:t>If block is to be replaced, write to main memory only if update bit is set</a:t>
            </a:r>
          </a:p>
          <a:p>
            <a:r>
              <a:rPr lang="en-US" altLang="en-US"/>
              <a:t>Other caches get out of sync</a:t>
            </a:r>
          </a:p>
          <a:p>
            <a:r>
              <a:rPr lang="en-US" altLang="en-US"/>
              <a:t>I/O must access main memory through cache</a:t>
            </a:r>
          </a:p>
          <a:p>
            <a:r>
              <a:rPr lang="en-US" altLang="en-US"/>
              <a:t>N.B. 15% of memory references are writes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GB" altLang="en-US"/>
              <a:t>Line Size</a:t>
            </a:r>
          </a:p>
        </p:txBody>
      </p:sp>
      <p:sp>
        <p:nvSpPr>
          <p:cNvPr id="106499" name="Rectangle 3"/>
          <p:cNvSpPr>
            <a:spLocks noGrp="1" noChangeArrowheads="1"/>
          </p:cNvSpPr>
          <p:nvPr>
            <p:ph type="body" idx="1"/>
          </p:nvPr>
        </p:nvSpPr>
        <p:spPr/>
        <p:txBody>
          <a:bodyPr/>
          <a:lstStyle/>
          <a:p>
            <a:pPr>
              <a:lnSpc>
                <a:spcPct val="80000"/>
              </a:lnSpc>
            </a:pPr>
            <a:r>
              <a:rPr lang="en-GB" altLang="en-US" sz="2400"/>
              <a:t>Retrieve not only desired word but a number of adjacent words as well</a:t>
            </a:r>
          </a:p>
          <a:p>
            <a:pPr>
              <a:lnSpc>
                <a:spcPct val="80000"/>
              </a:lnSpc>
            </a:pPr>
            <a:r>
              <a:rPr lang="en-GB" altLang="en-US" sz="2400"/>
              <a:t>Increased block size will increase hit ratio at first</a:t>
            </a:r>
          </a:p>
          <a:p>
            <a:pPr lvl="1">
              <a:lnSpc>
                <a:spcPct val="80000"/>
              </a:lnSpc>
            </a:pPr>
            <a:r>
              <a:rPr lang="en-GB" altLang="en-US" sz="2000"/>
              <a:t>the principle of locality</a:t>
            </a:r>
          </a:p>
          <a:p>
            <a:pPr>
              <a:lnSpc>
                <a:spcPct val="80000"/>
              </a:lnSpc>
            </a:pPr>
            <a:r>
              <a:rPr lang="en-GB" altLang="en-US" sz="2400"/>
              <a:t>Hit ratio will decreases as block becomes even bigger</a:t>
            </a:r>
          </a:p>
          <a:p>
            <a:pPr lvl="1">
              <a:lnSpc>
                <a:spcPct val="80000"/>
              </a:lnSpc>
            </a:pPr>
            <a:r>
              <a:rPr lang="en-GB" altLang="en-US" sz="2000"/>
              <a:t>Probability of using newly fetched information becomes less than probability of reusing replaced</a:t>
            </a:r>
          </a:p>
          <a:p>
            <a:pPr>
              <a:lnSpc>
                <a:spcPct val="80000"/>
              </a:lnSpc>
            </a:pPr>
            <a:r>
              <a:rPr lang="en-GB" altLang="en-US" sz="2400"/>
              <a:t>Larger blocks </a:t>
            </a:r>
          </a:p>
          <a:p>
            <a:pPr lvl="1">
              <a:lnSpc>
                <a:spcPct val="80000"/>
              </a:lnSpc>
            </a:pPr>
            <a:r>
              <a:rPr lang="en-GB" altLang="en-US" sz="2000"/>
              <a:t>Reduce number of blocks that fit in cache</a:t>
            </a:r>
          </a:p>
          <a:p>
            <a:pPr lvl="1">
              <a:lnSpc>
                <a:spcPct val="80000"/>
              </a:lnSpc>
            </a:pPr>
            <a:r>
              <a:rPr lang="en-GB" altLang="en-US" sz="2000"/>
              <a:t>Data overwritten shortly after being fetched</a:t>
            </a:r>
          </a:p>
          <a:p>
            <a:pPr lvl="1">
              <a:lnSpc>
                <a:spcPct val="80000"/>
              </a:lnSpc>
            </a:pPr>
            <a:r>
              <a:rPr lang="en-GB" altLang="en-US" sz="2000"/>
              <a:t>Each additional word is less local so less likely to be needed</a:t>
            </a:r>
          </a:p>
          <a:p>
            <a:pPr>
              <a:lnSpc>
                <a:spcPct val="80000"/>
              </a:lnSpc>
            </a:pPr>
            <a:r>
              <a:rPr lang="en-GB" altLang="en-US" sz="2400"/>
              <a:t>No definitive optimum value has been found</a:t>
            </a:r>
          </a:p>
          <a:p>
            <a:pPr>
              <a:lnSpc>
                <a:spcPct val="80000"/>
              </a:lnSpc>
            </a:pPr>
            <a:r>
              <a:rPr lang="en-GB" altLang="en-US" sz="2400"/>
              <a:t>8 to 64 bytes seems reasonable</a:t>
            </a:r>
          </a:p>
          <a:p>
            <a:pPr>
              <a:lnSpc>
                <a:spcPct val="80000"/>
              </a:lnSpc>
            </a:pPr>
            <a:r>
              <a:rPr lang="en-GB" altLang="en-US" sz="2400"/>
              <a:t>For HPC systems, 64- and 128-byte most common</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altLang="en-US"/>
              <a:t>Multilevel Caches</a:t>
            </a:r>
          </a:p>
        </p:txBody>
      </p:sp>
      <p:sp>
        <p:nvSpPr>
          <p:cNvPr id="107523" name="Rectangle 3"/>
          <p:cNvSpPr>
            <a:spLocks noGrp="1" noChangeArrowheads="1"/>
          </p:cNvSpPr>
          <p:nvPr>
            <p:ph type="body" idx="1"/>
          </p:nvPr>
        </p:nvSpPr>
        <p:spPr/>
        <p:txBody>
          <a:bodyPr/>
          <a:lstStyle/>
          <a:p>
            <a:r>
              <a:rPr lang="en-GB" altLang="en-US"/>
              <a:t>High logic density enables caches on chip</a:t>
            </a:r>
          </a:p>
          <a:p>
            <a:pPr lvl="1"/>
            <a:r>
              <a:rPr lang="en-GB" altLang="en-US"/>
              <a:t>Faster than bus access</a:t>
            </a:r>
          </a:p>
          <a:p>
            <a:pPr lvl="1"/>
            <a:r>
              <a:rPr lang="en-GB" altLang="en-US"/>
              <a:t>Frees bus for other transfers</a:t>
            </a:r>
          </a:p>
          <a:p>
            <a:r>
              <a:rPr lang="en-GB" altLang="en-US"/>
              <a:t>Common to use both on and off chip cache</a:t>
            </a:r>
          </a:p>
          <a:p>
            <a:pPr lvl="1"/>
            <a:r>
              <a:rPr lang="en-GB" altLang="en-US"/>
              <a:t>L1 on chip, L2 off chip in static RAM</a:t>
            </a:r>
          </a:p>
          <a:p>
            <a:pPr lvl="1"/>
            <a:r>
              <a:rPr lang="en-GB" altLang="en-US"/>
              <a:t>L2 access much faster than DRAM or ROM</a:t>
            </a:r>
          </a:p>
          <a:p>
            <a:pPr lvl="1"/>
            <a:r>
              <a:rPr lang="en-GB" altLang="en-US"/>
              <a:t>L2 often uses separate data path</a:t>
            </a:r>
          </a:p>
          <a:p>
            <a:pPr lvl="1"/>
            <a:r>
              <a:rPr lang="en-GB" altLang="en-US"/>
              <a:t>L2 may now be on chip</a:t>
            </a:r>
          </a:p>
          <a:p>
            <a:pPr lvl="1"/>
            <a:r>
              <a:rPr lang="en-GB" altLang="en-US"/>
              <a:t>Resulting in L3 cache</a:t>
            </a:r>
          </a:p>
          <a:p>
            <a:pPr lvl="2"/>
            <a:r>
              <a:rPr lang="en-GB" altLang="en-US"/>
              <a:t>Bus access or now on chip…</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GB" altLang="en-US" sz="2400"/>
              <a:t>Hit Ratio (L1 &amp; L2)</a:t>
            </a:r>
            <a:br>
              <a:rPr lang="en-GB" altLang="en-US" sz="2400"/>
            </a:br>
            <a:r>
              <a:rPr lang="en-GB" altLang="en-US" sz="2400"/>
              <a:t>For 8 kbytes and 16 kbyte L1</a:t>
            </a:r>
          </a:p>
        </p:txBody>
      </p:sp>
      <p:pic>
        <p:nvPicPr>
          <p:cNvPr id="108547" name="Picture 4"/>
          <p:cNvPicPr>
            <a:picLocks noChangeAspect="1" noChangeArrowheads="1"/>
          </p:cNvPicPr>
          <p:nvPr/>
        </p:nvPicPr>
        <p:blipFill>
          <a:blip r:embed="rId2">
            <a:extLst>
              <a:ext uri="{28A0092B-C50C-407E-A947-70E740481C1C}">
                <a14:useLocalDpi xmlns:a14="http://schemas.microsoft.com/office/drawing/2010/main" val="0"/>
              </a:ext>
            </a:extLst>
          </a:blip>
          <a:srcRect b="15190"/>
          <a:stretch>
            <a:fillRect/>
          </a:stretch>
        </p:blipFill>
        <p:spPr bwMode="auto">
          <a:xfrm>
            <a:off x="900113" y="1100138"/>
            <a:ext cx="7164387" cy="575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GB" altLang="en-US"/>
              <a:t>Unified v Split Caches</a:t>
            </a:r>
          </a:p>
        </p:txBody>
      </p:sp>
      <p:sp>
        <p:nvSpPr>
          <p:cNvPr id="109571" name="Rectangle 3"/>
          <p:cNvSpPr>
            <a:spLocks noGrp="1" noChangeArrowheads="1"/>
          </p:cNvSpPr>
          <p:nvPr>
            <p:ph type="body" idx="1"/>
          </p:nvPr>
        </p:nvSpPr>
        <p:spPr/>
        <p:txBody>
          <a:bodyPr/>
          <a:lstStyle/>
          <a:p>
            <a:r>
              <a:rPr lang="en-GB" altLang="en-US"/>
              <a:t>One cache for data and instructions or two, one for data and one for instructions</a:t>
            </a:r>
          </a:p>
          <a:p>
            <a:r>
              <a:rPr lang="en-GB" altLang="en-US"/>
              <a:t>Advantages of unified cache</a:t>
            </a:r>
          </a:p>
          <a:p>
            <a:pPr lvl="1"/>
            <a:r>
              <a:rPr lang="en-GB" altLang="en-US"/>
              <a:t>Higher hit rate</a:t>
            </a:r>
          </a:p>
          <a:p>
            <a:pPr lvl="2"/>
            <a:r>
              <a:rPr lang="en-GB" altLang="en-US"/>
              <a:t>Balances load of instruction and data fetch</a:t>
            </a:r>
          </a:p>
          <a:p>
            <a:pPr lvl="2"/>
            <a:r>
              <a:rPr lang="en-GB" altLang="en-US"/>
              <a:t>Only one cache to design &amp; implement</a:t>
            </a:r>
          </a:p>
          <a:p>
            <a:r>
              <a:rPr lang="en-GB" altLang="en-US"/>
              <a:t>Advantages of split cache</a:t>
            </a:r>
          </a:p>
          <a:p>
            <a:pPr lvl="1"/>
            <a:r>
              <a:rPr lang="en-GB" altLang="en-US"/>
              <a:t>Eliminates cache contention between instruction fetch/decode unit and execution unit</a:t>
            </a:r>
          </a:p>
          <a:p>
            <a:pPr lvl="2"/>
            <a:r>
              <a:rPr lang="en-GB" altLang="en-US"/>
              <a:t>Important in pipelining</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4"/>
          <p:cNvSpPr>
            <a:spLocks noGrp="1" noChangeArrowheads="1"/>
          </p:cNvSpPr>
          <p:nvPr>
            <p:ph type="title"/>
          </p:nvPr>
        </p:nvSpPr>
        <p:spPr/>
        <p:txBody>
          <a:bodyPr/>
          <a:lstStyle/>
          <a:p>
            <a:r>
              <a:rPr lang="en-US" altLang="en-US"/>
              <a:t>Pentium 4 Cache</a:t>
            </a:r>
          </a:p>
        </p:txBody>
      </p:sp>
      <p:sp>
        <p:nvSpPr>
          <p:cNvPr id="110595" name="Rectangle 5"/>
          <p:cNvSpPr>
            <a:spLocks noGrp="1" noChangeArrowheads="1"/>
          </p:cNvSpPr>
          <p:nvPr>
            <p:ph type="body" idx="1"/>
          </p:nvPr>
        </p:nvSpPr>
        <p:spPr/>
        <p:txBody>
          <a:bodyPr/>
          <a:lstStyle/>
          <a:p>
            <a:pPr>
              <a:lnSpc>
                <a:spcPct val="90000"/>
              </a:lnSpc>
            </a:pPr>
            <a:r>
              <a:rPr lang="en-US" altLang="en-US" sz="2400"/>
              <a:t>80386 – no on chip cache</a:t>
            </a:r>
          </a:p>
          <a:p>
            <a:pPr>
              <a:lnSpc>
                <a:spcPct val="90000"/>
              </a:lnSpc>
            </a:pPr>
            <a:r>
              <a:rPr lang="en-US" altLang="en-US" sz="2400"/>
              <a:t>80486 – 8k using 16 byte lines and four way set associative organization</a:t>
            </a:r>
          </a:p>
          <a:p>
            <a:pPr>
              <a:lnSpc>
                <a:spcPct val="90000"/>
              </a:lnSpc>
            </a:pPr>
            <a:r>
              <a:rPr lang="en-US" altLang="en-US" sz="2400"/>
              <a:t>Pentium (all versions) – two on chip L1 caches</a:t>
            </a:r>
          </a:p>
          <a:p>
            <a:pPr lvl="1">
              <a:lnSpc>
                <a:spcPct val="90000"/>
              </a:lnSpc>
            </a:pPr>
            <a:r>
              <a:rPr lang="en-US" altLang="en-US" sz="2000"/>
              <a:t>Data &amp; instructions</a:t>
            </a:r>
          </a:p>
          <a:p>
            <a:pPr>
              <a:lnSpc>
                <a:spcPct val="90000"/>
              </a:lnSpc>
            </a:pPr>
            <a:r>
              <a:rPr lang="en-US" altLang="en-US" sz="2400"/>
              <a:t>Pentium III – L3 cache added off chip</a:t>
            </a:r>
          </a:p>
          <a:p>
            <a:pPr>
              <a:lnSpc>
                <a:spcPct val="90000"/>
              </a:lnSpc>
            </a:pPr>
            <a:r>
              <a:rPr lang="en-US" altLang="en-US" sz="2400"/>
              <a:t>Pentium 4</a:t>
            </a:r>
          </a:p>
          <a:p>
            <a:pPr lvl="1">
              <a:lnSpc>
                <a:spcPct val="90000"/>
              </a:lnSpc>
            </a:pPr>
            <a:r>
              <a:rPr lang="en-US" altLang="en-US" sz="2000"/>
              <a:t>L1 caches</a:t>
            </a:r>
          </a:p>
          <a:p>
            <a:pPr lvl="2">
              <a:lnSpc>
                <a:spcPct val="90000"/>
              </a:lnSpc>
            </a:pPr>
            <a:r>
              <a:rPr lang="en-US" altLang="en-US" sz="1800"/>
              <a:t>8k bytes</a:t>
            </a:r>
          </a:p>
          <a:p>
            <a:pPr lvl="2">
              <a:lnSpc>
                <a:spcPct val="90000"/>
              </a:lnSpc>
            </a:pPr>
            <a:r>
              <a:rPr lang="en-US" altLang="en-US" sz="1800"/>
              <a:t>64 byte lines</a:t>
            </a:r>
          </a:p>
          <a:p>
            <a:pPr lvl="2">
              <a:lnSpc>
                <a:spcPct val="90000"/>
              </a:lnSpc>
            </a:pPr>
            <a:r>
              <a:rPr lang="en-US" altLang="en-US" sz="1800"/>
              <a:t>four way set associative</a:t>
            </a:r>
          </a:p>
          <a:p>
            <a:pPr lvl="1">
              <a:lnSpc>
                <a:spcPct val="90000"/>
              </a:lnSpc>
            </a:pPr>
            <a:r>
              <a:rPr lang="en-US" altLang="en-US" sz="2000"/>
              <a:t>L2 cache </a:t>
            </a:r>
          </a:p>
          <a:p>
            <a:pPr lvl="2">
              <a:lnSpc>
                <a:spcPct val="90000"/>
              </a:lnSpc>
            </a:pPr>
            <a:r>
              <a:rPr lang="en-US" altLang="en-US" sz="1800"/>
              <a:t>Feeding both L1 caches</a:t>
            </a:r>
          </a:p>
          <a:p>
            <a:pPr lvl="2">
              <a:lnSpc>
                <a:spcPct val="90000"/>
              </a:lnSpc>
            </a:pPr>
            <a:r>
              <a:rPr lang="en-US" altLang="en-US" sz="1800"/>
              <a:t>256k</a:t>
            </a:r>
          </a:p>
          <a:p>
            <a:pPr lvl="2">
              <a:lnSpc>
                <a:spcPct val="90000"/>
              </a:lnSpc>
            </a:pPr>
            <a:r>
              <a:rPr lang="en-US" altLang="en-US" sz="1800"/>
              <a:t>128 byte lines</a:t>
            </a:r>
          </a:p>
          <a:p>
            <a:pPr lvl="2">
              <a:lnSpc>
                <a:spcPct val="90000"/>
              </a:lnSpc>
            </a:pPr>
            <a:r>
              <a:rPr lang="en-US" altLang="en-US" sz="1800"/>
              <a:t>8 way set associative</a:t>
            </a:r>
          </a:p>
          <a:p>
            <a:pPr lvl="1">
              <a:lnSpc>
                <a:spcPct val="90000"/>
              </a:lnSpc>
            </a:pPr>
            <a:r>
              <a:rPr lang="en-US" altLang="en-US" sz="2000"/>
              <a:t>L3 cache on chip</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GB" altLang="en-US"/>
              <a:t>Intel Cache Evolution</a:t>
            </a:r>
          </a:p>
        </p:txBody>
      </p:sp>
      <p:grpSp>
        <p:nvGrpSpPr>
          <p:cNvPr id="112643" name="Group 202"/>
          <p:cNvGrpSpPr>
            <a:grpSpLocks/>
          </p:cNvGrpSpPr>
          <p:nvPr/>
        </p:nvGrpSpPr>
        <p:grpSpPr bwMode="auto">
          <a:xfrm>
            <a:off x="0" y="990600"/>
            <a:ext cx="9144000" cy="5867400"/>
            <a:chOff x="-3" y="-3"/>
            <a:chExt cx="4094" cy="6048"/>
          </a:xfrm>
        </p:grpSpPr>
        <p:grpSp>
          <p:nvGrpSpPr>
            <p:cNvPr id="112644" name="Group 200"/>
            <p:cNvGrpSpPr>
              <a:grpSpLocks/>
            </p:cNvGrpSpPr>
            <p:nvPr/>
          </p:nvGrpSpPr>
          <p:grpSpPr bwMode="auto">
            <a:xfrm>
              <a:off x="0" y="0"/>
              <a:ext cx="4088" cy="6042"/>
              <a:chOff x="0" y="0"/>
              <a:chExt cx="4088" cy="6042"/>
            </a:xfrm>
          </p:grpSpPr>
          <p:grpSp>
            <p:nvGrpSpPr>
              <p:cNvPr id="112646" name="Group 151"/>
              <p:cNvGrpSpPr>
                <a:grpSpLocks/>
              </p:cNvGrpSpPr>
              <p:nvPr/>
            </p:nvGrpSpPr>
            <p:grpSpPr bwMode="auto">
              <a:xfrm>
                <a:off x="0" y="0"/>
                <a:ext cx="1857" cy="633"/>
                <a:chOff x="0" y="0"/>
                <a:chExt cx="1857" cy="633"/>
              </a:xfrm>
            </p:grpSpPr>
            <p:sp>
              <p:nvSpPr>
                <p:cNvPr id="112719" name="Rectangle 125"/>
                <p:cNvSpPr>
                  <a:spLocks noChangeArrowheads="1"/>
                </p:cNvSpPr>
                <p:nvPr/>
              </p:nvSpPr>
              <p:spPr bwMode="auto">
                <a:xfrm>
                  <a:off x="43" y="0"/>
                  <a:ext cx="1771"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b="1">
                      <a:latin typeface="Times" panose="02020603050405020304" pitchFamily="18" charset="0"/>
                      <a:cs typeface="Times New Roman" panose="02020603050405020304" pitchFamily="18" charset="0"/>
                    </a:rPr>
                    <a:t>Problem</a:t>
                  </a:r>
                  <a:endParaRPr lang="en-US" altLang="en-US" b="1"/>
                </a:p>
              </p:txBody>
            </p:sp>
            <p:sp>
              <p:nvSpPr>
                <p:cNvPr id="112720" name="Rectangle 150"/>
                <p:cNvSpPr>
                  <a:spLocks noChangeArrowheads="1"/>
                </p:cNvSpPr>
                <p:nvPr/>
              </p:nvSpPr>
              <p:spPr bwMode="auto">
                <a:xfrm>
                  <a:off x="0" y="0"/>
                  <a:ext cx="1857"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112647" name="Group 153"/>
              <p:cNvGrpSpPr>
                <a:grpSpLocks/>
              </p:cNvGrpSpPr>
              <p:nvPr/>
            </p:nvGrpSpPr>
            <p:grpSpPr bwMode="auto">
              <a:xfrm>
                <a:off x="1857" y="0"/>
                <a:ext cx="1202" cy="633"/>
                <a:chOff x="1857" y="0"/>
                <a:chExt cx="1202" cy="633"/>
              </a:xfrm>
            </p:grpSpPr>
            <p:sp>
              <p:nvSpPr>
                <p:cNvPr id="112717" name="Rectangle 126"/>
                <p:cNvSpPr>
                  <a:spLocks noChangeArrowheads="1"/>
                </p:cNvSpPr>
                <p:nvPr/>
              </p:nvSpPr>
              <p:spPr bwMode="auto">
                <a:xfrm>
                  <a:off x="1900" y="0"/>
                  <a:ext cx="1116"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b="1">
                      <a:latin typeface="Times" panose="02020603050405020304" pitchFamily="18" charset="0"/>
                      <a:cs typeface="Times New Roman" panose="02020603050405020304" pitchFamily="18" charset="0"/>
                    </a:rPr>
                    <a:t>Solution</a:t>
                  </a:r>
                  <a:endParaRPr lang="en-US" altLang="en-US"/>
                </a:p>
              </p:txBody>
            </p:sp>
            <p:sp>
              <p:nvSpPr>
                <p:cNvPr id="112718" name="Rectangle 152"/>
                <p:cNvSpPr>
                  <a:spLocks noChangeArrowheads="1"/>
                </p:cNvSpPr>
                <p:nvPr/>
              </p:nvSpPr>
              <p:spPr bwMode="auto">
                <a:xfrm>
                  <a:off x="1857" y="0"/>
                  <a:ext cx="120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112648" name="Group 155"/>
              <p:cNvGrpSpPr>
                <a:grpSpLocks/>
              </p:cNvGrpSpPr>
              <p:nvPr/>
            </p:nvGrpSpPr>
            <p:grpSpPr bwMode="auto">
              <a:xfrm>
                <a:off x="3059" y="0"/>
                <a:ext cx="1029" cy="633"/>
                <a:chOff x="3059" y="0"/>
                <a:chExt cx="1029" cy="633"/>
              </a:xfrm>
            </p:grpSpPr>
            <p:sp>
              <p:nvSpPr>
                <p:cNvPr id="112715" name="Rectangle 127"/>
                <p:cNvSpPr>
                  <a:spLocks noChangeArrowheads="1"/>
                </p:cNvSpPr>
                <p:nvPr/>
              </p:nvSpPr>
              <p:spPr bwMode="auto">
                <a:xfrm>
                  <a:off x="3102" y="0"/>
                  <a:ext cx="943"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b="1">
                      <a:latin typeface="Times" panose="02020603050405020304" pitchFamily="18" charset="0"/>
                      <a:cs typeface="Times New Roman" panose="02020603050405020304" pitchFamily="18" charset="0"/>
                    </a:rPr>
                    <a:t>Processor on which feature first appears</a:t>
                  </a:r>
                  <a:endParaRPr lang="en-US" altLang="en-US"/>
                </a:p>
              </p:txBody>
            </p:sp>
            <p:sp>
              <p:nvSpPr>
                <p:cNvPr id="112716" name="Rectangle 154"/>
                <p:cNvSpPr>
                  <a:spLocks noChangeArrowheads="1"/>
                </p:cNvSpPr>
                <p:nvPr/>
              </p:nvSpPr>
              <p:spPr bwMode="auto">
                <a:xfrm>
                  <a:off x="3059" y="0"/>
                  <a:ext cx="102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112649" name="Group 157"/>
              <p:cNvGrpSpPr>
                <a:grpSpLocks/>
              </p:cNvGrpSpPr>
              <p:nvPr/>
            </p:nvGrpSpPr>
            <p:grpSpPr bwMode="auto">
              <a:xfrm>
                <a:off x="0" y="633"/>
                <a:ext cx="1857" cy="633"/>
                <a:chOff x="0" y="633"/>
                <a:chExt cx="1857" cy="633"/>
              </a:xfrm>
            </p:grpSpPr>
            <p:sp>
              <p:nvSpPr>
                <p:cNvPr id="112713" name="Rectangle 128"/>
                <p:cNvSpPr>
                  <a:spLocks noChangeArrowheads="1"/>
                </p:cNvSpPr>
                <p:nvPr/>
              </p:nvSpPr>
              <p:spPr bwMode="auto">
                <a:xfrm>
                  <a:off x="43" y="633"/>
                  <a:ext cx="1771"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imes" panose="02020603050405020304" pitchFamily="18" charset="0"/>
                      <a:cs typeface="Times New Roman" panose="02020603050405020304" pitchFamily="18" charset="0"/>
                    </a:rPr>
                    <a:t>External memory slower than the system bus.</a:t>
                  </a:r>
                  <a:endParaRPr lang="en-US" altLang="en-US"/>
                </a:p>
              </p:txBody>
            </p:sp>
            <p:sp>
              <p:nvSpPr>
                <p:cNvPr id="112714" name="Rectangle 156"/>
                <p:cNvSpPr>
                  <a:spLocks noChangeArrowheads="1"/>
                </p:cNvSpPr>
                <p:nvPr/>
              </p:nvSpPr>
              <p:spPr bwMode="auto">
                <a:xfrm>
                  <a:off x="0" y="633"/>
                  <a:ext cx="1857"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112650" name="Group 159"/>
              <p:cNvGrpSpPr>
                <a:grpSpLocks/>
              </p:cNvGrpSpPr>
              <p:nvPr/>
            </p:nvGrpSpPr>
            <p:grpSpPr bwMode="auto">
              <a:xfrm>
                <a:off x="1857" y="633"/>
                <a:ext cx="1202" cy="633"/>
                <a:chOff x="1857" y="633"/>
                <a:chExt cx="1202" cy="633"/>
              </a:xfrm>
            </p:grpSpPr>
            <p:sp>
              <p:nvSpPr>
                <p:cNvPr id="112711" name="Rectangle 129"/>
                <p:cNvSpPr>
                  <a:spLocks noChangeArrowheads="1"/>
                </p:cNvSpPr>
                <p:nvPr/>
              </p:nvSpPr>
              <p:spPr bwMode="auto">
                <a:xfrm>
                  <a:off x="1900" y="633"/>
                  <a:ext cx="1116"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imes" panose="02020603050405020304" pitchFamily="18" charset="0"/>
                      <a:cs typeface="Times New Roman" panose="02020603050405020304" pitchFamily="18" charset="0"/>
                    </a:rPr>
                    <a:t>Add external cache using faster memory technology.</a:t>
                  </a:r>
                </a:p>
                <a:p>
                  <a:endParaRPr lang="en-US" altLang="en-US"/>
                </a:p>
              </p:txBody>
            </p:sp>
            <p:sp>
              <p:nvSpPr>
                <p:cNvPr id="112712" name="Rectangle 158"/>
                <p:cNvSpPr>
                  <a:spLocks noChangeArrowheads="1"/>
                </p:cNvSpPr>
                <p:nvPr/>
              </p:nvSpPr>
              <p:spPr bwMode="auto">
                <a:xfrm>
                  <a:off x="1857" y="633"/>
                  <a:ext cx="120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112651" name="Group 161"/>
              <p:cNvGrpSpPr>
                <a:grpSpLocks/>
              </p:cNvGrpSpPr>
              <p:nvPr/>
            </p:nvGrpSpPr>
            <p:grpSpPr bwMode="auto">
              <a:xfrm>
                <a:off x="3059" y="633"/>
                <a:ext cx="1029" cy="633"/>
                <a:chOff x="3059" y="633"/>
                <a:chExt cx="1029" cy="633"/>
              </a:xfrm>
            </p:grpSpPr>
            <p:sp>
              <p:nvSpPr>
                <p:cNvPr id="112709" name="Rectangle 130"/>
                <p:cNvSpPr>
                  <a:spLocks noChangeArrowheads="1"/>
                </p:cNvSpPr>
                <p:nvPr/>
              </p:nvSpPr>
              <p:spPr bwMode="auto">
                <a:xfrm>
                  <a:off x="3102" y="633"/>
                  <a:ext cx="943"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386</a:t>
                  </a:r>
                </a:p>
                <a:p>
                  <a:pPr algn="ctr"/>
                  <a:endParaRPr lang="en-US" altLang="en-US"/>
                </a:p>
              </p:txBody>
            </p:sp>
            <p:sp>
              <p:nvSpPr>
                <p:cNvPr id="112710" name="Rectangle 160"/>
                <p:cNvSpPr>
                  <a:spLocks noChangeArrowheads="1"/>
                </p:cNvSpPr>
                <p:nvPr/>
              </p:nvSpPr>
              <p:spPr bwMode="auto">
                <a:xfrm>
                  <a:off x="3059" y="633"/>
                  <a:ext cx="102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112652" name="Group 163"/>
              <p:cNvGrpSpPr>
                <a:grpSpLocks/>
              </p:cNvGrpSpPr>
              <p:nvPr/>
            </p:nvGrpSpPr>
            <p:grpSpPr bwMode="auto">
              <a:xfrm>
                <a:off x="0" y="1266"/>
                <a:ext cx="1857" cy="748"/>
                <a:chOff x="0" y="1266"/>
                <a:chExt cx="1857" cy="748"/>
              </a:xfrm>
            </p:grpSpPr>
            <p:sp>
              <p:nvSpPr>
                <p:cNvPr id="112707" name="Rectangle 131"/>
                <p:cNvSpPr>
                  <a:spLocks noChangeArrowheads="1"/>
                </p:cNvSpPr>
                <p:nvPr/>
              </p:nvSpPr>
              <p:spPr bwMode="auto">
                <a:xfrm>
                  <a:off x="43" y="1266"/>
                  <a:ext cx="1771"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imes" panose="02020603050405020304" pitchFamily="18" charset="0"/>
                      <a:cs typeface="Times New Roman" panose="02020603050405020304" pitchFamily="18" charset="0"/>
                    </a:rPr>
                    <a:t>Increased processor speed results in external bus becoming a bottleneck for cache access.</a:t>
                  </a:r>
                  <a:endParaRPr lang="en-US" altLang="en-US"/>
                </a:p>
              </p:txBody>
            </p:sp>
            <p:sp>
              <p:nvSpPr>
                <p:cNvPr id="112708" name="Rectangle 162"/>
                <p:cNvSpPr>
                  <a:spLocks noChangeArrowheads="1"/>
                </p:cNvSpPr>
                <p:nvPr/>
              </p:nvSpPr>
              <p:spPr bwMode="auto">
                <a:xfrm>
                  <a:off x="0" y="1266"/>
                  <a:ext cx="1857"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112653" name="Group 165"/>
              <p:cNvGrpSpPr>
                <a:grpSpLocks/>
              </p:cNvGrpSpPr>
              <p:nvPr/>
            </p:nvGrpSpPr>
            <p:grpSpPr bwMode="auto">
              <a:xfrm>
                <a:off x="1857" y="1266"/>
                <a:ext cx="1202" cy="748"/>
                <a:chOff x="1857" y="1266"/>
                <a:chExt cx="1202" cy="748"/>
              </a:xfrm>
            </p:grpSpPr>
            <p:sp>
              <p:nvSpPr>
                <p:cNvPr id="112705" name="Rectangle 132"/>
                <p:cNvSpPr>
                  <a:spLocks noChangeArrowheads="1"/>
                </p:cNvSpPr>
                <p:nvPr/>
              </p:nvSpPr>
              <p:spPr bwMode="auto">
                <a:xfrm>
                  <a:off x="1900" y="1266"/>
                  <a:ext cx="1116"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imes" panose="02020603050405020304" pitchFamily="18" charset="0"/>
                      <a:cs typeface="Times New Roman" panose="02020603050405020304" pitchFamily="18" charset="0"/>
                    </a:rPr>
                    <a:t>Move external cache on-chip, operating at the same speed as the processor.</a:t>
                  </a:r>
                </a:p>
                <a:p>
                  <a:endParaRPr lang="en-US" altLang="en-US"/>
                </a:p>
              </p:txBody>
            </p:sp>
            <p:sp>
              <p:nvSpPr>
                <p:cNvPr id="112706" name="Rectangle 164"/>
                <p:cNvSpPr>
                  <a:spLocks noChangeArrowheads="1"/>
                </p:cNvSpPr>
                <p:nvPr/>
              </p:nvSpPr>
              <p:spPr bwMode="auto">
                <a:xfrm>
                  <a:off x="1857" y="1266"/>
                  <a:ext cx="1202"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112654" name="Group 167"/>
              <p:cNvGrpSpPr>
                <a:grpSpLocks/>
              </p:cNvGrpSpPr>
              <p:nvPr/>
            </p:nvGrpSpPr>
            <p:grpSpPr bwMode="auto">
              <a:xfrm>
                <a:off x="3059" y="1266"/>
                <a:ext cx="1029" cy="748"/>
                <a:chOff x="3059" y="1266"/>
                <a:chExt cx="1029" cy="748"/>
              </a:xfrm>
            </p:grpSpPr>
            <p:sp>
              <p:nvSpPr>
                <p:cNvPr id="112703" name="Rectangle 133"/>
                <p:cNvSpPr>
                  <a:spLocks noChangeArrowheads="1"/>
                </p:cNvSpPr>
                <p:nvPr/>
              </p:nvSpPr>
              <p:spPr bwMode="auto">
                <a:xfrm>
                  <a:off x="3102" y="1266"/>
                  <a:ext cx="943"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486</a:t>
                  </a:r>
                </a:p>
                <a:p>
                  <a:pPr algn="ctr"/>
                  <a:endParaRPr lang="en-US" altLang="en-US"/>
                </a:p>
              </p:txBody>
            </p:sp>
            <p:sp>
              <p:nvSpPr>
                <p:cNvPr id="112704" name="Rectangle 166"/>
                <p:cNvSpPr>
                  <a:spLocks noChangeArrowheads="1"/>
                </p:cNvSpPr>
                <p:nvPr/>
              </p:nvSpPr>
              <p:spPr bwMode="auto">
                <a:xfrm>
                  <a:off x="3059" y="1266"/>
                  <a:ext cx="1029"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112655" name="Group 169"/>
              <p:cNvGrpSpPr>
                <a:grpSpLocks/>
              </p:cNvGrpSpPr>
              <p:nvPr/>
            </p:nvGrpSpPr>
            <p:grpSpPr bwMode="auto">
              <a:xfrm>
                <a:off x="0" y="2014"/>
                <a:ext cx="1857" cy="633"/>
                <a:chOff x="0" y="2014"/>
                <a:chExt cx="1857" cy="633"/>
              </a:xfrm>
            </p:grpSpPr>
            <p:sp>
              <p:nvSpPr>
                <p:cNvPr id="112701" name="Rectangle 134"/>
                <p:cNvSpPr>
                  <a:spLocks noChangeArrowheads="1"/>
                </p:cNvSpPr>
                <p:nvPr/>
              </p:nvSpPr>
              <p:spPr bwMode="auto">
                <a:xfrm>
                  <a:off x="43" y="2014"/>
                  <a:ext cx="1771"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imes" panose="02020603050405020304" pitchFamily="18" charset="0"/>
                      <a:cs typeface="Times New Roman" panose="02020603050405020304" pitchFamily="18" charset="0"/>
                    </a:rPr>
                    <a:t>Internal cache is rather small, due to limited space on chip</a:t>
                  </a:r>
                  <a:endParaRPr lang="en-US" altLang="en-US"/>
                </a:p>
              </p:txBody>
            </p:sp>
            <p:sp>
              <p:nvSpPr>
                <p:cNvPr id="112702" name="Rectangle 168"/>
                <p:cNvSpPr>
                  <a:spLocks noChangeArrowheads="1"/>
                </p:cNvSpPr>
                <p:nvPr/>
              </p:nvSpPr>
              <p:spPr bwMode="auto">
                <a:xfrm>
                  <a:off x="0" y="2014"/>
                  <a:ext cx="1857"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112656" name="Group 171"/>
              <p:cNvGrpSpPr>
                <a:grpSpLocks/>
              </p:cNvGrpSpPr>
              <p:nvPr/>
            </p:nvGrpSpPr>
            <p:grpSpPr bwMode="auto">
              <a:xfrm>
                <a:off x="1857" y="2014"/>
                <a:ext cx="1202" cy="633"/>
                <a:chOff x="1857" y="2014"/>
                <a:chExt cx="1202" cy="633"/>
              </a:xfrm>
            </p:grpSpPr>
            <p:sp>
              <p:nvSpPr>
                <p:cNvPr id="112699" name="Rectangle 135"/>
                <p:cNvSpPr>
                  <a:spLocks noChangeArrowheads="1"/>
                </p:cNvSpPr>
                <p:nvPr/>
              </p:nvSpPr>
              <p:spPr bwMode="auto">
                <a:xfrm>
                  <a:off x="1900" y="2014"/>
                  <a:ext cx="1116"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imes" panose="02020603050405020304" pitchFamily="18" charset="0"/>
                      <a:cs typeface="Times New Roman" panose="02020603050405020304" pitchFamily="18" charset="0"/>
                    </a:rPr>
                    <a:t>Add external L2 cache using faster technology than main memory</a:t>
                  </a:r>
                </a:p>
                <a:p>
                  <a:endParaRPr lang="en-US" altLang="en-US"/>
                </a:p>
              </p:txBody>
            </p:sp>
            <p:sp>
              <p:nvSpPr>
                <p:cNvPr id="112700" name="Rectangle 170"/>
                <p:cNvSpPr>
                  <a:spLocks noChangeArrowheads="1"/>
                </p:cNvSpPr>
                <p:nvPr/>
              </p:nvSpPr>
              <p:spPr bwMode="auto">
                <a:xfrm>
                  <a:off x="1857" y="2014"/>
                  <a:ext cx="120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112657" name="Group 173"/>
              <p:cNvGrpSpPr>
                <a:grpSpLocks/>
              </p:cNvGrpSpPr>
              <p:nvPr/>
            </p:nvGrpSpPr>
            <p:grpSpPr bwMode="auto">
              <a:xfrm>
                <a:off x="3059" y="2014"/>
                <a:ext cx="1029" cy="633"/>
                <a:chOff x="3059" y="2014"/>
                <a:chExt cx="1029" cy="633"/>
              </a:xfrm>
            </p:grpSpPr>
            <p:sp>
              <p:nvSpPr>
                <p:cNvPr id="112697" name="Rectangle 136"/>
                <p:cNvSpPr>
                  <a:spLocks noChangeArrowheads="1"/>
                </p:cNvSpPr>
                <p:nvPr/>
              </p:nvSpPr>
              <p:spPr bwMode="auto">
                <a:xfrm>
                  <a:off x="3102" y="2014"/>
                  <a:ext cx="943"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486</a:t>
                  </a:r>
                </a:p>
                <a:p>
                  <a:pPr algn="ctr"/>
                  <a:endParaRPr lang="en-US" altLang="en-US"/>
                </a:p>
              </p:txBody>
            </p:sp>
            <p:sp>
              <p:nvSpPr>
                <p:cNvPr id="112698" name="Rectangle 172"/>
                <p:cNvSpPr>
                  <a:spLocks noChangeArrowheads="1"/>
                </p:cNvSpPr>
                <p:nvPr/>
              </p:nvSpPr>
              <p:spPr bwMode="auto">
                <a:xfrm>
                  <a:off x="3059" y="2014"/>
                  <a:ext cx="102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112658" name="Group 175"/>
              <p:cNvGrpSpPr>
                <a:grpSpLocks/>
              </p:cNvGrpSpPr>
              <p:nvPr/>
            </p:nvGrpSpPr>
            <p:grpSpPr bwMode="auto">
              <a:xfrm>
                <a:off x="0" y="2647"/>
                <a:ext cx="1857" cy="978"/>
                <a:chOff x="0" y="2647"/>
                <a:chExt cx="1857" cy="978"/>
              </a:xfrm>
            </p:grpSpPr>
            <p:sp>
              <p:nvSpPr>
                <p:cNvPr id="112695" name="Rectangle 137"/>
                <p:cNvSpPr>
                  <a:spLocks noChangeArrowheads="1"/>
                </p:cNvSpPr>
                <p:nvPr/>
              </p:nvSpPr>
              <p:spPr bwMode="auto">
                <a:xfrm>
                  <a:off x="43" y="2647"/>
                  <a:ext cx="1771"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imes" panose="02020603050405020304" pitchFamily="18" charset="0"/>
                      <a:cs typeface="Times New Roman" panose="02020603050405020304" pitchFamily="18" charset="0"/>
                    </a:rPr>
                    <a:t>Contention occurs when both the Instruction Prefetcher and the Execution Unit simultaneously require access to the cache. In that case, the Prefetcher is stalled while the Execution Unit’s data access takes place.</a:t>
                  </a:r>
                  <a:endParaRPr lang="en-US" altLang="en-US"/>
                </a:p>
              </p:txBody>
            </p:sp>
            <p:sp>
              <p:nvSpPr>
                <p:cNvPr id="112696" name="Rectangle 174"/>
                <p:cNvSpPr>
                  <a:spLocks noChangeArrowheads="1"/>
                </p:cNvSpPr>
                <p:nvPr/>
              </p:nvSpPr>
              <p:spPr bwMode="auto">
                <a:xfrm>
                  <a:off x="0" y="2647"/>
                  <a:ext cx="1857" cy="97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112659" name="Group 177"/>
              <p:cNvGrpSpPr>
                <a:grpSpLocks/>
              </p:cNvGrpSpPr>
              <p:nvPr/>
            </p:nvGrpSpPr>
            <p:grpSpPr bwMode="auto">
              <a:xfrm>
                <a:off x="1857" y="2647"/>
                <a:ext cx="1202" cy="978"/>
                <a:chOff x="1857" y="2647"/>
                <a:chExt cx="1202" cy="978"/>
              </a:xfrm>
            </p:grpSpPr>
            <p:sp>
              <p:nvSpPr>
                <p:cNvPr id="112693" name="Rectangle 138"/>
                <p:cNvSpPr>
                  <a:spLocks noChangeArrowheads="1"/>
                </p:cNvSpPr>
                <p:nvPr/>
              </p:nvSpPr>
              <p:spPr bwMode="auto">
                <a:xfrm>
                  <a:off x="1900" y="2647"/>
                  <a:ext cx="1116"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imes" panose="02020603050405020304" pitchFamily="18" charset="0"/>
                      <a:cs typeface="Times New Roman" panose="02020603050405020304" pitchFamily="18" charset="0"/>
                    </a:rPr>
                    <a:t>Create separate data and instruction caches.</a:t>
                  </a:r>
                </a:p>
                <a:p>
                  <a:endParaRPr lang="en-US" altLang="en-US"/>
                </a:p>
              </p:txBody>
            </p:sp>
            <p:sp>
              <p:nvSpPr>
                <p:cNvPr id="112694" name="Rectangle 176"/>
                <p:cNvSpPr>
                  <a:spLocks noChangeArrowheads="1"/>
                </p:cNvSpPr>
                <p:nvPr/>
              </p:nvSpPr>
              <p:spPr bwMode="auto">
                <a:xfrm>
                  <a:off x="1857" y="2647"/>
                  <a:ext cx="1202" cy="97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112660" name="Group 179"/>
              <p:cNvGrpSpPr>
                <a:grpSpLocks/>
              </p:cNvGrpSpPr>
              <p:nvPr/>
            </p:nvGrpSpPr>
            <p:grpSpPr bwMode="auto">
              <a:xfrm>
                <a:off x="3059" y="2647"/>
                <a:ext cx="1029" cy="978"/>
                <a:chOff x="3059" y="2647"/>
                <a:chExt cx="1029" cy="978"/>
              </a:xfrm>
            </p:grpSpPr>
            <p:sp>
              <p:nvSpPr>
                <p:cNvPr id="112691" name="Rectangle 139"/>
                <p:cNvSpPr>
                  <a:spLocks noChangeArrowheads="1"/>
                </p:cNvSpPr>
                <p:nvPr/>
              </p:nvSpPr>
              <p:spPr bwMode="auto">
                <a:xfrm>
                  <a:off x="3102" y="2647"/>
                  <a:ext cx="943"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Pentium</a:t>
                  </a:r>
                </a:p>
                <a:p>
                  <a:pPr algn="ctr"/>
                  <a:endParaRPr lang="en-US" altLang="en-US"/>
                </a:p>
              </p:txBody>
            </p:sp>
            <p:sp>
              <p:nvSpPr>
                <p:cNvPr id="112692" name="Rectangle 178"/>
                <p:cNvSpPr>
                  <a:spLocks noChangeArrowheads="1"/>
                </p:cNvSpPr>
                <p:nvPr/>
              </p:nvSpPr>
              <p:spPr bwMode="auto">
                <a:xfrm>
                  <a:off x="3059" y="2647"/>
                  <a:ext cx="1029" cy="97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112661" name="Group 181"/>
              <p:cNvGrpSpPr>
                <a:grpSpLocks/>
              </p:cNvGrpSpPr>
              <p:nvPr/>
            </p:nvGrpSpPr>
            <p:grpSpPr bwMode="auto">
              <a:xfrm>
                <a:off x="0" y="3625"/>
                <a:ext cx="1857" cy="1496"/>
                <a:chOff x="0" y="3625"/>
                <a:chExt cx="1857" cy="1496"/>
              </a:xfrm>
            </p:grpSpPr>
            <p:sp>
              <p:nvSpPr>
                <p:cNvPr id="112689" name="Rectangle 140"/>
                <p:cNvSpPr>
                  <a:spLocks noChangeArrowheads="1"/>
                </p:cNvSpPr>
                <p:nvPr/>
              </p:nvSpPr>
              <p:spPr bwMode="auto">
                <a:xfrm>
                  <a:off x="43" y="3625"/>
                  <a:ext cx="1771" cy="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imes" panose="02020603050405020304" pitchFamily="18" charset="0"/>
                      <a:cs typeface="Times New Roman" panose="02020603050405020304" pitchFamily="18" charset="0"/>
                    </a:rPr>
                    <a:t>Increased processor speed results in external bus becoming a bottleneck for L2 cache access.</a:t>
                  </a:r>
                  <a:endParaRPr lang="en-US" altLang="en-US"/>
                </a:p>
              </p:txBody>
            </p:sp>
            <p:sp>
              <p:nvSpPr>
                <p:cNvPr id="112690" name="Rectangle 180"/>
                <p:cNvSpPr>
                  <a:spLocks noChangeArrowheads="1"/>
                </p:cNvSpPr>
                <p:nvPr/>
              </p:nvSpPr>
              <p:spPr bwMode="auto">
                <a:xfrm>
                  <a:off x="0" y="3625"/>
                  <a:ext cx="1857" cy="14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112662" name="Group 183"/>
              <p:cNvGrpSpPr>
                <a:grpSpLocks/>
              </p:cNvGrpSpPr>
              <p:nvPr/>
            </p:nvGrpSpPr>
            <p:grpSpPr bwMode="auto">
              <a:xfrm>
                <a:off x="1857" y="3625"/>
                <a:ext cx="1202" cy="978"/>
                <a:chOff x="1857" y="3625"/>
                <a:chExt cx="1202" cy="978"/>
              </a:xfrm>
            </p:grpSpPr>
            <p:sp>
              <p:nvSpPr>
                <p:cNvPr id="112687" name="Rectangle 141"/>
                <p:cNvSpPr>
                  <a:spLocks noChangeArrowheads="1"/>
                </p:cNvSpPr>
                <p:nvPr/>
              </p:nvSpPr>
              <p:spPr bwMode="auto">
                <a:xfrm>
                  <a:off x="1900" y="3625"/>
                  <a:ext cx="1116"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imes" panose="02020603050405020304" pitchFamily="18" charset="0"/>
                      <a:cs typeface="Times New Roman" panose="02020603050405020304" pitchFamily="18" charset="0"/>
                    </a:rPr>
                    <a:t>Create separate back-side bus that runs at higher speed than the main (front-side) external bus. The BSB is dedicated to the L2 cache.</a:t>
                  </a:r>
                </a:p>
                <a:p>
                  <a:endParaRPr lang="en-US" altLang="en-US"/>
                </a:p>
              </p:txBody>
            </p:sp>
            <p:sp>
              <p:nvSpPr>
                <p:cNvPr id="112688" name="Rectangle 182"/>
                <p:cNvSpPr>
                  <a:spLocks noChangeArrowheads="1"/>
                </p:cNvSpPr>
                <p:nvPr/>
              </p:nvSpPr>
              <p:spPr bwMode="auto">
                <a:xfrm>
                  <a:off x="1857" y="3625"/>
                  <a:ext cx="1202" cy="97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112663" name="Group 185"/>
              <p:cNvGrpSpPr>
                <a:grpSpLocks/>
              </p:cNvGrpSpPr>
              <p:nvPr/>
            </p:nvGrpSpPr>
            <p:grpSpPr bwMode="auto">
              <a:xfrm>
                <a:off x="3059" y="3625"/>
                <a:ext cx="1029" cy="978"/>
                <a:chOff x="3059" y="3625"/>
                <a:chExt cx="1029" cy="978"/>
              </a:xfrm>
            </p:grpSpPr>
            <p:sp>
              <p:nvSpPr>
                <p:cNvPr id="112685" name="Rectangle 142"/>
                <p:cNvSpPr>
                  <a:spLocks noChangeArrowheads="1"/>
                </p:cNvSpPr>
                <p:nvPr/>
              </p:nvSpPr>
              <p:spPr bwMode="auto">
                <a:xfrm>
                  <a:off x="3102" y="3625"/>
                  <a:ext cx="943"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Pentium Pro</a:t>
                  </a:r>
                </a:p>
                <a:p>
                  <a:pPr algn="ctr"/>
                  <a:endParaRPr lang="en-US" altLang="en-US"/>
                </a:p>
              </p:txBody>
            </p:sp>
            <p:sp>
              <p:nvSpPr>
                <p:cNvPr id="112686" name="Rectangle 184"/>
                <p:cNvSpPr>
                  <a:spLocks noChangeArrowheads="1"/>
                </p:cNvSpPr>
                <p:nvPr/>
              </p:nvSpPr>
              <p:spPr bwMode="auto">
                <a:xfrm>
                  <a:off x="3059" y="3625"/>
                  <a:ext cx="1029" cy="97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112664" name="Group 187"/>
              <p:cNvGrpSpPr>
                <a:grpSpLocks/>
              </p:cNvGrpSpPr>
              <p:nvPr/>
            </p:nvGrpSpPr>
            <p:grpSpPr bwMode="auto">
              <a:xfrm>
                <a:off x="1857" y="4603"/>
                <a:ext cx="1202" cy="518"/>
                <a:chOff x="1857" y="4603"/>
                <a:chExt cx="1202" cy="518"/>
              </a:xfrm>
            </p:grpSpPr>
            <p:sp>
              <p:nvSpPr>
                <p:cNvPr id="112683" name="Rectangle 143"/>
                <p:cNvSpPr>
                  <a:spLocks noChangeArrowheads="1"/>
                </p:cNvSpPr>
                <p:nvPr/>
              </p:nvSpPr>
              <p:spPr bwMode="auto">
                <a:xfrm>
                  <a:off x="1900" y="4603"/>
                  <a:ext cx="111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imes" panose="02020603050405020304" pitchFamily="18" charset="0"/>
                      <a:cs typeface="Times New Roman" panose="02020603050405020304" pitchFamily="18" charset="0"/>
                    </a:rPr>
                    <a:t>Move L2 cache on to the processor chip.</a:t>
                  </a:r>
                </a:p>
                <a:p>
                  <a:endParaRPr lang="en-US" altLang="en-US"/>
                </a:p>
              </p:txBody>
            </p:sp>
            <p:sp>
              <p:nvSpPr>
                <p:cNvPr id="112684" name="Rectangle 186"/>
                <p:cNvSpPr>
                  <a:spLocks noChangeArrowheads="1"/>
                </p:cNvSpPr>
                <p:nvPr/>
              </p:nvSpPr>
              <p:spPr bwMode="auto">
                <a:xfrm>
                  <a:off x="1857" y="4603"/>
                  <a:ext cx="120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112665" name="Group 189"/>
              <p:cNvGrpSpPr>
                <a:grpSpLocks/>
              </p:cNvGrpSpPr>
              <p:nvPr/>
            </p:nvGrpSpPr>
            <p:grpSpPr bwMode="auto">
              <a:xfrm>
                <a:off x="3059" y="4603"/>
                <a:ext cx="1029" cy="518"/>
                <a:chOff x="3059" y="4603"/>
                <a:chExt cx="1029" cy="518"/>
              </a:xfrm>
            </p:grpSpPr>
            <p:sp>
              <p:nvSpPr>
                <p:cNvPr id="112681" name="Rectangle 144"/>
                <p:cNvSpPr>
                  <a:spLocks noChangeArrowheads="1"/>
                </p:cNvSpPr>
                <p:nvPr/>
              </p:nvSpPr>
              <p:spPr bwMode="auto">
                <a:xfrm>
                  <a:off x="3102" y="4603"/>
                  <a:ext cx="94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Pentium II</a:t>
                  </a:r>
                </a:p>
                <a:p>
                  <a:pPr algn="ctr"/>
                  <a:endParaRPr lang="en-US" altLang="en-US"/>
                </a:p>
              </p:txBody>
            </p:sp>
            <p:sp>
              <p:nvSpPr>
                <p:cNvPr id="112682" name="Rectangle 188"/>
                <p:cNvSpPr>
                  <a:spLocks noChangeArrowheads="1"/>
                </p:cNvSpPr>
                <p:nvPr/>
              </p:nvSpPr>
              <p:spPr bwMode="auto">
                <a:xfrm>
                  <a:off x="3059" y="4603"/>
                  <a:ext cx="102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112666" name="Group 191"/>
              <p:cNvGrpSpPr>
                <a:grpSpLocks/>
              </p:cNvGrpSpPr>
              <p:nvPr/>
            </p:nvGrpSpPr>
            <p:grpSpPr bwMode="auto">
              <a:xfrm>
                <a:off x="0" y="5121"/>
                <a:ext cx="1857" cy="921"/>
                <a:chOff x="0" y="5121"/>
                <a:chExt cx="1857" cy="921"/>
              </a:xfrm>
            </p:grpSpPr>
            <p:sp>
              <p:nvSpPr>
                <p:cNvPr id="112679" name="Rectangle 145"/>
                <p:cNvSpPr>
                  <a:spLocks noChangeArrowheads="1"/>
                </p:cNvSpPr>
                <p:nvPr/>
              </p:nvSpPr>
              <p:spPr bwMode="auto">
                <a:xfrm>
                  <a:off x="43" y="5121"/>
                  <a:ext cx="1771" cy="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imes" panose="02020603050405020304" pitchFamily="18" charset="0"/>
                      <a:cs typeface="Times New Roman" panose="02020603050405020304" pitchFamily="18" charset="0"/>
                    </a:rPr>
                    <a:t>Some applications deal with massive databases and must have rapid access to large amounts of data. The on-chip caches are too small.</a:t>
                  </a:r>
                  <a:endParaRPr lang="en-US" altLang="en-US"/>
                </a:p>
              </p:txBody>
            </p:sp>
            <p:sp>
              <p:nvSpPr>
                <p:cNvPr id="112680" name="Rectangle 190"/>
                <p:cNvSpPr>
                  <a:spLocks noChangeArrowheads="1"/>
                </p:cNvSpPr>
                <p:nvPr/>
              </p:nvSpPr>
              <p:spPr bwMode="auto">
                <a:xfrm>
                  <a:off x="0" y="5121"/>
                  <a:ext cx="1857" cy="92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112667" name="Group 193"/>
              <p:cNvGrpSpPr>
                <a:grpSpLocks/>
              </p:cNvGrpSpPr>
              <p:nvPr/>
            </p:nvGrpSpPr>
            <p:grpSpPr bwMode="auto">
              <a:xfrm>
                <a:off x="1857" y="5121"/>
                <a:ext cx="1202" cy="518"/>
                <a:chOff x="1857" y="5121"/>
                <a:chExt cx="1202" cy="518"/>
              </a:xfrm>
            </p:grpSpPr>
            <p:sp>
              <p:nvSpPr>
                <p:cNvPr id="112677" name="Rectangle 146"/>
                <p:cNvSpPr>
                  <a:spLocks noChangeArrowheads="1"/>
                </p:cNvSpPr>
                <p:nvPr/>
              </p:nvSpPr>
              <p:spPr bwMode="auto">
                <a:xfrm>
                  <a:off x="1900" y="5121"/>
                  <a:ext cx="111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imes" panose="02020603050405020304" pitchFamily="18" charset="0"/>
                      <a:cs typeface="Times New Roman" panose="02020603050405020304" pitchFamily="18" charset="0"/>
                    </a:rPr>
                    <a:t>Add external L3 cache.</a:t>
                  </a:r>
                </a:p>
                <a:p>
                  <a:endParaRPr lang="en-US" altLang="en-US"/>
                </a:p>
              </p:txBody>
            </p:sp>
            <p:sp>
              <p:nvSpPr>
                <p:cNvPr id="112678" name="Rectangle 192"/>
                <p:cNvSpPr>
                  <a:spLocks noChangeArrowheads="1"/>
                </p:cNvSpPr>
                <p:nvPr/>
              </p:nvSpPr>
              <p:spPr bwMode="auto">
                <a:xfrm>
                  <a:off x="1857" y="5121"/>
                  <a:ext cx="120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112668" name="Group 195"/>
              <p:cNvGrpSpPr>
                <a:grpSpLocks/>
              </p:cNvGrpSpPr>
              <p:nvPr/>
            </p:nvGrpSpPr>
            <p:grpSpPr bwMode="auto">
              <a:xfrm>
                <a:off x="3059" y="5121"/>
                <a:ext cx="1029" cy="518"/>
                <a:chOff x="3059" y="5121"/>
                <a:chExt cx="1029" cy="518"/>
              </a:xfrm>
            </p:grpSpPr>
            <p:sp>
              <p:nvSpPr>
                <p:cNvPr id="112675" name="Rectangle 147"/>
                <p:cNvSpPr>
                  <a:spLocks noChangeArrowheads="1"/>
                </p:cNvSpPr>
                <p:nvPr/>
              </p:nvSpPr>
              <p:spPr bwMode="auto">
                <a:xfrm>
                  <a:off x="3102" y="5121"/>
                  <a:ext cx="94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Pentium III</a:t>
                  </a:r>
                </a:p>
                <a:p>
                  <a:pPr algn="ctr"/>
                  <a:r>
                    <a:rPr lang="en-US" altLang="en-US" sz="1200">
                      <a:latin typeface="Times" panose="02020603050405020304" pitchFamily="18" charset="0"/>
                      <a:cs typeface="Times New Roman" panose="02020603050405020304" pitchFamily="18" charset="0"/>
                    </a:rPr>
                    <a:t> </a:t>
                  </a:r>
                </a:p>
                <a:p>
                  <a:pPr algn="ctr"/>
                  <a:endParaRPr lang="en-US" altLang="en-US"/>
                </a:p>
              </p:txBody>
            </p:sp>
            <p:sp>
              <p:nvSpPr>
                <p:cNvPr id="112676" name="Rectangle 194"/>
                <p:cNvSpPr>
                  <a:spLocks noChangeArrowheads="1"/>
                </p:cNvSpPr>
                <p:nvPr/>
              </p:nvSpPr>
              <p:spPr bwMode="auto">
                <a:xfrm>
                  <a:off x="3059" y="5121"/>
                  <a:ext cx="102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112669" name="Group 197"/>
              <p:cNvGrpSpPr>
                <a:grpSpLocks/>
              </p:cNvGrpSpPr>
              <p:nvPr/>
            </p:nvGrpSpPr>
            <p:grpSpPr bwMode="auto">
              <a:xfrm>
                <a:off x="1857" y="5639"/>
                <a:ext cx="1202" cy="403"/>
                <a:chOff x="1857" y="5639"/>
                <a:chExt cx="1202" cy="403"/>
              </a:xfrm>
            </p:grpSpPr>
            <p:sp>
              <p:nvSpPr>
                <p:cNvPr id="112673" name="Rectangle 148"/>
                <p:cNvSpPr>
                  <a:spLocks noChangeArrowheads="1"/>
                </p:cNvSpPr>
                <p:nvPr/>
              </p:nvSpPr>
              <p:spPr bwMode="auto">
                <a:xfrm>
                  <a:off x="1900" y="5639"/>
                  <a:ext cx="111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imes" panose="02020603050405020304" pitchFamily="18" charset="0"/>
                      <a:cs typeface="Times New Roman" panose="02020603050405020304" pitchFamily="18" charset="0"/>
                    </a:rPr>
                    <a:t>Move L3 cache on-chip.</a:t>
                  </a:r>
                </a:p>
                <a:p>
                  <a:endParaRPr lang="en-US" altLang="en-US"/>
                </a:p>
              </p:txBody>
            </p:sp>
            <p:sp>
              <p:nvSpPr>
                <p:cNvPr id="112674" name="Rectangle 196"/>
                <p:cNvSpPr>
                  <a:spLocks noChangeArrowheads="1"/>
                </p:cNvSpPr>
                <p:nvPr/>
              </p:nvSpPr>
              <p:spPr bwMode="auto">
                <a:xfrm>
                  <a:off x="1857" y="5639"/>
                  <a:ext cx="120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nvGrpSpPr>
              <p:cNvPr id="112670" name="Group 199"/>
              <p:cNvGrpSpPr>
                <a:grpSpLocks/>
              </p:cNvGrpSpPr>
              <p:nvPr/>
            </p:nvGrpSpPr>
            <p:grpSpPr bwMode="auto">
              <a:xfrm>
                <a:off x="3059" y="5639"/>
                <a:ext cx="1029" cy="403"/>
                <a:chOff x="3059" y="5639"/>
                <a:chExt cx="1029" cy="403"/>
              </a:xfrm>
            </p:grpSpPr>
            <p:sp>
              <p:nvSpPr>
                <p:cNvPr id="112671" name="Rectangle 149"/>
                <p:cNvSpPr>
                  <a:spLocks noChangeArrowheads="1"/>
                </p:cNvSpPr>
                <p:nvPr/>
              </p:nvSpPr>
              <p:spPr bwMode="auto">
                <a:xfrm>
                  <a:off x="3102" y="5639"/>
                  <a:ext cx="94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Times" panose="02020603050405020304" pitchFamily="18" charset="0"/>
                      <a:cs typeface="Times New Roman" panose="02020603050405020304" pitchFamily="18" charset="0"/>
                    </a:rPr>
                    <a:t>Pentium 4</a:t>
                  </a:r>
                </a:p>
                <a:p>
                  <a:pPr algn="ctr"/>
                  <a:endParaRPr lang="en-US" altLang="en-US"/>
                </a:p>
              </p:txBody>
            </p:sp>
            <p:sp>
              <p:nvSpPr>
                <p:cNvPr id="112672" name="Rectangle 198"/>
                <p:cNvSpPr>
                  <a:spLocks noChangeArrowheads="1"/>
                </p:cNvSpPr>
                <p:nvPr/>
              </p:nvSpPr>
              <p:spPr bwMode="auto">
                <a:xfrm>
                  <a:off x="3059" y="5639"/>
                  <a:ext cx="1029"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grpSp>
        <p:sp>
          <p:nvSpPr>
            <p:cNvPr id="112645" name="Rectangle 201"/>
            <p:cNvSpPr>
              <a:spLocks noChangeArrowheads="1"/>
            </p:cNvSpPr>
            <p:nvPr/>
          </p:nvSpPr>
          <p:spPr bwMode="auto">
            <a:xfrm>
              <a:off x="-3" y="-3"/>
              <a:ext cx="4094" cy="6048"/>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GB" altLang="en-US"/>
              <a:t>Pentium 4 Block Diagram</a:t>
            </a:r>
          </a:p>
        </p:txBody>
      </p:sp>
      <p:pic>
        <p:nvPicPr>
          <p:cNvPr id="11366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649413"/>
            <a:ext cx="8569325" cy="451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4"/>
          <p:cNvSpPr>
            <a:spLocks noGrp="1" noChangeArrowheads="1"/>
          </p:cNvSpPr>
          <p:nvPr>
            <p:ph type="title"/>
          </p:nvPr>
        </p:nvSpPr>
        <p:spPr/>
        <p:txBody>
          <a:bodyPr/>
          <a:lstStyle/>
          <a:p>
            <a:r>
              <a:rPr lang="en-GB" altLang="en-US"/>
              <a:t>Pentium 4 Core Processor</a:t>
            </a:r>
          </a:p>
        </p:txBody>
      </p:sp>
      <p:sp>
        <p:nvSpPr>
          <p:cNvPr id="114691" name="Rectangle 5"/>
          <p:cNvSpPr>
            <a:spLocks noGrp="1" noChangeArrowheads="1"/>
          </p:cNvSpPr>
          <p:nvPr>
            <p:ph type="body" idx="1"/>
          </p:nvPr>
        </p:nvSpPr>
        <p:spPr/>
        <p:txBody>
          <a:bodyPr/>
          <a:lstStyle/>
          <a:p>
            <a:r>
              <a:rPr lang="en-GB" altLang="en-US" sz="2400"/>
              <a:t>Fetch/Decode Unit</a:t>
            </a:r>
          </a:p>
          <a:p>
            <a:pPr lvl="1"/>
            <a:r>
              <a:rPr lang="en-GB" altLang="en-US" sz="2000"/>
              <a:t>Fetches instructions from L2 cache</a:t>
            </a:r>
          </a:p>
          <a:p>
            <a:pPr lvl="1"/>
            <a:r>
              <a:rPr lang="en-GB" altLang="en-US" sz="2000"/>
              <a:t>Decode into micro-ops</a:t>
            </a:r>
          </a:p>
          <a:p>
            <a:pPr lvl="1"/>
            <a:r>
              <a:rPr lang="en-GB" altLang="en-US" sz="2000"/>
              <a:t>Store micro-ops in L1 cache</a:t>
            </a:r>
          </a:p>
          <a:p>
            <a:r>
              <a:rPr lang="en-GB" altLang="en-US" sz="2400"/>
              <a:t>Out of order execution logic</a:t>
            </a:r>
          </a:p>
          <a:p>
            <a:pPr lvl="1"/>
            <a:r>
              <a:rPr lang="en-GB" altLang="en-US" sz="2000"/>
              <a:t>Schedules micro-ops</a:t>
            </a:r>
          </a:p>
          <a:p>
            <a:pPr lvl="1"/>
            <a:r>
              <a:rPr lang="en-GB" altLang="en-US" sz="2000"/>
              <a:t>Based on data dependence and resources</a:t>
            </a:r>
          </a:p>
          <a:p>
            <a:pPr lvl="1"/>
            <a:r>
              <a:rPr lang="en-GB" altLang="en-US" sz="2000"/>
              <a:t>May speculatively execute</a:t>
            </a:r>
          </a:p>
          <a:p>
            <a:r>
              <a:rPr lang="en-GB" altLang="en-US" sz="2400"/>
              <a:t>Execution units</a:t>
            </a:r>
          </a:p>
          <a:p>
            <a:pPr lvl="1"/>
            <a:r>
              <a:rPr lang="en-GB" altLang="en-US" sz="2000"/>
              <a:t>Execute micro-ops</a:t>
            </a:r>
          </a:p>
          <a:p>
            <a:pPr lvl="1"/>
            <a:r>
              <a:rPr lang="en-GB" altLang="en-US" sz="2000"/>
              <a:t>Data from L1 cache</a:t>
            </a:r>
          </a:p>
          <a:p>
            <a:pPr lvl="1"/>
            <a:r>
              <a:rPr lang="en-GB" altLang="en-US" sz="2000"/>
              <a:t>Results in registers</a:t>
            </a:r>
          </a:p>
          <a:p>
            <a:r>
              <a:rPr lang="en-GB" altLang="en-US" sz="2400"/>
              <a:t>Memory subsystem</a:t>
            </a:r>
          </a:p>
          <a:p>
            <a:pPr lvl="1"/>
            <a:r>
              <a:rPr lang="en-GB" altLang="en-US" sz="2000"/>
              <a:t>L2 cache and systems bus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8"/>
          <p:cNvSpPr>
            <a:spLocks noGrp="1" noChangeArrowheads="1"/>
          </p:cNvSpPr>
          <p:nvPr>
            <p:ph type="title"/>
          </p:nvPr>
        </p:nvSpPr>
        <p:spPr/>
        <p:txBody>
          <a:bodyPr/>
          <a:lstStyle/>
          <a:p>
            <a:r>
              <a:rPr lang="en-GB" altLang="en-US"/>
              <a:t>Access Methods (1)</a:t>
            </a:r>
          </a:p>
        </p:txBody>
      </p:sp>
      <p:sp>
        <p:nvSpPr>
          <p:cNvPr id="15363" name="Rectangle 1029"/>
          <p:cNvSpPr>
            <a:spLocks noGrp="1" noChangeArrowheads="1"/>
          </p:cNvSpPr>
          <p:nvPr>
            <p:ph type="body" idx="1"/>
          </p:nvPr>
        </p:nvSpPr>
        <p:spPr/>
        <p:txBody>
          <a:bodyPr/>
          <a:lstStyle/>
          <a:p>
            <a:r>
              <a:rPr lang="en-GB" altLang="en-US"/>
              <a:t>Sequential</a:t>
            </a:r>
          </a:p>
          <a:p>
            <a:pPr lvl="1"/>
            <a:r>
              <a:rPr lang="en-GB" altLang="en-US"/>
              <a:t>Start at the beginning and read through in order</a:t>
            </a:r>
          </a:p>
          <a:p>
            <a:pPr lvl="1"/>
            <a:r>
              <a:rPr lang="en-GB" altLang="en-US"/>
              <a:t>Access time depends on location of data and previous location</a:t>
            </a:r>
          </a:p>
          <a:p>
            <a:pPr lvl="1"/>
            <a:r>
              <a:rPr lang="en-GB" altLang="en-US"/>
              <a:t>e.g. tape</a:t>
            </a:r>
          </a:p>
          <a:p>
            <a:r>
              <a:rPr lang="en-GB" altLang="en-US"/>
              <a:t>Direct</a:t>
            </a:r>
          </a:p>
          <a:p>
            <a:pPr lvl="1"/>
            <a:r>
              <a:rPr lang="en-GB" altLang="en-US"/>
              <a:t>Individual blocks have unique address</a:t>
            </a:r>
          </a:p>
          <a:p>
            <a:pPr lvl="1"/>
            <a:r>
              <a:rPr lang="en-GB" altLang="en-US"/>
              <a:t>Access is by jumping to vicinity plus sequential search</a:t>
            </a:r>
          </a:p>
          <a:p>
            <a:pPr lvl="1"/>
            <a:r>
              <a:rPr lang="en-GB" altLang="en-US"/>
              <a:t>Access time depends on location and previous location</a:t>
            </a:r>
          </a:p>
          <a:p>
            <a:pPr lvl="1"/>
            <a:r>
              <a:rPr lang="en-GB" altLang="en-US"/>
              <a:t>e.g. disk</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6"/>
          <p:cNvSpPr>
            <a:spLocks noGrp="1" noChangeArrowheads="1"/>
          </p:cNvSpPr>
          <p:nvPr>
            <p:ph type="title"/>
          </p:nvPr>
        </p:nvSpPr>
        <p:spPr/>
        <p:txBody>
          <a:bodyPr/>
          <a:lstStyle/>
          <a:p>
            <a:r>
              <a:rPr lang="en-GB" altLang="en-US"/>
              <a:t>Pentium 4 Design Reasoning</a:t>
            </a:r>
          </a:p>
        </p:txBody>
      </p:sp>
      <p:sp>
        <p:nvSpPr>
          <p:cNvPr id="115715" name="Rectangle 7"/>
          <p:cNvSpPr>
            <a:spLocks noGrp="1" noChangeArrowheads="1"/>
          </p:cNvSpPr>
          <p:nvPr>
            <p:ph type="body" idx="1"/>
          </p:nvPr>
        </p:nvSpPr>
        <p:spPr/>
        <p:txBody>
          <a:bodyPr/>
          <a:lstStyle/>
          <a:p>
            <a:pPr>
              <a:lnSpc>
                <a:spcPct val="90000"/>
              </a:lnSpc>
            </a:pPr>
            <a:r>
              <a:rPr lang="en-GB" altLang="en-US" sz="2000"/>
              <a:t>Decodes instructions into RISC like micro-ops before L1 cache</a:t>
            </a:r>
          </a:p>
          <a:p>
            <a:pPr>
              <a:lnSpc>
                <a:spcPct val="90000"/>
              </a:lnSpc>
            </a:pPr>
            <a:r>
              <a:rPr lang="en-GB" altLang="en-US" sz="2000"/>
              <a:t>Micro-ops fixed length</a:t>
            </a:r>
          </a:p>
          <a:p>
            <a:pPr lvl="1">
              <a:lnSpc>
                <a:spcPct val="90000"/>
              </a:lnSpc>
            </a:pPr>
            <a:r>
              <a:rPr lang="en-GB" altLang="en-US" sz="1800"/>
              <a:t>Superscalar pipelining and scheduling</a:t>
            </a:r>
          </a:p>
          <a:p>
            <a:pPr>
              <a:lnSpc>
                <a:spcPct val="90000"/>
              </a:lnSpc>
            </a:pPr>
            <a:r>
              <a:rPr lang="en-GB" altLang="en-US" sz="2000"/>
              <a:t>Pentium instructions long &amp; complex</a:t>
            </a:r>
          </a:p>
          <a:p>
            <a:pPr>
              <a:lnSpc>
                <a:spcPct val="90000"/>
              </a:lnSpc>
            </a:pPr>
            <a:r>
              <a:rPr lang="en-GB" altLang="en-US" sz="2000"/>
              <a:t>Performance improved by separating decoding from scheduling &amp; pipelining</a:t>
            </a:r>
          </a:p>
          <a:p>
            <a:pPr lvl="1">
              <a:lnSpc>
                <a:spcPct val="90000"/>
              </a:lnSpc>
            </a:pPr>
            <a:r>
              <a:rPr lang="en-GB" altLang="en-US" sz="1800"/>
              <a:t>(More later – ch14)</a:t>
            </a:r>
          </a:p>
          <a:p>
            <a:pPr>
              <a:lnSpc>
                <a:spcPct val="90000"/>
              </a:lnSpc>
            </a:pPr>
            <a:r>
              <a:rPr lang="en-GB" altLang="en-US" sz="2000"/>
              <a:t>Data cache is write back</a:t>
            </a:r>
          </a:p>
          <a:p>
            <a:pPr lvl="1">
              <a:lnSpc>
                <a:spcPct val="90000"/>
              </a:lnSpc>
            </a:pPr>
            <a:r>
              <a:rPr lang="en-GB" altLang="en-US" sz="1800"/>
              <a:t>Can be configured to write through</a:t>
            </a:r>
          </a:p>
          <a:p>
            <a:pPr>
              <a:lnSpc>
                <a:spcPct val="90000"/>
              </a:lnSpc>
            </a:pPr>
            <a:r>
              <a:rPr lang="en-GB" altLang="en-US" sz="2000"/>
              <a:t>L1 cache controlled by 2 bits in register</a:t>
            </a:r>
          </a:p>
          <a:p>
            <a:pPr lvl="1">
              <a:lnSpc>
                <a:spcPct val="90000"/>
              </a:lnSpc>
            </a:pPr>
            <a:r>
              <a:rPr lang="en-GB" altLang="en-US" sz="1800"/>
              <a:t>CD = cache disable</a:t>
            </a:r>
          </a:p>
          <a:p>
            <a:pPr lvl="1">
              <a:lnSpc>
                <a:spcPct val="90000"/>
              </a:lnSpc>
            </a:pPr>
            <a:r>
              <a:rPr lang="en-GB" altLang="en-US" sz="1800"/>
              <a:t>NW = not write through</a:t>
            </a:r>
          </a:p>
          <a:p>
            <a:pPr lvl="1">
              <a:lnSpc>
                <a:spcPct val="90000"/>
              </a:lnSpc>
            </a:pPr>
            <a:r>
              <a:rPr lang="en-GB" altLang="en-US" sz="1800"/>
              <a:t>2 instructions to invalidate (flush) cache and write back then invalidate</a:t>
            </a:r>
          </a:p>
          <a:p>
            <a:pPr>
              <a:lnSpc>
                <a:spcPct val="90000"/>
              </a:lnSpc>
            </a:pPr>
            <a:r>
              <a:rPr lang="en-GB" altLang="en-US" sz="2000"/>
              <a:t>L2 and L3 8-way set-associative </a:t>
            </a:r>
          </a:p>
          <a:p>
            <a:pPr lvl="1">
              <a:lnSpc>
                <a:spcPct val="90000"/>
              </a:lnSpc>
            </a:pPr>
            <a:r>
              <a:rPr lang="en-GB" altLang="en-US" sz="1800"/>
              <a:t>Line size 128 bytes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altLang="en-US"/>
              <a:t>ARM Cache Features</a:t>
            </a:r>
          </a:p>
        </p:txBody>
      </p:sp>
      <p:sp>
        <p:nvSpPr>
          <p:cNvPr id="116739" name="Rectangle 4"/>
          <p:cNvSpPr>
            <a:spLocks noChangeArrowheads="1"/>
          </p:cNvSpPr>
          <p:nvPr/>
        </p:nvSpPr>
        <p:spPr bwMode="auto">
          <a:xfrm>
            <a:off x="0" y="1463675"/>
            <a:ext cx="9144000" cy="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graphicFrame>
        <p:nvGraphicFramePr>
          <p:cNvPr id="180644" name="Group 420"/>
          <p:cNvGraphicFramePr>
            <a:graphicFrameLocks noGrp="1"/>
          </p:cNvGraphicFramePr>
          <p:nvPr/>
        </p:nvGraphicFramePr>
        <p:xfrm>
          <a:off x="0" y="1484313"/>
          <a:ext cx="8893175" cy="4989514"/>
        </p:xfrm>
        <a:graphic>
          <a:graphicData uri="http://schemas.openxmlformats.org/drawingml/2006/table">
            <a:tbl>
              <a:tblPr/>
              <a:tblGrid>
                <a:gridCol w="1687513">
                  <a:extLst>
                    <a:ext uri="{9D8B030D-6E8A-4147-A177-3AD203B41FA5}">
                      <a16:colId xmlns="" xmlns:a16="http://schemas.microsoft.com/office/drawing/2014/main" val="1840553907"/>
                    </a:ext>
                  </a:extLst>
                </a:gridCol>
                <a:gridCol w="871537">
                  <a:extLst>
                    <a:ext uri="{9D8B030D-6E8A-4147-A177-3AD203B41FA5}">
                      <a16:colId xmlns="" xmlns:a16="http://schemas.microsoft.com/office/drawing/2014/main" val="2669076379"/>
                    </a:ext>
                  </a:extLst>
                </a:gridCol>
                <a:gridCol w="1214438">
                  <a:extLst>
                    <a:ext uri="{9D8B030D-6E8A-4147-A177-3AD203B41FA5}">
                      <a16:colId xmlns="" xmlns:a16="http://schemas.microsoft.com/office/drawing/2014/main" val="2272253349"/>
                    </a:ext>
                  </a:extLst>
                </a:gridCol>
                <a:gridCol w="1230312">
                  <a:extLst>
                    <a:ext uri="{9D8B030D-6E8A-4147-A177-3AD203B41FA5}">
                      <a16:colId xmlns="" xmlns:a16="http://schemas.microsoft.com/office/drawing/2014/main" val="184382626"/>
                    </a:ext>
                  </a:extLst>
                </a:gridCol>
                <a:gridCol w="1414463">
                  <a:extLst>
                    <a:ext uri="{9D8B030D-6E8A-4147-A177-3AD203B41FA5}">
                      <a16:colId xmlns="" xmlns:a16="http://schemas.microsoft.com/office/drawing/2014/main" val="587130505"/>
                    </a:ext>
                  </a:extLst>
                </a:gridCol>
                <a:gridCol w="1244600">
                  <a:extLst>
                    <a:ext uri="{9D8B030D-6E8A-4147-A177-3AD203B41FA5}">
                      <a16:colId xmlns="" xmlns:a16="http://schemas.microsoft.com/office/drawing/2014/main" val="2322280963"/>
                    </a:ext>
                  </a:extLst>
                </a:gridCol>
                <a:gridCol w="1230312">
                  <a:extLst>
                    <a:ext uri="{9D8B030D-6E8A-4147-A177-3AD203B41FA5}">
                      <a16:colId xmlns="" xmlns:a16="http://schemas.microsoft.com/office/drawing/2014/main" val="1804703743"/>
                    </a:ext>
                  </a:extLst>
                </a:gridCol>
              </a:tblGrid>
              <a:tr h="1042987">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Core</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Cache Type</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Cache Size (kB)</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Cache Line Size (words)</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Associativity</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Location</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Write Buffer Size (words)</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 xmlns:a16="http://schemas.microsoft.com/office/drawing/2014/main" val="727504588"/>
                  </a:ext>
                </a:extLst>
              </a:tr>
              <a:tr h="581025">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ARM720T</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Unified</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8</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4</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4-way</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Logical</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8</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 xmlns:a16="http://schemas.microsoft.com/office/drawing/2014/main" val="2855205892"/>
                  </a:ext>
                </a:extLst>
              </a:tr>
              <a:tr h="347663">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ARM920T</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Split</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16/16 D/I</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8</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64-way</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Logical</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16</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 xmlns:a16="http://schemas.microsoft.com/office/drawing/2014/main" val="2040219420"/>
                  </a:ext>
                </a:extLst>
              </a:tr>
              <a:tr h="581025">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ARM926EJ-S</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Split</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4-128/4-128 D/I</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8</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4-way</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Logical</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16</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 xmlns:a16="http://schemas.microsoft.com/office/drawing/2014/main" val="3334797711"/>
                  </a:ext>
                </a:extLst>
              </a:tr>
              <a:tr h="347663">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ARM1022E</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Split</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16/16 D/I</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8</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64-way</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Logical</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16</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 xmlns:a16="http://schemas.microsoft.com/office/drawing/2014/main" val="1940901301"/>
                  </a:ext>
                </a:extLst>
              </a:tr>
              <a:tr h="581025">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ARM1026EJ-S</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Split</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4-128/4-128 D/I</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8</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4-way</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Logical</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8</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 xmlns:a16="http://schemas.microsoft.com/office/drawing/2014/main" val="2069104594"/>
                  </a:ext>
                </a:extLst>
              </a:tr>
              <a:tr h="579438">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Intel StrongARM</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Split</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16/16 D/I</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4</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32-way</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Logical</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32</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 xmlns:a16="http://schemas.microsoft.com/office/drawing/2014/main" val="1200223804"/>
                  </a:ext>
                </a:extLst>
              </a:tr>
              <a:tr h="349250">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Intel Xscale</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Split</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32/32 D/I</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8</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32-way</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Logical</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32</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 xmlns:a16="http://schemas.microsoft.com/office/drawing/2014/main" val="733611619"/>
                  </a:ext>
                </a:extLst>
              </a:tr>
              <a:tr h="579438">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ARM1136-JF-S</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Split</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4-64/4-64 D/I</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8</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4-way</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Physical</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32</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 xmlns:a16="http://schemas.microsoft.com/office/drawing/2014/main" val="4264602024"/>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GB" altLang="en-US"/>
              <a:t>ARM Cache Organization</a:t>
            </a:r>
          </a:p>
        </p:txBody>
      </p:sp>
      <p:sp>
        <p:nvSpPr>
          <p:cNvPr id="117763" name="Rectangle 3"/>
          <p:cNvSpPr>
            <a:spLocks noGrp="1" noChangeArrowheads="1"/>
          </p:cNvSpPr>
          <p:nvPr>
            <p:ph type="body" idx="1"/>
          </p:nvPr>
        </p:nvSpPr>
        <p:spPr/>
        <p:txBody>
          <a:bodyPr/>
          <a:lstStyle/>
          <a:p>
            <a:r>
              <a:rPr lang="en-GB" altLang="en-US"/>
              <a:t>Small FIFO write buffer</a:t>
            </a:r>
          </a:p>
          <a:p>
            <a:pPr lvl="1"/>
            <a:r>
              <a:rPr lang="en-GB" altLang="en-US"/>
              <a:t>Enhances memory write performance</a:t>
            </a:r>
          </a:p>
          <a:p>
            <a:pPr lvl="1"/>
            <a:r>
              <a:rPr lang="en-GB" altLang="en-US"/>
              <a:t>Between cache and main memory</a:t>
            </a:r>
          </a:p>
          <a:p>
            <a:pPr lvl="1"/>
            <a:r>
              <a:rPr lang="en-GB" altLang="en-US"/>
              <a:t>Small c.f. cache</a:t>
            </a:r>
          </a:p>
          <a:p>
            <a:pPr lvl="1"/>
            <a:r>
              <a:rPr lang="en-GB" altLang="en-US"/>
              <a:t>Data put in write buffer at processor clock speed</a:t>
            </a:r>
          </a:p>
          <a:p>
            <a:pPr lvl="1"/>
            <a:r>
              <a:rPr lang="en-GB" altLang="en-US"/>
              <a:t>Processor continues execution</a:t>
            </a:r>
          </a:p>
          <a:p>
            <a:pPr lvl="1"/>
            <a:r>
              <a:rPr lang="en-GB" altLang="en-US"/>
              <a:t>External write in parallel until empty</a:t>
            </a:r>
          </a:p>
          <a:p>
            <a:pPr lvl="1"/>
            <a:r>
              <a:rPr lang="en-GB" altLang="en-US"/>
              <a:t>If buffer full, processor stalls</a:t>
            </a:r>
          </a:p>
          <a:p>
            <a:pPr lvl="1"/>
            <a:r>
              <a:rPr lang="en-GB" altLang="en-US"/>
              <a:t>Data in write buffer not available until written</a:t>
            </a:r>
          </a:p>
          <a:p>
            <a:pPr lvl="2"/>
            <a:r>
              <a:rPr lang="en-GB" altLang="en-US"/>
              <a:t>So keep buffer small</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GB" altLang="en-US" sz="2400"/>
              <a:t>ARM Cache and Write Buffer Organization</a:t>
            </a:r>
          </a:p>
        </p:txBody>
      </p:sp>
      <p:pic>
        <p:nvPicPr>
          <p:cNvPr id="118787" name="Picture 4"/>
          <p:cNvPicPr>
            <a:picLocks noChangeAspect="1" noChangeArrowheads="1"/>
          </p:cNvPicPr>
          <p:nvPr/>
        </p:nvPicPr>
        <p:blipFill>
          <a:blip r:embed="rId2">
            <a:extLst>
              <a:ext uri="{28A0092B-C50C-407E-A947-70E740481C1C}">
                <a14:useLocalDpi xmlns:a14="http://schemas.microsoft.com/office/drawing/2010/main" val="0"/>
              </a:ext>
            </a:extLst>
          </a:blip>
          <a:srcRect b="32933"/>
          <a:stretch>
            <a:fillRect/>
          </a:stretch>
        </p:blipFill>
        <p:spPr bwMode="auto">
          <a:xfrm>
            <a:off x="107950" y="1989138"/>
            <a:ext cx="8885238" cy="310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GB" altLang="en-US"/>
              <a:t>Internet Sources</a:t>
            </a:r>
          </a:p>
        </p:txBody>
      </p:sp>
      <p:sp>
        <p:nvSpPr>
          <p:cNvPr id="119811" name="Rectangle 3"/>
          <p:cNvSpPr>
            <a:spLocks noGrp="1" noChangeArrowheads="1"/>
          </p:cNvSpPr>
          <p:nvPr>
            <p:ph type="body" idx="1"/>
          </p:nvPr>
        </p:nvSpPr>
        <p:spPr/>
        <p:txBody>
          <a:bodyPr/>
          <a:lstStyle/>
          <a:p>
            <a:r>
              <a:rPr lang="en-GB" altLang="en-US"/>
              <a:t>Manufacturer sites</a:t>
            </a:r>
          </a:p>
          <a:p>
            <a:pPr lvl="1"/>
            <a:r>
              <a:rPr lang="en-GB" altLang="en-US"/>
              <a:t>Intel</a:t>
            </a:r>
          </a:p>
          <a:p>
            <a:pPr lvl="1"/>
            <a:r>
              <a:rPr lang="en-GB" altLang="en-US"/>
              <a:t>ARM</a:t>
            </a:r>
          </a:p>
          <a:p>
            <a:r>
              <a:rPr lang="en-GB" altLang="en-US"/>
              <a:t>Search on cache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8"/>
          <p:cNvSpPr>
            <a:spLocks noGrp="1" noChangeArrowheads="1"/>
          </p:cNvSpPr>
          <p:nvPr>
            <p:ph type="title"/>
          </p:nvPr>
        </p:nvSpPr>
        <p:spPr/>
        <p:txBody>
          <a:bodyPr/>
          <a:lstStyle/>
          <a:p>
            <a:r>
              <a:rPr lang="en-GB" altLang="en-US"/>
              <a:t>Access Methods (2)</a:t>
            </a:r>
          </a:p>
        </p:txBody>
      </p:sp>
      <p:sp>
        <p:nvSpPr>
          <p:cNvPr id="17411" name="Rectangle 1029"/>
          <p:cNvSpPr>
            <a:spLocks noGrp="1" noChangeArrowheads="1"/>
          </p:cNvSpPr>
          <p:nvPr>
            <p:ph type="body" idx="1"/>
          </p:nvPr>
        </p:nvSpPr>
        <p:spPr/>
        <p:txBody>
          <a:bodyPr/>
          <a:lstStyle/>
          <a:p>
            <a:r>
              <a:rPr lang="en-GB" altLang="en-US"/>
              <a:t>Random</a:t>
            </a:r>
          </a:p>
          <a:p>
            <a:pPr lvl="1"/>
            <a:r>
              <a:rPr lang="en-GB" altLang="en-US"/>
              <a:t>Individual addresses identify locations exactly</a:t>
            </a:r>
          </a:p>
          <a:p>
            <a:pPr lvl="1"/>
            <a:r>
              <a:rPr lang="en-GB" altLang="en-US"/>
              <a:t>Access time is independent of location or previous access</a:t>
            </a:r>
          </a:p>
          <a:p>
            <a:pPr lvl="1"/>
            <a:r>
              <a:rPr lang="en-GB" altLang="en-US"/>
              <a:t>e.g. RAM</a:t>
            </a:r>
          </a:p>
          <a:p>
            <a:r>
              <a:rPr lang="en-GB" altLang="en-US"/>
              <a:t>Associative</a:t>
            </a:r>
          </a:p>
          <a:p>
            <a:pPr lvl="1"/>
            <a:r>
              <a:rPr lang="en-GB" altLang="en-US"/>
              <a:t>Data is located by a comparison with contents of a portion of the store</a:t>
            </a:r>
          </a:p>
          <a:p>
            <a:pPr lvl="1"/>
            <a:r>
              <a:rPr lang="en-GB" altLang="en-US"/>
              <a:t>Access time is independent of location or previous access</a:t>
            </a:r>
          </a:p>
          <a:p>
            <a:pPr lvl="1"/>
            <a:r>
              <a:rPr lang="en-GB" altLang="en-US"/>
              <a:t>e.g. cache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altLang="en-US"/>
              <a:t>Memory Hierarchy</a:t>
            </a:r>
          </a:p>
        </p:txBody>
      </p:sp>
      <p:sp>
        <p:nvSpPr>
          <p:cNvPr id="19459" name="Rectangle 3"/>
          <p:cNvSpPr>
            <a:spLocks noGrp="1" noChangeArrowheads="1"/>
          </p:cNvSpPr>
          <p:nvPr>
            <p:ph type="body" idx="1"/>
          </p:nvPr>
        </p:nvSpPr>
        <p:spPr/>
        <p:txBody>
          <a:bodyPr/>
          <a:lstStyle/>
          <a:p>
            <a:r>
              <a:rPr lang="en-GB" altLang="en-US"/>
              <a:t>Registers</a:t>
            </a:r>
          </a:p>
          <a:p>
            <a:pPr lvl="1"/>
            <a:r>
              <a:rPr lang="en-GB" altLang="en-US"/>
              <a:t>In CPU</a:t>
            </a:r>
          </a:p>
          <a:p>
            <a:r>
              <a:rPr lang="en-GB" altLang="en-US"/>
              <a:t>Internal or Main memory</a:t>
            </a:r>
          </a:p>
          <a:p>
            <a:pPr lvl="1"/>
            <a:r>
              <a:rPr lang="en-GB" altLang="en-US"/>
              <a:t>May include one or more levels of cache</a:t>
            </a:r>
          </a:p>
          <a:p>
            <a:pPr lvl="1"/>
            <a:r>
              <a:rPr lang="en-GB" altLang="en-US"/>
              <a:t>“RAM”</a:t>
            </a:r>
          </a:p>
          <a:p>
            <a:r>
              <a:rPr lang="en-GB" altLang="en-US"/>
              <a:t>External memory</a:t>
            </a:r>
          </a:p>
          <a:p>
            <a:pPr lvl="1"/>
            <a:r>
              <a:rPr lang="en-GB" altLang="en-US"/>
              <a:t>Backing store</a:t>
            </a:r>
          </a:p>
        </p:txBody>
      </p:sp>
    </p:spTree>
  </p:cSld>
  <p:clrMapOvr>
    <a:masterClrMapping/>
  </p:clrMapOvr>
</p:sld>
</file>

<file path=ppt/theme/theme1.xml><?xml version="1.0" encoding="utf-8"?>
<a:theme xmlns:a="http://schemas.openxmlformats.org/drawingml/2006/main" name="COA8e">
  <a:themeElements>
    <a:clrScheme name="COA8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A8e">
      <a:majorFont>
        <a:latin typeface="Arial Black"/>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OA8e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A8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A8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A8e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A8e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A8e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A8e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COA8e</Template>
  <TotalTime>2146</TotalTime>
  <Words>2847</Words>
  <Application>Microsoft Office PowerPoint</Application>
  <PresentationFormat>On-screen Show (4:3)</PresentationFormat>
  <Paragraphs>714</Paragraphs>
  <Slides>74</Slides>
  <Notes>43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76" baseType="lpstr">
      <vt:lpstr>COA8e</vt:lpstr>
      <vt:lpstr>Chart</vt:lpstr>
      <vt:lpstr>Introduction to Computer Organisation and Architecture</vt:lpstr>
      <vt:lpstr>Characteristics</vt:lpstr>
      <vt:lpstr>Location</vt:lpstr>
      <vt:lpstr>Capacity</vt:lpstr>
      <vt:lpstr>Unit of Transfer</vt:lpstr>
      <vt:lpstr>Characteristics</vt:lpstr>
      <vt:lpstr>Access Methods (1)</vt:lpstr>
      <vt:lpstr>Access Methods (2)</vt:lpstr>
      <vt:lpstr>Memory Hierarchy</vt:lpstr>
      <vt:lpstr>Memory Hierarchy - Diagram</vt:lpstr>
      <vt:lpstr>Performance</vt:lpstr>
      <vt:lpstr>Physical Types</vt:lpstr>
      <vt:lpstr>Physical Characteristics</vt:lpstr>
      <vt:lpstr>Organisation</vt:lpstr>
      <vt:lpstr>The Bottom Line</vt:lpstr>
      <vt:lpstr>Hierarchy List</vt:lpstr>
      <vt:lpstr>So you want fast?</vt:lpstr>
      <vt:lpstr>Locality of Reference</vt:lpstr>
      <vt:lpstr>Cache</vt:lpstr>
      <vt:lpstr>Cache and Main Memory</vt:lpstr>
      <vt:lpstr>Cache/Main Memory Structure</vt:lpstr>
      <vt:lpstr>Cache operation – overview</vt:lpstr>
      <vt:lpstr>Cache Read Operation - Flowchart</vt:lpstr>
      <vt:lpstr>Cache Design</vt:lpstr>
      <vt:lpstr>Cache Addressing</vt:lpstr>
      <vt:lpstr>Size does matter</vt:lpstr>
      <vt:lpstr>Typical Cache Organization</vt:lpstr>
      <vt:lpstr>Comparison of Cache Sizes</vt:lpstr>
      <vt:lpstr>Elements of Cache Design</vt:lpstr>
      <vt:lpstr>Mapping Function</vt:lpstr>
      <vt:lpstr>Direct Mapping</vt:lpstr>
      <vt:lpstr>Direct Mapping Address Structure</vt:lpstr>
      <vt:lpstr>Direct Mapping from Cache to Main Memory</vt:lpstr>
      <vt:lpstr>Direct Mapping  Cache Line Table</vt:lpstr>
      <vt:lpstr>Direct Mapping Cache Organization</vt:lpstr>
      <vt:lpstr>Direct  Mapping Example</vt:lpstr>
      <vt:lpstr>Direct Mapping Summary</vt:lpstr>
      <vt:lpstr>Direct Mapping pros &amp; cons</vt:lpstr>
      <vt:lpstr>Direct Mapping Example</vt:lpstr>
      <vt:lpstr>Victim Cache</vt:lpstr>
      <vt:lpstr>Associative Mapping</vt:lpstr>
      <vt:lpstr>Associative Mapping from  Cache to Main Memory</vt:lpstr>
      <vt:lpstr>Fully Associative Cache Organization</vt:lpstr>
      <vt:lpstr>Associative  Mapping  Example</vt:lpstr>
      <vt:lpstr>Associative Mapping Address Structure</vt:lpstr>
      <vt:lpstr>Associative Mapping Summary</vt:lpstr>
      <vt:lpstr>Set Associative Mapping</vt:lpstr>
      <vt:lpstr>Set Associative Mapping Example</vt:lpstr>
      <vt:lpstr>Mapping From Main Memory to Cache: v Associative</vt:lpstr>
      <vt:lpstr>Mapping From Main Memory to Cache: k-way Associative</vt:lpstr>
      <vt:lpstr>K-Way Set Associative Cache Organization</vt:lpstr>
      <vt:lpstr>Set Associative Mapping Address Structure</vt:lpstr>
      <vt:lpstr>Two Way Set Associative Mapping Example</vt:lpstr>
      <vt:lpstr>Set Associative Mapping Summary</vt:lpstr>
      <vt:lpstr>Direct and Set Associative Cache  Performance Differences</vt:lpstr>
      <vt:lpstr>Figure 4.16  Varying Associativity over Cache Size</vt:lpstr>
      <vt:lpstr>Replacement Algorithms (1) Direct mapping</vt:lpstr>
      <vt:lpstr>Replacement Algorithms (2) Associative &amp; Set Associative</vt:lpstr>
      <vt:lpstr>Write Policy</vt:lpstr>
      <vt:lpstr>Write through</vt:lpstr>
      <vt:lpstr>Write back</vt:lpstr>
      <vt:lpstr>Line Size</vt:lpstr>
      <vt:lpstr>Multilevel Caches</vt:lpstr>
      <vt:lpstr>Hit Ratio (L1 &amp; L2) For 8 kbytes and 16 kbyte L1</vt:lpstr>
      <vt:lpstr>Unified v Split Caches</vt:lpstr>
      <vt:lpstr>Pentium 4 Cache</vt:lpstr>
      <vt:lpstr>Intel Cache Evolution</vt:lpstr>
      <vt:lpstr>Pentium 4 Block Diagram</vt:lpstr>
      <vt:lpstr>Pentium 4 Core Processor</vt:lpstr>
      <vt:lpstr>Pentium 4 Design Reasoning</vt:lpstr>
      <vt:lpstr>ARM Cache Features</vt:lpstr>
      <vt:lpstr>ARM Cache Organization</vt:lpstr>
      <vt:lpstr>ARM Cache and Write Buffer Organization</vt:lpstr>
      <vt:lpstr>Internet 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04 Cache Memory</dc:title>
  <dc:creator>Adrian J Pullin</dc:creator>
  <cp:lastModifiedBy>Madhavan A/L Balan Nair</cp:lastModifiedBy>
  <cp:revision>115</cp:revision>
  <cp:lastPrinted>2017-08-07T04:49:17Z</cp:lastPrinted>
  <dcterms:created xsi:type="dcterms:W3CDTF">1998-09-09T13:12:25Z</dcterms:created>
  <dcterms:modified xsi:type="dcterms:W3CDTF">2017-08-07T23:57:20Z</dcterms:modified>
</cp:coreProperties>
</file>