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1"/>
  </p:notesMasterIdLst>
  <p:handoutMasterIdLst>
    <p:handoutMasterId r:id="rId42"/>
  </p:handoutMasterIdLst>
  <p:sldIdLst>
    <p:sldId id="406" r:id="rId2"/>
    <p:sldId id="427" r:id="rId3"/>
    <p:sldId id="306" r:id="rId4"/>
    <p:sldId id="308" r:id="rId5"/>
    <p:sldId id="407" r:id="rId6"/>
    <p:sldId id="428" r:id="rId7"/>
    <p:sldId id="416" r:id="rId8"/>
    <p:sldId id="424" r:id="rId9"/>
    <p:sldId id="429" r:id="rId10"/>
    <p:sldId id="385" r:id="rId11"/>
    <p:sldId id="430" r:id="rId12"/>
    <p:sldId id="386" r:id="rId13"/>
    <p:sldId id="432" r:id="rId14"/>
    <p:sldId id="409" r:id="rId15"/>
    <p:sldId id="410" r:id="rId16"/>
    <p:sldId id="435" r:id="rId17"/>
    <p:sldId id="433" r:id="rId18"/>
    <p:sldId id="436" r:id="rId19"/>
    <p:sldId id="413" r:id="rId20"/>
    <p:sldId id="425" r:id="rId21"/>
    <p:sldId id="390" r:id="rId22"/>
    <p:sldId id="414" r:id="rId23"/>
    <p:sldId id="418" r:id="rId24"/>
    <p:sldId id="443" r:id="rId25"/>
    <p:sldId id="419" r:id="rId26"/>
    <p:sldId id="421" r:id="rId27"/>
    <p:sldId id="441" r:id="rId28"/>
    <p:sldId id="437" r:id="rId29"/>
    <p:sldId id="438" r:id="rId30"/>
    <p:sldId id="439" r:id="rId31"/>
    <p:sldId id="440" r:id="rId32"/>
    <p:sldId id="393" r:id="rId33"/>
    <p:sldId id="394" r:id="rId34"/>
    <p:sldId id="395" r:id="rId35"/>
    <p:sldId id="396" r:id="rId36"/>
    <p:sldId id="397" r:id="rId37"/>
    <p:sldId id="399" r:id="rId38"/>
    <p:sldId id="400" r:id="rId39"/>
    <p:sldId id="422" r:id="rId40"/>
  </p:sldIdLst>
  <p:sldSz cx="9144000" cy="6858000" type="screen4x3"/>
  <p:notesSz cx="7315200" cy="9601200"/>
  <p:defaultTextStyle>
    <a:defPPr>
      <a:defRPr lang="zh-TW"/>
    </a:defPPr>
    <a:lvl1pPr algn="ctr"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ctr"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ctr"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4" autoAdjust="0"/>
    <p:restoredTop sz="90334" autoAdjust="0"/>
  </p:normalViewPr>
  <p:slideViewPr>
    <p:cSldViewPr>
      <p:cViewPr>
        <p:scale>
          <a:sx n="70" d="100"/>
          <a:sy n="70" d="100"/>
        </p:scale>
        <p:origin x="-1536" y="21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8.xml"/><Relationship Id="rId1" Type="http://schemas.openxmlformats.org/officeDocument/2006/relationships/slide" Target="slides/slide27.xml"/><Relationship Id="rId5" Type="http://schemas.openxmlformats.org/officeDocument/2006/relationships/slide" Target="slides/slide31.xml"/><Relationship Id="rId4"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170082" cy="4801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20835" name="Rectangle 3"/>
          <p:cNvSpPr>
            <a:spLocks noGrp="1" noChangeArrowheads="1"/>
          </p:cNvSpPr>
          <p:nvPr>
            <p:ph type="dt" sz="quarter" idx="1"/>
          </p:nvPr>
        </p:nvSpPr>
        <p:spPr bwMode="auto">
          <a:xfrm>
            <a:off x="4145120" y="0"/>
            <a:ext cx="3170081" cy="4801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0836" name="Rectangle 4"/>
          <p:cNvSpPr>
            <a:spLocks noGrp="1" noChangeArrowheads="1"/>
          </p:cNvSpPr>
          <p:nvPr>
            <p:ph type="ftr" sz="quarter" idx="2"/>
          </p:nvPr>
        </p:nvSpPr>
        <p:spPr bwMode="auto">
          <a:xfrm>
            <a:off x="0" y="9121029"/>
            <a:ext cx="3170082" cy="480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20837" name="Rectangle 5"/>
          <p:cNvSpPr>
            <a:spLocks noGrp="1" noChangeArrowheads="1"/>
          </p:cNvSpPr>
          <p:nvPr>
            <p:ph type="sldNum" sz="quarter" idx="3"/>
          </p:nvPr>
        </p:nvSpPr>
        <p:spPr bwMode="auto">
          <a:xfrm>
            <a:off x="4145120" y="9121029"/>
            <a:ext cx="3170081" cy="48017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B9BEB06-5EDC-40D1-9A10-073124C711E0}" type="slidenum">
              <a:rPr lang="en-US"/>
              <a:pPr/>
              <a:t>‹#›</a:t>
            </a:fld>
            <a:endParaRPr lang="en-US"/>
          </a:p>
        </p:txBody>
      </p:sp>
    </p:spTree>
    <p:extLst>
      <p:ext uri="{BB962C8B-B14F-4D97-AF65-F5344CB8AC3E}">
        <p14:creationId xmlns:p14="http://schemas.microsoft.com/office/powerpoint/2010/main" val="2576088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082" cy="480172"/>
          </a:xfrm>
          <a:prstGeom prst="rect">
            <a:avLst/>
          </a:prstGeom>
          <a:noFill/>
          <a:ln w="9525">
            <a:noFill/>
            <a:miter lim="800000"/>
            <a:headEnd/>
            <a:tailEnd type="none" w="lg" len="lg"/>
          </a:ln>
          <a:effectLst/>
        </p:spPr>
        <p:txBody>
          <a:bodyPr vert="horz" wrap="none" lIns="91440" tIns="45720" rIns="91440" bIns="45720" numCol="1" anchor="ctr" anchorCtr="0" compatLnSpc="1">
            <a:prstTxWarp prst="textNoShape">
              <a:avLst/>
            </a:prstTxWarp>
          </a:bodyPr>
          <a:lstStyle>
            <a:lvl1pPr algn="l">
              <a:defRPr sz="1200"/>
            </a:lvl1pPr>
          </a:lstStyle>
          <a:p>
            <a:endParaRPr lang="en-US" altLang="zh-TW"/>
          </a:p>
        </p:txBody>
      </p:sp>
      <p:sp>
        <p:nvSpPr>
          <p:cNvPr id="118787" name="Rectangle 3"/>
          <p:cNvSpPr>
            <a:spLocks noGrp="1" noChangeArrowheads="1"/>
          </p:cNvSpPr>
          <p:nvPr>
            <p:ph type="dt" idx="1"/>
          </p:nvPr>
        </p:nvSpPr>
        <p:spPr bwMode="auto">
          <a:xfrm>
            <a:off x="4145120" y="0"/>
            <a:ext cx="3170081" cy="480172"/>
          </a:xfrm>
          <a:prstGeom prst="rect">
            <a:avLst/>
          </a:prstGeom>
          <a:noFill/>
          <a:ln w="9525">
            <a:noFill/>
            <a:miter lim="800000"/>
            <a:headEnd/>
            <a:tailEnd type="none" w="lg" len="lg"/>
          </a:ln>
          <a:effectLst/>
        </p:spPr>
        <p:txBody>
          <a:bodyPr vert="horz" wrap="none" lIns="91440" tIns="45720" rIns="91440" bIns="45720" numCol="1" anchor="ctr" anchorCtr="0" compatLnSpc="1">
            <a:prstTxWarp prst="textNoShape">
              <a:avLst/>
            </a:prstTxWarp>
          </a:bodyPr>
          <a:lstStyle>
            <a:lvl1pPr algn="r">
              <a:defRPr sz="1200"/>
            </a:lvl1pPr>
          </a:lstStyle>
          <a:p>
            <a:endParaRPr lang="en-US" altLang="zh-TW"/>
          </a:p>
        </p:txBody>
      </p:sp>
      <p:sp>
        <p:nvSpPr>
          <p:cNvPr id="368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9" name="Rectangle 5"/>
          <p:cNvSpPr>
            <a:spLocks noGrp="1" noChangeArrowheads="1"/>
          </p:cNvSpPr>
          <p:nvPr>
            <p:ph type="body" sz="quarter" idx="3"/>
          </p:nvPr>
        </p:nvSpPr>
        <p:spPr bwMode="auto">
          <a:xfrm>
            <a:off x="976246" y="4560516"/>
            <a:ext cx="5362710" cy="4319323"/>
          </a:xfrm>
          <a:prstGeom prst="rect">
            <a:avLst/>
          </a:prstGeom>
          <a:noFill/>
          <a:ln w="9525">
            <a:noFill/>
            <a:miter lim="800000"/>
            <a:headEnd/>
            <a:tailEnd type="none" w="lg" len="lg"/>
          </a:ln>
          <a:effectLst/>
        </p:spPr>
        <p:txBody>
          <a:bodyPr vert="horz" wrap="none" lIns="91440" tIns="45720" rIns="91440" bIns="45720" numCol="1" anchor="ctr"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18790" name="Rectangle 6"/>
          <p:cNvSpPr>
            <a:spLocks noGrp="1" noChangeArrowheads="1"/>
          </p:cNvSpPr>
          <p:nvPr>
            <p:ph type="ftr" sz="quarter" idx="4"/>
          </p:nvPr>
        </p:nvSpPr>
        <p:spPr bwMode="auto">
          <a:xfrm>
            <a:off x="0" y="9121029"/>
            <a:ext cx="3170082" cy="480172"/>
          </a:xfrm>
          <a:prstGeom prst="rect">
            <a:avLst/>
          </a:prstGeom>
          <a:noFill/>
          <a:ln w="9525">
            <a:noFill/>
            <a:miter lim="800000"/>
            <a:headEnd/>
            <a:tailEnd type="none" w="lg" len="lg"/>
          </a:ln>
          <a:effectLst/>
        </p:spPr>
        <p:txBody>
          <a:bodyPr vert="horz" wrap="none" lIns="91440" tIns="45720" rIns="91440" bIns="45720" numCol="1" anchor="b" anchorCtr="0" compatLnSpc="1">
            <a:prstTxWarp prst="textNoShape">
              <a:avLst/>
            </a:prstTxWarp>
          </a:bodyPr>
          <a:lstStyle>
            <a:lvl1pPr algn="l">
              <a:defRPr sz="1200"/>
            </a:lvl1pPr>
          </a:lstStyle>
          <a:p>
            <a:endParaRPr lang="en-US" altLang="zh-TW"/>
          </a:p>
        </p:txBody>
      </p:sp>
      <p:sp>
        <p:nvSpPr>
          <p:cNvPr id="118791" name="Rectangle 7"/>
          <p:cNvSpPr>
            <a:spLocks noGrp="1" noChangeArrowheads="1"/>
          </p:cNvSpPr>
          <p:nvPr>
            <p:ph type="sldNum" sz="quarter" idx="5"/>
          </p:nvPr>
        </p:nvSpPr>
        <p:spPr bwMode="auto">
          <a:xfrm>
            <a:off x="4145120" y="9121029"/>
            <a:ext cx="3170081" cy="480172"/>
          </a:xfrm>
          <a:prstGeom prst="rect">
            <a:avLst/>
          </a:prstGeom>
          <a:noFill/>
          <a:ln w="9525">
            <a:noFill/>
            <a:miter lim="800000"/>
            <a:headEnd/>
            <a:tailEnd type="none" w="lg" len="lg"/>
          </a:ln>
          <a:effectLst/>
        </p:spPr>
        <p:txBody>
          <a:bodyPr vert="horz" wrap="none" lIns="91440" tIns="45720" rIns="91440" bIns="45720" numCol="1" anchor="b" anchorCtr="0" compatLnSpc="1">
            <a:prstTxWarp prst="textNoShape">
              <a:avLst/>
            </a:prstTxWarp>
          </a:bodyPr>
          <a:lstStyle>
            <a:lvl1pPr algn="r">
              <a:defRPr sz="1200"/>
            </a:lvl1pPr>
          </a:lstStyle>
          <a:p>
            <a:fld id="{F7F95AD8-B1E2-46A8-BC4D-3DB7274C85FB}" type="slidenum">
              <a:rPr lang="en-US" altLang="zh-TW"/>
              <a:pPr/>
              <a:t>‹#›</a:t>
            </a:fld>
            <a:endParaRPr lang="en-US" altLang="zh-TW"/>
          </a:p>
        </p:txBody>
      </p:sp>
    </p:spTree>
    <p:extLst>
      <p:ext uri="{BB962C8B-B14F-4D97-AF65-F5344CB8AC3E}">
        <p14:creationId xmlns:p14="http://schemas.microsoft.com/office/powerpoint/2010/main" val="261854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0425" eaLnBrk="0" hangingPunct="0">
              <a:defRPr kumimoji="1" sz="2400">
                <a:solidFill>
                  <a:schemeClr val="tx1"/>
                </a:solidFill>
                <a:latin typeface="Times New Roman" pitchFamily="18" charset="0"/>
                <a:ea typeface="新細明體" pitchFamily="18" charset="-120"/>
              </a:defRPr>
            </a:lvl1pPr>
            <a:lvl2pPr marL="742950" indent="-285750" defTabSz="860425" eaLnBrk="0" hangingPunct="0">
              <a:defRPr kumimoji="1" sz="2400">
                <a:solidFill>
                  <a:schemeClr val="tx1"/>
                </a:solidFill>
                <a:latin typeface="Times New Roman" pitchFamily="18" charset="0"/>
                <a:ea typeface="新細明體" pitchFamily="18" charset="-120"/>
              </a:defRPr>
            </a:lvl2pPr>
            <a:lvl3pPr marL="1143000" indent="-228600" defTabSz="860425" eaLnBrk="0" hangingPunct="0">
              <a:defRPr kumimoji="1" sz="2400">
                <a:solidFill>
                  <a:schemeClr val="tx1"/>
                </a:solidFill>
                <a:latin typeface="Times New Roman" pitchFamily="18" charset="0"/>
                <a:ea typeface="新細明體" pitchFamily="18" charset="-120"/>
              </a:defRPr>
            </a:lvl3pPr>
            <a:lvl4pPr marL="1600200" indent="-228600" defTabSz="860425" eaLnBrk="0" hangingPunct="0">
              <a:defRPr kumimoji="1" sz="2400">
                <a:solidFill>
                  <a:schemeClr val="tx1"/>
                </a:solidFill>
                <a:latin typeface="Times New Roman" pitchFamily="18" charset="0"/>
                <a:ea typeface="新細明體" pitchFamily="18" charset="-120"/>
              </a:defRPr>
            </a:lvl4pPr>
            <a:lvl5pPr marL="2057400" indent="-228600" defTabSz="860425" eaLnBrk="0" hangingPunct="0">
              <a:defRPr kumimoji="1" sz="2400">
                <a:solidFill>
                  <a:schemeClr val="tx1"/>
                </a:solidFill>
                <a:latin typeface="Times New Roman" pitchFamily="18" charset="0"/>
                <a:ea typeface="新細明體" pitchFamily="18" charset="-120"/>
              </a:defRPr>
            </a:lvl5pPr>
            <a:lvl6pPr marL="2514600" indent="-228600" algn="ctr" defTabSz="860425"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defTabSz="860425"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defTabSz="860425"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defTabSz="860425"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B99D62D3-5B1E-4689-B45C-2F703B195DEB}" type="slidenum">
              <a:rPr lang="en-US" altLang="zh-TW" sz="1200">
                <a:latin typeface="Calibri" pitchFamily="34" charset="0"/>
                <a:cs typeface="Arial" pitchFamily="34" charset="0"/>
              </a:rPr>
              <a:pPr eaLnBrk="1" hangingPunct="1"/>
              <a:t>1</a:t>
            </a:fld>
            <a:endParaRPr lang="en-US" altLang="zh-TW" sz="1200">
              <a:latin typeface="Calibri" pitchFamily="34" charset="0"/>
              <a:cs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95AD8-B1E2-46A8-BC4D-3DB7274C85FB}" type="slidenum">
              <a:rPr lang="en-US" altLang="zh-TW" smtClean="0"/>
              <a:pPr/>
              <a:t>14</a:t>
            </a:fld>
            <a:endParaRPr lang="en-US" altLang="zh-TW"/>
          </a:p>
        </p:txBody>
      </p:sp>
    </p:spTree>
    <p:extLst>
      <p:ext uri="{BB962C8B-B14F-4D97-AF65-F5344CB8AC3E}">
        <p14:creationId xmlns:p14="http://schemas.microsoft.com/office/powerpoint/2010/main" val="118006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D8EEC-721E-4811-9DB1-F849C43248D6}" type="slidenum">
              <a:rPr lang="en-US"/>
              <a:pPr/>
              <a:t>27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77310-A806-4B86-A069-282AB22625C8}" type="slidenum">
              <a:rPr lang="en-US"/>
              <a:pPr/>
              <a:t>28</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6FE4F-2F8F-4D80-B0A3-B0B62ED4028E}" type="slidenum">
              <a:rPr lang="en-US"/>
              <a:pPr/>
              <a:t>29</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04881C-BFB9-4C4A-97B3-0926A634BDB5}" type="slidenum">
              <a:rPr lang="en-US"/>
              <a:pPr/>
              <a:t>30</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fld id="{08D9954D-A07E-4EF4-9598-3D160AE46BDD}" type="slidenum">
              <a:rPr lang="en-US" altLang="zh-TW"/>
              <a:pPr/>
              <a:t>‹#›</a:t>
            </a:fld>
            <a:endParaRPr lang="en-US" altLang="zh-TW"/>
          </a:p>
        </p:txBody>
      </p:sp>
    </p:spTree>
    <p:extLst>
      <p:ext uri="{BB962C8B-B14F-4D97-AF65-F5344CB8AC3E}">
        <p14:creationId xmlns:p14="http://schemas.microsoft.com/office/powerpoint/2010/main" val="3917191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r>
              <a:rPr lang="en-US" altLang="zh-TW"/>
              <a:t>Lec 12 - </a:t>
            </a:r>
            <a:fld id="{BF116DB3-B6E7-471E-8DA8-37C06FDDA49B}" type="slidenum">
              <a:rPr lang="en-US" altLang="zh-TW"/>
              <a:pPr/>
              <a:t>‹#›</a:t>
            </a:fld>
            <a:endParaRPr lang="en-US" altLang="zh-TW"/>
          </a:p>
        </p:txBody>
      </p:sp>
    </p:spTree>
    <p:extLst>
      <p:ext uri="{BB962C8B-B14F-4D97-AF65-F5344CB8AC3E}">
        <p14:creationId xmlns:p14="http://schemas.microsoft.com/office/powerpoint/2010/main" val="405982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r>
              <a:rPr lang="en-US" altLang="zh-TW"/>
              <a:t>Lec 12 - </a:t>
            </a:r>
            <a:fld id="{A3B940A2-953A-4C4D-BFA8-161160219A06}" type="slidenum">
              <a:rPr lang="en-US" altLang="zh-TW"/>
              <a:pPr/>
              <a:t>‹#›</a:t>
            </a:fld>
            <a:endParaRPr lang="en-US" altLang="zh-TW"/>
          </a:p>
        </p:txBody>
      </p:sp>
    </p:spTree>
    <p:extLst>
      <p:ext uri="{BB962C8B-B14F-4D97-AF65-F5344CB8AC3E}">
        <p14:creationId xmlns:p14="http://schemas.microsoft.com/office/powerpoint/2010/main" val="395221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r>
              <a:rPr lang="en-US" altLang="zh-TW"/>
              <a:t>Lec 12 - </a:t>
            </a:r>
            <a:fld id="{2F84016D-B78A-4D47-B688-98D002C76B14}" type="slidenum">
              <a:rPr lang="en-US" altLang="zh-TW"/>
              <a:pPr/>
              <a:t>‹#›</a:t>
            </a:fld>
            <a:endParaRPr lang="en-US" altLang="zh-TW"/>
          </a:p>
        </p:txBody>
      </p:sp>
    </p:spTree>
    <p:extLst>
      <p:ext uri="{BB962C8B-B14F-4D97-AF65-F5344CB8AC3E}">
        <p14:creationId xmlns:p14="http://schemas.microsoft.com/office/powerpoint/2010/main" val="133531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TW"/>
          </a:p>
        </p:txBody>
      </p:sp>
      <p:sp>
        <p:nvSpPr>
          <p:cNvPr id="5" name="Footer Placeholder 4"/>
          <p:cNvSpPr>
            <a:spLocks noGrp="1"/>
          </p:cNvSpPr>
          <p:nvPr>
            <p:ph type="ftr" sz="quarter" idx="11"/>
          </p:nvPr>
        </p:nvSpPr>
        <p:spPr/>
        <p:txBody>
          <a:bodyPr/>
          <a:lstStyle>
            <a:lvl1pPr>
              <a:defRPr/>
            </a:lvl1pPr>
          </a:lstStyle>
          <a:p>
            <a:endParaRPr lang="en-US" altLang="zh-TW"/>
          </a:p>
        </p:txBody>
      </p:sp>
      <p:sp>
        <p:nvSpPr>
          <p:cNvPr id="6" name="Slide Number Placeholder 5"/>
          <p:cNvSpPr>
            <a:spLocks noGrp="1"/>
          </p:cNvSpPr>
          <p:nvPr>
            <p:ph type="sldNum" sz="quarter" idx="12"/>
          </p:nvPr>
        </p:nvSpPr>
        <p:spPr/>
        <p:txBody>
          <a:bodyPr/>
          <a:lstStyle>
            <a:lvl1pPr>
              <a:defRPr/>
            </a:lvl1pPr>
          </a:lstStyle>
          <a:p>
            <a:r>
              <a:rPr lang="en-US" altLang="zh-TW"/>
              <a:t>Lec 12 - </a:t>
            </a:r>
            <a:fld id="{0392D157-D4EC-41A1-BEEF-7E66B14194DC}" type="slidenum">
              <a:rPr lang="en-US" altLang="zh-TW"/>
              <a:pPr/>
              <a:t>‹#›</a:t>
            </a:fld>
            <a:endParaRPr lang="en-US" altLang="zh-TW"/>
          </a:p>
        </p:txBody>
      </p:sp>
    </p:spTree>
    <p:extLst>
      <p:ext uri="{BB962C8B-B14F-4D97-AF65-F5344CB8AC3E}">
        <p14:creationId xmlns:p14="http://schemas.microsoft.com/office/powerpoint/2010/main" val="148891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en-US" altLang="zh-TW"/>
          </a:p>
        </p:txBody>
      </p:sp>
      <p:sp>
        <p:nvSpPr>
          <p:cNvPr id="6" name="Footer Placeholder 4"/>
          <p:cNvSpPr>
            <a:spLocks noGrp="1"/>
          </p:cNvSpPr>
          <p:nvPr>
            <p:ph type="ftr" sz="quarter" idx="11"/>
          </p:nvPr>
        </p:nvSpPr>
        <p:spPr/>
        <p:txBody>
          <a:bodyPr/>
          <a:lstStyle>
            <a:lvl1pPr>
              <a:defRPr/>
            </a:lvl1pPr>
          </a:lstStyle>
          <a:p>
            <a:endParaRPr lang="en-US" altLang="zh-TW"/>
          </a:p>
        </p:txBody>
      </p:sp>
      <p:sp>
        <p:nvSpPr>
          <p:cNvPr id="7" name="Slide Number Placeholder 5"/>
          <p:cNvSpPr>
            <a:spLocks noGrp="1"/>
          </p:cNvSpPr>
          <p:nvPr>
            <p:ph type="sldNum" sz="quarter" idx="12"/>
          </p:nvPr>
        </p:nvSpPr>
        <p:spPr/>
        <p:txBody>
          <a:bodyPr/>
          <a:lstStyle>
            <a:lvl1pPr>
              <a:defRPr/>
            </a:lvl1pPr>
          </a:lstStyle>
          <a:p>
            <a:r>
              <a:rPr lang="en-US" altLang="zh-TW"/>
              <a:t>Lec 12 - </a:t>
            </a:r>
            <a:fld id="{74ABCC2E-EB29-42D2-967D-0A86A8296EE8}" type="slidenum">
              <a:rPr lang="en-US" altLang="zh-TW"/>
              <a:pPr/>
              <a:t>‹#›</a:t>
            </a:fld>
            <a:endParaRPr lang="en-US" altLang="zh-TW"/>
          </a:p>
        </p:txBody>
      </p:sp>
    </p:spTree>
    <p:extLst>
      <p:ext uri="{BB962C8B-B14F-4D97-AF65-F5344CB8AC3E}">
        <p14:creationId xmlns:p14="http://schemas.microsoft.com/office/powerpoint/2010/main" val="250835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endParaRPr lang="en-US" altLang="zh-TW"/>
          </a:p>
        </p:txBody>
      </p:sp>
      <p:sp>
        <p:nvSpPr>
          <p:cNvPr id="8" name="Footer Placeholder 4"/>
          <p:cNvSpPr>
            <a:spLocks noGrp="1"/>
          </p:cNvSpPr>
          <p:nvPr>
            <p:ph type="ftr" sz="quarter" idx="11"/>
          </p:nvPr>
        </p:nvSpPr>
        <p:spPr/>
        <p:txBody>
          <a:bodyPr/>
          <a:lstStyle>
            <a:lvl1pPr>
              <a:defRPr/>
            </a:lvl1pPr>
          </a:lstStyle>
          <a:p>
            <a:endParaRPr lang="en-US" altLang="zh-TW"/>
          </a:p>
        </p:txBody>
      </p:sp>
      <p:sp>
        <p:nvSpPr>
          <p:cNvPr id="9" name="Slide Number Placeholder 5"/>
          <p:cNvSpPr>
            <a:spLocks noGrp="1"/>
          </p:cNvSpPr>
          <p:nvPr>
            <p:ph type="sldNum" sz="quarter" idx="12"/>
          </p:nvPr>
        </p:nvSpPr>
        <p:spPr/>
        <p:txBody>
          <a:bodyPr/>
          <a:lstStyle>
            <a:lvl1pPr>
              <a:defRPr/>
            </a:lvl1pPr>
          </a:lstStyle>
          <a:p>
            <a:r>
              <a:rPr lang="en-US" altLang="zh-TW"/>
              <a:t>Lec 12 - </a:t>
            </a:r>
            <a:fld id="{C3356D73-CC3E-421C-B976-CA2414DBAEF7}" type="slidenum">
              <a:rPr lang="en-US" altLang="zh-TW"/>
              <a:pPr/>
              <a:t>‹#›</a:t>
            </a:fld>
            <a:endParaRPr lang="en-US" altLang="zh-TW"/>
          </a:p>
        </p:txBody>
      </p:sp>
    </p:spTree>
    <p:extLst>
      <p:ext uri="{BB962C8B-B14F-4D97-AF65-F5344CB8AC3E}">
        <p14:creationId xmlns:p14="http://schemas.microsoft.com/office/powerpoint/2010/main" val="2684067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endParaRPr lang="en-US" altLang="zh-TW"/>
          </a:p>
        </p:txBody>
      </p:sp>
      <p:sp>
        <p:nvSpPr>
          <p:cNvPr id="4" name="Footer Placeholder 4"/>
          <p:cNvSpPr>
            <a:spLocks noGrp="1"/>
          </p:cNvSpPr>
          <p:nvPr>
            <p:ph type="ftr" sz="quarter" idx="11"/>
          </p:nvPr>
        </p:nvSpPr>
        <p:spPr/>
        <p:txBody>
          <a:bodyPr/>
          <a:lstStyle>
            <a:lvl1pPr>
              <a:defRPr/>
            </a:lvl1pPr>
          </a:lstStyle>
          <a:p>
            <a:endParaRPr lang="en-US" altLang="zh-TW"/>
          </a:p>
        </p:txBody>
      </p:sp>
      <p:sp>
        <p:nvSpPr>
          <p:cNvPr id="5" name="Slide Number Placeholder 5"/>
          <p:cNvSpPr>
            <a:spLocks noGrp="1"/>
          </p:cNvSpPr>
          <p:nvPr>
            <p:ph type="sldNum" sz="quarter" idx="12"/>
          </p:nvPr>
        </p:nvSpPr>
        <p:spPr/>
        <p:txBody>
          <a:bodyPr/>
          <a:lstStyle>
            <a:lvl1pPr>
              <a:defRPr/>
            </a:lvl1pPr>
          </a:lstStyle>
          <a:p>
            <a:r>
              <a:rPr lang="en-US" altLang="zh-TW"/>
              <a:t>Lec 12 - </a:t>
            </a:r>
            <a:fld id="{EB201481-5827-4977-A29E-79AB2EB12A4A}" type="slidenum">
              <a:rPr lang="en-US" altLang="zh-TW"/>
              <a:pPr/>
              <a:t>‹#›</a:t>
            </a:fld>
            <a:endParaRPr lang="en-US" altLang="zh-TW"/>
          </a:p>
        </p:txBody>
      </p:sp>
    </p:spTree>
    <p:extLst>
      <p:ext uri="{BB962C8B-B14F-4D97-AF65-F5344CB8AC3E}">
        <p14:creationId xmlns:p14="http://schemas.microsoft.com/office/powerpoint/2010/main" val="275265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altLang="zh-TW"/>
          </a:p>
        </p:txBody>
      </p:sp>
      <p:sp>
        <p:nvSpPr>
          <p:cNvPr id="3" name="Footer Placeholder 4"/>
          <p:cNvSpPr>
            <a:spLocks noGrp="1"/>
          </p:cNvSpPr>
          <p:nvPr>
            <p:ph type="ftr" sz="quarter" idx="11"/>
          </p:nvPr>
        </p:nvSpPr>
        <p:spPr/>
        <p:txBody>
          <a:bodyPr/>
          <a:lstStyle>
            <a:lvl1pPr>
              <a:defRPr/>
            </a:lvl1pPr>
          </a:lstStyle>
          <a:p>
            <a:endParaRPr lang="en-US" altLang="zh-TW"/>
          </a:p>
        </p:txBody>
      </p:sp>
      <p:sp>
        <p:nvSpPr>
          <p:cNvPr id="4" name="Slide Number Placeholder 5"/>
          <p:cNvSpPr>
            <a:spLocks noGrp="1"/>
          </p:cNvSpPr>
          <p:nvPr>
            <p:ph type="sldNum" sz="quarter" idx="12"/>
          </p:nvPr>
        </p:nvSpPr>
        <p:spPr/>
        <p:txBody>
          <a:bodyPr/>
          <a:lstStyle>
            <a:lvl1pPr>
              <a:defRPr/>
            </a:lvl1pPr>
          </a:lstStyle>
          <a:p>
            <a:r>
              <a:rPr lang="en-US" altLang="zh-TW"/>
              <a:t>Lec 12 - </a:t>
            </a:r>
            <a:fld id="{FAA7EB58-4061-4D39-B25C-5550A9FE5CE3}" type="slidenum">
              <a:rPr lang="en-US" altLang="zh-TW"/>
              <a:pPr/>
              <a:t>‹#›</a:t>
            </a:fld>
            <a:endParaRPr lang="en-US" altLang="zh-TW"/>
          </a:p>
        </p:txBody>
      </p:sp>
    </p:spTree>
    <p:extLst>
      <p:ext uri="{BB962C8B-B14F-4D97-AF65-F5344CB8AC3E}">
        <p14:creationId xmlns:p14="http://schemas.microsoft.com/office/powerpoint/2010/main" val="233081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ltLang="zh-TW"/>
          </a:p>
        </p:txBody>
      </p:sp>
      <p:sp>
        <p:nvSpPr>
          <p:cNvPr id="6" name="Footer Placeholder 4"/>
          <p:cNvSpPr>
            <a:spLocks noGrp="1"/>
          </p:cNvSpPr>
          <p:nvPr>
            <p:ph type="ftr" sz="quarter" idx="11"/>
          </p:nvPr>
        </p:nvSpPr>
        <p:spPr/>
        <p:txBody>
          <a:bodyPr/>
          <a:lstStyle>
            <a:lvl1pPr>
              <a:defRPr/>
            </a:lvl1pPr>
          </a:lstStyle>
          <a:p>
            <a:endParaRPr lang="en-US" altLang="zh-TW"/>
          </a:p>
        </p:txBody>
      </p:sp>
      <p:sp>
        <p:nvSpPr>
          <p:cNvPr id="7" name="Slide Number Placeholder 5"/>
          <p:cNvSpPr>
            <a:spLocks noGrp="1"/>
          </p:cNvSpPr>
          <p:nvPr>
            <p:ph type="sldNum" sz="quarter" idx="12"/>
          </p:nvPr>
        </p:nvSpPr>
        <p:spPr/>
        <p:txBody>
          <a:bodyPr/>
          <a:lstStyle>
            <a:lvl1pPr>
              <a:defRPr/>
            </a:lvl1pPr>
          </a:lstStyle>
          <a:p>
            <a:r>
              <a:rPr lang="en-US" altLang="zh-TW"/>
              <a:t>Lec 12 - </a:t>
            </a:r>
            <a:fld id="{D27892B9-18E6-4FD3-912A-AF65B0BA207D}" type="slidenum">
              <a:rPr lang="en-US" altLang="zh-TW"/>
              <a:pPr/>
              <a:t>‹#›</a:t>
            </a:fld>
            <a:endParaRPr lang="en-US" altLang="zh-TW"/>
          </a:p>
        </p:txBody>
      </p:sp>
    </p:spTree>
    <p:extLst>
      <p:ext uri="{BB962C8B-B14F-4D97-AF65-F5344CB8AC3E}">
        <p14:creationId xmlns:p14="http://schemas.microsoft.com/office/powerpoint/2010/main" val="141468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ltLang="zh-TW"/>
          </a:p>
        </p:txBody>
      </p:sp>
      <p:sp>
        <p:nvSpPr>
          <p:cNvPr id="6" name="Footer Placeholder 4"/>
          <p:cNvSpPr>
            <a:spLocks noGrp="1"/>
          </p:cNvSpPr>
          <p:nvPr>
            <p:ph type="ftr" sz="quarter" idx="11"/>
          </p:nvPr>
        </p:nvSpPr>
        <p:spPr/>
        <p:txBody>
          <a:bodyPr/>
          <a:lstStyle>
            <a:lvl1pPr>
              <a:defRPr/>
            </a:lvl1pPr>
          </a:lstStyle>
          <a:p>
            <a:endParaRPr lang="en-US" altLang="zh-TW"/>
          </a:p>
        </p:txBody>
      </p:sp>
      <p:sp>
        <p:nvSpPr>
          <p:cNvPr id="7" name="Slide Number Placeholder 5"/>
          <p:cNvSpPr>
            <a:spLocks noGrp="1"/>
          </p:cNvSpPr>
          <p:nvPr>
            <p:ph type="sldNum" sz="quarter" idx="12"/>
          </p:nvPr>
        </p:nvSpPr>
        <p:spPr/>
        <p:txBody>
          <a:bodyPr/>
          <a:lstStyle>
            <a:lvl1pPr>
              <a:defRPr/>
            </a:lvl1pPr>
          </a:lstStyle>
          <a:p>
            <a:r>
              <a:rPr lang="en-US" altLang="zh-TW"/>
              <a:t>Lec 12 - </a:t>
            </a:r>
            <a:fld id="{414A1149-3369-48E8-AB95-FECB9355900D}" type="slidenum">
              <a:rPr lang="en-US" altLang="zh-TW"/>
              <a:pPr/>
              <a:t>‹#›</a:t>
            </a:fld>
            <a:endParaRPr lang="en-US" altLang="zh-TW"/>
          </a:p>
        </p:txBody>
      </p:sp>
    </p:spTree>
    <p:extLst>
      <p:ext uri="{BB962C8B-B14F-4D97-AF65-F5344CB8AC3E}">
        <p14:creationId xmlns:p14="http://schemas.microsoft.com/office/powerpoint/2010/main" val="413379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endParaRPr lang="en-US" altLang="zh-TW"/>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endParaRPr lang="en-US" altLang="zh-T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r>
              <a:rPr lang="en-US" altLang="zh-TW"/>
              <a:t>Lec 12 - </a:t>
            </a:r>
            <a:fld id="{8977D178-D902-42F1-BE5E-094B59512B76}"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ctr" rtl="0" eaLnBrk="0" fontAlgn="base" hangingPunct="0">
        <a:spcBef>
          <a:spcPct val="0"/>
        </a:spcBef>
        <a:spcAft>
          <a:spcPct val="0"/>
        </a:spcAft>
        <a:defRPr sz="4400" kern="1200">
          <a:solidFill>
            <a:schemeClr val="tx1"/>
          </a:solidFill>
          <a:latin typeface="+mj-lt"/>
          <a:ea typeface="新細明體" pitchFamily="18" charset="-120"/>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PMingLiU" pitchFamily="18" charset="-120"/>
        </a:defRPr>
      </a:lvl6pPr>
      <a:lvl7pPr marL="914400" algn="ctr" rtl="0" fontAlgn="base">
        <a:spcBef>
          <a:spcPct val="0"/>
        </a:spcBef>
        <a:spcAft>
          <a:spcPct val="0"/>
        </a:spcAft>
        <a:defRPr sz="4400">
          <a:solidFill>
            <a:schemeClr val="tx1"/>
          </a:solidFill>
          <a:latin typeface="Calibri" pitchFamily="34" charset="0"/>
          <a:ea typeface="PMingLiU" pitchFamily="18" charset="-120"/>
        </a:defRPr>
      </a:lvl7pPr>
      <a:lvl8pPr marL="1371600" algn="ctr" rtl="0" fontAlgn="base">
        <a:spcBef>
          <a:spcPct val="0"/>
        </a:spcBef>
        <a:spcAft>
          <a:spcPct val="0"/>
        </a:spcAft>
        <a:defRPr sz="4400">
          <a:solidFill>
            <a:schemeClr val="tx1"/>
          </a:solidFill>
          <a:latin typeface="Calibri" pitchFamily="34" charset="0"/>
          <a:ea typeface="PMingLiU" pitchFamily="18" charset="-120"/>
        </a:defRPr>
      </a:lvl8pPr>
      <a:lvl9pPr marL="1828800" algn="ctr" rtl="0" fontAlgn="base">
        <a:spcBef>
          <a:spcPct val="0"/>
        </a:spcBef>
        <a:spcAft>
          <a:spcPct val="0"/>
        </a:spcAft>
        <a:defRPr sz="4400">
          <a:solidFill>
            <a:schemeClr val="tx1"/>
          </a:solidFill>
          <a:latin typeface="Calibri" pitchFamily="34" charset="0"/>
          <a:ea typeface="PMingLiU" pitchFamily="18" charset="-12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新細明體" pitchFamily="18"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新細明體" pitchFamily="18"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新細明體" pitchFamily="18"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新細明體" pitchFamily="18"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新細明體" pitchFamily="18"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2057400"/>
            <a:ext cx="8458200" cy="1143000"/>
          </a:xfrm>
        </p:spPr>
        <p:txBody>
          <a:bodyPr/>
          <a:lstStyle/>
          <a:p>
            <a:pPr eaLnBrk="1" hangingPunct="1"/>
            <a:r>
              <a:rPr lang="en-GB" altLang="zh-TW" sz="3200" dirty="0" smtClean="0">
                <a:solidFill>
                  <a:srgbClr val="0000FF"/>
                </a:solidFill>
              </a:rPr>
              <a:t> Introduction to Computer Organisation and Architecture</a:t>
            </a:r>
            <a:endParaRPr lang="en-US" dirty="0" smtClean="0">
              <a:latin typeface="Courier"/>
            </a:endParaRPr>
          </a:p>
        </p:txBody>
      </p:sp>
      <p:sp>
        <p:nvSpPr>
          <p:cNvPr id="3075" name="Rectangle 2"/>
          <p:cNvSpPr>
            <a:spLocks noChangeArrowheads="1"/>
          </p:cNvSpPr>
          <p:nvPr/>
        </p:nvSpPr>
        <p:spPr bwMode="auto">
          <a:xfrm>
            <a:off x="1907704" y="3237075"/>
            <a:ext cx="504056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GB" altLang="en-US" sz="3200" b="1" dirty="0">
                <a:latin typeface="+mj-lt"/>
              </a:rPr>
              <a:t>Lecture </a:t>
            </a:r>
            <a:r>
              <a:rPr lang="en-GB" altLang="en-US" sz="3200" b="1" dirty="0">
                <a:latin typeface="+mj-lt"/>
              </a:rPr>
              <a:t>7</a:t>
            </a:r>
            <a:endParaRPr lang="en-GB" altLang="en-US" sz="3200" b="1" dirty="0">
              <a:latin typeface="+mj-lt"/>
            </a:endParaRPr>
          </a:p>
          <a:p>
            <a:r>
              <a:rPr lang="en-GB" altLang="zh-TW" sz="3200" b="1" dirty="0" smtClean="0">
                <a:latin typeface="+mj-lt"/>
              </a:rPr>
              <a:t>Peripheral </a:t>
            </a:r>
            <a:r>
              <a:rPr lang="en-GB" altLang="zh-TW" sz="3200" b="1" dirty="0">
                <a:latin typeface="+mj-lt"/>
              </a:rPr>
              <a:t>Devices</a:t>
            </a:r>
            <a:endParaRPr lang="en-US" sz="3200" dirty="0">
              <a:latin typeface="+mj-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236621" y="2590800"/>
            <a:ext cx="4640179" cy="3886200"/>
          </a:xfrm>
        </p:spPr>
        <p:txBody>
          <a:bodyPr/>
          <a:lstStyle/>
          <a:p>
            <a:pPr marL="0" indent="0" eaLnBrk="1" hangingPunct="1">
              <a:spcBef>
                <a:spcPct val="0"/>
              </a:spcBef>
              <a:buFont typeface="Arial" pitchFamily="34" charset="0"/>
              <a:buNone/>
            </a:pPr>
            <a:r>
              <a:rPr lang="en-GB" altLang="zh-TW" sz="2400" b="1" dirty="0" smtClean="0">
                <a:solidFill>
                  <a:srgbClr val="3333FF"/>
                </a:solidFill>
              </a:rPr>
              <a:t>Tracks</a:t>
            </a:r>
            <a:endParaRPr lang="en-US" sz="2400" dirty="0" smtClean="0"/>
          </a:p>
          <a:p>
            <a:pPr marL="465138" indent="-465138" eaLnBrk="1" hangingPunct="1">
              <a:lnSpc>
                <a:spcPct val="90000"/>
              </a:lnSpc>
              <a:spcBef>
                <a:spcPts val="600"/>
              </a:spcBef>
            </a:pPr>
            <a:r>
              <a:rPr lang="en-GB" altLang="zh-TW" sz="2400" dirty="0" smtClean="0"/>
              <a:t>Track is the organization of data on the platter in concentric set of rings. </a:t>
            </a:r>
          </a:p>
          <a:p>
            <a:pPr marL="465138" indent="-465138" eaLnBrk="1" hangingPunct="1">
              <a:lnSpc>
                <a:spcPct val="90000"/>
              </a:lnSpc>
              <a:spcBef>
                <a:spcPct val="0"/>
              </a:spcBef>
            </a:pPr>
            <a:r>
              <a:rPr lang="en-GB" altLang="zh-TW" sz="2400" dirty="0" smtClean="0"/>
              <a:t>Adjacent tracks are separated by </a:t>
            </a:r>
            <a:r>
              <a:rPr lang="en-GB" altLang="zh-TW" sz="2400" b="1" dirty="0" smtClean="0">
                <a:solidFill>
                  <a:srgbClr val="3333FF"/>
                </a:solidFill>
              </a:rPr>
              <a:t>gaps</a:t>
            </a:r>
            <a:r>
              <a:rPr lang="en-GB" altLang="zh-TW" sz="2400" dirty="0" smtClean="0">
                <a:solidFill>
                  <a:srgbClr val="3333FF"/>
                </a:solidFill>
              </a:rPr>
              <a:t> </a:t>
            </a:r>
            <a:r>
              <a:rPr lang="en-GB" altLang="zh-TW" sz="2400" dirty="0" smtClean="0"/>
              <a:t>to prevent or minimize errors due to misalignment of the head  or interference of magnetic fields</a:t>
            </a:r>
          </a:p>
          <a:p>
            <a:pPr marL="465138" indent="-465138" eaLnBrk="1" hangingPunct="1">
              <a:lnSpc>
                <a:spcPct val="90000"/>
              </a:lnSpc>
              <a:spcBef>
                <a:spcPct val="0"/>
              </a:spcBef>
            </a:pPr>
            <a:r>
              <a:rPr lang="en-GB" altLang="zh-TW" sz="2400" dirty="0" smtClean="0"/>
              <a:t>A typical disk may contain &gt;100 to several thousand tracks. </a:t>
            </a:r>
          </a:p>
          <a:p>
            <a:pPr marL="0" indent="0" eaLnBrk="1" hangingPunct="1">
              <a:spcBef>
                <a:spcPct val="0"/>
              </a:spcBef>
            </a:pPr>
            <a:endParaRPr lang="en-US" altLang="zh-TW" sz="2400" dirty="0" smtClean="0"/>
          </a:p>
          <a:p>
            <a:pPr marL="0" indent="0" eaLnBrk="1" hangingPunct="1">
              <a:spcBef>
                <a:spcPct val="0"/>
              </a:spcBef>
            </a:pPr>
            <a:endParaRPr lang="en-GB" altLang="zh-TW" sz="2400" dirty="0" smtClean="0"/>
          </a:p>
          <a:p>
            <a:pPr marL="0" indent="0" eaLnBrk="1" hangingPunct="1">
              <a:spcBef>
                <a:spcPct val="0"/>
              </a:spcBef>
            </a:pPr>
            <a:endParaRPr lang="en-US" altLang="zh-TW" sz="2400" dirty="0" smtClean="0"/>
          </a:p>
        </p:txBody>
      </p:sp>
      <p:sp>
        <p:nvSpPr>
          <p:cNvPr id="12291"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Data Organization and </a:t>
            </a:r>
            <a:r>
              <a:rPr lang="en-US" altLang="zh-TW" sz="3600" b="1" dirty="0" err="1" smtClean="0">
                <a:solidFill>
                  <a:srgbClr val="3333FF"/>
                </a:solidFill>
                <a:latin typeface="Calibri" pitchFamily="34" charset="0"/>
              </a:rPr>
              <a:t>Formating</a:t>
            </a:r>
            <a:endParaRPr lang="en-US" altLang="zh-TW" sz="3600" b="1" dirty="0">
              <a:solidFill>
                <a:srgbClr val="3333FF"/>
              </a:solidFill>
              <a:latin typeface="Calibri" pitchFamily="34" charset="0"/>
            </a:endParaRP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l="7820" t="9837" r="10632" b="35889"/>
          <a:stretch>
            <a:fillRect/>
          </a:stretch>
        </p:blipFill>
        <p:spPr bwMode="auto">
          <a:xfrm>
            <a:off x="4876800" y="2743200"/>
            <a:ext cx="4267200" cy="340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D307740E-D870-46B0-8800-A1021C6152FC}" type="slidenum">
              <a:rPr lang="en-US" sz="1200">
                <a:solidFill>
                  <a:srgbClr val="898989"/>
                </a:solidFill>
              </a:rPr>
              <a:pPr eaLnBrk="1" hangingPunct="1"/>
              <a:t>10</a:t>
            </a:fld>
            <a:endParaRPr lang="en-US" sz="1200">
              <a:solidFill>
                <a:srgbClr val="898989"/>
              </a:solidFill>
            </a:endParaRPr>
          </a:p>
        </p:txBody>
      </p:sp>
      <p:sp>
        <p:nvSpPr>
          <p:cNvPr id="2" name="Rectangle 1"/>
          <p:cNvSpPr/>
          <p:nvPr/>
        </p:nvSpPr>
        <p:spPr>
          <a:xfrm>
            <a:off x="228600" y="914400"/>
            <a:ext cx="8458200" cy="1569660"/>
          </a:xfrm>
          <a:prstGeom prst="rect">
            <a:avLst/>
          </a:prstGeom>
        </p:spPr>
        <p:txBody>
          <a:bodyPr wrap="square">
            <a:spAutoFit/>
          </a:bodyPr>
          <a:lstStyle/>
          <a:p>
            <a:pPr marL="342900" indent="-342900" algn="l" eaLnBrk="1" hangingPunct="1">
              <a:buFont typeface="Arial" pitchFamily="34" charset="0"/>
              <a:buChar char="•"/>
            </a:pPr>
            <a:r>
              <a:rPr lang="en-US" dirty="0">
                <a:latin typeface="+mj-lt"/>
              </a:rPr>
              <a:t>Before any data can be </a:t>
            </a:r>
            <a:r>
              <a:rPr lang="en-US" dirty="0" smtClean="0">
                <a:latin typeface="+mj-lt"/>
              </a:rPr>
              <a:t>read/written into disk</a:t>
            </a:r>
            <a:r>
              <a:rPr lang="en-US" dirty="0">
                <a:latin typeface="+mj-lt"/>
              </a:rPr>
              <a:t>, </a:t>
            </a:r>
            <a:r>
              <a:rPr lang="en-US" dirty="0" smtClean="0">
                <a:latin typeface="+mj-lt"/>
              </a:rPr>
              <a:t>it must </a:t>
            </a:r>
            <a:r>
              <a:rPr lang="en-US" dirty="0">
                <a:latin typeface="+mj-lt"/>
              </a:rPr>
              <a:t>be formatted.</a:t>
            </a:r>
          </a:p>
          <a:p>
            <a:pPr marL="342900" indent="-342900" algn="l" eaLnBrk="1" hangingPunct="1">
              <a:buFont typeface="Arial" pitchFamily="34" charset="0"/>
              <a:buChar char="•"/>
            </a:pPr>
            <a:r>
              <a:rPr lang="en-US" dirty="0">
                <a:latin typeface="+mj-lt"/>
              </a:rPr>
              <a:t>Formatting is the process of dividing the disk into track and sector.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l="7820" t="9837" r="10632" b="35889"/>
          <a:stretch>
            <a:fillRect/>
          </a:stretch>
        </p:blipFill>
        <p:spPr bwMode="auto">
          <a:xfrm>
            <a:off x="4888832" y="1066800"/>
            <a:ext cx="4267200" cy="340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3"/>
          <p:cNvSpPr>
            <a:spLocks noGrp="1" noChangeArrowheads="1"/>
          </p:cNvSpPr>
          <p:nvPr>
            <p:ph idx="1"/>
          </p:nvPr>
        </p:nvSpPr>
        <p:spPr>
          <a:xfrm>
            <a:off x="248653" y="609600"/>
            <a:ext cx="5313947" cy="4495800"/>
          </a:xfrm>
        </p:spPr>
        <p:txBody>
          <a:bodyPr/>
          <a:lstStyle/>
          <a:p>
            <a:pPr marL="0" indent="0" eaLnBrk="1" hangingPunct="1">
              <a:lnSpc>
                <a:spcPct val="110000"/>
              </a:lnSpc>
              <a:spcBef>
                <a:spcPts val="1200"/>
              </a:spcBef>
              <a:buNone/>
            </a:pPr>
            <a:r>
              <a:rPr lang="en-GB" altLang="zh-TW" sz="2400" b="1" dirty="0" smtClean="0">
                <a:solidFill>
                  <a:srgbClr val="3333FF"/>
                </a:solidFill>
              </a:rPr>
              <a:t>Sector</a:t>
            </a:r>
            <a:endParaRPr lang="en-GB" altLang="zh-TW" sz="2400" b="1" dirty="0" smtClean="0"/>
          </a:p>
          <a:p>
            <a:pPr marL="465138" indent="-465138" eaLnBrk="1" hangingPunct="1">
              <a:spcBef>
                <a:spcPct val="0"/>
              </a:spcBef>
            </a:pPr>
            <a:r>
              <a:rPr lang="en-GB" altLang="zh-TW" sz="2400" dirty="0" smtClean="0"/>
              <a:t>Tracks are divided into sectors, normally between 64 and 128 sectors per track</a:t>
            </a:r>
          </a:p>
          <a:p>
            <a:pPr marL="465138" indent="-465138" eaLnBrk="1" hangingPunct="1">
              <a:spcBef>
                <a:spcPct val="0"/>
              </a:spcBef>
            </a:pPr>
            <a:r>
              <a:rPr lang="en-GB" altLang="zh-TW" sz="2400" dirty="0" smtClean="0"/>
              <a:t>Each sector typically contains one </a:t>
            </a:r>
            <a:r>
              <a:rPr lang="en-GB" altLang="zh-TW" sz="2400" b="1" i="1" dirty="0" smtClean="0">
                <a:solidFill>
                  <a:srgbClr val="3333FF"/>
                </a:solidFill>
              </a:rPr>
              <a:t>block </a:t>
            </a:r>
            <a:r>
              <a:rPr lang="en-GB" altLang="zh-TW" sz="2400" dirty="0" smtClean="0"/>
              <a:t>of data 512 bytes (4096 bits).</a:t>
            </a:r>
          </a:p>
          <a:p>
            <a:pPr marL="465138" indent="-465138" eaLnBrk="1" hangingPunct="1">
              <a:spcBef>
                <a:spcPct val="0"/>
              </a:spcBef>
            </a:pPr>
            <a:r>
              <a:rPr lang="en-GB" altLang="zh-TW" sz="2400" dirty="0" smtClean="0"/>
              <a:t>To avoid unreasonable precision requirement adjacent sectors are separated by inter-sector gaps.</a:t>
            </a:r>
          </a:p>
          <a:p>
            <a:pPr marL="0" indent="0" eaLnBrk="1" hangingPunct="1">
              <a:spcBef>
                <a:spcPct val="0"/>
              </a:spcBef>
            </a:pPr>
            <a:endParaRPr lang="en-US" altLang="zh-TW" sz="2400" dirty="0" smtClean="0"/>
          </a:p>
          <a:p>
            <a:pPr marL="0" indent="0" eaLnBrk="1" hangingPunct="1">
              <a:spcBef>
                <a:spcPct val="0"/>
              </a:spcBef>
            </a:pPr>
            <a:endParaRPr lang="en-GB" altLang="zh-TW" sz="2400" dirty="0" smtClean="0"/>
          </a:p>
          <a:p>
            <a:pPr marL="0" indent="0" eaLnBrk="1" hangingPunct="1">
              <a:spcBef>
                <a:spcPct val="0"/>
              </a:spcBef>
            </a:pPr>
            <a:endParaRPr lang="en-US" altLang="zh-TW" sz="2400" dirty="0" smtClean="0"/>
          </a:p>
        </p:txBody>
      </p:sp>
      <p:sp>
        <p:nvSpPr>
          <p:cNvPr id="12291"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Data Organization and </a:t>
            </a:r>
            <a:r>
              <a:rPr lang="en-US" altLang="zh-TW" sz="3600" b="1" dirty="0" err="1" smtClean="0">
                <a:solidFill>
                  <a:srgbClr val="3333FF"/>
                </a:solidFill>
                <a:latin typeface="Calibri" pitchFamily="34" charset="0"/>
              </a:rPr>
              <a:t>Formating</a:t>
            </a:r>
            <a:endParaRPr lang="en-US" altLang="zh-TW" sz="3600" b="1" dirty="0">
              <a:solidFill>
                <a:srgbClr val="3333FF"/>
              </a:solidFill>
              <a:latin typeface="Calibri" pitchFamily="34" charset="0"/>
            </a:endParaRPr>
          </a:p>
        </p:txBody>
      </p:sp>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D307740E-D870-46B0-8800-A1021C6152FC}" type="slidenum">
              <a:rPr lang="en-US" sz="1200">
                <a:solidFill>
                  <a:srgbClr val="898989"/>
                </a:solidFill>
              </a:rPr>
              <a:pPr eaLnBrk="1" hangingPunct="1"/>
              <a:t>11</a:t>
            </a:fld>
            <a:endParaRPr lang="en-US" sz="1200">
              <a:solidFill>
                <a:srgbClr val="898989"/>
              </a:solidFill>
            </a:endParaRPr>
          </a:p>
        </p:txBody>
      </p:sp>
      <p:sp>
        <p:nvSpPr>
          <p:cNvPr id="3" name="Rectangle 2"/>
          <p:cNvSpPr/>
          <p:nvPr/>
        </p:nvSpPr>
        <p:spPr>
          <a:xfrm>
            <a:off x="228600" y="4114800"/>
            <a:ext cx="8305800" cy="2462213"/>
          </a:xfrm>
          <a:prstGeom prst="rect">
            <a:avLst/>
          </a:prstGeom>
        </p:spPr>
        <p:txBody>
          <a:bodyPr wrap="square">
            <a:spAutoFit/>
          </a:bodyPr>
          <a:lstStyle/>
          <a:p>
            <a:pPr marL="0" indent="0" algn="l" eaLnBrk="1" hangingPunct="1">
              <a:spcBef>
                <a:spcPts val="1200"/>
              </a:spcBef>
              <a:buNone/>
            </a:pPr>
            <a:r>
              <a:rPr lang="en-GB" altLang="zh-TW" b="1" dirty="0">
                <a:solidFill>
                  <a:srgbClr val="3333FF"/>
                </a:solidFill>
                <a:latin typeface="+mj-lt"/>
              </a:rPr>
              <a:t>Cluster</a:t>
            </a:r>
            <a:endParaRPr lang="en-GB" altLang="zh-TW" dirty="0">
              <a:latin typeface="+mj-lt"/>
            </a:endParaRPr>
          </a:p>
          <a:p>
            <a:pPr marL="465138" indent="-465138" algn="l">
              <a:buFont typeface="Arial" pitchFamily="34" charset="0"/>
              <a:buChar char="•"/>
            </a:pPr>
            <a:r>
              <a:rPr lang="en-GB" altLang="zh-TW" dirty="0">
                <a:latin typeface="+mj-lt"/>
              </a:rPr>
              <a:t>A group of segments belonging to the same track</a:t>
            </a:r>
          </a:p>
          <a:p>
            <a:pPr marL="0" indent="0" algn="l" eaLnBrk="1" hangingPunct="1">
              <a:spcBef>
                <a:spcPts val="1200"/>
              </a:spcBef>
              <a:buFont typeface="Arial" pitchFamily="34" charset="0"/>
              <a:buNone/>
            </a:pPr>
            <a:r>
              <a:rPr lang="en-GB" altLang="zh-TW" b="1" dirty="0">
                <a:solidFill>
                  <a:srgbClr val="3333FF"/>
                </a:solidFill>
                <a:latin typeface="+mj-lt"/>
              </a:rPr>
              <a:t>Cylinder</a:t>
            </a:r>
            <a:r>
              <a:rPr lang="en-GB" altLang="zh-TW" dirty="0">
                <a:latin typeface="+mj-lt"/>
              </a:rPr>
              <a:t> </a:t>
            </a:r>
          </a:p>
          <a:p>
            <a:pPr marL="465138" indent="-465138" algn="l">
              <a:buFont typeface="Arial" pitchFamily="34" charset="0"/>
              <a:buChar char="•"/>
            </a:pPr>
            <a:r>
              <a:rPr lang="en-GB" altLang="zh-TW" dirty="0">
                <a:latin typeface="+mj-lt"/>
              </a:rPr>
              <a:t>The set of tracks at a given radial position  (distance from spindle) </a:t>
            </a:r>
            <a:r>
              <a:rPr lang="en-GB" altLang="zh-TW" dirty="0" smtClean="0">
                <a:latin typeface="+mj-lt"/>
              </a:rPr>
              <a:t/>
            </a:r>
            <a:br>
              <a:rPr lang="en-GB" altLang="zh-TW" dirty="0" smtClean="0">
                <a:latin typeface="+mj-lt"/>
              </a:rPr>
            </a:br>
            <a:r>
              <a:rPr lang="en-GB" altLang="zh-TW" dirty="0" smtClean="0">
                <a:latin typeface="+mj-lt"/>
              </a:rPr>
              <a:t>		# </a:t>
            </a:r>
            <a:r>
              <a:rPr lang="en-GB" altLang="zh-TW" dirty="0">
                <a:latin typeface="+mj-lt"/>
              </a:rPr>
              <a:t>cylinders in the disk = #tracks in a single platter</a:t>
            </a:r>
          </a:p>
        </p:txBody>
      </p:sp>
      <p:sp>
        <p:nvSpPr>
          <p:cNvPr id="4" name="Rectangle 3"/>
          <p:cNvSpPr/>
          <p:nvPr/>
        </p:nvSpPr>
        <p:spPr>
          <a:xfrm>
            <a:off x="1900990" y="5987716"/>
            <a:ext cx="6400800" cy="6858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354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l="5455" t="5414"/>
          <a:stretch>
            <a:fillRect/>
          </a:stretch>
        </p:blipFill>
        <p:spPr bwMode="auto">
          <a:xfrm>
            <a:off x="1181100" y="3757613"/>
            <a:ext cx="6781800" cy="2959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pic>
      <p:sp>
        <p:nvSpPr>
          <p:cNvPr id="13316" name="AutoShape 21"/>
          <p:cNvSpPr>
            <a:spLocks/>
          </p:cNvSpPr>
          <p:nvPr/>
        </p:nvSpPr>
        <p:spPr bwMode="auto">
          <a:xfrm>
            <a:off x="5762875" y="2987675"/>
            <a:ext cx="2317750" cy="503238"/>
          </a:xfrm>
          <a:prstGeom prst="borderCallout1">
            <a:avLst>
              <a:gd name="adj1" fmla="val 73717"/>
              <a:gd name="adj2" fmla="val -518"/>
              <a:gd name="adj3" fmla="val 247052"/>
              <a:gd name="adj4" fmla="val -13838"/>
            </a:avLst>
          </a:pr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r>
              <a:rPr lang="en-US" sz="2000"/>
              <a:t>for synchronization</a:t>
            </a:r>
          </a:p>
        </p:txBody>
      </p:sp>
      <p:sp>
        <p:nvSpPr>
          <p:cNvPr id="13317" name="AutoShape 22"/>
          <p:cNvSpPr>
            <a:spLocks/>
          </p:cNvSpPr>
          <p:nvPr/>
        </p:nvSpPr>
        <p:spPr bwMode="auto">
          <a:xfrm>
            <a:off x="1600200" y="3224213"/>
            <a:ext cx="1876425" cy="533400"/>
          </a:xfrm>
          <a:prstGeom prst="borderCallout2">
            <a:avLst>
              <a:gd name="adj1" fmla="val 49729"/>
              <a:gd name="adj2" fmla="val 100402"/>
              <a:gd name="adj3" fmla="val 58735"/>
              <a:gd name="adj4" fmla="val 116408"/>
              <a:gd name="adj5" fmla="val 174959"/>
              <a:gd name="adj6" fmla="val 144179"/>
            </a:avLst>
          </a:prstGeom>
          <a:noFill/>
          <a:ln w="9525">
            <a:solidFill>
              <a:schemeClr val="tx1"/>
            </a:solidFill>
            <a:miter lim="800000"/>
            <a:headEnd type="none" w="lg" len="lg"/>
            <a:tailEnd type="triangle" w="med" len="med"/>
          </a:ln>
          <a:extLst>
            <a:ext uri="{909E8E84-426E-40DD-AFC4-6F175D3DCCD1}">
              <a14:hiddenFill xmlns:a14="http://schemas.microsoft.com/office/drawing/2010/main">
                <a:solidFill>
                  <a:srgbClr val="FFFFFF"/>
                </a:solidFill>
              </a14:hiddenFill>
            </a:ext>
          </a:extLst>
        </p:spPr>
        <p:txBody>
          <a:bodyPr anchor="ctr"/>
          <a:lstStyle/>
          <a:p>
            <a:pPr>
              <a:lnSpc>
                <a:spcPct val="80000"/>
              </a:lnSpc>
            </a:pPr>
            <a:r>
              <a:rPr lang="en-US" sz="2000"/>
              <a:t>error correcting code</a:t>
            </a:r>
          </a:p>
        </p:txBody>
      </p:sp>
      <p:sp>
        <p:nvSpPr>
          <p:cNvPr id="13318" name="AutoShape 23"/>
          <p:cNvSpPr>
            <a:spLocks/>
          </p:cNvSpPr>
          <p:nvPr/>
        </p:nvSpPr>
        <p:spPr bwMode="auto">
          <a:xfrm>
            <a:off x="7239000" y="5410200"/>
            <a:ext cx="1655763" cy="609600"/>
          </a:xfrm>
          <a:prstGeom prst="borderCallout2">
            <a:avLst>
              <a:gd name="adj1" fmla="val 18750"/>
              <a:gd name="adj2" fmla="val -4602"/>
              <a:gd name="adj3" fmla="val 18750"/>
              <a:gd name="adj4" fmla="val -9106"/>
              <a:gd name="adj5" fmla="val -195574"/>
              <a:gd name="adj6" fmla="val -14671"/>
            </a:avLst>
          </a:prstGeom>
          <a:noFill/>
          <a:ln w="9525">
            <a:solidFill>
              <a:schemeClr val="tx1"/>
            </a:solidFill>
            <a:miter lim="800000"/>
            <a:headEnd type="none" w="lg" len="lg"/>
            <a:tailEnd type="triangle" w="med" len="med"/>
          </a:ln>
          <a:extLst>
            <a:ext uri="{909E8E84-426E-40DD-AFC4-6F175D3DCCD1}">
              <a14:hiddenFill xmlns:a14="http://schemas.microsoft.com/office/drawing/2010/main">
                <a:solidFill>
                  <a:srgbClr val="FFFFFF"/>
                </a:solidFill>
              </a14:hiddenFill>
            </a:ext>
          </a:extLst>
        </p:spPr>
        <p:txBody>
          <a:bodyPr anchor="ctr"/>
          <a:lstStyle/>
          <a:p>
            <a:pPr>
              <a:lnSpc>
                <a:spcPct val="80000"/>
              </a:lnSpc>
            </a:pPr>
            <a:r>
              <a:rPr lang="en-US" sz="2000"/>
              <a:t>sector header for addressing</a:t>
            </a:r>
          </a:p>
        </p:txBody>
      </p:sp>
      <p:sp>
        <p:nvSpPr>
          <p:cNvPr id="13319"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Data Organization and </a:t>
            </a:r>
            <a:r>
              <a:rPr lang="en-US" altLang="zh-TW" sz="3600" b="1" dirty="0" err="1" smtClean="0">
                <a:solidFill>
                  <a:srgbClr val="3333FF"/>
                </a:solidFill>
                <a:latin typeface="Calibri" pitchFamily="34" charset="0"/>
              </a:rPr>
              <a:t>Formating</a:t>
            </a:r>
            <a:endParaRPr lang="en-US" altLang="zh-TW" sz="3600" b="1" dirty="0">
              <a:solidFill>
                <a:srgbClr val="3333FF"/>
              </a:solidFill>
              <a:latin typeface="Calibri" pitchFamily="34" charset="0"/>
            </a:endParaRPr>
          </a:p>
        </p:txBody>
      </p:sp>
      <p:sp>
        <p:nvSpPr>
          <p:cNvPr id="13320" name="Rectangle 2"/>
          <p:cNvSpPr>
            <a:spLocks noChangeArrowheads="1"/>
          </p:cNvSpPr>
          <p:nvPr/>
        </p:nvSpPr>
        <p:spPr bwMode="auto">
          <a:xfrm>
            <a:off x="228600" y="685800"/>
            <a:ext cx="8458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l">
              <a:buFont typeface="Arial" pitchFamily="34" charset="0"/>
              <a:buChar char="•"/>
            </a:pPr>
            <a:r>
              <a:rPr lang="en-US" dirty="0">
                <a:latin typeface="Calibri" pitchFamily="34" charset="0"/>
              </a:rPr>
              <a:t>Each sector contains 512 bytes. </a:t>
            </a:r>
            <a:endParaRPr lang="en-US" dirty="0" smtClean="0">
              <a:latin typeface="Calibri" pitchFamily="34" charset="0"/>
            </a:endParaRPr>
          </a:p>
          <a:p>
            <a:pPr marL="342900" indent="-342900" algn="just">
              <a:buFont typeface="Arial" pitchFamily="34" charset="0"/>
              <a:buChar char="•"/>
            </a:pPr>
            <a:r>
              <a:rPr lang="en-US" dirty="0" smtClean="0">
                <a:latin typeface="Calibri" pitchFamily="34" charset="0"/>
              </a:rPr>
              <a:t>The </a:t>
            </a:r>
            <a:r>
              <a:rPr lang="en-US" dirty="0">
                <a:latin typeface="Calibri" pitchFamily="34" charset="0"/>
              </a:rPr>
              <a:t>data is preceded by a header which contains the ID of the sector. The data is followed by the error-correcting code (ECC) to detect and correct errors that may have occurred in writing or reading the data bytes. </a:t>
            </a:r>
          </a:p>
        </p:txBody>
      </p:sp>
      <p:sp>
        <p:nvSpPr>
          <p:cNvPr id="5" name="Rectangle 4"/>
          <p:cNvSpPr/>
          <p:nvPr/>
        </p:nvSpPr>
        <p:spPr>
          <a:xfrm>
            <a:off x="1600200" y="6242050"/>
            <a:ext cx="1371600" cy="504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新細明體" pitchFamily="18" charset="-120"/>
            </a:endParaRPr>
          </a:p>
        </p:txBody>
      </p:sp>
      <p:sp>
        <p:nvSpPr>
          <p:cNvPr id="133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E1ED4D9-27DD-4E7E-AEB3-B3CD8C883301}" type="slidenum">
              <a:rPr lang="en-US" sz="1200">
                <a:solidFill>
                  <a:srgbClr val="898989"/>
                </a:solidFill>
              </a:rPr>
              <a:pPr eaLnBrk="1" hangingPunct="1"/>
              <a:t>12</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Winchester Disk Format (Seagate ST506)</a:t>
            </a:r>
            <a:endParaRPr lang="en-US" altLang="zh-TW" sz="3600" b="1" dirty="0">
              <a:solidFill>
                <a:srgbClr val="3333FF"/>
              </a:solidFill>
              <a:latin typeface="Calibri" pitchFamily="34" charset="0"/>
            </a:endParaRPr>
          </a:p>
        </p:txBody>
      </p:sp>
      <p:sp>
        <p:nvSpPr>
          <p:cNvPr id="5" name="Rectangle 4"/>
          <p:cNvSpPr/>
          <p:nvPr/>
        </p:nvSpPr>
        <p:spPr>
          <a:xfrm>
            <a:off x="1600200" y="6242050"/>
            <a:ext cx="1371600" cy="504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新細明體" pitchFamily="18" charset="-120"/>
            </a:endParaRPr>
          </a:p>
        </p:txBody>
      </p:sp>
      <p:sp>
        <p:nvSpPr>
          <p:cNvPr id="133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E1ED4D9-27DD-4E7E-AEB3-B3CD8C883301}" type="slidenum">
              <a:rPr lang="en-US" sz="1200">
                <a:solidFill>
                  <a:srgbClr val="898989"/>
                </a:solidFill>
              </a:rPr>
              <a:pPr eaLnBrk="1" hangingPunct="1"/>
              <a:t>13</a:t>
            </a:fld>
            <a:endParaRPr lang="en-US" sz="1200">
              <a:solidFill>
                <a:srgbClr val="898989"/>
              </a:solidFill>
            </a:endParaRPr>
          </a:p>
        </p:txBody>
      </p:sp>
      <p:pic>
        <p:nvPicPr>
          <p:cNvPr id="10" name="Picture 58"/>
          <p:cNvPicPr>
            <a:picLocks noChangeAspect="1" noChangeArrowheads="1"/>
          </p:cNvPicPr>
          <p:nvPr/>
        </p:nvPicPr>
        <p:blipFill>
          <a:blip r:embed="rId2">
            <a:extLst>
              <a:ext uri="{28A0092B-C50C-407E-A947-70E740481C1C}">
                <a14:useLocalDpi xmlns:a14="http://schemas.microsoft.com/office/drawing/2010/main" val="0"/>
              </a:ext>
            </a:extLst>
          </a:blip>
          <a:srcRect b="17589"/>
          <a:stretch>
            <a:fillRect/>
          </a:stretch>
        </p:blipFill>
        <p:spPr bwMode="auto">
          <a:xfrm>
            <a:off x="418402" y="1299865"/>
            <a:ext cx="832323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995" y="838200"/>
            <a:ext cx="3672737" cy="461665"/>
          </a:xfrm>
          <a:prstGeom prst="rect">
            <a:avLst/>
          </a:prstGeom>
        </p:spPr>
        <p:txBody>
          <a:bodyPr wrap="none">
            <a:spAutoFit/>
          </a:bodyPr>
          <a:lstStyle/>
          <a:p>
            <a:r>
              <a:rPr lang="en-US" dirty="0" smtClean="0">
                <a:latin typeface="Calibri" pitchFamily="34" charset="0"/>
              </a:rPr>
              <a:t>Example of disk formatting: </a:t>
            </a:r>
            <a:endParaRPr lang="en-US" dirty="0"/>
          </a:p>
        </p:txBody>
      </p:sp>
      <p:sp>
        <p:nvSpPr>
          <p:cNvPr id="12" name="Rectangle 11"/>
          <p:cNvSpPr/>
          <p:nvPr/>
        </p:nvSpPr>
        <p:spPr>
          <a:xfrm>
            <a:off x="1175795" y="4953000"/>
            <a:ext cx="7587205" cy="1938992"/>
          </a:xfrm>
          <a:prstGeom prst="rect">
            <a:avLst/>
          </a:prstGeom>
        </p:spPr>
        <p:txBody>
          <a:bodyPr wrap="none">
            <a:spAutoFit/>
          </a:bodyPr>
          <a:lstStyle/>
          <a:p>
            <a:pPr marL="342900" indent="-342900" algn="l">
              <a:buFont typeface="Arial" pitchFamily="34" charset="0"/>
              <a:buChar char="•"/>
            </a:pPr>
            <a:r>
              <a:rPr lang="en-US" dirty="0" smtClean="0">
                <a:latin typeface="Calibri" pitchFamily="34" charset="0"/>
              </a:rPr>
              <a:t>30 fixed-length sectors of 600 bytes each </a:t>
            </a:r>
          </a:p>
          <a:p>
            <a:pPr marL="342900" indent="-342900" algn="l">
              <a:buFont typeface="Arial" pitchFamily="34" charset="0"/>
              <a:buChar char="•"/>
            </a:pPr>
            <a:r>
              <a:rPr lang="en-US" dirty="0" smtClean="0">
                <a:latin typeface="Calibri" pitchFamily="34" charset="0"/>
              </a:rPr>
              <a:t>12 bytes of data + control information</a:t>
            </a:r>
          </a:p>
          <a:p>
            <a:pPr marL="342900" indent="-342900" algn="l">
              <a:buFont typeface="Arial" pitchFamily="34" charset="0"/>
              <a:buChar char="•"/>
            </a:pPr>
            <a:r>
              <a:rPr lang="en-US" dirty="0" smtClean="0">
                <a:latin typeface="Calibri" pitchFamily="34" charset="0"/>
              </a:rPr>
              <a:t>ID is the unique identifier (address) to a particular sector</a:t>
            </a:r>
          </a:p>
          <a:p>
            <a:pPr marL="342900" indent="-342900" algn="l">
              <a:buFont typeface="Arial" pitchFamily="34" charset="0"/>
              <a:buChar char="•"/>
            </a:pPr>
            <a:r>
              <a:rPr lang="en-US" dirty="0" smtClean="0">
                <a:latin typeface="Calibri" pitchFamily="34" charset="0"/>
              </a:rPr>
              <a:t>SYNC delimits the beginning of the field</a:t>
            </a:r>
          </a:p>
          <a:p>
            <a:pPr marL="342900" indent="-342900" algn="l">
              <a:buFont typeface="Arial" pitchFamily="34" charset="0"/>
              <a:buChar char="•"/>
            </a:pPr>
            <a:endParaRPr lang="en-US" dirty="0"/>
          </a:p>
        </p:txBody>
      </p:sp>
    </p:spTree>
    <p:extLst>
      <p:ext uri="{BB962C8B-B14F-4D97-AF65-F5344CB8AC3E}">
        <p14:creationId xmlns:p14="http://schemas.microsoft.com/office/powerpoint/2010/main" val="3004478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34325FD-E5EA-4469-A539-8FAD8390B776}" type="slidenum">
              <a:rPr lang="en-US" sz="1200">
                <a:solidFill>
                  <a:srgbClr val="898989"/>
                </a:solidFill>
              </a:rPr>
              <a:pPr eaLnBrk="1" hangingPunct="1"/>
              <a:t>14</a:t>
            </a:fld>
            <a:endParaRPr lang="en-US" sz="1200">
              <a:solidFill>
                <a:srgbClr val="898989"/>
              </a:solidFill>
            </a:endParaRPr>
          </a:p>
        </p:txBody>
      </p:sp>
      <p:sp>
        <p:nvSpPr>
          <p:cNvPr id="14341" name="Rectangle 2"/>
          <p:cNvSpPr txBox="1">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Disk Velocity</a:t>
            </a:r>
            <a:endParaRPr lang="en-US" altLang="zh-TW" sz="3600" b="1" dirty="0">
              <a:solidFill>
                <a:srgbClr val="3333FF"/>
              </a:solidFill>
              <a:latin typeface="Calibri" pitchFamily="34" charset="0"/>
            </a:endParaRPr>
          </a:p>
        </p:txBody>
      </p:sp>
      <p:sp>
        <p:nvSpPr>
          <p:cNvPr id="9" name="Rectangle 3"/>
          <p:cNvSpPr txBox="1">
            <a:spLocks noChangeArrowheads="1"/>
          </p:cNvSpPr>
          <p:nvPr/>
        </p:nvSpPr>
        <p:spPr bwMode="auto">
          <a:xfrm>
            <a:off x="181142" y="685800"/>
            <a:ext cx="8781716"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新細明體" pitchFamily="18"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新細明體" pitchFamily="18"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新細明體" pitchFamily="18"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新細明體" pitchFamily="18"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新細明體" pitchFamily="18"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200" dirty="0" smtClean="0"/>
              <a:t>Bit near centre of rotating disk passes fixed point slower than bit on outside of disk (the same amount of time is used to cover a longer distance in the outer tracks) </a:t>
            </a:r>
            <a:r>
              <a:rPr lang="en-GB" sz="2200" dirty="0" smtClean="0">
                <a:sym typeface="Wingdings" pitchFamily="2" charset="2"/>
              </a:rPr>
              <a:t> inconsistency in speed.</a:t>
            </a:r>
            <a:endParaRPr lang="en-GB" sz="2200" dirty="0" smtClean="0"/>
          </a:p>
          <a:p>
            <a:r>
              <a:rPr lang="en-GB" sz="2200" dirty="0" smtClean="0"/>
              <a:t>How to handle speed inconsistency? </a:t>
            </a:r>
          </a:p>
          <a:p>
            <a:pPr lvl="1">
              <a:spcBef>
                <a:spcPts val="0"/>
              </a:spcBef>
            </a:pPr>
            <a:r>
              <a:rPr lang="en-GB" sz="2200" dirty="0" smtClean="0"/>
              <a:t>Constant Angular Velocity (CAV)</a:t>
            </a:r>
          </a:p>
          <a:p>
            <a:pPr lvl="1">
              <a:spcBef>
                <a:spcPts val="0"/>
              </a:spcBef>
            </a:pPr>
            <a:r>
              <a:rPr lang="en-GB" sz="2200" dirty="0" smtClean="0"/>
              <a:t>Multiple Zoned Recording (MZR)</a:t>
            </a:r>
          </a:p>
          <a:p>
            <a:pPr marL="0" indent="0">
              <a:buNone/>
            </a:pPr>
            <a:r>
              <a:rPr lang="en-GB" sz="2200" b="1" dirty="0" smtClean="0">
                <a:solidFill>
                  <a:srgbClr val="3333FF"/>
                </a:solidFill>
              </a:rPr>
              <a:t>			</a:t>
            </a:r>
            <a:endParaRPr lang="en-GB" sz="2800" b="1" dirty="0" smtClean="0">
              <a:solidFill>
                <a:srgbClr val="3333FF"/>
              </a:solidFill>
            </a:endParaRPr>
          </a:p>
        </p:txBody>
      </p:sp>
      <p:pic>
        <p:nvPicPr>
          <p:cNvPr id="1434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505" y="4192764"/>
            <a:ext cx="2239502" cy="220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0458" y="3983266"/>
            <a:ext cx="7032258" cy="2569934"/>
          </a:xfrm>
          <a:prstGeom prst="rect">
            <a:avLst/>
          </a:prstGeom>
        </p:spPr>
        <p:txBody>
          <a:bodyPr wrap="square">
            <a:spAutoFit/>
          </a:bodyPr>
          <a:lstStyle/>
          <a:p>
            <a:pPr marL="800100" lvl="1" indent="-342900" algn="l">
              <a:buFont typeface="Arial" pitchFamily="34" charset="0"/>
              <a:buChar char="•"/>
            </a:pPr>
            <a:r>
              <a:rPr lang="en-GB" sz="2300" dirty="0">
                <a:latin typeface="+mj-lt"/>
              </a:rPr>
              <a:t>Rotate disk at constant angular velocity (CAV) Increase spacing between bits in different tracks </a:t>
            </a:r>
          </a:p>
          <a:p>
            <a:pPr marL="800100" lvl="1" indent="-342900" algn="l">
              <a:buFont typeface="Arial" pitchFamily="34" charset="0"/>
              <a:buChar char="•"/>
            </a:pPr>
            <a:r>
              <a:rPr lang="en-GB" sz="2300" dirty="0">
                <a:latin typeface="+mj-lt"/>
              </a:rPr>
              <a:t>Gives pie shaped sectors and concentric tracks</a:t>
            </a:r>
          </a:p>
          <a:p>
            <a:pPr marL="800100" lvl="1" indent="-342900" algn="l">
              <a:buFont typeface="Arial" pitchFamily="34" charset="0"/>
              <a:buChar char="•"/>
            </a:pPr>
            <a:r>
              <a:rPr lang="en-GB" sz="2300" dirty="0">
                <a:latin typeface="+mj-lt"/>
              </a:rPr>
              <a:t>Individual tracks and sectors addressable</a:t>
            </a:r>
          </a:p>
          <a:p>
            <a:pPr marL="800100" lvl="1" indent="-342900" algn="l">
              <a:buFont typeface="Arial" pitchFamily="34" charset="0"/>
              <a:buChar char="•"/>
            </a:pPr>
            <a:r>
              <a:rPr lang="en-GB" sz="2300" dirty="0">
                <a:latin typeface="+mj-lt"/>
              </a:rPr>
              <a:t>Move head to given track and wait for given sector</a:t>
            </a:r>
          </a:p>
          <a:p>
            <a:pPr marL="800100" lvl="1" indent="-342900" algn="l">
              <a:buFont typeface="Arial" pitchFamily="34" charset="0"/>
              <a:buChar char="•"/>
            </a:pPr>
            <a:r>
              <a:rPr lang="en-GB" sz="2300" dirty="0">
                <a:latin typeface="+mj-lt"/>
              </a:rPr>
              <a:t>Waste of space on outer tracks</a:t>
            </a:r>
          </a:p>
          <a:p>
            <a:pPr marL="1257300" lvl="2" indent="-342900" algn="l">
              <a:buFont typeface="Arial" pitchFamily="34" charset="0"/>
              <a:buChar char="•"/>
            </a:pPr>
            <a:r>
              <a:rPr lang="en-GB" sz="2300" dirty="0" smtClean="0">
                <a:latin typeface="+mj-lt"/>
              </a:rPr>
              <a:t>Lower data density</a:t>
            </a:r>
          </a:p>
        </p:txBody>
      </p:sp>
      <p:sp>
        <p:nvSpPr>
          <p:cNvPr id="5" name="Rectangle 4"/>
          <p:cNvSpPr/>
          <p:nvPr/>
        </p:nvSpPr>
        <p:spPr>
          <a:xfrm>
            <a:off x="1" y="3200400"/>
            <a:ext cx="9144000" cy="646331"/>
          </a:xfrm>
          <a:prstGeom prst="rect">
            <a:avLst/>
          </a:prstGeom>
        </p:spPr>
        <p:txBody>
          <a:bodyPr wrap="square">
            <a:spAutoFit/>
          </a:bodyPr>
          <a:lstStyle/>
          <a:p>
            <a:pPr marL="0" indent="0">
              <a:buNone/>
            </a:pPr>
            <a:r>
              <a:rPr lang="en-GB" sz="3600" b="1" dirty="0" smtClean="0">
                <a:solidFill>
                  <a:srgbClr val="3333FF"/>
                </a:solidFill>
                <a:latin typeface="+mj-lt"/>
              </a:rPr>
              <a:t>Constant </a:t>
            </a:r>
            <a:r>
              <a:rPr lang="en-GB" sz="3600" b="1" dirty="0" smtClean="0">
                <a:solidFill>
                  <a:srgbClr val="3333FF"/>
                </a:solidFill>
                <a:latin typeface="+mj-lt"/>
              </a:rPr>
              <a:t>Angular Velocity (CAV)</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B8187D20-8634-45DA-B074-5F0BA5E5C6DC}" type="slidenum">
              <a:rPr lang="en-US" sz="1200">
                <a:solidFill>
                  <a:srgbClr val="898989"/>
                </a:solidFill>
              </a:rPr>
              <a:pPr eaLnBrk="1" hangingPunct="1"/>
              <a:t>15</a:t>
            </a:fld>
            <a:endParaRPr lang="en-US" sz="1200">
              <a:solidFill>
                <a:srgbClr val="898989"/>
              </a:solidFill>
            </a:endParaRPr>
          </a:p>
        </p:txBody>
      </p:sp>
      <p:sp>
        <p:nvSpPr>
          <p:cNvPr id="13315" name="Rectangle 3"/>
          <p:cNvSpPr>
            <a:spLocks noGrp="1" noChangeArrowheads="1"/>
          </p:cNvSpPr>
          <p:nvPr>
            <p:ph type="body" idx="1"/>
          </p:nvPr>
        </p:nvSpPr>
        <p:spPr>
          <a:xfrm>
            <a:off x="58153" y="914400"/>
            <a:ext cx="5867400" cy="4525962"/>
          </a:xfrm>
        </p:spPr>
        <p:txBody>
          <a:bodyPr/>
          <a:lstStyle/>
          <a:p>
            <a:pPr eaLnBrk="1" hangingPunct="1">
              <a:lnSpc>
                <a:spcPct val="90000"/>
              </a:lnSpc>
            </a:pPr>
            <a:r>
              <a:rPr lang="en-US" sz="2200" dirty="0" smtClean="0"/>
              <a:t>Track are groups into concentric zones based on their distance to the spindle. Within each zone, the number of bits per track is constant. Zones farther from the center contain more bits than zones closer to the center.</a:t>
            </a:r>
          </a:p>
          <a:p>
            <a:pPr eaLnBrk="1" hangingPunct="1">
              <a:lnSpc>
                <a:spcPct val="90000"/>
              </a:lnSpc>
            </a:pPr>
            <a:r>
              <a:rPr lang="en-US" sz="2200" dirty="0" smtClean="0"/>
              <a:t>Designed to support high density secondary storage</a:t>
            </a:r>
          </a:p>
          <a:p>
            <a:pPr eaLnBrk="1" hangingPunct="1">
              <a:lnSpc>
                <a:spcPct val="90000"/>
              </a:lnSpc>
            </a:pPr>
            <a:r>
              <a:rPr lang="en-US" sz="2200" dirty="0" smtClean="0"/>
              <a:t>Same number of bits per sector but different number of sectors per track (Fewer sector in the inner tracks).</a:t>
            </a:r>
          </a:p>
          <a:p>
            <a:pPr eaLnBrk="1" hangingPunct="1">
              <a:lnSpc>
                <a:spcPct val="90000"/>
              </a:lnSpc>
            </a:pPr>
            <a:r>
              <a:rPr lang="en-US" sz="2200" dirty="0" smtClean="0">
                <a:sym typeface="Wingdings" pitchFamily="2" charset="2"/>
              </a:rPr>
              <a:t>Transfer rate will become inconstant for different sectors (need different speed for the read head, since rotation speed is constant). </a:t>
            </a:r>
          </a:p>
          <a:p>
            <a:pPr eaLnBrk="1" hangingPunct="1">
              <a:lnSpc>
                <a:spcPct val="90000"/>
              </a:lnSpc>
            </a:pPr>
            <a:r>
              <a:rPr lang="en-US" sz="2200" dirty="0" smtClean="0"/>
              <a:t>Data on the outer most zone will have the highest data transfer rate. This is typically where the OS is stored.</a:t>
            </a:r>
          </a:p>
        </p:txBody>
      </p:sp>
      <p:sp>
        <p:nvSpPr>
          <p:cNvPr id="1536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Multiple Zoned Recording</a:t>
            </a:r>
            <a:endParaRPr lang="en-US" altLang="zh-TW" sz="3600" b="1" dirty="0">
              <a:solidFill>
                <a:srgbClr val="3333FF"/>
              </a:solidFill>
              <a:latin typeface="Calibri" pitchFamily="34" charset="0"/>
            </a:endParaRPr>
          </a:p>
        </p:txBody>
      </p:sp>
      <p:pic>
        <p:nvPicPr>
          <p:cNvPr id="133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2133600"/>
            <a:ext cx="32385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1470C6D-576D-4A72-B7D2-54CC45B474AD}" type="slidenum">
              <a:rPr lang="en-US" sz="1200">
                <a:solidFill>
                  <a:srgbClr val="898989"/>
                </a:solidFill>
              </a:rPr>
              <a:pPr eaLnBrk="1" hangingPunct="1"/>
              <a:t>16</a:t>
            </a:fld>
            <a:endParaRPr lang="en-US" sz="1200">
              <a:solidFill>
                <a:srgbClr val="898989"/>
              </a:solidFill>
            </a:endParaRPr>
          </a:p>
        </p:txBody>
      </p:sp>
      <p:sp>
        <p:nvSpPr>
          <p:cNvPr id="15364" name="Rectangle 3"/>
          <p:cNvSpPr>
            <a:spLocks noGrp="1" noChangeArrowheads="1"/>
          </p:cNvSpPr>
          <p:nvPr>
            <p:ph type="body" idx="1"/>
          </p:nvPr>
        </p:nvSpPr>
        <p:spPr>
          <a:xfrm>
            <a:off x="304800" y="697832"/>
            <a:ext cx="8077200" cy="4525963"/>
          </a:xfrm>
        </p:spPr>
        <p:txBody>
          <a:bodyPr/>
          <a:lstStyle/>
          <a:p>
            <a:r>
              <a:rPr lang="en-GB" i="1" dirty="0" smtClean="0"/>
              <a:t>Fixed </a:t>
            </a:r>
            <a:r>
              <a:rPr lang="en-GB" dirty="0" smtClean="0"/>
              <a:t>(rare) or </a:t>
            </a:r>
            <a:r>
              <a:rPr lang="en-GB" i="1" dirty="0" smtClean="0"/>
              <a:t>movable </a:t>
            </a:r>
            <a:r>
              <a:rPr lang="en-GB" dirty="0" smtClean="0"/>
              <a:t>head</a:t>
            </a:r>
          </a:p>
          <a:p>
            <a:pPr lvl="1"/>
            <a:r>
              <a:rPr lang="en-GB" dirty="0" smtClean="0"/>
              <a:t>Fixed: one read write head per track. Arm is rigid</a:t>
            </a:r>
          </a:p>
          <a:p>
            <a:pPr lvl="1"/>
            <a:r>
              <a:rPr lang="en-GB" dirty="0" smtClean="0"/>
              <a:t>Movable: one read write head per side. Arm is movable</a:t>
            </a:r>
          </a:p>
          <a:p>
            <a:r>
              <a:rPr lang="en-GB" i="1" dirty="0" smtClean="0"/>
              <a:t>Removable </a:t>
            </a:r>
            <a:r>
              <a:rPr lang="en-GB" dirty="0" smtClean="0"/>
              <a:t>or </a:t>
            </a:r>
            <a:r>
              <a:rPr lang="en-GB" i="1" dirty="0" smtClean="0"/>
              <a:t>fixed </a:t>
            </a:r>
          </a:p>
          <a:p>
            <a:pPr lvl="1"/>
            <a:r>
              <a:rPr lang="en-GB" i="1" dirty="0" smtClean="0"/>
              <a:t>Removable:</a:t>
            </a:r>
            <a:r>
              <a:rPr lang="en-GB" dirty="0" smtClean="0"/>
              <a:t> can be removed from drive. Smaller capacity</a:t>
            </a:r>
            <a:endParaRPr lang="en-GB" i="1" dirty="0" smtClean="0"/>
          </a:p>
          <a:p>
            <a:pPr lvl="1"/>
            <a:r>
              <a:rPr lang="en-GB" i="1" dirty="0" smtClean="0"/>
              <a:t>Fixed: </a:t>
            </a:r>
            <a:r>
              <a:rPr lang="en-GB" dirty="0" smtClean="0"/>
              <a:t>permanently mounted such as HDD</a:t>
            </a:r>
            <a:endParaRPr lang="en-GB" i="1" dirty="0" smtClean="0"/>
          </a:p>
          <a:p>
            <a:r>
              <a:rPr lang="en-GB" dirty="0" smtClean="0"/>
              <a:t>Single or double (usually) sided</a:t>
            </a:r>
          </a:p>
        </p:txBody>
      </p:sp>
      <p:sp>
        <p:nvSpPr>
          <p:cNvPr id="16390"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Physical Characteristics of Disk Systems</a:t>
            </a:r>
            <a:endParaRPr lang="en-US" altLang="zh-TW" sz="3600" b="1" dirty="0">
              <a:solidFill>
                <a:srgbClr val="3333FF"/>
              </a:solidFill>
              <a:latin typeface="Calibri" pitchFamily="34" charset="0"/>
            </a:endParaRPr>
          </a:p>
        </p:txBody>
      </p:sp>
    </p:spTree>
    <p:extLst>
      <p:ext uri="{BB962C8B-B14F-4D97-AF65-F5344CB8AC3E}">
        <p14:creationId xmlns:p14="http://schemas.microsoft.com/office/powerpoint/2010/main" val="1455318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1470C6D-576D-4A72-B7D2-54CC45B474AD}" type="slidenum">
              <a:rPr lang="en-US" sz="1200">
                <a:solidFill>
                  <a:srgbClr val="898989"/>
                </a:solidFill>
              </a:rPr>
              <a:pPr eaLnBrk="1" hangingPunct="1"/>
              <a:t>17</a:t>
            </a:fld>
            <a:endParaRPr lang="en-US" sz="1200">
              <a:solidFill>
                <a:srgbClr val="898989"/>
              </a:solidFill>
            </a:endParaRPr>
          </a:p>
        </p:txBody>
      </p:sp>
      <p:sp>
        <p:nvSpPr>
          <p:cNvPr id="16390"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Physical Characteristics of Disk Systems</a:t>
            </a:r>
            <a:endParaRPr lang="en-US" altLang="zh-TW" sz="3600" b="1" dirty="0">
              <a:solidFill>
                <a:srgbClr val="3333FF"/>
              </a:solidFill>
              <a:latin typeface="Calibri" pitchFamily="34" charset="0"/>
            </a:endParaRP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l="18541" t="9837" r="18512" b="29376"/>
          <a:stretch>
            <a:fillRect/>
          </a:stretch>
        </p:blipFill>
        <p:spPr bwMode="auto">
          <a:xfrm>
            <a:off x="4495800" y="906565"/>
            <a:ext cx="4191000" cy="5242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733800" y="6167735"/>
            <a:ext cx="5181600" cy="461665"/>
          </a:xfrm>
          <a:prstGeom prst="rect">
            <a:avLst/>
          </a:prstGeom>
        </p:spPr>
        <p:txBody>
          <a:bodyPr wrap="square">
            <a:spAutoFit/>
          </a:bodyPr>
          <a:lstStyle/>
          <a:p>
            <a:r>
              <a:rPr lang="en-GB" dirty="0" smtClean="0">
                <a:latin typeface="+mj-lt"/>
              </a:rPr>
              <a:t>Example of a multiple Platter Disk</a:t>
            </a:r>
            <a:endParaRPr lang="en-US" dirty="0">
              <a:latin typeface="+mj-lt"/>
            </a:endParaRPr>
          </a:p>
        </p:txBody>
      </p:sp>
      <p:sp>
        <p:nvSpPr>
          <p:cNvPr id="15364" name="Rectangle 3"/>
          <p:cNvSpPr>
            <a:spLocks noGrp="1" noChangeArrowheads="1"/>
          </p:cNvSpPr>
          <p:nvPr>
            <p:ph type="body" idx="1"/>
          </p:nvPr>
        </p:nvSpPr>
        <p:spPr>
          <a:xfrm>
            <a:off x="304800" y="697833"/>
            <a:ext cx="8077200" cy="521368"/>
          </a:xfrm>
        </p:spPr>
        <p:txBody>
          <a:bodyPr/>
          <a:lstStyle/>
          <a:p>
            <a:r>
              <a:rPr lang="en-GB" dirty="0" smtClean="0"/>
              <a:t>Single or multiple platter</a:t>
            </a:r>
          </a:p>
          <a:p>
            <a:endParaRPr lang="en-GB" dirty="0" smtClean="0"/>
          </a:p>
        </p:txBody>
      </p:sp>
      <p:sp>
        <p:nvSpPr>
          <p:cNvPr id="12" name="Rectangle 3"/>
          <p:cNvSpPr txBox="1">
            <a:spLocks noChangeArrowheads="1"/>
          </p:cNvSpPr>
          <p:nvPr/>
        </p:nvSpPr>
        <p:spPr bwMode="auto">
          <a:xfrm>
            <a:off x="0" y="1379625"/>
            <a:ext cx="4572000" cy="425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新細明體" pitchFamily="18"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新細明體" pitchFamily="18"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新細明體" pitchFamily="18"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新細明體" pitchFamily="18"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新細明體" pitchFamily="18"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dirty="0" smtClean="0"/>
              <a:t>For multiple patters, all the heads are mechanically fixed so that all are at the same distance from the </a:t>
            </a:r>
            <a:r>
              <a:rPr lang="en-GB" dirty="0" smtClean="0"/>
              <a:t>centre </a:t>
            </a:r>
            <a:r>
              <a:rPr lang="en-GB" dirty="0" smtClean="0"/>
              <a:t>of the disk </a:t>
            </a:r>
            <a:r>
              <a:rPr lang="en-GB" dirty="0" smtClean="0">
                <a:sym typeface="Wingdings" pitchFamily="2" charset="2"/>
              </a:rPr>
              <a:t> moves at the same time.</a:t>
            </a:r>
            <a:endParaRPr lang="en-GB" dirty="0" smtClean="0"/>
          </a:p>
          <a:p>
            <a:endParaRPr lang="en-GB" dirty="0" smtClean="0"/>
          </a:p>
        </p:txBody>
      </p:sp>
    </p:spTree>
    <p:extLst>
      <p:ext uri="{BB962C8B-B14F-4D97-AF65-F5344CB8AC3E}">
        <p14:creationId xmlns:p14="http://schemas.microsoft.com/office/powerpoint/2010/main" val="215125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1470C6D-576D-4A72-B7D2-54CC45B474AD}" type="slidenum">
              <a:rPr lang="en-US" sz="1200">
                <a:solidFill>
                  <a:srgbClr val="898989"/>
                </a:solidFill>
              </a:rPr>
              <a:pPr eaLnBrk="1" hangingPunct="1"/>
              <a:t>18</a:t>
            </a:fld>
            <a:endParaRPr lang="en-US" sz="1200">
              <a:solidFill>
                <a:srgbClr val="898989"/>
              </a:solidFill>
            </a:endParaRPr>
          </a:p>
        </p:txBody>
      </p:sp>
      <p:sp>
        <p:nvSpPr>
          <p:cNvPr id="15364" name="Rectangle 3"/>
          <p:cNvSpPr>
            <a:spLocks noGrp="1" noChangeArrowheads="1"/>
          </p:cNvSpPr>
          <p:nvPr>
            <p:ph type="body" idx="1"/>
          </p:nvPr>
        </p:nvSpPr>
        <p:spPr>
          <a:xfrm>
            <a:off x="0" y="697832"/>
            <a:ext cx="9144000" cy="4525963"/>
          </a:xfrm>
        </p:spPr>
        <p:txBody>
          <a:bodyPr/>
          <a:lstStyle/>
          <a:p>
            <a:r>
              <a:rPr lang="en-GB" dirty="0" smtClean="0"/>
              <a:t>Head Mechanism</a:t>
            </a:r>
          </a:p>
          <a:p>
            <a:pPr lvl="1"/>
            <a:r>
              <a:rPr lang="en-GB" dirty="0" smtClean="0"/>
              <a:t>Contact (floppy)</a:t>
            </a:r>
          </a:p>
          <a:p>
            <a:pPr lvl="1"/>
            <a:r>
              <a:rPr lang="en-GB" dirty="0" smtClean="0"/>
              <a:t>Fixed gap between the head and the tracks</a:t>
            </a:r>
          </a:p>
          <a:p>
            <a:pPr lvl="1"/>
            <a:r>
              <a:rPr lang="en-GB" dirty="0" smtClean="0"/>
              <a:t>Aerodynamic Gap (Winchester).</a:t>
            </a:r>
          </a:p>
          <a:p>
            <a:pPr lvl="2">
              <a:spcBef>
                <a:spcPts val="0"/>
              </a:spcBef>
            </a:pPr>
            <a:r>
              <a:rPr lang="en-GB" dirty="0" smtClean="0"/>
              <a:t>The head must be sufficiently near to the surface to generate (sense) sufficiently strong electromagnetic field to write/read properly. </a:t>
            </a:r>
          </a:p>
          <a:p>
            <a:pPr lvl="2">
              <a:spcBef>
                <a:spcPts val="0"/>
              </a:spcBef>
            </a:pPr>
            <a:r>
              <a:rPr lang="en-GB" dirty="0" smtClean="0"/>
              <a:t>The narrower the head </a:t>
            </a:r>
            <a:r>
              <a:rPr lang="en-GB" dirty="0" smtClean="0">
                <a:sym typeface="Wingdings" pitchFamily="2" charset="2"/>
              </a:rPr>
              <a:t></a:t>
            </a:r>
            <a:r>
              <a:rPr lang="en-GB" dirty="0" smtClean="0"/>
              <a:t> the narrower the track </a:t>
            </a:r>
            <a:r>
              <a:rPr lang="en-GB" dirty="0" smtClean="0">
                <a:sym typeface="Wingdings" pitchFamily="2" charset="2"/>
              </a:rPr>
              <a:t> the denser the disk (desirable)</a:t>
            </a:r>
          </a:p>
          <a:p>
            <a:pPr lvl="2">
              <a:spcBef>
                <a:spcPts val="0"/>
              </a:spcBef>
            </a:pPr>
            <a:r>
              <a:rPr lang="en-GB" dirty="0" smtClean="0">
                <a:sym typeface="Wingdings" pitchFamily="2" charset="2"/>
              </a:rPr>
              <a:t>The narrower the head, the closer the head needs to be to the disk.</a:t>
            </a:r>
          </a:p>
          <a:p>
            <a:pPr lvl="2">
              <a:spcBef>
                <a:spcPts val="0"/>
              </a:spcBef>
            </a:pPr>
            <a:r>
              <a:rPr lang="en-GB" dirty="0" err="1" smtClean="0">
                <a:sym typeface="Wingdings" pitchFamily="2" charset="2"/>
              </a:rPr>
              <a:t>Winchestor</a:t>
            </a:r>
            <a:r>
              <a:rPr lang="en-GB" dirty="0" smtClean="0">
                <a:sym typeface="Wingdings" pitchFamily="2" charset="2"/>
              </a:rPr>
              <a:t> head is an aerodynamic foil that rests lightly on the surface when motionless. It fly on boundary layer of air as disk spins</a:t>
            </a:r>
            <a:r>
              <a:rPr lang="en-GB" dirty="0">
                <a:sym typeface="Wingdings" pitchFamily="2" charset="2"/>
              </a:rPr>
              <a:t> </a:t>
            </a:r>
            <a:r>
              <a:rPr lang="en-GB" dirty="0" smtClean="0">
                <a:sym typeface="Wingdings" pitchFamily="2" charset="2"/>
              </a:rPr>
              <a:t> very small head to disk gap.</a:t>
            </a:r>
          </a:p>
          <a:p>
            <a:pPr lvl="2">
              <a:spcBef>
                <a:spcPts val="0"/>
              </a:spcBef>
            </a:pPr>
            <a:endParaRPr lang="en-GB" dirty="0" smtClean="0">
              <a:sym typeface="Wingdings" pitchFamily="2" charset="2"/>
            </a:endParaRPr>
          </a:p>
          <a:p>
            <a:pPr lvl="2"/>
            <a:endParaRPr lang="en-GB" sz="2800" dirty="0" smtClean="0"/>
          </a:p>
          <a:p>
            <a:pPr lvl="2"/>
            <a:endParaRPr lang="en-GB" sz="2800" dirty="0" smtClean="0"/>
          </a:p>
        </p:txBody>
      </p:sp>
      <p:sp>
        <p:nvSpPr>
          <p:cNvPr id="16390"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Physical Characteristics of Disk Systems</a:t>
            </a:r>
            <a:endParaRPr lang="en-US" altLang="zh-TW" sz="3600" b="1" dirty="0">
              <a:solidFill>
                <a:srgbClr val="3333FF"/>
              </a:solidFill>
              <a:latin typeface="Calibri" pitchFamily="34" charset="0"/>
            </a:endParaRPr>
          </a:p>
        </p:txBody>
      </p:sp>
    </p:spTree>
    <p:extLst>
      <p:ext uri="{BB962C8B-B14F-4D97-AF65-F5344CB8AC3E}">
        <p14:creationId xmlns:p14="http://schemas.microsoft.com/office/powerpoint/2010/main" val="2977582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1470C6D-576D-4A72-B7D2-54CC45B474AD}" type="slidenum">
              <a:rPr lang="en-US" sz="1200">
                <a:solidFill>
                  <a:srgbClr val="898989"/>
                </a:solidFill>
              </a:rPr>
              <a:pPr eaLnBrk="1" hangingPunct="1"/>
              <a:t>19</a:t>
            </a:fld>
            <a:endParaRPr lang="en-US" sz="1200">
              <a:solidFill>
                <a:srgbClr val="898989"/>
              </a:solidFill>
            </a:endParaRPr>
          </a:p>
        </p:txBody>
      </p:sp>
      <p:sp>
        <p:nvSpPr>
          <p:cNvPr id="15364" name="Rectangle 3"/>
          <p:cNvSpPr>
            <a:spLocks noGrp="1" noChangeArrowheads="1"/>
          </p:cNvSpPr>
          <p:nvPr>
            <p:ph type="body" idx="1"/>
          </p:nvPr>
        </p:nvSpPr>
        <p:spPr>
          <a:xfrm>
            <a:off x="120316" y="637674"/>
            <a:ext cx="6400800" cy="4525963"/>
          </a:xfrm>
        </p:spPr>
        <p:txBody>
          <a:bodyPr/>
          <a:lstStyle/>
          <a:p>
            <a:pPr eaLnBrk="1" hangingPunct="1">
              <a:defRPr/>
            </a:pPr>
            <a:r>
              <a:rPr lang="en-US" sz="2800" b="1" dirty="0" smtClean="0">
                <a:ea typeface="PMingLiU" pitchFamily="18" charset="-120"/>
              </a:rPr>
              <a:t>Average Seek time</a:t>
            </a:r>
          </a:p>
          <a:p>
            <a:pPr lvl="1" eaLnBrk="1" hangingPunct="1">
              <a:defRPr/>
            </a:pPr>
            <a:r>
              <a:rPr lang="en-US" sz="2400" dirty="0" smtClean="0">
                <a:ea typeface="PMingLiU" pitchFamily="18" charset="-120"/>
              </a:rPr>
              <a:t>Average time to move the head from one track to the destination track</a:t>
            </a:r>
          </a:p>
          <a:p>
            <a:pPr lvl="1" eaLnBrk="1" hangingPunct="1">
              <a:defRPr/>
            </a:pPr>
            <a:r>
              <a:rPr lang="en-US" sz="2400" dirty="0" smtClean="0">
                <a:ea typeface="PMingLiU" pitchFamily="18" charset="-120"/>
              </a:rPr>
              <a:t>Average seek time for magnetic disk ranges from 5 to 8ms</a:t>
            </a:r>
          </a:p>
          <a:p>
            <a:pPr eaLnBrk="1" hangingPunct="1">
              <a:spcBef>
                <a:spcPts val="1800"/>
              </a:spcBef>
              <a:defRPr/>
            </a:pPr>
            <a:r>
              <a:rPr lang="en-US" sz="2800" b="1" dirty="0" smtClean="0">
                <a:ea typeface="PMingLiU" pitchFamily="18" charset="-120"/>
              </a:rPr>
              <a:t>Average Latency time</a:t>
            </a:r>
            <a:r>
              <a:rPr lang="en-US" sz="2400" dirty="0" smtClean="0">
                <a:ea typeface="PMingLiU" pitchFamily="18" charset="-120"/>
              </a:rPr>
              <a:t>	</a:t>
            </a:r>
          </a:p>
          <a:p>
            <a:pPr lvl="1" eaLnBrk="1" hangingPunct="1">
              <a:spcBef>
                <a:spcPts val="1200"/>
              </a:spcBef>
              <a:defRPr/>
            </a:pPr>
            <a:endParaRPr lang="en-US" dirty="0" smtClean="0">
              <a:ea typeface="PMingLiU" pitchFamily="18" charset="-120"/>
            </a:endParaRPr>
          </a:p>
          <a:p>
            <a:pPr lvl="1" eaLnBrk="1" hangingPunct="1">
              <a:spcBef>
                <a:spcPts val="1800"/>
              </a:spcBef>
              <a:defRPr/>
            </a:pPr>
            <a:r>
              <a:rPr lang="en-US" sz="2400" dirty="0" smtClean="0">
                <a:ea typeface="PMingLiU" pitchFamily="18" charset="-120"/>
              </a:rPr>
              <a:t>Average time to rotate to the beginning of the sector. </a:t>
            </a:r>
          </a:p>
          <a:p>
            <a:pPr lvl="1" eaLnBrk="1" hangingPunct="1">
              <a:spcBef>
                <a:spcPts val="0"/>
              </a:spcBef>
              <a:defRPr/>
            </a:pPr>
            <a:r>
              <a:rPr lang="en-US" sz="2400" dirty="0" smtClean="0">
                <a:ea typeface="PMingLiU" pitchFamily="18" charset="-120"/>
              </a:rPr>
              <a:t>On average, this is half a rotation of a disk</a:t>
            </a:r>
          </a:p>
          <a:p>
            <a:pPr lvl="1" eaLnBrk="1" hangingPunct="1">
              <a:spcBef>
                <a:spcPts val="0"/>
              </a:spcBef>
              <a:defRPr/>
            </a:pPr>
            <a:r>
              <a:rPr lang="en-US" sz="2400" dirty="0" err="1" smtClean="0">
                <a:ea typeface="PMingLiU" pitchFamily="18" charset="-120"/>
              </a:rPr>
              <a:t>Rotation_speed</a:t>
            </a:r>
            <a:r>
              <a:rPr lang="en-US" sz="2400" dirty="0" smtClean="0">
                <a:ea typeface="PMingLiU" pitchFamily="18" charset="-120"/>
              </a:rPr>
              <a:t> </a:t>
            </a:r>
            <a:r>
              <a:rPr lang="en-US" sz="2400" dirty="0" smtClean="0">
                <a:ea typeface="PMingLiU" pitchFamily="18" charset="-120"/>
              </a:rPr>
              <a:t>is specified in terms #rotations/min or #rotations/sec</a:t>
            </a:r>
          </a:p>
          <a:p>
            <a:pPr lvl="1" eaLnBrk="1" hangingPunct="1">
              <a:spcBef>
                <a:spcPts val="0"/>
              </a:spcBef>
              <a:defRPr/>
            </a:pPr>
            <a:r>
              <a:rPr lang="en-US" sz="2400" dirty="0" smtClean="0">
                <a:ea typeface="PMingLiU" pitchFamily="18" charset="-120"/>
              </a:rPr>
              <a:t>1/</a:t>
            </a:r>
            <a:r>
              <a:rPr lang="en-US" sz="2400" dirty="0" err="1" smtClean="0">
                <a:ea typeface="PMingLiU" pitchFamily="18" charset="-120"/>
              </a:rPr>
              <a:t>rotation_speed</a:t>
            </a:r>
            <a:r>
              <a:rPr lang="en-US" sz="2400" dirty="0" smtClean="0">
                <a:ea typeface="PMingLiU" pitchFamily="18" charset="-120"/>
              </a:rPr>
              <a:t> </a:t>
            </a:r>
            <a:r>
              <a:rPr lang="en-US" sz="2400" dirty="0" smtClean="0">
                <a:ea typeface="PMingLiU" pitchFamily="18" charset="-120"/>
              </a:rPr>
              <a:t>is the time needed to complete reading 1 track</a:t>
            </a:r>
          </a:p>
        </p:txBody>
      </p:sp>
      <p:sp>
        <p:nvSpPr>
          <p:cNvPr id="14341" name="Rectangle 4"/>
          <p:cNvSpPr>
            <a:spLocks noChangeArrowheads="1"/>
          </p:cNvSpPr>
          <p:nvPr/>
        </p:nvSpPr>
        <p:spPr bwMode="auto">
          <a:xfrm>
            <a:off x="1295400" y="3533274"/>
            <a:ext cx="7047832" cy="6577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lvl="1"/>
            <a:r>
              <a:rPr lang="en-US" dirty="0">
                <a:ea typeface="PMingLiU" pitchFamily="18" charset="-120"/>
              </a:rPr>
              <a:t>Avg. Latency time = 0.5 * (</a:t>
            </a:r>
            <a:r>
              <a:rPr lang="en-US" dirty="0" smtClean="0">
                <a:ea typeface="PMingLiU" pitchFamily="18" charset="-120"/>
              </a:rPr>
              <a:t>1/</a:t>
            </a:r>
            <a:r>
              <a:rPr lang="en-US" dirty="0" err="1" smtClean="0">
                <a:ea typeface="PMingLiU" pitchFamily="18" charset="-120"/>
              </a:rPr>
              <a:t>rotation_speed</a:t>
            </a:r>
            <a:r>
              <a:rPr lang="en-US" dirty="0" smtClean="0">
                <a:ea typeface="PMingLiU" pitchFamily="18" charset="-120"/>
              </a:rPr>
              <a:t>)</a:t>
            </a:r>
            <a:endParaRPr lang="en-US" dirty="0">
              <a:ea typeface="PMingLiU" pitchFamily="18" charset="-120"/>
            </a:endParaRPr>
          </a:p>
        </p:txBody>
      </p:sp>
      <p:sp>
        <p:nvSpPr>
          <p:cNvPr id="16390"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Magnetic Disk</a:t>
            </a:r>
          </a:p>
        </p:txBody>
      </p:sp>
      <p:pic>
        <p:nvPicPr>
          <p:cNvPr id="1434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219200"/>
            <a:ext cx="2794000"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782" y="4495800"/>
            <a:ext cx="24574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685800"/>
          </a:xfrm>
        </p:spPr>
        <p:txBody>
          <a:bodyPr/>
          <a:lstStyle/>
          <a:p>
            <a:pPr eaLnBrk="1" hangingPunct="1"/>
            <a:r>
              <a:rPr lang="en-US" altLang="zh-TW" b="1" smtClean="0">
                <a:solidFill>
                  <a:srgbClr val="3333FF"/>
                </a:solidFill>
              </a:rPr>
              <a:t>Contents</a:t>
            </a:r>
          </a:p>
        </p:txBody>
      </p:sp>
      <p:sp>
        <p:nvSpPr>
          <p:cNvPr id="4099" name="Rectangle 3"/>
          <p:cNvSpPr>
            <a:spLocks noGrp="1" noChangeArrowheads="1"/>
          </p:cNvSpPr>
          <p:nvPr>
            <p:ph idx="1"/>
          </p:nvPr>
        </p:nvSpPr>
        <p:spPr>
          <a:xfrm>
            <a:off x="533400" y="990600"/>
            <a:ext cx="7086600" cy="4530725"/>
          </a:xfrm>
        </p:spPr>
        <p:txBody>
          <a:bodyPr/>
          <a:lstStyle/>
          <a:p>
            <a:pPr eaLnBrk="1" hangingPunct="1"/>
            <a:r>
              <a:rPr lang="en-US" altLang="zh-TW" sz="2800" smtClean="0"/>
              <a:t>Magnetic Disk</a:t>
            </a:r>
          </a:p>
          <a:p>
            <a:pPr eaLnBrk="1" hangingPunct="1"/>
            <a:r>
              <a:rPr lang="en-US" altLang="zh-TW" sz="2800" smtClean="0"/>
              <a:t>RAID</a:t>
            </a:r>
          </a:p>
          <a:p>
            <a:pPr eaLnBrk="1" hangingPunct="1"/>
            <a:r>
              <a:rPr lang="en-US" altLang="zh-TW" sz="2800" smtClean="0"/>
              <a:t>Optical Disk</a:t>
            </a:r>
          </a:p>
          <a:p>
            <a:pPr eaLnBrk="1" hangingPunct="1"/>
            <a:r>
              <a:rPr lang="en-US" altLang="zh-TW" sz="2800" smtClean="0"/>
              <a:t>CRT</a:t>
            </a:r>
          </a:p>
          <a:p>
            <a:pPr eaLnBrk="1" hangingPunct="1"/>
            <a:r>
              <a:rPr lang="en-US" altLang="zh-TW" sz="2800" smtClean="0"/>
              <a:t>LCD</a:t>
            </a:r>
            <a:endParaRPr lang="en-US" altLang="zh-TW" sz="2400" smtClean="0"/>
          </a:p>
          <a:p>
            <a:pPr lvl="1" eaLnBrk="1" hangingPunct="1">
              <a:lnSpc>
                <a:spcPct val="90000"/>
              </a:lnSpc>
            </a:pPr>
            <a:endParaRPr lang="en-US" altLang="zh-TW" sz="2400" smtClean="0"/>
          </a:p>
        </p:txBody>
      </p:sp>
      <p:sp>
        <p:nvSpPr>
          <p:cNvPr id="41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0859B39-5C02-4FBB-BFFC-CA0F03D7030E}" type="slidenum">
              <a:rPr lang="en-US" sz="1200">
                <a:solidFill>
                  <a:srgbClr val="898989"/>
                </a:solidFill>
                <a:latin typeface="Arial" pitchFamily="34" charset="0"/>
              </a:rPr>
              <a:pPr eaLnBrk="1" hangingPunct="1"/>
              <a:t>2</a:t>
            </a:fld>
            <a:endParaRPr lang="en-US" sz="1200">
              <a:solidFill>
                <a:srgbClr val="898989"/>
              </a:solidFill>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l="50870" t="22366" r="15536" b="38065"/>
          <a:stretch>
            <a:fillRect/>
          </a:stretch>
        </p:blipFill>
        <p:spPr bwMode="auto">
          <a:xfrm>
            <a:off x="6434890" y="1243540"/>
            <a:ext cx="2590800" cy="155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32F61FA4-42BF-4034-9E12-216E520DFB71}" type="slidenum">
              <a:rPr lang="en-US" sz="1200">
                <a:solidFill>
                  <a:srgbClr val="898989"/>
                </a:solidFill>
              </a:rPr>
              <a:pPr eaLnBrk="1" hangingPunct="1"/>
              <a:t>20</a:t>
            </a:fld>
            <a:endParaRPr lang="en-US" sz="1200">
              <a:solidFill>
                <a:srgbClr val="898989"/>
              </a:solidFill>
            </a:endParaRPr>
          </a:p>
        </p:txBody>
      </p:sp>
      <p:sp>
        <p:nvSpPr>
          <p:cNvPr id="15364" name="Rectangle 3"/>
          <p:cNvSpPr>
            <a:spLocks noGrp="1" noChangeArrowheads="1"/>
          </p:cNvSpPr>
          <p:nvPr>
            <p:ph type="body" idx="1"/>
          </p:nvPr>
        </p:nvSpPr>
        <p:spPr>
          <a:xfrm>
            <a:off x="126332" y="685800"/>
            <a:ext cx="6781800" cy="642642"/>
          </a:xfrm>
        </p:spPr>
        <p:txBody>
          <a:bodyPr/>
          <a:lstStyle/>
          <a:p>
            <a:pPr eaLnBrk="1" hangingPunct="1">
              <a:defRPr/>
            </a:pPr>
            <a:r>
              <a:rPr lang="en-US" sz="2800" b="1" dirty="0" smtClean="0">
                <a:ea typeface="PMingLiU" pitchFamily="18" charset="-120"/>
              </a:rPr>
              <a:t>Average block transfer time</a:t>
            </a:r>
          </a:p>
          <a:p>
            <a:pPr marL="457200" lvl="1" indent="0" eaLnBrk="1" hangingPunct="1">
              <a:buFont typeface="Arial" pitchFamily="34" charset="0"/>
              <a:buNone/>
              <a:defRPr/>
            </a:pPr>
            <a:r>
              <a:rPr lang="en-US" sz="2000" dirty="0" smtClean="0">
                <a:ea typeface="PMingLiU" pitchFamily="18" charset="-120"/>
              </a:rPr>
              <a:t>	</a:t>
            </a:r>
            <a:endParaRPr lang="en-US" sz="3600" dirty="0" smtClean="0">
              <a:ea typeface="PMingLiU" pitchFamily="18" charset="-120"/>
            </a:endParaRPr>
          </a:p>
        </p:txBody>
      </p:sp>
      <p:sp>
        <p:nvSpPr>
          <p:cNvPr id="15365" name="Rectangle 4"/>
          <p:cNvSpPr>
            <a:spLocks noChangeArrowheads="1"/>
          </p:cNvSpPr>
          <p:nvPr/>
        </p:nvSpPr>
        <p:spPr bwMode="auto">
          <a:xfrm>
            <a:off x="611606" y="1226086"/>
            <a:ext cx="5867400" cy="602714"/>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ea typeface="PMingLiU" pitchFamily="18" charset="-120"/>
              </a:rPr>
              <a:t>(1/</a:t>
            </a:r>
            <a:r>
              <a:rPr lang="en-US" dirty="0" err="1" smtClean="0">
                <a:ea typeface="PMingLiU" pitchFamily="18" charset="-120"/>
              </a:rPr>
              <a:t>rotation_speed</a:t>
            </a:r>
            <a:r>
              <a:rPr lang="en-US" dirty="0" smtClean="0">
                <a:ea typeface="PMingLiU" pitchFamily="18" charset="-120"/>
              </a:rPr>
              <a:t>) / #</a:t>
            </a:r>
            <a:r>
              <a:rPr lang="en-US" dirty="0" err="1" smtClean="0">
                <a:ea typeface="PMingLiU" pitchFamily="18" charset="-120"/>
              </a:rPr>
              <a:t>sectors_in_one_track</a:t>
            </a:r>
            <a:endParaRPr lang="en-US" dirty="0"/>
          </a:p>
        </p:txBody>
      </p:sp>
      <p:sp>
        <p:nvSpPr>
          <p:cNvPr id="15366" name="Rectangle 6"/>
          <p:cNvSpPr>
            <a:spLocks noChangeArrowheads="1"/>
          </p:cNvSpPr>
          <p:nvPr/>
        </p:nvSpPr>
        <p:spPr bwMode="auto">
          <a:xfrm>
            <a:off x="603585" y="5252391"/>
            <a:ext cx="4956175" cy="61500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 bytes in a track * </a:t>
            </a:r>
            <a:r>
              <a:rPr lang="en-US" dirty="0" err="1" smtClean="0"/>
              <a:t>rotation_speed</a:t>
            </a:r>
            <a:endParaRPr lang="en-US" dirty="0"/>
          </a:p>
        </p:txBody>
      </p:sp>
      <p:sp>
        <p:nvSpPr>
          <p:cNvPr id="17415"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Disk Access Time</a:t>
            </a:r>
            <a:endParaRPr lang="en-US" altLang="zh-TW" sz="3600" b="1" dirty="0">
              <a:solidFill>
                <a:srgbClr val="3333FF"/>
              </a:solidFill>
              <a:latin typeface="Calibri" pitchFamily="34" charset="0"/>
            </a:endParaRPr>
          </a:p>
        </p:txBody>
      </p:sp>
      <p:sp>
        <p:nvSpPr>
          <p:cNvPr id="2" name="Rectangle 1"/>
          <p:cNvSpPr/>
          <p:nvPr/>
        </p:nvSpPr>
        <p:spPr>
          <a:xfrm>
            <a:off x="611606" y="6038671"/>
            <a:ext cx="8532394" cy="1200329"/>
          </a:xfrm>
          <a:prstGeom prst="rect">
            <a:avLst/>
          </a:prstGeom>
        </p:spPr>
        <p:txBody>
          <a:bodyPr wrap="square">
            <a:spAutoFit/>
          </a:bodyPr>
          <a:lstStyle/>
          <a:p>
            <a:pPr marL="342900" indent="-342900" algn="l">
              <a:spcBef>
                <a:spcPts val="1200"/>
              </a:spcBef>
              <a:buFont typeface="Wingdings" pitchFamily="2" charset="2"/>
              <a:buChar char="ü"/>
            </a:pPr>
            <a:r>
              <a:rPr lang="en-US" dirty="0" smtClean="0">
                <a:latin typeface="+mj-lt"/>
              </a:rPr>
              <a:t>The </a:t>
            </a:r>
            <a:r>
              <a:rPr lang="en-US" dirty="0">
                <a:latin typeface="+mj-lt"/>
              </a:rPr>
              <a:t>rate of data movement between the disk and the computer</a:t>
            </a:r>
          </a:p>
          <a:p>
            <a:pPr marL="800100" lvl="1" indent="-342900" algn="l">
              <a:buFont typeface="Wingdings" pitchFamily="2" charset="2"/>
              <a:buChar char="ü"/>
            </a:pPr>
            <a:endParaRPr lang="en-US" dirty="0">
              <a:latin typeface="+mj-lt"/>
            </a:endParaRPr>
          </a:p>
          <a:p>
            <a:pPr marL="800100" lvl="1" indent="-342900" algn="l">
              <a:buFont typeface="Wingdings" pitchFamily="2" charset="2"/>
              <a:buChar char="ü"/>
            </a:pPr>
            <a:endParaRPr lang="en-US" dirty="0">
              <a:latin typeface="+mj-lt"/>
            </a:endParaRPr>
          </a:p>
        </p:txBody>
      </p:sp>
      <p:sp>
        <p:nvSpPr>
          <p:cNvPr id="15370" name="Rectangle 6"/>
          <p:cNvSpPr>
            <a:spLocks noChangeArrowheads="1"/>
          </p:cNvSpPr>
          <p:nvPr/>
        </p:nvSpPr>
        <p:spPr bwMode="auto">
          <a:xfrm>
            <a:off x="196516" y="3937229"/>
            <a:ext cx="8871284" cy="61872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average seek time + average latency time + average block transfer time</a:t>
            </a:r>
          </a:p>
        </p:txBody>
      </p:sp>
      <p:sp>
        <p:nvSpPr>
          <p:cNvPr id="12" name="Rectangle 3"/>
          <p:cNvSpPr txBox="1">
            <a:spLocks noChangeArrowheads="1"/>
          </p:cNvSpPr>
          <p:nvPr/>
        </p:nvSpPr>
        <p:spPr bwMode="auto">
          <a:xfrm>
            <a:off x="154406" y="3401075"/>
            <a:ext cx="678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新細明體" pitchFamily="18"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新細明體" pitchFamily="18"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新細明體" pitchFamily="18"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新細明體" pitchFamily="18"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新細明體" pitchFamily="18"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en-US" sz="2800" b="1" dirty="0" smtClean="0">
                <a:ea typeface="PMingLiU" pitchFamily="18" charset="-120"/>
              </a:rPr>
              <a:t>Average time to access a disk block</a:t>
            </a:r>
          </a:p>
        </p:txBody>
      </p:sp>
      <p:sp>
        <p:nvSpPr>
          <p:cNvPr id="13" name="Rectangle 3"/>
          <p:cNvSpPr txBox="1">
            <a:spLocks noChangeArrowheads="1"/>
          </p:cNvSpPr>
          <p:nvPr/>
        </p:nvSpPr>
        <p:spPr bwMode="auto">
          <a:xfrm>
            <a:off x="152400" y="4756484"/>
            <a:ext cx="678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新細明體" pitchFamily="18" charset="-12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新細明體" pitchFamily="18" charset="-12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新細明體" pitchFamily="18" charset="-12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新細明體" pitchFamily="18" charset="-12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新細明體" pitchFamily="18"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en-US" sz="2800" b="1" dirty="0" smtClean="0">
                <a:ea typeface="PMingLiU" pitchFamily="18" charset="-120"/>
              </a:rPr>
              <a:t>Data Transfer Rate</a:t>
            </a:r>
          </a:p>
        </p:txBody>
      </p:sp>
      <p:sp>
        <p:nvSpPr>
          <p:cNvPr id="4" name="Rectangle 3"/>
          <p:cNvSpPr/>
          <p:nvPr/>
        </p:nvSpPr>
        <p:spPr>
          <a:xfrm>
            <a:off x="28074" y="1828800"/>
            <a:ext cx="6677526" cy="1446550"/>
          </a:xfrm>
          <a:prstGeom prst="rect">
            <a:avLst/>
          </a:prstGeom>
        </p:spPr>
        <p:txBody>
          <a:bodyPr wrap="square">
            <a:spAutoFit/>
          </a:bodyPr>
          <a:lstStyle/>
          <a:p>
            <a:pPr marL="800100" lvl="1" indent="-342900" algn="l" eaLnBrk="1" hangingPunct="1">
              <a:spcBef>
                <a:spcPts val="1800"/>
              </a:spcBef>
              <a:buFont typeface="Wingdings" pitchFamily="2" charset="2"/>
              <a:buChar char="ü"/>
              <a:defRPr/>
            </a:pPr>
            <a:r>
              <a:rPr lang="en-US" sz="2200" dirty="0">
                <a:latin typeface="+mj-lt"/>
                <a:ea typeface="PMingLiU" pitchFamily="18" charset="-120"/>
              </a:rPr>
              <a:t>The time required to transfer a block of data (one segment) to the disk controller buffer</a:t>
            </a:r>
          </a:p>
          <a:p>
            <a:pPr marL="800100" lvl="1" indent="-342900" algn="l" eaLnBrk="1" hangingPunct="1">
              <a:spcBef>
                <a:spcPts val="0"/>
              </a:spcBef>
              <a:buFont typeface="Wingdings" pitchFamily="2" charset="2"/>
              <a:buChar char="ü"/>
              <a:defRPr/>
            </a:pPr>
            <a:r>
              <a:rPr lang="en-US" sz="2200" dirty="0">
                <a:latin typeface="+mj-lt"/>
                <a:ea typeface="PMingLiU" pitchFamily="18" charset="-120"/>
              </a:rPr>
              <a:t>Equivalent to the time to perform one rotation divided by the #sectors in one track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228600" y="533400"/>
            <a:ext cx="8686800" cy="4525963"/>
          </a:xfrm>
        </p:spPr>
        <p:txBody>
          <a:bodyPr/>
          <a:lstStyle/>
          <a:p>
            <a:pPr marL="0" indent="0" eaLnBrk="1" hangingPunct="1">
              <a:lnSpc>
                <a:spcPct val="110000"/>
              </a:lnSpc>
              <a:buNone/>
            </a:pPr>
            <a:r>
              <a:rPr lang="en-GB" altLang="zh-TW" sz="2200" b="1" u="sng" dirty="0" smtClean="0"/>
              <a:t>Example 1:</a:t>
            </a:r>
          </a:p>
          <a:p>
            <a:pPr marL="0" indent="0" eaLnBrk="1" hangingPunct="1">
              <a:lnSpc>
                <a:spcPct val="110000"/>
              </a:lnSpc>
              <a:buNone/>
            </a:pPr>
            <a:r>
              <a:rPr lang="en-GB" altLang="zh-TW" sz="2200" dirty="0" smtClean="0"/>
              <a:t>Suppose a disk system has the following properties</a:t>
            </a:r>
          </a:p>
          <a:p>
            <a:pPr lvl="1" eaLnBrk="1" hangingPunct="1">
              <a:spcBef>
                <a:spcPct val="0"/>
              </a:spcBef>
            </a:pPr>
            <a:r>
              <a:rPr lang="en-GB" altLang="zh-TW" sz="2200" dirty="0" smtClean="0"/>
              <a:t>20 data-recording surfaces</a:t>
            </a:r>
          </a:p>
          <a:p>
            <a:pPr lvl="1" eaLnBrk="1" hangingPunct="1">
              <a:spcBef>
                <a:spcPct val="0"/>
              </a:spcBef>
            </a:pPr>
            <a:r>
              <a:rPr lang="en-GB" altLang="zh-TW" sz="2200" dirty="0" smtClean="0"/>
              <a:t>15,000 cylinders (= #tracks per surface)</a:t>
            </a:r>
          </a:p>
          <a:p>
            <a:pPr lvl="1" eaLnBrk="1" hangingPunct="1">
              <a:spcBef>
                <a:spcPct val="0"/>
              </a:spcBef>
            </a:pPr>
            <a:r>
              <a:rPr lang="en-GB" altLang="zh-TW" sz="2200" dirty="0" smtClean="0"/>
              <a:t>An average of 400 sectors per track</a:t>
            </a:r>
          </a:p>
          <a:p>
            <a:pPr lvl="1" eaLnBrk="1" hangingPunct="1">
              <a:spcBef>
                <a:spcPct val="0"/>
              </a:spcBef>
            </a:pPr>
            <a:r>
              <a:rPr lang="en-GB" altLang="zh-TW" sz="2200" dirty="0" smtClean="0"/>
              <a:t>Each sector contains 512 bytes of data</a:t>
            </a:r>
          </a:p>
          <a:p>
            <a:pPr lvl="1" eaLnBrk="1" hangingPunct="1">
              <a:spcBef>
                <a:spcPct val="0"/>
              </a:spcBef>
            </a:pPr>
            <a:r>
              <a:rPr lang="en-GB" altLang="zh-TW" sz="2200" dirty="0" smtClean="0"/>
              <a:t>Average seek time = 6ms</a:t>
            </a:r>
          </a:p>
          <a:p>
            <a:pPr lvl="1" eaLnBrk="1" hangingPunct="1">
              <a:spcBef>
                <a:spcPct val="0"/>
              </a:spcBef>
            </a:pPr>
            <a:r>
              <a:rPr lang="en-GB" altLang="zh-TW" sz="2200" dirty="0" smtClean="0"/>
              <a:t>Average latency = 3ms</a:t>
            </a:r>
          </a:p>
          <a:p>
            <a:pPr lvl="1" eaLnBrk="1" hangingPunct="1">
              <a:spcBef>
                <a:spcPct val="0"/>
              </a:spcBef>
            </a:pPr>
            <a:r>
              <a:rPr lang="en-GB" altLang="zh-TW" sz="2200" dirty="0" smtClean="0"/>
              <a:t>Rotation = 10K rotations per minute</a:t>
            </a:r>
          </a:p>
          <a:p>
            <a:pPr lvl="1" eaLnBrk="1" hangingPunct="1">
              <a:spcBef>
                <a:spcPct val="0"/>
              </a:spcBef>
            </a:pPr>
            <a:endParaRPr lang="en-GB" altLang="zh-TW" sz="2200" dirty="0" smtClean="0"/>
          </a:p>
          <a:p>
            <a:pPr lvl="1" eaLnBrk="1" hangingPunct="1">
              <a:spcBef>
                <a:spcPct val="0"/>
              </a:spcBef>
              <a:buFont typeface="Arial" pitchFamily="34" charset="0"/>
              <a:buNone/>
            </a:pPr>
            <a:r>
              <a:rPr lang="en-GB" altLang="zh-TW" sz="2200" b="1" dirty="0" smtClean="0">
                <a:solidFill>
                  <a:srgbClr val="3333FF"/>
                </a:solidFill>
              </a:rPr>
              <a:t>What is the total capacity of the disk?</a:t>
            </a:r>
          </a:p>
          <a:p>
            <a:pPr lvl="1" eaLnBrk="1" hangingPunct="1">
              <a:spcBef>
                <a:spcPct val="0"/>
              </a:spcBef>
              <a:buFont typeface="Arial" pitchFamily="34" charset="0"/>
              <a:buNone/>
            </a:pPr>
            <a:r>
              <a:rPr lang="en-GB" altLang="zh-TW" sz="2200" dirty="0" smtClean="0"/>
              <a:t>20 </a:t>
            </a:r>
            <a:r>
              <a:rPr lang="en-GB" altLang="zh-TW" sz="2200" dirty="0" smtClean="0">
                <a:sym typeface="Symbol" pitchFamily="18" charset="2"/>
              </a:rPr>
              <a:t></a:t>
            </a:r>
            <a:r>
              <a:rPr lang="en-GB" altLang="zh-TW" sz="2200" dirty="0" smtClean="0"/>
              <a:t> 15,000 </a:t>
            </a:r>
            <a:r>
              <a:rPr lang="en-GB" altLang="zh-TW" sz="2200" dirty="0" smtClean="0">
                <a:sym typeface="Symbol" pitchFamily="18" charset="2"/>
              </a:rPr>
              <a:t></a:t>
            </a:r>
            <a:r>
              <a:rPr lang="en-GB" altLang="zh-TW" sz="2200" dirty="0" smtClean="0"/>
              <a:t> 400 </a:t>
            </a:r>
            <a:r>
              <a:rPr lang="en-GB" altLang="zh-TW" sz="2200" dirty="0" smtClean="0">
                <a:sym typeface="Symbol" pitchFamily="18" charset="2"/>
              </a:rPr>
              <a:t></a:t>
            </a:r>
            <a:r>
              <a:rPr lang="en-GB" altLang="zh-TW" sz="2200" dirty="0" smtClean="0"/>
              <a:t> 512 </a:t>
            </a:r>
            <a:r>
              <a:rPr lang="en-GB" altLang="zh-TW" sz="2200" dirty="0" smtClean="0">
                <a:sym typeface="Symbol" pitchFamily="18" charset="2"/>
              </a:rPr>
              <a:t></a:t>
            </a:r>
            <a:r>
              <a:rPr lang="en-GB" altLang="zh-TW" sz="2200" dirty="0" smtClean="0"/>
              <a:t> 60 gigabytes</a:t>
            </a:r>
          </a:p>
          <a:p>
            <a:pPr lvl="2" eaLnBrk="1" hangingPunct="1">
              <a:spcBef>
                <a:spcPct val="0"/>
              </a:spcBef>
              <a:buFont typeface="Arial" pitchFamily="34" charset="0"/>
              <a:buNone/>
            </a:pPr>
            <a:endParaRPr lang="en-GB" altLang="zh-TW" sz="2200" dirty="0" smtClean="0"/>
          </a:p>
          <a:p>
            <a:pPr lvl="1" eaLnBrk="1" hangingPunct="1">
              <a:spcBef>
                <a:spcPct val="0"/>
              </a:spcBef>
              <a:buFont typeface="Arial" pitchFamily="34" charset="0"/>
              <a:buNone/>
              <a:tabLst>
                <a:tab pos="690563" algn="l"/>
              </a:tabLst>
            </a:pPr>
            <a:r>
              <a:rPr lang="en-GB" altLang="zh-TW" sz="2200" b="1" dirty="0" smtClean="0">
                <a:solidFill>
                  <a:srgbClr val="3333FF"/>
                </a:solidFill>
              </a:rPr>
              <a:t>What is the transfer rate  (for each surface) in bytes/sec?</a:t>
            </a:r>
          </a:p>
          <a:p>
            <a:pPr lvl="1" eaLnBrk="1" hangingPunct="1">
              <a:spcBef>
                <a:spcPct val="0"/>
              </a:spcBef>
              <a:buFont typeface="Arial" pitchFamily="34" charset="0"/>
              <a:buNone/>
            </a:pPr>
            <a:r>
              <a:rPr lang="en-GB" altLang="zh-TW" sz="2200" dirty="0" smtClean="0"/>
              <a:t>10K rotations/minute =</a:t>
            </a:r>
            <a:r>
              <a:rPr lang="en-GB" altLang="zh-TW" sz="2200" dirty="0" smtClean="0">
                <a:sym typeface="Wingdings" pitchFamily="2" charset="2"/>
              </a:rPr>
              <a:t> 10K/60  = 1666.67 rotations/sec</a:t>
            </a:r>
          </a:p>
          <a:p>
            <a:pPr lvl="1" eaLnBrk="1" hangingPunct="1">
              <a:spcBef>
                <a:spcPct val="0"/>
              </a:spcBef>
              <a:buFont typeface="Arial" pitchFamily="34" charset="0"/>
              <a:buNone/>
            </a:pPr>
            <a:r>
              <a:rPr lang="en-GB" altLang="zh-TW" sz="2200" dirty="0" smtClean="0">
                <a:sym typeface="Wingdings" pitchFamily="2" charset="2"/>
              </a:rPr>
              <a:t>Transfer rate = #</a:t>
            </a:r>
            <a:r>
              <a:rPr lang="en-GB" altLang="zh-TW" sz="2200" dirty="0" err="1" smtClean="0">
                <a:sym typeface="Wingdings" pitchFamily="2" charset="2"/>
              </a:rPr>
              <a:t>bytes_per_track</a:t>
            </a:r>
            <a:r>
              <a:rPr lang="en-GB" altLang="zh-TW" sz="2200" dirty="0" smtClean="0">
                <a:sym typeface="Wingdings" pitchFamily="2" charset="2"/>
              </a:rPr>
              <a:t> x </a:t>
            </a:r>
            <a:r>
              <a:rPr lang="en-GB" altLang="zh-TW" sz="2200" dirty="0" err="1" smtClean="0">
                <a:sym typeface="Wingdings" pitchFamily="2" charset="2"/>
              </a:rPr>
              <a:t>rotations_per_sec</a:t>
            </a:r>
            <a:endParaRPr lang="en-GB" altLang="zh-TW" sz="2200" dirty="0" smtClean="0">
              <a:sym typeface="Wingdings" pitchFamily="2" charset="2"/>
            </a:endParaRPr>
          </a:p>
          <a:p>
            <a:pPr lvl="1" eaLnBrk="1" hangingPunct="1">
              <a:spcBef>
                <a:spcPct val="0"/>
              </a:spcBef>
              <a:buNone/>
            </a:pPr>
            <a:r>
              <a:rPr lang="en-GB" altLang="zh-TW" sz="2200" dirty="0" smtClean="0">
                <a:sym typeface="Wingdings" pitchFamily="2" charset="2"/>
              </a:rPr>
              <a:t>                        = 400 x 512 x 1666.67 = </a:t>
            </a:r>
            <a:r>
              <a:rPr lang="en-GB" altLang="zh-TW" sz="2200" dirty="0">
                <a:sym typeface="Wingdings" pitchFamily="2" charset="2"/>
              </a:rPr>
              <a:t>341334016 bytes/second</a:t>
            </a:r>
            <a:endParaRPr lang="en-GB" altLang="zh-TW" sz="2200" dirty="0" smtClean="0">
              <a:sym typeface="Wingdings" pitchFamily="2" charset="2"/>
            </a:endParaRPr>
          </a:p>
          <a:p>
            <a:pPr lvl="1" eaLnBrk="1" hangingPunct="1">
              <a:spcBef>
                <a:spcPct val="0"/>
              </a:spcBef>
              <a:buNone/>
            </a:pPr>
            <a:r>
              <a:rPr lang="en-GB" altLang="zh-TW" sz="2200" dirty="0" smtClean="0">
                <a:sym typeface="Wingdings" pitchFamily="2" charset="2"/>
              </a:rPr>
              <a:t>			   </a:t>
            </a:r>
            <a:r>
              <a:rPr lang="en-GB" altLang="zh-TW" sz="2200" smtClean="0">
                <a:sym typeface="Wingdings" pitchFamily="2" charset="2"/>
              </a:rPr>
              <a:t>= 341.334016  </a:t>
            </a:r>
            <a:r>
              <a:rPr lang="en-GB" altLang="zh-TW" sz="2200" dirty="0" smtClean="0">
                <a:sym typeface="Wingdings" pitchFamily="2" charset="2"/>
              </a:rPr>
              <a:t>x 10</a:t>
            </a:r>
            <a:r>
              <a:rPr lang="en-GB" altLang="zh-TW" sz="2200" baseline="30000" dirty="0" smtClean="0">
                <a:sym typeface="Wingdings" pitchFamily="2" charset="2"/>
              </a:rPr>
              <a:t>6</a:t>
            </a:r>
            <a:r>
              <a:rPr lang="en-GB" altLang="zh-TW" sz="2200" dirty="0" smtClean="0">
                <a:sym typeface="Wingdings" pitchFamily="2" charset="2"/>
              </a:rPr>
              <a:t> bytes/sec  </a:t>
            </a:r>
            <a:r>
              <a:rPr lang="en-GB" altLang="zh-TW" sz="2200" smtClean="0">
                <a:sym typeface="Wingdings" pitchFamily="2" charset="2"/>
              </a:rPr>
              <a:t>~ 341MB/sec</a:t>
            </a:r>
            <a:endParaRPr lang="en-GB" altLang="zh-TW" sz="2200" dirty="0" smtClean="0"/>
          </a:p>
          <a:p>
            <a:pPr lvl="2" eaLnBrk="1" hangingPunct="1">
              <a:spcBef>
                <a:spcPct val="0"/>
              </a:spcBef>
              <a:buFontTx/>
              <a:buNone/>
            </a:pPr>
            <a:endParaRPr lang="en-GB" altLang="zh-TW" sz="2200" dirty="0" smtClean="0"/>
          </a:p>
          <a:p>
            <a:pPr lvl="2" eaLnBrk="1" hangingPunct="1">
              <a:spcBef>
                <a:spcPct val="0"/>
              </a:spcBef>
              <a:buFontTx/>
              <a:buNone/>
            </a:pPr>
            <a:endParaRPr lang="en-GB" altLang="zh-TW" sz="2200" dirty="0" smtClean="0"/>
          </a:p>
        </p:txBody>
      </p:sp>
      <p:sp>
        <p:nvSpPr>
          <p:cNvPr id="18435"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Disk Access Time</a:t>
            </a:r>
            <a:endParaRPr lang="en-US" altLang="zh-TW" sz="3600" b="1" dirty="0">
              <a:solidFill>
                <a:srgbClr val="3333FF"/>
              </a:solidFill>
              <a:latin typeface="Calibri" pitchFamily="34" charset="0"/>
            </a:endParaRP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DBA11ABC-9DF9-4BDC-A4B1-00C62554EA79}" type="slidenum">
              <a:rPr lang="en-US" sz="1200">
                <a:solidFill>
                  <a:srgbClr val="898989"/>
                </a:solidFill>
              </a:rPr>
              <a:pPr eaLnBrk="1" hangingPunct="1"/>
              <a:t>21</a:t>
            </a:fld>
            <a:endParaRPr 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13" end="1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14" end="1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15" end="1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16" end="1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11D69ED-E006-4884-826E-8FB2573B9020}" type="slidenum">
              <a:rPr lang="en-US" sz="1200">
                <a:solidFill>
                  <a:srgbClr val="898989"/>
                </a:solidFill>
              </a:rPr>
              <a:pPr eaLnBrk="1" hangingPunct="1"/>
              <a:t>22</a:t>
            </a:fld>
            <a:endParaRPr lang="en-US" sz="1200">
              <a:solidFill>
                <a:srgbClr val="898989"/>
              </a:solidFill>
            </a:endParaRPr>
          </a:p>
        </p:txBody>
      </p:sp>
      <p:sp>
        <p:nvSpPr>
          <p:cNvPr id="17412" name="Rectangle 3"/>
          <p:cNvSpPr>
            <a:spLocks noGrp="1" noChangeArrowheads="1"/>
          </p:cNvSpPr>
          <p:nvPr>
            <p:ph type="body" idx="1"/>
          </p:nvPr>
        </p:nvSpPr>
        <p:spPr>
          <a:xfrm>
            <a:off x="76200" y="457200"/>
            <a:ext cx="9067800" cy="4525962"/>
          </a:xfrm>
        </p:spPr>
        <p:txBody>
          <a:bodyPr/>
          <a:lstStyle/>
          <a:p>
            <a:pPr marL="0" indent="0" eaLnBrk="1" hangingPunct="1">
              <a:spcBef>
                <a:spcPct val="0"/>
              </a:spcBef>
              <a:buFont typeface="Arial" pitchFamily="34" charset="0"/>
              <a:buNone/>
            </a:pPr>
            <a:r>
              <a:rPr lang="en-US" altLang="zh-CN" sz="2000" b="1" u="sng" dirty="0" smtClean="0">
                <a:ea typeface="SimSun" pitchFamily="2" charset="-122"/>
              </a:rPr>
              <a:t>Example 2:</a:t>
            </a:r>
          </a:p>
          <a:p>
            <a:pPr marL="0" indent="0" eaLnBrk="1" hangingPunct="1">
              <a:spcBef>
                <a:spcPct val="0"/>
              </a:spcBef>
              <a:buFont typeface="Arial" pitchFamily="34" charset="0"/>
              <a:buNone/>
            </a:pPr>
            <a:r>
              <a:rPr lang="en-US" altLang="zh-CN" sz="2000" dirty="0" smtClean="0">
                <a:ea typeface="SimSun" pitchFamily="2" charset="-122"/>
              </a:rPr>
              <a:t>Consider a disk unit with 24 recording surfaces, 14K cylinders and average 400 sectors per track. Each block contains 512 bytes of data. The </a:t>
            </a:r>
            <a:r>
              <a:rPr lang="en-US" altLang="zh-CN" sz="2000" dirty="0" smtClean="0">
                <a:ea typeface="SimSun" pitchFamily="2" charset="-122"/>
              </a:rPr>
              <a:t>rotation </a:t>
            </a:r>
            <a:r>
              <a:rPr lang="en-US" altLang="zh-CN" sz="2000" dirty="0" smtClean="0">
                <a:ea typeface="SimSun" pitchFamily="2" charset="-122"/>
              </a:rPr>
              <a:t>speed is 7200 rotations per minute (rpm).</a:t>
            </a:r>
          </a:p>
          <a:p>
            <a:pPr marL="0" indent="0" eaLnBrk="1" hangingPunct="1">
              <a:spcBef>
                <a:spcPct val="0"/>
              </a:spcBef>
              <a:buFont typeface="Arial" pitchFamily="34" charset="0"/>
              <a:buNone/>
            </a:pPr>
            <a:endParaRPr lang="en-US" altLang="zh-CN" sz="2000" b="1" i="1" dirty="0" smtClean="0">
              <a:ea typeface="SimSun" pitchFamily="2" charset="-122"/>
            </a:endParaRPr>
          </a:p>
          <a:p>
            <a:pPr marL="0" indent="0" eaLnBrk="1" hangingPunct="1">
              <a:spcBef>
                <a:spcPct val="0"/>
              </a:spcBef>
              <a:buFont typeface="Arial" pitchFamily="34" charset="0"/>
              <a:buNone/>
            </a:pPr>
            <a:r>
              <a:rPr lang="en-US" altLang="zh-CN" sz="2000" b="1" dirty="0" smtClean="0">
                <a:solidFill>
                  <a:srgbClr val="3333FF"/>
                </a:solidFill>
                <a:ea typeface="SimSun" pitchFamily="2" charset="-122"/>
              </a:rPr>
              <a:t>What is the capacity of the disk?</a:t>
            </a:r>
          </a:p>
          <a:p>
            <a:pPr marL="0" indent="0" eaLnBrk="1" hangingPunct="1">
              <a:lnSpc>
                <a:spcPct val="90000"/>
              </a:lnSpc>
              <a:buFont typeface="Arial" pitchFamily="34" charset="0"/>
              <a:buNone/>
            </a:pPr>
            <a:r>
              <a:rPr lang="en-US" altLang="zh-CN" sz="2000" dirty="0" smtClean="0">
                <a:ea typeface="SimSun" pitchFamily="2" charset="-122"/>
              </a:rPr>
              <a:t>Capacity = #surfaces  x  #tracks  x  #</a:t>
            </a:r>
            <a:r>
              <a:rPr lang="en-US" altLang="zh-CN" sz="2000" dirty="0" err="1" smtClean="0">
                <a:ea typeface="SimSun" pitchFamily="2" charset="-122"/>
              </a:rPr>
              <a:t>sectors_per_track</a:t>
            </a:r>
            <a:r>
              <a:rPr lang="en-US" altLang="zh-CN" sz="2000" dirty="0" smtClean="0">
                <a:ea typeface="SimSun" pitchFamily="2" charset="-122"/>
              </a:rPr>
              <a:t>  x  #</a:t>
            </a:r>
            <a:r>
              <a:rPr lang="en-US" altLang="zh-CN" sz="2000" dirty="0" err="1" smtClean="0">
                <a:ea typeface="SimSun" pitchFamily="2" charset="-122"/>
              </a:rPr>
              <a:t>bytes_per_block</a:t>
            </a:r>
            <a:endParaRPr lang="en-US" altLang="zh-CN" sz="2000" dirty="0" smtClean="0">
              <a:ea typeface="SimSun" pitchFamily="2" charset="-122"/>
            </a:endParaRPr>
          </a:p>
          <a:p>
            <a:pPr marL="0" indent="0" eaLnBrk="1" hangingPunct="1">
              <a:lnSpc>
                <a:spcPct val="90000"/>
              </a:lnSpc>
              <a:buFont typeface="Arial" pitchFamily="34" charset="0"/>
              <a:buNone/>
            </a:pPr>
            <a:r>
              <a:rPr lang="en-US" altLang="zh-CN" sz="2000" dirty="0" smtClean="0">
                <a:ea typeface="SimSun" pitchFamily="2" charset="-122"/>
              </a:rPr>
              <a:t>                = 24 x 14000 x 300 x 512  =  68,812,800,000 = </a:t>
            </a:r>
            <a:r>
              <a:rPr lang="en-US" sz="2000" dirty="0" smtClean="0"/>
              <a:t>68.8 x10</a:t>
            </a:r>
            <a:r>
              <a:rPr lang="en-US" sz="2000" baseline="30000" dirty="0" smtClean="0"/>
              <a:t>9 </a:t>
            </a:r>
            <a:r>
              <a:rPr lang="en-US" sz="2000" dirty="0" smtClean="0"/>
              <a:t>bytes ~ 69 GB.</a:t>
            </a:r>
          </a:p>
          <a:p>
            <a:pPr marL="0" indent="0" eaLnBrk="1" hangingPunct="1">
              <a:lnSpc>
                <a:spcPct val="90000"/>
              </a:lnSpc>
              <a:spcBef>
                <a:spcPts val="1200"/>
              </a:spcBef>
              <a:buFont typeface="Arial" pitchFamily="34" charset="0"/>
              <a:buNone/>
            </a:pPr>
            <a:r>
              <a:rPr lang="en-US" altLang="zh-CN" sz="2000" b="1" dirty="0" smtClean="0">
                <a:solidFill>
                  <a:srgbClr val="3333FF"/>
                </a:solidFill>
                <a:ea typeface="SimSun" pitchFamily="2" charset="-122"/>
              </a:rPr>
              <a:t>What is the data transfer rate ?</a:t>
            </a:r>
          </a:p>
          <a:p>
            <a:pPr marL="0" indent="0" eaLnBrk="1" hangingPunct="1">
              <a:buFont typeface="Arial" pitchFamily="34" charset="0"/>
              <a:buNone/>
            </a:pPr>
            <a:r>
              <a:rPr lang="en-US" sz="2000" dirty="0" smtClean="0"/>
              <a:t>7200 rotations per minute </a:t>
            </a:r>
            <a:r>
              <a:rPr lang="en-US" sz="2000" dirty="0" smtClean="0">
                <a:sym typeface="Wingdings" pitchFamily="2" charset="2"/>
              </a:rPr>
              <a:t> 7200/60 = 120 rotations per second.</a:t>
            </a:r>
          </a:p>
          <a:p>
            <a:pPr marL="0" indent="0" eaLnBrk="1" hangingPunct="1">
              <a:buFont typeface="Arial" pitchFamily="34" charset="0"/>
              <a:buNone/>
            </a:pPr>
            <a:r>
              <a:rPr lang="en-US" sz="2000" dirty="0" smtClean="0">
                <a:sym typeface="Wingdings" pitchFamily="2" charset="2"/>
              </a:rPr>
              <a:t>Size of one track = #sectors x # </a:t>
            </a:r>
            <a:r>
              <a:rPr lang="en-US" sz="2000" dirty="0" err="1" smtClean="0">
                <a:sym typeface="Wingdings" pitchFamily="2" charset="2"/>
              </a:rPr>
              <a:t>bytes_per</a:t>
            </a:r>
            <a:r>
              <a:rPr lang="en-US" sz="2000" dirty="0" smtClean="0">
                <a:sym typeface="Wingdings" pitchFamily="2" charset="2"/>
              </a:rPr>
              <a:t> _block = 400 x 512 = 204,800 byte</a:t>
            </a:r>
          </a:p>
          <a:p>
            <a:pPr marL="0" indent="0" eaLnBrk="1" hangingPunct="1">
              <a:buFont typeface="Arial" pitchFamily="34" charset="0"/>
              <a:buNone/>
            </a:pPr>
            <a:r>
              <a:rPr lang="en-US" sz="2000" dirty="0" smtClean="0">
                <a:sym typeface="Wingdings" pitchFamily="2" charset="2"/>
              </a:rPr>
              <a:t>Number of bytes per second = size of one track  x  #rotations per second </a:t>
            </a:r>
          </a:p>
          <a:p>
            <a:pPr marL="0" indent="0" eaLnBrk="1" hangingPunct="1">
              <a:buNone/>
            </a:pPr>
            <a:r>
              <a:rPr lang="en-US" sz="2000" dirty="0" smtClean="0">
                <a:sym typeface="Wingdings" pitchFamily="2" charset="2"/>
              </a:rPr>
              <a:t>                                                    = </a:t>
            </a:r>
            <a:r>
              <a:rPr lang="en-US" sz="2000" dirty="0">
                <a:sym typeface="Wingdings" pitchFamily="2" charset="2"/>
              </a:rPr>
              <a:t>204,800 x </a:t>
            </a:r>
            <a:r>
              <a:rPr lang="en-US" sz="2000" dirty="0" smtClean="0">
                <a:sym typeface="Wingdings" pitchFamily="2" charset="2"/>
              </a:rPr>
              <a:t>120 = </a:t>
            </a:r>
            <a:r>
              <a:rPr lang="en-US" sz="2000" dirty="0">
                <a:sym typeface="Wingdings" pitchFamily="2" charset="2"/>
              </a:rPr>
              <a:t>24576000 ~  </a:t>
            </a:r>
            <a:r>
              <a:rPr lang="en-US" sz="2000" dirty="0" smtClean="0">
                <a:sym typeface="Wingdings" pitchFamily="2" charset="2"/>
              </a:rPr>
              <a:t>25MB/sec</a:t>
            </a:r>
          </a:p>
          <a:p>
            <a:pPr marL="0" indent="0" eaLnBrk="1" hangingPunct="1">
              <a:spcBef>
                <a:spcPts val="1200"/>
              </a:spcBef>
              <a:buFont typeface="Arial" pitchFamily="34" charset="0"/>
              <a:buNone/>
            </a:pPr>
            <a:r>
              <a:rPr lang="en-US" altLang="zh-CN" sz="2000" b="1" dirty="0" smtClean="0">
                <a:solidFill>
                  <a:srgbClr val="3333FF"/>
                </a:solidFill>
                <a:ea typeface="SimSun" pitchFamily="2" charset="-122"/>
              </a:rPr>
              <a:t>What is the maximum and minimum latency time for this disk?</a:t>
            </a:r>
          </a:p>
          <a:p>
            <a:pPr marL="0" indent="0" eaLnBrk="1" hangingPunct="1">
              <a:buFont typeface="Arial" pitchFamily="34" charset="0"/>
              <a:buNone/>
            </a:pPr>
            <a:r>
              <a:rPr lang="en-US" altLang="zh-CN" sz="2000" dirty="0" smtClean="0">
                <a:ea typeface="SimSun" pitchFamily="2" charset="-122"/>
              </a:rPr>
              <a:t>Minimum latency time = 0 s (when the head is parked at the desired sector)</a:t>
            </a:r>
          </a:p>
          <a:p>
            <a:pPr marL="0" indent="0" eaLnBrk="1" hangingPunct="1">
              <a:buFont typeface="Arial" pitchFamily="34" charset="0"/>
              <a:buNone/>
            </a:pPr>
            <a:r>
              <a:rPr lang="en-US" altLang="zh-CN" sz="2000" dirty="0" smtClean="0">
                <a:ea typeface="SimSun" pitchFamily="2" charset="-122"/>
              </a:rPr>
              <a:t>Maximum latency time ~  Time for 1 rotation  = 60/7200 seconds</a:t>
            </a:r>
          </a:p>
          <a:p>
            <a:pPr marL="0" indent="0" eaLnBrk="1" hangingPunct="1">
              <a:buFont typeface="Arial" pitchFamily="34" charset="0"/>
              <a:buNone/>
            </a:pPr>
            <a:r>
              <a:rPr lang="en-US" altLang="zh-CN" sz="2000" dirty="0" smtClean="0">
                <a:ea typeface="SimSun" pitchFamily="2" charset="-122"/>
              </a:rPr>
              <a:t>                                           			   = 0.0083125 seconds</a:t>
            </a:r>
          </a:p>
          <a:p>
            <a:pPr marL="0" indent="0" eaLnBrk="1" hangingPunct="1">
              <a:buFont typeface="Arial" pitchFamily="34" charset="0"/>
              <a:buNone/>
            </a:pPr>
            <a:endParaRPr lang="en-US" sz="2000" dirty="0" smtClean="0"/>
          </a:p>
          <a:p>
            <a:pPr marL="0" indent="0" eaLnBrk="1" hangingPunct="1">
              <a:lnSpc>
                <a:spcPct val="90000"/>
              </a:lnSpc>
              <a:buFont typeface="Arial" pitchFamily="34" charset="0"/>
              <a:buNone/>
            </a:pPr>
            <a:endParaRPr lang="en-US" altLang="zh-CN" sz="2000" baseline="30000" dirty="0" smtClean="0">
              <a:ea typeface="SimSun" pitchFamily="2" charset="-122"/>
            </a:endParaRPr>
          </a:p>
        </p:txBody>
      </p:sp>
      <p:sp>
        <p:nvSpPr>
          <p:cNvPr id="19461"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Disk Access Time</a:t>
            </a:r>
            <a:endParaRPr lang="en-US" altLang="zh-TW" sz="3600" b="1" dirty="0">
              <a:solidFill>
                <a:srgbClr val="3333FF"/>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412">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7412">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7412">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7412">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74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BA00DDFA-777E-4718-966A-778269AFA35F}" type="slidenum">
              <a:rPr lang="en-US" sz="1200">
                <a:solidFill>
                  <a:srgbClr val="898989"/>
                </a:solidFill>
              </a:rPr>
              <a:pPr eaLnBrk="1" hangingPunct="1"/>
              <a:t>23</a:t>
            </a:fld>
            <a:endParaRPr lang="en-US" sz="1200">
              <a:solidFill>
                <a:srgbClr val="898989"/>
              </a:solidFill>
            </a:endParaRPr>
          </a:p>
        </p:txBody>
      </p:sp>
      <p:sp>
        <p:nvSpPr>
          <p:cNvPr id="18435" name="Rectangle 3"/>
          <p:cNvSpPr>
            <a:spLocks noGrp="1" noChangeArrowheads="1"/>
          </p:cNvSpPr>
          <p:nvPr>
            <p:ph type="body" idx="1"/>
          </p:nvPr>
        </p:nvSpPr>
        <p:spPr>
          <a:xfrm>
            <a:off x="468313" y="914400"/>
            <a:ext cx="8229600" cy="4525963"/>
          </a:xfrm>
        </p:spPr>
        <p:txBody>
          <a:bodyPr/>
          <a:lstStyle/>
          <a:p>
            <a:pPr>
              <a:spcBef>
                <a:spcPct val="0"/>
              </a:spcBef>
            </a:pPr>
            <a:r>
              <a:rPr lang="en-US" sz="2400" dirty="0" smtClean="0"/>
              <a:t>Speed improvement for  storage devices cannot keep up with the speed improvement of processor and even semiconductor memory.</a:t>
            </a:r>
          </a:p>
          <a:p>
            <a:pPr>
              <a:spcBef>
                <a:spcPct val="0"/>
              </a:spcBef>
            </a:pPr>
            <a:r>
              <a:rPr lang="en-US" sz="2400" dirty="0" smtClean="0"/>
              <a:t>Reliability improvement to recover data when any hard disk crashes.</a:t>
            </a:r>
          </a:p>
          <a:p>
            <a:pPr>
              <a:spcBef>
                <a:spcPct val="0"/>
              </a:spcBef>
            </a:pPr>
            <a:r>
              <a:rPr lang="en-US" sz="2400" dirty="0" smtClean="0"/>
              <a:t>Solution: use multiple magnetic disk drives operating in parallel to provide a high-performance and high-reliability storage unit</a:t>
            </a:r>
          </a:p>
          <a:p>
            <a:pPr>
              <a:spcBef>
                <a:spcPct val="0"/>
              </a:spcBef>
            </a:pPr>
            <a:r>
              <a:rPr lang="en-US" sz="2400" dirty="0" smtClean="0"/>
              <a:t>RAID: Redundant Array of Inexpensive Disk.</a:t>
            </a:r>
          </a:p>
          <a:p>
            <a:pPr>
              <a:spcBef>
                <a:spcPct val="0"/>
              </a:spcBef>
            </a:pPr>
            <a:r>
              <a:rPr lang="en-US" sz="2400" dirty="0" smtClean="0"/>
              <a:t>Set of several physical disks but viewed  as a single logical drive by the OS</a:t>
            </a:r>
          </a:p>
          <a:p>
            <a:pPr>
              <a:spcBef>
                <a:spcPct val="0"/>
              </a:spcBef>
            </a:pPr>
            <a:r>
              <a:rPr lang="en-US" sz="2400" dirty="0" smtClean="0"/>
              <a:t>Data is distributed across physical drives while redundant capacity can be used to store parity information</a:t>
            </a:r>
          </a:p>
        </p:txBody>
      </p:sp>
      <p:sp>
        <p:nvSpPr>
          <p:cNvPr id="2048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RAID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C3C3E374-FFAC-4273-AB8D-95A23E9595C4}" type="slidenum">
              <a:rPr lang="en-US" sz="1200">
                <a:solidFill>
                  <a:srgbClr val="898989"/>
                </a:solidFill>
              </a:rPr>
              <a:pPr eaLnBrk="1" hangingPunct="1"/>
              <a:t>24</a:t>
            </a:fld>
            <a:endParaRPr lang="en-US" sz="1200">
              <a:solidFill>
                <a:srgbClr val="898989"/>
              </a:solidFill>
            </a:endParaRPr>
          </a:p>
        </p:txBody>
      </p:sp>
      <p:sp>
        <p:nvSpPr>
          <p:cNvPr id="21508"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RAID 0 – Stripped Array</a:t>
            </a:r>
            <a:endParaRPr lang="en-US" altLang="zh-TW" sz="3600" b="1" dirty="0">
              <a:solidFill>
                <a:srgbClr val="3333FF"/>
              </a:solidFill>
              <a:latin typeface="Calibri" pitchFamily="34" charset="0"/>
            </a:endParaRPr>
          </a:p>
        </p:txBody>
      </p:sp>
      <p:sp>
        <p:nvSpPr>
          <p:cNvPr id="9" name="Rectangle 8"/>
          <p:cNvSpPr/>
          <p:nvPr/>
        </p:nvSpPr>
        <p:spPr>
          <a:xfrm>
            <a:off x="2535238" y="3124200"/>
            <a:ext cx="2057400"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新細明體" pitchFamily="18" charset="-120"/>
            </a:endParaRPr>
          </a:p>
        </p:txBody>
      </p:sp>
      <p:sp>
        <p:nvSpPr>
          <p:cNvPr id="2" name="Rectangle 1"/>
          <p:cNvSpPr/>
          <p:nvPr/>
        </p:nvSpPr>
        <p:spPr>
          <a:xfrm>
            <a:off x="6324600" y="3352800"/>
            <a:ext cx="685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新細明體" pitchFamily="18" charset="-120"/>
            </a:endParaRPr>
          </a:p>
        </p:txBody>
      </p:sp>
      <p:sp>
        <p:nvSpPr>
          <p:cNvPr id="10" name="Rectangle 9"/>
          <p:cNvSpPr/>
          <p:nvPr/>
        </p:nvSpPr>
        <p:spPr>
          <a:xfrm>
            <a:off x="6324600" y="588963"/>
            <a:ext cx="2057400"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新細明體" pitchFamily="18" charset="-120"/>
            </a:endParaRP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l="6512" t="6503" r="18588" b="18600"/>
          <a:stretch>
            <a:fillRect/>
          </a:stretch>
        </p:blipFill>
        <p:spPr bwMode="auto">
          <a:xfrm>
            <a:off x="914400" y="1676400"/>
            <a:ext cx="6781800" cy="523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3"/>
          <p:cNvSpPr>
            <a:spLocks noGrp="1" noChangeArrowheads="1"/>
          </p:cNvSpPr>
          <p:nvPr>
            <p:ph type="body" idx="1"/>
          </p:nvPr>
        </p:nvSpPr>
        <p:spPr>
          <a:xfrm>
            <a:off x="-45493" y="861218"/>
            <a:ext cx="9144000" cy="4525963"/>
          </a:xfrm>
        </p:spPr>
        <p:txBody>
          <a:bodyPr/>
          <a:lstStyle/>
          <a:p>
            <a:pPr>
              <a:spcBef>
                <a:spcPct val="0"/>
              </a:spcBef>
            </a:pPr>
            <a:r>
              <a:rPr lang="en-US" sz="2400" b="1" i="1" u="sng" dirty="0" smtClean="0"/>
              <a:t>Data Stripping</a:t>
            </a:r>
            <a:r>
              <a:rPr lang="en-US" sz="2400" dirty="0" smtClean="0"/>
              <a:t>: A single large file is stored in several separate disk units by breaking the file into a number of blocks, which are then written simultaneously to different disks (round robin stripping)</a:t>
            </a:r>
          </a:p>
        </p:txBody>
      </p:sp>
    </p:spTree>
    <p:extLst>
      <p:ext uri="{BB962C8B-B14F-4D97-AF65-F5344CB8AC3E}">
        <p14:creationId xmlns:p14="http://schemas.microsoft.com/office/powerpoint/2010/main" val="59414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C3C3E374-FFAC-4273-AB8D-95A23E9595C4}" type="slidenum">
              <a:rPr lang="en-US" sz="1200">
                <a:solidFill>
                  <a:srgbClr val="898989"/>
                </a:solidFill>
              </a:rPr>
              <a:pPr eaLnBrk="1" hangingPunct="1"/>
              <a:t>25</a:t>
            </a:fld>
            <a:endParaRPr lang="en-US" sz="1200">
              <a:solidFill>
                <a:srgbClr val="898989"/>
              </a:solidFill>
            </a:endParaRPr>
          </a:p>
        </p:txBody>
      </p:sp>
      <p:graphicFrame>
        <p:nvGraphicFramePr>
          <p:cNvPr id="21507" name="Object 1"/>
          <p:cNvGraphicFramePr>
            <a:graphicFrameLocks noChangeAspect="1"/>
          </p:cNvGraphicFramePr>
          <p:nvPr>
            <p:extLst>
              <p:ext uri="{D42A27DB-BD31-4B8C-83A1-F6EECF244321}">
                <p14:modId xmlns:p14="http://schemas.microsoft.com/office/powerpoint/2010/main" val="2816572585"/>
              </p:ext>
            </p:extLst>
          </p:nvPr>
        </p:nvGraphicFramePr>
        <p:xfrm>
          <a:off x="1974850" y="715963"/>
          <a:ext cx="5067300" cy="2636837"/>
        </p:xfrm>
        <a:graphic>
          <a:graphicData uri="http://schemas.openxmlformats.org/presentationml/2006/ole">
            <mc:AlternateContent xmlns:mc="http://schemas.openxmlformats.org/markup-compatibility/2006">
              <mc:Choice xmlns:v="urn:schemas-microsoft-com:vml" Requires="v">
                <p:oleObj spid="_x0000_s21544" name="Bitmap Image" r:id="rId3" imgW="3315163" imgH="1895238" progId="PBrush">
                  <p:embed/>
                </p:oleObj>
              </mc:Choice>
              <mc:Fallback>
                <p:oleObj name="Bitmap Image" r:id="rId3" imgW="3315163" imgH="1895238" progId="PBrush">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850" y="715963"/>
                        <a:ext cx="5067300" cy="263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8"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a:solidFill>
                  <a:srgbClr val="3333FF"/>
                </a:solidFill>
                <a:latin typeface="Calibri" pitchFamily="34" charset="0"/>
              </a:rPr>
              <a:t>RAID </a:t>
            </a:r>
            <a:r>
              <a:rPr lang="en-US" altLang="zh-TW" sz="3600" b="1" dirty="0" smtClean="0">
                <a:solidFill>
                  <a:srgbClr val="3333FF"/>
                </a:solidFill>
                <a:latin typeface="Calibri" pitchFamily="34" charset="0"/>
              </a:rPr>
              <a:t>0 – </a:t>
            </a:r>
            <a:r>
              <a:rPr lang="en-US" altLang="zh-TW" sz="3600" b="1" dirty="0">
                <a:solidFill>
                  <a:srgbClr val="3333FF"/>
                </a:solidFill>
                <a:latin typeface="Calibri" pitchFamily="34" charset="0"/>
              </a:rPr>
              <a:t>Stripped Array</a:t>
            </a:r>
          </a:p>
        </p:txBody>
      </p:sp>
      <p:sp>
        <p:nvSpPr>
          <p:cNvPr id="9" name="Rectangle 8"/>
          <p:cNvSpPr/>
          <p:nvPr/>
        </p:nvSpPr>
        <p:spPr>
          <a:xfrm>
            <a:off x="2535238" y="3124200"/>
            <a:ext cx="2057400"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新細明體" pitchFamily="18" charset="-120"/>
            </a:endParaRPr>
          </a:p>
        </p:txBody>
      </p:sp>
      <p:sp>
        <p:nvSpPr>
          <p:cNvPr id="2" name="Rectangle 1"/>
          <p:cNvSpPr/>
          <p:nvPr/>
        </p:nvSpPr>
        <p:spPr>
          <a:xfrm>
            <a:off x="6324600" y="3352800"/>
            <a:ext cx="685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新細明體" pitchFamily="18" charset="-120"/>
            </a:endParaRPr>
          </a:p>
        </p:txBody>
      </p:sp>
      <p:sp>
        <p:nvSpPr>
          <p:cNvPr id="19459" name="Rectangle 3"/>
          <p:cNvSpPr>
            <a:spLocks noGrp="1" noChangeArrowheads="1"/>
          </p:cNvSpPr>
          <p:nvPr>
            <p:ph type="body" idx="1"/>
          </p:nvPr>
        </p:nvSpPr>
        <p:spPr>
          <a:xfrm>
            <a:off x="228600" y="2865437"/>
            <a:ext cx="8839200" cy="4525963"/>
          </a:xfrm>
        </p:spPr>
        <p:txBody>
          <a:bodyPr/>
          <a:lstStyle/>
          <a:p>
            <a:pPr>
              <a:spcBef>
                <a:spcPct val="0"/>
              </a:spcBef>
            </a:pPr>
            <a:r>
              <a:rPr lang="en-US" sz="2200" b="1" dirty="0" smtClean="0">
                <a:solidFill>
                  <a:srgbClr val="3333FF"/>
                </a:solidFill>
              </a:rPr>
              <a:t>Array management software </a:t>
            </a:r>
            <a:r>
              <a:rPr lang="en-US" sz="2200" dirty="0" smtClean="0"/>
              <a:t>(can execute as part of the disk subsystem or host computer) maps the logical to the physical disk space.</a:t>
            </a:r>
          </a:p>
          <a:p>
            <a:pPr>
              <a:spcBef>
                <a:spcPct val="0"/>
              </a:spcBef>
            </a:pPr>
            <a:r>
              <a:rPr lang="en-US" sz="2200" dirty="0" smtClean="0"/>
              <a:t>When read, all disk are accessed in parallel.</a:t>
            </a:r>
          </a:p>
          <a:p>
            <a:pPr>
              <a:spcBef>
                <a:spcPct val="0"/>
              </a:spcBef>
            </a:pPr>
            <a:r>
              <a:rPr lang="en-US" sz="2200" dirty="0" smtClean="0"/>
              <a:t>Individual pieces of the data are buffered, and the complete file are reassembled and transferred to the memory as a single entity.</a:t>
            </a:r>
          </a:p>
          <a:p>
            <a:pPr marL="342900" lvl="1" indent="-342900">
              <a:spcBef>
                <a:spcPct val="0"/>
              </a:spcBef>
              <a:buFont typeface="Arial" pitchFamily="34" charset="0"/>
              <a:buChar char="•"/>
            </a:pPr>
            <a:r>
              <a:rPr lang="en-US" sz="2000" dirty="0"/>
              <a:t>In a </a:t>
            </a:r>
            <a:r>
              <a:rPr lang="en-US" sz="2000" b="1" dirty="0">
                <a:solidFill>
                  <a:srgbClr val="3333FF"/>
                </a:solidFill>
              </a:rPr>
              <a:t>transaction-oriented environment</a:t>
            </a:r>
            <a:r>
              <a:rPr lang="en-US" sz="2000" dirty="0"/>
              <a:t> </a:t>
            </a:r>
            <a:r>
              <a:rPr lang="en-US" sz="2000" dirty="0" smtClean="0"/>
              <a:t>(many I/O requests by one/different applications), </a:t>
            </a:r>
            <a:r>
              <a:rPr lang="en-US" sz="2000" b="1" dirty="0" smtClean="0">
                <a:solidFill>
                  <a:srgbClr val="3333FF"/>
                </a:solidFill>
              </a:rPr>
              <a:t>load balancing </a:t>
            </a:r>
            <a:r>
              <a:rPr lang="en-US" sz="2000" dirty="0" smtClean="0"/>
              <a:t>is required.</a:t>
            </a:r>
            <a:endParaRPr lang="en-US" sz="2200" dirty="0" smtClean="0"/>
          </a:p>
          <a:p>
            <a:pPr>
              <a:spcBef>
                <a:spcPct val="0"/>
              </a:spcBef>
            </a:pPr>
            <a:r>
              <a:rPr lang="en-US" sz="2200" dirty="0" smtClean="0"/>
              <a:t>Advantage:</a:t>
            </a:r>
          </a:p>
          <a:p>
            <a:pPr lvl="1">
              <a:spcBef>
                <a:spcPct val="0"/>
              </a:spcBef>
            </a:pPr>
            <a:r>
              <a:rPr lang="en-US" sz="2000" dirty="0" smtClean="0"/>
              <a:t>High transfer rate if the size of data to be transferred is much larger than the strip size</a:t>
            </a:r>
          </a:p>
          <a:p>
            <a:pPr>
              <a:spcBef>
                <a:spcPct val="0"/>
              </a:spcBef>
            </a:pPr>
            <a:r>
              <a:rPr lang="en-US" sz="2200" dirty="0" smtClean="0"/>
              <a:t>Disadvantage: </a:t>
            </a:r>
          </a:p>
          <a:p>
            <a:pPr lvl="1">
              <a:spcBef>
                <a:spcPct val="0"/>
              </a:spcBef>
            </a:pPr>
            <a:r>
              <a:rPr lang="en-US" sz="2000" dirty="0" smtClean="0"/>
              <a:t>Cannot recover data if any disk is corrupted.</a:t>
            </a:r>
          </a:p>
          <a:p>
            <a:pPr lvl="1">
              <a:spcBef>
                <a:spcPct val="0"/>
              </a:spcBef>
            </a:pPr>
            <a:endParaRPr lang="en-US" sz="2000" dirty="0" smtClean="0"/>
          </a:p>
        </p:txBody>
      </p:sp>
      <p:sp>
        <p:nvSpPr>
          <p:cNvPr id="10" name="Rectangle 9"/>
          <p:cNvSpPr/>
          <p:nvPr/>
        </p:nvSpPr>
        <p:spPr>
          <a:xfrm>
            <a:off x="6324600" y="588963"/>
            <a:ext cx="2057400" cy="34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新細明體" pitchFamily="18" charset="-12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462F57E-DD40-4D83-A107-6F83258FEF82}" type="slidenum">
              <a:rPr lang="en-US" sz="1200">
                <a:solidFill>
                  <a:srgbClr val="898989"/>
                </a:solidFill>
              </a:rPr>
              <a:pPr eaLnBrk="1" hangingPunct="1"/>
              <a:t>26</a:t>
            </a:fld>
            <a:endParaRPr lang="en-US" sz="1200">
              <a:solidFill>
                <a:srgbClr val="898989"/>
              </a:solidFill>
            </a:endParaRPr>
          </a:p>
        </p:txBody>
      </p:sp>
      <p:sp>
        <p:nvSpPr>
          <p:cNvPr id="22531"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a:solidFill>
                  <a:srgbClr val="3333FF"/>
                </a:solidFill>
                <a:latin typeface="Calibri" pitchFamily="34" charset="0"/>
              </a:rPr>
              <a:t>RAID </a:t>
            </a:r>
            <a:r>
              <a:rPr lang="en-US" altLang="zh-TW" sz="3600" b="1" dirty="0" smtClean="0">
                <a:solidFill>
                  <a:srgbClr val="3333FF"/>
                </a:solidFill>
                <a:latin typeface="Calibri" pitchFamily="34" charset="0"/>
              </a:rPr>
              <a:t>1 – </a:t>
            </a:r>
            <a:r>
              <a:rPr lang="en-US" altLang="zh-TW" sz="3600" b="1" dirty="0">
                <a:solidFill>
                  <a:srgbClr val="3333FF"/>
                </a:solidFill>
                <a:latin typeface="Calibri" pitchFamily="34" charset="0"/>
              </a:rPr>
              <a:t>Mirror Array</a:t>
            </a:r>
          </a:p>
        </p:txBody>
      </p:sp>
      <p:grpSp>
        <p:nvGrpSpPr>
          <p:cNvPr id="2" name="Group 1"/>
          <p:cNvGrpSpPr/>
          <p:nvPr/>
        </p:nvGrpSpPr>
        <p:grpSpPr>
          <a:xfrm>
            <a:off x="876300" y="738188"/>
            <a:ext cx="7391400" cy="3032125"/>
            <a:chOff x="876300" y="738188"/>
            <a:chExt cx="7391400" cy="3489325"/>
          </a:xfrm>
        </p:grpSpPr>
        <p:pic>
          <p:nvPicPr>
            <p:cNvPr id="22532" name="Picture 4" descr="untit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189868"/>
              <a:ext cx="7391400" cy="277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9"/>
            <p:cNvSpPr/>
            <p:nvPr/>
          </p:nvSpPr>
          <p:spPr>
            <a:xfrm>
              <a:off x="1203325" y="3770313"/>
              <a:ext cx="7010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b="1">
                <a:solidFill>
                  <a:schemeClr val="tx1"/>
                </a:solidFill>
                <a:ea typeface="新細明體" pitchFamily="18" charset="-120"/>
              </a:endParaRPr>
            </a:p>
          </p:txBody>
        </p:sp>
        <p:cxnSp>
          <p:nvCxnSpPr>
            <p:cNvPr id="5" name="Straight Connector 4"/>
            <p:cNvCxnSpPr/>
            <p:nvPr/>
          </p:nvCxnSpPr>
          <p:spPr>
            <a:xfrm>
              <a:off x="4730181" y="982663"/>
              <a:ext cx="0" cy="278765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2535" name="TextBox 14"/>
            <p:cNvSpPr txBox="1">
              <a:spLocks noChangeArrowheads="1"/>
            </p:cNvSpPr>
            <p:nvPr/>
          </p:nvSpPr>
          <p:spPr bwMode="auto">
            <a:xfrm>
              <a:off x="2308225" y="741363"/>
              <a:ext cx="16446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t>Primary Set</a:t>
              </a:r>
            </a:p>
          </p:txBody>
        </p:sp>
        <p:sp>
          <p:nvSpPr>
            <p:cNvPr id="22536" name="TextBox 20"/>
            <p:cNvSpPr txBox="1">
              <a:spLocks noChangeArrowheads="1"/>
            </p:cNvSpPr>
            <p:nvPr/>
          </p:nvSpPr>
          <p:spPr bwMode="auto">
            <a:xfrm>
              <a:off x="5699125" y="738188"/>
              <a:ext cx="14747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t>Mirror Set</a:t>
              </a:r>
            </a:p>
          </p:txBody>
        </p:sp>
      </p:grpSp>
      <p:sp>
        <p:nvSpPr>
          <p:cNvPr id="20483" name="Rectangle 3"/>
          <p:cNvSpPr>
            <a:spLocks noGrp="1" noChangeArrowheads="1"/>
          </p:cNvSpPr>
          <p:nvPr>
            <p:ph type="body" idx="1"/>
          </p:nvPr>
        </p:nvSpPr>
        <p:spPr>
          <a:xfrm>
            <a:off x="114300" y="3373019"/>
            <a:ext cx="8915400" cy="2859087"/>
          </a:xfrm>
        </p:spPr>
        <p:txBody>
          <a:bodyPr/>
          <a:lstStyle/>
          <a:p>
            <a:pPr>
              <a:lnSpc>
                <a:spcPct val="80000"/>
              </a:lnSpc>
            </a:pPr>
            <a:r>
              <a:rPr lang="en-US" sz="2200" dirty="0" smtClean="0"/>
              <a:t>Provides better reliability by storing identical copy (mirror)  of the data in another disk set rather than just one.</a:t>
            </a:r>
          </a:p>
          <a:p>
            <a:pPr>
              <a:lnSpc>
                <a:spcPct val="80000"/>
              </a:lnSpc>
            </a:pPr>
            <a:r>
              <a:rPr lang="en-US" sz="2200" dirty="0" smtClean="0"/>
              <a:t>For write operations, write to both disks – performance is governed by the slowest disk. No write penalty.</a:t>
            </a:r>
          </a:p>
          <a:p>
            <a:pPr>
              <a:lnSpc>
                <a:spcPct val="80000"/>
              </a:lnSpc>
            </a:pPr>
            <a:r>
              <a:rPr lang="en-US" sz="2200" dirty="0" smtClean="0"/>
              <a:t>For read operations,  read request is serviced by the disk with the minimum seek time plus the rotational latency.</a:t>
            </a:r>
          </a:p>
          <a:p>
            <a:pPr>
              <a:lnSpc>
                <a:spcPct val="80000"/>
              </a:lnSpc>
            </a:pPr>
            <a:r>
              <a:rPr lang="en-US" sz="2200" dirty="0" smtClean="0"/>
              <a:t>If a read failure occurs in one of the drives, the data are read from another drive and the bad block marked to prevent future use of block, increasing system reliability.</a:t>
            </a:r>
          </a:p>
          <a:p>
            <a:pPr>
              <a:lnSpc>
                <a:spcPct val="80000"/>
              </a:lnSpc>
            </a:pPr>
            <a:r>
              <a:rPr lang="en-US" sz="2200" dirty="0" smtClean="0"/>
              <a:t>Very costly way to improve reliability (identical copies of data)</a:t>
            </a:r>
          </a:p>
          <a:p>
            <a:pPr>
              <a:lnSpc>
                <a:spcPct val="80000"/>
              </a:lnSpc>
            </a:pPr>
            <a:r>
              <a:rPr lang="en-US" sz="2200" dirty="0" smtClean="0"/>
              <a:t>In a transaction environment, good for read, no advantage for write.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type="body" idx="1"/>
          </p:nvPr>
        </p:nvSpPr>
        <p:spPr>
          <a:xfrm>
            <a:off x="457198" y="2685339"/>
            <a:ext cx="8686801" cy="4114800"/>
          </a:xfrm>
        </p:spPr>
        <p:txBody>
          <a:bodyPr/>
          <a:lstStyle/>
          <a:p>
            <a:pPr>
              <a:spcBef>
                <a:spcPts val="0"/>
              </a:spcBef>
            </a:pPr>
            <a:r>
              <a:rPr lang="en-GB" sz="2400" dirty="0" smtClean="0"/>
              <a:t>Make use of </a:t>
            </a:r>
            <a:r>
              <a:rPr lang="en-GB" sz="2400" b="1" dirty="0" smtClean="0">
                <a:solidFill>
                  <a:srgbClr val="3333FF"/>
                </a:solidFill>
              </a:rPr>
              <a:t>parallel access </a:t>
            </a:r>
            <a:r>
              <a:rPr lang="en-GB" sz="2400" dirty="0" smtClean="0"/>
              <a:t>technique</a:t>
            </a:r>
          </a:p>
          <a:p>
            <a:pPr>
              <a:spcBef>
                <a:spcPts val="0"/>
              </a:spcBef>
            </a:pPr>
            <a:r>
              <a:rPr lang="en-GB" sz="2400" dirty="0" smtClean="0"/>
              <a:t>Very </a:t>
            </a:r>
            <a:r>
              <a:rPr lang="en-GB" sz="2400" b="1" i="1" dirty="0">
                <a:solidFill>
                  <a:srgbClr val="3333FF"/>
                </a:solidFill>
              </a:rPr>
              <a:t>small stripes</a:t>
            </a:r>
          </a:p>
          <a:p>
            <a:pPr lvl="1">
              <a:spcBef>
                <a:spcPts val="0"/>
              </a:spcBef>
            </a:pPr>
            <a:r>
              <a:rPr lang="en-GB" sz="2400" dirty="0"/>
              <a:t>Often single byte/word</a:t>
            </a:r>
          </a:p>
          <a:p>
            <a:pPr>
              <a:spcBef>
                <a:spcPts val="0"/>
              </a:spcBef>
            </a:pPr>
            <a:r>
              <a:rPr lang="en-GB" sz="2400" dirty="0"/>
              <a:t>Disks are </a:t>
            </a:r>
            <a:r>
              <a:rPr lang="en-GB" sz="2400" b="1" i="1" dirty="0" smtClean="0">
                <a:solidFill>
                  <a:srgbClr val="3333FF"/>
                </a:solidFill>
              </a:rPr>
              <a:t>synchronized</a:t>
            </a:r>
            <a:r>
              <a:rPr lang="en-GB" sz="2400" dirty="0" smtClean="0">
                <a:solidFill>
                  <a:srgbClr val="3333FF"/>
                </a:solidFill>
              </a:rPr>
              <a:t> </a:t>
            </a:r>
            <a:r>
              <a:rPr lang="en-GB" sz="2400" dirty="0" smtClean="0"/>
              <a:t>– Disk heads are in the same position on each disk at any given time.</a:t>
            </a:r>
            <a:endParaRPr lang="en-GB" sz="2400" dirty="0"/>
          </a:p>
          <a:p>
            <a:pPr>
              <a:spcBef>
                <a:spcPts val="0"/>
              </a:spcBef>
            </a:pPr>
            <a:r>
              <a:rPr lang="en-GB" sz="2400" b="1" dirty="0" smtClean="0"/>
              <a:t>Error </a:t>
            </a:r>
            <a:r>
              <a:rPr lang="en-GB" sz="2400" b="1" dirty="0"/>
              <a:t>correction calculated across corresponding bits on disks</a:t>
            </a:r>
          </a:p>
          <a:p>
            <a:pPr>
              <a:spcBef>
                <a:spcPts val="0"/>
              </a:spcBef>
            </a:pPr>
            <a:r>
              <a:rPr lang="en-GB" sz="2400" dirty="0"/>
              <a:t>Multiple parity disks store </a:t>
            </a:r>
            <a:r>
              <a:rPr lang="en-GB" sz="2400" b="1" i="1" dirty="0">
                <a:solidFill>
                  <a:srgbClr val="3333FF"/>
                </a:solidFill>
              </a:rPr>
              <a:t>Hamming code </a:t>
            </a:r>
            <a:r>
              <a:rPr lang="en-GB" sz="2400" dirty="0"/>
              <a:t>error correction in corresponding positions</a:t>
            </a:r>
          </a:p>
          <a:p>
            <a:pPr>
              <a:spcBef>
                <a:spcPts val="0"/>
              </a:spcBef>
            </a:pPr>
            <a:r>
              <a:rPr lang="en-GB" sz="2400" dirty="0" smtClean="0"/>
              <a:t>Requires fewer disk than RAID1 but still lots </a:t>
            </a:r>
            <a:r>
              <a:rPr lang="en-GB" sz="2400" dirty="0"/>
              <a:t>of redundancy</a:t>
            </a:r>
          </a:p>
          <a:p>
            <a:pPr lvl="1">
              <a:spcBef>
                <a:spcPts val="0"/>
              </a:spcBef>
            </a:pPr>
            <a:r>
              <a:rPr lang="en-GB" sz="2400" dirty="0"/>
              <a:t>Expensive</a:t>
            </a:r>
          </a:p>
          <a:p>
            <a:pPr lvl="1">
              <a:spcBef>
                <a:spcPts val="0"/>
              </a:spcBef>
            </a:pPr>
            <a:r>
              <a:rPr lang="en-GB" sz="2400" dirty="0"/>
              <a:t>Not used</a:t>
            </a:r>
          </a:p>
        </p:txBody>
      </p:sp>
      <p:sp>
        <p:nvSpPr>
          <p:cNvPr id="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a:solidFill>
                  <a:srgbClr val="3333FF"/>
                </a:solidFill>
                <a:latin typeface="Calibri" pitchFamily="34" charset="0"/>
              </a:rPr>
              <a:t>RAID </a:t>
            </a:r>
            <a:r>
              <a:rPr lang="en-US" altLang="zh-TW" sz="3600" b="1" dirty="0" smtClean="0">
                <a:solidFill>
                  <a:srgbClr val="3333FF"/>
                </a:solidFill>
                <a:latin typeface="Calibri" pitchFamily="34" charset="0"/>
              </a:rPr>
              <a:t>2</a:t>
            </a:r>
            <a:endParaRPr lang="en-US" altLang="zh-TW" sz="3600" b="1" dirty="0">
              <a:solidFill>
                <a:srgbClr val="3333FF"/>
              </a:solidFill>
              <a:latin typeface="Calibri"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7" y="838200"/>
            <a:ext cx="70961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876800" y="714375"/>
            <a:ext cx="0" cy="1752600"/>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9"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462F57E-DD40-4D83-A107-6F83258FEF82}" type="slidenum">
              <a:rPr lang="en-US" sz="1200">
                <a:solidFill>
                  <a:srgbClr val="898989"/>
                </a:solidFill>
              </a:rPr>
              <a:pPr eaLnBrk="1" hangingPunct="1"/>
              <a:t>27</a:t>
            </a:fld>
            <a:endParaRPr lang="en-US" sz="1200">
              <a:solidFill>
                <a:srgbClr val="898989"/>
              </a:solidFill>
            </a:endParaRPr>
          </a:p>
        </p:txBody>
      </p:sp>
    </p:spTree>
    <p:extLst>
      <p:ext uri="{BB962C8B-B14F-4D97-AF65-F5344CB8AC3E}">
        <p14:creationId xmlns:p14="http://schemas.microsoft.com/office/powerpoint/2010/main" val="3180043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body" idx="1"/>
          </p:nvPr>
        </p:nvSpPr>
        <p:spPr>
          <a:xfrm>
            <a:off x="76200" y="2514600"/>
            <a:ext cx="8915400" cy="2819400"/>
          </a:xfrm>
        </p:spPr>
        <p:txBody>
          <a:bodyPr/>
          <a:lstStyle/>
          <a:p>
            <a:pPr>
              <a:spcBef>
                <a:spcPts val="0"/>
              </a:spcBef>
            </a:pPr>
            <a:r>
              <a:rPr lang="en-GB" sz="2200" dirty="0"/>
              <a:t>Similar to RAID </a:t>
            </a:r>
            <a:r>
              <a:rPr lang="en-GB" sz="2200" dirty="0" smtClean="0"/>
              <a:t>2 (</a:t>
            </a:r>
            <a:r>
              <a:rPr lang="en-GB" sz="2200" b="1" dirty="0" smtClean="0">
                <a:solidFill>
                  <a:srgbClr val="3333FF"/>
                </a:solidFill>
              </a:rPr>
              <a:t>parallel access </a:t>
            </a:r>
            <a:r>
              <a:rPr lang="en-GB" sz="2200" dirty="0" smtClean="0"/>
              <a:t>technique)</a:t>
            </a:r>
            <a:endParaRPr lang="en-GB" sz="2200" dirty="0"/>
          </a:p>
          <a:p>
            <a:pPr>
              <a:spcBef>
                <a:spcPts val="0"/>
              </a:spcBef>
            </a:pPr>
            <a:r>
              <a:rPr lang="en-GB" sz="2200" dirty="0"/>
              <a:t>Only one redundant disk, no matter how large the array</a:t>
            </a:r>
          </a:p>
          <a:p>
            <a:pPr>
              <a:spcBef>
                <a:spcPts val="0"/>
              </a:spcBef>
            </a:pPr>
            <a:r>
              <a:rPr lang="en-GB" sz="2200" b="1" dirty="0">
                <a:solidFill>
                  <a:srgbClr val="3333FF"/>
                </a:solidFill>
              </a:rPr>
              <a:t>Simple parity bit </a:t>
            </a:r>
            <a:r>
              <a:rPr lang="en-GB" sz="2200" dirty="0"/>
              <a:t>for each set of corresponding </a:t>
            </a:r>
            <a:r>
              <a:rPr lang="en-GB" sz="2200" dirty="0" smtClean="0"/>
              <a:t>bits</a:t>
            </a:r>
          </a:p>
          <a:p>
            <a:pPr marL="0" indent="0">
              <a:spcBef>
                <a:spcPts val="0"/>
              </a:spcBef>
              <a:buNone/>
            </a:pPr>
            <a:r>
              <a:rPr lang="en-GB" sz="2200" dirty="0"/>
              <a:t>	</a:t>
            </a:r>
            <a:r>
              <a:rPr lang="en-GB" sz="2200" dirty="0" smtClean="0"/>
              <a:t>X4(i) = X3(i) </a:t>
            </a:r>
            <a:r>
              <a:rPr lang="en-GB" sz="2200" dirty="0" smtClean="0">
                <a:sym typeface="Symbol"/>
              </a:rPr>
              <a:t> X2(i)  X1(i)  X0(i)</a:t>
            </a:r>
            <a:endParaRPr lang="en-GB" sz="2200" dirty="0"/>
          </a:p>
          <a:p>
            <a:pPr>
              <a:spcBef>
                <a:spcPts val="0"/>
              </a:spcBef>
            </a:pPr>
            <a:r>
              <a:rPr lang="en-GB" sz="2200" dirty="0"/>
              <a:t>Data on failed drive can be reconstructed from surviving data and parity </a:t>
            </a:r>
            <a:r>
              <a:rPr lang="en-GB" sz="2200" dirty="0" smtClean="0"/>
              <a:t>info. Assuming X1 has been corrupted, X1 can be </a:t>
            </a:r>
            <a:r>
              <a:rPr lang="en-GB" sz="2200" i="1" dirty="0" smtClean="0"/>
              <a:t>recovered</a:t>
            </a:r>
            <a:r>
              <a:rPr lang="en-GB" sz="2200" dirty="0" smtClean="0"/>
              <a:t> using the following operation:</a:t>
            </a:r>
          </a:p>
          <a:p>
            <a:pPr marL="0" indent="0">
              <a:spcBef>
                <a:spcPts val="0"/>
              </a:spcBef>
              <a:buNone/>
            </a:pPr>
            <a:r>
              <a:rPr lang="en-GB" sz="2200" dirty="0"/>
              <a:t>	</a:t>
            </a:r>
            <a:r>
              <a:rPr lang="en-GB" sz="2200" dirty="0" smtClean="0"/>
              <a:t>X1(i) = </a:t>
            </a:r>
            <a:r>
              <a:rPr lang="en-GB" sz="2200" dirty="0" smtClean="0">
                <a:sym typeface="Symbol"/>
              </a:rPr>
              <a:t>X4(i) </a:t>
            </a:r>
            <a:r>
              <a:rPr lang="en-GB" sz="2200" dirty="0">
                <a:sym typeface="Symbol"/>
              </a:rPr>
              <a:t> </a:t>
            </a:r>
            <a:r>
              <a:rPr lang="en-GB" sz="2200" dirty="0" smtClean="0"/>
              <a:t>X3(i</a:t>
            </a:r>
            <a:r>
              <a:rPr lang="en-GB" sz="2200" dirty="0"/>
              <a:t>) </a:t>
            </a:r>
            <a:r>
              <a:rPr lang="en-GB" sz="2200" dirty="0">
                <a:sym typeface="Symbol"/>
              </a:rPr>
              <a:t> X2(i)  X1(i) </a:t>
            </a:r>
            <a:endParaRPr lang="en-GB" sz="2200" dirty="0"/>
          </a:p>
          <a:p>
            <a:pPr>
              <a:spcBef>
                <a:spcPts val="0"/>
              </a:spcBef>
            </a:pPr>
            <a:r>
              <a:rPr lang="en-GB" sz="2200" dirty="0" smtClean="0"/>
              <a:t>Strength: Very </a:t>
            </a:r>
            <a:r>
              <a:rPr lang="en-GB" sz="2200" dirty="0"/>
              <a:t>high transfer </a:t>
            </a:r>
            <a:r>
              <a:rPr lang="en-GB" sz="2200" dirty="0" smtClean="0"/>
              <a:t>rates because data is stripped in very small strips</a:t>
            </a:r>
          </a:p>
          <a:p>
            <a:pPr>
              <a:spcBef>
                <a:spcPts val="0"/>
              </a:spcBef>
            </a:pPr>
            <a:r>
              <a:rPr lang="en-GB" sz="2200" dirty="0" smtClean="0"/>
              <a:t>Weakness: Only </a:t>
            </a:r>
            <a:r>
              <a:rPr lang="en-GB" sz="2200" i="1" dirty="0" smtClean="0"/>
              <a:t>one </a:t>
            </a:r>
            <a:r>
              <a:rPr lang="en-GB" sz="2200" dirty="0" smtClean="0"/>
              <a:t>I/O request can be executed at a time </a:t>
            </a:r>
            <a:r>
              <a:rPr lang="en-GB" sz="2200" dirty="0" smtClean="0">
                <a:sym typeface="Wingdings" pitchFamily="2" charset="2"/>
              </a:rPr>
              <a:t> Not good for transaction-oriented environment (many I/O requests at a time)</a:t>
            </a:r>
            <a:endParaRPr lang="en-GB" sz="2200" dirty="0"/>
          </a:p>
        </p:txBody>
      </p:sp>
      <p:sp>
        <p:nvSpPr>
          <p:cNvPr id="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a:solidFill>
                  <a:srgbClr val="3333FF"/>
                </a:solidFill>
                <a:latin typeface="Calibri" pitchFamily="34" charset="0"/>
              </a:rPr>
              <a:t>RAID </a:t>
            </a:r>
            <a:r>
              <a:rPr lang="en-US" altLang="zh-TW" sz="3600" b="1" dirty="0" smtClean="0">
                <a:solidFill>
                  <a:srgbClr val="3333FF"/>
                </a:solidFill>
                <a:latin typeface="Calibri" pitchFamily="34" charset="0"/>
              </a:rPr>
              <a:t>3</a:t>
            </a:r>
            <a:endParaRPr lang="en-US" altLang="zh-TW" sz="3600" b="1" dirty="0">
              <a:solidFill>
                <a:srgbClr val="3333FF"/>
              </a:solidFill>
              <a:latin typeface="Calibri" pitchFamily="34" charset="0"/>
            </a:endParaRPr>
          </a:p>
        </p:txBody>
      </p:sp>
      <p:sp>
        <p:nvSpPr>
          <p:cNvPr id="6"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462F57E-DD40-4D83-A107-6F83258FEF82}" type="slidenum">
              <a:rPr lang="en-US" sz="1200">
                <a:solidFill>
                  <a:srgbClr val="898989"/>
                </a:solidFill>
              </a:rPr>
              <a:pPr eaLnBrk="1" hangingPunct="1"/>
              <a:t>28</a:t>
            </a:fld>
            <a:endParaRPr lang="en-US" sz="1200">
              <a:solidFill>
                <a:srgbClr val="898989"/>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723331"/>
            <a:ext cx="5105400" cy="160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36800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body" idx="1"/>
          </p:nvPr>
        </p:nvSpPr>
        <p:spPr>
          <a:xfrm>
            <a:off x="0" y="2322512"/>
            <a:ext cx="9049603" cy="3163888"/>
          </a:xfrm>
        </p:spPr>
        <p:txBody>
          <a:bodyPr/>
          <a:lstStyle/>
          <a:p>
            <a:pPr>
              <a:spcBef>
                <a:spcPts val="0"/>
              </a:spcBef>
            </a:pPr>
            <a:r>
              <a:rPr lang="en-GB" sz="2100" dirty="0" smtClean="0"/>
              <a:t>Different from RAID 2 and RAID 3, each </a:t>
            </a:r>
            <a:r>
              <a:rPr lang="en-GB" sz="2100" dirty="0"/>
              <a:t>disk operates </a:t>
            </a:r>
            <a:r>
              <a:rPr lang="en-GB" sz="2100" dirty="0" smtClean="0"/>
              <a:t>independently (no synchronization of disk heads)</a:t>
            </a:r>
            <a:endParaRPr lang="en-GB" sz="2100" dirty="0"/>
          </a:p>
          <a:p>
            <a:pPr>
              <a:spcBef>
                <a:spcPts val="0"/>
              </a:spcBef>
            </a:pPr>
            <a:r>
              <a:rPr lang="en-GB" sz="2100" dirty="0"/>
              <a:t>Good for </a:t>
            </a:r>
            <a:r>
              <a:rPr lang="en-GB" sz="2100" dirty="0" smtClean="0"/>
              <a:t>transaction-oriented environment (high </a:t>
            </a:r>
            <a:r>
              <a:rPr lang="en-GB" sz="2100" dirty="0"/>
              <a:t>I/O request </a:t>
            </a:r>
            <a:r>
              <a:rPr lang="en-GB" sz="2100" dirty="0" smtClean="0"/>
              <a:t>rate)</a:t>
            </a:r>
            <a:endParaRPr lang="en-GB" sz="2100" dirty="0"/>
          </a:p>
          <a:p>
            <a:pPr>
              <a:spcBef>
                <a:spcPts val="0"/>
              </a:spcBef>
            </a:pPr>
            <a:r>
              <a:rPr lang="en-GB" sz="2100" dirty="0"/>
              <a:t>Large </a:t>
            </a:r>
            <a:r>
              <a:rPr lang="en-GB" sz="2100" dirty="0" smtClean="0"/>
              <a:t>stripes. </a:t>
            </a:r>
          </a:p>
          <a:p>
            <a:pPr>
              <a:spcBef>
                <a:spcPts val="0"/>
              </a:spcBef>
            </a:pPr>
            <a:r>
              <a:rPr lang="en-GB" sz="2100" dirty="0" smtClean="0"/>
              <a:t>Bit </a:t>
            </a:r>
            <a:r>
              <a:rPr lang="en-GB" sz="2100" dirty="0"/>
              <a:t>by bit parity calculated across stripes on each </a:t>
            </a:r>
            <a:r>
              <a:rPr lang="en-GB" sz="2100" dirty="0" smtClean="0"/>
              <a:t>disk. </a:t>
            </a:r>
          </a:p>
          <a:p>
            <a:pPr>
              <a:spcBef>
                <a:spcPts val="0"/>
              </a:spcBef>
            </a:pPr>
            <a:r>
              <a:rPr lang="en-GB" sz="2100" dirty="0" smtClean="0"/>
              <a:t>Weakness: Slow write operation. When  X1 changes to X1_new, to avoid reading from all </a:t>
            </a:r>
            <a:r>
              <a:rPr lang="en-GB" sz="2100" i="1" dirty="0" smtClean="0"/>
              <a:t>user </a:t>
            </a:r>
            <a:r>
              <a:rPr lang="en-GB" sz="2100" dirty="0" smtClean="0"/>
              <a:t>strips (4 reads + 1 write), we can compute the new parity bit X4_new using only X4, X1 and X1_new (involves two read and two write):</a:t>
            </a:r>
          </a:p>
          <a:p>
            <a:pPr marL="457200" lvl="1" indent="0">
              <a:spcBef>
                <a:spcPts val="0"/>
              </a:spcBef>
              <a:buNone/>
            </a:pPr>
            <a:r>
              <a:rPr lang="en-GB" sz="2100" dirty="0" smtClean="0"/>
              <a:t>		</a:t>
            </a:r>
          </a:p>
        </p:txBody>
      </p:sp>
      <p:sp>
        <p:nvSpPr>
          <p:cNvPr id="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a:solidFill>
                  <a:srgbClr val="3333FF"/>
                </a:solidFill>
                <a:latin typeface="Calibri" pitchFamily="34" charset="0"/>
              </a:rPr>
              <a:t>RAID 4</a:t>
            </a:r>
          </a:p>
        </p:txBody>
      </p:sp>
      <p:sp>
        <p:nvSpPr>
          <p:cNvPr id="6"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462F57E-DD40-4D83-A107-6F83258FEF82}" type="slidenum">
              <a:rPr lang="en-US" sz="1200">
                <a:solidFill>
                  <a:srgbClr val="898989"/>
                </a:solidFill>
              </a:rPr>
              <a:pPr eaLnBrk="1" hangingPunct="1"/>
              <a:t>29</a:t>
            </a:fld>
            <a:endParaRPr lang="en-US" sz="1200">
              <a:solidFill>
                <a:srgbClr val="898989"/>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85800"/>
            <a:ext cx="4966790" cy="163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057400" y="5105400"/>
            <a:ext cx="5791200" cy="1631216"/>
          </a:xfrm>
          <a:prstGeom prst="rect">
            <a:avLst/>
          </a:prstGeom>
        </p:spPr>
        <p:txBody>
          <a:bodyPr wrap="square">
            <a:spAutoFit/>
          </a:bodyPr>
          <a:lstStyle/>
          <a:p>
            <a:pPr algn="l"/>
            <a:r>
              <a:rPr lang="en-GB" sz="2000" dirty="0" smtClean="0"/>
              <a:t>X4_new(i</a:t>
            </a:r>
            <a:r>
              <a:rPr lang="en-GB" sz="2000" dirty="0"/>
              <a:t>) = </a:t>
            </a:r>
            <a:r>
              <a:rPr lang="en-GB" sz="2000" dirty="0" smtClean="0">
                <a:sym typeface="Symbol"/>
              </a:rPr>
              <a:t>X3 </a:t>
            </a:r>
            <a:r>
              <a:rPr lang="en-GB" sz="2000" dirty="0">
                <a:sym typeface="Symbol"/>
              </a:rPr>
              <a:t> X2  </a:t>
            </a:r>
            <a:r>
              <a:rPr lang="en-GB" sz="2000" dirty="0" smtClean="0">
                <a:sym typeface="Symbol"/>
              </a:rPr>
              <a:t>X1_new</a:t>
            </a:r>
            <a:r>
              <a:rPr lang="en-GB" sz="2000" dirty="0"/>
              <a:t> </a:t>
            </a:r>
            <a:r>
              <a:rPr lang="en-GB" sz="2000" dirty="0" smtClean="0">
                <a:sym typeface="Symbol"/>
              </a:rPr>
              <a:t> X0</a:t>
            </a:r>
          </a:p>
          <a:p>
            <a:pPr algn="l"/>
            <a:r>
              <a:rPr lang="en-GB" sz="2000" dirty="0" smtClean="0"/>
              <a:t>                  = </a:t>
            </a:r>
            <a:r>
              <a:rPr lang="en-GB" sz="2000" dirty="0">
                <a:sym typeface="Symbol"/>
              </a:rPr>
              <a:t>X3  X2  X1_new</a:t>
            </a:r>
            <a:r>
              <a:rPr lang="en-GB" sz="2000" dirty="0"/>
              <a:t> </a:t>
            </a:r>
            <a:r>
              <a:rPr lang="en-GB" sz="2000" dirty="0">
                <a:sym typeface="Symbol"/>
              </a:rPr>
              <a:t> </a:t>
            </a:r>
            <a:r>
              <a:rPr lang="en-GB" sz="2000" dirty="0" smtClean="0">
                <a:sym typeface="Symbol"/>
              </a:rPr>
              <a:t>X0 </a:t>
            </a:r>
            <a:r>
              <a:rPr lang="en-GB" sz="2000" dirty="0">
                <a:sym typeface="Symbol"/>
              </a:rPr>
              <a:t> </a:t>
            </a:r>
            <a:r>
              <a:rPr lang="en-GB" sz="2000" dirty="0" smtClean="0">
                <a:sym typeface="Symbol"/>
              </a:rPr>
              <a:t>0</a:t>
            </a:r>
          </a:p>
          <a:p>
            <a:pPr algn="l"/>
            <a:r>
              <a:rPr lang="en-GB" sz="2000" dirty="0" smtClean="0"/>
              <a:t>                  </a:t>
            </a:r>
            <a:r>
              <a:rPr lang="en-GB" sz="2000" dirty="0"/>
              <a:t>= </a:t>
            </a:r>
            <a:r>
              <a:rPr lang="en-GB" sz="2000" dirty="0">
                <a:sym typeface="Symbol"/>
              </a:rPr>
              <a:t>X3  X2  X1_new</a:t>
            </a:r>
            <a:r>
              <a:rPr lang="en-GB" sz="2000" dirty="0"/>
              <a:t> </a:t>
            </a:r>
            <a:r>
              <a:rPr lang="en-GB" sz="2000" dirty="0">
                <a:sym typeface="Symbol"/>
              </a:rPr>
              <a:t> X0  </a:t>
            </a:r>
            <a:r>
              <a:rPr lang="en-GB" sz="2000" dirty="0" smtClean="0">
                <a:sym typeface="Symbol"/>
              </a:rPr>
              <a:t>X1 </a:t>
            </a:r>
            <a:r>
              <a:rPr lang="en-GB" sz="2000" dirty="0">
                <a:sym typeface="Symbol"/>
              </a:rPr>
              <a:t> X1 </a:t>
            </a:r>
            <a:endParaRPr lang="en-GB" sz="2000" dirty="0" smtClean="0">
              <a:sym typeface="Symbol"/>
            </a:endParaRPr>
          </a:p>
          <a:p>
            <a:pPr algn="l"/>
            <a:r>
              <a:rPr lang="en-GB" sz="2000" dirty="0" smtClean="0"/>
              <a:t>	    = </a:t>
            </a:r>
            <a:r>
              <a:rPr lang="en-GB" sz="2000" dirty="0">
                <a:sym typeface="Symbol"/>
              </a:rPr>
              <a:t>X3  X2  </a:t>
            </a:r>
            <a:r>
              <a:rPr lang="en-GB" sz="2000" dirty="0" smtClean="0">
                <a:sym typeface="Symbol"/>
              </a:rPr>
              <a:t>X1</a:t>
            </a:r>
            <a:r>
              <a:rPr lang="en-GB" sz="2000" dirty="0" smtClean="0"/>
              <a:t> </a:t>
            </a:r>
            <a:r>
              <a:rPr lang="en-GB" sz="2000" dirty="0">
                <a:sym typeface="Symbol"/>
              </a:rPr>
              <a:t> X0  </a:t>
            </a:r>
            <a:r>
              <a:rPr lang="en-GB" sz="2000" dirty="0" smtClean="0">
                <a:sym typeface="Symbol"/>
              </a:rPr>
              <a:t>X1_new </a:t>
            </a:r>
            <a:r>
              <a:rPr lang="en-GB" sz="2000" dirty="0">
                <a:sym typeface="Symbol"/>
              </a:rPr>
              <a:t> X1 </a:t>
            </a:r>
          </a:p>
          <a:p>
            <a:pPr algn="l"/>
            <a:r>
              <a:rPr lang="en-GB" sz="2000" dirty="0"/>
              <a:t>	    </a:t>
            </a:r>
            <a:r>
              <a:rPr lang="en-GB" sz="2000" dirty="0" smtClean="0"/>
              <a:t>= </a:t>
            </a:r>
            <a:r>
              <a:rPr lang="en-GB" sz="2000" dirty="0" smtClean="0">
                <a:sym typeface="Symbol"/>
              </a:rPr>
              <a:t>X4  </a:t>
            </a:r>
            <a:r>
              <a:rPr lang="en-GB" sz="2000" dirty="0">
                <a:sym typeface="Symbol"/>
              </a:rPr>
              <a:t>X1_new  </a:t>
            </a:r>
            <a:r>
              <a:rPr lang="en-GB" sz="2000" dirty="0" smtClean="0">
                <a:sym typeface="Symbol"/>
              </a:rPr>
              <a:t>X1</a:t>
            </a:r>
            <a:endParaRPr lang="en-US" sz="2000" dirty="0"/>
          </a:p>
        </p:txBody>
      </p:sp>
    </p:spTree>
    <p:extLst>
      <p:ext uri="{BB962C8B-B14F-4D97-AF65-F5344CB8AC3E}">
        <p14:creationId xmlns:p14="http://schemas.microsoft.com/office/powerpoint/2010/main" val="654202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a:xfrm>
            <a:off x="114300" y="685800"/>
            <a:ext cx="8915400" cy="2762250"/>
          </a:xfrm>
        </p:spPr>
        <p:txBody>
          <a:bodyPr/>
          <a:lstStyle/>
          <a:p>
            <a:pPr eaLnBrk="1" hangingPunct="1">
              <a:spcBef>
                <a:spcPct val="0"/>
              </a:spcBef>
            </a:pPr>
            <a:r>
              <a:rPr lang="en-GB" altLang="zh-TW" sz="2400" b="1" i="1" smtClean="0"/>
              <a:t>Peripherals</a:t>
            </a:r>
            <a:r>
              <a:rPr lang="en-GB" altLang="zh-TW" sz="2400" smtClean="0"/>
              <a:t>: devices that are separate from the basic computer (Not the CPU, memory, power supply)</a:t>
            </a:r>
          </a:p>
          <a:p>
            <a:pPr eaLnBrk="1" hangingPunct="1">
              <a:spcBef>
                <a:spcPct val="0"/>
              </a:spcBef>
            </a:pPr>
            <a:endParaRPr lang="en-GB" altLang="zh-TW" sz="2400" smtClean="0"/>
          </a:p>
          <a:p>
            <a:pPr eaLnBrk="1" hangingPunct="1">
              <a:spcBef>
                <a:spcPct val="0"/>
              </a:spcBef>
            </a:pPr>
            <a:endParaRPr lang="en-GB" altLang="zh-TW" sz="1400" smtClean="0"/>
          </a:p>
          <a:p>
            <a:pPr eaLnBrk="1" hangingPunct="1">
              <a:spcBef>
                <a:spcPct val="0"/>
              </a:spcBef>
            </a:pPr>
            <a:endParaRPr lang="en-GB" altLang="zh-TW" sz="2400" smtClean="0"/>
          </a:p>
          <a:p>
            <a:pPr eaLnBrk="1" hangingPunct="1">
              <a:spcBef>
                <a:spcPct val="0"/>
              </a:spcBef>
            </a:pPr>
            <a:endParaRPr lang="en-GB" altLang="zh-TW" sz="2400" smtClean="0"/>
          </a:p>
          <a:p>
            <a:pPr eaLnBrk="1" hangingPunct="1">
              <a:spcBef>
                <a:spcPct val="0"/>
              </a:spcBef>
            </a:pPr>
            <a:endParaRPr lang="en-GB" altLang="zh-TW" sz="2400" smtClean="0"/>
          </a:p>
          <a:p>
            <a:pPr eaLnBrk="1" hangingPunct="1">
              <a:spcBef>
                <a:spcPct val="0"/>
              </a:spcBef>
            </a:pPr>
            <a:endParaRPr lang="en-GB" altLang="zh-TW" sz="2400" smtClean="0"/>
          </a:p>
          <a:p>
            <a:pPr eaLnBrk="1" hangingPunct="1">
              <a:spcBef>
                <a:spcPct val="0"/>
              </a:spcBef>
            </a:pPr>
            <a:endParaRPr lang="en-GB" altLang="zh-TW" sz="2400" smtClean="0"/>
          </a:p>
          <a:p>
            <a:pPr eaLnBrk="1" hangingPunct="1">
              <a:spcBef>
                <a:spcPts val="1200"/>
              </a:spcBef>
            </a:pPr>
            <a:r>
              <a:rPr lang="en-GB" altLang="zh-TW" sz="2400" smtClean="0"/>
              <a:t>Classified into input, output and storage </a:t>
            </a:r>
          </a:p>
          <a:p>
            <a:pPr lvl="1" eaLnBrk="1" hangingPunct="1">
              <a:spcBef>
                <a:spcPct val="0"/>
              </a:spcBef>
              <a:buFont typeface="Wingdings" pitchFamily="2" charset="2"/>
              <a:buChar char="ü"/>
            </a:pPr>
            <a:r>
              <a:rPr lang="en-GB" altLang="zh-TW" sz="2400" b="1" i="1" smtClean="0"/>
              <a:t>Output</a:t>
            </a:r>
            <a:r>
              <a:rPr lang="en-GB" altLang="zh-TW" sz="2400" smtClean="0"/>
              <a:t> peripherals - Video Display, Printers</a:t>
            </a:r>
          </a:p>
          <a:p>
            <a:pPr lvl="1" eaLnBrk="1" hangingPunct="1">
              <a:spcBef>
                <a:spcPct val="0"/>
              </a:spcBef>
              <a:buFont typeface="Wingdings" pitchFamily="2" charset="2"/>
              <a:buChar char="ü"/>
            </a:pPr>
            <a:r>
              <a:rPr lang="en-GB" altLang="zh-TW" sz="2400" b="1" i="1" smtClean="0"/>
              <a:t>Input </a:t>
            </a:r>
            <a:r>
              <a:rPr lang="en-GB" altLang="zh-TW" sz="2400" smtClean="0"/>
              <a:t>peripherals - Keyboard, Mouse, Joystick, Scanners</a:t>
            </a:r>
          </a:p>
          <a:p>
            <a:pPr lvl="1" eaLnBrk="1" hangingPunct="1">
              <a:spcBef>
                <a:spcPct val="0"/>
              </a:spcBef>
              <a:buFont typeface="Wingdings" pitchFamily="2" charset="2"/>
              <a:buChar char="ü"/>
            </a:pPr>
            <a:r>
              <a:rPr lang="en-GB" altLang="zh-TW" sz="2400" b="1" i="1" smtClean="0"/>
              <a:t>Storage </a:t>
            </a:r>
            <a:r>
              <a:rPr lang="en-GB" altLang="zh-TW" sz="2400" smtClean="0"/>
              <a:t>Peripherals – hard disk</a:t>
            </a:r>
          </a:p>
          <a:p>
            <a:pPr eaLnBrk="1" hangingPunct="1">
              <a:spcBef>
                <a:spcPts val="1200"/>
              </a:spcBef>
            </a:pPr>
            <a:r>
              <a:rPr lang="en-GB" altLang="zh-TW" sz="2400" smtClean="0"/>
              <a:t>Connected through:</a:t>
            </a:r>
          </a:p>
          <a:p>
            <a:pPr lvl="1" eaLnBrk="1" hangingPunct="1">
              <a:spcBef>
                <a:spcPct val="0"/>
              </a:spcBef>
              <a:buFont typeface="Wingdings" pitchFamily="2" charset="2"/>
              <a:buChar char="ü"/>
            </a:pPr>
            <a:r>
              <a:rPr lang="en-GB" altLang="zh-TW" sz="2400" smtClean="0"/>
              <a:t>Ports (parallel, USB, serial)</a:t>
            </a:r>
          </a:p>
          <a:p>
            <a:pPr lvl="1" eaLnBrk="1" hangingPunct="1">
              <a:spcBef>
                <a:spcPct val="0"/>
              </a:spcBef>
              <a:buFont typeface="Wingdings" pitchFamily="2" charset="2"/>
              <a:buChar char="ü"/>
            </a:pPr>
            <a:r>
              <a:rPr lang="en-GB" altLang="zh-TW" sz="2400" smtClean="0"/>
              <a:t>Interface to system bus (SCSI, IDE, PCMCIA)</a:t>
            </a:r>
          </a:p>
          <a:p>
            <a:pPr eaLnBrk="1" hangingPunct="1">
              <a:spcBef>
                <a:spcPct val="0"/>
              </a:spcBef>
              <a:buFont typeface="Arial" pitchFamily="34" charset="0"/>
              <a:buNone/>
            </a:pPr>
            <a:endParaRPr lang="en-GB" altLang="zh-TW" sz="2400" smtClean="0"/>
          </a:p>
          <a:p>
            <a:pPr lvl="1" eaLnBrk="1" hangingPunct="1">
              <a:spcBef>
                <a:spcPct val="0"/>
              </a:spcBef>
              <a:buFontTx/>
              <a:buChar char="-"/>
            </a:pPr>
            <a:endParaRPr lang="en-US" altLang="zh-TW" sz="2400" smtClean="0"/>
          </a:p>
        </p:txBody>
      </p:sp>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t="6387"/>
          <a:stretch>
            <a:fillRect/>
          </a:stretch>
        </p:blipFill>
        <p:spPr bwMode="auto">
          <a:xfrm>
            <a:off x="1828800" y="1600200"/>
            <a:ext cx="54864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
        <p:nvSpPr>
          <p:cNvPr id="6148"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Peripheral Devices</a:t>
            </a:r>
          </a:p>
        </p:txBody>
      </p:sp>
      <p:sp>
        <p:nvSpPr>
          <p:cNvPr id="61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548E2F6-A226-4BA6-8255-7E4312188CB0}" type="slidenum">
              <a:rPr lang="en-US" sz="1200">
                <a:solidFill>
                  <a:srgbClr val="898989"/>
                </a:solidFill>
              </a:rPr>
              <a:pPr eaLnBrk="1" hangingPunct="1"/>
              <a:t>3</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body" idx="1"/>
          </p:nvPr>
        </p:nvSpPr>
        <p:spPr>
          <a:xfrm>
            <a:off x="457200" y="3200400"/>
            <a:ext cx="8229600" cy="3429000"/>
          </a:xfrm>
        </p:spPr>
        <p:txBody>
          <a:bodyPr/>
          <a:lstStyle/>
          <a:p>
            <a:r>
              <a:rPr lang="en-GB" dirty="0"/>
              <a:t>Like RAID 4</a:t>
            </a:r>
          </a:p>
          <a:p>
            <a:r>
              <a:rPr lang="en-GB" dirty="0"/>
              <a:t>Parity striped across all disks</a:t>
            </a:r>
          </a:p>
          <a:p>
            <a:r>
              <a:rPr lang="en-GB" dirty="0"/>
              <a:t>Round robin allocation for parity stripe</a:t>
            </a:r>
          </a:p>
          <a:p>
            <a:r>
              <a:rPr lang="en-GB" dirty="0"/>
              <a:t>Avoids RAID 4 bottleneck at parity disk</a:t>
            </a:r>
          </a:p>
          <a:p>
            <a:r>
              <a:rPr lang="en-GB" dirty="0"/>
              <a:t>Commonly used in network </a:t>
            </a:r>
            <a:r>
              <a:rPr lang="en-GB" dirty="0" smtClean="0"/>
              <a:t>servers</a:t>
            </a:r>
            <a:endParaRPr lang="en-GB" dirty="0"/>
          </a:p>
        </p:txBody>
      </p:sp>
      <p:sp>
        <p:nvSpPr>
          <p:cNvPr id="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a:solidFill>
                  <a:srgbClr val="3333FF"/>
                </a:solidFill>
                <a:latin typeface="Calibri" pitchFamily="34" charset="0"/>
              </a:rPr>
              <a:t>RAID 5</a:t>
            </a:r>
          </a:p>
        </p:txBody>
      </p:sp>
      <p:sp>
        <p:nvSpPr>
          <p:cNvPr id="6"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462F57E-DD40-4D83-A107-6F83258FEF82}" type="slidenum">
              <a:rPr lang="en-US" sz="1200">
                <a:solidFill>
                  <a:srgbClr val="898989"/>
                </a:solidFill>
              </a:rPr>
              <a:pPr eaLnBrk="1" hangingPunct="1"/>
              <a:t>30</a:t>
            </a:fld>
            <a:endParaRPr lang="en-US" sz="1200">
              <a:solidFill>
                <a:srgbClr val="898989"/>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838200"/>
            <a:ext cx="59436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1186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457200" y="3429000"/>
            <a:ext cx="8229600" cy="3078163"/>
          </a:xfrm>
        </p:spPr>
        <p:txBody>
          <a:bodyPr/>
          <a:lstStyle/>
          <a:p>
            <a:pPr>
              <a:spcBef>
                <a:spcPts val="0"/>
              </a:spcBef>
            </a:pPr>
            <a:r>
              <a:rPr lang="en-GB" dirty="0"/>
              <a:t>High data availability</a:t>
            </a:r>
          </a:p>
          <a:p>
            <a:pPr lvl="1">
              <a:spcBef>
                <a:spcPts val="0"/>
              </a:spcBef>
            </a:pPr>
            <a:r>
              <a:rPr lang="en-GB" dirty="0"/>
              <a:t>Three disks need to fail for data loss</a:t>
            </a:r>
          </a:p>
          <a:p>
            <a:pPr lvl="1">
              <a:spcBef>
                <a:spcPts val="0"/>
              </a:spcBef>
            </a:pPr>
            <a:r>
              <a:rPr lang="en-GB" dirty="0"/>
              <a:t>Significant write penalty</a:t>
            </a:r>
          </a:p>
          <a:p>
            <a:pPr>
              <a:spcBef>
                <a:spcPts val="0"/>
              </a:spcBef>
            </a:pPr>
            <a:r>
              <a:rPr lang="en-GB" dirty="0" smtClean="0"/>
              <a:t>Uses two </a:t>
            </a:r>
            <a:r>
              <a:rPr lang="en-GB" dirty="0"/>
              <a:t>parity </a:t>
            </a:r>
            <a:r>
              <a:rPr lang="en-GB" dirty="0" smtClean="0"/>
              <a:t>bits so that it is possible to </a:t>
            </a:r>
            <a:endParaRPr lang="en-GB" dirty="0"/>
          </a:p>
          <a:p>
            <a:pPr>
              <a:spcBef>
                <a:spcPts val="0"/>
              </a:spcBef>
            </a:pPr>
            <a:r>
              <a:rPr lang="en-GB" dirty="0"/>
              <a:t>Stored in separate blocks on different disks</a:t>
            </a:r>
          </a:p>
          <a:p>
            <a:pPr>
              <a:spcBef>
                <a:spcPts val="0"/>
              </a:spcBef>
            </a:pPr>
            <a:r>
              <a:rPr lang="en-GB" dirty="0"/>
              <a:t>User requirement of N disks needs </a:t>
            </a:r>
            <a:r>
              <a:rPr lang="en-GB" dirty="0" smtClean="0"/>
              <a:t>N+2</a:t>
            </a:r>
            <a:endParaRPr lang="en-GB" dirty="0"/>
          </a:p>
        </p:txBody>
      </p:sp>
      <p:sp>
        <p:nvSpPr>
          <p:cNvPr id="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a:solidFill>
                  <a:srgbClr val="3333FF"/>
                </a:solidFill>
                <a:latin typeface="Calibri" pitchFamily="34" charset="0"/>
              </a:rPr>
              <a:t>RAID </a:t>
            </a:r>
            <a:r>
              <a:rPr lang="en-US" altLang="zh-TW" sz="3600" b="1" dirty="0" smtClean="0">
                <a:solidFill>
                  <a:srgbClr val="3333FF"/>
                </a:solidFill>
                <a:latin typeface="Calibri" pitchFamily="34" charset="0"/>
              </a:rPr>
              <a:t>6</a:t>
            </a:r>
            <a:endParaRPr lang="en-US" altLang="zh-TW" sz="3600" b="1" dirty="0">
              <a:solidFill>
                <a:srgbClr val="3333FF"/>
              </a:solidFill>
              <a:latin typeface="Calibri" pitchFamily="34" charset="0"/>
            </a:endParaRPr>
          </a:p>
        </p:txBody>
      </p:sp>
      <p:sp>
        <p:nvSpPr>
          <p:cNvPr id="6" name="Slide Number Placeholder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462F57E-DD40-4D83-A107-6F83258FEF82}" type="slidenum">
              <a:rPr lang="en-US" sz="1200">
                <a:solidFill>
                  <a:srgbClr val="898989"/>
                </a:solidFill>
              </a:rPr>
              <a:pPr eaLnBrk="1" hangingPunct="1"/>
              <a:t>31</a:t>
            </a:fld>
            <a:endParaRPr lang="en-US" sz="1200">
              <a:solidFill>
                <a:srgbClr val="898989"/>
              </a:solidFill>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7924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863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457200" y="914400"/>
            <a:ext cx="8229600" cy="4525963"/>
          </a:xfrm>
        </p:spPr>
        <p:txBody>
          <a:bodyPr/>
          <a:lstStyle/>
          <a:p>
            <a:pPr eaLnBrk="1" hangingPunct="1"/>
            <a:r>
              <a:rPr lang="en-GB" altLang="zh-TW" smtClean="0"/>
              <a:t>Compact Disk Read Only Memory (CD-ROM)</a:t>
            </a:r>
          </a:p>
          <a:p>
            <a:pPr lvl="1" eaLnBrk="1" hangingPunct="1"/>
            <a:r>
              <a:rPr lang="en-GB" altLang="zh-TW" smtClean="0"/>
              <a:t>Technology used for audio CD and computer CD-ROM are similar. </a:t>
            </a:r>
          </a:p>
          <a:p>
            <a:pPr lvl="1" eaLnBrk="1" hangingPunct="1"/>
            <a:r>
              <a:rPr lang="en-GB" altLang="zh-TW" smtClean="0"/>
              <a:t>Data is stored on an optical medium (reflective materials) and read using a laser light source</a:t>
            </a:r>
          </a:p>
          <a:p>
            <a:pPr lvl="1" eaLnBrk="1" hangingPunct="1"/>
            <a:r>
              <a:rPr lang="en-GB" altLang="zh-TW" smtClean="0"/>
              <a:t>Non-erasable read-only memory for storing computer data.</a:t>
            </a:r>
          </a:p>
          <a:p>
            <a:pPr lvl="1" eaLnBrk="1" hangingPunct="1"/>
            <a:r>
              <a:rPr lang="en-GB" altLang="zh-TW" smtClean="0"/>
              <a:t>Typical capacity for a 12-cm disk is more than 650Mbytes (70 minutes of audio)</a:t>
            </a:r>
          </a:p>
          <a:p>
            <a:pPr lvl="1" eaLnBrk="1" hangingPunct="1"/>
            <a:endParaRPr lang="en-US" altLang="zh-TW" smtClean="0"/>
          </a:p>
        </p:txBody>
      </p:sp>
      <p:sp>
        <p:nvSpPr>
          <p:cNvPr id="23555"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Optical Memory (CD-ROM)</a:t>
            </a:r>
          </a:p>
        </p:txBody>
      </p:sp>
      <p:sp>
        <p:nvSpPr>
          <p:cNvPr id="235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22F90CC-8F4A-444D-AFF7-D8CEFB3ABBA0}" type="slidenum">
              <a:rPr lang="en-US" sz="1200">
                <a:solidFill>
                  <a:srgbClr val="898989"/>
                </a:solidFill>
              </a:rPr>
              <a:pPr eaLnBrk="1" hangingPunct="1"/>
              <a:t>32</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2"/>
          <p:cNvSpPr>
            <a:spLocks noChangeArrowheads="1"/>
          </p:cNvSpPr>
          <p:nvPr/>
        </p:nvSpPr>
        <p:spPr bwMode="auto">
          <a:xfrm>
            <a:off x="4017963" y="746125"/>
            <a:ext cx="512603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00100" lvl="1" indent="-342900" algn="l">
              <a:spcBef>
                <a:spcPts val="1800"/>
              </a:spcBef>
              <a:buClr>
                <a:schemeClr val="accent2"/>
              </a:buClr>
              <a:buFont typeface="Arial" pitchFamily="34" charset="0"/>
              <a:buChar char="•"/>
              <a:defRPr/>
            </a:pPr>
            <a:r>
              <a:rPr lang="en-GB" altLang="zh-TW" sz="2300" dirty="0">
                <a:latin typeface="+mj-lt"/>
              </a:rPr>
              <a:t>Different from magnetic disk, </a:t>
            </a:r>
            <a:r>
              <a:rPr lang="en-GB" altLang="zh-TW" sz="2300" b="1" i="1" dirty="0">
                <a:latin typeface="+mj-lt"/>
              </a:rPr>
              <a:t>there is only one physical track</a:t>
            </a:r>
            <a:r>
              <a:rPr lang="en-GB" altLang="zh-TW" sz="2300" b="1" dirty="0">
                <a:latin typeface="+mj-lt"/>
              </a:rPr>
              <a:t>, </a:t>
            </a:r>
            <a:r>
              <a:rPr lang="en-GB" altLang="zh-TW" sz="2300" b="1" i="1" dirty="0">
                <a:latin typeface="+mj-lt"/>
              </a:rPr>
              <a:t>spiralling from the middle of the disk toward the outer track. </a:t>
            </a:r>
          </a:p>
          <a:p>
            <a:pPr marL="800100" lvl="1" indent="-342900" algn="l">
              <a:spcBef>
                <a:spcPts val="1800"/>
              </a:spcBef>
              <a:buClr>
                <a:schemeClr val="accent2"/>
              </a:buClr>
              <a:buFont typeface="Arial" pitchFamily="34" charset="0"/>
              <a:buChar char="•"/>
              <a:defRPr/>
            </a:pPr>
            <a:r>
              <a:rPr lang="en-GB" altLang="zh-TW" sz="2300" dirty="0">
                <a:latin typeface="+mj-lt"/>
              </a:rPr>
              <a:t>But, it is customary to regard each circular path spanning 360 degrees as a separate track. </a:t>
            </a:r>
          </a:p>
          <a:p>
            <a:pPr marL="800100" lvl="1" indent="-342900" algn="l">
              <a:spcBef>
                <a:spcPts val="1800"/>
              </a:spcBef>
              <a:buClr>
                <a:schemeClr val="accent2"/>
              </a:buClr>
              <a:buFont typeface="Arial" pitchFamily="34" charset="0"/>
              <a:buChar char="•"/>
              <a:defRPr/>
            </a:pPr>
            <a:r>
              <a:rPr lang="en-GB" altLang="zh-TW" sz="2300" dirty="0">
                <a:latin typeface="+mj-lt"/>
              </a:rPr>
              <a:t>The disk is made from a poly-carbonate (functions as a clear glass base), coated with a highly reflective aluminium surface. </a:t>
            </a:r>
          </a:p>
          <a:p>
            <a:pPr marL="800100" lvl="1" indent="-342900" algn="l">
              <a:spcBef>
                <a:spcPts val="1800"/>
              </a:spcBef>
              <a:buClr>
                <a:schemeClr val="accent2"/>
              </a:buClr>
              <a:buFont typeface="Arial" pitchFamily="34" charset="0"/>
              <a:buChar char="•"/>
              <a:defRPr/>
            </a:pPr>
            <a:r>
              <a:rPr lang="en-GB" altLang="zh-TW" sz="2300" dirty="0">
                <a:latin typeface="+mj-lt"/>
              </a:rPr>
              <a:t>Digital data is imprinted as a series of microscopic (indented) </a:t>
            </a:r>
            <a:r>
              <a:rPr lang="en-GB" altLang="zh-TW" sz="2300" b="1" i="1" dirty="0">
                <a:solidFill>
                  <a:srgbClr val="3333FF"/>
                </a:solidFill>
                <a:latin typeface="+mj-lt"/>
              </a:rPr>
              <a:t>pits</a:t>
            </a:r>
            <a:r>
              <a:rPr lang="en-GB" altLang="zh-TW" sz="2300" dirty="0">
                <a:latin typeface="+mj-lt"/>
              </a:rPr>
              <a:t> and (un-indented) </a:t>
            </a:r>
            <a:r>
              <a:rPr lang="en-GB" altLang="zh-TW" sz="2300" b="1" i="1" dirty="0">
                <a:solidFill>
                  <a:srgbClr val="3333FF"/>
                </a:solidFill>
                <a:latin typeface="+mj-lt"/>
              </a:rPr>
              <a:t>lands</a:t>
            </a:r>
            <a:r>
              <a:rPr lang="en-GB" altLang="zh-TW" sz="2300" dirty="0">
                <a:latin typeface="+mj-lt"/>
              </a:rPr>
              <a:t> on the reflective surface. </a:t>
            </a:r>
          </a:p>
        </p:txBody>
      </p:sp>
      <p:sp>
        <p:nvSpPr>
          <p:cNvPr id="24579"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Optical Memory (CD-ROM)</a:t>
            </a: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CC28F0B3-667E-49E3-AEFA-8D97FD857C3B}" type="slidenum">
              <a:rPr lang="en-US" sz="1200">
                <a:solidFill>
                  <a:srgbClr val="898989"/>
                </a:solidFill>
              </a:rPr>
              <a:pPr eaLnBrk="1" hangingPunct="1"/>
              <a:t>33</a:t>
            </a:fld>
            <a:endParaRPr lang="en-US" sz="1200">
              <a:solidFill>
                <a:srgbClr val="898989"/>
              </a:solidFill>
            </a:endParaRPr>
          </a:p>
        </p:txBody>
      </p:sp>
      <p:grpSp>
        <p:nvGrpSpPr>
          <p:cNvPr id="24581" name="Group 6"/>
          <p:cNvGrpSpPr>
            <a:grpSpLocks/>
          </p:cNvGrpSpPr>
          <p:nvPr/>
        </p:nvGrpSpPr>
        <p:grpSpPr bwMode="auto">
          <a:xfrm>
            <a:off x="612775" y="4470400"/>
            <a:ext cx="3779838" cy="1957388"/>
            <a:chOff x="3072" y="2304"/>
            <a:chExt cx="2598" cy="1122"/>
          </a:xfrm>
        </p:grpSpPr>
        <p:sp>
          <p:nvSpPr>
            <p:cNvPr id="24585" name="Freeform 7"/>
            <p:cNvSpPr>
              <a:spLocks/>
            </p:cNvSpPr>
            <p:nvPr/>
          </p:nvSpPr>
          <p:spPr bwMode="auto">
            <a:xfrm>
              <a:off x="3102" y="2773"/>
              <a:ext cx="2494" cy="60"/>
            </a:xfrm>
            <a:custGeom>
              <a:avLst/>
              <a:gdLst>
                <a:gd name="T0" fmla="*/ 2147483647 w 254"/>
                <a:gd name="T1" fmla="*/ 0 h 6"/>
                <a:gd name="T2" fmla="*/ 2147483647 w 254"/>
                <a:gd name="T3" fmla="*/ 0 h 6"/>
                <a:gd name="T4" fmla="*/ 2147483647 w 254"/>
                <a:gd name="T5" fmla="*/ 2147483647 h 6"/>
                <a:gd name="T6" fmla="*/ 2147483647 w 254"/>
                <a:gd name="T7" fmla="*/ 2147483647 h 6"/>
                <a:gd name="T8" fmla="*/ 2147483647 w 254"/>
                <a:gd name="T9" fmla="*/ 0 h 6"/>
                <a:gd name="T10" fmla="*/ 2147483647 w 254"/>
                <a:gd name="T11" fmla="*/ 0 h 6"/>
                <a:gd name="T12" fmla="*/ 2147483647 w 254"/>
                <a:gd name="T13" fmla="*/ 2147483647 h 6"/>
                <a:gd name="T14" fmla="*/ 2147483647 w 254"/>
                <a:gd name="T15" fmla="*/ 2147483647 h 6"/>
                <a:gd name="T16" fmla="*/ 2147483647 w 254"/>
                <a:gd name="T17" fmla="*/ 0 h 6"/>
                <a:gd name="T18" fmla="*/ 2147483647 w 254"/>
                <a:gd name="T19" fmla="*/ 0 h 6"/>
                <a:gd name="T20" fmla="*/ 2147483647 w 254"/>
                <a:gd name="T21" fmla="*/ 2147483647 h 6"/>
                <a:gd name="T22" fmla="*/ 2147483647 w 254"/>
                <a:gd name="T23" fmla="*/ 2147483647 h 6"/>
                <a:gd name="T24" fmla="*/ 2147483647 w 254"/>
                <a:gd name="T25" fmla="*/ 0 h 6"/>
                <a:gd name="T26" fmla="*/ 2147483647 w 254"/>
                <a:gd name="T27" fmla="*/ 0 h 6"/>
                <a:gd name="T28" fmla="*/ 2147483647 w 254"/>
                <a:gd name="T29" fmla="*/ 2147483647 h 6"/>
                <a:gd name="T30" fmla="*/ 2147483647 w 254"/>
                <a:gd name="T31" fmla="*/ 2147483647 h 6"/>
                <a:gd name="T32" fmla="*/ 2147483647 w 254"/>
                <a:gd name="T33" fmla="*/ 0 h 6"/>
                <a:gd name="T34" fmla="*/ 0 w 254"/>
                <a:gd name="T35" fmla="*/ 0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4"/>
                <a:gd name="T55" fmla="*/ 0 h 6"/>
                <a:gd name="T56" fmla="*/ 254 w 254"/>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4" h="6">
                  <a:moveTo>
                    <a:pt x="254" y="0"/>
                  </a:moveTo>
                  <a:lnTo>
                    <a:pt x="242" y="0"/>
                  </a:lnTo>
                  <a:lnTo>
                    <a:pt x="242" y="6"/>
                  </a:lnTo>
                  <a:lnTo>
                    <a:pt x="204" y="6"/>
                  </a:lnTo>
                  <a:lnTo>
                    <a:pt x="204" y="0"/>
                  </a:lnTo>
                  <a:lnTo>
                    <a:pt x="178" y="0"/>
                  </a:lnTo>
                  <a:lnTo>
                    <a:pt x="178" y="6"/>
                  </a:lnTo>
                  <a:lnTo>
                    <a:pt x="127" y="6"/>
                  </a:lnTo>
                  <a:lnTo>
                    <a:pt x="127" y="0"/>
                  </a:lnTo>
                  <a:lnTo>
                    <a:pt x="102" y="0"/>
                  </a:lnTo>
                  <a:lnTo>
                    <a:pt x="102" y="6"/>
                  </a:lnTo>
                  <a:lnTo>
                    <a:pt x="76" y="6"/>
                  </a:lnTo>
                  <a:lnTo>
                    <a:pt x="76" y="0"/>
                  </a:lnTo>
                  <a:lnTo>
                    <a:pt x="38" y="0"/>
                  </a:lnTo>
                  <a:lnTo>
                    <a:pt x="38" y="6"/>
                  </a:lnTo>
                  <a:lnTo>
                    <a:pt x="12" y="6"/>
                  </a:lnTo>
                  <a:lnTo>
                    <a:pt x="12" y="0"/>
                  </a:lnTo>
                  <a:lnTo>
                    <a:pt x="0" y="0"/>
                  </a:lnTo>
                </a:path>
              </a:pathLst>
            </a:custGeom>
            <a:noFill/>
            <a:ln w="12065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6" name="Rectangle 8"/>
            <p:cNvSpPr>
              <a:spLocks noChangeArrowheads="1"/>
            </p:cNvSpPr>
            <p:nvPr/>
          </p:nvSpPr>
          <p:spPr bwMode="auto">
            <a:xfrm>
              <a:off x="3072" y="2573"/>
              <a:ext cx="2544" cy="70"/>
            </a:xfrm>
            <a:prstGeom prst="rect">
              <a:avLst/>
            </a:prstGeom>
            <a:solidFill>
              <a:srgbClr val="808080"/>
            </a:solidFill>
            <a:ln w="0">
              <a:solidFill>
                <a:srgbClr val="808080"/>
              </a:solidFill>
              <a:miter lim="800000"/>
              <a:headEnd/>
              <a:tailEnd/>
            </a:ln>
          </p:spPr>
          <p:txBody>
            <a:bodyPr/>
            <a:lstStyle/>
            <a:p>
              <a:endParaRPr lang="en-US"/>
            </a:p>
          </p:txBody>
        </p:sp>
        <p:sp>
          <p:nvSpPr>
            <p:cNvPr id="24587" name="Rectangle 9"/>
            <p:cNvSpPr>
              <a:spLocks noChangeArrowheads="1"/>
            </p:cNvSpPr>
            <p:nvPr/>
          </p:nvSpPr>
          <p:spPr bwMode="auto">
            <a:xfrm>
              <a:off x="3072" y="2573"/>
              <a:ext cx="2544" cy="59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8" name="Freeform 10"/>
            <p:cNvSpPr>
              <a:spLocks/>
            </p:cNvSpPr>
            <p:nvPr/>
          </p:nvSpPr>
          <p:spPr bwMode="auto">
            <a:xfrm>
              <a:off x="3563" y="2674"/>
              <a:ext cx="39" cy="90"/>
            </a:xfrm>
            <a:custGeom>
              <a:avLst/>
              <a:gdLst>
                <a:gd name="T0" fmla="*/ 0 w 4"/>
                <a:gd name="T1" fmla="*/ 0 h 9"/>
                <a:gd name="T2" fmla="*/ 2147483647 w 4"/>
                <a:gd name="T3" fmla="*/ 2147483647 h 9"/>
                <a:gd name="T4" fmla="*/ 2147483647 w 4"/>
                <a:gd name="T5" fmla="*/ 0 h 9"/>
                <a:gd name="T6" fmla="*/ 2147483647 w 4"/>
                <a:gd name="T7" fmla="*/ 0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2" y="9"/>
                  </a:lnTo>
                  <a:lnTo>
                    <a:pt x="4" y="0"/>
                  </a:lnTo>
                  <a:lnTo>
                    <a:pt x="2"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9" name="Freeform 11"/>
            <p:cNvSpPr>
              <a:spLocks/>
            </p:cNvSpPr>
            <p:nvPr/>
          </p:nvSpPr>
          <p:spPr bwMode="auto">
            <a:xfrm>
              <a:off x="3563" y="2674"/>
              <a:ext cx="39" cy="90"/>
            </a:xfrm>
            <a:custGeom>
              <a:avLst/>
              <a:gdLst>
                <a:gd name="T0" fmla="*/ 0 w 34"/>
                <a:gd name="T1" fmla="*/ 0 h 76"/>
                <a:gd name="T2" fmla="*/ 104 w 34"/>
                <a:gd name="T3" fmla="*/ 692 h 76"/>
                <a:gd name="T4" fmla="*/ 206 w 34"/>
                <a:gd name="T5" fmla="*/ 0 h 76"/>
                <a:gd name="T6" fmla="*/ 104 w 34"/>
                <a:gd name="T7" fmla="*/ 0 h 76"/>
                <a:gd name="T8" fmla="*/ 0 w 34"/>
                <a:gd name="T9" fmla="*/ 0 h 76"/>
                <a:gd name="T10" fmla="*/ 0 60000 65536"/>
                <a:gd name="T11" fmla="*/ 0 60000 65536"/>
                <a:gd name="T12" fmla="*/ 0 60000 65536"/>
                <a:gd name="T13" fmla="*/ 0 60000 65536"/>
                <a:gd name="T14" fmla="*/ 0 60000 65536"/>
                <a:gd name="T15" fmla="*/ 0 w 34"/>
                <a:gd name="T16" fmla="*/ 0 h 76"/>
                <a:gd name="T17" fmla="*/ 34 w 34"/>
                <a:gd name="T18" fmla="*/ 76 h 76"/>
              </a:gdLst>
              <a:ahLst/>
              <a:cxnLst>
                <a:cxn ang="T10">
                  <a:pos x="T0" y="T1"/>
                </a:cxn>
                <a:cxn ang="T11">
                  <a:pos x="T2" y="T3"/>
                </a:cxn>
                <a:cxn ang="T12">
                  <a:pos x="T4" y="T5"/>
                </a:cxn>
                <a:cxn ang="T13">
                  <a:pos x="T6" y="T7"/>
                </a:cxn>
                <a:cxn ang="T14">
                  <a:pos x="T8" y="T9"/>
                </a:cxn>
              </a:cxnLst>
              <a:rect l="T15" t="T16" r="T17" b="T18"/>
              <a:pathLst>
                <a:path w="34" h="76">
                  <a:moveTo>
                    <a:pt x="0" y="0"/>
                  </a:moveTo>
                  <a:lnTo>
                    <a:pt x="17" y="76"/>
                  </a:lnTo>
                  <a:lnTo>
                    <a:pt x="34" y="0"/>
                  </a:lnTo>
                  <a:lnTo>
                    <a:pt x="17"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4590" name="Line 12"/>
            <p:cNvSpPr>
              <a:spLocks noChangeShapeType="1"/>
            </p:cNvSpPr>
            <p:nvPr/>
          </p:nvSpPr>
          <p:spPr bwMode="auto">
            <a:xfrm flipV="1">
              <a:off x="3583" y="2444"/>
              <a:ext cx="1" cy="23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1" name="Freeform 13"/>
            <p:cNvSpPr>
              <a:spLocks/>
            </p:cNvSpPr>
            <p:nvPr/>
          </p:nvSpPr>
          <p:spPr bwMode="auto">
            <a:xfrm>
              <a:off x="4517" y="2674"/>
              <a:ext cx="38" cy="90"/>
            </a:xfrm>
            <a:custGeom>
              <a:avLst/>
              <a:gdLst>
                <a:gd name="T0" fmla="*/ 0 w 4"/>
                <a:gd name="T1" fmla="*/ 0 h 9"/>
                <a:gd name="T2" fmla="*/ 2147483647 w 4"/>
                <a:gd name="T3" fmla="*/ 2147483647 h 9"/>
                <a:gd name="T4" fmla="*/ 2147483647 w 4"/>
                <a:gd name="T5" fmla="*/ 0 h 9"/>
                <a:gd name="T6" fmla="*/ 2147483647 w 4"/>
                <a:gd name="T7" fmla="*/ 0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2" y="9"/>
                  </a:lnTo>
                  <a:lnTo>
                    <a:pt x="4" y="0"/>
                  </a:lnTo>
                  <a:lnTo>
                    <a:pt x="2"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2" name="Freeform 14"/>
            <p:cNvSpPr>
              <a:spLocks/>
            </p:cNvSpPr>
            <p:nvPr/>
          </p:nvSpPr>
          <p:spPr bwMode="auto">
            <a:xfrm>
              <a:off x="4517" y="2674"/>
              <a:ext cx="38" cy="90"/>
            </a:xfrm>
            <a:custGeom>
              <a:avLst/>
              <a:gdLst>
                <a:gd name="T0" fmla="*/ 0 w 33"/>
                <a:gd name="T1" fmla="*/ 0 h 76"/>
                <a:gd name="T2" fmla="*/ 102 w 33"/>
                <a:gd name="T3" fmla="*/ 692 h 76"/>
                <a:gd name="T4" fmla="*/ 211 w 33"/>
                <a:gd name="T5" fmla="*/ 0 h 76"/>
                <a:gd name="T6" fmla="*/ 102 w 33"/>
                <a:gd name="T7" fmla="*/ 0 h 76"/>
                <a:gd name="T8" fmla="*/ 0 w 33"/>
                <a:gd name="T9" fmla="*/ 0 h 76"/>
                <a:gd name="T10" fmla="*/ 0 60000 65536"/>
                <a:gd name="T11" fmla="*/ 0 60000 65536"/>
                <a:gd name="T12" fmla="*/ 0 60000 65536"/>
                <a:gd name="T13" fmla="*/ 0 60000 65536"/>
                <a:gd name="T14" fmla="*/ 0 60000 65536"/>
                <a:gd name="T15" fmla="*/ 0 w 33"/>
                <a:gd name="T16" fmla="*/ 0 h 76"/>
                <a:gd name="T17" fmla="*/ 33 w 33"/>
                <a:gd name="T18" fmla="*/ 76 h 76"/>
              </a:gdLst>
              <a:ahLst/>
              <a:cxnLst>
                <a:cxn ang="T10">
                  <a:pos x="T0" y="T1"/>
                </a:cxn>
                <a:cxn ang="T11">
                  <a:pos x="T2" y="T3"/>
                </a:cxn>
                <a:cxn ang="T12">
                  <a:pos x="T4" y="T5"/>
                </a:cxn>
                <a:cxn ang="T13">
                  <a:pos x="T6" y="T7"/>
                </a:cxn>
                <a:cxn ang="T14">
                  <a:pos x="T8" y="T9"/>
                </a:cxn>
              </a:cxnLst>
              <a:rect l="T15" t="T16" r="T17" b="T18"/>
              <a:pathLst>
                <a:path w="33" h="76">
                  <a:moveTo>
                    <a:pt x="0" y="0"/>
                  </a:moveTo>
                  <a:lnTo>
                    <a:pt x="16" y="76"/>
                  </a:lnTo>
                  <a:lnTo>
                    <a:pt x="33" y="0"/>
                  </a:lnTo>
                  <a:lnTo>
                    <a:pt x="16"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4593" name="Line 15"/>
            <p:cNvSpPr>
              <a:spLocks noChangeShapeType="1"/>
            </p:cNvSpPr>
            <p:nvPr/>
          </p:nvSpPr>
          <p:spPr bwMode="auto">
            <a:xfrm flipV="1">
              <a:off x="4535" y="2444"/>
              <a:ext cx="1" cy="23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Freeform 16"/>
            <p:cNvSpPr>
              <a:spLocks/>
            </p:cNvSpPr>
            <p:nvPr/>
          </p:nvSpPr>
          <p:spPr bwMode="auto">
            <a:xfrm>
              <a:off x="5469" y="2484"/>
              <a:ext cx="39" cy="80"/>
            </a:xfrm>
            <a:custGeom>
              <a:avLst/>
              <a:gdLst>
                <a:gd name="T0" fmla="*/ 0 w 4"/>
                <a:gd name="T1" fmla="*/ 0 h 8"/>
                <a:gd name="T2" fmla="*/ 2147483647 w 4"/>
                <a:gd name="T3" fmla="*/ 2147483647 h 8"/>
                <a:gd name="T4" fmla="*/ 2147483647 w 4"/>
                <a:gd name="T5" fmla="*/ 0 h 8"/>
                <a:gd name="T6" fmla="*/ 2147483647 w 4"/>
                <a:gd name="T7" fmla="*/ 0 h 8"/>
                <a:gd name="T8" fmla="*/ 0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0"/>
                  </a:moveTo>
                  <a:lnTo>
                    <a:pt x="2" y="8"/>
                  </a:lnTo>
                  <a:lnTo>
                    <a:pt x="4" y="0"/>
                  </a:lnTo>
                  <a:lnTo>
                    <a:pt x="2"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5" name="Freeform 17"/>
            <p:cNvSpPr>
              <a:spLocks/>
            </p:cNvSpPr>
            <p:nvPr/>
          </p:nvSpPr>
          <p:spPr bwMode="auto">
            <a:xfrm>
              <a:off x="5469" y="2484"/>
              <a:ext cx="39" cy="80"/>
            </a:xfrm>
            <a:custGeom>
              <a:avLst/>
              <a:gdLst>
                <a:gd name="T0" fmla="*/ 0 w 33"/>
                <a:gd name="T1" fmla="*/ 0 h 67"/>
                <a:gd name="T2" fmla="*/ 148 w 33"/>
                <a:gd name="T3" fmla="*/ 677 h 67"/>
                <a:gd name="T4" fmla="*/ 290 w 33"/>
                <a:gd name="T5" fmla="*/ 0 h 67"/>
                <a:gd name="T6" fmla="*/ 148 w 33"/>
                <a:gd name="T7" fmla="*/ 0 h 67"/>
                <a:gd name="T8" fmla="*/ 0 w 33"/>
                <a:gd name="T9" fmla="*/ 0 h 67"/>
                <a:gd name="T10" fmla="*/ 0 60000 65536"/>
                <a:gd name="T11" fmla="*/ 0 60000 65536"/>
                <a:gd name="T12" fmla="*/ 0 60000 65536"/>
                <a:gd name="T13" fmla="*/ 0 60000 65536"/>
                <a:gd name="T14" fmla="*/ 0 60000 65536"/>
                <a:gd name="T15" fmla="*/ 0 w 33"/>
                <a:gd name="T16" fmla="*/ 0 h 67"/>
                <a:gd name="T17" fmla="*/ 33 w 33"/>
                <a:gd name="T18" fmla="*/ 67 h 67"/>
              </a:gdLst>
              <a:ahLst/>
              <a:cxnLst>
                <a:cxn ang="T10">
                  <a:pos x="T0" y="T1"/>
                </a:cxn>
                <a:cxn ang="T11">
                  <a:pos x="T2" y="T3"/>
                </a:cxn>
                <a:cxn ang="T12">
                  <a:pos x="T4" y="T5"/>
                </a:cxn>
                <a:cxn ang="T13">
                  <a:pos x="T6" y="T7"/>
                </a:cxn>
                <a:cxn ang="T14">
                  <a:pos x="T8" y="T9"/>
                </a:cxn>
              </a:cxnLst>
              <a:rect l="T15" t="T16" r="T17" b="T18"/>
              <a:pathLst>
                <a:path w="33" h="67">
                  <a:moveTo>
                    <a:pt x="0" y="0"/>
                  </a:moveTo>
                  <a:lnTo>
                    <a:pt x="17" y="67"/>
                  </a:lnTo>
                  <a:lnTo>
                    <a:pt x="33" y="0"/>
                  </a:lnTo>
                  <a:lnTo>
                    <a:pt x="17"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4596" name="Line 18"/>
            <p:cNvSpPr>
              <a:spLocks noChangeShapeType="1"/>
            </p:cNvSpPr>
            <p:nvPr/>
          </p:nvSpPr>
          <p:spPr bwMode="auto">
            <a:xfrm flipV="1">
              <a:off x="5489" y="2444"/>
              <a:ext cx="1"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Rectangle 19"/>
            <p:cNvSpPr>
              <a:spLocks noChangeArrowheads="1"/>
            </p:cNvSpPr>
            <p:nvPr/>
          </p:nvSpPr>
          <p:spPr bwMode="auto">
            <a:xfrm>
              <a:off x="3387" y="2304"/>
              <a:ext cx="53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Aluminum</a:t>
              </a:r>
              <a:endParaRPr kumimoji="0" lang="en-CA" sz="3600"/>
            </a:p>
          </p:txBody>
        </p:sp>
        <p:sp>
          <p:nvSpPr>
            <p:cNvPr id="24598" name="Rectangle 20"/>
            <p:cNvSpPr>
              <a:spLocks noChangeArrowheads="1"/>
            </p:cNvSpPr>
            <p:nvPr/>
          </p:nvSpPr>
          <p:spPr bwMode="auto">
            <a:xfrm>
              <a:off x="4408" y="2304"/>
              <a:ext cx="36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Acrylic</a:t>
              </a:r>
              <a:endParaRPr kumimoji="0" lang="en-CA" sz="3600"/>
            </a:p>
          </p:txBody>
        </p:sp>
        <p:sp>
          <p:nvSpPr>
            <p:cNvPr id="24599" name="Rectangle 21"/>
            <p:cNvSpPr>
              <a:spLocks noChangeArrowheads="1"/>
            </p:cNvSpPr>
            <p:nvPr/>
          </p:nvSpPr>
          <p:spPr bwMode="auto">
            <a:xfrm>
              <a:off x="5390" y="2304"/>
              <a:ext cx="28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Label</a:t>
              </a:r>
              <a:endParaRPr kumimoji="0" lang="en-CA" sz="3600"/>
            </a:p>
          </p:txBody>
        </p:sp>
        <p:sp>
          <p:nvSpPr>
            <p:cNvPr id="24600" name="Rectangle 22"/>
            <p:cNvSpPr>
              <a:spLocks noChangeArrowheads="1"/>
            </p:cNvSpPr>
            <p:nvPr/>
          </p:nvSpPr>
          <p:spPr bwMode="auto">
            <a:xfrm>
              <a:off x="4025" y="3294"/>
              <a:ext cx="70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Sans L" charset="0"/>
                </a:rPr>
                <a:t> Cross-section</a:t>
              </a:r>
              <a:endParaRPr kumimoji="0" lang="en-CA" sz="3600"/>
            </a:p>
          </p:txBody>
        </p:sp>
        <p:sp>
          <p:nvSpPr>
            <p:cNvPr id="24601" name="Rectangle 23"/>
            <p:cNvSpPr>
              <a:spLocks noChangeArrowheads="1"/>
            </p:cNvSpPr>
            <p:nvPr/>
          </p:nvSpPr>
          <p:spPr bwMode="auto">
            <a:xfrm>
              <a:off x="4064" y="2973"/>
              <a:ext cx="146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kumimoji="0" lang="en-CA" sz="1600" dirty="0">
                  <a:solidFill>
                    <a:srgbClr val="000000"/>
                  </a:solidFill>
                  <a:latin typeface="Nimbus Roman No9 L" pitchFamily="16" charset="0"/>
                </a:rPr>
                <a:t>Polycarbonate plastic</a:t>
              </a:r>
              <a:endParaRPr kumimoji="0" lang="en-CA" sz="3600" dirty="0"/>
            </a:p>
          </p:txBody>
        </p:sp>
        <p:sp>
          <p:nvSpPr>
            <p:cNvPr id="24602" name="Freeform 24"/>
            <p:cNvSpPr>
              <a:spLocks/>
            </p:cNvSpPr>
            <p:nvPr/>
          </p:nvSpPr>
          <p:spPr bwMode="auto">
            <a:xfrm>
              <a:off x="3308" y="2873"/>
              <a:ext cx="39" cy="81"/>
            </a:xfrm>
            <a:custGeom>
              <a:avLst/>
              <a:gdLst>
                <a:gd name="T0" fmla="*/ 2147483647 w 4"/>
                <a:gd name="T1" fmla="*/ 2147483647 h 8"/>
                <a:gd name="T2" fmla="*/ 2147483647 w 4"/>
                <a:gd name="T3" fmla="*/ 0 h 8"/>
                <a:gd name="T4" fmla="*/ 0 w 4"/>
                <a:gd name="T5" fmla="*/ 2147483647 h 8"/>
                <a:gd name="T6" fmla="*/ 2147483647 w 4"/>
                <a:gd name="T7" fmla="*/ 2147483647 h 8"/>
                <a:gd name="T8" fmla="*/ 2147483647 w 4"/>
                <a:gd name="T9" fmla="*/ 2147483647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8"/>
                  </a:moveTo>
                  <a:lnTo>
                    <a:pt x="2" y="0"/>
                  </a:lnTo>
                  <a:lnTo>
                    <a:pt x="0" y="8"/>
                  </a:lnTo>
                  <a:lnTo>
                    <a:pt x="2" y="8"/>
                  </a:lnTo>
                  <a:lnTo>
                    <a:pt x="4" y="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3" name="Freeform 25"/>
            <p:cNvSpPr>
              <a:spLocks/>
            </p:cNvSpPr>
            <p:nvPr/>
          </p:nvSpPr>
          <p:spPr bwMode="auto">
            <a:xfrm>
              <a:off x="3308" y="2873"/>
              <a:ext cx="39" cy="81"/>
            </a:xfrm>
            <a:custGeom>
              <a:avLst/>
              <a:gdLst>
                <a:gd name="T0" fmla="*/ 206 w 34"/>
                <a:gd name="T1" fmla="*/ 655 h 68"/>
                <a:gd name="T2" fmla="*/ 104 w 34"/>
                <a:gd name="T3" fmla="*/ 0 h 68"/>
                <a:gd name="T4" fmla="*/ 0 w 34"/>
                <a:gd name="T5" fmla="*/ 655 h 68"/>
                <a:gd name="T6" fmla="*/ 104 w 34"/>
                <a:gd name="T7" fmla="*/ 655 h 68"/>
                <a:gd name="T8" fmla="*/ 206 w 34"/>
                <a:gd name="T9" fmla="*/ 655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34" y="68"/>
                  </a:moveTo>
                  <a:lnTo>
                    <a:pt x="17" y="0"/>
                  </a:lnTo>
                  <a:lnTo>
                    <a:pt x="0" y="68"/>
                  </a:lnTo>
                  <a:lnTo>
                    <a:pt x="17" y="68"/>
                  </a:lnTo>
                  <a:lnTo>
                    <a:pt x="34" y="68"/>
                  </a:lnTo>
                  <a:close/>
                </a:path>
              </a:pathLst>
            </a:custGeom>
            <a:solidFill>
              <a:srgbClr val="000000"/>
            </a:solidFill>
            <a:ln w="0">
              <a:solidFill>
                <a:srgbClr val="000000"/>
              </a:solidFill>
              <a:prstDash val="solid"/>
              <a:round/>
              <a:headEnd/>
              <a:tailEnd/>
            </a:ln>
          </p:spPr>
          <p:txBody>
            <a:bodyPr/>
            <a:lstStyle/>
            <a:p>
              <a:endParaRPr lang="en-US"/>
            </a:p>
          </p:txBody>
        </p:sp>
        <p:sp>
          <p:nvSpPr>
            <p:cNvPr id="24604" name="Line 26"/>
            <p:cNvSpPr>
              <a:spLocks noChangeShapeType="1"/>
            </p:cNvSpPr>
            <p:nvPr/>
          </p:nvSpPr>
          <p:spPr bwMode="auto">
            <a:xfrm>
              <a:off x="3327" y="2954"/>
              <a:ext cx="1" cy="3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Freeform 27"/>
            <p:cNvSpPr>
              <a:spLocks/>
            </p:cNvSpPr>
            <p:nvPr/>
          </p:nvSpPr>
          <p:spPr bwMode="auto">
            <a:xfrm>
              <a:off x="3691" y="2814"/>
              <a:ext cx="40" cy="79"/>
            </a:xfrm>
            <a:custGeom>
              <a:avLst/>
              <a:gdLst>
                <a:gd name="T0" fmla="*/ 2147483647 w 4"/>
                <a:gd name="T1" fmla="*/ 2147483647 h 8"/>
                <a:gd name="T2" fmla="*/ 2147483647 w 4"/>
                <a:gd name="T3" fmla="*/ 0 h 8"/>
                <a:gd name="T4" fmla="*/ 0 w 4"/>
                <a:gd name="T5" fmla="*/ 2147483647 h 8"/>
                <a:gd name="T6" fmla="*/ 2147483647 w 4"/>
                <a:gd name="T7" fmla="*/ 2147483647 h 8"/>
                <a:gd name="T8" fmla="*/ 2147483647 w 4"/>
                <a:gd name="T9" fmla="*/ 2147483647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8"/>
                  </a:moveTo>
                  <a:lnTo>
                    <a:pt x="2" y="0"/>
                  </a:lnTo>
                  <a:lnTo>
                    <a:pt x="0" y="8"/>
                  </a:lnTo>
                  <a:lnTo>
                    <a:pt x="2" y="8"/>
                  </a:lnTo>
                  <a:lnTo>
                    <a:pt x="4" y="8"/>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6" name="Freeform 28"/>
            <p:cNvSpPr>
              <a:spLocks/>
            </p:cNvSpPr>
            <p:nvPr/>
          </p:nvSpPr>
          <p:spPr bwMode="auto">
            <a:xfrm>
              <a:off x="3691" y="2814"/>
              <a:ext cx="40" cy="79"/>
            </a:xfrm>
            <a:custGeom>
              <a:avLst/>
              <a:gdLst>
                <a:gd name="T0" fmla="*/ 280 w 34"/>
                <a:gd name="T1" fmla="*/ 570 h 67"/>
                <a:gd name="T2" fmla="*/ 144 w 34"/>
                <a:gd name="T3" fmla="*/ 0 h 67"/>
                <a:gd name="T4" fmla="*/ 0 w 34"/>
                <a:gd name="T5" fmla="*/ 570 h 67"/>
                <a:gd name="T6" fmla="*/ 144 w 34"/>
                <a:gd name="T7" fmla="*/ 570 h 67"/>
                <a:gd name="T8" fmla="*/ 280 w 34"/>
                <a:gd name="T9" fmla="*/ 570 h 67"/>
                <a:gd name="T10" fmla="*/ 0 60000 65536"/>
                <a:gd name="T11" fmla="*/ 0 60000 65536"/>
                <a:gd name="T12" fmla="*/ 0 60000 65536"/>
                <a:gd name="T13" fmla="*/ 0 60000 65536"/>
                <a:gd name="T14" fmla="*/ 0 60000 65536"/>
                <a:gd name="T15" fmla="*/ 0 w 34"/>
                <a:gd name="T16" fmla="*/ 0 h 67"/>
                <a:gd name="T17" fmla="*/ 34 w 34"/>
                <a:gd name="T18" fmla="*/ 67 h 67"/>
              </a:gdLst>
              <a:ahLst/>
              <a:cxnLst>
                <a:cxn ang="T10">
                  <a:pos x="T0" y="T1"/>
                </a:cxn>
                <a:cxn ang="T11">
                  <a:pos x="T2" y="T3"/>
                </a:cxn>
                <a:cxn ang="T12">
                  <a:pos x="T4" y="T5"/>
                </a:cxn>
                <a:cxn ang="T13">
                  <a:pos x="T6" y="T7"/>
                </a:cxn>
                <a:cxn ang="T14">
                  <a:pos x="T8" y="T9"/>
                </a:cxn>
              </a:cxnLst>
              <a:rect l="T15" t="T16" r="T17" b="T18"/>
              <a:pathLst>
                <a:path w="34" h="67">
                  <a:moveTo>
                    <a:pt x="34" y="67"/>
                  </a:moveTo>
                  <a:lnTo>
                    <a:pt x="17" y="0"/>
                  </a:lnTo>
                  <a:lnTo>
                    <a:pt x="0" y="67"/>
                  </a:lnTo>
                  <a:lnTo>
                    <a:pt x="17" y="67"/>
                  </a:lnTo>
                  <a:lnTo>
                    <a:pt x="34" y="67"/>
                  </a:lnTo>
                  <a:close/>
                </a:path>
              </a:pathLst>
            </a:custGeom>
            <a:solidFill>
              <a:srgbClr val="000000"/>
            </a:solidFill>
            <a:ln w="0">
              <a:solidFill>
                <a:srgbClr val="000000"/>
              </a:solidFill>
              <a:prstDash val="solid"/>
              <a:round/>
              <a:headEnd/>
              <a:tailEnd/>
            </a:ln>
          </p:spPr>
          <p:txBody>
            <a:bodyPr/>
            <a:lstStyle/>
            <a:p>
              <a:endParaRPr lang="en-US"/>
            </a:p>
          </p:txBody>
        </p:sp>
        <p:sp>
          <p:nvSpPr>
            <p:cNvPr id="24607" name="Line 29"/>
            <p:cNvSpPr>
              <a:spLocks noChangeShapeType="1"/>
            </p:cNvSpPr>
            <p:nvPr/>
          </p:nvSpPr>
          <p:spPr bwMode="auto">
            <a:xfrm>
              <a:off x="3711" y="2893"/>
              <a:ext cx="1" cy="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8" name="Rectangle 30"/>
            <p:cNvSpPr>
              <a:spLocks noChangeArrowheads="1"/>
            </p:cNvSpPr>
            <p:nvPr/>
          </p:nvSpPr>
          <p:spPr bwMode="auto">
            <a:xfrm>
              <a:off x="3278" y="3003"/>
              <a:ext cx="13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Pit</a:t>
              </a:r>
              <a:endParaRPr kumimoji="0" lang="en-CA" sz="3600"/>
            </a:p>
          </p:txBody>
        </p:sp>
        <p:sp>
          <p:nvSpPr>
            <p:cNvPr id="24609" name="Rectangle 31"/>
            <p:cNvSpPr>
              <a:spLocks noChangeArrowheads="1"/>
            </p:cNvSpPr>
            <p:nvPr/>
          </p:nvSpPr>
          <p:spPr bwMode="auto">
            <a:xfrm>
              <a:off x="3622" y="3003"/>
              <a:ext cx="252"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Land</a:t>
              </a:r>
              <a:endParaRPr kumimoji="0" lang="en-CA" sz="3600"/>
            </a:p>
          </p:txBody>
        </p:sp>
      </p:grpSp>
      <p:grpSp>
        <p:nvGrpSpPr>
          <p:cNvPr id="24582" name="Group 3"/>
          <p:cNvGrpSpPr>
            <a:grpSpLocks/>
          </p:cNvGrpSpPr>
          <p:nvPr/>
        </p:nvGrpSpPr>
        <p:grpSpPr bwMode="auto">
          <a:xfrm>
            <a:off x="500063" y="995363"/>
            <a:ext cx="3629025" cy="3233737"/>
            <a:chOff x="912" y="1056"/>
            <a:chExt cx="3456" cy="2980"/>
          </a:xfrm>
        </p:grpSpPr>
        <p:pic>
          <p:nvPicPr>
            <p:cNvPr id="245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1056"/>
              <a:ext cx="3456" cy="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
          <p:nvSpPr>
            <p:cNvPr id="24584" name="Rectangle 5"/>
            <p:cNvSpPr>
              <a:spLocks noChangeArrowheads="1"/>
            </p:cNvSpPr>
            <p:nvPr/>
          </p:nvSpPr>
          <p:spPr bwMode="auto">
            <a:xfrm>
              <a:off x="1200" y="3840"/>
              <a:ext cx="720"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381000" y="762000"/>
            <a:ext cx="3822700" cy="4019550"/>
          </a:xfrm>
        </p:spPr>
        <p:txBody>
          <a:bodyPr/>
          <a:lstStyle/>
          <a:p>
            <a:pPr lvl="1" eaLnBrk="1" hangingPunct="1">
              <a:spcBef>
                <a:spcPct val="0"/>
              </a:spcBef>
            </a:pPr>
            <a:r>
              <a:rPr lang="en-GB" altLang="zh-TW" sz="2300" dirty="0" smtClean="0"/>
              <a:t>The intensity of the reflected light of the </a:t>
            </a:r>
            <a:r>
              <a:rPr lang="en-GB" altLang="zh-TW" sz="2300" b="1" dirty="0" smtClean="0"/>
              <a:t>laser</a:t>
            </a:r>
            <a:r>
              <a:rPr lang="en-GB" altLang="zh-TW" sz="2300" dirty="0" smtClean="0"/>
              <a:t> changes as it encounters a transition from a pit to a </a:t>
            </a:r>
            <a:r>
              <a:rPr lang="en-GB" altLang="zh-TW" sz="2300" b="1" i="1" dirty="0" smtClean="0">
                <a:solidFill>
                  <a:srgbClr val="3333FF"/>
                </a:solidFill>
              </a:rPr>
              <a:t>land </a:t>
            </a:r>
            <a:r>
              <a:rPr lang="en-GB" altLang="zh-TW" sz="2300" dirty="0" smtClean="0"/>
              <a:t>(light cancels out each other)</a:t>
            </a:r>
          </a:p>
          <a:p>
            <a:pPr lvl="1" eaLnBrk="1" hangingPunct="1">
              <a:spcBef>
                <a:spcPct val="0"/>
              </a:spcBef>
            </a:pPr>
            <a:r>
              <a:rPr lang="en-GB" altLang="zh-TW" sz="2300" dirty="0" smtClean="0"/>
              <a:t>Dark spot represents a 1, bright spot represents a 0)</a:t>
            </a:r>
          </a:p>
          <a:p>
            <a:pPr lvl="1" eaLnBrk="1" hangingPunct="1">
              <a:spcBef>
                <a:spcPct val="0"/>
              </a:spcBef>
            </a:pPr>
            <a:r>
              <a:rPr lang="en-GB" altLang="zh-TW" sz="2300" dirty="0" smtClean="0"/>
              <a:t>In practice, a more complex encoding scheme for representation. Each byte is represented by a 14-bit code  for error detection capability. </a:t>
            </a:r>
          </a:p>
        </p:txBody>
      </p:sp>
      <p:grpSp>
        <p:nvGrpSpPr>
          <p:cNvPr id="25603" name="Group 4"/>
          <p:cNvGrpSpPr>
            <a:grpSpLocks/>
          </p:cNvGrpSpPr>
          <p:nvPr/>
        </p:nvGrpSpPr>
        <p:grpSpPr bwMode="auto">
          <a:xfrm>
            <a:off x="3670300" y="949325"/>
            <a:ext cx="5283200" cy="4551363"/>
            <a:chOff x="2160" y="1152"/>
            <a:chExt cx="3526" cy="2580"/>
          </a:xfrm>
        </p:grpSpPr>
        <p:sp>
          <p:nvSpPr>
            <p:cNvPr id="25606" name="Line 5"/>
            <p:cNvSpPr>
              <a:spLocks noChangeShapeType="1"/>
            </p:cNvSpPr>
            <p:nvPr/>
          </p:nvSpPr>
          <p:spPr bwMode="auto">
            <a:xfrm>
              <a:off x="2622" y="116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Freeform 6"/>
            <p:cNvSpPr>
              <a:spLocks/>
            </p:cNvSpPr>
            <p:nvPr/>
          </p:nvSpPr>
          <p:spPr bwMode="auto">
            <a:xfrm>
              <a:off x="2732" y="2441"/>
              <a:ext cx="27" cy="67"/>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1"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08" name="Freeform 7"/>
            <p:cNvSpPr>
              <a:spLocks/>
            </p:cNvSpPr>
            <p:nvPr/>
          </p:nvSpPr>
          <p:spPr bwMode="auto">
            <a:xfrm>
              <a:off x="2732" y="2441"/>
              <a:ext cx="27" cy="67"/>
            </a:xfrm>
            <a:custGeom>
              <a:avLst/>
              <a:gdLst>
                <a:gd name="T0" fmla="*/ 0 w 25"/>
                <a:gd name="T1" fmla="*/ 0 h 67"/>
                <a:gd name="T2" fmla="*/ 67 w 25"/>
                <a:gd name="T3" fmla="*/ 67 h 67"/>
                <a:gd name="T4" fmla="*/ 67 w 25"/>
                <a:gd name="T5" fmla="*/ 0 h 67"/>
                <a:gd name="T6" fmla="*/ 23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8"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5609" name="Freeform 8"/>
            <p:cNvSpPr>
              <a:spLocks/>
            </p:cNvSpPr>
            <p:nvPr/>
          </p:nvSpPr>
          <p:spPr bwMode="auto">
            <a:xfrm>
              <a:off x="2243" y="1295"/>
              <a:ext cx="498" cy="1222"/>
            </a:xfrm>
            <a:custGeom>
              <a:avLst/>
              <a:gdLst>
                <a:gd name="T0" fmla="*/ 2147483647 w 54"/>
                <a:gd name="T1" fmla="*/ 2147483647 h 145"/>
                <a:gd name="T2" fmla="*/ 2147483647 w 54"/>
                <a:gd name="T3" fmla="*/ 0 h 145"/>
                <a:gd name="T4" fmla="*/ 0 w 54"/>
                <a:gd name="T5" fmla="*/ 2147483647 h 145"/>
                <a:gd name="T6" fmla="*/ 0 60000 65536"/>
                <a:gd name="T7" fmla="*/ 0 60000 65536"/>
                <a:gd name="T8" fmla="*/ 0 60000 65536"/>
                <a:gd name="T9" fmla="*/ 0 w 54"/>
                <a:gd name="T10" fmla="*/ 0 h 145"/>
                <a:gd name="T11" fmla="*/ 54 w 54"/>
                <a:gd name="T12" fmla="*/ 145 h 145"/>
              </a:gdLst>
              <a:ahLst/>
              <a:cxnLst>
                <a:cxn ang="T6">
                  <a:pos x="T0" y="T1"/>
                </a:cxn>
                <a:cxn ang="T7">
                  <a:pos x="T2" y="T3"/>
                </a:cxn>
                <a:cxn ang="T8">
                  <a:pos x="T4" y="T5"/>
                </a:cxn>
              </a:cxnLst>
              <a:rect l="T9" t="T10" r="T11" b="T12"/>
              <a:pathLst>
                <a:path w="54" h="145">
                  <a:moveTo>
                    <a:pt x="54" y="136"/>
                  </a:moveTo>
                  <a:lnTo>
                    <a:pt x="25" y="0"/>
                  </a:lnTo>
                  <a:lnTo>
                    <a:pt x="0" y="14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0" name="Freeform 9"/>
            <p:cNvSpPr>
              <a:spLocks/>
            </p:cNvSpPr>
            <p:nvPr/>
          </p:nvSpPr>
          <p:spPr bwMode="auto">
            <a:xfrm>
              <a:off x="2805" y="2441"/>
              <a:ext cx="28" cy="67"/>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1" name="Freeform 10"/>
            <p:cNvSpPr>
              <a:spLocks/>
            </p:cNvSpPr>
            <p:nvPr/>
          </p:nvSpPr>
          <p:spPr bwMode="auto">
            <a:xfrm>
              <a:off x="2805" y="2441"/>
              <a:ext cx="28" cy="67"/>
            </a:xfrm>
            <a:custGeom>
              <a:avLst/>
              <a:gdLst>
                <a:gd name="T0" fmla="*/ 0 w 25"/>
                <a:gd name="T1" fmla="*/ 0 h 67"/>
                <a:gd name="T2" fmla="*/ 108 w 25"/>
                <a:gd name="T3" fmla="*/ 67 h 67"/>
                <a:gd name="T4" fmla="*/ 108 w 25"/>
                <a:gd name="T5" fmla="*/ 0 h 67"/>
                <a:gd name="T6" fmla="*/ 75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7"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5612" name="Freeform 11"/>
            <p:cNvSpPr>
              <a:spLocks/>
            </p:cNvSpPr>
            <p:nvPr/>
          </p:nvSpPr>
          <p:spPr bwMode="auto">
            <a:xfrm>
              <a:off x="2317" y="1295"/>
              <a:ext cx="507" cy="1222"/>
            </a:xfrm>
            <a:custGeom>
              <a:avLst/>
              <a:gdLst>
                <a:gd name="T0" fmla="*/ 2147483647 w 55"/>
                <a:gd name="T1" fmla="*/ 2147483647 h 145"/>
                <a:gd name="T2" fmla="*/ 2147483647 w 55"/>
                <a:gd name="T3" fmla="*/ 0 h 145"/>
                <a:gd name="T4" fmla="*/ 0 w 55"/>
                <a:gd name="T5" fmla="*/ 2147483647 h 145"/>
                <a:gd name="T6" fmla="*/ 0 60000 65536"/>
                <a:gd name="T7" fmla="*/ 0 60000 65536"/>
                <a:gd name="T8" fmla="*/ 0 60000 65536"/>
                <a:gd name="T9" fmla="*/ 0 w 55"/>
                <a:gd name="T10" fmla="*/ 0 h 145"/>
                <a:gd name="T11" fmla="*/ 55 w 55"/>
                <a:gd name="T12" fmla="*/ 145 h 145"/>
              </a:gdLst>
              <a:ahLst/>
              <a:cxnLst>
                <a:cxn ang="T6">
                  <a:pos x="T0" y="T1"/>
                </a:cxn>
                <a:cxn ang="T7">
                  <a:pos x="T2" y="T3"/>
                </a:cxn>
                <a:cxn ang="T8">
                  <a:pos x="T4" y="T5"/>
                </a:cxn>
              </a:cxnLst>
              <a:rect l="T9" t="T10" r="T11" b="T12"/>
              <a:pathLst>
                <a:path w="55" h="145">
                  <a:moveTo>
                    <a:pt x="55" y="136"/>
                  </a:moveTo>
                  <a:lnTo>
                    <a:pt x="25" y="0"/>
                  </a:lnTo>
                  <a:lnTo>
                    <a:pt x="0" y="14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3" name="Freeform 12"/>
            <p:cNvSpPr>
              <a:spLocks/>
            </p:cNvSpPr>
            <p:nvPr/>
          </p:nvSpPr>
          <p:spPr bwMode="auto">
            <a:xfrm>
              <a:off x="2880" y="2441"/>
              <a:ext cx="27" cy="67"/>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4" name="Freeform 13"/>
            <p:cNvSpPr>
              <a:spLocks/>
            </p:cNvSpPr>
            <p:nvPr/>
          </p:nvSpPr>
          <p:spPr bwMode="auto">
            <a:xfrm>
              <a:off x="2880" y="2441"/>
              <a:ext cx="27" cy="67"/>
            </a:xfrm>
            <a:custGeom>
              <a:avLst/>
              <a:gdLst>
                <a:gd name="T0" fmla="*/ 0 w 25"/>
                <a:gd name="T1" fmla="*/ 0 h 67"/>
                <a:gd name="T2" fmla="*/ 67 w 25"/>
                <a:gd name="T3" fmla="*/ 67 h 67"/>
                <a:gd name="T4" fmla="*/ 67 w 25"/>
                <a:gd name="T5" fmla="*/ 0 h 67"/>
                <a:gd name="T6" fmla="*/ 42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6"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5615" name="Freeform 14"/>
            <p:cNvSpPr>
              <a:spLocks/>
            </p:cNvSpPr>
            <p:nvPr/>
          </p:nvSpPr>
          <p:spPr bwMode="auto">
            <a:xfrm>
              <a:off x="2391" y="1287"/>
              <a:ext cx="506" cy="1221"/>
            </a:xfrm>
            <a:custGeom>
              <a:avLst/>
              <a:gdLst>
                <a:gd name="T0" fmla="*/ 2147483647 w 55"/>
                <a:gd name="T1" fmla="*/ 2147483647 h 145"/>
                <a:gd name="T2" fmla="*/ 2147483647 w 55"/>
                <a:gd name="T3" fmla="*/ 0 h 145"/>
                <a:gd name="T4" fmla="*/ 0 w 55"/>
                <a:gd name="T5" fmla="*/ 2147483647 h 145"/>
                <a:gd name="T6" fmla="*/ 0 60000 65536"/>
                <a:gd name="T7" fmla="*/ 0 60000 65536"/>
                <a:gd name="T8" fmla="*/ 0 60000 65536"/>
                <a:gd name="T9" fmla="*/ 0 w 55"/>
                <a:gd name="T10" fmla="*/ 0 h 145"/>
                <a:gd name="T11" fmla="*/ 55 w 55"/>
                <a:gd name="T12" fmla="*/ 145 h 145"/>
              </a:gdLst>
              <a:ahLst/>
              <a:cxnLst>
                <a:cxn ang="T6">
                  <a:pos x="T0" y="T1"/>
                </a:cxn>
                <a:cxn ang="T7">
                  <a:pos x="T2" y="T3"/>
                </a:cxn>
                <a:cxn ang="T8">
                  <a:pos x="T4" y="T5"/>
                </a:cxn>
              </a:cxnLst>
              <a:rect l="T9" t="T10" r="T11" b="T12"/>
              <a:pathLst>
                <a:path w="55" h="145">
                  <a:moveTo>
                    <a:pt x="55" y="137"/>
                  </a:moveTo>
                  <a:lnTo>
                    <a:pt x="24" y="0"/>
                  </a:lnTo>
                  <a:lnTo>
                    <a:pt x="0" y="14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6" name="Freeform 15"/>
            <p:cNvSpPr>
              <a:spLocks/>
            </p:cNvSpPr>
            <p:nvPr/>
          </p:nvSpPr>
          <p:spPr bwMode="auto">
            <a:xfrm>
              <a:off x="2953" y="2441"/>
              <a:ext cx="27" cy="67"/>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7" name="Freeform 16"/>
            <p:cNvSpPr>
              <a:spLocks/>
            </p:cNvSpPr>
            <p:nvPr/>
          </p:nvSpPr>
          <p:spPr bwMode="auto">
            <a:xfrm>
              <a:off x="2953" y="2441"/>
              <a:ext cx="27" cy="67"/>
            </a:xfrm>
            <a:custGeom>
              <a:avLst/>
              <a:gdLst>
                <a:gd name="T0" fmla="*/ 0 w 25"/>
                <a:gd name="T1" fmla="*/ 0 h 67"/>
                <a:gd name="T2" fmla="*/ 67 w 25"/>
                <a:gd name="T3" fmla="*/ 67 h 67"/>
                <a:gd name="T4" fmla="*/ 67 w 25"/>
                <a:gd name="T5" fmla="*/ 0 h 67"/>
                <a:gd name="T6" fmla="*/ 45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7"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5618" name="Freeform 17"/>
            <p:cNvSpPr>
              <a:spLocks/>
            </p:cNvSpPr>
            <p:nvPr/>
          </p:nvSpPr>
          <p:spPr bwMode="auto">
            <a:xfrm>
              <a:off x="2464" y="1295"/>
              <a:ext cx="507" cy="1222"/>
            </a:xfrm>
            <a:custGeom>
              <a:avLst/>
              <a:gdLst>
                <a:gd name="T0" fmla="*/ 2147483647 w 55"/>
                <a:gd name="T1" fmla="*/ 2147483647 h 145"/>
                <a:gd name="T2" fmla="*/ 2147483647 w 55"/>
                <a:gd name="T3" fmla="*/ 0 h 145"/>
                <a:gd name="T4" fmla="*/ 0 w 55"/>
                <a:gd name="T5" fmla="*/ 2147483647 h 145"/>
                <a:gd name="T6" fmla="*/ 0 60000 65536"/>
                <a:gd name="T7" fmla="*/ 0 60000 65536"/>
                <a:gd name="T8" fmla="*/ 0 60000 65536"/>
                <a:gd name="T9" fmla="*/ 0 w 55"/>
                <a:gd name="T10" fmla="*/ 0 h 145"/>
                <a:gd name="T11" fmla="*/ 55 w 55"/>
                <a:gd name="T12" fmla="*/ 145 h 145"/>
              </a:gdLst>
              <a:ahLst/>
              <a:cxnLst>
                <a:cxn ang="T6">
                  <a:pos x="T0" y="T1"/>
                </a:cxn>
                <a:cxn ang="T7">
                  <a:pos x="T2" y="T3"/>
                </a:cxn>
                <a:cxn ang="T8">
                  <a:pos x="T4" y="T5"/>
                </a:cxn>
              </a:cxnLst>
              <a:rect l="T9" t="T10" r="T11" b="T12"/>
              <a:pathLst>
                <a:path w="55" h="145">
                  <a:moveTo>
                    <a:pt x="55" y="136"/>
                  </a:moveTo>
                  <a:lnTo>
                    <a:pt x="25" y="0"/>
                  </a:lnTo>
                  <a:lnTo>
                    <a:pt x="0" y="14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9" name="Rectangle 18"/>
            <p:cNvSpPr>
              <a:spLocks noChangeArrowheads="1"/>
            </p:cNvSpPr>
            <p:nvPr/>
          </p:nvSpPr>
          <p:spPr bwMode="auto">
            <a:xfrm>
              <a:off x="2160" y="2525"/>
              <a:ext cx="378" cy="20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20" name="Rectangle 19"/>
            <p:cNvSpPr>
              <a:spLocks noChangeArrowheads="1"/>
            </p:cNvSpPr>
            <p:nvPr/>
          </p:nvSpPr>
          <p:spPr bwMode="auto">
            <a:xfrm>
              <a:off x="2686" y="2525"/>
              <a:ext cx="377" cy="20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21" name="Rectangle 20"/>
            <p:cNvSpPr>
              <a:spLocks noChangeArrowheads="1"/>
            </p:cNvSpPr>
            <p:nvPr/>
          </p:nvSpPr>
          <p:spPr bwMode="auto">
            <a:xfrm>
              <a:off x="2234" y="2584"/>
              <a:ext cx="379"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Source</a:t>
              </a:r>
              <a:endParaRPr kumimoji="0" lang="en-CA" sz="3200"/>
            </a:p>
          </p:txBody>
        </p:sp>
        <p:sp>
          <p:nvSpPr>
            <p:cNvPr id="25622" name="Rectangle 21"/>
            <p:cNvSpPr>
              <a:spLocks noChangeArrowheads="1"/>
            </p:cNvSpPr>
            <p:nvPr/>
          </p:nvSpPr>
          <p:spPr bwMode="auto">
            <a:xfrm>
              <a:off x="2732" y="2584"/>
              <a:ext cx="451"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Detector</a:t>
              </a:r>
              <a:endParaRPr kumimoji="0" lang="en-CA" sz="3200"/>
            </a:p>
          </p:txBody>
        </p:sp>
        <p:sp>
          <p:nvSpPr>
            <p:cNvPr id="25623" name="Line 22"/>
            <p:cNvSpPr>
              <a:spLocks noChangeShapeType="1"/>
            </p:cNvSpPr>
            <p:nvPr/>
          </p:nvSpPr>
          <p:spPr bwMode="auto">
            <a:xfrm>
              <a:off x="3773" y="1160"/>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Freeform 23"/>
            <p:cNvSpPr>
              <a:spLocks/>
            </p:cNvSpPr>
            <p:nvPr/>
          </p:nvSpPr>
          <p:spPr bwMode="auto">
            <a:xfrm>
              <a:off x="3773" y="1893"/>
              <a:ext cx="36" cy="68"/>
            </a:xfrm>
            <a:custGeom>
              <a:avLst/>
              <a:gdLst>
                <a:gd name="T0" fmla="*/ 0 w 4"/>
                <a:gd name="T1" fmla="*/ 2147483647 h 8"/>
                <a:gd name="T2" fmla="*/ 2147483647 w 4"/>
                <a:gd name="T3" fmla="*/ 2147483647 h 8"/>
                <a:gd name="T4" fmla="*/ 2147483647 w 4"/>
                <a:gd name="T5" fmla="*/ 0 h 8"/>
                <a:gd name="T6" fmla="*/ 2147483647 w 4"/>
                <a:gd name="T7" fmla="*/ 0 h 8"/>
                <a:gd name="T8" fmla="*/ 0 w 4"/>
                <a:gd name="T9" fmla="*/ 2147483647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1"/>
                  </a:moveTo>
                  <a:lnTo>
                    <a:pt x="4" y="8"/>
                  </a:lnTo>
                  <a:lnTo>
                    <a:pt x="3" y="0"/>
                  </a:lnTo>
                  <a:lnTo>
                    <a:pt x="2" y="0"/>
                  </a:lnTo>
                  <a:lnTo>
                    <a:pt x="0" y="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25" name="Freeform 24"/>
            <p:cNvSpPr>
              <a:spLocks/>
            </p:cNvSpPr>
            <p:nvPr/>
          </p:nvSpPr>
          <p:spPr bwMode="auto">
            <a:xfrm>
              <a:off x="3773" y="1893"/>
              <a:ext cx="36" cy="68"/>
            </a:xfrm>
            <a:custGeom>
              <a:avLst/>
              <a:gdLst>
                <a:gd name="T0" fmla="*/ 0 w 33"/>
                <a:gd name="T1" fmla="*/ 9 h 68"/>
                <a:gd name="T2" fmla="*/ 104 w 33"/>
                <a:gd name="T3" fmla="*/ 68 h 68"/>
                <a:gd name="T4" fmla="*/ 75 w 33"/>
                <a:gd name="T5" fmla="*/ 0 h 68"/>
                <a:gd name="T6" fmla="*/ 53 w 33"/>
                <a:gd name="T7" fmla="*/ 0 h 68"/>
                <a:gd name="T8" fmla="*/ 0 w 33"/>
                <a:gd name="T9" fmla="*/ 9 h 68"/>
                <a:gd name="T10" fmla="*/ 0 60000 65536"/>
                <a:gd name="T11" fmla="*/ 0 60000 65536"/>
                <a:gd name="T12" fmla="*/ 0 60000 65536"/>
                <a:gd name="T13" fmla="*/ 0 60000 65536"/>
                <a:gd name="T14" fmla="*/ 0 60000 65536"/>
                <a:gd name="T15" fmla="*/ 0 w 33"/>
                <a:gd name="T16" fmla="*/ 0 h 68"/>
                <a:gd name="T17" fmla="*/ 33 w 33"/>
                <a:gd name="T18" fmla="*/ 68 h 68"/>
              </a:gdLst>
              <a:ahLst/>
              <a:cxnLst>
                <a:cxn ang="T10">
                  <a:pos x="T0" y="T1"/>
                </a:cxn>
                <a:cxn ang="T11">
                  <a:pos x="T2" y="T3"/>
                </a:cxn>
                <a:cxn ang="T12">
                  <a:pos x="T4" y="T5"/>
                </a:cxn>
                <a:cxn ang="T13">
                  <a:pos x="T6" y="T7"/>
                </a:cxn>
                <a:cxn ang="T14">
                  <a:pos x="T8" y="T9"/>
                </a:cxn>
              </a:cxnLst>
              <a:rect l="T15" t="T16" r="T17" b="T18"/>
              <a:pathLst>
                <a:path w="33" h="68">
                  <a:moveTo>
                    <a:pt x="0" y="9"/>
                  </a:moveTo>
                  <a:lnTo>
                    <a:pt x="33" y="68"/>
                  </a:lnTo>
                  <a:lnTo>
                    <a:pt x="25" y="0"/>
                  </a:lnTo>
                  <a:lnTo>
                    <a:pt x="17" y="0"/>
                  </a:lnTo>
                  <a:lnTo>
                    <a:pt x="0" y="9"/>
                  </a:lnTo>
                  <a:close/>
                </a:path>
              </a:pathLst>
            </a:custGeom>
            <a:solidFill>
              <a:srgbClr val="000000"/>
            </a:solidFill>
            <a:ln w="0">
              <a:solidFill>
                <a:srgbClr val="000000"/>
              </a:solidFill>
              <a:prstDash val="solid"/>
              <a:round/>
              <a:headEnd/>
              <a:tailEnd/>
            </a:ln>
          </p:spPr>
          <p:txBody>
            <a:bodyPr/>
            <a:lstStyle/>
            <a:p>
              <a:endParaRPr lang="en-US"/>
            </a:p>
          </p:txBody>
        </p:sp>
        <p:sp>
          <p:nvSpPr>
            <p:cNvPr id="25626" name="Freeform 25"/>
            <p:cNvSpPr>
              <a:spLocks/>
            </p:cNvSpPr>
            <p:nvPr/>
          </p:nvSpPr>
          <p:spPr bwMode="auto">
            <a:xfrm>
              <a:off x="3359" y="1295"/>
              <a:ext cx="433" cy="1222"/>
            </a:xfrm>
            <a:custGeom>
              <a:avLst/>
              <a:gdLst>
                <a:gd name="T0" fmla="*/ 2147483647 w 47"/>
                <a:gd name="T1" fmla="*/ 2147483647 h 145"/>
                <a:gd name="T2" fmla="*/ 2147483647 w 47"/>
                <a:gd name="T3" fmla="*/ 0 h 145"/>
                <a:gd name="T4" fmla="*/ 0 w 47"/>
                <a:gd name="T5" fmla="*/ 2147483647 h 145"/>
                <a:gd name="T6" fmla="*/ 0 60000 65536"/>
                <a:gd name="T7" fmla="*/ 0 60000 65536"/>
                <a:gd name="T8" fmla="*/ 0 60000 65536"/>
                <a:gd name="T9" fmla="*/ 0 w 47"/>
                <a:gd name="T10" fmla="*/ 0 h 145"/>
                <a:gd name="T11" fmla="*/ 47 w 47"/>
                <a:gd name="T12" fmla="*/ 145 h 145"/>
              </a:gdLst>
              <a:ahLst/>
              <a:cxnLst>
                <a:cxn ang="T6">
                  <a:pos x="T0" y="T1"/>
                </a:cxn>
                <a:cxn ang="T7">
                  <a:pos x="T2" y="T3"/>
                </a:cxn>
                <a:cxn ang="T8">
                  <a:pos x="T4" y="T5"/>
                </a:cxn>
              </a:cxnLst>
              <a:rect l="T9" t="T10" r="T11" b="T12"/>
              <a:pathLst>
                <a:path w="47" h="145">
                  <a:moveTo>
                    <a:pt x="47" y="71"/>
                  </a:moveTo>
                  <a:lnTo>
                    <a:pt x="29" y="0"/>
                  </a:lnTo>
                  <a:lnTo>
                    <a:pt x="0" y="14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27" name="Freeform 26"/>
            <p:cNvSpPr>
              <a:spLocks/>
            </p:cNvSpPr>
            <p:nvPr/>
          </p:nvSpPr>
          <p:spPr bwMode="auto">
            <a:xfrm>
              <a:off x="3846" y="1893"/>
              <a:ext cx="38" cy="68"/>
            </a:xfrm>
            <a:custGeom>
              <a:avLst/>
              <a:gdLst>
                <a:gd name="T0" fmla="*/ 0 w 4"/>
                <a:gd name="T1" fmla="*/ 2147483647 h 8"/>
                <a:gd name="T2" fmla="*/ 2147483647 w 4"/>
                <a:gd name="T3" fmla="*/ 2147483647 h 8"/>
                <a:gd name="T4" fmla="*/ 2147483647 w 4"/>
                <a:gd name="T5" fmla="*/ 0 h 8"/>
                <a:gd name="T6" fmla="*/ 2147483647 w 4"/>
                <a:gd name="T7" fmla="*/ 0 h 8"/>
                <a:gd name="T8" fmla="*/ 0 w 4"/>
                <a:gd name="T9" fmla="*/ 2147483647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1"/>
                  </a:moveTo>
                  <a:lnTo>
                    <a:pt x="4" y="8"/>
                  </a:lnTo>
                  <a:lnTo>
                    <a:pt x="3" y="0"/>
                  </a:lnTo>
                  <a:lnTo>
                    <a:pt x="2" y="0"/>
                  </a:lnTo>
                  <a:lnTo>
                    <a:pt x="0" y="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28" name="Freeform 27"/>
            <p:cNvSpPr>
              <a:spLocks/>
            </p:cNvSpPr>
            <p:nvPr/>
          </p:nvSpPr>
          <p:spPr bwMode="auto">
            <a:xfrm>
              <a:off x="3846" y="1893"/>
              <a:ext cx="38" cy="68"/>
            </a:xfrm>
            <a:custGeom>
              <a:avLst/>
              <a:gdLst>
                <a:gd name="T0" fmla="*/ 0 w 34"/>
                <a:gd name="T1" fmla="*/ 9 h 68"/>
                <a:gd name="T2" fmla="*/ 145 w 34"/>
                <a:gd name="T3" fmla="*/ 68 h 68"/>
                <a:gd name="T4" fmla="*/ 106 w 34"/>
                <a:gd name="T5" fmla="*/ 0 h 68"/>
                <a:gd name="T6" fmla="*/ 70 w 34"/>
                <a:gd name="T7" fmla="*/ 0 h 68"/>
                <a:gd name="T8" fmla="*/ 0 w 34"/>
                <a:gd name="T9" fmla="*/ 9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0" y="9"/>
                  </a:moveTo>
                  <a:lnTo>
                    <a:pt x="34" y="68"/>
                  </a:lnTo>
                  <a:lnTo>
                    <a:pt x="25" y="0"/>
                  </a:lnTo>
                  <a:lnTo>
                    <a:pt x="17" y="0"/>
                  </a:lnTo>
                  <a:lnTo>
                    <a:pt x="0" y="9"/>
                  </a:lnTo>
                  <a:close/>
                </a:path>
              </a:pathLst>
            </a:custGeom>
            <a:solidFill>
              <a:srgbClr val="000000"/>
            </a:solidFill>
            <a:ln w="0">
              <a:solidFill>
                <a:srgbClr val="000000"/>
              </a:solidFill>
              <a:prstDash val="solid"/>
              <a:round/>
              <a:headEnd/>
              <a:tailEnd/>
            </a:ln>
          </p:spPr>
          <p:txBody>
            <a:bodyPr/>
            <a:lstStyle/>
            <a:p>
              <a:endParaRPr lang="en-US"/>
            </a:p>
          </p:txBody>
        </p:sp>
        <p:sp>
          <p:nvSpPr>
            <p:cNvPr id="25629" name="Freeform 28"/>
            <p:cNvSpPr>
              <a:spLocks/>
            </p:cNvSpPr>
            <p:nvPr/>
          </p:nvSpPr>
          <p:spPr bwMode="auto">
            <a:xfrm>
              <a:off x="3432" y="1295"/>
              <a:ext cx="433" cy="1222"/>
            </a:xfrm>
            <a:custGeom>
              <a:avLst/>
              <a:gdLst>
                <a:gd name="T0" fmla="*/ 2147483647 w 47"/>
                <a:gd name="T1" fmla="*/ 2147483647 h 145"/>
                <a:gd name="T2" fmla="*/ 2147483647 w 47"/>
                <a:gd name="T3" fmla="*/ 0 h 145"/>
                <a:gd name="T4" fmla="*/ 0 w 47"/>
                <a:gd name="T5" fmla="*/ 2147483647 h 145"/>
                <a:gd name="T6" fmla="*/ 0 60000 65536"/>
                <a:gd name="T7" fmla="*/ 0 60000 65536"/>
                <a:gd name="T8" fmla="*/ 0 60000 65536"/>
                <a:gd name="T9" fmla="*/ 0 w 47"/>
                <a:gd name="T10" fmla="*/ 0 h 145"/>
                <a:gd name="T11" fmla="*/ 47 w 47"/>
                <a:gd name="T12" fmla="*/ 145 h 145"/>
              </a:gdLst>
              <a:ahLst/>
              <a:cxnLst>
                <a:cxn ang="T6">
                  <a:pos x="T0" y="T1"/>
                </a:cxn>
                <a:cxn ang="T7">
                  <a:pos x="T2" y="T3"/>
                </a:cxn>
                <a:cxn ang="T8">
                  <a:pos x="T4" y="T5"/>
                </a:cxn>
              </a:cxnLst>
              <a:rect l="T9" t="T10" r="T11" b="T12"/>
              <a:pathLst>
                <a:path w="47" h="145">
                  <a:moveTo>
                    <a:pt x="47" y="71"/>
                  </a:moveTo>
                  <a:lnTo>
                    <a:pt x="29" y="0"/>
                  </a:lnTo>
                  <a:lnTo>
                    <a:pt x="0" y="145"/>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0" name="Freeform 29"/>
            <p:cNvSpPr>
              <a:spLocks/>
            </p:cNvSpPr>
            <p:nvPr/>
          </p:nvSpPr>
          <p:spPr bwMode="auto">
            <a:xfrm>
              <a:off x="3929" y="1893"/>
              <a:ext cx="28" cy="68"/>
            </a:xfrm>
            <a:custGeom>
              <a:avLst/>
              <a:gdLst>
                <a:gd name="T0" fmla="*/ 0 w 3"/>
                <a:gd name="T1" fmla="*/ 2147483647 h 8"/>
                <a:gd name="T2" fmla="*/ 2147483647 w 3"/>
                <a:gd name="T3" fmla="*/ 2147483647 h 8"/>
                <a:gd name="T4" fmla="*/ 2147483647 w 3"/>
                <a:gd name="T5" fmla="*/ 0 h 8"/>
                <a:gd name="T6" fmla="*/ 2147483647 w 3"/>
                <a:gd name="T7" fmla="*/ 0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1"/>
                  </a:moveTo>
                  <a:lnTo>
                    <a:pt x="3" y="8"/>
                  </a:lnTo>
                  <a:lnTo>
                    <a:pt x="3" y="0"/>
                  </a:lnTo>
                  <a:lnTo>
                    <a:pt x="1" y="0"/>
                  </a:lnTo>
                  <a:lnTo>
                    <a:pt x="0" y="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1" name="Freeform 30"/>
            <p:cNvSpPr>
              <a:spLocks/>
            </p:cNvSpPr>
            <p:nvPr/>
          </p:nvSpPr>
          <p:spPr bwMode="auto">
            <a:xfrm>
              <a:off x="3929" y="1893"/>
              <a:ext cx="28" cy="68"/>
            </a:xfrm>
            <a:custGeom>
              <a:avLst/>
              <a:gdLst>
                <a:gd name="T0" fmla="*/ 0 w 25"/>
                <a:gd name="T1" fmla="*/ 9 h 68"/>
                <a:gd name="T2" fmla="*/ 108 w 25"/>
                <a:gd name="T3" fmla="*/ 68 h 68"/>
                <a:gd name="T4" fmla="*/ 108 w 25"/>
                <a:gd name="T5" fmla="*/ 0 h 68"/>
                <a:gd name="T6" fmla="*/ 34 w 25"/>
                <a:gd name="T7" fmla="*/ 0 h 68"/>
                <a:gd name="T8" fmla="*/ 0 w 25"/>
                <a:gd name="T9" fmla="*/ 9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0" y="9"/>
                  </a:moveTo>
                  <a:lnTo>
                    <a:pt x="25" y="68"/>
                  </a:lnTo>
                  <a:lnTo>
                    <a:pt x="25" y="0"/>
                  </a:lnTo>
                  <a:lnTo>
                    <a:pt x="8" y="0"/>
                  </a:lnTo>
                  <a:lnTo>
                    <a:pt x="0" y="9"/>
                  </a:lnTo>
                  <a:close/>
                </a:path>
              </a:pathLst>
            </a:custGeom>
            <a:solidFill>
              <a:srgbClr val="000000"/>
            </a:solidFill>
            <a:ln w="0">
              <a:solidFill>
                <a:srgbClr val="000000"/>
              </a:solidFill>
              <a:prstDash val="solid"/>
              <a:round/>
              <a:headEnd/>
              <a:tailEnd/>
            </a:ln>
          </p:spPr>
          <p:txBody>
            <a:bodyPr/>
            <a:lstStyle/>
            <a:p>
              <a:endParaRPr lang="en-US"/>
            </a:p>
          </p:txBody>
        </p:sp>
        <p:sp>
          <p:nvSpPr>
            <p:cNvPr id="25632" name="Freeform 31"/>
            <p:cNvSpPr>
              <a:spLocks/>
            </p:cNvSpPr>
            <p:nvPr/>
          </p:nvSpPr>
          <p:spPr bwMode="auto">
            <a:xfrm>
              <a:off x="3505" y="1160"/>
              <a:ext cx="433" cy="1357"/>
            </a:xfrm>
            <a:custGeom>
              <a:avLst/>
              <a:gdLst>
                <a:gd name="T0" fmla="*/ 2147483647 w 47"/>
                <a:gd name="T1" fmla="*/ 2147483647 h 161"/>
                <a:gd name="T2" fmla="*/ 2147483647 w 47"/>
                <a:gd name="T3" fmla="*/ 0 h 161"/>
                <a:gd name="T4" fmla="*/ 0 w 47"/>
                <a:gd name="T5" fmla="*/ 2147483647 h 161"/>
                <a:gd name="T6" fmla="*/ 0 60000 65536"/>
                <a:gd name="T7" fmla="*/ 0 60000 65536"/>
                <a:gd name="T8" fmla="*/ 0 60000 65536"/>
                <a:gd name="T9" fmla="*/ 0 w 47"/>
                <a:gd name="T10" fmla="*/ 0 h 161"/>
                <a:gd name="T11" fmla="*/ 47 w 47"/>
                <a:gd name="T12" fmla="*/ 161 h 161"/>
              </a:gdLst>
              <a:ahLst/>
              <a:cxnLst>
                <a:cxn ang="T6">
                  <a:pos x="T0" y="T1"/>
                </a:cxn>
                <a:cxn ang="T7">
                  <a:pos x="T2" y="T3"/>
                </a:cxn>
                <a:cxn ang="T8">
                  <a:pos x="T4" y="T5"/>
                </a:cxn>
              </a:cxnLst>
              <a:rect l="T9" t="T10" r="T11" b="T12"/>
              <a:pathLst>
                <a:path w="47" h="161">
                  <a:moveTo>
                    <a:pt x="47" y="87"/>
                  </a:moveTo>
                  <a:lnTo>
                    <a:pt x="29" y="0"/>
                  </a:lnTo>
                  <a:lnTo>
                    <a:pt x="0" y="16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3" name="Freeform 32"/>
            <p:cNvSpPr>
              <a:spLocks/>
            </p:cNvSpPr>
            <p:nvPr/>
          </p:nvSpPr>
          <p:spPr bwMode="auto">
            <a:xfrm>
              <a:off x="4003" y="1893"/>
              <a:ext cx="28" cy="68"/>
            </a:xfrm>
            <a:custGeom>
              <a:avLst/>
              <a:gdLst>
                <a:gd name="T0" fmla="*/ 0 w 3"/>
                <a:gd name="T1" fmla="*/ 2147483647 h 8"/>
                <a:gd name="T2" fmla="*/ 2147483647 w 3"/>
                <a:gd name="T3" fmla="*/ 2147483647 h 8"/>
                <a:gd name="T4" fmla="*/ 2147483647 w 3"/>
                <a:gd name="T5" fmla="*/ 0 h 8"/>
                <a:gd name="T6" fmla="*/ 2147483647 w 3"/>
                <a:gd name="T7" fmla="*/ 0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1"/>
                  </a:moveTo>
                  <a:lnTo>
                    <a:pt x="3" y="8"/>
                  </a:lnTo>
                  <a:lnTo>
                    <a:pt x="3" y="0"/>
                  </a:lnTo>
                  <a:lnTo>
                    <a:pt x="1" y="0"/>
                  </a:lnTo>
                  <a:lnTo>
                    <a:pt x="0" y="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4" name="Freeform 33"/>
            <p:cNvSpPr>
              <a:spLocks/>
            </p:cNvSpPr>
            <p:nvPr/>
          </p:nvSpPr>
          <p:spPr bwMode="auto">
            <a:xfrm>
              <a:off x="4003" y="1893"/>
              <a:ext cx="28" cy="68"/>
            </a:xfrm>
            <a:custGeom>
              <a:avLst/>
              <a:gdLst>
                <a:gd name="T0" fmla="*/ 0 w 26"/>
                <a:gd name="T1" fmla="*/ 9 h 68"/>
                <a:gd name="T2" fmla="*/ 67 w 26"/>
                <a:gd name="T3" fmla="*/ 68 h 68"/>
                <a:gd name="T4" fmla="*/ 67 w 26"/>
                <a:gd name="T5" fmla="*/ 0 h 68"/>
                <a:gd name="T6" fmla="*/ 24 w 26"/>
                <a:gd name="T7" fmla="*/ 0 h 68"/>
                <a:gd name="T8" fmla="*/ 0 w 26"/>
                <a:gd name="T9" fmla="*/ 9 h 68"/>
                <a:gd name="T10" fmla="*/ 0 60000 65536"/>
                <a:gd name="T11" fmla="*/ 0 60000 65536"/>
                <a:gd name="T12" fmla="*/ 0 60000 65536"/>
                <a:gd name="T13" fmla="*/ 0 60000 65536"/>
                <a:gd name="T14" fmla="*/ 0 60000 65536"/>
                <a:gd name="T15" fmla="*/ 0 w 26"/>
                <a:gd name="T16" fmla="*/ 0 h 68"/>
                <a:gd name="T17" fmla="*/ 26 w 26"/>
                <a:gd name="T18" fmla="*/ 68 h 68"/>
              </a:gdLst>
              <a:ahLst/>
              <a:cxnLst>
                <a:cxn ang="T10">
                  <a:pos x="T0" y="T1"/>
                </a:cxn>
                <a:cxn ang="T11">
                  <a:pos x="T2" y="T3"/>
                </a:cxn>
                <a:cxn ang="T12">
                  <a:pos x="T4" y="T5"/>
                </a:cxn>
                <a:cxn ang="T13">
                  <a:pos x="T6" y="T7"/>
                </a:cxn>
                <a:cxn ang="T14">
                  <a:pos x="T8" y="T9"/>
                </a:cxn>
              </a:cxnLst>
              <a:rect l="T15" t="T16" r="T17" b="T18"/>
              <a:pathLst>
                <a:path w="26" h="68">
                  <a:moveTo>
                    <a:pt x="0" y="9"/>
                  </a:moveTo>
                  <a:lnTo>
                    <a:pt x="26" y="68"/>
                  </a:lnTo>
                  <a:lnTo>
                    <a:pt x="26" y="0"/>
                  </a:lnTo>
                  <a:lnTo>
                    <a:pt x="9" y="0"/>
                  </a:lnTo>
                  <a:lnTo>
                    <a:pt x="0" y="9"/>
                  </a:lnTo>
                  <a:close/>
                </a:path>
              </a:pathLst>
            </a:custGeom>
            <a:solidFill>
              <a:srgbClr val="000000"/>
            </a:solidFill>
            <a:ln w="0">
              <a:solidFill>
                <a:srgbClr val="000000"/>
              </a:solidFill>
              <a:prstDash val="solid"/>
              <a:round/>
              <a:headEnd/>
              <a:tailEnd/>
            </a:ln>
          </p:spPr>
          <p:txBody>
            <a:bodyPr/>
            <a:lstStyle/>
            <a:p>
              <a:endParaRPr lang="en-US"/>
            </a:p>
          </p:txBody>
        </p:sp>
        <p:sp>
          <p:nvSpPr>
            <p:cNvPr id="25635" name="Freeform 34"/>
            <p:cNvSpPr>
              <a:spLocks/>
            </p:cNvSpPr>
            <p:nvPr/>
          </p:nvSpPr>
          <p:spPr bwMode="auto">
            <a:xfrm>
              <a:off x="3588" y="1160"/>
              <a:ext cx="425" cy="1357"/>
            </a:xfrm>
            <a:custGeom>
              <a:avLst/>
              <a:gdLst>
                <a:gd name="T0" fmla="*/ 2147483647 w 46"/>
                <a:gd name="T1" fmla="*/ 2147483647 h 161"/>
                <a:gd name="T2" fmla="*/ 2147483647 w 46"/>
                <a:gd name="T3" fmla="*/ 0 h 161"/>
                <a:gd name="T4" fmla="*/ 0 w 46"/>
                <a:gd name="T5" fmla="*/ 2147483647 h 161"/>
                <a:gd name="T6" fmla="*/ 0 60000 65536"/>
                <a:gd name="T7" fmla="*/ 0 60000 65536"/>
                <a:gd name="T8" fmla="*/ 0 60000 65536"/>
                <a:gd name="T9" fmla="*/ 0 w 46"/>
                <a:gd name="T10" fmla="*/ 0 h 161"/>
                <a:gd name="T11" fmla="*/ 46 w 46"/>
                <a:gd name="T12" fmla="*/ 161 h 161"/>
              </a:gdLst>
              <a:ahLst/>
              <a:cxnLst>
                <a:cxn ang="T6">
                  <a:pos x="T0" y="T1"/>
                </a:cxn>
                <a:cxn ang="T7">
                  <a:pos x="T2" y="T3"/>
                </a:cxn>
                <a:cxn ang="T8">
                  <a:pos x="T4" y="T5"/>
                </a:cxn>
              </a:cxnLst>
              <a:rect l="T9" t="T10" r="T11" b="T12"/>
              <a:pathLst>
                <a:path w="46" h="161">
                  <a:moveTo>
                    <a:pt x="46" y="87"/>
                  </a:moveTo>
                  <a:lnTo>
                    <a:pt x="28" y="0"/>
                  </a:lnTo>
                  <a:lnTo>
                    <a:pt x="0" y="16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6" name="Rectangle 35"/>
            <p:cNvSpPr>
              <a:spLocks noChangeArrowheads="1"/>
            </p:cNvSpPr>
            <p:nvPr/>
          </p:nvSpPr>
          <p:spPr bwMode="auto">
            <a:xfrm>
              <a:off x="3284" y="2525"/>
              <a:ext cx="507" cy="20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7" name="Rectangle 36"/>
            <p:cNvSpPr>
              <a:spLocks noChangeArrowheads="1"/>
            </p:cNvSpPr>
            <p:nvPr/>
          </p:nvSpPr>
          <p:spPr bwMode="auto">
            <a:xfrm>
              <a:off x="3828" y="2525"/>
              <a:ext cx="516" cy="20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38" name="Rectangle 37"/>
            <p:cNvSpPr>
              <a:spLocks noChangeArrowheads="1"/>
            </p:cNvSpPr>
            <p:nvPr/>
          </p:nvSpPr>
          <p:spPr bwMode="auto">
            <a:xfrm>
              <a:off x="3359" y="2584"/>
              <a:ext cx="379"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Source</a:t>
              </a:r>
              <a:endParaRPr kumimoji="0" lang="en-CA" sz="3200"/>
            </a:p>
          </p:txBody>
        </p:sp>
        <p:sp>
          <p:nvSpPr>
            <p:cNvPr id="25639" name="Rectangle 38"/>
            <p:cNvSpPr>
              <a:spLocks noChangeArrowheads="1"/>
            </p:cNvSpPr>
            <p:nvPr/>
          </p:nvSpPr>
          <p:spPr bwMode="auto">
            <a:xfrm>
              <a:off x="3865" y="2584"/>
              <a:ext cx="451"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Detector</a:t>
              </a:r>
              <a:endParaRPr kumimoji="0" lang="en-CA" sz="3200"/>
            </a:p>
          </p:txBody>
        </p:sp>
        <p:sp>
          <p:nvSpPr>
            <p:cNvPr id="25640" name="Line 39"/>
            <p:cNvSpPr>
              <a:spLocks noChangeShapeType="1"/>
            </p:cNvSpPr>
            <p:nvPr/>
          </p:nvSpPr>
          <p:spPr bwMode="auto">
            <a:xfrm>
              <a:off x="4888" y="1169"/>
              <a:ext cx="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1" name="Freeform 40"/>
            <p:cNvSpPr>
              <a:spLocks/>
            </p:cNvSpPr>
            <p:nvPr/>
          </p:nvSpPr>
          <p:spPr bwMode="auto">
            <a:xfrm>
              <a:off x="4998" y="2441"/>
              <a:ext cx="27" cy="67"/>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1"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42" name="Freeform 41"/>
            <p:cNvSpPr>
              <a:spLocks/>
            </p:cNvSpPr>
            <p:nvPr/>
          </p:nvSpPr>
          <p:spPr bwMode="auto">
            <a:xfrm>
              <a:off x="4998" y="2441"/>
              <a:ext cx="27" cy="67"/>
            </a:xfrm>
            <a:custGeom>
              <a:avLst/>
              <a:gdLst>
                <a:gd name="T0" fmla="*/ 0 w 25"/>
                <a:gd name="T1" fmla="*/ 0 h 67"/>
                <a:gd name="T2" fmla="*/ 67 w 25"/>
                <a:gd name="T3" fmla="*/ 67 h 67"/>
                <a:gd name="T4" fmla="*/ 67 w 25"/>
                <a:gd name="T5" fmla="*/ 0 h 67"/>
                <a:gd name="T6" fmla="*/ 25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9"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5643" name="Freeform 42"/>
            <p:cNvSpPr>
              <a:spLocks/>
            </p:cNvSpPr>
            <p:nvPr/>
          </p:nvSpPr>
          <p:spPr bwMode="auto">
            <a:xfrm>
              <a:off x="4500" y="1169"/>
              <a:ext cx="508" cy="1348"/>
            </a:xfrm>
            <a:custGeom>
              <a:avLst/>
              <a:gdLst>
                <a:gd name="T0" fmla="*/ 2147483647 w 55"/>
                <a:gd name="T1" fmla="*/ 2147483647 h 160"/>
                <a:gd name="T2" fmla="*/ 2147483647 w 55"/>
                <a:gd name="T3" fmla="*/ 0 h 160"/>
                <a:gd name="T4" fmla="*/ 0 w 55"/>
                <a:gd name="T5" fmla="*/ 2147483647 h 160"/>
                <a:gd name="T6" fmla="*/ 0 60000 65536"/>
                <a:gd name="T7" fmla="*/ 0 60000 65536"/>
                <a:gd name="T8" fmla="*/ 0 60000 65536"/>
                <a:gd name="T9" fmla="*/ 0 w 55"/>
                <a:gd name="T10" fmla="*/ 0 h 160"/>
                <a:gd name="T11" fmla="*/ 55 w 55"/>
                <a:gd name="T12" fmla="*/ 160 h 160"/>
              </a:gdLst>
              <a:ahLst/>
              <a:cxnLst>
                <a:cxn ang="T6">
                  <a:pos x="T0" y="T1"/>
                </a:cxn>
                <a:cxn ang="T7">
                  <a:pos x="T2" y="T3"/>
                </a:cxn>
                <a:cxn ang="T8">
                  <a:pos x="T4" y="T5"/>
                </a:cxn>
              </a:cxnLst>
              <a:rect l="T9" t="T10" r="T11" b="T12"/>
              <a:pathLst>
                <a:path w="55" h="160">
                  <a:moveTo>
                    <a:pt x="55" y="151"/>
                  </a:moveTo>
                  <a:lnTo>
                    <a:pt x="26" y="0"/>
                  </a:lnTo>
                  <a:lnTo>
                    <a:pt x="0" y="16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44" name="Freeform 43"/>
            <p:cNvSpPr>
              <a:spLocks/>
            </p:cNvSpPr>
            <p:nvPr/>
          </p:nvSpPr>
          <p:spPr bwMode="auto">
            <a:xfrm>
              <a:off x="5071" y="2441"/>
              <a:ext cx="29" cy="67"/>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1"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45" name="Freeform 44"/>
            <p:cNvSpPr>
              <a:spLocks/>
            </p:cNvSpPr>
            <p:nvPr/>
          </p:nvSpPr>
          <p:spPr bwMode="auto">
            <a:xfrm>
              <a:off x="5071" y="2441"/>
              <a:ext cx="29" cy="67"/>
            </a:xfrm>
            <a:custGeom>
              <a:avLst/>
              <a:gdLst>
                <a:gd name="T0" fmla="*/ 0 w 26"/>
                <a:gd name="T1" fmla="*/ 0 h 67"/>
                <a:gd name="T2" fmla="*/ 107 w 26"/>
                <a:gd name="T3" fmla="*/ 67 h 67"/>
                <a:gd name="T4" fmla="*/ 107 w 26"/>
                <a:gd name="T5" fmla="*/ 0 h 67"/>
                <a:gd name="T6" fmla="*/ 36 w 26"/>
                <a:gd name="T7" fmla="*/ 0 h 67"/>
                <a:gd name="T8" fmla="*/ 0 w 26"/>
                <a:gd name="T9" fmla="*/ 0 h 67"/>
                <a:gd name="T10" fmla="*/ 0 60000 65536"/>
                <a:gd name="T11" fmla="*/ 0 60000 65536"/>
                <a:gd name="T12" fmla="*/ 0 60000 65536"/>
                <a:gd name="T13" fmla="*/ 0 60000 65536"/>
                <a:gd name="T14" fmla="*/ 0 60000 65536"/>
                <a:gd name="T15" fmla="*/ 0 w 26"/>
                <a:gd name="T16" fmla="*/ 0 h 67"/>
                <a:gd name="T17" fmla="*/ 26 w 26"/>
                <a:gd name="T18" fmla="*/ 67 h 67"/>
              </a:gdLst>
              <a:ahLst/>
              <a:cxnLst>
                <a:cxn ang="T10">
                  <a:pos x="T0" y="T1"/>
                </a:cxn>
                <a:cxn ang="T11">
                  <a:pos x="T2" y="T3"/>
                </a:cxn>
                <a:cxn ang="T12">
                  <a:pos x="T4" y="T5"/>
                </a:cxn>
                <a:cxn ang="T13">
                  <a:pos x="T6" y="T7"/>
                </a:cxn>
                <a:cxn ang="T14">
                  <a:pos x="T8" y="T9"/>
                </a:cxn>
              </a:cxnLst>
              <a:rect l="T15" t="T16" r="T17" b="T18"/>
              <a:pathLst>
                <a:path w="26" h="67">
                  <a:moveTo>
                    <a:pt x="0" y="0"/>
                  </a:moveTo>
                  <a:lnTo>
                    <a:pt x="26" y="67"/>
                  </a:lnTo>
                  <a:lnTo>
                    <a:pt x="26" y="0"/>
                  </a:lnTo>
                  <a:lnTo>
                    <a:pt x="9"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5646" name="Freeform 45"/>
            <p:cNvSpPr>
              <a:spLocks/>
            </p:cNvSpPr>
            <p:nvPr/>
          </p:nvSpPr>
          <p:spPr bwMode="auto">
            <a:xfrm>
              <a:off x="4583" y="1169"/>
              <a:ext cx="498" cy="1348"/>
            </a:xfrm>
            <a:custGeom>
              <a:avLst/>
              <a:gdLst>
                <a:gd name="T0" fmla="*/ 2147483647 w 54"/>
                <a:gd name="T1" fmla="*/ 2147483647 h 160"/>
                <a:gd name="T2" fmla="*/ 2147483647 w 54"/>
                <a:gd name="T3" fmla="*/ 0 h 160"/>
                <a:gd name="T4" fmla="*/ 0 w 54"/>
                <a:gd name="T5" fmla="*/ 2147483647 h 160"/>
                <a:gd name="T6" fmla="*/ 0 60000 65536"/>
                <a:gd name="T7" fmla="*/ 0 60000 65536"/>
                <a:gd name="T8" fmla="*/ 0 60000 65536"/>
                <a:gd name="T9" fmla="*/ 0 w 54"/>
                <a:gd name="T10" fmla="*/ 0 h 160"/>
                <a:gd name="T11" fmla="*/ 54 w 54"/>
                <a:gd name="T12" fmla="*/ 160 h 160"/>
              </a:gdLst>
              <a:ahLst/>
              <a:cxnLst>
                <a:cxn ang="T6">
                  <a:pos x="T0" y="T1"/>
                </a:cxn>
                <a:cxn ang="T7">
                  <a:pos x="T2" y="T3"/>
                </a:cxn>
                <a:cxn ang="T8">
                  <a:pos x="T4" y="T5"/>
                </a:cxn>
              </a:cxnLst>
              <a:rect l="T9" t="T10" r="T11" b="T12"/>
              <a:pathLst>
                <a:path w="54" h="160">
                  <a:moveTo>
                    <a:pt x="54" y="151"/>
                  </a:moveTo>
                  <a:lnTo>
                    <a:pt x="25" y="0"/>
                  </a:lnTo>
                  <a:lnTo>
                    <a:pt x="0" y="16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47" name="Freeform 46"/>
            <p:cNvSpPr>
              <a:spLocks/>
            </p:cNvSpPr>
            <p:nvPr/>
          </p:nvSpPr>
          <p:spPr bwMode="auto">
            <a:xfrm>
              <a:off x="5146" y="2441"/>
              <a:ext cx="27" cy="67"/>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48" name="Freeform 47"/>
            <p:cNvSpPr>
              <a:spLocks/>
            </p:cNvSpPr>
            <p:nvPr/>
          </p:nvSpPr>
          <p:spPr bwMode="auto">
            <a:xfrm>
              <a:off x="5146" y="2441"/>
              <a:ext cx="27" cy="67"/>
            </a:xfrm>
            <a:custGeom>
              <a:avLst/>
              <a:gdLst>
                <a:gd name="T0" fmla="*/ 0 w 25"/>
                <a:gd name="T1" fmla="*/ 0 h 67"/>
                <a:gd name="T2" fmla="*/ 67 w 25"/>
                <a:gd name="T3" fmla="*/ 67 h 67"/>
                <a:gd name="T4" fmla="*/ 67 w 25"/>
                <a:gd name="T5" fmla="*/ 0 h 67"/>
                <a:gd name="T6" fmla="*/ 45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0" y="0"/>
                  </a:moveTo>
                  <a:lnTo>
                    <a:pt x="25" y="67"/>
                  </a:lnTo>
                  <a:lnTo>
                    <a:pt x="25" y="0"/>
                  </a:lnTo>
                  <a:lnTo>
                    <a:pt x="17"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5649" name="Freeform 48"/>
            <p:cNvSpPr>
              <a:spLocks/>
            </p:cNvSpPr>
            <p:nvPr/>
          </p:nvSpPr>
          <p:spPr bwMode="auto">
            <a:xfrm>
              <a:off x="4657" y="1169"/>
              <a:ext cx="507" cy="1348"/>
            </a:xfrm>
            <a:custGeom>
              <a:avLst/>
              <a:gdLst>
                <a:gd name="T0" fmla="*/ 2147483647 w 55"/>
                <a:gd name="T1" fmla="*/ 2147483647 h 160"/>
                <a:gd name="T2" fmla="*/ 2147483647 w 55"/>
                <a:gd name="T3" fmla="*/ 0 h 160"/>
                <a:gd name="T4" fmla="*/ 0 w 55"/>
                <a:gd name="T5" fmla="*/ 2147483647 h 160"/>
                <a:gd name="T6" fmla="*/ 0 60000 65536"/>
                <a:gd name="T7" fmla="*/ 0 60000 65536"/>
                <a:gd name="T8" fmla="*/ 0 60000 65536"/>
                <a:gd name="T9" fmla="*/ 0 w 55"/>
                <a:gd name="T10" fmla="*/ 0 h 160"/>
                <a:gd name="T11" fmla="*/ 55 w 55"/>
                <a:gd name="T12" fmla="*/ 160 h 160"/>
              </a:gdLst>
              <a:ahLst/>
              <a:cxnLst>
                <a:cxn ang="T6">
                  <a:pos x="T0" y="T1"/>
                </a:cxn>
                <a:cxn ang="T7">
                  <a:pos x="T2" y="T3"/>
                </a:cxn>
                <a:cxn ang="T8">
                  <a:pos x="T4" y="T5"/>
                </a:cxn>
              </a:cxnLst>
              <a:rect l="T9" t="T10" r="T11" b="T12"/>
              <a:pathLst>
                <a:path w="55" h="160">
                  <a:moveTo>
                    <a:pt x="55" y="151"/>
                  </a:moveTo>
                  <a:lnTo>
                    <a:pt x="25" y="0"/>
                  </a:lnTo>
                  <a:lnTo>
                    <a:pt x="0" y="16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50" name="Freeform 49"/>
            <p:cNvSpPr>
              <a:spLocks/>
            </p:cNvSpPr>
            <p:nvPr/>
          </p:nvSpPr>
          <p:spPr bwMode="auto">
            <a:xfrm>
              <a:off x="5219" y="2441"/>
              <a:ext cx="28" cy="67"/>
            </a:xfrm>
            <a:custGeom>
              <a:avLst/>
              <a:gdLst>
                <a:gd name="T0" fmla="*/ 0 w 3"/>
                <a:gd name="T1" fmla="*/ 0 h 8"/>
                <a:gd name="T2" fmla="*/ 2147483647 w 3"/>
                <a:gd name="T3" fmla="*/ 2147483647 h 8"/>
                <a:gd name="T4" fmla="*/ 2147483647 w 3"/>
                <a:gd name="T5" fmla="*/ 0 h 8"/>
                <a:gd name="T6" fmla="*/ 2147483647 w 3"/>
                <a:gd name="T7" fmla="*/ 0 h 8"/>
                <a:gd name="T8" fmla="*/ 0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0"/>
                  </a:moveTo>
                  <a:lnTo>
                    <a:pt x="3" y="8"/>
                  </a:lnTo>
                  <a:lnTo>
                    <a:pt x="3" y="0"/>
                  </a:lnTo>
                  <a:lnTo>
                    <a:pt x="2" y="0"/>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51" name="Freeform 50"/>
            <p:cNvSpPr>
              <a:spLocks/>
            </p:cNvSpPr>
            <p:nvPr/>
          </p:nvSpPr>
          <p:spPr bwMode="auto">
            <a:xfrm>
              <a:off x="5219" y="2441"/>
              <a:ext cx="28" cy="67"/>
            </a:xfrm>
            <a:custGeom>
              <a:avLst/>
              <a:gdLst>
                <a:gd name="T0" fmla="*/ 0 w 26"/>
                <a:gd name="T1" fmla="*/ 0 h 67"/>
                <a:gd name="T2" fmla="*/ 67 w 26"/>
                <a:gd name="T3" fmla="*/ 67 h 67"/>
                <a:gd name="T4" fmla="*/ 67 w 26"/>
                <a:gd name="T5" fmla="*/ 0 h 67"/>
                <a:gd name="T6" fmla="*/ 43 w 26"/>
                <a:gd name="T7" fmla="*/ 0 h 67"/>
                <a:gd name="T8" fmla="*/ 0 w 26"/>
                <a:gd name="T9" fmla="*/ 0 h 67"/>
                <a:gd name="T10" fmla="*/ 0 60000 65536"/>
                <a:gd name="T11" fmla="*/ 0 60000 65536"/>
                <a:gd name="T12" fmla="*/ 0 60000 65536"/>
                <a:gd name="T13" fmla="*/ 0 60000 65536"/>
                <a:gd name="T14" fmla="*/ 0 60000 65536"/>
                <a:gd name="T15" fmla="*/ 0 w 26"/>
                <a:gd name="T16" fmla="*/ 0 h 67"/>
                <a:gd name="T17" fmla="*/ 26 w 26"/>
                <a:gd name="T18" fmla="*/ 67 h 67"/>
              </a:gdLst>
              <a:ahLst/>
              <a:cxnLst>
                <a:cxn ang="T10">
                  <a:pos x="T0" y="T1"/>
                </a:cxn>
                <a:cxn ang="T11">
                  <a:pos x="T2" y="T3"/>
                </a:cxn>
                <a:cxn ang="T12">
                  <a:pos x="T4" y="T5"/>
                </a:cxn>
                <a:cxn ang="T13">
                  <a:pos x="T6" y="T7"/>
                </a:cxn>
                <a:cxn ang="T14">
                  <a:pos x="T8" y="T9"/>
                </a:cxn>
              </a:cxnLst>
              <a:rect l="T15" t="T16" r="T17" b="T18"/>
              <a:pathLst>
                <a:path w="26" h="67">
                  <a:moveTo>
                    <a:pt x="0" y="0"/>
                  </a:moveTo>
                  <a:lnTo>
                    <a:pt x="26" y="67"/>
                  </a:lnTo>
                  <a:lnTo>
                    <a:pt x="26" y="0"/>
                  </a:lnTo>
                  <a:lnTo>
                    <a:pt x="17"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5652" name="Freeform 51"/>
            <p:cNvSpPr>
              <a:spLocks/>
            </p:cNvSpPr>
            <p:nvPr/>
          </p:nvSpPr>
          <p:spPr bwMode="auto">
            <a:xfrm>
              <a:off x="4731" y="1152"/>
              <a:ext cx="506" cy="1356"/>
            </a:xfrm>
            <a:custGeom>
              <a:avLst/>
              <a:gdLst>
                <a:gd name="T0" fmla="*/ 2147483647 w 55"/>
                <a:gd name="T1" fmla="*/ 2147483647 h 161"/>
                <a:gd name="T2" fmla="*/ 2147483647 w 55"/>
                <a:gd name="T3" fmla="*/ 0 h 161"/>
                <a:gd name="T4" fmla="*/ 0 w 55"/>
                <a:gd name="T5" fmla="*/ 2147483647 h 161"/>
                <a:gd name="T6" fmla="*/ 0 60000 65536"/>
                <a:gd name="T7" fmla="*/ 0 60000 65536"/>
                <a:gd name="T8" fmla="*/ 0 60000 65536"/>
                <a:gd name="T9" fmla="*/ 0 w 55"/>
                <a:gd name="T10" fmla="*/ 0 h 161"/>
                <a:gd name="T11" fmla="*/ 55 w 55"/>
                <a:gd name="T12" fmla="*/ 161 h 161"/>
              </a:gdLst>
              <a:ahLst/>
              <a:cxnLst>
                <a:cxn ang="T6">
                  <a:pos x="T0" y="T1"/>
                </a:cxn>
                <a:cxn ang="T7">
                  <a:pos x="T2" y="T3"/>
                </a:cxn>
                <a:cxn ang="T8">
                  <a:pos x="T4" y="T5"/>
                </a:cxn>
              </a:cxnLst>
              <a:rect l="T9" t="T10" r="T11" b="T12"/>
              <a:pathLst>
                <a:path w="55" h="161">
                  <a:moveTo>
                    <a:pt x="55" y="153"/>
                  </a:moveTo>
                  <a:lnTo>
                    <a:pt x="25" y="0"/>
                  </a:lnTo>
                  <a:lnTo>
                    <a:pt x="0" y="161"/>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53" name="Rectangle 52"/>
            <p:cNvSpPr>
              <a:spLocks noChangeArrowheads="1"/>
            </p:cNvSpPr>
            <p:nvPr/>
          </p:nvSpPr>
          <p:spPr bwMode="auto">
            <a:xfrm>
              <a:off x="4427" y="2525"/>
              <a:ext cx="484" cy="20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54" name="Rectangle 53"/>
            <p:cNvSpPr>
              <a:spLocks noChangeArrowheads="1"/>
            </p:cNvSpPr>
            <p:nvPr/>
          </p:nvSpPr>
          <p:spPr bwMode="auto">
            <a:xfrm>
              <a:off x="4952" y="2525"/>
              <a:ext cx="556" cy="20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55" name="Rectangle 54"/>
            <p:cNvSpPr>
              <a:spLocks noChangeArrowheads="1"/>
            </p:cNvSpPr>
            <p:nvPr/>
          </p:nvSpPr>
          <p:spPr bwMode="auto">
            <a:xfrm>
              <a:off x="4500" y="2575"/>
              <a:ext cx="379"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Source</a:t>
              </a:r>
              <a:endParaRPr kumimoji="0" lang="en-CA" sz="3200"/>
            </a:p>
          </p:txBody>
        </p:sp>
        <p:sp>
          <p:nvSpPr>
            <p:cNvPr id="25656" name="Rectangle 55"/>
            <p:cNvSpPr>
              <a:spLocks noChangeArrowheads="1"/>
            </p:cNvSpPr>
            <p:nvPr/>
          </p:nvSpPr>
          <p:spPr bwMode="auto">
            <a:xfrm>
              <a:off x="4998" y="2575"/>
              <a:ext cx="451"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Detector</a:t>
              </a:r>
              <a:endParaRPr kumimoji="0" lang="en-CA" sz="3200"/>
            </a:p>
          </p:txBody>
        </p:sp>
        <p:sp>
          <p:nvSpPr>
            <p:cNvPr id="25657" name="Rectangle 56"/>
            <p:cNvSpPr>
              <a:spLocks noChangeArrowheads="1"/>
            </p:cNvSpPr>
            <p:nvPr/>
          </p:nvSpPr>
          <p:spPr bwMode="auto">
            <a:xfrm>
              <a:off x="3755" y="2112"/>
              <a:ext cx="671"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No reflection</a:t>
              </a:r>
              <a:endParaRPr kumimoji="0" lang="en-CA" sz="3200"/>
            </a:p>
          </p:txBody>
        </p:sp>
        <p:sp>
          <p:nvSpPr>
            <p:cNvPr id="25658" name="Rectangle 57"/>
            <p:cNvSpPr>
              <a:spLocks noChangeArrowheads="1"/>
            </p:cNvSpPr>
            <p:nvPr/>
          </p:nvSpPr>
          <p:spPr bwMode="auto">
            <a:xfrm>
              <a:off x="2870" y="1632"/>
              <a:ext cx="53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Reflection</a:t>
              </a:r>
              <a:endParaRPr kumimoji="0" lang="en-CA" sz="3200"/>
            </a:p>
          </p:txBody>
        </p:sp>
        <p:sp>
          <p:nvSpPr>
            <p:cNvPr id="25659" name="Rectangle 58"/>
            <p:cNvSpPr>
              <a:spLocks noChangeArrowheads="1"/>
            </p:cNvSpPr>
            <p:nvPr/>
          </p:nvSpPr>
          <p:spPr bwMode="auto">
            <a:xfrm>
              <a:off x="5154" y="1632"/>
              <a:ext cx="53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Reflection</a:t>
              </a:r>
              <a:endParaRPr kumimoji="0" lang="en-CA" sz="3200"/>
            </a:p>
          </p:txBody>
        </p:sp>
        <p:sp>
          <p:nvSpPr>
            <p:cNvPr id="25660" name="Rectangle 59"/>
            <p:cNvSpPr>
              <a:spLocks noChangeArrowheads="1"/>
            </p:cNvSpPr>
            <p:nvPr/>
          </p:nvSpPr>
          <p:spPr bwMode="auto">
            <a:xfrm>
              <a:off x="3063" y="1169"/>
              <a:ext cx="14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Pit</a:t>
              </a:r>
              <a:endParaRPr kumimoji="0" lang="en-CA" sz="3200"/>
            </a:p>
          </p:txBody>
        </p:sp>
        <p:sp>
          <p:nvSpPr>
            <p:cNvPr id="25661" name="Rectangle 60"/>
            <p:cNvSpPr>
              <a:spLocks noChangeArrowheads="1"/>
            </p:cNvSpPr>
            <p:nvPr/>
          </p:nvSpPr>
          <p:spPr bwMode="auto">
            <a:xfrm>
              <a:off x="4279" y="1169"/>
              <a:ext cx="265"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400">
                  <a:solidFill>
                    <a:srgbClr val="000000"/>
                  </a:solidFill>
                  <a:latin typeface="Nimbus Roman No9 L" pitchFamily="16" charset="0"/>
                </a:rPr>
                <a:t>Land</a:t>
              </a:r>
              <a:endParaRPr kumimoji="0" lang="en-CA" sz="3200"/>
            </a:p>
          </p:txBody>
        </p:sp>
        <p:sp>
          <p:nvSpPr>
            <p:cNvPr id="25662" name="Freeform 61"/>
            <p:cNvSpPr>
              <a:spLocks/>
            </p:cNvSpPr>
            <p:nvPr/>
          </p:nvSpPr>
          <p:spPr bwMode="auto">
            <a:xfrm>
              <a:off x="2234" y="1152"/>
              <a:ext cx="3133" cy="135"/>
            </a:xfrm>
            <a:custGeom>
              <a:avLst/>
              <a:gdLst>
                <a:gd name="T0" fmla="*/ 0 w 340"/>
                <a:gd name="T1" fmla="*/ 2147483647 h 16"/>
                <a:gd name="T2" fmla="*/ 2147483647 w 340"/>
                <a:gd name="T3" fmla="*/ 2147483647 h 16"/>
                <a:gd name="T4" fmla="*/ 2147483647 w 340"/>
                <a:gd name="T5" fmla="*/ 0 h 16"/>
                <a:gd name="T6" fmla="*/ 2147483647 w 340"/>
                <a:gd name="T7" fmla="*/ 0 h 16"/>
                <a:gd name="T8" fmla="*/ 0 60000 65536"/>
                <a:gd name="T9" fmla="*/ 0 60000 65536"/>
                <a:gd name="T10" fmla="*/ 0 60000 65536"/>
                <a:gd name="T11" fmla="*/ 0 60000 65536"/>
                <a:gd name="T12" fmla="*/ 0 w 340"/>
                <a:gd name="T13" fmla="*/ 0 h 16"/>
                <a:gd name="T14" fmla="*/ 340 w 340"/>
                <a:gd name="T15" fmla="*/ 16 h 16"/>
              </a:gdLst>
              <a:ahLst/>
              <a:cxnLst>
                <a:cxn ang="T8">
                  <a:pos x="T0" y="T1"/>
                </a:cxn>
                <a:cxn ang="T9">
                  <a:pos x="T2" y="T3"/>
                </a:cxn>
                <a:cxn ang="T10">
                  <a:pos x="T4" y="T5"/>
                </a:cxn>
                <a:cxn ang="T11">
                  <a:pos x="T6" y="T7"/>
                </a:cxn>
              </a:cxnLst>
              <a:rect l="T12" t="T13" r="T14" b="T15"/>
              <a:pathLst>
                <a:path w="340" h="16">
                  <a:moveTo>
                    <a:pt x="0" y="16"/>
                  </a:moveTo>
                  <a:lnTo>
                    <a:pt x="162" y="16"/>
                  </a:lnTo>
                  <a:lnTo>
                    <a:pt x="162" y="0"/>
                  </a:lnTo>
                  <a:lnTo>
                    <a:pt x="340" y="0"/>
                  </a:lnTo>
                </a:path>
              </a:pathLst>
            </a:custGeom>
            <a:noFill/>
            <a:ln w="39688">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63" name="Rectangle 62"/>
            <p:cNvSpPr>
              <a:spLocks noChangeArrowheads="1"/>
            </p:cNvSpPr>
            <p:nvPr/>
          </p:nvSpPr>
          <p:spPr bwMode="auto">
            <a:xfrm>
              <a:off x="2253"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64" name="Rectangle 63"/>
            <p:cNvSpPr>
              <a:spLocks noChangeArrowheads="1"/>
            </p:cNvSpPr>
            <p:nvPr/>
          </p:nvSpPr>
          <p:spPr bwMode="auto">
            <a:xfrm>
              <a:off x="2547"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65" name="Rectangle 64"/>
            <p:cNvSpPr>
              <a:spLocks noChangeArrowheads="1"/>
            </p:cNvSpPr>
            <p:nvPr/>
          </p:nvSpPr>
          <p:spPr bwMode="auto">
            <a:xfrm>
              <a:off x="2695"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66" name="Rectangle 65"/>
            <p:cNvSpPr>
              <a:spLocks noChangeArrowheads="1"/>
            </p:cNvSpPr>
            <p:nvPr/>
          </p:nvSpPr>
          <p:spPr bwMode="auto">
            <a:xfrm>
              <a:off x="2851"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1</a:t>
              </a:r>
              <a:endParaRPr kumimoji="0" lang="en-CA" sz="3200"/>
            </a:p>
          </p:txBody>
        </p:sp>
        <p:sp>
          <p:nvSpPr>
            <p:cNvPr id="25667" name="Rectangle 66"/>
            <p:cNvSpPr>
              <a:spLocks noChangeArrowheads="1"/>
            </p:cNvSpPr>
            <p:nvPr/>
          </p:nvSpPr>
          <p:spPr bwMode="auto">
            <a:xfrm>
              <a:off x="2999"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68" name="Rectangle 67"/>
            <p:cNvSpPr>
              <a:spLocks noChangeArrowheads="1"/>
            </p:cNvSpPr>
            <p:nvPr/>
          </p:nvSpPr>
          <p:spPr bwMode="auto">
            <a:xfrm>
              <a:off x="3146"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69" name="Rectangle 68"/>
            <p:cNvSpPr>
              <a:spLocks noChangeArrowheads="1"/>
            </p:cNvSpPr>
            <p:nvPr/>
          </p:nvSpPr>
          <p:spPr bwMode="auto">
            <a:xfrm>
              <a:off x="3294"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70" name="Rectangle 69"/>
            <p:cNvSpPr>
              <a:spLocks noChangeArrowheads="1"/>
            </p:cNvSpPr>
            <p:nvPr/>
          </p:nvSpPr>
          <p:spPr bwMode="auto">
            <a:xfrm>
              <a:off x="3441"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71" name="Rectangle 70"/>
            <p:cNvSpPr>
              <a:spLocks noChangeArrowheads="1"/>
            </p:cNvSpPr>
            <p:nvPr/>
          </p:nvSpPr>
          <p:spPr bwMode="auto">
            <a:xfrm>
              <a:off x="3598"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1</a:t>
              </a:r>
              <a:endParaRPr kumimoji="0" lang="en-CA" sz="3200"/>
            </a:p>
          </p:txBody>
        </p:sp>
        <p:sp>
          <p:nvSpPr>
            <p:cNvPr id="25672" name="Rectangle 71"/>
            <p:cNvSpPr>
              <a:spLocks noChangeArrowheads="1"/>
            </p:cNvSpPr>
            <p:nvPr/>
          </p:nvSpPr>
          <p:spPr bwMode="auto">
            <a:xfrm>
              <a:off x="3745"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73" name="Rectangle 72"/>
            <p:cNvSpPr>
              <a:spLocks noChangeArrowheads="1"/>
            </p:cNvSpPr>
            <p:nvPr/>
          </p:nvSpPr>
          <p:spPr bwMode="auto">
            <a:xfrm>
              <a:off x="3892"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74" name="Rectangle 73"/>
            <p:cNvSpPr>
              <a:spLocks noChangeArrowheads="1"/>
            </p:cNvSpPr>
            <p:nvPr/>
          </p:nvSpPr>
          <p:spPr bwMode="auto">
            <a:xfrm>
              <a:off x="4040"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75" name="Rectangle 74"/>
            <p:cNvSpPr>
              <a:spLocks noChangeArrowheads="1"/>
            </p:cNvSpPr>
            <p:nvPr/>
          </p:nvSpPr>
          <p:spPr bwMode="auto">
            <a:xfrm>
              <a:off x="4188"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1</a:t>
              </a:r>
              <a:endParaRPr kumimoji="0" lang="en-CA" sz="3200"/>
            </a:p>
          </p:txBody>
        </p:sp>
        <p:sp>
          <p:nvSpPr>
            <p:cNvPr id="25676" name="Rectangle 75"/>
            <p:cNvSpPr>
              <a:spLocks noChangeArrowheads="1"/>
            </p:cNvSpPr>
            <p:nvPr/>
          </p:nvSpPr>
          <p:spPr bwMode="auto">
            <a:xfrm>
              <a:off x="4344"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77" name="Rectangle 76"/>
            <p:cNvSpPr>
              <a:spLocks noChangeArrowheads="1"/>
            </p:cNvSpPr>
            <p:nvPr/>
          </p:nvSpPr>
          <p:spPr bwMode="auto">
            <a:xfrm>
              <a:off x="4492"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78" name="Rectangle 77"/>
            <p:cNvSpPr>
              <a:spLocks noChangeArrowheads="1"/>
            </p:cNvSpPr>
            <p:nvPr/>
          </p:nvSpPr>
          <p:spPr bwMode="auto">
            <a:xfrm>
              <a:off x="4639"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1</a:t>
              </a:r>
              <a:endParaRPr kumimoji="0" lang="en-CA" sz="3200"/>
            </a:p>
          </p:txBody>
        </p:sp>
        <p:sp>
          <p:nvSpPr>
            <p:cNvPr id="25679" name="Rectangle 78"/>
            <p:cNvSpPr>
              <a:spLocks noChangeArrowheads="1"/>
            </p:cNvSpPr>
            <p:nvPr/>
          </p:nvSpPr>
          <p:spPr bwMode="auto">
            <a:xfrm>
              <a:off x="4786"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80" name="Rectangle 79"/>
            <p:cNvSpPr>
              <a:spLocks noChangeArrowheads="1"/>
            </p:cNvSpPr>
            <p:nvPr/>
          </p:nvSpPr>
          <p:spPr bwMode="auto">
            <a:xfrm>
              <a:off x="4933"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81" name="Rectangle 80"/>
            <p:cNvSpPr>
              <a:spLocks noChangeArrowheads="1"/>
            </p:cNvSpPr>
            <p:nvPr/>
          </p:nvSpPr>
          <p:spPr bwMode="auto">
            <a:xfrm>
              <a:off x="5090"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1</a:t>
              </a:r>
              <a:endParaRPr kumimoji="0" lang="en-CA" sz="3200"/>
            </a:p>
          </p:txBody>
        </p:sp>
        <p:sp>
          <p:nvSpPr>
            <p:cNvPr id="25682" name="Rectangle 81"/>
            <p:cNvSpPr>
              <a:spLocks noChangeArrowheads="1"/>
            </p:cNvSpPr>
            <p:nvPr/>
          </p:nvSpPr>
          <p:spPr bwMode="auto">
            <a:xfrm>
              <a:off x="5237"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0</a:t>
              </a:r>
              <a:endParaRPr kumimoji="0" lang="en-CA" sz="3200"/>
            </a:p>
          </p:txBody>
        </p:sp>
        <p:sp>
          <p:nvSpPr>
            <p:cNvPr id="25683" name="Freeform 82"/>
            <p:cNvSpPr>
              <a:spLocks/>
            </p:cNvSpPr>
            <p:nvPr/>
          </p:nvSpPr>
          <p:spPr bwMode="auto">
            <a:xfrm>
              <a:off x="2188" y="3207"/>
              <a:ext cx="3133" cy="144"/>
            </a:xfrm>
            <a:custGeom>
              <a:avLst/>
              <a:gdLst>
                <a:gd name="T0" fmla="*/ 2147483647 w 340"/>
                <a:gd name="T1" fmla="*/ 2147483647 h 17"/>
                <a:gd name="T2" fmla="*/ 2147483647 w 340"/>
                <a:gd name="T3" fmla="*/ 2147483647 h 17"/>
                <a:gd name="T4" fmla="*/ 2147483647 w 340"/>
                <a:gd name="T5" fmla="*/ 0 h 17"/>
                <a:gd name="T6" fmla="*/ 2147483647 w 340"/>
                <a:gd name="T7" fmla="*/ 0 h 17"/>
                <a:gd name="T8" fmla="*/ 2147483647 w 340"/>
                <a:gd name="T9" fmla="*/ 2147483647 h 17"/>
                <a:gd name="T10" fmla="*/ 2147483647 w 340"/>
                <a:gd name="T11" fmla="*/ 2147483647 h 17"/>
                <a:gd name="T12" fmla="*/ 2147483647 w 340"/>
                <a:gd name="T13" fmla="*/ 0 h 17"/>
                <a:gd name="T14" fmla="*/ 2147483647 w 340"/>
                <a:gd name="T15" fmla="*/ 0 h 17"/>
                <a:gd name="T16" fmla="*/ 2147483647 w 340"/>
                <a:gd name="T17" fmla="*/ 2147483647 h 17"/>
                <a:gd name="T18" fmla="*/ 2147483647 w 340"/>
                <a:gd name="T19" fmla="*/ 2147483647 h 17"/>
                <a:gd name="T20" fmla="*/ 2147483647 w 340"/>
                <a:gd name="T21" fmla="*/ 0 h 17"/>
                <a:gd name="T22" fmla="*/ 2147483647 w 340"/>
                <a:gd name="T23" fmla="*/ 0 h 17"/>
                <a:gd name="T24" fmla="*/ 2147483647 w 340"/>
                <a:gd name="T25" fmla="*/ 2147483647 h 17"/>
                <a:gd name="T26" fmla="*/ 0 w 340"/>
                <a:gd name="T27" fmla="*/ 2147483647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0"/>
                <a:gd name="T43" fmla="*/ 0 h 17"/>
                <a:gd name="T44" fmla="*/ 340 w 340"/>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0" h="17">
                  <a:moveTo>
                    <a:pt x="340" y="17"/>
                  </a:moveTo>
                  <a:lnTo>
                    <a:pt x="315" y="17"/>
                  </a:lnTo>
                  <a:lnTo>
                    <a:pt x="315" y="0"/>
                  </a:lnTo>
                  <a:lnTo>
                    <a:pt x="267" y="0"/>
                  </a:lnTo>
                  <a:lnTo>
                    <a:pt x="267" y="17"/>
                  </a:lnTo>
                  <a:lnTo>
                    <a:pt x="218" y="17"/>
                  </a:lnTo>
                  <a:lnTo>
                    <a:pt x="218" y="0"/>
                  </a:lnTo>
                  <a:lnTo>
                    <a:pt x="153" y="0"/>
                  </a:lnTo>
                  <a:lnTo>
                    <a:pt x="153" y="17"/>
                  </a:lnTo>
                  <a:lnTo>
                    <a:pt x="72" y="17"/>
                  </a:lnTo>
                  <a:lnTo>
                    <a:pt x="72" y="0"/>
                  </a:lnTo>
                  <a:lnTo>
                    <a:pt x="24" y="0"/>
                  </a:lnTo>
                  <a:lnTo>
                    <a:pt x="24" y="17"/>
                  </a:lnTo>
                  <a:lnTo>
                    <a:pt x="0" y="17"/>
                  </a:lnTo>
                </a:path>
              </a:pathLst>
            </a:custGeom>
            <a:noFill/>
            <a:ln w="12700">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84" name="Rectangle 83"/>
            <p:cNvSpPr>
              <a:spLocks noChangeArrowheads="1"/>
            </p:cNvSpPr>
            <p:nvPr/>
          </p:nvSpPr>
          <p:spPr bwMode="auto">
            <a:xfrm>
              <a:off x="3230" y="3610"/>
              <a:ext cx="1194"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kumimoji="0" lang="en-CA" sz="1400">
                  <a:solidFill>
                    <a:srgbClr val="000000"/>
                  </a:solidFill>
                  <a:latin typeface="Nimbus Sans L" charset="0"/>
                </a:rPr>
                <a:t>Stored binar</a:t>
              </a:r>
              <a:r>
                <a:rPr kumimoji="0" lang="en-US" sz="1400">
                  <a:solidFill>
                    <a:srgbClr val="000000"/>
                  </a:solidFill>
                  <a:latin typeface="Nimbus Sans L" charset="0"/>
                </a:rPr>
                <a:t>y pattern</a:t>
              </a:r>
              <a:endParaRPr kumimoji="0" lang="en-CA" sz="3200"/>
            </a:p>
          </p:txBody>
        </p:sp>
        <p:sp>
          <p:nvSpPr>
            <p:cNvPr id="25685" name="Rectangle 84"/>
            <p:cNvSpPr>
              <a:spLocks noChangeArrowheads="1"/>
            </p:cNvSpPr>
            <p:nvPr/>
          </p:nvSpPr>
          <p:spPr bwMode="auto">
            <a:xfrm>
              <a:off x="2400" y="3401"/>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CA" sz="1600">
                  <a:solidFill>
                    <a:srgbClr val="000000"/>
                  </a:solidFill>
                  <a:latin typeface="Nimbus Roman No9 L" pitchFamily="16" charset="0"/>
                </a:rPr>
                <a:t>1</a:t>
              </a:r>
              <a:endParaRPr kumimoji="0" lang="en-CA" sz="3200"/>
            </a:p>
          </p:txBody>
        </p:sp>
        <p:sp>
          <p:nvSpPr>
            <p:cNvPr id="25686" name="Rectangle 85"/>
            <p:cNvSpPr>
              <a:spLocks noChangeArrowheads="1"/>
            </p:cNvSpPr>
            <p:nvPr/>
          </p:nvSpPr>
          <p:spPr bwMode="auto">
            <a:xfrm>
              <a:off x="3223" y="2830"/>
              <a:ext cx="134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0" lang="en-US" sz="1400">
                  <a:solidFill>
                    <a:srgbClr val="000000"/>
                  </a:solidFill>
                  <a:latin typeface="Nimbus Sans L" charset="0"/>
                </a:rPr>
                <a:t>Transition from pit to land</a:t>
              </a:r>
              <a:endParaRPr kumimoji="0" lang="en-CA" sz="3200"/>
            </a:p>
          </p:txBody>
        </p:sp>
      </p:grpSp>
      <p:sp>
        <p:nvSpPr>
          <p:cNvPr id="2560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Optical Memory (CD-ROM)</a:t>
            </a: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BE2064F2-9CD2-4367-AB66-AF2A56935653}" type="slidenum">
              <a:rPr lang="en-US" sz="1200">
                <a:solidFill>
                  <a:srgbClr val="898989"/>
                </a:solidFill>
              </a:rPr>
              <a:pPr eaLnBrk="1" hangingPunct="1"/>
              <a:t>34</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0" y="1112838"/>
            <a:ext cx="8458200" cy="4525962"/>
          </a:xfrm>
        </p:spPr>
        <p:txBody>
          <a:bodyPr/>
          <a:lstStyle/>
          <a:p>
            <a:pPr lvl="1" eaLnBrk="1" hangingPunct="1"/>
            <a:r>
              <a:rPr lang="en-GB" altLang="zh-TW" sz="2400" smtClean="0"/>
              <a:t>Data is packed evenly across the disk in segments of the same size. </a:t>
            </a:r>
          </a:p>
          <a:p>
            <a:pPr lvl="1" eaLnBrk="1" hangingPunct="1"/>
            <a:r>
              <a:rPr lang="en-GB" altLang="zh-TW" sz="2400" smtClean="0"/>
              <a:t>The pits are read by the laser at a </a:t>
            </a:r>
            <a:r>
              <a:rPr lang="en-GB" altLang="zh-TW" sz="2400" b="1" i="1" smtClean="0"/>
              <a:t>constant linear velocity</a:t>
            </a:r>
            <a:r>
              <a:rPr lang="en-GB" altLang="zh-TW" sz="2400" smtClean="0"/>
              <a:t> (CLV), i.e. the disk rotates more slowly for accesses near the outer edge than those near the centre.</a:t>
            </a:r>
          </a:p>
          <a:p>
            <a:pPr lvl="1" algn="just" eaLnBrk="1" hangingPunct="1"/>
            <a:r>
              <a:rPr lang="en-GB" altLang="zh-TW" sz="2400" smtClean="0"/>
              <a:t>Advantage of CD-ROM</a:t>
            </a:r>
          </a:p>
          <a:p>
            <a:pPr lvl="2" algn="just" eaLnBrk="1" hangingPunct="1"/>
            <a:r>
              <a:rPr lang="en-GB" altLang="zh-TW" smtClean="0"/>
              <a:t>large storage capacity;</a:t>
            </a:r>
          </a:p>
          <a:p>
            <a:pPr lvl="2" algn="just" eaLnBrk="1" hangingPunct="1"/>
            <a:r>
              <a:rPr lang="en-GB" altLang="zh-TW" smtClean="0"/>
              <a:t>can easily mass replicate inexpensively;</a:t>
            </a:r>
          </a:p>
          <a:p>
            <a:pPr lvl="2" algn="just" eaLnBrk="1" hangingPunct="1"/>
            <a:r>
              <a:rPr lang="en-GB" altLang="zh-TW" smtClean="0"/>
              <a:t>removable, allowing for archival storage.</a:t>
            </a:r>
          </a:p>
          <a:p>
            <a:pPr lvl="1" algn="just" eaLnBrk="1" hangingPunct="1"/>
            <a:r>
              <a:rPr lang="en-GB" altLang="zh-TW" sz="2400" smtClean="0"/>
              <a:t>Disadvantage of CD-ROM</a:t>
            </a:r>
          </a:p>
          <a:p>
            <a:pPr lvl="2" algn="just" eaLnBrk="1" hangingPunct="1"/>
            <a:r>
              <a:rPr lang="en-GB" altLang="zh-TW" smtClean="0"/>
              <a:t>read-only cannot be updated;</a:t>
            </a:r>
          </a:p>
          <a:p>
            <a:pPr lvl="2" eaLnBrk="1" hangingPunct="1"/>
            <a:r>
              <a:rPr lang="en-GB" altLang="zh-TW" smtClean="0"/>
              <a:t>access time much longer than magnetic disk</a:t>
            </a:r>
            <a:endParaRPr lang="en-US" altLang="zh-TW" smtClean="0"/>
          </a:p>
          <a:p>
            <a:pPr lvl="1" eaLnBrk="1" hangingPunct="1"/>
            <a:endParaRPr lang="en-US" altLang="zh-TW" sz="2400" smtClean="0"/>
          </a:p>
          <a:p>
            <a:pPr eaLnBrk="1" hangingPunct="1"/>
            <a:endParaRPr lang="en-US" sz="2400" smtClean="0"/>
          </a:p>
        </p:txBody>
      </p:sp>
      <p:sp>
        <p:nvSpPr>
          <p:cNvPr id="26627"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Optical Memory (CD-ROM)</a:t>
            </a: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9AD9FE99-CD72-49BA-9EB5-9699FBF1BEF9}" type="slidenum">
              <a:rPr lang="en-US" sz="1200">
                <a:solidFill>
                  <a:srgbClr val="898989"/>
                </a:solidFill>
              </a:rPr>
              <a:pPr eaLnBrk="1" hangingPunct="1"/>
              <a:t>35</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423863" y="1143000"/>
            <a:ext cx="80772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just" eaLnBrk="1" hangingPunct="1">
              <a:lnSpc>
                <a:spcPct val="50000"/>
              </a:lnSpc>
              <a:spcBef>
                <a:spcPct val="50000"/>
              </a:spcBef>
            </a:pPr>
            <a:r>
              <a:rPr lang="en-GB">
                <a:cs typeface="Times New Roman" pitchFamily="18" charset="0"/>
              </a:rPr>
              <a:t>Capacity of CD-ROM</a:t>
            </a:r>
            <a:endParaRPr lang="en-GB">
              <a:latin typeface="Courier"/>
            </a:endParaRPr>
          </a:p>
          <a:p>
            <a:pPr algn="just" eaLnBrk="1" hangingPunct="1">
              <a:lnSpc>
                <a:spcPct val="50000"/>
              </a:lnSpc>
              <a:spcBef>
                <a:spcPct val="50000"/>
              </a:spcBef>
            </a:pPr>
            <a:r>
              <a:rPr lang="en-GB">
                <a:cs typeface="Times New Roman" pitchFamily="18" charset="0"/>
              </a:rPr>
              <a:t>	Track-to-track spacing		= 1.6 um</a:t>
            </a:r>
            <a:endParaRPr lang="en-GB">
              <a:latin typeface="Courier"/>
            </a:endParaRPr>
          </a:p>
          <a:p>
            <a:pPr algn="just" eaLnBrk="1" hangingPunct="1">
              <a:lnSpc>
                <a:spcPct val="50000"/>
              </a:lnSpc>
              <a:spcBef>
                <a:spcPct val="50000"/>
              </a:spcBef>
            </a:pPr>
            <a:r>
              <a:rPr lang="en-GB">
                <a:cs typeface="Times New Roman" pitchFamily="18" charset="0"/>
              </a:rPr>
              <a:t>	Recordable width along the radius	= 32.55 mm</a:t>
            </a:r>
            <a:endParaRPr lang="en-GB">
              <a:latin typeface="Courier"/>
            </a:endParaRPr>
          </a:p>
          <a:p>
            <a:pPr algn="just" eaLnBrk="1" hangingPunct="1">
              <a:lnSpc>
                <a:spcPct val="50000"/>
              </a:lnSpc>
              <a:spcBef>
                <a:spcPct val="50000"/>
              </a:spcBef>
            </a:pPr>
            <a:r>
              <a:rPr lang="en-GB">
                <a:cs typeface="Times New Roman" pitchFamily="18" charset="0"/>
              </a:rPr>
              <a:t>						= 32550 um</a:t>
            </a:r>
            <a:endParaRPr lang="en-GB">
              <a:latin typeface="Courier"/>
            </a:endParaRPr>
          </a:p>
          <a:p>
            <a:pPr algn="just" eaLnBrk="1" hangingPunct="1">
              <a:lnSpc>
                <a:spcPct val="50000"/>
              </a:lnSpc>
              <a:spcBef>
                <a:spcPct val="50000"/>
              </a:spcBef>
            </a:pPr>
            <a:r>
              <a:rPr lang="en-GB">
                <a:cs typeface="Times New Roman" pitchFamily="18" charset="0"/>
              </a:rPr>
              <a:t>	Number of tracks			= 32550 / 1.6</a:t>
            </a:r>
            <a:endParaRPr lang="en-GB">
              <a:latin typeface="Courier"/>
            </a:endParaRPr>
          </a:p>
          <a:p>
            <a:pPr algn="just" eaLnBrk="1" hangingPunct="1">
              <a:lnSpc>
                <a:spcPct val="50000"/>
              </a:lnSpc>
              <a:spcBef>
                <a:spcPct val="50000"/>
              </a:spcBef>
            </a:pPr>
            <a:r>
              <a:rPr lang="en-GB">
                <a:cs typeface="Times New Roman" pitchFamily="18" charset="0"/>
              </a:rPr>
              <a:t>						= 20344 tracks</a:t>
            </a:r>
            <a:endParaRPr lang="en-GB">
              <a:latin typeface="Courier"/>
            </a:endParaRPr>
          </a:p>
          <a:p>
            <a:pPr algn="just" eaLnBrk="1" hangingPunct="1">
              <a:lnSpc>
                <a:spcPct val="50000"/>
              </a:lnSpc>
              <a:spcBef>
                <a:spcPct val="50000"/>
              </a:spcBef>
            </a:pPr>
            <a:r>
              <a:rPr lang="en-GB">
                <a:cs typeface="Times New Roman" pitchFamily="18" charset="0"/>
              </a:rPr>
              <a:t> 	The total length of the spiral		= 5.27 km</a:t>
            </a:r>
            <a:endParaRPr lang="en-GB">
              <a:latin typeface="Courier"/>
            </a:endParaRPr>
          </a:p>
          <a:p>
            <a:pPr algn="just" eaLnBrk="1" hangingPunct="1">
              <a:lnSpc>
                <a:spcPct val="50000"/>
              </a:lnSpc>
              <a:spcBef>
                <a:spcPct val="50000"/>
              </a:spcBef>
            </a:pPr>
            <a:r>
              <a:rPr lang="en-GB">
                <a:cs typeface="Times New Roman" pitchFamily="18" charset="0"/>
              </a:rPr>
              <a:t>	The linear velocity of the CD-ROM	= 1.2 m/sec</a:t>
            </a:r>
            <a:endParaRPr lang="en-GB">
              <a:latin typeface="Courier"/>
            </a:endParaRPr>
          </a:p>
          <a:p>
            <a:pPr algn="just" eaLnBrk="1" hangingPunct="1">
              <a:lnSpc>
                <a:spcPct val="50000"/>
              </a:lnSpc>
              <a:spcBef>
                <a:spcPct val="50000"/>
              </a:spcBef>
            </a:pPr>
            <a:r>
              <a:rPr lang="en-GB">
                <a:cs typeface="Times New Roman" pitchFamily="18" charset="0"/>
              </a:rPr>
              <a:t>	The total time for reading/playing	= 4391 sec</a:t>
            </a:r>
            <a:endParaRPr lang="en-GB">
              <a:latin typeface="Courier"/>
            </a:endParaRPr>
          </a:p>
          <a:p>
            <a:pPr algn="just" eaLnBrk="1" hangingPunct="1">
              <a:lnSpc>
                <a:spcPct val="50000"/>
              </a:lnSpc>
              <a:spcBef>
                <a:spcPct val="50000"/>
              </a:spcBef>
            </a:pPr>
            <a:r>
              <a:rPr lang="en-GB">
                <a:cs typeface="Times New Roman" pitchFamily="18" charset="0"/>
              </a:rPr>
              <a:t>						= 73.2 min</a:t>
            </a:r>
            <a:endParaRPr lang="en-GB">
              <a:latin typeface="Courier"/>
            </a:endParaRPr>
          </a:p>
          <a:p>
            <a:pPr algn="l" eaLnBrk="1" hangingPunct="1">
              <a:lnSpc>
                <a:spcPct val="50000"/>
              </a:lnSpc>
              <a:spcBef>
                <a:spcPct val="50000"/>
              </a:spcBef>
            </a:pPr>
            <a:r>
              <a:rPr lang="en-GB">
                <a:cs typeface="Times New Roman" pitchFamily="18" charset="0"/>
              </a:rPr>
              <a:t>	Data rate from disk			= 176.4 Kbyte/sec</a:t>
            </a:r>
            <a:endParaRPr lang="en-GB">
              <a:latin typeface="Courier"/>
            </a:endParaRPr>
          </a:p>
          <a:p>
            <a:pPr algn="l" eaLnBrk="1" hangingPunct="1">
              <a:lnSpc>
                <a:spcPct val="50000"/>
              </a:lnSpc>
              <a:spcBef>
                <a:spcPct val="50000"/>
              </a:spcBef>
            </a:pPr>
            <a:r>
              <a:rPr lang="en-GB">
                <a:cs typeface="Times New Roman" pitchFamily="18" charset="0"/>
              </a:rPr>
              <a:t>    	Total storage capacity for CD-ROM	= 774.57 Mbytes</a:t>
            </a:r>
            <a:endParaRPr lang="en-US"/>
          </a:p>
        </p:txBody>
      </p:sp>
      <p:sp>
        <p:nvSpPr>
          <p:cNvPr id="27651"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Optical Memory (CD-ROM)</a:t>
            </a:r>
          </a:p>
        </p:txBody>
      </p:sp>
      <p:sp>
        <p:nvSpPr>
          <p:cNvPr id="276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09A965B-FAEA-4FFE-9D33-D32E3588B655}" type="slidenum">
              <a:rPr lang="en-US" sz="1200">
                <a:solidFill>
                  <a:srgbClr val="898989"/>
                </a:solidFill>
              </a:rPr>
              <a:pPr eaLnBrk="1" hangingPunct="1"/>
              <a:t>36</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228600" y="736600"/>
            <a:ext cx="8229600" cy="4525963"/>
          </a:xfrm>
        </p:spPr>
        <p:txBody>
          <a:bodyPr/>
          <a:lstStyle/>
          <a:p>
            <a:pPr eaLnBrk="1" hangingPunct="1"/>
            <a:r>
              <a:rPr lang="en-US" sz="2800" dirty="0" smtClean="0"/>
              <a:t>Digital Versatile Disk (DVD)</a:t>
            </a:r>
          </a:p>
          <a:p>
            <a:pPr lvl="1" eaLnBrk="1" hangingPunct="1"/>
            <a:r>
              <a:rPr lang="en-US" sz="2400" dirty="0" smtClean="0"/>
              <a:t>Same general design as CDs. High capacity disc capable of storing 4.7 to 17GB.</a:t>
            </a:r>
          </a:p>
          <a:p>
            <a:pPr lvl="1" eaLnBrk="1" hangingPunct="1"/>
            <a:r>
              <a:rPr lang="en-US" sz="2400" dirty="0" smtClean="0"/>
              <a:t>What is new is the use of</a:t>
            </a:r>
          </a:p>
          <a:p>
            <a:pPr lvl="2" eaLnBrk="1" hangingPunct="1"/>
            <a:r>
              <a:rPr lang="en-US" sz="2300" dirty="0" smtClean="0"/>
              <a:t>smaller pits (0.4 microns versus 0.8 microns for CDs)</a:t>
            </a:r>
          </a:p>
          <a:p>
            <a:pPr lvl="2" eaLnBrk="1" hangingPunct="1"/>
            <a:r>
              <a:rPr lang="en-US" sz="2300" dirty="0" smtClean="0"/>
              <a:t>a tighter spiral (0.74 microns between tracks versus 1.6 microns for CDs)</a:t>
            </a:r>
          </a:p>
          <a:p>
            <a:pPr lvl="2" eaLnBrk="1" hangingPunct="1"/>
            <a:r>
              <a:rPr lang="en-US" sz="2300" dirty="0" smtClean="0"/>
              <a:t>a red laser (at 0.65 microns versus 0.78 microns for CDs)</a:t>
            </a:r>
          </a:p>
          <a:p>
            <a:pPr lvl="1" eaLnBrk="1" hangingPunct="1"/>
            <a:r>
              <a:rPr lang="en-US" sz="2400" dirty="0" smtClean="0"/>
              <a:t>A 4.7 GB DVD can hold 133 min. of full-screen, full-motion video at high resolution (720 </a:t>
            </a:r>
            <a:r>
              <a:rPr lang="en-GB" altLang="zh-TW" sz="2400" dirty="0" smtClean="0">
                <a:sym typeface="Symbol" pitchFamily="18" charset="2"/>
              </a:rPr>
              <a:t> 480), plus soundtracks in up to 8 languages and subtitles in 32 more.</a:t>
            </a:r>
          </a:p>
          <a:p>
            <a:pPr lvl="1" eaLnBrk="1" hangingPunct="1"/>
            <a:r>
              <a:rPr lang="en-GB" sz="2400" dirty="0" smtClean="0">
                <a:sym typeface="Symbol" pitchFamily="18" charset="2"/>
              </a:rPr>
              <a:t>Some DVD has dual layer, where different focus is used to read different layer.</a:t>
            </a:r>
            <a:endParaRPr lang="en-US" dirty="0" smtClean="0"/>
          </a:p>
          <a:p>
            <a:pPr lvl="2" eaLnBrk="1" hangingPunct="1"/>
            <a:endParaRPr lang="en-US" sz="2000" dirty="0" smtClean="0"/>
          </a:p>
        </p:txBody>
      </p:sp>
      <p:sp>
        <p:nvSpPr>
          <p:cNvPr id="28675"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Optical Memory (DVD)</a:t>
            </a:r>
          </a:p>
        </p:txBody>
      </p:sp>
      <p:sp>
        <p:nvSpPr>
          <p:cNvPr id="286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0F26783-7228-4205-A00C-451365C96814}" type="slidenum">
              <a:rPr lang="en-US" sz="1200">
                <a:solidFill>
                  <a:srgbClr val="898989"/>
                </a:solidFill>
              </a:rPr>
              <a:pPr eaLnBrk="1" hangingPunct="1"/>
              <a:t>37</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idx="1"/>
          </p:nvPr>
        </p:nvSpPr>
        <p:spPr>
          <a:xfrm>
            <a:off x="325438" y="838200"/>
            <a:ext cx="8178800" cy="2609850"/>
          </a:xfrm>
        </p:spPr>
        <p:txBody>
          <a:bodyPr/>
          <a:lstStyle/>
          <a:p>
            <a:pPr lvl="1" eaLnBrk="1" hangingPunct="1"/>
            <a:r>
              <a:rPr lang="en-US" smtClean="0"/>
              <a:t>capacity</a:t>
            </a:r>
          </a:p>
          <a:p>
            <a:pPr lvl="2" eaLnBrk="1" hangingPunct="1"/>
            <a:r>
              <a:rPr lang="en-US" smtClean="0"/>
              <a:t>single-sided, single-layer (4.7 GB)</a:t>
            </a:r>
          </a:p>
          <a:p>
            <a:pPr lvl="2" eaLnBrk="1" hangingPunct="1"/>
            <a:r>
              <a:rPr lang="en-US" smtClean="0"/>
              <a:t>single-sided, dual-layer (8.5 GB)</a:t>
            </a:r>
          </a:p>
          <a:p>
            <a:pPr lvl="2" eaLnBrk="1" hangingPunct="1"/>
            <a:r>
              <a:rPr lang="en-US" smtClean="0"/>
              <a:t>doubled-sided, single-layer (9.4 GB)</a:t>
            </a:r>
          </a:p>
          <a:p>
            <a:pPr lvl="2" eaLnBrk="1" hangingPunct="1"/>
            <a:r>
              <a:rPr lang="en-US" smtClean="0"/>
              <a:t>doubled-sided, dual-layer (17 GB)</a:t>
            </a:r>
          </a:p>
        </p:txBody>
      </p:sp>
      <p:grpSp>
        <p:nvGrpSpPr>
          <p:cNvPr id="29699" name="Group 2"/>
          <p:cNvGrpSpPr>
            <a:grpSpLocks/>
          </p:cNvGrpSpPr>
          <p:nvPr/>
        </p:nvGrpSpPr>
        <p:grpSpPr bwMode="auto">
          <a:xfrm>
            <a:off x="1143000" y="3810000"/>
            <a:ext cx="6543675" cy="2667000"/>
            <a:chOff x="768" y="2352"/>
            <a:chExt cx="4122" cy="1680"/>
          </a:xfrm>
        </p:grpSpPr>
        <p:pic>
          <p:nvPicPr>
            <p:cNvPr id="2970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 y="2352"/>
              <a:ext cx="4122" cy="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
          <p:nvSpPr>
            <p:cNvPr id="29703" name="Rectangle 4"/>
            <p:cNvSpPr>
              <a:spLocks noChangeArrowheads="1"/>
            </p:cNvSpPr>
            <p:nvPr/>
          </p:nvSpPr>
          <p:spPr bwMode="auto">
            <a:xfrm>
              <a:off x="1296" y="3792"/>
              <a:ext cx="864"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endParaRPr lang="en-US"/>
            </a:p>
          </p:txBody>
        </p:sp>
      </p:grpSp>
      <p:sp>
        <p:nvSpPr>
          <p:cNvPr id="29700"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Optical Memory (DVD)</a:t>
            </a:r>
          </a:p>
        </p:txBody>
      </p:sp>
      <p:sp>
        <p:nvSpPr>
          <p:cNvPr id="297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D0E47B48-415C-4352-AF52-37CAA0759843}" type="slidenum">
              <a:rPr lang="en-US" sz="1200">
                <a:solidFill>
                  <a:srgbClr val="898989"/>
                </a:solidFill>
              </a:rPr>
              <a:pPr eaLnBrk="1" hangingPunct="1"/>
              <a:t>38</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5DCC295-468D-48B1-AEDE-B79B7D1C0C39}" type="slidenum">
              <a:rPr lang="en-US" sz="1200">
                <a:solidFill>
                  <a:srgbClr val="898989"/>
                </a:solidFill>
              </a:rPr>
              <a:pPr eaLnBrk="1" hangingPunct="1"/>
              <a:t>39</a:t>
            </a:fld>
            <a:endParaRPr lang="en-US" sz="1200">
              <a:solidFill>
                <a:srgbClr val="898989"/>
              </a:solidFill>
            </a:endParaRPr>
          </a:p>
        </p:txBody>
      </p:sp>
      <p:sp>
        <p:nvSpPr>
          <p:cNvPr id="30723" name="Rectangle 3"/>
          <p:cNvSpPr>
            <a:spLocks noGrp="1" noChangeArrowheads="1"/>
          </p:cNvSpPr>
          <p:nvPr>
            <p:ph type="body" idx="1"/>
          </p:nvPr>
        </p:nvSpPr>
        <p:spPr>
          <a:xfrm>
            <a:off x="457200" y="1066800"/>
            <a:ext cx="8229600" cy="4525963"/>
          </a:xfrm>
        </p:spPr>
        <p:txBody>
          <a:bodyPr/>
          <a:lstStyle/>
          <a:p>
            <a:r>
              <a:rPr kumimoji="1" lang="en-US" smtClean="0">
                <a:solidFill>
                  <a:srgbClr val="000000"/>
                </a:solidFill>
              </a:rPr>
              <a:t>BD-ROM (Blu-ray Discs-ROM) </a:t>
            </a:r>
          </a:p>
          <a:p>
            <a:r>
              <a:rPr kumimoji="1" lang="en-US" smtClean="0">
                <a:solidFill>
                  <a:srgbClr val="000000"/>
                </a:solidFill>
              </a:rPr>
              <a:t>HD DVD-ROM (High-density DVD-ROM)</a:t>
            </a:r>
          </a:p>
          <a:p>
            <a:pPr lvl="1"/>
            <a:r>
              <a:rPr kumimoji="1" lang="en-US" smtClean="0">
                <a:solidFill>
                  <a:srgbClr val="000000"/>
                </a:solidFill>
              </a:rPr>
              <a:t>Both are more expensive, have higher capacity and better quality than standard DVDs</a:t>
            </a:r>
          </a:p>
          <a:p>
            <a:pPr lvl="1"/>
            <a:r>
              <a:rPr kumimoji="1" lang="en-US" smtClean="0">
                <a:solidFill>
                  <a:srgbClr val="000000"/>
                </a:solidFill>
              </a:rPr>
              <a:t>BD-ROM currently have a storage capacity of up to 100GB</a:t>
            </a:r>
            <a:r>
              <a:rPr kumimoji="1" lang="en-US" b="1" smtClean="0">
                <a:solidFill>
                  <a:srgbClr val="000000"/>
                </a:solidFill>
              </a:rPr>
              <a:t> </a:t>
            </a:r>
            <a:r>
              <a:rPr kumimoji="1" lang="en-US" smtClean="0">
                <a:solidFill>
                  <a:srgbClr val="000000"/>
                </a:solidFill>
              </a:rPr>
              <a:t>and HD DVD-ROM up to 60GB.</a:t>
            </a:r>
          </a:p>
          <a:p>
            <a:pPr lvl="1">
              <a:spcBef>
                <a:spcPct val="5000"/>
              </a:spcBef>
              <a:buClr>
                <a:srgbClr val="D94439"/>
              </a:buClr>
              <a:buSzPct val="75000"/>
              <a:buFont typeface="Wingdings" pitchFamily="2" charset="2"/>
              <a:buChar char="Ø"/>
            </a:pPr>
            <a:endParaRPr lang="en-US" smtClean="0"/>
          </a:p>
        </p:txBody>
      </p:sp>
      <p:sp>
        <p:nvSpPr>
          <p:cNvPr id="30724"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Optical Memory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228600" y="914400"/>
            <a:ext cx="8686800" cy="4525963"/>
          </a:xfrm>
        </p:spPr>
        <p:txBody>
          <a:bodyPr/>
          <a:lstStyle/>
          <a:p>
            <a:pPr eaLnBrk="1" hangingPunct="1"/>
            <a:r>
              <a:rPr lang="en-US" sz="2500" b="1" i="1" smtClean="0"/>
              <a:t>Storage devices </a:t>
            </a:r>
            <a:r>
              <a:rPr lang="en-US" sz="2500" smtClean="0"/>
              <a:t>also known as mass media or auxiliary storage, refers to the various media on which a computer system can store data.</a:t>
            </a:r>
          </a:p>
          <a:p>
            <a:pPr eaLnBrk="1" hangingPunct="1"/>
            <a:r>
              <a:rPr lang="en-US" sz="2500" smtClean="0"/>
              <a:t>There are two type of storage:</a:t>
            </a:r>
          </a:p>
          <a:p>
            <a:pPr lvl="1" eaLnBrk="1" hangingPunct="1"/>
            <a:r>
              <a:rPr lang="en-US" sz="2500" smtClean="0"/>
              <a:t>Primary memory</a:t>
            </a:r>
          </a:p>
          <a:p>
            <a:pPr lvl="2" eaLnBrk="1" hangingPunct="1"/>
            <a:r>
              <a:rPr lang="en-US" sz="2500" smtClean="0"/>
              <a:t>Volatile</a:t>
            </a:r>
          </a:p>
          <a:p>
            <a:pPr lvl="2" eaLnBrk="1" hangingPunct="1"/>
            <a:r>
              <a:rPr lang="en-US" sz="2500" smtClean="0"/>
              <a:t>Temporary</a:t>
            </a:r>
          </a:p>
          <a:p>
            <a:pPr lvl="1" eaLnBrk="1" hangingPunct="1"/>
            <a:r>
              <a:rPr lang="en-US" sz="2500" smtClean="0"/>
              <a:t>Secondary storage</a:t>
            </a:r>
          </a:p>
          <a:p>
            <a:pPr lvl="2" eaLnBrk="1" hangingPunct="1"/>
            <a:r>
              <a:rPr lang="en-US" sz="2500" smtClean="0"/>
              <a:t>Non volatile</a:t>
            </a:r>
          </a:p>
          <a:p>
            <a:pPr lvl="2" eaLnBrk="1" hangingPunct="1"/>
            <a:r>
              <a:rPr lang="en-US" sz="2500" smtClean="0"/>
              <a:t>Permanent</a:t>
            </a:r>
          </a:p>
          <a:p>
            <a:pPr eaLnBrk="1" hangingPunct="1"/>
            <a:r>
              <a:rPr lang="en-US" sz="2500" smtClean="0"/>
              <a:t>No matter how big the main memory is, it is always too small.</a:t>
            </a:r>
          </a:p>
          <a:p>
            <a:pPr eaLnBrk="1" hangingPunct="1"/>
            <a:endParaRPr lang="en-US" sz="2500" smtClean="0"/>
          </a:p>
        </p:txBody>
      </p:sp>
      <p:sp>
        <p:nvSpPr>
          <p:cNvPr id="7171"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Storage Devices</a:t>
            </a:r>
          </a:p>
        </p:txBody>
      </p:sp>
      <p:sp>
        <p:nvSpPr>
          <p:cNvPr id="71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0F4F178-1912-4CEC-943D-2411D641C3D2}" type="slidenum">
              <a:rPr lang="en-US" sz="1200">
                <a:solidFill>
                  <a:srgbClr val="898989"/>
                </a:solidFill>
              </a:rPr>
              <a:pPr eaLnBrk="1" hangingPunct="1"/>
              <a:t>4</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152400" y="1143000"/>
            <a:ext cx="4762500" cy="3124200"/>
          </a:xfrm>
        </p:spPr>
        <p:txBody>
          <a:bodyPr/>
          <a:lstStyle/>
          <a:p>
            <a:pPr algn="just" eaLnBrk="1" hangingPunct="1">
              <a:lnSpc>
                <a:spcPct val="80000"/>
              </a:lnSpc>
              <a:spcBef>
                <a:spcPts val="1200"/>
              </a:spcBef>
            </a:pPr>
            <a:r>
              <a:rPr lang="en-GB" altLang="zh-TW" sz="2400" dirty="0" smtClean="0"/>
              <a:t>A disk drive often has several disks stacked vertically.</a:t>
            </a:r>
          </a:p>
          <a:p>
            <a:pPr algn="just" eaLnBrk="1" hangingPunct="1">
              <a:lnSpc>
                <a:spcPct val="80000"/>
              </a:lnSpc>
              <a:spcBef>
                <a:spcPts val="1200"/>
              </a:spcBef>
            </a:pPr>
            <a:r>
              <a:rPr lang="en-GB" altLang="zh-TW" sz="2400" dirty="0" smtClean="0"/>
              <a:t>Each disk surface requires at least one radially movable head to read or write information from the disk</a:t>
            </a:r>
          </a:p>
          <a:p>
            <a:pPr algn="just" eaLnBrk="1" hangingPunct="1">
              <a:lnSpc>
                <a:spcPct val="80000"/>
              </a:lnSpc>
              <a:spcBef>
                <a:spcPts val="1200"/>
              </a:spcBef>
            </a:pPr>
            <a:r>
              <a:rPr lang="en-US" sz="2400" dirty="0" smtClean="0"/>
              <a:t>A disk is a circular </a:t>
            </a:r>
            <a:r>
              <a:rPr lang="en-US" sz="2400" b="1" i="1" dirty="0" smtClean="0">
                <a:solidFill>
                  <a:srgbClr val="FF0000"/>
                </a:solidFill>
              </a:rPr>
              <a:t>platter</a:t>
            </a:r>
            <a:r>
              <a:rPr lang="en-US" sz="2400" b="1" dirty="0" smtClean="0">
                <a:solidFill>
                  <a:srgbClr val="FF0000"/>
                </a:solidFill>
              </a:rPr>
              <a:t> </a:t>
            </a:r>
            <a:r>
              <a:rPr lang="en-GB" altLang="zh-TW" sz="2400" dirty="0" smtClean="0"/>
              <a:t>(3- to 12-cm diameter) </a:t>
            </a:r>
            <a:r>
              <a:rPr lang="en-US" sz="2400" dirty="0" smtClean="0"/>
              <a:t>constructed of non-magnetic material, called the </a:t>
            </a:r>
            <a:r>
              <a:rPr lang="en-US" sz="2400" b="1" i="1" dirty="0" smtClean="0">
                <a:solidFill>
                  <a:srgbClr val="FF0000"/>
                </a:solidFill>
              </a:rPr>
              <a:t>substrate</a:t>
            </a:r>
            <a:r>
              <a:rPr lang="en-US" sz="2400" dirty="0" smtClean="0"/>
              <a:t> (aluminum or aluminum alloy, or recently glass), coated with a </a:t>
            </a:r>
            <a:r>
              <a:rPr lang="en-US" sz="2400" dirty="0" err="1" smtClean="0"/>
              <a:t>magnetizable</a:t>
            </a:r>
            <a:r>
              <a:rPr lang="en-US" sz="2400" smtClean="0"/>
              <a:t> material (</a:t>
            </a:r>
            <a:r>
              <a:rPr lang="en-GB" sz="2400" smtClean="0"/>
              <a:t>iron </a:t>
            </a:r>
            <a:r>
              <a:rPr lang="en-GB" sz="2400" dirty="0" smtClean="0"/>
              <a:t>oxide…rust)</a:t>
            </a:r>
            <a:r>
              <a:rPr lang="en-US" sz="2400" dirty="0" smtClean="0"/>
              <a:t>.</a:t>
            </a:r>
          </a:p>
        </p:txBody>
      </p:sp>
      <p:sp>
        <p:nvSpPr>
          <p:cNvPr id="8195"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a:solidFill>
                  <a:srgbClr val="3333FF"/>
                </a:solidFill>
                <a:latin typeface="Calibri" pitchFamily="34" charset="0"/>
              </a:rPr>
              <a:t>Magnetic Disk</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E61A310-A6AD-44BD-804D-9978764F4EBF}" type="slidenum">
              <a:rPr lang="en-US" sz="1200">
                <a:solidFill>
                  <a:srgbClr val="898989"/>
                </a:solidFill>
              </a:rPr>
              <a:pPr eaLnBrk="1" hangingPunct="1"/>
              <a:t>5</a:t>
            </a:fld>
            <a:endParaRPr lang="en-US" sz="120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4065506293"/>
              </p:ext>
            </p:extLst>
          </p:nvPr>
        </p:nvGraphicFramePr>
        <p:xfrm>
          <a:off x="5181600" y="1981200"/>
          <a:ext cx="3644900" cy="2581275"/>
        </p:xfrm>
        <a:graphic>
          <a:graphicData uri="http://schemas.openxmlformats.org/presentationml/2006/ole">
            <mc:AlternateContent xmlns:mc="http://schemas.openxmlformats.org/markup-compatibility/2006">
              <mc:Choice xmlns:v="urn:schemas-microsoft-com:vml" Requires="v">
                <p:oleObj spid="_x0000_s8227" name="文件" r:id="rId3" imgW="3076575" imgH="2181225" progId="Word.Document.8">
                  <p:embed/>
                </p:oleObj>
              </mc:Choice>
              <mc:Fallback>
                <p:oleObj name="文件" r:id="rId3" imgW="3076575" imgH="2181225" progId="Word.Document.8">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981200"/>
                        <a:ext cx="3644900"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152400" y="5149516"/>
            <a:ext cx="8001000" cy="757130"/>
          </a:xfrm>
          <a:prstGeom prst="rect">
            <a:avLst/>
          </a:prstGeom>
        </p:spPr>
        <p:txBody>
          <a:bodyPr>
            <a:spAutoFit/>
          </a:bodyPr>
          <a:lstStyle/>
          <a:p>
            <a:pPr marL="342900" indent="-342900" algn="just">
              <a:lnSpc>
                <a:spcPct val="90000"/>
              </a:lnSpc>
              <a:spcBef>
                <a:spcPts val="1800"/>
              </a:spcBef>
              <a:buFont typeface="Arial" pitchFamily="34" charset="0"/>
              <a:buChar char="•"/>
              <a:defRPr/>
            </a:pPr>
            <a:r>
              <a:rPr lang="en-GB" altLang="zh-TW" dirty="0">
                <a:latin typeface="+mj-lt"/>
                <a:cs typeface="Arial" pitchFamily="34" charset="0"/>
              </a:rPr>
              <a:t>The assembly is placed in a drive that causes it to rotate at a constant speed</a:t>
            </a:r>
            <a:r>
              <a:rPr lang="en-GB" altLang="zh-TW" dirty="0" smtClean="0">
                <a:latin typeface="+mj-lt"/>
                <a:cs typeface="Arial" pitchFamily="34" charset="0"/>
              </a:rPr>
              <a:t>.</a:t>
            </a:r>
            <a:endParaRPr lang="en-GB" altLang="zh-TW" dirty="0">
              <a:latin typeface="+mj-lt"/>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342900" y="838200"/>
            <a:ext cx="8572500" cy="3124200"/>
          </a:xfrm>
        </p:spPr>
        <p:txBody>
          <a:bodyPr/>
          <a:lstStyle/>
          <a:p>
            <a:pPr algn="just" eaLnBrk="1" hangingPunct="1">
              <a:lnSpc>
                <a:spcPct val="90000"/>
              </a:lnSpc>
              <a:spcBef>
                <a:spcPts val="1200"/>
              </a:spcBef>
            </a:pPr>
            <a:r>
              <a:rPr lang="en-GB" altLang="zh-TW" sz="2400" dirty="0" smtClean="0"/>
              <a:t>Traditionally, the substrate can be made from aluminium or aluminium alloy. </a:t>
            </a:r>
          </a:p>
          <a:p>
            <a:pPr algn="just" eaLnBrk="1" hangingPunct="1">
              <a:lnSpc>
                <a:spcPct val="90000"/>
              </a:lnSpc>
              <a:spcBef>
                <a:spcPts val="1200"/>
              </a:spcBef>
            </a:pPr>
            <a:r>
              <a:rPr lang="en-GB" altLang="zh-TW" sz="2400" dirty="0" smtClean="0"/>
              <a:t>Recently, glass </a:t>
            </a:r>
            <a:r>
              <a:rPr lang="en-GB" altLang="zh-TW" sz="2400" dirty="0" err="1" smtClean="0"/>
              <a:t>subtrates</a:t>
            </a:r>
            <a:r>
              <a:rPr lang="en-GB" altLang="zh-TW" sz="2400" dirty="0" smtClean="0"/>
              <a:t> have been introduced because of the following reasons:</a:t>
            </a:r>
          </a:p>
          <a:p>
            <a:pPr marL="857250" lvl="1" indent="-457200" algn="just">
              <a:lnSpc>
                <a:spcPct val="90000"/>
              </a:lnSpc>
              <a:spcBef>
                <a:spcPts val="600"/>
              </a:spcBef>
              <a:buFont typeface="+mj-lt"/>
              <a:buAutoNum type="arabicPeriod"/>
              <a:defRPr/>
            </a:pPr>
            <a:r>
              <a:rPr lang="en-GB" altLang="zh-TW" sz="2400" dirty="0" smtClean="0">
                <a:cs typeface="Arial" pitchFamily="34" charset="0"/>
              </a:rPr>
              <a:t>Improvement </a:t>
            </a:r>
            <a:r>
              <a:rPr lang="en-GB" altLang="zh-TW" sz="2400" dirty="0">
                <a:cs typeface="Arial" pitchFamily="34" charset="0"/>
              </a:rPr>
              <a:t>in </a:t>
            </a:r>
            <a:r>
              <a:rPr lang="en-GB" altLang="zh-TW" sz="2400" dirty="0" smtClean="0">
                <a:cs typeface="Arial" pitchFamily="34" charset="0"/>
              </a:rPr>
              <a:t>surface uniformity </a:t>
            </a:r>
            <a:r>
              <a:rPr lang="en-GB" altLang="zh-TW" sz="2400" dirty="0">
                <a:cs typeface="Arial" pitchFamily="34" charset="0"/>
              </a:rPr>
              <a:t>of the magnetic film surface </a:t>
            </a:r>
            <a:r>
              <a:rPr lang="en-GB" altLang="zh-TW" sz="2400" dirty="0" smtClean="0">
                <a:cs typeface="Arial" pitchFamily="34" charset="0"/>
                <a:sym typeface="Wingdings" pitchFamily="2" charset="2"/>
              </a:rPr>
              <a:t> </a:t>
            </a:r>
            <a:r>
              <a:rPr lang="en-GB" altLang="zh-TW" sz="2400" dirty="0" smtClean="0">
                <a:cs typeface="Arial" pitchFamily="34" charset="0"/>
              </a:rPr>
              <a:t>higher reliability</a:t>
            </a:r>
            <a:endParaRPr lang="en-GB" altLang="zh-TW" sz="2400" dirty="0">
              <a:cs typeface="Arial" pitchFamily="34" charset="0"/>
            </a:endParaRPr>
          </a:p>
          <a:p>
            <a:pPr marL="857250" lvl="1" indent="-457200" algn="just">
              <a:lnSpc>
                <a:spcPct val="90000"/>
              </a:lnSpc>
              <a:spcBef>
                <a:spcPts val="600"/>
              </a:spcBef>
              <a:buFont typeface="+mj-lt"/>
              <a:buAutoNum type="arabicPeriod"/>
              <a:defRPr/>
            </a:pPr>
            <a:r>
              <a:rPr lang="en-GB" altLang="zh-TW" sz="2400" dirty="0" smtClean="0">
                <a:cs typeface="Arial" pitchFamily="34" charset="0"/>
              </a:rPr>
              <a:t>Reduction in surface defects  </a:t>
            </a:r>
            <a:r>
              <a:rPr lang="en-GB" altLang="zh-TW" sz="2400" dirty="0" smtClean="0">
                <a:cs typeface="Arial" pitchFamily="34" charset="0"/>
                <a:sym typeface="Wingdings" pitchFamily="2" charset="2"/>
              </a:rPr>
              <a:t> Reduced read/write errors</a:t>
            </a:r>
            <a:endParaRPr lang="en-GB" altLang="zh-TW" sz="2400" dirty="0" smtClean="0">
              <a:cs typeface="Arial" pitchFamily="34" charset="0"/>
            </a:endParaRPr>
          </a:p>
          <a:p>
            <a:pPr marL="857250" lvl="1" indent="-457200" algn="just">
              <a:lnSpc>
                <a:spcPct val="90000"/>
              </a:lnSpc>
              <a:spcBef>
                <a:spcPts val="600"/>
              </a:spcBef>
              <a:buFont typeface="+mj-lt"/>
              <a:buAutoNum type="arabicPeriod"/>
              <a:defRPr/>
            </a:pPr>
            <a:r>
              <a:rPr lang="en-GB" altLang="zh-TW" sz="2400" dirty="0" smtClean="0">
                <a:cs typeface="Arial" pitchFamily="34" charset="0"/>
              </a:rPr>
              <a:t>Better stiffness </a:t>
            </a:r>
            <a:r>
              <a:rPr lang="en-GB" altLang="zh-TW" sz="2400" dirty="0" smtClean="0">
                <a:cs typeface="Arial" pitchFamily="34" charset="0"/>
                <a:sym typeface="Wingdings" pitchFamily="2" charset="2"/>
              </a:rPr>
              <a:t></a:t>
            </a:r>
            <a:r>
              <a:rPr lang="en-GB" altLang="zh-TW" sz="2400" dirty="0" smtClean="0">
                <a:cs typeface="Arial" pitchFamily="34" charset="0"/>
              </a:rPr>
              <a:t> </a:t>
            </a:r>
            <a:r>
              <a:rPr lang="en-GB" altLang="zh-TW" sz="2400" dirty="0">
                <a:cs typeface="Arial" pitchFamily="34" charset="0"/>
              </a:rPr>
              <a:t>to reduce disc dynamics</a:t>
            </a:r>
          </a:p>
          <a:p>
            <a:pPr marL="857250" lvl="1" indent="-457200" algn="just">
              <a:lnSpc>
                <a:spcPct val="90000"/>
              </a:lnSpc>
              <a:spcBef>
                <a:spcPts val="600"/>
              </a:spcBef>
              <a:buFont typeface="+mj-lt"/>
              <a:buAutoNum type="arabicPeriod"/>
              <a:defRPr/>
            </a:pPr>
            <a:r>
              <a:rPr lang="en-GB" altLang="zh-TW" sz="2400" dirty="0" smtClean="0">
                <a:cs typeface="Arial" pitchFamily="34" charset="0"/>
              </a:rPr>
              <a:t>Better shock </a:t>
            </a:r>
            <a:r>
              <a:rPr lang="en-GB" altLang="zh-TW" sz="2400" dirty="0">
                <a:cs typeface="Arial" pitchFamily="34" charset="0"/>
              </a:rPr>
              <a:t>and </a:t>
            </a:r>
            <a:r>
              <a:rPr lang="en-GB" altLang="zh-TW" sz="2400" dirty="0" smtClean="0">
                <a:cs typeface="Arial" pitchFamily="34" charset="0"/>
              </a:rPr>
              <a:t>damage resistance</a:t>
            </a:r>
            <a:endParaRPr lang="en-GB" altLang="zh-TW" sz="2400" dirty="0">
              <a:cs typeface="Arial" pitchFamily="34" charset="0"/>
            </a:endParaRPr>
          </a:p>
          <a:p>
            <a:pPr algn="just" eaLnBrk="1" hangingPunct="1">
              <a:lnSpc>
                <a:spcPct val="90000"/>
              </a:lnSpc>
              <a:spcBef>
                <a:spcPts val="0"/>
              </a:spcBef>
            </a:pPr>
            <a:endParaRPr lang="en-GB" altLang="zh-TW" sz="2400" dirty="0" smtClean="0"/>
          </a:p>
        </p:txBody>
      </p:sp>
      <p:sp>
        <p:nvSpPr>
          <p:cNvPr id="8195"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Magnetic </a:t>
            </a:r>
            <a:r>
              <a:rPr lang="en-US" altLang="zh-TW" sz="3600" b="1" dirty="0">
                <a:solidFill>
                  <a:srgbClr val="3333FF"/>
                </a:solidFill>
                <a:latin typeface="Calibri" pitchFamily="34" charset="0"/>
              </a:rPr>
              <a:t>Disk</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E61A310-A6AD-44BD-804D-9978764F4EBF}" type="slidenum">
              <a:rPr lang="en-US" sz="1200">
                <a:solidFill>
                  <a:srgbClr val="898989"/>
                </a:solidFill>
              </a:rPr>
              <a:pPr eaLnBrk="1" hangingPunct="1"/>
              <a:t>6</a:t>
            </a:fld>
            <a:endParaRPr lang="en-US" sz="1200">
              <a:solidFill>
                <a:srgbClr val="898989"/>
              </a:solidFill>
            </a:endParaRPr>
          </a:p>
        </p:txBody>
      </p:sp>
    </p:spTree>
    <p:extLst>
      <p:ext uri="{BB962C8B-B14F-4D97-AF65-F5344CB8AC3E}">
        <p14:creationId xmlns:p14="http://schemas.microsoft.com/office/powerpoint/2010/main" val="3391235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236538" y="1219200"/>
            <a:ext cx="5334000" cy="4572000"/>
          </a:xfrm>
        </p:spPr>
        <p:txBody>
          <a:bodyPr/>
          <a:lstStyle/>
          <a:p>
            <a:pPr algn="just" eaLnBrk="1" hangingPunct="1">
              <a:lnSpc>
                <a:spcPct val="80000"/>
              </a:lnSpc>
              <a:spcBef>
                <a:spcPts val="1200"/>
              </a:spcBef>
            </a:pPr>
            <a:r>
              <a:rPr lang="en-US" sz="2400" dirty="0" smtClean="0"/>
              <a:t>Data access is performed mechanically: The disk is </a:t>
            </a:r>
            <a:r>
              <a:rPr lang="en-US" sz="2400" dirty="0" err="1" smtClean="0"/>
              <a:t>spinned</a:t>
            </a:r>
            <a:r>
              <a:rPr lang="en-US" sz="2400" dirty="0" smtClean="0"/>
              <a:t> on the </a:t>
            </a:r>
            <a:r>
              <a:rPr lang="en-US" sz="2400" b="1" i="1" dirty="0" smtClean="0">
                <a:solidFill>
                  <a:srgbClr val="FF0000"/>
                </a:solidFill>
              </a:rPr>
              <a:t>spindle </a:t>
            </a:r>
            <a:r>
              <a:rPr lang="en-US" sz="2400" dirty="0" smtClean="0"/>
              <a:t>or </a:t>
            </a:r>
            <a:r>
              <a:rPr lang="en-US" sz="2400" b="1" i="1" dirty="0" smtClean="0">
                <a:solidFill>
                  <a:srgbClr val="FF0000"/>
                </a:solidFill>
              </a:rPr>
              <a:t>rotary drive shaft</a:t>
            </a:r>
            <a:r>
              <a:rPr lang="en-US" sz="2400" dirty="0" smtClean="0"/>
              <a:t>. </a:t>
            </a:r>
          </a:p>
          <a:p>
            <a:pPr algn="just" eaLnBrk="1" hangingPunct="1">
              <a:lnSpc>
                <a:spcPct val="80000"/>
              </a:lnSpc>
              <a:spcBef>
                <a:spcPts val="1200"/>
              </a:spcBef>
            </a:pPr>
            <a:r>
              <a:rPr lang="en-US" sz="2400" dirty="0" smtClean="0"/>
              <a:t>Data are recorded on and later retrieve from the disk via a conducting coil named the </a:t>
            </a:r>
            <a:r>
              <a:rPr lang="en-US" sz="2400" b="1" i="1" dirty="0" smtClean="0">
                <a:solidFill>
                  <a:srgbClr val="FF0000"/>
                </a:solidFill>
              </a:rPr>
              <a:t>head</a:t>
            </a:r>
            <a:r>
              <a:rPr lang="en-US" sz="2400" dirty="0" smtClean="0"/>
              <a:t>. </a:t>
            </a:r>
          </a:p>
          <a:p>
            <a:pPr algn="just" eaLnBrk="1" hangingPunct="1">
              <a:lnSpc>
                <a:spcPct val="80000"/>
              </a:lnSpc>
              <a:spcBef>
                <a:spcPts val="1200"/>
              </a:spcBef>
            </a:pPr>
            <a:r>
              <a:rPr lang="en-US" sz="2400" dirty="0" smtClean="0"/>
              <a:t>The read/write head moves to the correct position by extending/contracting the </a:t>
            </a:r>
            <a:r>
              <a:rPr lang="en-US" sz="2400" b="1" i="1" dirty="0" smtClean="0">
                <a:solidFill>
                  <a:srgbClr val="FF0000"/>
                </a:solidFill>
              </a:rPr>
              <a:t>access arm</a:t>
            </a:r>
            <a:r>
              <a:rPr lang="en-US" sz="2400" dirty="0" smtClean="0"/>
              <a:t>. </a:t>
            </a:r>
          </a:p>
        </p:txBody>
      </p:sp>
      <p:sp>
        <p:nvSpPr>
          <p:cNvPr id="9219"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Read and Write Mechanism</a:t>
            </a:r>
            <a:endParaRPr lang="en-US" altLang="zh-TW" sz="3600" b="1" dirty="0">
              <a:solidFill>
                <a:srgbClr val="3333FF"/>
              </a:solidFill>
              <a:latin typeface="Calibri" pitchFamily="34" charset="0"/>
            </a:endParaRPr>
          </a:p>
        </p:txBody>
      </p:sp>
      <p:pic>
        <p:nvPicPr>
          <p:cNvPr id="92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914400"/>
            <a:ext cx="3200400"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7856B2D-6AE7-42D0-89D2-F012E18623DB}" type="slidenum">
              <a:rPr lang="en-US" sz="1200">
                <a:solidFill>
                  <a:srgbClr val="898989"/>
                </a:solidFill>
              </a:rPr>
              <a:pPr eaLnBrk="1" hangingPunct="1"/>
              <a:t>7</a:t>
            </a:fld>
            <a:endParaRPr lang="en-US" sz="1200">
              <a:solidFill>
                <a:srgbClr val="898989"/>
              </a:solidFill>
            </a:endParaRPr>
          </a:p>
        </p:txBody>
      </p:sp>
      <p:sp>
        <p:nvSpPr>
          <p:cNvPr id="2" name="Rectangle 1"/>
          <p:cNvSpPr/>
          <p:nvPr/>
        </p:nvSpPr>
        <p:spPr>
          <a:xfrm>
            <a:off x="236537" y="4572000"/>
            <a:ext cx="8670925" cy="1730923"/>
          </a:xfrm>
          <a:prstGeom prst="rect">
            <a:avLst/>
          </a:prstGeom>
        </p:spPr>
        <p:txBody>
          <a:bodyPr>
            <a:spAutoFit/>
          </a:bodyPr>
          <a:lstStyle/>
          <a:p>
            <a:pPr marL="342900" indent="-342900" algn="just">
              <a:lnSpc>
                <a:spcPct val="80000"/>
              </a:lnSpc>
              <a:spcBef>
                <a:spcPts val="1200"/>
              </a:spcBef>
              <a:buFont typeface="Arial" pitchFamily="34" charset="0"/>
              <a:buChar char="•"/>
              <a:defRPr/>
            </a:pPr>
            <a:r>
              <a:rPr lang="en-US" dirty="0" smtClean="0">
                <a:latin typeface="+mj-lt"/>
              </a:rPr>
              <a:t>A head performs either a </a:t>
            </a:r>
            <a:r>
              <a:rPr lang="en-US" dirty="0">
                <a:latin typeface="+mj-lt"/>
              </a:rPr>
              <a:t>read or write operation, the head is stationary while platter rotates beneath it at an uniform speed.</a:t>
            </a:r>
          </a:p>
          <a:p>
            <a:pPr marL="342900" indent="-342900" algn="just">
              <a:lnSpc>
                <a:spcPct val="80000"/>
              </a:lnSpc>
              <a:spcBef>
                <a:spcPts val="1200"/>
              </a:spcBef>
              <a:buFont typeface="Arial" pitchFamily="34" charset="0"/>
              <a:buChar char="•"/>
              <a:defRPr/>
            </a:pPr>
            <a:r>
              <a:rPr lang="en-US" dirty="0">
                <a:latin typeface="+mj-lt"/>
              </a:rPr>
              <a:t>In most modern hard disk, the thin magnetic film is deposited on both sides. The same head (</a:t>
            </a:r>
            <a:r>
              <a:rPr lang="en-US" b="1" i="1" dirty="0">
                <a:solidFill>
                  <a:srgbClr val="FF0000"/>
                </a:solidFill>
                <a:latin typeface="+mj-lt"/>
              </a:rPr>
              <a:t>read/write</a:t>
            </a:r>
            <a:r>
              <a:rPr lang="en-US" dirty="0">
                <a:latin typeface="+mj-lt"/>
              </a:rPr>
              <a:t> head) is also typically used to perform both read and write.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2667000" y="6303963"/>
            <a:ext cx="1447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p>
            <a:endParaRPr lang="en-US"/>
          </a:p>
        </p:txBody>
      </p:sp>
      <p:sp>
        <p:nvSpPr>
          <p:cNvPr id="10243"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Read and Write Mechanism</a:t>
            </a:r>
            <a:endParaRPr lang="en-US" altLang="zh-TW" sz="3600" b="1" dirty="0">
              <a:solidFill>
                <a:srgbClr val="3333FF"/>
              </a:solidFill>
              <a:latin typeface="Calibri" pitchFamily="34" charset="0"/>
            </a:endParaRPr>
          </a:p>
        </p:txBody>
      </p:sp>
      <p:sp>
        <p:nvSpPr>
          <p:cNvPr id="8196" name="Rectangle 2"/>
          <p:cNvSpPr>
            <a:spLocks noChangeArrowheads="1"/>
          </p:cNvSpPr>
          <p:nvPr/>
        </p:nvSpPr>
        <p:spPr bwMode="auto">
          <a:xfrm>
            <a:off x="374482" y="914400"/>
            <a:ext cx="8220076" cy="57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l">
              <a:buFont typeface="Arial" pitchFamily="34" charset="0"/>
              <a:buChar char="•"/>
            </a:pPr>
            <a:r>
              <a:rPr lang="en-US" dirty="0" smtClean="0">
                <a:latin typeface="+mj-lt"/>
              </a:rPr>
              <a:t>The </a:t>
            </a:r>
            <a:r>
              <a:rPr lang="en-US" b="1" i="1" u="sng" dirty="0">
                <a:latin typeface="+mj-lt"/>
              </a:rPr>
              <a:t>write </a:t>
            </a:r>
            <a:r>
              <a:rPr lang="en-US" dirty="0">
                <a:latin typeface="+mj-lt"/>
              </a:rPr>
              <a:t>mechanism</a:t>
            </a:r>
            <a:r>
              <a:rPr lang="en-US" b="1" i="1" dirty="0">
                <a:latin typeface="+mj-lt"/>
              </a:rPr>
              <a:t> </a:t>
            </a:r>
            <a:r>
              <a:rPr lang="en-US" dirty="0">
                <a:latin typeface="+mj-lt"/>
              </a:rPr>
              <a:t>exploits the fact that electricity flowing through a coil produces a magnetic field. Electrical pulses of suitable polarity are sent to the write head. The magnetization of the film in the area immediately below the head will switch to a direction parallel to the applied field.</a:t>
            </a:r>
          </a:p>
          <a:p>
            <a:pPr marL="342900" indent="-342900" algn="l">
              <a:spcBef>
                <a:spcPts val="1200"/>
              </a:spcBef>
              <a:buFont typeface="Arial" pitchFamily="34" charset="0"/>
              <a:buChar char="•"/>
            </a:pPr>
            <a:r>
              <a:rPr lang="en-US" dirty="0" smtClean="0">
                <a:latin typeface="+mj-lt"/>
              </a:rPr>
              <a:t>Traditional </a:t>
            </a:r>
            <a:r>
              <a:rPr lang="en-US" b="1" i="1" u="sng" dirty="0" smtClean="0">
                <a:latin typeface="+mj-lt"/>
              </a:rPr>
              <a:t>read</a:t>
            </a:r>
            <a:r>
              <a:rPr lang="en-US" b="1" i="1" dirty="0" smtClean="0">
                <a:latin typeface="+mj-lt"/>
              </a:rPr>
              <a:t> </a:t>
            </a:r>
            <a:r>
              <a:rPr lang="en-US" dirty="0" smtClean="0">
                <a:latin typeface="+mj-lt"/>
              </a:rPr>
              <a:t>head</a:t>
            </a:r>
            <a:r>
              <a:rPr lang="en-US" b="1" dirty="0" smtClean="0">
                <a:latin typeface="+mj-lt"/>
              </a:rPr>
              <a:t> </a:t>
            </a:r>
            <a:r>
              <a:rPr lang="en-US" dirty="0" smtClean="0">
                <a:latin typeface="+mj-lt"/>
              </a:rPr>
              <a:t>: </a:t>
            </a:r>
          </a:p>
          <a:p>
            <a:pPr marL="800100" lvl="1" indent="-342900" algn="l">
              <a:buFont typeface="Arial" pitchFamily="34" charset="0"/>
              <a:buChar char="•"/>
            </a:pPr>
            <a:r>
              <a:rPr lang="en-US" dirty="0" smtClean="0">
                <a:latin typeface="+mj-lt"/>
              </a:rPr>
              <a:t>During </a:t>
            </a:r>
            <a:r>
              <a:rPr lang="en-US" dirty="0">
                <a:latin typeface="+mj-lt"/>
              </a:rPr>
              <a:t>read, the coil serves as a sense coil. </a:t>
            </a:r>
            <a:r>
              <a:rPr lang="en-US" b="1" i="1" dirty="0">
                <a:latin typeface="+mj-lt"/>
              </a:rPr>
              <a:t>Changes in the magnetic field</a:t>
            </a:r>
            <a:r>
              <a:rPr lang="en-US" dirty="0">
                <a:latin typeface="+mj-lt"/>
              </a:rPr>
              <a:t> in the vicinity of the head caused by the movement of the film relative to the yoke induce a voltage in the coil. The polarity of the voltage detected by the coil is used to determine the binary state</a:t>
            </a:r>
            <a:r>
              <a:rPr lang="en-US" dirty="0" smtClean="0">
                <a:latin typeface="+mj-lt"/>
              </a:rPr>
              <a:t>.</a:t>
            </a:r>
          </a:p>
          <a:p>
            <a:pPr marL="800100" lvl="1" indent="-342900" algn="l">
              <a:buFont typeface="Arial" pitchFamily="34" charset="0"/>
              <a:buChar char="•"/>
            </a:pPr>
            <a:r>
              <a:rPr lang="en-US" dirty="0" smtClean="0">
                <a:latin typeface="+mj-lt"/>
              </a:rPr>
              <a:t>Uses the same coil for both read and write.</a:t>
            </a:r>
          </a:p>
          <a:p>
            <a:pPr marL="800100" lvl="1" indent="-342900" algn="l">
              <a:buFont typeface="Arial" pitchFamily="34" charset="0"/>
              <a:buChar char="•"/>
            </a:pPr>
            <a:r>
              <a:rPr lang="en-US" dirty="0" smtClean="0">
                <a:latin typeface="+mj-lt"/>
              </a:rPr>
              <a:t>Slow due to mechanical constraint (bigger size of the read/write head)</a:t>
            </a:r>
          </a:p>
          <a:p>
            <a:pPr marL="342900" indent="-342900" algn="l">
              <a:buFont typeface="Arial" pitchFamily="34" charset="0"/>
              <a:buChar char="•"/>
            </a:pPr>
            <a:endParaRPr lang="en-US" dirty="0">
              <a:latin typeface="+mj-lt"/>
            </a:endParaRPr>
          </a:p>
        </p:txBody>
      </p:sp>
      <p:sp>
        <p:nvSpPr>
          <p:cNvPr id="10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A7AA8AD-62F3-4A54-BB49-343FD8BDF2B3}" type="slidenum">
              <a:rPr lang="en-US" sz="1200">
                <a:solidFill>
                  <a:srgbClr val="898989"/>
                </a:solidFill>
              </a:rPr>
              <a:pPr eaLnBrk="1" hangingPunct="1"/>
              <a:t>8</a:t>
            </a:fld>
            <a:endParaRPr lang="en-US" sz="1200">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txBox="1">
            <a:spLocks noChangeArrowheads="1"/>
          </p:cNvSpPr>
          <p:nvPr/>
        </p:nvSpPr>
        <p:spPr bwMode="auto">
          <a:xfrm>
            <a:off x="457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3600" b="1" dirty="0" smtClean="0">
                <a:solidFill>
                  <a:srgbClr val="3333FF"/>
                </a:solidFill>
                <a:latin typeface="Calibri" pitchFamily="34" charset="0"/>
              </a:rPr>
              <a:t>Read and Write Mechanism</a:t>
            </a:r>
            <a:endParaRPr lang="en-US" altLang="zh-TW" sz="3600" b="1" dirty="0">
              <a:solidFill>
                <a:srgbClr val="3333FF"/>
              </a:solidFill>
              <a:latin typeface="Calibri" pitchFamily="34" charset="0"/>
            </a:endParaRPr>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94F660DB-DE66-4E90-A4DD-4E912932786A}" type="slidenum">
              <a:rPr lang="en-US" sz="1200">
                <a:solidFill>
                  <a:srgbClr val="898989"/>
                </a:solidFill>
              </a:rPr>
              <a:pPr eaLnBrk="1" hangingPunct="1"/>
              <a:t>9</a:t>
            </a:fld>
            <a:endParaRPr lang="en-US" sz="1200">
              <a:solidFill>
                <a:srgbClr val="898989"/>
              </a:solidFill>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t="18521" b="38060"/>
          <a:stretch>
            <a:fillRect/>
          </a:stretch>
        </p:blipFill>
        <p:spPr bwMode="auto">
          <a:xfrm>
            <a:off x="2226733" y="749717"/>
            <a:ext cx="4936067" cy="277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6" name="Rectangle 3"/>
          <p:cNvSpPr>
            <a:spLocks noGrp="1" noChangeArrowheads="1"/>
          </p:cNvSpPr>
          <p:nvPr>
            <p:ph idx="1"/>
          </p:nvPr>
        </p:nvSpPr>
        <p:spPr>
          <a:xfrm>
            <a:off x="457200" y="3352800"/>
            <a:ext cx="8178800" cy="2819400"/>
          </a:xfrm>
        </p:spPr>
        <p:txBody>
          <a:bodyPr/>
          <a:lstStyle/>
          <a:p>
            <a:r>
              <a:rPr lang="en-US" sz="2400" dirty="0" smtClean="0"/>
              <a:t>Contemporary </a:t>
            </a:r>
            <a:r>
              <a:rPr lang="en-US" sz="2400" b="1" i="1" u="sng" dirty="0" smtClean="0"/>
              <a:t>read</a:t>
            </a:r>
            <a:r>
              <a:rPr lang="en-US" sz="2400" b="1" dirty="0" smtClean="0"/>
              <a:t> </a:t>
            </a:r>
            <a:r>
              <a:rPr lang="en-US" sz="2400" dirty="0" smtClean="0"/>
              <a:t>head:</a:t>
            </a:r>
          </a:p>
          <a:p>
            <a:pPr marL="800100" lvl="1" indent="-342900">
              <a:spcBef>
                <a:spcPts val="300"/>
              </a:spcBef>
              <a:buFont typeface="Arial" pitchFamily="34" charset="0"/>
              <a:buChar char="•"/>
            </a:pPr>
            <a:r>
              <a:rPr lang="en-US" sz="2400" dirty="0" smtClean="0"/>
              <a:t>Separate read head, close to write head</a:t>
            </a:r>
          </a:p>
          <a:p>
            <a:pPr marL="800100" lvl="1" indent="-342900">
              <a:spcBef>
                <a:spcPts val="300"/>
              </a:spcBef>
              <a:buFont typeface="Arial" pitchFamily="34" charset="0"/>
              <a:buChar char="•"/>
            </a:pPr>
            <a:r>
              <a:rPr lang="en-US" sz="2400" dirty="0" smtClean="0"/>
              <a:t>Partially shielded magneto resistive (MR) sensor.</a:t>
            </a:r>
          </a:p>
          <a:p>
            <a:pPr marL="800100" lvl="1" indent="-342900">
              <a:spcBef>
                <a:spcPts val="300"/>
              </a:spcBef>
              <a:buFont typeface="Arial" pitchFamily="34" charset="0"/>
              <a:buChar char="•"/>
            </a:pPr>
            <a:r>
              <a:rPr lang="en-US" sz="2400" dirty="0" smtClean="0"/>
              <a:t>Electrical resistance will change depending on the direction of the magnetic field.</a:t>
            </a:r>
          </a:p>
          <a:p>
            <a:pPr marL="800100" lvl="1" indent="-342900">
              <a:spcBef>
                <a:spcPts val="300"/>
              </a:spcBef>
              <a:buFont typeface="Arial" pitchFamily="34" charset="0"/>
              <a:buChar char="•"/>
            </a:pPr>
            <a:r>
              <a:rPr lang="en-US" sz="2400" dirty="0" smtClean="0"/>
              <a:t>By passing current to the MR sensor, resistance changes will be detected as voltage signals (V = IR)</a:t>
            </a:r>
          </a:p>
          <a:p>
            <a:pPr marL="800100" lvl="1" indent="-342900">
              <a:spcBef>
                <a:spcPts val="300"/>
              </a:spcBef>
              <a:buFont typeface="Arial" pitchFamily="34" charset="0"/>
              <a:buChar char="•"/>
            </a:pPr>
            <a:r>
              <a:rPr lang="en-US" sz="2400" dirty="0" smtClean="0"/>
              <a:t>Able to perform at higher frequency and density</a:t>
            </a:r>
          </a:p>
          <a:p>
            <a:pPr eaLnBrk="1" hangingPunct="1">
              <a:lnSpc>
                <a:spcPct val="90000"/>
              </a:lnSpc>
              <a:spcBef>
                <a:spcPts val="300"/>
              </a:spcBef>
              <a:buFont typeface="Arial" pitchFamily="34" charset="0"/>
              <a:buNone/>
            </a:pPr>
            <a:endParaRPr lang="en-GB" altLang="zh-TW" sz="2800" dirty="0" smtClean="0"/>
          </a:p>
          <a:p>
            <a:pPr eaLnBrk="1" hangingPunct="1">
              <a:lnSpc>
                <a:spcPct val="90000"/>
              </a:lnSpc>
              <a:spcBef>
                <a:spcPts val="300"/>
              </a:spcBef>
            </a:pPr>
            <a:endParaRPr lang="en-GB" altLang="zh-TW" sz="2800" dirty="0" smtClean="0"/>
          </a:p>
          <a:p>
            <a:pPr eaLnBrk="1" hangingPunct="1">
              <a:lnSpc>
                <a:spcPct val="90000"/>
              </a:lnSpc>
            </a:pPr>
            <a:endParaRPr lang="en-US" altLang="zh-TW" sz="2800" b="1" dirty="0" smtClean="0"/>
          </a:p>
        </p:txBody>
      </p:sp>
    </p:spTree>
    <p:extLst>
      <p:ext uri="{BB962C8B-B14F-4D97-AF65-F5344CB8AC3E}">
        <p14:creationId xmlns:p14="http://schemas.microsoft.com/office/powerpoint/2010/main" val="1495905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3902</TotalTime>
  <Words>3039</Words>
  <Application>Microsoft Office PowerPoint</Application>
  <PresentationFormat>On-screen Show (4:3)</PresentationFormat>
  <Paragraphs>409</Paragraphs>
  <Slides>39</Slides>
  <Notes>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2" baseType="lpstr">
      <vt:lpstr>Office Theme</vt:lpstr>
      <vt:lpstr>文件</vt:lpstr>
      <vt:lpstr>Bitmap Image</vt:lpstr>
      <vt:lpstr> Introduction to Computer Organisation and Architecture</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INPUT/OUTPUT (I/O) OPERATIONS</dc:title>
  <dc:creator>Ming</dc:creator>
  <cp:lastModifiedBy>Madhavan A/L Balan Nair</cp:lastModifiedBy>
  <cp:revision>305</cp:revision>
  <dcterms:created xsi:type="dcterms:W3CDTF">2000-10-27T16:58:33Z</dcterms:created>
  <dcterms:modified xsi:type="dcterms:W3CDTF">2017-08-07T04:53:12Z</dcterms:modified>
</cp:coreProperties>
</file>