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384" r:id="rId2"/>
    <p:sldId id="543" r:id="rId3"/>
    <p:sldId id="506" r:id="rId4"/>
    <p:sldId id="567" r:id="rId5"/>
    <p:sldId id="552" r:id="rId6"/>
    <p:sldId id="554" r:id="rId7"/>
    <p:sldId id="555" r:id="rId8"/>
    <p:sldId id="558" r:id="rId9"/>
    <p:sldId id="559" r:id="rId10"/>
    <p:sldId id="560" r:id="rId11"/>
    <p:sldId id="557" r:id="rId12"/>
    <p:sldId id="562" r:id="rId13"/>
    <p:sldId id="563" r:id="rId14"/>
    <p:sldId id="564" r:id="rId15"/>
    <p:sldId id="565" r:id="rId16"/>
    <p:sldId id="570" r:id="rId17"/>
    <p:sldId id="568" r:id="rId18"/>
    <p:sldId id="507" r:id="rId19"/>
    <p:sldId id="508" r:id="rId20"/>
    <p:sldId id="509" r:id="rId21"/>
    <p:sldId id="510" r:id="rId22"/>
    <p:sldId id="511" r:id="rId23"/>
    <p:sldId id="512" r:id="rId24"/>
    <p:sldId id="513" r:id="rId25"/>
    <p:sldId id="514" r:id="rId26"/>
    <p:sldId id="515" r:id="rId27"/>
    <p:sldId id="516" r:id="rId28"/>
    <p:sldId id="517" r:id="rId29"/>
    <p:sldId id="518" r:id="rId30"/>
    <p:sldId id="519" r:id="rId31"/>
    <p:sldId id="520" r:id="rId32"/>
    <p:sldId id="521" r:id="rId33"/>
    <p:sldId id="522" r:id="rId34"/>
    <p:sldId id="569" r:id="rId35"/>
    <p:sldId id="523" r:id="rId36"/>
    <p:sldId id="524" r:id="rId37"/>
    <p:sldId id="525" r:id="rId38"/>
    <p:sldId id="526" r:id="rId39"/>
    <p:sldId id="527" r:id="rId40"/>
    <p:sldId id="528" r:id="rId41"/>
    <p:sldId id="529" r:id="rId42"/>
    <p:sldId id="530" r:id="rId43"/>
    <p:sldId id="531" r:id="rId44"/>
    <p:sldId id="532" r:id="rId45"/>
    <p:sldId id="533" r:id="rId46"/>
    <p:sldId id="534" r:id="rId47"/>
    <p:sldId id="535" r:id="rId48"/>
    <p:sldId id="536" r:id="rId49"/>
    <p:sldId id="537" r:id="rId50"/>
    <p:sldId id="538" r:id="rId51"/>
    <p:sldId id="539" r:id="rId52"/>
    <p:sldId id="540" r:id="rId53"/>
    <p:sldId id="541" r:id="rId5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9F5FF"/>
    <a:srgbClr val="DEFEFB"/>
    <a:srgbClr val="D2FEFA"/>
    <a:srgbClr val="B9FDF7"/>
    <a:srgbClr val="D1F3FF"/>
    <a:srgbClr val="FFFF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4" autoAdjust="0"/>
    <p:restoredTop sz="86391" autoAdjust="0"/>
  </p:normalViewPr>
  <p:slideViewPr>
    <p:cSldViewPr>
      <p:cViewPr varScale="1">
        <p:scale>
          <a:sx n="50" d="100"/>
          <a:sy n="50" d="100"/>
        </p:scale>
        <p:origin x="36" y="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4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9" Type="http://schemas.openxmlformats.org/officeDocument/2006/relationships/slide" Target="slides/slide39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34" Type="http://schemas.openxmlformats.org/officeDocument/2006/relationships/slide" Target="slides/slide34.xml"/><Relationship Id="rId42" Type="http://schemas.openxmlformats.org/officeDocument/2006/relationships/slide" Target="slides/slide42.xml"/><Relationship Id="rId47" Type="http://schemas.openxmlformats.org/officeDocument/2006/relationships/slide" Target="slides/slide47.xml"/><Relationship Id="rId50" Type="http://schemas.openxmlformats.org/officeDocument/2006/relationships/slide" Target="slides/slide50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38" Type="http://schemas.openxmlformats.org/officeDocument/2006/relationships/slide" Target="slides/slide38.xml"/><Relationship Id="rId46" Type="http://schemas.openxmlformats.org/officeDocument/2006/relationships/slide" Target="slides/slide46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41" Type="http://schemas.openxmlformats.org/officeDocument/2006/relationships/slide" Target="slides/slide41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37" Type="http://schemas.openxmlformats.org/officeDocument/2006/relationships/slide" Target="slides/slide37.xml"/><Relationship Id="rId40" Type="http://schemas.openxmlformats.org/officeDocument/2006/relationships/slide" Target="slides/slide40.xml"/><Relationship Id="rId45" Type="http://schemas.openxmlformats.org/officeDocument/2006/relationships/slide" Target="slides/slide45.xml"/><Relationship Id="rId53" Type="http://schemas.openxmlformats.org/officeDocument/2006/relationships/slide" Target="slides/slide53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49" Type="http://schemas.openxmlformats.org/officeDocument/2006/relationships/slide" Target="slides/slide49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4" Type="http://schemas.openxmlformats.org/officeDocument/2006/relationships/slide" Target="slides/slide44.xml"/><Relationship Id="rId52" Type="http://schemas.openxmlformats.org/officeDocument/2006/relationships/slide" Target="slides/slide52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43" Type="http://schemas.openxmlformats.org/officeDocument/2006/relationships/slide" Target="slides/slide43.xml"/><Relationship Id="rId48" Type="http://schemas.openxmlformats.org/officeDocument/2006/relationships/slide" Target="slides/slide48.xml"/><Relationship Id="rId8" Type="http://schemas.openxmlformats.org/officeDocument/2006/relationships/slide" Target="slides/slide8.xml"/><Relationship Id="rId51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E3EA4616-A2DD-4F8B-9D46-28A3224E7FC8}" type="datetimeFigureOut">
              <a:rPr lang="en-US"/>
              <a:pPr>
                <a:defRPr/>
              </a:pPr>
              <a:t>5/23/2018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AC346887-FA71-46E4-878E-CECC2DC0D6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30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AD3196B7-E37D-47A3-8C22-DC691EA56E94}" type="datetimeFigureOut">
              <a:rPr lang="en-US"/>
              <a:pPr>
                <a:defRPr/>
              </a:pPr>
              <a:t>5/23/2018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FE77E94F-4717-4BEB-8FD0-6742219B8D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37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fld id="{BE7C608D-3840-4C92-8834-92D8968EE653}" type="slidenum">
              <a:rPr lang="en-US" altLang="zh-TW" smtClean="0"/>
              <a:pPr eaLnBrk="1" hangingPunct="1"/>
              <a:t>1</a:t>
            </a:fld>
            <a:endParaRPr lang="en-US" altLang="zh-TW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87995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D6E30-051C-4140-B385-F618DAE4F3FE}" type="datetime1">
              <a:rPr lang="en-US"/>
              <a:pPr>
                <a:defRPr/>
              </a:pPr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972A4-32BB-4066-8442-2A234157C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A8B87-F886-44B3-9848-ECB55630838C}" type="datetime1">
              <a:rPr lang="en-US"/>
              <a:pPr>
                <a:defRPr/>
              </a:pPr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0996A-E856-4587-8EA6-272C67E244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2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C1521C-8023-4A4B-AD74-03F13F70191D}" type="datetime1">
              <a:rPr lang="en-US"/>
              <a:pPr>
                <a:defRPr/>
              </a:pPr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C10D8-7A03-488E-9AFD-EE6B5CCB48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2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924800" cy="44196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9EF44E4-5516-4970-BD8F-ECD8EE6D8F1A}" type="datetime3">
              <a:rPr lang="en-US"/>
              <a:pPr/>
              <a:t>23 May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UCCS 1133 Introduction To Computer Organization And Architecture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F175451-3637-428E-A241-92C7F29655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07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79248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886200"/>
            <a:ext cx="79248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D601D-F354-4079-B9F6-103AA85D7DA3}" type="datetime3">
              <a:rPr lang="en-US"/>
              <a:pPr>
                <a:defRPr/>
              </a:pPr>
              <a:t>23 May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UCCS 1133 Introduction To Computer Organization And Architecture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21693-7C9A-4D87-AAB5-9049DA2EEA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56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7252-C47F-484A-95A5-EFE368ADE736}" type="datetime3">
              <a:rPr lang="en-US"/>
              <a:pPr>
                <a:defRPr/>
              </a:pPr>
              <a:t>23 May 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UCCS 1133 Introduction To Computer Organization And Architecture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A934C-546C-4402-A300-4E8E29A264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8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30DC2-5759-4C27-B493-2B3FACAB2143}" type="datetime1">
              <a:rPr lang="en-US"/>
              <a:pPr>
                <a:defRPr/>
              </a:pPr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AE0A8-261E-4A0B-9E39-3265243C7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0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43873-D326-468E-B9BB-A5A7D99CE7C9}" type="datetime1">
              <a:rPr lang="en-US"/>
              <a:pPr>
                <a:defRPr/>
              </a:pPr>
              <a:t>5/23/2018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93150-6D8D-42C8-8F25-48F65DF0B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8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95212-2180-4310-ACAD-529BA9384DB8}" type="datetime1">
              <a:rPr lang="en-US"/>
              <a:pPr>
                <a:defRPr/>
              </a:pPr>
              <a:t>5/23/2018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B2F3F-5FE9-4CB8-969E-BDE3440C60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0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C2D67-CAC4-4B26-8F32-702203197017}" type="datetime1">
              <a:rPr lang="en-US"/>
              <a:pPr>
                <a:defRPr/>
              </a:pPr>
              <a:t>5/23/2018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DFF12-159E-4D18-A46D-C19C18AC44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4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890A7-E9A8-4C9C-AE95-D2A6D98292DF}" type="datetime1">
              <a:rPr lang="en-US"/>
              <a:pPr>
                <a:defRPr/>
              </a:pPr>
              <a:t>5/23/2018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60968-5606-4ABC-8F56-77201BF0A6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0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E1357-D346-4CD5-9234-F1089D20B363}" type="datetime1">
              <a:rPr lang="en-US"/>
              <a:pPr>
                <a:defRPr/>
              </a:pPr>
              <a:t>5/23/2018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803F3-A86C-4752-9ECE-7EE973DA5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2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1B564-5D98-434E-8975-F1B78D0780DD}" type="datetime1">
              <a:rPr lang="en-US"/>
              <a:pPr>
                <a:defRPr/>
              </a:pPr>
              <a:t>5/23/2018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1E69E-1DAB-472D-9A15-C486317880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E83F3-1CF0-4F37-8915-B97413ED3531}" type="datetime1">
              <a:rPr lang="en-US"/>
              <a:pPr>
                <a:defRPr/>
              </a:pPr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9CF86-E986-4C96-993C-65B7FB3444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5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CC6F763-7CE6-4D7F-B413-0A581B4B0DD7}" type="datetime1">
              <a:rPr lang="en-US"/>
              <a:pPr>
                <a:defRPr/>
              </a:pPr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7BB5EFA-6AEE-458D-83E9-606241DBA4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Microsoft_Word_97_-_2003_Document1.doc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Microsoft_Word_97_-_2003_Document2.doc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Microsoft_Word_97_-_2003_Document3.doc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Microsoft_Word_97_-_2003_Document7.doc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Microsoft_Word_97_-_2003_Document5.doc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Microsoft_Word_97_-_2003_Document8.doc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6.wmf"/><Relationship Id="rId5" Type="http://schemas.openxmlformats.org/officeDocument/2006/relationships/image" Target="../media/image4.wmf"/><Relationship Id="rId15" Type="http://schemas.openxmlformats.org/officeDocument/2006/relationships/oleObject" Target="../embeddings/oleObject8.bin"/><Relationship Id="rId10" Type="http://schemas.openxmlformats.org/officeDocument/2006/relationships/oleObject" Target="../embeddings/Microsoft_Word_97_-_2003_Document6.doc"/><Relationship Id="rId4" Type="http://schemas.openxmlformats.org/officeDocument/2006/relationships/oleObject" Target="../embeddings/Microsoft_Word_97_-_2003_Document4.doc"/><Relationship Id="rId9" Type="http://schemas.openxmlformats.org/officeDocument/2006/relationships/oleObject" Target="../embeddings/oleObject6.bin"/><Relationship Id="rId14" Type="http://schemas.openxmlformats.org/officeDocument/2006/relationships/image" Target="../media/image7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Microsoft_Word_97_-_2003_Document12.doc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Microsoft_Word_97_-_2003_Document10.doc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3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Microsoft_Word_97_-_2003_Document13.doc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1.wmf"/><Relationship Id="rId5" Type="http://schemas.openxmlformats.org/officeDocument/2006/relationships/image" Target="../media/image9.wmf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Microsoft_Word_97_-_2003_Document11.doc"/><Relationship Id="rId4" Type="http://schemas.openxmlformats.org/officeDocument/2006/relationships/oleObject" Target="../embeddings/Microsoft_Word_97_-_2003_Document9.doc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2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emf"/><Relationship Id="rId4" Type="http://schemas.openxmlformats.org/officeDocument/2006/relationships/oleObject" Target="../embeddings/Microsoft_Word_97_-_2003_Document14.doc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5.wmf"/><Relationship Id="rId4" Type="http://schemas.openxmlformats.org/officeDocument/2006/relationships/oleObject" Target="../embeddings/Microsoft_Word_97_-_2003_Document15.doc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6.wmf"/><Relationship Id="rId4" Type="http://schemas.openxmlformats.org/officeDocument/2006/relationships/oleObject" Target="../embeddings/Microsoft_Word_97_-_2003_Document16.doc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7.wmf"/><Relationship Id="rId4" Type="http://schemas.openxmlformats.org/officeDocument/2006/relationships/oleObject" Target="../embeddings/Microsoft_Word_97_-_2003_Document17.doc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8.emf"/><Relationship Id="rId4" Type="http://schemas.openxmlformats.org/officeDocument/2006/relationships/oleObject" Target="../embeddings/Microsoft_Word_97_-_2003_Document18.doc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9.emf"/><Relationship Id="rId4" Type="http://schemas.openxmlformats.org/officeDocument/2006/relationships/oleObject" Target="../embeddings/Microsoft_Word_97_-_2003_Document19.doc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905000"/>
            <a:ext cx="8458200" cy="1143000"/>
          </a:xfrm>
        </p:spPr>
        <p:txBody>
          <a:bodyPr/>
          <a:lstStyle/>
          <a:p>
            <a:pPr eaLnBrk="1" hangingPunct="1"/>
            <a:r>
              <a:rPr lang="en-GB" altLang="zh-TW" smtClean="0">
                <a:solidFill>
                  <a:schemeClr val="tx1"/>
                </a:solidFill>
              </a:rPr>
              <a:t>UECS1013 </a:t>
            </a:r>
            <a:r>
              <a:rPr lang="en-GB" altLang="zh-TW" dirty="0" smtClean="0">
                <a:solidFill>
                  <a:schemeClr val="tx1"/>
                </a:solidFill>
              </a:rPr>
              <a:t>Introduction to Computer Organisation and Architecture</a:t>
            </a:r>
            <a:endParaRPr lang="en-US" sz="4400" dirty="0" smtClean="0">
              <a:solidFill>
                <a:schemeClr val="tx1"/>
              </a:solidFill>
              <a:latin typeface="Courier"/>
            </a:endParaRPr>
          </a:p>
        </p:txBody>
      </p:sp>
      <p:sp>
        <p:nvSpPr>
          <p:cNvPr id="3075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fld id="{55E5A163-A81F-498A-9064-ABDA6D50CED2}" type="slidenum">
              <a:rPr lang="en-US" smtClean="0">
                <a:solidFill>
                  <a:srgbClr val="898989"/>
                </a:solidFill>
              </a:rPr>
              <a:pPr eaLnBrk="1" hangingPunct="1"/>
              <a:t>1</a:t>
            </a:fld>
            <a:endParaRPr lang="en-US" smtClean="0">
              <a:solidFill>
                <a:srgbClr val="898989"/>
              </a:solidFill>
            </a:endParaRPr>
          </a:p>
        </p:txBody>
      </p:sp>
      <p:sp>
        <p:nvSpPr>
          <p:cNvPr id="5" name="Rectangle 14"/>
          <p:cNvSpPr txBox="1">
            <a:spLocks noChangeArrowheads="1"/>
          </p:cNvSpPr>
          <p:nvPr/>
        </p:nvSpPr>
        <p:spPr bwMode="auto">
          <a:xfrm>
            <a:off x="914400" y="3810000"/>
            <a:ext cx="7391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rIns="92075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sz="2800" dirty="0" smtClean="0">
                <a:solidFill>
                  <a:srgbClr val="000099"/>
                </a:solidFill>
                <a:cs typeface="Times New Roman" pitchFamily="18" charset="0"/>
              </a:rPr>
              <a:t>Lecture </a:t>
            </a:r>
            <a:r>
              <a:rPr lang="en-US" sz="2800" dirty="0" smtClean="0">
                <a:solidFill>
                  <a:srgbClr val="000099"/>
                </a:solidFill>
                <a:cs typeface="Times New Roman" pitchFamily="18" charset="0"/>
              </a:rPr>
              <a:t>3</a:t>
            </a:r>
            <a:endParaRPr lang="en-US" sz="2800" dirty="0">
              <a:solidFill>
                <a:srgbClr val="000099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Conversion to Standard Format</a:t>
            </a:r>
            <a:endParaRPr lang="en-US" baseline="30000" dirty="0" smtClean="0"/>
          </a:p>
        </p:txBody>
      </p:sp>
      <p:graphicFrame>
        <p:nvGraphicFramePr>
          <p:cNvPr id="40243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476448"/>
              </p:ext>
            </p:extLst>
          </p:nvPr>
        </p:nvGraphicFramePr>
        <p:xfrm>
          <a:off x="1219200" y="1676400"/>
          <a:ext cx="6629400" cy="1584960"/>
        </p:xfrm>
        <a:graphic>
          <a:graphicData uri="http://schemas.openxmlformats.org/drawingml/2006/table">
            <a:tbl>
              <a:tblPr/>
              <a:tblGrid>
                <a:gridCol w="3733800"/>
                <a:gridCol w="2895600"/>
              </a:tblGrid>
              <a:tr h="304800">
                <a:tc>
                  <a:txBody>
                    <a:bodyPr/>
                    <a:lstStyle/>
                    <a:p>
                      <a:pPr marL="401638" marR="0" lvl="0" indent="-4016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 Exponential notation</a:t>
                      </a:r>
                    </a:p>
                  </a:txBody>
                  <a:tcPr marL="94881" marR="9488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1255x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-3</a:t>
                      </a:r>
                    </a:p>
                  </a:txBody>
                  <a:tcPr marL="94881" marR="9488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 Position decimal point</a:t>
                      </a:r>
                    </a:p>
                  </a:txBody>
                  <a:tcPr marL="94881" marR="9488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0.1255 x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+1</a:t>
                      </a:r>
                    </a:p>
                  </a:txBody>
                  <a:tcPr marL="94881" marR="9488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 Add 0 for 5 digits</a:t>
                      </a:r>
                    </a:p>
                  </a:txBody>
                  <a:tcPr marL="94881" marR="9488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0.1255 x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4881" marR="9488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 Convert number</a:t>
                      </a:r>
                    </a:p>
                  </a:txBody>
                  <a:tcPr marL="94881" marR="9488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05112550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SF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marL="94881" marR="9488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3258610"/>
              </p:ext>
            </p:extLst>
          </p:nvPr>
        </p:nvGraphicFramePr>
        <p:xfrm>
          <a:off x="1640114" y="4267200"/>
          <a:ext cx="6389914" cy="1752600"/>
        </p:xfrm>
        <a:graphic>
          <a:graphicData uri="http://schemas.openxmlformats.org/drawingml/2006/table">
            <a:tbl>
              <a:tblPr/>
              <a:tblGrid>
                <a:gridCol w="3570514"/>
                <a:gridCol w="2819400"/>
              </a:tblGrid>
              <a:tr h="304800">
                <a:tc>
                  <a:txBody>
                    <a:bodyPr/>
                    <a:lstStyle/>
                    <a:p>
                      <a:pPr marL="401638" marR="0" lvl="0" indent="-4016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 Exponential notation</a:t>
                      </a:r>
                    </a:p>
                  </a:txBody>
                  <a:tcPr marL="94881" marR="9488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- 0.00000075 x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4881" marR="9488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 Position decimal point</a:t>
                      </a:r>
                    </a:p>
                  </a:txBody>
                  <a:tcPr marL="94881" marR="9488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- 0.75 x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-6</a:t>
                      </a:r>
                    </a:p>
                  </a:txBody>
                  <a:tcPr marL="94881" marR="9488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 Add 0 for 5 digits</a:t>
                      </a:r>
                    </a:p>
                  </a:txBody>
                  <a:tcPr marL="94881" marR="9488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- 0.75000 x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-6</a:t>
                      </a:r>
                    </a:p>
                  </a:txBody>
                  <a:tcPr marL="94881" marR="9488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 Convert number</a:t>
                      </a:r>
                    </a:p>
                  </a:txBody>
                  <a:tcPr marL="94881" marR="9488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54475000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SF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marL="94881" marR="9488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44714" y="3657600"/>
            <a:ext cx="3278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charset="0"/>
              </a:rPr>
              <a:t>Example: </a:t>
            </a:r>
            <a:r>
              <a:rPr lang="en-US" sz="2400" dirty="0"/>
              <a:t>- </a:t>
            </a:r>
            <a:r>
              <a:rPr lang="en-US" sz="2400" dirty="0" smtClean="0"/>
              <a:t>0.00000075</a:t>
            </a:r>
            <a:r>
              <a:rPr lang="en-US" sz="2400" dirty="0" smtClean="0">
                <a:latin typeface="Arial" charset="0"/>
              </a:rPr>
              <a:t> 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81000" y="973852"/>
            <a:ext cx="3007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charset="0"/>
              </a:rPr>
              <a:t>Example: </a:t>
            </a:r>
            <a:r>
              <a:rPr lang="en-US" sz="2400" dirty="0"/>
              <a:t>1255 x 10</a:t>
            </a:r>
            <a:r>
              <a:rPr lang="en-US" sz="2400" baseline="30000" dirty="0"/>
              <a:t>-3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fld id="{FA3EED84-5504-427E-94BF-83D621998EDD}" type="slidenum">
              <a:rPr lang="en-US" smtClean="0">
                <a:solidFill>
                  <a:srgbClr val="898989"/>
                </a:solidFill>
              </a:rPr>
              <a:pPr eaLnBrk="1" hangingPunct="1"/>
              <a:t>10</a:t>
            </a:fld>
            <a:endParaRPr lang="en-US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48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Conversion Examples</a:t>
            </a:r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265757"/>
              </p:ext>
            </p:extLst>
          </p:nvPr>
        </p:nvGraphicFramePr>
        <p:xfrm>
          <a:off x="304800" y="1066800"/>
          <a:ext cx="8458200" cy="2590800"/>
        </p:xfrm>
        <a:graphic>
          <a:graphicData uri="http://schemas.openxmlformats.org/drawingml/2006/table">
            <a:tbl>
              <a:tblPr/>
              <a:tblGrid>
                <a:gridCol w="2362200"/>
                <a:gridCol w="533400"/>
                <a:gridCol w="2895600"/>
                <a:gridCol w="533400"/>
                <a:gridCol w="2133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245.67</a:t>
                      </a:r>
                    </a:p>
                  </a:txBody>
                  <a:tcPr marL="99522" marR="99522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marL="99522" marR="99522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0.24567 x 10</a:t>
                      </a:r>
                      <a:r>
                        <a:rPr kumimoji="0" lang="en-US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9522" marR="99522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marL="99522" marR="99522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05324567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SF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522" marR="99522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–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0.0010000</a:t>
                      </a:r>
                    </a:p>
                  </a:txBody>
                  <a:tcPr marL="99522" marR="9952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marL="99522" marR="9952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–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0.10000 X 10</a:t>
                      </a:r>
                      <a:r>
                        <a:rPr kumimoji="0" lang="en-US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-2</a:t>
                      </a:r>
                    </a:p>
                  </a:txBody>
                  <a:tcPr marL="99522" marR="9952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marL="99522" marR="9952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54810000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SF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522" marR="99522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–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55555</a:t>
                      </a:r>
                    </a:p>
                  </a:txBody>
                  <a:tcPr marL="99522" marR="9952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marL="99522" marR="9952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–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0.55555 x 10</a:t>
                      </a:r>
                      <a:r>
                        <a:rPr kumimoji="0" lang="en-US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9522" marR="9952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marL="99522" marR="9952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5555555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SF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522" marR="99522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0.025000</a:t>
                      </a:r>
                    </a:p>
                  </a:txBody>
                  <a:tcPr marL="99522" marR="9952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marL="99522" marR="9952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0.25000 x 10</a:t>
                      </a:r>
                      <a:r>
                        <a:rPr kumimoji="0" lang="en-US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marL="99522" marR="9952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marL="99522" marR="9952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04925000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SF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522" marR="99522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124200" y="838200"/>
            <a:ext cx="57150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ysClr val="windowText" lastClr="000000"/>
                </a:solidFill>
              </a:rPr>
              <a:t>?</a:t>
            </a:r>
          </a:p>
          <a:p>
            <a:endParaRPr lang="en-US" sz="2200" dirty="0">
              <a:solidFill>
                <a:sysClr val="windowText" lastClr="000000"/>
              </a:solidFill>
            </a:endParaRPr>
          </a:p>
          <a:p>
            <a:r>
              <a:rPr lang="en-US" sz="2200" dirty="0" smtClean="0">
                <a:solidFill>
                  <a:sysClr val="windowText" lastClr="000000"/>
                </a:solidFill>
              </a:rPr>
              <a:t>?</a:t>
            </a:r>
          </a:p>
          <a:p>
            <a:endParaRPr lang="en-US" sz="2200" dirty="0" smtClean="0">
              <a:solidFill>
                <a:sysClr val="windowText" lastClr="000000"/>
              </a:solidFill>
            </a:endParaRPr>
          </a:p>
          <a:p>
            <a:r>
              <a:rPr lang="en-US" sz="2200" dirty="0" smtClean="0">
                <a:solidFill>
                  <a:sysClr val="windowText" lastClr="000000"/>
                </a:solidFill>
              </a:rPr>
              <a:t>?</a:t>
            </a:r>
          </a:p>
          <a:p>
            <a:endParaRPr lang="en-US" sz="2200" dirty="0">
              <a:solidFill>
                <a:sysClr val="windowText" lastClr="000000"/>
              </a:solidFill>
            </a:endParaRPr>
          </a:p>
          <a:p>
            <a:r>
              <a:rPr lang="en-US" sz="2200" dirty="0" smtClean="0">
                <a:solidFill>
                  <a:sysClr val="windowText" lastClr="000000"/>
                </a:solidFill>
              </a:rPr>
              <a:t>?</a:t>
            </a:r>
            <a:endParaRPr lang="en-US" sz="2200" dirty="0">
              <a:solidFill>
                <a:sysClr val="windowText" lastClr="000000"/>
              </a:solidFill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fld id="{FA3EED84-5504-427E-94BF-83D621998EDD}" type="slidenum">
              <a:rPr lang="en-US" smtClean="0">
                <a:solidFill>
                  <a:srgbClr val="898989"/>
                </a:solidFill>
              </a:rPr>
              <a:pPr eaLnBrk="1" hangingPunct="1"/>
              <a:t>11</a:t>
            </a:fld>
            <a:endParaRPr lang="en-US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22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Floating Point Calculations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Addition and subtraction</a:t>
            </a:r>
          </a:p>
          <a:p>
            <a:pPr lvl="1" eaLnBrk="1" hangingPunct="1"/>
            <a:r>
              <a:rPr lang="en-US" smtClean="0"/>
              <a:t>Exponent and mantissa treated separately</a:t>
            </a:r>
          </a:p>
          <a:p>
            <a:pPr lvl="1" eaLnBrk="1" hangingPunct="1"/>
            <a:r>
              <a:rPr lang="en-US" smtClean="0"/>
              <a:t>Exponents of numbers must agree</a:t>
            </a:r>
          </a:p>
          <a:p>
            <a:pPr lvl="2" eaLnBrk="1" hangingPunct="1"/>
            <a:r>
              <a:rPr lang="en-US" smtClean="0"/>
              <a:t>Align decimal points</a:t>
            </a:r>
          </a:p>
          <a:p>
            <a:pPr lvl="2" eaLnBrk="1" hangingPunct="1"/>
            <a:r>
              <a:rPr lang="en-US" smtClean="0"/>
              <a:t>Least significant digits may be lost</a:t>
            </a:r>
          </a:p>
          <a:p>
            <a:pPr lvl="1" eaLnBrk="1" hangingPunct="1"/>
            <a:r>
              <a:rPr lang="en-US" smtClean="0"/>
              <a:t>Mantissa overflow requires exponent again shifted right 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fld id="{FA3EED84-5504-427E-94BF-83D621998EDD}" type="slidenum">
              <a:rPr lang="en-US" smtClean="0">
                <a:solidFill>
                  <a:srgbClr val="898989"/>
                </a:solidFill>
              </a:rPr>
              <a:pPr eaLnBrk="1" hangingPunct="1"/>
              <a:t>12</a:t>
            </a:fld>
            <a:endParaRPr lang="en-US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14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Addition and Subtraction</a:t>
            </a:r>
          </a:p>
        </p:txBody>
      </p:sp>
      <p:graphicFrame>
        <p:nvGraphicFramePr>
          <p:cNvPr id="40755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675368"/>
              </p:ext>
            </p:extLst>
          </p:nvPr>
        </p:nvGraphicFramePr>
        <p:xfrm>
          <a:off x="533400" y="1371600"/>
          <a:ext cx="8229600" cy="4910279"/>
        </p:xfrm>
        <a:graphic>
          <a:graphicData uri="http://schemas.openxmlformats.org/drawingml/2006/table">
            <a:tbl>
              <a:tblPr/>
              <a:tblGrid>
                <a:gridCol w="4414554"/>
                <a:gridCol w="3815046"/>
              </a:tblGrid>
              <a:tr h="6399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 2 floating point numbers</a:t>
                      </a:r>
                    </a:p>
                  </a:txBody>
                  <a:tcPr marL="98101" marR="98101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46075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0 51  99520</a:t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	0 49  67850</a:t>
                      </a:r>
                    </a:p>
                  </a:txBody>
                  <a:tcPr marL="98101" marR="98101" marT="45714" marB="457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9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Align exponents</a:t>
                      </a:r>
                    </a:p>
                  </a:txBody>
                  <a:tcPr marL="98101" marR="98101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46075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0 51  99520</a:t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0 51  0067850</a:t>
                      </a:r>
                    </a:p>
                  </a:txBody>
                  <a:tcPr marL="98101" marR="98101" marT="45714" marB="457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3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 mantissas; (1) indicates a carry</a:t>
                      </a:r>
                    </a:p>
                  </a:txBody>
                  <a:tcPr marL="98101" marR="98101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512763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(1)0019850</a:t>
                      </a:r>
                    </a:p>
                  </a:txBody>
                  <a:tcPr marL="98101" marR="98101" marT="45714" marB="457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3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Carry requires right shift </a:t>
                      </a:r>
                    </a:p>
                  </a:txBody>
                  <a:tcPr marL="98101" marR="98101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46075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05210019(850)</a:t>
                      </a:r>
                    </a:p>
                  </a:txBody>
                  <a:tcPr marL="98101" marR="98101" marT="45714" marB="457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9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Round to get result</a:t>
                      </a:r>
                    </a:p>
                  </a:txBody>
                  <a:tcPr marL="98101" marR="98101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46075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05210020</a:t>
                      </a:r>
                    </a:p>
                  </a:txBody>
                  <a:tcPr marL="98101" marR="98101" marT="45714" marB="457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3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 results</a:t>
                      </a:r>
                    </a:p>
                  </a:txBody>
                  <a:tcPr marL="98101" marR="98101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101" marR="98101" marT="45714" marB="457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37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05199520 = 0.99520 x 10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8101" marR="98101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 	9.9520</a:t>
                      </a:r>
                    </a:p>
                  </a:txBody>
                  <a:tcPr marL="98101" marR="98101" marT="45714" marB="457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0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04967850 = 0.67850 x 10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8101" marR="98101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 	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0.06785</a:t>
                      </a:r>
                    </a:p>
                  </a:txBody>
                  <a:tcPr marL="98101" marR="98101" marT="45714" marB="457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3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101" marR="98101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   10.01985</a:t>
                      </a:r>
                    </a:p>
                  </a:txBody>
                  <a:tcPr marL="98101" marR="98101" marT="45714" marB="457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3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 exponential form </a:t>
                      </a:r>
                    </a:p>
                  </a:txBody>
                  <a:tcPr marL="98101" marR="98101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   0.1001985 x 10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8101" marR="98101" marT="45714" marB="457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fld id="{FA3EED84-5504-427E-94BF-83D621998EDD}" type="slidenum">
              <a:rPr lang="en-US" smtClean="0">
                <a:solidFill>
                  <a:srgbClr val="898989"/>
                </a:solidFill>
              </a:rPr>
              <a:pPr eaLnBrk="1" hangingPunct="1"/>
              <a:t>13</a:t>
            </a:fld>
            <a:endParaRPr lang="en-US" smtClean="0">
              <a:solidFill>
                <a:srgbClr val="89898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7620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Perform the 05199520</a:t>
            </a:r>
            <a:r>
              <a:rPr lang="en-US" sz="2400" baseline="-25000" dirty="0" smtClean="0">
                <a:latin typeface="Arial" charset="0"/>
              </a:rPr>
              <a:t>SF </a:t>
            </a:r>
            <a:r>
              <a:rPr lang="en-US" sz="2800" dirty="0" smtClean="0">
                <a:latin typeface="+mj-lt"/>
              </a:rPr>
              <a:t>+ </a:t>
            </a:r>
            <a:r>
              <a:rPr lang="en-US" sz="2400" dirty="0" smtClean="0">
                <a:latin typeface="+mj-lt"/>
              </a:rPr>
              <a:t>04967850</a:t>
            </a:r>
            <a:r>
              <a:rPr lang="en-US" sz="2400" baseline="-25000" dirty="0" smtClean="0">
                <a:latin typeface="+mj-lt"/>
              </a:rPr>
              <a:t>SF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226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Multiplication and Division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Mantissas: multiplied or divided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Exponents: added or subtracted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Normalization necessary to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Restore location of decimal point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Maintain precision of the result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Adjust excess value since added twice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Example: 2 numbers with exponent = 3 represented in excess-50 notation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53 + 53 =106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Since 50 was added twice, subtract: 106 – 50 =56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fld id="{FA3EED84-5504-427E-94BF-83D621998EDD}" type="slidenum">
              <a:rPr lang="en-US" smtClean="0">
                <a:solidFill>
                  <a:srgbClr val="898989"/>
                </a:solidFill>
              </a:rPr>
              <a:pPr eaLnBrk="1" hangingPunct="1"/>
              <a:t>14</a:t>
            </a:fld>
            <a:endParaRPr lang="en-US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35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Multiplication and Division</a:t>
            </a:r>
          </a:p>
        </p:txBody>
      </p:sp>
      <p:graphicFrame>
        <p:nvGraphicFramePr>
          <p:cNvPr id="409649" name="Group 4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1880314"/>
              </p:ext>
            </p:extLst>
          </p:nvPr>
        </p:nvGraphicFramePr>
        <p:xfrm>
          <a:off x="395514" y="1676400"/>
          <a:ext cx="8229600" cy="4693860"/>
        </p:xfrm>
        <a:graphic>
          <a:graphicData uri="http://schemas.openxmlformats.org/drawingml/2006/table">
            <a:tbl>
              <a:tblPr/>
              <a:tblGrid>
                <a:gridCol w="4114799"/>
                <a:gridCol w="4114801"/>
              </a:tblGrid>
              <a:tr h="627852"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buChar char="¨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Multiply 2 numbers</a:t>
                      </a:r>
                    </a:p>
                  </a:txBody>
                  <a:tcPr marL="110085" marR="11008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46075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	0 52  20000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46075" algn="l"/>
                        </a:tabLst>
                      </a:pP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	0 47  12500</a:t>
                      </a:r>
                    </a:p>
                  </a:txBody>
                  <a:tcPr marL="110085" marR="110085" marT="45717" marB="457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61"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buChar char="¨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 exponents, subtract offset</a:t>
                      </a:r>
                    </a:p>
                  </a:txBody>
                  <a:tcPr marL="110085" marR="11008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46075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52 + 47 – 50 = 49</a:t>
                      </a:r>
                      <a:endParaRPr kumimoji="0" 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10085" marR="110085" marT="45717" marB="457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61"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buChar char="¨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Multiply mantissas</a:t>
                      </a:r>
                    </a:p>
                  </a:txBody>
                  <a:tcPr marL="110085" marR="11008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512763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0.20000 x 0.12500 = 0.025000000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512763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     = 0.25 x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marL="110085" marR="110085" marT="45717" marB="457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61"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buChar char="¨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Normalize the results</a:t>
                      </a:r>
                    </a:p>
                  </a:txBody>
                  <a:tcPr marL="110085" marR="11008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46075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Exponent = 49 – 1 = 48</a:t>
                      </a:r>
                    </a:p>
                  </a:txBody>
                  <a:tcPr marL="110085" marR="110085" marT="45717" marB="457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61"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buChar char="¨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Results</a:t>
                      </a:r>
                    </a:p>
                  </a:txBody>
                  <a:tcPr marL="110085" marR="11008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46075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04825000</a:t>
                      </a:r>
                    </a:p>
                  </a:txBody>
                  <a:tcPr marL="110085" marR="110085" marT="45717" marB="457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61"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buChar char="¨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 results</a:t>
                      </a:r>
                    </a:p>
                  </a:txBody>
                  <a:tcPr marL="110085" marR="11008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10085" marR="110085" marT="45717" marB="457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6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05220000 =</a:t>
                      </a:r>
                    </a:p>
                  </a:txBody>
                  <a:tcPr marL="110085" marR="11008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0.20000 x 10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110085" marR="110085" marT="45717" marB="457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6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04712500 =</a:t>
                      </a:r>
                      <a:endParaRPr kumimoji="0" lang="en-US" sz="20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10085" marR="11008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0.125 x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-3</a:t>
                      </a:r>
                    </a:p>
                  </a:txBody>
                  <a:tcPr marL="110085" marR="110085" marT="45717" marB="457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6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marL="110085" marR="11008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0.0250000000 x 10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marL="110085" marR="110085" marT="45717" marB="457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61">
                <a:tc>
                  <a:txBody>
                    <a:bodyPr/>
                    <a:lstStyle/>
                    <a:p>
                      <a:pPr marL="227013" marR="0" lvl="0" indent="-227013" algn="l" defTabSz="10271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buChar char="¨"/>
                        <a:tabLst>
                          <a:tab pos="3770313" algn="r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Normalizing and rounding	=</a:t>
                      </a:r>
                    </a:p>
                  </a:txBody>
                  <a:tcPr marL="110085" marR="11008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0.25000 x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-2</a:t>
                      </a:r>
                    </a:p>
                  </a:txBody>
                  <a:tcPr marL="110085" marR="110085" marT="45717" marB="457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fld id="{FA3EED84-5504-427E-94BF-83D621998EDD}" type="slidenum">
              <a:rPr lang="en-US" smtClean="0">
                <a:solidFill>
                  <a:srgbClr val="898989"/>
                </a:solidFill>
              </a:rPr>
              <a:pPr eaLnBrk="1" hangingPunct="1"/>
              <a:t>15</a:t>
            </a:fld>
            <a:endParaRPr lang="en-US" smtClean="0">
              <a:solidFill>
                <a:srgbClr val="89898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7620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Perform the 05220000</a:t>
            </a:r>
            <a:r>
              <a:rPr lang="en-US" sz="2400" baseline="-25000" dirty="0" smtClean="0">
                <a:latin typeface="Arial" charset="0"/>
              </a:rPr>
              <a:t>SF </a:t>
            </a:r>
            <a:r>
              <a:rPr lang="en-US" sz="2800" dirty="0">
                <a:latin typeface="+mj-lt"/>
              </a:rPr>
              <a:t>x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04712500</a:t>
            </a:r>
            <a:r>
              <a:rPr lang="en-US" sz="2400" baseline="-25000" dirty="0" smtClean="0">
                <a:latin typeface="+mj-lt"/>
              </a:rPr>
              <a:t>SF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768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Review Exercise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fld id="{FA3EED84-5504-427E-94BF-83D621998EDD}" type="slidenum">
              <a:rPr lang="en-US" smtClean="0">
                <a:solidFill>
                  <a:srgbClr val="898989"/>
                </a:solidFill>
              </a:rPr>
              <a:pPr eaLnBrk="1" hangingPunct="1"/>
              <a:t>16</a:t>
            </a:fld>
            <a:endParaRPr lang="en-US" smtClean="0">
              <a:solidFill>
                <a:srgbClr val="898989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The following decimal numbers are already in excess-50 floating point format. Add them. A 9 is used as a negative sign. Present your result in standard sign-and-magnitude form</a:t>
            </a:r>
          </a:p>
          <a:p>
            <a:r>
              <a:rPr lang="en-US" sz="2400" dirty="0" smtClean="0"/>
              <a:t>05225731 + 04833300</a:t>
            </a:r>
          </a:p>
          <a:p>
            <a:r>
              <a:rPr lang="en-US" sz="2400" dirty="0" smtClean="0"/>
              <a:t>05012500 + 95325750</a:t>
            </a:r>
          </a:p>
          <a:p>
            <a:r>
              <a:rPr lang="en-US" sz="2400" dirty="0" smtClean="0"/>
              <a:t>05452500 x 04822200</a:t>
            </a:r>
          </a:p>
          <a:p>
            <a:r>
              <a:rPr lang="en-US" sz="2400" dirty="0" smtClean="0"/>
              <a:t>96450000 x 94450000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100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14600"/>
            <a:ext cx="9144000" cy="1447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4000" dirty="0" smtClean="0">
                <a:solidFill>
                  <a:srgbClr val="10253F"/>
                </a:solidFill>
              </a:rPr>
              <a:t>IEEE FLOATING POINT STANDARD</a:t>
            </a:r>
            <a:endParaRPr lang="en-US" altLang="zh-TW" dirty="0" smtClean="0">
              <a:solidFill>
                <a:srgbClr val="10253F"/>
              </a:solidFill>
            </a:endParaRPr>
          </a:p>
        </p:txBody>
      </p:sp>
      <p:sp>
        <p:nvSpPr>
          <p:cNvPr id="4099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fld id="{FA3EED84-5504-427E-94BF-83D621998EDD}" type="slidenum">
              <a:rPr lang="en-US" smtClean="0">
                <a:solidFill>
                  <a:srgbClr val="898989"/>
                </a:solidFill>
              </a:rPr>
              <a:pPr eaLnBrk="1" hangingPunct="1"/>
              <a:t>17</a:t>
            </a:fld>
            <a:endParaRPr lang="en-US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62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IEEE Floating Point Standard</a:t>
            </a:r>
            <a:endParaRPr lang="en-US" b="1" dirty="0" smtClean="0">
              <a:cs typeface="Times New Roman" pitchFamily="18" charset="0"/>
            </a:endParaRPr>
          </a:p>
        </p:txBody>
      </p:sp>
      <p:grpSp>
        <p:nvGrpSpPr>
          <p:cNvPr id="2" name="Group 119"/>
          <p:cNvGrpSpPr>
            <a:grpSpLocks/>
          </p:cNvGrpSpPr>
          <p:nvPr/>
        </p:nvGrpSpPr>
        <p:grpSpPr bwMode="auto">
          <a:xfrm>
            <a:off x="1205200" y="2627990"/>
            <a:ext cx="7659041" cy="1907722"/>
            <a:chOff x="600" y="1057"/>
            <a:chExt cx="2986" cy="942"/>
          </a:xfrm>
        </p:grpSpPr>
        <p:sp>
          <p:nvSpPr>
            <p:cNvPr id="71726" name="Rectangle 120"/>
            <p:cNvSpPr>
              <a:spLocks noChangeArrowheads="1"/>
            </p:cNvSpPr>
            <p:nvPr/>
          </p:nvSpPr>
          <p:spPr bwMode="auto">
            <a:xfrm>
              <a:off x="653" y="1441"/>
              <a:ext cx="263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Sign of</a:t>
              </a:r>
              <a:endParaRPr lang="en-CA" sz="4000">
                <a:latin typeface="Times New Roman" pitchFamily="18" charset="0"/>
              </a:endParaRPr>
            </a:p>
          </p:txBody>
        </p:sp>
        <p:sp>
          <p:nvSpPr>
            <p:cNvPr id="71727" name="Rectangle 121"/>
            <p:cNvSpPr>
              <a:spLocks noChangeArrowheads="1"/>
            </p:cNvSpPr>
            <p:nvPr/>
          </p:nvSpPr>
          <p:spPr bwMode="auto">
            <a:xfrm>
              <a:off x="653" y="1521"/>
              <a:ext cx="333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number :</a:t>
              </a:r>
              <a:endParaRPr lang="en-CA" sz="4000">
                <a:latin typeface="Times New Roman" pitchFamily="18" charset="0"/>
              </a:endParaRPr>
            </a:p>
          </p:txBody>
        </p:sp>
        <p:sp>
          <p:nvSpPr>
            <p:cNvPr id="71728" name="Freeform 122"/>
            <p:cNvSpPr>
              <a:spLocks/>
            </p:cNvSpPr>
            <p:nvPr/>
          </p:nvSpPr>
          <p:spPr bwMode="auto">
            <a:xfrm>
              <a:off x="1001" y="1378"/>
              <a:ext cx="18" cy="53"/>
            </a:xfrm>
            <a:custGeom>
              <a:avLst/>
              <a:gdLst>
                <a:gd name="T0" fmla="*/ 2147483647 w 2"/>
                <a:gd name="T1" fmla="*/ 2147483647 h 6"/>
                <a:gd name="T2" fmla="*/ 2147483647 w 2"/>
                <a:gd name="T3" fmla="*/ 0 h 6"/>
                <a:gd name="T4" fmla="*/ 0 w 2"/>
                <a:gd name="T5" fmla="*/ 2147483647 h 6"/>
                <a:gd name="T6" fmla="*/ 2147483647 w 2"/>
                <a:gd name="T7" fmla="*/ 2147483647 h 6"/>
                <a:gd name="T8" fmla="*/ 2147483647 w 2"/>
                <a:gd name="T9" fmla="*/ 2147483647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6"/>
                <a:gd name="T17" fmla="*/ 2 w 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6">
                  <a:moveTo>
                    <a:pt x="2" y="6"/>
                  </a:moveTo>
                  <a:lnTo>
                    <a:pt x="1" y="0"/>
                  </a:lnTo>
                  <a:lnTo>
                    <a:pt x="0" y="6"/>
                  </a:lnTo>
                  <a:lnTo>
                    <a:pt x="1" y="6"/>
                  </a:lnTo>
                  <a:lnTo>
                    <a:pt x="2" y="6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29" name="Freeform 123"/>
            <p:cNvSpPr>
              <a:spLocks/>
            </p:cNvSpPr>
            <p:nvPr/>
          </p:nvSpPr>
          <p:spPr bwMode="auto">
            <a:xfrm>
              <a:off x="1001" y="1378"/>
              <a:ext cx="18" cy="53"/>
            </a:xfrm>
            <a:custGeom>
              <a:avLst/>
              <a:gdLst>
                <a:gd name="T0" fmla="*/ 18 w 18"/>
                <a:gd name="T1" fmla="*/ 53 h 53"/>
                <a:gd name="T2" fmla="*/ 9 w 18"/>
                <a:gd name="T3" fmla="*/ 0 h 53"/>
                <a:gd name="T4" fmla="*/ 0 w 18"/>
                <a:gd name="T5" fmla="*/ 53 h 53"/>
                <a:gd name="T6" fmla="*/ 9 w 18"/>
                <a:gd name="T7" fmla="*/ 53 h 53"/>
                <a:gd name="T8" fmla="*/ 18 w 18"/>
                <a:gd name="T9" fmla="*/ 53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53"/>
                <a:gd name="T17" fmla="*/ 18 w 18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53">
                  <a:moveTo>
                    <a:pt x="18" y="53"/>
                  </a:moveTo>
                  <a:lnTo>
                    <a:pt x="9" y="0"/>
                  </a:lnTo>
                  <a:lnTo>
                    <a:pt x="0" y="53"/>
                  </a:lnTo>
                  <a:lnTo>
                    <a:pt x="9" y="53"/>
                  </a:lnTo>
                  <a:lnTo>
                    <a:pt x="18" y="5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30" name="Freeform 124"/>
            <p:cNvSpPr>
              <a:spLocks/>
            </p:cNvSpPr>
            <p:nvPr/>
          </p:nvSpPr>
          <p:spPr bwMode="auto">
            <a:xfrm>
              <a:off x="930" y="1431"/>
              <a:ext cx="80" cy="72"/>
            </a:xfrm>
            <a:custGeom>
              <a:avLst/>
              <a:gdLst>
                <a:gd name="T0" fmla="*/ 2147483647 w 9"/>
                <a:gd name="T1" fmla="*/ 0 h 8"/>
                <a:gd name="T2" fmla="*/ 2147483647 w 9"/>
                <a:gd name="T3" fmla="*/ 2147483647 h 8"/>
                <a:gd name="T4" fmla="*/ 2147483647 w 9"/>
                <a:gd name="T5" fmla="*/ 2147483647 h 8"/>
                <a:gd name="T6" fmla="*/ 2147483647 w 9"/>
                <a:gd name="T7" fmla="*/ 2147483647 h 8"/>
                <a:gd name="T8" fmla="*/ 0 w 9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8"/>
                <a:gd name="T17" fmla="*/ 9 w 9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8">
                  <a:moveTo>
                    <a:pt x="9" y="0"/>
                  </a:moveTo>
                  <a:lnTo>
                    <a:pt x="9" y="2"/>
                  </a:lnTo>
                  <a:lnTo>
                    <a:pt x="9" y="8"/>
                  </a:lnTo>
                  <a:lnTo>
                    <a:pt x="4" y="8"/>
                  </a:lnTo>
                  <a:lnTo>
                    <a:pt x="0" y="8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31" name="Rectangle 125"/>
            <p:cNvSpPr>
              <a:spLocks noChangeArrowheads="1"/>
            </p:cNvSpPr>
            <p:nvPr/>
          </p:nvSpPr>
          <p:spPr bwMode="auto">
            <a:xfrm>
              <a:off x="965" y="1200"/>
              <a:ext cx="2621" cy="160"/>
            </a:xfrm>
            <a:prstGeom prst="rect">
              <a:avLst/>
            </a:prstGeom>
            <a:noFill/>
            <a:ln w="14288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71732" name="Rectangle 126"/>
            <p:cNvSpPr>
              <a:spLocks noChangeArrowheads="1"/>
            </p:cNvSpPr>
            <p:nvPr/>
          </p:nvSpPr>
          <p:spPr bwMode="auto">
            <a:xfrm>
              <a:off x="2178" y="1057"/>
              <a:ext cx="249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400" dirty="0">
                  <a:solidFill>
                    <a:srgbClr val="000000"/>
                  </a:solidFill>
                  <a:latin typeface="Nimbus Roman No9 L"/>
                </a:rPr>
                <a:t>32 bits</a:t>
              </a:r>
              <a:endParaRPr lang="en-CA" sz="4000" dirty="0">
                <a:latin typeface="Times New Roman" pitchFamily="18" charset="0"/>
              </a:endParaRPr>
            </a:p>
          </p:txBody>
        </p:sp>
        <p:sp>
          <p:nvSpPr>
            <p:cNvPr id="71733" name="Line 127"/>
            <p:cNvSpPr>
              <a:spLocks noChangeShapeType="1"/>
            </p:cNvSpPr>
            <p:nvPr/>
          </p:nvSpPr>
          <p:spPr bwMode="auto">
            <a:xfrm flipV="1">
              <a:off x="1634" y="1200"/>
              <a:ext cx="1" cy="160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34" name="Line 128"/>
            <p:cNvSpPr>
              <a:spLocks noChangeShapeType="1"/>
            </p:cNvSpPr>
            <p:nvPr/>
          </p:nvSpPr>
          <p:spPr bwMode="auto">
            <a:xfrm flipV="1">
              <a:off x="1064" y="1200"/>
              <a:ext cx="1" cy="160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35" name="Rectangle 129"/>
            <p:cNvSpPr>
              <a:spLocks noChangeArrowheads="1"/>
            </p:cNvSpPr>
            <p:nvPr/>
          </p:nvSpPr>
          <p:spPr bwMode="auto">
            <a:xfrm>
              <a:off x="2734" y="1487"/>
              <a:ext cx="639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mantissa fraction</a:t>
              </a:r>
              <a:endParaRPr lang="en-CA" sz="4000">
                <a:latin typeface="Times New Roman" pitchFamily="18" charset="0"/>
              </a:endParaRPr>
            </a:p>
          </p:txBody>
        </p:sp>
        <p:sp>
          <p:nvSpPr>
            <p:cNvPr id="71736" name="Rectangle 130"/>
            <p:cNvSpPr>
              <a:spLocks noChangeArrowheads="1"/>
            </p:cNvSpPr>
            <p:nvPr/>
          </p:nvSpPr>
          <p:spPr bwMode="auto">
            <a:xfrm>
              <a:off x="2517" y="1485"/>
              <a:ext cx="211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23-bit</a:t>
              </a:r>
              <a:endParaRPr lang="en-CA" sz="4000">
                <a:latin typeface="Times New Roman" pitchFamily="18" charset="0"/>
              </a:endParaRPr>
            </a:p>
          </p:txBody>
        </p:sp>
        <p:sp>
          <p:nvSpPr>
            <p:cNvPr id="71737" name="Rectangle 131"/>
            <p:cNvSpPr>
              <a:spLocks noChangeArrowheads="1"/>
            </p:cNvSpPr>
            <p:nvPr/>
          </p:nvSpPr>
          <p:spPr bwMode="auto">
            <a:xfrm>
              <a:off x="1551" y="1597"/>
              <a:ext cx="540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representation</a:t>
              </a:r>
              <a:endParaRPr lang="en-CA" sz="4000">
                <a:latin typeface="Times New Roman" pitchFamily="18" charset="0"/>
              </a:endParaRPr>
            </a:p>
          </p:txBody>
        </p:sp>
        <p:sp>
          <p:nvSpPr>
            <p:cNvPr id="71738" name="Rectangle 132"/>
            <p:cNvSpPr>
              <a:spLocks noChangeArrowheads="1"/>
            </p:cNvSpPr>
            <p:nvPr/>
          </p:nvSpPr>
          <p:spPr bwMode="auto">
            <a:xfrm>
              <a:off x="1159" y="1597"/>
              <a:ext cx="432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excess-127</a:t>
              </a:r>
              <a:endParaRPr lang="en-CA" sz="4000">
                <a:latin typeface="Times New Roman" pitchFamily="18" charset="0"/>
              </a:endParaRPr>
            </a:p>
          </p:txBody>
        </p:sp>
        <p:sp>
          <p:nvSpPr>
            <p:cNvPr id="71739" name="Rectangle 133"/>
            <p:cNvSpPr>
              <a:spLocks noChangeArrowheads="1"/>
            </p:cNvSpPr>
            <p:nvPr/>
          </p:nvSpPr>
          <p:spPr bwMode="auto">
            <a:xfrm>
              <a:off x="1552" y="1480"/>
              <a:ext cx="437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400" dirty="0">
                  <a:solidFill>
                    <a:srgbClr val="000000"/>
                  </a:solidFill>
                  <a:latin typeface="Nimbus Roman No9 L"/>
                </a:rPr>
                <a:t>exponent in</a:t>
              </a:r>
              <a:endParaRPr lang="en-CA" sz="4000" dirty="0">
                <a:latin typeface="Times New Roman" pitchFamily="18" charset="0"/>
              </a:endParaRPr>
            </a:p>
          </p:txBody>
        </p:sp>
        <p:sp>
          <p:nvSpPr>
            <p:cNvPr id="71740" name="Rectangle 134"/>
            <p:cNvSpPr>
              <a:spLocks noChangeArrowheads="1"/>
            </p:cNvSpPr>
            <p:nvPr/>
          </p:nvSpPr>
          <p:spPr bwMode="auto">
            <a:xfrm>
              <a:off x="1153" y="1485"/>
              <a:ext cx="437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8-bit signed</a:t>
              </a:r>
              <a:endParaRPr lang="en-CA" sz="4000">
                <a:latin typeface="Times New Roman" pitchFamily="18" charset="0"/>
              </a:endParaRPr>
            </a:p>
          </p:txBody>
        </p:sp>
        <p:sp>
          <p:nvSpPr>
            <p:cNvPr id="71741" name="Freeform 135"/>
            <p:cNvSpPr>
              <a:spLocks/>
            </p:cNvSpPr>
            <p:nvPr/>
          </p:nvSpPr>
          <p:spPr bwMode="auto">
            <a:xfrm>
              <a:off x="3515" y="1102"/>
              <a:ext cx="53" cy="26"/>
            </a:xfrm>
            <a:custGeom>
              <a:avLst/>
              <a:gdLst>
                <a:gd name="T0" fmla="*/ 0 w 6"/>
                <a:gd name="T1" fmla="*/ 2147483647 h 3"/>
                <a:gd name="T2" fmla="*/ 2147483647 w 6"/>
                <a:gd name="T3" fmla="*/ 2147483647 h 3"/>
                <a:gd name="T4" fmla="*/ 0 w 6"/>
                <a:gd name="T5" fmla="*/ 0 h 3"/>
                <a:gd name="T6" fmla="*/ 0 w 6"/>
                <a:gd name="T7" fmla="*/ 2147483647 h 3"/>
                <a:gd name="T8" fmla="*/ 0 w 6"/>
                <a:gd name="T9" fmla="*/ 2147483647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"/>
                <a:gd name="T17" fmla="*/ 6 w 6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">
                  <a:moveTo>
                    <a:pt x="0" y="3"/>
                  </a:moveTo>
                  <a:lnTo>
                    <a:pt x="6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42" name="Freeform 136"/>
            <p:cNvSpPr>
              <a:spLocks/>
            </p:cNvSpPr>
            <p:nvPr/>
          </p:nvSpPr>
          <p:spPr bwMode="auto">
            <a:xfrm>
              <a:off x="3515" y="1102"/>
              <a:ext cx="53" cy="26"/>
            </a:xfrm>
            <a:custGeom>
              <a:avLst/>
              <a:gdLst>
                <a:gd name="T0" fmla="*/ 0 w 53"/>
                <a:gd name="T1" fmla="*/ 26 h 26"/>
                <a:gd name="T2" fmla="*/ 53 w 53"/>
                <a:gd name="T3" fmla="*/ 8 h 26"/>
                <a:gd name="T4" fmla="*/ 0 w 53"/>
                <a:gd name="T5" fmla="*/ 0 h 26"/>
                <a:gd name="T6" fmla="*/ 0 w 53"/>
                <a:gd name="T7" fmla="*/ 8 h 26"/>
                <a:gd name="T8" fmla="*/ 0 w 53"/>
                <a:gd name="T9" fmla="*/ 26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26"/>
                <a:gd name="T17" fmla="*/ 53 w 53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26">
                  <a:moveTo>
                    <a:pt x="0" y="26"/>
                  </a:moveTo>
                  <a:lnTo>
                    <a:pt x="53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43" name="Line 137"/>
            <p:cNvSpPr>
              <a:spLocks noChangeShapeType="1"/>
            </p:cNvSpPr>
            <p:nvPr/>
          </p:nvSpPr>
          <p:spPr bwMode="auto">
            <a:xfrm flipH="1">
              <a:off x="2436" y="1110"/>
              <a:ext cx="1079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44" name="Freeform 138"/>
            <p:cNvSpPr>
              <a:spLocks/>
            </p:cNvSpPr>
            <p:nvPr/>
          </p:nvSpPr>
          <p:spPr bwMode="auto">
            <a:xfrm>
              <a:off x="983" y="1102"/>
              <a:ext cx="54" cy="26"/>
            </a:xfrm>
            <a:custGeom>
              <a:avLst/>
              <a:gdLst>
                <a:gd name="T0" fmla="*/ 2147483647 w 6"/>
                <a:gd name="T1" fmla="*/ 0 h 3"/>
                <a:gd name="T2" fmla="*/ 0 w 6"/>
                <a:gd name="T3" fmla="*/ 2147483647 h 3"/>
                <a:gd name="T4" fmla="*/ 2147483647 w 6"/>
                <a:gd name="T5" fmla="*/ 2147483647 h 3"/>
                <a:gd name="T6" fmla="*/ 2147483647 w 6"/>
                <a:gd name="T7" fmla="*/ 2147483647 h 3"/>
                <a:gd name="T8" fmla="*/ 2147483647 w 6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"/>
                <a:gd name="T17" fmla="*/ 6 w 6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">
                  <a:moveTo>
                    <a:pt x="6" y="0"/>
                  </a:moveTo>
                  <a:lnTo>
                    <a:pt x="0" y="1"/>
                  </a:lnTo>
                  <a:lnTo>
                    <a:pt x="6" y="3"/>
                  </a:lnTo>
                  <a:lnTo>
                    <a:pt x="6" y="1"/>
                  </a:lnTo>
                  <a:lnTo>
                    <a:pt x="6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45" name="Freeform 139"/>
            <p:cNvSpPr>
              <a:spLocks/>
            </p:cNvSpPr>
            <p:nvPr/>
          </p:nvSpPr>
          <p:spPr bwMode="auto">
            <a:xfrm>
              <a:off x="983" y="1102"/>
              <a:ext cx="54" cy="26"/>
            </a:xfrm>
            <a:custGeom>
              <a:avLst/>
              <a:gdLst>
                <a:gd name="T0" fmla="*/ 54 w 54"/>
                <a:gd name="T1" fmla="*/ 0 h 26"/>
                <a:gd name="T2" fmla="*/ 0 w 54"/>
                <a:gd name="T3" fmla="*/ 8 h 26"/>
                <a:gd name="T4" fmla="*/ 54 w 54"/>
                <a:gd name="T5" fmla="*/ 26 h 26"/>
                <a:gd name="T6" fmla="*/ 54 w 54"/>
                <a:gd name="T7" fmla="*/ 8 h 26"/>
                <a:gd name="T8" fmla="*/ 54 w 54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26"/>
                <a:gd name="T17" fmla="*/ 54 w 54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26">
                  <a:moveTo>
                    <a:pt x="54" y="0"/>
                  </a:moveTo>
                  <a:lnTo>
                    <a:pt x="0" y="8"/>
                  </a:lnTo>
                  <a:lnTo>
                    <a:pt x="54" y="26"/>
                  </a:lnTo>
                  <a:lnTo>
                    <a:pt x="54" y="8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46" name="Line 140"/>
            <p:cNvSpPr>
              <a:spLocks noChangeShapeType="1"/>
            </p:cNvSpPr>
            <p:nvPr/>
          </p:nvSpPr>
          <p:spPr bwMode="auto">
            <a:xfrm>
              <a:off x="1037" y="1110"/>
              <a:ext cx="1078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47" name="Rectangle 141"/>
            <p:cNvSpPr>
              <a:spLocks noChangeArrowheads="1"/>
            </p:cNvSpPr>
            <p:nvPr/>
          </p:nvSpPr>
          <p:spPr bwMode="auto">
            <a:xfrm>
              <a:off x="992" y="1227"/>
              <a:ext cx="57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400" i="1">
                  <a:solidFill>
                    <a:srgbClr val="000000"/>
                  </a:solidFill>
                  <a:latin typeface="Nimbus Roman No9 L"/>
                </a:rPr>
                <a:t>S</a:t>
              </a:r>
              <a:endParaRPr lang="en-CA" sz="4000">
                <a:latin typeface="Times New Roman" pitchFamily="18" charset="0"/>
              </a:endParaRPr>
            </a:p>
          </p:txBody>
        </p:sp>
        <p:sp>
          <p:nvSpPr>
            <p:cNvPr id="71748" name="Rectangle 142"/>
            <p:cNvSpPr>
              <a:spLocks noChangeArrowheads="1"/>
            </p:cNvSpPr>
            <p:nvPr/>
          </p:nvSpPr>
          <p:spPr bwMode="auto">
            <a:xfrm>
              <a:off x="2579" y="1227"/>
              <a:ext cx="70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400" i="1">
                  <a:solidFill>
                    <a:srgbClr val="000000"/>
                  </a:solidFill>
                  <a:latin typeface="Nimbus Roman No9 L"/>
                </a:rPr>
                <a:t>M</a:t>
              </a:r>
              <a:endParaRPr lang="en-CA" sz="4000">
                <a:latin typeface="Times New Roman" pitchFamily="18" charset="0"/>
              </a:endParaRPr>
            </a:p>
          </p:txBody>
        </p:sp>
        <p:sp>
          <p:nvSpPr>
            <p:cNvPr id="71749" name="Rectangle 143"/>
            <p:cNvSpPr>
              <a:spLocks noChangeArrowheads="1"/>
            </p:cNvSpPr>
            <p:nvPr/>
          </p:nvSpPr>
          <p:spPr bwMode="auto">
            <a:xfrm>
              <a:off x="1535" y="1896"/>
              <a:ext cx="684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Value represented</a:t>
              </a:r>
              <a:endParaRPr lang="en-CA" sz="4000">
                <a:latin typeface="Times New Roman" pitchFamily="18" charset="0"/>
              </a:endParaRPr>
            </a:p>
          </p:txBody>
        </p:sp>
        <p:sp>
          <p:nvSpPr>
            <p:cNvPr id="71751" name="Rectangle 145"/>
            <p:cNvSpPr>
              <a:spLocks noChangeArrowheads="1"/>
            </p:cNvSpPr>
            <p:nvPr/>
          </p:nvSpPr>
          <p:spPr bwMode="auto">
            <a:xfrm>
              <a:off x="1304" y="1227"/>
              <a:ext cx="57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400" i="1">
                  <a:solidFill>
                    <a:srgbClr val="000000"/>
                  </a:solidFill>
                  <a:latin typeface="Nimbus Roman No9 L"/>
                </a:rPr>
                <a:t>E</a:t>
              </a:r>
              <a:endParaRPr lang="en-CA" sz="4000">
                <a:latin typeface="Times New Roman" pitchFamily="18" charset="0"/>
              </a:endParaRPr>
            </a:p>
          </p:txBody>
        </p:sp>
        <p:sp>
          <p:nvSpPr>
            <p:cNvPr id="71752" name="Rectangle 146"/>
            <p:cNvSpPr>
              <a:spLocks noChangeArrowheads="1"/>
            </p:cNvSpPr>
            <p:nvPr/>
          </p:nvSpPr>
          <p:spPr bwMode="auto">
            <a:xfrm>
              <a:off x="1358" y="1227"/>
              <a:ext cx="21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Symbol" pitchFamily="18" charset="2"/>
                </a:rPr>
                <a:t>¢</a:t>
              </a:r>
              <a:endParaRPr lang="en-CA" sz="4000">
                <a:latin typeface="Times New Roman" pitchFamily="18" charset="0"/>
              </a:endParaRPr>
            </a:p>
          </p:txBody>
        </p:sp>
        <p:sp>
          <p:nvSpPr>
            <p:cNvPr id="71753" name="Freeform 147"/>
            <p:cNvSpPr>
              <a:spLocks/>
            </p:cNvSpPr>
            <p:nvPr/>
          </p:nvSpPr>
          <p:spPr bwMode="auto">
            <a:xfrm>
              <a:off x="2615" y="1414"/>
              <a:ext cx="971" cy="44"/>
            </a:xfrm>
            <a:custGeom>
              <a:avLst/>
              <a:gdLst>
                <a:gd name="T0" fmla="*/ 2147483647 w 109"/>
                <a:gd name="T1" fmla="*/ 0 h 5"/>
                <a:gd name="T2" fmla="*/ 2147483647 w 109"/>
                <a:gd name="T3" fmla="*/ 2147483647 h 5"/>
                <a:gd name="T4" fmla="*/ 2147483647 w 109"/>
                <a:gd name="T5" fmla="*/ 2147483647 h 5"/>
                <a:gd name="T6" fmla="*/ 2147483647 w 109"/>
                <a:gd name="T7" fmla="*/ 2147483647 h 5"/>
                <a:gd name="T8" fmla="*/ 2147483647 w 109"/>
                <a:gd name="T9" fmla="*/ 2147483647 h 5"/>
                <a:gd name="T10" fmla="*/ 2147483647 w 109"/>
                <a:gd name="T11" fmla="*/ 2147483647 h 5"/>
                <a:gd name="T12" fmla="*/ 2147483647 w 109"/>
                <a:gd name="T13" fmla="*/ 2147483647 h 5"/>
                <a:gd name="T14" fmla="*/ 2147483647 w 109"/>
                <a:gd name="T15" fmla="*/ 2147483647 h 5"/>
                <a:gd name="T16" fmla="*/ 2147483647 w 109"/>
                <a:gd name="T17" fmla="*/ 2147483647 h 5"/>
                <a:gd name="T18" fmla="*/ 2147483647 w 109"/>
                <a:gd name="T19" fmla="*/ 2147483647 h 5"/>
                <a:gd name="T20" fmla="*/ 2147483647 w 109"/>
                <a:gd name="T21" fmla="*/ 2147483647 h 5"/>
                <a:gd name="T22" fmla="*/ 2147483647 w 109"/>
                <a:gd name="T23" fmla="*/ 2147483647 h 5"/>
                <a:gd name="T24" fmla="*/ 2147483647 w 109"/>
                <a:gd name="T25" fmla="*/ 2147483647 h 5"/>
                <a:gd name="T26" fmla="*/ 2147483647 w 109"/>
                <a:gd name="T27" fmla="*/ 2147483647 h 5"/>
                <a:gd name="T28" fmla="*/ 0 w 109"/>
                <a:gd name="T29" fmla="*/ 2147483647 h 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9"/>
                <a:gd name="T46" fmla="*/ 0 h 5"/>
                <a:gd name="T47" fmla="*/ 109 w 109"/>
                <a:gd name="T48" fmla="*/ 5 h 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9" h="5">
                  <a:moveTo>
                    <a:pt x="109" y="0"/>
                  </a:moveTo>
                  <a:lnTo>
                    <a:pt x="107" y="1"/>
                  </a:lnTo>
                  <a:lnTo>
                    <a:pt x="106" y="1"/>
                  </a:lnTo>
                  <a:lnTo>
                    <a:pt x="105" y="1"/>
                  </a:lnTo>
                  <a:lnTo>
                    <a:pt x="71" y="1"/>
                  </a:lnTo>
                  <a:lnTo>
                    <a:pt x="54" y="1"/>
                  </a:lnTo>
                  <a:lnTo>
                    <a:pt x="38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54" name="Freeform 148"/>
            <p:cNvSpPr>
              <a:spLocks/>
            </p:cNvSpPr>
            <p:nvPr/>
          </p:nvSpPr>
          <p:spPr bwMode="auto">
            <a:xfrm>
              <a:off x="1652" y="1414"/>
              <a:ext cx="963" cy="44"/>
            </a:xfrm>
            <a:custGeom>
              <a:avLst/>
              <a:gdLst>
                <a:gd name="T0" fmla="*/ 0 w 108"/>
                <a:gd name="T1" fmla="*/ 0 h 5"/>
                <a:gd name="T2" fmla="*/ 2147483647 w 108"/>
                <a:gd name="T3" fmla="*/ 2147483647 h 5"/>
                <a:gd name="T4" fmla="*/ 2147483647 w 108"/>
                <a:gd name="T5" fmla="*/ 2147483647 h 5"/>
                <a:gd name="T6" fmla="*/ 2147483647 w 108"/>
                <a:gd name="T7" fmla="*/ 2147483647 h 5"/>
                <a:gd name="T8" fmla="*/ 2147483647 w 108"/>
                <a:gd name="T9" fmla="*/ 2147483647 h 5"/>
                <a:gd name="T10" fmla="*/ 2147483647 w 108"/>
                <a:gd name="T11" fmla="*/ 2147483647 h 5"/>
                <a:gd name="T12" fmla="*/ 2147483647 w 108"/>
                <a:gd name="T13" fmla="*/ 2147483647 h 5"/>
                <a:gd name="T14" fmla="*/ 2147483647 w 108"/>
                <a:gd name="T15" fmla="*/ 2147483647 h 5"/>
                <a:gd name="T16" fmla="*/ 2147483647 w 108"/>
                <a:gd name="T17" fmla="*/ 2147483647 h 5"/>
                <a:gd name="T18" fmla="*/ 2147483647 w 108"/>
                <a:gd name="T19" fmla="*/ 2147483647 h 5"/>
                <a:gd name="T20" fmla="*/ 2147483647 w 108"/>
                <a:gd name="T21" fmla="*/ 2147483647 h 5"/>
                <a:gd name="T22" fmla="*/ 2147483647 w 108"/>
                <a:gd name="T23" fmla="*/ 2147483647 h 5"/>
                <a:gd name="T24" fmla="*/ 2147483647 w 108"/>
                <a:gd name="T25" fmla="*/ 2147483647 h 5"/>
                <a:gd name="T26" fmla="*/ 2147483647 w 108"/>
                <a:gd name="T27" fmla="*/ 2147483647 h 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08"/>
                <a:gd name="T43" fmla="*/ 0 h 5"/>
                <a:gd name="T44" fmla="*/ 108 w 108"/>
                <a:gd name="T45" fmla="*/ 5 h 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08" h="5">
                  <a:moveTo>
                    <a:pt x="0" y="0"/>
                  </a:moveTo>
                  <a:lnTo>
                    <a:pt x="1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38" y="1"/>
                  </a:lnTo>
                  <a:lnTo>
                    <a:pt x="54" y="1"/>
                  </a:lnTo>
                  <a:lnTo>
                    <a:pt x="71" y="1"/>
                  </a:lnTo>
                  <a:lnTo>
                    <a:pt x="105" y="1"/>
                  </a:lnTo>
                  <a:lnTo>
                    <a:pt x="106" y="1"/>
                  </a:lnTo>
                  <a:lnTo>
                    <a:pt x="107" y="2"/>
                  </a:lnTo>
                  <a:lnTo>
                    <a:pt x="107" y="3"/>
                  </a:lnTo>
                  <a:lnTo>
                    <a:pt x="108" y="5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55" name="Freeform 149"/>
            <p:cNvSpPr>
              <a:spLocks/>
            </p:cNvSpPr>
            <p:nvPr/>
          </p:nvSpPr>
          <p:spPr bwMode="auto">
            <a:xfrm>
              <a:off x="1349" y="1414"/>
              <a:ext cx="276" cy="44"/>
            </a:xfrm>
            <a:custGeom>
              <a:avLst/>
              <a:gdLst>
                <a:gd name="T0" fmla="*/ 2147483647 w 31"/>
                <a:gd name="T1" fmla="*/ 0 h 5"/>
                <a:gd name="T2" fmla="*/ 2147483647 w 31"/>
                <a:gd name="T3" fmla="*/ 2147483647 h 5"/>
                <a:gd name="T4" fmla="*/ 2147483647 w 31"/>
                <a:gd name="T5" fmla="*/ 2147483647 h 5"/>
                <a:gd name="T6" fmla="*/ 2147483647 w 31"/>
                <a:gd name="T7" fmla="*/ 2147483647 h 5"/>
                <a:gd name="T8" fmla="*/ 2147483647 w 31"/>
                <a:gd name="T9" fmla="*/ 2147483647 h 5"/>
                <a:gd name="T10" fmla="*/ 2147483647 w 31"/>
                <a:gd name="T11" fmla="*/ 2147483647 h 5"/>
                <a:gd name="T12" fmla="*/ 2147483647 w 31"/>
                <a:gd name="T13" fmla="*/ 2147483647 h 5"/>
                <a:gd name="T14" fmla="*/ 2147483647 w 31"/>
                <a:gd name="T15" fmla="*/ 2147483647 h 5"/>
                <a:gd name="T16" fmla="*/ 2147483647 w 31"/>
                <a:gd name="T17" fmla="*/ 2147483647 h 5"/>
                <a:gd name="T18" fmla="*/ 2147483647 w 31"/>
                <a:gd name="T19" fmla="*/ 2147483647 h 5"/>
                <a:gd name="T20" fmla="*/ 2147483647 w 31"/>
                <a:gd name="T21" fmla="*/ 2147483647 h 5"/>
                <a:gd name="T22" fmla="*/ 2147483647 w 31"/>
                <a:gd name="T23" fmla="*/ 2147483647 h 5"/>
                <a:gd name="T24" fmla="*/ 2147483647 w 31"/>
                <a:gd name="T25" fmla="*/ 2147483647 h 5"/>
                <a:gd name="T26" fmla="*/ 2147483647 w 31"/>
                <a:gd name="T27" fmla="*/ 2147483647 h 5"/>
                <a:gd name="T28" fmla="*/ 0 w 31"/>
                <a:gd name="T29" fmla="*/ 2147483647 h 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1"/>
                <a:gd name="T46" fmla="*/ 0 h 5"/>
                <a:gd name="T47" fmla="*/ 31 w 31"/>
                <a:gd name="T48" fmla="*/ 5 h 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1" h="5">
                  <a:moveTo>
                    <a:pt x="31" y="0"/>
                  </a:moveTo>
                  <a:lnTo>
                    <a:pt x="30" y="1"/>
                  </a:lnTo>
                  <a:lnTo>
                    <a:pt x="29" y="1"/>
                  </a:lnTo>
                  <a:lnTo>
                    <a:pt x="28" y="1"/>
                  </a:lnTo>
                  <a:lnTo>
                    <a:pt x="19" y="1"/>
                  </a:lnTo>
                  <a:lnTo>
                    <a:pt x="15" y="1"/>
                  </a:lnTo>
                  <a:lnTo>
                    <a:pt x="11" y="1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0" y="5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56" name="Freeform 150"/>
            <p:cNvSpPr>
              <a:spLocks/>
            </p:cNvSpPr>
            <p:nvPr/>
          </p:nvSpPr>
          <p:spPr bwMode="auto">
            <a:xfrm>
              <a:off x="1064" y="1414"/>
              <a:ext cx="285" cy="44"/>
            </a:xfrm>
            <a:custGeom>
              <a:avLst/>
              <a:gdLst>
                <a:gd name="T0" fmla="*/ 0 w 32"/>
                <a:gd name="T1" fmla="*/ 0 h 5"/>
                <a:gd name="T2" fmla="*/ 2147483647 w 32"/>
                <a:gd name="T3" fmla="*/ 2147483647 h 5"/>
                <a:gd name="T4" fmla="*/ 2147483647 w 32"/>
                <a:gd name="T5" fmla="*/ 2147483647 h 5"/>
                <a:gd name="T6" fmla="*/ 2147483647 w 32"/>
                <a:gd name="T7" fmla="*/ 2147483647 h 5"/>
                <a:gd name="T8" fmla="*/ 2147483647 w 32"/>
                <a:gd name="T9" fmla="*/ 2147483647 h 5"/>
                <a:gd name="T10" fmla="*/ 2147483647 w 32"/>
                <a:gd name="T11" fmla="*/ 2147483647 h 5"/>
                <a:gd name="T12" fmla="*/ 2147483647 w 32"/>
                <a:gd name="T13" fmla="*/ 2147483647 h 5"/>
                <a:gd name="T14" fmla="*/ 2147483647 w 32"/>
                <a:gd name="T15" fmla="*/ 2147483647 h 5"/>
                <a:gd name="T16" fmla="*/ 2147483647 w 32"/>
                <a:gd name="T17" fmla="*/ 2147483647 h 5"/>
                <a:gd name="T18" fmla="*/ 2147483647 w 32"/>
                <a:gd name="T19" fmla="*/ 2147483647 h 5"/>
                <a:gd name="T20" fmla="*/ 2147483647 w 32"/>
                <a:gd name="T21" fmla="*/ 2147483647 h 5"/>
                <a:gd name="T22" fmla="*/ 2147483647 w 32"/>
                <a:gd name="T23" fmla="*/ 2147483647 h 5"/>
                <a:gd name="T24" fmla="*/ 2147483647 w 32"/>
                <a:gd name="T25" fmla="*/ 2147483647 h 5"/>
                <a:gd name="T26" fmla="*/ 2147483647 w 32"/>
                <a:gd name="T27" fmla="*/ 2147483647 h 5"/>
                <a:gd name="T28" fmla="*/ 2147483647 w 32"/>
                <a:gd name="T29" fmla="*/ 2147483647 h 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5"/>
                <a:gd name="T47" fmla="*/ 32 w 32"/>
                <a:gd name="T48" fmla="*/ 5 h 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5">
                  <a:moveTo>
                    <a:pt x="0" y="0"/>
                  </a:moveTo>
                  <a:lnTo>
                    <a:pt x="1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12" y="1"/>
                  </a:lnTo>
                  <a:lnTo>
                    <a:pt x="16" y="1"/>
                  </a:lnTo>
                  <a:lnTo>
                    <a:pt x="20" y="1"/>
                  </a:lnTo>
                  <a:lnTo>
                    <a:pt x="29" y="1"/>
                  </a:lnTo>
                  <a:lnTo>
                    <a:pt x="30" y="1"/>
                  </a:lnTo>
                  <a:lnTo>
                    <a:pt x="30" y="2"/>
                  </a:lnTo>
                  <a:lnTo>
                    <a:pt x="31" y="3"/>
                  </a:lnTo>
                  <a:lnTo>
                    <a:pt x="32" y="5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57" name="Rectangle 151"/>
            <p:cNvSpPr>
              <a:spLocks noChangeArrowheads="1"/>
            </p:cNvSpPr>
            <p:nvPr/>
          </p:nvSpPr>
          <p:spPr bwMode="auto">
            <a:xfrm>
              <a:off x="948" y="1601"/>
              <a:ext cx="49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+</a:t>
              </a:r>
              <a:endParaRPr lang="en-CA" sz="4000">
                <a:latin typeface="Times New Roman" pitchFamily="18" charset="0"/>
              </a:endParaRPr>
            </a:p>
          </p:txBody>
        </p:sp>
        <p:sp>
          <p:nvSpPr>
            <p:cNvPr id="71758" name="Rectangle 152"/>
            <p:cNvSpPr>
              <a:spLocks noChangeArrowheads="1"/>
            </p:cNvSpPr>
            <p:nvPr/>
          </p:nvSpPr>
          <p:spPr bwMode="auto">
            <a:xfrm>
              <a:off x="2392" y="1868"/>
              <a:ext cx="70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1.</a:t>
              </a:r>
              <a:endParaRPr lang="en-CA" sz="4000">
                <a:latin typeface="Times New Roman" pitchFamily="18" charset="0"/>
              </a:endParaRPr>
            </a:p>
          </p:txBody>
        </p:sp>
        <p:sp>
          <p:nvSpPr>
            <p:cNvPr id="71759" name="Rectangle 153"/>
            <p:cNvSpPr>
              <a:spLocks noChangeArrowheads="1"/>
            </p:cNvSpPr>
            <p:nvPr/>
          </p:nvSpPr>
          <p:spPr bwMode="auto">
            <a:xfrm>
              <a:off x="2454" y="1868"/>
              <a:ext cx="70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400" i="1">
                  <a:solidFill>
                    <a:srgbClr val="000000"/>
                  </a:solidFill>
                  <a:latin typeface="Nimbus Roman No9 L"/>
                </a:rPr>
                <a:t>M</a:t>
              </a:r>
              <a:endParaRPr lang="en-CA" sz="4000">
                <a:latin typeface="Times New Roman" pitchFamily="18" charset="0"/>
              </a:endParaRPr>
            </a:p>
          </p:txBody>
        </p:sp>
        <p:sp>
          <p:nvSpPr>
            <p:cNvPr id="71760" name="Rectangle 154"/>
            <p:cNvSpPr>
              <a:spLocks noChangeArrowheads="1"/>
            </p:cNvSpPr>
            <p:nvPr/>
          </p:nvSpPr>
          <p:spPr bwMode="auto">
            <a:xfrm>
              <a:off x="2606" y="1868"/>
              <a:ext cx="47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2</a:t>
              </a:r>
              <a:endParaRPr lang="en-CA" sz="4000">
                <a:latin typeface="Times New Roman" pitchFamily="18" charset="0"/>
              </a:endParaRPr>
            </a:p>
          </p:txBody>
        </p:sp>
        <p:sp>
          <p:nvSpPr>
            <p:cNvPr id="71761" name="Rectangle 155"/>
            <p:cNvSpPr>
              <a:spLocks noChangeArrowheads="1"/>
            </p:cNvSpPr>
            <p:nvPr/>
          </p:nvSpPr>
          <p:spPr bwMode="auto">
            <a:xfrm>
              <a:off x="2650" y="1824"/>
              <a:ext cx="48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200" i="1">
                  <a:solidFill>
                    <a:srgbClr val="000000"/>
                  </a:solidFill>
                  <a:latin typeface="Nimbus Roman No9 L"/>
                </a:rPr>
                <a:t>E</a:t>
              </a:r>
              <a:endParaRPr lang="en-CA" sz="4000">
                <a:latin typeface="Times New Roman" pitchFamily="18" charset="0"/>
              </a:endParaRPr>
            </a:p>
          </p:txBody>
        </p:sp>
        <p:sp>
          <p:nvSpPr>
            <p:cNvPr id="71762" name="Rectangle 156"/>
            <p:cNvSpPr>
              <a:spLocks noChangeArrowheads="1"/>
            </p:cNvSpPr>
            <p:nvPr/>
          </p:nvSpPr>
          <p:spPr bwMode="auto">
            <a:xfrm>
              <a:off x="2704" y="1824"/>
              <a:ext cx="18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200">
                  <a:solidFill>
                    <a:srgbClr val="000000"/>
                  </a:solidFill>
                  <a:latin typeface="Symbol" pitchFamily="18" charset="2"/>
                </a:rPr>
                <a:t>¢</a:t>
              </a:r>
              <a:endParaRPr lang="en-CA" sz="4000">
                <a:latin typeface="Times New Roman" pitchFamily="18" charset="0"/>
              </a:endParaRPr>
            </a:p>
          </p:txBody>
        </p:sp>
        <p:sp>
          <p:nvSpPr>
            <p:cNvPr id="71763" name="Rectangle 157"/>
            <p:cNvSpPr>
              <a:spLocks noChangeArrowheads="1"/>
            </p:cNvSpPr>
            <p:nvPr/>
          </p:nvSpPr>
          <p:spPr bwMode="auto">
            <a:xfrm>
              <a:off x="2793" y="1824"/>
              <a:ext cx="120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200">
                  <a:solidFill>
                    <a:srgbClr val="000000"/>
                  </a:solidFill>
                  <a:latin typeface="Nimbus Roman No9 L"/>
                </a:rPr>
                <a:t>127</a:t>
              </a:r>
              <a:endParaRPr lang="en-CA" sz="4000">
                <a:latin typeface="Times New Roman" pitchFamily="18" charset="0"/>
              </a:endParaRPr>
            </a:p>
          </p:txBody>
        </p:sp>
        <p:sp>
          <p:nvSpPr>
            <p:cNvPr id="71764" name="Rectangle 158"/>
            <p:cNvSpPr>
              <a:spLocks noChangeArrowheads="1"/>
            </p:cNvSpPr>
            <p:nvPr/>
          </p:nvSpPr>
          <p:spPr bwMode="auto">
            <a:xfrm>
              <a:off x="2739" y="1824"/>
              <a:ext cx="24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200">
                  <a:solidFill>
                    <a:srgbClr val="000000"/>
                  </a:solidFill>
                  <a:latin typeface="Nimbus Roman No9 L"/>
                </a:rPr>
                <a:t>-</a:t>
              </a:r>
              <a:endParaRPr lang="en-CA" sz="4000">
                <a:latin typeface="Times New Roman" pitchFamily="18" charset="0"/>
              </a:endParaRPr>
            </a:p>
          </p:txBody>
        </p:sp>
        <p:sp>
          <p:nvSpPr>
            <p:cNvPr id="71765" name="Rectangle 159"/>
            <p:cNvSpPr>
              <a:spLocks noChangeArrowheads="1"/>
            </p:cNvSpPr>
            <p:nvPr/>
          </p:nvSpPr>
          <p:spPr bwMode="auto">
            <a:xfrm>
              <a:off x="2543" y="1868"/>
              <a:ext cx="46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Symbol" pitchFamily="18" charset="2"/>
                </a:rPr>
                <a:t>´</a:t>
              </a:r>
              <a:endParaRPr lang="en-CA" sz="4000">
                <a:latin typeface="Times New Roman" pitchFamily="18" charset="0"/>
              </a:endParaRPr>
            </a:p>
          </p:txBody>
        </p:sp>
        <p:sp>
          <p:nvSpPr>
            <p:cNvPr id="71766" name="Rectangle 160"/>
            <p:cNvSpPr>
              <a:spLocks noChangeArrowheads="1"/>
            </p:cNvSpPr>
            <p:nvPr/>
          </p:nvSpPr>
          <p:spPr bwMode="auto">
            <a:xfrm>
              <a:off x="2338" y="1868"/>
              <a:ext cx="46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Symbol" pitchFamily="18" charset="2"/>
                </a:rPr>
                <a:t>±</a:t>
              </a:r>
              <a:endParaRPr lang="en-CA" sz="4000">
                <a:latin typeface="Times New Roman" pitchFamily="18" charset="0"/>
              </a:endParaRPr>
            </a:p>
          </p:txBody>
        </p:sp>
        <p:sp>
          <p:nvSpPr>
            <p:cNvPr id="71767" name="Rectangle 161"/>
            <p:cNvSpPr>
              <a:spLocks noChangeArrowheads="1"/>
            </p:cNvSpPr>
            <p:nvPr/>
          </p:nvSpPr>
          <p:spPr bwMode="auto">
            <a:xfrm>
              <a:off x="2258" y="1868"/>
              <a:ext cx="49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=</a:t>
              </a:r>
              <a:endParaRPr lang="en-CA" sz="4000">
                <a:latin typeface="Times New Roman" pitchFamily="18" charset="0"/>
              </a:endParaRPr>
            </a:p>
          </p:txBody>
        </p:sp>
        <p:sp>
          <p:nvSpPr>
            <p:cNvPr id="71768" name="Rectangle 162"/>
            <p:cNvSpPr>
              <a:spLocks noChangeArrowheads="1"/>
            </p:cNvSpPr>
            <p:nvPr/>
          </p:nvSpPr>
          <p:spPr bwMode="auto">
            <a:xfrm>
              <a:off x="600" y="1633"/>
              <a:ext cx="376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0 signifies</a:t>
              </a:r>
              <a:endParaRPr lang="en-CA" sz="4000">
                <a:latin typeface="Times New Roman" pitchFamily="18" charset="0"/>
              </a:endParaRPr>
            </a:p>
          </p:txBody>
        </p:sp>
        <p:sp>
          <p:nvSpPr>
            <p:cNvPr id="71769" name="Rectangle 163"/>
            <p:cNvSpPr>
              <a:spLocks noChangeArrowheads="1"/>
            </p:cNvSpPr>
            <p:nvPr/>
          </p:nvSpPr>
          <p:spPr bwMode="auto">
            <a:xfrm>
              <a:off x="957" y="1690"/>
              <a:ext cx="28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-</a:t>
              </a:r>
              <a:endParaRPr lang="en-CA" sz="4000">
                <a:latin typeface="Times New Roman" pitchFamily="18" charset="0"/>
              </a:endParaRPr>
            </a:p>
          </p:txBody>
        </p:sp>
        <p:sp>
          <p:nvSpPr>
            <p:cNvPr id="71770" name="Rectangle 164"/>
            <p:cNvSpPr>
              <a:spLocks noChangeArrowheads="1"/>
            </p:cNvSpPr>
            <p:nvPr/>
          </p:nvSpPr>
          <p:spPr bwMode="auto">
            <a:xfrm>
              <a:off x="606" y="1749"/>
              <a:ext cx="376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1 signifies</a:t>
              </a:r>
              <a:endParaRPr lang="en-CA" sz="4000">
                <a:latin typeface="Times New Roman" pitchFamily="18" charset="0"/>
              </a:endParaRPr>
            </a:p>
          </p:txBody>
        </p:sp>
      </p:grpSp>
      <p:grpSp>
        <p:nvGrpSpPr>
          <p:cNvPr id="3" name="Group 165"/>
          <p:cNvGrpSpPr>
            <a:grpSpLocks/>
          </p:cNvGrpSpPr>
          <p:nvPr/>
        </p:nvGrpSpPr>
        <p:grpSpPr bwMode="auto">
          <a:xfrm>
            <a:off x="1614743" y="4913828"/>
            <a:ext cx="7249499" cy="1566640"/>
            <a:chOff x="645" y="3215"/>
            <a:chExt cx="3066" cy="894"/>
          </a:xfrm>
        </p:grpSpPr>
        <p:sp>
          <p:nvSpPr>
            <p:cNvPr id="71688" name="Rectangle 166"/>
            <p:cNvSpPr>
              <a:spLocks noChangeArrowheads="1"/>
            </p:cNvSpPr>
            <p:nvPr/>
          </p:nvSpPr>
          <p:spPr bwMode="auto">
            <a:xfrm>
              <a:off x="2527" y="3647"/>
              <a:ext cx="20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600">
                  <a:solidFill>
                    <a:srgbClr val="000000"/>
                  </a:solidFill>
                  <a:latin typeface="Nimbus Roman No9 L"/>
                </a:rPr>
                <a:t>52-bit</a:t>
              </a:r>
              <a:endParaRPr lang="en-CA" sz="4400">
                <a:latin typeface="Times New Roman" pitchFamily="18" charset="0"/>
              </a:endParaRPr>
            </a:p>
          </p:txBody>
        </p:sp>
        <p:sp>
          <p:nvSpPr>
            <p:cNvPr id="71689" name="Rectangle 167"/>
            <p:cNvSpPr>
              <a:spLocks noChangeArrowheads="1"/>
            </p:cNvSpPr>
            <p:nvPr/>
          </p:nvSpPr>
          <p:spPr bwMode="auto">
            <a:xfrm>
              <a:off x="2770" y="3647"/>
              <a:ext cx="61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600">
                  <a:solidFill>
                    <a:srgbClr val="000000"/>
                  </a:solidFill>
                  <a:latin typeface="Nimbus Roman No9 L"/>
                </a:rPr>
                <a:t>mantissa fraction</a:t>
              </a:r>
              <a:endParaRPr lang="en-CA" sz="4400">
                <a:latin typeface="Times New Roman" pitchFamily="18" charset="0"/>
              </a:endParaRPr>
            </a:p>
          </p:txBody>
        </p:sp>
        <p:sp>
          <p:nvSpPr>
            <p:cNvPr id="71690" name="Rectangle 168"/>
            <p:cNvSpPr>
              <a:spLocks noChangeArrowheads="1"/>
            </p:cNvSpPr>
            <p:nvPr/>
          </p:nvSpPr>
          <p:spPr bwMode="auto">
            <a:xfrm>
              <a:off x="894" y="3669"/>
              <a:ext cx="68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600">
                  <a:solidFill>
                    <a:srgbClr val="000000"/>
                  </a:solidFill>
                  <a:latin typeface="Nimbus Roman No9 L"/>
                </a:rPr>
                <a:t>11-bit excess-1023</a:t>
              </a:r>
              <a:endParaRPr lang="en-CA" sz="4400">
                <a:latin typeface="Times New Roman" pitchFamily="18" charset="0"/>
              </a:endParaRPr>
            </a:p>
          </p:txBody>
        </p:sp>
        <p:sp>
          <p:nvSpPr>
            <p:cNvPr id="71691" name="Rectangle 169"/>
            <p:cNvSpPr>
              <a:spLocks noChangeArrowheads="1"/>
            </p:cNvSpPr>
            <p:nvPr/>
          </p:nvSpPr>
          <p:spPr bwMode="auto">
            <a:xfrm>
              <a:off x="1070" y="3791"/>
              <a:ext cx="33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600">
                  <a:solidFill>
                    <a:srgbClr val="000000"/>
                  </a:solidFill>
                  <a:latin typeface="Nimbus Roman No9 L"/>
                </a:rPr>
                <a:t>exponent</a:t>
              </a:r>
              <a:endParaRPr lang="en-CA" sz="4400">
                <a:latin typeface="Times New Roman" pitchFamily="18" charset="0"/>
              </a:endParaRPr>
            </a:p>
          </p:txBody>
        </p:sp>
        <p:sp>
          <p:nvSpPr>
            <p:cNvPr id="71692" name="Freeform 170"/>
            <p:cNvSpPr>
              <a:spLocks/>
            </p:cNvSpPr>
            <p:nvPr/>
          </p:nvSpPr>
          <p:spPr bwMode="auto">
            <a:xfrm>
              <a:off x="867" y="3526"/>
              <a:ext cx="9" cy="36"/>
            </a:xfrm>
            <a:custGeom>
              <a:avLst/>
              <a:gdLst>
                <a:gd name="T0" fmla="*/ 2147483647 w 1"/>
                <a:gd name="T1" fmla="*/ 2147483647 h 4"/>
                <a:gd name="T2" fmla="*/ 0 w 1"/>
                <a:gd name="T3" fmla="*/ 0 h 4"/>
                <a:gd name="T4" fmla="*/ 0 w 1"/>
                <a:gd name="T5" fmla="*/ 2147483647 h 4"/>
                <a:gd name="T6" fmla="*/ 0 w 1"/>
                <a:gd name="T7" fmla="*/ 2147483647 h 4"/>
                <a:gd name="T8" fmla="*/ 2147483647 w 1"/>
                <a:gd name="T9" fmla="*/ 2147483647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4"/>
                <a:gd name="T17" fmla="*/ 1 w 1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4">
                  <a:moveTo>
                    <a:pt x="1" y="4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1" y="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693" name="Freeform 171"/>
            <p:cNvSpPr>
              <a:spLocks/>
            </p:cNvSpPr>
            <p:nvPr/>
          </p:nvSpPr>
          <p:spPr bwMode="auto">
            <a:xfrm>
              <a:off x="867" y="3526"/>
              <a:ext cx="9" cy="36"/>
            </a:xfrm>
            <a:custGeom>
              <a:avLst/>
              <a:gdLst>
                <a:gd name="T0" fmla="*/ 9 w 9"/>
                <a:gd name="T1" fmla="*/ 36 h 36"/>
                <a:gd name="T2" fmla="*/ 0 w 9"/>
                <a:gd name="T3" fmla="*/ 0 h 36"/>
                <a:gd name="T4" fmla="*/ 0 w 9"/>
                <a:gd name="T5" fmla="*/ 36 h 36"/>
                <a:gd name="T6" fmla="*/ 0 w 9"/>
                <a:gd name="T7" fmla="*/ 36 h 36"/>
                <a:gd name="T8" fmla="*/ 9 w 9"/>
                <a:gd name="T9" fmla="*/ 36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36"/>
                <a:gd name="T17" fmla="*/ 9 w 9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36">
                  <a:moveTo>
                    <a:pt x="9" y="36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9" y="3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94" name="Freeform 172"/>
            <p:cNvSpPr>
              <a:spLocks/>
            </p:cNvSpPr>
            <p:nvPr/>
          </p:nvSpPr>
          <p:spPr bwMode="auto">
            <a:xfrm>
              <a:off x="814" y="3562"/>
              <a:ext cx="53" cy="62"/>
            </a:xfrm>
            <a:custGeom>
              <a:avLst/>
              <a:gdLst>
                <a:gd name="T0" fmla="*/ 2147483647 w 6"/>
                <a:gd name="T1" fmla="*/ 0 h 7"/>
                <a:gd name="T2" fmla="*/ 2147483647 w 6"/>
                <a:gd name="T3" fmla="*/ 2147483647 h 7"/>
                <a:gd name="T4" fmla="*/ 2147483647 w 6"/>
                <a:gd name="T5" fmla="*/ 2147483647 h 7"/>
                <a:gd name="T6" fmla="*/ 0 w 6"/>
                <a:gd name="T7" fmla="*/ 2147483647 h 7"/>
                <a:gd name="T8" fmla="*/ 0 w 6"/>
                <a:gd name="T9" fmla="*/ 2147483647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7"/>
                <a:gd name="T17" fmla="*/ 6 w 6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7">
                  <a:moveTo>
                    <a:pt x="6" y="0"/>
                  </a:moveTo>
                  <a:lnTo>
                    <a:pt x="6" y="1"/>
                  </a:lnTo>
                  <a:lnTo>
                    <a:pt x="6" y="7"/>
                  </a:lnTo>
                  <a:lnTo>
                    <a:pt x="0" y="7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695" name="Line 173"/>
            <p:cNvSpPr>
              <a:spLocks noChangeShapeType="1"/>
            </p:cNvSpPr>
            <p:nvPr/>
          </p:nvSpPr>
          <p:spPr bwMode="auto">
            <a:xfrm flipV="1">
              <a:off x="921" y="3348"/>
              <a:ext cx="1" cy="169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696" name="Line 174"/>
            <p:cNvSpPr>
              <a:spLocks noChangeShapeType="1"/>
            </p:cNvSpPr>
            <p:nvPr/>
          </p:nvSpPr>
          <p:spPr bwMode="auto">
            <a:xfrm flipV="1">
              <a:off x="1483" y="3348"/>
              <a:ext cx="1" cy="169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697" name="Rectangle 175"/>
            <p:cNvSpPr>
              <a:spLocks noChangeArrowheads="1"/>
            </p:cNvSpPr>
            <p:nvPr/>
          </p:nvSpPr>
          <p:spPr bwMode="auto">
            <a:xfrm>
              <a:off x="2160" y="3215"/>
              <a:ext cx="24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600">
                  <a:solidFill>
                    <a:srgbClr val="000000"/>
                  </a:solidFill>
                  <a:latin typeface="Nimbus Roman No9 L"/>
                </a:rPr>
                <a:t>64 bits</a:t>
              </a:r>
              <a:endParaRPr lang="en-CA" sz="4400">
                <a:latin typeface="Times New Roman" pitchFamily="18" charset="0"/>
              </a:endParaRPr>
            </a:p>
          </p:txBody>
        </p:sp>
        <p:sp>
          <p:nvSpPr>
            <p:cNvPr id="71698" name="Rectangle 176"/>
            <p:cNvSpPr>
              <a:spLocks noChangeArrowheads="1"/>
            </p:cNvSpPr>
            <p:nvPr/>
          </p:nvSpPr>
          <p:spPr bwMode="auto">
            <a:xfrm>
              <a:off x="823" y="3348"/>
              <a:ext cx="2888" cy="169"/>
            </a:xfrm>
            <a:prstGeom prst="rect">
              <a:avLst/>
            </a:prstGeom>
            <a:noFill/>
            <a:ln w="14288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3600"/>
            </a:p>
          </p:txBody>
        </p:sp>
        <p:sp>
          <p:nvSpPr>
            <p:cNvPr id="71699" name="Rectangle 177"/>
            <p:cNvSpPr>
              <a:spLocks noChangeArrowheads="1"/>
            </p:cNvSpPr>
            <p:nvPr/>
          </p:nvSpPr>
          <p:spPr bwMode="auto">
            <a:xfrm>
              <a:off x="645" y="3562"/>
              <a:ext cx="16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600">
                  <a:solidFill>
                    <a:srgbClr val="000000"/>
                  </a:solidFill>
                  <a:latin typeface="Nimbus Roman No9 L"/>
                </a:rPr>
                <a:t>Sign</a:t>
              </a:r>
              <a:endParaRPr lang="en-CA" sz="4400">
                <a:latin typeface="Times New Roman" pitchFamily="18" charset="0"/>
              </a:endParaRPr>
            </a:p>
          </p:txBody>
        </p:sp>
        <p:sp>
          <p:nvSpPr>
            <p:cNvPr id="71700" name="Freeform 178"/>
            <p:cNvSpPr>
              <a:spLocks/>
            </p:cNvSpPr>
            <p:nvPr/>
          </p:nvSpPr>
          <p:spPr bwMode="auto">
            <a:xfrm>
              <a:off x="3640" y="3259"/>
              <a:ext cx="53" cy="18"/>
            </a:xfrm>
            <a:custGeom>
              <a:avLst/>
              <a:gdLst>
                <a:gd name="T0" fmla="*/ 0 w 6"/>
                <a:gd name="T1" fmla="*/ 2147483647 h 2"/>
                <a:gd name="T2" fmla="*/ 2147483647 w 6"/>
                <a:gd name="T3" fmla="*/ 2147483647 h 2"/>
                <a:gd name="T4" fmla="*/ 0 w 6"/>
                <a:gd name="T5" fmla="*/ 0 h 2"/>
                <a:gd name="T6" fmla="*/ 0 w 6"/>
                <a:gd name="T7" fmla="*/ 2147483647 h 2"/>
                <a:gd name="T8" fmla="*/ 0 w 6"/>
                <a:gd name="T9" fmla="*/ 2147483647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2"/>
                <a:gd name="T17" fmla="*/ 6 w 6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2">
                  <a:moveTo>
                    <a:pt x="0" y="2"/>
                  </a:moveTo>
                  <a:lnTo>
                    <a:pt x="6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01" name="Freeform 179"/>
            <p:cNvSpPr>
              <a:spLocks/>
            </p:cNvSpPr>
            <p:nvPr/>
          </p:nvSpPr>
          <p:spPr bwMode="auto">
            <a:xfrm>
              <a:off x="3640" y="3259"/>
              <a:ext cx="53" cy="18"/>
            </a:xfrm>
            <a:custGeom>
              <a:avLst/>
              <a:gdLst>
                <a:gd name="T0" fmla="*/ 0 w 53"/>
                <a:gd name="T1" fmla="*/ 18 h 18"/>
                <a:gd name="T2" fmla="*/ 53 w 53"/>
                <a:gd name="T3" fmla="*/ 9 h 18"/>
                <a:gd name="T4" fmla="*/ 0 w 53"/>
                <a:gd name="T5" fmla="*/ 0 h 18"/>
                <a:gd name="T6" fmla="*/ 0 w 53"/>
                <a:gd name="T7" fmla="*/ 9 h 18"/>
                <a:gd name="T8" fmla="*/ 0 w 53"/>
                <a:gd name="T9" fmla="*/ 18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18"/>
                <a:gd name="T17" fmla="*/ 53 w 53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18">
                  <a:moveTo>
                    <a:pt x="0" y="18"/>
                  </a:moveTo>
                  <a:lnTo>
                    <a:pt x="53" y="9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02" name="Line 180"/>
            <p:cNvSpPr>
              <a:spLocks noChangeShapeType="1"/>
            </p:cNvSpPr>
            <p:nvPr/>
          </p:nvSpPr>
          <p:spPr bwMode="auto">
            <a:xfrm flipH="1">
              <a:off x="2401" y="3268"/>
              <a:ext cx="1239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03" name="Freeform 181"/>
            <p:cNvSpPr>
              <a:spLocks/>
            </p:cNvSpPr>
            <p:nvPr/>
          </p:nvSpPr>
          <p:spPr bwMode="auto">
            <a:xfrm>
              <a:off x="832" y="3259"/>
              <a:ext cx="53" cy="18"/>
            </a:xfrm>
            <a:custGeom>
              <a:avLst/>
              <a:gdLst>
                <a:gd name="T0" fmla="*/ 2147483647 w 6"/>
                <a:gd name="T1" fmla="*/ 0 h 2"/>
                <a:gd name="T2" fmla="*/ 0 w 6"/>
                <a:gd name="T3" fmla="*/ 2147483647 h 2"/>
                <a:gd name="T4" fmla="*/ 2147483647 w 6"/>
                <a:gd name="T5" fmla="*/ 2147483647 h 2"/>
                <a:gd name="T6" fmla="*/ 2147483647 w 6"/>
                <a:gd name="T7" fmla="*/ 2147483647 h 2"/>
                <a:gd name="T8" fmla="*/ 2147483647 w 6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2"/>
                <a:gd name="T17" fmla="*/ 6 w 6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2">
                  <a:moveTo>
                    <a:pt x="6" y="0"/>
                  </a:moveTo>
                  <a:lnTo>
                    <a:pt x="0" y="1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04" name="Freeform 182"/>
            <p:cNvSpPr>
              <a:spLocks/>
            </p:cNvSpPr>
            <p:nvPr/>
          </p:nvSpPr>
          <p:spPr bwMode="auto">
            <a:xfrm>
              <a:off x="832" y="3259"/>
              <a:ext cx="53" cy="18"/>
            </a:xfrm>
            <a:custGeom>
              <a:avLst/>
              <a:gdLst>
                <a:gd name="T0" fmla="*/ 53 w 53"/>
                <a:gd name="T1" fmla="*/ 0 h 18"/>
                <a:gd name="T2" fmla="*/ 0 w 53"/>
                <a:gd name="T3" fmla="*/ 9 h 18"/>
                <a:gd name="T4" fmla="*/ 53 w 53"/>
                <a:gd name="T5" fmla="*/ 18 h 18"/>
                <a:gd name="T6" fmla="*/ 53 w 53"/>
                <a:gd name="T7" fmla="*/ 9 h 18"/>
                <a:gd name="T8" fmla="*/ 53 w 5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18"/>
                <a:gd name="T17" fmla="*/ 53 w 53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18">
                  <a:moveTo>
                    <a:pt x="53" y="0"/>
                  </a:moveTo>
                  <a:lnTo>
                    <a:pt x="0" y="9"/>
                  </a:lnTo>
                  <a:lnTo>
                    <a:pt x="53" y="18"/>
                  </a:lnTo>
                  <a:lnTo>
                    <a:pt x="53" y="9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05" name="Line 183"/>
            <p:cNvSpPr>
              <a:spLocks noChangeShapeType="1"/>
            </p:cNvSpPr>
            <p:nvPr/>
          </p:nvSpPr>
          <p:spPr bwMode="auto">
            <a:xfrm>
              <a:off x="894" y="3268"/>
              <a:ext cx="122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06" name="Rectangle 184"/>
            <p:cNvSpPr>
              <a:spLocks noChangeArrowheads="1"/>
            </p:cNvSpPr>
            <p:nvPr/>
          </p:nvSpPr>
          <p:spPr bwMode="auto">
            <a:xfrm>
              <a:off x="850" y="3384"/>
              <a:ext cx="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CA" sz="1600" i="1">
                  <a:solidFill>
                    <a:srgbClr val="000000"/>
                  </a:solidFill>
                  <a:latin typeface="Nimbus Roman No9 L"/>
                </a:rPr>
                <a:t>S</a:t>
              </a:r>
              <a:endParaRPr lang="en-CA" sz="4400">
                <a:latin typeface="Times New Roman" pitchFamily="18" charset="0"/>
              </a:endParaRPr>
            </a:p>
          </p:txBody>
        </p:sp>
        <p:sp>
          <p:nvSpPr>
            <p:cNvPr id="71707" name="Rectangle 185"/>
            <p:cNvSpPr>
              <a:spLocks noChangeArrowheads="1"/>
            </p:cNvSpPr>
            <p:nvPr/>
          </p:nvSpPr>
          <p:spPr bwMode="auto">
            <a:xfrm>
              <a:off x="2561" y="3384"/>
              <a:ext cx="6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600" i="1">
                  <a:solidFill>
                    <a:srgbClr val="000000"/>
                  </a:solidFill>
                  <a:latin typeface="Nimbus Roman No9 L"/>
                </a:rPr>
                <a:t>M</a:t>
              </a:r>
              <a:endParaRPr lang="en-CA" sz="4400">
                <a:latin typeface="Times New Roman" pitchFamily="18" charset="0"/>
              </a:endParaRPr>
            </a:p>
          </p:txBody>
        </p:sp>
        <p:sp>
          <p:nvSpPr>
            <p:cNvPr id="71709" name="Freeform 187"/>
            <p:cNvSpPr>
              <a:spLocks/>
            </p:cNvSpPr>
            <p:nvPr/>
          </p:nvSpPr>
          <p:spPr bwMode="auto">
            <a:xfrm>
              <a:off x="1197" y="3562"/>
              <a:ext cx="277" cy="45"/>
            </a:xfrm>
            <a:custGeom>
              <a:avLst/>
              <a:gdLst>
                <a:gd name="T0" fmla="*/ 2147483647 w 31"/>
                <a:gd name="T1" fmla="*/ 0 h 5"/>
                <a:gd name="T2" fmla="*/ 2147483647 w 31"/>
                <a:gd name="T3" fmla="*/ 2147483647 h 5"/>
                <a:gd name="T4" fmla="*/ 2147483647 w 31"/>
                <a:gd name="T5" fmla="*/ 2147483647 h 5"/>
                <a:gd name="T6" fmla="*/ 2147483647 w 31"/>
                <a:gd name="T7" fmla="*/ 2147483647 h 5"/>
                <a:gd name="T8" fmla="*/ 2147483647 w 31"/>
                <a:gd name="T9" fmla="*/ 2147483647 h 5"/>
                <a:gd name="T10" fmla="*/ 2147483647 w 31"/>
                <a:gd name="T11" fmla="*/ 2147483647 h 5"/>
                <a:gd name="T12" fmla="*/ 2147483647 w 31"/>
                <a:gd name="T13" fmla="*/ 2147483647 h 5"/>
                <a:gd name="T14" fmla="*/ 2147483647 w 31"/>
                <a:gd name="T15" fmla="*/ 2147483647 h 5"/>
                <a:gd name="T16" fmla="*/ 2147483647 w 31"/>
                <a:gd name="T17" fmla="*/ 2147483647 h 5"/>
                <a:gd name="T18" fmla="*/ 2147483647 w 31"/>
                <a:gd name="T19" fmla="*/ 2147483647 h 5"/>
                <a:gd name="T20" fmla="*/ 2147483647 w 31"/>
                <a:gd name="T21" fmla="*/ 2147483647 h 5"/>
                <a:gd name="T22" fmla="*/ 2147483647 w 31"/>
                <a:gd name="T23" fmla="*/ 2147483647 h 5"/>
                <a:gd name="T24" fmla="*/ 2147483647 w 31"/>
                <a:gd name="T25" fmla="*/ 2147483647 h 5"/>
                <a:gd name="T26" fmla="*/ 2147483647 w 31"/>
                <a:gd name="T27" fmla="*/ 2147483647 h 5"/>
                <a:gd name="T28" fmla="*/ 0 w 31"/>
                <a:gd name="T29" fmla="*/ 2147483647 h 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1"/>
                <a:gd name="T46" fmla="*/ 0 h 5"/>
                <a:gd name="T47" fmla="*/ 31 w 31"/>
                <a:gd name="T48" fmla="*/ 5 h 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1" h="5">
                  <a:moveTo>
                    <a:pt x="31" y="0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8" y="2"/>
                  </a:lnTo>
                  <a:lnTo>
                    <a:pt x="27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1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5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0" name="Freeform 188"/>
            <p:cNvSpPr>
              <a:spLocks/>
            </p:cNvSpPr>
            <p:nvPr/>
          </p:nvSpPr>
          <p:spPr bwMode="auto">
            <a:xfrm>
              <a:off x="921" y="3562"/>
              <a:ext cx="276" cy="45"/>
            </a:xfrm>
            <a:custGeom>
              <a:avLst/>
              <a:gdLst>
                <a:gd name="T0" fmla="*/ 0 w 31"/>
                <a:gd name="T1" fmla="*/ 0 h 5"/>
                <a:gd name="T2" fmla="*/ 2147483647 w 31"/>
                <a:gd name="T3" fmla="*/ 2147483647 h 5"/>
                <a:gd name="T4" fmla="*/ 2147483647 w 31"/>
                <a:gd name="T5" fmla="*/ 2147483647 h 5"/>
                <a:gd name="T6" fmla="*/ 2147483647 w 31"/>
                <a:gd name="T7" fmla="*/ 2147483647 h 5"/>
                <a:gd name="T8" fmla="*/ 2147483647 w 31"/>
                <a:gd name="T9" fmla="*/ 2147483647 h 5"/>
                <a:gd name="T10" fmla="*/ 2147483647 w 31"/>
                <a:gd name="T11" fmla="*/ 2147483647 h 5"/>
                <a:gd name="T12" fmla="*/ 2147483647 w 31"/>
                <a:gd name="T13" fmla="*/ 2147483647 h 5"/>
                <a:gd name="T14" fmla="*/ 2147483647 w 31"/>
                <a:gd name="T15" fmla="*/ 2147483647 h 5"/>
                <a:gd name="T16" fmla="*/ 2147483647 w 31"/>
                <a:gd name="T17" fmla="*/ 2147483647 h 5"/>
                <a:gd name="T18" fmla="*/ 2147483647 w 31"/>
                <a:gd name="T19" fmla="*/ 2147483647 h 5"/>
                <a:gd name="T20" fmla="*/ 2147483647 w 31"/>
                <a:gd name="T21" fmla="*/ 2147483647 h 5"/>
                <a:gd name="T22" fmla="*/ 2147483647 w 31"/>
                <a:gd name="T23" fmla="*/ 2147483647 h 5"/>
                <a:gd name="T24" fmla="*/ 2147483647 w 31"/>
                <a:gd name="T25" fmla="*/ 2147483647 h 5"/>
                <a:gd name="T26" fmla="*/ 2147483647 w 31"/>
                <a:gd name="T27" fmla="*/ 2147483647 h 5"/>
                <a:gd name="T28" fmla="*/ 2147483647 w 31"/>
                <a:gd name="T29" fmla="*/ 2147483647 h 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1"/>
                <a:gd name="T46" fmla="*/ 0 h 5"/>
                <a:gd name="T47" fmla="*/ 31 w 31"/>
                <a:gd name="T48" fmla="*/ 5 h 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1" h="5">
                  <a:moveTo>
                    <a:pt x="0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3" y="2"/>
                  </a:lnTo>
                  <a:lnTo>
                    <a:pt x="12" y="2"/>
                  </a:lnTo>
                  <a:lnTo>
                    <a:pt x="16" y="2"/>
                  </a:lnTo>
                  <a:lnTo>
                    <a:pt x="19" y="2"/>
                  </a:lnTo>
                  <a:lnTo>
                    <a:pt x="28" y="2"/>
                  </a:lnTo>
                  <a:lnTo>
                    <a:pt x="29" y="2"/>
                  </a:lnTo>
                  <a:lnTo>
                    <a:pt x="29" y="3"/>
                  </a:lnTo>
                  <a:lnTo>
                    <a:pt x="30" y="4"/>
                  </a:lnTo>
                  <a:lnTo>
                    <a:pt x="31" y="5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1" name="Rectangle 189"/>
            <p:cNvSpPr>
              <a:spLocks noChangeArrowheads="1"/>
            </p:cNvSpPr>
            <p:nvPr/>
          </p:nvSpPr>
          <p:spPr bwMode="auto">
            <a:xfrm>
              <a:off x="1495" y="3935"/>
              <a:ext cx="66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600">
                  <a:solidFill>
                    <a:srgbClr val="000000"/>
                  </a:solidFill>
                  <a:latin typeface="Nimbus Roman No9 L"/>
                </a:rPr>
                <a:t>Value represented</a:t>
              </a:r>
              <a:endParaRPr lang="en-CA" sz="4400">
                <a:latin typeface="Times New Roman" pitchFamily="18" charset="0"/>
              </a:endParaRPr>
            </a:p>
          </p:txBody>
        </p:sp>
        <p:sp>
          <p:nvSpPr>
            <p:cNvPr id="71712" name="Rectangle 190"/>
            <p:cNvSpPr>
              <a:spLocks noChangeArrowheads="1"/>
            </p:cNvSpPr>
            <p:nvPr/>
          </p:nvSpPr>
          <p:spPr bwMode="auto">
            <a:xfrm>
              <a:off x="2356" y="3954"/>
              <a:ext cx="6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600">
                  <a:solidFill>
                    <a:srgbClr val="000000"/>
                  </a:solidFill>
                  <a:latin typeface="Nimbus Roman No9 L"/>
                </a:rPr>
                <a:t>1.</a:t>
              </a:r>
              <a:endParaRPr lang="en-CA" sz="4400">
                <a:latin typeface="Times New Roman" pitchFamily="18" charset="0"/>
              </a:endParaRPr>
            </a:p>
          </p:txBody>
        </p:sp>
        <p:sp>
          <p:nvSpPr>
            <p:cNvPr id="71713" name="Rectangle 191"/>
            <p:cNvSpPr>
              <a:spLocks noChangeArrowheads="1"/>
            </p:cNvSpPr>
            <p:nvPr/>
          </p:nvSpPr>
          <p:spPr bwMode="auto">
            <a:xfrm>
              <a:off x="2419" y="3954"/>
              <a:ext cx="6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600" i="1">
                  <a:solidFill>
                    <a:srgbClr val="000000"/>
                  </a:solidFill>
                  <a:latin typeface="Nimbus Roman No9 L"/>
                </a:rPr>
                <a:t>M</a:t>
              </a:r>
              <a:endParaRPr lang="en-CA" sz="4400">
                <a:latin typeface="Times New Roman" pitchFamily="18" charset="0"/>
              </a:endParaRPr>
            </a:p>
          </p:txBody>
        </p:sp>
        <p:sp>
          <p:nvSpPr>
            <p:cNvPr id="71714" name="Rectangle 192"/>
            <p:cNvSpPr>
              <a:spLocks noChangeArrowheads="1"/>
            </p:cNvSpPr>
            <p:nvPr/>
          </p:nvSpPr>
          <p:spPr bwMode="auto">
            <a:xfrm>
              <a:off x="2570" y="3954"/>
              <a:ext cx="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600">
                  <a:solidFill>
                    <a:srgbClr val="000000"/>
                  </a:solidFill>
                  <a:latin typeface="Nimbus Roman No9 L"/>
                </a:rPr>
                <a:t>2</a:t>
              </a:r>
              <a:endParaRPr lang="en-CA" sz="4400">
                <a:latin typeface="Times New Roman" pitchFamily="18" charset="0"/>
              </a:endParaRPr>
            </a:p>
          </p:txBody>
        </p:sp>
        <p:sp>
          <p:nvSpPr>
            <p:cNvPr id="71715" name="Rectangle 193"/>
            <p:cNvSpPr>
              <a:spLocks noChangeArrowheads="1"/>
            </p:cNvSpPr>
            <p:nvPr/>
          </p:nvSpPr>
          <p:spPr bwMode="auto">
            <a:xfrm>
              <a:off x="2615" y="3910"/>
              <a:ext cx="4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400" i="1">
                  <a:solidFill>
                    <a:srgbClr val="000000"/>
                  </a:solidFill>
                  <a:latin typeface="Nimbus Roman No9 L"/>
                </a:rPr>
                <a:t>E</a:t>
              </a:r>
              <a:endParaRPr lang="en-CA" sz="4400">
                <a:latin typeface="Times New Roman" pitchFamily="18" charset="0"/>
              </a:endParaRPr>
            </a:p>
          </p:txBody>
        </p:sp>
        <p:sp>
          <p:nvSpPr>
            <p:cNvPr id="71716" name="Rectangle 194"/>
            <p:cNvSpPr>
              <a:spLocks noChangeArrowheads="1"/>
            </p:cNvSpPr>
            <p:nvPr/>
          </p:nvSpPr>
          <p:spPr bwMode="auto">
            <a:xfrm>
              <a:off x="2668" y="3910"/>
              <a:ext cx="1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Symbol" pitchFamily="18" charset="2"/>
                </a:rPr>
                <a:t>¢</a:t>
              </a:r>
              <a:endParaRPr lang="en-CA" sz="4400">
                <a:latin typeface="Times New Roman" pitchFamily="18" charset="0"/>
              </a:endParaRPr>
            </a:p>
          </p:txBody>
        </p:sp>
        <p:sp>
          <p:nvSpPr>
            <p:cNvPr id="71717" name="Rectangle 195"/>
            <p:cNvSpPr>
              <a:spLocks noChangeArrowheads="1"/>
            </p:cNvSpPr>
            <p:nvPr/>
          </p:nvSpPr>
          <p:spPr bwMode="auto">
            <a:xfrm>
              <a:off x="2757" y="3910"/>
              <a:ext cx="15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1023</a:t>
              </a:r>
              <a:endParaRPr lang="en-CA" sz="4400">
                <a:latin typeface="Times New Roman" pitchFamily="18" charset="0"/>
              </a:endParaRPr>
            </a:p>
          </p:txBody>
        </p:sp>
        <p:sp>
          <p:nvSpPr>
            <p:cNvPr id="71718" name="Rectangle 196"/>
            <p:cNvSpPr>
              <a:spLocks noChangeArrowheads="1"/>
            </p:cNvSpPr>
            <p:nvPr/>
          </p:nvSpPr>
          <p:spPr bwMode="auto">
            <a:xfrm>
              <a:off x="2704" y="3910"/>
              <a:ext cx="2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-</a:t>
              </a:r>
              <a:endParaRPr lang="en-CA" sz="4400">
                <a:latin typeface="Times New Roman" pitchFamily="18" charset="0"/>
              </a:endParaRPr>
            </a:p>
          </p:txBody>
        </p:sp>
        <p:sp>
          <p:nvSpPr>
            <p:cNvPr id="71719" name="Rectangle 197"/>
            <p:cNvSpPr>
              <a:spLocks noChangeArrowheads="1"/>
            </p:cNvSpPr>
            <p:nvPr/>
          </p:nvSpPr>
          <p:spPr bwMode="auto">
            <a:xfrm>
              <a:off x="2508" y="3954"/>
              <a:ext cx="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600">
                  <a:solidFill>
                    <a:srgbClr val="000000"/>
                  </a:solidFill>
                  <a:latin typeface="Symbol" pitchFamily="18" charset="2"/>
                </a:rPr>
                <a:t>´</a:t>
              </a:r>
              <a:endParaRPr lang="en-CA" sz="4400">
                <a:latin typeface="Times New Roman" pitchFamily="18" charset="0"/>
              </a:endParaRPr>
            </a:p>
          </p:txBody>
        </p:sp>
        <p:sp>
          <p:nvSpPr>
            <p:cNvPr id="71720" name="Rectangle 198"/>
            <p:cNvSpPr>
              <a:spLocks noChangeArrowheads="1"/>
            </p:cNvSpPr>
            <p:nvPr/>
          </p:nvSpPr>
          <p:spPr bwMode="auto">
            <a:xfrm>
              <a:off x="2303" y="3954"/>
              <a:ext cx="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600">
                  <a:solidFill>
                    <a:srgbClr val="000000"/>
                  </a:solidFill>
                  <a:latin typeface="Symbol" pitchFamily="18" charset="2"/>
                </a:rPr>
                <a:t>±</a:t>
              </a:r>
              <a:endParaRPr lang="en-CA" sz="4400">
                <a:latin typeface="Times New Roman" pitchFamily="18" charset="0"/>
              </a:endParaRPr>
            </a:p>
          </p:txBody>
        </p:sp>
        <p:sp>
          <p:nvSpPr>
            <p:cNvPr id="71721" name="Rectangle 199"/>
            <p:cNvSpPr>
              <a:spLocks noChangeArrowheads="1"/>
            </p:cNvSpPr>
            <p:nvPr/>
          </p:nvSpPr>
          <p:spPr bwMode="auto">
            <a:xfrm>
              <a:off x="2222" y="3954"/>
              <a:ext cx="4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600">
                  <a:solidFill>
                    <a:srgbClr val="000000"/>
                  </a:solidFill>
                  <a:latin typeface="Nimbus Roman No9 L"/>
                </a:rPr>
                <a:t>=</a:t>
              </a:r>
              <a:endParaRPr lang="en-CA" sz="4400">
                <a:latin typeface="Times New Roman" pitchFamily="18" charset="0"/>
              </a:endParaRPr>
            </a:p>
          </p:txBody>
        </p:sp>
        <p:sp>
          <p:nvSpPr>
            <p:cNvPr id="71722" name="Rectangle 200"/>
            <p:cNvSpPr>
              <a:spLocks noChangeArrowheads="1"/>
            </p:cNvSpPr>
            <p:nvPr/>
          </p:nvSpPr>
          <p:spPr bwMode="auto">
            <a:xfrm>
              <a:off x="1153" y="3384"/>
              <a:ext cx="5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600" i="1">
                  <a:solidFill>
                    <a:srgbClr val="000000"/>
                  </a:solidFill>
                  <a:latin typeface="Nimbus Roman No9 L"/>
                </a:rPr>
                <a:t>E</a:t>
              </a:r>
              <a:endParaRPr lang="en-CA" sz="4400">
                <a:latin typeface="Times New Roman" pitchFamily="18" charset="0"/>
              </a:endParaRPr>
            </a:p>
          </p:txBody>
        </p:sp>
        <p:sp>
          <p:nvSpPr>
            <p:cNvPr id="71723" name="Rectangle 201"/>
            <p:cNvSpPr>
              <a:spLocks noChangeArrowheads="1"/>
            </p:cNvSpPr>
            <p:nvPr/>
          </p:nvSpPr>
          <p:spPr bwMode="auto">
            <a:xfrm>
              <a:off x="1215" y="3384"/>
              <a:ext cx="2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600">
                  <a:solidFill>
                    <a:srgbClr val="000000"/>
                  </a:solidFill>
                  <a:latin typeface="Symbol" pitchFamily="18" charset="2"/>
                </a:rPr>
                <a:t>¢</a:t>
              </a:r>
              <a:endParaRPr lang="en-CA" sz="4400">
                <a:latin typeface="Times New Roman" pitchFamily="18" charset="0"/>
              </a:endParaRPr>
            </a:p>
          </p:txBody>
        </p:sp>
        <p:sp>
          <p:nvSpPr>
            <p:cNvPr id="71724" name="Freeform 202"/>
            <p:cNvSpPr>
              <a:spLocks/>
            </p:cNvSpPr>
            <p:nvPr/>
          </p:nvSpPr>
          <p:spPr bwMode="auto">
            <a:xfrm>
              <a:off x="2606" y="3562"/>
              <a:ext cx="1105" cy="53"/>
            </a:xfrm>
            <a:custGeom>
              <a:avLst/>
              <a:gdLst>
                <a:gd name="T0" fmla="*/ 2147483647 w 124"/>
                <a:gd name="T1" fmla="*/ 0 h 6"/>
                <a:gd name="T2" fmla="*/ 2147483647 w 124"/>
                <a:gd name="T3" fmla="*/ 2147483647 h 6"/>
                <a:gd name="T4" fmla="*/ 2147483647 w 124"/>
                <a:gd name="T5" fmla="*/ 2147483647 h 6"/>
                <a:gd name="T6" fmla="*/ 2147483647 w 124"/>
                <a:gd name="T7" fmla="*/ 2147483647 h 6"/>
                <a:gd name="T8" fmla="*/ 2147483647 w 124"/>
                <a:gd name="T9" fmla="*/ 2147483647 h 6"/>
                <a:gd name="T10" fmla="*/ 2147483647 w 124"/>
                <a:gd name="T11" fmla="*/ 2147483647 h 6"/>
                <a:gd name="T12" fmla="*/ 2147483647 w 124"/>
                <a:gd name="T13" fmla="*/ 2147483647 h 6"/>
                <a:gd name="T14" fmla="*/ 2147483647 w 124"/>
                <a:gd name="T15" fmla="*/ 2147483647 h 6"/>
                <a:gd name="T16" fmla="*/ 2147483647 w 124"/>
                <a:gd name="T17" fmla="*/ 2147483647 h 6"/>
                <a:gd name="T18" fmla="*/ 2147483647 w 124"/>
                <a:gd name="T19" fmla="*/ 2147483647 h 6"/>
                <a:gd name="T20" fmla="*/ 2147483647 w 124"/>
                <a:gd name="T21" fmla="*/ 2147483647 h 6"/>
                <a:gd name="T22" fmla="*/ 2147483647 w 124"/>
                <a:gd name="T23" fmla="*/ 2147483647 h 6"/>
                <a:gd name="T24" fmla="*/ 2147483647 w 124"/>
                <a:gd name="T25" fmla="*/ 2147483647 h 6"/>
                <a:gd name="T26" fmla="*/ 2147483647 w 124"/>
                <a:gd name="T27" fmla="*/ 2147483647 h 6"/>
                <a:gd name="T28" fmla="*/ 0 w 124"/>
                <a:gd name="T29" fmla="*/ 2147483647 h 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4"/>
                <a:gd name="T46" fmla="*/ 0 h 6"/>
                <a:gd name="T47" fmla="*/ 124 w 124"/>
                <a:gd name="T48" fmla="*/ 6 h 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4" h="6">
                  <a:moveTo>
                    <a:pt x="124" y="0"/>
                  </a:moveTo>
                  <a:lnTo>
                    <a:pt x="123" y="1"/>
                  </a:lnTo>
                  <a:lnTo>
                    <a:pt x="123" y="2"/>
                  </a:lnTo>
                  <a:lnTo>
                    <a:pt x="122" y="2"/>
                  </a:lnTo>
                  <a:lnTo>
                    <a:pt x="121" y="2"/>
                  </a:lnTo>
                  <a:lnTo>
                    <a:pt x="81" y="2"/>
                  </a:lnTo>
                  <a:lnTo>
                    <a:pt x="62" y="2"/>
                  </a:lnTo>
                  <a:lnTo>
                    <a:pt x="43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0" y="6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25" name="Freeform 203"/>
            <p:cNvSpPr>
              <a:spLocks/>
            </p:cNvSpPr>
            <p:nvPr/>
          </p:nvSpPr>
          <p:spPr bwMode="auto">
            <a:xfrm>
              <a:off x="1491" y="3562"/>
              <a:ext cx="1115" cy="53"/>
            </a:xfrm>
            <a:custGeom>
              <a:avLst/>
              <a:gdLst>
                <a:gd name="T0" fmla="*/ 0 w 125"/>
                <a:gd name="T1" fmla="*/ 0 h 6"/>
                <a:gd name="T2" fmla="*/ 2147483647 w 125"/>
                <a:gd name="T3" fmla="*/ 2147483647 h 6"/>
                <a:gd name="T4" fmla="*/ 2147483647 w 125"/>
                <a:gd name="T5" fmla="*/ 2147483647 h 6"/>
                <a:gd name="T6" fmla="*/ 2147483647 w 125"/>
                <a:gd name="T7" fmla="*/ 2147483647 h 6"/>
                <a:gd name="T8" fmla="*/ 2147483647 w 125"/>
                <a:gd name="T9" fmla="*/ 2147483647 h 6"/>
                <a:gd name="T10" fmla="*/ 2147483647 w 125"/>
                <a:gd name="T11" fmla="*/ 2147483647 h 6"/>
                <a:gd name="T12" fmla="*/ 2147483647 w 125"/>
                <a:gd name="T13" fmla="*/ 2147483647 h 6"/>
                <a:gd name="T14" fmla="*/ 2147483647 w 125"/>
                <a:gd name="T15" fmla="*/ 2147483647 h 6"/>
                <a:gd name="T16" fmla="*/ 2147483647 w 125"/>
                <a:gd name="T17" fmla="*/ 2147483647 h 6"/>
                <a:gd name="T18" fmla="*/ 2147483647 w 125"/>
                <a:gd name="T19" fmla="*/ 2147483647 h 6"/>
                <a:gd name="T20" fmla="*/ 2147483647 w 125"/>
                <a:gd name="T21" fmla="*/ 2147483647 h 6"/>
                <a:gd name="T22" fmla="*/ 2147483647 w 125"/>
                <a:gd name="T23" fmla="*/ 2147483647 h 6"/>
                <a:gd name="T24" fmla="*/ 2147483647 w 125"/>
                <a:gd name="T25" fmla="*/ 2147483647 h 6"/>
                <a:gd name="T26" fmla="*/ 2147483647 w 125"/>
                <a:gd name="T27" fmla="*/ 2147483647 h 6"/>
                <a:gd name="T28" fmla="*/ 2147483647 w 125"/>
                <a:gd name="T29" fmla="*/ 2147483647 h 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5"/>
                <a:gd name="T46" fmla="*/ 0 h 6"/>
                <a:gd name="T47" fmla="*/ 125 w 125"/>
                <a:gd name="T48" fmla="*/ 6 h 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5" h="6">
                  <a:moveTo>
                    <a:pt x="0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3" y="2"/>
                  </a:lnTo>
                  <a:lnTo>
                    <a:pt x="43" y="2"/>
                  </a:lnTo>
                  <a:lnTo>
                    <a:pt x="62" y="2"/>
                  </a:lnTo>
                  <a:lnTo>
                    <a:pt x="82" y="2"/>
                  </a:lnTo>
                  <a:lnTo>
                    <a:pt x="122" y="2"/>
                  </a:lnTo>
                  <a:lnTo>
                    <a:pt x="123" y="2"/>
                  </a:lnTo>
                  <a:lnTo>
                    <a:pt x="124" y="4"/>
                  </a:lnTo>
                  <a:lnTo>
                    <a:pt x="125" y="6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685" name="Rectangle 94"/>
          <p:cNvSpPr>
            <a:spLocks noChangeArrowheads="1"/>
          </p:cNvSpPr>
          <p:nvPr/>
        </p:nvSpPr>
        <p:spPr bwMode="auto">
          <a:xfrm>
            <a:off x="304800" y="2086428"/>
            <a:ext cx="83058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6075" indent="-346075">
              <a:lnSpc>
                <a:spcPct val="90000"/>
              </a:lnSpc>
            </a:pPr>
            <a:r>
              <a:rPr lang="en-US" sz="2400" b="1" dirty="0"/>
              <a:t>A computer representation of the </a:t>
            </a:r>
            <a:r>
              <a:rPr lang="en-US" sz="2400" b="1"/>
              <a:t>scientific </a:t>
            </a:r>
            <a:r>
              <a:rPr lang="en-US" sz="2400" b="1" smtClean="0"/>
              <a:t>notation:</a:t>
            </a:r>
            <a:endParaRPr lang="en-US" sz="2400" b="1" dirty="0"/>
          </a:p>
        </p:txBody>
      </p:sp>
      <p:sp>
        <p:nvSpPr>
          <p:cNvPr id="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400D64-480D-4B48-8188-676E14F4979F}" type="slidenum">
              <a:rPr lang="en-US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r>
              <a:rPr lang="en-US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`</a:t>
            </a:r>
          </a:p>
        </p:txBody>
      </p:sp>
      <p:graphicFrame>
        <p:nvGraphicFramePr>
          <p:cNvPr id="9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518745"/>
              </p:ext>
            </p:extLst>
          </p:nvPr>
        </p:nvGraphicFramePr>
        <p:xfrm>
          <a:off x="1254221" y="548864"/>
          <a:ext cx="6309353" cy="1554246"/>
        </p:xfrm>
        <a:graphic>
          <a:graphicData uri="http://schemas.openxmlformats.org/drawingml/2006/table">
            <a:tbl>
              <a:tblPr/>
              <a:tblGrid>
                <a:gridCol w="1577338"/>
                <a:gridCol w="1578783"/>
                <a:gridCol w="1575894"/>
                <a:gridCol w="1577338"/>
              </a:tblGrid>
              <a:tr h="2375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55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Sign of the mantissa</a:t>
                      </a:r>
                    </a:p>
                  </a:txBody>
                  <a:tcPr marT="45681" marB="456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81" marB="456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51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81" marB="456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1.10111 x 2</a:t>
                      </a:r>
                      <a:r>
                        <a:rPr kumimoji="0" lang="en-US" sz="2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-111</a:t>
                      </a:r>
                      <a:endParaRPr kumimoji="0" lang="en-US" sz="2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FD1313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81" marB="456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81" marB="456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Radix point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T="45681" marB="456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Mantissa</a:t>
                      </a:r>
                    </a:p>
                  </a:txBody>
                  <a:tcPr marT="45681" marB="456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Base</a:t>
                      </a:r>
                    </a:p>
                  </a:txBody>
                  <a:tcPr marT="45681" marB="456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Exponent</a:t>
                      </a:r>
                    </a:p>
                  </a:txBody>
                  <a:tcPr marT="45681" marB="456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92" name="Group 25"/>
          <p:cNvGrpSpPr>
            <a:grpSpLocks/>
          </p:cNvGrpSpPr>
          <p:nvPr/>
        </p:nvGrpSpPr>
        <p:grpSpPr bwMode="auto">
          <a:xfrm>
            <a:off x="2498496" y="956902"/>
            <a:ext cx="3598127" cy="794338"/>
            <a:chOff x="1352" y="1227"/>
            <a:chExt cx="2759" cy="643"/>
          </a:xfrm>
        </p:grpSpPr>
        <p:sp>
          <p:nvSpPr>
            <p:cNvPr id="93" name="Line 26"/>
            <p:cNvSpPr>
              <a:spLocks noChangeShapeType="1"/>
            </p:cNvSpPr>
            <p:nvPr/>
          </p:nvSpPr>
          <p:spPr bwMode="auto">
            <a:xfrm>
              <a:off x="1352" y="1227"/>
              <a:ext cx="544" cy="168"/>
            </a:xfrm>
            <a:prstGeom prst="line">
              <a:avLst/>
            </a:prstGeom>
            <a:noFill/>
            <a:ln w="38100">
              <a:solidFill>
                <a:srgbClr val="555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28"/>
            <p:cNvSpPr>
              <a:spLocks noChangeShapeType="1"/>
            </p:cNvSpPr>
            <p:nvPr/>
          </p:nvSpPr>
          <p:spPr bwMode="auto">
            <a:xfrm flipH="1" flipV="1">
              <a:off x="3616" y="1540"/>
              <a:ext cx="495" cy="278"/>
            </a:xfrm>
            <a:prstGeom prst="line">
              <a:avLst/>
            </a:prstGeom>
            <a:noFill/>
            <a:ln w="38100">
              <a:solidFill>
                <a:srgbClr val="FD131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29"/>
            <p:cNvSpPr>
              <a:spLocks noChangeShapeType="1"/>
            </p:cNvSpPr>
            <p:nvPr/>
          </p:nvSpPr>
          <p:spPr bwMode="auto">
            <a:xfrm flipH="1" flipV="1">
              <a:off x="3331" y="1598"/>
              <a:ext cx="38" cy="272"/>
            </a:xfrm>
            <a:prstGeom prst="line">
              <a:avLst/>
            </a:prstGeom>
            <a:noFill/>
            <a:ln w="38100">
              <a:solidFill>
                <a:srgbClr val="FF9F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30"/>
            <p:cNvSpPr>
              <a:spLocks noChangeShapeType="1"/>
            </p:cNvSpPr>
            <p:nvPr/>
          </p:nvSpPr>
          <p:spPr bwMode="auto">
            <a:xfrm flipV="1">
              <a:off x="2460" y="1649"/>
              <a:ext cx="202" cy="151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31"/>
            <p:cNvSpPr>
              <a:spLocks noChangeShapeType="1"/>
            </p:cNvSpPr>
            <p:nvPr/>
          </p:nvSpPr>
          <p:spPr bwMode="auto">
            <a:xfrm flipV="1">
              <a:off x="1581" y="1649"/>
              <a:ext cx="630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8" name="Rectangle 144"/>
          <p:cNvSpPr>
            <a:spLocks noChangeArrowheads="1"/>
          </p:cNvSpPr>
          <p:nvPr/>
        </p:nvSpPr>
        <p:spPr bwMode="auto">
          <a:xfrm>
            <a:off x="228600" y="5135188"/>
            <a:ext cx="99225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600" b="1" i="1" dirty="0" smtClean="0">
                <a:solidFill>
                  <a:srgbClr val="FF0000"/>
                </a:solidFill>
                <a:latin typeface="Nimbus Sans L"/>
              </a:rPr>
              <a:t>Double </a:t>
            </a:r>
          </a:p>
          <a:p>
            <a:r>
              <a:rPr lang="en-CA" sz="1600" b="1" i="1" dirty="0" smtClean="0">
                <a:solidFill>
                  <a:srgbClr val="FF0000"/>
                </a:solidFill>
                <a:latin typeface="Nimbus Sans L"/>
              </a:rPr>
              <a:t>Precision:</a:t>
            </a:r>
            <a:endParaRPr lang="en-CA" sz="4400" b="1" i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99" name="Rectangle 144"/>
          <p:cNvSpPr>
            <a:spLocks noChangeArrowheads="1"/>
          </p:cNvSpPr>
          <p:nvPr/>
        </p:nvSpPr>
        <p:spPr bwMode="auto">
          <a:xfrm>
            <a:off x="229708" y="2878376"/>
            <a:ext cx="992029" cy="492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600" b="1" i="1" dirty="0">
                <a:solidFill>
                  <a:srgbClr val="FF0000"/>
                </a:solidFill>
                <a:latin typeface="Nimbus Sans L"/>
              </a:rPr>
              <a:t>Single </a:t>
            </a:r>
            <a:endParaRPr lang="en-CA" sz="1600" b="1" i="1" dirty="0" smtClean="0">
              <a:solidFill>
                <a:srgbClr val="FF0000"/>
              </a:solidFill>
              <a:latin typeface="Nimbus Sans L"/>
            </a:endParaRPr>
          </a:p>
          <a:p>
            <a:r>
              <a:rPr lang="en-CA" sz="1600" b="1" i="1" dirty="0" smtClean="0">
                <a:solidFill>
                  <a:srgbClr val="FF0000"/>
                </a:solidFill>
                <a:latin typeface="Nimbus Sans L"/>
              </a:rPr>
              <a:t>Precision:</a:t>
            </a:r>
            <a:endParaRPr lang="en-CA" sz="4400" b="1" i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Font typeface="Arial" pitchFamily="34" charset="0"/>
              <a:buNone/>
            </a:pPr>
            <a:r>
              <a:rPr lang="en-GB" sz="2400" b="1" i="1" smtClean="0">
                <a:cs typeface="Times New Roman" pitchFamily="18" charset="0"/>
              </a:rPr>
              <a:t>Exponent</a:t>
            </a:r>
          </a:p>
          <a:p>
            <a:pPr eaLnBrk="1" hangingPunct="1"/>
            <a:r>
              <a:rPr lang="en-GB" sz="2400" smtClean="0">
                <a:cs typeface="Times New Roman" pitchFamily="18" charset="0"/>
              </a:rPr>
              <a:t>The exponent is represented using </a:t>
            </a:r>
            <a:r>
              <a:rPr lang="en-GB" sz="2400" b="1" i="1" smtClean="0">
                <a:cs typeface="Times New Roman" pitchFamily="18" charset="0"/>
              </a:rPr>
              <a:t>Excess X</a:t>
            </a:r>
            <a:endParaRPr lang="en-US" sz="2400" i="1" smtClean="0">
              <a:cs typeface="Times New Roman" pitchFamily="18" charset="0"/>
            </a:endParaRPr>
          </a:p>
          <a:p>
            <a:pPr eaLnBrk="1" hangingPunct="1"/>
            <a:r>
              <a:rPr lang="en-GB" sz="2400" smtClean="0">
                <a:cs typeface="Times New Roman" pitchFamily="18" charset="0"/>
              </a:rPr>
              <a:t>Used to represent positive and negative exponents </a:t>
            </a:r>
          </a:p>
          <a:p>
            <a:pPr eaLnBrk="1" hangingPunct="1"/>
            <a:r>
              <a:rPr lang="en-GB" sz="2400" smtClean="0">
                <a:cs typeface="Times New Roman" pitchFamily="18" charset="0"/>
              </a:rPr>
              <a:t>The exponent is shifted by the excess value. Typically, this is to ensure the most negative exponent value is shifted upwards to 0.</a:t>
            </a:r>
            <a:endParaRPr lang="en-GB" sz="2400" i="1" smtClean="0">
              <a:cs typeface="Times New Roman" pitchFamily="18" charset="0"/>
            </a:endParaRPr>
          </a:p>
          <a:p>
            <a:pPr eaLnBrk="1" hangingPunct="1"/>
            <a:r>
              <a:rPr lang="en-GB" sz="2400" smtClean="0">
                <a:cs typeface="Times New Roman" pitchFamily="18" charset="0"/>
              </a:rPr>
              <a:t>Example : Excess 127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 sz="2400" smtClean="0">
                <a:cs typeface="Times New Roman" pitchFamily="18" charset="0"/>
              </a:rPr>
              <a:t>- 3 </a:t>
            </a:r>
            <a:r>
              <a:rPr lang="en-GB" sz="2400" smtClean="0">
                <a:cs typeface="Times New Roman" pitchFamily="18" charset="0"/>
                <a:sym typeface="Symbol" pitchFamily="18" charset="2"/>
              </a:rPr>
              <a:t></a:t>
            </a:r>
            <a:r>
              <a:rPr lang="en-GB" sz="2400" smtClean="0">
                <a:cs typeface="Times New Roman" pitchFamily="18" charset="0"/>
              </a:rPr>
              <a:t> -3 + 127 = 124 or 01111100</a:t>
            </a:r>
            <a:r>
              <a:rPr lang="en-GB" sz="2400" baseline="-30000" smtClean="0">
                <a:cs typeface="Times New Roman" pitchFamily="18" charset="0"/>
              </a:rPr>
              <a:t>2</a:t>
            </a:r>
            <a:endParaRPr lang="en-US" sz="2400" smtClean="0"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GB" sz="2400" smtClean="0">
                <a:cs typeface="Times New Roman" pitchFamily="18" charset="0"/>
              </a:rPr>
              <a:t>+ 3 </a:t>
            </a:r>
            <a:r>
              <a:rPr lang="en-GB" sz="2400" smtClean="0">
                <a:cs typeface="Times New Roman" pitchFamily="18" charset="0"/>
                <a:sym typeface="Symbol" pitchFamily="18" charset="2"/>
              </a:rPr>
              <a:t></a:t>
            </a:r>
            <a:r>
              <a:rPr lang="en-GB" sz="2400" smtClean="0">
                <a:cs typeface="Times New Roman" pitchFamily="18" charset="0"/>
              </a:rPr>
              <a:t> 3 + 127 = 130 or 10000010</a:t>
            </a:r>
            <a:r>
              <a:rPr lang="en-GB" sz="2400" baseline="-30000" smtClean="0">
                <a:cs typeface="Times New Roman" pitchFamily="18" charset="0"/>
              </a:rPr>
              <a:t>2</a:t>
            </a:r>
          </a:p>
          <a:p>
            <a:pPr eaLnBrk="1" hangingPunct="1"/>
            <a:r>
              <a:rPr lang="en-US" sz="2400" smtClean="0"/>
              <a:t>The excess-</a:t>
            </a:r>
            <a:r>
              <a:rPr lang="en-US" sz="2400" i="1" smtClean="0"/>
              <a:t>x</a:t>
            </a:r>
            <a:r>
              <a:rPr lang="en-US" sz="2400" smtClean="0"/>
              <a:t> representation enables efficient comparison of the relative sizes of two numbers.</a:t>
            </a:r>
          </a:p>
          <a:p>
            <a:pPr eaLnBrk="1" hangingPunct="1"/>
            <a:endParaRPr lang="en-US" sz="2400" b="1" i="1" smtClean="0"/>
          </a:p>
          <a:p>
            <a:pPr eaLnBrk="1" hangingPunct="1"/>
            <a:endParaRPr lang="en-US" sz="24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Converting to IEEE Standard Format</a:t>
            </a:r>
            <a:endParaRPr lang="en-US" b="1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65AE159-6AE3-4C12-9C31-F850B64E18AF}" type="slidenum">
              <a:rPr lang="en-US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r>
              <a:rPr lang="en-US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138436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1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4000" dirty="0" smtClean="0">
                <a:solidFill>
                  <a:srgbClr val="10253F"/>
                </a:solidFill>
              </a:rPr>
              <a:t>Outline: Number System</a:t>
            </a:r>
            <a:endParaRPr lang="en-US" altLang="zh-TW" dirty="0" smtClean="0">
              <a:solidFill>
                <a:srgbClr val="10253F"/>
              </a:solidFill>
            </a:endParaRPr>
          </a:p>
        </p:txBody>
      </p:sp>
      <p:sp>
        <p:nvSpPr>
          <p:cNvPr id="4099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fld id="{FA3EED84-5504-427E-94BF-83D621998EDD}" type="slidenum">
              <a:rPr lang="en-US" smtClean="0">
                <a:solidFill>
                  <a:srgbClr val="898989"/>
                </a:solidFill>
              </a:rPr>
              <a:pPr eaLnBrk="1" hangingPunct="1"/>
              <a:t>2</a:t>
            </a:fld>
            <a:endParaRPr lang="en-US" smtClean="0">
              <a:solidFill>
                <a:srgbClr val="898989"/>
              </a:solidFill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153400" cy="3962400"/>
          </a:xfrm>
        </p:spPr>
        <p:txBody>
          <a:bodyPr/>
          <a:lstStyle/>
          <a:p>
            <a:pPr marL="457200" lvl="1" indent="-457200" eaLnBrk="1" hangingPunct="1">
              <a:spcBef>
                <a:spcPts val="1200"/>
              </a:spcBef>
              <a:buFont typeface="Arial" pitchFamily="34" charset="0"/>
              <a:buChar char="•"/>
            </a:pPr>
            <a:r>
              <a:rPr lang="en-GB" altLang="zh-TW" b="1" dirty="0" smtClean="0">
                <a:solidFill>
                  <a:srgbClr val="0000FF"/>
                </a:solidFill>
              </a:rPr>
              <a:t>Exponential Notation</a:t>
            </a:r>
          </a:p>
          <a:p>
            <a:pPr marL="857250" lvl="2" indent="-457200" eaLnBrk="1" hangingPunct="1">
              <a:spcBef>
                <a:spcPct val="0"/>
              </a:spcBef>
            </a:pPr>
            <a:r>
              <a:rPr lang="en-GB" altLang="zh-TW" dirty="0" smtClean="0"/>
              <a:t>Exponential Notation in Decimal Format</a:t>
            </a:r>
          </a:p>
          <a:p>
            <a:pPr marL="1314450" lvl="3" indent="-457200" eaLnBrk="1" hangingPunct="1">
              <a:spcBef>
                <a:spcPct val="0"/>
              </a:spcBef>
            </a:pPr>
            <a:r>
              <a:rPr lang="en-GB" altLang="zh-TW" dirty="0" smtClean="0"/>
              <a:t>Conversion</a:t>
            </a:r>
          </a:p>
          <a:p>
            <a:pPr marL="1314450" lvl="3" indent="-457200" eaLnBrk="1" hangingPunct="1">
              <a:spcBef>
                <a:spcPct val="0"/>
              </a:spcBef>
            </a:pPr>
            <a:r>
              <a:rPr lang="en-GB" altLang="zh-TW" dirty="0" smtClean="0"/>
              <a:t>Addition and Subtraction</a:t>
            </a:r>
          </a:p>
          <a:p>
            <a:pPr marL="1314450" lvl="3" indent="-457200" eaLnBrk="1" hangingPunct="1">
              <a:spcBef>
                <a:spcPct val="0"/>
              </a:spcBef>
            </a:pPr>
            <a:r>
              <a:rPr lang="en-GB" altLang="zh-TW" dirty="0" smtClean="0"/>
              <a:t>Multiplication and Division</a:t>
            </a:r>
          </a:p>
          <a:p>
            <a:pPr marL="857250" lvl="2" indent="-457200" eaLnBrk="1" hangingPunct="1">
              <a:spcBef>
                <a:spcPct val="0"/>
              </a:spcBef>
            </a:pPr>
            <a:r>
              <a:rPr lang="en-GB" altLang="zh-TW" dirty="0" smtClean="0"/>
              <a:t>IEEE Floating Point Standard</a:t>
            </a:r>
          </a:p>
          <a:p>
            <a:pPr marL="1314450" lvl="3" indent="-457200" eaLnBrk="1" hangingPunct="1">
              <a:spcBef>
                <a:spcPct val="0"/>
              </a:spcBef>
            </a:pPr>
            <a:r>
              <a:rPr lang="en-GB" altLang="zh-TW" dirty="0" smtClean="0"/>
              <a:t>Conversion</a:t>
            </a:r>
          </a:p>
          <a:p>
            <a:pPr marL="1314450" lvl="3" indent="-457200" eaLnBrk="1" hangingPunct="1">
              <a:spcBef>
                <a:spcPct val="0"/>
              </a:spcBef>
            </a:pPr>
            <a:r>
              <a:rPr lang="en-GB" altLang="zh-TW" dirty="0" smtClean="0"/>
              <a:t>Addition and Subtraction</a:t>
            </a:r>
          </a:p>
          <a:p>
            <a:pPr marL="1314450" lvl="3" indent="-457200" eaLnBrk="1" hangingPunct="1">
              <a:spcBef>
                <a:spcPct val="0"/>
              </a:spcBef>
            </a:pPr>
            <a:r>
              <a:rPr lang="en-GB" altLang="zh-TW" dirty="0" smtClean="0"/>
              <a:t>Precision</a:t>
            </a:r>
          </a:p>
          <a:p>
            <a:pPr marL="457200" lvl="1" indent="-457200" eaLnBrk="1" hangingPunct="1">
              <a:spcBef>
                <a:spcPts val="1200"/>
              </a:spcBef>
              <a:buFont typeface="Arial" pitchFamily="34" charset="0"/>
              <a:buChar char="•"/>
            </a:pPr>
            <a:r>
              <a:rPr lang="en-GB" altLang="zh-TW" b="1" dirty="0" smtClean="0">
                <a:solidFill>
                  <a:srgbClr val="0000FF"/>
                </a:solidFill>
              </a:rPr>
              <a:t>Codes</a:t>
            </a:r>
            <a:endParaRPr lang="en-GB" altLang="zh-TW" b="1" dirty="0">
              <a:solidFill>
                <a:srgbClr val="0000FF"/>
              </a:solidFill>
            </a:endParaRPr>
          </a:p>
          <a:p>
            <a:pPr marL="857250" lvl="2" indent="-457200" eaLnBrk="1" hangingPunct="1">
              <a:spcBef>
                <a:spcPct val="0"/>
              </a:spcBef>
            </a:pPr>
            <a:r>
              <a:rPr lang="en-GB" altLang="zh-TW" dirty="0" smtClean="0"/>
              <a:t>BCD</a:t>
            </a:r>
          </a:p>
          <a:p>
            <a:pPr marL="857250" lvl="2" indent="-457200" eaLnBrk="1" hangingPunct="1">
              <a:spcBef>
                <a:spcPct val="0"/>
              </a:spcBef>
            </a:pPr>
            <a:r>
              <a:rPr lang="en-GB" altLang="zh-TW" dirty="0" err="1" smtClean="0"/>
              <a:t>Gray</a:t>
            </a:r>
            <a:r>
              <a:rPr lang="en-GB" altLang="zh-TW" dirty="0" smtClean="0"/>
              <a:t> Code</a:t>
            </a:r>
          </a:p>
          <a:p>
            <a:pPr marL="857250" lvl="2" indent="-457200" eaLnBrk="1" hangingPunct="1">
              <a:spcBef>
                <a:spcPct val="0"/>
              </a:spcBef>
            </a:pPr>
            <a:r>
              <a:rPr lang="en-GB" altLang="zh-TW" dirty="0" smtClean="0"/>
              <a:t>Self-Complementing Code</a:t>
            </a:r>
          </a:p>
          <a:p>
            <a:pPr marL="857250" lvl="2" indent="-457200" eaLnBrk="1" hangingPunct="1">
              <a:spcBef>
                <a:spcPct val="0"/>
              </a:spcBef>
            </a:pPr>
            <a:r>
              <a:rPr lang="en-GB" altLang="zh-TW" dirty="0" smtClean="0"/>
              <a:t>Alphanumeric Code</a:t>
            </a:r>
          </a:p>
          <a:p>
            <a:pPr marL="857250" lvl="2" indent="-457200" eaLnBrk="1" hangingPunct="1">
              <a:spcBef>
                <a:spcPct val="0"/>
              </a:spcBef>
            </a:pPr>
            <a:r>
              <a:rPr lang="en-GB" altLang="zh-TW" dirty="0" smtClean="0"/>
              <a:t>Error Detection Codes</a:t>
            </a:r>
          </a:p>
          <a:p>
            <a:pPr marL="857250" lvl="2" indent="-457200" eaLnBrk="1" hangingPunct="1">
              <a:spcBef>
                <a:spcPct val="0"/>
              </a:spcBef>
            </a:pPr>
            <a:endParaRPr lang="en-GB" altLang="zh-TW" dirty="0" smtClean="0"/>
          </a:p>
          <a:p>
            <a:pPr marL="857250" lvl="2" indent="-457200" eaLnBrk="1" hangingPunct="1">
              <a:spcBef>
                <a:spcPct val="0"/>
              </a:spcBef>
            </a:pPr>
            <a:endParaRPr lang="en-GB" altLang="zh-TW" dirty="0"/>
          </a:p>
          <a:p>
            <a:pPr marL="857250" lvl="2" indent="-457200" eaLnBrk="1" hangingPunct="1">
              <a:spcBef>
                <a:spcPct val="0"/>
              </a:spcBef>
            </a:pPr>
            <a:endParaRPr lang="en-GB" altLang="zh-TW" dirty="0" smtClean="0"/>
          </a:p>
          <a:p>
            <a:pPr marL="857250" lvl="2" indent="-457200" eaLnBrk="1" hangingPunct="1">
              <a:spcBef>
                <a:spcPct val="0"/>
              </a:spcBef>
            </a:pPr>
            <a:endParaRPr lang="en-GB" altLang="zh-TW" dirty="0"/>
          </a:p>
          <a:p>
            <a:pPr marL="857250" lvl="2" indent="-457200" eaLnBrk="1" hangingPunct="1">
              <a:spcBef>
                <a:spcPct val="0"/>
              </a:spcBef>
            </a:pPr>
            <a:endParaRPr lang="en-GB" altLang="zh-TW" dirty="0"/>
          </a:p>
          <a:p>
            <a:pPr marL="457200" lvl="1" indent="-457200" eaLnBrk="1" hangingPunct="1">
              <a:spcBef>
                <a:spcPct val="0"/>
              </a:spcBef>
            </a:pPr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15726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12954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Arial" pitchFamily="34" charset="0"/>
              <a:buNone/>
            </a:pPr>
            <a:r>
              <a:rPr lang="en-GB" sz="2400" b="1" i="1" smtClean="0">
                <a:cs typeface="Times New Roman" pitchFamily="18" charset="0"/>
              </a:rPr>
              <a:t>Exponent</a:t>
            </a:r>
          </a:p>
          <a:p>
            <a:pPr eaLnBrk="1" hangingPunct="1">
              <a:spcBef>
                <a:spcPct val="0"/>
              </a:spcBef>
            </a:pPr>
            <a:endParaRPr lang="en-US" sz="2000" smtClean="0"/>
          </a:p>
          <a:p>
            <a:pPr eaLnBrk="1" hangingPunct="1">
              <a:spcBef>
                <a:spcPct val="0"/>
              </a:spcBef>
            </a:pPr>
            <a:r>
              <a:rPr lang="en-US" sz="2000" smtClean="0"/>
              <a:t>Example, 4 bits, excess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Converting to IEEE Standard Format</a:t>
            </a:r>
            <a:endParaRPr lang="en-US" b="1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5CABDC5C-6BCA-46DF-970F-AE6108251270}" type="slidenum">
              <a:rPr lang="en-US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r>
              <a:rPr lang="en-US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`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0" y="2209800"/>
          <a:ext cx="3733800" cy="3861425"/>
        </p:xfrm>
        <a:graphic>
          <a:graphicData uri="http://schemas.openxmlformats.org/drawingml/2006/table">
            <a:tbl>
              <a:tblPr/>
              <a:tblGrid>
                <a:gridCol w="1066800"/>
                <a:gridCol w="1219200"/>
                <a:gridCol w="14478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Exponent Value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Exponent Value + 7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Excess-7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Representation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-7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-7+7 = 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0000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-6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-6+7 = 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0001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-5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-5+7 = 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0010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-4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-4+7 = 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0011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5+7 = 12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1100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6+7 = 13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1101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7+7 = 14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1110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8+7 = 15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1111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2000" y="2209800"/>
            <a:ext cx="3581400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lvl="2" indent="-342900">
              <a:buFont typeface="Wingdings" pitchFamily="2" charset="2"/>
              <a:buChar char="ü"/>
            </a:pPr>
            <a:r>
              <a:rPr lang="en-US" sz="2000"/>
              <a:t>Without excess mode, the range of supported exponent value is:</a:t>
            </a:r>
          </a:p>
          <a:p>
            <a:r>
              <a:rPr lang="en-US" sz="2000"/>
              <a:t>	0 </a:t>
            </a:r>
            <a:r>
              <a:rPr lang="en-US" sz="2000">
                <a:sym typeface="Wingdings" pitchFamily="2" charset="2"/>
              </a:rPr>
              <a:t>to 15</a:t>
            </a:r>
          </a:p>
          <a:p>
            <a:pPr marL="342900" lvl="2" indent="-342900">
              <a:buFont typeface="Wingdings" pitchFamily="2" charset="2"/>
              <a:buChar char="ü"/>
            </a:pPr>
            <a:r>
              <a:rPr lang="en-US" sz="2000">
                <a:sym typeface="Wingdings" pitchFamily="2" charset="2"/>
              </a:rPr>
              <a:t>With excess 7, the range of supported exponent value is </a:t>
            </a:r>
          </a:p>
          <a:p>
            <a:pPr marL="342900" lvl="2" indent="-342900"/>
            <a:r>
              <a:rPr lang="en-US" sz="2000">
                <a:sym typeface="Wingdings" pitchFamily="2" charset="2"/>
              </a:rPr>
              <a:t>         	(0 - 7) to (15 – 7) </a:t>
            </a:r>
          </a:p>
          <a:p>
            <a:pPr marL="342900" lvl="2" indent="-342900"/>
            <a:r>
              <a:rPr lang="en-US" sz="2000">
                <a:sym typeface="Wingdings" pitchFamily="2" charset="2"/>
              </a:rPr>
              <a:t>    or</a:t>
            </a:r>
          </a:p>
          <a:p>
            <a:pPr marL="342900" lvl="2" indent="-342900"/>
            <a:r>
              <a:rPr lang="en-US" sz="2000">
                <a:sym typeface="Wingdings" pitchFamily="2" charset="2"/>
              </a:rPr>
              <a:t>         	-7 to 8</a:t>
            </a:r>
          </a:p>
          <a:p>
            <a:pPr marL="342900" lvl="2" indent="-342900"/>
            <a:endParaRPr lang="en-US" sz="2000">
              <a:sym typeface="Wingdings" pitchFamily="2" charset="2"/>
            </a:endParaRPr>
          </a:p>
          <a:p>
            <a:pPr marL="342900" lvl="2" indent="-342900"/>
            <a:endParaRPr lang="en-US" sz="2000"/>
          </a:p>
          <a:p>
            <a:endParaRPr lang="en-US" sz="240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5334000"/>
            <a:ext cx="8229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r>
              <a:rPr lang="en-US" sz="2000"/>
              <a:t>To convert from value to Excess X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/>
              <a:t>	value + X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000"/>
              <a:t>To convert from Excess X to value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/>
              <a:t>	value - X</a:t>
            </a:r>
          </a:p>
          <a:p>
            <a:pPr eaLnBrk="1" hangingPunct="1">
              <a:buFont typeface="Arial" pitchFamily="34" charset="0"/>
              <a:buNone/>
            </a:pPr>
            <a:endParaRPr lang="en-US" sz="2000"/>
          </a:p>
          <a:p>
            <a:pPr eaLnBrk="1" hangingPunct="1">
              <a:buFont typeface="Arial" pitchFamily="34" charset="0"/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973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Font typeface="Arial" pitchFamily="34" charset="0"/>
              <a:buNone/>
            </a:pPr>
            <a:r>
              <a:rPr lang="en-GB" sz="2400" b="1" i="1" smtClean="0">
                <a:cs typeface="Times New Roman" pitchFamily="18" charset="0"/>
              </a:rPr>
              <a:t>Mantissa</a:t>
            </a:r>
          </a:p>
          <a:p>
            <a:pPr eaLnBrk="1" hangingPunct="1">
              <a:lnSpc>
                <a:spcPct val="120000"/>
              </a:lnSpc>
            </a:pPr>
            <a:r>
              <a:rPr lang="en-GB" sz="2400" smtClean="0">
                <a:cs typeface="Times New Roman" pitchFamily="18" charset="0"/>
              </a:rPr>
              <a:t>Mantissa stored in sign magnitude form, lies in the range 1 </a:t>
            </a:r>
            <a:r>
              <a:rPr lang="en-GB" sz="2400" smtClean="0">
                <a:cs typeface="Times New Roman" pitchFamily="18" charset="0"/>
                <a:sym typeface="Symbol" pitchFamily="18" charset="2"/>
              </a:rPr>
              <a:t></a:t>
            </a:r>
            <a:r>
              <a:rPr lang="en-GB" sz="2400" smtClean="0">
                <a:cs typeface="Times New Roman" pitchFamily="18" charset="0"/>
              </a:rPr>
              <a:t> m &lt; 2</a:t>
            </a:r>
            <a:endParaRPr lang="en-US" sz="2400" smtClean="0">
              <a:latin typeface="Courier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GB" sz="2400" smtClean="0">
                <a:cs typeface="Times New Roman" pitchFamily="18" charset="0"/>
              </a:rPr>
              <a:t>Normalized mantissa with an implied 1 as the most significant bit (normalized as 1.xxxx form) except for 0.00</a:t>
            </a:r>
          </a:p>
          <a:p>
            <a:pPr eaLnBrk="1" hangingPunct="1">
              <a:lnSpc>
                <a:spcPct val="120000"/>
              </a:lnSpc>
            </a:pPr>
            <a:r>
              <a:rPr lang="en-GB" sz="2400" smtClean="0">
                <a:latin typeface="Courier"/>
                <a:cs typeface="Times New Roman" pitchFamily="18" charset="0"/>
              </a:rPr>
              <a:t>Example:</a:t>
            </a:r>
          </a:p>
          <a:p>
            <a:pPr marL="457200" lvl="1" indent="0" eaLnBrk="1" hangingPunct="1">
              <a:lnSpc>
                <a:spcPct val="120000"/>
              </a:lnSpc>
              <a:buFont typeface="Arial" pitchFamily="34" charset="0"/>
              <a:buNone/>
            </a:pPr>
            <a:r>
              <a:rPr lang="en-GB" sz="2000" smtClean="0">
                <a:latin typeface="Courier"/>
                <a:cs typeface="Times New Roman" pitchFamily="18" charset="0"/>
              </a:rPr>
              <a:t>1001 </a:t>
            </a:r>
            <a:r>
              <a:rPr lang="en-GB" sz="2000" smtClean="0">
                <a:latin typeface="Courier"/>
                <a:cs typeface="Times New Roman" pitchFamily="18" charset="0"/>
                <a:sym typeface="Wingdings" pitchFamily="2" charset="2"/>
              </a:rPr>
              <a:t>= 1.001 x 2</a:t>
            </a:r>
            <a:r>
              <a:rPr lang="en-GB" sz="2000" baseline="30000" smtClean="0">
                <a:latin typeface="Courier"/>
                <a:cs typeface="Times New Roman" pitchFamily="18" charset="0"/>
                <a:sym typeface="Wingdings" pitchFamily="2" charset="2"/>
              </a:rPr>
              <a:t>011	   </a:t>
            </a:r>
            <a:r>
              <a:rPr lang="en-GB" sz="2000" smtClean="0">
                <a:latin typeface="Courier"/>
                <a:cs typeface="Times New Roman" pitchFamily="18" charset="0"/>
                <a:sym typeface="Wingdings" pitchFamily="2" charset="2"/>
              </a:rPr>
              <a:t> 001 is the mantissa</a:t>
            </a:r>
            <a:endParaRPr lang="en-US" smtClean="0">
              <a:latin typeface="Courier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Converting to IEEE Standard Format</a:t>
            </a:r>
            <a:endParaRPr lang="en-US" b="1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41418B86-B281-42C1-916F-4D1C384BBC8A}" type="slidenum">
              <a:rPr lang="en-US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r>
              <a:rPr lang="en-US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40363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458200" cy="5105400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buFont typeface="Arial" pitchFamily="34" charset="0"/>
              <a:buNone/>
            </a:pPr>
            <a:r>
              <a:rPr lang="en-GB" sz="2400" b="1" i="1" smtClean="0">
                <a:cs typeface="Times New Roman" pitchFamily="18" charset="0"/>
              </a:rPr>
              <a:t>Example 1: Convert 100</a:t>
            </a:r>
            <a:r>
              <a:rPr lang="en-GB" sz="2400" b="1" i="1" baseline="-30000" smtClean="0">
                <a:cs typeface="Times New Roman" pitchFamily="18" charset="0"/>
              </a:rPr>
              <a:t>10</a:t>
            </a:r>
            <a:r>
              <a:rPr lang="en-GB" sz="2400" b="1" i="1" smtClean="0">
                <a:cs typeface="Times New Roman" pitchFamily="18" charset="0"/>
              </a:rPr>
              <a:t> into IEEE floating point representation (single precision)</a:t>
            </a:r>
            <a:endParaRPr lang="en-US" sz="2400" b="1" i="1" smtClean="0">
              <a:latin typeface="Courier"/>
              <a:cs typeface="Times New Roman" pitchFamily="18" charset="0"/>
            </a:endParaRPr>
          </a:p>
          <a:p>
            <a:pPr marL="0" indent="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GB" sz="2200" smtClean="0">
                <a:cs typeface="Times New Roman" pitchFamily="18" charset="0"/>
              </a:rPr>
              <a:t>	</a:t>
            </a:r>
            <a:r>
              <a:rPr lang="en-GB" sz="2400" smtClean="0">
                <a:cs typeface="Times New Roman" pitchFamily="18" charset="0"/>
              </a:rPr>
              <a:t>100</a:t>
            </a:r>
            <a:r>
              <a:rPr lang="en-GB" sz="2400" baseline="-30000" smtClean="0">
                <a:cs typeface="Times New Roman" pitchFamily="18" charset="0"/>
              </a:rPr>
              <a:t>10 </a:t>
            </a:r>
            <a:r>
              <a:rPr lang="en-GB" sz="2400" smtClean="0">
                <a:cs typeface="Times New Roman" pitchFamily="18" charset="0"/>
              </a:rPr>
              <a:t>= 1100100</a:t>
            </a:r>
            <a:r>
              <a:rPr lang="en-GB" sz="2400" baseline="-30000" smtClean="0">
                <a:cs typeface="Times New Roman" pitchFamily="18" charset="0"/>
              </a:rPr>
              <a:t>2</a:t>
            </a:r>
            <a:r>
              <a:rPr lang="en-GB" sz="2400" smtClean="0">
                <a:cs typeface="Times New Roman" pitchFamily="18" charset="0"/>
              </a:rPr>
              <a:t>  = </a:t>
            </a:r>
            <a:r>
              <a:rPr lang="en-GB" sz="2400" smtClean="0">
                <a:solidFill>
                  <a:srgbClr val="00B050"/>
                </a:solidFill>
                <a:cs typeface="Times New Roman" pitchFamily="18" charset="0"/>
              </a:rPr>
              <a:t>+</a:t>
            </a:r>
            <a:r>
              <a:rPr lang="en-GB" sz="2400" smtClean="0">
                <a:cs typeface="Times New Roman" pitchFamily="18" charset="0"/>
              </a:rPr>
              <a:t>1.</a:t>
            </a:r>
            <a:r>
              <a:rPr lang="en-GB" sz="2400" smtClean="0">
                <a:solidFill>
                  <a:srgbClr val="CC0000"/>
                </a:solidFill>
                <a:cs typeface="Times New Roman" pitchFamily="18" charset="0"/>
              </a:rPr>
              <a:t>100100</a:t>
            </a:r>
            <a:r>
              <a:rPr lang="en-GB" sz="2400" baseline="-25000" smtClean="0">
                <a:cs typeface="Times New Roman" pitchFamily="18" charset="0"/>
              </a:rPr>
              <a:t>2</a:t>
            </a:r>
            <a:r>
              <a:rPr lang="en-GB" sz="2400" smtClean="0">
                <a:cs typeface="Times New Roman" pitchFamily="18" charset="0"/>
              </a:rPr>
              <a:t> </a:t>
            </a:r>
            <a:r>
              <a:rPr lang="en-GB" sz="2400" smtClean="0">
                <a:cs typeface="Times New Roman" pitchFamily="18" charset="0"/>
                <a:sym typeface="Symbol" pitchFamily="18" charset="2"/>
              </a:rPr>
              <a:t></a:t>
            </a:r>
            <a:r>
              <a:rPr lang="en-GB" sz="2400" smtClean="0">
                <a:cs typeface="Times New Roman" pitchFamily="18" charset="0"/>
              </a:rPr>
              <a:t> 2</a:t>
            </a:r>
            <a:r>
              <a:rPr lang="en-GB" sz="2400" b="1" baseline="30000" smtClean="0">
                <a:solidFill>
                  <a:srgbClr val="0070C0"/>
                </a:solidFill>
                <a:cs typeface="Times New Roman" pitchFamily="18" charset="0"/>
              </a:rPr>
              <a:t>6</a:t>
            </a:r>
            <a:r>
              <a:rPr lang="en-GB" sz="2400" baseline="-25000" smtClean="0">
                <a:cs typeface="Times New Roman" pitchFamily="18" charset="0"/>
              </a:rPr>
              <a:t>10</a:t>
            </a:r>
            <a:r>
              <a:rPr lang="en-GB" sz="2400" smtClean="0">
                <a:cs typeface="Times New Roman" pitchFamily="18" charset="0"/>
              </a:rPr>
              <a:t> = </a:t>
            </a:r>
            <a:r>
              <a:rPr lang="en-GB" sz="2400" smtClean="0">
                <a:solidFill>
                  <a:srgbClr val="00B050"/>
                </a:solidFill>
                <a:cs typeface="Times New Roman" pitchFamily="18" charset="0"/>
              </a:rPr>
              <a:t>+</a:t>
            </a:r>
            <a:r>
              <a:rPr lang="en-GB" sz="2400" smtClean="0">
                <a:cs typeface="Times New Roman" pitchFamily="18" charset="0"/>
              </a:rPr>
              <a:t>1.</a:t>
            </a:r>
            <a:r>
              <a:rPr lang="en-GB" sz="2400" smtClean="0">
                <a:solidFill>
                  <a:srgbClr val="CC0000"/>
                </a:solidFill>
                <a:cs typeface="Times New Roman" pitchFamily="18" charset="0"/>
              </a:rPr>
              <a:t>100100</a:t>
            </a:r>
            <a:r>
              <a:rPr lang="en-GB" sz="2400" smtClean="0">
                <a:cs typeface="Times New Roman" pitchFamily="18" charset="0"/>
              </a:rPr>
              <a:t> </a:t>
            </a:r>
            <a:r>
              <a:rPr lang="en-GB" sz="2400" smtClean="0">
                <a:cs typeface="Times New Roman" pitchFamily="18" charset="0"/>
                <a:sym typeface="Symbol" pitchFamily="18" charset="2"/>
              </a:rPr>
              <a:t></a:t>
            </a:r>
            <a:r>
              <a:rPr lang="en-GB" sz="2400" smtClean="0">
                <a:cs typeface="Times New Roman" pitchFamily="18" charset="0"/>
              </a:rPr>
              <a:t> 2</a:t>
            </a:r>
            <a:r>
              <a:rPr lang="en-GB" sz="2400" b="1" baseline="30000" smtClean="0">
                <a:solidFill>
                  <a:srgbClr val="0070C0"/>
                </a:solidFill>
                <a:cs typeface="Times New Roman" pitchFamily="18" charset="0"/>
              </a:rPr>
              <a:t>110</a:t>
            </a:r>
            <a:endParaRPr lang="en-US" sz="2400" baseline="-25000" smtClean="0">
              <a:latin typeface="Courier"/>
              <a:cs typeface="Times New Roman" pitchFamily="18" charset="0"/>
            </a:endParaRPr>
          </a:p>
          <a:p>
            <a:pPr marL="0" indent="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GB" sz="2400" smtClean="0">
                <a:cs typeface="Times New Roman" pitchFamily="18" charset="0"/>
              </a:rPr>
              <a:t>	mantissa = </a:t>
            </a:r>
            <a:r>
              <a:rPr lang="en-GB" sz="2400" smtClean="0">
                <a:solidFill>
                  <a:srgbClr val="CC0000"/>
                </a:solidFill>
                <a:cs typeface="Times New Roman" pitchFamily="18" charset="0"/>
              </a:rPr>
              <a:t>1001 00</a:t>
            </a:r>
            <a:r>
              <a:rPr lang="en-GB" sz="2400" smtClean="0">
                <a:cs typeface="Times New Roman" pitchFamily="18" charset="0"/>
              </a:rPr>
              <a:t> 00000000000000000 (single precision)</a:t>
            </a:r>
            <a:endParaRPr lang="en-US" sz="2400" smtClean="0">
              <a:latin typeface="Courier"/>
              <a:cs typeface="Times New Roman" pitchFamily="18" charset="0"/>
            </a:endParaRPr>
          </a:p>
          <a:p>
            <a:pPr marL="0" indent="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GB" sz="2400" smtClean="0">
                <a:cs typeface="Times New Roman" pitchFamily="18" charset="0"/>
              </a:rPr>
              <a:t>	exponent (excess 127</a:t>
            </a:r>
            <a:r>
              <a:rPr lang="en-GB" sz="2400" baseline="-30000" smtClean="0">
                <a:cs typeface="Times New Roman" pitchFamily="18" charset="0"/>
              </a:rPr>
              <a:t>10</a:t>
            </a:r>
            <a:r>
              <a:rPr lang="en-GB" sz="2400" smtClean="0">
                <a:cs typeface="Times New Roman" pitchFamily="18" charset="0"/>
              </a:rPr>
              <a:t>) = 0111 1111</a:t>
            </a:r>
            <a:r>
              <a:rPr lang="en-GB" sz="2400" baseline="-30000" smtClean="0">
                <a:cs typeface="Times New Roman" pitchFamily="18" charset="0"/>
              </a:rPr>
              <a:t>2</a:t>
            </a:r>
            <a:r>
              <a:rPr lang="en-GB" sz="2400" smtClean="0">
                <a:cs typeface="Times New Roman" pitchFamily="18" charset="0"/>
              </a:rPr>
              <a:t> + 110</a:t>
            </a:r>
            <a:r>
              <a:rPr lang="en-GB" sz="2400" baseline="-30000" smtClean="0">
                <a:cs typeface="Times New Roman" pitchFamily="18" charset="0"/>
              </a:rPr>
              <a:t>2</a:t>
            </a:r>
            <a:r>
              <a:rPr lang="en-GB" sz="2400" smtClean="0">
                <a:cs typeface="Times New Roman" pitchFamily="18" charset="0"/>
              </a:rPr>
              <a:t>  = </a:t>
            </a:r>
            <a:r>
              <a:rPr lang="en-GB" sz="2400" smtClean="0">
                <a:solidFill>
                  <a:srgbClr val="0070C0"/>
                </a:solidFill>
                <a:cs typeface="Times New Roman" pitchFamily="18" charset="0"/>
              </a:rPr>
              <a:t>1000 0101</a:t>
            </a:r>
            <a:r>
              <a:rPr lang="en-GB" sz="2400" baseline="-30000" smtClean="0">
                <a:cs typeface="Times New Roman" pitchFamily="18" charset="0"/>
              </a:rPr>
              <a:t>2</a:t>
            </a:r>
            <a:endParaRPr lang="en-US" sz="2400" smtClean="0">
              <a:latin typeface="Courier"/>
              <a:cs typeface="Times New Roman" pitchFamily="18" charset="0"/>
            </a:endParaRPr>
          </a:p>
          <a:p>
            <a:pPr marL="0" indent="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GB" sz="2400" smtClean="0">
                <a:cs typeface="Times New Roman" pitchFamily="18" charset="0"/>
              </a:rPr>
              <a:t>	100</a:t>
            </a:r>
            <a:r>
              <a:rPr lang="en-GB" sz="2400" baseline="-30000" smtClean="0">
                <a:cs typeface="Times New Roman" pitchFamily="18" charset="0"/>
              </a:rPr>
              <a:t>10 </a:t>
            </a:r>
            <a:r>
              <a:rPr lang="en-GB" sz="2400" smtClean="0">
                <a:cs typeface="Times New Roman" pitchFamily="18" charset="0"/>
              </a:rPr>
              <a:t>= </a:t>
            </a:r>
            <a:r>
              <a:rPr lang="en-GB" sz="2400" smtClean="0">
                <a:solidFill>
                  <a:srgbClr val="00B050"/>
                </a:solidFill>
                <a:cs typeface="Times New Roman" pitchFamily="18" charset="0"/>
              </a:rPr>
              <a:t>0</a:t>
            </a:r>
            <a:r>
              <a:rPr lang="en-GB" sz="2400" smtClean="0">
                <a:solidFill>
                  <a:srgbClr val="0000FF"/>
                </a:solidFill>
                <a:cs typeface="Times New Roman" pitchFamily="18" charset="0"/>
              </a:rPr>
              <a:t>    </a:t>
            </a:r>
            <a:r>
              <a:rPr lang="en-GB" sz="2400" smtClean="0">
                <a:solidFill>
                  <a:srgbClr val="0070C0"/>
                </a:solidFill>
                <a:cs typeface="Times New Roman" pitchFamily="18" charset="0"/>
              </a:rPr>
              <a:t>100 0010 1    </a:t>
            </a:r>
            <a:r>
              <a:rPr lang="en-GB" sz="2400" smtClean="0">
                <a:solidFill>
                  <a:srgbClr val="CC0000"/>
                </a:solidFill>
                <a:cs typeface="Times New Roman" pitchFamily="18" charset="0"/>
              </a:rPr>
              <a:t>100 100 </a:t>
            </a:r>
            <a:r>
              <a:rPr lang="en-GB" sz="2400" smtClean="0">
                <a:cs typeface="Times New Roman" pitchFamily="18" charset="0"/>
              </a:rPr>
              <a:t>0 0000 0000 0000 0000</a:t>
            </a:r>
            <a:r>
              <a:rPr lang="en-GB" sz="2400" baseline="-30000" smtClean="0">
                <a:cs typeface="Times New Roman" pitchFamily="18" charset="0"/>
              </a:rPr>
              <a:t>2</a:t>
            </a:r>
            <a:r>
              <a:rPr lang="en-GB" sz="2400" smtClean="0">
                <a:cs typeface="Times New Roman" pitchFamily="18" charset="0"/>
              </a:rPr>
              <a:t>       </a:t>
            </a:r>
            <a:endParaRPr lang="en-US" sz="24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Converting to IEEE Standard Format</a:t>
            </a:r>
            <a:endParaRPr lang="en-US" b="1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4A1F551-5478-4C86-84E9-B6C1CDB61A41}" type="slidenum">
              <a:rPr lang="en-US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r>
              <a:rPr lang="en-US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74654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382000" cy="51054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GB" sz="2400" b="1" i="1" dirty="0" smtClean="0">
                <a:cs typeface="Times New Roman" pitchFamily="18" charset="0"/>
              </a:rPr>
              <a:t>Example 2</a:t>
            </a:r>
            <a:r>
              <a:rPr lang="en-GB" sz="2400" dirty="0" smtClean="0">
                <a:cs typeface="Times New Roman" pitchFamily="18" charset="0"/>
              </a:rPr>
              <a:t>: </a:t>
            </a:r>
            <a:r>
              <a:rPr lang="en-GB" sz="2400" b="1" i="1" dirty="0" smtClean="0">
                <a:cs typeface="Times New Roman" pitchFamily="18" charset="0"/>
              </a:rPr>
              <a:t>Convert  -0.5</a:t>
            </a:r>
            <a:r>
              <a:rPr lang="en-GB" sz="2400" b="1" i="1" baseline="-30000" dirty="0" smtClean="0">
                <a:cs typeface="Times New Roman" pitchFamily="18" charset="0"/>
              </a:rPr>
              <a:t>10</a:t>
            </a:r>
            <a:r>
              <a:rPr lang="en-GB" sz="2400" b="1" i="1" dirty="0" smtClean="0">
                <a:cs typeface="Times New Roman" pitchFamily="18" charset="0"/>
              </a:rPr>
              <a:t> into IEEE floating point representation (single precision)</a:t>
            </a:r>
            <a:endParaRPr lang="en-US" sz="2400" b="1" i="1" dirty="0" smtClean="0">
              <a:latin typeface="Courier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GB" sz="2400" dirty="0" smtClean="0">
                <a:cs typeface="Times New Roman" pitchFamily="18" charset="0"/>
              </a:rPr>
              <a:t>-0.5</a:t>
            </a:r>
            <a:r>
              <a:rPr lang="en-GB" sz="2400" baseline="-30000" dirty="0" smtClean="0">
                <a:cs typeface="Times New Roman" pitchFamily="18" charset="0"/>
              </a:rPr>
              <a:t>10 </a:t>
            </a:r>
            <a:r>
              <a:rPr lang="en-GB" sz="2400" dirty="0" smtClean="0">
                <a:cs typeface="Times New Roman" pitchFamily="18" charset="0"/>
              </a:rPr>
              <a:t>= -0.1</a:t>
            </a:r>
            <a:r>
              <a:rPr lang="en-GB" sz="2400" baseline="-30000" dirty="0" smtClean="0">
                <a:cs typeface="Times New Roman" pitchFamily="18" charset="0"/>
              </a:rPr>
              <a:t>2</a:t>
            </a:r>
            <a:r>
              <a:rPr lang="en-GB" sz="2400" dirty="0" smtClean="0">
                <a:cs typeface="Times New Roman" pitchFamily="18" charset="0"/>
              </a:rPr>
              <a:t> = </a:t>
            </a:r>
            <a:r>
              <a:rPr lang="en-GB" sz="2400" b="1" dirty="0" smtClean="0">
                <a:solidFill>
                  <a:srgbClr val="00B050"/>
                </a:solidFill>
                <a:cs typeface="Times New Roman" pitchFamily="18" charset="0"/>
              </a:rPr>
              <a:t>-</a:t>
            </a:r>
            <a:r>
              <a:rPr lang="en-GB" sz="2400" dirty="0" smtClean="0">
                <a:cs typeface="Times New Roman" pitchFamily="18" charset="0"/>
              </a:rPr>
              <a:t>1.0 </a:t>
            </a:r>
            <a:r>
              <a:rPr lang="en-GB" sz="2400" dirty="0" smtClean="0">
                <a:cs typeface="Times New Roman" pitchFamily="18" charset="0"/>
                <a:sym typeface="Symbol" pitchFamily="18" charset="2"/>
              </a:rPr>
              <a:t></a:t>
            </a:r>
            <a:r>
              <a:rPr lang="en-GB" sz="2400" dirty="0" smtClean="0">
                <a:cs typeface="Times New Roman" pitchFamily="18" charset="0"/>
              </a:rPr>
              <a:t> 2</a:t>
            </a:r>
            <a:r>
              <a:rPr lang="en-GB" sz="2400" b="1" baseline="30000" dirty="0" smtClean="0">
                <a:solidFill>
                  <a:srgbClr val="00B050"/>
                </a:solidFill>
                <a:cs typeface="Times New Roman" pitchFamily="18" charset="0"/>
              </a:rPr>
              <a:t>-1</a:t>
            </a:r>
            <a:endParaRPr lang="en-US" sz="2400" b="1" dirty="0" smtClean="0">
              <a:solidFill>
                <a:srgbClr val="00B050"/>
              </a:solidFill>
              <a:latin typeface="Courier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GB" sz="2400" dirty="0" smtClean="0">
                <a:cs typeface="Times New Roman" pitchFamily="18" charset="0"/>
              </a:rPr>
              <a:t>mantissa = 00000000000000000000000 (single precision)</a:t>
            </a:r>
            <a:endParaRPr lang="en-US" sz="2400" dirty="0" smtClean="0">
              <a:latin typeface="Courier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GB" sz="2400" dirty="0" smtClean="0">
                <a:cs typeface="Times New Roman" pitchFamily="18" charset="0"/>
              </a:rPr>
              <a:t>exponent (excess 127</a:t>
            </a:r>
            <a:r>
              <a:rPr lang="en-GB" sz="2400" baseline="-30000" dirty="0" smtClean="0">
                <a:cs typeface="Times New Roman" pitchFamily="18" charset="0"/>
              </a:rPr>
              <a:t>10</a:t>
            </a:r>
            <a:r>
              <a:rPr lang="en-GB" sz="2400" dirty="0" smtClean="0">
                <a:cs typeface="Times New Roman" pitchFamily="18" charset="0"/>
              </a:rPr>
              <a:t>) = 0111 1111</a:t>
            </a:r>
            <a:r>
              <a:rPr lang="en-GB" sz="2400" baseline="-30000" dirty="0" smtClean="0">
                <a:cs typeface="Times New Roman" pitchFamily="18" charset="0"/>
              </a:rPr>
              <a:t>2</a:t>
            </a:r>
            <a:r>
              <a:rPr lang="en-GB" sz="2400" dirty="0" smtClean="0">
                <a:cs typeface="Times New Roman" pitchFamily="18" charset="0"/>
              </a:rPr>
              <a:t> - 1</a:t>
            </a:r>
            <a:r>
              <a:rPr lang="en-GB" sz="2400" baseline="-30000" dirty="0" smtClean="0">
                <a:cs typeface="Times New Roman" pitchFamily="18" charset="0"/>
              </a:rPr>
              <a:t>2</a:t>
            </a:r>
            <a:r>
              <a:rPr lang="en-GB" sz="2400" dirty="0" smtClean="0">
                <a:cs typeface="Times New Roman" pitchFamily="18" charset="0"/>
              </a:rPr>
              <a:t> = </a:t>
            </a:r>
            <a:r>
              <a:rPr lang="en-GB" sz="2400" dirty="0" smtClean="0">
                <a:solidFill>
                  <a:srgbClr val="0070C0"/>
                </a:solidFill>
                <a:cs typeface="Times New Roman" pitchFamily="18" charset="0"/>
              </a:rPr>
              <a:t>0111 1110</a:t>
            </a:r>
            <a:endParaRPr lang="en-US" sz="2400" dirty="0" smtClean="0">
              <a:solidFill>
                <a:srgbClr val="0070C0"/>
              </a:solidFill>
              <a:latin typeface="Courier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GB" sz="2400" dirty="0" smtClean="0">
                <a:cs typeface="Times New Roman" pitchFamily="18" charset="0"/>
              </a:rPr>
              <a:t>-0.5</a:t>
            </a:r>
            <a:r>
              <a:rPr lang="en-GB" sz="2400" baseline="-30000" dirty="0" smtClean="0">
                <a:cs typeface="Times New Roman" pitchFamily="18" charset="0"/>
              </a:rPr>
              <a:t>10 </a:t>
            </a:r>
            <a:r>
              <a:rPr lang="en-GB" sz="2400" dirty="0" smtClean="0">
                <a:cs typeface="Times New Roman" pitchFamily="18" charset="0"/>
              </a:rPr>
              <a:t>= </a:t>
            </a:r>
            <a:r>
              <a:rPr lang="en-GB" sz="2400" dirty="0" smtClean="0">
                <a:solidFill>
                  <a:srgbClr val="00B050"/>
                </a:solidFill>
                <a:cs typeface="Times New Roman" pitchFamily="18" charset="0"/>
              </a:rPr>
              <a:t>1</a:t>
            </a:r>
            <a:r>
              <a:rPr lang="en-GB" sz="2400" dirty="0" smtClean="0">
                <a:solidFill>
                  <a:srgbClr val="0000FF"/>
                </a:solidFill>
                <a:cs typeface="Times New Roman" pitchFamily="18" charset="0"/>
              </a:rPr>
              <a:t>  </a:t>
            </a:r>
            <a:r>
              <a:rPr lang="en-GB" sz="2400" dirty="0" smtClean="0">
                <a:solidFill>
                  <a:srgbClr val="0070C0"/>
                </a:solidFill>
                <a:cs typeface="Times New Roman" pitchFamily="18" charset="0"/>
              </a:rPr>
              <a:t>011 1111 0  </a:t>
            </a:r>
            <a:r>
              <a:rPr lang="en-GB" sz="2400" dirty="0" smtClean="0">
                <a:cs typeface="Times New Roman" pitchFamily="18" charset="0"/>
              </a:rPr>
              <a:t>000 0000 0000 0000 0000 0000</a:t>
            </a:r>
            <a:r>
              <a:rPr lang="en-GB" sz="2400" baseline="-30000" dirty="0" smtClean="0">
                <a:cs typeface="Times New Roman" pitchFamily="18" charset="0"/>
              </a:rPr>
              <a:t>2</a:t>
            </a: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Converting to IEEE Standard Format</a:t>
            </a:r>
            <a:endParaRPr lang="en-US" b="1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05B8F3-0D9E-4C63-ADD9-8765FFE1AC9F}" type="slidenum">
              <a:rPr lang="en-US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</a:t>
            </a:fld>
            <a:r>
              <a:rPr lang="en-US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67666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Review Exercise</a:t>
            </a:r>
            <a:endParaRPr lang="en-US" b="1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7924800" cy="3352800"/>
          </a:xfr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dirty="0" smtClean="0"/>
              <a:t>Convert -</a:t>
            </a:r>
            <a:r>
              <a:rPr lang="en-US" i="1" dirty="0" smtClean="0"/>
              <a:t>12.75</a:t>
            </a:r>
            <a:r>
              <a:rPr lang="en-US" i="1" baseline="-25000" dirty="0" smtClean="0"/>
              <a:t>10</a:t>
            </a:r>
            <a:r>
              <a:rPr lang="en-US" i="1" dirty="0" smtClean="0"/>
              <a:t> </a:t>
            </a:r>
            <a:r>
              <a:rPr lang="en-US" dirty="0" smtClean="0"/>
              <a:t>into an IEEE </a:t>
            </a:r>
            <a:r>
              <a:rPr lang="en-US" i="1" dirty="0" smtClean="0"/>
              <a:t>single</a:t>
            </a:r>
            <a:r>
              <a:rPr lang="en-US" dirty="0" smtClean="0"/>
              <a:t> floating point representation</a:t>
            </a:r>
          </a:p>
          <a:p>
            <a:pPr marL="0" indent="0" eaLnBrk="1" hangingPunct="1">
              <a:lnSpc>
                <a:spcPct val="140000"/>
              </a:lnSpc>
              <a:buFont typeface="Wingdings" pitchFamily="2" charset="2"/>
              <a:buNone/>
            </a:pPr>
            <a:endParaRPr lang="en-GB" sz="2000" dirty="0" smtClean="0">
              <a:cs typeface="Times New Roman" pitchFamily="18" charset="0"/>
            </a:endParaRPr>
          </a:p>
          <a:p>
            <a:pPr lvl="1" eaLnBrk="1" hangingPunct="1"/>
            <a:endParaRPr lang="en-US" sz="1800" dirty="0" smtClean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32DEFAC-95E0-4D3E-8A1D-11C360B13BEF}" type="slidenum">
              <a:rPr lang="en-US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24</a:t>
            </a:fld>
            <a:r>
              <a:rPr lang="en-US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382286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534400" cy="5105400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Font typeface="Arial" pitchFamily="34" charset="0"/>
              <a:buNone/>
            </a:pPr>
            <a:r>
              <a:rPr lang="en-GB" sz="2600" b="1" i="1" dirty="0" smtClean="0">
                <a:cs typeface="Times New Roman" pitchFamily="18" charset="0"/>
              </a:rPr>
              <a:t>Precision of Floating Points</a:t>
            </a:r>
          </a:p>
          <a:p>
            <a:pPr marL="0" indent="0" eaLnBrk="1" hangingPunct="1"/>
            <a:r>
              <a:rPr lang="en-GB" sz="2600" b="1" dirty="0" smtClean="0">
                <a:cs typeface="Times New Roman" pitchFamily="18" charset="0"/>
              </a:rPr>
              <a:t> Chopping</a:t>
            </a:r>
            <a:endParaRPr lang="en-US" sz="2600" b="1" dirty="0" smtClean="0">
              <a:cs typeface="Times New Roman" pitchFamily="18" charset="0"/>
            </a:endParaRPr>
          </a:p>
          <a:p>
            <a:pPr lvl="1" eaLnBrk="1" hangingPunct="1"/>
            <a:r>
              <a:rPr lang="en-GB" sz="2600" dirty="0" smtClean="0">
                <a:cs typeface="Times New Roman" pitchFamily="18" charset="0"/>
              </a:rPr>
              <a:t>Truncated to the required precision length by introducing a consistent downward bias in the operation.</a:t>
            </a:r>
          </a:p>
          <a:p>
            <a:pPr lvl="1" eaLnBrk="1" hangingPunct="1"/>
            <a:r>
              <a:rPr lang="en-US" sz="2600" dirty="0" smtClean="0">
                <a:cs typeface="Times New Roman" pitchFamily="18" charset="0"/>
              </a:rPr>
              <a:t>For example, truncate to 3 bits</a:t>
            </a:r>
          </a:p>
          <a:p>
            <a:pPr lvl="2" eaLnBrk="1" hangingPunct="1"/>
            <a:r>
              <a:rPr lang="en-US" dirty="0" smtClean="0">
                <a:cs typeface="Times New Roman" pitchFamily="18" charset="0"/>
              </a:rPr>
              <a:t>For 0.b</a:t>
            </a:r>
            <a:r>
              <a:rPr lang="en-US" baseline="-25000" dirty="0" smtClean="0">
                <a:cs typeface="Times New Roman" pitchFamily="18" charset="0"/>
              </a:rPr>
              <a:t>-1</a:t>
            </a:r>
            <a:r>
              <a:rPr lang="en-US" dirty="0" smtClean="0">
                <a:cs typeface="Times New Roman" pitchFamily="18" charset="0"/>
              </a:rPr>
              <a:t> b</a:t>
            </a:r>
            <a:r>
              <a:rPr lang="en-US" baseline="-25000" dirty="0" smtClean="0">
                <a:cs typeface="Times New Roman" pitchFamily="18" charset="0"/>
              </a:rPr>
              <a:t>-2 </a:t>
            </a:r>
            <a:r>
              <a:rPr lang="en-US" dirty="0" smtClean="0">
                <a:cs typeface="Times New Roman" pitchFamily="18" charset="0"/>
              </a:rPr>
              <a:t>b</a:t>
            </a:r>
            <a:r>
              <a:rPr lang="en-US" baseline="-25000" dirty="0" smtClean="0">
                <a:cs typeface="Times New Roman" pitchFamily="18" charset="0"/>
              </a:rPr>
              <a:t>-3 </a:t>
            </a:r>
            <a:r>
              <a:rPr lang="en-GB" dirty="0" smtClean="0">
                <a:cs typeface="Times New Roman" pitchFamily="18" charset="0"/>
              </a:rPr>
              <a:t>000 to </a:t>
            </a:r>
            <a:r>
              <a:rPr lang="en-US" dirty="0" smtClean="0">
                <a:cs typeface="Times New Roman" pitchFamily="18" charset="0"/>
              </a:rPr>
              <a:t>0.b</a:t>
            </a:r>
            <a:r>
              <a:rPr lang="en-US" baseline="-25000" dirty="0" smtClean="0">
                <a:cs typeface="Times New Roman" pitchFamily="18" charset="0"/>
              </a:rPr>
              <a:t>-1</a:t>
            </a:r>
            <a:r>
              <a:rPr lang="en-US" dirty="0" smtClean="0">
                <a:cs typeface="Times New Roman" pitchFamily="18" charset="0"/>
              </a:rPr>
              <a:t> b</a:t>
            </a:r>
            <a:r>
              <a:rPr lang="en-US" baseline="-25000" dirty="0" smtClean="0">
                <a:cs typeface="Times New Roman" pitchFamily="18" charset="0"/>
              </a:rPr>
              <a:t>-2 </a:t>
            </a:r>
            <a:r>
              <a:rPr lang="en-US" dirty="0" smtClean="0">
                <a:cs typeface="Times New Roman" pitchFamily="18" charset="0"/>
              </a:rPr>
              <a:t>b</a:t>
            </a:r>
            <a:r>
              <a:rPr lang="en-US" baseline="-25000" dirty="0" smtClean="0">
                <a:cs typeface="Times New Roman" pitchFamily="18" charset="0"/>
              </a:rPr>
              <a:t>-3 </a:t>
            </a:r>
            <a:r>
              <a:rPr lang="en-GB" dirty="0" smtClean="0">
                <a:cs typeface="Times New Roman" pitchFamily="18" charset="0"/>
              </a:rPr>
              <a:t>111  </a:t>
            </a:r>
            <a:r>
              <a:rPr lang="en-GB" dirty="0" smtClean="0">
                <a:cs typeface="Times New Roman" pitchFamily="18" charset="0"/>
                <a:sym typeface="Symbol" pitchFamily="18" charset="2"/>
              </a:rPr>
              <a:t></a:t>
            </a:r>
            <a:r>
              <a:rPr lang="en-GB" dirty="0" smtClean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0.b</a:t>
            </a:r>
            <a:r>
              <a:rPr lang="en-US" baseline="-25000" dirty="0" smtClean="0">
                <a:cs typeface="Times New Roman" pitchFamily="18" charset="0"/>
              </a:rPr>
              <a:t>-1</a:t>
            </a:r>
            <a:r>
              <a:rPr lang="en-US" dirty="0" smtClean="0">
                <a:cs typeface="Times New Roman" pitchFamily="18" charset="0"/>
              </a:rPr>
              <a:t> b</a:t>
            </a:r>
            <a:r>
              <a:rPr lang="en-US" baseline="-25000" dirty="0" smtClean="0">
                <a:cs typeface="Times New Roman" pitchFamily="18" charset="0"/>
              </a:rPr>
              <a:t>-2 </a:t>
            </a:r>
            <a:r>
              <a:rPr lang="en-US" dirty="0" smtClean="0">
                <a:cs typeface="Times New Roman" pitchFamily="18" charset="0"/>
              </a:rPr>
              <a:t>b</a:t>
            </a:r>
            <a:r>
              <a:rPr lang="en-US" baseline="-25000" dirty="0" smtClean="0">
                <a:cs typeface="Times New Roman" pitchFamily="18" charset="0"/>
              </a:rPr>
              <a:t>-3 </a:t>
            </a:r>
          </a:p>
          <a:p>
            <a:pPr lvl="2" eaLnBrk="1" hangingPunct="1"/>
            <a:r>
              <a:rPr lang="en-GB" dirty="0" smtClean="0">
                <a:cs typeface="Times New Roman" pitchFamily="18" charset="0"/>
              </a:rPr>
              <a:t>Error = 0 to 0.000111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Precision of Floating Points</a:t>
            </a:r>
            <a:endParaRPr lang="en-US" b="1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9BC2F76-3BCE-4171-9261-34F2CBADD5F2}" type="slidenum">
              <a:rPr lang="en-US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25</a:t>
            </a:fld>
            <a:r>
              <a:rPr lang="en-US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407019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Font typeface="Arial" pitchFamily="34" charset="0"/>
              <a:buNone/>
            </a:pPr>
            <a:r>
              <a:rPr lang="en-GB" sz="2400" b="1" i="1" dirty="0" smtClean="0">
                <a:cs typeface="Times New Roman" pitchFamily="18" charset="0"/>
              </a:rPr>
              <a:t>Precision of Floating Points</a:t>
            </a:r>
          </a:p>
          <a:p>
            <a:pPr marL="0" indent="0" eaLnBrk="1" hangingPunct="1"/>
            <a:r>
              <a:rPr lang="en-GB" sz="2400" b="1" dirty="0" smtClean="0">
                <a:cs typeface="Times New Roman" pitchFamily="18" charset="0"/>
              </a:rPr>
              <a:t> Rounding </a:t>
            </a:r>
          </a:p>
          <a:p>
            <a:pPr lvl="1" eaLnBrk="1" hangingPunct="1"/>
            <a:r>
              <a:rPr lang="en-GB" sz="2400" dirty="0" smtClean="0">
                <a:cs typeface="Times New Roman" pitchFamily="18" charset="0"/>
              </a:rPr>
              <a:t>Round to the nearest (used in the IEEE FP Standard) </a:t>
            </a:r>
            <a:r>
              <a:rPr lang="en-GB" sz="2400" i="1" dirty="0" smtClean="0">
                <a:cs typeface="Times New Roman" pitchFamily="18" charset="0"/>
              </a:rPr>
              <a:t>n</a:t>
            </a:r>
            <a:r>
              <a:rPr lang="en-GB" sz="2400" dirty="0" smtClean="0">
                <a:cs typeface="Times New Roman" pitchFamily="18" charset="0"/>
              </a:rPr>
              <a:t> bits. </a:t>
            </a:r>
            <a:endParaRPr lang="en-US" sz="2400" dirty="0" smtClean="0">
              <a:cs typeface="Times New Roman" pitchFamily="18" charset="0"/>
            </a:endParaRPr>
          </a:p>
          <a:p>
            <a:pPr lvl="1" eaLnBrk="1" hangingPunct="1">
              <a:spcBef>
                <a:spcPts val="1800"/>
              </a:spcBef>
              <a:buFont typeface="Arial" pitchFamily="34" charset="0"/>
              <a:buNone/>
            </a:pPr>
            <a:r>
              <a:rPr lang="en-GB" sz="2400" b="1" i="1" dirty="0" smtClean="0">
                <a:solidFill>
                  <a:srgbClr val="0000FF"/>
                </a:solidFill>
                <a:cs typeface="Times New Roman" pitchFamily="18" charset="0"/>
              </a:rPr>
              <a:t>Case 1</a:t>
            </a:r>
            <a:r>
              <a:rPr lang="en-GB" sz="2400" dirty="0" smtClean="0">
                <a:cs typeface="Times New Roman" pitchFamily="18" charset="0"/>
              </a:rPr>
              <a:t>:  The extra bits amounts to more than one-half of the last representable bit position</a:t>
            </a:r>
          </a:p>
          <a:p>
            <a:pPr marL="1384300" lvl="2" indent="-582613" eaLnBrk="1" hangingPunct="1">
              <a:spcBef>
                <a:spcPts val="1200"/>
              </a:spcBef>
            </a:pPr>
            <a:r>
              <a:rPr lang="en-GB" dirty="0" smtClean="0">
                <a:cs typeface="Times New Roman" pitchFamily="18" charset="0"/>
              </a:rPr>
              <a:t>Add 1 to the last representable bit, </a:t>
            </a:r>
            <a:r>
              <a:rPr lang="en-US" dirty="0" smtClean="0">
                <a:cs typeface="Times New Roman" pitchFamily="18" charset="0"/>
              </a:rPr>
              <a:t>i.e. (for </a:t>
            </a:r>
            <a:r>
              <a:rPr lang="en-US" i="1" dirty="0" smtClean="0">
                <a:cs typeface="Times New Roman" pitchFamily="18" charset="0"/>
              </a:rPr>
              <a:t>n</a:t>
            </a:r>
            <a:r>
              <a:rPr lang="en-US" dirty="0" smtClean="0">
                <a:cs typeface="Times New Roman" pitchFamily="18" charset="0"/>
              </a:rPr>
              <a:t> = 3),              	0.b</a:t>
            </a:r>
            <a:r>
              <a:rPr lang="en-US" baseline="-25000" dirty="0" smtClean="0">
                <a:cs typeface="Times New Roman" pitchFamily="18" charset="0"/>
              </a:rPr>
              <a:t>-1</a:t>
            </a:r>
            <a:r>
              <a:rPr lang="en-US" dirty="0" smtClean="0">
                <a:cs typeface="Times New Roman" pitchFamily="18" charset="0"/>
              </a:rPr>
              <a:t> b</a:t>
            </a:r>
            <a:r>
              <a:rPr lang="en-US" baseline="-25000" dirty="0" smtClean="0">
                <a:cs typeface="Times New Roman" pitchFamily="18" charset="0"/>
              </a:rPr>
              <a:t>-2 </a:t>
            </a:r>
            <a:r>
              <a:rPr lang="en-US" dirty="0" smtClean="0">
                <a:cs typeface="Times New Roman" pitchFamily="18" charset="0"/>
              </a:rPr>
              <a:t>b</a:t>
            </a:r>
            <a:r>
              <a:rPr lang="en-US" baseline="-25000" dirty="0" smtClean="0">
                <a:cs typeface="Times New Roman" pitchFamily="18" charset="0"/>
              </a:rPr>
              <a:t>-3 </a:t>
            </a:r>
            <a:r>
              <a:rPr lang="en-GB" b="1" u="sng" dirty="0" smtClean="0">
                <a:solidFill>
                  <a:srgbClr val="FF0000"/>
                </a:solidFill>
                <a:cs typeface="Times New Roman" pitchFamily="18" charset="0"/>
              </a:rPr>
              <a:t>1…1…</a:t>
            </a:r>
            <a:r>
              <a:rPr lang="en-GB" dirty="0" smtClean="0">
                <a:cs typeface="Times New Roman" pitchFamily="18" charset="0"/>
              </a:rPr>
              <a:t>  </a:t>
            </a:r>
            <a:r>
              <a:rPr lang="en-GB" dirty="0" smtClean="0">
                <a:cs typeface="Times New Roman" pitchFamily="18" charset="0"/>
                <a:sym typeface="Symbol" pitchFamily="18" charset="2"/>
              </a:rPr>
              <a:t></a:t>
            </a:r>
            <a:r>
              <a:rPr lang="en-GB" dirty="0" smtClean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0.b</a:t>
            </a:r>
            <a:r>
              <a:rPr lang="en-US" baseline="-25000" dirty="0" smtClean="0">
                <a:cs typeface="Times New Roman" pitchFamily="18" charset="0"/>
              </a:rPr>
              <a:t>-1</a:t>
            </a:r>
            <a:r>
              <a:rPr lang="en-US" dirty="0" smtClean="0">
                <a:cs typeface="Times New Roman" pitchFamily="18" charset="0"/>
              </a:rPr>
              <a:t> b</a:t>
            </a:r>
            <a:r>
              <a:rPr lang="en-US" baseline="-25000" dirty="0" smtClean="0">
                <a:cs typeface="Times New Roman" pitchFamily="18" charset="0"/>
              </a:rPr>
              <a:t>-2 </a:t>
            </a:r>
            <a:r>
              <a:rPr lang="en-US" dirty="0" smtClean="0">
                <a:cs typeface="Times New Roman" pitchFamily="18" charset="0"/>
              </a:rPr>
              <a:t>b</a:t>
            </a:r>
            <a:r>
              <a:rPr lang="en-US" baseline="-25000" dirty="0" smtClean="0">
                <a:cs typeface="Times New Roman" pitchFamily="18" charset="0"/>
              </a:rPr>
              <a:t>-3 </a:t>
            </a:r>
            <a:r>
              <a:rPr lang="en-US" dirty="0" smtClean="0">
                <a:cs typeface="Times New Roman" pitchFamily="18" charset="0"/>
              </a:rPr>
              <a:t>+0.001</a:t>
            </a:r>
          </a:p>
          <a:p>
            <a:pPr marL="1384300" lvl="2" indent="-582613" eaLnBrk="1" hangingPunct="1"/>
            <a:r>
              <a:rPr lang="en-US" dirty="0" smtClean="0">
                <a:cs typeface="Times New Roman" pitchFamily="18" charset="0"/>
              </a:rPr>
              <a:t>Examples (round to 3 digits): </a:t>
            </a:r>
          </a:p>
          <a:p>
            <a:pPr marL="1384300" lvl="2" indent="-582613" eaLnBrk="1" hangingPunct="1">
              <a:buFont typeface="Arial" pitchFamily="34" charset="0"/>
              <a:buNone/>
            </a:pPr>
            <a:r>
              <a:rPr lang="en-US" dirty="0" smtClean="0">
                <a:cs typeface="Times New Roman" pitchFamily="18" charset="0"/>
              </a:rPr>
              <a:t>		0.011</a:t>
            </a:r>
            <a:r>
              <a:rPr lang="en-US" b="1" dirty="0" smtClean="0">
                <a:solidFill>
                  <a:srgbClr val="FF0000"/>
                </a:solidFill>
                <a:cs typeface="Times New Roman" pitchFamily="18" charset="0"/>
              </a:rPr>
              <a:t>100110 </a:t>
            </a:r>
            <a:r>
              <a:rPr lang="en-GB" dirty="0" smtClean="0">
                <a:cs typeface="Times New Roman" pitchFamily="18" charset="0"/>
              </a:rPr>
              <a:t> </a:t>
            </a:r>
            <a:r>
              <a:rPr lang="en-GB" dirty="0" smtClean="0">
                <a:cs typeface="Times New Roman" pitchFamily="18" charset="0"/>
                <a:sym typeface="Symbol" pitchFamily="18" charset="2"/>
              </a:rPr>
              <a:t></a:t>
            </a:r>
            <a:r>
              <a:rPr lang="en-GB" dirty="0" smtClean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0.011 + 0.001 = 0.100</a:t>
            </a:r>
          </a:p>
          <a:p>
            <a:pPr marL="1384300" lvl="2" indent="-582613" eaLnBrk="1" hangingPunct="1">
              <a:buFont typeface="Arial" pitchFamily="34" charset="0"/>
              <a:buNone/>
            </a:pPr>
            <a:r>
              <a:rPr lang="en-US" dirty="0" smtClean="0">
                <a:cs typeface="Times New Roman" pitchFamily="18" charset="0"/>
              </a:rPr>
              <a:t>		0.100</a:t>
            </a:r>
            <a:r>
              <a:rPr lang="en-US" b="1" dirty="0" smtClean="0">
                <a:solidFill>
                  <a:srgbClr val="FF0000"/>
                </a:solidFill>
                <a:cs typeface="Times New Roman" pitchFamily="18" charset="0"/>
              </a:rPr>
              <a:t>110001 </a:t>
            </a:r>
            <a:r>
              <a:rPr lang="en-GB" dirty="0" smtClean="0">
                <a:cs typeface="Times New Roman" pitchFamily="18" charset="0"/>
              </a:rPr>
              <a:t> </a:t>
            </a:r>
            <a:r>
              <a:rPr lang="en-GB" dirty="0" smtClean="0">
                <a:cs typeface="Times New Roman" pitchFamily="18" charset="0"/>
                <a:sym typeface="Symbol" pitchFamily="18" charset="2"/>
              </a:rPr>
              <a:t></a:t>
            </a:r>
            <a:r>
              <a:rPr lang="en-GB" dirty="0" smtClean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0.100 + 0.001 = 0.101</a:t>
            </a:r>
          </a:p>
          <a:p>
            <a:pPr marL="1384300" lvl="2" indent="-582613" eaLnBrk="1" hangingPunct="1">
              <a:buFont typeface="Arial" pitchFamily="34" charset="0"/>
              <a:buNone/>
            </a:pPr>
            <a:endParaRPr lang="en-US" dirty="0" smtClean="0">
              <a:cs typeface="Times New Roman" pitchFamily="18" charset="0"/>
            </a:endParaRPr>
          </a:p>
          <a:p>
            <a:pPr marL="1384300" lvl="2" indent="-582613" eaLnBrk="1" hangingPunct="1">
              <a:buFont typeface="Arial" pitchFamily="34" charset="0"/>
              <a:buNone/>
            </a:pPr>
            <a:endParaRPr lang="en-US" b="1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marL="1384300" lvl="2" indent="-582613" eaLnBrk="1" hangingPunct="1">
              <a:buFont typeface="Arial" pitchFamily="34" charset="0"/>
              <a:buNone/>
            </a:pPr>
            <a:r>
              <a:rPr lang="en-US" b="1" dirty="0" smtClean="0">
                <a:solidFill>
                  <a:srgbClr val="FF0000"/>
                </a:solidFill>
                <a:cs typeface="Times New Roman" pitchFamily="18" charset="0"/>
              </a:rPr>
              <a:t>			</a:t>
            </a:r>
          </a:p>
          <a:p>
            <a:pPr marL="1384300" lvl="2" indent="-582613" eaLnBrk="1" hangingPunct="1"/>
            <a:endParaRPr lang="en-US" dirty="0" smtClean="0">
              <a:cs typeface="Times New Roman" pitchFamily="18" charset="0"/>
            </a:endParaRPr>
          </a:p>
          <a:p>
            <a:pPr marL="1384300" lvl="2" indent="-582613" eaLnBrk="1" hangingPunct="1">
              <a:lnSpc>
                <a:spcPct val="120000"/>
              </a:lnSpc>
            </a:pPr>
            <a:endParaRPr lang="en-GB" b="1" dirty="0" smtClean="0">
              <a:cs typeface="Times New Roman" pitchFamily="18" charset="0"/>
            </a:endParaRPr>
          </a:p>
          <a:p>
            <a:pPr marL="1384300" lvl="2" indent="-582613" eaLnBrk="1" hangingPunct="1">
              <a:buFont typeface="Wingdings" pitchFamily="2" charset="2"/>
              <a:buNone/>
            </a:pPr>
            <a:endParaRPr lang="en-GB" dirty="0" smtClean="0">
              <a:cs typeface="Times New Roman" pitchFamily="18" charset="0"/>
            </a:endParaRPr>
          </a:p>
          <a:p>
            <a:pPr marL="1384300" lvl="2" indent="-582613" eaLnBrk="1" hangingPunct="1">
              <a:buFont typeface="Wingdings" pitchFamily="2" charset="2"/>
              <a:buNone/>
            </a:pPr>
            <a:endParaRPr lang="en-GB" dirty="0" smtClean="0"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Precision of Floating Points</a:t>
            </a:r>
            <a:endParaRPr lang="en-US" b="1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935B097-1E63-4B27-AA73-546A776B42AF}" type="slidenum">
              <a:rPr lang="en-US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26</a:t>
            </a:fld>
            <a:r>
              <a:rPr lang="en-US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69557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Font typeface="Arial" pitchFamily="34" charset="0"/>
              <a:buNone/>
            </a:pPr>
            <a:r>
              <a:rPr lang="en-GB" sz="2400" b="1" i="1" smtClean="0">
                <a:cs typeface="Times New Roman" pitchFamily="18" charset="0"/>
              </a:rPr>
              <a:t>Precision of Floating Points</a:t>
            </a:r>
          </a:p>
          <a:p>
            <a:pPr marL="0" indent="0" eaLnBrk="1" hangingPunct="1"/>
            <a:r>
              <a:rPr lang="en-GB" sz="2400" b="1" smtClean="0">
                <a:cs typeface="Times New Roman" pitchFamily="18" charset="0"/>
              </a:rPr>
              <a:t>Rounding </a:t>
            </a:r>
          </a:p>
          <a:p>
            <a:pPr lvl="1" eaLnBrk="1" hangingPunct="1"/>
            <a:r>
              <a:rPr lang="en-GB" sz="2400" smtClean="0">
                <a:cs typeface="Times New Roman" pitchFamily="18" charset="0"/>
              </a:rPr>
              <a:t>Round to the nearest (used in the IEEE FP Standard) </a:t>
            </a:r>
            <a:r>
              <a:rPr lang="en-GB" sz="2400" i="1" smtClean="0">
                <a:cs typeface="Times New Roman" pitchFamily="18" charset="0"/>
              </a:rPr>
              <a:t>n</a:t>
            </a:r>
            <a:r>
              <a:rPr lang="en-GB" sz="2400" smtClean="0">
                <a:cs typeface="Times New Roman" pitchFamily="18" charset="0"/>
              </a:rPr>
              <a:t> bits</a:t>
            </a:r>
            <a:endParaRPr lang="en-US" sz="2400" smtClean="0">
              <a:cs typeface="Times New Roman" pitchFamily="18" charset="0"/>
            </a:endParaRPr>
          </a:p>
          <a:p>
            <a:pPr lvl="1" eaLnBrk="1" hangingPunct="1">
              <a:spcBef>
                <a:spcPts val="1800"/>
              </a:spcBef>
              <a:buFont typeface="Arial" pitchFamily="34" charset="0"/>
              <a:buNone/>
            </a:pPr>
            <a:r>
              <a:rPr lang="en-GB" sz="2400" b="1" i="1" smtClean="0">
                <a:solidFill>
                  <a:srgbClr val="0000FF"/>
                </a:solidFill>
                <a:cs typeface="Times New Roman" pitchFamily="18" charset="0"/>
              </a:rPr>
              <a:t>Case 2</a:t>
            </a:r>
            <a:r>
              <a:rPr lang="en-GB" sz="2400" smtClean="0">
                <a:cs typeface="Times New Roman" pitchFamily="18" charset="0"/>
              </a:rPr>
              <a:t>:  The extra bits amounts </a:t>
            </a:r>
            <a:r>
              <a:rPr lang="en-US" sz="2400" smtClean="0">
                <a:cs typeface="Times New Roman" pitchFamily="18" charset="0"/>
              </a:rPr>
              <a:t>to less than half of the last representable bit</a:t>
            </a:r>
            <a:endParaRPr lang="en-US" baseline="-25000" smtClean="0">
              <a:cs typeface="Times New Roman" pitchFamily="18" charset="0"/>
            </a:endParaRPr>
          </a:p>
          <a:p>
            <a:pPr lvl="2" eaLnBrk="1" hangingPunct="1"/>
            <a:r>
              <a:rPr lang="en-GB" smtClean="0">
                <a:cs typeface="Times New Roman" pitchFamily="18" charset="0"/>
              </a:rPr>
              <a:t>Drop all extra bits</a:t>
            </a:r>
          </a:p>
          <a:p>
            <a:pPr lvl="2" eaLnBrk="1" hangingPunct="1">
              <a:buFont typeface="Arial" pitchFamily="34" charset="0"/>
              <a:buNone/>
            </a:pPr>
            <a:r>
              <a:rPr lang="en-US" smtClean="0">
                <a:cs typeface="Times New Roman" pitchFamily="18" charset="0"/>
              </a:rPr>
              <a:t>	0.b</a:t>
            </a:r>
            <a:r>
              <a:rPr lang="en-US" baseline="-25000" smtClean="0">
                <a:cs typeface="Times New Roman" pitchFamily="18" charset="0"/>
              </a:rPr>
              <a:t>-1</a:t>
            </a:r>
            <a:r>
              <a:rPr lang="en-US" smtClean="0">
                <a:cs typeface="Times New Roman" pitchFamily="18" charset="0"/>
              </a:rPr>
              <a:t> b</a:t>
            </a:r>
            <a:r>
              <a:rPr lang="en-US" baseline="-25000" smtClean="0">
                <a:cs typeface="Times New Roman" pitchFamily="18" charset="0"/>
              </a:rPr>
              <a:t>-2 </a:t>
            </a:r>
            <a:r>
              <a:rPr lang="en-US" smtClean="0">
                <a:cs typeface="Times New Roman" pitchFamily="18" charset="0"/>
              </a:rPr>
              <a:t>b</a:t>
            </a:r>
            <a:r>
              <a:rPr lang="en-US" baseline="-25000" smtClean="0">
                <a:cs typeface="Times New Roman" pitchFamily="18" charset="0"/>
              </a:rPr>
              <a:t>-3 </a:t>
            </a:r>
            <a:r>
              <a:rPr lang="en-GB" b="1" u="sng" smtClean="0">
                <a:solidFill>
                  <a:srgbClr val="FF0000"/>
                </a:solidFill>
                <a:cs typeface="Times New Roman" pitchFamily="18" charset="0"/>
              </a:rPr>
              <a:t>0…1…</a:t>
            </a:r>
            <a:r>
              <a:rPr lang="en-GB" smtClean="0">
                <a:cs typeface="Times New Roman" pitchFamily="18" charset="0"/>
              </a:rPr>
              <a:t>  </a:t>
            </a:r>
            <a:r>
              <a:rPr lang="en-GB" smtClean="0">
                <a:cs typeface="Times New Roman" pitchFamily="18" charset="0"/>
                <a:sym typeface="Symbol" pitchFamily="18" charset="2"/>
              </a:rPr>
              <a:t></a:t>
            </a:r>
            <a:r>
              <a:rPr lang="en-GB" smtClean="0">
                <a:cs typeface="Times New Roman" pitchFamily="18" charset="0"/>
              </a:rPr>
              <a:t> </a:t>
            </a:r>
            <a:r>
              <a:rPr lang="en-US" smtClean="0">
                <a:cs typeface="Times New Roman" pitchFamily="18" charset="0"/>
              </a:rPr>
              <a:t>0.b</a:t>
            </a:r>
            <a:r>
              <a:rPr lang="en-US" baseline="-25000" smtClean="0">
                <a:cs typeface="Times New Roman" pitchFamily="18" charset="0"/>
              </a:rPr>
              <a:t>-1</a:t>
            </a:r>
            <a:r>
              <a:rPr lang="en-US" smtClean="0">
                <a:cs typeface="Times New Roman" pitchFamily="18" charset="0"/>
              </a:rPr>
              <a:t> b</a:t>
            </a:r>
            <a:r>
              <a:rPr lang="en-US" baseline="-25000" smtClean="0">
                <a:cs typeface="Times New Roman" pitchFamily="18" charset="0"/>
              </a:rPr>
              <a:t>-2 </a:t>
            </a:r>
            <a:r>
              <a:rPr lang="en-US" smtClean="0">
                <a:cs typeface="Times New Roman" pitchFamily="18" charset="0"/>
              </a:rPr>
              <a:t>b</a:t>
            </a:r>
            <a:r>
              <a:rPr lang="en-US" baseline="-25000" smtClean="0">
                <a:cs typeface="Times New Roman" pitchFamily="18" charset="0"/>
              </a:rPr>
              <a:t>-3</a:t>
            </a:r>
            <a:endParaRPr lang="en-US" smtClean="0">
              <a:cs typeface="Times New Roman" pitchFamily="18" charset="0"/>
            </a:endParaRPr>
          </a:p>
          <a:p>
            <a:pPr lvl="2" eaLnBrk="1" hangingPunct="1"/>
            <a:r>
              <a:rPr lang="en-US" smtClean="0">
                <a:cs typeface="Times New Roman" pitchFamily="18" charset="0"/>
              </a:rPr>
              <a:t>Examples: </a:t>
            </a:r>
          </a:p>
          <a:p>
            <a:pPr lvl="2" eaLnBrk="1" hangingPunct="1">
              <a:buFont typeface="Arial" pitchFamily="34" charset="0"/>
              <a:buNone/>
            </a:pPr>
            <a:r>
              <a:rPr lang="en-US" smtClean="0">
                <a:cs typeface="Times New Roman" pitchFamily="18" charset="0"/>
              </a:rPr>
              <a:t>		0.011</a:t>
            </a:r>
            <a:r>
              <a:rPr lang="en-US" b="1" smtClean="0">
                <a:solidFill>
                  <a:srgbClr val="FF0000"/>
                </a:solidFill>
                <a:cs typeface="Times New Roman" pitchFamily="18" charset="0"/>
              </a:rPr>
              <a:t>000110 </a:t>
            </a:r>
            <a:r>
              <a:rPr lang="en-GB" smtClean="0">
                <a:cs typeface="Times New Roman" pitchFamily="18" charset="0"/>
              </a:rPr>
              <a:t> </a:t>
            </a:r>
            <a:r>
              <a:rPr lang="en-GB" smtClean="0">
                <a:cs typeface="Times New Roman" pitchFamily="18" charset="0"/>
                <a:sym typeface="Symbol" pitchFamily="18" charset="2"/>
              </a:rPr>
              <a:t></a:t>
            </a:r>
            <a:r>
              <a:rPr lang="en-GB" smtClean="0">
                <a:cs typeface="Times New Roman" pitchFamily="18" charset="0"/>
              </a:rPr>
              <a:t> </a:t>
            </a:r>
            <a:r>
              <a:rPr lang="en-US" smtClean="0">
                <a:cs typeface="Times New Roman" pitchFamily="18" charset="0"/>
              </a:rPr>
              <a:t>0.011</a:t>
            </a:r>
          </a:p>
          <a:p>
            <a:pPr lvl="2" eaLnBrk="1" hangingPunct="1">
              <a:buFont typeface="Arial" pitchFamily="34" charset="0"/>
              <a:buNone/>
            </a:pPr>
            <a:r>
              <a:rPr lang="en-US" smtClean="0">
                <a:cs typeface="Times New Roman" pitchFamily="18" charset="0"/>
              </a:rPr>
              <a:t>		0.100</a:t>
            </a:r>
            <a:r>
              <a:rPr lang="en-US" b="1" smtClean="0">
                <a:solidFill>
                  <a:srgbClr val="FF0000"/>
                </a:solidFill>
                <a:cs typeface="Times New Roman" pitchFamily="18" charset="0"/>
              </a:rPr>
              <a:t>010001 </a:t>
            </a:r>
            <a:r>
              <a:rPr lang="en-GB" smtClean="0">
                <a:cs typeface="Times New Roman" pitchFamily="18" charset="0"/>
              </a:rPr>
              <a:t> </a:t>
            </a:r>
            <a:r>
              <a:rPr lang="en-GB" smtClean="0">
                <a:cs typeface="Times New Roman" pitchFamily="18" charset="0"/>
                <a:sym typeface="Symbol" pitchFamily="18" charset="2"/>
              </a:rPr>
              <a:t></a:t>
            </a:r>
            <a:r>
              <a:rPr lang="en-GB" smtClean="0">
                <a:cs typeface="Times New Roman" pitchFamily="18" charset="0"/>
              </a:rPr>
              <a:t> </a:t>
            </a:r>
            <a:r>
              <a:rPr lang="en-US" smtClean="0">
                <a:cs typeface="Times New Roman" pitchFamily="18" charset="0"/>
              </a:rPr>
              <a:t>0.100</a:t>
            </a:r>
          </a:p>
          <a:p>
            <a:pPr lvl="2" eaLnBrk="1" hangingPunct="1">
              <a:buFont typeface="Arial" pitchFamily="34" charset="0"/>
              <a:buNone/>
            </a:pPr>
            <a:endParaRPr lang="en-US" smtClean="0">
              <a:cs typeface="Times New Roman" pitchFamily="18" charset="0"/>
            </a:endParaRPr>
          </a:p>
          <a:p>
            <a:pPr lvl="2" eaLnBrk="1" hangingPunct="1">
              <a:buFont typeface="Arial" pitchFamily="34" charset="0"/>
              <a:buNone/>
            </a:pPr>
            <a:endParaRPr lang="en-US" b="1" smtClean="0">
              <a:solidFill>
                <a:srgbClr val="FF0000"/>
              </a:solidFill>
              <a:cs typeface="Times New Roman" pitchFamily="18" charset="0"/>
            </a:endParaRPr>
          </a:p>
          <a:p>
            <a:pPr lvl="2" eaLnBrk="1" hangingPunct="1">
              <a:buFont typeface="Arial" pitchFamily="34" charset="0"/>
              <a:buNone/>
            </a:pPr>
            <a:r>
              <a:rPr lang="en-US" b="1" smtClean="0">
                <a:solidFill>
                  <a:srgbClr val="FF0000"/>
                </a:solidFill>
                <a:cs typeface="Times New Roman" pitchFamily="18" charset="0"/>
              </a:rPr>
              <a:t>			</a:t>
            </a:r>
          </a:p>
          <a:p>
            <a:pPr lvl="2" eaLnBrk="1" hangingPunct="1"/>
            <a:endParaRPr lang="en-US" smtClean="0">
              <a:cs typeface="Times New Roman" pitchFamily="18" charset="0"/>
            </a:endParaRPr>
          </a:p>
          <a:p>
            <a:pPr lvl="2" eaLnBrk="1" hangingPunct="1">
              <a:lnSpc>
                <a:spcPct val="120000"/>
              </a:lnSpc>
            </a:pPr>
            <a:endParaRPr lang="en-GB" b="1" smtClean="0"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None/>
            </a:pPr>
            <a:endParaRPr lang="en-GB" smtClean="0"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None/>
            </a:pPr>
            <a:endParaRPr lang="en-GB" smtClean="0"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Precision of Floating Points</a:t>
            </a:r>
            <a:endParaRPr lang="en-US" b="1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7C4F6B2-FA4D-4572-B565-D6D5248B71B6}" type="slidenum">
              <a:rPr lang="en-US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27</a:t>
            </a:fld>
            <a:r>
              <a:rPr lang="en-US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418733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105400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Font typeface="Arial" pitchFamily="34" charset="0"/>
              <a:buNone/>
            </a:pPr>
            <a:r>
              <a:rPr lang="en-GB" sz="2400" b="1" i="1" dirty="0" smtClean="0">
                <a:cs typeface="Times New Roman" pitchFamily="18" charset="0"/>
              </a:rPr>
              <a:t>Precision of Floating Points</a:t>
            </a:r>
          </a:p>
          <a:p>
            <a:pPr marL="0" indent="0" eaLnBrk="1" hangingPunct="1"/>
            <a:r>
              <a:rPr lang="en-GB" sz="2400" b="1" dirty="0" smtClean="0">
                <a:cs typeface="Times New Roman" pitchFamily="18" charset="0"/>
              </a:rPr>
              <a:t>Rounding </a:t>
            </a:r>
          </a:p>
          <a:p>
            <a:pPr lvl="1" eaLnBrk="1" hangingPunct="1"/>
            <a:r>
              <a:rPr lang="en-GB" sz="2400" dirty="0" smtClean="0">
                <a:cs typeface="Times New Roman" pitchFamily="18" charset="0"/>
              </a:rPr>
              <a:t>Round to the nearest (used in the IEEE FP Standard) </a:t>
            </a:r>
            <a:r>
              <a:rPr lang="en-GB" sz="2400" i="1" dirty="0" smtClean="0">
                <a:cs typeface="Times New Roman" pitchFamily="18" charset="0"/>
              </a:rPr>
              <a:t>n</a:t>
            </a:r>
            <a:r>
              <a:rPr lang="en-GB" sz="2400" dirty="0" smtClean="0">
                <a:cs typeface="Times New Roman" pitchFamily="18" charset="0"/>
              </a:rPr>
              <a:t> bits</a:t>
            </a:r>
            <a:endParaRPr lang="en-US" sz="2400" dirty="0" smtClean="0">
              <a:cs typeface="Times New Roman" pitchFamily="18" charset="0"/>
            </a:endParaRPr>
          </a:p>
          <a:p>
            <a:pPr lvl="1" eaLnBrk="1" hangingPunct="1">
              <a:spcBef>
                <a:spcPts val="1200"/>
              </a:spcBef>
              <a:buFont typeface="Arial" pitchFamily="34" charset="0"/>
              <a:buNone/>
            </a:pPr>
            <a:r>
              <a:rPr lang="en-GB" sz="2400" b="1" i="1" dirty="0" smtClean="0">
                <a:solidFill>
                  <a:srgbClr val="0000FF"/>
                </a:solidFill>
                <a:cs typeface="Times New Roman" pitchFamily="18" charset="0"/>
              </a:rPr>
              <a:t>Case</a:t>
            </a:r>
            <a:r>
              <a:rPr lang="en-GB" sz="2400" b="1" i="1" dirty="0" smtClean="0">
                <a:cs typeface="Times New Roman" pitchFamily="18" charset="0"/>
              </a:rPr>
              <a:t> </a:t>
            </a:r>
            <a:r>
              <a:rPr lang="en-GB" sz="2400" b="1" i="1" dirty="0" smtClean="0">
                <a:solidFill>
                  <a:srgbClr val="0000FF"/>
                </a:solidFill>
                <a:cs typeface="Times New Roman" pitchFamily="18" charset="0"/>
              </a:rPr>
              <a:t>3</a:t>
            </a:r>
            <a:r>
              <a:rPr lang="en-GB" sz="2400" dirty="0" smtClean="0">
                <a:cs typeface="Times New Roman" pitchFamily="18" charset="0"/>
              </a:rPr>
              <a:t>:  </a:t>
            </a:r>
            <a:r>
              <a:rPr lang="en-GB" sz="2400" b="1" dirty="0" smtClean="0">
                <a:cs typeface="Times New Roman" pitchFamily="18" charset="0"/>
              </a:rPr>
              <a:t>The extra bits amounts to exactly half of the last representable bit</a:t>
            </a:r>
            <a:endParaRPr lang="en-US" b="1" baseline="-25000" dirty="0" smtClean="0">
              <a:cs typeface="Times New Roman" pitchFamily="18" charset="0"/>
            </a:endParaRPr>
          </a:p>
          <a:p>
            <a:pPr lvl="2" eaLnBrk="1" hangingPunct="1"/>
            <a:r>
              <a:rPr lang="en-GB" dirty="0" smtClean="0">
                <a:cs typeface="Times New Roman" pitchFamily="18" charset="0"/>
              </a:rPr>
              <a:t>Force the result to be even i.e. the value is rounded-up if the last representable bit is currently '1' and left alone if it is currently '0‘</a:t>
            </a:r>
          </a:p>
          <a:p>
            <a:pPr lvl="2" eaLnBrk="1" hangingPunct="1">
              <a:buFont typeface="Arial" pitchFamily="34" charset="0"/>
              <a:buNone/>
            </a:pPr>
            <a:r>
              <a:rPr lang="en-US" dirty="0" smtClean="0">
                <a:cs typeface="Times New Roman" pitchFamily="18" charset="0"/>
              </a:rPr>
              <a:t>	0.b</a:t>
            </a:r>
            <a:r>
              <a:rPr lang="en-US" baseline="-25000" dirty="0" smtClean="0">
                <a:cs typeface="Times New Roman" pitchFamily="18" charset="0"/>
              </a:rPr>
              <a:t>-1</a:t>
            </a:r>
            <a:r>
              <a:rPr lang="en-US" dirty="0" smtClean="0">
                <a:cs typeface="Times New Roman" pitchFamily="18" charset="0"/>
              </a:rPr>
              <a:t> b</a:t>
            </a:r>
            <a:r>
              <a:rPr lang="en-US" baseline="-25000" dirty="0" smtClean="0">
                <a:cs typeface="Times New Roman" pitchFamily="18" charset="0"/>
              </a:rPr>
              <a:t>-2 </a:t>
            </a:r>
            <a:r>
              <a:rPr lang="en-US" dirty="0" smtClean="0">
                <a:cs typeface="Times New Roman" pitchFamily="18" charset="0"/>
              </a:rPr>
              <a:t>b</a:t>
            </a:r>
            <a:r>
              <a:rPr lang="en-US" baseline="-25000" dirty="0" smtClean="0">
                <a:cs typeface="Times New Roman" pitchFamily="18" charset="0"/>
              </a:rPr>
              <a:t>-3 </a:t>
            </a:r>
            <a:r>
              <a:rPr lang="en-GB" b="1" u="sng" dirty="0" smtClean="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GB" dirty="0" smtClean="0">
                <a:cs typeface="Times New Roman" pitchFamily="18" charset="0"/>
              </a:rPr>
              <a:t>     if </a:t>
            </a:r>
            <a:r>
              <a:rPr lang="en-US" dirty="0" smtClean="0">
                <a:cs typeface="Times New Roman" pitchFamily="18" charset="0"/>
              </a:rPr>
              <a:t>b</a:t>
            </a:r>
            <a:r>
              <a:rPr lang="en-US" baseline="-25000" dirty="0" smtClean="0">
                <a:cs typeface="Times New Roman" pitchFamily="18" charset="0"/>
              </a:rPr>
              <a:t>-3  </a:t>
            </a:r>
            <a:r>
              <a:rPr lang="en-US" dirty="0" smtClean="0">
                <a:cs typeface="Times New Roman" pitchFamily="18" charset="0"/>
              </a:rPr>
              <a:t>= 1, then b</a:t>
            </a:r>
            <a:r>
              <a:rPr lang="en-US" baseline="-25000" dirty="0" smtClean="0">
                <a:cs typeface="Times New Roman" pitchFamily="18" charset="0"/>
              </a:rPr>
              <a:t>-1</a:t>
            </a:r>
            <a:r>
              <a:rPr lang="en-US" dirty="0" smtClean="0">
                <a:cs typeface="Times New Roman" pitchFamily="18" charset="0"/>
              </a:rPr>
              <a:t> b</a:t>
            </a:r>
            <a:r>
              <a:rPr lang="en-US" baseline="-25000" dirty="0" smtClean="0">
                <a:cs typeface="Times New Roman" pitchFamily="18" charset="0"/>
              </a:rPr>
              <a:t>-2 </a:t>
            </a:r>
            <a:r>
              <a:rPr lang="en-US" dirty="0" smtClean="0">
                <a:cs typeface="Times New Roman" pitchFamily="18" charset="0"/>
              </a:rPr>
              <a:t>b</a:t>
            </a:r>
            <a:r>
              <a:rPr lang="en-US" baseline="-25000" dirty="0" smtClean="0">
                <a:cs typeface="Times New Roman" pitchFamily="18" charset="0"/>
              </a:rPr>
              <a:t>-3 </a:t>
            </a:r>
            <a:r>
              <a:rPr lang="en-US" dirty="0" smtClean="0">
                <a:cs typeface="Times New Roman" pitchFamily="18" charset="0"/>
              </a:rPr>
              <a:t>+0.001</a:t>
            </a:r>
          </a:p>
          <a:p>
            <a:pPr lvl="2" eaLnBrk="1" hangingPunct="1">
              <a:buFont typeface="Arial" pitchFamily="34" charset="0"/>
              <a:buNone/>
            </a:pPr>
            <a:r>
              <a:rPr lang="en-US" dirty="0" smtClean="0">
                <a:cs typeface="Times New Roman" pitchFamily="18" charset="0"/>
              </a:rPr>
              <a:t>			</a:t>
            </a:r>
            <a:r>
              <a:rPr lang="en-GB" dirty="0" smtClean="0">
                <a:cs typeface="Times New Roman" pitchFamily="18" charset="0"/>
              </a:rPr>
              <a:t>if </a:t>
            </a:r>
            <a:r>
              <a:rPr lang="en-US" dirty="0" smtClean="0">
                <a:cs typeface="Times New Roman" pitchFamily="18" charset="0"/>
              </a:rPr>
              <a:t>b</a:t>
            </a:r>
            <a:r>
              <a:rPr lang="en-US" baseline="-25000" dirty="0" smtClean="0">
                <a:cs typeface="Times New Roman" pitchFamily="18" charset="0"/>
              </a:rPr>
              <a:t>-3  </a:t>
            </a:r>
            <a:r>
              <a:rPr lang="en-US" dirty="0" smtClean="0">
                <a:cs typeface="Times New Roman" pitchFamily="18" charset="0"/>
              </a:rPr>
              <a:t>= 0</a:t>
            </a:r>
          </a:p>
          <a:p>
            <a:pPr lvl="2" eaLnBrk="1" hangingPunct="1"/>
            <a:r>
              <a:rPr lang="en-US" dirty="0" smtClean="0">
                <a:cs typeface="Times New Roman" pitchFamily="18" charset="0"/>
              </a:rPr>
              <a:t>Examples (round to 3 digits): </a:t>
            </a:r>
          </a:p>
          <a:p>
            <a:pPr lvl="2" eaLnBrk="1" hangingPunct="1">
              <a:buFont typeface="Arial" pitchFamily="34" charset="0"/>
              <a:buNone/>
            </a:pPr>
            <a:r>
              <a:rPr lang="en-US" dirty="0" smtClean="0">
                <a:cs typeface="Times New Roman" pitchFamily="18" charset="0"/>
              </a:rPr>
              <a:t>		0.01</a:t>
            </a:r>
            <a:r>
              <a:rPr lang="en-US" b="1" u="sng" dirty="0" smtClean="0">
                <a:solidFill>
                  <a:srgbClr val="0000FF"/>
                </a:solidFill>
                <a:cs typeface="Times New Roman" pitchFamily="18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cs typeface="Times New Roman" pitchFamily="18" charset="0"/>
              </a:rPr>
              <a:t>1000 </a:t>
            </a:r>
            <a:r>
              <a:rPr lang="en-GB" dirty="0" smtClean="0">
                <a:cs typeface="Times New Roman" pitchFamily="18" charset="0"/>
              </a:rPr>
              <a:t> </a:t>
            </a:r>
            <a:r>
              <a:rPr lang="en-GB" dirty="0" smtClean="0">
                <a:cs typeface="Times New Roman" pitchFamily="18" charset="0"/>
                <a:sym typeface="Symbol" pitchFamily="18" charset="2"/>
              </a:rPr>
              <a:t></a:t>
            </a:r>
            <a:r>
              <a:rPr lang="en-GB" dirty="0" smtClean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0.011 + 0.001 = 0.100</a:t>
            </a:r>
          </a:p>
          <a:p>
            <a:pPr lvl="2" eaLnBrk="1" hangingPunct="1">
              <a:buFont typeface="Arial" pitchFamily="34" charset="0"/>
              <a:buNone/>
            </a:pPr>
            <a:r>
              <a:rPr lang="en-US" dirty="0" smtClean="0">
                <a:cs typeface="Times New Roman" pitchFamily="18" charset="0"/>
              </a:rPr>
              <a:t>		0.11</a:t>
            </a:r>
            <a:r>
              <a:rPr lang="en-US" b="1" u="sng" dirty="0" smtClean="0">
                <a:solidFill>
                  <a:srgbClr val="0000FF"/>
                </a:solidFill>
                <a:cs typeface="Times New Roman" pitchFamily="18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cs typeface="Times New Roman" pitchFamily="18" charset="0"/>
              </a:rPr>
              <a:t>1000 </a:t>
            </a:r>
            <a:r>
              <a:rPr lang="en-GB" dirty="0" smtClean="0">
                <a:cs typeface="Times New Roman" pitchFamily="18" charset="0"/>
              </a:rPr>
              <a:t> </a:t>
            </a:r>
            <a:r>
              <a:rPr lang="en-GB" dirty="0" smtClean="0">
                <a:cs typeface="Times New Roman" pitchFamily="18" charset="0"/>
                <a:sym typeface="Symbol" pitchFamily="18" charset="2"/>
              </a:rPr>
              <a:t></a:t>
            </a:r>
            <a:r>
              <a:rPr lang="en-GB" dirty="0" smtClean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0.110 </a:t>
            </a:r>
          </a:p>
          <a:p>
            <a:pPr lvl="2" eaLnBrk="1" hangingPunct="1">
              <a:buFont typeface="Arial" pitchFamily="34" charset="0"/>
              <a:buNone/>
            </a:pPr>
            <a:endParaRPr lang="en-US" dirty="0" smtClean="0">
              <a:cs typeface="Times New Roman" pitchFamily="18" charset="0"/>
            </a:endParaRPr>
          </a:p>
          <a:p>
            <a:pPr lvl="2" eaLnBrk="1" hangingPunct="1">
              <a:buFont typeface="Arial" pitchFamily="34" charset="0"/>
              <a:buNone/>
            </a:pPr>
            <a:endParaRPr lang="en-US" b="1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lvl="2" eaLnBrk="1" hangingPunct="1">
              <a:buFont typeface="Arial" pitchFamily="34" charset="0"/>
              <a:buNone/>
            </a:pPr>
            <a:r>
              <a:rPr lang="en-US" b="1" dirty="0" smtClean="0">
                <a:solidFill>
                  <a:srgbClr val="FF0000"/>
                </a:solidFill>
                <a:cs typeface="Times New Roman" pitchFamily="18" charset="0"/>
              </a:rPr>
              <a:t>			</a:t>
            </a:r>
          </a:p>
          <a:p>
            <a:pPr lvl="2" eaLnBrk="1" hangingPunct="1"/>
            <a:endParaRPr lang="en-US" dirty="0" smtClean="0">
              <a:cs typeface="Times New Roman" pitchFamily="18" charset="0"/>
            </a:endParaRPr>
          </a:p>
          <a:p>
            <a:pPr lvl="2" eaLnBrk="1" hangingPunct="1">
              <a:lnSpc>
                <a:spcPct val="120000"/>
              </a:lnSpc>
            </a:pPr>
            <a:endParaRPr lang="en-GB" b="1" dirty="0" smtClean="0"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None/>
            </a:pPr>
            <a:endParaRPr lang="en-GB" dirty="0" smtClean="0"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None/>
            </a:pPr>
            <a:endParaRPr lang="en-GB" dirty="0" smtClean="0"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Precision of Floating Points</a:t>
            </a:r>
            <a:endParaRPr lang="en-US" b="1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500CEBE-4730-4FFC-91B8-0C0CBE14E587}" type="slidenum">
              <a:rPr lang="en-US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28</a:t>
            </a:fld>
            <a:r>
              <a:rPr lang="en-US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414310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Review Exercise</a:t>
            </a:r>
            <a:endParaRPr lang="en-US" b="1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7924800" cy="3352800"/>
          </a:xfr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sz="2400" b="1" smtClean="0"/>
              <a:t>Approximate the following binary floating point numbers into 4 bits in the IEEE FP rounding standards</a:t>
            </a:r>
          </a:p>
          <a:p>
            <a:pPr marL="0" indent="0" eaLnBrk="1" hangingPunct="1"/>
            <a:r>
              <a:rPr lang="en-US" sz="2400" smtClean="0"/>
              <a:t>1.10011000</a:t>
            </a:r>
            <a:r>
              <a:rPr lang="en-US" sz="2400" baseline="-25000" smtClean="0"/>
              <a:t>2</a:t>
            </a:r>
            <a:r>
              <a:rPr lang="en-US" sz="2400" smtClean="0"/>
              <a:t> x 2</a:t>
            </a:r>
            <a:r>
              <a:rPr lang="en-US" sz="2400" baseline="30000" smtClean="0"/>
              <a:t>11</a:t>
            </a:r>
            <a:r>
              <a:rPr lang="en-US" sz="2400" baseline="-25000" smtClean="0"/>
              <a:t>2</a:t>
            </a:r>
          </a:p>
          <a:p>
            <a:pPr marL="0" indent="0" eaLnBrk="1" hangingPunct="1"/>
            <a:r>
              <a:rPr lang="en-US" sz="2400" smtClean="0"/>
              <a:t>1.10011010</a:t>
            </a:r>
            <a:r>
              <a:rPr lang="en-US" sz="2400" baseline="-25000" smtClean="0"/>
              <a:t>2</a:t>
            </a:r>
            <a:r>
              <a:rPr lang="en-US" sz="2400" smtClean="0"/>
              <a:t> x 2</a:t>
            </a:r>
            <a:r>
              <a:rPr lang="en-US" sz="2400" baseline="30000" smtClean="0"/>
              <a:t>11</a:t>
            </a:r>
            <a:r>
              <a:rPr lang="en-US" sz="2400" baseline="-25000" smtClean="0"/>
              <a:t>2</a:t>
            </a:r>
            <a:endParaRPr lang="en-US" sz="2400" baseline="30000" smtClean="0"/>
          </a:p>
          <a:p>
            <a:pPr marL="0" indent="0" eaLnBrk="1" hangingPunct="1"/>
            <a:r>
              <a:rPr lang="en-US" sz="2400" smtClean="0"/>
              <a:t>1.10010100</a:t>
            </a:r>
            <a:r>
              <a:rPr lang="en-US" sz="2400" baseline="-25000" smtClean="0"/>
              <a:t>2</a:t>
            </a:r>
            <a:r>
              <a:rPr lang="en-US" sz="2400" smtClean="0"/>
              <a:t> x 2</a:t>
            </a:r>
            <a:r>
              <a:rPr lang="en-US" sz="2400" baseline="30000" smtClean="0"/>
              <a:t>11</a:t>
            </a:r>
            <a:r>
              <a:rPr lang="en-US" sz="2400" baseline="-25000" smtClean="0"/>
              <a:t>2</a:t>
            </a:r>
            <a:endParaRPr lang="en-US" sz="2400" baseline="30000" smtClean="0"/>
          </a:p>
          <a:p>
            <a:pPr marL="0" indent="0" eaLnBrk="1" hangingPunct="1"/>
            <a:endParaRPr lang="en-US" sz="2400" baseline="30000" smtClean="0"/>
          </a:p>
          <a:p>
            <a:pPr marL="0" indent="0" eaLnBrk="1" hangingPunct="1">
              <a:buFont typeface="Arial" pitchFamily="34" charset="0"/>
              <a:buNone/>
            </a:pPr>
            <a:r>
              <a:rPr lang="en-US" sz="2400" b="1" smtClean="0"/>
              <a:t>Repeat by truncating the numbers in the IEEE FP standards </a:t>
            </a:r>
          </a:p>
          <a:p>
            <a:pPr marL="0" indent="0" eaLnBrk="1" hangingPunct="1">
              <a:buFont typeface="Arial" pitchFamily="34" charset="0"/>
              <a:buNone/>
            </a:pPr>
            <a:endParaRPr lang="en-US" sz="2400" smtClean="0"/>
          </a:p>
          <a:p>
            <a:pPr marL="0" indent="0" eaLnBrk="1" hangingPunct="1">
              <a:buFont typeface="Arial" pitchFamily="34" charset="0"/>
              <a:buNone/>
            </a:pPr>
            <a:endParaRPr lang="en-US" sz="2400" smtClean="0"/>
          </a:p>
          <a:p>
            <a:pPr marL="0" indent="0" eaLnBrk="1" hangingPunct="1">
              <a:lnSpc>
                <a:spcPct val="140000"/>
              </a:lnSpc>
              <a:buFont typeface="Wingdings" pitchFamily="2" charset="2"/>
              <a:buNone/>
            </a:pPr>
            <a:endParaRPr lang="en-GB" sz="1600" smtClean="0">
              <a:cs typeface="Times New Roman" pitchFamily="18" charset="0"/>
            </a:endParaRPr>
          </a:p>
          <a:p>
            <a:pPr lvl="1" eaLnBrk="1" hangingPunct="1"/>
            <a:endParaRPr lang="en-US" sz="1400" smtClean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CF72CFF-EAA8-4D23-BE92-B2621FE13C3A}" type="slidenum">
              <a:rPr lang="en-US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</a:t>
            </a:fld>
            <a:r>
              <a:rPr lang="en-US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57919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763000" cy="51054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 sz="2200" dirty="0" smtClean="0">
                <a:cs typeface="Times New Roman" pitchFamily="18" charset="0"/>
              </a:rPr>
              <a:t>Also referred to as </a:t>
            </a:r>
            <a:r>
              <a:rPr lang="en-GB" sz="2200" b="1" dirty="0" smtClean="0">
                <a:solidFill>
                  <a:srgbClr val="0000FF"/>
                </a:solidFill>
                <a:cs typeface="Times New Roman" pitchFamily="18" charset="0"/>
              </a:rPr>
              <a:t>Scientific Notation</a:t>
            </a:r>
          </a:p>
          <a:p>
            <a:pPr eaLnBrk="1" hangingPunct="1"/>
            <a:r>
              <a:rPr lang="en-US" sz="2400" dirty="0" smtClean="0"/>
              <a:t>Used </a:t>
            </a:r>
            <a:r>
              <a:rPr lang="en-US" sz="2400" dirty="0"/>
              <a:t>in computer when the number</a:t>
            </a:r>
          </a:p>
          <a:p>
            <a:pPr lvl="1" eaLnBrk="1" hangingPunct="1"/>
            <a:r>
              <a:rPr lang="en-US" sz="2000" dirty="0"/>
              <a:t>Is outside the integer range of the computer (too large or too small)</a:t>
            </a:r>
          </a:p>
          <a:p>
            <a:pPr lvl="1" eaLnBrk="1" hangingPunct="1"/>
            <a:r>
              <a:rPr lang="en-US" sz="2000" dirty="0"/>
              <a:t>Contains a decimal fraction</a:t>
            </a:r>
          </a:p>
          <a:p>
            <a:pPr eaLnBrk="1" hangingPunct="1">
              <a:spcBef>
                <a:spcPct val="0"/>
              </a:spcBef>
            </a:pPr>
            <a:r>
              <a:rPr lang="en-GB" sz="2200" dirty="0">
                <a:cs typeface="Times New Roman" pitchFamily="18" charset="0"/>
              </a:rPr>
              <a:t>Scientific notation is used to represent a wider range of real numbers. Examples of scientific notation:</a:t>
            </a:r>
          </a:p>
          <a:p>
            <a:pPr lvl="1" eaLnBrk="1" hangingPunct="1">
              <a:spcBef>
                <a:spcPts val="1800"/>
              </a:spcBef>
              <a:buFont typeface="Wingdings" pitchFamily="2" charset="2"/>
              <a:buNone/>
            </a:pPr>
            <a:r>
              <a:rPr lang="en-GB" sz="2200" dirty="0">
                <a:cs typeface="Times New Roman" pitchFamily="18" charset="0"/>
              </a:rPr>
              <a:t>		Decimal:  6.0247</a:t>
            </a:r>
            <a:r>
              <a:rPr lang="en-GB" sz="2200" dirty="0">
                <a:cs typeface="Times New Roman" pitchFamily="18" charset="0"/>
                <a:sym typeface="Symbol" pitchFamily="18" charset="2"/>
              </a:rPr>
              <a:t>10</a:t>
            </a:r>
            <a:r>
              <a:rPr lang="en-GB" sz="2200" baseline="30000" dirty="0">
                <a:cs typeface="Times New Roman" pitchFamily="18" charset="0"/>
                <a:sym typeface="Symbol" pitchFamily="18" charset="2"/>
              </a:rPr>
              <a:t>23</a:t>
            </a:r>
            <a:r>
              <a:rPr lang="en-GB" sz="2200" dirty="0">
                <a:cs typeface="Times New Roman" pitchFamily="18" charset="0"/>
                <a:sym typeface="Symbol" pitchFamily="18" charset="2"/>
              </a:rPr>
              <a:t>		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GB" sz="2200" dirty="0">
                <a:cs typeface="Times New Roman" pitchFamily="18" charset="0"/>
                <a:sym typeface="Symbol" pitchFamily="18" charset="2"/>
              </a:rPr>
              <a:t>		Binary: 	  1.10111 2</a:t>
            </a:r>
            <a:r>
              <a:rPr lang="en-GB" sz="2200" baseline="30000" dirty="0">
                <a:cs typeface="Times New Roman" pitchFamily="18" charset="0"/>
                <a:sym typeface="Symbol" pitchFamily="18" charset="2"/>
              </a:rPr>
              <a:t>-111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sz="1800" dirty="0" smtClean="0"/>
          </a:p>
          <a:p>
            <a:pPr eaLnBrk="1" hangingPunct="1"/>
            <a:endParaRPr lang="en-GB" sz="2200" dirty="0" smtClean="0">
              <a:cs typeface="Times New Roman" pitchFamily="18" charset="0"/>
            </a:endParaRPr>
          </a:p>
          <a:p>
            <a:pPr eaLnBrk="1" hangingPunct="1"/>
            <a:endParaRPr lang="en-GB" sz="2200" dirty="0" smtClean="0"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Exponential Notation</a:t>
            </a:r>
            <a:endParaRPr lang="en-US" b="1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53AB7C10-155A-4443-815E-6290BF13BC92}" type="slidenum">
              <a:rPr lang="en-US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r>
              <a:rPr lang="en-US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170705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>
          <a:xfrm>
            <a:off x="409575" y="1066800"/>
            <a:ext cx="8229600" cy="5105400"/>
          </a:xfrm>
        </p:spPr>
        <p:txBody>
          <a:bodyPr rtlCol="0"/>
          <a:lstStyle/>
          <a:p>
            <a:pPr marL="0" indent="0" eaLnBrk="1" fontAlgn="auto" hangingPunct="1">
              <a:lnSpc>
                <a:spcPct val="13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600" b="1" i="1" dirty="0"/>
              <a:t>Addition and Subtraction</a:t>
            </a:r>
          </a:p>
          <a:p>
            <a:pPr marL="609600" indent="-609600" eaLnBrk="1" fontAlgn="auto" hangingPunct="1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600" dirty="0" smtClean="0"/>
              <a:t>Choose </a:t>
            </a:r>
            <a:r>
              <a:rPr lang="en-US" sz="2600" dirty="0"/>
              <a:t>the number with the smaller exponent and shift its mantissa right to make the exponents equal.</a:t>
            </a:r>
          </a:p>
          <a:p>
            <a:pPr marL="609600" indent="-609600" eaLnBrk="1" fontAlgn="auto" hangingPunct="1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600" dirty="0"/>
              <a:t>Perform operation on the mantissas and determine the sign of the result.</a:t>
            </a:r>
          </a:p>
          <a:p>
            <a:pPr marL="609600" indent="-609600" eaLnBrk="1" fontAlgn="auto" hangingPunct="1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600" dirty="0"/>
              <a:t>Normalize the resulting value, if necessary.</a:t>
            </a:r>
          </a:p>
          <a:p>
            <a:pPr marL="609600" indent="-609600" eaLnBrk="1" fontAlgn="auto" hangingPunct="1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600" dirty="0"/>
              <a:t>Example</a:t>
            </a:r>
          </a:p>
          <a:p>
            <a:pPr marL="609600" indent="-609600" eaLnBrk="1" fontAlgn="auto" hangingPunct="1">
              <a:spcBef>
                <a:spcPts val="12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600" dirty="0"/>
              <a:t>	2.9400</a:t>
            </a:r>
            <a:r>
              <a:rPr lang="en-US" sz="2600" dirty="0">
                <a:cs typeface="Arial" pitchFamily="34" charset="0"/>
              </a:rPr>
              <a:t>×10</a:t>
            </a:r>
            <a:r>
              <a:rPr lang="en-US" sz="2600" baseline="30000" dirty="0">
                <a:cs typeface="Arial" pitchFamily="34" charset="0"/>
              </a:rPr>
              <a:t>2 </a:t>
            </a:r>
            <a:r>
              <a:rPr lang="en-US" sz="2600" baseline="30000" dirty="0" smtClean="0">
                <a:cs typeface="Arial" pitchFamily="34" charset="0"/>
              </a:rPr>
              <a:t>    </a:t>
            </a:r>
            <a:r>
              <a:rPr lang="en-US" sz="2600" dirty="0" smtClean="0">
                <a:cs typeface="Arial" pitchFamily="34" charset="0"/>
              </a:rPr>
              <a:t>+    </a:t>
            </a:r>
            <a:r>
              <a:rPr lang="en-US" sz="2600" dirty="0">
                <a:cs typeface="Arial" pitchFamily="34" charset="0"/>
              </a:rPr>
              <a:t>4.3100×10</a:t>
            </a:r>
            <a:r>
              <a:rPr lang="en-US" sz="2600" baseline="30000" dirty="0">
                <a:cs typeface="Arial" pitchFamily="34" charset="0"/>
              </a:rPr>
              <a:t>4</a:t>
            </a:r>
          </a:p>
          <a:p>
            <a:pPr marL="609600" indent="-609600" eaLnBrk="1" fontAlgn="auto" hangingPunct="1">
              <a:spcBef>
                <a:spcPts val="12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600" dirty="0">
                <a:cs typeface="Arial" pitchFamily="34" charset="0"/>
              </a:rPr>
              <a:t>	</a:t>
            </a:r>
            <a:r>
              <a:rPr lang="en-US" sz="2600" dirty="0" smtClean="0">
                <a:cs typeface="Arial" pitchFamily="34" charset="0"/>
              </a:rPr>
              <a:t>=  0.0294×10</a:t>
            </a:r>
            <a:r>
              <a:rPr lang="en-US" sz="2600" baseline="30000" dirty="0" smtClean="0">
                <a:cs typeface="Arial" pitchFamily="34" charset="0"/>
              </a:rPr>
              <a:t>4      </a:t>
            </a:r>
            <a:r>
              <a:rPr lang="en-US" sz="2600" dirty="0" smtClean="0">
                <a:cs typeface="Arial" pitchFamily="34" charset="0"/>
              </a:rPr>
              <a:t>+      </a:t>
            </a:r>
            <a:r>
              <a:rPr lang="en-US" sz="2600" dirty="0">
                <a:cs typeface="Arial" pitchFamily="34" charset="0"/>
              </a:rPr>
              <a:t>4.3100×10</a:t>
            </a:r>
            <a:r>
              <a:rPr lang="en-US" sz="2600" baseline="30000" dirty="0">
                <a:cs typeface="Arial" pitchFamily="34" charset="0"/>
              </a:rPr>
              <a:t>4</a:t>
            </a:r>
          </a:p>
          <a:p>
            <a:pPr marL="609600" indent="-609600" eaLnBrk="1" fontAlgn="auto" hangingPunct="1">
              <a:spcBef>
                <a:spcPts val="12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600" dirty="0">
                <a:cs typeface="Arial" pitchFamily="34" charset="0"/>
              </a:rPr>
              <a:t>	</a:t>
            </a:r>
            <a:r>
              <a:rPr lang="en-US" sz="2600" dirty="0" smtClean="0">
                <a:cs typeface="Arial" pitchFamily="34" charset="0"/>
              </a:rPr>
              <a:t>=  4.3394×10</a:t>
            </a:r>
            <a:r>
              <a:rPr lang="en-US" sz="2600" baseline="30000" dirty="0" smtClean="0">
                <a:cs typeface="Arial" pitchFamily="34" charset="0"/>
              </a:rPr>
              <a:t>4</a:t>
            </a:r>
            <a:endParaRPr lang="en-US" sz="2600" baseline="30000" dirty="0"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Addition and Subtraction of Floating Points</a:t>
            </a:r>
            <a:endParaRPr lang="en-US" b="1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BB03DF8-2A25-4441-92EC-D293B98AC011}" type="slidenum">
              <a:rPr lang="en-US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30</a:t>
            </a:fld>
            <a:r>
              <a:rPr lang="en-US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16100680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idx="1"/>
          </p:nvPr>
        </p:nvSpPr>
        <p:spPr>
          <a:xfrm>
            <a:off x="409575" y="990600"/>
            <a:ext cx="8229600" cy="5105400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buFont typeface="Arial" pitchFamily="34" charset="0"/>
              <a:buNone/>
            </a:pPr>
            <a:r>
              <a:rPr lang="en-US" sz="2400" b="1" i="1" smtClean="0"/>
              <a:t>Addition and Subtraction</a:t>
            </a:r>
          </a:p>
          <a:p>
            <a:pPr marL="0" indent="0" eaLnBrk="1" hangingPunct="1">
              <a:spcBef>
                <a:spcPts val="1200"/>
              </a:spcBef>
              <a:buFont typeface="Arial" pitchFamily="34" charset="0"/>
              <a:buNone/>
            </a:pPr>
            <a:r>
              <a:rPr lang="en-US" sz="2400" smtClean="0"/>
              <a:t>Assuming the following format 1 bit for sign bit, 4 bits for exponent in excess 7, 3 bits for mantissa. Perform the following operations:</a:t>
            </a:r>
          </a:p>
          <a:p>
            <a:pPr marL="0" indent="0" eaLnBrk="1" hangingPunct="1">
              <a:spcBef>
                <a:spcPts val="1200"/>
              </a:spcBef>
              <a:buFont typeface="Arial" pitchFamily="34" charset="0"/>
              <a:buAutoNum type="alphaLcParenR"/>
            </a:pPr>
            <a:r>
              <a:rPr lang="en-US" sz="2400" smtClean="0"/>
              <a:t>0 1001 110  + 0 0111 110. </a:t>
            </a:r>
          </a:p>
          <a:p>
            <a:pPr marL="0" indent="0" eaLnBrk="1" hangingPunct="1">
              <a:spcBef>
                <a:spcPts val="1200"/>
              </a:spcBef>
              <a:buFont typeface="Arial" pitchFamily="34" charset="0"/>
              <a:buAutoNum type="alphaLcParenR"/>
            </a:pPr>
            <a:r>
              <a:rPr lang="en-US" sz="2400" smtClean="0"/>
              <a:t>0 1001 110  - 0 0111 110. </a:t>
            </a:r>
          </a:p>
          <a:p>
            <a:pPr marL="0" indent="0" eaLnBrk="1" hangingPunct="1">
              <a:spcBef>
                <a:spcPts val="1200"/>
              </a:spcBef>
              <a:buFont typeface="Arial" pitchFamily="34" charset="0"/>
              <a:buAutoNum type="alphaLcParenR"/>
            </a:pPr>
            <a:endParaRPr lang="en-US" sz="2400" smtClean="0"/>
          </a:p>
          <a:p>
            <a:pPr marL="0" indent="0" eaLnBrk="1" hangingPunct="1">
              <a:spcBef>
                <a:spcPts val="1200"/>
              </a:spcBef>
              <a:buFont typeface="Arial" pitchFamily="34" charset="0"/>
              <a:buNone/>
            </a:pPr>
            <a:r>
              <a:rPr lang="en-US" sz="2400" smtClean="0"/>
              <a:t>Truncate if necessary. Present your value in IEEE FP format</a:t>
            </a:r>
          </a:p>
          <a:p>
            <a:pPr marL="0" indent="0" eaLnBrk="1" hangingPunct="1">
              <a:spcBef>
                <a:spcPts val="1200"/>
              </a:spcBef>
              <a:buFont typeface="Arial" pitchFamily="34" charset="0"/>
              <a:buNone/>
            </a:pPr>
            <a:endParaRPr lang="en-US" sz="2000" baseline="30000" smtClean="0">
              <a:cs typeface="Arial" pitchFamily="34" charset="0"/>
            </a:endParaRP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endParaRPr lang="en-US" sz="2400" baseline="30000" smtClean="0">
              <a:cs typeface="Arial" pitchFamily="34" charset="0"/>
            </a:endParaRPr>
          </a:p>
          <a:p>
            <a:pPr marL="0" indent="0" eaLnBrk="1" hangingPunct="1">
              <a:spcBef>
                <a:spcPts val="1200"/>
              </a:spcBef>
              <a:buFont typeface="Arial" pitchFamily="34" charset="0"/>
              <a:buNone/>
            </a:pPr>
            <a:endParaRPr lang="en-US" sz="2400" smtClean="0"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Addition and Subtraction of Floating Points</a:t>
            </a:r>
            <a:endParaRPr lang="en-US" b="1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1FD2605-2DC1-4EEA-902B-E253937F5649}" type="slidenum">
              <a:rPr lang="en-US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31</a:t>
            </a:fld>
            <a:r>
              <a:rPr lang="en-US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976097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Grp="1" noChangeArrowheads="1"/>
          </p:cNvSpPr>
          <p:nvPr>
            <p:ph idx="1"/>
          </p:nvPr>
        </p:nvSpPr>
        <p:spPr>
          <a:xfrm>
            <a:off x="409575" y="990600"/>
            <a:ext cx="8229600" cy="5105400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buFont typeface="Arial" pitchFamily="34" charset="0"/>
              <a:buNone/>
            </a:pPr>
            <a:r>
              <a:rPr lang="en-US" sz="2400" b="1" i="1" dirty="0" smtClean="0"/>
              <a:t>Addition</a:t>
            </a: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endParaRPr lang="en-US" sz="2000" i="1" u="sng" dirty="0" smtClean="0">
              <a:cs typeface="Arial" pitchFamily="34" charset="0"/>
            </a:endParaRP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sz="2200" i="1" u="sng" dirty="0" smtClean="0">
                <a:cs typeface="Arial" pitchFamily="34" charset="0"/>
              </a:rPr>
              <a:t>Step 1: Get the value from IEEE FP format. </a:t>
            </a: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sz="2000" dirty="0" smtClean="0"/>
              <a:t>0 1001 110 </a:t>
            </a:r>
            <a:r>
              <a:rPr lang="en-US" sz="2200" dirty="0" smtClean="0">
                <a:cs typeface="Arial" pitchFamily="34" charset="0"/>
              </a:rPr>
              <a:t>= +1.110</a:t>
            </a:r>
            <a:r>
              <a:rPr lang="en-US" sz="2200" baseline="-25000" dirty="0" smtClean="0">
                <a:cs typeface="Arial" pitchFamily="34" charset="0"/>
              </a:rPr>
              <a:t>2</a:t>
            </a:r>
            <a:r>
              <a:rPr lang="en-US" sz="2200" dirty="0" smtClean="0">
                <a:cs typeface="Arial" pitchFamily="34" charset="0"/>
              </a:rPr>
              <a:t> x 2</a:t>
            </a:r>
            <a:r>
              <a:rPr lang="en-US" sz="2200" baseline="30000" dirty="0" smtClean="0">
                <a:cs typeface="Arial" pitchFamily="34" charset="0"/>
              </a:rPr>
              <a:t>9-7</a:t>
            </a:r>
            <a:r>
              <a:rPr lang="en-US" sz="2200" baseline="-25000" dirty="0" smtClean="0">
                <a:cs typeface="Arial" pitchFamily="34" charset="0"/>
              </a:rPr>
              <a:t>10</a:t>
            </a:r>
            <a:r>
              <a:rPr lang="en-US" sz="2200" baseline="30000" dirty="0" smtClean="0">
                <a:cs typeface="Arial" pitchFamily="34" charset="0"/>
              </a:rPr>
              <a:t> =</a:t>
            </a:r>
            <a:r>
              <a:rPr lang="en-US" sz="2200" dirty="0" smtClean="0">
                <a:cs typeface="Arial" pitchFamily="34" charset="0"/>
              </a:rPr>
              <a:t> +1.11</a:t>
            </a:r>
            <a:r>
              <a:rPr lang="en-US" sz="2200" baseline="-25000" dirty="0" smtClean="0">
                <a:cs typeface="Arial" pitchFamily="34" charset="0"/>
              </a:rPr>
              <a:t>2</a:t>
            </a:r>
            <a:r>
              <a:rPr lang="en-US" sz="2200" dirty="0" smtClean="0">
                <a:cs typeface="Arial" pitchFamily="34" charset="0"/>
              </a:rPr>
              <a:t> x 2</a:t>
            </a:r>
            <a:r>
              <a:rPr lang="en-US" sz="2200" baseline="30000" dirty="0" smtClean="0">
                <a:cs typeface="Arial" pitchFamily="34" charset="0"/>
              </a:rPr>
              <a:t>2</a:t>
            </a:r>
            <a:r>
              <a:rPr lang="en-US" sz="2200" baseline="-25000" dirty="0" smtClean="0">
                <a:cs typeface="Arial" pitchFamily="34" charset="0"/>
              </a:rPr>
              <a:t>10</a:t>
            </a:r>
            <a:r>
              <a:rPr lang="en-US" sz="2200" baseline="30000" dirty="0" smtClean="0">
                <a:cs typeface="Arial" pitchFamily="34" charset="0"/>
              </a:rPr>
              <a:t> </a:t>
            </a: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sz="2000" dirty="0" smtClean="0"/>
              <a:t>0 0111 110 </a:t>
            </a:r>
            <a:r>
              <a:rPr lang="en-US" sz="2200" dirty="0" smtClean="0">
                <a:cs typeface="Arial" pitchFamily="34" charset="0"/>
              </a:rPr>
              <a:t>= +1.110</a:t>
            </a:r>
            <a:r>
              <a:rPr lang="en-US" sz="2200" baseline="-25000" dirty="0" smtClean="0">
                <a:cs typeface="Arial" pitchFamily="34" charset="0"/>
              </a:rPr>
              <a:t>2</a:t>
            </a:r>
            <a:r>
              <a:rPr lang="en-US" sz="2200" dirty="0" smtClean="0">
                <a:cs typeface="Arial" pitchFamily="34" charset="0"/>
              </a:rPr>
              <a:t> x 2</a:t>
            </a:r>
            <a:r>
              <a:rPr lang="en-US" sz="2200" baseline="30000" dirty="0" smtClean="0">
                <a:cs typeface="Arial" pitchFamily="34" charset="0"/>
              </a:rPr>
              <a:t>7-7</a:t>
            </a:r>
            <a:r>
              <a:rPr lang="en-US" sz="2200" baseline="-25000" dirty="0" smtClean="0">
                <a:cs typeface="Arial" pitchFamily="34" charset="0"/>
              </a:rPr>
              <a:t>10</a:t>
            </a:r>
            <a:r>
              <a:rPr lang="en-US" sz="2200" baseline="30000" dirty="0" smtClean="0">
                <a:cs typeface="Arial" pitchFamily="34" charset="0"/>
              </a:rPr>
              <a:t> =</a:t>
            </a:r>
            <a:r>
              <a:rPr lang="en-US" sz="2200" dirty="0" smtClean="0">
                <a:cs typeface="Arial" pitchFamily="34" charset="0"/>
              </a:rPr>
              <a:t> +1.11</a:t>
            </a:r>
            <a:r>
              <a:rPr lang="en-US" sz="2200" baseline="-25000" dirty="0" smtClean="0">
                <a:cs typeface="Arial" pitchFamily="34" charset="0"/>
              </a:rPr>
              <a:t>2</a:t>
            </a:r>
            <a:r>
              <a:rPr lang="en-US" sz="2200" dirty="0" smtClean="0">
                <a:cs typeface="Arial" pitchFamily="34" charset="0"/>
              </a:rPr>
              <a:t> x 2</a:t>
            </a:r>
            <a:r>
              <a:rPr lang="en-US" sz="2200" baseline="30000" dirty="0" smtClean="0">
                <a:cs typeface="Arial" pitchFamily="34" charset="0"/>
              </a:rPr>
              <a:t>0</a:t>
            </a:r>
            <a:r>
              <a:rPr lang="en-US" sz="2200" baseline="-25000" dirty="0" smtClean="0">
                <a:cs typeface="Arial" pitchFamily="34" charset="0"/>
              </a:rPr>
              <a:t>10</a:t>
            </a:r>
            <a:endParaRPr lang="en-US" sz="2200" baseline="30000" dirty="0" smtClean="0">
              <a:cs typeface="Arial" pitchFamily="34" charset="0"/>
            </a:endParaRPr>
          </a:p>
          <a:p>
            <a:pPr marL="0" indent="0" eaLnBrk="1" hangingPunct="1">
              <a:spcBef>
                <a:spcPts val="1200"/>
              </a:spcBef>
              <a:buFont typeface="Arial" pitchFamily="34" charset="0"/>
              <a:buNone/>
            </a:pPr>
            <a:r>
              <a:rPr lang="en-US" sz="2200" i="1" u="sng" dirty="0" smtClean="0">
                <a:cs typeface="Arial" pitchFamily="34" charset="0"/>
              </a:rPr>
              <a:t>Step 2: Align the exponent</a:t>
            </a: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sz="2200" dirty="0" smtClean="0">
                <a:cs typeface="Arial" pitchFamily="34" charset="0"/>
              </a:rPr>
              <a:t>+1.11</a:t>
            </a:r>
            <a:r>
              <a:rPr lang="en-US" sz="2200" baseline="-25000" dirty="0" smtClean="0">
                <a:cs typeface="Arial" pitchFamily="34" charset="0"/>
              </a:rPr>
              <a:t>2</a:t>
            </a:r>
            <a:r>
              <a:rPr lang="en-US" sz="2200" dirty="0" smtClean="0">
                <a:cs typeface="Arial" pitchFamily="34" charset="0"/>
              </a:rPr>
              <a:t> x 2</a:t>
            </a:r>
            <a:r>
              <a:rPr lang="en-US" sz="2200" baseline="30000" dirty="0" smtClean="0">
                <a:cs typeface="Arial" pitchFamily="34" charset="0"/>
              </a:rPr>
              <a:t>0</a:t>
            </a:r>
            <a:r>
              <a:rPr lang="en-US" sz="2200" baseline="-25000" dirty="0" smtClean="0">
                <a:cs typeface="Arial" pitchFamily="34" charset="0"/>
              </a:rPr>
              <a:t>10 </a:t>
            </a:r>
            <a:r>
              <a:rPr lang="en-US" sz="2200" dirty="0" smtClean="0">
                <a:cs typeface="Arial" pitchFamily="34" charset="0"/>
                <a:sym typeface="Wingdings" pitchFamily="2" charset="2"/>
              </a:rPr>
              <a:t> 0.011</a:t>
            </a:r>
            <a:r>
              <a:rPr lang="en-US" sz="2200" baseline="-25000" dirty="0" smtClean="0">
                <a:cs typeface="Arial" pitchFamily="34" charset="0"/>
              </a:rPr>
              <a:t>2</a:t>
            </a:r>
            <a:r>
              <a:rPr lang="en-US" sz="2200" dirty="0" smtClean="0">
                <a:cs typeface="Arial" pitchFamily="34" charset="0"/>
              </a:rPr>
              <a:t> x 2</a:t>
            </a:r>
            <a:r>
              <a:rPr lang="en-US" sz="2200" baseline="30000" dirty="0" smtClean="0">
                <a:cs typeface="Arial" pitchFamily="34" charset="0"/>
              </a:rPr>
              <a:t>2</a:t>
            </a:r>
            <a:r>
              <a:rPr lang="en-US" sz="2200" baseline="-25000" dirty="0" smtClean="0">
                <a:cs typeface="Arial" pitchFamily="34" charset="0"/>
              </a:rPr>
              <a:t>10</a:t>
            </a:r>
            <a:r>
              <a:rPr lang="en-US" sz="2200" dirty="0" smtClean="0">
                <a:cs typeface="Arial" pitchFamily="34" charset="0"/>
                <a:sym typeface="Wingdings" pitchFamily="2" charset="2"/>
              </a:rPr>
              <a:t> </a:t>
            </a:r>
            <a:endParaRPr lang="en-US" sz="2200" dirty="0" smtClean="0">
              <a:cs typeface="Arial" pitchFamily="34" charset="0"/>
            </a:endParaRPr>
          </a:p>
          <a:p>
            <a:pPr marL="0" indent="0" eaLnBrk="1" hangingPunct="1">
              <a:spcBef>
                <a:spcPts val="1200"/>
              </a:spcBef>
              <a:buFont typeface="Arial" pitchFamily="34" charset="0"/>
              <a:buNone/>
            </a:pPr>
            <a:r>
              <a:rPr lang="en-US" sz="2200" i="1" u="sng" dirty="0" smtClean="0">
                <a:cs typeface="Arial" pitchFamily="34" charset="0"/>
              </a:rPr>
              <a:t>Step 3: Perform addition</a:t>
            </a: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sz="2200" dirty="0" smtClean="0">
                <a:cs typeface="Arial" pitchFamily="34" charset="0"/>
              </a:rPr>
              <a:t>1.11</a:t>
            </a:r>
            <a:r>
              <a:rPr lang="en-US" sz="2200" baseline="-25000" dirty="0" smtClean="0">
                <a:cs typeface="Arial" pitchFamily="34" charset="0"/>
              </a:rPr>
              <a:t>2</a:t>
            </a:r>
            <a:r>
              <a:rPr lang="en-US" sz="2200" dirty="0" smtClean="0">
                <a:cs typeface="Arial" pitchFamily="34" charset="0"/>
              </a:rPr>
              <a:t> x 2</a:t>
            </a:r>
            <a:r>
              <a:rPr lang="en-US" sz="2200" baseline="30000" dirty="0" smtClean="0">
                <a:cs typeface="Arial" pitchFamily="34" charset="0"/>
              </a:rPr>
              <a:t>2</a:t>
            </a:r>
            <a:r>
              <a:rPr lang="en-US" sz="2200" baseline="-25000" dirty="0" smtClean="0">
                <a:cs typeface="Arial" pitchFamily="34" charset="0"/>
              </a:rPr>
              <a:t>10</a:t>
            </a:r>
            <a:r>
              <a:rPr lang="en-US" sz="2200" dirty="0" smtClean="0">
                <a:cs typeface="Arial" pitchFamily="34" charset="0"/>
                <a:sym typeface="Wingdings" pitchFamily="2" charset="2"/>
              </a:rPr>
              <a:t> + 0.011</a:t>
            </a:r>
            <a:r>
              <a:rPr lang="en-US" sz="2200" baseline="-25000" dirty="0" smtClean="0">
                <a:cs typeface="Arial" pitchFamily="34" charset="0"/>
              </a:rPr>
              <a:t>2</a:t>
            </a:r>
            <a:r>
              <a:rPr lang="en-US" sz="2200" dirty="0" smtClean="0">
                <a:cs typeface="Arial" pitchFamily="34" charset="0"/>
              </a:rPr>
              <a:t> x 2</a:t>
            </a:r>
            <a:r>
              <a:rPr lang="en-US" sz="2200" baseline="30000" dirty="0" smtClean="0">
                <a:cs typeface="Arial" pitchFamily="34" charset="0"/>
              </a:rPr>
              <a:t>2</a:t>
            </a:r>
            <a:r>
              <a:rPr lang="en-US" sz="2200" baseline="-25000" dirty="0" smtClean="0">
                <a:cs typeface="Arial" pitchFamily="34" charset="0"/>
              </a:rPr>
              <a:t>10</a:t>
            </a:r>
            <a:r>
              <a:rPr lang="en-US" sz="2200" dirty="0" smtClean="0">
                <a:cs typeface="Arial" pitchFamily="34" charset="0"/>
                <a:sym typeface="Wingdings" pitchFamily="2" charset="2"/>
              </a:rPr>
              <a:t> = 10.001</a:t>
            </a:r>
            <a:r>
              <a:rPr lang="en-US" sz="2200" baseline="-25000" dirty="0" smtClean="0">
                <a:cs typeface="Arial" pitchFamily="34" charset="0"/>
              </a:rPr>
              <a:t>2</a:t>
            </a:r>
            <a:r>
              <a:rPr lang="en-US" sz="2200" dirty="0" smtClean="0">
                <a:cs typeface="Arial" pitchFamily="34" charset="0"/>
              </a:rPr>
              <a:t> x 2</a:t>
            </a:r>
            <a:r>
              <a:rPr lang="en-US" sz="2200" baseline="30000" dirty="0" smtClean="0">
                <a:cs typeface="Arial" pitchFamily="34" charset="0"/>
              </a:rPr>
              <a:t>2</a:t>
            </a:r>
            <a:r>
              <a:rPr lang="en-US" sz="2200" baseline="-25000" dirty="0" smtClean="0">
                <a:cs typeface="Arial" pitchFamily="34" charset="0"/>
              </a:rPr>
              <a:t>10 </a:t>
            </a:r>
            <a:r>
              <a:rPr lang="en-US" sz="2200" dirty="0" smtClean="0">
                <a:cs typeface="Arial" pitchFamily="34" charset="0"/>
                <a:sym typeface="Wingdings" pitchFamily="2" charset="2"/>
              </a:rPr>
              <a:t>= 1.0001</a:t>
            </a:r>
            <a:r>
              <a:rPr lang="en-US" sz="2200" baseline="-25000" dirty="0" smtClean="0">
                <a:cs typeface="Arial" pitchFamily="34" charset="0"/>
              </a:rPr>
              <a:t>2</a:t>
            </a:r>
            <a:r>
              <a:rPr lang="en-US" sz="2200" dirty="0" smtClean="0">
                <a:cs typeface="Arial" pitchFamily="34" charset="0"/>
              </a:rPr>
              <a:t> x 2</a:t>
            </a:r>
            <a:r>
              <a:rPr lang="en-US" sz="2200" baseline="30000" dirty="0" smtClean="0">
                <a:cs typeface="Arial" pitchFamily="34" charset="0"/>
              </a:rPr>
              <a:t>3</a:t>
            </a:r>
            <a:r>
              <a:rPr lang="en-US" sz="2200" baseline="-25000" dirty="0" smtClean="0">
                <a:cs typeface="Arial" pitchFamily="34" charset="0"/>
              </a:rPr>
              <a:t>10 </a:t>
            </a:r>
            <a:endParaRPr lang="en-US" sz="2200" dirty="0" smtClean="0">
              <a:cs typeface="Arial" pitchFamily="34" charset="0"/>
              <a:sym typeface="Wingdings" pitchFamily="2" charset="2"/>
            </a:endParaRPr>
          </a:p>
          <a:p>
            <a:pPr marL="0" indent="0" eaLnBrk="1" hangingPunct="1">
              <a:spcBef>
                <a:spcPts val="1200"/>
              </a:spcBef>
              <a:buFont typeface="Arial" pitchFamily="34" charset="0"/>
              <a:buNone/>
            </a:pPr>
            <a:r>
              <a:rPr lang="en-US" sz="2200" i="1" u="sng" dirty="0" smtClean="0">
                <a:cs typeface="Arial" pitchFamily="34" charset="0"/>
              </a:rPr>
              <a:t>Step 4: Convert to IEEE FP </a:t>
            </a: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sz="2200" dirty="0" smtClean="0">
                <a:cs typeface="Arial" pitchFamily="34" charset="0"/>
                <a:sym typeface="Wingdings" pitchFamily="2" charset="2"/>
              </a:rPr>
              <a:t>Exponent (Excess 7) = 3 + 7 = 10 = 1010</a:t>
            </a: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sz="2200" dirty="0" smtClean="0">
                <a:cs typeface="Arial" pitchFamily="34" charset="0"/>
                <a:sym typeface="Wingdings" pitchFamily="2" charset="2"/>
              </a:rPr>
              <a:t>Mantissa = 000</a:t>
            </a: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sz="2200" dirty="0" smtClean="0">
                <a:cs typeface="Arial" pitchFamily="34" charset="0"/>
                <a:sym typeface="Wingdings" pitchFamily="2" charset="2"/>
              </a:rPr>
              <a:t>Sign = 0</a:t>
            </a: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endParaRPr lang="en-US" sz="2200" dirty="0" smtClean="0">
              <a:cs typeface="Arial" pitchFamily="34" charset="0"/>
              <a:sym typeface="Wingdings" pitchFamily="2" charset="2"/>
            </a:endParaRP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sz="2200" dirty="0" smtClean="0"/>
              <a:t>(0 1001 110)</a:t>
            </a:r>
            <a:r>
              <a:rPr lang="en-US" sz="2200" baseline="-25000" dirty="0" smtClean="0"/>
              <a:t>FP</a:t>
            </a:r>
            <a:r>
              <a:rPr lang="en-US" sz="2200" dirty="0" smtClean="0"/>
              <a:t> + ( 0 0111 110)</a:t>
            </a:r>
            <a:r>
              <a:rPr lang="en-US" sz="2200" baseline="-25000" dirty="0" smtClean="0"/>
              <a:t>FP</a:t>
            </a:r>
            <a:r>
              <a:rPr lang="en-US" sz="2200" dirty="0" smtClean="0"/>
              <a:t> = ( </a:t>
            </a:r>
            <a:r>
              <a:rPr lang="en-US" sz="2200" dirty="0" smtClean="0">
                <a:cs typeface="Arial" pitchFamily="34" charset="0"/>
                <a:sym typeface="Wingdings" pitchFamily="2" charset="2"/>
              </a:rPr>
              <a:t>0 1010 000</a:t>
            </a:r>
            <a:r>
              <a:rPr lang="en-US" sz="2200" dirty="0" smtClean="0"/>
              <a:t>)</a:t>
            </a:r>
            <a:r>
              <a:rPr lang="en-US" sz="2200" baseline="-25000" dirty="0" smtClean="0"/>
              <a:t>FP</a:t>
            </a:r>
            <a:endParaRPr lang="en-US" sz="2200" dirty="0" smtClean="0">
              <a:cs typeface="Arial" pitchFamily="34" charset="0"/>
              <a:sym typeface="Wingdings" pitchFamily="2" charset="2"/>
            </a:endParaRP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endParaRPr lang="en-US" sz="2400" dirty="0" smtClean="0">
              <a:cs typeface="Arial" pitchFamily="34" charset="0"/>
            </a:endParaRPr>
          </a:p>
          <a:p>
            <a:pPr marL="0" indent="0" eaLnBrk="1" hangingPunct="1">
              <a:spcBef>
                <a:spcPts val="1200"/>
              </a:spcBef>
              <a:buFont typeface="Arial" pitchFamily="34" charset="0"/>
              <a:buNone/>
            </a:pPr>
            <a:endParaRPr lang="en-US" sz="2400" i="1" dirty="0" smtClean="0">
              <a:cs typeface="Arial" pitchFamily="34" charset="0"/>
            </a:endParaRP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endParaRPr lang="en-US" sz="2400" baseline="30000" dirty="0" smtClean="0">
              <a:cs typeface="Arial" pitchFamily="34" charset="0"/>
            </a:endParaRPr>
          </a:p>
          <a:p>
            <a:pPr marL="0" indent="0" eaLnBrk="1" hangingPunct="1">
              <a:spcBef>
                <a:spcPts val="1200"/>
              </a:spcBef>
              <a:buFont typeface="Arial" pitchFamily="34" charset="0"/>
              <a:buNone/>
            </a:pPr>
            <a:endParaRPr lang="en-US" sz="2400" dirty="0" smtClean="0"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Addition and Subtraction of Floating Points</a:t>
            </a:r>
            <a:endParaRPr lang="en-US" b="1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0AE000A-0AC2-4C19-B7A7-C7CF497E9EC1}" type="slidenum">
              <a:rPr lang="en-US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32</a:t>
            </a:fld>
            <a:r>
              <a:rPr lang="en-US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1318656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idx="1"/>
          </p:nvPr>
        </p:nvSpPr>
        <p:spPr>
          <a:xfrm>
            <a:off x="409575" y="990600"/>
            <a:ext cx="8229600" cy="381000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buFont typeface="Arial" pitchFamily="34" charset="0"/>
              <a:buNone/>
            </a:pPr>
            <a:r>
              <a:rPr lang="en-US" sz="2400" b="1" i="1" smtClean="0"/>
              <a:t>Subtraction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Addition and Subtraction of Floating Points</a:t>
            </a:r>
            <a:endParaRPr lang="en-US" b="1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E5B6EEE-D91E-4F7B-AE90-96398FED9BF9}" type="slidenum">
              <a:rPr lang="en-US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33</a:t>
            </a:fld>
            <a:r>
              <a:rPr lang="en-US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`</a:t>
            </a:r>
          </a:p>
        </p:txBody>
      </p:sp>
      <p:sp>
        <p:nvSpPr>
          <p:cNvPr id="87046" name="Rectangle 2"/>
          <p:cNvSpPr>
            <a:spLocks noChangeArrowheads="1"/>
          </p:cNvSpPr>
          <p:nvPr/>
        </p:nvSpPr>
        <p:spPr bwMode="auto">
          <a:xfrm>
            <a:off x="1587500" y="1944688"/>
            <a:ext cx="57912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i="1" u="sng"/>
              <a:t>Borrow:</a:t>
            </a:r>
          </a:p>
          <a:p>
            <a:r>
              <a:rPr lang="en-US" sz="2400"/>
              <a:t>		</a:t>
            </a:r>
            <a:endParaRPr lang="en-US" sz="2400" baseline="-25000"/>
          </a:p>
          <a:p>
            <a:r>
              <a:rPr lang="en-US" sz="2400"/>
              <a:t>		1  .  1   1    0</a:t>
            </a:r>
            <a:r>
              <a:rPr lang="en-US" sz="2400" baseline="-25000"/>
              <a:t>2 </a:t>
            </a:r>
            <a:r>
              <a:rPr lang="en-US" sz="2400"/>
              <a:t>    x    2</a:t>
            </a:r>
            <a:r>
              <a:rPr lang="en-US" sz="2400" baseline="30000"/>
              <a:t>2</a:t>
            </a:r>
            <a:r>
              <a:rPr lang="en-US" sz="2400" baseline="-25000"/>
              <a:t>10</a:t>
            </a:r>
            <a:r>
              <a:rPr lang="en-US" sz="2400">
                <a:sym typeface="Wingdings" pitchFamily="2" charset="2"/>
              </a:rPr>
              <a:t> </a:t>
            </a:r>
          </a:p>
          <a:p>
            <a:r>
              <a:rPr lang="en-US" sz="2400">
                <a:sym typeface="Wingdings" pitchFamily="2" charset="2"/>
              </a:rPr>
              <a:t>	      - 	0  .  0   1    1</a:t>
            </a:r>
            <a:r>
              <a:rPr lang="en-US" sz="2400" baseline="-25000"/>
              <a:t>2</a:t>
            </a:r>
            <a:r>
              <a:rPr lang="en-US" sz="2400"/>
              <a:t>     x    2</a:t>
            </a:r>
            <a:r>
              <a:rPr lang="en-US" sz="2400" baseline="30000"/>
              <a:t>2</a:t>
            </a:r>
            <a:r>
              <a:rPr lang="en-US" sz="2400" baseline="-25000"/>
              <a:t>10</a:t>
            </a:r>
          </a:p>
          <a:p>
            <a:endParaRPr lang="en-US" sz="2400">
              <a:sym typeface="Wingdings" pitchFamily="2" charset="2"/>
            </a:endParaRPr>
          </a:p>
          <a:p>
            <a:endParaRPr lang="en-US" sz="2400"/>
          </a:p>
          <a:p>
            <a:pPr>
              <a:spcBef>
                <a:spcPts val="1200"/>
              </a:spcBef>
              <a:buFont typeface="Arial" pitchFamily="34" charset="0"/>
              <a:buNone/>
            </a:pPr>
            <a:endParaRPr lang="en-US" sz="2400" i="1"/>
          </a:p>
          <a:p>
            <a:endParaRPr lang="en-US" sz="2400" baseline="30000"/>
          </a:p>
          <a:p>
            <a:pPr>
              <a:spcBef>
                <a:spcPts val="1200"/>
              </a:spcBef>
              <a:buFont typeface="Arial" pitchFamily="34" charset="0"/>
              <a:buNone/>
            </a:pPr>
            <a:endParaRPr lang="en-US" sz="240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295775" y="2713038"/>
            <a:ext cx="304800" cy="304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49500" y="3492500"/>
            <a:ext cx="518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38400" y="3986213"/>
            <a:ext cx="518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652963" y="3524250"/>
            <a:ext cx="4905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1</a:t>
            </a:r>
            <a:r>
              <a:rPr lang="en-US" sz="2400" baseline="-25000"/>
              <a:t> 2</a:t>
            </a:r>
            <a:endParaRPr lang="en-US" sz="2400"/>
          </a:p>
        </p:txBody>
      </p:sp>
      <p:sp>
        <p:nvSpPr>
          <p:cNvPr id="87051" name="Rectangle 13"/>
          <p:cNvSpPr>
            <a:spLocks noChangeArrowheads="1"/>
          </p:cNvSpPr>
          <p:nvPr/>
        </p:nvSpPr>
        <p:spPr bwMode="auto">
          <a:xfrm>
            <a:off x="5346700" y="3516313"/>
            <a:ext cx="1130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x     2</a:t>
            </a:r>
            <a:r>
              <a:rPr lang="en-US" sz="2400" baseline="30000"/>
              <a:t>2</a:t>
            </a:r>
            <a:r>
              <a:rPr lang="en-US" sz="2400" baseline="-25000"/>
              <a:t>10</a:t>
            </a:r>
          </a:p>
          <a:p>
            <a:endParaRPr lang="en-US" sz="2400" baseline="-2500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965575" y="2705100"/>
            <a:ext cx="304800" cy="304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886200" y="1885950"/>
            <a:ext cx="8937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    2</a:t>
            </a:r>
            <a:r>
              <a:rPr lang="en-US" sz="2400" baseline="-25000"/>
              <a:t>10</a:t>
            </a:r>
          </a:p>
          <a:p>
            <a:r>
              <a:rPr lang="en-US" sz="2400"/>
              <a:t>0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270375" y="1882775"/>
            <a:ext cx="10302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      2</a:t>
            </a:r>
            <a:r>
              <a:rPr lang="en-US" sz="2400" baseline="-25000"/>
              <a:t>10</a:t>
            </a:r>
          </a:p>
          <a:p>
            <a:r>
              <a:rPr lang="en-US" sz="2400"/>
              <a:t>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164013" y="35163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1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349500" y="2667000"/>
            <a:ext cx="5181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151188" y="3533775"/>
            <a:ext cx="847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1  .  0</a:t>
            </a:r>
          </a:p>
        </p:txBody>
      </p:sp>
      <p:sp>
        <p:nvSpPr>
          <p:cNvPr id="87058" name="Rectangle 10"/>
          <p:cNvSpPr>
            <a:spLocks noChangeArrowheads="1"/>
          </p:cNvSpPr>
          <p:nvPr/>
        </p:nvSpPr>
        <p:spPr bwMode="auto">
          <a:xfrm>
            <a:off x="1587500" y="4264025"/>
            <a:ext cx="6605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1.11</a:t>
            </a:r>
            <a:r>
              <a:rPr lang="en-US" baseline="-25000"/>
              <a:t>2</a:t>
            </a:r>
            <a:r>
              <a:rPr lang="en-US"/>
              <a:t> x 2</a:t>
            </a:r>
            <a:r>
              <a:rPr lang="en-US" baseline="30000"/>
              <a:t>2</a:t>
            </a:r>
            <a:r>
              <a:rPr lang="en-US" baseline="-25000"/>
              <a:t>10</a:t>
            </a:r>
            <a:r>
              <a:rPr lang="en-US">
                <a:sym typeface="Wingdings" pitchFamily="2" charset="2"/>
              </a:rPr>
              <a:t> - 0.011</a:t>
            </a:r>
            <a:r>
              <a:rPr lang="en-US" baseline="-25000"/>
              <a:t>2</a:t>
            </a:r>
            <a:r>
              <a:rPr lang="en-US"/>
              <a:t> x 2</a:t>
            </a:r>
            <a:r>
              <a:rPr lang="en-US" baseline="30000"/>
              <a:t>2</a:t>
            </a:r>
            <a:r>
              <a:rPr lang="en-US" baseline="-25000"/>
              <a:t>10</a:t>
            </a:r>
            <a:r>
              <a:rPr lang="en-US">
                <a:sym typeface="Wingdings" pitchFamily="2" charset="2"/>
              </a:rPr>
              <a:t> = 1.011</a:t>
            </a:r>
            <a:r>
              <a:rPr lang="en-US" baseline="-25000"/>
              <a:t>2</a:t>
            </a:r>
            <a:r>
              <a:rPr lang="en-US"/>
              <a:t> x 2</a:t>
            </a:r>
            <a:r>
              <a:rPr lang="en-US" baseline="30000"/>
              <a:t>2</a:t>
            </a:r>
            <a:r>
              <a:rPr lang="en-US" baseline="-25000"/>
              <a:t>10</a:t>
            </a:r>
            <a:endParaRPr lang="en-US">
              <a:sym typeface="Wingdings" pitchFamily="2" charset="2"/>
            </a:endParaRPr>
          </a:p>
        </p:txBody>
      </p:sp>
      <p:sp>
        <p:nvSpPr>
          <p:cNvPr id="87059" name="Rectangle 20"/>
          <p:cNvSpPr>
            <a:spLocks noChangeArrowheads="1"/>
          </p:cNvSpPr>
          <p:nvPr/>
        </p:nvSpPr>
        <p:spPr bwMode="auto">
          <a:xfrm>
            <a:off x="533400" y="1447800"/>
            <a:ext cx="2811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buFont typeface="Arial" pitchFamily="34" charset="0"/>
              <a:buNone/>
            </a:pPr>
            <a:r>
              <a:rPr lang="en-US" i="1" u="sng"/>
              <a:t>Step 3: Perform subtraction</a:t>
            </a:r>
          </a:p>
        </p:txBody>
      </p:sp>
      <p:sp>
        <p:nvSpPr>
          <p:cNvPr id="87060" name="Rectangle 22"/>
          <p:cNvSpPr>
            <a:spLocks noChangeArrowheads="1"/>
          </p:cNvSpPr>
          <p:nvPr/>
        </p:nvSpPr>
        <p:spPr bwMode="auto">
          <a:xfrm>
            <a:off x="533400" y="4876800"/>
            <a:ext cx="46894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buFont typeface="Arial" pitchFamily="34" charset="0"/>
              <a:buNone/>
            </a:pPr>
            <a:r>
              <a:rPr lang="en-US" i="1" u="sng"/>
              <a:t>Step 4: Convert back to FP IEEE format</a:t>
            </a:r>
          </a:p>
          <a:p>
            <a:r>
              <a:rPr lang="en-US">
                <a:sym typeface="Wingdings" pitchFamily="2" charset="2"/>
              </a:rPr>
              <a:t>Exponent (Excess 7) = 2 + 7 = 9= 1001</a:t>
            </a:r>
          </a:p>
          <a:p>
            <a:r>
              <a:rPr lang="en-US">
                <a:sym typeface="Wingdings" pitchFamily="2" charset="2"/>
              </a:rPr>
              <a:t>Mantisa = 011</a:t>
            </a:r>
          </a:p>
          <a:p>
            <a:r>
              <a:rPr lang="en-US">
                <a:sym typeface="Wingdings" pitchFamily="2" charset="2"/>
              </a:rPr>
              <a:t>Sign = 0</a:t>
            </a:r>
          </a:p>
          <a:p>
            <a:endParaRPr lang="en-US">
              <a:sym typeface="Wingdings" pitchFamily="2" charset="2"/>
            </a:endParaRPr>
          </a:p>
          <a:p>
            <a:r>
              <a:rPr lang="en-US"/>
              <a:t>(0 1001 110)</a:t>
            </a:r>
            <a:r>
              <a:rPr lang="en-US" baseline="-25000"/>
              <a:t>FP</a:t>
            </a:r>
            <a:r>
              <a:rPr lang="en-US"/>
              <a:t> - ( 0 0111 110)</a:t>
            </a:r>
            <a:r>
              <a:rPr lang="en-US" baseline="-25000"/>
              <a:t>FP</a:t>
            </a:r>
            <a:r>
              <a:rPr lang="en-US"/>
              <a:t> = ( </a:t>
            </a:r>
            <a:r>
              <a:rPr lang="en-US">
                <a:sym typeface="Wingdings" pitchFamily="2" charset="2"/>
              </a:rPr>
              <a:t>0 1001 011</a:t>
            </a:r>
            <a:r>
              <a:rPr lang="en-US"/>
              <a:t>)</a:t>
            </a:r>
            <a:r>
              <a:rPr lang="en-US" baseline="-25000"/>
              <a:t>FP</a:t>
            </a:r>
            <a:endParaRPr lang="en-US" i="1" u="sng"/>
          </a:p>
        </p:txBody>
      </p:sp>
    </p:spTree>
    <p:extLst>
      <p:ext uri="{BB962C8B-B14F-4D97-AF65-F5344CB8AC3E}">
        <p14:creationId xmlns:p14="http://schemas.microsoft.com/office/powerpoint/2010/main" val="7407683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18" grpId="0"/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14600"/>
            <a:ext cx="9144000" cy="1447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4000" dirty="0" smtClean="0">
                <a:solidFill>
                  <a:srgbClr val="10253F"/>
                </a:solidFill>
              </a:rPr>
              <a:t>CODES</a:t>
            </a:r>
            <a:endParaRPr lang="en-US" altLang="zh-TW" dirty="0" smtClean="0">
              <a:solidFill>
                <a:srgbClr val="10253F"/>
              </a:solidFill>
            </a:endParaRPr>
          </a:p>
        </p:txBody>
      </p:sp>
      <p:sp>
        <p:nvSpPr>
          <p:cNvPr id="4099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fld id="{FA3EED84-5504-427E-94BF-83D621998EDD}" type="slidenum">
              <a:rPr lang="en-US" smtClean="0">
                <a:solidFill>
                  <a:srgbClr val="898989"/>
                </a:solidFill>
              </a:rPr>
              <a:pPr eaLnBrk="1" hangingPunct="1"/>
              <a:t>34</a:t>
            </a:fld>
            <a:endParaRPr lang="en-US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88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fld id="{8D7F2C8D-13C1-4253-BE74-AB9B262C9C6E}" type="slidenum">
              <a:rPr lang="en-US">
                <a:solidFill>
                  <a:srgbClr val="898989"/>
                </a:solidFill>
              </a:rPr>
              <a:pPr eaLnBrk="1" hangingPunct="1"/>
              <a:t>35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28575"/>
            <a:ext cx="8382000" cy="1143000"/>
          </a:xfrm>
        </p:spPr>
        <p:txBody>
          <a:bodyPr/>
          <a:lstStyle/>
          <a:p>
            <a:pPr eaLnBrk="1" hangingPunct="1"/>
            <a:r>
              <a:rPr lang="en-GB" b="1" dirty="0" smtClean="0"/>
              <a:t>Codes</a:t>
            </a:r>
            <a:endParaRPr lang="en-GB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031163" cy="3713163"/>
          </a:xfrm>
        </p:spPr>
        <p:txBody>
          <a:bodyPr/>
          <a:lstStyle/>
          <a:p>
            <a:pPr eaLnBrk="1" hangingPunct="1">
              <a:spcAft>
                <a:spcPct val="20000"/>
              </a:spcAft>
              <a:buSzPct val="120000"/>
              <a:buFont typeface="Wingdings" pitchFamily="2" charset="2"/>
              <a:buChar char="§"/>
            </a:pPr>
            <a:r>
              <a:rPr lang="en-GB" sz="2500" smtClean="0"/>
              <a:t>Decimal numbers are more natural to humans.  Binary numbers are natural to computers.  Quite expensive to convert between the two.</a:t>
            </a:r>
          </a:p>
          <a:p>
            <a:pPr eaLnBrk="1" hangingPunct="1">
              <a:spcAft>
                <a:spcPct val="20000"/>
              </a:spcAft>
              <a:buSzPct val="120000"/>
              <a:buFont typeface="Wingdings" pitchFamily="2" charset="2"/>
              <a:buChar char="§"/>
            </a:pPr>
            <a:r>
              <a:rPr lang="en-GB" sz="2500" smtClean="0"/>
              <a:t>If little calculation is involved, we can use some </a:t>
            </a:r>
            <a:r>
              <a:rPr lang="en-GB" sz="2500" i="1" smtClean="0">
                <a:solidFill>
                  <a:srgbClr val="0000FF"/>
                </a:solidFill>
              </a:rPr>
              <a:t>coding schemes</a:t>
            </a:r>
            <a:r>
              <a:rPr lang="en-GB" sz="2500" smtClean="0"/>
              <a:t> for decimal numbers:</a:t>
            </a:r>
          </a:p>
          <a:p>
            <a:pPr lvl="1" eaLnBrk="1" hangingPunct="1">
              <a:spcAft>
                <a:spcPct val="20000"/>
              </a:spcAft>
              <a:buSzPct val="120000"/>
              <a:buFont typeface="Wingdings" pitchFamily="2" charset="2"/>
              <a:buChar char="§"/>
            </a:pPr>
            <a:r>
              <a:rPr lang="en-GB" sz="2500" smtClean="0"/>
              <a:t>BCD</a:t>
            </a:r>
          </a:p>
          <a:p>
            <a:pPr lvl="1" eaLnBrk="1" hangingPunct="1">
              <a:spcAft>
                <a:spcPct val="20000"/>
              </a:spcAft>
              <a:buSzPct val="120000"/>
              <a:buFont typeface="Wingdings" pitchFamily="2" charset="2"/>
              <a:buChar char="§"/>
            </a:pPr>
            <a:r>
              <a:rPr lang="en-GB" sz="2500" smtClean="0"/>
              <a:t>Gray Code</a:t>
            </a:r>
          </a:p>
          <a:p>
            <a:pPr lvl="1" eaLnBrk="1" hangingPunct="1">
              <a:spcAft>
                <a:spcPct val="20000"/>
              </a:spcAft>
              <a:buSzPct val="120000"/>
              <a:buFont typeface="Wingdings" pitchFamily="2" charset="2"/>
              <a:buChar char="§"/>
            </a:pPr>
            <a:r>
              <a:rPr lang="en-GB" sz="2500" smtClean="0"/>
              <a:t>Self-Complementing Codes (Excess 3, 84-2-1, 2*421)</a:t>
            </a:r>
          </a:p>
          <a:p>
            <a:pPr lvl="1" eaLnBrk="1" hangingPunct="1">
              <a:spcAft>
                <a:spcPct val="20000"/>
              </a:spcAft>
              <a:buSzPct val="120000"/>
              <a:buFont typeface="Wingdings" pitchFamily="2" charset="2"/>
              <a:buChar char="§"/>
            </a:pPr>
            <a:r>
              <a:rPr lang="en-GB" sz="2500" smtClean="0"/>
              <a:t>Error-detection Codes (Bi-quinary, Parity)</a:t>
            </a:r>
          </a:p>
          <a:p>
            <a:pPr eaLnBrk="1" hangingPunct="1">
              <a:spcAft>
                <a:spcPct val="20000"/>
              </a:spcAft>
              <a:buSzPct val="120000"/>
              <a:buFont typeface="Wingdings" pitchFamily="2" charset="2"/>
              <a:buChar char="§"/>
            </a:pPr>
            <a:r>
              <a:rPr lang="en-GB" sz="2500" smtClean="0"/>
              <a:t>To represent a text, we can use</a:t>
            </a:r>
          </a:p>
          <a:p>
            <a:pPr lvl="1" eaLnBrk="1" hangingPunct="1">
              <a:spcAft>
                <a:spcPct val="20000"/>
              </a:spcAft>
              <a:buSzPct val="120000"/>
              <a:buFont typeface="Wingdings" pitchFamily="2" charset="2"/>
              <a:buChar char="§"/>
            </a:pPr>
            <a:r>
              <a:rPr lang="en-GB" sz="2500" smtClean="0"/>
              <a:t>ASCII</a:t>
            </a:r>
          </a:p>
          <a:p>
            <a:pPr lvl="1" eaLnBrk="1" hangingPunct="1">
              <a:spcAft>
                <a:spcPct val="20000"/>
              </a:spcAft>
              <a:buSzPct val="120000"/>
              <a:buFont typeface="Arial" pitchFamily="34" charset="0"/>
              <a:buNone/>
            </a:pPr>
            <a:endParaRPr lang="en-GB" sz="2500" smtClean="0"/>
          </a:p>
        </p:txBody>
      </p:sp>
    </p:spTree>
    <p:extLst>
      <p:ext uri="{BB962C8B-B14F-4D97-AF65-F5344CB8AC3E}">
        <p14:creationId xmlns:p14="http://schemas.microsoft.com/office/powerpoint/2010/main" val="40414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fld id="{175E0FCC-2221-433B-B078-DED8A3F57272}" type="slidenum">
              <a:rPr lang="en-US">
                <a:solidFill>
                  <a:srgbClr val="898989"/>
                </a:solidFill>
              </a:rPr>
              <a:pPr eaLnBrk="1" hangingPunct="1"/>
              <a:t>36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28575"/>
            <a:ext cx="8382000" cy="1143000"/>
          </a:xfrm>
        </p:spPr>
        <p:txBody>
          <a:bodyPr/>
          <a:lstStyle/>
          <a:p>
            <a:pPr eaLnBrk="1" hangingPunct="1"/>
            <a:r>
              <a:rPr lang="en-GB" b="1" dirty="0" smtClean="0"/>
              <a:t>Binary Coded Decimal (BCD)</a:t>
            </a:r>
            <a:endParaRPr lang="en-GB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031163" cy="3713163"/>
          </a:xfrm>
        </p:spPr>
        <p:txBody>
          <a:bodyPr/>
          <a:lstStyle/>
          <a:p>
            <a:pPr eaLnBrk="1" hangingPunct="1">
              <a:spcAft>
                <a:spcPct val="20000"/>
              </a:spcAft>
              <a:buSzPct val="120000"/>
              <a:buFont typeface="Wingdings" pitchFamily="2" charset="2"/>
              <a:buChar char="§"/>
              <a:defRPr/>
            </a:pPr>
            <a:r>
              <a:rPr lang="en-GB" sz="2800" dirty="0" smtClean="0"/>
              <a:t>One such scheme is </a:t>
            </a:r>
            <a:r>
              <a:rPr lang="en-GB" sz="2800" dirty="0" smtClean="0">
                <a:solidFill>
                  <a:srgbClr val="0000FF"/>
                </a:solidFill>
              </a:rPr>
              <a:t>BCD</a:t>
            </a:r>
            <a:r>
              <a:rPr lang="en-GB" sz="2800" dirty="0" smtClean="0"/>
              <a:t>, also known as the </a:t>
            </a:r>
            <a:r>
              <a:rPr lang="en-GB" sz="2800" i="1" dirty="0" smtClean="0">
                <a:solidFill>
                  <a:srgbClr val="0000FF"/>
                </a:solidFill>
              </a:rPr>
              <a:t>8421</a:t>
            </a:r>
            <a:r>
              <a:rPr lang="en-GB" sz="2800" dirty="0" smtClean="0"/>
              <a:t> code.</a:t>
            </a:r>
          </a:p>
          <a:p>
            <a:pPr eaLnBrk="1" hangingPunct="1">
              <a:spcAft>
                <a:spcPct val="20000"/>
              </a:spcAft>
              <a:buSzPct val="120000"/>
              <a:buFont typeface="Wingdings" pitchFamily="2" charset="2"/>
              <a:buChar char="§"/>
              <a:defRPr/>
            </a:pPr>
            <a:r>
              <a:rPr lang="en-GB" sz="2800" dirty="0" smtClean="0"/>
              <a:t>Represent each decimal digit as a </a:t>
            </a:r>
            <a:r>
              <a:rPr lang="en-GB" sz="2800" dirty="0" smtClean="0">
                <a:solidFill>
                  <a:srgbClr val="0000FF"/>
                </a:solidFill>
              </a:rPr>
              <a:t>4-bit </a:t>
            </a:r>
            <a:r>
              <a:rPr lang="en-GB" sz="2800" i="1" u="sng" dirty="0" smtClean="0">
                <a:solidFill>
                  <a:srgbClr val="0000FF"/>
                </a:solidFill>
              </a:rPr>
              <a:t>binary code</a:t>
            </a:r>
            <a:r>
              <a:rPr lang="en-GB" sz="2800" dirty="0" smtClean="0"/>
              <a:t>.</a:t>
            </a:r>
          </a:p>
          <a:p>
            <a:pPr eaLnBrk="1" hangingPunct="1">
              <a:spcAft>
                <a:spcPct val="20000"/>
              </a:spcAft>
              <a:buSzPct val="120000"/>
              <a:buFont typeface="Wingdings" pitchFamily="2" charset="2"/>
              <a:buChar char="§"/>
              <a:defRPr/>
            </a:pPr>
            <a:r>
              <a:rPr lang="en-GB" sz="2800" dirty="0" smtClean="0"/>
              <a:t>A decimal of N digits will generate a 4×N bit BCD code.</a:t>
            </a:r>
          </a:p>
          <a:p>
            <a:pPr eaLnBrk="1" hangingPunct="1">
              <a:spcAft>
                <a:spcPct val="20000"/>
              </a:spcAft>
              <a:buSzPct val="120000"/>
              <a:buFont typeface="Wingdings" pitchFamily="2" charset="2"/>
              <a:buChar char="§"/>
              <a:defRPr/>
            </a:pPr>
            <a:r>
              <a:rPr lang="en-GB" sz="2800" dirty="0" smtClean="0"/>
              <a:t>Example:</a:t>
            </a:r>
          </a:p>
          <a:p>
            <a:pPr marL="0" indent="0" eaLnBrk="1" hangingPunct="1">
              <a:spcAft>
                <a:spcPct val="20000"/>
              </a:spcAft>
              <a:buSzPct val="120000"/>
              <a:buFont typeface="Arial" pitchFamily="34" charset="0"/>
              <a:buNone/>
              <a:defRPr/>
            </a:pPr>
            <a:r>
              <a:rPr lang="en-GB" sz="2800" dirty="0"/>
              <a:t>	</a:t>
            </a:r>
            <a:r>
              <a:rPr lang="en-GB" sz="2800" dirty="0" smtClean="0"/>
              <a:t>1    2   4</a:t>
            </a:r>
            <a:r>
              <a:rPr lang="en-GB" sz="2800" baseline="-25000" dirty="0" smtClean="0"/>
              <a:t>10 </a:t>
            </a:r>
            <a:r>
              <a:rPr lang="en-GB" sz="2800" dirty="0" smtClean="0"/>
              <a:t>= 1111100</a:t>
            </a:r>
            <a:r>
              <a:rPr lang="en-GB" sz="2800" baseline="-25000" dirty="0" smtClean="0"/>
              <a:t>2</a:t>
            </a:r>
            <a:r>
              <a:rPr lang="en-GB" sz="2800" dirty="0" smtClean="0"/>
              <a:t> </a:t>
            </a:r>
            <a:r>
              <a:rPr lang="en-GB" sz="2800" baseline="-25000" dirty="0" smtClean="0"/>
              <a:t>	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12813" y="5608638"/>
            <a:ext cx="9159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Aft>
                <a:spcPct val="20000"/>
              </a:spcAft>
              <a:buSzPct val="120000"/>
            </a:pPr>
            <a:r>
              <a:rPr lang="en-GB" sz="2800"/>
              <a:t>0001</a:t>
            </a:r>
            <a:endParaRPr lang="en-GB" sz="2800" baseline="-2500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371600" y="5029200"/>
            <a:ext cx="152400" cy="579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057400" y="5029200"/>
            <a:ext cx="323850" cy="579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381250" y="5029200"/>
            <a:ext cx="666750" cy="579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979613" y="5607050"/>
            <a:ext cx="9159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Aft>
                <a:spcPct val="20000"/>
              </a:spcAft>
              <a:buSzPct val="120000"/>
            </a:pPr>
            <a:r>
              <a:rPr lang="en-GB" sz="2800"/>
              <a:t>0010</a:t>
            </a:r>
            <a:endParaRPr lang="en-GB" sz="2800" baseline="-250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940050" y="5603875"/>
            <a:ext cx="1349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Aft>
                <a:spcPct val="20000"/>
              </a:spcAft>
              <a:buSzPct val="120000"/>
            </a:pPr>
            <a:r>
              <a:rPr lang="en-GB" sz="2800"/>
              <a:t>0100 </a:t>
            </a:r>
            <a:r>
              <a:rPr lang="en-GB" sz="2800" baseline="-25000"/>
              <a:t>bcd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82613" y="5684838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/>
              <a:t>=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2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9" grpId="0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fld id="{E7FA08E0-F8FA-4FB1-88CC-64153B845A72}" type="slidenum">
              <a:rPr lang="en-US">
                <a:solidFill>
                  <a:srgbClr val="898989"/>
                </a:solidFill>
              </a:rPr>
              <a:pPr eaLnBrk="1" hangingPunct="1"/>
              <a:t>37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2895600"/>
            <a:ext cx="7924800" cy="3124200"/>
          </a:xfrm>
        </p:spPr>
        <p:txBody>
          <a:bodyPr/>
          <a:lstStyle/>
          <a:p>
            <a:pPr eaLnBrk="1" hangingPunct="1">
              <a:spcAft>
                <a:spcPct val="20000"/>
              </a:spcAft>
              <a:buSzPct val="120000"/>
              <a:buFont typeface="Wingdings" pitchFamily="2" charset="2"/>
              <a:buChar char="§"/>
            </a:pPr>
            <a:r>
              <a:rPr lang="en-GB" sz="2400" smtClean="0"/>
              <a:t>BCD is </a:t>
            </a:r>
            <a:r>
              <a:rPr lang="en-GB" sz="2400" smtClean="0">
                <a:solidFill>
                  <a:srgbClr val="CC0000"/>
                </a:solidFill>
              </a:rPr>
              <a:t>not equivalent</a:t>
            </a:r>
            <a:r>
              <a:rPr lang="en-GB" sz="2400" smtClean="0"/>
              <a:t> to binary.</a:t>
            </a:r>
            <a:endParaRPr lang="en-GB" sz="2400" baseline="-25000" smtClean="0"/>
          </a:p>
          <a:p>
            <a:pPr eaLnBrk="1" hangingPunct="1">
              <a:buFontTx/>
              <a:buNone/>
            </a:pPr>
            <a:r>
              <a:rPr lang="en-GB" sz="2400" smtClean="0"/>
              <a:t>		Example:</a:t>
            </a:r>
            <a:r>
              <a:rPr lang="en-GB" sz="2400" baseline="-25000" smtClean="0"/>
              <a:t> </a:t>
            </a:r>
            <a:r>
              <a:rPr lang="en-GB" sz="2400" smtClean="0"/>
              <a:t>(234)</a:t>
            </a:r>
            <a:r>
              <a:rPr lang="en-GB" sz="2400" baseline="-25000" smtClean="0"/>
              <a:t>10 </a:t>
            </a:r>
            <a:r>
              <a:rPr lang="en-GB" sz="2400" smtClean="0"/>
              <a:t>= (11101010)</a:t>
            </a:r>
            <a:r>
              <a:rPr lang="en-GB" sz="2400" baseline="-25000" smtClean="0"/>
              <a:t>2</a:t>
            </a:r>
            <a:endParaRPr lang="en-GB" sz="2800" baseline="-25000" smtClean="0"/>
          </a:p>
          <a:p>
            <a:pPr eaLnBrk="1" hangingPunct="1">
              <a:spcAft>
                <a:spcPct val="20000"/>
              </a:spcAft>
              <a:buSzPct val="120000"/>
              <a:buFont typeface="Wingdings" pitchFamily="2" charset="2"/>
              <a:buChar char="§"/>
            </a:pPr>
            <a:r>
              <a:rPr lang="en-GB" sz="2400" smtClean="0"/>
              <a:t>Some codes are unused, eg: (1010)</a:t>
            </a:r>
            <a:r>
              <a:rPr lang="en-GB" sz="2400" baseline="-25000" smtClean="0"/>
              <a:t>BCD</a:t>
            </a:r>
            <a:r>
              <a:rPr lang="en-GB" sz="2400" smtClean="0"/>
              <a:t>, (1011) </a:t>
            </a:r>
            <a:r>
              <a:rPr lang="en-GB" sz="2400" baseline="-25000" smtClean="0"/>
              <a:t>BCD</a:t>
            </a:r>
            <a:r>
              <a:rPr lang="en-GB" sz="2400" smtClean="0"/>
              <a:t>, …, (1111) </a:t>
            </a:r>
            <a:r>
              <a:rPr lang="en-GB" sz="2400" baseline="-25000" smtClean="0"/>
              <a:t>BCD</a:t>
            </a:r>
            <a:r>
              <a:rPr lang="en-GB" sz="2400" smtClean="0"/>
              <a:t>.  These codes are considered as errors.</a:t>
            </a:r>
          </a:p>
          <a:p>
            <a:pPr eaLnBrk="1" hangingPunct="1">
              <a:spcBef>
                <a:spcPct val="40000"/>
              </a:spcBef>
              <a:spcAft>
                <a:spcPct val="20000"/>
              </a:spcAft>
              <a:buSzPct val="120000"/>
              <a:buFont typeface="Wingdings" pitchFamily="2" charset="2"/>
              <a:buChar char="§"/>
            </a:pPr>
            <a:r>
              <a:rPr lang="en-GB" sz="2400" smtClean="0"/>
              <a:t>Easy to convert, but arithmetic operations are more complicated.</a:t>
            </a:r>
          </a:p>
          <a:p>
            <a:pPr eaLnBrk="1" hangingPunct="1">
              <a:spcBef>
                <a:spcPct val="40000"/>
              </a:spcBef>
              <a:spcAft>
                <a:spcPct val="20000"/>
              </a:spcAft>
              <a:buSzPct val="120000"/>
              <a:buFont typeface="Wingdings" pitchFamily="2" charset="2"/>
              <a:buChar char="§"/>
            </a:pPr>
            <a:r>
              <a:rPr lang="en-GB" sz="2400" smtClean="0"/>
              <a:t>Suitable for interfaces such as keypad inputs and digital readouts.</a:t>
            </a:r>
          </a:p>
        </p:txBody>
      </p:sp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1600200" y="1600200"/>
          <a:ext cx="6678613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Document" r:id="rId4" imgW="7252716" imgH="1313688" progId="Word.Document.8">
                  <p:embed/>
                </p:oleObj>
              </mc:Choice>
              <mc:Fallback>
                <p:oleObj name="Document" r:id="rId4" imgW="7252716" imgH="1313688" progId="Word.Document.8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00200"/>
                        <a:ext cx="6678613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28575"/>
            <a:ext cx="8382000" cy="866775"/>
          </a:xfrm>
        </p:spPr>
        <p:txBody>
          <a:bodyPr/>
          <a:lstStyle/>
          <a:p>
            <a:pPr eaLnBrk="1" hangingPunct="1"/>
            <a:r>
              <a:rPr lang="en-GB" b="1" dirty="0" smtClean="0"/>
              <a:t>Binary Coded Decimal (BCD)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1817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fld id="{3C36071E-DC5B-4077-8E0C-DF3D85A362AA}" type="slidenum">
              <a:rPr lang="en-US">
                <a:solidFill>
                  <a:srgbClr val="898989"/>
                </a:solidFill>
              </a:rPr>
              <a:pPr eaLnBrk="1" hangingPunct="1"/>
              <a:t>38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743200"/>
            <a:ext cx="7848600" cy="3124200"/>
          </a:xfrm>
        </p:spPr>
        <p:txBody>
          <a:bodyPr/>
          <a:lstStyle/>
          <a:p>
            <a:pPr eaLnBrk="1" hangingPunct="1">
              <a:buSzPct val="120000"/>
              <a:buFont typeface="Wingdings" pitchFamily="2" charset="2"/>
              <a:buChar char="§"/>
            </a:pPr>
            <a:r>
              <a:rPr lang="en-GB" sz="2800" smtClean="0"/>
              <a:t>Examples:</a:t>
            </a:r>
          </a:p>
          <a:p>
            <a:pPr eaLnBrk="1" hangingPunct="1">
              <a:buFontTx/>
              <a:buNone/>
            </a:pPr>
            <a:r>
              <a:rPr lang="en-GB" sz="2800" smtClean="0"/>
              <a:t>		(234)</a:t>
            </a:r>
            <a:r>
              <a:rPr lang="en-GB" sz="2800" baseline="-25000" smtClean="0"/>
              <a:t>10 </a:t>
            </a:r>
            <a:r>
              <a:rPr lang="en-GB" sz="2800" smtClean="0"/>
              <a:t>= (0010 0011 0100)</a:t>
            </a:r>
            <a:r>
              <a:rPr lang="en-GB" sz="2800" baseline="-25000" smtClean="0"/>
              <a:t>BCD</a:t>
            </a:r>
          </a:p>
          <a:p>
            <a:pPr eaLnBrk="1" hangingPunct="1">
              <a:buFontTx/>
              <a:buNone/>
            </a:pPr>
            <a:r>
              <a:rPr lang="en-GB" sz="2800" smtClean="0"/>
              <a:t>		(7093)</a:t>
            </a:r>
            <a:r>
              <a:rPr lang="en-GB" sz="2800" baseline="-25000" smtClean="0"/>
              <a:t>10 </a:t>
            </a:r>
            <a:r>
              <a:rPr lang="en-GB" sz="2800" smtClean="0"/>
              <a:t>= (0111 0000 1001 0011)</a:t>
            </a:r>
            <a:r>
              <a:rPr lang="en-GB" sz="2800" baseline="-25000" smtClean="0"/>
              <a:t>BCD</a:t>
            </a:r>
          </a:p>
          <a:p>
            <a:pPr eaLnBrk="1" hangingPunct="1">
              <a:buFontTx/>
              <a:buNone/>
            </a:pPr>
            <a:r>
              <a:rPr lang="en-GB" sz="2800" smtClean="0"/>
              <a:t>		(1000 0110)</a:t>
            </a:r>
            <a:r>
              <a:rPr lang="en-GB" sz="2800" baseline="-25000" smtClean="0"/>
              <a:t>BCD </a:t>
            </a:r>
            <a:r>
              <a:rPr lang="en-GB" sz="2800" smtClean="0"/>
              <a:t>= (86)</a:t>
            </a:r>
            <a:r>
              <a:rPr lang="en-GB" sz="2800" baseline="-25000" smtClean="0"/>
              <a:t>10</a:t>
            </a:r>
          </a:p>
          <a:p>
            <a:pPr eaLnBrk="1" hangingPunct="1">
              <a:buFontTx/>
              <a:buNone/>
            </a:pPr>
            <a:r>
              <a:rPr lang="en-GB" sz="2800" smtClean="0"/>
              <a:t>		(1001 0100 0111 0010)</a:t>
            </a:r>
            <a:r>
              <a:rPr lang="en-GB" sz="2800" baseline="-25000" smtClean="0"/>
              <a:t>BCD </a:t>
            </a:r>
            <a:r>
              <a:rPr lang="en-GB" sz="2800" smtClean="0"/>
              <a:t>= (9472)</a:t>
            </a:r>
            <a:r>
              <a:rPr lang="en-GB" sz="2800" baseline="-25000" smtClean="0"/>
              <a:t>10</a:t>
            </a:r>
          </a:p>
        </p:txBody>
      </p:sp>
      <p:graphicFrame>
        <p:nvGraphicFramePr>
          <p:cNvPr id="91140" name="Object 6"/>
          <p:cNvGraphicFramePr>
            <a:graphicFrameLocks noChangeAspect="1"/>
          </p:cNvGraphicFramePr>
          <p:nvPr/>
        </p:nvGraphicFramePr>
        <p:xfrm>
          <a:off x="1600200" y="1600200"/>
          <a:ext cx="6678613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Document" r:id="rId4" imgW="7252716" imgH="1313688" progId="Word.Document.8">
                  <p:embed/>
                </p:oleObj>
              </mc:Choice>
              <mc:Fallback>
                <p:oleObj name="Document" r:id="rId4" imgW="7252716" imgH="1313688" progId="Word.Document.8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00200"/>
                        <a:ext cx="6678613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28575"/>
            <a:ext cx="8382000" cy="866775"/>
          </a:xfrm>
        </p:spPr>
        <p:txBody>
          <a:bodyPr/>
          <a:lstStyle/>
          <a:p>
            <a:pPr eaLnBrk="1" hangingPunct="1"/>
            <a:r>
              <a:rPr lang="en-GB" b="1" dirty="0" smtClean="0"/>
              <a:t>Binary Coded Decimal (BCD)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2602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fld id="{E117660F-5E5E-47CB-BF3F-75C690C6BA59}" type="slidenum">
              <a:rPr lang="en-US">
                <a:solidFill>
                  <a:srgbClr val="898989"/>
                </a:solidFill>
              </a:rPr>
              <a:pPr eaLnBrk="1" hangingPunct="1"/>
              <a:t>39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/>
          <a:lstStyle/>
          <a:p>
            <a:pPr eaLnBrk="1" hangingPunct="1"/>
            <a:r>
              <a:rPr lang="en-GB" b="1" dirty="0" smtClean="0"/>
              <a:t>The </a:t>
            </a:r>
            <a:r>
              <a:rPr lang="en-GB" b="1" dirty="0" err="1" smtClean="0"/>
              <a:t>Gray</a:t>
            </a:r>
            <a:r>
              <a:rPr lang="en-GB" b="1" dirty="0" smtClean="0"/>
              <a:t> Code</a:t>
            </a:r>
            <a:endParaRPr lang="en-GB" dirty="0" smtClean="0"/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16811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120000"/>
              <a:buFont typeface="Wingdings" pitchFamily="2" charset="2"/>
              <a:buChar char="§"/>
            </a:pPr>
            <a:r>
              <a:rPr lang="en-GB" sz="2400" smtClean="0"/>
              <a:t>Unweighted (not an arithmetic code).</a:t>
            </a:r>
          </a:p>
          <a:p>
            <a:pPr eaLnBrk="1" hangingPunct="1">
              <a:lnSpc>
                <a:spcPct val="90000"/>
              </a:lnSpc>
              <a:buSzPct val="120000"/>
              <a:buFont typeface="Wingdings" pitchFamily="2" charset="2"/>
              <a:buChar char="§"/>
            </a:pPr>
            <a:r>
              <a:rPr lang="en-GB" sz="2400" smtClean="0"/>
              <a:t>Only a </a:t>
            </a:r>
            <a:r>
              <a:rPr lang="en-GB" sz="2400" i="1" smtClean="0">
                <a:solidFill>
                  <a:srgbClr val="0000FF"/>
                </a:solidFill>
              </a:rPr>
              <a:t>single bit change</a:t>
            </a:r>
            <a:r>
              <a:rPr lang="en-GB" sz="2400" smtClean="0"/>
              <a:t> from one code number to the next.</a:t>
            </a:r>
          </a:p>
          <a:p>
            <a:pPr eaLnBrk="1" hangingPunct="1">
              <a:lnSpc>
                <a:spcPct val="90000"/>
              </a:lnSpc>
              <a:buSzPct val="120000"/>
              <a:buFont typeface="Wingdings" pitchFamily="2" charset="2"/>
              <a:buChar char="§"/>
            </a:pPr>
            <a:r>
              <a:rPr lang="en-GB" sz="2400" smtClean="0"/>
              <a:t>Good for error detection.</a:t>
            </a:r>
          </a:p>
        </p:txBody>
      </p:sp>
      <p:graphicFrame>
        <p:nvGraphicFramePr>
          <p:cNvPr id="92165" name="Object 4"/>
          <p:cNvGraphicFramePr>
            <a:graphicFrameLocks noChangeAspect="1"/>
          </p:cNvGraphicFramePr>
          <p:nvPr/>
        </p:nvGraphicFramePr>
        <p:xfrm>
          <a:off x="1676400" y="3048000"/>
          <a:ext cx="6042025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4" name="Document" r:id="rId4" imgW="6042660" imgH="2650236" progId="Word.Document.8">
                  <p:embed/>
                </p:oleObj>
              </mc:Choice>
              <mc:Fallback>
                <p:oleObj name="Document" r:id="rId4" imgW="6042660" imgH="2650236" progId="Word.Document.8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048000"/>
                        <a:ext cx="6042025" cy="263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362200" y="5410200"/>
            <a:ext cx="487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r>
              <a:rPr lang="en-GB">
                <a:latin typeface="Times New Roman" pitchFamily="18" charset="0"/>
              </a:rPr>
              <a:t>Q. How to generate 5-bit standard Gray code?</a:t>
            </a:r>
          </a:p>
          <a:p>
            <a:r>
              <a:rPr lang="en-GB">
                <a:latin typeface="Times New Roman" pitchFamily="18" charset="0"/>
              </a:rPr>
              <a:t>Q. How to generate </a:t>
            </a:r>
            <a:r>
              <a:rPr lang="en-GB" i="1">
                <a:latin typeface="Times New Roman" pitchFamily="18" charset="0"/>
              </a:rPr>
              <a:t>n</a:t>
            </a:r>
            <a:r>
              <a:rPr lang="en-GB">
                <a:latin typeface="Times New Roman" pitchFamily="18" charset="0"/>
              </a:rPr>
              <a:t>-bit standard Gray code?</a:t>
            </a:r>
          </a:p>
        </p:txBody>
      </p:sp>
    </p:spTree>
    <p:extLst>
      <p:ext uri="{BB962C8B-B14F-4D97-AF65-F5344CB8AC3E}">
        <p14:creationId xmlns:p14="http://schemas.microsoft.com/office/powerpoint/2010/main" val="370447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14600"/>
            <a:ext cx="9144000" cy="1447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4000" dirty="0" smtClean="0">
                <a:solidFill>
                  <a:srgbClr val="10253F"/>
                </a:solidFill>
              </a:rPr>
              <a:t>EXPONENTIAL NOTATION IN BASE 10</a:t>
            </a:r>
            <a:endParaRPr lang="en-US" altLang="zh-TW" dirty="0" smtClean="0">
              <a:solidFill>
                <a:srgbClr val="10253F"/>
              </a:solidFill>
            </a:endParaRPr>
          </a:p>
        </p:txBody>
      </p:sp>
      <p:sp>
        <p:nvSpPr>
          <p:cNvPr id="4099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fld id="{FA3EED84-5504-427E-94BF-83D621998EDD}" type="slidenum">
              <a:rPr lang="en-US" smtClean="0">
                <a:solidFill>
                  <a:srgbClr val="898989"/>
                </a:solidFill>
              </a:rPr>
              <a:pPr eaLnBrk="1" hangingPunct="1"/>
              <a:t>4</a:t>
            </a:fld>
            <a:endParaRPr lang="en-US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7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fld id="{2A6CFD1E-B98A-4DDC-846F-7F26DB0758D9}" type="slidenum">
              <a:rPr lang="en-US">
                <a:solidFill>
                  <a:srgbClr val="898989"/>
                </a:solidFill>
              </a:rPr>
              <a:pPr eaLnBrk="1" hangingPunct="1"/>
              <a:t>40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7527" name="Text Box 1031"/>
          <p:cNvSpPr txBox="1">
            <a:spLocks noChangeArrowheads="1"/>
          </p:cNvSpPr>
          <p:nvPr/>
        </p:nvSpPr>
        <p:spPr bwMode="auto">
          <a:xfrm>
            <a:off x="452438" y="1447800"/>
            <a:ext cx="4619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r>
              <a:rPr lang="en-GB" sz="2400">
                <a:latin typeface="Courier New" pitchFamily="49" charset="0"/>
              </a:rPr>
              <a:t>0</a:t>
            </a:r>
          </a:p>
          <a:p>
            <a:r>
              <a:rPr lang="en-GB" sz="2400">
                <a:latin typeface="Courier New" pitchFamily="49" charset="0"/>
              </a:rPr>
              <a:t>1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93188" name="Text Box 1040"/>
          <p:cNvSpPr txBox="1">
            <a:spLocks noChangeArrowheads="1"/>
          </p:cNvSpPr>
          <p:nvPr/>
        </p:nvSpPr>
        <p:spPr bwMode="auto">
          <a:xfrm>
            <a:off x="152400" y="609600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r>
              <a:rPr lang="en-GB" sz="2400" i="1">
                <a:solidFill>
                  <a:srgbClr val="FF0000"/>
                </a:solidFill>
              </a:rPr>
              <a:t>How to ensure only one bit changes between two adjacent numbers?</a:t>
            </a:r>
            <a:endParaRPr lang="en-GB" sz="2000" i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2400" y="3230563"/>
            <a:ext cx="304800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 u="sng"/>
              <a:t>From 2 rows to 4 rows</a:t>
            </a:r>
          </a:p>
          <a:p>
            <a:pPr eaLnBrk="1" hangingPunct="1">
              <a:buFont typeface="Calibri" pitchFamily="34" charset="0"/>
              <a:buAutoNum type="arabicPeriod"/>
            </a:pPr>
            <a:r>
              <a:rPr lang="en-US" sz="2000"/>
              <a:t> Write the first 2 rows</a:t>
            </a:r>
          </a:p>
          <a:p>
            <a:pPr eaLnBrk="1" hangingPunct="1">
              <a:buFont typeface="Calibri" pitchFamily="34" charset="0"/>
              <a:buAutoNum type="arabicPeriod"/>
            </a:pPr>
            <a:r>
              <a:rPr lang="en-US" sz="2000"/>
              <a:t> Flip 2 rows vertically</a:t>
            </a:r>
          </a:p>
          <a:p>
            <a:pPr eaLnBrk="1" hangingPunct="1">
              <a:buFont typeface="Calibri" pitchFamily="34" charset="0"/>
              <a:buAutoNum type="arabicPeriod"/>
            </a:pPr>
            <a:r>
              <a:rPr lang="en-US" sz="2000"/>
              <a:t> Set the 2</a:t>
            </a:r>
            <a:r>
              <a:rPr lang="en-US" sz="2000" baseline="30000"/>
              <a:t>nd</a:t>
            </a:r>
            <a:r>
              <a:rPr lang="en-US" sz="2000"/>
              <a:t> bit of the two     </a:t>
            </a:r>
          </a:p>
          <a:p>
            <a:pPr eaLnBrk="1" hangingPunct="1"/>
            <a:r>
              <a:rPr lang="en-US" sz="2000"/>
              <a:t>     new rows to 1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52400" y="4611688"/>
            <a:ext cx="4976813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sz="2000" u="sng" dirty="0"/>
          </a:p>
          <a:p>
            <a:pPr eaLnBrk="1" hangingPunct="1"/>
            <a:r>
              <a:rPr lang="en-US" sz="2000" u="sng" dirty="0"/>
              <a:t>From 4 rows to 8 </a:t>
            </a:r>
            <a:r>
              <a:rPr lang="en-US" sz="2000" u="sng" dirty="0" smtClean="0"/>
              <a:t>rows</a:t>
            </a:r>
          </a:p>
          <a:p>
            <a:pPr eaLnBrk="1" hangingPunct="1"/>
            <a:r>
              <a:rPr lang="en-US" sz="2000" dirty="0" smtClean="0"/>
              <a:t>4.  Generate </a:t>
            </a:r>
            <a:r>
              <a:rPr lang="en-US" sz="2000" dirty="0"/>
              <a:t>the new 4 rows by flipping  </a:t>
            </a:r>
          </a:p>
          <a:p>
            <a:pPr eaLnBrk="1" hangingPunct="1"/>
            <a:r>
              <a:rPr lang="en-US" sz="2000" dirty="0"/>
              <a:t>      the first 4 rows vertically</a:t>
            </a:r>
          </a:p>
          <a:p>
            <a:pPr eaLnBrk="1" hangingPunct="1"/>
            <a:r>
              <a:rPr lang="en-US" sz="2000" dirty="0" smtClean="0"/>
              <a:t>5.   Set </a:t>
            </a:r>
            <a:r>
              <a:rPr lang="en-US" sz="2000" dirty="0"/>
              <a:t>the 3</a:t>
            </a:r>
            <a:r>
              <a:rPr lang="en-US" sz="2000" baseline="30000" dirty="0"/>
              <a:t>rd</a:t>
            </a:r>
            <a:r>
              <a:rPr lang="en-US" sz="2000" dirty="0"/>
              <a:t> bit of the new four rows to 1</a:t>
            </a:r>
          </a:p>
          <a:p>
            <a:pPr eaLnBrk="1" hangingPunct="1">
              <a:buFontTx/>
              <a:buAutoNum type="arabicPeriod"/>
            </a:pPr>
            <a:endParaRPr lang="en-US" sz="2000" dirty="0"/>
          </a:p>
          <a:p>
            <a:pPr eaLnBrk="1" hangingPunct="1"/>
            <a:endParaRPr lang="en-US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6248400"/>
            <a:ext cx="6029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/>
              <a:t>Repeat the same procedure for the remaining rows</a:t>
            </a:r>
          </a:p>
        </p:txBody>
      </p:sp>
      <p:sp>
        <p:nvSpPr>
          <p:cNvPr id="9319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/>
          <a:lstStyle/>
          <a:p>
            <a:pPr eaLnBrk="1" hangingPunct="1"/>
            <a:r>
              <a:rPr lang="en-GB" b="1" dirty="0" smtClean="0"/>
              <a:t>The </a:t>
            </a:r>
            <a:r>
              <a:rPr lang="en-GB" b="1" dirty="0" err="1" smtClean="0"/>
              <a:t>Gray</a:t>
            </a:r>
            <a:r>
              <a:rPr lang="en-GB" b="1" dirty="0" smtClean="0"/>
              <a:t> Code</a:t>
            </a:r>
            <a:endParaRPr lang="en-GB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1062038" y="1655763"/>
            <a:ext cx="304800" cy="41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209800" y="1690688"/>
            <a:ext cx="304800" cy="41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622675" y="1692275"/>
            <a:ext cx="304800" cy="41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4841875" y="1695450"/>
            <a:ext cx="304800" cy="41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6181725" y="1771650"/>
            <a:ext cx="304800" cy="41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7346950" y="1771650"/>
            <a:ext cx="304800" cy="41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574800" y="1447800"/>
            <a:ext cx="495300" cy="1570038"/>
            <a:chOff x="1574279" y="1447800"/>
            <a:chExt cx="495300" cy="1569660"/>
          </a:xfrm>
        </p:grpSpPr>
        <p:sp>
          <p:nvSpPr>
            <p:cNvPr id="93218" name="Text Box 1033"/>
            <p:cNvSpPr txBox="1">
              <a:spLocks noChangeArrowheads="1"/>
            </p:cNvSpPr>
            <p:nvPr/>
          </p:nvSpPr>
          <p:spPr bwMode="auto">
            <a:xfrm>
              <a:off x="1624559" y="1447800"/>
              <a:ext cx="394741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r>
                <a:rPr lang="en-GB" sz="2400">
                  <a:latin typeface="Courier New" pitchFamily="49" charset="0"/>
                </a:rPr>
                <a:t>0</a:t>
              </a:r>
            </a:p>
            <a:p>
              <a:r>
                <a:rPr lang="en-GB" sz="2400">
                  <a:latin typeface="Courier New" pitchFamily="49" charset="0"/>
                </a:rPr>
                <a:t>1</a:t>
              </a:r>
            </a:p>
            <a:p>
              <a:r>
                <a:rPr lang="en-GB" sz="2400">
                  <a:latin typeface="Courier New" pitchFamily="49" charset="0"/>
                </a:rPr>
                <a:t>1</a:t>
              </a:r>
            </a:p>
            <a:p>
              <a:r>
                <a:rPr lang="en-GB" sz="2400">
                  <a:latin typeface="Courier New" pitchFamily="49" charset="0"/>
                </a:rPr>
                <a:t>0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574279" y="2233424"/>
              <a:ext cx="4953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565400" y="1436688"/>
            <a:ext cx="790575" cy="1570037"/>
            <a:chOff x="2565166" y="1437403"/>
            <a:chExt cx="791356" cy="1569660"/>
          </a:xfrm>
        </p:grpSpPr>
        <p:sp>
          <p:nvSpPr>
            <p:cNvPr id="93216" name="Text Box 1037"/>
            <p:cNvSpPr txBox="1">
              <a:spLocks noChangeArrowheads="1"/>
            </p:cNvSpPr>
            <p:nvPr/>
          </p:nvSpPr>
          <p:spPr bwMode="auto">
            <a:xfrm>
              <a:off x="2691360" y="1437403"/>
              <a:ext cx="665162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r>
                <a:rPr lang="en-GB" sz="2400">
                  <a:latin typeface="Courier New" pitchFamily="49" charset="0"/>
                </a:rPr>
                <a:t>00</a:t>
              </a:r>
            </a:p>
            <a:p>
              <a:r>
                <a:rPr lang="en-GB" sz="2400">
                  <a:latin typeface="Courier New" pitchFamily="49" charset="0"/>
                </a:rPr>
                <a:t>01</a:t>
              </a:r>
            </a:p>
            <a:p>
              <a:r>
                <a:rPr lang="en-GB" sz="2400">
                  <a:latin typeface="Courier New" pitchFamily="49" charset="0"/>
                </a:rPr>
                <a:t>11</a:t>
              </a:r>
            </a:p>
            <a:p>
              <a:r>
                <a:rPr lang="en-GB" sz="2400">
                  <a:latin typeface="Courier New" pitchFamily="49" charset="0"/>
                </a:rPr>
                <a:t>10</a:t>
              </a:r>
              <a:endParaRPr lang="en-GB" sz="2400">
                <a:latin typeface="Times New Roman" pitchFamily="18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2565166" y="2223026"/>
              <a:ext cx="7913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4033838" y="1419225"/>
            <a:ext cx="792162" cy="3046413"/>
            <a:chOff x="3992653" y="1418495"/>
            <a:chExt cx="791356" cy="3046988"/>
          </a:xfrm>
        </p:grpSpPr>
        <p:sp>
          <p:nvSpPr>
            <p:cNvPr id="93214" name="Text Box 1037"/>
            <p:cNvSpPr txBox="1">
              <a:spLocks noChangeArrowheads="1"/>
            </p:cNvSpPr>
            <p:nvPr/>
          </p:nvSpPr>
          <p:spPr bwMode="auto">
            <a:xfrm>
              <a:off x="4118847" y="1418495"/>
              <a:ext cx="66516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r>
                <a:rPr lang="en-GB" sz="2400">
                  <a:latin typeface="Courier New" pitchFamily="49" charset="0"/>
                </a:rPr>
                <a:t>00</a:t>
              </a:r>
            </a:p>
            <a:p>
              <a:r>
                <a:rPr lang="en-GB" sz="2400">
                  <a:latin typeface="Courier New" pitchFamily="49" charset="0"/>
                </a:rPr>
                <a:t>01</a:t>
              </a:r>
            </a:p>
            <a:p>
              <a:r>
                <a:rPr lang="en-GB" sz="2400">
                  <a:latin typeface="Courier New" pitchFamily="49" charset="0"/>
                </a:rPr>
                <a:t>11</a:t>
              </a:r>
            </a:p>
            <a:p>
              <a:r>
                <a:rPr lang="en-GB" sz="2400">
                  <a:latin typeface="Courier New" pitchFamily="49" charset="0"/>
                </a:rPr>
                <a:t>10</a:t>
              </a:r>
            </a:p>
            <a:p>
              <a:r>
                <a:rPr lang="en-GB" sz="2400">
                  <a:latin typeface="Courier New" pitchFamily="49" charset="0"/>
                </a:rPr>
                <a:t>10</a:t>
              </a:r>
            </a:p>
            <a:p>
              <a:r>
                <a:rPr lang="en-GB" sz="2400">
                  <a:latin typeface="Courier New" pitchFamily="49" charset="0"/>
                </a:rPr>
                <a:t>11</a:t>
              </a:r>
            </a:p>
            <a:p>
              <a:r>
                <a:rPr lang="en-GB" sz="2400">
                  <a:latin typeface="Courier New" pitchFamily="49" charset="0"/>
                </a:rPr>
                <a:t>01</a:t>
              </a:r>
            </a:p>
            <a:p>
              <a:r>
                <a:rPr lang="en-GB" sz="2400">
                  <a:latin typeface="Courier New" pitchFamily="49" charset="0"/>
                </a:rPr>
                <a:t>00</a:t>
              </a:r>
              <a:endParaRPr lang="en-GB" sz="2400">
                <a:latin typeface="Times New Roman" pitchFamily="18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992653" y="2926905"/>
              <a:ext cx="7913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5270500" y="1419225"/>
            <a:ext cx="790575" cy="3046413"/>
            <a:chOff x="5228444" y="1418495"/>
            <a:chExt cx="791356" cy="3046988"/>
          </a:xfrm>
        </p:grpSpPr>
        <p:sp>
          <p:nvSpPr>
            <p:cNvPr id="93212" name="Text Box 1037"/>
            <p:cNvSpPr txBox="1">
              <a:spLocks noChangeArrowheads="1"/>
            </p:cNvSpPr>
            <p:nvPr/>
          </p:nvSpPr>
          <p:spPr bwMode="auto">
            <a:xfrm>
              <a:off x="5257800" y="1418495"/>
              <a:ext cx="762000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r>
                <a:rPr lang="en-GB" sz="2400">
                  <a:latin typeface="Courier New" pitchFamily="49" charset="0"/>
                </a:rPr>
                <a:t>000</a:t>
              </a:r>
            </a:p>
            <a:p>
              <a:r>
                <a:rPr lang="en-GB" sz="2400">
                  <a:latin typeface="Courier New" pitchFamily="49" charset="0"/>
                </a:rPr>
                <a:t>001</a:t>
              </a:r>
            </a:p>
            <a:p>
              <a:r>
                <a:rPr lang="en-GB" sz="2400">
                  <a:latin typeface="Courier New" pitchFamily="49" charset="0"/>
                </a:rPr>
                <a:t>011</a:t>
              </a:r>
            </a:p>
            <a:p>
              <a:r>
                <a:rPr lang="en-GB" sz="2400">
                  <a:latin typeface="Courier New" pitchFamily="49" charset="0"/>
                </a:rPr>
                <a:t>010</a:t>
              </a:r>
            </a:p>
            <a:p>
              <a:r>
                <a:rPr lang="en-GB" sz="2400">
                  <a:latin typeface="Courier New" pitchFamily="49" charset="0"/>
                </a:rPr>
                <a:t>110</a:t>
              </a:r>
            </a:p>
            <a:p>
              <a:r>
                <a:rPr lang="en-GB" sz="2400">
                  <a:latin typeface="Courier New" pitchFamily="49" charset="0"/>
                </a:rPr>
                <a:t>111</a:t>
              </a:r>
            </a:p>
            <a:p>
              <a:r>
                <a:rPr lang="en-GB" sz="2400">
                  <a:latin typeface="Courier New" pitchFamily="49" charset="0"/>
                </a:rPr>
                <a:t>101</a:t>
              </a:r>
            </a:p>
            <a:p>
              <a:r>
                <a:rPr lang="en-GB" sz="2400">
                  <a:latin typeface="Courier New" pitchFamily="49" charset="0"/>
                </a:rPr>
                <a:t>100</a:t>
              </a:r>
              <a:endParaRPr lang="en-GB" sz="2400">
                <a:latin typeface="Times New Roman" pitchFamily="18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228444" y="2912615"/>
              <a:ext cx="7913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6486525" y="1295400"/>
            <a:ext cx="860425" cy="4524375"/>
            <a:chOff x="6368972" y="1295400"/>
            <a:chExt cx="1263572" cy="4524315"/>
          </a:xfrm>
        </p:grpSpPr>
        <p:sp>
          <p:nvSpPr>
            <p:cNvPr id="93210" name="Text Box 1037"/>
            <p:cNvSpPr txBox="1">
              <a:spLocks noChangeArrowheads="1"/>
            </p:cNvSpPr>
            <p:nvPr/>
          </p:nvSpPr>
          <p:spPr bwMode="auto">
            <a:xfrm>
              <a:off x="6521372" y="1295400"/>
              <a:ext cx="1111172" cy="4524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r>
                <a:rPr lang="en-GB">
                  <a:latin typeface="Courier New" pitchFamily="49" charset="0"/>
                </a:rPr>
                <a:t>000</a:t>
              </a:r>
            </a:p>
            <a:p>
              <a:r>
                <a:rPr lang="en-GB">
                  <a:latin typeface="Courier New" pitchFamily="49" charset="0"/>
                </a:rPr>
                <a:t>001</a:t>
              </a:r>
            </a:p>
            <a:p>
              <a:r>
                <a:rPr lang="en-GB">
                  <a:latin typeface="Courier New" pitchFamily="49" charset="0"/>
                </a:rPr>
                <a:t>011</a:t>
              </a:r>
            </a:p>
            <a:p>
              <a:r>
                <a:rPr lang="en-GB">
                  <a:latin typeface="Courier New" pitchFamily="49" charset="0"/>
                </a:rPr>
                <a:t>010</a:t>
              </a:r>
            </a:p>
            <a:p>
              <a:r>
                <a:rPr lang="en-GB">
                  <a:latin typeface="Courier New" pitchFamily="49" charset="0"/>
                </a:rPr>
                <a:t>110</a:t>
              </a:r>
            </a:p>
            <a:p>
              <a:r>
                <a:rPr lang="en-GB">
                  <a:latin typeface="Courier New" pitchFamily="49" charset="0"/>
                </a:rPr>
                <a:t>111</a:t>
              </a:r>
            </a:p>
            <a:p>
              <a:r>
                <a:rPr lang="en-GB">
                  <a:latin typeface="Courier New" pitchFamily="49" charset="0"/>
                </a:rPr>
                <a:t>101</a:t>
              </a:r>
            </a:p>
            <a:p>
              <a:r>
                <a:rPr lang="en-GB">
                  <a:latin typeface="Courier New" pitchFamily="49" charset="0"/>
                </a:rPr>
                <a:t>100</a:t>
              </a:r>
            </a:p>
            <a:p>
              <a:r>
                <a:rPr lang="en-GB">
                  <a:latin typeface="Courier New" pitchFamily="49" charset="0"/>
                </a:rPr>
                <a:t>100</a:t>
              </a:r>
            </a:p>
            <a:p>
              <a:r>
                <a:rPr lang="en-GB">
                  <a:latin typeface="Courier New" pitchFamily="49" charset="0"/>
                </a:rPr>
                <a:t>101</a:t>
              </a:r>
            </a:p>
            <a:p>
              <a:r>
                <a:rPr lang="en-GB">
                  <a:latin typeface="Courier New" pitchFamily="49" charset="0"/>
                </a:rPr>
                <a:t>111</a:t>
              </a:r>
            </a:p>
            <a:p>
              <a:r>
                <a:rPr lang="en-GB">
                  <a:latin typeface="Courier New" pitchFamily="49" charset="0"/>
                </a:rPr>
                <a:t>110</a:t>
              </a:r>
            </a:p>
            <a:p>
              <a:r>
                <a:rPr lang="en-GB">
                  <a:latin typeface="Courier New" pitchFamily="49" charset="0"/>
                </a:rPr>
                <a:t>010</a:t>
              </a:r>
            </a:p>
            <a:p>
              <a:r>
                <a:rPr lang="en-GB">
                  <a:latin typeface="Courier New" pitchFamily="49" charset="0"/>
                </a:rPr>
                <a:t>011</a:t>
              </a:r>
            </a:p>
            <a:p>
              <a:r>
                <a:rPr lang="en-GB">
                  <a:latin typeface="Courier New" pitchFamily="49" charset="0"/>
                </a:rPr>
                <a:t>001</a:t>
              </a:r>
            </a:p>
            <a:p>
              <a:r>
                <a:rPr lang="en-GB">
                  <a:latin typeface="Courier New" pitchFamily="49" charset="0"/>
                </a:rPr>
                <a:t>000</a:t>
              </a:r>
              <a:endParaRPr lang="en-GB">
                <a:latin typeface="Times New Roman" pitchFamily="18" charset="0"/>
              </a:endParaRPr>
            </a:p>
          </p:txBody>
        </p:sp>
        <p:cxnSp>
          <p:nvCxnSpPr>
            <p:cNvPr id="31" name="Straight Connector 30"/>
            <p:cNvCxnSpPr>
              <a:endCxn id="93210" idx="3"/>
            </p:cNvCxnSpPr>
            <p:nvPr/>
          </p:nvCxnSpPr>
          <p:spPr>
            <a:xfrm>
              <a:off x="6368972" y="3557558"/>
              <a:ext cx="12635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7766050" y="1295400"/>
            <a:ext cx="1149350" cy="4524375"/>
            <a:chOff x="7648731" y="1295400"/>
            <a:chExt cx="1148999" cy="4524315"/>
          </a:xfrm>
        </p:grpSpPr>
        <p:sp>
          <p:nvSpPr>
            <p:cNvPr id="93208" name="Text Box 1037"/>
            <p:cNvSpPr txBox="1">
              <a:spLocks noChangeArrowheads="1"/>
            </p:cNvSpPr>
            <p:nvPr/>
          </p:nvSpPr>
          <p:spPr bwMode="auto">
            <a:xfrm>
              <a:off x="7686558" y="1295400"/>
              <a:ext cx="1111172" cy="4524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r>
                <a:rPr lang="en-GB">
                  <a:latin typeface="Courier New" pitchFamily="49" charset="0"/>
                </a:rPr>
                <a:t>0000</a:t>
              </a:r>
            </a:p>
            <a:p>
              <a:r>
                <a:rPr lang="en-GB">
                  <a:latin typeface="Courier New" pitchFamily="49" charset="0"/>
                </a:rPr>
                <a:t>0001</a:t>
              </a:r>
            </a:p>
            <a:p>
              <a:r>
                <a:rPr lang="en-GB">
                  <a:latin typeface="Courier New" pitchFamily="49" charset="0"/>
                </a:rPr>
                <a:t>0011</a:t>
              </a:r>
            </a:p>
            <a:p>
              <a:r>
                <a:rPr lang="en-GB">
                  <a:latin typeface="Courier New" pitchFamily="49" charset="0"/>
                </a:rPr>
                <a:t>0010</a:t>
              </a:r>
            </a:p>
            <a:p>
              <a:r>
                <a:rPr lang="en-GB">
                  <a:latin typeface="Courier New" pitchFamily="49" charset="0"/>
                </a:rPr>
                <a:t>0110</a:t>
              </a:r>
            </a:p>
            <a:p>
              <a:r>
                <a:rPr lang="en-GB">
                  <a:latin typeface="Courier New" pitchFamily="49" charset="0"/>
                </a:rPr>
                <a:t>0111</a:t>
              </a:r>
            </a:p>
            <a:p>
              <a:r>
                <a:rPr lang="en-GB">
                  <a:latin typeface="Courier New" pitchFamily="49" charset="0"/>
                </a:rPr>
                <a:t>0101</a:t>
              </a:r>
            </a:p>
            <a:p>
              <a:r>
                <a:rPr lang="en-GB">
                  <a:latin typeface="Courier New" pitchFamily="49" charset="0"/>
                </a:rPr>
                <a:t>0100</a:t>
              </a:r>
            </a:p>
            <a:p>
              <a:r>
                <a:rPr lang="en-GB">
                  <a:latin typeface="Courier New" pitchFamily="49" charset="0"/>
                </a:rPr>
                <a:t>1100</a:t>
              </a:r>
            </a:p>
            <a:p>
              <a:r>
                <a:rPr lang="en-GB">
                  <a:latin typeface="Courier New" pitchFamily="49" charset="0"/>
                </a:rPr>
                <a:t>1101</a:t>
              </a:r>
            </a:p>
            <a:p>
              <a:r>
                <a:rPr lang="en-GB">
                  <a:latin typeface="Courier New" pitchFamily="49" charset="0"/>
                </a:rPr>
                <a:t>1111</a:t>
              </a:r>
            </a:p>
            <a:p>
              <a:r>
                <a:rPr lang="en-GB">
                  <a:latin typeface="Courier New" pitchFamily="49" charset="0"/>
                </a:rPr>
                <a:t>1110</a:t>
              </a:r>
            </a:p>
            <a:p>
              <a:r>
                <a:rPr lang="en-GB">
                  <a:latin typeface="Courier New" pitchFamily="49" charset="0"/>
                </a:rPr>
                <a:t>1010</a:t>
              </a:r>
            </a:p>
            <a:p>
              <a:r>
                <a:rPr lang="en-GB">
                  <a:latin typeface="Courier New" pitchFamily="49" charset="0"/>
                </a:rPr>
                <a:t>1011</a:t>
              </a:r>
            </a:p>
            <a:p>
              <a:r>
                <a:rPr lang="en-GB">
                  <a:latin typeface="Courier New" pitchFamily="49" charset="0"/>
                </a:rPr>
                <a:t>1001</a:t>
              </a:r>
            </a:p>
            <a:p>
              <a:r>
                <a:rPr lang="en-GB">
                  <a:latin typeface="Courier New" pitchFamily="49" charset="0"/>
                </a:rPr>
                <a:t>1000</a:t>
              </a:r>
              <a:endParaRPr lang="en-GB">
                <a:latin typeface="Times New Roman" pitchFamily="18" charset="0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7648731" y="3557558"/>
              <a:ext cx="7919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520" name="Rectangle 107519"/>
          <p:cNvSpPr/>
          <p:nvPr/>
        </p:nvSpPr>
        <p:spPr>
          <a:xfrm>
            <a:off x="914400" y="1231900"/>
            <a:ext cx="2441575" cy="1785938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470275" y="1219200"/>
            <a:ext cx="2511425" cy="32766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137275" y="1189038"/>
            <a:ext cx="2400300" cy="4754562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26219" y="1084944"/>
            <a:ext cx="457200" cy="4365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1346200" y="1055007"/>
            <a:ext cx="457200" cy="4365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462869" y="1051946"/>
            <a:ext cx="457200" cy="4365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9" name="Oval 38"/>
          <p:cNvSpPr/>
          <p:nvPr/>
        </p:nvSpPr>
        <p:spPr>
          <a:xfrm>
            <a:off x="3898219" y="1048885"/>
            <a:ext cx="457200" cy="4365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843760" y="1055007"/>
            <a:ext cx="457200" cy="4365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4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7" grpId="0"/>
      <p:bldP spid="3" grpId="0"/>
      <p:bldP spid="4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107520" grpId="0" animBg="1"/>
      <p:bldP spid="44" grpId="0" animBg="1"/>
      <p:bldP spid="4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fld id="{C3509224-DD7D-46A4-BE9D-77F450266501}" type="slidenum">
              <a:rPr lang="en-US">
                <a:solidFill>
                  <a:srgbClr val="898989"/>
                </a:solidFill>
              </a:rPr>
              <a:pPr eaLnBrk="1" hangingPunct="1"/>
              <a:t>41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10677" name="Line 85"/>
          <p:cNvSpPr>
            <a:spLocks noChangeShapeType="1"/>
          </p:cNvSpPr>
          <p:nvPr/>
        </p:nvSpPr>
        <p:spPr bwMode="auto">
          <a:xfrm>
            <a:off x="4724400" y="264795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5318125" y="2881313"/>
            <a:ext cx="3581400" cy="2576512"/>
            <a:chOff x="3408" y="2208"/>
            <a:chExt cx="2256" cy="1623"/>
          </a:xfrm>
        </p:grpSpPr>
        <p:grpSp>
          <p:nvGrpSpPr>
            <p:cNvPr id="94248" name="Group 84"/>
            <p:cNvGrpSpPr>
              <a:grpSpLocks/>
            </p:cNvGrpSpPr>
            <p:nvPr/>
          </p:nvGrpSpPr>
          <p:grpSpPr bwMode="auto">
            <a:xfrm>
              <a:off x="3504" y="2208"/>
              <a:ext cx="1598" cy="1331"/>
              <a:chOff x="3504" y="2208"/>
              <a:chExt cx="1598" cy="1331"/>
            </a:xfrm>
          </p:grpSpPr>
          <p:sp>
            <p:nvSpPr>
              <p:cNvPr id="94252" name="Oval 61"/>
              <p:cNvSpPr>
                <a:spLocks noChangeArrowheads="1"/>
              </p:cNvSpPr>
              <p:nvPr/>
            </p:nvSpPr>
            <p:spPr bwMode="auto">
              <a:xfrm>
                <a:off x="3902" y="2627"/>
                <a:ext cx="480" cy="48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53" name="Oval 62"/>
              <p:cNvSpPr>
                <a:spLocks noChangeArrowheads="1"/>
              </p:cNvSpPr>
              <p:nvPr/>
            </p:nvSpPr>
            <p:spPr bwMode="auto">
              <a:xfrm>
                <a:off x="3518" y="2243"/>
                <a:ext cx="1248" cy="124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54" name="Oval 63"/>
              <p:cNvSpPr>
                <a:spLocks noChangeArrowheads="1"/>
              </p:cNvSpPr>
              <p:nvPr/>
            </p:nvSpPr>
            <p:spPr bwMode="auto">
              <a:xfrm>
                <a:off x="3710" y="2435"/>
                <a:ext cx="864" cy="864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55" name="Line 64"/>
              <p:cNvSpPr>
                <a:spLocks noChangeShapeType="1"/>
              </p:cNvSpPr>
              <p:nvPr/>
            </p:nvSpPr>
            <p:spPr bwMode="auto">
              <a:xfrm>
                <a:off x="3518" y="2867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56" name="Line 65"/>
              <p:cNvSpPr>
                <a:spLocks noChangeShapeType="1"/>
              </p:cNvSpPr>
              <p:nvPr/>
            </p:nvSpPr>
            <p:spPr bwMode="auto">
              <a:xfrm>
                <a:off x="4142" y="2243"/>
                <a:ext cx="0" cy="12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57" name="Line 66"/>
              <p:cNvSpPr>
                <a:spLocks noChangeShapeType="1"/>
              </p:cNvSpPr>
              <p:nvPr/>
            </p:nvSpPr>
            <p:spPr bwMode="auto">
              <a:xfrm>
                <a:off x="3710" y="2435"/>
                <a:ext cx="864" cy="8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58" name="Line 67"/>
              <p:cNvSpPr>
                <a:spLocks noChangeShapeType="1"/>
              </p:cNvSpPr>
              <p:nvPr/>
            </p:nvSpPr>
            <p:spPr bwMode="auto">
              <a:xfrm flipH="1">
                <a:off x="3710" y="2435"/>
                <a:ext cx="864" cy="8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59" name="Text Box 68"/>
              <p:cNvSpPr txBox="1">
                <a:spLocks noChangeArrowheads="1"/>
              </p:cNvSpPr>
              <p:nvPr/>
            </p:nvSpPr>
            <p:spPr bwMode="auto">
              <a:xfrm rot="-3582510">
                <a:off x="4033" y="2421"/>
                <a:ext cx="5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1400" b="1"/>
                  <a:t>1    0    1</a:t>
                </a:r>
              </a:p>
            </p:txBody>
          </p:sp>
          <p:sp>
            <p:nvSpPr>
              <p:cNvPr id="94260" name="Text Box 69"/>
              <p:cNvSpPr txBox="1">
                <a:spLocks noChangeArrowheads="1"/>
              </p:cNvSpPr>
              <p:nvPr/>
            </p:nvSpPr>
            <p:spPr bwMode="auto">
              <a:xfrm rot="-1890974">
                <a:off x="4185" y="2588"/>
                <a:ext cx="59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1400" b="1"/>
                  <a:t>1    1    1</a:t>
                </a:r>
              </a:p>
            </p:txBody>
          </p:sp>
          <p:sp>
            <p:nvSpPr>
              <p:cNvPr id="94261" name="Text Box 70"/>
              <p:cNvSpPr txBox="1">
                <a:spLocks noChangeArrowheads="1"/>
              </p:cNvSpPr>
              <p:nvPr/>
            </p:nvSpPr>
            <p:spPr bwMode="auto">
              <a:xfrm rot="-9078987">
                <a:off x="3518" y="2592"/>
                <a:ext cx="5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1400" b="1"/>
                  <a:t>0    0    0</a:t>
                </a:r>
              </a:p>
            </p:txBody>
          </p:sp>
          <p:sp>
            <p:nvSpPr>
              <p:cNvPr id="94262" name="Text Box 71"/>
              <p:cNvSpPr txBox="1">
                <a:spLocks noChangeArrowheads="1"/>
              </p:cNvSpPr>
              <p:nvPr/>
            </p:nvSpPr>
            <p:spPr bwMode="auto">
              <a:xfrm rot="-6646146">
                <a:off x="3710" y="2400"/>
                <a:ext cx="5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1400" b="1"/>
                  <a:t>1    0    0</a:t>
                </a:r>
              </a:p>
            </p:txBody>
          </p:sp>
          <p:sp>
            <p:nvSpPr>
              <p:cNvPr id="94263" name="Text Box 72"/>
              <p:cNvSpPr txBox="1">
                <a:spLocks noChangeArrowheads="1"/>
              </p:cNvSpPr>
              <p:nvPr/>
            </p:nvSpPr>
            <p:spPr bwMode="auto">
              <a:xfrm rot="4273632">
                <a:off x="4017" y="3140"/>
                <a:ext cx="5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1400" b="1"/>
                  <a:t>0    1    0</a:t>
                </a:r>
              </a:p>
            </p:txBody>
          </p:sp>
          <p:sp>
            <p:nvSpPr>
              <p:cNvPr id="94264" name="Text Box 73"/>
              <p:cNvSpPr txBox="1">
                <a:spLocks noChangeArrowheads="1"/>
              </p:cNvSpPr>
              <p:nvPr/>
            </p:nvSpPr>
            <p:spPr bwMode="auto">
              <a:xfrm rot="9011456">
                <a:off x="3504" y="2943"/>
                <a:ext cx="5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1400" b="1"/>
                  <a:t>0    0    1</a:t>
                </a:r>
              </a:p>
            </p:txBody>
          </p:sp>
          <p:sp>
            <p:nvSpPr>
              <p:cNvPr id="94265" name="Text Box 74"/>
              <p:cNvSpPr txBox="1">
                <a:spLocks noChangeArrowheads="1"/>
              </p:cNvSpPr>
              <p:nvPr/>
            </p:nvSpPr>
            <p:spPr bwMode="auto">
              <a:xfrm rot="6979834">
                <a:off x="3710" y="3155"/>
                <a:ext cx="5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1400" b="1"/>
                  <a:t>0    1    1</a:t>
                </a:r>
              </a:p>
            </p:txBody>
          </p:sp>
          <p:sp>
            <p:nvSpPr>
              <p:cNvPr id="94266" name="Text Box 75"/>
              <p:cNvSpPr txBox="1">
                <a:spLocks noChangeArrowheads="1"/>
              </p:cNvSpPr>
              <p:nvPr/>
            </p:nvSpPr>
            <p:spPr bwMode="auto">
              <a:xfrm rot="1344761">
                <a:off x="4211" y="2915"/>
                <a:ext cx="5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1400" b="1"/>
                  <a:t>1    1    0</a:t>
                </a:r>
              </a:p>
            </p:txBody>
          </p:sp>
          <p:sp>
            <p:nvSpPr>
              <p:cNvPr id="94267" name="Line 76"/>
              <p:cNvSpPr>
                <a:spLocks noChangeShapeType="1"/>
              </p:cNvSpPr>
              <p:nvPr/>
            </p:nvSpPr>
            <p:spPr bwMode="auto">
              <a:xfrm flipV="1">
                <a:off x="4273" y="2627"/>
                <a:ext cx="829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68" name="Oval 77"/>
              <p:cNvSpPr>
                <a:spLocks noChangeArrowheads="1"/>
              </p:cNvSpPr>
              <p:nvPr/>
            </p:nvSpPr>
            <p:spPr bwMode="auto">
              <a:xfrm>
                <a:off x="4436" y="2757"/>
                <a:ext cx="48" cy="48"/>
              </a:xfrm>
              <a:prstGeom prst="ellipse">
                <a:avLst/>
              </a:prstGeom>
              <a:solidFill>
                <a:srgbClr val="CC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69" name="Oval 78"/>
              <p:cNvSpPr>
                <a:spLocks noChangeArrowheads="1"/>
              </p:cNvSpPr>
              <p:nvPr/>
            </p:nvSpPr>
            <p:spPr bwMode="auto">
              <a:xfrm>
                <a:off x="4608" y="2654"/>
                <a:ext cx="48" cy="48"/>
              </a:xfrm>
              <a:prstGeom prst="ellipse">
                <a:avLst/>
              </a:prstGeom>
              <a:solidFill>
                <a:srgbClr val="CC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70" name="Oval 79"/>
              <p:cNvSpPr>
                <a:spLocks noChangeArrowheads="1"/>
              </p:cNvSpPr>
              <p:nvPr/>
            </p:nvSpPr>
            <p:spPr bwMode="auto">
              <a:xfrm>
                <a:off x="4244" y="2805"/>
                <a:ext cx="48" cy="48"/>
              </a:xfrm>
              <a:prstGeom prst="ellipse">
                <a:avLst/>
              </a:prstGeom>
              <a:solidFill>
                <a:srgbClr val="CC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4249" name="Text Box 81"/>
            <p:cNvSpPr txBox="1">
              <a:spLocks noChangeArrowheads="1"/>
            </p:cNvSpPr>
            <p:nvPr/>
          </p:nvSpPr>
          <p:spPr bwMode="auto">
            <a:xfrm>
              <a:off x="4800" y="2256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/>
                <a:t>mis-aligned sensors</a:t>
              </a:r>
            </a:p>
          </p:txBody>
        </p:sp>
        <p:sp>
          <p:nvSpPr>
            <p:cNvPr id="94250" name="Text Box 82"/>
            <p:cNvSpPr txBox="1">
              <a:spLocks noChangeArrowheads="1"/>
            </p:cNvSpPr>
            <p:nvPr/>
          </p:nvSpPr>
          <p:spPr bwMode="auto">
            <a:xfrm>
              <a:off x="3408" y="3600"/>
              <a:ext cx="16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r>
                <a:rPr lang="en-GB">
                  <a:solidFill>
                    <a:srgbClr val="0000FF"/>
                  </a:solidFill>
                </a:rPr>
                <a:t>Gray coded</a:t>
              </a:r>
              <a:r>
                <a:rPr lang="en-GB"/>
                <a:t>: 111 </a:t>
              </a:r>
              <a:r>
                <a:rPr lang="en-GB">
                  <a:sym typeface="Symbol" pitchFamily="18" charset="2"/>
                </a:rPr>
                <a:t></a:t>
              </a:r>
              <a:r>
                <a:rPr lang="en-GB"/>
                <a:t> 101</a:t>
              </a:r>
            </a:p>
          </p:txBody>
        </p:sp>
        <p:sp>
          <p:nvSpPr>
            <p:cNvPr id="94251" name="AutoShape 87"/>
            <p:cNvSpPr>
              <a:spLocks noChangeArrowheads="1"/>
            </p:cNvSpPr>
            <p:nvPr/>
          </p:nvSpPr>
          <p:spPr bwMode="auto">
            <a:xfrm rot="5400000">
              <a:off x="4680" y="3048"/>
              <a:ext cx="43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50 h 21600"/>
                <a:gd name="T20" fmla="*/ 18450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81000" y="2590800"/>
            <a:ext cx="5126038" cy="2957513"/>
            <a:chOff x="615950" y="1447800"/>
            <a:chExt cx="5126038" cy="2957593"/>
          </a:xfrm>
        </p:grpSpPr>
        <p:grpSp>
          <p:nvGrpSpPr>
            <p:cNvPr id="94216" name="Group 97"/>
            <p:cNvGrpSpPr>
              <a:grpSpLocks/>
            </p:cNvGrpSpPr>
            <p:nvPr/>
          </p:nvGrpSpPr>
          <p:grpSpPr bwMode="auto">
            <a:xfrm>
              <a:off x="615950" y="1663780"/>
              <a:ext cx="5126038" cy="2741613"/>
              <a:chOff x="758" y="2256"/>
              <a:chExt cx="3229" cy="1727"/>
            </a:xfrm>
          </p:grpSpPr>
          <p:sp>
            <p:nvSpPr>
              <p:cNvPr id="94225" name="Text Box 10"/>
              <p:cNvSpPr txBox="1">
                <a:spLocks noChangeArrowheads="1"/>
              </p:cNvSpPr>
              <p:nvPr/>
            </p:nvSpPr>
            <p:spPr bwMode="auto">
              <a:xfrm>
                <a:off x="758" y="3752"/>
                <a:ext cx="22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r>
                  <a:rPr lang="en-GB">
                    <a:solidFill>
                      <a:srgbClr val="0000FF"/>
                    </a:solidFill>
                  </a:rPr>
                  <a:t>Binary coded</a:t>
                </a:r>
                <a:r>
                  <a:rPr lang="en-GB"/>
                  <a:t>: 111 </a:t>
                </a:r>
                <a:r>
                  <a:rPr lang="en-GB">
                    <a:sym typeface="Symbol" pitchFamily="18" charset="2"/>
                  </a:rPr>
                  <a:t></a:t>
                </a:r>
                <a:r>
                  <a:rPr lang="en-GB"/>
                  <a:t> 110 </a:t>
                </a:r>
                <a:r>
                  <a:rPr lang="en-GB">
                    <a:sym typeface="Symbol" pitchFamily="18" charset="2"/>
                  </a:rPr>
                  <a:t></a:t>
                </a:r>
                <a:r>
                  <a:rPr lang="en-GB"/>
                  <a:t> 000</a:t>
                </a:r>
              </a:p>
            </p:txBody>
          </p:sp>
          <p:grpSp>
            <p:nvGrpSpPr>
              <p:cNvPr id="94226" name="Group 83"/>
              <p:cNvGrpSpPr>
                <a:grpSpLocks/>
              </p:cNvGrpSpPr>
              <p:nvPr/>
            </p:nvGrpSpPr>
            <p:grpSpPr bwMode="auto">
              <a:xfrm>
                <a:off x="1008" y="2256"/>
                <a:ext cx="1598" cy="1331"/>
                <a:chOff x="1152" y="2256"/>
                <a:chExt cx="1598" cy="1331"/>
              </a:xfrm>
            </p:grpSpPr>
            <p:sp>
              <p:nvSpPr>
                <p:cNvPr id="94229" name="Oval 40"/>
                <p:cNvSpPr>
                  <a:spLocks noChangeArrowheads="1"/>
                </p:cNvSpPr>
                <p:nvPr/>
              </p:nvSpPr>
              <p:spPr bwMode="auto">
                <a:xfrm>
                  <a:off x="1550" y="2675"/>
                  <a:ext cx="480" cy="480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230" name="Oval 41"/>
                <p:cNvSpPr>
                  <a:spLocks noChangeArrowheads="1"/>
                </p:cNvSpPr>
                <p:nvPr/>
              </p:nvSpPr>
              <p:spPr bwMode="auto">
                <a:xfrm>
                  <a:off x="1166" y="2291"/>
                  <a:ext cx="1248" cy="12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231" name="Oval 42"/>
                <p:cNvSpPr>
                  <a:spLocks noChangeArrowheads="1"/>
                </p:cNvSpPr>
                <p:nvPr/>
              </p:nvSpPr>
              <p:spPr bwMode="auto">
                <a:xfrm>
                  <a:off x="1358" y="2483"/>
                  <a:ext cx="864" cy="864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232" name="Line 43"/>
                <p:cNvSpPr>
                  <a:spLocks noChangeShapeType="1"/>
                </p:cNvSpPr>
                <p:nvPr/>
              </p:nvSpPr>
              <p:spPr bwMode="auto">
                <a:xfrm>
                  <a:off x="1166" y="2915"/>
                  <a:ext cx="124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233" name="Line 44"/>
                <p:cNvSpPr>
                  <a:spLocks noChangeShapeType="1"/>
                </p:cNvSpPr>
                <p:nvPr/>
              </p:nvSpPr>
              <p:spPr bwMode="auto">
                <a:xfrm>
                  <a:off x="1790" y="2291"/>
                  <a:ext cx="0" cy="12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234" name="Line 45"/>
                <p:cNvSpPr>
                  <a:spLocks noChangeShapeType="1"/>
                </p:cNvSpPr>
                <p:nvPr/>
              </p:nvSpPr>
              <p:spPr bwMode="auto">
                <a:xfrm>
                  <a:off x="1358" y="2483"/>
                  <a:ext cx="864" cy="8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235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1358" y="2483"/>
                  <a:ext cx="864" cy="8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236" name="Text Box 47"/>
                <p:cNvSpPr txBox="1">
                  <a:spLocks noChangeArrowheads="1"/>
                </p:cNvSpPr>
                <p:nvPr/>
              </p:nvSpPr>
              <p:spPr bwMode="auto">
                <a:xfrm rot="-3582510">
                  <a:off x="1681" y="2469"/>
                  <a:ext cx="576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GB" sz="1400" b="1"/>
                    <a:t>0    0    0</a:t>
                  </a:r>
                </a:p>
              </p:txBody>
            </p:sp>
            <p:sp>
              <p:nvSpPr>
                <p:cNvPr id="94237" name="Text Box 48"/>
                <p:cNvSpPr txBox="1">
                  <a:spLocks noChangeArrowheads="1"/>
                </p:cNvSpPr>
                <p:nvPr/>
              </p:nvSpPr>
              <p:spPr bwMode="auto">
                <a:xfrm rot="-1890974">
                  <a:off x="1833" y="2636"/>
                  <a:ext cx="591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GB" sz="1400" b="1"/>
                    <a:t>1    1    1</a:t>
                  </a:r>
                </a:p>
              </p:txBody>
            </p:sp>
            <p:sp>
              <p:nvSpPr>
                <p:cNvPr id="94238" name="Text Box 49"/>
                <p:cNvSpPr txBox="1">
                  <a:spLocks noChangeArrowheads="1"/>
                </p:cNvSpPr>
                <p:nvPr/>
              </p:nvSpPr>
              <p:spPr bwMode="auto">
                <a:xfrm rot="-9078987">
                  <a:off x="1166" y="2640"/>
                  <a:ext cx="576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GB" sz="1400" b="1"/>
                    <a:t>0    1    0</a:t>
                  </a:r>
                </a:p>
              </p:txBody>
            </p:sp>
            <p:sp>
              <p:nvSpPr>
                <p:cNvPr id="94239" name="Text Box 50"/>
                <p:cNvSpPr txBox="1">
                  <a:spLocks noChangeArrowheads="1"/>
                </p:cNvSpPr>
                <p:nvPr/>
              </p:nvSpPr>
              <p:spPr bwMode="auto">
                <a:xfrm rot="-6646146">
                  <a:off x="1358" y="2448"/>
                  <a:ext cx="576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GB" sz="1400" b="1"/>
                    <a:t>0    0    1</a:t>
                  </a:r>
                </a:p>
              </p:txBody>
            </p:sp>
            <p:sp>
              <p:nvSpPr>
                <p:cNvPr id="94240" name="Text Box 51"/>
                <p:cNvSpPr txBox="1">
                  <a:spLocks noChangeArrowheads="1"/>
                </p:cNvSpPr>
                <p:nvPr/>
              </p:nvSpPr>
              <p:spPr bwMode="auto">
                <a:xfrm rot="4273632">
                  <a:off x="1665" y="3188"/>
                  <a:ext cx="576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GB" sz="1400" b="1"/>
                    <a:t>1    0    1</a:t>
                  </a:r>
                </a:p>
              </p:txBody>
            </p:sp>
            <p:sp>
              <p:nvSpPr>
                <p:cNvPr id="94241" name="Text Box 52"/>
                <p:cNvSpPr txBox="1">
                  <a:spLocks noChangeArrowheads="1"/>
                </p:cNvSpPr>
                <p:nvPr/>
              </p:nvSpPr>
              <p:spPr bwMode="auto">
                <a:xfrm rot="9011456">
                  <a:off x="1152" y="2991"/>
                  <a:ext cx="576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GB" sz="1400" b="1"/>
                    <a:t>0    1    1</a:t>
                  </a:r>
                </a:p>
              </p:txBody>
            </p:sp>
            <p:sp>
              <p:nvSpPr>
                <p:cNvPr id="94242" name="Text Box 53"/>
                <p:cNvSpPr txBox="1">
                  <a:spLocks noChangeArrowheads="1"/>
                </p:cNvSpPr>
                <p:nvPr/>
              </p:nvSpPr>
              <p:spPr bwMode="auto">
                <a:xfrm rot="6979834">
                  <a:off x="1358" y="3203"/>
                  <a:ext cx="576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GB" sz="1400" b="1"/>
                    <a:t>1    0    0</a:t>
                  </a:r>
                </a:p>
              </p:txBody>
            </p:sp>
            <p:sp>
              <p:nvSpPr>
                <p:cNvPr id="94243" name="Text Box 54"/>
                <p:cNvSpPr txBox="1">
                  <a:spLocks noChangeArrowheads="1"/>
                </p:cNvSpPr>
                <p:nvPr/>
              </p:nvSpPr>
              <p:spPr bwMode="auto">
                <a:xfrm rot="1344761">
                  <a:off x="1859" y="2963"/>
                  <a:ext cx="576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GB" sz="1400" b="1"/>
                    <a:t>1    1    0</a:t>
                  </a:r>
                </a:p>
              </p:txBody>
            </p:sp>
            <p:sp>
              <p:nvSpPr>
                <p:cNvPr id="94244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1921" y="2675"/>
                  <a:ext cx="829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245" name="Oval 56"/>
                <p:cNvSpPr>
                  <a:spLocks noChangeArrowheads="1"/>
                </p:cNvSpPr>
                <p:nvPr/>
              </p:nvSpPr>
              <p:spPr bwMode="auto">
                <a:xfrm>
                  <a:off x="2078" y="2798"/>
                  <a:ext cx="48" cy="48"/>
                </a:xfrm>
                <a:prstGeom prst="ellipse">
                  <a:avLst/>
                </a:prstGeom>
                <a:solidFill>
                  <a:srgbClr val="CC00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246" name="Oval 57"/>
                <p:cNvSpPr>
                  <a:spLocks noChangeArrowheads="1"/>
                </p:cNvSpPr>
                <p:nvPr/>
              </p:nvSpPr>
              <p:spPr bwMode="auto">
                <a:xfrm>
                  <a:off x="2269" y="2701"/>
                  <a:ext cx="48" cy="48"/>
                </a:xfrm>
                <a:prstGeom prst="ellipse">
                  <a:avLst/>
                </a:prstGeom>
                <a:solidFill>
                  <a:srgbClr val="CC00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247" name="Oval 58"/>
                <p:cNvSpPr>
                  <a:spLocks noChangeArrowheads="1"/>
                </p:cNvSpPr>
                <p:nvPr/>
              </p:nvSpPr>
              <p:spPr bwMode="auto">
                <a:xfrm>
                  <a:off x="1892" y="2853"/>
                  <a:ext cx="48" cy="48"/>
                </a:xfrm>
                <a:prstGeom prst="ellipse">
                  <a:avLst/>
                </a:prstGeom>
                <a:solidFill>
                  <a:srgbClr val="CC00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4227" name="Text Box 80"/>
              <p:cNvSpPr txBox="1">
                <a:spLocks noChangeArrowheads="1"/>
              </p:cNvSpPr>
              <p:nvPr/>
            </p:nvSpPr>
            <p:spPr bwMode="auto">
              <a:xfrm>
                <a:off x="2657" y="2544"/>
                <a:ext cx="1330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/>
                  <a:t>mis-aligned </a:t>
                </a:r>
              </a:p>
              <a:p>
                <a:pPr>
                  <a:spcBef>
                    <a:spcPct val="50000"/>
                  </a:spcBef>
                </a:pPr>
                <a:r>
                  <a:rPr lang="en-GB"/>
                  <a:t>sensors</a:t>
                </a:r>
              </a:p>
            </p:txBody>
          </p:sp>
          <p:sp>
            <p:nvSpPr>
              <p:cNvPr id="94228" name="AutoShape 86"/>
              <p:cNvSpPr>
                <a:spLocks noChangeArrowheads="1"/>
              </p:cNvSpPr>
              <p:nvPr/>
            </p:nvSpPr>
            <p:spPr bwMode="auto">
              <a:xfrm rot="5400000">
                <a:off x="2184" y="3096"/>
                <a:ext cx="432" cy="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50 w 21600"/>
                  <a:gd name="T19" fmla="*/ 3150 h 21600"/>
                  <a:gd name="T20" fmla="*/ 18450 w 21600"/>
                  <a:gd name="T21" fmla="*/ 1845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6200" y="10800"/>
                    </a:moveTo>
                    <a:cubicBezTo>
                      <a:pt x="16200" y="7817"/>
                      <a:pt x="13782" y="5400"/>
                      <a:pt x="10800" y="5400"/>
                    </a:cubicBezTo>
                    <a:cubicBezTo>
                      <a:pt x="7817" y="5400"/>
                      <a:pt x="5400" y="7817"/>
                      <a:pt x="5400" y="10800"/>
                    </a:cubicBezTo>
                    <a:lnTo>
                      <a:pt x="0" y="10800"/>
                    </a:ln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599" y="4835"/>
                      <a:pt x="21600" y="10799"/>
                    </a:cubicBezTo>
                    <a:lnTo>
                      <a:pt x="21600" y="10800"/>
                    </a:lnTo>
                    <a:lnTo>
                      <a:pt x="24300" y="10800"/>
                    </a:lnTo>
                    <a:lnTo>
                      <a:pt x="18900" y="16200"/>
                    </a:lnTo>
                    <a:lnTo>
                      <a:pt x="13500" y="10800"/>
                    </a:lnTo>
                    <a:lnTo>
                      <a:pt x="16200" y="10800"/>
                    </a:lnTo>
                    <a:close/>
                  </a:path>
                </a:pathLst>
              </a:custGeom>
              <a:solidFill>
                <a:srgbClr val="99C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4217" name="TextBox 82"/>
            <p:cNvSpPr txBox="1">
              <a:spLocks noChangeArrowheads="1"/>
            </p:cNvSpPr>
            <p:nvPr/>
          </p:nvSpPr>
          <p:spPr bwMode="auto">
            <a:xfrm>
              <a:off x="2375435" y="1459468"/>
              <a:ext cx="5784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  <p:sp>
          <p:nvSpPr>
            <p:cNvPr id="94218" name="TextBox 83"/>
            <p:cNvSpPr txBox="1">
              <a:spLocks noChangeArrowheads="1"/>
            </p:cNvSpPr>
            <p:nvPr/>
          </p:nvSpPr>
          <p:spPr bwMode="auto">
            <a:xfrm>
              <a:off x="1447800" y="1447800"/>
              <a:ext cx="5784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94219" name="TextBox 84"/>
            <p:cNvSpPr txBox="1">
              <a:spLocks noChangeArrowheads="1"/>
            </p:cNvSpPr>
            <p:nvPr/>
          </p:nvSpPr>
          <p:spPr bwMode="auto">
            <a:xfrm>
              <a:off x="869342" y="2057400"/>
              <a:ext cx="5784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94220" name="TextBox 85"/>
            <p:cNvSpPr txBox="1">
              <a:spLocks noChangeArrowheads="1"/>
            </p:cNvSpPr>
            <p:nvPr/>
          </p:nvSpPr>
          <p:spPr bwMode="auto">
            <a:xfrm>
              <a:off x="831086" y="2973176"/>
              <a:ext cx="5784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/>
                <a:t>3</a:t>
              </a:r>
            </a:p>
          </p:txBody>
        </p:sp>
        <p:sp>
          <p:nvSpPr>
            <p:cNvPr id="94221" name="TextBox 86"/>
            <p:cNvSpPr txBox="1">
              <a:spLocks noChangeArrowheads="1"/>
            </p:cNvSpPr>
            <p:nvPr/>
          </p:nvSpPr>
          <p:spPr bwMode="auto">
            <a:xfrm>
              <a:off x="1435768" y="3581036"/>
              <a:ext cx="5784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94222" name="TextBox 87"/>
            <p:cNvSpPr txBox="1">
              <a:spLocks noChangeArrowheads="1"/>
            </p:cNvSpPr>
            <p:nvPr/>
          </p:nvSpPr>
          <p:spPr bwMode="auto">
            <a:xfrm>
              <a:off x="2406650" y="3626406"/>
              <a:ext cx="5784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/>
                <a:t>5</a:t>
              </a:r>
            </a:p>
          </p:txBody>
        </p:sp>
        <p:sp>
          <p:nvSpPr>
            <p:cNvPr id="94223" name="TextBox 88"/>
            <p:cNvSpPr txBox="1">
              <a:spLocks noChangeArrowheads="1"/>
            </p:cNvSpPr>
            <p:nvPr/>
          </p:nvSpPr>
          <p:spPr bwMode="auto">
            <a:xfrm>
              <a:off x="2824163" y="3026411"/>
              <a:ext cx="5784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/>
                <a:t>6</a:t>
              </a:r>
            </a:p>
          </p:txBody>
        </p:sp>
        <p:sp>
          <p:nvSpPr>
            <p:cNvPr id="94224" name="TextBox 89"/>
            <p:cNvSpPr txBox="1">
              <a:spLocks noChangeArrowheads="1"/>
            </p:cNvSpPr>
            <p:nvPr/>
          </p:nvSpPr>
          <p:spPr bwMode="auto">
            <a:xfrm>
              <a:off x="2850542" y="1937084"/>
              <a:ext cx="5784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/>
                <a:t>7</a:t>
              </a:r>
            </a:p>
          </p:txBody>
        </p:sp>
      </p:grpSp>
      <p:sp>
        <p:nvSpPr>
          <p:cNvPr id="94214" name="Rectangle 2"/>
          <p:cNvSpPr>
            <a:spLocks noChangeArrowheads="1"/>
          </p:cNvSpPr>
          <p:nvPr/>
        </p:nvSpPr>
        <p:spPr bwMode="auto">
          <a:xfrm>
            <a:off x="625475" y="1096963"/>
            <a:ext cx="76803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/>
              <a:t>There are many applications where only one bit changes for sequential data, e.g. counter</a:t>
            </a:r>
          </a:p>
        </p:txBody>
      </p:sp>
      <p:sp>
        <p:nvSpPr>
          <p:cNvPr id="942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/>
          <a:lstStyle/>
          <a:p>
            <a:pPr eaLnBrk="1" hangingPunct="1"/>
            <a:r>
              <a:rPr lang="en-GB" b="1" dirty="0" smtClean="0"/>
              <a:t>The </a:t>
            </a:r>
            <a:r>
              <a:rPr lang="en-GB" b="1" dirty="0" err="1" smtClean="0"/>
              <a:t>Gray</a:t>
            </a:r>
            <a:r>
              <a:rPr lang="en-GB" b="1" dirty="0" smtClean="0"/>
              <a:t> Code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662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7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fld id="{92A62B5F-04E9-4F4E-BC08-393BBA629DBD}" type="slidenum">
              <a:rPr lang="en-US">
                <a:solidFill>
                  <a:srgbClr val="898989"/>
                </a:solidFill>
              </a:rPr>
              <a:pPr eaLnBrk="1" hangingPunct="1"/>
              <a:t>42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>
          <a:xfrm>
            <a:off x="412750" y="381000"/>
            <a:ext cx="8229600" cy="1066800"/>
          </a:xfrm>
        </p:spPr>
        <p:txBody>
          <a:bodyPr/>
          <a:lstStyle/>
          <a:p>
            <a:pPr eaLnBrk="1" hangingPunct="1"/>
            <a:r>
              <a:rPr lang="en-GB" sz="3200" b="1" dirty="0" smtClean="0">
                <a:solidFill>
                  <a:srgbClr val="FF0000"/>
                </a:solidFill>
              </a:rPr>
              <a:t>Binary-to-</a:t>
            </a:r>
            <a:r>
              <a:rPr lang="en-GB" sz="3200" b="1" dirty="0" err="1" smtClean="0">
                <a:solidFill>
                  <a:srgbClr val="FF0000"/>
                </a:solidFill>
              </a:rPr>
              <a:t>Gray</a:t>
            </a:r>
            <a:r>
              <a:rPr lang="en-GB" sz="3200" b="1" dirty="0" smtClean="0">
                <a:solidFill>
                  <a:srgbClr val="FF0000"/>
                </a:solidFill>
              </a:rPr>
              <a:t> Code Conversion</a:t>
            </a:r>
            <a:endParaRPr lang="en-GB" sz="3200" dirty="0" smtClean="0">
              <a:solidFill>
                <a:srgbClr val="FF0000"/>
              </a:solidFill>
            </a:endParaRP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77200" cy="20621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120000"/>
              <a:buFont typeface="Wingdings" pitchFamily="2" charset="2"/>
              <a:buChar char="§"/>
            </a:pPr>
            <a:r>
              <a:rPr lang="en-GB" sz="2400" smtClean="0"/>
              <a:t>Retain most significant bit.</a:t>
            </a:r>
          </a:p>
          <a:p>
            <a:pPr eaLnBrk="1" hangingPunct="1">
              <a:lnSpc>
                <a:spcPct val="90000"/>
              </a:lnSpc>
              <a:buSzPct val="120000"/>
              <a:buFont typeface="Wingdings" pitchFamily="2" charset="2"/>
              <a:buChar char="§"/>
            </a:pPr>
            <a:r>
              <a:rPr lang="en-GB" sz="2400" smtClean="0"/>
              <a:t>From left to right, add each adjacent pair of binary code bits to get the next Gray code bit, discarding carries.</a:t>
            </a:r>
          </a:p>
          <a:p>
            <a:pPr eaLnBrk="1" hangingPunct="1">
              <a:lnSpc>
                <a:spcPct val="90000"/>
              </a:lnSpc>
              <a:buSzPct val="120000"/>
              <a:buFont typeface="Wingdings" pitchFamily="2" charset="2"/>
              <a:buChar char="§"/>
            </a:pPr>
            <a:r>
              <a:rPr lang="en-GB" sz="2400" smtClean="0"/>
              <a:t>Example: Convert binary number 10110 to Gray code.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031875" y="3249613"/>
          <a:ext cx="243205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4" name="Document" r:id="rId4" imgW="2453640" imgH="890016" progId="Word.Document.8">
                  <p:embed/>
                </p:oleObj>
              </mc:Choice>
              <mc:Fallback>
                <p:oleObj name="Document" r:id="rId4" imgW="2453640" imgH="890016" progId="Word.Document.8">
                  <p:embed/>
                  <p:pic>
                    <p:nvPicPr>
                      <p:cNvPr id="0" name="Picture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3249613"/>
                        <a:ext cx="2432050" cy="877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3489325" y="3249613"/>
          <a:ext cx="2455863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5" name="Document" r:id="rId7" imgW="2538984" imgH="890016" progId="Word.Document.8">
                  <p:embed/>
                </p:oleObj>
              </mc:Choice>
              <mc:Fallback>
                <p:oleObj name="Document" r:id="rId7" imgW="2538984" imgH="890016" progId="Word.Document.8">
                  <p:embed/>
                  <p:pic>
                    <p:nvPicPr>
                      <p:cNvPr id="0" name="Picture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325" y="3249613"/>
                        <a:ext cx="2455863" cy="85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6096000" y="3246438"/>
          <a:ext cx="2581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6" name="Document" r:id="rId10" imgW="2577084" imgH="890016" progId="Word.Document.8">
                  <p:embed/>
                </p:oleObj>
              </mc:Choice>
              <mc:Fallback>
                <p:oleObj name="Document" r:id="rId10" imgW="2577084" imgH="890016" progId="Word.Document.8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246438"/>
                        <a:ext cx="2581275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1633538" y="4176713"/>
          <a:ext cx="2557462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7" name="Document" r:id="rId13" imgW="2595372" imgH="890016" progId="Word.Document.8">
                  <p:embed/>
                </p:oleObj>
              </mc:Choice>
              <mc:Fallback>
                <p:oleObj name="Document" r:id="rId13" imgW="2595372" imgH="890016" progId="Word.Document.8">
                  <p:embed/>
                  <p:pic>
                    <p:nvPicPr>
                      <p:cNvPr id="0" name="Picture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4176713"/>
                        <a:ext cx="2557462" cy="85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4391025" y="4176713"/>
          <a:ext cx="2532063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8" name="Document" r:id="rId16" imgW="2537460" imgH="890016" progId="Word.Document.8">
                  <p:embed/>
                </p:oleObj>
              </mc:Choice>
              <mc:Fallback>
                <p:oleObj name="Document" r:id="rId16" imgW="2537460" imgH="890016" progId="Word.Document.8">
                  <p:embed/>
                  <p:pic>
                    <p:nvPicPr>
                      <p:cNvPr id="0" name="Picture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025" y="4176713"/>
                        <a:ext cx="2532063" cy="85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1101725" y="5027613"/>
            <a:ext cx="7432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r>
              <a:rPr lang="en-GB" sz="2400">
                <a:latin typeface="Times New Roman" pitchFamily="18" charset="0"/>
              </a:rPr>
              <a:t> (10110)</a:t>
            </a:r>
            <a:r>
              <a:rPr lang="en-GB" sz="2400" baseline="-25000">
                <a:latin typeface="Times New Roman" pitchFamily="18" charset="0"/>
              </a:rPr>
              <a:t>2</a:t>
            </a:r>
            <a:r>
              <a:rPr lang="en-GB" sz="2400">
                <a:latin typeface="Times New Roman" pitchFamily="18" charset="0"/>
              </a:rPr>
              <a:t> = (11101)</a:t>
            </a:r>
            <a:r>
              <a:rPr lang="en-GB" sz="2400" baseline="-25000">
                <a:latin typeface="Times New Roman" pitchFamily="18" charset="0"/>
              </a:rPr>
              <a:t>Gray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95243" name="Rectangle 2"/>
          <p:cNvSpPr txBox="1">
            <a:spLocks noChangeArrowheads="1"/>
          </p:cNvSpPr>
          <p:nvPr/>
        </p:nvSpPr>
        <p:spPr bwMode="auto">
          <a:xfrm>
            <a:off x="381000" y="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GB" sz="4000" b="1">
                <a:solidFill>
                  <a:srgbClr val="002060"/>
                </a:solidFill>
              </a:rPr>
              <a:t>The Gray Code</a:t>
            </a:r>
            <a:endParaRPr lang="en-GB" sz="40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11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fld id="{F291F5B4-337D-4F42-99A7-25F612CEB133}" type="slidenum">
              <a:rPr lang="en-US">
                <a:solidFill>
                  <a:srgbClr val="898989"/>
                </a:solidFill>
              </a:rPr>
              <a:pPr eaLnBrk="1" hangingPunct="1"/>
              <a:t>43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92188"/>
          </a:xfrm>
        </p:spPr>
        <p:txBody>
          <a:bodyPr/>
          <a:lstStyle/>
          <a:p>
            <a:pPr eaLnBrk="1" hangingPunct="1"/>
            <a:r>
              <a:rPr lang="en-GB" sz="3200" b="1" dirty="0" err="1" smtClean="0">
                <a:solidFill>
                  <a:srgbClr val="FF0000"/>
                </a:solidFill>
              </a:rPr>
              <a:t>Gray</a:t>
            </a:r>
            <a:r>
              <a:rPr lang="en-GB" sz="3200" b="1" dirty="0" smtClean="0">
                <a:solidFill>
                  <a:srgbClr val="FF0000"/>
                </a:solidFill>
              </a:rPr>
              <a:t>-to-Binary Conversion</a:t>
            </a:r>
            <a:endParaRPr lang="en-GB" sz="3200" dirty="0" smtClean="0">
              <a:solidFill>
                <a:srgbClr val="FF0000"/>
              </a:solidFill>
            </a:endParaRP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01000" cy="2286000"/>
          </a:xfrm>
        </p:spPr>
        <p:txBody>
          <a:bodyPr/>
          <a:lstStyle/>
          <a:p>
            <a:pPr eaLnBrk="1" hangingPunct="1">
              <a:buSzPct val="120000"/>
              <a:buFont typeface="Wingdings" pitchFamily="2" charset="2"/>
              <a:buChar char="§"/>
            </a:pPr>
            <a:r>
              <a:rPr lang="en-GB" sz="2400" dirty="0" smtClean="0"/>
              <a:t>Retain most significant bit.</a:t>
            </a:r>
          </a:p>
          <a:p>
            <a:pPr eaLnBrk="1" hangingPunct="1">
              <a:buSzPct val="120000"/>
              <a:buFont typeface="Wingdings" pitchFamily="2" charset="2"/>
              <a:buChar char="§"/>
            </a:pPr>
            <a:r>
              <a:rPr lang="en-GB" sz="2400" dirty="0" smtClean="0"/>
              <a:t>From left to right, add each binary code bit generated to the </a:t>
            </a:r>
            <a:r>
              <a:rPr lang="en-GB" sz="2400" dirty="0" err="1" smtClean="0"/>
              <a:t>Gray</a:t>
            </a:r>
            <a:r>
              <a:rPr lang="en-GB" sz="2400" dirty="0" smtClean="0"/>
              <a:t> code bit in the next position, discarding carries.</a:t>
            </a:r>
          </a:p>
          <a:p>
            <a:pPr eaLnBrk="1" hangingPunct="1">
              <a:buSzPct val="120000"/>
              <a:buFont typeface="Wingdings" pitchFamily="2" charset="2"/>
              <a:buChar char="§"/>
            </a:pPr>
            <a:r>
              <a:rPr lang="en-GB" sz="2400" dirty="0" smtClean="0"/>
              <a:t>Example: Convert the </a:t>
            </a:r>
            <a:r>
              <a:rPr lang="en-GB" sz="2400" dirty="0" err="1" smtClean="0"/>
              <a:t>gray</a:t>
            </a:r>
            <a:r>
              <a:rPr lang="en-GB" sz="2400" dirty="0" smtClean="0"/>
              <a:t> code 11011 to binary.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1058863" y="3505200"/>
          <a:ext cx="24320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8" name="Document" r:id="rId4" imgW="2435352" imgH="890016" progId="Word.Document.8">
                  <p:embed/>
                </p:oleObj>
              </mc:Choice>
              <mc:Fallback>
                <p:oleObj name="Document" r:id="rId4" imgW="2435352" imgH="890016" progId="Word.Document.8">
                  <p:embed/>
                  <p:pic>
                    <p:nvPicPr>
                      <p:cNvPr id="0" name="Picture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3505200"/>
                        <a:ext cx="243205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3490913" y="3505200"/>
          <a:ext cx="243046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9" name="Document" r:id="rId7" imgW="2510028" imgH="890016" progId="Word.Document.8">
                  <p:embed/>
                </p:oleObj>
              </mc:Choice>
              <mc:Fallback>
                <p:oleObj name="Document" r:id="rId7" imgW="2510028" imgH="890016" progId="Word.Document.8">
                  <p:embed/>
                  <p:pic>
                    <p:nvPicPr>
                      <p:cNvPr id="0" name="Picture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3" y="3505200"/>
                        <a:ext cx="2430462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6172200" y="3505200"/>
          <a:ext cx="255746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0" name="Document" r:id="rId10" imgW="2586228" imgH="890016" progId="Word.Document.8">
                  <p:embed/>
                </p:oleObj>
              </mc:Choice>
              <mc:Fallback>
                <p:oleObj name="Document" r:id="rId10" imgW="2586228" imgH="890016" progId="Word.Document.8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505200"/>
                        <a:ext cx="2557463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1611313" y="4481513"/>
          <a:ext cx="2732087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1" name="Document" r:id="rId13" imgW="2823972" imgH="890016" progId="Word.Document.8">
                  <p:embed/>
                </p:oleObj>
              </mc:Choice>
              <mc:Fallback>
                <p:oleObj name="Document" r:id="rId13" imgW="2823972" imgH="890016" progId="Word.Document.8">
                  <p:embed/>
                  <p:pic>
                    <p:nvPicPr>
                      <p:cNvPr id="0" name="Picture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3" y="4481513"/>
                        <a:ext cx="2732087" cy="85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4518025" y="4506913"/>
          <a:ext cx="2657475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2" name="Document" r:id="rId16" imgW="2694432" imgH="890016" progId="Word.Document.8">
                  <p:embed/>
                </p:oleObj>
              </mc:Choice>
              <mc:Fallback>
                <p:oleObj name="Document" r:id="rId16" imgW="2694432" imgH="890016" progId="Word.Document.8">
                  <p:embed/>
                  <p:pic>
                    <p:nvPicPr>
                      <p:cNvPr id="0" name="Picture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025" y="4506913"/>
                        <a:ext cx="2657475" cy="85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1304925" y="5332413"/>
            <a:ext cx="7161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r>
              <a:rPr lang="en-GB" sz="2400">
                <a:latin typeface="Times New Roman" pitchFamily="18" charset="0"/>
              </a:rPr>
              <a:t>(11011)</a:t>
            </a:r>
            <a:r>
              <a:rPr lang="en-GB" sz="2400" baseline="-25000">
                <a:latin typeface="Times New Roman" pitchFamily="18" charset="0"/>
              </a:rPr>
              <a:t>Gray</a:t>
            </a:r>
            <a:r>
              <a:rPr lang="en-GB" sz="2400">
                <a:latin typeface="Times New Roman" pitchFamily="18" charset="0"/>
              </a:rPr>
              <a:t> = (10010)</a:t>
            </a:r>
            <a:r>
              <a:rPr lang="en-GB" sz="2400" baseline="-25000">
                <a:latin typeface="Times New Roman" pitchFamily="18" charset="0"/>
              </a:rPr>
              <a:t>2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96267" name="Rectangle 2"/>
          <p:cNvSpPr txBox="1">
            <a:spLocks noChangeArrowheads="1"/>
          </p:cNvSpPr>
          <p:nvPr/>
        </p:nvSpPr>
        <p:spPr bwMode="auto">
          <a:xfrm>
            <a:off x="381000" y="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GB" sz="4000" b="1">
                <a:solidFill>
                  <a:srgbClr val="002060"/>
                </a:solidFill>
              </a:rPr>
              <a:t>The Gray Code</a:t>
            </a:r>
            <a:endParaRPr lang="en-GB" sz="40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5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fld id="{27B031B7-BC7B-4664-A895-8EBB0DFE31DC}" type="slidenum">
              <a:rPr lang="en-US">
                <a:solidFill>
                  <a:srgbClr val="898989"/>
                </a:solidFill>
              </a:rPr>
              <a:pPr eaLnBrk="1" hangingPunct="1"/>
              <a:t>44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b="1" dirty="0" smtClean="0"/>
              <a:t>Other Decimal Codes</a:t>
            </a:r>
            <a:endParaRPr lang="en-GB" sz="3600" dirty="0" smtClean="0"/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953000"/>
            <a:ext cx="8610600" cy="1479550"/>
          </a:xfrm>
        </p:spPr>
        <p:txBody>
          <a:bodyPr/>
          <a:lstStyle/>
          <a:p>
            <a:pPr eaLnBrk="1" hangingPunct="1">
              <a:buSzPct val="120000"/>
              <a:buFont typeface="Wingdings" pitchFamily="2" charset="2"/>
              <a:buChar char="§"/>
            </a:pPr>
            <a:r>
              <a:rPr lang="en-GB" sz="2400" smtClean="0">
                <a:solidFill>
                  <a:srgbClr val="0000FF"/>
                </a:solidFill>
              </a:rPr>
              <a:t>Self-complementing codes</a:t>
            </a:r>
            <a:r>
              <a:rPr lang="en-GB" sz="2400" smtClean="0"/>
              <a:t>: excess-3, 84-2-1, 2*421 codes.</a:t>
            </a:r>
          </a:p>
          <a:p>
            <a:pPr eaLnBrk="1" hangingPunct="1"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GB" sz="2400" smtClean="0">
                <a:solidFill>
                  <a:srgbClr val="0000FF"/>
                </a:solidFill>
              </a:rPr>
              <a:t>Error-detecting code</a:t>
            </a:r>
            <a:r>
              <a:rPr lang="en-GB" sz="2400" smtClean="0"/>
              <a:t>: biquinary code (</a:t>
            </a:r>
            <a:r>
              <a:rPr lang="en-GB" sz="2400" i="1" smtClean="0"/>
              <a:t>bi</a:t>
            </a:r>
            <a:r>
              <a:rPr lang="en-GB" sz="2400" smtClean="0"/>
              <a:t>=two, </a:t>
            </a:r>
            <a:r>
              <a:rPr lang="en-GB" sz="2400" i="1" smtClean="0"/>
              <a:t>quinary=</a:t>
            </a:r>
            <a:r>
              <a:rPr lang="en-GB" sz="2400" smtClean="0"/>
              <a:t>five).</a:t>
            </a:r>
          </a:p>
        </p:txBody>
      </p:sp>
      <p:graphicFrame>
        <p:nvGraphicFramePr>
          <p:cNvPr id="97285" name="Object 4"/>
          <p:cNvGraphicFramePr>
            <a:graphicFrameLocks noChangeAspect="1"/>
          </p:cNvGraphicFramePr>
          <p:nvPr/>
        </p:nvGraphicFramePr>
        <p:xfrm>
          <a:off x="838200" y="914400"/>
          <a:ext cx="7543800" cy="397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6" name="Document" r:id="rId4" imgW="5480747" imgH="2902350" progId="Word.Document.8">
                  <p:embed/>
                </p:oleObj>
              </mc:Choice>
              <mc:Fallback>
                <p:oleObj name="Document" r:id="rId4" imgW="5480747" imgH="2902350" progId="Word.Document.8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914400"/>
                        <a:ext cx="7543800" cy="3979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2819400" y="1290638"/>
            <a:ext cx="609600" cy="152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12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fld id="{1EE0CDEB-806D-4B9B-9A10-A3109472F88D}" type="slidenum">
              <a:rPr lang="en-US">
                <a:solidFill>
                  <a:srgbClr val="898989"/>
                </a:solidFill>
              </a:rPr>
              <a:pPr eaLnBrk="1" hangingPunct="1"/>
              <a:t>45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b="1" dirty="0" smtClean="0"/>
              <a:t>Self-Complementing Codes</a:t>
            </a:r>
            <a:endParaRPr lang="en-GB" sz="3600" dirty="0" smtClean="0"/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01000" cy="1752600"/>
          </a:xfrm>
        </p:spPr>
        <p:txBody>
          <a:bodyPr/>
          <a:lstStyle/>
          <a:p>
            <a:pPr eaLnBrk="1" hangingPunct="1">
              <a:buSzPct val="120000"/>
              <a:buFont typeface="Wingdings" pitchFamily="2" charset="2"/>
              <a:buChar char="§"/>
            </a:pPr>
            <a:r>
              <a:rPr lang="en-GB" sz="2400" smtClean="0"/>
              <a:t>Examples: excess-3, 84-2-1, 2*421 codes.</a:t>
            </a:r>
          </a:p>
          <a:p>
            <a:pPr eaLnBrk="1" hangingPunct="1">
              <a:buSzPct val="120000"/>
              <a:buFont typeface="Wingdings" pitchFamily="2" charset="2"/>
              <a:buChar char="§"/>
            </a:pPr>
            <a:r>
              <a:rPr lang="en-GB" sz="2400" smtClean="0"/>
              <a:t>The codes that represent the pair of complementary digits are complementary of each other.</a:t>
            </a:r>
          </a:p>
        </p:txBody>
      </p:sp>
      <p:sp>
        <p:nvSpPr>
          <p:cNvPr id="98309" name="Text Box 6"/>
          <p:cNvSpPr txBox="1">
            <a:spLocks noChangeArrowheads="1"/>
          </p:cNvSpPr>
          <p:nvPr/>
        </p:nvSpPr>
        <p:spPr bwMode="auto">
          <a:xfrm>
            <a:off x="3657600" y="2895600"/>
            <a:ext cx="1524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r>
              <a:rPr lang="en-GB" sz="2000" b="1">
                <a:latin typeface="Courier New" pitchFamily="49" charset="0"/>
              </a:rPr>
              <a:t>0: 0011</a:t>
            </a:r>
          </a:p>
          <a:p>
            <a:r>
              <a:rPr lang="en-GB" sz="2000" b="1">
                <a:latin typeface="Courier New" pitchFamily="49" charset="0"/>
              </a:rPr>
              <a:t>1: 0100</a:t>
            </a:r>
          </a:p>
          <a:p>
            <a:r>
              <a:rPr lang="en-GB" sz="2000" b="1">
                <a:latin typeface="Courier New" pitchFamily="49" charset="0"/>
              </a:rPr>
              <a:t>2: 0101</a:t>
            </a:r>
          </a:p>
          <a:p>
            <a:r>
              <a:rPr lang="en-GB" sz="2000" b="1">
                <a:latin typeface="Courier New" pitchFamily="49" charset="0"/>
              </a:rPr>
              <a:t>3: 0110</a:t>
            </a:r>
          </a:p>
          <a:p>
            <a:r>
              <a:rPr lang="en-GB" sz="2000" b="1">
                <a:latin typeface="Courier New" pitchFamily="49" charset="0"/>
              </a:rPr>
              <a:t>4: 0111</a:t>
            </a:r>
          </a:p>
          <a:p>
            <a:r>
              <a:rPr lang="en-GB" sz="2000" b="1">
                <a:latin typeface="Courier New" pitchFamily="49" charset="0"/>
              </a:rPr>
              <a:t>5: 1000</a:t>
            </a:r>
          </a:p>
          <a:p>
            <a:r>
              <a:rPr lang="en-GB" sz="2000" b="1">
                <a:latin typeface="Courier New" pitchFamily="49" charset="0"/>
              </a:rPr>
              <a:t>6: 1001</a:t>
            </a:r>
          </a:p>
          <a:p>
            <a:r>
              <a:rPr lang="en-GB" sz="2000" b="1">
                <a:latin typeface="Courier New" pitchFamily="49" charset="0"/>
              </a:rPr>
              <a:t>7: 1010</a:t>
            </a:r>
          </a:p>
          <a:p>
            <a:r>
              <a:rPr lang="en-GB" sz="2000" b="1">
                <a:latin typeface="Courier New" pitchFamily="49" charset="0"/>
              </a:rPr>
              <a:t>8: 1011</a:t>
            </a:r>
          </a:p>
          <a:p>
            <a:r>
              <a:rPr lang="en-GB" sz="2000" b="1">
                <a:latin typeface="Courier New" pitchFamily="49" charset="0"/>
              </a:rPr>
              <a:t>9: 1100</a:t>
            </a:r>
            <a:endParaRPr lang="en-GB" sz="2400" b="1">
              <a:latin typeface="Courier New" pitchFamily="49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352800" y="2895600"/>
            <a:ext cx="1752600" cy="3089275"/>
            <a:chOff x="2400" y="1824"/>
            <a:chExt cx="1104" cy="1946"/>
          </a:xfrm>
        </p:grpSpPr>
        <p:sp>
          <p:nvSpPr>
            <p:cNvPr id="98316" name="Rectangle 8"/>
            <p:cNvSpPr>
              <a:spLocks noChangeArrowheads="1"/>
            </p:cNvSpPr>
            <p:nvPr/>
          </p:nvSpPr>
          <p:spPr bwMode="auto">
            <a:xfrm>
              <a:off x="2400" y="1824"/>
              <a:ext cx="1056" cy="192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7" name="Rectangle 9"/>
            <p:cNvSpPr>
              <a:spLocks noChangeArrowheads="1"/>
            </p:cNvSpPr>
            <p:nvPr/>
          </p:nvSpPr>
          <p:spPr bwMode="auto">
            <a:xfrm>
              <a:off x="2448" y="3578"/>
              <a:ext cx="1056" cy="192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352800" y="3251200"/>
            <a:ext cx="1754188" cy="2413000"/>
            <a:chOff x="2400" y="2048"/>
            <a:chExt cx="1105" cy="1520"/>
          </a:xfrm>
        </p:grpSpPr>
        <p:sp>
          <p:nvSpPr>
            <p:cNvPr id="98314" name="Rectangle 10"/>
            <p:cNvSpPr>
              <a:spLocks noChangeArrowheads="1"/>
            </p:cNvSpPr>
            <p:nvPr/>
          </p:nvSpPr>
          <p:spPr bwMode="auto">
            <a:xfrm>
              <a:off x="2400" y="2048"/>
              <a:ext cx="1056" cy="192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5" name="Rectangle 11"/>
            <p:cNvSpPr>
              <a:spLocks noChangeArrowheads="1"/>
            </p:cNvSpPr>
            <p:nvPr/>
          </p:nvSpPr>
          <p:spPr bwMode="auto">
            <a:xfrm>
              <a:off x="2449" y="3376"/>
              <a:ext cx="1056" cy="192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8556" name="Text Box 12"/>
          <p:cNvSpPr txBox="1">
            <a:spLocks noChangeArrowheads="1"/>
          </p:cNvSpPr>
          <p:nvPr/>
        </p:nvSpPr>
        <p:spPr bwMode="auto">
          <a:xfrm>
            <a:off x="5562600" y="3886200"/>
            <a:ext cx="3124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000" b="1">
                <a:solidFill>
                  <a:schemeClr val="hlink"/>
                </a:solidFill>
                <a:latin typeface="Courier New" pitchFamily="49" charset="0"/>
              </a:rPr>
              <a:t>241: 0101 0111 0100</a:t>
            </a:r>
          </a:p>
          <a:p>
            <a:pPr>
              <a:spcBef>
                <a:spcPct val="50000"/>
              </a:spcBef>
            </a:pPr>
            <a:r>
              <a:rPr lang="en-GB" sz="2000" b="1">
                <a:solidFill>
                  <a:schemeClr val="hlink"/>
                </a:solidFill>
                <a:latin typeface="Courier New" pitchFamily="49" charset="0"/>
              </a:rPr>
              <a:t>758: 1010 1000 1011</a:t>
            </a:r>
            <a:endParaRPr lang="en-GB" sz="2000">
              <a:latin typeface="Courier New" pitchFamily="49" charset="0"/>
            </a:endParaRPr>
          </a:p>
        </p:txBody>
      </p:sp>
      <p:sp>
        <p:nvSpPr>
          <p:cNvPr id="98313" name="Rectangle 1"/>
          <p:cNvSpPr>
            <a:spLocks noChangeArrowheads="1"/>
          </p:cNvSpPr>
          <p:nvPr/>
        </p:nvSpPr>
        <p:spPr bwMode="auto">
          <a:xfrm>
            <a:off x="695325" y="2692400"/>
            <a:ext cx="2109788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FF"/>
                </a:solidFill>
              </a:rPr>
              <a:t>Excess-3 </a:t>
            </a:r>
          </a:p>
          <a:p>
            <a:r>
              <a:rPr lang="en-GB" sz="2800" dirty="0">
                <a:solidFill>
                  <a:srgbClr val="0000FF"/>
                </a:solidFill>
              </a:rPr>
              <a:t>binary-coded</a:t>
            </a:r>
          </a:p>
          <a:p>
            <a:r>
              <a:rPr lang="en-GB" sz="2800" dirty="0">
                <a:solidFill>
                  <a:srgbClr val="0000FF"/>
                </a:solidFill>
              </a:rPr>
              <a:t>Number: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9665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8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6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fld id="{F89469EB-76AA-4D3E-9B19-D0414BA8339F}" type="slidenum">
              <a:rPr lang="en-US">
                <a:solidFill>
                  <a:srgbClr val="898989"/>
                </a:solidFill>
              </a:rPr>
              <a:pPr eaLnBrk="1" hangingPunct="1"/>
              <a:t>46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b="1" dirty="0" smtClean="0"/>
              <a:t>Alphanumeric Codes</a:t>
            </a:r>
            <a:endParaRPr lang="en-GB" sz="3600" dirty="0" smtClean="0"/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001000" cy="3810000"/>
          </a:xfrm>
        </p:spPr>
        <p:txBody>
          <a:bodyPr/>
          <a:lstStyle/>
          <a:p>
            <a:pPr eaLnBrk="1" hangingPunct="1">
              <a:buSzPct val="120000"/>
              <a:buFont typeface="Wingdings" pitchFamily="2" charset="2"/>
              <a:buChar char="§"/>
            </a:pPr>
            <a:r>
              <a:rPr lang="en-GB" sz="2800" smtClean="0"/>
              <a:t>Apart from numbers, computers also handle textual data.</a:t>
            </a:r>
          </a:p>
          <a:p>
            <a:pPr eaLnBrk="1" hangingPunct="1">
              <a:spcBef>
                <a:spcPct val="50000"/>
              </a:spcBef>
              <a:buSzPct val="120000"/>
              <a:buFont typeface="Wingdings" pitchFamily="2" charset="2"/>
              <a:buChar char="§"/>
            </a:pPr>
            <a:r>
              <a:rPr lang="en-GB" sz="2800" smtClean="0"/>
              <a:t>Character set frequently used includes:</a:t>
            </a:r>
          </a:p>
          <a:p>
            <a:pPr lvl="1" eaLnBrk="1" hangingPunct="1">
              <a:buFontTx/>
              <a:buNone/>
            </a:pPr>
            <a:r>
              <a:rPr lang="en-GB" sz="2400" smtClean="0"/>
              <a:t>	alphabets:	    ‘A’ .. ‘Z’, and ‘a’ .. ‘z’</a:t>
            </a:r>
          </a:p>
          <a:p>
            <a:pPr lvl="1" eaLnBrk="1" hangingPunct="1">
              <a:buFontTx/>
              <a:buNone/>
            </a:pPr>
            <a:r>
              <a:rPr lang="en-GB" sz="2400" smtClean="0"/>
              <a:t>	digits:		    ‘0’ .. ‘9’ (not integer 0 to 9)</a:t>
            </a:r>
          </a:p>
          <a:p>
            <a:pPr lvl="1" eaLnBrk="1" hangingPunct="1">
              <a:buFontTx/>
              <a:buNone/>
            </a:pPr>
            <a:r>
              <a:rPr lang="en-GB" sz="2400" smtClean="0"/>
              <a:t>	special symbols:	    ‘$’, ‘.’, ‘,’, ‘@’, ‘*’, …</a:t>
            </a:r>
          </a:p>
          <a:p>
            <a:pPr lvl="1" eaLnBrk="1" hangingPunct="1">
              <a:buFontTx/>
              <a:buNone/>
            </a:pPr>
            <a:r>
              <a:rPr lang="en-GB" sz="2400" smtClean="0"/>
              <a:t>	non-printable:	SOH, NULL, BELL, …</a:t>
            </a:r>
          </a:p>
          <a:p>
            <a:pPr eaLnBrk="1" hangingPunct="1">
              <a:spcBef>
                <a:spcPct val="50000"/>
              </a:spcBef>
              <a:buSzPct val="120000"/>
              <a:buFont typeface="Wingdings" pitchFamily="2" charset="2"/>
              <a:buChar char="§"/>
            </a:pPr>
            <a:r>
              <a:rPr lang="en-GB" sz="2800" smtClean="0"/>
              <a:t>Usually, these characters can be represented using 7 or 8 bits.</a:t>
            </a:r>
          </a:p>
        </p:txBody>
      </p:sp>
    </p:spTree>
    <p:extLst>
      <p:ext uri="{BB962C8B-B14F-4D97-AF65-F5344CB8AC3E}">
        <p14:creationId xmlns:p14="http://schemas.microsoft.com/office/powerpoint/2010/main" val="314025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fld id="{A0679824-F2CE-4E47-9482-A0695AF725A8}" type="slidenum">
              <a:rPr lang="en-US">
                <a:solidFill>
                  <a:srgbClr val="898989"/>
                </a:solidFill>
              </a:rPr>
              <a:pPr eaLnBrk="1" hangingPunct="1"/>
              <a:t>47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b="1" dirty="0" smtClean="0"/>
              <a:t>Alphanumeric Codes</a:t>
            </a:r>
            <a:endParaRPr lang="en-GB" sz="3600" dirty="0" smtClean="0"/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1143000"/>
          </a:xfrm>
        </p:spPr>
        <p:txBody>
          <a:bodyPr/>
          <a:lstStyle/>
          <a:p>
            <a:pPr eaLnBrk="1" hangingPunct="1">
              <a:buSzPct val="120000"/>
              <a:buFont typeface="Wingdings" pitchFamily="2" charset="2"/>
              <a:buChar char="§"/>
            </a:pPr>
            <a:r>
              <a:rPr lang="en-GB" smtClean="0">
                <a:solidFill>
                  <a:srgbClr val="0000FF"/>
                </a:solidFill>
              </a:rPr>
              <a:t>ASCII</a:t>
            </a:r>
            <a:r>
              <a:rPr lang="en-GB" smtClean="0"/>
              <a:t>: 7-bit, plus a </a:t>
            </a:r>
            <a:r>
              <a:rPr lang="en-GB" i="1" smtClean="0"/>
              <a:t>parity bit</a:t>
            </a:r>
            <a:r>
              <a:rPr lang="en-GB" smtClean="0"/>
              <a:t> for error detection (odd/even parity).</a:t>
            </a:r>
          </a:p>
        </p:txBody>
      </p:sp>
      <p:graphicFrame>
        <p:nvGraphicFramePr>
          <p:cNvPr id="100357" name="Object 4"/>
          <p:cNvGraphicFramePr>
            <a:graphicFrameLocks noChangeAspect="1"/>
          </p:cNvGraphicFramePr>
          <p:nvPr/>
        </p:nvGraphicFramePr>
        <p:xfrm>
          <a:off x="2286000" y="2209800"/>
          <a:ext cx="4038600" cy="443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0" name="Document" r:id="rId4" imgW="2988564" imgH="3307080" progId="Word.Document.8">
                  <p:embed/>
                </p:oleObj>
              </mc:Choice>
              <mc:Fallback>
                <p:oleObj name="Document" r:id="rId4" imgW="2988564" imgH="3307080" progId="Word.Document.8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209800"/>
                        <a:ext cx="4038600" cy="443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156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fld id="{D1A4D9C0-5F4D-41DD-AAB6-A9260B2A93C6}" type="slidenum">
              <a:rPr lang="en-US">
                <a:solidFill>
                  <a:srgbClr val="898989"/>
                </a:solidFill>
              </a:rPr>
              <a:pPr eaLnBrk="1" hangingPunct="1"/>
              <a:t>48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b="1" dirty="0" smtClean="0"/>
              <a:t>Alphanumeric Codes</a:t>
            </a:r>
            <a:endParaRPr lang="en-GB" sz="3600" dirty="0" smtClean="0"/>
          </a:p>
        </p:txBody>
      </p:sp>
      <p:sp>
        <p:nvSpPr>
          <p:cNvPr id="101380" name="Rectangle 5"/>
          <p:cNvSpPr>
            <a:spLocks noChangeArrowheads="1"/>
          </p:cNvSpPr>
          <p:nvPr/>
        </p:nvSpPr>
        <p:spPr bwMode="auto">
          <a:xfrm>
            <a:off x="457200" y="9144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SzPct val="120000"/>
              <a:buFont typeface="Wingdings" pitchFamily="2" charset="2"/>
              <a:buChar char="§"/>
            </a:pPr>
            <a:r>
              <a:rPr lang="en-GB" sz="3200"/>
              <a:t>ASCII table:</a:t>
            </a:r>
          </a:p>
        </p:txBody>
      </p:sp>
      <p:grpSp>
        <p:nvGrpSpPr>
          <p:cNvPr id="101381" name="Group 14"/>
          <p:cNvGrpSpPr>
            <a:grpSpLocks/>
          </p:cNvGrpSpPr>
          <p:nvPr/>
        </p:nvGrpSpPr>
        <p:grpSpPr bwMode="auto">
          <a:xfrm>
            <a:off x="1447800" y="1695450"/>
            <a:ext cx="6172200" cy="4705350"/>
            <a:chOff x="1634" y="1344"/>
            <a:chExt cx="3366" cy="2808"/>
          </a:xfrm>
        </p:grpSpPr>
        <p:graphicFrame>
          <p:nvGraphicFramePr>
            <p:cNvPr id="101382" name="Object 11"/>
            <p:cNvGraphicFramePr>
              <a:graphicFrameLocks noChangeAspect="1"/>
            </p:cNvGraphicFramePr>
            <p:nvPr/>
          </p:nvGraphicFramePr>
          <p:xfrm>
            <a:off x="1634" y="1345"/>
            <a:ext cx="3366" cy="28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64" name="Document" r:id="rId4" imgW="5343144" imgH="4459224" progId="Word.Document.8">
                    <p:embed/>
                  </p:oleObj>
                </mc:Choice>
                <mc:Fallback>
                  <p:oleObj name="Document" r:id="rId4" imgW="5343144" imgH="4459224" progId="Word.Document.8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4" y="1345"/>
                          <a:ext cx="3366" cy="28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383" name="Line 12"/>
            <p:cNvSpPr>
              <a:spLocks noChangeShapeType="1"/>
            </p:cNvSpPr>
            <p:nvPr/>
          </p:nvSpPr>
          <p:spPr bwMode="auto">
            <a:xfrm>
              <a:off x="2112" y="1344"/>
              <a:ext cx="0" cy="25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4" name="Line 13"/>
            <p:cNvSpPr>
              <a:spLocks noChangeShapeType="1"/>
            </p:cNvSpPr>
            <p:nvPr/>
          </p:nvSpPr>
          <p:spPr bwMode="auto">
            <a:xfrm>
              <a:off x="1680" y="1632"/>
              <a:ext cx="31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13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fld id="{F1C36DBB-D937-4610-8F02-D5CE4E8DCC0B}" type="slidenum">
              <a:rPr lang="en-US">
                <a:solidFill>
                  <a:srgbClr val="898989"/>
                </a:solidFill>
              </a:rPr>
              <a:pPr eaLnBrk="1" hangingPunct="1"/>
              <a:t>49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b="1" dirty="0" smtClean="0"/>
              <a:t>Error Detection Codes</a:t>
            </a:r>
            <a:endParaRPr lang="en-GB" sz="3600" dirty="0" smtClean="0"/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924800" cy="3733800"/>
          </a:xfrm>
        </p:spPr>
        <p:txBody>
          <a:bodyPr/>
          <a:lstStyle/>
          <a:p>
            <a:pPr eaLnBrk="1" hangingPunct="1">
              <a:buSzPct val="120000"/>
              <a:buFont typeface="Wingdings" pitchFamily="2" charset="2"/>
              <a:buChar char="§"/>
            </a:pPr>
            <a:r>
              <a:rPr lang="en-GB" sz="2800" smtClean="0"/>
              <a:t>Errors can occur data transmission.  They should be detected, so that re-transmission can be requested.</a:t>
            </a:r>
          </a:p>
          <a:p>
            <a:pPr eaLnBrk="1" hangingPunct="1">
              <a:spcBef>
                <a:spcPct val="50000"/>
              </a:spcBef>
              <a:buSzPct val="120000"/>
              <a:buFont typeface="Wingdings" pitchFamily="2" charset="2"/>
              <a:buChar char="§"/>
            </a:pPr>
            <a:r>
              <a:rPr lang="en-GB" sz="2800" smtClean="0"/>
              <a:t>With binary numbers, usually single-bit errors occur.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GB" sz="2400" smtClean="0"/>
              <a:t>Example: 0010 erroneously transmitted as 0011, or 0000, or 0110, or 1010.</a:t>
            </a:r>
          </a:p>
          <a:p>
            <a:pPr eaLnBrk="1" hangingPunct="1">
              <a:spcBef>
                <a:spcPct val="50000"/>
              </a:spcBef>
              <a:buSzPct val="120000"/>
              <a:buFont typeface="Wingdings" pitchFamily="2" charset="2"/>
              <a:buChar char="§"/>
            </a:pPr>
            <a:r>
              <a:rPr lang="en-GB" sz="2800" smtClean="0"/>
              <a:t>Biquinary code uses 3 additional bits for error-detection.  For single-error detection, one additional bit is needed.</a:t>
            </a:r>
          </a:p>
        </p:txBody>
      </p:sp>
    </p:spTree>
    <p:extLst>
      <p:ext uri="{BB962C8B-B14F-4D97-AF65-F5344CB8AC3E}">
        <p14:creationId xmlns:p14="http://schemas.microsoft.com/office/powerpoint/2010/main" val="183298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Exponential Notation in Decimal Format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0010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 sz="2200" dirty="0">
                <a:cs typeface="Times New Roman" pitchFamily="18" charset="0"/>
              </a:rPr>
              <a:t>Fixed point numbers are not sufficient for scientific calculations. </a:t>
            </a:r>
          </a:p>
          <a:p>
            <a:pPr eaLnBrk="1" hangingPunct="1">
              <a:spcBef>
                <a:spcPct val="0"/>
              </a:spcBef>
            </a:pPr>
            <a:r>
              <a:rPr lang="en-GB" sz="2200" dirty="0" smtClean="0">
                <a:cs typeface="Times New Roman" pitchFamily="18" charset="0"/>
              </a:rPr>
              <a:t>Scientific </a:t>
            </a:r>
            <a:r>
              <a:rPr lang="en-GB" sz="2200" dirty="0">
                <a:cs typeface="Times New Roman" pitchFamily="18" charset="0"/>
              </a:rPr>
              <a:t>notation is used to represent a wider range of real numbers. Examples of scientific notation:</a:t>
            </a:r>
          </a:p>
          <a:p>
            <a:pPr lvl="1" eaLnBrk="1" hangingPunct="1">
              <a:spcBef>
                <a:spcPts val="1800"/>
              </a:spcBef>
              <a:buFont typeface="Wingdings" pitchFamily="2" charset="2"/>
              <a:buNone/>
            </a:pPr>
            <a:r>
              <a:rPr lang="en-GB" sz="2200" dirty="0">
                <a:cs typeface="Times New Roman" pitchFamily="18" charset="0"/>
              </a:rPr>
              <a:t>		</a:t>
            </a:r>
            <a:endParaRPr lang="en-GB" sz="2200" dirty="0" smtClean="0">
              <a:cs typeface="Times New Roman" pitchFamily="18" charset="0"/>
            </a:endParaRPr>
          </a:p>
          <a:p>
            <a:pPr lvl="1" eaLnBrk="1" hangingPunct="1">
              <a:spcBef>
                <a:spcPts val="1800"/>
              </a:spcBef>
              <a:buFont typeface="Wingdings" pitchFamily="2" charset="2"/>
              <a:buNone/>
            </a:pPr>
            <a:endParaRPr lang="en-GB" sz="3200" baseline="30000" dirty="0"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spcBef>
                <a:spcPts val="1800"/>
              </a:spcBef>
              <a:buFont typeface="Wingdings" pitchFamily="2" charset="2"/>
              <a:buNone/>
            </a:pPr>
            <a:endParaRPr lang="en-GB" sz="2200" baseline="30000" dirty="0" smtClean="0"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spcBef>
                <a:spcPts val="1800"/>
              </a:spcBef>
              <a:buFont typeface="Wingdings" pitchFamily="2" charset="2"/>
              <a:buNone/>
            </a:pPr>
            <a:endParaRPr lang="en-GB" sz="2200" baseline="30000" dirty="0" smtClean="0">
              <a:cs typeface="Times New Roman" pitchFamily="18" charset="0"/>
              <a:sym typeface="Symbol" pitchFamily="18" charset="2"/>
            </a:endParaRPr>
          </a:p>
          <a:p>
            <a:pPr marL="346075" indent="-346075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4 specifications required for a number</a:t>
            </a:r>
          </a:p>
          <a:p>
            <a:pPr marL="914400" lvl="1" indent="-454025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 smtClean="0"/>
              <a:t>Sign (“+” in example)</a:t>
            </a:r>
          </a:p>
          <a:p>
            <a:pPr marL="914400" lvl="1" indent="-454025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 smtClean="0"/>
              <a:t>Magnitude or </a:t>
            </a:r>
            <a:r>
              <a:rPr lang="en-US" sz="2000" i="1" dirty="0" smtClean="0">
                <a:solidFill>
                  <a:srgbClr val="000099"/>
                </a:solidFill>
              </a:rPr>
              <a:t>mantissa</a:t>
            </a:r>
            <a:r>
              <a:rPr lang="en-US" sz="2000" dirty="0" smtClean="0"/>
              <a:t>  (35790)</a:t>
            </a:r>
          </a:p>
          <a:p>
            <a:pPr marL="914400" lvl="1" indent="-454025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 smtClean="0"/>
              <a:t>Sign of the exponent (“-” in 10</a:t>
            </a:r>
            <a:r>
              <a:rPr lang="en-US" sz="2000" baseline="30000" dirty="0" smtClean="0"/>
              <a:t>-6</a:t>
            </a:r>
            <a:r>
              <a:rPr lang="en-US" sz="2000" dirty="0" smtClean="0"/>
              <a:t>)</a:t>
            </a:r>
          </a:p>
          <a:p>
            <a:pPr marL="914400" lvl="1" indent="-454025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 smtClean="0"/>
              <a:t>Magnitude of the exponent (6)</a:t>
            </a:r>
          </a:p>
          <a:p>
            <a:pPr marL="346075" indent="-346075" eaLnBrk="1" hangingPunct="1">
              <a:lnSpc>
                <a:spcPct val="90000"/>
              </a:lnSpc>
            </a:pPr>
            <a:r>
              <a:rPr lang="en-US" sz="2400" dirty="0" smtClean="0"/>
              <a:t>Plus</a:t>
            </a:r>
          </a:p>
          <a:p>
            <a:pPr marL="914400" lvl="1" indent="-454025" eaLnBrk="1" hangingPunct="1">
              <a:lnSpc>
                <a:spcPct val="90000"/>
              </a:lnSpc>
              <a:buFont typeface="Wingdings" pitchFamily="2" charset="2"/>
              <a:buAutoNum type="arabicPeriod" startAt="5"/>
            </a:pPr>
            <a:r>
              <a:rPr lang="en-US" sz="2000" dirty="0" smtClean="0"/>
              <a:t>Base of the exponent (10)</a:t>
            </a:r>
          </a:p>
          <a:p>
            <a:pPr marL="914400" lvl="1" indent="-454025" eaLnBrk="1" hangingPunct="1">
              <a:lnSpc>
                <a:spcPct val="90000"/>
              </a:lnSpc>
              <a:buFont typeface="Wingdings" pitchFamily="2" charset="2"/>
              <a:buAutoNum type="arabicPeriod" startAt="5"/>
            </a:pPr>
            <a:r>
              <a:rPr lang="en-US" sz="2000" dirty="0" smtClean="0"/>
              <a:t>Location of decimal point (or other base) radix point</a:t>
            </a:r>
          </a:p>
        </p:txBody>
      </p:sp>
      <p:sp>
        <p:nvSpPr>
          <p:cNvPr id="16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fld id="{FA3EED84-5504-427E-94BF-83D621998EDD}" type="slidenum">
              <a:rPr lang="en-US" smtClean="0">
                <a:solidFill>
                  <a:srgbClr val="898989"/>
                </a:solidFill>
              </a:rPr>
              <a:pPr eaLnBrk="1" hangingPunct="1"/>
              <a:t>5</a:t>
            </a:fld>
            <a:endParaRPr 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17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8830736"/>
              </p:ext>
            </p:extLst>
          </p:nvPr>
        </p:nvGraphicFramePr>
        <p:xfrm>
          <a:off x="1066800" y="1987439"/>
          <a:ext cx="6705600" cy="1831162"/>
        </p:xfrm>
        <a:graphic>
          <a:graphicData uri="http://schemas.openxmlformats.org/drawingml/2006/table">
            <a:tbl>
              <a:tblPr/>
              <a:tblGrid>
                <a:gridCol w="2003972"/>
                <a:gridCol w="1350185"/>
                <a:gridCol w="1675043"/>
                <a:gridCol w="1676400"/>
              </a:tblGrid>
              <a:tr h="33768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55FFF"/>
                          </a:solidFill>
                          <a:effectLst/>
                          <a:latin typeface="Arial" charset="0"/>
                        </a:rPr>
                        <a:t>Sign of the mantissa</a:t>
                      </a:r>
                    </a:p>
                  </a:txBody>
                  <a:tcPr marT="45710" marB="4571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 of the exponent</a:t>
                      </a:r>
                    </a:p>
                  </a:txBody>
                  <a:tcPr marT="45710" marB="4571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8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FF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</a:t>
                      </a: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35790</a:t>
                      </a: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 </a:t>
                      </a: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32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32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10" marB="4571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98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Location of decimal point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0" marB="4571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Mantissa</a:t>
                      </a:r>
                    </a:p>
                  </a:txBody>
                  <a:tcPr marT="45710" marB="4571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Base</a:t>
                      </a:r>
                    </a:p>
                  </a:txBody>
                  <a:tcPr marT="45710" marB="4571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Exponent</a:t>
                      </a:r>
                    </a:p>
                  </a:txBody>
                  <a:tcPr marT="45710" marB="4571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8" name="Group 25"/>
          <p:cNvGrpSpPr>
            <a:grpSpLocks/>
          </p:cNvGrpSpPr>
          <p:nvPr/>
        </p:nvGrpSpPr>
        <p:grpSpPr bwMode="auto">
          <a:xfrm>
            <a:off x="2515115" y="2279169"/>
            <a:ext cx="3690801" cy="1007054"/>
            <a:chOff x="1822" y="1362"/>
            <a:chExt cx="2546" cy="649"/>
          </a:xfrm>
        </p:grpSpPr>
        <p:sp>
          <p:nvSpPr>
            <p:cNvPr id="19" name="Line 26"/>
            <p:cNvSpPr>
              <a:spLocks noChangeShapeType="1"/>
            </p:cNvSpPr>
            <p:nvPr/>
          </p:nvSpPr>
          <p:spPr bwMode="auto">
            <a:xfrm>
              <a:off x="1927" y="1376"/>
              <a:ext cx="368" cy="257"/>
            </a:xfrm>
            <a:prstGeom prst="line">
              <a:avLst/>
            </a:prstGeom>
            <a:noFill/>
            <a:ln w="38100">
              <a:solidFill>
                <a:srgbClr val="555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 flipH="1">
              <a:off x="4062" y="1362"/>
              <a:ext cx="24" cy="1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 flipH="1" flipV="1">
              <a:off x="4209" y="1733"/>
              <a:ext cx="159" cy="277"/>
            </a:xfrm>
            <a:prstGeom prst="line">
              <a:avLst/>
            </a:prstGeom>
            <a:noFill/>
            <a:ln w="38100">
              <a:solidFill>
                <a:srgbClr val="FD131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auto">
            <a:xfrm flipV="1">
              <a:off x="3797" y="1808"/>
              <a:ext cx="55" cy="160"/>
            </a:xfrm>
            <a:prstGeom prst="line">
              <a:avLst/>
            </a:prstGeom>
            <a:noFill/>
            <a:ln w="38100">
              <a:solidFill>
                <a:srgbClr val="FF9F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3" name="Line 30"/>
            <p:cNvSpPr>
              <a:spLocks noChangeShapeType="1"/>
            </p:cNvSpPr>
            <p:nvPr/>
          </p:nvSpPr>
          <p:spPr bwMode="auto">
            <a:xfrm flipV="1">
              <a:off x="2819" y="1797"/>
              <a:ext cx="78" cy="213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auto">
            <a:xfrm flipV="1">
              <a:off x="1822" y="1819"/>
              <a:ext cx="76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72203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fld id="{1985A0CB-3FA3-4C32-BE65-889075E6291E}" type="slidenum">
              <a:rPr lang="en-US">
                <a:solidFill>
                  <a:srgbClr val="898989"/>
                </a:solidFill>
              </a:rPr>
              <a:pPr eaLnBrk="1" hangingPunct="1"/>
              <a:t>50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b="1" dirty="0" smtClean="0"/>
              <a:t>Error Detection Codes</a:t>
            </a:r>
            <a:endParaRPr lang="en-GB" sz="3600" dirty="0" smtClean="0"/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3810000" cy="2362200"/>
          </a:xfrm>
        </p:spPr>
        <p:txBody>
          <a:bodyPr/>
          <a:lstStyle/>
          <a:p>
            <a:pPr eaLnBrk="1" hangingPunct="1">
              <a:buSzPct val="120000"/>
              <a:buFont typeface="Wingdings" pitchFamily="2" charset="2"/>
              <a:buChar char="§"/>
            </a:pPr>
            <a:r>
              <a:rPr lang="en-GB" smtClean="0">
                <a:solidFill>
                  <a:srgbClr val="0000FF"/>
                </a:solidFill>
              </a:rPr>
              <a:t>Parity bit</a:t>
            </a:r>
            <a:r>
              <a:rPr lang="en-GB" smtClean="0"/>
              <a:t>.</a:t>
            </a:r>
          </a:p>
          <a:p>
            <a:pPr marL="582613" lvl="1" eaLnBrk="1" hangingPunct="1">
              <a:buClr>
                <a:schemeClr val="hlink"/>
              </a:buClr>
              <a:buSzPct val="90000"/>
              <a:buFont typeface="Wingdings" pitchFamily="2" charset="2"/>
              <a:buChar char="v"/>
            </a:pPr>
            <a:r>
              <a:rPr lang="en-GB" i="1" smtClean="0">
                <a:solidFill>
                  <a:srgbClr val="FF0000"/>
                </a:solidFill>
              </a:rPr>
              <a:t>Even parity</a:t>
            </a:r>
            <a:r>
              <a:rPr lang="en-GB" smtClean="0"/>
              <a:t>: additional bit supplied to make total number of ‘1’s even.</a:t>
            </a:r>
          </a:p>
          <a:p>
            <a:pPr marL="582613" lvl="1" eaLnBrk="1" hangingPunct="1">
              <a:buClr>
                <a:schemeClr val="hlink"/>
              </a:buClr>
              <a:buSzPct val="90000"/>
              <a:buFont typeface="Wingdings" pitchFamily="2" charset="2"/>
              <a:buChar char="v"/>
            </a:pPr>
            <a:r>
              <a:rPr lang="en-GB" i="1" smtClean="0">
                <a:solidFill>
                  <a:srgbClr val="FF0000"/>
                </a:solidFill>
              </a:rPr>
              <a:t>Odd parity</a:t>
            </a:r>
            <a:r>
              <a:rPr lang="en-GB" smtClean="0"/>
              <a:t>: additional bit supplied to make total number of ‘1’s odd.</a:t>
            </a:r>
          </a:p>
        </p:txBody>
      </p:sp>
      <p:grpSp>
        <p:nvGrpSpPr>
          <p:cNvPr id="103429" name="Group 4"/>
          <p:cNvGrpSpPr>
            <a:grpSpLocks/>
          </p:cNvGrpSpPr>
          <p:nvPr/>
        </p:nvGrpSpPr>
        <p:grpSpPr bwMode="auto">
          <a:xfrm>
            <a:off x="4114800" y="1295400"/>
            <a:ext cx="5454650" cy="3733800"/>
            <a:chOff x="2928" y="1728"/>
            <a:chExt cx="2688" cy="2083"/>
          </a:xfrm>
        </p:grpSpPr>
        <p:graphicFrame>
          <p:nvGraphicFramePr>
            <p:cNvPr id="103431" name="Object 5"/>
            <p:cNvGraphicFramePr>
              <a:graphicFrameLocks noChangeAspect="1"/>
            </p:cNvGraphicFramePr>
            <p:nvPr/>
          </p:nvGraphicFramePr>
          <p:xfrm>
            <a:off x="2928" y="1728"/>
            <a:ext cx="1876" cy="2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8" name="Document" r:id="rId4" imgW="2979420" imgH="3307080" progId="Word.Document.8">
                    <p:embed/>
                  </p:oleObj>
                </mc:Choice>
                <mc:Fallback>
                  <p:oleObj name="Document" r:id="rId4" imgW="2979420" imgH="3307080" progId="Word.Document.8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728"/>
                          <a:ext cx="1876" cy="20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32" name="Text Box 6"/>
            <p:cNvSpPr txBox="1">
              <a:spLocks noChangeArrowheads="1"/>
            </p:cNvSpPr>
            <p:nvPr/>
          </p:nvSpPr>
          <p:spPr bwMode="auto">
            <a:xfrm>
              <a:off x="4848" y="2256"/>
              <a:ext cx="7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/>
                <a:t>Parity bits</a:t>
              </a:r>
            </a:p>
          </p:txBody>
        </p:sp>
        <p:sp>
          <p:nvSpPr>
            <p:cNvPr id="103433" name="Line 7"/>
            <p:cNvSpPr>
              <a:spLocks noChangeShapeType="1"/>
            </p:cNvSpPr>
            <p:nvPr/>
          </p:nvSpPr>
          <p:spPr bwMode="auto">
            <a:xfrm flipH="1" flipV="1">
              <a:off x="4560" y="2016"/>
              <a:ext cx="288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4" name="Line 8"/>
            <p:cNvSpPr>
              <a:spLocks noChangeShapeType="1"/>
            </p:cNvSpPr>
            <p:nvPr/>
          </p:nvSpPr>
          <p:spPr bwMode="auto">
            <a:xfrm flipH="1" flipV="1">
              <a:off x="4560" y="2160"/>
              <a:ext cx="288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5" name="Line 9"/>
            <p:cNvSpPr>
              <a:spLocks noChangeShapeType="1"/>
            </p:cNvSpPr>
            <p:nvPr/>
          </p:nvSpPr>
          <p:spPr bwMode="auto">
            <a:xfrm flipH="1">
              <a:off x="4560" y="2400"/>
              <a:ext cx="240" cy="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430" name="Rectangle 1"/>
          <p:cNvSpPr>
            <a:spLocks noChangeArrowheads="1"/>
          </p:cNvSpPr>
          <p:nvPr/>
        </p:nvSpPr>
        <p:spPr bwMode="auto">
          <a:xfrm>
            <a:off x="5181600" y="5267325"/>
            <a:ext cx="1771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SzPct val="120000"/>
            </a:pPr>
            <a:r>
              <a:rPr lang="en-GB" sz="2800" b="1" i="1"/>
              <a:t>Odd parity</a:t>
            </a:r>
          </a:p>
        </p:txBody>
      </p:sp>
    </p:spTree>
    <p:extLst>
      <p:ext uri="{BB962C8B-B14F-4D97-AF65-F5344CB8AC3E}">
        <p14:creationId xmlns:p14="http://schemas.microsoft.com/office/powerpoint/2010/main" val="62475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fld id="{7A030767-657B-4D9C-B793-AB4A6687CAFD}" type="slidenum">
              <a:rPr lang="en-US">
                <a:solidFill>
                  <a:srgbClr val="898989"/>
                </a:solidFill>
              </a:rPr>
              <a:pPr eaLnBrk="1" hangingPunct="1"/>
              <a:t>51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b="1" dirty="0" smtClean="0"/>
              <a:t>Error Detection Codes</a:t>
            </a:r>
            <a:endParaRPr lang="en-GB" sz="3600" dirty="0" smtClean="0"/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077200" cy="2895600"/>
          </a:xfrm>
        </p:spPr>
        <p:txBody>
          <a:bodyPr/>
          <a:lstStyle/>
          <a:p>
            <a:pPr eaLnBrk="1" hangingPunct="1">
              <a:buSzPct val="120000"/>
              <a:buFont typeface="Wingdings" pitchFamily="2" charset="2"/>
              <a:buChar char="§"/>
            </a:pPr>
            <a:r>
              <a:rPr lang="en-GB" sz="2800" smtClean="0"/>
              <a:t>Parity bit can detect odd number of errors but not even number of errors.</a:t>
            </a:r>
          </a:p>
          <a:p>
            <a:pPr lvl="1" eaLnBrk="1" hangingPunct="1">
              <a:buFontTx/>
              <a:buNone/>
            </a:pPr>
            <a:r>
              <a:rPr lang="en-GB" sz="2400" smtClean="0"/>
              <a:t>Example: For odd parity numbers,</a:t>
            </a:r>
          </a:p>
          <a:p>
            <a:pPr lvl="1" eaLnBrk="1" hangingPunct="1">
              <a:buFontTx/>
              <a:buNone/>
            </a:pPr>
            <a:r>
              <a:rPr lang="en-GB" sz="2400" smtClean="0"/>
              <a:t>1001</a:t>
            </a:r>
            <a:r>
              <a:rPr lang="en-GB" sz="2400" smtClean="0">
                <a:solidFill>
                  <a:srgbClr val="0000FF"/>
                </a:solidFill>
              </a:rPr>
              <a:t>1</a:t>
            </a:r>
            <a:r>
              <a:rPr lang="en-GB" sz="2400" smtClean="0"/>
              <a:t> </a:t>
            </a:r>
            <a:r>
              <a:rPr lang="en-GB" sz="2400" smtClean="0">
                <a:sym typeface="Symbol" pitchFamily="18" charset="2"/>
              </a:rPr>
              <a:t> 1000</a:t>
            </a:r>
            <a:r>
              <a:rPr lang="en-GB" sz="2400" smtClean="0">
                <a:solidFill>
                  <a:srgbClr val="0000FF"/>
                </a:solidFill>
                <a:sym typeface="Symbol" pitchFamily="18" charset="2"/>
              </a:rPr>
              <a:t>1</a:t>
            </a:r>
            <a:r>
              <a:rPr lang="en-GB" sz="2400" smtClean="0">
                <a:sym typeface="Symbol" pitchFamily="18" charset="2"/>
              </a:rPr>
              <a:t> (detected)</a:t>
            </a:r>
          </a:p>
          <a:p>
            <a:pPr lvl="1" eaLnBrk="1" hangingPunct="1">
              <a:buFontTx/>
              <a:buNone/>
            </a:pPr>
            <a:r>
              <a:rPr lang="en-GB" sz="2400" smtClean="0">
                <a:sym typeface="Symbol" pitchFamily="18" charset="2"/>
              </a:rPr>
              <a:t>1001</a:t>
            </a:r>
            <a:r>
              <a:rPr lang="en-GB" sz="2400" smtClean="0">
                <a:solidFill>
                  <a:srgbClr val="0000FF"/>
                </a:solidFill>
                <a:sym typeface="Symbol" pitchFamily="18" charset="2"/>
              </a:rPr>
              <a:t>1</a:t>
            </a:r>
            <a:r>
              <a:rPr lang="en-GB" sz="2400" smtClean="0">
                <a:sym typeface="Symbol" pitchFamily="18" charset="2"/>
              </a:rPr>
              <a:t>  1010</a:t>
            </a:r>
            <a:r>
              <a:rPr lang="en-GB" sz="2400" smtClean="0">
                <a:solidFill>
                  <a:srgbClr val="0000FF"/>
                </a:solidFill>
                <a:sym typeface="Symbol" pitchFamily="18" charset="2"/>
              </a:rPr>
              <a:t>1</a:t>
            </a:r>
            <a:r>
              <a:rPr lang="en-GB" sz="2400" smtClean="0">
                <a:sym typeface="Symbol" pitchFamily="18" charset="2"/>
              </a:rPr>
              <a:t> (non detected)</a:t>
            </a:r>
          </a:p>
          <a:p>
            <a:pPr lvl="1" eaLnBrk="1" hangingPunct="1">
              <a:buFontTx/>
              <a:buNone/>
            </a:pPr>
            <a:endParaRPr lang="en-GB" sz="2400" smtClean="0"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  <a:buSzPct val="120000"/>
              <a:buFont typeface="Wingdings" pitchFamily="2" charset="2"/>
              <a:buChar char="§"/>
            </a:pPr>
            <a:r>
              <a:rPr lang="en-GB" sz="2800" smtClean="0"/>
              <a:t>Parity bits can also be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2800" smtClean="0"/>
              <a:t>	applied to a block of data:</a:t>
            </a:r>
          </a:p>
        </p:txBody>
      </p:sp>
      <p:grpSp>
        <p:nvGrpSpPr>
          <p:cNvPr id="19462" name="Group 18"/>
          <p:cNvGrpSpPr>
            <a:grpSpLocks/>
          </p:cNvGrpSpPr>
          <p:nvPr/>
        </p:nvGrpSpPr>
        <p:grpSpPr bwMode="auto">
          <a:xfrm>
            <a:off x="4876800" y="3208338"/>
            <a:ext cx="4062413" cy="3433762"/>
            <a:chOff x="3225" y="2230"/>
            <a:chExt cx="2559" cy="2163"/>
          </a:xfrm>
        </p:grpSpPr>
        <p:graphicFrame>
          <p:nvGraphicFramePr>
            <p:cNvPr id="104454" name="Object 11"/>
            <p:cNvGraphicFramePr>
              <a:graphicFrameLocks noChangeAspect="1"/>
            </p:cNvGraphicFramePr>
            <p:nvPr/>
          </p:nvGraphicFramePr>
          <p:xfrm>
            <a:off x="3225" y="2230"/>
            <a:ext cx="980" cy="2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2" name="Document" r:id="rId4" imgW="1603454" imgH="3533703" progId="Word.Document.8">
                    <p:embed/>
                  </p:oleObj>
                </mc:Choice>
                <mc:Fallback>
                  <p:oleObj name="Document" r:id="rId4" imgW="1603454" imgH="3533703" progId="Word.Document.8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5" y="2230"/>
                          <a:ext cx="980" cy="21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55" name="Text Box 12"/>
            <p:cNvSpPr txBox="1">
              <a:spLocks noChangeArrowheads="1"/>
            </p:cNvSpPr>
            <p:nvPr/>
          </p:nvSpPr>
          <p:spPr bwMode="auto">
            <a:xfrm>
              <a:off x="4344" y="2879"/>
              <a:ext cx="1440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800"/>
                <a:t>Column-wise parity</a:t>
              </a:r>
            </a:p>
          </p:txBody>
        </p:sp>
        <p:sp>
          <p:nvSpPr>
            <p:cNvPr id="104456" name="Line 13"/>
            <p:cNvSpPr>
              <a:spLocks noChangeShapeType="1"/>
            </p:cNvSpPr>
            <p:nvPr/>
          </p:nvSpPr>
          <p:spPr bwMode="auto">
            <a:xfrm flipH="1" flipV="1">
              <a:off x="3763" y="3645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57" name="Line 15"/>
            <p:cNvSpPr>
              <a:spLocks noChangeShapeType="1"/>
            </p:cNvSpPr>
            <p:nvPr/>
          </p:nvSpPr>
          <p:spPr bwMode="auto">
            <a:xfrm flipH="1">
              <a:off x="4152" y="3023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58" name="Text Box 16"/>
            <p:cNvSpPr txBox="1">
              <a:spLocks noChangeArrowheads="1"/>
            </p:cNvSpPr>
            <p:nvPr/>
          </p:nvSpPr>
          <p:spPr bwMode="auto">
            <a:xfrm>
              <a:off x="3235" y="3789"/>
              <a:ext cx="1248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800"/>
                <a:t>Row-wise parity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092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fld id="{38261695-E018-49C4-8DC9-23593478325A}" type="slidenum">
              <a:rPr lang="en-US">
                <a:solidFill>
                  <a:srgbClr val="898989"/>
                </a:solidFill>
              </a:rPr>
              <a:pPr eaLnBrk="1" hangingPunct="1"/>
              <a:t>52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b="1" dirty="0" smtClean="0"/>
              <a:t>Error Detection Codes</a:t>
            </a:r>
            <a:endParaRPr lang="en-GB" sz="3600" dirty="0" smtClean="0"/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01000" cy="2667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SzPct val="120000"/>
              <a:buFont typeface="Wingdings" pitchFamily="2" charset="2"/>
              <a:buChar char="§"/>
            </a:pPr>
            <a:r>
              <a:rPr lang="en-GB" smtClean="0"/>
              <a:t>Sometimes, it is not enough to do error detection.  We may want to do error correction.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SzPct val="120000"/>
              <a:buFont typeface="Wingdings" pitchFamily="2" charset="2"/>
              <a:buChar char="§"/>
            </a:pPr>
            <a:r>
              <a:rPr lang="en-GB" smtClean="0"/>
              <a:t>Error correction is expensive.  In practice, we may use only single-bit error correction.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SzPct val="120000"/>
              <a:buFont typeface="Wingdings" pitchFamily="2" charset="2"/>
              <a:buChar char="§"/>
            </a:pPr>
            <a:r>
              <a:rPr lang="en-GB" smtClean="0"/>
              <a:t>Popular technique: </a:t>
            </a:r>
            <a:r>
              <a:rPr lang="en-GB" smtClean="0">
                <a:solidFill>
                  <a:srgbClr val="0000FF"/>
                </a:solidFill>
              </a:rPr>
              <a:t>Hamming Code </a:t>
            </a:r>
            <a:r>
              <a:rPr lang="en-GB" smtClean="0"/>
              <a:t>(not covered).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GB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2563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Review Questions</a:t>
            </a:r>
            <a:endParaRPr lang="en-US" b="1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35013"/>
            <a:ext cx="8229600" cy="5616575"/>
          </a:xfrm>
        </p:spPr>
        <p:txBody>
          <a:bodyPr/>
          <a:lstStyle/>
          <a:p>
            <a:pPr eaLnBrk="1" hangingPunct="1"/>
            <a:r>
              <a:rPr lang="en-US" smtClean="0"/>
              <a:t>Change the decimal value below to BCD :-</a:t>
            </a:r>
          </a:p>
          <a:p>
            <a:pPr marL="457200" lvl="1" indent="0" eaLnBrk="1" hangingPunct="1">
              <a:buFont typeface="Arial" pitchFamily="34" charset="0"/>
              <a:buNone/>
            </a:pPr>
            <a:r>
              <a:rPr lang="en-US" smtClean="0"/>
              <a:t>782, 190, 372</a:t>
            </a:r>
          </a:p>
          <a:p>
            <a:pPr eaLnBrk="1" hangingPunct="1">
              <a:spcBef>
                <a:spcPts val="2400"/>
              </a:spcBef>
            </a:pPr>
            <a:r>
              <a:rPr lang="en-US" sz="2800" smtClean="0"/>
              <a:t>Convert between gray code and binary without referring to the conversion table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800" smtClean="0"/>
              <a:t>	0100</a:t>
            </a:r>
            <a:r>
              <a:rPr lang="en-US" sz="2800" baseline="-25000" smtClean="0"/>
              <a:t>2</a:t>
            </a:r>
            <a:r>
              <a:rPr lang="en-US" sz="2800" smtClean="0"/>
              <a:t>, 1100</a:t>
            </a:r>
            <a:r>
              <a:rPr lang="en-US" sz="2800" baseline="-25000" smtClean="0"/>
              <a:t>2, </a:t>
            </a:r>
            <a:r>
              <a:rPr lang="en-US" sz="2800" smtClean="0"/>
              <a:t>0100</a:t>
            </a:r>
            <a:r>
              <a:rPr lang="en-US" sz="2800" baseline="-25000" smtClean="0"/>
              <a:t>gray</a:t>
            </a:r>
            <a:r>
              <a:rPr lang="en-US" sz="2800" smtClean="0"/>
              <a:t>, 1100</a:t>
            </a:r>
            <a:r>
              <a:rPr lang="en-US" sz="2800" baseline="-25000" smtClean="0"/>
              <a:t>gray</a:t>
            </a:r>
          </a:p>
          <a:p>
            <a:pPr eaLnBrk="1" hangingPunct="1">
              <a:spcBef>
                <a:spcPts val="2400"/>
              </a:spcBef>
            </a:pPr>
            <a:r>
              <a:rPr lang="en-US" sz="2800" smtClean="0"/>
              <a:t>Generate the (even) parity bits for the following data block. What is the impact of using error-detection codes?</a:t>
            </a:r>
          </a:p>
          <a:p>
            <a:pPr marL="457200" lvl="1" indent="0" eaLnBrk="1" hangingPunct="1">
              <a:buFont typeface="Arial" pitchFamily="34" charset="0"/>
              <a:buNone/>
            </a:pPr>
            <a:endParaRPr lang="en-US" sz="2400" smtClean="0"/>
          </a:p>
          <a:p>
            <a:pPr marL="457200" lvl="1" indent="0" eaLnBrk="1" hangingPunct="1"/>
            <a:endParaRPr lang="en-US" smtClean="0"/>
          </a:p>
          <a:p>
            <a:pPr marL="457200" lvl="1" indent="0" eaLnBrk="1" hangingPunct="1"/>
            <a:endParaRPr lang="en-US" smtClean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F92E33E-D9C9-4267-AAA6-F1BFD1821A19}" type="slidenum">
              <a:rPr lang="en-US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53</a:t>
            </a:fld>
            <a:r>
              <a:rPr lang="en-US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`</a:t>
            </a:r>
          </a:p>
        </p:txBody>
      </p:sp>
      <p:graphicFrame>
        <p:nvGraphicFramePr>
          <p:cNvPr id="106501" name="Object 11"/>
          <p:cNvGraphicFramePr>
            <a:graphicFrameLocks noChangeAspect="1"/>
          </p:cNvGraphicFramePr>
          <p:nvPr/>
        </p:nvGraphicFramePr>
        <p:xfrm>
          <a:off x="4114800" y="4876800"/>
          <a:ext cx="2116138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" name="Document" r:id="rId4" imgW="1603454" imgH="3543793" progId="Word.Document.8">
                  <p:embed/>
                </p:oleObj>
              </mc:Choice>
              <mc:Fallback>
                <p:oleObj name="Document" r:id="rId4" imgW="1603454" imgH="3543793" progId="Word.Document.8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876800"/>
                        <a:ext cx="2116138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003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Exponential Notation in Standard Floating Point Format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229600" cy="51054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Predefined format, unless specified assumed to be 8 digits</a:t>
            </a:r>
          </a:p>
          <a:p>
            <a:pPr lvl="1" eaLnBrk="1" hangingPunct="1"/>
            <a:r>
              <a:rPr lang="en-US" sz="2400" dirty="0" smtClean="0"/>
              <a:t>Digits are allocated for sign, exponent and mantissa</a:t>
            </a:r>
          </a:p>
          <a:p>
            <a:pPr lvl="1" eaLnBrk="1" hangingPunct="1"/>
            <a:r>
              <a:rPr lang="en-US" sz="2400" dirty="0"/>
              <a:t>Sign-&amp;-magnitude format is used</a:t>
            </a:r>
          </a:p>
          <a:p>
            <a:pPr lvl="1" eaLnBrk="1" hangingPunct="1"/>
            <a:endParaRPr lang="en-US" sz="2400" dirty="0" smtClean="0"/>
          </a:p>
          <a:p>
            <a:pPr lvl="1" eaLnBrk="1" hangingPunct="1"/>
            <a:endParaRPr lang="en-US" sz="2400" dirty="0"/>
          </a:p>
          <a:p>
            <a:pPr lvl="1" eaLnBrk="1" hangingPunct="1"/>
            <a:endParaRPr lang="en-US" sz="2400" dirty="0" smtClean="0"/>
          </a:p>
          <a:p>
            <a:pPr lvl="1" eaLnBrk="1" hangingPunct="1"/>
            <a:endParaRPr lang="en-US" sz="2400" dirty="0"/>
          </a:p>
          <a:p>
            <a:pPr lvl="1" eaLnBrk="1" hangingPunct="1"/>
            <a:endParaRPr lang="en-US" sz="2400" dirty="0" smtClean="0"/>
          </a:p>
          <a:p>
            <a:pPr lvl="1" eaLnBrk="1" hangingPunct="1"/>
            <a:r>
              <a:rPr lang="en-US" sz="2400" dirty="0" smtClean="0"/>
              <a:t>Increased range of values (two digits of exponent) will be traded for decreased precision (two digits of mantissa)</a:t>
            </a:r>
          </a:p>
          <a:p>
            <a:pPr eaLnBrk="1" hangingPunct="1"/>
            <a:r>
              <a:rPr lang="en-US" sz="2400" b="1" dirty="0" smtClean="0"/>
              <a:t>Mantissa</a:t>
            </a:r>
            <a:r>
              <a:rPr lang="en-US" sz="2400" dirty="0"/>
              <a:t>: Assume decimal point located at beginning of mantissa </a:t>
            </a:r>
            <a:endParaRPr lang="en-US" sz="2400" dirty="0" smtClean="0"/>
          </a:p>
          <a:p>
            <a:pPr eaLnBrk="1" hangingPunct="1"/>
            <a:r>
              <a:rPr lang="en-US" sz="2400" b="1" dirty="0" smtClean="0"/>
              <a:t>Sign</a:t>
            </a:r>
            <a:r>
              <a:rPr lang="en-US" sz="2400" dirty="0" smtClean="0"/>
              <a:t>: 0 represents +, 5 represents -</a:t>
            </a:r>
          </a:p>
        </p:txBody>
      </p:sp>
      <p:graphicFrame>
        <p:nvGraphicFramePr>
          <p:cNvPr id="396292" name="Group 4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903970309"/>
              </p:ext>
            </p:extLst>
          </p:nvPr>
        </p:nvGraphicFramePr>
        <p:xfrm>
          <a:off x="1752600" y="2570892"/>
          <a:ext cx="6019800" cy="1848708"/>
        </p:xfrm>
        <a:graphic>
          <a:graphicData uri="http://schemas.openxmlformats.org/drawingml/2006/table">
            <a:tbl>
              <a:tblPr/>
              <a:tblGrid>
                <a:gridCol w="2927131"/>
                <a:gridCol w="3092669"/>
              </a:tblGrid>
              <a:tr h="44660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Sign of the mantissa</a:t>
                      </a:r>
                      <a:endParaRPr kumimoji="0" 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382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EE</a:t>
                      </a: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MMMMM</a:t>
                      </a:r>
                      <a:r>
                        <a:rPr kumimoji="0" lang="en-US" sz="3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SF</a:t>
                      </a:r>
                    </a:p>
                  </a:txBody>
                  <a:tcPr marT="45732" marB="45732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1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2-digit Exponent</a:t>
                      </a:r>
                    </a:p>
                  </a:txBody>
                  <a:tcPr marT="45732" marB="4573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5-digit Mantissa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180" name="Group 18"/>
          <p:cNvGrpSpPr>
            <a:grpSpLocks/>
          </p:cNvGrpSpPr>
          <p:nvPr/>
        </p:nvGrpSpPr>
        <p:grpSpPr bwMode="auto">
          <a:xfrm>
            <a:off x="3207658" y="2877068"/>
            <a:ext cx="2387600" cy="1104900"/>
            <a:chOff x="1440" y="1776"/>
            <a:chExt cx="1504" cy="696"/>
          </a:xfrm>
        </p:grpSpPr>
        <p:sp>
          <p:nvSpPr>
            <p:cNvPr id="7181" name="Line 19"/>
            <p:cNvSpPr>
              <a:spLocks noChangeShapeType="1"/>
            </p:cNvSpPr>
            <p:nvPr/>
          </p:nvSpPr>
          <p:spPr bwMode="auto">
            <a:xfrm>
              <a:off x="1440" y="1776"/>
              <a:ext cx="240" cy="216"/>
            </a:xfrm>
            <a:prstGeom prst="line">
              <a:avLst/>
            </a:prstGeom>
            <a:noFill/>
            <a:ln w="38100">
              <a:solidFill>
                <a:srgbClr val="FF9F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Line 20"/>
            <p:cNvSpPr>
              <a:spLocks noChangeShapeType="1"/>
            </p:cNvSpPr>
            <p:nvPr/>
          </p:nvSpPr>
          <p:spPr bwMode="auto">
            <a:xfrm flipH="1" flipV="1">
              <a:off x="2608" y="2264"/>
              <a:ext cx="336" cy="208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3" name="Line 21"/>
            <p:cNvSpPr>
              <a:spLocks noChangeShapeType="1"/>
            </p:cNvSpPr>
            <p:nvPr/>
          </p:nvSpPr>
          <p:spPr bwMode="auto">
            <a:xfrm flipV="1">
              <a:off x="1560" y="2232"/>
              <a:ext cx="336" cy="240"/>
            </a:xfrm>
            <a:prstGeom prst="line">
              <a:avLst/>
            </a:prstGeom>
            <a:noFill/>
            <a:ln w="38100">
              <a:solidFill>
                <a:srgbClr val="FD131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fld id="{FA3EED84-5504-427E-94BF-83D621998EDD}" type="slidenum">
              <a:rPr lang="en-US" smtClean="0">
                <a:solidFill>
                  <a:srgbClr val="898989"/>
                </a:solidFill>
              </a:rPr>
              <a:pPr eaLnBrk="1" hangingPunct="1"/>
              <a:t>6</a:t>
            </a:fld>
            <a:endParaRPr lang="en-US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51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Standard </a:t>
            </a:r>
            <a:r>
              <a:rPr lang="en-US" dirty="0"/>
              <a:t>Floating Point Format</a:t>
            </a:r>
          </a:p>
        </p:txBody>
      </p:sp>
      <p:graphicFrame>
        <p:nvGraphicFramePr>
          <p:cNvPr id="397316" name="Group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9534980"/>
              </p:ext>
            </p:extLst>
          </p:nvPr>
        </p:nvGraphicFramePr>
        <p:xfrm>
          <a:off x="410028" y="1600200"/>
          <a:ext cx="8229600" cy="1241580"/>
        </p:xfrm>
        <a:graphic>
          <a:graphicData uri="http://schemas.openxmlformats.org/drawingml/2006/table">
            <a:tbl>
              <a:tblPr/>
              <a:tblGrid>
                <a:gridCol w="3633472"/>
                <a:gridCol w="1227686"/>
                <a:gridCol w="1186649"/>
                <a:gridCol w="998564"/>
                <a:gridCol w="1183229"/>
              </a:tblGrid>
              <a:tr h="396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Representation</a:t>
                      </a:r>
                    </a:p>
                  </a:txBody>
                  <a:tcPr marL="98488" marR="98488" marT="45708" marB="45708" horzOverflow="overflow">
                    <a:lnL w="19050" cap="flat" cmpd="sng" algn="ctr">
                      <a:solidFill>
                        <a:srgbClr val="FF9F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F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F1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8488" marR="98488" marT="45708" marB="45708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F1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49</a:t>
                      </a:r>
                    </a:p>
                  </a:txBody>
                  <a:tcPr marL="98488" marR="98488" marT="45708" marB="45708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F1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L="98488" marR="98488" marT="45708" marB="45708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F1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99</a:t>
                      </a:r>
                    </a:p>
                  </a:txBody>
                  <a:tcPr marL="98488" marR="98488" marT="45708" marB="45708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F1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Exponent being represented</a:t>
                      </a:r>
                    </a:p>
                  </a:txBody>
                  <a:tcPr marL="98488" marR="98488" marT="45708" marB="45708" horzOverflow="overflow">
                    <a:lnL w="19050" cap="flat" cmpd="sng" algn="ctr">
                      <a:solidFill>
                        <a:srgbClr val="FF9F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F1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-50</a:t>
                      </a:r>
                    </a:p>
                  </a:txBody>
                  <a:tcPr marL="98488" marR="98488" marT="45708" marB="45708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F1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marL="98488" marR="98488" marT="45708" marB="45708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F1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98488" marR="98488" marT="45708" marB="45708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F1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49</a:t>
                      </a:r>
                    </a:p>
                  </a:txBody>
                  <a:tcPr marL="98488" marR="98488" marT="45708" marB="45708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F1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1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8488" marR="98488" marT="45708" marB="45708"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–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	Increasing value	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marL="98488" marR="98488" marT="45708" marB="45708"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19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0999" y="685800"/>
            <a:ext cx="8284029" cy="3886200"/>
          </a:xfrm>
        </p:spPr>
        <p:txBody>
          <a:bodyPr/>
          <a:lstStyle/>
          <a:p>
            <a:pPr eaLnBrk="1" hangingPunct="1"/>
            <a:r>
              <a:rPr lang="en-US" sz="2400" b="1" dirty="0"/>
              <a:t>Exponent</a:t>
            </a:r>
            <a:r>
              <a:rPr lang="en-US" sz="2400" dirty="0"/>
              <a:t>: </a:t>
            </a:r>
            <a:r>
              <a:rPr lang="en-US" sz="2400" dirty="0" smtClean="0"/>
              <a:t>Use </a:t>
            </a:r>
            <a:r>
              <a:rPr lang="en-US" sz="2400" b="1" dirty="0" smtClean="0">
                <a:solidFill>
                  <a:srgbClr val="0000FF"/>
                </a:solidFill>
              </a:rPr>
              <a:t>Excess N</a:t>
            </a:r>
            <a:r>
              <a:rPr lang="en-US" sz="2400" dirty="0" smtClean="0"/>
              <a:t> notation where N is typically the middle value to be offset from the original exponent value. </a:t>
            </a:r>
            <a:endParaRPr lang="en-US" sz="2400" dirty="0"/>
          </a:p>
          <a:p>
            <a:pPr marL="457200" lvl="1" indent="0" eaLnBrk="1" hangingPunct="1">
              <a:buNone/>
            </a:pPr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/>
          </a:p>
          <a:p>
            <a:pPr lvl="1" eaLnBrk="1" hangingPunct="1"/>
            <a:r>
              <a:rPr lang="en-US" sz="2400" dirty="0" smtClean="0"/>
              <a:t>Example: </a:t>
            </a:r>
          </a:p>
          <a:p>
            <a:pPr marL="857250" lvl="2" indent="0" eaLnBrk="1" hangingPunct="1">
              <a:buNone/>
            </a:pPr>
            <a:r>
              <a:rPr lang="en-US" dirty="0" smtClean="0"/>
              <a:t>The value of the exponent digits for </a:t>
            </a:r>
          </a:p>
          <a:p>
            <a:pPr marL="857250" lvl="2" indent="0" eaLnBrk="1" hangingPunct="1">
              <a:buNone/>
            </a:pPr>
            <a:r>
              <a:rPr lang="en-US" dirty="0"/>
              <a:t>	</a:t>
            </a:r>
            <a:r>
              <a:rPr lang="en-US" dirty="0" smtClean="0"/>
              <a:t>	0.22 x 10</a:t>
            </a:r>
            <a:r>
              <a:rPr lang="en-US" baseline="30000" dirty="0" smtClean="0"/>
              <a:t>12 </a:t>
            </a:r>
            <a:r>
              <a:rPr lang="en-US" dirty="0" smtClean="0"/>
              <a:t>, excess 50 = 12 + 50 = 72</a:t>
            </a:r>
          </a:p>
          <a:p>
            <a:pPr marL="857250" lvl="2" indent="0" eaLnBrk="1" hangingPunct="1">
              <a:buNone/>
            </a:pPr>
            <a:r>
              <a:rPr lang="en-US" dirty="0"/>
              <a:t>	</a:t>
            </a:r>
            <a:r>
              <a:rPr lang="en-US" dirty="0" smtClean="0"/>
              <a:t>	0.22 x 10</a:t>
            </a:r>
            <a:r>
              <a:rPr lang="en-US" baseline="30000" dirty="0" smtClean="0"/>
              <a:t>-12</a:t>
            </a:r>
            <a:r>
              <a:rPr lang="en-US" dirty="0" smtClean="0"/>
              <a:t>, excess 50 = -12 + 50 = 38</a:t>
            </a:r>
          </a:p>
          <a:p>
            <a:pPr marL="514350" indent="-457200" eaLnBrk="1" hangingPunct="1">
              <a:spcBef>
                <a:spcPts val="1200"/>
              </a:spcBef>
            </a:pPr>
            <a:r>
              <a:rPr lang="en-US" sz="2400" dirty="0" smtClean="0"/>
              <a:t>Possible </a:t>
            </a:r>
            <a:r>
              <a:rPr lang="en-US" sz="2400" dirty="0"/>
              <a:t>for the number to be too large (overflow) or too small for representation (underflow)</a:t>
            </a:r>
            <a:endParaRPr lang="en-US" dirty="0"/>
          </a:p>
          <a:p>
            <a:pPr marL="857250" lvl="2" indent="0" eaLnBrk="1" hangingPunct="1">
              <a:buNone/>
            </a:pPr>
            <a:endParaRPr lang="en-US" dirty="0" smtClean="0"/>
          </a:p>
          <a:p>
            <a:pPr marL="857250" lvl="2" indent="0" eaLnBrk="1" hangingPunct="1">
              <a:buNone/>
            </a:pPr>
            <a:endParaRPr lang="en-US" dirty="0"/>
          </a:p>
          <a:p>
            <a:pPr marL="857250" lvl="2" indent="0" eaLnBrk="1" hangingPunct="1">
              <a:buNone/>
            </a:pPr>
            <a:endParaRPr lang="en-US" dirty="0" smtClean="0"/>
          </a:p>
          <a:p>
            <a:pPr marL="857250" lvl="2" indent="0" eaLnBrk="1" hangingPunct="1">
              <a:buNone/>
            </a:pPr>
            <a:endParaRPr lang="en-US" sz="1600" baseline="30000" dirty="0"/>
          </a:p>
        </p:txBody>
      </p:sp>
      <p:sp>
        <p:nvSpPr>
          <p:cNvPr id="8224" name="Line 39"/>
          <p:cNvSpPr>
            <a:spLocks noChangeShapeType="1"/>
          </p:cNvSpPr>
          <p:nvPr/>
        </p:nvSpPr>
        <p:spPr bwMode="auto">
          <a:xfrm>
            <a:off x="4143828" y="2895600"/>
            <a:ext cx="4038600" cy="0"/>
          </a:xfrm>
          <a:prstGeom prst="line">
            <a:avLst/>
          </a:prstGeom>
          <a:noFill/>
          <a:ln w="3175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" name="Picture 4" descr="c05f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8400" y="5486400"/>
            <a:ext cx="4867434" cy="123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62000" y="5741987"/>
            <a:ext cx="7847013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sz="2800" dirty="0" smtClean="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fld id="{FA3EED84-5504-427E-94BF-83D621998EDD}" type="slidenum">
              <a:rPr lang="en-US" smtClean="0">
                <a:solidFill>
                  <a:srgbClr val="898989"/>
                </a:solidFill>
              </a:rPr>
              <a:pPr eaLnBrk="1" hangingPunct="1"/>
              <a:t>7</a:t>
            </a:fld>
            <a:endParaRPr lang="en-US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93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Conversion to Standard Format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953000"/>
          </a:xfrm>
        </p:spPr>
        <p:txBody>
          <a:bodyPr/>
          <a:lstStyle/>
          <a:p>
            <a:pPr marL="401638" indent="-401638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2400" b="1" dirty="0" smtClean="0">
                <a:solidFill>
                  <a:srgbClr val="0000FF"/>
                </a:solidFill>
              </a:rPr>
              <a:t>Normalization </a:t>
            </a:r>
            <a:r>
              <a:rPr lang="en-US" sz="2400" dirty="0" smtClean="0"/>
              <a:t>is the process of shifting the numbers left or right until the integral part has a value of zero and the first digit of the fractional part is non-zero. To normalize a decimal number:</a:t>
            </a:r>
          </a:p>
          <a:p>
            <a:pPr marL="803275" lvl="1" indent="-287338"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n-US" sz="2400" dirty="0" smtClean="0"/>
              <a:t>Provide number with exponent (0 if not yet specified)</a:t>
            </a:r>
          </a:p>
          <a:p>
            <a:pPr marL="803275" lvl="1" indent="-287338"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n-US" sz="2400" dirty="0" smtClean="0"/>
              <a:t>Increase or decrease the exponent until the decimal point is at the right position.</a:t>
            </a:r>
          </a:p>
          <a:p>
            <a:pPr marL="803275" lvl="1" indent="-287338"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n-US" sz="2400" dirty="0" smtClean="0"/>
              <a:t>Correct precision by adding 0’s or discarding/rounding least significant digits</a:t>
            </a:r>
          </a:p>
          <a:p>
            <a:pPr marL="401638" indent="-401638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To convert a number into excess N decimal representation:</a:t>
            </a:r>
            <a:endParaRPr lang="en-US" sz="2400" dirty="0"/>
          </a:p>
          <a:p>
            <a:pPr marL="803275" lvl="1" indent="-287338"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n-US" sz="2400" dirty="0" smtClean="0"/>
              <a:t>Normalize the number</a:t>
            </a:r>
            <a:endParaRPr lang="en-US" sz="2400" dirty="0"/>
          </a:p>
          <a:p>
            <a:pPr marL="803275" lvl="1" indent="-287338"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n-US" sz="2400" dirty="0" smtClean="0"/>
              <a:t>Extract the mantissa value</a:t>
            </a:r>
          </a:p>
          <a:p>
            <a:pPr marL="803275" lvl="1" indent="-287338"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n-US" sz="2400" dirty="0" smtClean="0"/>
              <a:t>For positive number, the sign is 0. For negative number, the sign is 5.</a:t>
            </a:r>
          </a:p>
          <a:p>
            <a:pPr marL="803275" lvl="1" indent="-287338"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n-US" sz="2400" dirty="0" smtClean="0"/>
              <a:t>Convert the sign into its excess N form</a:t>
            </a:r>
          </a:p>
          <a:p>
            <a:pPr marL="401638" indent="-401638" eaLnBrk="1" hangingPunct="1">
              <a:lnSpc>
                <a:spcPct val="80000"/>
              </a:lnSpc>
            </a:pPr>
            <a:endParaRPr lang="en-US" sz="2800" dirty="0" smtClean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fld id="{FA3EED84-5504-427E-94BF-83D621998EDD}" type="slidenum">
              <a:rPr lang="en-US" smtClean="0">
                <a:solidFill>
                  <a:srgbClr val="898989"/>
                </a:solidFill>
              </a:rPr>
              <a:pPr eaLnBrk="1" hangingPunct="1"/>
              <a:t>8</a:t>
            </a:fld>
            <a:endParaRPr lang="en-US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38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Conversion to Standard </a:t>
            </a:r>
            <a:r>
              <a:rPr lang="en-US" dirty="0" smtClean="0"/>
              <a:t>Format</a:t>
            </a:r>
          </a:p>
        </p:txBody>
      </p:sp>
      <p:graphicFrame>
        <p:nvGraphicFramePr>
          <p:cNvPr id="401411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686040"/>
              </p:ext>
            </p:extLst>
          </p:nvPr>
        </p:nvGraphicFramePr>
        <p:xfrm>
          <a:off x="533400" y="1750368"/>
          <a:ext cx="8229600" cy="2667000"/>
        </p:xfrm>
        <a:graphic>
          <a:graphicData uri="http://schemas.openxmlformats.org/drawingml/2006/table">
            <a:tbl>
              <a:tblPr/>
              <a:tblGrid>
                <a:gridCol w="4197162"/>
                <a:gridCol w="4032438"/>
              </a:tblGrid>
              <a:tr h="609600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 Add exponent</a:t>
                      </a:r>
                    </a:p>
                  </a:txBody>
                  <a:tcPr marL="94881" marR="9488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246.8035 x 10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4881" marR="9488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 Position decimal point</a:t>
                      </a:r>
                    </a:p>
                  </a:txBody>
                  <a:tcPr marL="94881" marR="9488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.2468035 x 10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4881" marR="9488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 Cut to 5 digits</a:t>
                      </a:r>
                    </a:p>
                  </a:txBody>
                  <a:tcPr marL="94881" marR="9488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.24680 x 10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4881" marR="9488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 Convert number</a:t>
                      </a:r>
                    </a:p>
                  </a:txBody>
                  <a:tcPr marL="94881" marR="9488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53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24680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SF</a:t>
                      </a:r>
                    </a:p>
                  </a:txBody>
                  <a:tcPr marL="94881" marR="9488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05" name="AutoShape 28"/>
          <p:cNvSpPr>
            <a:spLocks/>
          </p:cNvSpPr>
          <p:nvPr/>
        </p:nvSpPr>
        <p:spPr bwMode="auto">
          <a:xfrm>
            <a:off x="2568861" y="5034224"/>
            <a:ext cx="2667000" cy="609600"/>
          </a:xfrm>
          <a:prstGeom prst="borderCallout1">
            <a:avLst>
              <a:gd name="adj1" fmla="val 18750"/>
              <a:gd name="adj2" fmla="val 102856"/>
              <a:gd name="adj3" fmla="val -184039"/>
              <a:gd name="adj4" fmla="val 144565"/>
            </a:avLst>
          </a:prstGeom>
          <a:noFill/>
          <a:ln w="38100">
            <a:solidFill>
              <a:srgbClr val="FD131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/>
            <a:endParaRPr lang="en-US"/>
          </a:p>
        </p:txBody>
      </p:sp>
      <p:sp>
        <p:nvSpPr>
          <p:cNvPr id="12306" name="AutoShape 29"/>
          <p:cNvSpPr>
            <a:spLocks/>
          </p:cNvSpPr>
          <p:nvPr/>
        </p:nvSpPr>
        <p:spPr bwMode="auto">
          <a:xfrm>
            <a:off x="5724811" y="4812881"/>
            <a:ext cx="1562100" cy="609600"/>
          </a:xfrm>
          <a:prstGeom prst="borderCallout1">
            <a:avLst>
              <a:gd name="adj1" fmla="val -9821"/>
              <a:gd name="adj2" fmla="val 57493"/>
              <a:gd name="adj3" fmla="val -150931"/>
              <a:gd name="adj4" fmla="val 74362"/>
            </a:avLst>
          </a:prstGeom>
          <a:noFill/>
          <a:ln w="38100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/>
            <a:endParaRPr lang="en-US"/>
          </a:p>
        </p:txBody>
      </p:sp>
      <p:sp>
        <p:nvSpPr>
          <p:cNvPr id="12307" name="AutoShape 30"/>
          <p:cNvSpPr>
            <a:spLocks/>
          </p:cNvSpPr>
          <p:nvPr/>
        </p:nvSpPr>
        <p:spPr bwMode="auto">
          <a:xfrm>
            <a:off x="2953490" y="4188767"/>
            <a:ext cx="914400" cy="609600"/>
          </a:xfrm>
          <a:prstGeom prst="borderCallout1">
            <a:avLst>
              <a:gd name="adj1" fmla="val 18750"/>
              <a:gd name="adj2" fmla="val 108333"/>
              <a:gd name="adj3" fmla="val -54949"/>
              <a:gd name="adj4" fmla="val 343231"/>
            </a:avLst>
          </a:prstGeom>
          <a:solidFill>
            <a:schemeClr val="bg1"/>
          </a:solidFill>
          <a:ln w="28575">
            <a:solidFill>
              <a:srgbClr val="FF9F1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/>
          </a:p>
        </p:txBody>
      </p:sp>
      <p:sp>
        <p:nvSpPr>
          <p:cNvPr id="12308" name="Text Box 31"/>
          <p:cNvSpPr txBox="1">
            <a:spLocks noChangeArrowheads="1"/>
          </p:cNvSpPr>
          <p:nvPr/>
        </p:nvSpPr>
        <p:spPr bwMode="auto">
          <a:xfrm>
            <a:off x="3067790" y="431021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FF9F11"/>
                </a:solidFill>
              </a:rPr>
              <a:t>Sign</a:t>
            </a:r>
          </a:p>
        </p:txBody>
      </p:sp>
      <p:sp>
        <p:nvSpPr>
          <p:cNvPr id="12309" name="Text Box 32"/>
          <p:cNvSpPr txBox="1">
            <a:spLocks noChangeArrowheads="1"/>
          </p:cNvSpPr>
          <p:nvPr/>
        </p:nvSpPr>
        <p:spPr bwMode="auto">
          <a:xfrm>
            <a:off x="2645061" y="5155667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>
                <a:solidFill>
                  <a:srgbClr val="FD1313"/>
                </a:solidFill>
              </a:rPr>
              <a:t>Excess-50 exponent</a:t>
            </a:r>
          </a:p>
        </p:txBody>
      </p:sp>
      <p:sp>
        <p:nvSpPr>
          <p:cNvPr id="12310" name="Text Box 33"/>
          <p:cNvSpPr txBox="1">
            <a:spLocks noChangeArrowheads="1"/>
          </p:cNvSpPr>
          <p:nvPr/>
        </p:nvSpPr>
        <p:spPr bwMode="auto">
          <a:xfrm>
            <a:off x="5809175" y="4934324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>
                <a:solidFill>
                  <a:srgbClr val="000080"/>
                </a:solidFill>
              </a:rPr>
              <a:t>Mantissa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fld id="{FA3EED84-5504-427E-94BF-83D621998EDD}" type="slidenum">
              <a:rPr lang="en-US" smtClean="0">
                <a:solidFill>
                  <a:srgbClr val="898989"/>
                </a:solidFill>
              </a:rPr>
              <a:pPr eaLnBrk="1" hangingPunct="1"/>
              <a:t>9</a:t>
            </a:fld>
            <a:endParaRPr lang="en-US" smtClean="0">
              <a:solidFill>
                <a:srgbClr val="898989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143000"/>
            <a:ext cx="27823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1: 246.8035</a:t>
            </a:r>
          </a:p>
        </p:txBody>
      </p:sp>
    </p:spTree>
    <p:extLst>
      <p:ext uri="{BB962C8B-B14F-4D97-AF65-F5344CB8AC3E}">
        <p14:creationId xmlns:p14="http://schemas.microsoft.com/office/powerpoint/2010/main" val="38521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5186</TotalTime>
  <Words>2776</Words>
  <Application>Microsoft Office PowerPoint</Application>
  <PresentationFormat>On-screen Show (4:3)</PresentationFormat>
  <Paragraphs>766</Paragraphs>
  <Slides>53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5" baseType="lpstr">
      <vt:lpstr>新細明體</vt:lpstr>
      <vt:lpstr>Arial</vt:lpstr>
      <vt:lpstr>Calibri</vt:lpstr>
      <vt:lpstr>Courier</vt:lpstr>
      <vt:lpstr>Courier New</vt:lpstr>
      <vt:lpstr>Nimbus Roman No9 L</vt:lpstr>
      <vt:lpstr>Nimbus Sans L</vt:lpstr>
      <vt:lpstr>Symbol</vt:lpstr>
      <vt:lpstr>Times New Roman</vt:lpstr>
      <vt:lpstr>Wingdings</vt:lpstr>
      <vt:lpstr>Office Theme</vt:lpstr>
      <vt:lpstr>Document</vt:lpstr>
      <vt:lpstr>UECS1013 Introduction to Computer Organisation and Architecture</vt:lpstr>
      <vt:lpstr>Outline: Number System</vt:lpstr>
      <vt:lpstr>Exponential Notation</vt:lpstr>
      <vt:lpstr>EXPONENTIAL NOTATION IN BASE 10</vt:lpstr>
      <vt:lpstr>Exponential Notation in Decimal Format</vt:lpstr>
      <vt:lpstr>Exponential Notation in Standard Floating Point Format</vt:lpstr>
      <vt:lpstr>A Standard Floating Point Format</vt:lpstr>
      <vt:lpstr>Conversion to Standard Format</vt:lpstr>
      <vt:lpstr>Conversion to Standard Format</vt:lpstr>
      <vt:lpstr>Conversion to Standard Format</vt:lpstr>
      <vt:lpstr>Conversion Examples</vt:lpstr>
      <vt:lpstr>Floating Point Calculations</vt:lpstr>
      <vt:lpstr>Addition and Subtraction</vt:lpstr>
      <vt:lpstr>Multiplication and Division</vt:lpstr>
      <vt:lpstr>Multiplication and Division</vt:lpstr>
      <vt:lpstr>Review Exercise</vt:lpstr>
      <vt:lpstr>IEEE FLOATING POINT STANDARD</vt:lpstr>
      <vt:lpstr>IEEE Floating Point Standard</vt:lpstr>
      <vt:lpstr>Converting to IEEE Standard Format</vt:lpstr>
      <vt:lpstr>Converting to IEEE Standard Format</vt:lpstr>
      <vt:lpstr>Converting to IEEE Standard Format</vt:lpstr>
      <vt:lpstr>Converting to IEEE Standard Format</vt:lpstr>
      <vt:lpstr>Converting to IEEE Standard Format</vt:lpstr>
      <vt:lpstr>Review Exercise</vt:lpstr>
      <vt:lpstr>Precision of Floating Points</vt:lpstr>
      <vt:lpstr>Precision of Floating Points</vt:lpstr>
      <vt:lpstr>Precision of Floating Points</vt:lpstr>
      <vt:lpstr>Precision of Floating Points</vt:lpstr>
      <vt:lpstr>Review Exercise</vt:lpstr>
      <vt:lpstr>Addition and Subtraction of Floating Points</vt:lpstr>
      <vt:lpstr>Addition and Subtraction of Floating Points</vt:lpstr>
      <vt:lpstr>Addition and Subtraction of Floating Points</vt:lpstr>
      <vt:lpstr>Addition and Subtraction of Floating Points</vt:lpstr>
      <vt:lpstr>CODES</vt:lpstr>
      <vt:lpstr>Codes</vt:lpstr>
      <vt:lpstr>Binary Coded Decimal (BCD)</vt:lpstr>
      <vt:lpstr>Binary Coded Decimal (BCD)</vt:lpstr>
      <vt:lpstr>Binary Coded Decimal (BCD)</vt:lpstr>
      <vt:lpstr>The Gray Code</vt:lpstr>
      <vt:lpstr>The Gray Code</vt:lpstr>
      <vt:lpstr>The Gray Code</vt:lpstr>
      <vt:lpstr>Binary-to-Gray Code Conversion</vt:lpstr>
      <vt:lpstr>Gray-to-Binary Conversion</vt:lpstr>
      <vt:lpstr>Other Decimal Codes</vt:lpstr>
      <vt:lpstr>Self-Complementing Codes</vt:lpstr>
      <vt:lpstr>Alphanumeric Codes</vt:lpstr>
      <vt:lpstr>Alphanumeric Codes</vt:lpstr>
      <vt:lpstr>Alphanumeric Codes</vt:lpstr>
      <vt:lpstr>Error Detection Codes</vt:lpstr>
      <vt:lpstr>Error Detection Codes</vt:lpstr>
      <vt:lpstr>Error Detection Codes</vt:lpstr>
      <vt:lpstr>Error Detection Codes</vt:lpstr>
      <vt:lpstr>Review Questions</vt:lpstr>
    </vt:vector>
  </TitlesOfParts>
  <Company>utar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thkhoon</dc:creator>
  <cp:lastModifiedBy>Farizuwana Akma Binti Zulkifle</cp:lastModifiedBy>
  <cp:revision>955</cp:revision>
  <dcterms:created xsi:type="dcterms:W3CDTF">2011-04-07T02:28:55Z</dcterms:created>
  <dcterms:modified xsi:type="dcterms:W3CDTF">2018-05-23T02:30:29Z</dcterms:modified>
</cp:coreProperties>
</file>