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1"/>
  </p:notesMasterIdLst>
  <p:sldIdLst>
    <p:sldId id="256" r:id="rId2"/>
    <p:sldId id="263" r:id="rId3"/>
    <p:sldId id="264" r:id="rId4"/>
    <p:sldId id="346" r:id="rId5"/>
    <p:sldId id="265" r:id="rId6"/>
    <p:sldId id="266" r:id="rId7"/>
    <p:sldId id="267" r:id="rId8"/>
    <p:sldId id="344" r:id="rId9"/>
    <p:sldId id="275" r:id="rId10"/>
    <p:sldId id="268" r:id="rId11"/>
    <p:sldId id="345" r:id="rId12"/>
    <p:sldId id="269" r:id="rId13"/>
    <p:sldId id="270" r:id="rId14"/>
    <p:sldId id="297" r:id="rId15"/>
    <p:sldId id="271" r:id="rId16"/>
    <p:sldId id="272" r:id="rId17"/>
    <p:sldId id="273" r:id="rId18"/>
    <p:sldId id="276" r:id="rId19"/>
    <p:sldId id="279" r:id="rId20"/>
    <p:sldId id="280" r:id="rId21"/>
    <p:sldId id="288" r:id="rId22"/>
    <p:sldId id="291" r:id="rId23"/>
    <p:sldId id="289" r:id="rId24"/>
    <p:sldId id="290" r:id="rId25"/>
    <p:sldId id="282" r:id="rId26"/>
    <p:sldId id="283" r:id="rId27"/>
    <p:sldId id="329" r:id="rId28"/>
    <p:sldId id="285" r:id="rId29"/>
    <p:sldId id="287" r:id="rId30"/>
    <p:sldId id="327" r:id="rId31"/>
    <p:sldId id="292" r:id="rId32"/>
    <p:sldId id="348" r:id="rId33"/>
    <p:sldId id="294" r:id="rId34"/>
    <p:sldId id="295" r:id="rId35"/>
    <p:sldId id="305" r:id="rId36"/>
    <p:sldId id="306" r:id="rId37"/>
    <p:sldId id="328" r:id="rId38"/>
    <p:sldId id="347" r:id="rId39"/>
    <p:sldId id="307" r:id="rId40"/>
    <p:sldId id="308" r:id="rId41"/>
    <p:sldId id="310" r:id="rId42"/>
    <p:sldId id="349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50" r:id="rId51"/>
    <p:sldId id="318" r:id="rId52"/>
    <p:sldId id="323" r:id="rId53"/>
    <p:sldId id="320" r:id="rId54"/>
    <p:sldId id="324" r:id="rId55"/>
    <p:sldId id="321" r:id="rId56"/>
    <p:sldId id="325" r:id="rId57"/>
    <p:sldId id="326" r:id="rId58"/>
    <p:sldId id="330" r:id="rId59"/>
    <p:sldId id="331" r:id="rId60"/>
    <p:sldId id="337" r:id="rId61"/>
    <p:sldId id="338" r:id="rId62"/>
    <p:sldId id="339" r:id="rId63"/>
    <p:sldId id="332" r:id="rId64"/>
    <p:sldId id="334" r:id="rId65"/>
    <p:sldId id="336" r:id="rId66"/>
    <p:sldId id="340" r:id="rId67"/>
    <p:sldId id="341" r:id="rId68"/>
    <p:sldId id="342" r:id="rId69"/>
    <p:sldId id="34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29FE-682D-4399-88F6-7B28D5FDD9DA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4A7C-05E3-4C4E-8AFE-3D7DF9D6E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E157BC-8896-42AD-B500-42678F151980}" type="datetime1">
              <a:rPr lang="en-US" smtClean="0"/>
              <a:t>6/3/2015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A1B1-9BF4-464F-AA1B-95C77AE77D94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BE5-58D1-4571-BD4F-2FF2D06C7FD9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AD90-34DA-4E70-865E-6CB7777E7EA7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D51EFAD-8735-49A2-8B94-FD870315631B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2233-F370-4AF6-BB41-6522003D3708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24FE-3B16-4345-BA53-643ED8F55471}" type="datetime1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5B2-50A0-4796-813F-781F59BF84BC}" type="datetime1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8FCD-C8B8-4028-A8B9-D99B5EEF5C24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89C7-33E4-4AC9-9E46-5D5DEA57B0A8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B660-AAD4-408D-9497-5DF2C22FE915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70EDE4-9520-4E20-A3A6-6B5610A337D9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Writing First C/C++ Program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program can run but it doesn’t do anything.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3200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Input-Process-Output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simplest program that does some useful work should: </a:t>
            </a:r>
          </a:p>
          <a:p>
            <a:pPr lvl="1"/>
            <a:r>
              <a:rPr lang="en-US" sz="2600" dirty="0" smtClean="0"/>
              <a:t>get some input data, </a:t>
            </a:r>
          </a:p>
          <a:p>
            <a:pPr lvl="1"/>
            <a:r>
              <a:rPr lang="en-US" sz="2600" dirty="0" smtClean="0"/>
              <a:t>process that data, and </a:t>
            </a:r>
          </a:p>
          <a:p>
            <a:pPr lvl="1"/>
            <a:r>
              <a:rPr lang="en-US" sz="2600" dirty="0" smtClean="0"/>
              <a:t>produce some output result.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4191000"/>
            <a:ext cx="2743200" cy="14478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Process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7200" y="4343400"/>
            <a:ext cx="1676400" cy="990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Input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086600" y="4419600"/>
            <a:ext cx="1676400" cy="914400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with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program usually processes data.</a:t>
            </a:r>
          </a:p>
          <a:p>
            <a:endParaRPr lang="en-US" dirty="0" smtClean="0"/>
          </a:p>
          <a:p>
            <a:r>
              <a:rPr lang="en-US" dirty="0" smtClean="0"/>
              <a:t>But how do we store the data?</a:t>
            </a:r>
          </a:p>
          <a:p>
            <a:pPr lvl="1"/>
            <a:r>
              <a:rPr lang="en-US" dirty="0" smtClean="0"/>
              <a:t>In memory cells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the program refer to these memory cells?</a:t>
            </a:r>
          </a:p>
          <a:p>
            <a:pPr lvl="1"/>
            <a:r>
              <a:rPr lang="en-US" dirty="0" smtClean="0"/>
              <a:t>By giving names to the memory cells.</a:t>
            </a:r>
          </a:p>
          <a:p>
            <a:pPr lvl="1"/>
            <a:r>
              <a:rPr lang="en-US" dirty="0" smtClean="0"/>
              <a:t>Example names are x, y, number, n1, n2.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we can use a memory cell in the program, we need to tell the compiler the name and the type of data it will store.</a:t>
            </a:r>
          </a:p>
          <a:p>
            <a:endParaRPr lang="en-US" dirty="0" smtClean="0"/>
          </a:p>
          <a:p>
            <a:r>
              <a:rPr lang="en-US" dirty="0" smtClean="0"/>
              <a:t>We do this using a declaration.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4038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962400" y="3733800"/>
            <a:ext cx="4343400" cy="1905000"/>
          </a:xfrm>
          <a:prstGeom prst="borderCallout1">
            <a:avLst>
              <a:gd name="adj1" fmla="val 18750"/>
              <a:gd name="adj2" fmla="val -1190"/>
              <a:gd name="adj3" fmla="val 28967"/>
              <a:gd name="adj4" fmla="val -30426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Declaration </a:t>
            </a:r>
            <a:r>
              <a:rPr lang="en-US" sz="2400" dirty="0" smtClean="0">
                <a:solidFill>
                  <a:schemeClr val="tx1"/>
                </a:solidFill>
              </a:rPr>
              <a:t>that  tells the compiler the name of the memory cell is x and the type of data it will store is integer.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declare more than one name in one declaration.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5400" y="2743200"/>
            <a:ext cx="2667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x, y, z;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029200" y="2057400"/>
            <a:ext cx="3505200" cy="3352800"/>
          </a:xfrm>
          <a:prstGeom prst="borderCallout1">
            <a:avLst>
              <a:gd name="adj1" fmla="val 18750"/>
              <a:gd name="adj2" fmla="val -1190"/>
              <a:gd name="adj3" fmla="val 28967"/>
              <a:gd name="adj4" fmla="val -30426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Tells compiler the program uses 3 memory cells with the names x, y and z to store integer values.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Notice the names are separated by commas (,).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store a value in the memory cell?</a:t>
            </a:r>
          </a:p>
          <a:p>
            <a:pPr lvl="1"/>
            <a:r>
              <a:rPr lang="en-US" dirty="0" smtClean="0"/>
              <a:t>By writing an assignment statement.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3276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886200" y="2819400"/>
            <a:ext cx="4572000" cy="2971800"/>
          </a:xfrm>
          <a:prstGeom prst="borderCallout1">
            <a:avLst>
              <a:gd name="adj1" fmla="val 24928"/>
              <a:gd name="adj2" fmla="val -755"/>
              <a:gd name="adj3" fmla="val 24812"/>
              <a:gd name="adj4" fmla="val -2347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Assignment statement </a:t>
            </a:r>
            <a:r>
              <a:rPr lang="en-US" sz="2400" dirty="0" smtClean="0">
                <a:solidFill>
                  <a:schemeClr val="tx1"/>
                </a:solidFill>
              </a:rPr>
              <a:t>that  tells the program to store/assign the value 5 in the memory cell with the name x.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= is the </a:t>
            </a:r>
            <a:r>
              <a:rPr lang="en-US" sz="2400" b="1" dirty="0" smtClean="0">
                <a:solidFill>
                  <a:schemeClr val="tx1"/>
                </a:solidFill>
              </a:rPr>
              <a:t>assignment operator.</a:t>
            </a:r>
            <a:r>
              <a:rPr lang="en-US" sz="2400" dirty="0" smtClean="0">
                <a:solidFill>
                  <a:schemeClr val="tx1"/>
                </a:solidFill>
              </a:rPr>
              <a:t> It does not mean </a:t>
            </a:r>
            <a:r>
              <a:rPr lang="en-US" sz="2400" i="1" dirty="0" smtClean="0">
                <a:solidFill>
                  <a:schemeClr val="tx1"/>
                </a:solidFill>
              </a:rPr>
              <a:t>equal.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store a value in the memory cell?</a:t>
            </a:r>
          </a:p>
          <a:p>
            <a:pPr lvl="1"/>
            <a:r>
              <a:rPr lang="en-US" dirty="0" smtClean="0"/>
              <a:t>By writing an assignment statement.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3276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886200" y="2895600"/>
            <a:ext cx="4572000" cy="3352800"/>
          </a:xfrm>
          <a:prstGeom prst="borderCallout1">
            <a:avLst>
              <a:gd name="adj1" fmla="val 18750"/>
              <a:gd name="adj2" fmla="val -1190"/>
              <a:gd name="adj3" fmla="val 18599"/>
              <a:gd name="adj4" fmla="val -2347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Think of it like this: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x      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which you can read as: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“put the value 5 in the memory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cell with the name x”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or simply: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“assign 5 to x”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or “x becomes 5”.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35052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store a value in the memory cell?</a:t>
            </a:r>
          </a:p>
          <a:p>
            <a:pPr lvl="1"/>
            <a:r>
              <a:rPr lang="en-US" dirty="0" smtClean="0"/>
              <a:t>By writing an assignment statement.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3276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886200" y="3048000"/>
            <a:ext cx="4572000" cy="1905000"/>
          </a:xfrm>
          <a:prstGeom prst="borderCallout1">
            <a:avLst>
              <a:gd name="adj1" fmla="val 25011"/>
              <a:gd name="adj2" fmla="val -320"/>
              <a:gd name="adj3" fmla="val 25970"/>
              <a:gd name="adj4" fmla="val -23035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We can describe this in picture form as: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3810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39624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copy a value from one memory cell to another?</a:t>
            </a:r>
          </a:p>
          <a:p>
            <a:pPr lvl="1"/>
            <a:r>
              <a:rPr lang="en-US" dirty="0" smtClean="0"/>
              <a:t>Use assignment statement.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2057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191000" y="2743200"/>
            <a:ext cx="2057400" cy="1143000"/>
          </a:xfrm>
          <a:prstGeom prst="borderCallout1">
            <a:avLst>
              <a:gd name="adj1" fmla="val 18750"/>
              <a:gd name="adj2" fmla="val -1190"/>
              <a:gd name="adj3" fmla="val 74195"/>
              <a:gd name="adj4" fmla="val -74339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2895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971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copy a value from one memory cell to another?</a:t>
            </a:r>
          </a:p>
          <a:p>
            <a:pPr lvl="1"/>
            <a:r>
              <a:rPr lang="en-US" dirty="0" smtClean="0"/>
              <a:t>Use assignment statement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2057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191000" y="2743200"/>
            <a:ext cx="2057400" cy="1143000"/>
          </a:xfrm>
          <a:prstGeom prst="borderCallout1">
            <a:avLst>
              <a:gd name="adj1" fmla="val 18750"/>
              <a:gd name="adj2" fmla="val -1190"/>
              <a:gd name="adj3" fmla="val 74195"/>
              <a:gd name="adj4" fmla="val -74339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2895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971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4419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4495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191000" y="4191000"/>
            <a:ext cx="2057400" cy="1143000"/>
          </a:xfrm>
          <a:prstGeom prst="borderCallout1">
            <a:avLst>
              <a:gd name="adj1" fmla="val 18750"/>
              <a:gd name="adj2" fmla="val -1190"/>
              <a:gd name="adj3" fmla="val -11022"/>
              <a:gd name="adj4" fmla="val -73718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3"/>
            <a:endCxn id="9" idx="3"/>
          </p:cNvCxnSpPr>
          <p:nvPr/>
        </p:nvCxnSpPr>
        <p:spPr>
          <a:xfrm>
            <a:off x="5791200" y="3276600"/>
            <a:ext cx="12700" cy="1524000"/>
          </a:xfrm>
          <a:prstGeom prst="bentConnector3">
            <a:avLst>
              <a:gd name="adj1" fmla="val 6182608"/>
            </a:avLst>
          </a:prstGeom>
          <a:ln w="508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3581400"/>
            <a:ext cx="1905000" cy="914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Copy value of x into 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C/C++ program consists of one or more blocks of code called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Minimum number of functions in a program is one.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name of one of the functions must be </a:t>
            </a:r>
            <a:r>
              <a:rPr lang="en-US" b="1" dirty="0" smtClean="0"/>
              <a:t>main.</a:t>
            </a:r>
          </a:p>
          <a:p>
            <a:r>
              <a:rPr lang="en-US" dirty="0" smtClean="0"/>
              <a:t>The main function is where program execution begins.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the program to copy a value from one memory cell to another?</a:t>
            </a:r>
          </a:p>
          <a:p>
            <a:pPr lvl="1"/>
            <a:r>
              <a:rPr lang="en-US" dirty="0" smtClean="0"/>
              <a:t>Use assignment statement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20574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191000" y="2743200"/>
            <a:ext cx="2057400" cy="1143000"/>
          </a:xfrm>
          <a:prstGeom prst="borderCallout1">
            <a:avLst>
              <a:gd name="adj1" fmla="val 18750"/>
              <a:gd name="adj2" fmla="val -1190"/>
              <a:gd name="adj3" fmla="val 74195"/>
              <a:gd name="adj4" fmla="val -74339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2895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971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4419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4495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191000" y="4191000"/>
            <a:ext cx="2057400" cy="1143000"/>
          </a:xfrm>
          <a:prstGeom prst="borderCallout1">
            <a:avLst>
              <a:gd name="adj1" fmla="val 18750"/>
              <a:gd name="adj2" fmla="val -1190"/>
              <a:gd name="adj3" fmla="val -11022"/>
              <a:gd name="adj4" fmla="val -73718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3"/>
            <a:endCxn id="9" idx="3"/>
          </p:cNvCxnSpPr>
          <p:nvPr/>
        </p:nvCxnSpPr>
        <p:spPr>
          <a:xfrm>
            <a:off x="5791200" y="3276600"/>
            <a:ext cx="12700" cy="1524000"/>
          </a:xfrm>
          <a:prstGeom prst="bentConnector3">
            <a:avLst>
              <a:gd name="adj1" fmla="val 6182608"/>
            </a:avLst>
          </a:prstGeom>
          <a:ln w="508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3581400"/>
            <a:ext cx="1905000" cy="914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Copy value of x into 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3581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45720" bIns="91440" rtlCol="0" anchor="t" anchorCtr="0"/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3581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2880" rIns="45720" bIns="91440" rtlCol="0" anchor="t" anchorCtr="0"/>
          <a:lstStyle/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3124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876800" y="1447800"/>
            <a:ext cx="2590800" cy="457200"/>
          </a:xfrm>
          <a:prstGeom prst="borderCallout1">
            <a:avLst>
              <a:gd name="adj1" fmla="val 18750"/>
              <a:gd name="adj2" fmla="val -1190"/>
              <a:gd name="adj3" fmla="val 43227"/>
              <a:gd name="adj4" fmla="val -3609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Header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981200"/>
            <a:ext cx="31242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029200" y="3124200"/>
            <a:ext cx="2133600" cy="457200"/>
          </a:xfrm>
          <a:prstGeom prst="borderCallout1">
            <a:avLst>
              <a:gd name="adj1" fmla="val 18750"/>
              <a:gd name="adj2" fmla="val -1190"/>
              <a:gd name="adj3" fmla="val 82358"/>
              <a:gd name="adj4" fmla="val -52148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3581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2880" rIns="45720" bIns="91440" rtlCol="0" anchor="t" anchorCtr="0"/>
          <a:lstStyle/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200400"/>
            <a:ext cx="21336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4876800" y="2209800"/>
            <a:ext cx="3657600" cy="533400"/>
          </a:xfrm>
          <a:prstGeom prst="borderCallout1">
            <a:avLst>
              <a:gd name="adj1" fmla="val 18750"/>
              <a:gd name="adj2" fmla="val -1190"/>
              <a:gd name="adj3" fmla="val 87948"/>
              <a:gd name="adj4" fmla="val -3554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362200"/>
            <a:ext cx="2133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953000" y="3581400"/>
            <a:ext cx="3505200" cy="533400"/>
          </a:xfrm>
          <a:prstGeom prst="borderCallout1">
            <a:avLst>
              <a:gd name="adj1" fmla="val 18750"/>
              <a:gd name="adj2" fmla="val -1190"/>
              <a:gd name="adj3" fmla="val 89812"/>
              <a:gd name="adj4" fmla="val -39105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Statements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3581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2880" rIns="45720" bIns="91440" rtlCol="0" anchor="t" anchorCtr="0"/>
          <a:lstStyle/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x = 5;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y = x;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876800" y="3200400"/>
            <a:ext cx="3657600" cy="533400"/>
          </a:xfrm>
          <a:prstGeom prst="borderCallout1">
            <a:avLst>
              <a:gd name="adj1" fmla="val 18750"/>
              <a:gd name="adj2" fmla="val -1190"/>
              <a:gd name="adj3" fmla="val 87948"/>
              <a:gd name="adj4" fmla="val -3554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Assignment statements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200400"/>
            <a:ext cx="2133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876800" y="4343400"/>
            <a:ext cx="3657600" cy="533400"/>
          </a:xfrm>
          <a:prstGeom prst="borderCallout1">
            <a:avLst>
              <a:gd name="adj1" fmla="val 18750"/>
              <a:gd name="adj2" fmla="val -1190"/>
              <a:gd name="adj3" fmla="val 87948"/>
              <a:gd name="adj4" fmla="val -3554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 statement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44958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above program will run but it does not show any results. </a:t>
            </a:r>
          </a:p>
          <a:p>
            <a:r>
              <a:rPr lang="en-US" dirty="0" smtClean="0"/>
              <a:t>Everything happens inside the computer’s main memory only.</a:t>
            </a:r>
          </a:p>
          <a:p>
            <a:endParaRPr lang="en-US" dirty="0" smtClean="0"/>
          </a:p>
          <a:p>
            <a:r>
              <a:rPr lang="en-US" dirty="0" smtClean="0"/>
              <a:t>How do we make the program display the values stored in the memory cells?</a:t>
            </a:r>
          </a:p>
          <a:p>
            <a:pPr lvl="1"/>
            <a:r>
              <a:rPr lang="en-US" dirty="0" smtClean="0"/>
              <a:t>By using the standard output stream.  A </a:t>
            </a:r>
            <a:r>
              <a:rPr lang="en-US" b="1" i="1" dirty="0" smtClean="0"/>
              <a:t>stream</a:t>
            </a:r>
            <a:r>
              <a:rPr lang="en-US" dirty="0" smtClean="0"/>
              <a:t> is an entity where a program can either insert or extract characters to/from.  There is no need to know details about the media associated to the stream or any of its internal specifications.</a:t>
            </a:r>
          </a:p>
          <a:p>
            <a:pPr lvl="1"/>
            <a:r>
              <a:rPr lang="en-US" dirty="0" smtClean="0"/>
              <a:t>For formatted output operations, </a:t>
            </a:r>
            <a:r>
              <a:rPr lang="en-US" b="1" dirty="0" err="1" smtClean="0"/>
              <a:t>cout</a:t>
            </a:r>
            <a:r>
              <a:rPr lang="en-US" dirty="0" smtClean="0"/>
              <a:t> is used together with the </a:t>
            </a:r>
            <a:r>
              <a:rPr lang="en-US" b="1" i="1" dirty="0" smtClean="0"/>
              <a:t>insertion</a:t>
            </a:r>
            <a:r>
              <a:rPr lang="en-US" i="1" dirty="0" smtClean="0"/>
              <a:t> operator</a:t>
            </a:r>
            <a:r>
              <a:rPr lang="en-US" dirty="0" smtClean="0"/>
              <a:t>,  which is written as </a:t>
            </a:r>
            <a:r>
              <a:rPr lang="en-US" b="1" dirty="0" smtClean="0"/>
              <a:t>&lt;&lt;</a:t>
            </a:r>
            <a:r>
              <a:rPr lang="en-US" dirty="0" smtClean="0"/>
              <a:t> (i.e.,  two "less than" signs)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object </a:t>
            </a:r>
            <a:r>
              <a:rPr lang="en-US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what to display?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tabLst>
                <a:tab pos="4279900" algn="l"/>
              </a:tabLst>
            </a:pPr>
            <a:r>
              <a:rPr lang="en-US" dirty="0" smtClean="0"/>
              <a:t>The syntax of </a:t>
            </a: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&lt;&lt;</a:t>
            </a:r>
            <a:r>
              <a:rPr lang="en-US" dirty="0" smtClean="0"/>
              <a:t> is:</a:t>
            </a:r>
          </a:p>
          <a:p>
            <a:pPr lvl="2"/>
            <a:endParaRPr lang="en-US" sz="2400" dirty="0" smtClean="0"/>
          </a:p>
          <a:p>
            <a:pPr lvl="1"/>
            <a:endParaRPr lang="en-US" sz="2700" dirty="0" smtClean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sz="2400" dirty="0" smtClean="0"/>
          </a:p>
          <a:p>
            <a:pPr lvl="2"/>
            <a:endParaRPr lang="en-US" sz="24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1237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7" y="3532188"/>
            <a:ext cx="6926263" cy="267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2286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Note that</a:t>
            </a:r>
          </a:p>
          <a:p>
            <a:pPr lvl="1"/>
            <a:r>
              <a:rPr lang="en-US" sz="2400" dirty="0" smtClean="0"/>
              <a:t>A manipulator is used to format the output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err="1" smtClean="0">
                <a:latin typeface="Courier New" pitchFamily="49" charset="0"/>
              </a:rPr>
              <a:t>endl</a:t>
            </a:r>
            <a:r>
              <a:rPr lang="en-US" dirty="0" smtClean="0"/>
              <a:t> causes insertion point to move to </a:t>
            </a:r>
            <a:r>
              <a:rPr lang="en-MY" dirty="0" smtClean="0"/>
              <a:t>the </a:t>
            </a:r>
            <a:r>
              <a:rPr lang="en-US" dirty="0" smtClean="0"/>
              <a:t>beginning of the next line.</a:t>
            </a:r>
          </a:p>
          <a:p>
            <a:pPr lvl="2"/>
            <a:endParaRPr lang="en-US" dirty="0" smtClean="0"/>
          </a:p>
          <a:p>
            <a:pPr lvl="1">
              <a:spcBef>
                <a:spcPct val="0"/>
              </a:spcBef>
            </a:pPr>
            <a:r>
              <a:rPr lang="en-US" sz="2400" dirty="0" smtClean="0"/>
              <a:t>The new line character is '</a:t>
            </a:r>
            <a:r>
              <a:rPr lang="en-US" sz="2400" dirty="0" smtClean="0">
                <a:latin typeface="Courier New" pitchFamily="49" charset="0"/>
              </a:rPr>
              <a:t>\n</a:t>
            </a:r>
            <a:r>
              <a:rPr lang="en-US" sz="2400" dirty="0" smtClean="0"/>
              <a:t>' </a:t>
            </a:r>
          </a:p>
          <a:p>
            <a:pPr lvl="2">
              <a:spcBef>
                <a:spcPct val="0"/>
              </a:spcBef>
            </a:pPr>
            <a:r>
              <a:rPr lang="en-US" dirty="0" smtClean="0"/>
              <a:t>May appear anywhere in the string. E.g.: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2">
              <a:spcBef>
                <a:spcPct val="0"/>
              </a:spcBef>
            </a:pPr>
            <a:endParaRPr lang="en-US" sz="1800" dirty="0" smtClean="0"/>
          </a:p>
          <a:p>
            <a:pPr lvl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sz="2800" dirty="0" smtClean="0"/>
              <a:t> 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82199"/>
            <a:ext cx="5562600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 &lt;&lt; "Hello there. ";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 &lt;&lt; "My name is James.";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Hello there. My name is James.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4985772"/>
            <a:ext cx="5562600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 &lt;&lt; "Hello there.\n";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 &lt;&lt; "My name is James.";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Hello there.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My name is James.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7" y="1648292"/>
            <a:ext cx="6983506" cy="407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Now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502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x = 5;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y = x;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"y =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C/C++ program runs, it gives back a result to indicate whether program execution is successful.</a:t>
            </a:r>
          </a:p>
          <a:p>
            <a:pPr lvl="1"/>
            <a:r>
              <a:rPr lang="en-US" dirty="0" smtClean="0"/>
              <a:t>0 (zero) shows successful execution.</a:t>
            </a:r>
          </a:p>
          <a:p>
            <a:pPr lvl="1"/>
            <a:r>
              <a:rPr lang="en-US" dirty="0" smtClean="0"/>
              <a:t>Non-zero shows there was some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object is same as some other functions available in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b="1" dirty="0" smtClean="0"/>
              <a:t>libraries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library is a collection of classes and functions that support for some language features, and everyday functions for tasks such as finding the square root of a number.</a:t>
            </a:r>
          </a:p>
          <a:p>
            <a:endParaRPr lang="en-US" dirty="0" smtClean="0"/>
          </a:p>
          <a:p>
            <a:r>
              <a:rPr lang="en-US" dirty="0" smtClean="0"/>
              <a:t>The information for the </a:t>
            </a:r>
            <a:r>
              <a:rPr lang="en-US" dirty="0" err="1" smtClean="0"/>
              <a:t>cout</a:t>
            </a:r>
            <a:r>
              <a:rPr lang="en-US" dirty="0" smtClean="0"/>
              <a:t> object is in a file called </a:t>
            </a:r>
            <a:r>
              <a:rPr lang="en-US" b="1" dirty="0" err="1" smtClean="0"/>
              <a:t>iostream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program to use </a:t>
            </a:r>
            <a:r>
              <a:rPr lang="en-US" dirty="0" err="1" smtClean="0"/>
              <a:t>cout</a:t>
            </a:r>
            <a:r>
              <a:rPr lang="en-US" dirty="0" smtClean="0"/>
              <a:t> object, this information must be inserted into the program.</a:t>
            </a:r>
          </a:p>
          <a:p>
            <a:endParaRPr lang="en-US" dirty="0" smtClean="0"/>
          </a:p>
          <a:p>
            <a:r>
              <a:rPr lang="en-US" dirty="0" smtClean="0"/>
              <a:t>To do this , we add this line in our program:</a:t>
            </a:r>
          </a:p>
          <a:p>
            <a:pPr>
              <a:buNone/>
            </a:pPr>
            <a:r>
              <a:rPr lang="en-US" dirty="0" smtClean="0"/>
              <a:t>		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/>
              <a:t>preprocessor directive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preprocessor or </a:t>
            </a:r>
            <a:r>
              <a:rPr lang="en-US" dirty="0" err="1" smtClean="0"/>
              <a:t>precompiler</a:t>
            </a:r>
            <a:r>
              <a:rPr lang="en-US" dirty="0" smtClean="0"/>
              <a:t> processes the text of a program before it is compiled.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library in C has a standard header file whose name ends with .h which contains information about the functions; However,  no other headers in the C++ Standard Library end in ".h”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are declared in the header file </a:t>
            </a:r>
            <a:r>
              <a:rPr lang="en-US" dirty="0" err="1" smtClean="0">
                <a:latin typeface="Courier New" pitchFamily="49" charset="0"/>
              </a:rPr>
              <a:t>iostream</a:t>
            </a:r>
            <a:r>
              <a:rPr lang="en-US" dirty="0" smtClean="0"/>
              <a:t>, but within </a:t>
            </a:r>
            <a:r>
              <a:rPr lang="en-US" dirty="0" smtClean="0">
                <a:latin typeface="Courier New" pitchFamily="49" charset="0"/>
              </a:rPr>
              <a:t>std </a:t>
            </a:r>
            <a:r>
              <a:rPr lang="en-US" dirty="0" smtClean="0"/>
              <a:t>namespace</a:t>
            </a:r>
          </a:p>
          <a:p>
            <a:endParaRPr lang="en-US" dirty="0" smtClean="0"/>
          </a:p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itchFamily="49" charset="0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in a program, use the following two statements: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	using namespace std;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502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x, y;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x = 5;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y = x;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"y =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81800" y="18288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9050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295400"/>
            <a:ext cx="2286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Memory Cells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2819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28956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5720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 =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867400" y="4419600"/>
            <a:ext cx="2819400" cy="1905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38862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make the program display the following?</a:t>
            </a:r>
          </a:p>
          <a:p>
            <a:pPr lvl="1"/>
            <a:r>
              <a:rPr lang="en-US" dirty="0" smtClean="0"/>
              <a:t>y is 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5 is the value in y.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7543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"y is " &lt;&lt; y;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038600"/>
            <a:ext cx="7543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y &lt;&lt; " is the value in y.";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make the program do some computation or calculation?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arithmetic operators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590800"/>
          <a:ext cx="7543800" cy="38100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52600"/>
                <a:gridCol w="2921000"/>
                <a:gridCol w="2870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 </a:t>
                      </a:r>
                      <a:r>
                        <a:rPr lang="en-US" sz="2400" dirty="0" err="1" smtClean="0"/>
                        <a:t>Maths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 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Subtract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-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-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*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Divide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     or </a:t>
                      </a:r>
                      <a:r>
                        <a:rPr lang="en-US" sz="2400" smtClean="0"/>
                        <a:t>a / b </a:t>
                      </a:r>
                      <a:r>
                        <a:rPr lang="en-US" sz="2400" dirty="0" smtClean="0"/>
                        <a:t>or a ÷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/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Modulus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mod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% 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0" y="4648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400" dirty="0" smtClean="0"/>
              <a:t>a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smtClean="0"/>
              <a:t> b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Programs store </a:t>
            </a:r>
            <a:r>
              <a:rPr lang="en-US" dirty="0" smtClean="0"/>
              <a:t>data in memory cells.</a:t>
            </a:r>
          </a:p>
          <a:p>
            <a:endParaRPr lang="en-US" dirty="0" smtClean="0"/>
          </a:p>
          <a:p>
            <a:r>
              <a:rPr lang="en-US" dirty="0" smtClean="0"/>
              <a:t>A  memory cell has a name, a data type, a value, and an address.</a:t>
            </a:r>
          </a:p>
          <a:p>
            <a:endParaRPr lang="en-US" dirty="0" smtClean="0"/>
          </a:p>
          <a:p>
            <a:r>
              <a:rPr lang="en-US" dirty="0" smtClean="0"/>
              <a:t>In programming, these memory cells are called </a:t>
            </a:r>
            <a:r>
              <a:rPr lang="en-US" b="1" dirty="0" smtClean="0"/>
              <a:t>variables</a:t>
            </a:r>
            <a:r>
              <a:rPr lang="en-US" dirty="0" smtClean="0"/>
              <a:t> because the value in the memory cell can change.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267200" y="1295400"/>
            <a:ext cx="4419600" cy="1600200"/>
          </a:xfrm>
          <a:prstGeom prst="borderCallout1">
            <a:avLst>
              <a:gd name="adj1" fmla="val 47906"/>
              <a:gd name="adj2" fmla="val -1190"/>
              <a:gd name="adj3" fmla="val 60475"/>
              <a:gd name="adj4" fmla="val -18985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Variable declaration </a:t>
            </a:r>
            <a:r>
              <a:rPr lang="en-US" sz="2400" dirty="0" smtClean="0">
                <a:solidFill>
                  <a:schemeClr val="tx1"/>
                </a:solidFill>
              </a:rPr>
              <a:t>– tells compiler the name and data type of the variable (i.e. memory cell).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0480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= 72;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267200" y="3200400"/>
            <a:ext cx="4419600" cy="914400"/>
          </a:xfrm>
          <a:prstGeom prst="borderCallout1">
            <a:avLst>
              <a:gd name="adj1" fmla="val 56695"/>
              <a:gd name="adj2" fmla="val -732"/>
              <a:gd name="adj3" fmla="val 20073"/>
              <a:gd name="adj4" fmla="val -1898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Assigns value 72 to variable n (i.e. memory cell with name n).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0480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= 72;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2286000" y="5105400"/>
            <a:ext cx="5105400" cy="914400"/>
          </a:xfrm>
          <a:prstGeom prst="borderCallout1">
            <a:avLst>
              <a:gd name="adj1" fmla="val 56695"/>
              <a:gd name="adj2" fmla="val -732"/>
              <a:gd name="adj3" fmla="val -163260"/>
              <a:gd name="adj4" fmla="val -2095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Only variables are allowed on </a:t>
            </a:r>
            <a:r>
              <a:rPr lang="en-US" sz="2400" i="1" dirty="0" smtClean="0">
                <a:solidFill>
                  <a:schemeClr val="tx1"/>
                </a:solidFill>
              </a:rPr>
              <a:t>the left-hand side</a:t>
            </a:r>
            <a:r>
              <a:rPr lang="en-US" sz="2400" dirty="0" smtClean="0">
                <a:solidFill>
                  <a:schemeClr val="tx1"/>
                </a:solidFill>
              </a:rPr>
              <a:t> of an assignment statement.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make a program input the data from the program user in order to do computation?</a:t>
            </a:r>
          </a:p>
          <a:p>
            <a:pPr lvl="1"/>
            <a:r>
              <a:rPr lang="en-US" dirty="0" smtClean="0"/>
              <a:t>By using the standard input stream.  </a:t>
            </a:r>
          </a:p>
          <a:p>
            <a:pPr lvl="1"/>
            <a:r>
              <a:rPr lang="en-US" dirty="0" smtClean="0"/>
              <a:t>For formatted output operations, </a:t>
            </a:r>
            <a:r>
              <a:rPr lang="en-US" b="1" dirty="0" err="1" smtClean="0"/>
              <a:t>cin</a:t>
            </a:r>
            <a:r>
              <a:rPr lang="en-US" dirty="0" smtClean="0"/>
              <a:t> is used together with the </a:t>
            </a:r>
            <a:r>
              <a:rPr lang="en-US" b="1" i="1" dirty="0" smtClean="0"/>
              <a:t>extraction</a:t>
            </a:r>
            <a:r>
              <a:rPr lang="en-US" i="1" dirty="0" smtClean="0"/>
              <a:t> operator</a:t>
            </a:r>
            <a:r>
              <a:rPr lang="en-US" dirty="0" smtClean="0"/>
              <a:t>,  which is written as </a:t>
            </a:r>
            <a:r>
              <a:rPr lang="en-US" b="1" dirty="0" smtClean="0"/>
              <a:t>&gt;&gt;</a:t>
            </a:r>
            <a:r>
              <a:rPr lang="en-US" dirty="0" smtClean="0"/>
              <a:t> (i.e.,  two "greater than" signs)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we get the data, where do we store it?</a:t>
            </a:r>
          </a:p>
          <a:p>
            <a:pPr lvl="1"/>
            <a:r>
              <a:rPr lang="en-US" dirty="0" smtClean="0"/>
              <a:t>In a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and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numbers (0,1,2, etc.) are integers i.e. whole numbers which do not have decimal point.</a:t>
            </a:r>
          </a:p>
          <a:p>
            <a:endParaRPr lang="en-US" dirty="0" smtClean="0"/>
          </a:p>
          <a:p>
            <a:r>
              <a:rPr lang="en-US" dirty="0" smtClean="0"/>
              <a:t>Integer values are one category of </a:t>
            </a:r>
            <a:r>
              <a:rPr lang="en-US" b="1" dirty="0" smtClean="0"/>
              <a:t>constants</a:t>
            </a:r>
            <a:r>
              <a:rPr lang="en-US" dirty="0" smtClean="0"/>
              <a:t> i.e. values that appear in a program.</a:t>
            </a:r>
          </a:p>
          <a:p>
            <a:endParaRPr lang="en-US" dirty="0" smtClean="0"/>
          </a:p>
          <a:p>
            <a:r>
              <a:rPr lang="en-US" dirty="0" smtClean="0"/>
              <a:t>In C/C++, this type of numbers belong to a group called </a:t>
            </a:r>
            <a:r>
              <a:rPr lang="en-US" b="1" dirty="0" err="1" smtClean="0"/>
              <a:t>int</a:t>
            </a:r>
            <a:r>
              <a:rPr lang="en-US" dirty="0" smtClean="0"/>
              <a:t> i.e. this type of data or this </a:t>
            </a:r>
            <a:r>
              <a:rPr lang="en-US" b="1" dirty="0" smtClean="0"/>
              <a:t>data type </a:t>
            </a:r>
            <a:r>
              <a:rPr lang="en-US" dirty="0" smtClean="0"/>
              <a:t>is called </a:t>
            </a:r>
            <a:r>
              <a:rPr lang="en-US" b="1" dirty="0" err="1" smtClean="0"/>
              <a:t>int</a:t>
            </a:r>
            <a:r>
              <a:rPr lang="en-US" dirty="0" smtClean="0"/>
              <a:t>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tell object </a:t>
            </a:r>
            <a:r>
              <a:rPr lang="en-US" dirty="0" err="1" smtClean="0"/>
              <a:t>cin</a:t>
            </a:r>
            <a:r>
              <a:rPr lang="en-US" dirty="0" smtClean="0"/>
              <a:t> where to store the data?</a:t>
            </a:r>
          </a:p>
          <a:p>
            <a:pPr lvl="1"/>
            <a:r>
              <a:rPr lang="en-US" sz="2400" dirty="0" smtClean="0"/>
              <a:t>The syntax of </a:t>
            </a: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&gt;&gt;</a:t>
            </a:r>
            <a:r>
              <a:rPr lang="en-US" sz="2400" dirty="0" smtClean="0"/>
              <a:t> is:</a:t>
            </a:r>
          </a:p>
          <a:p>
            <a:pPr lvl="1"/>
            <a:endParaRPr lang="en-MY" sz="2700" dirty="0" smtClean="0"/>
          </a:p>
          <a:p>
            <a:pPr lvl="1"/>
            <a:endParaRPr lang="en-US" sz="2700" dirty="0" smtClean="0"/>
          </a:p>
          <a:p>
            <a:pPr lvl="1"/>
            <a:r>
              <a:rPr lang="en-US" sz="2700" dirty="0" smtClean="0"/>
              <a:t>Example:</a:t>
            </a:r>
          </a:p>
          <a:p>
            <a:pPr lvl="2"/>
            <a:r>
              <a:rPr lang="en-MY" sz="2400" dirty="0" smtClean="0"/>
              <a:t>If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miles</a:t>
            </a:r>
            <a:r>
              <a:rPr lang="en-US" sz="2400" dirty="0" smtClean="0"/>
              <a:t> is a double variable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</a:rPr>
              <a:t> &gt;&gt; miles;</a:t>
            </a:r>
          </a:p>
          <a:p>
            <a:pPr lvl="2"/>
            <a:r>
              <a:rPr lang="en-US" sz="2400" dirty="0" smtClean="0"/>
              <a:t>Causes computer to get a value of type </a:t>
            </a:r>
            <a:r>
              <a:rPr lang="en-US" sz="2400" dirty="0" smtClean="0">
                <a:latin typeface="Courier New" pitchFamily="49" charset="0"/>
              </a:rPr>
              <a:t>double</a:t>
            </a:r>
          </a:p>
          <a:p>
            <a:pPr lvl="2"/>
            <a:r>
              <a:rPr lang="en-US" sz="2400" dirty="0" smtClean="0"/>
              <a:t>Places it in the variable </a:t>
            </a:r>
            <a:r>
              <a:rPr lang="en-US" sz="2400" dirty="0" smtClean="0">
                <a:latin typeface="Courier New" pitchFamily="49" charset="0"/>
              </a:rPr>
              <a:t>miles</a:t>
            </a:r>
            <a:endParaRPr lang="en-US" sz="2400" dirty="0" smtClean="0"/>
          </a:p>
          <a:p>
            <a:pPr lvl="2"/>
            <a:endParaRPr lang="en-US" sz="24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49720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more than one variable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allows more than one value to be read at a time</a:t>
            </a:r>
          </a:p>
          <a:p>
            <a:endParaRPr lang="en-US" dirty="0" smtClean="0"/>
          </a:p>
          <a:p>
            <a:r>
              <a:rPr lang="en-US" dirty="0" smtClean="0"/>
              <a:t>For example, if </a:t>
            </a:r>
            <a:r>
              <a:rPr lang="en-US" dirty="0" smtClean="0">
                <a:latin typeface="Courier New" pitchFamily="49" charset="0"/>
              </a:rPr>
              <a:t>feet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inches</a:t>
            </a:r>
            <a:r>
              <a:rPr lang="en-US" dirty="0" smtClean="0"/>
              <a:t> are variables of type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, a statement such as: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</a:rPr>
              <a:t> &gt;&gt; feet &gt;&gt; inches;</a:t>
            </a:r>
          </a:p>
          <a:p>
            <a:pPr lvl="1"/>
            <a:r>
              <a:rPr lang="en-US" dirty="0" smtClean="0"/>
              <a:t>Inputs two integers from the keyboard</a:t>
            </a:r>
          </a:p>
          <a:p>
            <a:pPr lvl="1"/>
            <a:r>
              <a:rPr lang="en-US" dirty="0" smtClean="0"/>
              <a:t>Places them in variables </a:t>
            </a:r>
            <a:r>
              <a:rPr lang="en-US" dirty="0" smtClean="0">
                <a:latin typeface="Courier New" pitchFamily="49" charset="0"/>
              </a:rPr>
              <a:t>feet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inches</a:t>
            </a:r>
            <a:r>
              <a:rPr lang="en-US" dirty="0" smtClean="0"/>
              <a:t> respectively</a:t>
            </a:r>
          </a:p>
          <a:p>
            <a:pPr lvl="2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grpSp>
        <p:nvGrpSpPr>
          <p:cNvPr id="5" name="Group 11"/>
          <p:cNvGrpSpPr>
            <a:grpSpLocks noGrp="1"/>
          </p:cNvGrpSpPr>
          <p:nvPr>
            <p:ph sz="quarter" idx="1"/>
          </p:nvPr>
        </p:nvGrpSpPr>
        <p:grpSpPr bwMode="auto">
          <a:xfrm>
            <a:off x="685800" y="1358622"/>
            <a:ext cx="6672548" cy="4813578"/>
            <a:chOff x="440" y="1086"/>
            <a:chExt cx="3574" cy="3039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" y="1086"/>
              <a:ext cx="3555" cy="2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0" y="3456"/>
              <a:ext cx="2988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for the object </a:t>
            </a:r>
            <a:r>
              <a:rPr lang="en-US" dirty="0" err="1" smtClean="0"/>
              <a:t>cout</a:t>
            </a:r>
            <a:r>
              <a:rPr lang="en-US" dirty="0" smtClean="0"/>
              <a:t>, the </a:t>
            </a:r>
            <a:r>
              <a:rPr lang="en-US" dirty="0" err="1" smtClean="0"/>
              <a:t>iostream</a:t>
            </a:r>
            <a:r>
              <a:rPr lang="en-US" dirty="0" smtClean="0"/>
              <a:t> file provides additional information about the object </a:t>
            </a:r>
            <a:r>
              <a:rPr lang="en-US" dirty="0" err="1" smtClean="0"/>
              <a:t>cout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add the preprocessor directive in our program: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MY" dirty="0" smtClean="0">
                <a:latin typeface="Consolas" pitchFamily="49" charset="0"/>
              </a:rPr>
              <a:t>		using </a:t>
            </a:r>
            <a:r>
              <a:rPr lang="en-MY" smtClean="0">
                <a:latin typeface="Consolas" pitchFamily="49" charset="0"/>
              </a:rPr>
              <a:t>namespace std;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52578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8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num;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&gt;&gt; num;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to let the user know that the program is expecting some data.</a:t>
            </a:r>
          </a:p>
          <a:p>
            <a:r>
              <a:rPr lang="en-US" dirty="0" smtClean="0"/>
              <a:t>How do we do this?</a:t>
            </a:r>
          </a:p>
          <a:p>
            <a:pPr lvl="1"/>
            <a:r>
              <a:rPr lang="en-US" dirty="0" smtClean="0"/>
              <a:t>We display a </a:t>
            </a:r>
            <a:r>
              <a:rPr lang="en-US" b="1" dirty="0" smtClean="0"/>
              <a:t>prompt</a:t>
            </a:r>
            <a:r>
              <a:rPr lang="en-US" dirty="0" smtClean="0"/>
              <a:t> using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81200"/>
            <a:ext cx="2133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_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838200" y="1828800"/>
            <a:ext cx="2819400" cy="1219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495800" y="1676400"/>
            <a:ext cx="3352800" cy="1295400"/>
          </a:xfrm>
          <a:prstGeom prst="borderCallout1">
            <a:avLst>
              <a:gd name="adj1" fmla="val 45348"/>
              <a:gd name="adj2" fmla="val -1322"/>
              <a:gd name="adj3" fmla="val 45451"/>
              <a:gd name="adj4" fmla="val -88342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Cursor appears and program waits for the user to enter a number.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2954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67056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MY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num;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a number: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num;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181600" y="4800600"/>
            <a:ext cx="1905000" cy="914400"/>
          </a:xfrm>
          <a:prstGeom prst="borderCallout1">
            <a:avLst>
              <a:gd name="adj1" fmla="val 29855"/>
              <a:gd name="adj2" fmla="val -1374"/>
              <a:gd name="adj3" fmla="val -26790"/>
              <a:gd name="adj4" fmla="val -87457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Getting input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172200" y="2667000"/>
            <a:ext cx="1524000" cy="990600"/>
          </a:xfrm>
          <a:prstGeom prst="borderCallout1">
            <a:avLst>
              <a:gd name="adj1" fmla="val 100591"/>
              <a:gd name="adj2" fmla="val 51986"/>
              <a:gd name="adj3" fmla="val 149799"/>
              <a:gd name="adj4" fmla="val -729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Displays a prompt.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2819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Enter a number: _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09600" y="3657600"/>
            <a:ext cx="2743200" cy="914400"/>
          </a:xfrm>
          <a:prstGeom prst="borderCallout1">
            <a:avLst>
              <a:gd name="adj1" fmla="val -304"/>
              <a:gd name="adj2" fmla="val 51445"/>
              <a:gd name="adj3" fmla="val -126927"/>
              <a:gd name="adj4" fmla="val 50985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Prompt displayed by 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 object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105400" y="1676400"/>
            <a:ext cx="3352800" cy="1295400"/>
          </a:xfrm>
          <a:prstGeom prst="borderCallout1">
            <a:avLst>
              <a:gd name="adj1" fmla="val 45348"/>
              <a:gd name="adj2" fmla="val -1322"/>
              <a:gd name="adj3" fmla="val 43917"/>
              <a:gd name="adj4" fmla="val -40911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Cursor appears and program waits for the user to enter a number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38200" y="1828800"/>
            <a:ext cx="3581400" cy="1219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3200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Enter a number: </a:t>
            </a:r>
            <a:r>
              <a:rPr lang="en-US" sz="2400" b="1" u="sng" dirty="0" smtClean="0">
                <a:solidFill>
                  <a:schemeClr val="tx1"/>
                </a:solidFill>
              </a:rPr>
              <a:t>91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29200" y="1600200"/>
            <a:ext cx="3352800" cy="4114800"/>
          </a:xfrm>
          <a:prstGeom prst="borderCallout1">
            <a:avLst>
              <a:gd name="adj1" fmla="val 23097"/>
              <a:gd name="adj2" fmla="val -1915"/>
              <a:gd name="adj3" fmla="val 14790"/>
              <a:gd name="adj4" fmla="val -3201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User types a number and presses “Enter” key.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input data is stored as an integer in the variable num.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38200" y="1828800"/>
            <a:ext cx="3581400" cy="1219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4572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num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3200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Enter a number: </a:t>
            </a:r>
            <a:r>
              <a:rPr lang="en-US" sz="2400" b="1" u="sng" dirty="0" smtClean="0">
                <a:solidFill>
                  <a:schemeClr val="tx1"/>
                </a:solidFill>
              </a:rPr>
              <a:t>91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29200" y="1600200"/>
            <a:ext cx="3352800" cy="4114800"/>
          </a:xfrm>
          <a:prstGeom prst="borderCallout1">
            <a:avLst>
              <a:gd name="adj1" fmla="val 23097"/>
              <a:gd name="adj2" fmla="val -1915"/>
              <a:gd name="adj3" fmla="val 15273"/>
              <a:gd name="adj4" fmla="val -3261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User types a number and presses “Enter” key.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input data is stored as an integer in the variable num.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38200" y="1828800"/>
            <a:ext cx="3581400" cy="1219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4572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num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09600" y="3657600"/>
            <a:ext cx="3962400" cy="1219200"/>
          </a:xfrm>
          <a:prstGeom prst="borderCallout1">
            <a:avLst>
              <a:gd name="adj1" fmla="val -304"/>
              <a:gd name="adj2" fmla="val 51445"/>
              <a:gd name="adj3" fmla="val -88369"/>
              <a:gd name="adj4" fmla="val 75233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the underline is used to show that this is data entered by the user.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Smallest C/C++ program has these lines: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3276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48200" y="1828800"/>
            <a:ext cx="3886200" cy="3810000"/>
          </a:xfrm>
          <a:prstGeom prst="borderCallout1">
            <a:avLst>
              <a:gd name="adj1" fmla="val 16141"/>
              <a:gd name="adj2" fmla="val -678"/>
              <a:gd name="adj3" fmla="val 16329"/>
              <a:gd name="adj4" fmla="val -2262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header – marks the beginning of a function.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Indicates that the function name is main and the function gives back an integer type value 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 and the function does not need any information (void).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 value into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ways to store a </a:t>
            </a:r>
            <a:r>
              <a:rPr lang="en-US" smtClean="0"/>
              <a:t>value into variable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num;</a:t>
            </a:r>
          </a:p>
          <a:p>
            <a:pPr lvl="1"/>
            <a:r>
              <a:rPr lang="en-US" dirty="0" smtClean="0"/>
              <a:t>By using the assignment statement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</a:rPr>
              <a:t>num = 35;</a:t>
            </a:r>
          </a:p>
          <a:p>
            <a:pPr lvl="1"/>
            <a:r>
              <a:rPr lang="en-US" dirty="0" smtClean="0"/>
              <a:t>By using a read statement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</a:rPr>
              <a:t> &gt;&gt; num;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60930"/>
            <a:ext cx="8077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2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num, num_power2;</a:t>
            </a:r>
          </a:p>
          <a:p>
            <a:endParaRPr lang="en-US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200" dirty="0" smtClean="0">
                <a:solidFill>
                  <a:schemeClr val="tx1"/>
                </a:solidFill>
              </a:rPr>
              <a:t>"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Enter n: </a:t>
            </a:r>
            <a:r>
              <a:rPr lang="en-GB" sz="2200" dirty="0" smtClean="0">
                <a:solidFill>
                  <a:schemeClr val="tx1"/>
                </a:solidFill>
              </a:rPr>
              <a:t>"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&gt;&gt; num;</a:t>
            </a:r>
          </a:p>
          <a:p>
            <a:endParaRPr lang="en-US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num_power2 = num * num;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x n = </a:t>
            </a:r>
            <a:r>
              <a:rPr lang="en-GB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num_power2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3200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Enter n: </a:t>
            </a:r>
            <a:r>
              <a:rPr lang="en-US" sz="3200" b="1" u="sng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n x n = 25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35814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Computer Screen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38200" y="1828800"/>
            <a:ext cx="3581400" cy="2057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676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17526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num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62600" y="3276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5600" y="3352800"/>
            <a:ext cx="2286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tx1"/>
                </a:solidFill>
              </a:rPr>
              <a:t>num_power2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3200400" y="2057400"/>
            <a:ext cx="2286000" cy="4572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 flipV="1">
            <a:off x="3124200" y="2895600"/>
            <a:ext cx="2438400" cy="7620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7924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a, b, sum;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Enter a: </a:t>
            </a:r>
            <a:r>
              <a:rPr lang="en-GB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&gt;&gt; a;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Enter b: </a:t>
            </a:r>
            <a:r>
              <a:rPr lang="en-GB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&gt;&gt; b;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sum = a + b;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+ b = 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 &lt;&lt;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&lt;&lt;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133600"/>
            <a:ext cx="3200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Enter a: </a:t>
            </a:r>
            <a:r>
              <a:rPr lang="en-US" sz="3200" b="1" u="sng" dirty="0" smtClean="0">
                <a:solidFill>
                  <a:schemeClr val="tx1"/>
                </a:solidFill>
              </a:rPr>
              <a:t>531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Enter b: </a:t>
            </a:r>
            <a:r>
              <a:rPr lang="en-US" sz="3200" b="1" u="sng" dirty="0" smtClean="0">
                <a:solidFill>
                  <a:schemeClr val="tx1"/>
                </a:solidFill>
              </a:rPr>
              <a:t>24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a + b = 555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35814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Computer Screen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38200" y="1828800"/>
            <a:ext cx="3886200" cy="2438400"/>
          </a:xfrm>
          <a:prstGeom prst="frame">
            <a:avLst>
              <a:gd name="adj1" fmla="val 7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4478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531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15240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42672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555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9400" y="43434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sum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3581400" y="1828800"/>
            <a:ext cx="1905000" cy="5334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 flipV="1">
            <a:off x="3505200" y="3429000"/>
            <a:ext cx="1981200" cy="12192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486400" y="2514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9400" y="2590800"/>
            <a:ext cx="1600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3581400" y="2895600"/>
            <a:ext cx="1905000" cy="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001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a, b, sum;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Enter a and b: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a &gt;&gt; b;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sum = a + b;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a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" &lt;&lt; b &lt;&lt; " =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 &lt;&lt;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4572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Enter a and b: </a:t>
            </a:r>
            <a:r>
              <a:rPr lang="en-US" sz="3200" b="1" u="sng" dirty="0" smtClean="0">
                <a:solidFill>
                  <a:schemeClr val="tx1"/>
                </a:solidFill>
              </a:rPr>
              <a:t>531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u="sng" dirty="0" smtClean="0">
                <a:solidFill>
                  <a:schemeClr val="tx1"/>
                </a:solidFill>
              </a:rPr>
              <a:t>24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828800" y="1752600"/>
            <a:ext cx="4876800" cy="2133600"/>
          </a:xfrm>
          <a:prstGeom prst="frame">
            <a:avLst>
              <a:gd name="adj1" fmla="val 7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906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531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2578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78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52578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sum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52578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1447800"/>
            <a:ext cx="228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40" idx="1"/>
            <a:endCxn id="10" idx="0"/>
          </p:cNvCxnSpPr>
          <p:nvPr/>
        </p:nvCxnSpPr>
        <p:spPr>
          <a:xfrm rot="10800000" flipV="1">
            <a:off x="1485900" y="1485900"/>
            <a:ext cx="3543300" cy="3695700"/>
          </a:xfrm>
          <a:prstGeom prst="bentConnector2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endCxn id="13" idx="2"/>
          </p:cNvCxnSpPr>
          <p:nvPr/>
        </p:nvCxnSpPr>
        <p:spPr>
          <a:xfrm rot="5400000">
            <a:off x="3409950" y="2419350"/>
            <a:ext cx="3657600" cy="3390900"/>
          </a:xfrm>
          <a:prstGeom prst="bentConnector3">
            <a:avLst>
              <a:gd name="adj1" fmla="val 115489"/>
            </a:avLst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248400" y="2247902"/>
            <a:ext cx="685800" cy="38098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0" idx="3"/>
          </p:cNvCxnSpPr>
          <p:nvPr/>
        </p:nvCxnSpPr>
        <p:spPr>
          <a:xfrm flipV="1">
            <a:off x="5257800" y="1485900"/>
            <a:ext cx="0" cy="571500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4572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Enter a and b: </a:t>
            </a:r>
            <a:r>
              <a:rPr lang="en-US" sz="3200" b="1" u="sng" dirty="0" smtClean="0">
                <a:solidFill>
                  <a:schemeClr val="tx1"/>
                </a:solidFill>
              </a:rPr>
              <a:t>531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u="sng" dirty="0" smtClean="0">
                <a:solidFill>
                  <a:schemeClr val="tx1"/>
                </a:solidFill>
              </a:rPr>
              <a:t>24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 531 + 24 = 555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828800" y="1752600"/>
            <a:ext cx="4876800" cy="2133600"/>
          </a:xfrm>
          <a:prstGeom prst="frame">
            <a:avLst>
              <a:gd name="adj1" fmla="val 7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906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531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2578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78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555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52578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sum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1485900" y="3048000"/>
            <a:ext cx="1028700" cy="21336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4648200" y="3048000"/>
            <a:ext cx="1104900" cy="21336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048000" y="5181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52578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3" idx="0"/>
          </p:cNvCxnSpPr>
          <p:nvPr/>
        </p:nvCxnSpPr>
        <p:spPr>
          <a:xfrm flipH="1" flipV="1">
            <a:off x="3505200" y="3048000"/>
            <a:ext cx="38100" cy="2133600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001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a = 3;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b = 5;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 = "  &lt;&lt; a &lt;&lt; ",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=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a = b;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b = a;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 = "  &lt;&lt; a &lt;&lt; ",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=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5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7432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a;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13716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b = 5;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2400" y="16764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Smallest C/C++ program has these lines: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3276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48200" y="2209800"/>
            <a:ext cx="3733800" cy="1219200"/>
          </a:xfrm>
          <a:prstGeom prst="borderCallout1">
            <a:avLst>
              <a:gd name="adj1" fmla="val 18750"/>
              <a:gd name="adj2" fmla="val -1190"/>
              <a:gd name="adj3" fmla="val 56250"/>
              <a:gd name="adj4" fmla="val -9255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Opening curly brace - indicates the start of the body of the function.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648200" y="3962400"/>
            <a:ext cx="3733800" cy="1219200"/>
          </a:xfrm>
          <a:prstGeom prst="borderCallout1">
            <a:avLst>
              <a:gd name="adj1" fmla="val 18750"/>
              <a:gd name="adj2" fmla="val -1190"/>
              <a:gd name="adj3" fmla="val -18750"/>
              <a:gd name="adj4" fmla="val -92769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Closing curly brace - indicates the end of the body of the function.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5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7432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a;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13716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b = 5;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2400" y="20558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5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7432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a;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13716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3;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b = 5;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2400" y="3048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5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7432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b = a;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1371600"/>
            <a:ext cx="1676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b = 5;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2400" y="3427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001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a, b, temp;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a = 3;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b = 5;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 = "  &lt;&lt; a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&lt;&lt; ",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=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0010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temp = a;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a = b;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b = temp;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 = "  &lt;&lt; a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&lt;&lt; ",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=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962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1676400"/>
            <a:ext cx="1143000" cy="4572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371600"/>
            <a:ext cx="2286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b = 5;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16764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3124200"/>
            <a:ext cx="2209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temp = a;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temp;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962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1676400"/>
            <a:ext cx="1143000" cy="4572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371600"/>
            <a:ext cx="2286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b = 5;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20558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3124200"/>
            <a:ext cx="2209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temp = a;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temp;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962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1676400"/>
            <a:ext cx="1143000" cy="4572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371600"/>
            <a:ext cx="2286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5;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3124200"/>
            <a:ext cx="2209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temp = a;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temp;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3427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962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1676400"/>
            <a:ext cx="1143000" cy="4572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371600"/>
            <a:ext cx="2286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5;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3124200"/>
            <a:ext cx="2209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temp = a;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temp;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3884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600200"/>
            <a:ext cx="762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96200" y="1524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1676400"/>
            <a:ext cx="1143000" cy="4572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371600"/>
            <a:ext cx="2286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a = 3;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b = 5;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3124200"/>
            <a:ext cx="22098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temp = a;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a = b;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b = temp;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4265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Smallest C/C++ program has these lines: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3276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648200" y="2209800"/>
            <a:ext cx="3733800" cy="3429000"/>
          </a:xfrm>
          <a:prstGeom prst="borderCallout1">
            <a:avLst>
              <a:gd name="adj1" fmla="val 18750"/>
              <a:gd name="adj2" fmla="val -1190"/>
              <a:gd name="adj3" fmla="val 30210"/>
              <a:gd name="adj4" fmla="val -34270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 </a:t>
            </a:r>
            <a:r>
              <a:rPr lang="en-US" sz="2400" b="1" dirty="0" smtClean="0">
                <a:solidFill>
                  <a:schemeClr val="tx1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 statement terminates the execution of the function and returns control to the operating system.  It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also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gives back the function’s result.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Zero indicates the program executed without error.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statement causes an action to be performed by the program.</a:t>
            </a:r>
          </a:p>
          <a:p>
            <a:endParaRPr lang="en-US" dirty="0" smtClean="0"/>
          </a:p>
          <a:p>
            <a:r>
              <a:rPr lang="en-US" dirty="0" smtClean="0"/>
              <a:t>It translates directly into one or more machine language instructions.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3276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724400" y="2895600"/>
            <a:ext cx="3733800" cy="838200"/>
          </a:xfrm>
          <a:prstGeom prst="borderCallout1">
            <a:avLst>
              <a:gd name="adj1" fmla="val 18750"/>
              <a:gd name="adj2" fmla="val -1190"/>
              <a:gd name="adj3" fmla="val 50927"/>
              <a:gd name="adj4" fmla="val -37667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Notice the statement ends with a semicolon (;).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1234</TotalTime>
  <Words>2874</Words>
  <Application>Microsoft Office PowerPoint</Application>
  <PresentationFormat>On-screen Show (4:3)</PresentationFormat>
  <Paragraphs>760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Origin</vt:lpstr>
      <vt:lpstr>Topic 2</vt:lpstr>
      <vt:lpstr>Smallest C Program</vt:lpstr>
      <vt:lpstr>Smallest C Program</vt:lpstr>
      <vt:lpstr>Data Type int and Constant</vt:lpstr>
      <vt:lpstr>The main Function</vt:lpstr>
      <vt:lpstr>The main Function</vt:lpstr>
      <vt:lpstr>The main Function</vt:lpstr>
      <vt:lpstr>Statements</vt:lpstr>
      <vt:lpstr>Statements</vt:lpstr>
      <vt:lpstr>Statements</vt:lpstr>
      <vt:lpstr>Input-Process-Output</vt:lpstr>
      <vt:lpstr>Working with Data</vt:lpstr>
      <vt:lpstr>Declaration Statement</vt:lpstr>
      <vt:lpstr>Declaration Statement</vt:lpstr>
      <vt:lpstr>Assignment Statement</vt:lpstr>
      <vt:lpstr>Assignment Statement</vt:lpstr>
      <vt:lpstr>Assignment Statement</vt:lpstr>
      <vt:lpstr>Assignment Statement</vt:lpstr>
      <vt:lpstr>Assignment Statement</vt:lpstr>
      <vt:lpstr>Assignment Statement</vt:lpstr>
      <vt:lpstr>Complete Program</vt:lpstr>
      <vt:lpstr>Complete Program</vt:lpstr>
      <vt:lpstr>Complete Program</vt:lpstr>
      <vt:lpstr>Complete Program</vt:lpstr>
      <vt:lpstr>Showing Results</vt:lpstr>
      <vt:lpstr>Showing Results</vt:lpstr>
      <vt:lpstr>Showing Results</vt:lpstr>
      <vt:lpstr>Showing Results</vt:lpstr>
      <vt:lpstr>Program Now</vt:lpstr>
      <vt:lpstr>Showing Results</vt:lpstr>
      <vt:lpstr>Showing Results</vt:lpstr>
      <vt:lpstr>Showing Results</vt:lpstr>
      <vt:lpstr>Complete Program</vt:lpstr>
      <vt:lpstr>Showing Results</vt:lpstr>
      <vt:lpstr>Computation – Arithmetic Operators</vt:lpstr>
      <vt:lpstr>Variables</vt:lpstr>
      <vt:lpstr>Variable Declaration and Assignment</vt:lpstr>
      <vt:lpstr>Variable Declaration and Assignment</vt:lpstr>
      <vt:lpstr>Getting Input Data</vt:lpstr>
      <vt:lpstr>Getting Input Data</vt:lpstr>
      <vt:lpstr>Getting Input Data</vt:lpstr>
      <vt:lpstr>Getting Input Data</vt:lpstr>
      <vt:lpstr>Getting Input Data</vt:lpstr>
      <vt:lpstr>Complete Program</vt:lpstr>
      <vt:lpstr>Getting Input Data</vt:lpstr>
      <vt:lpstr>Complete Program</vt:lpstr>
      <vt:lpstr>Getting Input Data</vt:lpstr>
      <vt:lpstr>Getting Input Data</vt:lpstr>
      <vt:lpstr>Getting Input Data</vt:lpstr>
      <vt:lpstr>Store a value into variable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  <vt:lpstr>What does this program do?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Karen Chean</cp:lastModifiedBy>
  <cp:revision>186</cp:revision>
  <dcterms:created xsi:type="dcterms:W3CDTF">2006-08-16T00:00:00Z</dcterms:created>
  <dcterms:modified xsi:type="dcterms:W3CDTF">2015-06-03T09:38:54Z</dcterms:modified>
</cp:coreProperties>
</file>