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4"/>
  </p:notesMasterIdLst>
  <p:handoutMasterIdLst>
    <p:handoutMasterId r:id="rId65"/>
  </p:handout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385" r:id="rId14"/>
    <p:sldId id="285" r:id="rId15"/>
    <p:sldId id="343" r:id="rId16"/>
    <p:sldId id="344" r:id="rId17"/>
    <p:sldId id="287" r:id="rId18"/>
    <p:sldId id="288" r:id="rId19"/>
    <p:sldId id="289" r:id="rId20"/>
    <p:sldId id="290" r:id="rId21"/>
    <p:sldId id="327" r:id="rId22"/>
    <p:sldId id="303" r:id="rId23"/>
    <p:sldId id="292" r:id="rId24"/>
    <p:sldId id="331" r:id="rId25"/>
    <p:sldId id="346" r:id="rId26"/>
    <p:sldId id="345" r:id="rId27"/>
    <p:sldId id="347" r:id="rId28"/>
    <p:sldId id="328" r:id="rId29"/>
    <p:sldId id="295" r:id="rId30"/>
    <p:sldId id="296" r:id="rId31"/>
    <p:sldId id="329" r:id="rId32"/>
    <p:sldId id="299" r:id="rId33"/>
    <p:sldId id="300" r:id="rId34"/>
    <p:sldId id="301" r:id="rId35"/>
    <p:sldId id="297" r:id="rId36"/>
    <p:sldId id="298" r:id="rId37"/>
    <p:sldId id="330" r:id="rId38"/>
    <p:sldId id="304" r:id="rId39"/>
    <p:sldId id="305" r:id="rId40"/>
    <p:sldId id="306" r:id="rId41"/>
    <p:sldId id="307" r:id="rId42"/>
    <p:sldId id="308" r:id="rId43"/>
    <p:sldId id="338" r:id="rId44"/>
    <p:sldId id="341" r:id="rId45"/>
    <p:sldId id="339" r:id="rId46"/>
    <p:sldId id="342" r:id="rId47"/>
    <p:sldId id="340" r:id="rId48"/>
    <p:sldId id="313" r:id="rId49"/>
    <p:sldId id="314" r:id="rId50"/>
    <p:sldId id="348" r:id="rId51"/>
    <p:sldId id="370" r:id="rId52"/>
    <p:sldId id="375" r:id="rId53"/>
    <p:sldId id="376" r:id="rId54"/>
    <p:sldId id="377" r:id="rId55"/>
    <p:sldId id="349" r:id="rId56"/>
    <p:sldId id="374" r:id="rId57"/>
    <p:sldId id="350" r:id="rId58"/>
    <p:sldId id="373" r:id="rId59"/>
    <p:sldId id="372" r:id="rId60"/>
    <p:sldId id="380" r:id="rId61"/>
    <p:sldId id="382" r:id="rId62"/>
    <p:sldId id="381" r:id="rId6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6A25-D478-4739-A91E-4BDB4CA25463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59F1-D53E-4615-9BF5-161745646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F4DC-CA66-45BE-971A-1A29399E4F4E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AA99F-6C40-40F7-B3B7-F0F086B7C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AA99F-6C40-40F7-B3B7-F0F086B7C17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390F5-3F20-4217-B831-86D1BE5BC195}" type="slidenum">
              <a:rPr lang="en-US"/>
              <a:pPr/>
              <a:t>53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32E31-C873-48F3-A247-7DF8391456EF}" type="slidenum">
              <a:rPr lang="en-US"/>
              <a:pPr/>
              <a:t>56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32E31-C873-48F3-A247-7DF8391456EF}" type="slidenum">
              <a:rPr lang="en-US"/>
              <a:pPr/>
              <a:t>58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BE8EF-545C-4D9D-A1BF-F4D96E5AE179}" type="slidenum">
              <a:rPr lang="en-US"/>
              <a:pPr/>
              <a:t>59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72EEA-9472-4B91-A22B-2A9B1B03EC6B}" type="slidenum">
              <a:rPr lang="en-US"/>
              <a:pPr/>
              <a:t>61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A4969-A49E-4A1E-B54F-C1E29501C7DE}" type="slidenum">
              <a:rPr lang="en-US"/>
              <a:pPr/>
              <a:t>62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B9B742A-69E2-4B6A-93F3-41E2AE3D716E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081-5B6E-4F07-993F-8269C152D988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CD8-BE0D-41D3-A346-1AFAA78E754A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15188" y="6442075"/>
            <a:ext cx="1905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CAD5F1-1382-4B6D-9F49-1C759E3AF122}" type="datetime1">
              <a:rPr lang="en-US" smtClean="0"/>
              <a:pPr>
                <a:defRPr/>
              </a:pPr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2625" y="6365875"/>
            <a:ext cx="426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99313" y="6148388"/>
            <a:ext cx="1728787" cy="381000"/>
          </a:xfrm>
        </p:spPr>
        <p:txBody>
          <a:bodyPr/>
          <a:lstStyle>
            <a:lvl2pPr lvl="1" algn="r">
              <a:defRPr smtClean="0"/>
            </a:lvl2pPr>
          </a:lstStyle>
          <a:p>
            <a:pPr lvl="1">
              <a:defRPr/>
            </a:pPr>
            <a:fld id="{620E245E-78D8-4560-9684-30D418EB8CF6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7766-49D7-4772-820C-E6FBEFD9CFB9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D919524-A6A5-4459-9DB2-869FA6523961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3F58-F2A1-4CB6-BAAA-E8DE53F4BD8E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D530-C0E2-40BE-94DA-40DA86666F99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3593-9DB4-4BD4-BF03-2613A80AA3A5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138-CEE0-4E9C-B97E-D823E613B9FD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F337-5E34-4B79-955F-704DCCDCC2C7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71E-B3C6-4975-AD13-7D9C31DD33F0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FE0F59-C29C-497C-9FBD-558A9E477F36}" type="datetime1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Overview of C/C++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 names are user-defined identifiers because we choose our own names.</a:t>
            </a:r>
          </a:p>
          <a:p>
            <a:endParaRPr lang="en-US" dirty="0" smtClean="0"/>
          </a:p>
          <a:p>
            <a:r>
              <a:rPr lang="en-US" dirty="0" smtClean="0"/>
              <a:t>Defined constant names defined using #define are also user-defined identifiers.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User-Defined Identifiers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An identifier must consist only of letters, digits, and underscores.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An identifier cannot begin with a digit.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 C/C++ reserved word cannot be used as an identifier.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First 63 characters of the identifier are significant.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Advice for User-Defined Identifiers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2800" dirty="0" smtClean="0"/>
              <a:t>An identifier defined in a C/C++ standard library should not be used.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2800" dirty="0" smtClean="0"/>
              <a:t>Pick a meaningful name e.g. ‘salary’ instead of ‘s’ or ‘k’.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sz="2800" dirty="0"/>
              <a:t>Use </a:t>
            </a:r>
            <a:r>
              <a:rPr lang="en-US" sz="2800" dirty="0" smtClean="0"/>
              <a:t>uppercase </a:t>
            </a:r>
            <a:r>
              <a:rPr lang="en-US" sz="2800" dirty="0"/>
              <a:t>letters for defined constant names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Advice for User-Defined Identifiers (cont.)</a:t>
            </a:r>
          </a:p>
          <a:p>
            <a:pPr marL="0" indent="0">
              <a:buClrTx/>
              <a:buSzPct val="100000"/>
              <a:buNone/>
            </a:pPr>
            <a:r>
              <a:rPr lang="en-US" sz="2800" dirty="0" smtClean="0"/>
              <a:t>4.  </a:t>
            </a:r>
            <a:r>
              <a:rPr lang="en-US" sz="2400" dirty="0" smtClean="0"/>
              <a:t>Naming conventions for variable and function names:</a:t>
            </a:r>
          </a:p>
          <a:p>
            <a:pPr marL="788670" lvl="1" indent="-514350">
              <a:buClrTx/>
              <a:buSzPct val="100000"/>
              <a:buFont typeface="+mj-lt"/>
              <a:buAutoNum type="alphaLcParenR"/>
            </a:pPr>
            <a:r>
              <a:rPr lang="en-US" sz="2400" dirty="0" smtClean="0"/>
              <a:t>Snake case</a:t>
            </a:r>
          </a:p>
          <a:p>
            <a:pPr marL="891540" lvl="2" indent="-342900">
              <a:buClrTx/>
              <a:buSzPct val="100000"/>
            </a:pPr>
            <a:r>
              <a:rPr lang="en-US" sz="2400" dirty="0" smtClean="0"/>
              <a:t>If the name has two or more words, place an underscore (_) between words. E.g. ‘</a:t>
            </a:r>
            <a:r>
              <a:rPr lang="en-US" sz="2400" dirty="0" err="1" smtClean="0"/>
              <a:t>dollars_per_hour</a:t>
            </a:r>
            <a:r>
              <a:rPr lang="en-US" sz="2400" dirty="0" smtClean="0"/>
              <a:t>’ instead of ‘</a:t>
            </a:r>
            <a:r>
              <a:rPr lang="en-US" sz="2400" dirty="0" err="1" smtClean="0"/>
              <a:t>dollarsperhour</a:t>
            </a:r>
            <a:r>
              <a:rPr lang="en-US" sz="2400" dirty="0" smtClean="0"/>
              <a:t>’.</a:t>
            </a:r>
          </a:p>
          <a:p>
            <a:pPr marL="891540" lvl="2" indent="-342900">
              <a:buClrTx/>
              <a:buSzPct val="100000"/>
            </a:pPr>
            <a:r>
              <a:rPr lang="en-US" sz="2400" dirty="0" smtClean="0"/>
              <a:t>Use names that are long enough to understand what they mean but not too long.  E.g. ‘</a:t>
            </a:r>
            <a:r>
              <a:rPr lang="en-US" sz="2400" dirty="0" err="1" smtClean="0"/>
              <a:t>kms_per_hour</a:t>
            </a:r>
            <a:r>
              <a:rPr lang="en-US" sz="2400" dirty="0" smtClean="0"/>
              <a:t>’ instead of ‘</a:t>
            </a:r>
            <a:r>
              <a:rPr lang="en-US" sz="2400" dirty="0" err="1" smtClean="0"/>
              <a:t>kilometers_per_hour</a:t>
            </a:r>
            <a:r>
              <a:rPr lang="en-US" sz="2400" dirty="0" smtClean="0"/>
              <a:t>’.</a:t>
            </a:r>
          </a:p>
          <a:p>
            <a:pPr marL="788670" lvl="1" indent="-514350">
              <a:buClrTx/>
              <a:buSzPct val="100000"/>
              <a:buFont typeface="+mj-lt"/>
              <a:buAutoNum type="alphaLcParenR"/>
            </a:pPr>
            <a:r>
              <a:rPr lang="en-US" sz="2400" dirty="0" smtClean="0"/>
              <a:t>Camel case</a:t>
            </a:r>
          </a:p>
          <a:p>
            <a:pPr marL="1062990" lvl="2" indent="-514350">
              <a:buClrTx/>
              <a:buSzPct val="100000"/>
            </a:pPr>
            <a:r>
              <a:rPr lang="en-US" sz="2400" dirty="0"/>
              <a:t>First letter of identifier lowercase; first letter of subsequent concatenated words </a:t>
            </a:r>
            <a:r>
              <a:rPr lang="en-US" sz="2400" dirty="0" err="1" smtClean="0"/>
              <a:t>capitalised</a:t>
            </a:r>
            <a:r>
              <a:rPr lang="en-US" sz="2400" dirty="0" smtClean="0"/>
              <a:t>.  E.g</a:t>
            </a:r>
            <a:r>
              <a:rPr lang="en-US" sz="2400" dirty="0"/>
              <a:t>. ‘</a:t>
            </a:r>
            <a:r>
              <a:rPr lang="en-US" sz="2400" dirty="0" err="1" smtClean="0"/>
              <a:t>dollarsPerHour</a:t>
            </a:r>
            <a:r>
              <a:rPr lang="en-US" sz="2400" dirty="0" smtClean="0"/>
              <a:t>’.</a:t>
            </a:r>
            <a:endParaRPr lang="en-US" sz="2400" dirty="0"/>
          </a:p>
          <a:p>
            <a:pPr marL="1062990" lvl="2" indent="-514350">
              <a:buClrTx/>
              <a:buSzPct val="100000"/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these valid identifiers?</a:t>
            </a:r>
          </a:p>
          <a:p>
            <a:pPr lvl="1"/>
            <a:r>
              <a:rPr lang="en-US" dirty="0" smtClean="0"/>
              <a:t>Letter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letter</a:t>
            </a:r>
          </a:p>
          <a:p>
            <a:pPr lvl="1"/>
            <a:r>
              <a:rPr lang="en-US" dirty="0" smtClean="0"/>
              <a:t>letter_2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inches</a:t>
            </a:r>
          </a:p>
          <a:p>
            <a:pPr lvl="1"/>
            <a:r>
              <a:rPr lang="en-US" dirty="0" smtClean="0"/>
              <a:t>TWO*FOUR</a:t>
            </a:r>
          </a:p>
          <a:p>
            <a:pPr lvl="1"/>
            <a:r>
              <a:rPr lang="en-US" dirty="0" err="1" smtClean="0"/>
              <a:t>joe’s</a:t>
            </a:r>
            <a:endParaRPr lang="en-US" dirty="0" smtClean="0"/>
          </a:p>
          <a:p>
            <a:pPr lvl="1"/>
            <a:r>
              <a:rPr lang="en-US" dirty="0" smtClean="0"/>
              <a:t>SEN_PER_RINGGIT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data types in C/C++ are classified as:</a:t>
            </a:r>
          </a:p>
          <a:p>
            <a:pPr lvl="1"/>
            <a:r>
              <a:rPr lang="en-US" sz="2800" dirty="0" smtClean="0"/>
              <a:t>void – has no values and no operations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integral types: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 integer types (4 different sizes):</a:t>
            </a:r>
          </a:p>
          <a:p>
            <a:pPr lvl="3">
              <a:buFont typeface="Wingdings" pitchFamily="2" charset="2"/>
              <a:buChar char="q"/>
            </a:pPr>
            <a:r>
              <a:rPr lang="en-US" sz="2800" dirty="0" smtClean="0"/>
              <a:t> short,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(commonly used)</a:t>
            </a:r>
            <a:r>
              <a:rPr lang="en-US" sz="2800" dirty="0" smtClean="0"/>
              <a:t>, long </a:t>
            </a:r>
            <a:r>
              <a:rPr lang="en-US" sz="2800" dirty="0" err="1" smtClean="0"/>
              <a:t>int</a:t>
            </a:r>
            <a:r>
              <a:rPr lang="en-US" sz="2800" dirty="0" smtClean="0"/>
              <a:t>, long </a:t>
            </a:r>
            <a:r>
              <a:rPr lang="en-US" sz="2800" dirty="0" err="1" smtClean="0"/>
              <a:t>long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(smallest size to largest size)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char type – character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err="1" smtClean="0"/>
              <a:t>bool</a:t>
            </a:r>
            <a:r>
              <a:rPr lang="en-US" sz="2800" dirty="0" smtClean="0"/>
              <a:t> type – </a:t>
            </a:r>
            <a:r>
              <a:rPr lang="en-US" sz="2800" dirty="0" err="1" smtClean="0"/>
              <a:t>boolean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floating-point types: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	real type (3 different sizes)</a:t>
            </a:r>
          </a:p>
          <a:p>
            <a:pPr marL="1196975" lvl="2" indent="-347663">
              <a:buFont typeface="Wingdings" pitchFamily="2" charset="2"/>
              <a:buChar char="q"/>
            </a:pPr>
            <a:r>
              <a:rPr lang="en-US" sz="2800" dirty="0" smtClean="0"/>
              <a:t>float, double, long double</a:t>
            </a:r>
          </a:p>
          <a:p>
            <a:pPr lvl="2">
              <a:buNone/>
            </a:pPr>
            <a:r>
              <a:rPr lang="en-US" sz="2800" dirty="0" smtClean="0"/>
              <a:t>		   (smallest size to largest size)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complex type </a:t>
            </a:r>
            <a:r>
              <a:rPr lang="en-US" dirty="0" smtClean="0"/>
              <a:t>(</a:t>
            </a:r>
            <a:r>
              <a:rPr lang="en-US" i="1" dirty="0" smtClean="0"/>
              <a:t>not covered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imaginary type </a:t>
            </a:r>
            <a:r>
              <a:rPr lang="en-US" dirty="0" smtClean="0"/>
              <a:t>(</a:t>
            </a:r>
            <a:r>
              <a:rPr lang="en-US" i="1" dirty="0" smtClean="0"/>
              <a:t>not covered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2">
              <a:buFont typeface="Wingdings" pitchFamily="2" charset="2"/>
              <a:buChar char="v"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float and double are more commonly used.</a:t>
            </a:r>
          </a:p>
          <a:p>
            <a:pPr lvl="2">
              <a:buFont typeface="Wingdings" pitchFamily="2" charset="2"/>
              <a:buChar char="v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data type </a:t>
            </a:r>
            <a:r>
              <a:rPr lang="en-US" dirty="0" smtClean="0"/>
              <a:t>is a set of values and a set of operations that can be applied on those values.</a:t>
            </a:r>
          </a:p>
          <a:p>
            <a:endParaRPr lang="en-US" dirty="0" smtClean="0"/>
          </a:p>
          <a:p>
            <a:r>
              <a:rPr lang="en-US" dirty="0" smtClean="0"/>
              <a:t>Example, </a:t>
            </a:r>
            <a:r>
              <a:rPr lang="en-US" b="1" dirty="0" err="1" smtClean="0"/>
              <a:t>int</a:t>
            </a:r>
            <a:r>
              <a:rPr lang="en-US" dirty="0" smtClean="0"/>
              <a:t> is a data type which is a </a:t>
            </a:r>
          </a:p>
          <a:p>
            <a:pPr lvl="1"/>
            <a:r>
              <a:rPr lang="en-US" dirty="0" smtClean="0"/>
              <a:t>set of integers (whole numbers, without a fraction part also called integral numbers) and </a:t>
            </a:r>
          </a:p>
          <a:p>
            <a:pPr lvl="1"/>
            <a:r>
              <a:rPr lang="en-US" dirty="0" smtClean="0"/>
              <a:t>set of operations include arithmetic operations and comparing two integers.</a:t>
            </a:r>
          </a:p>
          <a:p>
            <a:endParaRPr lang="en-US" dirty="0" smtClean="0"/>
          </a:p>
          <a:p>
            <a:r>
              <a:rPr lang="en-US" dirty="0" smtClean="0"/>
              <a:t>The maximum </a:t>
            </a:r>
            <a:r>
              <a:rPr lang="en-US" dirty="0" err="1" smtClean="0"/>
              <a:t>int</a:t>
            </a:r>
            <a:r>
              <a:rPr lang="en-US" dirty="0" smtClean="0"/>
              <a:t> value is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31</a:t>
            </a:r>
            <a:r>
              <a:rPr lang="en-US" dirty="0" smtClean="0"/>
              <a:t> and the minimum </a:t>
            </a:r>
            <a:r>
              <a:rPr lang="en-US" dirty="0" err="1" smtClean="0"/>
              <a:t>int</a:t>
            </a:r>
            <a:r>
              <a:rPr lang="en-US" dirty="0" smtClean="0"/>
              <a:t> value is -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data type is </a:t>
            </a:r>
            <a:r>
              <a:rPr lang="en-US" b="1" dirty="0" smtClean="0"/>
              <a:t>double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data type double represents real numbers which has an integral part and a fractional part separated with a decimal point.</a:t>
            </a:r>
          </a:p>
          <a:p>
            <a:endParaRPr lang="en-US" dirty="0" smtClean="0"/>
          </a:p>
          <a:p>
            <a:r>
              <a:rPr lang="en-US" dirty="0" smtClean="0"/>
              <a:t>Examples of type double constants:  3.24459,  0.00005,  750.0</a:t>
            </a:r>
          </a:p>
          <a:p>
            <a:endParaRPr lang="en-US" dirty="0" smtClean="0"/>
          </a:p>
          <a:p>
            <a:r>
              <a:rPr lang="en-US" dirty="0" smtClean="0"/>
              <a:t>We can perform arithmetic operations and compare values of data type double.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both </a:t>
            </a:r>
            <a:r>
              <a:rPr lang="en-US" dirty="0" err="1" smtClean="0"/>
              <a:t>int</a:t>
            </a:r>
            <a:r>
              <a:rPr lang="en-US" dirty="0" smtClean="0"/>
              <a:t> and double data type constants, do not include commas.</a:t>
            </a:r>
          </a:p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</a:rPr>
              <a:t>20,000 is invalid</a:t>
            </a:r>
          </a:p>
          <a:p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</a:rPr>
              <a:t>4,599.99 is invalid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C/C++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3820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preprocessor directives</a:t>
            </a:r>
          </a:p>
          <a:p>
            <a:endParaRPr lang="en-US" sz="2800" i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main function header</a:t>
            </a:r>
          </a:p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endParaRPr lang="en-US" sz="2800" i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    definitions (or variable declarations)</a:t>
            </a:r>
          </a:p>
          <a:p>
            <a:endParaRPr lang="en-US" sz="2800" i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    statements</a:t>
            </a:r>
          </a:p>
          <a:p>
            <a:endParaRPr lang="en-US" sz="2800" i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i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28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Another data type is </a:t>
            </a:r>
            <a:r>
              <a:rPr lang="en-US" sz="2800" b="1" dirty="0" smtClean="0"/>
              <a:t>char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The data type char represents a single character value – a letter, a digit, or a special symbol.</a:t>
            </a:r>
          </a:p>
          <a:p>
            <a:endParaRPr lang="en-US" sz="2800" dirty="0" smtClean="0"/>
          </a:p>
          <a:p>
            <a:r>
              <a:rPr lang="en-US" sz="2800" dirty="0" smtClean="0"/>
              <a:t>Each type char value is enclosed in single quotes (').</a:t>
            </a:r>
          </a:p>
          <a:p>
            <a:r>
              <a:rPr lang="en-US" sz="2800" dirty="0" smtClean="0"/>
              <a:t>Examples of type char constants: 'A', 'a', 'g', '9', '2', '? ', '$', ' '</a:t>
            </a:r>
          </a:p>
          <a:p>
            <a:r>
              <a:rPr lang="en-US" sz="2800" dirty="0" smtClean="0"/>
              <a:t>The last example represents the blank character.</a:t>
            </a:r>
          </a:p>
          <a:p>
            <a:endParaRPr lang="en-US" dirty="0" smtClean="0"/>
          </a:p>
          <a:p>
            <a:r>
              <a:rPr lang="en-US" sz="2800" dirty="0" smtClean="0"/>
              <a:t>We can compare type char values.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addition to the character, there can be a backslash (\) between the quote marks.</a:t>
            </a:r>
          </a:p>
          <a:p>
            <a:r>
              <a:rPr lang="en-US" dirty="0" smtClean="0"/>
              <a:t>Example:  '\n' represents the newline character.</a:t>
            </a:r>
          </a:p>
          <a:p>
            <a:endParaRPr lang="en-US" dirty="0" smtClean="0"/>
          </a:p>
          <a:p>
            <a:r>
              <a:rPr lang="en-US" dirty="0" smtClean="0"/>
              <a:t>The backslash is known as the </a:t>
            </a:r>
            <a:r>
              <a:rPr lang="en-US" b="1" dirty="0" smtClean="0"/>
              <a:t>escape character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is used when the character cannot be displayed.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data type values can be input, stored, and displayed.</a:t>
            </a:r>
          </a:p>
          <a:p>
            <a:r>
              <a:rPr lang="en-US" dirty="0" smtClean="0"/>
              <a:t>For all variables used in a program, we must declare its type.</a:t>
            </a:r>
          </a:p>
          <a:p>
            <a:r>
              <a:rPr lang="en-US" dirty="0" smtClean="0"/>
              <a:t>The values assigned to a variable will depend on its type.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3429000"/>
          <a:ext cx="6096000" cy="21945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Data Type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Variable</a:t>
                      </a:r>
                      <a:r>
                        <a:rPr lang="en-US" sz="2400" b="1" baseline="0" dirty="0" smtClean="0"/>
                        <a:t> Declaration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Assignment</a:t>
                      </a:r>
                      <a:r>
                        <a:rPr lang="en-US" sz="2400" b="1" baseline="0" dirty="0" smtClean="0"/>
                        <a:t> Statement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x;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x = 5;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double y;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y = 74.326;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char 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</a:t>
                      </a:r>
                      <a:r>
                        <a:rPr lang="en-US" sz="2400" baseline="0" dirty="0" smtClean="0"/>
                        <a:t> = 'a';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typing data type char values for input, we do not type the single quotes.</a:t>
            </a:r>
          </a:p>
          <a:p>
            <a:endParaRPr lang="en-US" dirty="0" smtClean="0"/>
          </a:p>
          <a:p>
            <a:r>
              <a:rPr lang="en-US" dirty="0" smtClean="0"/>
              <a:t>Example: program ask user to enter </a:t>
            </a:r>
            <a:r>
              <a:rPr lang="en-US" smtClean="0"/>
              <a:t>a letter: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657600"/>
            <a:ext cx="3886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Enter a letter: </a:t>
            </a:r>
            <a:r>
              <a:rPr lang="en-US" sz="2400" b="1" u="sng" dirty="0" smtClean="0">
                <a:solidFill>
                  <a:schemeClr val="tx1"/>
                </a:solidFill>
              </a:rPr>
              <a:t>a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124200"/>
            <a:ext cx="3581400" cy="6858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Screen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219200" y="3733800"/>
            <a:ext cx="4572000" cy="1219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and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we declare a variable, we specify the name and data type.</a:t>
            </a:r>
          </a:p>
          <a:p>
            <a:endParaRPr lang="en-GB" dirty="0" smtClean="0"/>
          </a:p>
          <a:p>
            <a:r>
              <a:rPr lang="en-GB" dirty="0" smtClean="0"/>
              <a:t>The data type determines the size of the memory location given for the variable. </a:t>
            </a:r>
          </a:p>
          <a:p>
            <a:r>
              <a:rPr lang="en-GB" dirty="0" smtClean="0"/>
              <a:t>Typically the size for the different data types is as follows: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	4 bytes</a:t>
            </a:r>
          </a:p>
          <a:p>
            <a:pPr lvl="1"/>
            <a:r>
              <a:rPr lang="en-GB" dirty="0" smtClean="0"/>
              <a:t>double	8 bytes</a:t>
            </a:r>
          </a:p>
          <a:p>
            <a:pPr lvl="1"/>
            <a:r>
              <a:rPr lang="en-GB" dirty="0" smtClean="0"/>
              <a:t>char	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 byte</a:t>
            </a:r>
          </a:p>
          <a:p>
            <a:pPr lvl="1"/>
            <a:r>
              <a:rPr lang="en-GB" dirty="0" err="1" smtClean="0"/>
              <a:t>bool</a:t>
            </a:r>
            <a:r>
              <a:rPr lang="en-GB" dirty="0" smtClean="0"/>
              <a:t>	1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1" y="1397000"/>
          <a:ext cx="8762999" cy="33528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19199"/>
                <a:gridCol w="762000"/>
                <a:gridCol w="3429000"/>
                <a:gridCol w="3352800"/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Size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Minimum Value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Maximum Value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-32,768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32,767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-2,147,483,648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2,147,483,647</a:t>
                      </a: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-2,147,483,648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2,147,483,647</a:t>
                      </a: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-9,223,372,036,854,775,807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9,223,372,036,854,775,806</a:t>
                      </a:r>
                    </a:p>
                    <a:p>
                      <a:pPr algn="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1"/>
            <a:r>
              <a:rPr lang="en-US" sz="3100" b="1" dirty="0" smtClean="0"/>
              <a:t>signed</a:t>
            </a:r>
            <a:r>
              <a:rPr lang="en-US" sz="3100" dirty="0" smtClean="0"/>
              <a:t> and </a:t>
            </a:r>
            <a:r>
              <a:rPr lang="en-US" sz="3100" b="1" dirty="0" smtClean="0"/>
              <a:t>unsigned</a:t>
            </a:r>
            <a:r>
              <a:rPr lang="en-US" sz="3100" dirty="0" smtClean="0"/>
              <a:t>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Data Type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153400" cy="27025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30679"/>
                <a:gridCol w="883921"/>
                <a:gridCol w="2519238"/>
                <a:gridCol w="3119562"/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Size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Exponent Length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Mantissa Length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 bits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 bits</a:t>
                      </a: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bits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 bits</a:t>
                      </a:r>
                    </a:p>
                  </a:txBody>
                  <a:tcPr/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long double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bits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 bits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 lvl="2">
              <a:buNone/>
            </a:pPr>
            <a:endParaRPr lang="en-US" sz="2800" dirty="0" smtClean="0"/>
          </a:p>
          <a:p>
            <a:pPr>
              <a:buNone/>
            </a:pPr>
            <a:endParaRPr lang="en-MY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define a constant, we have used the #define </a:t>
            </a:r>
            <a:r>
              <a:rPr lang="en-GB" dirty="0" err="1" smtClean="0"/>
              <a:t>preprocessor</a:t>
            </a:r>
            <a:r>
              <a:rPr lang="en-GB" dirty="0" smtClean="0"/>
              <a:t> directive.</a:t>
            </a:r>
          </a:p>
          <a:p>
            <a:r>
              <a:rPr lang="en-GB" dirty="0" smtClean="0"/>
              <a:t>Another way to define a constant is to use the const keyword.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3124200"/>
            <a:ext cx="82296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#define PI 3.14159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	const double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cPi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= 3.14159;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. . . 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arithmetic expression can contain one or more arithmetic operators.</a:t>
            </a:r>
          </a:p>
          <a:p>
            <a:endParaRPr lang="en-US" dirty="0" smtClean="0"/>
          </a:p>
          <a:p>
            <a:r>
              <a:rPr lang="en-US" dirty="0" smtClean="0"/>
              <a:t>Each operator can work on two operands e.g. 2 + 5</a:t>
            </a:r>
          </a:p>
          <a:p>
            <a:r>
              <a:rPr lang="en-US" dirty="0" smtClean="0"/>
              <a:t>The operands may be variable or constants e.g. y * 2.0 </a:t>
            </a:r>
          </a:p>
          <a:p>
            <a:endParaRPr lang="en-US" dirty="0" smtClean="0"/>
          </a:p>
          <a:p>
            <a:r>
              <a:rPr lang="en-US" dirty="0" smtClean="0"/>
              <a:t>The operators +, -, *, and / can be used with type </a:t>
            </a:r>
            <a:r>
              <a:rPr lang="en-US" dirty="0" err="1" smtClean="0"/>
              <a:t>int</a:t>
            </a:r>
            <a:r>
              <a:rPr lang="en-US" dirty="0" smtClean="0"/>
              <a:t> and double data.</a:t>
            </a:r>
          </a:p>
          <a:p>
            <a:r>
              <a:rPr lang="en-US" dirty="0" smtClean="0"/>
              <a:t>The operator % can be used with type </a:t>
            </a:r>
            <a:r>
              <a:rPr lang="en-US" dirty="0" err="1" smtClean="0"/>
              <a:t>int</a:t>
            </a:r>
            <a:r>
              <a:rPr lang="en-US" dirty="0" smtClean="0"/>
              <a:t> data to find the remainder of a division.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type of the expression is the data type of the operands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70760"/>
          <a:ext cx="8305800" cy="42062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76450"/>
                <a:gridCol w="6229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Examples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 + 2 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is 7</a:t>
                      </a:r>
                    </a:p>
                    <a:p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5.0 + 2.0 is 7.0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 – 2 is 3</a:t>
                      </a:r>
                    </a:p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5.0 – 2.0 is 3.0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 * 2 is 10</a:t>
                      </a:r>
                    </a:p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5.0 * 2.0 is 10.0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 / 2 is 2</a:t>
                      </a:r>
                    </a:p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5.0 / 2.0 is 2.5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5 % 2 is</a:t>
                      </a:r>
                      <a:r>
                        <a:rPr lang="en-US" sz="2400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(remainder) – modulus operator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C/C++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are </a:t>
            </a:r>
            <a:r>
              <a:rPr lang="en-US" i="1" dirty="0" smtClean="0"/>
              <a:t>preprocessor directives</a:t>
            </a:r>
            <a:r>
              <a:rPr lang="en-US" dirty="0" smtClean="0"/>
              <a:t>. They do not end in semicolons (;).</a:t>
            </a:r>
          </a:p>
          <a:p>
            <a:endParaRPr lang="en-US" dirty="0" smtClean="0"/>
          </a:p>
          <a:p>
            <a:r>
              <a:rPr lang="en-US" dirty="0" smtClean="0"/>
              <a:t>Next is the </a:t>
            </a:r>
            <a:r>
              <a:rPr lang="en-US" i="1" dirty="0" smtClean="0"/>
              <a:t>main function definition </a:t>
            </a:r>
            <a:r>
              <a:rPr lang="en-US" dirty="0" smtClean="0"/>
              <a:t>with a header and a body enclosed in open and close curly braces ({ and }).</a:t>
            </a:r>
          </a:p>
          <a:p>
            <a:endParaRPr lang="en-US" dirty="0" smtClean="0"/>
          </a:p>
          <a:p>
            <a:r>
              <a:rPr lang="en-US" dirty="0" smtClean="0"/>
              <a:t>In the body, first are </a:t>
            </a:r>
            <a:r>
              <a:rPr lang="en-US" i="1" dirty="0" smtClean="0"/>
              <a:t>variable declarations </a:t>
            </a:r>
            <a:r>
              <a:rPr lang="en-US" dirty="0" smtClean="0"/>
              <a:t>for all the variables used in the main function. This is the </a:t>
            </a:r>
            <a:r>
              <a:rPr lang="en-US" i="1" dirty="0" smtClean="0"/>
              <a:t>declaration section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can appear on the </a:t>
            </a:r>
            <a:r>
              <a:rPr lang="en-US" i="1" dirty="0" smtClean="0"/>
              <a:t>right-hand side </a:t>
            </a:r>
            <a:r>
              <a:rPr lang="en-US" dirty="0" smtClean="0"/>
              <a:t>of assignment statements.</a:t>
            </a:r>
          </a:p>
          <a:p>
            <a:r>
              <a:rPr lang="en-US" dirty="0" smtClean="0"/>
              <a:t>Examples: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x = 2 * 10;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Arial" pitchFamily="34" charset="0"/>
              </a:rPr>
              <a:t>		w = 4.9 + 5.2;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expression is first evaluated (i.e. the result is obtained) and then the result is assigned to the variable on the left-hand side.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basic expression consists of a just variable or a constant.</a:t>
            </a:r>
          </a:p>
          <a:p>
            <a:r>
              <a:rPr lang="en-US" dirty="0" smtClean="0"/>
              <a:t>Example (in an assignment statement): 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x = y;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Arial" pitchFamily="34" charset="0"/>
              </a:rPr>
              <a:t>		w = 4.9;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 = n + 1;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038600" y="1752600"/>
            <a:ext cx="3429000" cy="533400"/>
          </a:xfrm>
          <a:prstGeom prst="borderCallout1">
            <a:avLst>
              <a:gd name="adj1" fmla="val 53533"/>
              <a:gd name="adj2" fmla="val -1190"/>
              <a:gd name="adj3" fmla="val 54190"/>
              <a:gd name="adj4" fmla="val -1672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Adds value of n and 1.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3200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3352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5715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38800" y="3200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4038600" y="3810000"/>
            <a:ext cx="916315" cy="6338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76800" y="4343400"/>
            <a:ext cx="5334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flipH="1">
            <a:off x="5332085" y="3810000"/>
            <a:ext cx="687716" cy="6338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4"/>
            <a:endCxn id="14" idx="0"/>
          </p:cNvCxnSpPr>
          <p:nvPr/>
        </p:nvCxnSpPr>
        <p:spPr>
          <a:xfrm>
            <a:off x="5143500" y="502920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 = n + 1;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91000" y="1752600"/>
            <a:ext cx="3200400" cy="533400"/>
          </a:xfrm>
          <a:prstGeom prst="borderCallout1">
            <a:avLst>
              <a:gd name="adj1" fmla="val 53533"/>
              <a:gd name="adj2" fmla="val -1190"/>
              <a:gd name="adj3" fmla="val 54190"/>
              <a:gd name="adj4" fmla="val -2356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Stores the result in 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3200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3352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5715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1"/>
            <a:endCxn id="11" idx="2"/>
          </p:cNvCxnSpPr>
          <p:nvPr/>
        </p:nvCxnSpPr>
        <p:spPr>
          <a:xfrm rot="10800000">
            <a:off x="3848100" y="3962400"/>
            <a:ext cx="952500" cy="20955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752600"/>
            <a:ext cx="2514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n = n + 1;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91000" y="1752600"/>
            <a:ext cx="4572000" cy="533400"/>
          </a:xfrm>
          <a:prstGeom prst="borderCallout1">
            <a:avLst>
              <a:gd name="adj1" fmla="val 53533"/>
              <a:gd name="adj2" fmla="val -1190"/>
              <a:gd name="adj3" fmla="val 54190"/>
              <a:gd name="adj4" fmla="val -1672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This replaces its previous value.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2800" y="3200400"/>
            <a:ext cx="990600" cy="7620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3352800"/>
            <a:ext cx="381000" cy="533400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can also appear in </a:t>
            </a:r>
            <a:r>
              <a:rPr lang="en-US" dirty="0" err="1" smtClean="0"/>
              <a:t>cout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"The sum is " &lt;&lt; a + b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 smtClean="0"/>
          </a:p>
          <a:p>
            <a:endParaRPr lang="en-MY" dirty="0" smtClean="0"/>
          </a:p>
          <a:p>
            <a:endParaRPr lang="en-US" dirty="0" smtClean="0"/>
          </a:p>
          <a:p>
            <a:r>
              <a:rPr lang="en-US" dirty="0" smtClean="0"/>
              <a:t>Do not use expressions in </a:t>
            </a:r>
            <a:r>
              <a:rPr lang="en-US" dirty="0" err="1" smtClean="0"/>
              <a:t>cin</a:t>
            </a:r>
            <a:r>
              <a:rPr lang="en-US" dirty="0" smtClean="0"/>
              <a:t> statement.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cin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 &gt;&gt; a + b ; </a:t>
            </a:r>
            <a:r>
              <a:rPr lang="en-US" sz="4800" b="1" dirty="0" smtClean="0">
                <a:solidFill>
                  <a:srgbClr val="FF0000"/>
                </a:solidFill>
                <a:latin typeface="Calibri"/>
              </a:rPr>
              <a:t>x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Mixed-Type Expressions /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expression that has operands of both type </a:t>
            </a:r>
            <a:r>
              <a:rPr lang="en-US" dirty="0" err="1" smtClean="0"/>
              <a:t>int</a:t>
            </a:r>
            <a:r>
              <a:rPr lang="en-US" dirty="0" smtClean="0"/>
              <a:t> and double is a </a:t>
            </a:r>
            <a:r>
              <a:rPr lang="en-US" b="1" dirty="0" smtClean="0"/>
              <a:t>mixed-type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3.0 + 2</a:t>
            </a:r>
          </a:p>
          <a:p>
            <a:endParaRPr lang="en-US" dirty="0" smtClean="0"/>
          </a:p>
          <a:p>
            <a:r>
              <a:rPr lang="en-US" dirty="0" smtClean="0"/>
              <a:t>How does C/C++ evaluate this expression?</a:t>
            </a:r>
          </a:p>
          <a:p>
            <a:r>
              <a:rPr lang="en-US" dirty="0" smtClean="0"/>
              <a:t>C/C++ will automatically (or implicitly) convert integer 2 to double type 2.0 and then add to 3.0 to give 5.0 (double type).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Mixed-Type Expressions /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have </a:t>
            </a:r>
            <a:r>
              <a:rPr lang="en-US" b="1" dirty="0" smtClean="0"/>
              <a:t>mixed-type assignments</a:t>
            </a:r>
            <a:r>
              <a:rPr lang="en-US" dirty="0" smtClean="0"/>
              <a:t> where a type </a:t>
            </a:r>
            <a:r>
              <a:rPr lang="en-US" dirty="0" err="1" smtClean="0"/>
              <a:t>int</a:t>
            </a:r>
            <a:r>
              <a:rPr lang="en-US" dirty="0" smtClean="0"/>
              <a:t> expression is assigned to a type double variable.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double y;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y = 5;  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200400" y="2667000"/>
            <a:ext cx="5105400" cy="1371600"/>
          </a:xfrm>
          <a:prstGeom prst="borderCallout1">
            <a:avLst>
              <a:gd name="adj1" fmla="val 47011"/>
              <a:gd name="adj2" fmla="val 469"/>
              <a:gd name="adj3" fmla="val 47717"/>
              <a:gd name="adj4" fmla="val -8327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type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value 5 is automatically converted to type double value 5.0 and then assigned to variable y.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Mixed-Type Expressions /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type double value is assigned to a type </a:t>
            </a:r>
            <a:r>
              <a:rPr lang="en-US" dirty="0" err="1" smtClean="0"/>
              <a:t>int</a:t>
            </a:r>
            <a:r>
              <a:rPr lang="en-US" dirty="0" smtClean="0"/>
              <a:t> variable, the fractional part of the type double value is lost.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x;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x = 4.6;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810000" y="2590800"/>
            <a:ext cx="3962400" cy="1371600"/>
          </a:xfrm>
          <a:prstGeom prst="borderCallout1">
            <a:avLst>
              <a:gd name="adj1" fmla="val 47011"/>
              <a:gd name="adj2" fmla="val 469"/>
              <a:gd name="adj3" fmla="val 47717"/>
              <a:gd name="adj4" fmla="val -1767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type double value 4.6 is truncated to 4 and then assigned to variable x.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allows us to convert from one type to another by placing the type we want in parentheses. </a:t>
            </a:r>
          </a:p>
          <a:p>
            <a:r>
              <a:rPr lang="en-US" dirty="0" smtClean="0"/>
              <a:t>We use the </a:t>
            </a:r>
            <a:r>
              <a:rPr lang="en-US" b="1" dirty="0" smtClean="0"/>
              <a:t>cast operator</a:t>
            </a:r>
            <a:r>
              <a:rPr lang="en-US" dirty="0" smtClean="0"/>
              <a:t> and the process of converting is called </a:t>
            </a:r>
            <a:r>
              <a:rPr lang="en-US" b="1" dirty="0" smtClean="0"/>
              <a:t>type casting</a:t>
            </a:r>
            <a:r>
              <a:rPr lang="en-US" dirty="0" smtClean="0"/>
              <a:t> or </a:t>
            </a:r>
            <a:r>
              <a:rPr lang="en-US" b="1" dirty="0" smtClean="0"/>
              <a:t>explicit type conversion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double x;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rounded_x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rounded_x</a:t>
            </a:r>
            <a:r>
              <a:rPr lang="en-US" dirty="0" smtClean="0">
                <a:latin typeface="Consolas" pitchFamily="49" charset="0"/>
              </a:rPr>
              <a:t> =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 (x + 0.5);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1600200" y="5867400"/>
            <a:ext cx="4800600" cy="533400"/>
          </a:xfrm>
          <a:prstGeom prst="borderCallout1">
            <a:avLst>
              <a:gd name="adj1" fmla="val -18494"/>
              <a:gd name="adj2" fmla="val 50708"/>
              <a:gd name="adj3" fmla="val -89674"/>
              <a:gd name="adj4" fmla="val 5034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Cast result of (x + 0.5) to type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C</a:t>
            </a:r>
            <a:r>
              <a:rPr lang="en-US" altLang="zh-CN" dirty="0" smtClean="0"/>
              <a:t>/C++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are </a:t>
            </a:r>
            <a:r>
              <a:rPr lang="en-US" i="1" dirty="0" smtClean="0"/>
              <a:t>executable statements </a:t>
            </a:r>
            <a:r>
              <a:rPr lang="en-US" dirty="0" smtClean="0"/>
              <a:t>which will be translated into machine language by the compiler and later executed. This is the </a:t>
            </a:r>
            <a:r>
              <a:rPr lang="en-US" i="1" dirty="0" smtClean="0"/>
              <a:t>statement section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Variable declarations and executable statements usually end with a semicolon (;).</a:t>
            </a:r>
          </a:p>
          <a:p>
            <a:endParaRPr lang="en-US" dirty="0" smtClean="0"/>
          </a:p>
          <a:p>
            <a:r>
              <a:rPr lang="en-US" dirty="0" smtClean="0"/>
              <a:t>Usually we write one variable declaration and one  executable statement on one line.</a:t>
            </a:r>
          </a:p>
          <a:p>
            <a:r>
              <a:rPr lang="en-US" dirty="0" smtClean="0"/>
              <a:t>But we can split it into two or more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Example2: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sum, count;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double average;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. . 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average = (double)sum / count;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Note: the value of sum does not change type. The conversion is performed only for evaluating the expression.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1676400" y="3962400"/>
            <a:ext cx="2743200" cy="838200"/>
          </a:xfrm>
          <a:prstGeom prst="borderCallout1">
            <a:avLst>
              <a:gd name="adj1" fmla="val -2340"/>
              <a:gd name="adj2" fmla="val 46462"/>
              <a:gd name="adj3" fmla="val -37997"/>
              <a:gd name="adj4" fmla="val 8194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Cast value of sum to type double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Expressions may contain more than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operator.</a:t>
            </a:r>
          </a:p>
          <a:p>
            <a:endParaRPr lang="en-US" dirty="0" smtClean="0"/>
          </a:p>
          <a:p>
            <a:r>
              <a:rPr lang="en-US" dirty="0" smtClean="0"/>
              <a:t>Expressions can include unary and binary operators.</a:t>
            </a:r>
          </a:p>
          <a:p>
            <a:endParaRPr lang="en-US" dirty="0" smtClean="0"/>
          </a:p>
          <a:p>
            <a:r>
              <a:rPr lang="en-US" dirty="0" smtClean="0"/>
              <a:t>Unary operators take only one operand e.g. –y, +x.</a:t>
            </a:r>
          </a:p>
          <a:p>
            <a:endParaRPr lang="en-US" dirty="0" smtClean="0"/>
          </a:p>
          <a:p>
            <a:r>
              <a:rPr lang="en-US" dirty="0" smtClean="0"/>
              <a:t>Binary operators require two operands e.g. x + 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Rules for evaluating expressions with multiple operators: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b="1" dirty="0" smtClean="0"/>
              <a:t>Parentheses rule</a:t>
            </a:r>
            <a:r>
              <a:rPr lang="en-US" dirty="0" smtClean="0"/>
              <a:t>. All expressions in parentheses must be evaluated separately first.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b="1" dirty="0" smtClean="0"/>
              <a:t>Operator precedence rule</a:t>
            </a:r>
            <a:r>
              <a:rPr lang="en-US" dirty="0" smtClean="0"/>
              <a:t>: Operators are evaluated in the following order: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		unary +, - 		first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		*, /, %			next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		binary +, -		last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en-US" b="1" dirty="0" err="1" smtClean="0"/>
              <a:t>Associativity</a:t>
            </a:r>
            <a:r>
              <a:rPr lang="en-US" b="1" dirty="0" smtClean="0"/>
              <a:t> rule</a:t>
            </a:r>
            <a:r>
              <a:rPr lang="en-US" dirty="0" smtClean="0"/>
              <a:t>: Unary operators are evaluated right-to-left; binary operators at the same precedence level are evaluated left-to-right.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	</a:t>
            </a:r>
            <a:r>
              <a:rPr lang="en-US" dirty="0" smtClean="0">
                <a:latin typeface="Consolas" pitchFamily="49" charset="0"/>
              </a:rPr>
              <a:t> ( x + y )  /  z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      </a:t>
            </a:r>
            <a:r>
              <a:rPr lang="en-US" dirty="0" smtClean="0">
                <a:latin typeface="Consolas" pitchFamily="49" charset="0"/>
              </a:rPr>
              <a:t>x  +  y  /  z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71600" y="2286000"/>
            <a:ext cx="4191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Parentheses rule applied </a:t>
            </a:r>
            <a:r>
              <a:rPr lang="en-US" sz="2400" dirty="0" smtClean="0">
                <a:solidFill>
                  <a:schemeClr val="tx1"/>
                </a:solidFill>
              </a:rPr>
              <a:t>–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 the + first then the /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2006" y="1677194"/>
            <a:ext cx="794" cy="6088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24000" y="4724400"/>
            <a:ext cx="5562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Operator precedence rule applied</a:t>
            </a:r>
            <a:r>
              <a:rPr lang="en-US" sz="2400" dirty="0" smtClean="0">
                <a:solidFill>
                  <a:schemeClr val="tx1"/>
                </a:solidFill>
              </a:rPr>
              <a:t> – perform the / first then the +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3962400" y="44188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	    x * y * z + a / b - c * 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00200" y="3810000"/>
            <a:ext cx="6096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Operator precedence rule applied</a:t>
            </a:r>
            <a:r>
              <a:rPr lang="en-US" sz="2400" dirty="0" smtClean="0">
                <a:solidFill>
                  <a:schemeClr val="tx1"/>
                </a:solidFill>
              </a:rPr>
              <a:t> – perform the * and / first before the + and -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rot="5400000" flipH="1" flipV="1">
            <a:off x="4648202" y="2667002"/>
            <a:ext cx="1142996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rot="5400000" flipH="1" flipV="1">
            <a:off x="4077497" y="3238503"/>
            <a:ext cx="1142201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16200000" flipV="1">
            <a:off x="3505201" y="2667001"/>
            <a:ext cx="1066800" cy="1219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1752600"/>
            <a:ext cx="48768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 =&gt;   (x * y * z) + (a / b) - ( c * d)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1676400"/>
            <a:ext cx="22098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Note: Parentheses added to show evaluation order.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    3 * 4 * 5 + 6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3657600"/>
            <a:ext cx="5334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Operator precedence rule applied</a:t>
            </a:r>
            <a:r>
              <a:rPr lang="en-US" sz="2400" dirty="0" smtClean="0">
                <a:solidFill>
                  <a:schemeClr val="tx1"/>
                </a:solidFill>
              </a:rPr>
              <a:t> – perform both * first before the +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29000" y="2667000"/>
            <a:ext cx="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1676400"/>
            <a:ext cx="48768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 =&gt;   (3 * 4 * 5) + 6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    3 * 4 * 5 + 6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38200" y="3886200"/>
            <a:ext cx="5410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Associativity</a:t>
            </a:r>
            <a:r>
              <a:rPr lang="en-US" sz="2400" b="1" dirty="0" smtClean="0">
                <a:solidFill>
                  <a:schemeClr val="tx1"/>
                </a:solidFill>
              </a:rPr>
              <a:t> rule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applied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 the left * first then the right *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200400" y="2743200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1676400"/>
            <a:ext cx="48768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 =&gt;   (3 * 4 * 5) + 6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    3 * 4 * 5 + 6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      =&gt;   (</a:t>
            </a:r>
            <a:r>
              <a:rPr lang="en-US" u="sng" dirty="0" smtClean="0"/>
              <a:t>3 * 4 </a:t>
            </a:r>
            <a:r>
              <a:rPr lang="en-US" dirty="0" smtClean="0"/>
              <a:t>* 5) + 6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    =&gt;   (  </a:t>
            </a:r>
            <a:r>
              <a:rPr lang="en-US" u="sng" dirty="0" smtClean="0"/>
              <a:t>12   * 5</a:t>
            </a:r>
            <a:r>
              <a:rPr lang="en-US" dirty="0" smtClean="0"/>
              <a:t>) + 6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    =&gt;   </a:t>
            </a:r>
            <a:r>
              <a:rPr lang="en-US" u="sng" dirty="0" smtClean="0"/>
              <a:t>(      60   ) + 6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    =&gt;               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	    8  -  ( 3  +  9  /  2 )  +  2  *  -5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 smtClean="0">
              <a:latin typeface="Calibri"/>
            </a:endParaRPr>
          </a:p>
          <a:p>
            <a:pPr>
              <a:buNone/>
            </a:pPr>
            <a:endParaRPr lang="en-US" dirty="0" smtClean="0">
              <a:latin typeface="Calibri"/>
            </a:endParaRPr>
          </a:p>
          <a:p>
            <a:pPr>
              <a:buNone/>
            </a:pPr>
            <a:endParaRPr lang="en-US" dirty="0" smtClean="0">
              <a:latin typeface="Calibri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752600"/>
            <a:ext cx="54864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</a:t>
            </a: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600" dirty="0" smtClean="0">
                <a:solidFill>
                  <a:schemeClr val="tx1"/>
                </a:solidFill>
              </a:rPr>
              <a:t>8  -  ( 3  +  </a:t>
            </a:r>
            <a:r>
              <a:rPr lang="en-US" sz="2600" u="sng" dirty="0" smtClean="0">
                <a:solidFill>
                  <a:schemeClr val="tx1"/>
                </a:solidFill>
              </a:rPr>
              <a:t>9  /  2 </a:t>
            </a:r>
            <a:r>
              <a:rPr lang="en-US" sz="2600" dirty="0" smtClean="0">
                <a:solidFill>
                  <a:schemeClr val="tx1"/>
                </a:solidFill>
              </a:rPr>
              <a:t>)  +  2  *  -5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   8  -  ( </a:t>
            </a:r>
            <a:r>
              <a:rPr lang="en-US" sz="2600" u="sng" dirty="0" smtClean="0">
                <a:solidFill>
                  <a:schemeClr val="tx1"/>
                </a:solidFill>
              </a:rPr>
              <a:t>3  +     4</a:t>
            </a:r>
            <a:r>
              <a:rPr lang="en-US" sz="2600" dirty="0" smtClean="0">
                <a:solidFill>
                  <a:schemeClr val="tx1"/>
                </a:solidFill>
              </a:rPr>
              <a:t>     )  +  2  *  -5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=&gt;    8  -  (       7          )  +  2  *  </a:t>
            </a:r>
            <a:r>
              <a:rPr lang="en-US" sz="2600" u="sng" dirty="0" smtClean="0">
                <a:solidFill>
                  <a:schemeClr val="tx1"/>
                </a:solidFill>
              </a:rPr>
              <a:t>-5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   8  -  (       7          )  +  </a:t>
            </a:r>
            <a:r>
              <a:rPr lang="en-US" sz="2600" u="sng" dirty="0" smtClean="0">
                <a:solidFill>
                  <a:schemeClr val="tx1"/>
                </a:solidFill>
              </a:rPr>
              <a:t>2  *  -5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   </a:t>
            </a:r>
            <a:r>
              <a:rPr lang="en-US" sz="2600" u="sng" dirty="0" smtClean="0">
                <a:solidFill>
                  <a:schemeClr val="tx1"/>
                </a:solidFill>
              </a:rPr>
              <a:t>8  -  (       7          )</a:t>
            </a:r>
            <a:r>
              <a:rPr lang="en-US" sz="2600" dirty="0" smtClean="0">
                <a:solidFill>
                  <a:schemeClr val="tx1"/>
                </a:solidFill>
              </a:rPr>
              <a:t>  +    -10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        </a:t>
            </a:r>
            <a:r>
              <a:rPr lang="en-US" sz="2600" u="sng" dirty="0" smtClean="0">
                <a:solidFill>
                  <a:schemeClr val="tx1"/>
                </a:solidFill>
                <a:cs typeface="Arial" pitchFamily="34" charset="0"/>
              </a:rPr>
              <a:t>1</a:t>
            </a:r>
            <a:r>
              <a:rPr lang="en-US" sz="2600" u="sng" dirty="0" smtClean="0">
                <a:solidFill>
                  <a:schemeClr val="tx1"/>
                </a:solidFill>
              </a:rPr>
              <a:t>                        +   -10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                                 -9</a:t>
            </a:r>
            <a:r>
              <a:rPr lang="en-US" sz="2600" dirty="0" smtClean="0"/>
              <a:t>	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with Multiple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7620000" cy="48615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29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Mathematical Formula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 Expression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b</a:t>
                      </a:r>
                      <a:r>
                        <a:rPr lang="en-US" sz="2400" i="1" baseline="30000" dirty="0" smtClean="0"/>
                        <a:t>2</a:t>
                      </a:r>
                      <a:r>
                        <a:rPr lang="en-US" sz="2400" i="1" dirty="0" smtClean="0"/>
                        <a:t> – 4ac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b * b - 4 * a * 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a</a:t>
                      </a:r>
                      <a:r>
                        <a:rPr lang="en-US" sz="2400" i="1" baseline="0" dirty="0" smtClean="0"/>
                        <a:t> + b - c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a + b – 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 (</a:t>
                      </a:r>
                      <a:r>
                        <a:rPr lang="en-US" sz="2400" baseline="0" dirty="0" smtClean="0"/>
                        <a:t> a + b ) / ( c + d 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1 / ( 1 + y * y 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x -(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b + c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a * -</a:t>
                      </a:r>
                      <a:r>
                        <a:rPr lang="en-US" sz="2400" baseline="0" dirty="0" smtClean="0"/>
                        <a:t>( b + c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32004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400" i="1" dirty="0" smtClean="0"/>
              <a:t>a + b</a:t>
            </a:r>
          </a:p>
          <a:p>
            <a:r>
              <a:rPr lang="en-US" sz="2400" i="1" dirty="0" smtClean="0"/>
              <a:t>--------</a:t>
            </a:r>
          </a:p>
          <a:p>
            <a:r>
              <a:rPr lang="en-US" sz="2400" i="1" dirty="0" smtClean="0"/>
              <a:t> c + d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514671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--------</a:t>
            </a: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1 + y</a:t>
            </a:r>
            <a:r>
              <a:rPr lang="en-US" sz="2400" i="1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i="1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#include is one kind of preprocessor directive.</a:t>
            </a:r>
          </a:p>
          <a:p>
            <a:r>
              <a:rPr lang="en-US" dirty="0" smtClean="0"/>
              <a:t>It provides information about classes and functions from standard libraries.</a:t>
            </a:r>
          </a:p>
          <a:p>
            <a:endParaRPr lang="en-US" dirty="0" smtClean="0"/>
          </a:p>
          <a:p>
            <a:r>
              <a:rPr lang="en-US" dirty="0" smtClean="0"/>
              <a:t>Another kind of preprocessor directive is #define.</a:t>
            </a:r>
          </a:p>
          <a:p>
            <a:r>
              <a:rPr lang="en-US" dirty="0" smtClean="0"/>
              <a:t>It is used to define a constant called a </a:t>
            </a:r>
            <a:r>
              <a:rPr lang="en-US" b="1" dirty="0" smtClean="0"/>
              <a:t>defined</a:t>
            </a:r>
            <a:r>
              <a:rPr lang="en-US" dirty="0" smtClean="0"/>
              <a:t> </a:t>
            </a:r>
            <a:r>
              <a:rPr lang="en-US" b="1" dirty="0" smtClean="0"/>
              <a:t>constant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#define KMS_PER_MILE 1.609</a:t>
            </a:r>
          </a:p>
          <a:p>
            <a:r>
              <a:rPr lang="en-US" dirty="0" smtClean="0"/>
              <a:t>This associates defined constant KMS_PER_MILE with the value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1.609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Output and 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675"/>
              </a:spcBef>
            </a:pPr>
            <a:r>
              <a:rPr lang="en-US" sz="2800" dirty="0" smtClean="0"/>
              <a:t>Syntax of </a:t>
            </a:r>
            <a:r>
              <a:rPr lang="en-US" sz="2800" dirty="0" err="1" smtClean="0">
                <a:latin typeface="Courier New" pitchFamily="49" charset="0"/>
              </a:rPr>
              <a:t>cout</a:t>
            </a:r>
            <a:r>
              <a:rPr lang="en-US" sz="2800" dirty="0" smtClean="0"/>
              <a:t> when used with </a:t>
            </a:r>
            <a:r>
              <a:rPr lang="en-US" sz="2800" dirty="0" smtClean="0">
                <a:latin typeface="Courier New" pitchFamily="49" charset="0"/>
              </a:rPr>
              <a:t>&lt;&lt;</a:t>
            </a:r>
          </a:p>
          <a:p>
            <a:pPr>
              <a:spcBef>
                <a:spcPts val="675"/>
              </a:spcBef>
              <a:buNone/>
            </a:pPr>
            <a:r>
              <a:rPr lang="en-US" sz="2800" dirty="0" smtClean="0"/>
              <a:t>	</a:t>
            </a: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675"/>
              </a:spcBef>
            </a:pPr>
            <a:endParaRPr lang="en-US" sz="2800" dirty="0" smtClean="0"/>
          </a:p>
          <a:p>
            <a:pPr lvl="1">
              <a:spcBef>
                <a:spcPts val="675"/>
              </a:spcBef>
            </a:pPr>
            <a:r>
              <a:rPr lang="en-US" sz="2500" dirty="0" smtClean="0"/>
              <a:t>Expression is evaluated.</a:t>
            </a:r>
          </a:p>
          <a:p>
            <a:pPr lvl="1">
              <a:spcBef>
                <a:spcPts val="675"/>
              </a:spcBef>
            </a:pPr>
            <a:r>
              <a:rPr lang="en-US" sz="2500" dirty="0" smtClean="0"/>
              <a:t>Value is printed.</a:t>
            </a:r>
          </a:p>
          <a:p>
            <a:pPr>
              <a:spcBef>
                <a:spcPts val="675"/>
              </a:spcBef>
            </a:pPr>
            <a:endParaRPr lang="en-US" sz="2800" dirty="0" smtClean="0"/>
          </a:p>
          <a:p>
            <a:pPr>
              <a:spcBef>
                <a:spcPts val="675"/>
              </a:spcBef>
            </a:pPr>
            <a:r>
              <a:rPr lang="en-US" sz="2800" dirty="0" smtClean="0"/>
              <a:t>Manipulator is used to format the output</a:t>
            </a:r>
          </a:p>
          <a:p>
            <a:pPr lvl="1">
              <a:spcBef>
                <a:spcPts val="675"/>
              </a:spcBef>
            </a:pPr>
            <a:r>
              <a:rPr lang="en-US" sz="2800" dirty="0" smtClean="0"/>
              <a:t>Example:  </a:t>
            </a:r>
            <a:r>
              <a:rPr lang="en-US" sz="2800" dirty="0" err="1" smtClean="0">
                <a:latin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</a:endParaRP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63725"/>
            <a:ext cx="7848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 Manipulators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675"/>
              </a:spcBef>
            </a:pPr>
            <a:r>
              <a:rPr lang="en-US" sz="2800" dirty="0" smtClean="0"/>
              <a:t>Manipulators are functions specifically designed to be used in conjunction with the insertion (&lt;&lt;) and extraction (&gt;&gt;) operators on stream objects.</a:t>
            </a:r>
          </a:p>
          <a:p>
            <a:pPr>
              <a:lnSpc>
                <a:spcPct val="90000"/>
              </a:lnSpc>
              <a:spcBef>
                <a:spcPts val="675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ts val="675"/>
              </a:spcBef>
            </a:pPr>
            <a:r>
              <a:rPr lang="en-US" sz="2800" dirty="0" smtClean="0"/>
              <a:t>Two types of manipulators: 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</a:pPr>
            <a:r>
              <a:rPr lang="en-US" sz="2400" dirty="0" smtClean="0"/>
              <a:t>With parameters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</a:pPr>
            <a:r>
              <a:rPr lang="en-US" sz="2400" dirty="0" smtClean="0"/>
              <a:t>Without parameters</a:t>
            </a:r>
            <a:r>
              <a:rPr lang="en-US" sz="32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ts val="675"/>
              </a:spcBef>
            </a:pPr>
            <a:r>
              <a:rPr lang="en-US" sz="2800" dirty="0" smtClean="0"/>
              <a:t>Parameterized: require </a:t>
            </a:r>
            <a:r>
              <a:rPr lang="en-US" sz="2800" dirty="0" err="1" smtClean="0">
                <a:latin typeface="Courier New" pitchFamily="49" charset="0"/>
              </a:rPr>
              <a:t>iomanip</a:t>
            </a:r>
            <a:r>
              <a:rPr lang="en-US" sz="2800" dirty="0" smtClean="0"/>
              <a:t> header</a:t>
            </a:r>
          </a:p>
          <a:p>
            <a:pPr lvl="1">
              <a:lnSpc>
                <a:spcPct val="90000"/>
              </a:lnSpc>
              <a:spcBef>
                <a:spcPts val="675"/>
              </a:spcBef>
            </a:pPr>
            <a:r>
              <a:rPr lang="en-US" sz="2400" dirty="0" err="1" smtClean="0">
                <a:latin typeface="Courier New" pitchFamily="49" charset="0"/>
              </a:rPr>
              <a:t>setw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2400" dirty="0" smtClean="0"/>
              <a:t>and </a:t>
            </a:r>
            <a:r>
              <a:rPr lang="en-US" sz="2400" dirty="0" err="1" smtClean="0">
                <a:latin typeface="Courier New" pitchFamily="49" charset="0"/>
              </a:rPr>
              <a:t>setprecision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ts val="675"/>
              </a:spcBef>
            </a:pPr>
            <a:r>
              <a:rPr lang="en-US" sz="2800" dirty="0" err="1" smtClean="0"/>
              <a:t>Nonparameterized</a:t>
            </a:r>
            <a:r>
              <a:rPr lang="en-US" sz="2800" dirty="0" smtClean="0"/>
              <a:t>: require </a:t>
            </a:r>
            <a:r>
              <a:rPr lang="en-US" sz="2800" dirty="0" err="1" smtClean="0">
                <a:latin typeface="Courier New" pitchFamily="49" charset="0"/>
              </a:rPr>
              <a:t>iostream</a:t>
            </a:r>
            <a:r>
              <a:rPr lang="en-US" sz="2800" dirty="0" smtClean="0"/>
              <a:t> header</a:t>
            </a:r>
          </a:p>
          <a:p>
            <a:pPr lvl="1">
              <a:lnSpc>
                <a:spcPct val="90000"/>
              </a:lnSpc>
              <a:spcBef>
                <a:spcPts val="675"/>
              </a:spcBef>
            </a:pPr>
            <a:r>
              <a:rPr lang="en-US" sz="2400" dirty="0" err="1" smtClean="0">
                <a:latin typeface="Courier New" pitchFamily="49" charset="0"/>
              </a:rPr>
              <a:t>endl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</a:rPr>
              <a:t>fixed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</a:rPr>
              <a:t>left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</a:rPr>
              <a:t>right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28A6DF-F817-4D6D-811E-86D855375C8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Manipulator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Outputs the value of an expression in specific columns.</a:t>
            </a:r>
          </a:p>
          <a:p>
            <a:pPr eaLnBrk="1" hangingPunct="1"/>
            <a:r>
              <a:rPr lang="en-MY" sz="2800" dirty="0" smtClean="0"/>
              <a:t>Example:</a:t>
            </a:r>
            <a:endParaRPr lang="en-US" sz="2800" dirty="0" smtClean="0"/>
          </a:p>
          <a:p>
            <a:pPr lvl="1" eaLnBrk="1" hangingPunct="1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(5) &lt;&lt; x 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If number of columns exceeds the number of columns required by the expression</a:t>
            </a:r>
          </a:p>
          <a:p>
            <a:pPr lvl="1" eaLnBrk="1" hangingPunct="1"/>
            <a:r>
              <a:rPr lang="en-US" sz="2800" dirty="0" smtClean="0"/>
              <a:t>Output of the expression is right-justified</a:t>
            </a:r>
          </a:p>
          <a:p>
            <a:pPr lvl="1" eaLnBrk="1" hangingPunct="1"/>
            <a:r>
              <a:rPr lang="en-US" sz="2800" dirty="0" smtClean="0"/>
              <a:t>Unused columns to the left are filled with spaces</a:t>
            </a:r>
          </a:p>
          <a:p>
            <a:endParaRPr lang="en-US" sz="2800" dirty="0" smtClean="0"/>
          </a:p>
          <a:p>
            <a:r>
              <a:rPr lang="en-US" sz="2800" dirty="0" smtClean="0"/>
              <a:t>Must include the header file </a:t>
            </a:r>
            <a:r>
              <a:rPr lang="en-US" sz="2800" dirty="0" err="1" smtClean="0">
                <a:latin typeface="Courier New" pitchFamily="49" charset="0"/>
              </a:rPr>
              <a:t>iomanip</a:t>
            </a:r>
            <a:r>
              <a:rPr lang="en-US" sz="2800" dirty="0" smtClean="0"/>
              <a:t>:</a:t>
            </a:r>
            <a:endParaRPr lang="en-US" sz="2800" dirty="0" smtClean="0">
              <a:latin typeface="Courier New" pitchFamily="49" charset="0"/>
            </a:endParaRPr>
          </a:p>
          <a:p>
            <a:pPr lvl="1"/>
            <a:r>
              <a:rPr lang="en-US" sz="2800" dirty="0" smtClean="0">
                <a:latin typeface="Courier New" pitchFamily="49" charset="0"/>
              </a:rPr>
              <a:t>#include &lt;</a:t>
            </a:r>
            <a:r>
              <a:rPr lang="en-US" sz="2800" dirty="0" err="1" smtClean="0">
                <a:latin typeface="Courier New" pitchFamily="49" charset="0"/>
              </a:rPr>
              <a:t>iomanip</a:t>
            </a:r>
            <a:r>
              <a:rPr lang="en-US" sz="2800" dirty="0" smtClean="0">
                <a:latin typeface="Courier New" pitchFamily="49" charset="0"/>
              </a:rPr>
              <a:t>&gt;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6D84BC-A2E7-4B3F-9B89-2C1F705B2E9F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Examples I/O Manipulators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7916" name="Slide Number Placeholder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lvl="1"/>
            <a:fld id="{B08AB835-4FFB-4277-ADFC-DE9BDDF5F9CE}" type="slidenum">
              <a:rPr lang="en-US" sz="1400"/>
              <a:pPr marL="0" lvl="1"/>
              <a:t>53</a:t>
            </a:fld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8308975" cy="4343400"/>
          </a:xfrm>
        </p:spPr>
        <p:txBody>
          <a:bodyPr/>
          <a:lstStyle/>
          <a:p>
            <a:pPr lvl="1">
              <a:buNone/>
            </a:pPr>
            <a:r>
              <a:rPr lang="en-MY" sz="2800" dirty="0" smtClean="0">
                <a:cs typeface="Consolas" pitchFamily="49" charset="0"/>
              </a:rPr>
              <a:t>Code:</a:t>
            </a:r>
            <a:endParaRPr lang="en-US" sz="2800" dirty="0" smtClean="0">
              <a:cs typeface="Consolas" pitchFamily="49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 = 234;</a:t>
            </a:r>
          </a:p>
          <a:p>
            <a:pPr lvl="1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setw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(10) &lt;&lt; n;  //default right align</a:t>
            </a:r>
          </a:p>
          <a:p>
            <a:pPr lvl="1" eaLnBrk="1" hangingPunct="1">
              <a:buFontTx/>
              <a:buNone/>
            </a:pPr>
            <a:endParaRPr lang="en-MY" sz="3200" dirty="0" smtClean="0"/>
          </a:p>
          <a:p>
            <a:pPr lvl="1" eaLnBrk="1" hangingPunct="1">
              <a:buFontTx/>
              <a:buNone/>
            </a:pPr>
            <a:r>
              <a:rPr lang="en-US" sz="2800" dirty="0" smtClean="0"/>
              <a:t>Output: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4814" name="Group 62"/>
          <p:cNvGraphicFramePr>
            <a:graphicFrameLocks noGrp="1"/>
          </p:cNvGraphicFramePr>
          <p:nvPr>
            <p:ph sz="quarter" idx="1"/>
          </p:nvPr>
        </p:nvGraphicFramePr>
        <p:xfrm>
          <a:off x="533400" y="4038600"/>
          <a:ext cx="8229600" cy="579120"/>
        </p:xfrm>
        <a:graphic>
          <a:graphicData uri="http://schemas.openxmlformats.org/drawingml/2006/table">
            <a:tbl>
              <a:tblPr/>
              <a:tblGrid>
                <a:gridCol w="823628"/>
                <a:gridCol w="821401"/>
                <a:gridCol w="823628"/>
                <a:gridCol w="823628"/>
                <a:gridCol w="823628"/>
                <a:gridCol w="821402"/>
                <a:gridCol w="823628"/>
                <a:gridCol w="823628"/>
                <a:gridCol w="821401"/>
                <a:gridCol w="823628"/>
              </a:tblGrid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kumimoji="1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1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8219" marR="128219"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Program Output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71600"/>
          <a:ext cx="6096000" cy="41300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71600"/>
                <a:gridCol w="1600200"/>
                <a:gridCol w="3124200"/>
              </a:tblGrid>
              <a:tr h="25572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Value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Format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Displayed Output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22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(4)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22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(6)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 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(1)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63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(4)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>
                          <a:latin typeface="Consolas" pitchFamily="49" charset="0"/>
                        </a:rPr>
                        <a:t> -234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smtClean="0">
                          <a:latin typeface="Consolas" pitchFamily="49" charset="0"/>
                        </a:rPr>
                        <a:t> -234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(6)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 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63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sz="2400" i="0" dirty="0" err="1" smtClean="0">
                          <a:latin typeface="Consolas" pitchFamily="49" charset="0"/>
                        </a:rPr>
                        <a:t>setw</a:t>
                      </a:r>
                      <a:r>
                        <a:rPr lang="en-US" sz="2400" i="0" dirty="0" smtClean="0">
                          <a:latin typeface="Consolas" pitchFamily="49" charset="0"/>
                        </a:rPr>
                        <a:t>(1)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>
                          <a:latin typeface="Consolas" pitchFamily="49" charset="0"/>
                        </a:rPr>
                        <a:t>-234</a:t>
                      </a:r>
                      <a:endParaRPr lang="en-US" sz="2400" i="0" dirty="0"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7600" y="23622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050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23622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28194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8194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28194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600" y="41910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7600" y="46482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6482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34200" y="20574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0" y="1828800"/>
            <a:ext cx="1371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blank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1800" y="3048000"/>
            <a:ext cx="1981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Field width expanded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029200" y="3429000"/>
            <a:ext cx="1752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81800" y="4953000"/>
            <a:ext cx="1981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Field width expanded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5029200" y="5334000"/>
            <a:ext cx="1752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setprecision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Syntax:</a:t>
            </a:r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Outputs decimal numbers with up to </a:t>
            </a:r>
            <a:r>
              <a:rPr lang="en-US" sz="2800" dirty="0" smtClean="0">
                <a:latin typeface="Courier New" pitchFamily="49" charset="0"/>
              </a:rPr>
              <a:t>n</a:t>
            </a:r>
            <a:r>
              <a:rPr lang="en-US" sz="2800" dirty="0" smtClean="0"/>
              <a:t> significant figures.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When used together with </a:t>
            </a:r>
            <a:r>
              <a:rPr lang="en-US" sz="2800" dirty="0" smtClean="0">
                <a:latin typeface="Courier New" pitchFamily="49" charset="0"/>
              </a:rPr>
              <a:t>fixed </a:t>
            </a:r>
            <a:r>
              <a:rPr lang="en-US" sz="2800" dirty="0" smtClean="0"/>
              <a:t>manipulator, it will output decimal numbers with up to </a:t>
            </a:r>
            <a:r>
              <a:rPr lang="en-US" sz="2800" dirty="0" smtClean="0">
                <a:latin typeface="Courier New" pitchFamily="49" charset="0"/>
              </a:rPr>
              <a:t>n</a:t>
            </a:r>
            <a:r>
              <a:rPr lang="en-US" sz="2800" dirty="0" smtClean="0"/>
              <a:t> decimal places.</a:t>
            </a:r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r>
              <a:rPr lang="en-US" sz="2800" dirty="0" smtClean="0"/>
              <a:t>Must include the header file </a:t>
            </a:r>
            <a:r>
              <a:rPr lang="en-US" sz="2800" dirty="0" err="1" smtClean="0">
                <a:latin typeface="Courier New" pitchFamily="49" charset="0"/>
              </a:rPr>
              <a:t>iomanip</a:t>
            </a:r>
            <a:r>
              <a:rPr lang="en-US" sz="2800" dirty="0" smtClean="0"/>
              <a:t>:</a:t>
            </a:r>
            <a:endParaRPr lang="en-US" sz="2800" dirty="0" smtClean="0">
              <a:latin typeface="Courier New" pitchFamily="49" charset="0"/>
            </a:endParaRPr>
          </a:p>
          <a:p>
            <a:pPr lvl="1"/>
            <a:r>
              <a:rPr lang="en-US" sz="2800" dirty="0" smtClean="0">
                <a:latin typeface="Courier New" pitchFamily="49" charset="0"/>
              </a:rPr>
              <a:t>#include &lt;</a:t>
            </a:r>
            <a:r>
              <a:rPr lang="en-US" sz="2800" dirty="0" err="1" smtClean="0">
                <a:latin typeface="Courier New" pitchFamily="49" charset="0"/>
              </a:rPr>
              <a:t>iomanip</a:t>
            </a:r>
            <a:r>
              <a:rPr lang="en-US" sz="2800" dirty="0" smtClean="0">
                <a:latin typeface="Courier New" pitchFamily="49" charset="0"/>
              </a:rPr>
              <a:t>&gt;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25685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</a:rPr>
              <a:t>setprecision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Manipulator </a:t>
            </a:r>
            <a:r>
              <a:rPr lang="en-US" dirty="0" smtClean="0">
                <a:cs typeface="Arial" charset="0"/>
              </a:rPr>
              <a:t>Examples</a:t>
            </a:r>
            <a:endParaRPr lang="en-US" dirty="0" smtClean="0"/>
          </a:p>
        </p:txBody>
      </p:sp>
      <p:sp>
        <p:nvSpPr>
          <p:cNvPr id="39948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lvl="1"/>
            <a:fld id="{C6AB061A-127C-481C-AF42-488CD2596166}" type="slidenum">
              <a:rPr lang="en-US" sz="1400"/>
              <a:pPr marL="0" lvl="1"/>
              <a:t>56</a:t>
            </a:fld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1" y="1295400"/>
            <a:ext cx="8077200" cy="10795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note:  value 5 and above is rounded </a:t>
            </a:r>
          </a:p>
        </p:txBody>
      </p:sp>
      <p:graphicFrame>
        <p:nvGraphicFramePr>
          <p:cNvPr id="81943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457200" y="2238375"/>
          <a:ext cx="8229600" cy="3749040"/>
        </p:xfrm>
        <a:graphic>
          <a:graphicData uri="http://schemas.openxmlformats.org/drawingml/2006/table">
            <a:tbl>
              <a:tblPr/>
              <a:tblGrid>
                <a:gridCol w="4876800"/>
                <a:gridCol w="3352800"/>
              </a:tblGrid>
              <a:tr h="3248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double n = 123.2345;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(2)&lt;&lt;n&lt;&lt;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(3)&lt;&lt;n&lt;&lt;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(4)&lt;&lt;n&lt;&lt;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(5)&lt;&lt;n&lt;&lt;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(6)&lt;&lt;n&lt;&lt;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(7)&lt;&lt;n&lt;&lt;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(8)&lt;&lt;n&lt;&lt;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Output: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1.2e+002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123    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123.2 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MY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MY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MY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123.2345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MY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123.2345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fixed</a:t>
            </a:r>
            <a:r>
              <a:rPr lang="en-US" dirty="0" smtClean="0"/>
              <a:t>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latin typeface="Courier New" pitchFamily="49" charset="0"/>
              </a:rPr>
              <a:t>fixed</a:t>
            </a:r>
            <a:r>
              <a:rPr lang="en-US" sz="2800" dirty="0" smtClean="0"/>
              <a:t> outputs floating-point numbers in a fixed decimal format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Example: </a:t>
            </a:r>
            <a:r>
              <a:rPr lang="en-US" sz="2800" dirty="0" err="1" smtClean="0">
                <a:latin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</a:rPr>
              <a:t> &lt;&lt; fixed;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Disable by using the stream member function </a:t>
            </a:r>
            <a:r>
              <a:rPr lang="en-US" sz="2800" dirty="0" err="1" smtClean="0">
                <a:latin typeface="Courier New" pitchFamily="49" charset="0"/>
              </a:rPr>
              <a:t>unsetf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sz="2800" dirty="0" smtClean="0"/>
              <a:t>Example: </a:t>
            </a:r>
            <a:r>
              <a:rPr lang="en-US" sz="2800" dirty="0" err="1" smtClean="0">
                <a:latin typeface="Courier New" pitchFamily="49" charset="0"/>
              </a:rPr>
              <a:t>cout.unsetf</a:t>
            </a:r>
            <a:r>
              <a:rPr lang="en-US" sz="2800" dirty="0" smtClean="0">
                <a:latin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</a:rPr>
              <a:t>ios</a:t>
            </a:r>
            <a:r>
              <a:rPr lang="en-US" sz="2800" dirty="0" smtClean="0">
                <a:latin typeface="Courier New" pitchFamily="49" charset="0"/>
              </a:rPr>
              <a:t>::fixed);</a:t>
            </a:r>
          </a:p>
          <a:p>
            <a:pPr>
              <a:lnSpc>
                <a:spcPct val="90000"/>
              </a:lnSpc>
            </a:pPr>
            <a:endParaRPr lang="en-US" sz="3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The manipulator </a:t>
            </a:r>
            <a:r>
              <a:rPr lang="en-US" sz="2800" dirty="0" smtClean="0">
                <a:latin typeface="Courier New" pitchFamily="49" charset="0"/>
              </a:rPr>
              <a:t>scientific</a:t>
            </a:r>
            <a:r>
              <a:rPr lang="en-US" sz="2800" dirty="0" smtClean="0"/>
              <a:t> is used to output floating-point numbers in scientific format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</a:rPr>
              <a:t>fixed</a:t>
            </a:r>
            <a:r>
              <a:rPr lang="en-US" dirty="0" smtClean="0"/>
              <a:t> Manipulator </a:t>
            </a:r>
            <a:r>
              <a:rPr lang="en-US" dirty="0" smtClean="0">
                <a:cs typeface="Arial" charset="0"/>
              </a:rPr>
              <a:t>Examples(1)</a:t>
            </a:r>
            <a:endParaRPr lang="en-US" dirty="0" smtClean="0"/>
          </a:p>
        </p:txBody>
      </p:sp>
      <p:sp>
        <p:nvSpPr>
          <p:cNvPr id="39948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lvl="1"/>
            <a:fld id="{C6AB061A-127C-481C-AF42-488CD2596166}" type="slidenum">
              <a:rPr lang="en-US" sz="1400"/>
              <a:pPr marL="0" lvl="1"/>
              <a:t>58</a:t>
            </a:fld>
            <a:endParaRPr lang="en-US" sz="14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1" y="1295400"/>
            <a:ext cx="8077200" cy="10795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note:  value 5 and above is rounded </a:t>
            </a:r>
          </a:p>
        </p:txBody>
      </p:sp>
      <p:graphicFrame>
        <p:nvGraphicFramePr>
          <p:cNvPr id="81943" name="Group 23"/>
          <p:cNvGraphicFramePr>
            <a:graphicFrameLocks noGrp="1"/>
          </p:cNvGraphicFramePr>
          <p:nvPr>
            <p:ph sz="half" idx="4294967295"/>
          </p:nvPr>
        </p:nvGraphicFramePr>
        <p:xfrm>
          <a:off x="457200" y="2238375"/>
          <a:ext cx="8229600" cy="3248025"/>
        </p:xfrm>
        <a:graphic>
          <a:graphicData uri="http://schemas.openxmlformats.org/drawingml/2006/table">
            <a:tbl>
              <a:tblPr/>
              <a:tblGrid>
                <a:gridCol w="4876800"/>
                <a:gridCol w="3352800"/>
              </a:tblGrid>
              <a:tr h="3248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double n = 123.2345;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fixed;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(2)&lt;&lt;n&lt;&lt;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(3)&lt;&lt;n&lt;&lt;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(4)&lt;&lt;n&lt;&lt;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setprecision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(5)&lt;&lt;n&lt;&lt;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Output: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123.234  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123.2345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MY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123.23450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fixed</a:t>
            </a:r>
            <a:r>
              <a:rPr lang="en-US" dirty="0" smtClean="0"/>
              <a:t> Manipulator Examples(2)</a:t>
            </a:r>
          </a:p>
        </p:txBody>
      </p:sp>
      <p:sp>
        <p:nvSpPr>
          <p:cNvPr id="40972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lvl="1"/>
            <a:fld id="{6384786B-B909-4CB3-8795-0D561B98C35F}" type="slidenum">
              <a:rPr lang="en-US" sz="1400"/>
              <a:pPr marL="0" lvl="1"/>
              <a:t>59</a:t>
            </a:fld>
            <a:endParaRPr lang="en-US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1963" y="12954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Fixed or Scientific </a:t>
            </a:r>
          </a:p>
        </p:txBody>
      </p:sp>
      <p:graphicFrame>
        <p:nvGraphicFramePr>
          <p:cNvPr id="83989" name="Group 21"/>
          <p:cNvGraphicFramePr>
            <a:graphicFrameLocks noGrp="1"/>
          </p:cNvGraphicFramePr>
          <p:nvPr>
            <p:ph sz="half" idx="4294967295"/>
          </p:nvPr>
        </p:nvGraphicFramePr>
        <p:xfrm>
          <a:off x="461963" y="2022475"/>
          <a:ext cx="8453437" cy="3387725"/>
        </p:xfrm>
        <a:graphic>
          <a:graphicData uri="http://schemas.openxmlformats.org/drawingml/2006/table">
            <a:tbl>
              <a:tblPr/>
              <a:tblGrid>
                <a:gridCol w="4227574"/>
                <a:gridCol w="4225863"/>
              </a:tblGrid>
              <a:tr h="3387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double n = 123.456789;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fixed;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scientific;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Output: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123.457               //n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123.456789        // fixed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1.234568e+002  //scientific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directive tells the preprocessor to replace each occurrence of KMS_PER_MILE in the program text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.609 before compilation begins.</a:t>
            </a:r>
          </a:p>
          <a:p>
            <a:endParaRPr lang="en-US" dirty="0" smtClean="0"/>
          </a:p>
          <a:p>
            <a:r>
              <a:rPr lang="en-US" dirty="0" smtClean="0"/>
              <a:t>So the assignment statement: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kms</a:t>
            </a:r>
            <a:r>
              <a:rPr lang="en-US" dirty="0" smtClean="0">
                <a:latin typeface="Consolas" pitchFamily="49" charset="0"/>
              </a:rPr>
              <a:t> = KMS_PER_MILE * miles;</a:t>
            </a:r>
          </a:p>
          <a:p>
            <a:pPr>
              <a:buNone/>
            </a:pPr>
            <a:r>
              <a:rPr lang="en-US" dirty="0" smtClean="0"/>
              <a:t>	would become: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kms</a:t>
            </a:r>
            <a:r>
              <a:rPr lang="en-US" dirty="0" smtClean="0">
                <a:latin typeface="Consolas" pitchFamily="49" charset="0"/>
              </a:rPr>
              <a:t> = 1.609 * miles;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right</a:t>
            </a:r>
            <a:r>
              <a:rPr lang="en-US" dirty="0" smtClean="0"/>
              <a:t> Manipulators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sz="2800" dirty="0" smtClean="0">
                <a:latin typeface="Courier New" pitchFamily="49" charset="0"/>
              </a:rPr>
              <a:t>left</a:t>
            </a:r>
            <a:r>
              <a:rPr lang="en-US" sz="2800" dirty="0" smtClean="0"/>
              <a:t>: left-justifies the output.</a:t>
            </a:r>
          </a:p>
          <a:p>
            <a:pPr lvl="1" eaLnBrk="1" hangingPunct="1">
              <a:spcBef>
                <a:spcPct val="60000"/>
              </a:spcBef>
              <a:buFont typeface="Arial" charset="0"/>
              <a:buNone/>
            </a:pP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/>
              <a:t>Disable </a:t>
            </a:r>
            <a:r>
              <a:rPr lang="en-US" sz="2800" dirty="0" smtClean="0">
                <a:latin typeface="Courier New" pitchFamily="49" charset="0"/>
              </a:rPr>
              <a:t>left</a:t>
            </a:r>
            <a:r>
              <a:rPr lang="en-US" sz="2800" dirty="0" smtClean="0"/>
              <a:t> by using </a:t>
            </a:r>
            <a:r>
              <a:rPr lang="en-US" sz="2800" dirty="0" err="1" smtClean="0">
                <a:latin typeface="Courier New" pitchFamily="49" charset="0"/>
              </a:rPr>
              <a:t>unsetf</a:t>
            </a:r>
            <a:r>
              <a:rPr lang="en-US" sz="2800" dirty="0" smtClean="0">
                <a:latin typeface="Courier New" pitchFamily="49" charset="0"/>
              </a:rPr>
              <a:t>().</a:t>
            </a:r>
          </a:p>
          <a:p>
            <a:pPr eaLnBrk="1" hangingPunct="1">
              <a:spcBef>
                <a:spcPct val="60000"/>
              </a:spcBef>
            </a:pPr>
            <a:endParaRPr lang="en-US" sz="2800" dirty="0" smtClean="0">
              <a:latin typeface="Courier New" pitchFamily="49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sz="2800" dirty="0" smtClean="0">
                <a:latin typeface="Courier New" pitchFamily="49" charset="0"/>
              </a:rPr>
              <a:t>right</a:t>
            </a:r>
            <a:r>
              <a:rPr lang="en-US" sz="2800" dirty="0" smtClean="0"/>
              <a:t>: right-justifies the output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4C9E82-0F44-40FB-9FF2-BC9A5F437217}" type="slidenum">
              <a:rPr lang="en-US"/>
              <a:pPr/>
              <a:t>60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313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00400"/>
            <a:ext cx="4560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648200"/>
            <a:ext cx="33083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1219200"/>
            <a:ext cx="3810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800" dirty="0" smtClean="0"/>
              <a:t>/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right </a:t>
            </a:r>
          </a:p>
        </p:txBody>
      </p:sp>
      <p:graphicFrame>
        <p:nvGraphicFramePr>
          <p:cNvPr id="86040" name="Group 24"/>
          <p:cNvGraphicFramePr>
            <a:graphicFrameLocks noGrp="1"/>
          </p:cNvGraphicFramePr>
          <p:nvPr>
            <p:ph sz="half" idx="2"/>
          </p:nvPr>
        </p:nvGraphicFramePr>
        <p:xfrm>
          <a:off x="152400" y="1981200"/>
          <a:ext cx="8763000" cy="3243263"/>
        </p:xfrm>
        <a:graphic>
          <a:graphicData uri="http://schemas.openxmlformats.org/drawingml/2006/table">
            <a:tbl>
              <a:tblPr/>
              <a:tblGrid>
                <a:gridCol w="6172199"/>
                <a:gridCol w="2590801"/>
              </a:tblGrid>
              <a:tr h="3243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double n = 123.456;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fixed;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setw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(12)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setw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(12) &lt;&lt; left &lt;&lt; n &lt;&lt;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setw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(12) &lt;&lt; right &lt;&lt; n &lt;&lt;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&lt;------ 12 -----&gt;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123.456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   123.456000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123.456000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   123.456000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C8"/>
                    </a:solidFill>
                  </a:tcPr>
                </a:tc>
              </a:tr>
            </a:tbl>
          </a:graphicData>
        </a:graphic>
      </p:graphicFrame>
      <p:sp>
        <p:nvSpPr>
          <p:cNvPr id="41996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609600" y="6368844"/>
            <a:ext cx="1728787" cy="381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lvl="1" algn="l"/>
            <a:fld id="{788B5557-3400-4504-9815-7A7C8BDFC2B2}" type="slidenum">
              <a:rPr lang="en-US" sz="1400"/>
              <a:pPr marL="0" lvl="1" algn="l"/>
              <a:t>61</a:t>
            </a:fld>
            <a:endParaRPr lang="en-US" sz="1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right</a:t>
            </a:r>
            <a:r>
              <a:rPr lang="en-US" dirty="0" smtClean="0"/>
              <a:t> Manipulators Examples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right</a:t>
            </a:r>
            <a:r>
              <a:rPr lang="en-US" dirty="0" smtClean="0"/>
              <a:t> Manipulators Examples (2)</a:t>
            </a:r>
          </a:p>
        </p:txBody>
      </p:sp>
      <p:sp>
        <p:nvSpPr>
          <p:cNvPr id="481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lvl="1"/>
            <a:fld id="{6EBB8B64-0F8C-4ABA-B62D-21FE20307039}" type="slidenum">
              <a:rPr lang="en-US" sz="1400"/>
              <a:pPr marL="0" lvl="1"/>
              <a:t>62</a:t>
            </a:fld>
            <a:endParaRPr lang="en-US" sz="14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0525" y="1219200"/>
            <a:ext cx="5400675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unsetf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160780" name="Group 12"/>
          <p:cNvGraphicFramePr>
            <a:graphicFrameLocks noGrp="1"/>
          </p:cNvGraphicFramePr>
          <p:nvPr>
            <p:ph sz="half" idx="4294967295"/>
          </p:nvPr>
        </p:nvGraphicFramePr>
        <p:xfrm>
          <a:off x="471488" y="2133600"/>
          <a:ext cx="8215312" cy="3505200"/>
        </p:xfrm>
        <a:graphic>
          <a:graphicData uri="http://schemas.openxmlformats.org/drawingml/2006/table">
            <a:tbl>
              <a:tblPr/>
              <a:tblGrid>
                <a:gridCol w="5375507"/>
                <a:gridCol w="2839805"/>
              </a:tblGrid>
              <a:tr h="3492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n = 123;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 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left &lt;&lt; n &lt;&lt;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setw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(8) &lt;&lt; n &lt;&lt;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cout.unsetf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ios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::left);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cout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 &lt;&lt;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setw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(8) &lt;&lt; n &lt;&lt; </a:t>
                      </a: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endl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Output: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123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mic Sans MS" pitchFamily="66" charset="0"/>
                        </a:rPr>
                        <a:t>         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C/C++ program cannot change the value of a defined constant.</a:t>
            </a:r>
          </a:p>
          <a:p>
            <a:endParaRPr lang="en-US" dirty="0" smtClean="0"/>
          </a:p>
          <a:p>
            <a:r>
              <a:rPr lang="en-US" dirty="0" smtClean="0"/>
              <a:t>We use defined constants for values that cannot change in the program.</a:t>
            </a:r>
          </a:p>
          <a:p>
            <a:r>
              <a:rPr lang="en-US" dirty="0" smtClean="0"/>
              <a:t>Defined constants make programs easier to understand.</a:t>
            </a:r>
          </a:p>
          <a:p>
            <a:r>
              <a:rPr lang="en-US" dirty="0" smtClean="0"/>
              <a:t>The names for defined constants are usually written in uppercase letters with the underscore (_) to separate the words.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words that appear in the program like ‘</a:t>
            </a:r>
            <a:r>
              <a:rPr lang="en-US" dirty="0" err="1" smtClean="0"/>
              <a:t>int</a:t>
            </a:r>
            <a:r>
              <a:rPr lang="en-US" dirty="0" smtClean="0"/>
              <a:t>’, ‘void’, ‘return’ are called </a:t>
            </a:r>
            <a:r>
              <a:rPr lang="en-US" b="1" dirty="0" smtClean="0"/>
              <a:t>reserved words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Reserved words have special meaning to the compiler and cannot be used for other purposes.</a:t>
            </a:r>
          </a:p>
          <a:p>
            <a:endParaRPr lang="en-US" dirty="0" smtClean="0"/>
          </a:p>
          <a:p>
            <a:r>
              <a:rPr lang="en-US" dirty="0" smtClean="0"/>
              <a:t>Reserved words are written in lowercase.</a:t>
            </a:r>
          </a:p>
          <a:p>
            <a:endParaRPr lang="en-US" dirty="0" smtClean="0"/>
          </a:p>
          <a:p>
            <a:r>
              <a:rPr lang="en-US" dirty="0" smtClean="0"/>
              <a:t>C/C++ is case-sensitive  so the word ‘return’ and ‘Return’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words in a program are </a:t>
            </a:r>
            <a:r>
              <a:rPr lang="en-US" b="1" dirty="0" smtClean="0"/>
              <a:t>identifiers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two types of identifiers: </a:t>
            </a:r>
            <a:r>
              <a:rPr lang="en-US" b="1" dirty="0" smtClean="0"/>
              <a:t>standard identifiers</a:t>
            </a:r>
            <a:r>
              <a:rPr lang="en-US" dirty="0" smtClean="0"/>
              <a:t> and </a:t>
            </a:r>
            <a:r>
              <a:rPr lang="en-US" b="1" dirty="0" smtClean="0"/>
              <a:t>user-defined identifiers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Like reserved words, standard identifiers have special meaning.</a:t>
            </a:r>
          </a:p>
          <a:p>
            <a:endParaRPr lang="en-US" dirty="0" smtClean="0"/>
          </a:p>
          <a:p>
            <a:r>
              <a:rPr lang="en-US" dirty="0" smtClean="0"/>
              <a:t>Examples of standard identifiers are ‘EOF’, ‘NULL’, ‘</a:t>
            </a:r>
            <a:r>
              <a:rPr lang="en-US" dirty="0" err="1" smtClean="0"/>
              <a:t>pow</a:t>
            </a:r>
            <a:r>
              <a:rPr lang="en-US" dirty="0" smtClean="0"/>
              <a:t>’ and ‘</a:t>
            </a:r>
            <a:r>
              <a:rPr lang="en-US" dirty="0" err="1" smtClean="0"/>
              <a:t>sqrt</a:t>
            </a:r>
            <a:r>
              <a:rPr lang="en-US" dirty="0" smtClean="0"/>
              <a:t>’.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1793</TotalTime>
  <Words>2741</Words>
  <Application>Microsoft Office PowerPoint</Application>
  <PresentationFormat>On-screen Show (4:3)</PresentationFormat>
  <Paragraphs>693</Paragraphs>
  <Slides>62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Origin</vt:lpstr>
      <vt:lpstr>Topic 3</vt:lpstr>
      <vt:lpstr>General Form of a C/C++ Program</vt:lpstr>
      <vt:lpstr>General Form of a C/C++ Program</vt:lpstr>
      <vt:lpstr>General Form of a C/C++ Program</vt:lpstr>
      <vt:lpstr>Preprocessor Directives</vt:lpstr>
      <vt:lpstr>Preprocessor Directives</vt:lpstr>
      <vt:lpstr>Preprocessor Directives</vt:lpstr>
      <vt:lpstr>Reserved Words</vt:lpstr>
      <vt:lpstr>Identifiers</vt:lpstr>
      <vt:lpstr>User-Defined Identifiers</vt:lpstr>
      <vt:lpstr>User-Defined Identifiers</vt:lpstr>
      <vt:lpstr>User-Defined Identifiers</vt:lpstr>
      <vt:lpstr>User-Defined Identifiers</vt:lpstr>
      <vt:lpstr>User-Defined Identifiers</vt:lpstr>
      <vt:lpstr>Data Types</vt:lpstr>
      <vt:lpstr>Data Types</vt:lpstr>
      <vt:lpstr>Data Types int</vt:lpstr>
      <vt:lpstr>Data Type double</vt:lpstr>
      <vt:lpstr>Data Type double</vt:lpstr>
      <vt:lpstr>Data Type char</vt:lpstr>
      <vt:lpstr>Data Type char</vt:lpstr>
      <vt:lpstr>Data Types</vt:lpstr>
      <vt:lpstr>Data Types</vt:lpstr>
      <vt:lpstr>Data Type and Size</vt:lpstr>
      <vt:lpstr>Integer Data Type</vt:lpstr>
      <vt:lpstr>Floating-point Data Type</vt:lpstr>
      <vt:lpstr>const Keyword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Arithmetic Expressions</vt:lpstr>
      <vt:lpstr>Mixed-Type Expressions / Assignments</vt:lpstr>
      <vt:lpstr>Mixed-Type Expressions / Assignments</vt:lpstr>
      <vt:lpstr>Mixed-Type Expressions / Assignments</vt:lpstr>
      <vt:lpstr>Type Conversions</vt:lpstr>
      <vt:lpstr>Type Conversions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Expressions with Multiple Operators</vt:lpstr>
      <vt:lpstr>Output and Formatting Output</vt:lpstr>
      <vt:lpstr>Stream Manipulators</vt:lpstr>
      <vt:lpstr>setw() Manipulator </vt:lpstr>
      <vt:lpstr>Examples I/O Manipulators – setw()</vt:lpstr>
      <vt:lpstr>Formatting Numbers in Program Output</vt:lpstr>
      <vt:lpstr>setprecision() Manipulator</vt:lpstr>
      <vt:lpstr>setprecision() Manipulator Examples</vt:lpstr>
      <vt:lpstr>fixed Manipulator</vt:lpstr>
      <vt:lpstr>fixed Manipulator Examples(1)</vt:lpstr>
      <vt:lpstr>fixed Manipulator Examples(2)</vt:lpstr>
      <vt:lpstr>left and right Manipulators</vt:lpstr>
      <vt:lpstr>left and right Manipulators Examples (1)</vt:lpstr>
      <vt:lpstr>left and right Manipulators Examples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251</cp:revision>
  <dcterms:created xsi:type="dcterms:W3CDTF">2006-08-16T00:00:00Z</dcterms:created>
  <dcterms:modified xsi:type="dcterms:W3CDTF">2017-05-29T07:04:02Z</dcterms:modified>
</cp:coreProperties>
</file>