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56" r:id="rId2"/>
    <p:sldId id="294" r:id="rId3"/>
    <p:sldId id="295" r:id="rId4"/>
    <p:sldId id="274" r:id="rId5"/>
    <p:sldId id="298" r:id="rId6"/>
    <p:sldId id="296" r:id="rId7"/>
    <p:sldId id="297" r:id="rId8"/>
    <p:sldId id="263" r:id="rId9"/>
    <p:sldId id="265" r:id="rId10"/>
    <p:sldId id="264" r:id="rId11"/>
    <p:sldId id="266" r:id="rId12"/>
    <p:sldId id="267" r:id="rId13"/>
    <p:sldId id="299" r:id="rId14"/>
    <p:sldId id="269" r:id="rId15"/>
    <p:sldId id="270" r:id="rId16"/>
    <p:sldId id="288" r:id="rId17"/>
    <p:sldId id="271" r:id="rId18"/>
    <p:sldId id="276" r:id="rId19"/>
    <p:sldId id="277" r:id="rId20"/>
    <p:sldId id="278" r:id="rId21"/>
    <p:sldId id="287" r:id="rId22"/>
    <p:sldId id="279" r:id="rId23"/>
    <p:sldId id="283" r:id="rId24"/>
    <p:sldId id="286" r:id="rId25"/>
    <p:sldId id="284" r:id="rId26"/>
    <p:sldId id="281" r:id="rId27"/>
    <p:sldId id="282" r:id="rId28"/>
    <p:sldId id="285" r:id="rId29"/>
    <p:sldId id="289" r:id="rId30"/>
    <p:sldId id="290" r:id="rId31"/>
    <p:sldId id="291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02D5-F142-4BFB-9496-D19F084B3FE2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2D204-01B0-417E-BDF8-E2A6580A3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2D204-01B0-417E-BDF8-E2A6580A337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58C2446-7F57-4E50-8A54-B1A7468764E9}" type="datetime1">
              <a:rPr lang="en-US" smtClean="0"/>
              <a:t>5/29/2017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3C1F-3169-467B-A3D5-C5CF086EF4EA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5772-0836-4E08-ADAC-D2E9FC3DE62F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E963-C849-42EC-BE74-49472C7E5015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4EC693-10C1-44AD-A60D-8E159CD864A3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9F9-4D19-4FAE-B601-A761D3D45477}" type="datetime1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AC17-7F02-4BDD-AB79-2663C748B340}" type="datetime1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709-C8FA-4341-A206-F221F497D11F}" type="datetime1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3BCE-054E-48D1-92FD-C576BF4EEEE1}" type="datetime1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8B1-26D1-4E87-9A05-9BCB8BEFF746}" type="datetime1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EF1D-8413-4BAB-9FE2-C85753DEC17F}" type="datetime1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ACFD18-9328-47C4-835E-9F9EF5E24D11}" type="datetime1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Program Development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State the problem clearly to make sure what is required is clearly understood.</a:t>
            </a:r>
          </a:p>
          <a:p>
            <a:endParaRPr lang="en-US" dirty="0" smtClean="0"/>
          </a:p>
          <a:p>
            <a:r>
              <a:rPr lang="en-US" dirty="0" smtClean="0"/>
              <a:t>For this case study, we want a program to convert a distance in miles to a distance in kilometers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problem inputs (data to work with) and outputs (results to produce) and any additional requirements or constraints (restrictions).</a:t>
            </a:r>
          </a:p>
          <a:p>
            <a:endParaRPr lang="en-US" dirty="0" smtClean="0"/>
          </a:p>
          <a:p>
            <a:r>
              <a:rPr lang="en-US" dirty="0" smtClean="0"/>
              <a:t>For this case study,</a:t>
            </a:r>
          </a:p>
          <a:p>
            <a:pPr lvl="1"/>
            <a:r>
              <a:rPr lang="en-US" dirty="0" smtClean="0"/>
              <a:t>The problem input is the distance in miles.</a:t>
            </a:r>
          </a:p>
          <a:p>
            <a:pPr lvl="1"/>
            <a:r>
              <a:rPr lang="en-US" dirty="0" smtClean="0"/>
              <a:t>The problem output is the distance in kilometers.</a:t>
            </a:r>
          </a:p>
          <a:p>
            <a:pPr lvl="1"/>
            <a:r>
              <a:rPr lang="en-US" dirty="0" smtClean="0"/>
              <a:t>Additional information is needed about the relationship between miles and kilometers: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mile equals 1.609 kilometers.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 design the solution using an algorithm.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algorithm</a:t>
            </a:r>
            <a:r>
              <a:rPr lang="en-US" dirty="0" smtClean="0"/>
              <a:t> is a list of steps the program must perform to solve the problem.</a:t>
            </a:r>
          </a:p>
          <a:p>
            <a:endParaRPr lang="en-US" dirty="0" smtClean="0"/>
          </a:p>
          <a:p>
            <a:r>
              <a:rPr lang="en-US" dirty="0" smtClean="0"/>
              <a:t>The algorithm is written using </a:t>
            </a:r>
            <a:r>
              <a:rPr lang="en-US" dirty="0" err="1" smtClean="0"/>
              <a:t>pseudocode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Pseudocode</a:t>
            </a:r>
            <a:r>
              <a:rPr lang="en-US" dirty="0" smtClean="0"/>
              <a:t> is part English and part program logic.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general format for an algorithm consists of 3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the computation.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case study, the algorithm is: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distance in miles.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Convert the distance to kilometers.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Display the distance in kilometers.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steps in the algorithm may need to be broken down into more detailed list of steps through a process called </a:t>
            </a:r>
            <a:r>
              <a:rPr lang="en-US" b="1" dirty="0" smtClean="0"/>
              <a:t>stepwise refinement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this case study,  we refine step 2 with more detail so that the algorithm becomes: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distance in miles.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Convert the distance to kilometers.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2.1  The distance in kilometers is 1.609 times the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             distance in miles.</a:t>
            </a:r>
          </a:p>
          <a:p>
            <a:pPr marL="514350" indent="-514350">
              <a:buClrTx/>
              <a:buSzPct val="100000"/>
              <a:buFont typeface="+mj-lt"/>
              <a:buAutoNum type="arabicPeriod" startAt="3"/>
            </a:pPr>
            <a:r>
              <a:rPr lang="en-US" dirty="0" smtClean="0"/>
              <a:t>Display the distance in kilometers.</a:t>
            </a:r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  <a:p>
            <a:pPr marL="514350" indent="-514350">
              <a:buClrTx/>
              <a:buSzPct val="10000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Next the algorithm must be desk-checked.</a:t>
            </a:r>
          </a:p>
          <a:p>
            <a:endParaRPr lang="en-US" dirty="0" smtClean="0"/>
          </a:p>
          <a:p>
            <a:r>
              <a:rPr lang="en-US" b="1" dirty="0" smtClean="0"/>
              <a:t>Desk-checking</a:t>
            </a:r>
            <a:r>
              <a:rPr lang="en-US" dirty="0" smtClean="0"/>
              <a:t> involves performing each algorithm step like how a computer will do it and verifying that the algorithm solves the problem.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implement the algorithm by writing a C</a:t>
            </a:r>
            <a:r>
              <a:rPr lang="en-US" altLang="zh-CN" dirty="0" smtClean="0"/>
              <a:t>++</a:t>
            </a:r>
            <a:r>
              <a:rPr lang="en-US" dirty="0" smtClean="0"/>
              <a:t> program to match the algorithm steps.</a:t>
            </a:r>
          </a:p>
          <a:p>
            <a:r>
              <a:rPr lang="en-US" dirty="0" smtClean="0"/>
              <a:t>For this case study, the program is: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667000"/>
            <a:ext cx="8534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/*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Converts distance in miles to kilometers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</a:t>
            </a:r>
            <a:r>
              <a:rPr lang="en-MY" sz="2000" dirty="0" err="1" smtClean="0">
                <a:solidFill>
                  <a:schemeClr val="tx1"/>
                </a:solidFill>
                <a:latin typeface="Consolas" pitchFamily="49" charset="0"/>
              </a:rPr>
              <a:t>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#define KMS_PER_MILE 1.609</a:t>
            </a:r>
          </a:p>
          <a:p>
            <a:pPr>
              <a:buNone/>
            </a:pPr>
            <a:endParaRPr lang="en-MY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</a:rPr>
              <a:t>	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96000" y="2057400"/>
            <a:ext cx="2819400" cy="533400"/>
          </a:xfrm>
          <a:prstGeom prst="borderCallout1">
            <a:avLst>
              <a:gd name="adj1" fmla="val 93307"/>
              <a:gd name="adj2" fmla="val 50708"/>
              <a:gd name="adj3" fmla="val 171196"/>
              <a:gd name="adj4" fmla="val 1086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Program comment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8534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double miles;   // input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kms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    // output  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// Get the distance in miles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"Enter the distance in miles: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miles;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// Convert the distance to kilometers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kms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KMS_PER_MILE * miles;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// Display the distance in kilometers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"That equals "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kms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 kilometers\n";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test and verify the program works correctly, run the program several times with different input values.</a:t>
            </a:r>
          </a:p>
          <a:p>
            <a:endParaRPr lang="en-US" dirty="0" smtClean="0"/>
          </a:p>
          <a:p>
            <a:r>
              <a:rPr lang="en-US" dirty="0" smtClean="0"/>
              <a:t>Sample run: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Enter the distance in miles: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10.0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That equals 16.090000 kilometers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style refers to things that make your program easy to read and understand but do not affect the execution of the program.</a:t>
            </a:r>
          </a:p>
          <a:p>
            <a:endParaRPr lang="en-US" dirty="0" smtClean="0"/>
          </a:p>
          <a:p>
            <a:r>
              <a:rPr lang="en-US" dirty="0" smtClean="0"/>
              <a:t>The advice given for choosing user-defined identifiers is an example of a program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Develop a program that receives a money amount and works out the equivalent value in ringgit 50, ringgit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 smtClean="0"/>
              <a:t>, ringgit 5, and ringgit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notes.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Understand the problem.</a:t>
            </a:r>
          </a:p>
          <a:p>
            <a:r>
              <a:rPr lang="en-US" dirty="0" smtClean="0"/>
              <a:t>To understand the problem better, let’s work out a sample run of the program: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Enter money amount: 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134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You need: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2  RM50 note(s)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3  RM10 note(s)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0  RM5 note(s)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4  RM1 note(s)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971800"/>
            <a:ext cx="43434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requirements are:</a:t>
            </a:r>
          </a:p>
          <a:p>
            <a:pPr>
              <a:buNone/>
            </a:pPr>
            <a:r>
              <a:rPr lang="en-US" dirty="0" smtClean="0"/>
              <a:t>	Problem input: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money_amount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/>
              <a:t>	Problem output: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ringgit50, ringgit10, ringgit5,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   ringgit1;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Design the solution.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Algorithm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Get the money amount.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Compute the number of different notes needed.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Display the number of different notes needed.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Let’s work out details for step 2 using amount 134: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Number of 50 ringgit notes: 134 / 50 =&gt; 2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Amount left: remainder of 134 / 50 =&gt; 34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Number of 10 ringgit notes: 34 / 10 =&gt; 3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Amount left now: remainder of 34 / 10 =&gt; 4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Number of 5 ringgit notes: 4 / 5 =&gt; 0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Number of 1 ringgit notes: remainder of 4 / 5 =&gt; 4</a:t>
            </a:r>
          </a:p>
          <a:p>
            <a:endParaRPr lang="en-US" dirty="0" smtClean="0"/>
          </a:p>
          <a:p>
            <a:r>
              <a:rPr lang="en-US" dirty="0" smtClean="0"/>
              <a:t>Let’s check the results: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(2 x 50) + (3 x 10) + (0 x 5) + (4 x 1) = 100 + 30 + 0 + 4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			        = 134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2.1  Number of 50 ringgit notes is the money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        amount divided by 50.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2.2  Amount left is the remainder of the money 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 	  amount divided by 50.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2.3  Number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0 ringgit notes is the amount left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  divided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 smtClean="0"/>
              <a:t>.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2.4	 </a:t>
            </a:r>
            <a:r>
              <a:rPr lang="en-US" i="1" dirty="0" smtClean="0"/>
              <a:t>New</a:t>
            </a:r>
            <a:r>
              <a:rPr lang="en-US" dirty="0" smtClean="0"/>
              <a:t> amount left is the remainder of the </a:t>
            </a:r>
            <a:r>
              <a:rPr lang="en-US" i="1" dirty="0" smtClean="0"/>
              <a:t>previous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  amount left divided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 smtClean="0"/>
              <a:t>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2.5	 Number of 5 ringgit notes is the new amount left 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	  divided by 5.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2.6	 Number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ringgit notes is the remainder of the new</a:t>
            </a:r>
          </a:p>
          <a:p>
            <a:pPr marL="514350" indent="-514350">
              <a:buClrTx/>
              <a:buSzPct val="100000"/>
              <a:buNone/>
            </a:pPr>
            <a:r>
              <a:rPr lang="en-US" dirty="0" smtClean="0"/>
              <a:t>        amount left divided by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i="1" dirty="0" smtClean="0"/>
              <a:t>Write the program.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52600"/>
            <a:ext cx="8534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Takes a money amount and works out the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equivalent value in ringgit 50, ringgit 10,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ringgit 5, and ringgit 1 notes.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money_amount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// input 	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// output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ringgit50, ringgit10, ringgit5, ringgit1;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  // additional variable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5344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// Get the money amount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money amount: 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money_amount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// Compute the number of different notes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ringgit50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money_amount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 50;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money_amount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% 50;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ringgit10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 10;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% 10;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ringgit5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/ 5;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ringgit1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amount_left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% 5;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534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// Display the number of different notes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nsolas" pitchFamily="49" charset="0"/>
              </a:rPr>
              <a:t>	cout &lt;&lt; ringgit50 &lt;&lt; " RM50 note(s)\n";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nsolas" pitchFamily="49" charset="0"/>
              </a:rPr>
              <a:t>	cout &lt;&lt; ringgit10 &lt;&lt; " RM10 note(s)\n";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nsolas" pitchFamily="49" charset="0"/>
              </a:rPr>
              <a:t>	cout &lt;&lt; ringgit5 &lt;&lt; " RM5 note(s)\n";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Consolas" pitchFamily="49" charset="0"/>
              </a:rPr>
              <a:t>	cout &lt;&lt; ringgit1 &lt;&lt; " RM1 note(s)\n";</a:t>
            </a:r>
          </a:p>
          <a:p>
            <a:endParaRPr lang="pt-BR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Programming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Bugs – program errors</a:t>
            </a:r>
          </a:p>
          <a:p>
            <a:r>
              <a:rPr lang="en-US" dirty="0" smtClean="0"/>
              <a:t>Debugging – process of correcting a program error</a:t>
            </a:r>
          </a:p>
          <a:p>
            <a:endParaRPr lang="en-US" dirty="0" smtClean="0"/>
          </a:p>
          <a:p>
            <a:r>
              <a:rPr lang="en-US" dirty="0" smtClean="0"/>
              <a:t>Three kinds of errors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Run-time errors</a:t>
            </a:r>
          </a:p>
          <a:p>
            <a:pPr lvl="1"/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style about spaces in programs:</a:t>
            </a:r>
          </a:p>
          <a:p>
            <a:pPr lvl="1"/>
            <a:r>
              <a:rPr lang="en-US" sz="2600" dirty="0" smtClean="0"/>
              <a:t>Leave a blank space after a comma and before and after operators such as * and =.</a:t>
            </a:r>
          </a:p>
          <a:p>
            <a:pPr lvl="1"/>
            <a:r>
              <a:rPr lang="en-US" sz="2600" dirty="0" smtClean="0"/>
              <a:t>Indent the lines in the body of the function.</a:t>
            </a:r>
          </a:p>
          <a:p>
            <a:pPr lvl="1"/>
            <a:r>
              <a:rPr lang="en-US" sz="2600" dirty="0" smtClean="0"/>
              <a:t>Insert blank lines between sections of the program.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syntax error </a:t>
            </a:r>
            <a:r>
              <a:rPr lang="en-US" dirty="0" smtClean="0"/>
              <a:t>occurs when your code does not follows one or more syntax rules of C.</a:t>
            </a:r>
          </a:p>
          <a:p>
            <a:endParaRPr lang="en-US" dirty="0" smtClean="0"/>
          </a:p>
          <a:p>
            <a:r>
              <a:rPr lang="en-US" dirty="0" smtClean="0"/>
              <a:t>A syntax rule determines how the C program is written.</a:t>
            </a:r>
          </a:p>
          <a:p>
            <a:r>
              <a:rPr lang="en-US" dirty="0" smtClean="0"/>
              <a:t>Example of a syntax rule: </a:t>
            </a:r>
          </a:p>
          <a:p>
            <a:pPr lvl="1">
              <a:buNone/>
            </a:pPr>
            <a:r>
              <a:rPr lang="en-US" dirty="0" smtClean="0"/>
              <a:t>	An assignment statement must end with a semicolon.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errors are detected by the compiler.</a:t>
            </a:r>
          </a:p>
          <a:p>
            <a:r>
              <a:rPr lang="en-US" dirty="0" smtClean="0"/>
              <a:t>Common syntax errors:</a:t>
            </a:r>
          </a:p>
          <a:p>
            <a:pPr lvl="1"/>
            <a:r>
              <a:rPr lang="en-US" dirty="0" smtClean="0"/>
              <a:t>Missing semicolons at the end of statements</a:t>
            </a:r>
          </a:p>
          <a:p>
            <a:pPr lvl="1"/>
            <a:r>
              <a:rPr lang="en-US" dirty="0" smtClean="0"/>
              <a:t>Undeclared variables</a:t>
            </a:r>
          </a:p>
          <a:p>
            <a:pPr lvl="1"/>
            <a:r>
              <a:rPr lang="en-US" dirty="0" smtClean="0"/>
              <a:t>Spelling mistake in variables names</a:t>
            </a:r>
          </a:p>
          <a:p>
            <a:pPr lvl="1"/>
            <a:r>
              <a:rPr lang="en-US" dirty="0" smtClean="0"/>
              <a:t>Using uppercase letters for reserved words and standard identifiers</a:t>
            </a:r>
          </a:p>
          <a:p>
            <a:pPr lvl="1"/>
            <a:r>
              <a:rPr lang="en-US" dirty="0" smtClean="0"/>
              <a:t>Missing quotes for strings or characters  i.e. " or 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run-time</a:t>
            </a:r>
            <a:r>
              <a:rPr lang="en-US" dirty="0" smtClean="0"/>
              <a:t> </a:t>
            </a:r>
            <a:r>
              <a:rPr lang="en-US" b="1" dirty="0" smtClean="0"/>
              <a:t>error</a:t>
            </a:r>
            <a:r>
              <a:rPr lang="en-US" dirty="0" smtClean="0"/>
              <a:t> occurs when the program directs the computer to perform an illegal operation.</a:t>
            </a:r>
          </a:p>
          <a:p>
            <a:endParaRPr lang="en-US" dirty="0" smtClean="0"/>
          </a:p>
          <a:p>
            <a:r>
              <a:rPr lang="en-US" dirty="0" smtClean="0"/>
              <a:t>Run-time errors are detected and displayed by the computer during the execution of a program.</a:t>
            </a:r>
          </a:p>
          <a:p>
            <a:endParaRPr lang="en-US" dirty="0" smtClean="0"/>
          </a:p>
          <a:p>
            <a:r>
              <a:rPr lang="en-US" dirty="0" smtClean="0"/>
              <a:t>Common run-time errors:</a:t>
            </a:r>
          </a:p>
          <a:p>
            <a:pPr lvl="1"/>
            <a:r>
              <a:rPr lang="en-US" dirty="0" smtClean="0"/>
              <a:t>Dividing by zero e.g. 4 / 0 is undefined.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a run-time error occurs, the computer will stop executing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logic error </a:t>
            </a:r>
            <a:r>
              <a:rPr lang="en-US" dirty="0" smtClean="0"/>
              <a:t>occurs when a program follows a faulty algorithm.</a:t>
            </a:r>
          </a:p>
          <a:p>
            <a:endParaRPr lang="en-US" dirty="0" smtClean="0"/>
          </a:p>
          <a:p>
            <a:r>
              <a:rPr lang="en-US" dirty="0" smtClean="0"/>
              <a:t>The program executes to completion without any run-time error but the result is incorrect.</a:t>
            </a:r>
          </a:p>
          <a:p>
            <a:endParaRPr lang="en-US" dirty="0" smtClean="0"/>
          </a:p>
          <a:p>
            <a:r>
              <a:rPr lang="en-US" dirty="0" smtClean="0"/>
              <a:t>You detect logic errors by testing the program thoroughly. </a:t>
            </a:r>
          </a:p>
          <a:p>
            <a:endParaRPr lang="en-US" dirty="0" smtClean="0"/>
          </a:p>
          <a:p>
            <a:r>
              <a:rPr lang="en-US" dirty="0" smtClean="0"/>
              <a:t>Common logic errors caused by:</a:t>
            </a:r>
          </a:p>
          <a:p>
            <a:pPr lvl="1"/>
            <a:r>
              <a:rPr lang="en-US" dirty="0" smtClean="0"/>
              <a:t>incorrect formula for computing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comments to describe the:</a:t>
            </a:r>
          </a:p>
          <a:p>
            <a:pPr lvl="1"/>
            <a:r>
              <a:rPr lang="en-US" sz="2600" dirty="0" smtClean="0"/>
              <a:t>Purpose of the </a:t>
            </a:r>
            <a:r>
              <a:rPr lang="en-US" sz="2600" dirty="0" smtClean="0"/>
              <a:t>program</a:t>
            </a:r>
          </a:p>
          <a:p>
            <a:pPr lvl="1"/>
            <a:r>
              <a:rPr lang="en-US" sz="2600" dirty="0" smtClean="0"/>
              <a:t>Purpose of variables used in the program</a:t>
            </a:r>
          </a:p>
          <a:p>
            <a:pPr lvl="1"/>
            <a:r>
              <a:rPr lang="en-US" sz="2600" dirty="0" smtClean="0"/>
              <a:t>Purpose of each processing step in the program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As a programming novice,  you are </a:t>
            </a:r>
            <a:r>
              <a:rPr lang="en-US" dirty="0"/>
              <a:t>taught to program by first writing </a:t>
            </a:r>
            <a:r>
              <a:rPr lang="en-US" dirty="0" smtClean="0"/>
              <a:t>pseudo-code </a:t>
            </a:r>
            <a:r>
              <a:rPr lang="en-US" dirty="0"/>
              <a:t>comments then writing the real code into that wire-frame. </a:t>
            </a:r>
            <a:r>
              <a:rPr lang="en-US" dirty="0" smtClean="0"/>
              <a:t> This </a:t>
            </a:r>
            <a:r>
              <a:rPr lang="en-US" dirty="0"/>
              <a:t>is a perfectly reasonable approach </a:t>
            </a:r>
            <a:r>
              <a:rPr lang="en-US" dirty="0" smtClean="0"/>
              <a:t>for </a:t>
            </a:r>
            <a:r>
              <a:rPr lang="en-US" dirty="0"/>
              <a:t>a novice </a:t>
            </a:r>
            <a:r>
              <a:rPr lang="en-US" dirty="0" smtClean="0"/>
              <a:t>programmer.  The </a:t>
            </a:r>
            <a:r>
              <a:rPr lang="en-US" dirty="0"/>
              <a:t>comments </a:t>
            </a:r>
            <a:r>
              <a:rPr lang="en-US" dirty="0" smtClean="0"/>
              <a:t>(</a:t>
            </a:r>
            <a:r>
              <a:rPr lang="en-US" dirty="0"/>
              <a:t>each processing </a:t>
            </a:r>
            <a:r>
              <a:rPr lang="en-US" dirty="0" smtClean="0"/>
              <a:t>step) will then be replaced with </a:t>
            </a:r>
            <a:r>
              <a:rPr lang="en-US" dirty="0"/>
              <a:t>the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Purpose of variables used in the program can be removed as the variable identifiers should be self-descriptive.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</a:t>
            </a:r>
            <a:r>
              <a:rPr lang="en-US" dirty="0"/>
              <a:t>types of </a:t>
            </a:r>
            <a:r>
              <a:rPr lang="en-US" dirty="0" smtClean="0"/>
              <a:t>comments:  block comments and line comments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block comment is written between the characters  /* and */. The comment may span several lines.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/*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*  Converts distance in miles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*          to kilometers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*/</a:t>
            </a:r>
          </a:p>
          <a:p>
            <a:r>
              <a:rPr lang="en-US" dirty="0" smtClean="0"/>
              <a:t>A line comment starts with // and ends at the end of the line.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  // Get the distance in miles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Documentation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8534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/*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*  Converts distance in miles to kilometers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double miles;   // input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	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kms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     // output  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// Get the distance in miles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. . 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7086600" y="2438400"/>
            <a:ext cx="1752600" cy="990600"/>
          </a:xfrm>
          <a:prstGeom prst="borderCallout1">
            <a:avLst>
              <a:gd name="adj1" fmla="val 48299"/>
              <a:gd name="adj2" fmla="val -1001"/>
              <a:gd name="adj3" fmla="val -23739"/>
              <a:gd name="adj4" fmla="val -7612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Program comments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6019800" y="2933700"/>
            <a:ext cx="1066800" cy="4191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>
            <a:off x="6019800" y="2933700"/>
            <a:ext cx="1066800" cy="7239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</p:cNvCxnSpPr>
          <p:nvPr/>
        </p:nvCxnSpPr>
        <p:spPr>
          <a:xfrm flipH="1">
            <a:off x="6477000" y="2933700"/>
            <a:ext cx="609600" cy="1562100"/>
          </a:xfrm>
          <a:prstGeom prst="line">
            <a:avLst/>
          </a:prstGeom>
          <a:ln w="25400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compiler ignores comments.</a:t>
            </a:r>
          </a:p>
          <a:p>
            <a:endParaRPr lang="en-US" dirty="0" smtClean="0"/>
          </a:p>
          <a:p>
            <a:r>
              <a:rPr lang="en-US" dirty="0" smtClean="0"/>
              <a:t>Comments are good for documentation because they help others read and understand your 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is a problem-solving activity.</a:t>
            </a:r>
          </a:p>
          <a:p>
            <a:endParaRPr lang="en-US" dirty="0" smtClean="0"/>
          </a:p>
          <a:p>
            <a:r>
              <a:rPr lang="en-US" dirty="0" smtClean="0"/>
              <a:t>For programming, we use a software development method that has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(code) the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</a:p>
          <a:p>
            <a:pPr>
              <a:buNone/>
            </a:pPr>
            <a:r>
              <a:rPr lang="en-US" dirty="0" smtClean="0"/>
              <a:t>	A surveyor wants to study some maps that give distances in kilometers and some that use miles. The kilometers measurement is preferred. Write a program that performs the necessary conversion.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820</TotalTime>
  <Words>1155</Words>
  <Application>Microsoft Office PowerPoint</Application>
  <PresentationFormat>On-screen Show (4:3)</PresentationFormat>
  <Paragraphs>318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Topic 4</vt:lpstr>
      <vt:lpstr>Program Style</vt:lpstr>
      <vt:lpstr>Program Style</vt:lpstr>
      <vt:lpstr>Program Documentation</vt:lpstr>
      <vt:lpstr>Program Documentation</vt:lpstr>
      <vt:lpstr>Program Documentation</vt:lpstr>
      <vt:lpstr>Program Documentation</vt:lpstr>
      <vt:lpstr>Software Development Method</vt:lpstr>
      <vt:lpstr>Case Study 1</vt:lpstr>
      <vt:lpstr>Understand the Problem</vt:lpstr>
      <vt:lpstr>Understand the Problem</vt:lpstr>
      <vt:lpstr>Design the Solution</vt:lpstr>
      <vt:lpstr>Design the Solution</vt:lpstr>
      <vt:lpstr>Design the Solution</vt:lpstr>
      <vt:lpstr>Design the Solution</vt:lpstr>
      <vt:lpstr>Design the Solution</vt:lpstr>
      <vt:lpstr>Write the Program</vt:lpstr>
      <vt:lpstr>Write the Program</vt:lpstr>
      <vt:lpstr>Test the Program</vt:lpstr>
      <vt:lpstr>Case Study 2</vt:lpstr>
      <vt:lpstr>Case Study 2</vt:lpstr>
      <vt:lpstr>Case Study 2</vt:lpstr>
      <vt:lpstr>Case Study 2</vt:lpstr>
      <vt:lpstr>Case Study 2</vt:lpstr>
      <vt:lpstr>Case Study 2</vt:lpstr>
      <vt:lpstr>Case Study 2</vt:lpstr>
      <vt:lpstr>Case Study 2</vt:lpstr>
      <vt:lpstr>Case Study 2</vt:lpstr>
      <vt:lpstr>Types of Programming Errors</vt:lpstr>
      <vt:lpstr>Syntax Errors</vt:lpstr>
      <vt:lpstr>Syntax Errors</vt:lpstr>
      <vt:lpstr>Run-Time Errors</vt:lpstr>
      <vt:lpstr>Logic Errors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91</cp:revision>
  <dcterms:created xsi:type="dcterms:W3CDTF">2006-08-16T00:00:00Z</dcterms:created>
  <dcterms:modified xsi:type="dcterms:W3CDTF">2017-05-29T08:36:56Z</dcterms:modified>
</cp:coreProperties>
</file>