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1"/>
  </p:notesMasterIdLst>
  <p:sldIdLst>
    <p:sldId id="256" r:id="rId2"/>
    <p:sldId id="279" r:id="rId3"/>
    <p:sldId id="281" r:id="rId4"/>
    <p:sldId id="280" r:id="rId5"/>
    <p:sldId id="283" r:id="rId6"/>
    <p:sldId id="284" r:id="rId7"/>
    <p:sldId id="285" r:id="rId8"/>
    <p:sldId id="286" r:id="rId9"/>
    <p:sldId id="287" r:id="rId10"/>
    <p:sldId id="288" r:id="rId11"/>
    <p:sldId id="338" r:id="rId12"/>
    <p:sldId id="354" r:id="rId13"/>
    <p:sldId id="289" r:id="rId14"/>
    <p:sldId id="290" r:id="rId15"/>
    <p:sldId id="291" r:id="rId16"/>
    <p:sldId id="351" r:id="rId17"/>
    <p:sldId id="352" r:id="rId18"/>
    <p:sldId id="353" r:id="rId19"/>
    <p:sldId id="35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CC33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737" autoAdjust="0"/>
  </p:normalViewPr>
  <p:slideViewPr>
    <p:cSldViewPr>
      <p:cViewPr varScale="1">
        <p:scale>
          <a:sx n="66" d="100"/>
          <a:sy n="66" d="100"/>
        </p:scale>
        <p:origin x="-14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1C973-F2B6-4245-A447-EFD0E09C1081}" type="datetimeFigureOut">
              <a:rPr lang="en-GB" smtClean="0"/>
              <a:t>15/06/2017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7819D-A100-4E1C-A501-A2AA8BF20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552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BD96A3D-4C5B-4F6F-B36D-1717C95A70F2}" type="datetime1">
              <a:rPr lang="en-US" smtClean="0"/>
              <a:t>6/15/2017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01BF-758A-4249-AA5D-B52B35706D33}" type="datetime1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1391-017A-457A-8789-75BDEE3E1C0C}" type="datetime1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21C0-0916-4304-AB09-39AD9DB734CD}" type="datetime1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A525C84-0FCF-4B34-8321-2FF51F73B0B9}" type="datetime1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798E-38F8-40BD-A9B1-28AE2E302B1E}" type="datetime1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E489-00C1-42E1-8863-914BB701198C}" type="datetime1">
              <a:rPr lang="en-US" smtClean="0"/>
              <a:t>6/15/2017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9B90-E554-4BEC-B935-C373E1A3419D}" type="datetime1">
              <a:rPr lang="en-US" smtClean="0"/>
              <a:t>6/15/2017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7102-FF28-4DCF-AD77-9C44E5193B94}" type="datetime1">
              <a:rPr lang="en-US" smtClean="0"/>
              <a:t>6/15/2017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53C6-42DC-48B3-82AC-FAC622348979}" type="datetime1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27FC-DC0A-493C-A27D-ECCB7719515D}" type="datetime1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9730A5F-B438-4FFE-94E8-7D7019EC885A}" type="datetime1">
              <a:rPr lang="en-US" smtClean="0"/>
              <a:t>6/15/2017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Topic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400" dirty="0" smtClean="0"/>
              <a:t>C++ Library Functions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Program – version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143000"/>
            <a:ext cx="830580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iostream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cmath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r>
              <a:rPr lang="en-MY" sz="2000" dirty="0" smtClean="0">
                <a:solidFill>
                  <a:schemeClr val="tx1"/>
                </a:solidFill>
                <a:latin typeface="Consolas" pitchFamily="49" charset="0"/>
              </a:rPr>
              <a:t>using namespace std;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double num,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sqrt_num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"Enter a number: ";</a:t>
            </a:r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&gt;&gt; num;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sqrt_num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sqrt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(num)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MY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MY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MY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"Square root of " &lt;&lt; num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     &lt;&lt; " is " &lt;&lt;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sqrt_num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return 0;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Program – version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219200"/>
            <a:ext cx="8305800" cy="5105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iostream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cmath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endParaRPr lang="en-MY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MY" sz="2000" dirty="0" smtClean="0">
                <a:solidFill>
                  <a:schemeClr val="tx1"/>
                </a:solidFill>
                <a:latin typeface="Consolas" pitchFamily="49" charset="0"/>
              </a:rPr>
              <a:t>using namespace std;</a:t>
            </a:r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double num;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"Enter a number: ";</a:t>
            </a:r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&gt;&gt; num;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MY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MY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MY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"Square root of " &lt;&lt; num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     &lt;&lt; " is " &lt;&lt; 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</a:rPr>
              <a:t>sqrt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(num)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return 0;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Call, Parameters</a:t>
            </a:r>
            <a:r>
              <a:rPr lang="en-US" dirty="0" smtClean="0">
                <a:solidFill>
                  <a:schemeClr val="tx1"/>
                </a:solidFill>
              </a:rPr>
              <a:t>, and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191000"/>
          </a:xfrm>
        </p:spPr>
        <p:txBody>
          <a:bodyPr>
            <a:normAutofit/>
          </a:bodyPr>
          <a:lstStyle/>
          <a:p>
            <a:r>
              <a:rPr lang="en-US" dirty="0" smtClean="0"/>
              <a:t>Suppose num is 25.0. The statement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is evaluated as follows: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Function </a:t>
            </a:r>
            <a:r>
              <a:rPr lang="en-US" i="1" dirty="0" err="1" smtClean="0"/>
              <a:t>sqrt</a:t>
            </a:r>
            <a:r>
              <a:rPr lang="en-US" dirty="0" smtClean="0"/>
              <a:t> computes the square root of 25.0 giving 5.0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The result 5.0 is displayed together with the value of num.</a:t>
            </a:r>
          </a:p>
          <a:p>
            <a:pPr marL="514350" indent="-514350">
              <a:buClrTx/>
              <a:buSzPct val="100000"/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200" y="1905000"/>
            <a:ext cx="8001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0" rIns="45720" rtlCol="0" anchor="t" anchorCtr="0"/>
          <a:lstStyle/>
          <a:p>
            <a:r>
              <a:rPr lang="en-MY" sz="28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MY" sz="28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800" dirty="0" smtClean="0">
                <a:solidFill>
                  <a:schemeClr val="tx1"/>
                </a:solidFill>
                <a:latin typeface="Consolas" pitchFamily="49" charset="0"/>
              </a:rPr>
              <a:t>"Square root of " &lt;&lt; num</a:t>
            </a:r>
          </a:p>
          <a:p>
            <a:r>
              <a:rPr lang="en-GB" sz="2800" dirty="0" smtClean="0">
                <a:solidFill>
                  <a:schemeClr val="tx1"/>
                </a:solidFill>
                <a:latin typeface="Consolas" pitchFamily="49" charset="0"/>
              </a:rPr>
              <a:t>     &lt;&lt; " is " &lt;&lt; </a:t>
            </a:r>
            <a:r>
              <a:rPr lang="en-GB" sz="2800" b="1" dirty="0" err="1" smtClean="0">
                <a:solidFill>
                  <a:schemeClr val="tx1"/>
                </a:solidFill>
                <a:latin typeface="Consolas" pitchFamily="49" charset="0"/>
              </a:rPr>
              <a:t>sqrt</a:t>
            </a:r>
            <a:r>
              <a:rPr lang="en-GB" sz="2800" b="1" dirty="0" smtClean="0">
                <a:solidFill>
                  <a:schemeClr val="tx1"/>
                </a:solidFill>
                <a:latin typeface="Consolas" pitchFamily="49" charset="0"/>
              </a:rPr>
              <a:t>(num)</a:t>
            </a:r>
            <a:r>
              <a:rPr lang="en-GB" sz="28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800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GB" sz="28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endParaRPr lang="en-US" sz="28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5638800"/>
            <a:ext cx="6400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Square root of 25 is 5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5600" y="5029200"/>
            <a:ext cx="27432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Computer Screen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1371600" y="5486400"/>
            <a:ext cx="6781800" cy="9906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Math Library Functions – </a:t>
            </a:r>
            <a:r>
              <a:rPr lang="en-US" dirty="0" err="1" smtClean="0"/>
              <a:t>cmath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b="1" dirty="0" smtClean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1371600"/>
          <a:ext cx="8763000" cy="475488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524000"/>
                <a:gridCol w="4191000"/>
                <a:gridCol w="1828800"/>
                <a:gridCol w="121920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Function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Purpose: Example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Parameter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abs(x)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Returns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the absolute value of its type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argument:</a:t>
                      </a:r>
                    </a:p>
                    <a:p>
                      <a:pPr algn="l"/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If x is -5, abs(x) is 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fabs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(x)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Returns the absolute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value of its type double argument:</a:t>
                      </a:r>
                    </a:p>
                    <a:p>
                      <a:pPr algn="l"/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If x is -8.432,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fabs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(x) is 8.432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pow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(x, y)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Returns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aseline="30000" dirty="0" err="1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. If x is negative, y must be an integral:</a:t>
                      </a:r>
                    </a:p>
                    <a:p>
                      <a:pPr algn="l"/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If x is 0.16 and y is 0.5,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pow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) is 0.4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double, double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Math Library Functions – </a:t>
            </a:r>
            <a:r>
              <a:rPr lang="en-US" dirty="0" err="1" smtClean="0"/>
              <a:t>cmath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b="1" dirty="0" smtClean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1371600"/>
          <a:ext cx="8763000" cy="438912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524000"/>
                <a:gridCol w="4267200"/>
                <a:gridCol w="1752600"/>
                <a:gridCol w="121920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Function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Purpose: Example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Parameter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ceil(x)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Returns the smallest integral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value that is not less than x:</a:t>
                      </a:r>
                    </a:p>
                    <a:p>
                      <a:pPr algn="l"/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If x is 45.23, ceil(x) is 46.0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floor(x)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Returns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the largest integral value that is not greater than x:</a:t>
                      </a:r>
                    </a:p>
                    <a:p>
                      <a:pPr algn="l"/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If x is 45.23, floor(x) is 45.0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sqrt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(x)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Returns the non-negative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square root of x for x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Calibri"/>
                        </a:rPr>
                        <a:t>≥0.0:</a:t>
                      </a:r>
                    </a:p>
                    <a:p>
                      <a:pPr algn="l"/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Calibri"/>
                        </a:rPr>
                        <a:t>If x is 2.25,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Calibri"/>
                        </a:rPr>
                        <a:t>sqrt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Calibri"/>
                        </a:rPr>
                        <a:t>(x) is 1.5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Math Library Functions – </a:t>
            </a:r>
            <a:r>
              <a:rPr lang="en-US" dirty="0" err="1" smtClean="0"/>
              <a:t>cmath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b="1" dirty="0" smtClean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1371600"/>
          <a:ext cx="8763000" cy="448056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524000"/>
                <a:gridCol w="4267200"/>
                <a:gridCol w="1752600"/>
                <a:gridCol w="121920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Function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Purpose: Example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Parameter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sin(x)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Returns the sine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of angle x:</a:t>
                      </a:r>
                    </a:p>
                    <a:p>
                      <a:pPr algn="l"/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If x is 1.5708, sin(x) is 1.0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</a:p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(radians)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cos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(x)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Returns the cosine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of angle x:</a:t>
                      </a:r>
                    </a:p>
                    <a:p>
                      <a:pPr algn="l"/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If x is 0.0,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cos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(x) is 1.0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</a:p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(radians)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tan(x)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Returns the tangent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of angle x:</a:t>
                      </a:r>
                    </a:p>
                    <a:p>
                      <a:pPr algn="l"/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If x is 0.0, tan(x) is 0.0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</a:p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(radians)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log10(x)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Returns the base-10 logarithm of x for x&gt;0.0:</a:t>
                      </a:r>
                    </a:p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x is 100.0, log10(x) is 2.0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General Library Functions – </a:t>
            </a:r>
            <a:r>
              <a:rPr lang="en-US" dirty="0" err="1" smtClean="0"/>
              <a:t>cstdlib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b="1" dirty="0" smtClean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1371600"/>
          <a:ext cx="8763000" cy="393192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524000"/>
                <a:gridCol w="4267200"/>
                <a:gridCol w="1752600"/>
                <a:gridCol w="121920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Function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Purpose: Example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Parameter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rand()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Returns a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random integer between 0 and RAND_MAX which is typically 32,767.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  <a:p>
                      <a:pPr algn="l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srand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(x)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Creates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the first seed for a random number series. The seed is the value used by the random number generator to calculate the next number in the series.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143000"/>
            <a:ext cx="8305800" cy="533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iostream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cstdlib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r>
              <a:rPr lang="en-MY" sz="20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MY" sz="2000" dirty="0" err="1" smtClean="0">
                <a:solidFill>
                  <a:schemeClr val="tx1"/>
                </a:solidFill>
                <a:latin typeface="Consolas" pitchFamily="49" charset="0"/>
              </a:rPr>
              <a:t>ctime</a:t>
            </a:r>
            <a:r>
              <a:rPr lang="en-MY" sz="20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endParaRPr lang="en-MY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MY" sz="2000" dirty="0" smtClean="0">
                <a:solidFill>
                  <a:schemeClr val="tx1"/>
                </a:solidFill>
                <a:latin typeface="Consolas" pitchFamily="49" charset="0"/>
              </a:rPr>
              <a:t>using namespace std;</a:t>
            </a:r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srand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(time(NULL)); // current time is the seed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"Number generated: " &lt;&lt; rand() &lt;&lt;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"Next number generated: " &lt;&lt; rand() &lt;&lt;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return 0;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Program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817485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number in a determined range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typical way to generate trivial pseudo-random numbers in a determined range using rand is to use the modulo of the returned value by the range span and add the initial value of the range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Formula:</a:t>
            </a:r>
          </a:p>
          <a:p>
            <a:pPr lvl="1"/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number_generated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rand() % range + base;</a:t>
            </a:r>
          </a:p>
          <a:p>
            <a:pPr lvl="1"/>
            <a:r>
              <a:rPr lang="en-US" dirty="0" smtClean="0"/>
              <a:t>where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range = max – min + 1;</a:t>
            </a:r>
          </a:p>
          <a:p>
            <a:pPr marL="274320" lvl="1" indent="0">
              <a:buNone/>
            </a:pPr>
            <a:r>
              <a:rPr lang="en-US" dirty="0" smtClean="0"/>
              <a:t>            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 = min;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987716"/>
              </p:ext>
            </p:extLst>
          </p:nvPr>
        </p:nvGraphicFramePr>
        <p:xfrm>
          <a:off x="914400" y="2971801"/>
          <a:ext cx="7315200" cy="990600"/>
        </p:xfrm>
        <a:graphic>
          <a:graphicData uri="http://schemas.openxmlformats.org/drawingml/2006/table">
            <a:tbl>
              <a:tblPr/>
              <a:tblGrid>
                <a:gridCol w="7315200"/>
              </a:tblGrid>
              <a:tr h="990600"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n1 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= rand() % 100; </a:t>
                      </a: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            </a:t>
                      </a:r>
                      <a:r>
                        <a:rPr lang="en-US" b="0" i="0" dirty="0" smtClean="0">
                          <a:solidFill>
                            <a:srgbClr val="007000"/>
                          </a:solidFill>
                          <a:effectLst/>
                          <a:latin typeface="verdana"/>
                        </a:rPr>
                        <a:t>// n1 </a:t>
                      </a:r>
                      <a:r>
                        <a:rPr lang="en-US" b="0" i="0" dirty="0">
                          <a:solidFill>
                            <a:srgbClr val="007000"/>
                          </a:solidFill>
                          <a:effectLst/>
                          <a:latin typeface="verdana"/>
                        </a:rPr>
                        <a:t>in the range 0 to </a:t>
                      </a:r>
                      <a:r>
                        <a:rPr lang="en-US" b="0" i="0" dirty="0" smtClean="0">
                          <a:solidFill>
                            <a:srgbClr val="007000"/>
                          </a:solidFill>
                          <a:effectLst/>
                          <a:latin typeface="verdana"/>
                        </a:rPr>
                        <a:t>99</a:t>
                      </a:r>
                    </a:p>
                    <a:p>
                      <a:pPr algn="l" fontAlgn="t"/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n2 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= rand() % 100 + 1; </a:t>
                      </a: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     </a:t>
                      </a:r>
                      <a:r>
                        <a:rPr lang="en-US" b="0" i="0" baseline="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US" b="0" i="0" dirty="0" smtClean="0">
                          <a:solidFill>
                            <a:srgbClr val="007000"/>
                          </a:solidFill>
                          <a:effectLst/>
                          <a:latin typeface="verdana"/>
                        </a:rPr>
                        <a:t>// n2 </a:t>
                      </a:r>
                      <a:r>
                        <a:rPr lang="en-US" b="0" i="0" dirty="0">
                          <a:solidFill>
                            <a:srgbClr val="007000"/>
                          </a:solidFill>
                          <a:effectLst/>
                          <a:latin typeface="verdana"/>
                        </a:rPr>
                        <a:t>in the range 1 to </a:t>
                      </a:r>
                      <a:r>
                        <a:rPr lang="en-US" b="0" i="0" dirty="0" smtClean="0">
                          <a:solidFill>
                            <a:srgbClr val="007000"/>
                          </a:solidFill>
                          <a:effectLst/>
                          <a:latin typeface="verdana"/>
                        </a:rPr>
                        <a:t>100</a:t>
                      </a:r>
                    </a:p>
                    <a:p>
                      <a:pPr algn="l" fontAlgn="t"/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n3 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= rand() % </a:t>
                      </a: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37 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+ </a:t>
                      </a: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1980;    </a:t>
                      </a:r>
                      <a:r>
                        <a:rPr lang="en-US" b="0" i="0" dirty="0" smtClean="0">
                          <a:solidFill>
                            <a:srgbClr val="007000"/>
                          </a:solidFill>
                          <a:effectLst/>
                          <a:latin typeface="verdana"/>
                        </a:rPr>
                        <a:t>// n3 </a:t>
                      </a:r>
                      <a:r>
                        <a:rPr lang="en-US" b="0" i="0" dirty="0">
                          <a:solidFill>
                            <a:srgbClr val="007000"/>
                          </a:solidFill>
                          <a:effectLst/>
                          <a:latin typeface="verdana"/>
                        </a:rPr>
                        <a:t>in the range </a:t>
                      </a:r>
                      <a:r>
                        <a:rPr lang="en-US" b="0" i="0" dirty="0" smtClean="0">
                          <a:solidFill>
                            <a:srgbClr val="007000"/>
                          </a:solidFill>
                          <a:effectLst/>
                          <a:latin typeface="verdana"/>
                        </a:rPr>
                        <a:t>1980-2016 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>
                    <a:lnL w="9525" cap="flat" cmpd="sng" algn="ctr">
                      <a:solidFill>
                        <a:srgbClr val="C0C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44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Code reuse is using program fragments that have already been written and tested.</a:t>
            </a:r>
          </a:p>
          <a:p>
            <a:endParaRPr lang="en-US" dirty="0" smtClean="0"/>
          </a:p>
          <a:p>
            <a:r>
              <a:rPr lang="en-US" dirty="0" smtClean="0"/>
              <a:t>C++ promotes code reuse by providing many </a:t>
            </a:r>
            <a:r>
              <a:rPr lang="en-US" i="1" dirty="0" smtClean="0"/>
              <a:t>predefined</a:t>
            </a:r>
            <a:r>
              <a:rPr lang="en-US" dirty="0" smtClean="0"/>
              <a:t> functions i.e. functions that are already written.</a:t>
            </a:r>
          </a:p>
          <a:p>
            <a:r>
              <a:rPr lang="en-US" dirty="0" smtClean="0"/>
              <a:t>These functions form part of the C++ standard library.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Call and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When we want a function to perform some task in our program, we write a statement to </a:t>
            </a:r>
            <a:r>
              <a:rPr lang="en-US" i="1" dirty="0" smtClean="0"/>
              <a:t>call the function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function call </a:t>
            </a:r>
            <a:r>
              <a:rPr lang="en-US" dirty="0" smtClean="0"/>
              <a:t>activates a function.</a:t>
            </a:r>
          </a:p>
          <a:p>
            <a:r>
              <a:rPr lang="en-US" dirty="0" smtClean="0"/>
              <a:t>It consists of two parts: </a:t>
            </a:r>
            <a:r>
              <a:rPr lang="en-US" b="1" dirty="0" smtClean="0"/>
              <a:t>the function name</a:t>
            </a:r>
            <a:r>
              <a:rPr lang="en-US" dirty="0" smtClean="0"/>
              <a:t> and a </a:t>
            </a:r>
            <a:r>
              <a:rPr lang="en-US" b="1" dirty="0" smtClean="0"/>
              <a:t>list of parameters </a:t>
            </a:r>
            <a:r>
              <a:rPr lang="en-US" dirty="0" smtClean="0"/>
              <a:t>enclosed in parentheses.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parameters</a:t>
            </a:r>
            <a:r>
              <a:rPr lang="en-US" dirty="0" smtClean="0"/>
              <a:t> represent the information to pass to the function so that it can perform its task.</a:t>
            </a:r>
          </a:p>
          <a:p>
            <a:r>
              <a:rPr lang="en-US" i="1" dirty="0" smtClean="0"/>
              <a:t>Note: some authors use the name argument instead of parameter.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Call, Parameters, </a:t>
            </a:r>
            <a:r>
              <a:rPr lang="en-US" dirty="0" smtClean="0">
                <a:solidFill>
                  <a:schemeClr val="tx1"/>
                </a:solidFill>
              </a:rPr>
              <a:t>and Result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C++ also provides many functions that perform mathematical computations and return results. </a:t>
            </a:r>
            <a:endParaRPr lang="en-US" dirty="0" smtClean="0"/>
          </a:p>
          <a:p>
            <a:endParaRPr lang="en-GB" dirty="0" smtClean="0"/>
          </a:p>
          <a:p>
            <a:r>
              <a:rPr lang="en-GB" dirty="0" smtClean="0"/>
              <a:t>For example, C++’s standard math library defines a function named </a:t>
            </a:r>
            <a:r>
              <a:rPr lang="en-GB" i="1" dirty="0" err="1" smtClean="0"/>
              <a:t>sqrt</a:t>
            </a:r>
            <a:r>
              <a:rPr lang="en-GB" dirty="0" smtClean="0"/>
              <a:t> that performs the square root computation.</a:t>
            </a:r>
          </a:p>
          <a:p>
            <a:endParaRPr lang="en-GB" dirty="0" smtClean="0"/>
          </a:p>
          <a:p>
            <a:r>
              <a:rPr lang="en-GB" dirty="0" smtClean="0"/>
              <a:t>To use any functions from the standard math library in our program, we must insert a </a:t>
            </a:r>
            <a:r>
              <a:rPr lang="en-GB" dirty="0" err="1" smtClean="0"/>
              <a:t>preprocessor</a:t>
            </a:r>
            <a:r>
              <a:rPr lang="en-GB" dirty="0" smtClean="0"/>
              <a:t> directive as follows:</a:t>
            </a:r>
          </a:p>
          <a:p>
            <a:pPr>
              <a:buNone/>
            </a:pPr>
            <a:r>
              <a:rPr lang="en-GB" dirty="0" smtClean="0"/>
              <a:t>		</a:t>
            </a:r>
            <a:r>
              <a:rPr lang="en-GB" dirty="0" smtClean="0">
                <a:latin typeface="Consolas" pitchFamily="49" charset="0"/>
              </a:rPr>
              <a:t>#include &lt;</a:t>
            </a:r>
            <a:r>
              <a:rPr lang="en-GB" dirty="0" err="1" smtClean="0">
                <a:latin typeface="Consolas" pitchFamily="49" charset="0"/>
              </a:rPr>
              <a:t>cmath</a:t>
            </a:r>
            <a:r>
              <a:rPr lang="en-GB" dirty="0" smtClean="0">
                <a:latin typeface="Consolas" pitchFamily="49" charset="0"/>
              </a:rPr>
              <a:t>&gt;	</a:t>
            </a:r>
            <a:r>
              <a:rPr lang="en-GB" dirty="0" smtClean="0"/>
              <a:t>	</a:t>
            </a:r>
            <a:endParaRPr lang="en-GB" dirty="0"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We can call the function </a:t>
            </a:r>
            <a:r>
              <a:rPr lang="en-GB" dirty="0" err="1" smtClean="0"/>
              <a:t>sqrt</a:t>
            </a:r>
            <a:r>
              <a:rPr lang="en-GB" dirty="0" smtClean="0"/>
              <a:t> in an assignment statement: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function call activates the function </a:t>
            </a:r>
            <a:r>
              <a:rPr lang="en-US" i="1" dirty="0" err="1" smtClean="0"/>
              <a:t>sqrt</a:t>
            </a:r>
            <a:r>
              <a:rPr lang="en-US" dirty="0" smtClean="0"/>
              <a:t>, passing the parameter x to the function </a:t>
            </a:r>
            <a:r>
              <a:rPr lang="en-US" dirty="0" smtClean="0">
                <a:solidFill>
                  <a:srgbClr val="FF0000"/>
                </a:solidFill>
              </a:rPr>
              <a:t>and returns the result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Call, Parameters</a:t>
            </a:r>
            <a:r>
              <a:rPr lang="en-US" dirty="0" smtClean="0">
                <a:solidFill>
                  <a:schemeClr val="tx1"/>
                </a:solidFill>
              </a:rPr>
              <a:t>, and Result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4600" y="3048000"/>
            <a:ext cx="32004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0" rIns="45720"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y =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sqrt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(x);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4953000" y="4419600"/>
            <a:ext cx="1905000" cy="533400"/>
          </a:xfrm>
          <a:prstGeom prst="borderCallout1">
            <a:avLst>
              <a:gd name="adj1" fmla="val -1658"/>
              <a:gd name="adj2" fmla="val 49938"/>
              <a:gd name="adj3" fmla="val -144812"/>
              <a:gd name="adj4" fmla="val -3655"/>
            </a:avLst>
          </a:prstGeom>
          <a:solidFill>
            <a:schemeClr val="bg1">
              <a:lumMod val="95000"/>
            </a:schemeClr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parameter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2133600" y="4419600"/>
            <a:ext cx="2438400" cy="533400"/>
          </a:xfrm>
          <a:prstGeom prst="borderCallout1">
            <a:avLst>
              <a:gd name="adj1" fmla="val -9822"/>
              <a:gd name="adj2" fmla="val 51943"/>
              <a:gd name="adj3" fmla="val -132923"/>
              <a:gd name="adj4" fmla="val 80287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function name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600" y="1676400"/>
            <a:ext cx="1828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function call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657600" y="2895600"/>
            <a:ext cx="1600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3505994" y="3047206"/>
            <a:ext cx="304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5104606" y="3047206"/>
            <a:ext cx="304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2"/>
          </p:cNvCxnSpPr>
          <p:nvPr/>
        </p:nvCxnSpPr>
        <p:spPr>
          <a:xfrm>
            <a:off x="4572000" y="2286000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Call, Parameters</a:t>
            </a:r>
            <a:r>
              <a:rPr lang="en-US" dirty="0" smtClean="0">
                <a:solidFill>
                  <a:schemeClr val="tx1"/>
                </a:solidFill>
              </a:rPr>
              <a:t>, and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function can be thought of as a “black box” that receives </a:t>
            </a:r>
            <a:r>
              <a:rPr lang="en-US" i="1" dirty="0" smtClean="0"/>
              <a:t>one or more </a:t>
            </a:r>
            <a:r>
              <a:rPr lang="en-US" dirty="0" smtClean="0"/>
              <a:t>input values and returns a </a:t>
            </a:r>
            <a:r>
              <a:rPr lang="en-US" i="1" dirty="0" smtClean="0"/>
              <a:t>single</a:t>
            </a:r>
            <a:r>
              <a:rPr lang="en-US" dirty="0" smtClean="0"/>
              <a:t> output value.</a:t>
            </a:r>
          </a:p>
          <a:p>
            <a:r>
              <a:rPr lang="en-US" dirty="0" smtClean="0"/>
              <a:t>Example: function </a:t>
            </a:r>
            <a:r>
              <a:rPr lang="en-US" i="1" dirty="0" err="1" smtClean="0"/>
              <a:t>sqrt</a:t>
            </a:r>
            <a:endParaRPr lang="en-US" i="1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33400" y="3581400"/>
            <a:ext cx="1752600" cy="198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400" i="1" dirty="0" smtClean="0">
                <a:solidFill>
                  <a:schemeClr val="tx1"/>
                </a:solidFill>
              </a:rPr>
              <a:t>number parameter </a:t>
            </a:r>
            <a:r>
              <a:rPr lang="en-GB" sz="2400" dirty="0" smtClean="0">
                <a:solidFill>
                  <a:schemeClr val="tx1"/>
                </a:solidFill>
              </a:rPr>
              <a:t>passed as input  to function 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24200" y="3352800"/>
            <a:ext cx="2209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function </a:t>
            </a:r>
            <a:r>
              <a:rPr lang="en-GB" sz="2400" dirty="0" err="1" smtClean="0">
                <a:solidFill>
                  <a:schemeClr val="tx1"/>
                </a:solidFill>
              </a:rPr>
              <a:t>sqrt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76600" y="3886200"/>
            <a:ext cx="1981200" cy="1371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square root computation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0" y="3657600"/>
            <a:ext cx="198120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smtClean="0">
                <a:solidFill>
                  <a:schemeClr val="tx1"/>
                </a:solidFill>
              </a:rPr>
              <a:t>square root of </a:t>
            </a:r>
            <a:r>
              <a:rPr lang="en-GB" sz="2400" i="1" dirty="0" smtClean="0">
                <a:solidFill>
                  <a:schemeClr val="tx1"/>
                </a:solidFill>
              </a:rPr>
              <a:t>number parameter </a:t>
            </a:r>
            <a:r>
              <a:rPr lang="en-GB" sz="2400" dirty="0" smtClean="0">
                <a:solidFill>
                  <a:schemeClr val="tx1"/>
                </a:solidFill>
              </a:rPr>
              <a:t>returned as result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>
            <a:off x="2286000" y="4572000"/>
            <a:ext cx="990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>
            <a:off x="5257800" y="4572000"/>
            <a:ext cx="838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Call, Parameters</a:t>
            </a:r>
            <a:r>
              <a:rPr lang="en-US" dirty="0" smtClean="0">
                <a:solidFill>
                  <a:schemeClr val="tx1"/>
                </a:solidFill>
              </a:rPr>
              <a:t>, and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assignment statement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is evaluated as follows: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Suppose x is 16.0, so function </a:t>
            </a:r>
            <a:r>
              <a:rPr lang="en-US" i="1" dirty="0" err="1" smtClean="0"/>
              <a:t>sqrt</a:t>
            </a:r>
            <a:r>
              <a:rPr lang="en-US" dirty="0" smtClean="0"/>
              <a:t> computes the square root of 16.0 giving 4.0.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The function result 4.0 is assigned to variable y.</a:t>
            </a:r>
          </a:p>
          <a:p>
            <a:pPr marL="514350" indent="-514350">
              <a:buClrTx/>
              <a:buSzPct val="100000"/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514600" y="1752600"/>
            <a:ext cx="32004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0" rIns="45720"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y =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sqrt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(x);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Call, Parameters</a:t>
            </a:r>
            <a:r>
              <a:rPr lang="en-US" dirty="0" smtClean="0">
                <a:solidFill>
                  <a:schemeClr val="tx1"/>
                </a:solidFill>
              </a:rPr>
              <a:t>, and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assignment statement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is evaluated as follows: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Function </a:t>
            </a:r>
            <a:r>
              <a:rPr lang="en-US" i="1" dirty="0" err="1" smtClean="0"/>
              <a:t>sqrt</a:t>
            </a:r>
            <a:r>
              <a:rPr lang="en-US" dirty="0" smtClean="0"/>
              <a:t> computes the square root of 9.0 giving 3.0.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The values 5.7 and 3.0 are added together giving 8.7.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The result 8.7 is assigned to variable z.</a:t>
            </a:r>
          </a:p>
          <a:p>
            <a:pPr marL="514350" indent="-514350">
              <a:buClrTx/>
              <a:buSzPct val="100000"/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514600" y="1752600"/>
            <a:ext cx="48006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0" rIns="45720"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z = 5.7 +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sqrt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(9.0);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Call, Parameters</a:t>
            </a:r>
            <a:r>
              <a:rPr lang="en-US" dirty="0" smtClean="0">
                <a:solidFill>
                  <a:schemeClr val="tx1"/>
                </a:solidFill>
              </a:rPr>
              <a:t>, and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Suppose a is 10.0 and b is 15.0. The assignment statement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is evaluated as follows: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The values of a and b (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10.0 and 15.0</a:t>
            </a:r>
            <a:r>
              <a:rPr lang="en-US" dirty="0" smtClean="0"/>
              <a:t>) are added together giving 25.0.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Function </a:t>
            </a:r>
            <a:r>
              <a:rPr lang="en-US" i="1" dirty="0" err="1" smtClean="0"/>
              <a:t>sqrt</a:t>
            </a:r>
            <a:r>
              <a:rPr lang="en-US" dirty="0" smtClean="0"/>
              <a:t> computes the square root of 25.0 giving 5.0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The result 5.0 is assigned to variable </a:t>
            </a:r>
            <a:r>
              <a:rPr lang="en-US" dirty="0" err="1" smtClean="0"/>
              <a:t>sum_sqrt</a:t>
            </a:r>
            <a:r>
              <a:rPr lang="en-US" dirty="0" smtClean="0"/>
              <a:t>.</a:t>
            </a:r>
          </a:p>
          <a:p>
            <a:pPr marL="514350" indent="-514350">
              <a:buClrTx/>
              <a:buSzPct val="100000"/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295400" y="1905000"/>
            <a:ext cx="67056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0" rIns="45720"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sum_sqrt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sqrt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( a + b);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1355</TotalTime>
  <Words>920</Words>
  <Application>Microsoft Office PowerPoint</Application>
  <PresentationFormat>On-screen Show (4:3)</PresentationFormat>
  <Paragraphs>259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Origin</vt:lpstr>
      <vt:lpstr>Topic 5</vt:lpstr>
      <vt:lpstr>Functions</vt:lpstr>
      <vt:lpstr>Function Call and Parameters</vt:lpstr>
      <vt:lpstr>Function Call, Parameters, and Result</vt:lpstr>
      <vt:lpstr>Function Call, Parameters, and Result</vt:lpstr>
      <vt:lpstr>Function Call, Parameters, and Result</vt:lpstr>
      <vt:lpstr>Function Call, Parameters, and Result</vt:lpstr>
      <vt:lpstr>Function Call, Parameters, and Result</vt:lpstr>
      <vt:lpstr>Function Call, Parameters, and Result</vt:lpstr>
      <vt:lpstr>Complete Program – version 1</vt:lpstr>
      <vt:lpstr>Complete Program – version 2</vt:lpstr>
      <vt:lpstr>Function Call, Parameters, and Result</vt:lpstr>
      <vt:lpstr>C++ Math Library Functions – cmath</vt:lpstr>
      <vt:lpstr>C++ Math Library Functions – cmath</vt:lpstr>
      <vt:lpstr>C++ Math Library Functions – cmath</vt:lpstr>
      <vt:lpstr>C++ General Library Functions – cstdlib</vt:lpstr>
      <vt:lpstr>Complete Program</vt:lpstr>
      <vt:lpstr>Complete Program</vt:lpstr>
      <vt:lpstr>General number in a determined range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1</dc:title>
  <dc:creator/>
  <cp:lastModifiedBy>Chean Swee Ling</cp:lastModifiedBy>
  <cp:revision>155</cp:revision>
  <dcterms:created xsi:type="dcterms:W3CDTF">2006-08-16T00:00:00Z</dcterms:created>
  <dcterms:modified xsi:type="dcterms:W3CDTF">2017-06-15T02:38:53Z</dcterms:modified>
</cp:coreProperties>
</file>