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60"/>
  </p:notesMasterIdLst>
  <p:sldIdLst>
    <p:sldId id="256" r:id="rId2"/>
    <p:sldId id="293" r:id="rId3"/>
    <p:sldId id="349" r:id="rId4"/>
    <p:sldId id="350" r:id="rId5"/>
    <p:sldId id="351" r:id="rId6"/>
    <p:sldId id="353" r:id="rId7"/>
    <p:sldId id="294" r:id="rId8"/>
    <p:sldId id="296" r:id="rId9"/>
    <p:sldId id="297" r:id="rId10"/>
    <p:sldId id="356" r:id="rId11"/>
    <p:sldId id="298" r:id="rId12"/>
    <p:sldId id="370" r:id="rId13"/>
    <p:sldId id="299" r:id="rId14"/>
    <p:sldId id="306" r:id="rId15"/>
    <p:sldId id="315" r:id="rId16"/>
    <p:sldId id="307" r:id="rId17"/>
    <p:sldId id="308" r:id="rId18"/>
    <p:sldId id="310" r:id="rId19"/>
    <p:sldId id="309" r:id="rId20"/>
    <p:sldId id="311" r:id="rId21"/>
    <p:sldId id="312" r:id="rId22"/>
    <p:sldId id="355" r:id="rId23"/>
    <p:sldId id="364" r:id="rId24"/>
    <p:sldId id="317" r:id="rId25"/>
    <p:sldId id="316" r:id="rId26"/>
    <p:sldId id="318" r:id="rId27"/>
    <p:sldId id="319" r:id="rId28"/>
    <p:sldId id="365" r:id="rId29"/>
    <p:sldId id="369" r:id="rId30"/>
    <p:sldId id="368" r:id="rId31"/>
    <p:sldId id="321" r:id="rId32"/>
    <p:sldId id="367" r:id="rId33"/>
    <p:sldId id="354" r:id="rId34"/>
    <p:sldId id="325" r:id="rId35"/>
    <p:sldId id="328" r:id="rId36"/>
    <p:sldId id="330" r:id="rId37"/>
    <p:sldId id="329" r:id="rId38"/>
    <p:sldId id="332" r:id="rId39"/>
    <p:sldId id="333" r:id="rId40"/>
    <p:sldId id="334" r:id="rId41"/>
    <p:sldId id="335" r:id="rId42"/>
    <p:sldId id="337" r:id="rId43"/>
    <p:sldId id="339" r:id="rId44"/>
    <p:sldId id="340" r:id="rId45"/>
    <p:sldId id="341" r:id="rId46"/>
    <p:sldId id="357" r:id="rId47"/>
    <p:sldId id="358" r:id="rId48"/>
    <p:sldId id="343" r:id="rId49"/>
    <p:sldId id="344" r:id="rId50"/>
    <p:sldId id="345" r:id="rId51"/>
    <p:sldId id="347" r:id="rId52"/>
    <p:sldId id="360" r:id="rId53"/>
    <p:sldId id="359" r:id="rId54"/>
    <p:sldId id="361" r:id="rId55"/>
    <p:sldId id="362" r:id="rId56"/>
    <p:sldId id="363" r:id="rId57"/>
    <p:sldId id="371" r:id="rId58"/>
    <p:sldId id="372" r:id="rId5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21"/>
    <a:srgbClr val="CC3300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7" autoAdjust="0"/>
    <p:restoredTop sz="94737" autoAdjust="0"/>
  </p:normalViewPr>
  <p:slideViewPr>
    <p:cSldViewPr>
      <p:cViewPr varScale="1">
        <p:scale>
          <a:sx n="66" d="100"/>
          <a:sy n="66" d="100"/>
        </p:scale>
        <p:origin x="-142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155EF1-C276-4ED8-B041-835B2948CE27}" type="datetimeFigureOut">
              <a:rPr lang="en-GB" smtClean="0"/>
              <a:t>30/05/2017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4E395C-9DF6-4099-8D61-DBB6831F22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76199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06D080E7-F5D2-42E0-8701-B44D749B1FAD}" type="datetime1">
              <a:rPr lang="en-US" smtClean="0"/>
              <a:t>5/30/2017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FD52A-1AEA-4AB7-A46E-EE99BBF74438}" type="datetime1">
              <a:rPr lang="en-US" smtClean="0"/>
              <a:t>5/30/2017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E7956-53D7-4C07-8936-A62A99B9B448}" type="datetime1">
              <a:rPr lang="en-US" smtClean="0"/>
              <a:t>5/30/2017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431A-BD73-45BF-A3F7-20FD9E66E9D5}" type="datetime1">
              <a:rPr lang="en-US" smtClean="0"/>
              <a:t>5/30/2017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DB1BEB16-6BAB-4269-B816-D40F190AF67B}" type="datetime1">
              <a:rPr lang="en-US" smtClean="0"/>
              <a:t>5/30/2017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E5F26-0062-417F-9465-D193F9436642}" type="datetime1">
              <a:rPr lang="en-US" smtClean="0"/>
              <a:t>5/30/2017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A928-F91A-4A19-A4B8-B5FA2D0DE0BA}" type="datetime1">
              <a:rPr lang="en-US" smtClean="0"/>
              <a:t>5/30/2017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95E6A-59CC-466D-8D69-6C8383CCBA9D}" type="datetime1">
              <a:rPr lang="en-US" smtClean="0"/>
              <a:t>5/30/2017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7005C-7817-455C-A051-37E3F16D553E}" type="datetime1">
              <a:rPr lang="en-US" smtClean="0"/>
              <a:t>5/30/2017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DA6F0-0BD1-4641-AA14-E18E941CF76C}" type="datetime1">
              <a:rPr lang="en-US" smtClean="0"/>
              <a:t>5/30/2017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F2EC7-B0F0-43A8-A814-D14B6055EFF8}" type="datetime1">
              <a:rPr lang="en-US" smtClean="0"/>
              <a:t>5/30/2017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16146D6-D0E0-41A1-BB3C-B81FF4A8C456}" type="datetime1">
              <a:rPr lang="en-US" smtClean="0"/>
              <a:t>5/30/2017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Topic 6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4400" dirty="0" smtClean="0"/>
              <a:t>Top-Down Design and Functions</a:t>
            </a:r>
            <a:endParaRPr lang="en-US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Design  the algorithm:</a:t>
            </a:r>
          </a:p>
          <a:p>
            <a:pPr>
              <a:buNone/>
            </a:pPr>
            <a:r>
              <a:rPr lang="en-US" dirty="0" smtClean="0"/>
              <a:t>	To create the house figure, we divide the problem (main module) into 2 </a:t>
            </a:r>
            <a:r>
              <a:rPr lang="en-US" dirty="0" err="1" smtClean="0"/>
              <a:t>subproblems</a:t>
            </a:r>
            <a:r>
              <a:rPr lang="en-US" dirty="0" smtClean="0"/>
              <a:t> (</a:t>
            </a:r>
            <a:r>
              <a:rPr lang="en-US" dirty="0" err="1" smtClean="0"/>
              <a:t>submodules</a:t>
            </a:r>
            <a:r>
              <a:rPr lang="en-US" dirty="0" smtClean="0"/>
              <a:t>).</a:t>
            </a:r>
          </a:p>
          <a:p>
            <a:pPr>
              <a:buNone/>
            </a:pPr>
            <a:endParaRPr lang="en-US" dirty="0" smtClean="0"/>
          </a:p>
          <a:p>
            <a:pPr marL="796925" indent="-514350">
              <a:buClrTx/>
              <a:buSzPct val="100000"/>
              <a:buFont typeface="+mj-lt"/>
              <a:buAutoNum type="arabicPeriod"/>
            </a:pPr>
            <a:r>
              <a:rPr lang="en-US" dirty="0" smtClean="0"/>
              <a:t>Draw intersecting lines.</a:t>
            </a:r>
          </a:p>
          <a:p>
            <a:pPr marL="796925" indent="-514350">
              <a:buClrTx/>
              <a:buSzPct val="100000"/>
              <a:buFont typeface="+mj-lt"/>
              <a:buAutoNum type="arabicPeriod"/>
            </a:pPr>
            <a:endParaRPr lang="en-US" dirty="0" smtClean="0"/>
          </a:p>
          <a:p>
            <a:pPr marL="796925" indent="-514350">
              <a:buClrTx/>
              <a:buSzPct val="100000"/>
              <a:buFont typeface="+mj-lt"/>
              <a:buAutoNum type="arabicPeriod"/>
            </a:pPr>
            <a:r>
              <a:rPr lang="en-US" dirty="0" smtClean="0"/>
              <a:t>Draw a rectangle.</a:t>
            </a:r>
          </a:p>
          <a:p>
            <a:pPr>
              <a:buNone/>
            </a:pPr>
            <a:endParaRPr lang="en-US" dirty="0" smtClean="0"/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5105400" y="2590800"/>
            <a:ext cx="914400" cy="914400"/>
          </a:xfrm>
          <a:prstGeom prst="line">
            <a:avLst/>
          </a:prstGeom>
          <a:ln w="412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H="1" flipV="1">
            <a:off x="6019800" y="2590800"/>
            <a:ext cx="914400" cy="914400"/>
          </a:xfrm>
          <a:prstGeom prst="line">
            <a:avLst/>
          </a:prstGeom>
          <a:ln w="412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181600" y="3886200"/>
            <a:ext cx="1828800" cy="0"/>
          </a:xfrm>
          <a:prstGeom prst="line">
            <a:avLst/>
          </a:prstGeom>
          <a:ln w="476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5181600" y="4953000"/>
            <a:ext cx="1828800" cy="0"/>
          </a:xfrm>
          <a:prstGeom prst="line">
            <a:avLst/>
          </a:prstGeom>
          <a:ln w="476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105400" y="3886200"/>
            <a:ext cx="0" cy="1066800"/>
          </a:xfrm>
          <a:prstGeom prst="line">
            <a:avLst/>
          </a:prstGeom>
          <a:ln w="476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7086600" y="3886200"/>
            <a:ext cx="0" cy="1066800"/>
          </a:xfrm>
          <a:prstGeom prst="line">
            <a:avLst/>
          </a:prstGeom>
          <a:ln w="476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Step 2 can be refined so the algorithm becomes:</a:t>
            </a:r>
          </a:p>
          <a:p>
            <a:pPr marL="796925" indent="-514350">
              <a:buClrTx/>
              <a:buSzPct val="100000"/>
              <a:buFont typeface="+mj-lt"/>
              <a:buAutoNum type="arabicPeriod"/>
            </a:pPr>
            <a:r>
              <a:rPr lang="en-US" dirty="0" smtClean="0"/>
              <a:t>Draw intersecting lines.</a:t>
            </a:r>
          </a:p>
          <a:p>
            <a:pPr marL="796925" indent="-514350">
              <a:buClrTx/>
              <a:buSzPct val="100000"/>
              <a:buFont typeface="+mj-lt"/>
              <a:buAutoNum type="arabicPeriod"/>
            </a:pPr>
            <a:r>
              <a:rPr lang="en-US" dirty="0" smtClean="0"/>
              <a:t>Draw a rectangle.</a:t>
            </a:r>
          </a:p>
          <a:p>
            <a:pPr marL="796925" indent="-514350">
              <a:buClrTx/>
              <a:buSzPct val="100000"/>
              <a:buNone/>
            </a:pPr>
            <a:endParaRPr lang="en-US" dirty="0" smtClean="0"/>
          </a:p>
          <a:p>
            <a:pPr marL="796925" indent="-514350">
              <a:buClrTx/>
              <a:buSzPct val="100000"/>
              <a:buNone/>
            </a:pPr>
            <a:r>
              <a:rPr lang="en-US" dirty="0" smtClean="0"/>
              <a:t>	2.1   Draw a horizontal line.</a:t>
            </a:r>
          </a:p>
          <a:p>
            <a:pPr marL="796925" indent="-514350">
              <a:buClrTx/>
              <a:buSzPct val="100000"/>
              <a:buNone/>
            </a:pPr>
            <a:endParaRPr lang="en-US" dirty="0" smtClean="0"/>
          </a:p>
          <a:p>
            <a:pPr marL="796925" indent="-514350">
              <a:buClrTx/>
              <a:buSzPct val="100000"/>
              <a:buNone/>
            </a:pPr>
            <a:r>
              <a:rPr lang="en-US" dirty="0" smtClean="0"/>
              <a:t>	2.2   Draw parallel lines.</a:t>
            </a:r>
          </a:p>
          <a:p>
            <a:pPr marL="796925" indent="-514350">
              <a:buClrTx/>
              <a:buSzPct val="100000"/>
              <a:buNone/>
            </a:pPr>
            <a:endParaRPr lang="en-US" dirty="0" smtClean="0"/>
          </a:p>
          <a:p>
            <a:pPr marL="796925" indent="-514350">
              <a:buClrTx/>
              <a:buSzPct val="100000"/>
              <a:buNone/>
            </a:pPr>
            <a:r>
              <a:rPr lang="en-US" dirty="0" smtClean="0"/>
              <a:t>	2.3   Draw a horizontal line.</a:t>
            </a:r>
          </a:p>
          <a:p>
            <a:pPr>
              <a:buNone/>
            </a:pP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5867400" y="3276600"/>
            <a:ext cx="1828800" cy="0"/>
          </a:xfrm>
          <a:prstGeom prst="line">
            <a:avLst/>
          </a:prstGeom>
          <a:ln w="476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5867400" y="5334000"/>
            <a:ext cx="1828800" cy="0"/>
          </a:xfrm>
          <a:prstGeom prst="line">
            <a:avLst/>
          </a:prstGeom>
          <a:ln w="476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rot="5400000">
            <a:off x="5334000" y="4267200"/>
            <a:ext cx="914400" cy="1588"/>
          </a:xfrm>
          <a:prstGeom prst="line">
            <a:avLst/>
          </a:prstGeom>
          <a:ln w="476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rot="5400000">
            <a:off x="7277100" y="4305300"/>
            <a:ext cx="990600" cy="1588"/>
          </a:xfrm>
          <a:prstGeom prst="line">
            <a:avLst/>
          </a:prstGeom>
          <a:ln w="476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Case Study 2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Our program will have 4 functions to represent the 4 modules :</a:t>
            </a:r>
          </a:p>
          <a:p>
            <a:pPr>
              <a:buNone/>
            </a:pPr>
            <a:r>
              <a:rPr lang="en-GB" dirty="0" smtClean="0"/>
              <a:t>	</a:t>
            </a:r>
          </a:p>
          <a:p>
            <a:pPr>
              <a:buNone/>
            </a:pPr>
            <a:r>
              <a:rPr lang="en-GB" dirty="0" smtClean="0"/>
              <a:t>	</a:t>
            </a:r>
            <a:r>
              <a:rPr lang="en-GB" u="sng" dirty="0" smtClean="0"/>
              <a:t>Function Name</a:t>
            </a:r>
            <a:r>
              <a:rPr lang="en-GB" dirty="0" smtClean="0"/>
              <a:t>	</a:t>
            </a:r>
            <a:r>
              <a:rPr lang="en-GB" u="sng" dirty="0" smtClean="0"/>
              <a:t>Module Description</a:t>
            </a:r>
          </a:p>
          <a:p>
            <a:pPr>
              <a:buNone/>
            </a:pPr>
            <a:r>
              <a:rPr lang="en-GB" dirty="0" smtClean="0"/>
              <a:t>	main			</a:t>
            </a:r>
            <a:r>
              <a:rPr lang="en-GB" dirty="0" err="1" smtClean="0"/>
              <a:t>main</a:t>
            </a:r>
            <a:r>
              <a:rPr lang="en-GB" dirty="0" smtClean="0"/>
              <a:t> module</a:t>
            </a:r>
          </a:p>
          <a:p>
            <a:pPr>
              <a:buNone/>
            </a:pPr>
            <a:r>
              <a:rPr lang="en-GB" dirty="0" smtClean="0"/>
              <a:t>	</a:t>
            </a:r>
            <a:r>
              <a:rPr lang="en-GB" dirty="0" err="1" smtClean="0"/>
              <a:t>draw_interset</a:t>
            </a:r>
            <a:r>
              <a:rPr lang="en-GB" dirty="0" smtClean="0"/>
              <a:t>	draw intersecting lines</a:t>
            </a:r>
          </a:p>
          <a:p>
            <a:pPr>
              <a:buNone/>
            </a:pPr>
            <a:r>
              <a:rPr lang="en-GB" dirty="0" smtClean="0"/>
              <a:t>	</a:t>
            </a:r>
            <a:r>
              <a:rPr lang="en-GB" dirty="0" err="1" smtClean="0"/>
              <a:t>draw_rectangle</a:t>
            </a:r>
            <a:r>
              <a:rPr lang="en-GB" dirty="0" smtClean="0"/>
              <a:t>	draw a rectangle</a:t>
            </a:r>
          </a:p>
          <a:p>
            <a:pPr>
              <a:buNone/>
            </a:pPr>
            <a:r>
              <a:rPr lang="en-GB" dirty="0" smtClean="0"/>
              <a:t>	</a:t>
            </a:r>
            <a:r>
              <a:rPr lang="en-GB" dirty="0" err="1" smtClean="0"/>
              <a:t>draw_horizontal</a:t>
            </a:r>
            <a:r>
              <a:rPr lang="en-GB" dirty="0" smtClean="0"/>
              <a:t>	draw a horizontal line</a:t>
            </a:r>
          </a:p>
          <a:p>
            <a:pPr>
              <a:buNone/>
            </a:pPr>
            <a:r>
              <a:rPr lang="en-GB" dirty="0" smtClean="0"/>
              <a:t>	</a:t>
            </a:r>
            <a:r>
              <a:rPr lang="en-GB" dirty="0" err="1" smtClean="0"/>
              <a:t>draw_parallel</a:t>
            </a:r>
            <a:r>
              <a:rPr lang="en-GB" dirty="0" smtClean="0"/>
              <a:t>	draw parallel lines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Chart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structure chart can be used to show the relationships among the functions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743200" y="2514600"/>
            <a:ext cx="1676400" cy="457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main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85800" y="3733800"/>
            <a:ext cx="2743200" cy="381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</a:rPr>
              <a:t>draw_intersect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962400" y="3657600"/>
            <a:ext cx="2590800" cy="457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</a:rPr>
              <a:t>draw_rectangle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66800" y="4876800"/>
            <a:ext cx="2590800" cy="533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</a:rPr>
              <a:t>draw_horizontal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553200" y="4876800"/>
            <a:ext cx="2438400" cy="457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</a:rPr>
              <a:t>draw_horizontal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114800" y="4876800"/>
            <a:ext cx="2057400" cy="457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</a:rPr>
              <a:t>draw_parallel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3429000" y="3123406"/>
            <a:ext cx="3048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endCxn id="6" idx="0"/>
          </p:cNvCxnSpPr>
          <p:nvPr/>
        </p:nvCxnSpPr>
        <p:spPr>
          <a:xfrm>
            <a:off x="5257800" y="3276600"/>
            <a:ext cx="0" cy="381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endCxn id="5" idx="0"/>
          </p:cNvCxnSpPr>
          <p:nvPr/>
        </p:nvCxnSpPr>
        <p:spPr>
          <a:xfrm rot="5400000">
            <a:off x="1828800" y="3505200"/>
            <a:ext cx="4572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057400" y="3276600"/>
            <a:ext cx="32004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5105400" y="4114800"/>
            <a:ext cx="0" cy="762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7772400" y="4495800"/>
            <a:ext cx="0" cy="381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514600" y="4495800"/>
            <a:ext cx="0" cy="381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2514600" y="4495800"/>
            <a:ext cx="5257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 2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2400" y="1143000"/>
            <a:ext cx="6019800" cy="42672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 anchorCtr="0"/>
          <a:lstStyle/>
          <a:p>
            <a:pPr>
              <a:buNone/>
            </a:pP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/*</a:t>
            </a:r>
          </a:p>
          <a:p>
            <a:pPr>
              <a:buNone/>
            </a:pP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 * Draw a house figure</a:t>
            </a:r>
          </a:p>
          <a:p>
            <a:pPr>
              <a:buNone/>
            </a:pP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 */</a:t>
            </a:r>
          </a:p>
          <a:p>
            <a:pPr>
              <a:buNone/>
            </a:pPr>
            <a:r>
              <a:rPr lang="en-US" sz="2400" dirty="0" err="1" smtClean="0">
                <a:solidFill>
                  <a:schemeClr val="tx1"/>
                </a:solidFill>
                <a:latin typeface="Consolas" pitchFamily="49" charset="0"/>
              </a:rPr>
              <a:t>int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 main(void)</a:t>
            </a:r>
          </a:p>
          <a:p>
            <a:pPr>
              <a:buNone/>
            </a:pP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{		</a:t>
            </a:r>
          </a:p>
          <a:p>
            <a:pPr>
              <a:buNone/>
            </a:pP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	// Draw intersecting lines </a:t>
            </a:r>
          </a:p>
          <a:p>
            <a:pPr>
              <a:buNone/>
            </a:pP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	</a:t>
            </a:r>
          </a:p>
          <a:p>
            <a:pPr>
              <a:buNone/>
            </a:pP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	// Draw a rectangle </a:t>
            </a:r>
          </a:p>
          <a:p>
            <a:pPr>
              <a:buNone/>
            </a:pP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	</a:t>
            </a:r>
          </a:p>
          <a:p>
            <a:pPr>
              <a:buNone/>
            </a:pP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	return 0;</a:t>
            </a:r>
          </a:p>
          <a:p>
            <a:pPr>
              <a:buNone/>
            </a:pP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}	</a:t>
            </a:r>
            <a:endParaRPr lang="en-US" sz="2400" dirty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 2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2400" y="1143000"/>
            <a:ext cx="6019800" cy="37338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 anchorCtr="0"/>
          <a:lstStyle/>
          <a:p>
            <a:pPr>
              <a:buNone/>
            </a:pPr>
            <a:r>
              <a:rPr lang="en-US" sz="2400" dirty="0" err="1" smtClean="0">
                <a:solidFill>
                  <a:schemeClr val="tx1"/>
                </a:solidFill>
                <a:latin typeface="Consolas" pitchFamily="49" charset="0"/>
              </a:rPr>
              <a:t>int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 main(void)</a:t>
            </a:r>
          </a:p>
          <a:p>
            <a:pPr>
              <a:buNone/>
            </a:pP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{		</a:t>
            </a:r>
          </a:p>
          <a:p>
            <a:pPr>
              <a:buNone/>
            </a:pP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	// Draw intersecting lines </a:t>
            </a:r>
          </a:p>
          <a:p>
            <a:pPr>
              <a:buNone/>
            </a:pP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	</a:t>
            </a:r>
            <a:r>
              <a:rPr lang="en-US" sz="2400" b="1" dirty="0" err="1" smtClean="0">
                <a:solidFill>
                  <a:schemeClr val="tx1"/>
                </a:solidFill>
                <a:latin typeface="Consolas" pitchFamily="49" charset="0"/>
              </a:rPr>
              <a:t>draw_intersect</a:t>
            </a:r>
            <a:r>
              <a:rPr lang="en-US" sz="2400" b="1" dirty="0" smtClean="0">
                <a:solidFill>
                  <a:schemeClr val="tx1"/>
                </a:solidFill>
                <a:latin typeface="Consolas" pitchFamily="49" charset="0"/>
              </a:rPr>
              <a:t>();</a:t>
            </a:r>
          </a:p>
          <a:p>
            <a:pPr>
              <a:buNone/>
            </a:pPr>
            <a:endParaRPr lang="en-US" sz="2400" dirty="0" smtClean="0">
              <a:solidFill>
                <a:schemeClr val="tx1"/>
              </a:solidFill>
              <a:latin typeface="Consolas" pitchFamily="49" charset="0"/>
            </a:endParaRPr>
          </a:p>
          <a:p>
            <a:pPr>
              <a:buNone/>
            </a:pP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	// Draw a rectangle </a:t>
            </a:r>
          </a:p>
          <a:p>
            <a:pPr>
              <a:buNone/>
            </a:pP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	</a:t>
            </a:r>
            <a:r>
              <a:rPr lang="en-US" sz="2400" b="1" dirty="0" err="1" smtClean="0">
                <a:solidFill>
                  <a:schemeClr val="tx1"/>
                </a:solidFill>
                <a:latin typeface="Consolas" pitchFamily="49" charset="0"/>
              </a:rPr>
              <a:t>draw_rectangle</a:t>
            </a:r>
            <a:r>
              <a:rPr lang="en-US" sz="2400" b="1" dirty="0" smtClean="0">
                <a:solidFill>
                  <a:schemeClr val="tx1"/>
                </a:solidFill>
                <a:latin typeface="Consolas" pitchFamily="49" charset="0"/>
              </a:rPr>
              <a:t>();</a:t>
            </a:r>
          </a:p>
          <a:p>
            <a:pPr>
              <a:buNone/>
            </a:pPr>
            <a:endParaRPr lang="en-US" sz="2400" dirty="0" smtClean="0">
              <a:solidFill>
                <a:schemeClr val="tx1"/>
              </a:solidFill>
              <a:latin typeface="Consolas" pitchFamily="49" charset="0"/>
            </a:endParaRPr>
          </a:p>
          <a:p>
            <a:pPr>
              <a:buNone/>
            </a:pP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	return 0;</a:t>
            </a:r>
          </a:p>
          <a:p>
            <a:pPr>
              <a:buNone/>
            </a:pP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}	</a:t>
            </a:r>
            <a:endParaRPr lang="en-US" sz="2400" dirty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5" name="Line Callout 1 4"/>
          <p:cNvSpPr/>
          <p:nvPr/>
        </p:nvSpPr>
        <p:spPr>
          <a:xfrm>
            <a:off x="228600" y="5715000"/>
            <a:ext cx="8610600" cy="838200"/>
          </a:xfrm>
          <a:prstGeom prst="borderCallout1">
            <a:avLst>
              <a:gd name="adj1" fmla="val 423"/>
              <a:gd name="adj2" fmla="val 41304"/>
              <a:gd name="adj3" fmla="val -224342"/>
              <a:gd name="adj4" fmla="val 40531"/>
            </a:avLst>
          </a:prstGeom>
          <a:solidFill>
            <a:schemeClr val="bg1"/>
          </a:solidFill>
          <a:ln w="25400" cap="flat">
            <a:miter lim="800000"/>
            <a:headEnd type="none" w="lg" len="lg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91440" rtlCol="0" anchor="t" anchorCtr="0"/>
          <a:lstStyle/>
          <a:p>
            <a:r>
              <a:rPr lang="en-US" sz="2400" dirty="0" smtClean="0">
                <a:solidFill>
                  <a:schemeClr val="tx1"/>
                </a:solidFill>
              </a:rPr>
              <a:t>Empty parentheses means there are no parameters because we do not need to pass any information to the functions.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    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Line Callout 1 5"/>
          <p:cNvSpPr/>
          <p:nvPr/>
        </p:nvSpPr>
        <p:spPr>
          <a:xfrm>
            <a:off x="4495800" y="4191000"/>
            <a:ext cx="4495800" cy="457200"/>
          </a:xfrm>
          <a:prstGeom prst="borderCallout1">
            <a:avLst>
              <a:gd name="adj1" fmla="val -4715"/>
              <a:gd name="adj2" fmla="val 7791"/>
              <a:gd name="adj3" fmla="val -128443"/>
              <a:gd name="adj4" fmla="val -9425"/>
            </a:avLst>
          </a:prstGeom>
          <a:solidFill>
            <a:schemeClr val="bg1"/>
          </a:solidFill>
          <a:ln w="25400" cap="flat">
            <a:miter lim="800000"/>
            <a:headEnd type="none" w="lg" len="lg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91440" rtlCol="0" anchor="t" anchorCtr="0"/>
          <a:lstStyle/>
          <a:p>
            <a:r>
              <a:rPr lang="en-US" sz="2400" dirty="0" smtClean="0">
                <a:solidFill>
                  <a:schemeClr val="tx1"/>
                </a:solidFill>
              </a:rPr>
              <a:t>Call to function </a:t>
            </a:r>
            <a:r>
              <a:rPr lang="en-US" sz="2400" dirty="0" err="1" smtClean="0">
                <a:solidFill>
                  <a:schemeClr val="tx1"/>
                </a:solidFill>
              </a:rPr>
              <a:t>draw_rectangle</a:t>
            </a:r>
            <a:r>
              <a:rPr lang="en-US" sz="2400" dirty="0" smtClean="0">
                <a:solidFill>
                  <a:schemeClr val="tx1"/>
                </a:solidFill>
              </a:rPr>
              <a:t>. 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    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Line Callout 1 6"/>
          <p:cNvSpPr/>
          <p:nvPr/>
        </p:nvSpPr>
        <p:spPr>
          <a:xfrm>
            <a:off x="4495800" y="2438400"/>
            <a:ext cx="4495800" cy="457200"/>
          </a:xfrm>
          <a:prstGeom prst="borderCallout1">
            <a:avLst>
              <a:gd name="adj1" fmla="val 36278"/>
              <a:gd name="adj2" fmla="val -609"/>
              <a:gd name="adj3" fmla="val 13638"/>
              <a:gd name="adj4" fmla="val -10308"/>
            </a:avLst>
          </a:prstGeom>
          <a:solidFill>
            <a:schemeClr val="bg1"/>
          </a:solidFill>
          <a:ln w="25400" cap="flat">
            <a:miter lim="800000"/>
            <a:headEnd type="none" w="lg" len="lg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91440" rtlCol="0" anchor="t" anchorCtr="0"/>
          <a:lstStyle/>
          <a:p>
            <a:r>
              <a:rPr lang="en-US" sz="2400" dirty="0" smtClean="0">
                <a:solidFill>
                  <a:schemeClr val="tx1"/>
                </a:solidFill>
              </a:rPr>
              <a:t>Call to function </a:t>
            </a:r>
            <a:r>
              <a:rPr lang="en-US" sz="2400" dirty="0" err="1" smtClean="0">
                <a:solidFill>
                  <a:schemeClr val="tx1"/>
                </a:solidFill>
              </a:rPr>
              <a:t>draw_intersect</a:t>
            </a:r>
            <a:r>
              <a:rPr lang="en-US" sz="2400" dirty="0" smtClean="0">
                <a:solidFill>
                  <a:schemeClr val="tx1"/>
                </a:solidFill>
              </a:rPr>
              <a:t>. 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    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Prototypes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Just like variables, a function must be declared before it can be used (called) in the program.</a:t>
            </a:r>
          </a:p>
          <a:p>
            <a:endParaRPr lang="en-US" dirty="0" smtClean="0"/>
          </a:p>
          <a:p>
            <a:r>
              <a:rPr lang="en-US" dirty="0" smtClean="0"/>
              <a:t>One way to declare a function is to insert a function prototype before the main function.</a:t>
            </a:r>
          </a:p>
          <a:p>
            <a:endParaRPr lang="en-US" dirty="0" smtClean="0"/>
          </a:p>
          <a:p>
            <a:r>
              <a:rPr lang="en-US" dirty="0" smtClean="0"/>
              <a:t>A </a:t>
            </a:r>
            <a:r>
              <a:rPr lang="en-US" b="1" dirty="0" smtClean="0"/>
              <a:t>function prototype </a:t>
            </a:r>
            <a:r>
              <a:rPr lang="en-US" dirty="0" smtClean="0"/>
              <a:t>tells the compiler the data type of the function, the function name, and information about the parameters that the function expects in parentheses.</a:t>
            </a:r>
          </a:p>
          <a:p>
            <a:pPr>
              <a:buNone/>
            </a:pPr>
            <a:r>
              <a:rPr lang="en-US" dirty="0" smtClean="0"/>
              <a:t>	    </a:t>
            </a:r>
            <a:r>
              <a:rPr lang="en-US" i="1" dirty="0" smtClean="0"/>
              <a:t>type function-name(information-about-parameters)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Prototypes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data type of a function is determined by the type of value returned by the function. </a:t>
            </a:r>
          </a:p>
          <a:p>
            <a:endParaRPr lang="en-US" dirty="0" smtClean="0"/>
          </a:p>
          <a:p>
            <a:r>
              <a:rPr lang="en-US" dirty="0" smtClean="0"/>
              <a:t>If a function does not return a value, we use the reserved word </a:t>
            </a:r>
            <a:r>
              <a:rPr lang="en-US" b="1" dirty="0" smtClean="0"/>
              <a:t>void</a:t>
            </a:r>
            <a:r>
              <a:rPr lang="en-US" dirty="0" smtClean="0"/>
              <a:t>. This function is then called a void function.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If the function does not require any parameters, the reserved word void is put in the parentheses.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Prototypes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Example: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95400" y="1981200"/>
            <a:ext cx="55626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 anchorCtr="0"/>
          <a:lstStyle/>
          <a:p>
            <a:pPr>
              <a:buNone/>
            </a:pPr>
            <a:r>
              <a:rPr lang="en-US" sz="2800" dirty="0" smtClean="0">
                <a:solidFill>
                  <a:schemeClr val="tx1"/>
                </a:solidFill>
                <a:latin typeface="Consolas" pitchFamily="49" charset="0"/>
              </a:rPr>
              <a:t> void </a:t>
            </a:r>
            <a:r>
              <a:rPr lang="en-US" sz="2800" dirty="0" err="1" smtClean="0">
                <a:solidFill>
                  <a:schemeClr val="tx1"/>
                </a:solidFill>
                <a:latin typeface="Consolas" pitchFamily="49" charset="0"/>
              </a:rPr>
              <a:t>draw_rectangle</a:t>
            </a:r>
            <a:r>
              <a:rPr lang="en-US" sz="2800" dirty="0" smtClean="0">
                <a:solidFill>
                  <a:schemeClr val="tx1"/>
                </a:solidFill>
                <a:latin typeface="Consolas" pitchFamily="49" charset="0"/>
              </a:rPr>
              <a:t>(void);</a:t>
            </a:r>
          </a:p>
        </p:txBody>
      </p:sp>
      <p:sp>
        <p:nvSpPr>
          <p:cNvPr id="5" name="Line Callout 1 4"/>
          <p:cNvSpPr/>
          <p:nvPr/>
        </p:nvSpPr>
        <p:spPr>
          <a:xfrm>
            <a:off x="457200" y="3581400"/>
            <a:ext cx="2895600" cy="1295400"/>
          </a:xfrm>
          <a:prstGeom prst="borderCallout1">
            <a:avLst>
              <a:gd name="adj1" fmla="val -1827"/>
              <a:gd name="adj2" fmla="val 49246"/>
              <a:gd name="adj3" fmla="val -81852"/>
              <a:gd name="adj4" fmla="val 52080"/>
            </a:avLst>
          </a:prstGeom>
          <a:solidFill>
            <a:schemeClr val="bg1"/>
          </a:solidFill>
          <a:ln w="25400" cap="flat">
            <a:miter lim="800000"/>
            <a:headEnd type="none" w="lg" len="lg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91440" rtlCol="0" anchor="t" anchorCtr="0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void means the function does not return any value. 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Line Callout 1 5"/>
          <p:cNvSpPr/>
          <p:nvPr/>
        </p:nvSpPr>
        <p:spPr>
          <a:xfrm>
            <a:off x="4724400" y="3505200"/>
            <a:ext cx="3276600" cy="1295400"/>
          </a:xfrm>
          <a:prstGeom prst="borderCallout1">
            <a:avLst>
              <a:gd name="adj1" fmla="val 1252"/>
              <a:gd name="adj2" fmla="val 35748"/>
              <a:gd name="adj3" fmla="val -78599"/>
              <a:gd name="adj4" fmla="val 32764"/>
            </a:avLst>
          </a:prstGeom>
          <a:solidFill>
            <a:schemeClr val="bg1"/>
          </a:solidFill>
          <a:ln w="25400" cap="flat">
            <a:miter lim="800000"/>
            <a:headEnd type="none" w="lg" len="lg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91440" rtlCol="0" anchor="t" anchorCtr="0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void means the function does not require any parameters. 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    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 2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5800" y="1295400"/>
            <a:ext cx="8001000" cy="5334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 anchorCtr="0"/>
          <a:lstStyle/>
          <a:p>
            <a:pPr>
              <a:buNone/>
            </a:pPr>
            <a:r>
              <a:rPr lang="en-US" sz="2400" b="1" dirty="0" smtClean="0">
                <a:solidFill>
                  <a:schemeClr val="tx1"/>
                </a:solidFill>
                <a:latin typeface="Consolas" pitchFamily="49" charset="0"/>
              </a:rPr>
              <a:t>/* Function prototypes */</a:t>
            </a:r>
          </a:p>
          <a:p>
            <a:pPr>
              <a:buNone/>
            </a:pPr>
            <a:r>
              <a:rPr lang="en-US" sz="2400" b="1" dirty="0" smtClean="0">
                <a:solidFill>
                  <a:schemeClr val="tx1"/>
                </a:solidFill>
                <a:latin typeface="Consolas" pitchFamily="49" charset="0"/>
              </a:rPr>
              <a:t>void </a:t>
            </a:r>
            <a:r>
              <a:rPr lang="en-US" sz="2400" b="1" dirty="0" err="1" smtClean="0">
                <a:solidFill>
                  <a:schemeClr val="tx1"/>
                </a:solidFill>
                <a:latin typeface="Consolas" pitchFamily="49" charset="0"/>
              </a:rPr>
              <a:t>draw_intersect</a:t>
            </a:r>
            <a:r>
              <a:rPr lang="en-US" sz="2400" b="1" dirty="0" smtClean="0">
                <a:solidFill>
                  <a:schemeClr val="tx1"/>
                </a:solidFill>
                <a:latin typeface="Consolas" pitchFamily="49" charset="0"/>
              </a:rPr>
              <a:t>(void);</a:t>
            </a:r>
          </a:p>
          <a:p>
            <a:pPr>
              <a:buNone/>
            </a:pPr>
            <a:r>
              <a:rPr lang="en-US" sz="2400" b="1" dirty="0" smtClean="0">
                <a:solidFill>
                  <a:schemeClr val="tx1"/>
                </a:solidFill>
                <a:latin typeface="Consolas" pitchFamily="49" charset="0"/>
              </a:rPr>
              <a:t>void </a:t>
            </a:r>
            <a:r>
              <a:rPr lang="en-US" sz="2400" b="1" dirty="0" err="1" smtClean="0">
                <a:solidFill>
                  <a:schemeClr val="tx1"/>
                </a:solidFill>
                <a:latin typeface="Consolas" pitchFamily="49" charset="0"/>
              </a:rPr>
              <a:t>draw_rectangle</a:t>
            </a:r>
            <a:r>
              <a:rPr lang="en-US" sz="2400" b="1" dirty="0" smtClean="0">
                <a:solidFill>
                  <a:schemeClr val="tx1"/>
                </a:solidFill>
                <a:latin typeface="Consolas" pitchFamily="49" charset="0"/>
              </a:rPr>
              <a:t>(void);</a:t>
            </a:r>
          </a:p>
          <a:p>
            <a:pPr>
              <a:buNone/>
            </a:pPr>
            <a:endParaRPr lang="en-US" sz="2400" dirty="0" smtClean="0">
              <a:solidFill>
                <a:schemeClr val="tx1"/>
              </a:solidFill>
              <a:latin typeface="Consolas" pitchFamily="49" charset="0"/>
            </a:endParaRPr>
          </a:p>
          <a:p>
            <a:pPr>
              <a:buNone/>
            </a:pPr>
            <a:r>
              <a:rPr lang="en-US" sz="2400" dirty="0" err="1" smtClean="0">
                <a:solidFill>
                  <a:schemeClr val="tx1"/>
                </a:solidFill>
                <a:latin typeface="Consolas" pitchFamily="49" charset="0"/>
              </a:rPr>
              <a:t>int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 main(void)</a:t>
            </a:r>
          </a:p>
          <a:p>
            <a:pPr>
              <a:buNone/>
            </a:pP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{		</a:t>
            </a:r>
          </a:p>
          <a:p>
            <a:pPr>
              <a:buNone/>
            </a:pP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	// Draw intersecting lines </a:t>
            </a:r>
          </a:p>
          <a:p>
            <a:pPr>
              <a:buNone/>
            </a:pP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	</a:t>
            </a:r>
            <a:r>
              <a:rPr lang="en-US" sz="2400" dirty="0" err="1" smtClean="0">
                <a:solidFill>
                  <a:schemeClr val="tx1"/>
                </a:solidFill>
                <a:latin typeface="Consolas" pitchFamily="49" charset="0"/>
              </a:rPr>
              <a:t>draw_intersect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();</a:t>
            </a:r>
          </a:p>
          <a:p>
            <a:pPr>
              <a:buNone/>
            </a:pPr>
            <a:endParaRPr lang="en-US" sz="2400" dirty="0" smtClean="0">
              <a:solidFill>
                <a:schemeClr val="tx1"/>
              </a:solidFill>
              <a:latin typeface="Consolas" pitchFamily="49" charset="0"/>
            </a:endParaRPr>
          </a:p>
          <a:p>
            <a:pPr>
              <a:buNone/>
            </a:pP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	// Draw a rectangle </a:t>
            </a:r>
          </a:p>
          <a:p>
            <a:pPr>
              <a:buNone/>
            </a:pP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	</a:t>
            </a:r>
            <a:r>
              <a:rPr lang="en-US" sz="2400" dirty="0" err="1" smtClean="0">
                <a:solidFill>
                  <a:schemeClr val="tx1"/>
                </a:solidFill>
                <a:latin typeface="Consolas" pitchFamily="49" charset="0"/>
              </a:rPr>
              <a:t>draw_rectangle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();</a:t>
            </a:r>
          </a:p>
          <a:p>
            <a:pPr>
              <a:buNone/>
            </a:pPr>
            <a:endParaRPr lang="en-US" sz="2400" dirty="0" smtClean="0">
              <a:solidFill>
                <a:schemeClr val="tx1"/>
              </a:solidFill>
              <a:latin typeface="Consolas" pitchFamily="49" charset="0"/>
            </a:endParaRPr>
          </a:p>
          <a:p>
            <a:pPr>
              <a:buNone/>
            </a:pP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	return 0;</a:t>
            </a:r>
          </a:p>
          <a:p>
            <a:pPr>
              <a:buNone/>
            </a:pP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}	</a:t>
            </a:r>
            <a:endParaRPr lang="en-US" sz="2400" dirty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Top-Down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When a problem is more </a:t>
            </a:r>
            <a:r>
              <a:rPr lang="en-US" i="1" dirty="0" smtClean="0"/>
              <a:t>complex</a:t>
            </a:r>
            <a:r>
              <a:rPr lang="en-US" dirty="0" smtClean="0"/>
              <a:t>, we use an approach called </a:t>
            </a:r>
            <a:r>
              <a:rPr lang="en-US" b="1" dirty="0" smtClean="0"/>
              <a:t>top-down design </a:t>
            </a:r>
            <a:r>
              <a:rPr lang="en-US" dirty="0" smtClean="0"/>
              <a:t>(also called </a:t>
            </a:r>
            <a:r>
              <a:rPr lang="en-US" b="1" dirty="0" smtClean="0"/>
              <a:t>divide and conquer</a:t>
            </a:r>
            <a:r>
              <a:rPr lang="en-US" dirty="0" smtClean="0"/>
              <a:t>) in designing its solution.</a:t>
            </a:r>
          </a:p>
          <a:p>
            <a:endParaRPr lang="en-US" dirty="0" smtClean="0"/>
          </a:p>
          <a:p>
            <a:r>
              <a:rPr lang="en-GB" dirty="0" smtClean="0"/>
              <a:t>For a large program, we must first understand the problem as a whole. </a:t>
            </a:r>
          </a:p>
          <a:p>
            <a:r>
              <a:rPr lang="en-GB" dirty="0" smtClean="0"/>
              <a:t>Then we break it into simpler, understandable parts.</a:t>
            </a:r>
          </a:p>
          <a:p>
            <a:r>
              <a:rPr lang="en-GB" dirty="0" smtClean="0"/>
              <a:t>We call these parts of a program </a:t>
            </a:r>
            <a:r>
              <a:rPr lang="en-GB" b="1" dirty="0" smtClean="0"/>
              <a:t>modules</a:t>
            </a:r>
            <a:r>
              <a:rPr lang="en-GB" dirty="0" smtClean="0"/>
              <a:t>.</a:t>
            </a:r>
          </a:p>
          <a:p>
            <a:r>
              <a:rPr lang="en-GB" dirty="0" smtClean="0"/>
              <a:t>The process of subdividing a problem into manageable parts is called </a:t>
            </a:r>
            <a:r>
              <a:rPr lang="en-GB" b="1" dirty="0" smtClean="0"/>
              <a:t>top-down design</a:t>
            </a:r>
            <a:r>
              <a:rPr lang="en-GB" dirty="0" smtClean="0"/>
              <a:t>. 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prototype gives information about the parameters the function expects and the type of its result.</a:t>
            </a:r>
          </a:p>
          <a:p>
            <a:endParaRPr lang="en-US" dirty="0" smtClean="0"/>
          </a:p>
          <a:p>
            <a:r>
              <a:rPr lang="en-US" dirty="0" smtClean="0"/>
              <a:t>However it does not specify the function operation.</a:t>
            </a:r>
          </a:p>
          <a:p>
            <a:endParaRPr lang="en-US" dirty="0" smtClean="0"/>
          </a:p>
          <a:p>
            <a:r>
              <a:rPr lang="en-US" dirty="0" smtClean="0"/>
              <a:t>To do this, we provide a definition for the function.</a:t>
            </a:r>
          </a:p>
          <a:p>
            <a:endParaRPr lang="en-US" dirty="0" smtClean="0"/>
          </a:p>
          <a:p>
            <a:r>
              <a:rPr lang="en-US" dirty="0" smtClean="0"/>
              <a:t>A </a:t>
            </a:r>
            <a:r>
              <a:rPr lang="en-US" b="1" dirty="0" smtClean="0"/>
              <a:t>function definition</a:t>
            </a:r>
            <a:r>
              <a:rPr lang="en-US" dirty="0" smtClean="0"/>
              <a:t> consists of a function header and a function body.  The function body contains statements that specify what the function does.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Function 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Example:</a:t>
            </a:r>
          </a:p>
          <a:p>
            <a:pPr>
              <a:buNone/>
            </a:pP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33400" y="1295400"/>
            <a:ext cx="5257800" cy="36576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 anchorCtr="0"/>
          <a:lstStyle/>
          <a:p>
            <a:pPr>
              <a:buNone/>
            </a:pP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/* </a:t>
            </a:r>
          </a:p>
          <a:p>
            <a:pPr>
              <a:buNone/>
            </a:pP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 *  Draws intersecting lines</a:t>
            </a:r>
          </a:p>
          <a:p>
            <a:pPr>
              <a:buNone/>
            </a:pP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 */</a:t>
            </a:r>
          </a:p>
          <a:p>
            <a:pPr>
              <a:buNone/>
            </a:pP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void </a:t>
            </a:r>
            <a:r>
              <a:rPr lang="en-US" sz="2400" dirty="0" err="1" smtClean="0">
                <a:solidFill>
                  <a:schemeClr val="tx1"/>
                </a:solidFill>
                <a:latin typeface="Consolas" pitchFamily="49" charset="0"/>
              </a:rPr>
              <a:t>draw_intersect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(void)</a:t>
            </a:r>
          </a:p>
          <a:p>
            <a:pPr>
              <a:buNone/>
            </a:pP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{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	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cout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&lt;&lt; "   /\\   \n";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	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cout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&lt;&lt; "  /  \\  \n";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	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cout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&lt;&lt; " /    \\ \n";</a:t>
            </a:r>
          </a:p>
          <a:p>
            <a:pPr>
              <a:buNone/>
            </a:pP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6" name="Line Callout 1 5"/>
          <p:cNvSpPr/>
          <p:nvPr/>
        </p:nvSpPr>
        <p:spPr>
          <a:xfrm>
            <a:off x="5943600" y="381000"/>
            <a:ext cx="2971800" cy="2057400"/>
          </a:xfrm>
          <a:prstGeom prst="borderCallout1">
            <a:avLst>
              <a:gd name="adj1" fmla="val 70974"/>
              <a:gd name="adj2" fmla="val 343"/>
              <a:gd name="adj3" fmla="val 104160"/>
              <a:gd name="adj4" fmla="val -20165"/>
            </a:avLst>
          </a:prstGeom>
          <a:solidFill>
            <a:schemeClr val="bg1"/>
          </a:solidFill>
          <a:ln w="25400" cap="flat">
            <a:miter lim="800000"/>
            <a:headEnd type="none" w="lg" len="lg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91440" rtlCol="0" anchor="t" anchorCtr="0"/>
          <a:lstStyle/>
          <a:p>
            <a:r>
              <a:rPr lang="en-US" sz="2400" dirty="0" smtClean="0">
                <a:solidFill>
                  <a:schemeClr val="tx1"/>
                </a:solidFill>
              </a:rPr>
              <a:t>Function header  - similar to the function prototype except that is does not end with a semicolon. 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    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33400" y="2819400"/>
            <a:ext cx="4800600" cy="1905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ine Callout 1 7"/>
          <p:cNvSpPr/>
          <p:nvPr/>
        </p:nvSpPr>
        <p:spPr>
          <a:xfrm>
            <a:off x="5943600" y="2743200"/>
            <a:ext cx="2971800" cy="1600200"/>
          </a:xfrm>
          <a:prstGeom prst="borderCallout1">
            <a:avLst>
              <a:gd name="adj1" fmla="val 45974"/>
              <a:gd name="adj2" fmla="val -298"/>
              <a:gd name="adj3" fmla="val 56713"/>
              <a:gd name="adj4" fmla="val -19626"/>
            </a:avLst>
          </a:prstGeom>
          <a:solidFill>
            <a:schemeClr val="bg1"/>
          </a:solidFill>
          <a:ln w="25400" cap="flat">
            <a:miter lim="800000"/>
            <a:headEnd type="none" w="lg" len="lg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91440" rtlCol="0" anchor="t" anchorCtr="0"/>
          <a:lstStyle/>
          <a:p>
            <a:r>
              <a:rPr lang="en-US" sz="2400" dirty="0" smtClean="0">
                <a:solidFill>
                  <a:schemeClr val="tx1"/>
                </a:solidFill>
              </a:rPr>
              <a:t>Function body -  enclosed in opening and closing curly braces ({ and }). 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    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" name="Line Callout 1 8"/>
          <p:cNvSpPr/>
          <p:nvPr/>
        </p:nvSpPr>
        <p:spPr>
          <a:xfrm>
            <a:off x="1905000" y="5181600"/>
            <a:ext cx="6781800" cy="914400"/>
          </a:xfrm>
          <a:prstGeom prst="borderCallout1">
            <a:avLst>
              <a:gd name="adj1" fmla="val 2224"/>
              <a:gd name="adj2" fmla="val 35174"/>
              <a:gd name="adj3" fmla="val -82612"/>
              <a:gd name="adj4" fmla="val 31523"/>
            </a:avLst>
          </a:prstGeom>
          <a:solidFill>
            <a:schemeClr val="bg1"/>
          </a:solidFill>
          <a:ln w="25400" cap="flat">
            <a:miter lim="800000"/>
            <a:headEnd type="none" w="lg" len="lg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91440" rtlCol="0" anchor="t" anchorCtr="0"/>
          <a:lstStyle/>
          <a:p>
            <a:r>
              <a:rPr lang="en-US" sz="2400" dirty="0" smtClean="0">
                <a:solidFill>
                  <a:schemeClr val="tx1"/>
                </a:solidFill>
              </a:rPr>
              <a:t>\\ represents the \ character. Double \  is needed to differentiate from escape sequence like \n.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    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3400" y="2438400"/>
            <a:ext cx="48006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Function 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Example:</a:t>
            </a:r>
          </a:p>
          <a:p>
            <a:pPr>
              <a:buNone/>
            </a:pP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33400" y="1295400"/>
            <a:ext cx="5257800" cy="36576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 anchorCtr="0"/>
          <a:lstStyle/>
          <a:p>
            <a:pPr>
              <a:buNone/>
            </a:pP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/* </a:t>
            </a:r>
          </a:p>
          <a:p>
            <a:pPr>
              <a:buNone/>
            </a:pP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 *  Draws intersecting lines</a:t>
            </a:r>
          </a:p>
          <a:p>
            <a:pPr>
              <a:buNone/>
            </a:pP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 */</a:t>
            </a:r>
          </a:p>
          <a:p>
            <a:pPr>
              <a:buNone/>
            </a:pP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void </a:t>
            </a:r>
            <a:r>
              <a:rPr lang="en-US" sz="2400" dirty="0" err="1" smtClean="0">
                <a:solidFill>
                  <a:schemeClr val="tx1"/>
                </a:solidFill>
                <a:latin typeface="Consolas" pitchFamily="49" charset="0"/>
              </a:rPr>
              <a:t>draw_intersect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(void)</a:t>
            </a:r>
          </a:p>
          <a:p>
            <a:pPr>
              <a:buNone/>
            </a:pP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{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	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cout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&lt;&lt; "   /\\   \n";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	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cout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&lt;&lt; "  /  \\  \n";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	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cout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&lt;&lt; " /    \\ \n";</a:t>
            </a:r>
          </a:p>
          <a:p>
            <a:pPr>
              <a:buNone/>
            </a:pP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9" name="Line Callout 1 8"/>
          <p:cNvSpPr/>
          <p:nvPr/>
        </p:nvSpPr>
        <p:spPr>
          <a:xfrm>
            <a:off x="762000" y="5181600"/>
            <a:ext cx="7924800" cy="1371600"/>
          </a:xfrm>
          <a:prstGeom prst="borderCallout1">
            <a:avLst>
              <a:gd name="adj1" fmla="val 2224"/>
              <a:gd name="adj2" fmla="val 35174"/>
              <a:gd name="adj3" fmla="val -52787"/>
              <a:gd name="adj4" fmla="val 20288"/>
            </a:avLst>
          </a:prstGeom>
          <a:solidFill>
            <a:schemeClr val="bg1"/>
          </a:solidFill>
          <a:ln w="25400" cap="flat">
            <a:miter lim="800000"/>
            <a:headEnd type="none" w="lg" len="lg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91440" rtlCol="0" anchor="t" anchorCtr="0"/>
          <a:lstStyle/>
          <a:p>
            <a:r>
              <a:rPr lang="en-US" sz="2400" dirty="0" smtClean="0">
                <a:solidFill>
                  <a:schemeClr val="tx1"/>
                </a:solidFill>
              </a:rPr>
              <a:t>If  there is no return statement in the function definition, control automatically returns to the calling function after the last statement of the called function is executed.    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Case Study 2 – Complete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Example:</a:t>
            </a:r>
          </a:p>
          <a:p>
            <a:pPr>
              <a:buNone/>
            </a:pP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1000" y="1143000"/>
            <a:ext cx="8305800" cy="54102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 anchorCtr="0"/>
          <a:lstStyle/>
          <a:p>
            <a:pPr>
              <a:buNone/>
            </a:pP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/*</a:t>
            </a:r>
          </a:p>
          <a:p>
            <a:pPr>
              <a:buNone/>
            </a:pP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 * Draw a house figure</a:t>
            </a:r>
          </a:p>
          <a:p>
            <a:pPr>
              <a:buNone/>
            </a:pP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 */</a:t>
            </a:r>
          </a:p>
          <a:p>
            <a:pPr>
              <a:buNone/>
            </a:pP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#include &lt;</a:t>
            </a:r>
            <a:r>
              <a:rPr lang="en-US" sz="2400" dirty="0" err="1" smtClean="0">
                <a:solidFill>
                  <a:schemeClr val="tx1"/>
                </a:solidFill>
                <a:latin typeface="Consolas" pitchFamily="49" charset="0"/>
              </a:rPr>
              <a:t>iostream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&gt;</a:t>
            </a:r>
          </a:p>
          <a:p>
            <a:pPr>
              <a:buNone/>
            </a:pPr>
            <a:r>
              <a:rPr lang="en-MY" sz="2400" dirty="0" smtClean="0">
                <a:solidFill>
                  <a:schemeClr val="tx1"/>
                </a:solidFill>
                <a:latin typeface="Consolas" pitchFamily="49" charset="0"/>
              </a:rPr>
              <a:t>using namespace std;</a:t>
            </a:r>
            <a:endParaRPr lang="en-US" sz="2400" dirty="0" smtClean="0">
              <a:solidFill>
                <a:schemeClr val="tx1"/>
              </a:solidFill>
              <a:latin typeface="Consolas" pitchFamily="49" charset="0"/>
            </a:endParaRPr>
          </a:p>
          <a:p>
            <a:pPr>
              <a:buNone/>
            </a:pPr>
            <a:endParaRPr lang="en-US" sz="2400" dirty="0" smtClean="0">
              <a:solidFill>
                <a:schemeClr val="tx1"/>
              </a:solidFill>
              <a:latin typeface="Consolas" pitchFamily="49" charset="0"/>
            </a:endParaRPr>
          </a:p>
          <a:p>
            <a:pPr>
              <a:buNone/>
            </a:pP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/* Function prototypes */</a:t>
            </a:r>
          </a:p>
          <a:p>
            <a:pPr>
              <a:buNone/>
            </a:pP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void </a:t>
            </a:r>
            <a:r>
              <a:rPr lang="en-US" sz="2400" dirty="0" err="1" smtClean="0">
                <a:solidFill>
                  <a:schemeClr val="tx1"/>
                </a:solidFill>
                <a:latin typeface="Consolas" pitchFamily="49" charset="0"/>
              </a:rPr>
              <a:t>draw_intersect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(void);</a:t>
            </a:r>
          </a:p>
          <a:p>
            <a:pPr>
              <a:buNone/>
            </a:pP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void </a:t>
            </a:r>
            <a:r>
              <a:rPr lang="en-US" sz="2400" dirty="0" err="1" smtClean="0">
                <a:solidFill>
                  <a:schemeClr val="tx1"/>
                </a:solidFill>
                <a:latin typeface="Consolas" pitchFamily="49" charset="0"/>
              </a:rPr>
              <a:t>draw_rectangle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(void);</a:t>
            </a:r>
          </a:p>
          <a:p>
            <a:pPr>
              <a:buNone/>
            </a:pP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void </a:t>
            </a:r>
            <a:r>
              <a:rPr lang="en-US" sz="2400" dirty="0" err="1" smtClean="0">
                <a:solidFill>
                  <a:schemeClr val="tx1"/>
                </a:solidFill>
                <a:latin typeface="Consolas" pitchFamily="49" charset="0"/>
              </a:rPr>
              <a:t>draw_horizontal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(void);</a:t>
            </a:r>
          </a:p>
          <a:p>
            <a:pPr>
              <a:buNone/>
            </a:pP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void </a:t>
            </a:r>
            <a:r>
              <a:rPr lang="en-US" sz="2400" dirty="0" err="1" smtClean="0">
                <a:solidFill>
                  <a:schemeClr val="tx1"/>
                </a:solidFill>
                <a:latin typeface="Consolas" pitchFamily="49" charset="0"/>
              </a:rPr>
              <a:t>draw_parallel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(void);</a:t>
            </a:r>
          </a:p>
          <a:p>
            <a:pPr>
              <a:buNone/>
            </a:pPr>
            <a:endParaRPr lang="en-US" sz="2400" dirty="0" smtClean="0">
              <a:solidFill>
                <a:schemeClr val="tx1"/>
              </a:solidFill>
              <a:latin typeface="Consolas" pitchFamily="49" charset="0"/>
            </a:endParaRPr>
          </a:p>
          <a:p>
            <a:pPr>
              <a:buNone/>
            </a:pPr>
            <a:r>
              <a:rPr lang="en-US" sz="2400" dirty="0" err="1" smtClean="0">
                <a:solidFill>
                  <a:schemeClr val="tx1"/>
                </a:solidFill>
                <a:latin typeface="Consolas" pitchFamily="49" charset="0"/>
              </a:rPr>
              <a:t>int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 main(void)</a:t>
            </a:r>
          </a:p>
          <a:p>
            <a:pPr>
              <a:buNone/>
            </a:pP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{		</a:t>
            </a:r>
          </a:p>
          <a:p>
            <a:pPr>
              <a:buNone/>
            </a:pP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	</a:t>
            </a:r>
            <a:endParaRPr lang="en-US" sz="2400" dirty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Case Study 2 – Complete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Example:</a:t>
            </a:r>
          </a:p>
          <a:p>
            <a:pPr>
              <a:buNone/>
            </a:pP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1000" y="1143000"/>
            <a:ext cx="8305800" cy="54102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 anchorCtr="0"/>
          <a:lstStyle/>
          <a:p>
            <a:pPr>
              <a:buNone/>
            </a:pP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	// Draw intersecting lines </a:t>
            </a:r>
          </a:p>
          <a:p>
            <a:pPr>
              <a:buNone/>
            </a:pP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	</a:t>
            </a:r>
            <a:r>
              <a:rPr lang="en-US" sz="2400" dirty="0" err="1" smtClean="0">
                <a:solidFill>
                  <a:schemeClr val="tx1"/>
                </a:solidFill>
                <a:latin typeface="Consolas" pitchFamily="49" charset="0"/>
              </a:rPr>
              <a:t>draw_intersect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(); </a:t>
            </a:r>
          </a:p>
          <a:p>
            <a:pPr>
              <a:buNone/>
            </a:pP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	</a:t>
            </a:r>
          </a:p>
          <a:p>
            <a:pPr>
              <a:buNone/>
            </a:pP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     // Draw a rectangle </a:t>
            </a:r>
          </a:p>
          <a:p>
            <a:pPr>
              <a:buNone/>
            </a:pP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	</a:t>
            </a:r>
            <a:r>
              <a:rPr lang="en-US" sz="2400" dirty="0" err="1" smtClean="0">
                <a:solidFill>
                  <a:schemeClr val="tx1"/>
                </a:solidFill>
                <a:latin typeface="Consolas" pitchFamily="49" charset="0"/>
              </a:rPr>
              <a:t>draw_rectangle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();</a:t>
            </a:r>
          </a:p>
          <a:p>
            <a:pPr>
              <a:buNone/>
            </a:pPr>
            <a:endParaRPr lang="en-US" sz="2400" dirty="0" smtClean="0">
              <a:solidFill>
                <a:schemeClr val="tx1"/>
              </a:solidFill>
              <a:latin typeface="Consolas" pitchFamily="49" charset="0"/>
            </a:endParaRPr>
          </a:p>
          <a:p>
            <a:pPr>
              <a:buNone/>
            </a:pP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	return 0;</a:t>
            </a:r>
          </a:p>
          <a:p>
            <a:pPr>
              <a:buNone/>
            </a:pP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}</a:t>
            </a:r>
          </a:p>
          <a:p>
            <a:pPr>
              <a:buNone/>
            </a:pPr>
            <a:endParaRPr lang="en-US" sz="2400" dirty="0" smtClean="0">
              <a:solidFill>
                <a:schemeClr val="tx1"/>
              </a:solidFill>
              <a:latin typeface="Consolas" pitchFamily="49" charset="0"/>
            </a:endParaRPr>
          </a:p>
          <a:p>
            <a:pPr>
              <a:buNone/>
            </a:pP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/* </a:t>
            </a:r>
          </a:p>
          <a:p>
            <a:pPr>
              <a:buNone/>
            </a:pP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 *  Draws intersecting lines</a:t>
            </a:r>
          </a:p>
          <a:p>
            <a:pPr>
              <a:buNone/>
            </a:pP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 */</a:t>
            </a:r>
          </a:p>
          <a:p>
            <a:pPr>
              <a:buNone/>
            </a:pP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void </a:t>
            </a:r>
            <a:r>
              <a:rPr lang="en-US" sz="2400" dirty="0" err="1" smtClean="0">
                <a:solidFill>
                  <a:schemeClr val="tx1"/>
                </a:solidFill>
                <a:latin typeface="Consolas" pitchFamily="49" charset="0"/>
              </a:rPr>
              <a:t>draw_intersect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(void)</a:t>
            </a:r>
          </a:p>
          <a:p>
            <a:pPr>
              <a:buNone/>
            </a:pP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{</a:t>
            </a:r>
          </a:p>
          <a:p>
            <a:pPr>
              <a:buNone/>
            </a:pP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  	</a:t>
            </a:r>
            <a:endParaRPr lang="en-US" sz="2400" dirty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Case Study 2 – Complete Program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1000" y="1371600"/>
            <a:ext cx="8305800" cy="48006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 anchorCtr="0"/>
          <a:lstStyle/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	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cout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&lt;&lt; "   /\\   \n";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	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cout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&lt;&lt; "  /  \\  \n";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	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cout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&lt;&lt; " /    \\ \n";</a:t>
            </a:r>
          </a:p>
          <a:p>
            <a:pPr>
              <a:buNone/>
            </a:pP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}	</a:t>
            </a:r>
          </a:p>
          <a:p>
            <a:pPr>
              <a:buNone/>
            </a:pP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	</a:t>
            </a:r>
          </a:p>
          <a:p>
            <a:pPr>
              <a:buNone/>
            </a:pP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/* </a:t>
            </a:r>
          </a:p>
          <a:p>
            <a:pPr>
              <a:buNone/>
            </a:pP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 *  Draws a rectangle</a:t>
            </a:r>
          </a:p>
          <a:p>
            <a:pPr>
              <a:buNone/>
            </a:pP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 */</a:t>
            </a:r>
          </a:p>
          <a:p>
            <a:pPr>
              <a:buNone/>
            </a:pP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void </a:t>
            </a:r>
            <a:r>
              <a:rPr lang="en-US" sz="2400" dirty="0" err="1" smtClean="0">
                <a:solidFill>
                  <a:schemeClr val="tx1"/>
                </a:solidFill>
                <a:latin typeface="Consolas" pitchFamily="49" charset="0"/>
              </a:rPr>
              <a:t>draw_rectangle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(void)</a:t>
            </a:r>
          </a:p>
          <a:p>
            <a:pPr>
              <a:buNone/>
            </a:pP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{</a:t>
            </a:r>
          </a:p>
          <a:p>
            <a:pPr>
              <a:buNone/>
            </a:pP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	// Draw a horizontal line </a:t>
            </a:r>
          </a:p>
          <a:p>
            <a:pPr>
              <a:buNone/>
            </a:pP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	</a:t>
            </a:r>
            <a:r>
              <a:rPr lang="en-US" sz="2400" dirty="0" err="1" smtClean="0">
                <a:solidFill>
                  <a:schemeClr val="tx1"/>
                </a:solidFill>
                <a:latin typeface="Consolas" pitchFamily="49" charset="0"/>
              </a:rPr>
              <a:t>draw_horizontal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();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Case Study 2 – Complete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Example:</a:t>
            </a:r>
          </a:p>
          <a:p>
            <a:pPr>
              <a:buNone/>
            </a:pP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1000" y="1143000"/>
            <a:ext cx="8305800" cy="52578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 anchorCtr="0"/>
          <a:lstStyle/>
          <a:p>
            <a:pPr>
              <a:buNone/>
            </a:pP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	// Draw parallel lines </a:t>
            </a:r>
          </a:p>
          <a:p>
            <a:pPr>
              <a:buNone/>
            </a:pP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	</a:t>
            </a:r>
            <a:r>
              <a:rPr lang="en-US" sz="2400" dirty="0" err="1" smtClean="0">
                <a:solidFill>
                  <a:schemeClr val="tx1"/>
                </a:solidFill>
                <a:latin typeface="Consolas" pitchFamily="49" charset="0"/>
              </a:rPr>
              <a:t>draw_parallel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();</a:t>
            </a:r>
          </a:p>
          <a:p>
            <a:pPr>
              <a:buNone/>
            </a:pPr>
            <a:endParaRPr lang="en-US" sz="2400" dirty="0" smtClean="0">
              <a:solidFill>
                <a:schemeClr val="tx1"/>
              </a:solidFill>
              <a:latin typeface="Consolas" pitchFamily="49" charset="0"/>
            </a:endParaRPr>
          </a:p>
          <a:p>
            <a:pPr>
              <a:buNone/>
            </a:pP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	// Draw another horizontal line</a:t>
            </a:r>
          </a:p>
          <a:p>
            <a:pPr>
              <a:buNone/>
            </a:pP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	</a:t>
            </a:r>
            <a:r>
              <a:rPr lang="en-US" sz="2400" dirty="0" err="1" smtClean="0">
                <a:solidFill>
                  <a:schemeClr val="tx1"/>
                </a:solidFill>
                <a:latin typeface="Consolas" pitchFamily="49" charset="0"/>
              </a:rPr>
              <a:t>draw_horizontal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();</a:t>
            </a:r>
          </a:p>
          <a:p>
            <a:pPr>
              <a:buNone/>
            </a:pP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}</a:t>
            </a:r>
          </a:p>
          <a:p>
            <a:pPr>
              <a:buNone/>
            </a:pPr>
            <a:endParaRPr lang="en-US" sz="2400" dirty="0" smtClean="0">
              <a:solidFill>
                <a:schemeClr val="tx1"/>
              </a:solidFill>
              <a:latin typeface="Consolas" pitchFamily="49" charset="0"/>
            </a:endParaRPr>
          </a:p>
          <a:p>
            <a:pPr>
              <a:buNone/>
            </a:pP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/* </a:t>
            </a:r>
          </a:p>
          <a:p>
            <a:pPr>
              <a:buNone/>
            </a:pP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 *  Draws a horizontal line</a:t>
            </a:r>
          </a:p>
          <a:p>
            <a:pPr>
              <a:buNone/>
            </a:pP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 */</a:t>
            </a:r>
          </a:p>
          <a:p>
            <a:pPr>
              <a:buNone/>
            </a:pP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void </a:t>
            </a:r>
            <a:r>
              <a:rPr lang="en-US" sz="2400" dirty="0" err="1" smtClean="0">
                <a:solidFill>
                  <a:schemeClr val="tx1"/>
                </a:solidFill>
                <a:latin typeface="Consolas" pitchFamily="49" charset="0"/>
              </a:rPr>
              <a:t>draw_horizontal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(void)</a:t>
            </a:r>
          </a:p>
          <a:p>
            <a:pPr>
              <a:buNone/>
            </a:pP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{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	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cout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&lt;&lt; "--------\n";</a:t>
            </a:r>
          </a:p>
          <a:p>
            <a:pPr>
              <a:buNone/>
            </a:pP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Case Study 2 – Complete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4800" y="1143000"/>
            <a:ext cx="8305800" cy="35052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 anchorCtr="0"/>
          <a:lstStyle/>
          <a:p>
            <a:pPr>
              <a:buNone/>
            </a:pP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/*</a:t>
            </a:r>
          </a:p>
          <a:p>
            <a:pPr>
              <a:buNone/>
            </a:pP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 *  Draws parallel lines</a:t>
            </a:r>
          </a:p>
          <a:p>
            <a:pPr>
              <a:buNone/>
            </a:pP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 */</a:t>
            </a:r>
          </a:p>
          <a:p>
            <a:pPr>
              <a:buNone/>
            </a:pP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void </a:t>
            </a:r>
            <a:r>
              <a:rPr lang="en-US" sz="2400" dirty="0" err="1" smtClean="0">
                <a:solidFill>
                  <a:schemeClr val="tx1"/>
                </a:solidFill>
                <a:latin typeface="Consolas" pitchFamily="49" charset="0"/>
              </a:rPr>
              <a:t>draw_parallel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(void)</a:t>
            </a:r>
          </a:p>
          <a:p>
            <a:pPr>
              <a:buNone/>
            </a:pP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{</a:t>
            </a:r>
          </a:p>
          <a:p>
            <a:pPr>
              <a:buNone/>
            </a:pP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	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cout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&lt;&lt; "|      |\n";</a:t>
            </a:r>
            <a:endParaRPr lang="en-US" sz="2400" dirty="0" smtClean="0">
              <a:solidFill>
                <a:schemeClr val="tx1"/>
              </a:solidFill>
              <a:latin typeface="Consolas" pitchFamily="49" charset="0"/>
            </a:endParaRPr>
          </a:p>
          <a:p>
            <a:pPr>
              <a:buNone/>
            </a:pP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	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cout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&lt;&lt; "|      |\n";</a:t>
            </a:r>
            <a:endParaRPr lang="en-US" sz="2400" dirty="0" smtClean="0">
              <a:solidFill>
                <a:schemeClr val="tx1"/>
              </a:solidFill>
              <a:latin typeface="Consolas" pitchFamily="49" charset="0"/>
            </a:endParaRPr>
          </a:p>
          <a:p>
            <a:pPr>
              <a:buNone/>
            </a:pP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	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cout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&lt;&lt; "|      |\n";</a:t>
            </a:r>
            <a:endParaRPr lang="en-US" sz="2400" dirty="0" smtClean="0">
              <a:solidFill>
                <a:schemeClr val="tx1"/>
              </a:solidFill>
              <a:latin typeface="Consolas" pitchFamily="49" charset="0"/>
            </a:endParaRPr>
          </a:p>
          <a:p>
            <a:pPr>
              <a:buNone/>
            </a:pP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810657" y="3749040"/>
            <a:ext cx="4953000" cy="4876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4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main function definition</a:t>
            </a:r>
            <a:endParaRPr lang="en-GB" sz="24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810657" y="2255520"/>
            <a:ext cx="4953000" cy="533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40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preprocessor</a:t>
            </a:r>
            <a:r>
              <a:rPr lang="en-GB" sz="24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directives</a:t>
            </a:r>
            <a:endParaRPr lang="en-GB" sz="24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810657" y="2941320"/>
            <a:ext cx="4953000" cy="533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4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function prototypes</a:t>
            </a:r>
            <a:endParaRPr lang="en-GB" sz="24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810657" y="4434840"/>
            <a:ext cx="4953000" cy="4876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4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function definitions</a:t>
            </a:r>
            <a:endParaRPr lang="en-GB" sz="24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>
            <a:normAutofit/>
          </a:bodyPr>
          <a:lstStyle/>
          <a:p>
            <a:r>
              <a:rPr lang="en-GB" dirty="0" smtClean="0"/>
              <a:t>Program Structure or Physical Layout</a:t>
            </a:r>
            <a:endParaRPr lang="en-GB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304800" y="76200"/>
            <a:ext cx="8458200" cy="67056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 anchorCtr="0"/>
          <a:lstStyle/>
          <a:p>
            <a:pPr>
              <a:buNone/>
            </a:pP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#include &lt;</a:t>
            </a:r>
            <a:r>
              <a:rPr lang="en-US" sz="2400" dirty="0" err="1" smtClean="0">
                <a:solidFill>
                  <a:schemeClr val="tx1"/>
                </a:solidFill>
                <a:latin typeface="Consolas" pitchFamily="49" charset="0"/>
              </a:rPr>
              <a:t>iostream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&gt;</a:t>
            </a:r>
          </a:p>
          <a:p>
            <a:pPr>
              <a:buNone/>
            </a:pPr>
            <a:r>
              <a:rPr lang="en-MY" sz="2400" dirty="0" smtClean="0">
                <a:solidFill>
                  <a:schemeClr val="tx1"/>
                </a:solidFill>
                <a:latin typeface="Consolas" pitchFamily="49" charset="0"/>
              </a:rPr>
              <a:t>using namespace std;</a:t>
            </a:r>
            <a:endParaRPr lang="en-US" sz="2400" dirty="0" smtClean="0">
              <a:solidFill>
                <a:schemeClr val="tx1"/>
              </a:solidFill>
              <a:latin typeface="Consolas" pitchFamily="49" charset="0"/>
            </a:endParaRPr>
          </a:p>
          <a:p>
            <a:pPr>
              <a:buNone/>
            </a:pPr>
            <a:endParaRPr lang="en-US" sz="2400" dirty="0" smtClean="0">
              <a:solidFill>
                <a:schemeClr val="tx1"/>
              </a:solidFill>
              <a:latin typeface="Consolas" pitchFamily="49" charset="0"/>
            </a:endParaRPr>
          </a:p>
          <a:p>
            <a:pPr>
              <a:buNone/>
            </a:pP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void </a:t>
            </a:r>
            <a:r>
              <a:rPr lang="en-US" sz="2400" dirty="0" err="1" smtClean="0">
                <a:solidFill>
                  <a:schemeClr val="tx1"/>
                </a:solidFill>
                <a:latin typeface="Consolas" pitchFamily="49" charset="0"/>
              </a:rPr>
              <a:t>draw_intersect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(void);</a:t>
            </a:r>
          </a:p>
          <a:p>
            <a:pPr>
              <a:buNone/>
            </a:pP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void </a:t>
            </a:r>
            <a:r>
              <a:rPr lang="en-US" sz="2400" dirty="0" err="1" smtClean="0">
                <a:solidFill>
                  <a:schemeClr val="tx1"/>
                </a:solidFill>
                <a:latin typeface="Consolas" pitchFamily="49" charset="0"/>
              </a:rPr>
              <a:t>draw_rectangle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(void);</a:t>
            </a:r>
          </a:p>
          <a:p>
            <a:pPr>
              <a:buNone/>
            </a:pP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void </a:t>
            </a:r>
            <a:r>
              <a:rPr lang="en-US" sz="2400" dirty="0" err="1" smtClean="0">
                <a:solidFill>
                  <a:schemeClr val="tx1"/>
                </a:solidFill>
                <a:latin typeface="Consolas" pitchFamily="49" charset="0"/>
              </a:rPr>
              <a:t>draw_horizontal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(void);</a:t>
            </a:r>
          </a:p>
          <a:p>
            <a:pPr>
              <a:buNone/>
            </a:pP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void </a:t>
            </a:r>
            <a:r>
              <a:rPr lang="en-US" sz="2400" dirty="0" err="1" smtClean="0">
                <a:solidFill>
                  <a:schemeClr val="tx1"/>
                </a:solidFill>
                <a:latin typeface="Consolas" pitchFamily="49" charset="0"/>
              </a:rPr>
              <a:t>draw_parallel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(void);</a:t>
            </a:r>
          </a:p>
          <a:p>
            <a:pPr>
              <a:buNone/>
            </a:pPr>
            <a:endParaRPr lang="en-US" sz="2400" dirty="0" smtClean="0">
              <a:solidFill>
                <a:schemeClr val="tx1"/>
              </a:solidFill>
              <a:latin typeface="Consolas" pitchFamily="49" charset="0"/>
            </a:endParaRPr>
          </a:p>
          <a:p>
            <a:pPr>
              <a:buNone/>
            </a:pPr>
            <a:r>
              <a:rPr lang="en-US" sz="2400" dirty="0" err="1" smtClean="0">
                <a:solidFill>
                  <a:schemeClr val="tx1"/>
                </a:solidFill>
                <a:latin typeface="Consolas" pitchFamily="49" charset="0"/>
              </a:rPr>
              <a:t>int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 main(void)</a:t>
            </a:r>
          </a:p>
          <a:p>
            <a:pPr>
              <a:buNone/>
            </a:pP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{ </a:t>
            </a:r>
          </a:p>
          <a:p>
            <a:pPr>
              <a:buNone/>
            </a:pP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	. . .</a:t>
            </a:r>
          </a:p>
          <a:p>
            <a:pPr>
              <a:buNone/>
            </a:pP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}</a:t>
            </a:r>
          </a:p>
          <a:p>
            <a:pPr>
              <a:buNone/>
            </a:pPr>
            <a:endParaRPr lang="en-US" sz="2400" dirty="0" smtClean="0">
              <a:solidFill>
                <a:schemeClr val="tx1"/>
              </a:solidFill>
              <a:latin typeface="Consolas" pitchFamily="49" charset="0"/>
            </a:endParaRPr>
          </a:p>
          <a:p>
            <a:pPr>
              <a:buNone/>
            </a:pP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void </a:t>
            </a:r>
            <a:r>
              <a:rPr lang="en-US" sz="2400" dirty="0" err="1" smtClean="0">
                <a:solidFill>
                  <a:schemeClr val="tx1"/>
                </a:solidFill>
                <a:latin typeface="Consolas" pitchFamily="49" charset="0"/>
              </a:rPr>
              <a:t>draw_intersect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(void)</a:t>
            </a:r>
          </a:p>
          <a:p>
            <a:pPr>
              <a:buNone/>
            </a:pP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{</a:t>
            </a:r>
          </a:p>
          <a:p>
            <a:pPr>
              <a:buNone/>
            </a:pP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	. . .</a:t>
            </a:r>
          </a:p>
          <a:p>
            <a:pPr>
              <a:buNone/>
            </a:pP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5029200" y="5867400"/>
            <a:ext cx="3581400" cy="685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Ignoring </a:t>
            </a:r>
            <a:r>
              <a:rPr lang="en-US" sz="2400" b="1" dirty="0" smtClean="0">
                <a:solidFill>
                  <a:schemeClr val="tx1"/>
                </a:solidFill>
              </a:rPr>
              <a:t>definitions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Top-Down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382000" cy="5334000"/>
          </a:xfrm>
        </p:spPr>
        <p:txBody>
          <a:bodyPr>
            <a:normAutofit/>
          </a:bodyPr>
          <a:lstStyle/>
          <a:p>
            <a:r>
              <a:rPr lang="en-US" dirty="0" smtClean="0"/>
              <a:t>With top-down design, a program is divided into a main module and its related modules. </a:t>
            </a:r>
          </a:p>
          <a:p>
            <a:endParaRPr lang="en-US" dirty="0" smtClean="0"/>
          </a:p>
          <a:p>
            <a:r>
              <a:rPr lang="en-US" dirty="0" smtClean="0"/>
              <a:t>Each </a:t>
            </a:r>
            <a:r>
              <a:rPr lang="en-US" b="1" dirty="0" smtClean="0"/>
              <a:t>module</a:t>
            </a:r>
            <a:r>
              <a:rPr lang="en-US" dirty="0" smtClean="0"/>
              <a:t> should also be divided into </a:t>
            </a:r>
            <a:r>
              <a:rPr lang="en-US" b="1" dirty="0" err="1" smtClean="0"/>
              <a:t>submodules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The division of modules into </a:t>
            </a:r>
            <a:r>
              <a:rPr lang="en-US" dirty="0" err="1" smtClean="0"/>
              <a:t>submodules</a:t>
            </a:r>
            <a:r>
              <a:rPr lang="en-US" dirty="0" smtClean="0"/>
              <a:t> continues until the sub modules can be easily understood without further subdividing.</a:t>
            </a:r>
          </a:p>
          <a:p>
            <a:endParaRPr lang="en-US" dirty="0" smtClean="0"/>
          </a:p>
          <a:p>
            <a:r>
              <a:rPr lang="en-US" dirty="0" smtClean="0"/>
              <a:t>A </a:t>
            </a:r>
            <a:r>
              <a:rPr lang="en-US" b="1" dirty="0" smtClean="0"/>
              <a:t>structure chart </a:t>
            </a:r>
            <a:r>
              <a:rPr lang="en-US" dirty="0" smtClean="0"/>
              <a:t>can be used to show the relationships between each module and its </a:t>
            </a:r>
            <a:r>
              <a:rPr lang="en-US" dirty="0" err="1" smtClean="0"/>
              <a:t>submodules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304800" y="381000"/>
            <a:ext cx="8458200" cy="61722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 anchorCtr="0"/>
          <a:lstStyle/>
          <a:p>
            <a:pPr>
              <a:buNone/>
            </a:pPr>
            <a:r>
              <a:rPr lang="en-US" sz="2800" dirty="0" smtClean="0">
                <a:solidFill>
                  <a:schemeClr val="tx1"/>
                </a:solidFill>
                <a:latin typeface="Consolas" pitchFamily="49" charset="0"/>
              </a:rPr>
              <a:t>void </a:t>
            </a:r>
            <a:r>
              <a:rPr lang="en-US" sz="2800" dirty="0" err="1" smtClean="0">
                <a:solidFill>
                  <a:schemeClr val="tx1"/>
                </a:solidFill>
                <a:latin typeface="Consolas" pitchFamily="49" charset="0"/>
              </a:rPr>
              <a:t>draw_horizontal</a:t>
            </a:r>
            <a:r>
              <a:rPr lang="en-US" sz="2800" dirty="0" smtClean="0">
                <a:solidFill>
                  <a:schemeClr val="tx1"/>
                </a:solidFill>
                <a:latin typeface="Consolas" pitchFamily="49" charset="0"/>
              </a:rPr>
              <a:t>(void)</a:t>
            </a:r>
          </a:p>
          <a:p>
            <a:pPr>
              <a:buNone/>
            </a:pPr>
            <a:r>
              <a:rPr lang="en-US" sz="2800" dirty="0" smtClean="0">
                <a:solidFill>
                  <a:schemeClr val="tx1"/>
                </a:solidFill>
                <a:latin typeface="Consolas" pitchFamily="49" charset="0"/>
              </a:rPr>
              <a:t>{ </a:t>
            </a:r>
          </a:p>
          <a:p>
            <a:pPr>
              <a:buNone/>
            </a:pPr>
            <a:r>
              <a:rPr lang="en-US" sz="2800" dirty="0" smtClean="0">
                <a:solidFill>
                  <a:schemeClr val="tx1"/>
                </a:solidFill>
                <a:latin typeface="Consolas" pitchFamily="49" charset="0"/>
              </a:rPr>
              <a:t>	. . .</a:t>
            </a:r>
          </a:p>
          <a:p>
            <a:pPr>
              <a:buNone/>
            </a:pPr>
            <a:r>
              <a:rPr lang="en-US" sz="2800" dirty="0" smtClean="0">
                <a:solidFill>
                  <a:schemeClr val="tx1"/>
                </a:solidFill>
                <a:latin typeface="Consolas" pitchFamily="49" charset="0"/>
              </a:rPr>
              <a:t>}</a:t>
            </a:r>
          </a:p>
          <a:p>
            <a:pPr>
              <a:buNone/>
            </a:pPr>
            <a:endParaRPr lang="en-US" sz="2800" dirty="0" smtClean="0">
              <a:solidFill>
                <a:schemeClr val="tx1"/>
              </a:solidFill>
              <a:latin typeface="Consolas" pitchFamily="49" charset="0"/>
            </a:endParaRPr>
          </a:p>
          <a:p>
            <a:pPr>
              <a:buNone/>
            </a:pPr>
            <a:r>
              <a:rPr lang="en-US" sz="2800" dirty="0" smtClean="0">
                <a:solidFill>
                  <a:schemeClr val="tx1"/>
                </a:solidFill>
                <a:latin typeface="Consolas" pitchFamily="49" charset="0"/>
              </a:rPr>
              <a:t>void </a:t>
            </a:r>
            <a:r>
              <a:rPr lang="en-US" sz="2800" dirty="0" err="1" smtClean="0">
                <a:solidFill>
                  <a:schemeClr val="tx1"/>
                </a:solidFill>
                <a:latin typeface="Consolas" pitchFamily="49" charset="0"/>
              </a:rPr>
              <a:t>draw_parallel</a:t>
            </a:r>
            <a:r>
              <a:rPr lang="en-US" sz="2800" dirty="0" smtClean="0">
                <a:solidFill>
                  <a:schemeClr val="tx1"/>
                </a:solidFill>
                <a:latin typeface="Consolas" pitchFamily="49" charset="0"/>
              </a:rPr>
              <a:t>(void)</a:t>
            </a:r>
          </a:p>
          <a:p>
            <a:pPr>
              <a:buNone/>
            </a:pPr>
            <a:r>
              <a:rPr lang="en-US" sz="2800" dirty="0" smtClean="0">
                <a:solidFill>
                  <a:schemeClr val="tx1"/>
                </a:solidFill>
                <a:latin typeface="Consolas" pitchFamily="49" charset="0"/>
              </a:rPr>
              <a:t>{</a:t>
            </a:r>
          </a:p>
          <a:p>
            <a:pPr>
              <a:buNone/>
            </a:pPr>
            <a:r>
              <a:rPr lang="en-US" sz="2800" dirty="0" smtClean="0">
                <a:solidFill>
                  <a:schemeClr val="tx1"/>
                </a:solidFill>
                <a:latin typeface="Consolas" pitchFamily="49" charset="0"/>
              </a:rPr>
              <a:t>	. . .</a:t>
            </a:r>
          </a:p>
          <a:p>
            <a:pPr>
              <a:buNone/>
            </a:pPr>
            <a:r>
              <a:rPr lang="en-US" sz="2800" dirty="0" smtClean="0">
                <a:solidFill>
                  <a:schemeClr val="tx1"/>
                </a:solidFill>
                <a:latin typeface="Consolas" pitchFamily="49" charset="0"/>
              </a:rPr>
              <a:t>}</a:t>
            </a:r>
            <a:endParaRPr lang="en-US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Case Study 2 – </a:t>
            </a:r>
            <a:r>
              <a:rPr lang="en-GB" dirty="0" smtClean="0"/>
              <a:t>Program Execution</a:t>
            </a:r>
            <a:endParaRPr lang="en-GB" dirty="0"/>
          </a:p>
        </p:txBody>
      </p:sp>
      <p:sp>
        <p:nvSpPr>
          <p:cNvPr id="6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305800" cy="4937760"/>
          </a:xfrm>
        </p:spPr>
        <p:txBody>
          <a:bodyPr>
            <a:normAutofit/>
          </a:bodyPr>
          <a:lstStyle/>
          <a:p>
            <a:r>
              <a:rPr lang="en-US" dirty="0" smtClean="0"/>
              <a:t>The structure chart shows the program execution </a:t>
            </a:r>
            <a:r>
              <a:rPr lang="en-US" dirty="0" smtClean="0"/>
              <a:t>order</a:t>
            </a:r>
            <a:r>
              <a:rPr lang="en-US" dirty="0" smtClean="0"/>
              <a:t>. </a:t>
            </a:r>
          </a:p>
          <a:p>
            <a:r>
              <a:rPr lang="en-US" dirty="0" smtClean="0"/>
              <a:t>Program execution starts with function main.</a:t>
            </a:r>
          </a:p>
          <a:p>
            <a:r>
              <a:rPr lang="en-US" dirty="0" smtClean="0"/>
              <a:t>The structure chart shows the calling order.</a:t>
            </a:r>
          </a:p>
          <a:p>
            <a:endParaRPr lang="en-US" dirty="0" smtClean="0"/>
          </a:p>
        </p:txBody>
      </p:sp>
      <p:sp>
        <p:nvSpPr>
          <p:cNvPr id="8" name="Rectangle 7"/>
          <p:cNvSpPr/>
          <p:nvPr/>
        </p:nvSpPr>
        <p:spPr>
          <a:xfrm>
            <a:off x="2514600" y="2971800"/>
            <a:ext cx="1676400" cy="457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main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57200" y="4191000"/>
            <a:ext cx="2743200" cy="381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</a:rPr>
              <a:t>draw_intersect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33800" y="4114800"/>
            <a:ext cx="2590800" cy="457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</a:rPr>
              <a:t>draw_rectangle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38200" y="5334000"/>
            <a:ext cx="2590800" cy="533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</a:rPr>
              <a:t>draw_horizontal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324600" y="5334000"/>
            <a:ext cx="2438400" cy="457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</a:rPr>
              <a:t>draw_horizontal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886200" y="5334000"/>
            <a:ext cx="2057400" cy="457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</a:rPr>
              <a:t>draw_parallel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rot="5400000">
            <a:off x="3200400" y="3580606"/>
            <a:ext cx="3048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endCxn id="10" idx="0"/>
          </p:cNvCxnSpPr>
          <p:nvPr/>
        </p:nvCxnSpPr>
        <p:spPr>
          <a:xfrm>
            <a:off x="5029200" y="3733800"/>
            <a:ext cx="0" cy="381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endCxn id="9" idx="0"/>
          </p:cNvCxnSpPr>
          <p:nvPr/>
        </p:nvCxnSpPr>
        <p:spPr>
          <a:xfrm rot="5400000">
            <a:off x="1600200" y="3962400"/>
            <a:ext cx="4572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828800" y="3733800"/>
            <a:ext cx="32004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876800" y="4572000"/>
            <a:ext cx="0" cy="762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7543800" y="4953000"/>
            <a:ext cx="0" cy="381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286000" y="4953000"/>
            <a:ext cx="0" cy="381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286000" y="4953000"/>
            <a:ext cx="5257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Case Study 2 – </a:t>
            </a:r>
            <a:r>
              <a:rPr lang="en-GB" dirty="0" smtClean="0"/>
              <a:t>Program Execution</a:t>
            </a:r>
            <a:endParaRPr lang="en-GB" dirty="0"/>
          </a:p>
        </p:txBody>
      </p:sp>
      <p:sp>
        <p:nvSpPr>
          <p:cNvPr id="6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>
            <a:normAutofit/>
          </a:bodyPr>
          <a:lstStyle/>
          <a:p>
            <a:r>
              <a:rPr lang="en-US" dirty="0" smtClean="0"/>
              <a:t>Program execution starts with function main.</a:t>
            </a:r>
          </a:p>
          <a:p>
            <a:r>
              <a:rPr lang="en-US" dirty="0" smtClean="0"/>
              <a:t>Function main calls function </a:t>
            </a:r>
            <a:r>
              <a:rPr lang="en-US" dirty="0" err="1" smtClean="0"/>
              <a:t>draw_intersect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1000" y="2743200"/>
            <a:ext cx="3200400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 anchorCtr="0"/>
          <a:lstStyle/>
          <a:p>
            <a:pPr>
              <a:buNone/>
            </a:pPr>
            <a:r>
              <a:rPr lang="en-US" sz="2000" b="1" dirty="0" err="1" smtClean="0">
                <a:solidFill>
                  <a:schemeClr val="tx1"/>
                </a:solidFill>
                <a:latin typeface="Consolas" pitchFamily="49" charset="0"/>
              </a:rPr>
              <a:t>int</a:t>
            </a:r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</a:rPr>
              <a:t> main(void)</a:t>
            </a:r>
          </a:p>
          <a:p>
            <a:pPr>
              <a:buNone/>
            </a:pP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{</a:t>
            </a:r>
          </a:p>
          <a:p>
            <a:pPr>
              <a:buNone/>
            </a:pP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   </a:t>
            </a:r>
            <a:r>
              <a:rPr lang="en-US" sz="2000" b="1" dirty="0" err="1" smtClean="0">
                <a:solidFill>
                  <a:schemeClr val="tx1"/>
                </a:solidFill>
                <a:latin typeface="Consolas" pitchFamily="49" charset="0"/>
              </a:rPr>
              <a:t>draw_intersect</a:t>
            </a:r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</a:rPr>
              <a:t>();</a:t>
            </a:r>
          </a:p>
          <a:p>
            <a:pPr>
              <a:buNone/>
            </a:pP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   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</a:rPr>
              <a:t>draw_rectangle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();</a:t>
            </a:r>
          </a:p>
          <a:p>
            <a:pPr>
              <a:buNone/>
            </a:pPr>
            <a:endParaRPr lang="en-US" sz="2000" dirty="0" smtClean="0">
              <a:solidFill>
                <a:schemeClr val="tx1"/>
              </a:solidFill>
              <a:latin typeface="Consolas" pitchFamily="49" charset="0"/>
            </a:endParaRPr>
          </a:p>
          <a:p>
            <a:pPr>
              <a:buNone/>
            </a:pP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   return 0;</a:t>
            </a:r>
          </a:p>
          <a:p>
            <a:pPr>
              <a:buNone/>
            </a:pP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}</a:t>
            </a:r>
            <a:endParaRPr lang="en-US" sz="2000" dirty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 2 – </a:t>
            </a:r>
            <a:r>
              <a:rPr lang="en-GB" dirty="0" smtClean="0"/>
              <a:t>Program Execution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381000" y="2743200"/>
            <a:ext cx="3200400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 anchorCtr="0"/>
          <a:lstStyle/>
          <a:p>
            <a:pPr>
              <a:buNone/>
            </a:pPr>
            <a:r>
              <a:rPr lang="en-US" sz="2000" b="1" dirty="0" err="1" smtClean="0">
                <a:solidFill>
                  <a:schemeClr val="tx1"/>
                </a:solidFill>
                <a:latin typeface="Consolas" pitchFamily="49" charset="0"/>
              </a:rPr>
              <a:t>int</a:t>
            </a:r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</a:rPr>
              <a:t> main(void)</a:t>
            </a:r>
          </a:p>
          <a:p>
            <a:pPr>
              <a:buNone/>
            </a:pP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{</a:t>
            </a:r>
          </a:p>
          <a:p>
            <a:pPr>
              <a:buNone/>
            </a:pPr>
            <a:r>
              <a:rPr lang="en-US" sz="2000" dirty="0" smtClean="0">
                <a:solidFill>
                  <a:srgbClr val="A50021"/>
                </a:solidFill>
                <a:latin typeface="Consolas" pitchFamily="49" charset="0"/>
              </a:rPr>
              <a:t>   </a:t>
            </a:r>
            <a:r>
              <a:rPr lang="en-US" sz="2000" b="1" dirty="0" err="1" smtClean="0">
                <a:solidFill>
                  <a:srgbClr val="CC3300"/>
                </a:solidFill>
                <a:latin typeface="Consolas" pitchFamily="49" charset="0"/>
              </a:rPr>
              <a:t>draw_intersect</a:t>
            </a:r>
            <a:r>
              <a:rPr lang="en-US" sz="2000" b="1" dirty="0" smtClean="0">
                <a:solidFill>
                  <a:srgbClr val="CC3300"/>
                </a:solidFill>
                <a:latin typeface="Consolas" pitchFamily="49" charset="0"/>
              </a:rPr>
              <a:t>();</a:t>
            </a:r>
          </a:p>
          <a:p>
            <a:pPr>
              <a:buNone/>
            </a:pP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   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</a:rPr>
              <a:t>draw_rectangle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();</a:t>
            </a:r>
          </a:p>
          <a:p>
            <a:pPr>
              <a:buNone/>
            </a:pPr>
            <a:endParaRPr lang="en-US" sz="2000" dirty="0" smtClean="0">
              <a:solidFill>
                <a:schemeClr val="tx1"/>
              </a:solidFill>
              <a:latin typeface="Consolas" pitchFamily="49" charset="0"/>
            </a:endParaRPr>
          </a:p>
          <a:p>
            <a:pPr>
              <a:buNone/>
            </a:pP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   return 0;</a:t>
            </a:r>
          </a:p>
          <a:p>
            <a:pPr>
              <a:buNone/>
            </a:pP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}</a:t>
            </a:r>
            <a:endParaRPr lang="en-US" sz="2000" dirty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72000" y="2971800"/>
            <a:ext cx="4114800" cy="19812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 anchorCtr="0"/>
          <a:lstStyle/>
          <a:p>
            <a:pPr>
              <a:buNone/>
            </a:pPr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</a:rPr>
              <a:t>void </a:t>
            </a:r>
            <a:r>
              <a:rPr lang="en-US" sz="2000" b="1" dirty="0" err="1" smtClean="0">
                <a:solidFill>
                  <a:schemeClr val="tx1"/>
                </a:solidFill>
                <a:latin typeface="Consolas" pitchFamily="49" charset="0"/>
              </a:rPr>
              <a:t>draw_intersect</a:t>
            </a:r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</a:rPr>
              <a:t>(void)</a:t>
            </a:r>
          </a:p>
          <a:p>
            <a:pPr>
              <a:buNone/>
            </a:pP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{</a:t>
            </a:r>
          </a:p>
          <a:p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   </a:t>
            </a:r>
            <a:r>
              <a:rPr lang="en-GB" sz="2000" dirty="0" err="1" smtClean="0">
                <a:solidFill>
                  <a:schemeClr val="tx1"/>
                </a:solidFill>
                <a:latin typeface="Consolas" pitchFamily="49" charset="0"/>
              </a:rPr>
              <a:t>cout</a:t>
            </a:r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 &lt;&lt; "   /\\   \n";</a:t>
            </a:r>
          </a:p>
          <a:p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   </a:t>
            </a:r>
            <a:r>
              <a:rPr lang="en-GB" sz="2000" dirty="0" err="1" smtClean="0">
                <a:solidFill>
                  <a:schemeClr val="tx1"/>
                </a:solidFill>
                <a:latin typeface="Consolas" pitchFamily="49" charset="0"/>
              </a:rPr>
              <a:t>cout</a:t>
            </a:r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 &lt;&lt; "  /  \\  \n";</a:t>
            </a:r>
          </a:p>
          <a:p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   </a:t>
            </a:r>
            <a:r>
              <a:rPr lang="en-GB" sz="2000" dirty="0" err="1" smtClean="0">
                <a:solidFill>
                  <a:schemeClr val="tx1"/>
                </a:solidFill>
                <a:latin typeface="Consolas" pitchFamily="49" charset="0"/>
              </a:rPr>
              <a:t>cout</a:t>
            </a:r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 &lt;&lt; " /    \\ \n";</a:t>
            </a:r>
          </a:p>
          <a:p>
            <a:pPr>
              <a:buNone/>
            </a:pP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}</a:t>
            </a:r>
            <a:endParaRPr lang="en-US" sz="2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19" name="Line Callout 1 18"/>
          <p:cNvSpPr/>
          <p:nvPr/>
        </p:nvSpPr>
        <p:spPr>
          <a:xfrm>
            <a:off x="1752600" y="1447800"/>
            <a:ext cx="4724400" cy="838200"/>
          </a:xfrm>
          <a:prstGeom prst="borderCallout1">
            <a:avLst>
              <a:gd name="adj1" fmla="val 101731"/>
              <a:gd name="adj2" fmla="val 48968"/>
              <a:gd name="adj3" fmla="val 202740"/>
              <a:gd name="adj4" fmla="val 49161"/>
            </a:avLst>
          </a:prstGeom>
          <a:solidFill>
            <a:schemeClr val="bg1"/>
          </a:solidFill>
          <a:ln w="25400" cap="flat">
            <a:miter lim="800000"/>
            <a:headEnd type="none" w="lg" len="lg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91440" rtlCol="0" anchor="t" anchorCtr="0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Function call causes transfer of control to the called function.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7" name="Elbow Connector 16"/>
          <p:cNvCxnSpPr/>
          <p:nvPr/>
        </p:nvCxnSpPr>
        <p:spPr>
          <a:xfrm flipV="1">
            <a:off x="3352800" y="3200400"/>
            <a:ext cx="1219200" cy="381000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 2 – </a:t>
            </a:r>
            <a:r>
              <a:rPr lang="en-GB" dirty="0" smtClean="0"/>
              <a:t>Program Execution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381000" y="2743200"/>
            <a:ext cx="3200400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 anchorCtr="0"/>
          <a:lstStyle/>
          <a:p>
            <a:pPr>
              <a:buNone/>
            </a:pPr>
            <a:r>
              <a:rPr lang="en-US" sz="2000" b="1" dirty="0" err="1" smtClean="0">
                <a:solidFill>
                  <a:schemeClr val="tx1"/>
                </a:solidFill>
                <a:latin typeface="Consolas" pitchFamily="49" charset="0"/>
              </a:rPr>
              <a:t>int</a:t>
            </a:r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</a:rPr>
              <a:t> main(void)</a:t>
            </a:r>
          </a:p>
          <a:p>
            <a:pPr>
              <a:buNone/>
            </a:pP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{		</a:t>
            </a:r>
          </a:p>
          <a:p>
            <a:pPr>
              <a:buNone/>
            </a:pPr>
            <a:r>
              <a:rPr lang="en-US" sz="2000" dirty="0" smtClean="0">
                <a:solidFill>
                  <a:srgbClr val="A50021"/>
                </a:solidFill>
                <a:latin typeface="Consolas" pitchFamily="49" charset="0"/>
              </a:rPr>
              <a:t>   </a:t>
            </a:r>
            <a:r>
              <a:rPr lang="en-US" sz="2000" b="1" dirty="0" err="1" smtClean="0">
                <a:solidFill>
                  <a:srgbClr val="A50021"/>
                </a:solidFill>
                <a:latin typeface="Consolas" pitchFamily="49" charset="0"/>
              </a:rPr>
              <a:t>draw_intersect</a:t>
            </a:r>
            <a:r>
              <a:rPr lang="en-US" sz="2000" b="1" dirty="0" smtClean="0">
                <a:solidFill>
                  <a:srgbClr val="A50021"/>
                </a:solidFill>
                <a:latin typeface="Consolas" pitchFamily="49" charset="0"/>
              </a:rPr>
              <a:t>();</a:t>
            </a:r>
          </a:p>
          <a:p>
            <a:pPr>
              <a:buNone/>
            </a:pP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   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</a:rPr>
              <a:t>draw_rectangle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();</a:t>
            </a:r>
          </a:p>
          <a:p>
            <a:pPr>
              <a:buNone/>
            </a:pPr>
            <a:endParaRPr lang="en-US" sz="2000" dirty="0" smtClean="0">
              <a:solidFill>
                <a:schemeClr val="tx1"/>
              </a:solidFill>
              <a:latin typeface="Consolas" pitchFamily="49" charset="0"/>
            </a:endParaRPr>
          </a:p>
          <a:p>
            <a:pPr>
              <a:buNone/>
            </a:pP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   return 0;</a:t>
            </a:r>
          </a:p>
          <a:p>
            <a:pPr>
              <a:buNone/>
            </a:pP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}	</a:t>
            </a:r>
            <a:endParaRPr lang="en-US" sz="2000" dirty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72000" y="2971800"/>
            <a:ext cx="4114800" cy="19812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 anchorCtr="0"/>
          <a:lstStyle/>
          <a:p>
            <a:pPr>
              <a:buNone/>
            </a:pPr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</a:rPr>
              <a:t>void </a:t>
            </a:r>
            <a:r>
              <a:rPr lang="en-US" sz="2000" b="1" dirty="0" err="1" smtClean="0">
                <a:solidFill>
                  <a:schemeClr val="tx1"/>
                </a:solidFill>
                <a:latin typeface="Consolas" pitchFamily="49" charset="0"/>
              </a:rPr>
              <a:t>draw_intersect</a:t>
            </a:r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</a:rPr>
              <a:t>(void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)</a:t>
            </a:r>
          </a:p>
          <a:p>
            <a:pPr>
              <a:buNone/>
            </a:pP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{</a:t>
            </a:r>
          </a:p>
          <a:p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   </a:t>
            </a:r>
            <a:r>
              <a:rPr lang="en-GB" sz="2000" dirty="0" err="1" smtClean="0">
                <a:solidFill>
                  <a:schemeClr val="tx1"/>
                </a:solidFill>
                <a:latin typeface="Consolas" pitchFamily="49" charset="0"/>
              </a:rPr>
              <a:t>cout</a:t>
            </a:r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 &lt;&lt; "   /\\   \n";</a:t>
            </a:r>
          </a:p>
          <a:p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   </a:t>
            </a:r>
            <a:r>
              <a:rPr lang="en-GB" sz="2000" dirty="0" err="1" smtClean="0">
                <a:solidFill>
                  <a:schemeClr val="tx1"/>
                </a:solidFill>
                <a:latin typeface="Consolas" pitchFamily="49" charset="0"/>
              </a:rPr>
              <a:t>cout</a:t>
            </a:r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 &lt;&lt; "  /  \\  \n";</a:t>
            </a:r>
          </a:p>
          <a:p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   </a:t>
            </a:r>
            <a:r>
              <a:rPr lang="en-GB" sz="2000" dirty="0" err="1" smtClean="0">
                <a:solidFill>
                  <a:schemeClr val="tx1"/>
                </a:solidFill>
                <a:latin typeface="Consolas" pitchFamily="49" charset="0"/>
              </a:rPr>
              <a:t>cout</a:t>
            </a:r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 &lt;&lt; " /    \\ \n";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}</a:t>
            </a:r>
            <a:endParaRPr lang="en-US" sz="2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8" name="Line Callout 1 7"/>
          <p:cNvSpPr/>
          <p:nvPr/>
        </p:nvSpPr>
        <p:spPr>
          <a:xfrm>
            <a:off x="1219200" y="5410200"/>
            <a:ext cx="7010400" cy="838200"/>
          </a:xfrm>
          <a:prstGeom prst="borderCallout1">
            <a:avLst>
              <a:gd name="adj1" fmla="val -4489"/>
              <a:gd name="adj2" fmla="val 48968"/>
              <a:gd name="adj3" fmla="val -90081"/>
              <a:gd name="adj4" fmla="val 49654"/>
            </a:avLst>
          </a:prstGeom>
          <a:solidFill>
            <a:schemeClr val="bg1"/>
          </a:solidFill>
          <a:ln w="25400" cap="flat">
            <a:miter lim="800000"/>
            <a:headEnd type="none" w="lg" len="lg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91440" rtlCol="0" anchor="t" anchorCtr="0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After last statement of called function is executed, control is transferred back to calling statement.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9" name="Elbow Connector 8"/>
          <p:cNvCxnSpPr/>
          <p:nvPr/>
        </p:nvCxnSpPr>
        <p:spPr>
          <a:xfrm rot="10800000">
            <a:off x="3276600" y="3581400"/>
            <a:ext cx="1295400" cy="1066800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 2 – </a:t>
            </a:r>
            <a:r>
              <a:rPr lang="en-GB" dirty="0" smtClean="0"/>
              <a:t>Program Execution</a:t>
            </a:r>
            <a:endParaRPr lang="en-GB" dirty="0"/>
          </a:p>
        </p:txBody>
      </p:sp>
      <p:sp>
        <p:nvSpPr>
          <p:cNvPr id="8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>
            <a:normAutofit/>
          </a:bodyPr>
          <a:lstStyle/>
          <a:p>
            <a:r>
              <a:rPr lang="en-US" dirty="0" smtClean="0"/>
              <a:t>Function main calls function </a:t>
            </a:r>
            <a:r>
              <a:rPr lang="en-US" dirty="0" err="1" smtClean="0"/>
              <a:t>draw_rectangle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1000" y="2743200"/>
            <a:ext cx="3200400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 anchorCtr="0"/>
          <a:lstStyle/>
          <a:p>
            <a:pPr>
              <a:buNone/>
            </a:pPr>
            <a:r>
              <a:rPr lang="en-US" sz="2000" b="1" dirty="0" err="1" smtClean="0">
                <a:solidFill>
                  <a:schemeClr val="tx1"/>
                </a:solidFill>
                <a:latin typeface="Consolas" pitchFamily="49" charset="0"/>
              </a:rPr>
              <a:t>int</a:t>
            </a:r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</a:rPr>
              <a:t> main(void)</a:t>
            </a:r>
          </a:p>
          <a:p>
            <a:pPr>
              <a:buNone/>
            </a:pP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{</a:t>
            </a:r>
          </a:p>
          <a:p>
            <a:pPr>
              <a:buNone/>
            </a:pP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   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</a:rPr>
              <a:t>draw_intersect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();</a:t>
            </a:r>
          </a:p>
          <a:p>
            <a:pPr>
              <a:buNone/>
            </a:pPr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</a:rPr>
              <a:t>   </a:t>
            </a:r>
            <a:r>
              <a:rPr lang="en-US" sz="2000" b="1" dirty="0" err="1" smtClean="0">
                <a:solidFill>
                  <a:srgbClr val="A50021"/>
                </a:solidFill>
                <a:latin typeface="Consolas" pitchFamily="49" charset="0"/>
              </a:rPr>
              <a:t>draw_rectangle</a:t>
            </a:r>
            <a:r>
              <a:rPr lang="en-US" sz="2000" b="1" dirty="0" smtClean="0">
                <a:solidFill>
                  <a:srgbClr val="A50021"/>
                </a:solidFill>
                <a:latin typeface="Consolas" pitchFamily="49" charset="0"/>
              </a:rPr>
              <a:t>();</a:t>
            </a:r>
          </a:p>
          <a:p>
            <a:pPr>
              <a:buNone/>
            </a:pPr>
            <a:endParaRPr lang="en-US" sz="2000" dirty="0" smtClean="0">
              <a:solidFill>
                <a:schemeClr val="tx1"/>
              </a:solidFill>
              <a:latin typeface="Consolas" pitchFamily="49" charset="0"/>
            </a:endParaRPr>
          </a:p>
          <a:p>
            <a:pPr>
              <a:buNone/>
            </a:pP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   return 0;</a:t>
            </a:r>
          </a:p>
          <a:p>
            <a:pPr>
              <a:buNone/>
            </a:pP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}</a:t>
            </a:r>
            <a:endParaRPr lang="en-US" sz="2000" dirty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572000" y="3048000"/>
            <a:ext cx="3733800" cy="20574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 anchorCtr="0"/>
          <a:lstStyle/>
          <a:p>
            <a:pPr>
              <a:buNone/>
            </a:pPr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</a:rPr>
              <a:t>void </a:t>
            </a:r>
            <a:r>
              <a:rPr lang="en-US" sz="2000" b="1" dirty="0" err="1" smtClean="0">
                <a:solidFill>
                  <a:schemeClr val="tx1"/>
                </a:solidFill>
                <a:latin typeface="Consolas" pitchFamily="49" charset="0"/>
              </a:rPr>
              <a:t>draw_rectangle</a:t>
            </a:r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</a:rPr>
              <a:t>(void)</a:t>
            </a:r>
          </a:p>
          <a:p>
            <a:pPr>
              <a:buNone/>
            </a:pP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{</a:t>
            </a:r>
          </a:p>
          <a:p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   </a:t>
            </a:r>
            <a:r>
              <a:rPr lang="en-GB" sz="2000" dirty="0" err="1" smtClean="0">
                <a:solidFill>
                  <a:schemeClr val="tx1"/>
                </a:solidFill>
                <a:latin typeface="Consolas" pitchFamily="49" charset="0"/>
              </a:rPr>
              <a:t>draw_horizontal</a:t>
            </a:r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();</a:t>
            </a:r>
          </a:p>
          <a:p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   </a:t>
            </a:r>
            <a:r>
              <a:rPr lang="en-GB" sz="2000" dirty="0" err="1" smtClean="0">
                <a:solidFill>
                  <a:schemeClr val="tx1"/>
                </a:solidFill>
                <a:latin typeface="Consolas" pitchFamily="49" charset="0"/>
              </a:rPr>
              <a:t>draw_parallel</a:t>
            </a:r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();</a:t>
            </a:r>
          </a:p>
          <a:p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   </a:t>
            </a:r>
            <a:r>
              <a:rPr lang="en-GB" sz="2000" dirty="0" err="1" smtClean="0">
                <a:solidFill>
                  <a:schemeClr val="tx1"/>
                </a:solidFill>
                <a:latin typeface="Consolas" pitchFamily="49" charset="0"/>
              </a:rPr>
              <a:t>draw_horizontal</a:t>
            </a:r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();</a:t>
            </a:r>
          </a:p>
          <a:p>
            <a:pPr>
              <a:buNone/>
            </a:pP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}</a:t>
            </a:r>
            <a:endParaRPr lang="en-US" sz="2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cxnSp>
        <p:nvCxnSpPr>
          <p:cNvPr id="11" name="Elbow Connector 10"/>
          <p:cNvCxnSpPr/>
          <p:nvPr/>
        </p:nvCxnSpPr>
        <p:spPr>
          <a:xfrm flipV="1">
            <a:off x="3352800" y="3200400"/>
            <a:ext cx="1219200" cy="685800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 2 – </a:t>
            </a:r>
            <a:r>
              <a:rPr lang="en-GB" dirty="0" smtClean="0"/>
              <a:t>Program Execution</a:t>
            </a:r>
            <a:endParaRPr lang="en-GB" dirty="0"/>
          </a:p>
        </p:txBody>
      </p:sp>
      <p:sp>
        <p:nvSpPr>
          <p:cNvPr id="9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>
            <a:normAutofit/>
          </a:bodyPr>
          <a:lstStyle/>
          <a:p>
            <a:r>
              <a:rPr lang="en-US" dirty="0" smtClean="0"/>
              <a:t>Function </a:t>
            </a:r>
            <a:r>
              <a:rPr lang="en-US" dirty="0" err="1" smtClean="0"/>
              <a:t>draw_rectangle</a:t>
            </a:r>
            <a:r>
              <a:rPr lang="en-US" dirty="0" smtClean="0"/>
              <a:t> calls function </a:t>
            </a:r>
            <a:r>
              <a:rPr lang="en-US" dirty="0" err="1" smtClean="0"/>
              <a:t>draw_horizontal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04800" y="2743200"/>
            <a:ext cx="3733800" cy="20574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 anchorCtr="0"/>
          <a:lstStyle/>
          <a:p>
            <a:pPr>
              <a:buNone/>
            </a:pPr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</a:rPr>
              <a:t>void </a:t>
            </a:r>
            <a:r>
              <a:rPr lang="en-US" sz="2000" b="1" dirty="0" err="1" smtClean="0">
                <a:solidFill>
                  <a:schemeClr val="tx1"/>
                </a:solidFill>
                <a:latin typeface="Consolas" pitchFamily="49" charset="0"/>
              </a:rPr>
              <a:t>draw_rectangle</a:t>
            </a:r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</a:rPr>
              <a:t>(void)</a:t>
            </a:r>
          </a:p>
          <a:p>
            <a:pPr>
              <a:buNone/>
            </a:pP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{</a:t>
            </a:r>
          </a:p>
          <a:p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   </a:t>
            </a:r>
            <a:r>
              <a:rPr lang="en-GB" sz="2000" b="1" dirty="0" err="1" smtClean="0">
                <a:solidFill>
                  <a:srgbClr val="A50021"/>
                </a:solidFill>
                <a:latin typeface="Consolas" pitchFamily="49" charset="0"/>
              </a:rPr>
              <a:t>draw_horizontal</a:t>
            </a:r>
            <a:r>
              <a:rPr lang="en-GB" sz="2000" b="1" dirty="0" smtClean="0">
                <a:solidFill>
                  <a:srgbClr val="A50021"/>
                </a:solidFill>
                <a:latin typeface="Consolas" pitchFamily="49" charset="0"/>
              </a:rPr>
              <a:t>();</a:t>
            </a:r>
          </a:p>
          <a:p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   </a:t>
            </a:r>
            <a:r>
              <a:rPr lang="en-GB" sz="2000" dirty="0" err="1" smtClean="0">
                <a:solidFill>
                  <a:schemeClr val="tx1"/>
                </a:solidFill>
                <a:latin typeface="Consolas" pitchFamily="49" charset="0"/>
              </a:rPr>
              <a:t>draw_parallel</a:t>
            </a:r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();</a:t>
            </a:r>
          </a:p>
          <a:p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   </a:t>
            </a:r>
            <a:r>
              <a:rPr lang="en-GB" sz="2000" dirty="0" err="1" smtClean="0">
                <a:solidFill>
                  <a:schemeClr val="tx1"/>
                </a:solidFill>
                <a:latin typeface="Consolas" pitchFamily="49" charset="0"/>
              </a:rPr>
              <a:t>draw_horizontal</a:t>
            </a:r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();</a:t>
            </a:r>
          </a:p>
          <a:p>
            <a:pPr>
              <a:buNone/>
            </a:pP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}</a:t>
            </a:r>
            <a:endParaRPr lang="en-US" sz="2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876800" y="2667000"/>
            <a:ext cx="3886200" cy="14478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 anchorCtr="0"/>
          <a:lstStyle/>
          <a:p>
            <a:pPr>
              <a:buNone/>
            </a:pPr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</a:rPr>
              <a:t>void </a:t>
            </a:r>
            <a:r>
              <a:rPr lang="en-US" sz="2000" b="1" dirty="0" err="1" smtClean="0">
                <a:solidFill>
                  <a:schemeClr val="tx1"/>
                </a:solidFill>
                <a:latin typeface="Consolas" pitchFamily="49" charset="0"/>
              </a:rPr>
              <a:t>draw_horizontal</a:t>
            </a:r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</a:rPr>
              <a:t>(void)</a:t>
            </a:r>
          </a:p>
          <a:p>
            <a:pPr>
              <a:buNone/>
            </a:pP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{</a:t>
            </a:r>
          </a:p>
          <a:p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   </a:t>
            </a:r>
            <a:r>
              <a:rPr lang="en-GB" sz="2000" dirty="0" err="1" smtClean="0">
                <a:solidFill>
                  <a:schemeClr val="tx1"/>
                </a:solidFill>
                <a:latin typeface="Consolas" pitchFamily="49" charset="0"/>
              </a:rPr>
              <a:t>cout</a:t>
            </a:r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 &lt;&lt; "--------\n";</a:t>
            </a:r>
          </a:p>
          <a:p>
            <a:pPr>
              <a:buNone/>
            </a:pP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}</a:t>
            </a:r>
            <a:endParaRPr lang="en-US" sz="2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cxnSp>
        <p:nvCxnSpPr>
          <p:cNvPr id="35" name="Elbow Connector 34"/>
          <p:cNvCxnSpPr/>
          <p:nvPr/>
        </p:nvCxnSpPr>
        <p:spPr>
          <a:xfrm flipV="1">
            <a:off x="3429000" y="2895600"/>
            <a:ext cx="1447800" cy="685800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 2 – </a:t>
            </a:r>
            <a:r>
              <a:rPr lang="en-GB" dirty="0" smtClean="0"/>
              <a:t>Program Execution</a:t>
            </a:r>
            <a:endParaRPr lang="en-GB" dirty="0"/>
          </a:p>
        </p:txBody>
      </p:sp>
      <p:sp>
        <p:nvSpPr>
          <p:cNvPr id="10" name="Rectangle 9"/>
          <p:cNvSpPr/>
          <p:nvPr/>
        </p:nvSpPr>
        <p:spPr>
          <a:xfrm>
            <a:off x="304800" y="2743200"/>
            <a:ext cx="3733800" cy="20574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 anchorCtr="0"/>
          <a:lstStyle/>
          <a:p>
            <a:pPr>
              <a:buNone/>
            </a:pPr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</a:rPr>
              <a:t>void </a:t>
            </a:r>
            <a:r>
              <a:rPr lang="en-US" sz="2000" b="1" dirty="0" err="1" smtClean="0">
                <a:solidFill>
                  <a:schemeClr val="tx1"/>
                </a:solidFill>
                <a:latin typeface="Consolas" pitchFamily="49" charset="0"/>
              </a:rPr>
              <a:t>draw_rectangle</a:t>
            </a:r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</a:rPr>
              <a:t>(void)</a:t>
            </a:r>
          </a:p>
          <a:p>
            <a:pPr>
              <a:buNone/>
            </a:pP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{</a:t>
            </a:r>
          </a:p>
          <a:p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   </a:t>
            </a:r>
            <a:r>
              <a:rPr lang="en-GB" sz="2000" b="1" dirty="0" err="1" smtClean="0">
                <a:solidFill>
                  <a:srgbClr val="A50021"/>
                </a:solidFill>
                <a:latin typeface="Consolas" pitchFamily="49" charset="0"/>
              </a:rPr>
              <a:t>draw_horizontal</a:t>
            </a:r>
            <a:r>
              <a:rPr lang="en-GB" sz="2000" b="1" dirty="0" smtClean="0">
                <a:solidFill>
                  <a:srgbClr val="A50021"/>
                </a:solidFill>
                <a:latin typeface="Consolas" pitchFamily="49" charset="0"/>
              </a:rPr>
              <a:t>();</a:t>
            </a:r>
          </a:p>
          <a:p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   </a:t>
            </a:r>
            <a:r>
              <a:rPr lang="en-GB" sz="2000" dirty="0" err="1" smtClean="0">
                <a:solidFill>
                  <a:schemeClr val="tx1"/>
                </a:solidFill>
                <a:latin typeface="Consolas" pitchFamily="49" charset="0"/>
              </a:rPr>
              <a:t>draw_parallel</a:t>
            </a:r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();</a:t>
            </a:r>
          </a:p>
          <a:p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   </a:t>
            </a:r>
            <a:r>
              <a:rPr lang="en-GB" sz="2000" dirty="0" err="1" smtClean="0">
                <a:solidFill>
                  <a:schemeClr val="tx1"/>
                </a:solidFill>
                <a:latin typeface="Consolas" pitchFamily="49" charset="0"/>
              </a:rPr>
              <a:t>draw_horizontal</a:t>
            </a:r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();</a:t>
            </a:r>
          </a:p>
          <a:p>
            <a:pPr>
              <a:buNone/>
            </a:pP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}</a:t>
            </a:r>
            <a:endParaRPr lang="en-US" sz="2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876800" y="2667000"/>
            <a:ext cx="3886200" cy="14478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 anchorCtr="0"/>
          <a:lstStyle/>
          <a:p>
            <a:pPr>
              <a:buNone/>
            </a:pPr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</a:rPr>
              <a:t>void </a:t>
            </a:r>
            <a:r>
              <a:rPr lang="en-US" sz="2000" b="1" dirty="0" err="1" smtClean="0">
                <a:solidFill>
                  <a:schemeClr val="tx1"/>
                </a:solidFill>
                <a:latin typeface="Consolas" pitchFamily="49" charset="0"/>
              </a:rPr>
              <a:t>draw_horizontal</a:t>
            </a:r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</a:rPr>
              <a:t>(void)</a:t>
            </a:r>
          </a:p>
          <a:p>
            <a:pPr>
              <a:buNone/>
            </a:pP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{</a:t>
            </a:r>
          </a:p>
          <a:p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   </a:t>
            </a:r>
            <a:r>
              <a:rPr lang="en-GB" sz="2000" dirty="0" err="1" smtClean="0">
                <a:solidFill>
                  <a:schemeClr val="tx1"/>
                </a:solidFill>
                <a:latin typeface="Consolas" pitchFamily="49" charset="0"/>
              </a:rPr>
              <a:t>cout</a:t>
            </a:r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 &lt;&lt; "--------\n";</a:t>
            </a:r>
          </a:p>
          <a:p>
            <a:pPr>
              <a:buNone/>
            </a:pP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}</a:t>
            </a:r>
            <a:endParaRPr lang="en-US" sz="2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cxnSp>
        <p:nvCxnSpPr>
          <p:cNvPr id="37" name="Elbow Connector 36"/>
          <p:cNvCxnSpPr/>
          <p:nvPr/>
        </p:nvCxnSpPr>
        <p:spPr>
          <a:xfrm rot="10800000">
            <a:off x="3505200" y="3581400"/>
            <a:ext cx="1371600" cy="304800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 2 – </a:t>
            </a:r>
            <a:r>
              <a:rPr lang="en-GB" dirty="0" smtClean="0"/>
              <a:t>Program Execution</a:t>
            </a:r>
            <a:endParaRPr lang="en-GB" dirty="0"/>
          </a:p>
        </p:txBody>
      </p:sp>
      <p:sp>
        <p:nvSpPr>
          <p:cNvPr id="8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>
            <a:normAutofit/>
          </a:bodyPr>
          <a:lstStyle/>
          <a:p>
            <a:r>
              <a:rPr lang="en-US" dirty="0" smtClean="0"/>
              <a:t>Function </a:t>
            </a:r>
            <a:r>
              <a:rPr lang="en-US" dirty="0" err="1" smtClean="0"/>
              <a:t>draw_rectangle</a:t>
            </a:r>
            <a:r>
              <a:rPr lang="en-US" dirty="0" smtClean="0"/>
              <a:t> calls function </a:t>
            </a:r>
            <a:r>
              <a:rPr lang="en-US" dirty="0" err="1" smtClean="0"/>
              <a:t>draw_parallel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04800" y="2743200"/>
            <a:ext cx="3733800" cy="20574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 anchorCtr="0"/>
          <a:lstStyle/>
          <a:p>
            <a:pPr>
              <a:buNone/>
            </a:pPr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</a:rPr>
              <a:t>void </a:t>
            </a:r>
            <a:r>
              <a:rPr lang="en-US" sz="2000" b="1" dirty="0" err="1" smtClean="0">
                <a:solidFill>
                  <a:schemeClr val="tx1"/>
                </a:solidFill>
                <a:latin typeface="Consolas" pitchFamily="49" charset="0"/>
              </a:rPr>
              <a:t>draw_rectangle</a:t>
            </a:r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</a:rPr>
              <a:t>(void)</a:t>
            </a:r>
          </a:p>
          <a:p>
            <a:pPr>
              <a:buNone/>
            </a:pP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{</a:t>
            </a:r>
          </a:p>
          <a:p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   </a:t>
            </a:r>
            <a:r>
              <a:rPr lang="en-GB" sz="2000" dirty="0" err="1" smtClean="0">
                <a:solidFill>
                  <a:schemeClr val="tx1"/>
                </a:solidFill>
                <a:latin typeface="Consolas" pitchFamily="49" charset="0"/>
              </a:rPr>
              <a:t>draw_horizontal</a:t>
            </a:r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();</a:t>
            </a:r>
          </a:p>
          <a:p>
            <a:r>
              <a:rPr lang="en-GB" sz="2000" b="1" dirty="0" smtClean="0">
                <a:solidFill>
                  <a:srgbClr val="A50021"/>
                </a:solidFill>
                <a:latin typeface="Consolas" pitchFamily="49" charset="0"/>
              </a:rPr>
              <a:t>   </a:t>
            </a:r>
            <a:r>
              <a:rPr lang="en-GB" sz="2000" b="1" dirty="0" err="1" smtClean="0">
                <a:solidFill>
                  <a:srgbClr val="A50021"/>
                </a:solidFill>
                <a:latin typeface="Consolas" pitchFamily="49" charset="0"/>
              </a:rPr>
              <a:t>draw_parallel</a:t>
            </a:r>
            <a:r>
              <a:rPr lang="en-GB" sz="2000" b="1" dirty="0" smtClean="0">
                <a:solidFill>
                  <a:srgbClr val="A50021"/>
                </a:solidFill>
                <a:latin typeface="Consolas" pitchFamily="49" charset="0"/>
              </a:rPr>
              <a:t>();</a:t>
            </a:r>
          </a:p>
          <a:p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   </a:t>
            </a:r>
            <a:r>
              <a:rPr lang="en-GB" sz="2000" dirty="0" err="1" smtClean="0">
                <a:solidFill>
                  <a:schemeClr val="tx1"/>
                </a:solidFill>
                <a:latin typeface="Consolas" pitchFamily="49" charset="0"/>
              </a:rPr>
              <a:t>draw_horizontal</a:t>
            </a:r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();</a:t>
            </a:r>
          </a:p>
          <a:p>
            <a:pPr>
              <a:buNone/>
            </a:pP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}</a:t>
            </a:r>
            <a:endParaRPr lang="en-US" sz="2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cxnSp>
        <p:nvCxnSpPr>
          <p:cNvPr id="35" name="Elbow Connector 34"/>
          <p:cNvCxnSpPr/>
          <p:nvPr/>
        </p:nvCxnSpPr>
        <p:spPr>
          <a:xfrm flipV="1">
            <a:off x="3124200" y="3200400"/>
            <a:ext cx="1752600" cy="685800"/>
          </a:xfrm>
          <a:prstGeom prst="bentConnector3">
            <a:avLst>
              <a:gd name="adj1" fmla="val 63730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4876800" y="3048000"/>
            <a:ext cx="4114800" cy="19812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 anchorCtr="0"/>
          <a:lstStyle/>
          <a:p>
            <a:pPr>
              <a:buNone/>
            </a:pPr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</a:rPr>
              <a:t>void </a:t>
            </a:r>
            <a:r>
              <a:rPr lang="en-US" sz="2000" b="1" dirty="0" err="1" smtClean="0">
                <a:solidFill>
                  <a:schemeClr val="tx1"/>
                </a:solidFill>
                <a:latin typeface="Consolas" pitchFamily="49" charset="0"/>
              </a:rPr>
              <a:t>draw_parallel</a:t>
            </a:r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</a:rPr>
              <a:t>(void)</a:t>
            </a:r>
          </a:p>
          <a:p>
            <a:pPr>
              <a:buNone/>
            </a:pP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{</a:t>
            </a:r>
          </a:p>
          <a:p>
            <a:pPr>
              <a:buNone/>
            </a:pPr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   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 	</a:t>
            </a:r>
            <a:r>
              <a:rPr lang="en-GB" sz="2000" dirty="0" err="1" smtClean="0">
                <a:solidFill>
                  <a:schemeClr val="tx1"/>
                </a:solidFill>
                <a:latin typeface="Consolas" pitchFamily="49" charset="0"/>
              </a:rPr>
              <a:t>cout</a:t>
            </a:r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 &lt;&lt; "|      |\n";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 	</a:t>
            </a:r>
            <a:r>
              <a:rPr lang="en-GB" sz="2000" dirty="0" err="1" smtClean="0">
                <a:solidFill>
                  <a:schemeClr val="tx1"/>
                </a:solidFill>
                <a:latin typeface="Consolas" pitchFamily="49" charset="0"/>
              </a:rPr>
              <a:t>cout</a:t>
            </a:r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 &lt;&lt; "|      |\n";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 	</a:t>
            </a:r>
            <a:r>
              <a:rPr lang="en-GB" sz="2000" dirty="0" err="1" smtClean="0">
                <a:solidFill>
                  <a:schemeClr val="tx1"/>
                </a:solidFill>
                <a:latin typeface="Consolas" pitchFamily="49" charset="0"/>
              </a:rPr>
              <a:t>cout</a:t>
            </a:r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 &lt;&lt; "|      |\n";</a:t>
            </a:r>
          </a:p>
          <a:p>
            <a:pPr>
              <a:buNone/>
            </a:pP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}</a:t>
            </a:r>
            <a:endParaRPr lang="en-US" sz="2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 2 – </a:t>
            </a:r>
            <a:r>
              <a:rPr lang="en-GB" dirty="0" smtClean="0"/>
              <a:t>Program Execution</a:t>
            </a:r>
            <a:endParaRPr lang="en-GB" dirty="0"/>
          </a:p>
        </p:txBody>
      </p:sp>
      <p:sp>
        <p:nvSpPr>
          <p:cNvPr id="10" name="Rectangle 9"/>
          <p:cNvSpPr/>
          <p:nvPr/>
        </p:nvSpPr>
        <p:spPr>
          <a:xfrm>
            <a:off x="304800" y="2743200"/>
            <a:ext cx="3733800" cy="20574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 anchorCtr="0"/>
          <a:lstStyle/>
          <a:p>
            <a:pPr>
              <a:buNone/>
            </a:pPr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</a:rPr>
              <a:t>void </a:t>
            </a:r>
            <a:r>
              <a:rPr lang="en-US" sz="2000" b="1" dirty="0" err="1" smtClean="0">
                <a:solidFill>
                  <a:schemeClr val="tx1"/>
                </a:solidFill>
                <a:latin typeface="Consolas" pitchFamily="49" charset="0"/>
              </a:rPr>
              <a:t>draw_rectangle</a:t>
            </a:r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</a:rPr>
              <a:t>(void)</a:t>
            </a:r>
          </a:p>
          <a:p>
            <a:pPr>
              <a:buNone/>
            </a:pP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{</a:t>
            </a:r>
          </a:p>
          <a:p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   </a:t>
            </a:r>
            <a:r>
              <a:rPr lang="en-GB" sz="2000" dirty="0" err="1" smtClean="0">
                <a:solidFill>
                  <a:schemeClr val="tx1"/>
                </a:solidFill>
                <a:latin typeface="Consolas" pitchFamily="49" charset="0"/>
              </a:rPr>
              <a:t>draw_horizontal</a:t>
            </a:r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();</a:t>
            </a:r>
          </a:p>
          <a:p>
            <a:r>
              <a:rPr lang="en-GB" sz="2000" b="1" dirty="0" smtClean="0">
                <a:solidFill>
                  <a:srgbClr val="A50021"/>
                </a:solidFill>
                <a:latin typeface="Consolas" pitchFamily="49" charset="0"/>
              </a:rPr>
              <a:t>   </a:t>
            </a:r>
            <a:r>
              <a:rPr lang="en-GB" sz="2000" b="1" dirty="0" err="1" smtClean="0">
                <a:solidFill>
                  <a:srgbClr val="A50021"/>
                </a:solidFill>
                <a:latin typeface="Consolas" pitchFamily="49" charset="0"/>
              </a:rPr>
              <a:t>draw_parallel</a:t>
            </a:r>
            <a:r>
              <a:rPr lang="en-GB" sz="2000" b="1" dirty="0" smtClean="0">
                <a:solidFill>
                  <a:srgbClr val="A50021"/>
                </a:solidFill>
                <a:latin typeface="Consolas" pitchFamily="49" charset="0"/>
              </a:rPr>
              <a:t>();</a:t>
            </a:r>
          </a:p>
          <a:p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   </a:t>
            </a:r>
            <a:r>
              <a:rPr lang="en-GB" sz="2000" dirty="0" err="1" smtClean="0">
                <a:solidFill>
                  <a:schemeClr val="tx1"/>
                </a:solidFill>
                <a:latin typeface="Consolas" pitchFamily="49" charset="0"/>
              </a:rPr>
              <a:t>draw_horizontal</a:t>
            </a:r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();</a:t>
            </a:r>
          </a:p>
          <a:p>
            <a:pPr>
              <a:buNone/>
            </a:pP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}</a:t>
            </a:r>
            <a:endParaRPr lang="en-US" sz="2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876800" y="3048000"/>
            <a:ext cx="4114800" cy="19812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 anchorCtr="0"/>
          <a:lstStyle/>
          <a:p>
            <a:pPr>
              <a:buNone/>
            </a:pPr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</a:rPr>
              <a:t>void </a:t>
            </a:r>
            <a:r>
              <a:rPr lang="en-US" sz="2000" b="1" dirty="0" err="1" smtClean="0">
                <a:solidFill>
                  <a:schemeClr val="tx1"/>
                </a:solidFill>
                <a:latin typeface="Consolas" pitchFamily="49" charset="0"/>
              </a:rPr>
              <a:t>draw_parallel</a:t>
            </a:r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</a:rPr>
              <a:t>(void)</a:t>
            </a:r>
          </a:p>
          <a:p>
            <a:pPr>
              <a:buNone/>
            </a:pP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{</a:t>
            </a:r>
          </a:p>
          <a:p>
            <a:pPr>
              <a:buNone/>
            </a:pP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 	</a:t>
            </a:r>
            <a:r>
              <a:rPr lang="en-GB" sz="2000" dirty="0" err="1" smtClean="0">
                <a:solidFill>
                  <a:schemeClr val="tx1"/>
                </a:solidFill>
                <a:latin typeface="Consolas" pitchFamily="49" charset="0"/>
              </a:rPr>
              <a:t>cout</a:t>
            </a:r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 &lt;&lt; "|      |\n";</a:t>
            </a:r>
          </a:p>
          <a:p>
            <a:pPr>
              <a:buNone/>
            </a:pP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 	</a:t>
            </a:r>
            <a:r>
              <a:rPr lang="en-GB" sz="2000" dirty="0" err="1" smtClean="0">
                <a:solidFill>
                  <a:schemeClr val="tx1"/>
                </a:solidFill>
                <a:latin typeface="Consolas" pitchFamily="49" charset="0"/>
              </a:rPr>
              <a:t>cout</a:t>
            </a:r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 &lt;&lt; "|      |\n";</a:t>
            </a:r>
          </a:p>
          <a:p>
            <a:pPr>
              <a:buNone/>
            </a:pP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 	</a:t>
            </a:r>
            <a:r>
              <a:rPr lang="en-GB" sz="2000" dirty="0" err="1" smtClean="0">
                <a:solidFill>
                  <a:schemeClr val="tx1"/>
                </a:solidFill>
                <a:latin typeface="Consolas" pitchFamily="49" charset="0"/>
              </a:rPr>
              <a:t>cout</a:t>
            </a:r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 &lt;&lt; "|      |\n";</a:t>
            </a:r>
          </a:p>
          <a:p>
            <a:pPr>
              <a:buNone/>
            </a:pP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}</a:t>
            </a:r>
            <a:endParaRPr lang="en-US" sz="2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cxnSp>
        <p:nvCxnSpPr>
          <p:cNvPr id="8" name="Elbow Connector 7"/>
          <p:cNvCxnSpPr/>
          <p:nvPr/>
        </p:nvCxnSpPr>
        <p:spPr>
          <a:xfrm rot="10800000">
            <a:off x="3276600" y="3886200"/>
            <a:ext cx="1600200" cy="914400"/>
          </a:xfrm>
          <a:prstGeom prst="bentConnector3">
            <a:avLst>
              <a:gd name="adj1" fmla="val 36466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Top-Down Design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304800" y="1676400"/>
            <a:ext cx="8534400" cy="5029200"/>
          </a:xfrm>
          <a:noFill/>
        </p:spPr>
      </p:pic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304800" y="1219200"/>
            <a:ext cx="8382000" cy="48768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Read from top-down, left-right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 2 – </a:t>
            </a:r>
            <a:r>
              <a:rPr lang="en-GB" dirty="0" smtClean="0"/>
              <a:t>Program Execution</a:t>
            </a:r>
            <a:endParaRPr lang="en-GB" dirty="0"/>
          </a:p>
        </p:txBody>
      </p:sp>
      <p:sp>
        <p:nvSpPr>
          <p:cNvPr id="9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>
            <a:normAutofit/>
          </a:bodyPr>
          <a:lstStyle/>
          <a:p>
            <a:r>
              <a:rPr lang="en-US" dirty="0" smtClean="0"/>
              <a:t>Function </a:t>
            </a:r>
            <a:r>
              <a:rPr lang="en-US" dirty="0" err="1" smtClean="0"/>
              <a:t>draw_rectanlge</a:t>
            </a:r>
            <a:r>
              <a:rPr lang="en-US" dirty="0" smtClean="0"/>
              <a:t> calls function </a:t>
            </a:r>
            <a:r>
              <a:rPr lang="en-US" dirty="0" err="1" smtClean="0"/>
              <a:t>draw_horizontal</a:t>
            </a:r>
            <a:r>
              <a:rPr lang="en-US" dirty="0" smtClean="0"/>
              <a:t> again.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04800" y="2743200"/>
            <a:ext cx="3733800" cy="20574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 anchorCtr="0"/>
          <a:lstStyle/>
          <a:p>
            <a:pPr>
              <a:buNone/>
            </a:pPr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</a:rPr>
              <a:t>void </a:t>
            </a:r>
            <a:r>
              <a:rPr lang="en-US" sz="2000" b="1" dirty="0" err="1" smtClean="0">
                <a:solidFill>
                  <a:schemeClr val="tx1"/>
                </a:solidFill>
                <a:latin typeface="Consolas" pitchFamily="49" charset="0"/>
              </a:rPr>
              <a:t>draw_rectangle</a:t>
            </a:r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</a:rPr>
              <a:t>(void)</a:t>
            </a:r>
          </a:p>
          <a:p>
            <a:pPr>
              <a:buNone/>
            </a:pP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{</a:t>
            </a:r>
          </a:p>
          <a:p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   </a:t>
            </a:r>
            <a:r>
              <a:rPr lang="en-GB" sz="2000" dirty="0" err="1" smtClean="0">
                <a:solidFill>
                  <a:schemeClr val="tx1"/>
                </a:solidFill>
                <a:latin typeface="Consolas" pitchFamily="49" charset="0"/>
              </a:rPr>
              <a:t>draw_horizontal</a:t>
            </a:r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();</a:t>
            </a:r>
          </a:p>
          <a:p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   </a:t>
            </a:r>
            <a:r>
              <a:rPr lang="en-GB" sz="2000" dirty="0" err="1" smtClean="0">
                <a:solidFill>
                  <a:schemeClr val="tx1"/>
                </a:solidFill>
                <a:latin typeface="Consolas" pitchFamily="49" charset="0"/>
              </a:rPr>
              <a:t>draw_parallel</a:t>
            </a:r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();</a:t>
            </a:r>
          </a:p>
          <a:p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   </a:t>
            </a:r>
            <a:r>
              <a:rPr lang="en-GB" sz="2000" b="1" dirty="0" err="1" smtClean="0">
                <a:solidFill>
                  <a:srgbClr val="A50021"/>
                </a:solidFill>
                <a:latin typeface="Consolas" pitchFamily="49" charset="0"/>
              </a:rPr>
              <a:t>draw_horizontal</a:t>
            </a:r>
            <a:r>
              <a:rPr lang="en-GB" sz="2000" b="1" dirty="0" smtClean="0">
                <a:solidFill>
                  <a:srgbClr val="A50021"/>
                </a:solidFill>
                <a:latin typeface="Consolas" pitchFamily="49" charset="0"/>
              </a:rPr>
              <a:t>();</a:t>
            </a:r>
          </a:p>
          <a:p>
            <a:pPr>
              <a:buNone/>
            </a:pP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}</a:t>
            </a:r>
            <a:endParaRPr lang="en-US" sz="2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876800" y="2667000"/>
            <a:ext cx="3886200" cy="14478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 anchorCtr="0"/>
          <a:lstStyle/>
          <a:p>
            <a:pPr>
              <a:buNone/>
            </a:pPr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</a:rPr>
              <a:t>void </a:t>
            </a:r>
            <a:r>
              <a:rPr lang="en-US" sz="2000" b="1" dirty="0" err="1" smtClean="0">
                <a:solidFill>
                  <a:schemeClr val="tx1"/>
                </a:solidFill>
                <a:latin typeface="Consolas" pitchFamily="49" charset="0"/>
              </a:rPr>
              <a:t>draw_horizontal</a:t>
            </a:r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</a:rPr>
              <a:t>(void)</a:t>
            </a:r>
          </a:p>
          <a:p>
            <a:pPr>
              <a:buNone/>
            </a:pP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{</a:t>
            </a:r>
          </a:p>
          <a:p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   </a:t>
            </a:r>
            <a:r>
              <a:rPr lang="en-GB" sz="2000" dirty="0" err="1" smtClean="0">
                <a:solidFill>
                  <a:schemeClr val="tx1"/>
                </a:solidFill>
                <a:latin typeface="Consolas" pitchFamily="49" charset="0"/>
              </a:rPr>
              <a:t>cout</a:t>
            </a:r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 &lt;&lt; "--------\n";</a:t>
            </a:r>
          </a:p>
          <a:p>
            <a:pPr>
              <a:buNone/>
            </a:pP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}</a:t>
            </a:r>
            <a:endParaRPr lang="en-US" sz="2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cxnSp>
        <p:nvCxnSpPr>
          <p:cNvPr id="35" name="Elbow Connector 34"/>
          <p:cNvCxnSpPr/>
          <p:nvPr/>
        </p:nvCxnSpPr>
        <p:spPr>
          <a:xfrm flipV="1">
            <a:off x="3429000" y="2895600"/>
            <a:ext cx="1447800" cy="1295400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 2 – </a:t>
            </a:r>
            <a:r>
              <a:rPr lang="en-GB" dirty="0" smtClean="0"/>
              <a:t>Program Execution</a:t>
            </a:r>
            <a:endParaRPr lang="en-GB" dirty="0"/>
          </a:p>
        </p:txBody>
      </p:sp>
      <p:sp>
        <p:nvSpPr>
          <p:cNvPr id="10" name="Rectangle 9"/>
          <p:cNvSpPr/>
          <p:nvPr/>
        </p:nvSpPr>
        <p:spPr>
          <a:xfrm>
            <a:off x="304800" y="2743200"/>
            <a:ext cx="3733800" cy="20574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 anchorCtr="0"/>
          <a:lstStyle/>
          <a:p>
            <a:pPr>
              <a:buNone/>
            </a:pPr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</a:rPr>
              <a:t>void </a:t>
            </a:r>
            <a:r>
              <a:rPr lang="en-US" sz="2000" b="1" dirty="0" err="1" smtClean="0">
                <a:solidFill>
                  <a:schemeClr val="tx1"/>
                </a:solidFill>
                <a:latin typeface="Consolas" pitchFamily="49" charset="0"/>
              </a:rPr>
              <a:t>draw_rectangle</a:t>
            </a:r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</a:rPr>
              <a:t>(void)</a:t>
            </a:r>
          </a:p>
          <a:p>
            <a:pPr>
              <a:buNone/>
            </a:pP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{</a:t>
            </a:r>
          </a:p>
          <a:p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   </a:t>
            </a:r>
            <a:r>
              <a:rPr lang="en-GB" sz="2000" dirty="0" err="1" smtClean="0">
                <a:solidFill>
                  <a:schemeClr val="tx1"/>
                </a:solidFill>
                <a:latin typeface="Consolas" pitchFamily="49" charset="0"/>
              </a:rPr>
              <a:t>draw_horizontal</a:t>
            </a:r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();</a:t>
            </a:r>
          </a:p>
          <a:p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   </a:t>
            </a:r>
            <a:r>
              <a:rPr lang="en-GB" sz="2000" dirty="0" err="1" smtClean="0">
                <a:solidFill>
                  <a:schemeClr val="tx1"/>
                </a:solidFill>
                <a:latin typeface="Consolas" pitchFamily="49" charset="0"/>
              </a:rPr>
              <a:t>draw_parallel</a:t>
            </a:r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();</a:t>
            </a:r>
          </a:p>
          <a:p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   </a:t>
            </a:r>
            <a:r>
              <a:rPr lang="en-GB" sz="2000" b="1" dirty="0" err="1" smtClean="0">
                <a:solidFill>
                  <a:srgbClr val="A50021"/>
                </a:solidFill>
                <a:latin typeface="Consolas" pitchFamily="49" charset="0"/>
              </a:rPr>
              <a:t>draw_horizontal</a:t>
            </a:r>
            <a:r>
              <a:rPr lang="en-GB" sz="2000" b="1" dirty="0" smtClean="0">
                <a:solidFill>
                  <a:srgbClr val="A50021"/>
                </a:solidFill>
                <a:latin typeface="Consolas" pitchFamily="49" charset="0"/>
              </a:rPr>
              <a:t>();</a:t>
            </a:r>
          </a:p>
          <a:p>
            <a:pPr>
              <a:buNone/>
            </a:pP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}</a:t>
            </a:r>
            <a:endParaRPr lang="en-US" sz="2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876800" y="2667000"/>
            <a:ext cx="3886200" cy="14478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 anchorCtr="0"/>
          <a:lstStyle/>
          <a:p>
            <a:pPr>
              <a:buNone/>
            </a:pPr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</a:rPr>
              <a:t>void </a:t>
            </a:r>
            <a:r>
              <a:rPr lang="en-US" sz="2000" b="1" dirty="0" err="1" smtClean="0">
                <a:solidFill>
                  <a:schemeClr val="tx1"/>
                </a:solidFill>
                <a:latin typeface="Consolas" pitchFamily="49" charset="0"/>
              </a:rPr>
              <a:t>draw_horizontal</a:t>
            </a:r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</a:rPr>
              <a:t>(void)</a:t>
            </a:r>
          </a:p>
          <a:p>
            <a:pPr>
              <a:buNone/>
            </a:pP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{</a:t>
            </a:r>
          </a:p>
          <a:p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   </a:t>
            </a:r>
            <a:r>
              <a:rPr lang="en-GB" sz="2000" dirty="0" err="1" smtClean="0">
                <a:solidFill>
                  <a:schemeClr val="tx1"/>
                </a:solidFill>
                <a:latin typeface="Consolas" pitchFamily="49" charset="0"/>
              </a:rPr>
              <a:t>cout</a:t>
            </a:r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 &lt;&lt; "--------\n";</a:t>
            </a:r>
          </a:p>
          <a:p>
            <a:pPr>
              <a:buNone/>
            </a:pP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}</a:t>
            </a:r>
            <a:endParaRPr lang="en-US" sz="2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cxnSp>
        <p:nvCxnSpPr>
          <p:cNvPr id="37" name="Elbow Connector 36"/>
          <p:cNvCxnSpPr/>
          <p:nvPr/>
        </p:nvCxnSpPr>
        <p:spPr>
          <a:xfrm rot="10800000" flipV="1">
            <a:off x="3505200" y="3886200"/>
            <a:ext cx="1371600" cy="304800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 2 – </a:t>
            </a:r>
            <a:r>
              <a:rPr lang="en-GB" dirty="0" smtClean="0"/>
              <a:t>Program Execution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381000" y="2743200"/>
            <a:ext cx="3200400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 anchorCtr="0"/>
          <a:lstStyle/>
          <a:p>
            <a:pPr>
              <a:buNone/>
            </a:pPr>
            <a:r>
              <a:rPr lang="en-US" sz="2000" b="1" dirty="0" err="1" smtClean="0">
                <a:solidFill>
                  <a:schemeClr val="tx1"/>
                </a:solidFill>
                <a:latin typeface="Consolas" pitchFamily="49" charset="0"/>
              </a:rPr>
              <a:t>int</a:t>
            </a:r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</a:rPr>
              <a:t> main(void)</a:t>
            </a:r>
          </a:p>
          <a:p>
            <a:pPr>
              <a:buNone/>
            </a:pP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{		</a:t>
            </a:r>
          </a:p>
          <a:p>
            <a:pPr>
              <a:buNone/>
            </a:pP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   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</a:rPr>
              <a:t>draw_intersect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();</a:t>
            </a:r>
          </a:p>
          <a:p>
            <a:pPr>
              <a:buNone/>
            </a:pPr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</a:rPr>
              <a:t>   </a:t>
            </a:r>
            <a:r>
              <a:rPr lang="en-US" sz="2000" b="1" dirty="0" err="1" smtClean="0">
                <a:solidFill>
                  <a:srgbClr val="A50021"/>
                </a:solidFill>
                <a:latin typeface="Consolas" pitchFamily="49" charset="0"/>
              </a:rPr>
              <a:t>draw_rectangle</a:t>
            </a:r>
            <a:r>
              <a:rPr lang="en-US" sz="2000" b="1" dirty="0" smtClean="0">
                <a:solidFill>
                  <a:srgbClr val="A50021"/>
                </a:solidFill>
                <a:latin typeface="Consolas" pitchFamily="49" charset="0"/>
              </a:rPr>
              <a:t>();</a:t>
            </a:r>
          </a:p>
          <a:p>
            <a:pPr>
              <a:buNone/>
            </a:pPr>
            <a:endParaRPr lang="en-US" sz="2000" dirty="0" smtClean="0">
              <a:solidFill>
                <a:schemeClr val="tx1"/>
              </a:solidFill>
              <a:latin typeface="Consolas" pitchFamily="49" charset="0"/>
            </a:endParaRPr>
          </a:p>
          <a:p>
            <a:pPr>
              <a:buNone/>
            </a:pP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   return 0;</a:t>
            </a:r>
          </a:p>
          <a:p>
            <a:pPr>
              <a:buNone/>
            </a:pP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}	</a:t>
            </a:r>
            <a:endParaRPr lang="en-US" sz="2000" dirty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572000" y="3048000"/>
            <a:ext cx="3733800" cy="20574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 anchorCtr="0"/>
          <a:lstStyle/>
          <a:p>
            <a:pPr>
              <a:buNone/>
            </a:pPr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</a:rPr>
              <a:t>void </a:t>
            </a:r>
            <a:r>
              <a:rPr lang="en-US" sz="2000" b="1" dirty="0" err="1" smtClean="0">
                <a:solidFill>
                  <a:schemeClr val="tx1"/>
                </a:solidFill>
                <a:latin typeface="Consolas" pitchFamily="49" charset="0"/>
              </a:rPr>
              <a:t>draw_rectangle</a:t>
            </a:r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</a:rPr>
              <a:t>(void)</a:t>
            </a:r>
          </a:p>
          <a:p>
            <a:pPr>
              <a:buNone/>
            </a:pP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{</a:t>
            </a:r>
          </a:p>
          <a:p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   </a:t>
            </a:r>
            <a:r>
              <a:rPr lang="en-GB" sz="2000" dirty="0" err="1" smtClean="0">
                <a:solidFill>
                  <a:schemeClr val="tx1"/>
                </a:solidFill>
                <a:latin typeface="Consolas" pitchFamily="49" charset="0"/>
              </a:rPr>
              <a:t>draw_horizontal</a:t>
            </a:r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();</a:t>
            </a:r>
          </a:p>
          <a:p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   </a:t>
            </a:r>
            <a:r>
              <a:rPr lang="en-GB" sz="2000" dirty="0" err="1" smtClean="0">
                <a:solidFill>
                  <a:schemeClr val="tx1"/>
                </a:solidFill>
                <a:latin typeface="Consolas" pitchFamily="49" charset="0"/>
              </a:rPr>
              <a:t>draw_parallel</a:t>
            </a:r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();</a:t>
            </a:r>
          </a:p>
          <a:p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   </a:t>
            </a:r>
            <a:r>
              <a:rPr lang="en-GB" sz="2000" dirty="0" err="1" smtClean="0">
                <a:solidFill>
                  <a:schemeClr val="tx1"/>
                </a:solidFill>
                <a:latin typeface="Consolas" pitchFamily="49" charset="0"/>
              </a:rPr>
              <a:t>draw_horizontal</a:t>
            </a:r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();</a:t>
            </a:r>
          </a:p>
          <a:p>
            <a:pPr>
              <a:buNone/>
            </a:pP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}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	</a:t>
            </a:r>
          </a:p>
          <a:p>
            <a:pPr>
              <a:buNone/>
            </a:pP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	</a:t>
            </a:r>
          </a:p>
          <a:p>
            <a:pPr>
              <a:buNone/>
            </a:pP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</a:p>
        </p:txBody>
      </p:sp>
      <p:cxnSp>
        <p:nvCxnSpPr>
          <p:cNvPr id="8" name="Elbow Connector 7"/>
          <p:cNvCxnSpPr/>
          <p:nvPr/>
        </p:nvCxnSpPr>
        <p:spPr>
          <a:xfrm rot="10800000">
            <a:off x="3352800" y="3886200"/>
            <a:ext cx="1219200" cy="914400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>
            <a:normAutofit/>
          </a:bodyPr>
          <a:lstStyle/>
          <a:p>
            <a:r>
              <a:rPr lang="en-US" dirty="0" smtClean="0"/>
              <a:t>Control is transferred back to function main and the program ends.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Functions with Parameters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 function may have parameters.</a:t>
            </a:r>
          </a:p>
          <a:p>
            <a:r>
              <a:rPr lang="en-GB" b="1" dirty="0" smtClean="0"/>
              <a:t>Parameters</a:t>
            </a:r>
            <a:r>
              <a:rPr lang="en-GB" dirty="0" smtClean="0"/>
              <a:t> are used to pass information from the </a:t>
            </a:r>
            <a:r>
              <a:rPr lang="en-GB" i="1" dirty="0" smtClean="0"/>
              <a:t>calling</a:t>
            </a:r>
            <a:r>
              <a:rPr lang="en-GB" dirty="0" smtClean="0"/>
              <a:t> </a:t>
            </a:r>
            <a:r>
              <a:rPr lang="en-GB" i="1" dirty="0" smtClean="0"/>
              <a:t>function</a:t>
            </a:r>
            <a:r>
              <a:rPr lang="en-GB" dirty="0" smtClean="0"/>
              <a:t> to the </a:t>
            </a:r>
            <a:r>
              <a:rPr lang="en-GB" i="1" dirty="0" smtClean="0"/>
              <a:t>called</a:t>
            </a:r>
            <a:r>
              <a:rPr lang="en-GB" dirty="0" smtClean="0"/>
              <a:t> </a:t>
            </a:r>
            <a:r>
              <a:rPr lang="en-GB" i="1" dirty="0" smtClean="0"/>
              <a:t>function</a:t>
            </a:r>
            <a:r>
              <a:rPr lang="en-GB" dirty="0" smtClean="0"/>
              <a:t>.</a:t>
            </a:r>
          </a:p>
          <a:p>
            <a:endParaRPr lang="en-GB" dirty="0" smtClean="0"/>
          </a:p>
          <a:p>
            <a:r>
              <a:rPr lang="en-GB" dirty="0" smtClean="0"/>
              <a:t>Parameters are an important concept because they allow the function to be used with different data each time it is called. </a:t>
            </a:r>
          </a:p>
          <a:p>
            <a:r>
              <a:rPr lang="en-GB" dirty="0" smtClean="0"/>
              <a:t>Example:	Calls to function </a:t>
            </a:r>
            <a:r>
              <a:rPr lang="en-GB" dirty="0" err="1" smtClean="0"/>
              <a:t>sqrt</a:t>
            </a:r>
            <a:r>
              <a:rPr lang="en-GB" dirty="0" smtClean="0"/>
              <a:t>:</a:t>
            </a:r>
          </a:p>
          <a:p>
            <a:pPr>
              <a:buNone/>
            </a:pPr>
            <a:r>
              <a:rPr lang="en-GB" dirty="0" smtClean="0"/>
              <a:t>			   </a:t>
            </a:r>
            <a:r>
              <a:rPr lang="en-GB" dirty="0" err="1" smtClean="0"/>
              <a:t>sqrt</a:t>
            </a:r>
            <a:r>
              <a:rPr lang="en-GB" dirty="0" smtClean="0"/>
              <a:t>(</a:t>
            </a:r>
            <a:r>
              <a:rPr lang="en-GB" sz="2400" dirty="0" smtClean="0">
                <a:latin typeface="Arial" pitchFamily="34" charset="0"/>
                <a:cs typeface="Arial" pitchFamily="34" charset="0"/>
              </a:rPr>
              <a:t>16.0</a:t>
            </a:r>
            <a:r>
              <a:rPr lang="en-GB" dirty="0" smtClean="0"/>
              <a:t>) – first call with value </a:t>
            </a:r>
            <a:r>
              <a:rPr lang="en-GB" sz="2400" dirty="0" smtClean="0">
                <a:latin typeface="Arial" pitchFamily="34" charset="0"/>
                <a:cs typeface="Arial" pitchFamily="34" charset="0"/>
              </a:rPr>
              <a:t>16.0 </a:t>
            </a:r>
            <a:r>
              <a:rPr lang="en-GB" dirty="0" smtClean="0"/>
              <a:t> </a:t>
            </a:r>
          </a:p>
          <a:p>
            <a:pPr>
              <a:buNone/>
            </a:pPr>
            <a:r>
              <a:rPr lang="en-GB" dirty="0" smtClean="0"/>
              <a:t>			   </a:t>
            </a:r>
            <a:r>
              <a:rPr lang="en-GB" dirty="0" err="1" smtClean="0"/>
              <a:t>sqrt</a:t>
            </a:r>
            <a:r>
              <a:rPr lang="en-GB" dirty="0" smtClean="0"/>
              <a:t>(25.0) – second call with value 25.0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Functions with Parameters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Previous example of function definitions do not have parameters: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1981200" y="4191000"/>
            <a:ext cx="4800600" cy="24384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 anchorCtr="0"/>
          <a:lstStyle/>
          <a:p>
            <a:pPr>
              <a:buNone/>
            </a:pP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void </a:t>
            </a:r>
            <a:r>
              <a:rPr lang="en-US" sz="2400" dirty="0" err="1" smtClean="0">
                <a:solidFill>
                  <a:schemeClr val="tx1"/>
                </a:solidFill>
                <a:latin typeface="Consolas" pitchFamily="49" charset="0"/>
              </a:rPr>
              <a:t>draw_intersect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(void)</a:t>
            </a:r>
          </a:p>
          <a:p>
            <a:pPr>
              <a:buNone/>
            </a:pP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{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	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cout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&lt;&lt; "   /\\   \n";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	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cout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&lt;&lt; "  /  \\  \n";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	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cout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&lt;&lt; " /    \\ \n";</a:t>
            </a:r>
          </a:p>
          <a:p>
            <a:pPr>
              <a:buNone/>
            </a:pP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}	</a:t>
            </a:r>
          </a:p>
          <a:p>
            <a:pPr>
              <a:buNone/>
            </a:pP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endParaRPr lang="en-US" sz="2400" dirty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8" name="Line Callout 1 7"/>
          <p:cNvSpPr/>
          <p:nvPr/>
        </p:nvSpPr>
        <p:spPr>
          <a:xfrm>
            <a:off x="457200" y="2133600"/>
            <a:ext cx="2895600" cy="1295400"/>
          </a:xfrm>
          <a:prstGeom prst="borderCallout1">
            <a:avLst>
              <a:gd name="adj1" fmla="val 96625"/>
              <a:gd name="adj2" fmla="val 48415"/>
              <a:gd name="adj3" fmla="val 159634"/>
              <a:gd name="adj4" fmla="val 67038"/>
            </a:avLst>
          </a:prstGeom>
          <a:solidFill>
            <a:schemeClr val="bg1"/>
          </a:solidFill>
          <a:ln w="25400" cap="flat">
            <a:miter lim="800000"/>
            <a:headEnd type="none" w="lg" len="lg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91440" rtlCol="0" anchor="t" anchorCtr="0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void means the function does not return any value. 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" name="Line Callout 1 8"/>
          <p:cNvSpPr/>
          <p:nvPr/>
        </p:nvSpPr>
        <p:spPr>
          <a:xfrm>
            <a:off x="5029200" y="2286000"/>
            <a:ext cx="3276600" cy="1295400"/>
          </a:xfrm>
          <a:prstGeom prst="borderCallout1">
            <a:avLst>
              <a:gd name="adj1" fmla="val 99704"/>
              <a:gd name="adj2" fmla="val 48967"/>
              <a:gd name="adj3" fmla="val 148026"/>
              <a:gd name="adj4" fmla="val 23951"/>
            </a:avLst>
          </a:prstGeom>
          <a:solidFill>
            <a:schemeClr val="bg1"/>
          </a:solidFill>
          <a:ln w="25400" cap="flat">
            <a:miter lim="800000"/>
            <a:headEnd type="none" w="lg" len="lg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91440" rtlCol="0" anchor="t" anchorCtr="0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void means the function does not require any parameters. 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    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382000" cy="4937760"/>
          </a:xfrm>
        </p:spPr>
        <p:txBody>
          <a:bodyPr>
            <a:normAutofit/>
          </a:bodyPr>
          <a:lstStyle/>
          <a:p>
            <a:r>
              <a:rPr lang="en-GB" sz="2400" dirty="0" smtClean="0"/>
              <a:t>For functions with parameters, the parameter name and data type appears in the </a:t>
            </a:r>
            <a:r>
              <a:rPr lang="en-GB" sz="2400" b="1" i="1" dirty="0" smtClean="0"/>
              <a:t>function definition </a:t>
            </a:r>
            <a:r>
              <a:rPr lang="en-GB" sz="2400" dirty="0" smtClean="0"/>
              <a:t>and</a:t>
            </a:r>
            <a:r>
              <a:rPr lang="en-GB" sz="2400" b="1" i="1" dirty="0" smtClean="0"/>
              <a:t> function prototype.</a:t>
            </a:r>
            <a:endParaRPr lang="en-GB" sz="2400" dirty="0" smtClean="0"/>
          </a:p>
          <a:p>
            <a:r>
              <a:rPr lang="en-GB" sz="2400" dirty="0" smtClean="0"/>
              <a:t>This is like a variable declaration.</a:t>
            </a:r>
          </a:p>
          <a:p>
            <a:r>
              <a:rPr lang="en-GB" sz="2400" dirty="0" smtClean="0"/>
              <a:t>The parameter is called </a:t>
            </a:r>
            <a:r>
              <a:rPr lang="en-GB" sz="2400" b="1" dirty="0" smtClean="0"/>
              <a:t>formal parameter</a:t>
            </a:r>
            <a:r>
              <a:rPr lang="en-GB" sz="2400" dirty="0" smtClean="0"/>
              <a:t>.</a:t>
            </a:r>
          </a:p>
          <a:p>
            <a:r>
              <a:rPr lang="en-GB" sz="2400" dirty="0" smtClean="0"/>
              <a:t>Example: in function prototype:</a:t>
            </a:r>
          </a:p>
          <a:p>
            <a:endParaRPr lang="en-GB" sz="2400" dirty="0" smtClean="0"/>
          </a:p>
          <a:p>
            <a:endParaRPr lang="en-GB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Functions with Parameters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838200" y="5029200"/>
            <a:ext cx="7010400" cy="6858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 anchorCtr="0"/>
          <a:lstStyle/>
          <a:p>
            <a:r>
              <a:rPr lang="en-US" sz="2800" dirty="0" smtClean="0">
                <a:solidFill>
                  <a:schemeClr val="tx1"/>
                </a:solidFill>
                <a:latin typeface="Consolas" pitchFamily="49" charset="0"/>
              </a:rPr>
              <a:t> void </a:t>
            </a:r>
            <a:r>
              <a:rPr lang="en-US" sz="2800" dirty="0" err="1" smtClean="0">
                <a:solidFill>
                  <a:schemeClr val="tx1"/>
                </a:solidFill>
                <a:latin typeface="Consolas" pitchFamily="49" charset="0"/>
              </a:rPr>
              <a:t>display_rboxed</a:t>
            </a:r>
            <a:r>
              <a:rPr lang="en-US" sz="2800" dirty="0" smtClean="0">
                <a:solidFill>
                  <a:schemeClr val="tx1"/>
                </a:solidFill>
                <a:latin typeface="Consolas" pitchFamily="49" charset="0"/>
              </a:rPr>
              <a:t>(</a:t>
            </a:r>
            <a:r>
              <a:rPr lang="en-US" sz="2800" b="1" dirty="0" smtClean="0">
                <a:solidFill>
                  <a:schemeClr val="tx1"/>
                </a:solidFill>
                <a:latin typeface="Consolas" pitchFamily="49" charset="0"/>
              </a:rPr>
              <a:t>double</a:t>
            </a:r>
            <a:r>
              <a:rPr lang="en-US" sz="28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US" sz="2800" b="1" dirty="0" err="1" smtClean="0">
                <a:solidFill>
                  <a:schemeClr val="tx1"/>
                </a:solidFill>
                <a:latin typeface="Consolas" pitchFamily="49" charset="0"/>
              </a:rPr>
              <a:t>rnum</a:t>
            </a:r>
            <a:r>
              <a:rPr lang="en-US" sz="2800" dirty="0" smtClean="0">
                <a:solidFill>
                  <a:schemeClr val="tx1"/>
                </a:solidFill>
                <a:latin typeface="Consolas" pitchFamily="49" charset="0"/>
              </a:rPr>
              <a:t>);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</a:p>
        </p:txBody>
      </p:sp>
      <p:sp>
        <p:nvSpPr>
          <p:cNvPr id="7" name="Line Callout 1 6"/>
          <p:cNvSpPr/>
          <p:nvPr/>
        </p:nvSpPr>
        <p:spPr>
          <a:xfrm>
            <a:off x="5867400" y="3352800"/>
            <a:ext cx="2971800" cy="1219200"/>
          </a:xfrm>
          <a:prstGeom prst="borderCallout1">
            <a:avLst>
              <a:gd name="adj1" fmla="val 99921"/>
              <a:gd name="adj2" fmla="val 37019"/>
              <a:gd name="adj3" fmla="val 135114"/>
              <a:gd name="adj4" fmla="val 5440"/>
            </a:avLst>
          </a:prstGeom>
          <a:solidFill>
            <a:schemeClr val="bg1"/>
          </a:solidFill>
          <a:ln w="25400" cap="flat">
            <a:miter lim="800000"/>
            <a:headEnd type="none" w="lg" len="lg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91440" rtlCol="0" anchor="t" anchorCtr="0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Formal parameter with name </a:t>
            </a:r>
            <a:r>
              <a:rPr lang="en-US" sz="2400" i="1" dirty="0" err="1" smtClean="0">
                <a:solidFill>
                  <a:schemeClr val="tx1"/>
                </a:solidFill>
              </a:rPr>
              <a:t>rnum</a:t>
            </a:r>
            <a:r>
              <a:rPr lang="en-US" sz="2400" dirty="0" smtClean="0">
                <a:solidFill>
                  <a:schemeClr val="tx1"/>
                </a:solidFill>
              </a:rPr>
              <a:t> and data type </a:t>
            </a:r>
            <a:r>
              <a:rPr lang="en-US" sz="2400" i="1" dirty="0" smtClean="0">
                <a:solidFill>
                  <a:schemeClr val="tx1"/>
                </a:solidFill>
              </a:rPr>
              <a:t>double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    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382000" cy="4937760"/>
          </a:xfrm>
        </p:spPr>
        <p:txBody>
          <a:bodyPr>
            <a:normAutofit/>
          </a:bodyPr>
          <a:lstStyle/>
          <a:p>
            <a:r>
              <a:rPr lang="en-GB" dirty="0" smtClean="0"/>
              <a:t>Example: Function definition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Functions with Parameters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762000" y="1828800"/>
            <a:ext cx="8001000" cy="44958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 anchorCtr="0"/>
          <a:lstStyle/>
          <a:p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/*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 *   Displays a real number in a box.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 */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void </a:t>
            </a:r>
            <a:r>
              <a:rPr lang="en-US" sz="2400" dirty="0" err="1" smtClean="0">
                <a:solidFill>
                  <a:schemeClr val="tx1"/>
                </a:solidFill>
                <a:latin typeface="Consolas" pitchFamily="49" charset="0"/>
              </a:rPr>
              <a:t>display_rboxed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(</a:t>
            </a:r>
            <a:r>
              <a:rPr lang="en-US" sz="2400" b="1" dirty="0" smtClean="0">
                <a:solidFill>
                  <a:schemeClr val="tx1"/>
                </a:solidFill>
                <a:latin typeface="Consolas" pitchFamily="49" charset="0"/>
              </a:rPr>
              <a:t>double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nsolas" pitchFamily="49" charset="0"/>
              </a:rPr>
              <a:t>rnum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)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{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	</a:t>
            </a:r>
            <a:r>
              <a:rPr lang="en-US" sz="2400" dirty="0" err="1" smtClean="0">
                <a:solidFill>
                  <a:schemeClr val="tx1"/>
                </a:solidFill>
                <a:latin typeface="Consolas" pitchFamily="49" charset="0"/>
              </a:rPr>
              <a:t>cout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 &lt;&lt; 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"**********\n";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	</a:t>
            </a:r>
            <a:r>
              <a:rPr lang="en-US" sz="2400" dirty="0" err="1" smtClean="0">
                <a:solidFill>
                  <a:schemeClr val="tx1"/>
                </a:solidFill>
                <a:latin typeface="Consolas" pitchFamily="49" charset="0"/>
              </a:rPr>
              <a:t>cout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 &lt;&lt; 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"*        *\n";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24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cout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&lt;&lt; "* " &lt;&lt; fixed &lt;&lt; </a:t>
            </a:r>
            <a:r>
              <a:rPr lang="en-US" sz="24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setprecision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(2) 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     &lt;&lt; </a:t>
            </a:r>
            <a:r>
              <a:rPr lang="en-US" sz="24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setw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(6) &lt;&lt; </a:t>
            </a:r>
            <a:r>
              <a:rPr lang="en-US" sz="2400" b="1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rnum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&lt;&lt; " *\n";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	</a:t>
            </a:r>
            <a:r>
              <a:rPr lang="en-US" sz="2400" dirty="0" err="1" smtClean="0">
                <a:solidFill>
                  <a:schemeClr val="tx1"/>
                </a:solidFill>
                <a:latin typeface="Consolas" pitchFamily="49" charset="0"/>
              </a:rPr>
              <a:t>cout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 &lt;&lt; 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"*        *\n";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	</a:t>
            </a:r>
            <a:r>
              <a:rPr lang="en-US" sz="2400" dirty="0" err="1" smtClean="0">
                <a:solidFill>
                  <a:schemeClr val="tx1"/>
                </a:solidFill>
                <a:latin typeface="Consolas" pitchFamily="49" charset="0"/>
              </a:rPr>
              <a:t>cout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 &lt;&lt; 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"**********\n";</a:t>
            </a:r>
            <a:endParaRPr lang="en-US" sz="2400" dirty="0" smtClean="0">
              <a:solidFill>
                <a:schemeClr val="tx1"/>
              </a:solidFill>
              <a:latin typeface="Consolas" pitchFamily="49" charset="0"/>
            </a:endParaRPr>
          </a:p>
          <a:p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6" name="Line Callout 1 5"/>
          <p:cNvSpPr/>
          <p:nvPr/>
        </p:nvSpPr>
        <p:spPr>
          <a:xfrm>
            <a:off x="7391400" y="457200"/>
            <a:ext cx="1600200" cy="3733800"/>
          </a:xfrm>
          <a:prstGeom prst="borderCallout1">
            <a:avLst>
              <a:gd name="adj1" fmla="val 37448"/>
              <a:gd name="adj2" fmla="val -1244"/>
              <a:gd name="adj3" fmla="val 70618"/>
              <a:gd name="adj4" fmla="val -98766"/>
            </a:avLst>
          </a:prstGeom>
          <a:solidFill>
            <a:schemeClr val="bg1"/>
          </a:solidFill>
          <a:ln w="25400" cap="flat">
            <a:miter lim="800000"/>
            <a:headEnd type="none" w="lg" len="lg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91440" rtlCol="0" anchor="t" anchorCtr="0"/>
          <a:lstStyle/>
          <a:p>
            <a:r>
              <a:rPr lang="en-US" sz="2400" dirty="0" smtClean="0">
                <a:solidFill>
                  <a:schemeClr val="tx1"/>
                </a:solidFill>
              </a:rPr>
              <a:t>The formal parameter declared in the function header is used 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in the function body.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    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5562600" y="3429000"/>
            <a:ext cx="1828800" cy="1447800"/>
          </a:xfrm>
          <a:prstGeom prst="line">
            <a:avLst/>
          </a:prstGeom>
          <a:ln>
            <a:solidFill>
              <a:schemeClr val="tx2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382000" cy="4937760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In the </a:t>
            </a:r>
            <a:r>
              <a:rPr lang="en-GB" b="1" i="1" dirty="0" smtClean="0"/>
              <a:t>function call</a:t>
            </a:r>
            <a:r>
              <a:rPr lang="en-GB" dirty="0" smtClean="0"/>
              <a:t>, we specify the value we want to pass to the function in the parentheses.</a:t>
            </a:r>
          </a:p>
          <a:p>
            <a:r>
              <a:rPr lang="en-GB" dirty="0" smtClean="0"/>
              <a:t>This can be a constant value, variable, or expression.</a:t>
            </a:r>
          </a:p>
          <a:p>
            <a:r>
              <a:rPr lang="en-GB" dirty="0" smtClean="0"/>
              <a:t>This is called </a:t>
            </a:r>
            <a:r>
              <a:rPr lang="en-GB" b="1" dirty="0" smtClean="0"/>
              <a:t>actual parameter</a:t>
            </a:r>
            <a:r>
              <a:rPr lang="en-GB" dirty="0" smtClean="0"/>
              <a:t>.</a:t>
            </a:r>
          </a:p>
          <a:p>
            <a:r>
              <a:rPr lang="en-GB" dirty="0" smtClean="0"/>
              <a:t>Example 1:</a:t>
            </a:r>
          </a:p>
          <a:p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Example 2:</a:t>
            </a:r>
          </a:p>
          <a:p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Example 3: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Functions with Parameters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762000" y="3276600"/>
            <a:ext cx="56388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 anchorCtr="0"/>
          <a:lstStyle/>
          <a:p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Consolas" pitchFamily="49" charset="0"/>
              </a:rPr>
              <a:t>display_rboxed</a:t>
            </a:r>
            <a:r>
              <a:rPr lang="en-US" sz="2800" b="1" dirty="0" smtClean="0">
                <a:solidFill>
                  <a:schemeClr val="tx1"/>
                </a:solidFill>
                <a:latin typeface="Consolas" pitchFamily="49" charset="0"/>
              </a:rPr>
              <a:t>(135.68);</a:t>
            </a:r>
          </a:p>
        </p:txBody>
      </p:sp>
      <p:sp>
        <p:nvSpPr>
          <p:cNvPr id="5" name="Rectangle 4"/>
          <p:cNvSpPr/>
          <p:nvPr/>
        </p:nvSpPr>
        <p:spPr>
          <a:xfrm>
            <a:off x="762000" y="4648200"/>
            <a:ext cx="56388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 anchorCtr="0"/>
          <a:lstStyle/>
          <a:p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Consolas" pitchFamily="49" charset="0"/>
              </a:rPr>
              <a:t>display_rboxed</a:t>
            </a:r>
            <a:r>
              <a:rPr lang="en-US" sz="2800" b="1" dirty="0" smtClean="0">
                <a:solidFill>
                  <a:schemeClr val="tx1"/>
                </a:solidFill>
                <a:latin typeface="Consolas" pitchFamily="49" charset="0"/>
              </a:rPr>
              <a:t>(num);</a:t>
            </a:r>
          </a:p>
        </p:txBody>
      </p:sp>
      <p:sp>
        <p:nvSpPr>
          <p:cNvPr id="6" name="Line Callout 1 5"/>
          <p:cNvSpPr/>
          <p:nvPr/>
        </p:nvSpPr>
        <p:spPr>
          <a:xfrm>
            <a:off x="6629400" y="3352800"/>
            <a:ext cx="1905000" cy="1752600"/>
          </a:xfrm>
          <a:prstGeom prst="borderCallout1">
            <a:avLst>
              <a:gd name="adj1" fmla="val 49397"/>
              <a:gd name="adj2" fmla="val 1261"/>
              <a:gd name="adj3" fmla="val 25424"/>
              <a:gd name="adj4" fmla="val -111940"/>
            </a:avLst>
          </a:prstGeom>
          <a:solidFill>
            <a:schemeClr val="bg1"/>
          </a:solidFill>
          <a:ln w="25400" cap="flat">
            <a:miter lim="800000"/>
            <a:headEnd type="none" w="lg" len="lg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91440" rtlCol="0" anchor="t" anchorCtr="0"/>
          <a:lstStyle/>
          <a:p>
            <a:r>
              <a:rPr lang="en-US" sz="2400" b="1" dirty="0" smtClean="0">
                <a:solidFill>
                  <a:schemeClr val="tx1"/>
                </a:solidFill>
              </a:rPr>
              <a:t>Actual parameter </a:t>
            </a:r>
            <a:r>
              <a:rPr lang="en-US" sz="2400" dirty="0" smtClean="0">
                <a:solidFill>
                  <a:schemeClr val="tx1"/>
                </a:solidFill>
              </a:rPr>
              <a:t>in the function call.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    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8" name="Straight Connector 7"/>
          <p:cNvCxnSpPr>
            <a:stCxn id="6" idx="2"/>
          </p:cNvCxnSpPr>
          <p:nvPr/>
        </p:nvCxnSpPr>
        <p:spPr>
          <a:xfrm rot="10800000" flipV="1">
            <a:off x="4191000" y="4229100"/>
            <a:ext cx="2438400" cy="419100"/>
          </a:xfrm>
          <a:prstGeom prst="line">
            <a:avLst/>
          </a:prstGeom>
          <a:ln w="25400">
            <a:solidFill>
              <a:schemeClr val="tx2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762000" y="6019800"/>
            <a:ext cx="56388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 anchorCtr="0"/>
          <a:lstStyle/>
          <a:p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Consolas" pitchFamily="49" charset="0"/>
              </a:rPr>
              <a:t>display_rboxed</a:t>
            </a:r>
            <a:r>
              <a:rPr lang="en-US" sz="2800" b="1" dirty="0" smtClean="0">
                <a:solidFill>
                  <a:schemeClr val="tx1"/>
                </a:solidFill>
                <a:latin typeface="Consolas" pitchFamily="49" charset="0"/>
              </a:rPr>
              <a:t>(num * 10);</a:t>
            </a:r>
          </a:p>
        </p:txBody>
      </p:sp>
      <p:cxnSp>
        <p:nvCxnSpPr>
          <p:cNvPr id="18" name="Straight Connector 17"/>
          <p:cNvCxnSpPr>
            <a:stCxn id="6" idx="2"/>
          </p:cNvCxnSpPr>
          <p:nvPr/>
        </p:nvCxnSpPr>
        <p:spPr>
          <a:xfrm rot="10800000" flipV="1">
            <a:off x="4724400" y="4229100"/>
            <a:ext cx="1905000" cy="1790700"/>
          </a:xfrm>
          <a:prstGeom prst="line">
            <a:avLst/>
          </a:prstGeom>
          <a:ln w="25400">
            <a:solidFill>
              <a:schemeClr val="tx2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382000" cy="493776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b="1" dirty="0" smtClean="0"/>
              <a:t>Function call with a constant as actual parameter: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Passing Value to Function – Example 1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304800" y="1981200"/>
            <a:ext cx="35814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 anchorCtr="0"/>
          <a:lstStyle/>
          <a:p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</a:rPr>
              <a:t>display_rboxed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(135.68); </a:t>
            </a:r>
          </a:p>
        </p:txBody>
      </p:sp>
      <p:sp>
        <p:nvSpPr>
          <p:cNvPr id="7" name="Rectangle 6"/>
          <p:cNvSpPr/>
          <p:nvPr/>
        </p:nvSpPr>
        <p:spPr>
          <a:xfrm>
            <a:off x="2438400" y="3276600"/>
            <a:ext cx="6629400" cy="31242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 anchorCtr="0"/>
          <a:lstStyle/>
          <a:p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void 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</a:rPr>
              <a:t>display_rboxed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(</a:t>
            </a:r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</a:rPr>
              <a:t>double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  <a:latin typeface="Consolas" pitchFamily="49" charset="0"/>
              </a:rPr>
              <a:t>rnum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)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{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	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</a:rPr>
              <a:t>cout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 &lt;&lt; </a:t>
            </a:r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"**********\n";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	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</a:rPr>
              <a:t>cout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 &lt;&lt; </a:t>
            </a:r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"*        *\n";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cout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&lt;&lt; "* " &lt;&lt; fixed &lt;&lt; 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setprecision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(2) 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     &lt;&lt; 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setw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(6) &lt;&lt; </a:t>
            </a:r>
            <a:r>
              <a:rPr lang="en-US" sz="2000" b="1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rnum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&lt;&lt; " *\n";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	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</a:rPr>
              <a:t>cout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 &lt;&lt; </a:t>
            </a:r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"*        *\n";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	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</a:rPr>
              <a:t>cout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 &lt;&lt; </a:t>
            </a:r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"**********\n";</a:t>
            </a:r>
            <a:endParaRPr lang="en-US" sz="2000" dirty="0" smtClean="0">
              <a:solidFill>
                <a:schemeClr val="tx1"/>
              </a:solidFill>
              <a:latin typeface="Consolas" pitchFamily="49" charset="0"/>
            </a:endParaRPr>
          </a:p>
          <a:p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}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     </a:t>
            </a:r>
          </a:p>
        </p:txBody>
      </p:sp>
      <p:sp>
        <p:nvSpPr>
          <p:cNvPr id="5" name="Line Callout 1 4"/>
          <p:cNvSpPr/>
          <p:nvPr/>
        </p:nvSpPr>
        <p:spPr>
          <a:xfrm>
            <a:off x="304800" y="3810000"/>
            <a:ext cx="1905000" cy="533400"/>
          </a:xfrm>
          <a:prstGeom prst="borderCallout1">
            <a:avLst>
              <a:gd name="adj1" fmla="val -3368"/>
              <a:gd name="adj2" fmla="val 48260"/>
              <a:gd name="adj3" fmla="val -255522"/>
              <a:gd name="adj4" fmla="val 60371"/>
            </a:avLst>
          </a:prstGeom>
          <a:solidFill>
            <a:schemeClr val="bg1"/>
          </a:solidFill>
          <a:ln w="25400" cap="flat">
            <a:miter lim="800000"/>
            <a:headEnd type="none" w="lg" len="lg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91440" rtlCol="0" anchor="t" anchorCtr="0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function call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    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" name="Line Callout 1 7"/>
          <p:cNvSpPr/>
          <p:nvPr/>
        </p:nvSpPr>
        <p:spPr>
          <a:xfrm>
            <a:off x="5791200" y="2057400"/>
            <a:ext cx="2895600" cy="533400"/>
          </a:xfrm>
          <a:prstGeom prst="borderCallout1">
            <a:avLst>
              <a:gd name="adj1" fmla="val 103775"/>
              <a:gd name="adj2" fmla="val 49602"/>
              <a:gd name="adj3" fmla="val 219480"/>
              <a:gd name="adj4" fmla="val 32345"/>
            </a:avLst>
          </a:prstGeom>
          <a:solidFill>
            <a:schemeClr val="bg1"/>
          </a:solidFill>
          <a:ln w="25400" cap="flat">
            <a:miter lim="800000"/>
            <a:headEnd type="none" w="lg" len="lg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91440" rtlCol="0" anchor="t" anchorCtr="0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function definition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    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Passing Value to Function – Example 1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304800" y="1981200"/>
            <a:ext cx="35814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 anchorCtr="0"/>
          <a:lstStyle/>
          <a:p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</a:rPr>
              <a:t>display_rboxed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(135.68); 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4038600" y="2208212"/>
            <a:ext cx="3962400" cy="1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8000206" y="2209800"/>
            <a:ext cx="794" cy="106759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5334000" y="1676400"/>
            <a:ext cx="16764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GB" sz="2400" b="1" dirty="0" smtClean="0">
                <a:solidFill>
                  <a:schemeClr val="tx1"/>
                </a:solidFill>
                <a:latin typeface="Consolas" pitchFamily="49" charset="0"/>
              </a:rPr>
              <a:t>135.68</a:t>
            </a:r>
            <a:endParaRPr lang="en-GB" sz="2400" b="1" dirty="0">
              <a:latin typeface="Consolas" pitchFamily="49" charset="0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382000" cy="493776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b="1" dirty="0" err="1" smtClean="0"/>
              <a:t>rnum</a:t>
            </a:r>
            <a:r>
              <a:rPr lang="en-GB" b="1" dirty="0" smtClean="0"/>
              <a:t> gets the value 135.68: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10" name="Rectangle 9"/>
          <p:cNvSpPr/>
          <p:nvPr/>
        </p:nvSpPr>
        <p:spPr>
          <a:xfrm>
            <a:off x="2438400" y="3276600"/>
            <a:ext cx="6629400" cy="31242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 anchorCtr="0"/>
          <a:lstStyle/>
          <a:p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void 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</a:rPr>
              <a:t>display_rboxed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(</a:t>
            </a:r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</a:rPr>
              <a:t>double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  <a:latin typeface="Consolas" pitchFamily="49" charset="0"/>
              </a:rPr>
              <a:t>rnum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)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{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	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</a:rPr>
              <a:t>cout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 &lt;&lt; </a:t>
            </a:r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"**********\n";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	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</a:rPr>
              <a:t>cout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 &lt;&lt; </a:t>
            </a:r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"*        *\n";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cout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&lt;&lt; "* " &lt;&lt; fixed &lt;&lt; 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setprecision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(2) 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     &lt;&lt; 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setw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(6) &lt;&lt; </a:t>
            </a:r>
            <a:r>
              <a:rPr lang="en-US" sz="2000" b="1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rnum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&lt;&lt; " *\n";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	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</a:rPr>
              <a:t>cout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 &lt;&lt; </a:t>
            </a:r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"*        *\n";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	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</a:rPr>
              <a:t>cout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 &lt;&lt; </a:t>
            </a:r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"**********\n";</a:t>
            </a:r>
            <a:endParaRPr lang="en-US" sz="2000" dirty="0" smtClean="0">
              <a:solidFill>
                <a:schemeClr val="tx1"/>
              </a:solidFill>
              <a:latin typeface="Consolas" pitchFamily="49" charset="0"/>
            </a:endParaRPr>
          </a:p>
          <a:p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}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     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Top-Down Design and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One way programmers implement top-down design in their programs is by defining their own functions.</a:t>
            </a:r>
          </a:p>
          <a:p>
            <a:endParaRPr lang="en-US" dirty="0" smtClean="0"/>
          </a:p>
          <a:p>
            <a:r>
              <a:rPr lang="en-US" dirty="0" smtClean="0"/>
              <a:t>A function in </a:t>
            </a:r>
            <a:r>
              <a:rPr lang="en-US" dirty="0" smtClean="0"/>
              <a:t>C/C++ </a:t>
            </a:r>
            <a:r>
              <a:rPr lang="en-US" dirty="0" smtClean="0"/>
              <a:t>(including main) is an independent module that will be called to do a specific task.</a:t>
            </a:r>
          </a:p>
          <a:p>
            <a:endParaRPr lang="en-US" dirty="0" smtClean="0"/>
          </a:p>
          <a:p>
            <a:r>
              <a:rPr lang="en-US" dirty="0" smtClean="0"/>
              <a:t>A </a:t>
            </a:r>
            <a:r>
              <a:rPr lang="en-US" b="1" dirty="0" smtClean="0"/>
              <a:t>called function </a:t>
            </a:r>
            <a:r>
              <a:rPr lang="en-US" dirty="0" smtClean="0"/>
              <a:t>receives control from a </a:t>
            </a:r>
            <a:r>
              <a:rPr lang="en-US" b="1" dirty="0" smtClean="0"/>
              <a:t>calling function</a:t>
            </a:r>
            <a:r>
              <a:rPr lang="en-US" dirty="0" smtClean="0"/>
              <a:t>. </a:t>
            </a:r>
          </a:p>
          <a:p>
            <a:r>
              <a:rPr lang="en-US" dirty="0" smtClean="0"/>
              <a:t>When the called function completes its task, it returns control to the calling function. </a:t>
            </a:r>
          </a:p>
          <a:p>
            <a:r>
              <a:rPr lang="en-US" dirty="0" smtClean="0"/>
              <a:t>It may or may not return a value to the caller. </a:t>
            </a:r>
          </a:p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382000" cy="493776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b="1" dirty="0" smtClean="0"/>
              <a:t>Function displays the value of </a:t>
            </a:r>
            <a:r>
              <a:rPr lang="en-GB" b="1" dirty="0" err="1" smtClean="0"/>
              <a:t>rnum</a:t>
            </a:r>
            <a:r>
              <a:rPr lang="en-GB" b="1" dirty="0" smtClean="0"/>
              <a:t>: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Passing Value to Function – Example 1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304800" y="1981200"/>
            <a:ext cx="35814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 anchorCtr="0"/>
          <a:lstStyle/>
          <a:p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</a:rPr>
              <a:t>display_rboxed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(135.68);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943600" y="2667000"/>
            <a:ext cx="26670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GB" sz="2400" b="1" dirty="0" err="1" smtClean="0">
                <a:solidFill>
                  <a:schemeClr val="tx1"/>
                </a:solidFill>
                <a:latin typeface="Consolas" pitchFamily="49" charset="0"/>
              </a:rPr>
              <a:t>rnum</a:t>
            </a:r>
            <a:r>
              <a:rPr lang="en-GB" sz="2400" b="1" dirty="0" smtClean="0">
                <a:solidFill>
                  <a:schemeClr val="tx1"/>
                </a:solidFill>
                <a:latin typeface="Consolas" pitchFamily="49" charset="0"/>
              </a:rPr>
              <a:t> is 135.68</a:t>
            </a:r>
            <a:endParaRPr lang="en-GB" sz="2400" b="1" dirty="0">
              <a:latin typeface="Consolas" pitchFamily="49" charset="0"/>
            </a:endParaRPr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2" cstate="print"/>
          <a:srcRect l="617" t="9473" r="85191" b="72208"/>
          <a:stretch>
            <a:fillRect/>
          </a:stretch>
        </p:blipFill>
        <p:spPr bwMode="auto">
          <a:xfrm>
            <a:off x="533400" y="4343400"/>
            <a:ext cx="1752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Rectangle 17"/>
          <p:cNvSpPr/>
          <p:nvPr/>
        </p:nvSpPr>
        <p:spPr>
          <a:xfrm>
            <a:off x="685800" y="3657600"/>
            <a:ext cx="12954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GB" sz="2400" b="1" dirty="0" smtClean="0">
                <a:solidFill>
                  <a:schemeClr val="tx1"/>
                </a:solidFill>
                <a:latin typeface="Consolas" pitchFamily="49" charset="0"/>
              </a:rPr>
              <a:t> output</a:t>
            </a:r>
            <a:endParaRPr lang="en-GB" sz="2400" b="1" dirty="0">
              <a:latin typeface="Consolas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438400" y="3276600"/>
            <a:ext cx="6629400" cy="31242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 anchorCtr="0"/>
          <a:lstStyle/>
          <a:p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void 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</a:rPr>
              <a:t>display_rboxed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(</a:t>
            </a:r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</a:rPr>
              <a:t>double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  <a:latin typeface="Consolas" pitchFamily="49" charset="0"/>
              </a:rPr>
              <a:t>rnum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)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{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	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</a:rPr>
              <a:t>cout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 &lt;&lt; </a:t>
            </a:r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"**********\n";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	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</a:rPr>
              <a:t>cout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 &lt;&lt; </a:t>
            </a:r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"*        *\n";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cout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&lt;&lt; "* " &lt;&lt; fixed &lt;&lt; 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setprecision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(2) 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     &lt;&lt; 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setw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(6) &lt;&lt; </a:t>
            </a:r>
            <a:r>
              <a:rPr lang="en-US" sz="2000" b="1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rnum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&lt;&lt; " *\n";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	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</a:rPr>
              <a:t>cout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 &lt;&lt; </a:t>
            </a:r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"*        *\n";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	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</a:rPr>
              <a:t>cout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 &lt;&lt; </a:t>
            </a:r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"**********\n";</a:t>
            </a:r>
            <a:endParaRPr lang="en-US" sz="2000" dirty="0" smtClean="0">
              <a:solidFill>
                <a:schemeClr val="tx1"/>
              </a:solidFill>
              <a:latin typeface="Consolas" pitchFamily="49" charset="0"/>
            </a:endParaRPr>
          </a:p>
          <a:p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}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382000" cy="493776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b="1" dirty="0" smtClean="0"/>
              <a:t>Function call with a variable as actual parameter: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Passing Value to Function – Example 2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304800" y="2057400"/>
            <a:ext cx="3581400" cy="9144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 anchorCtr="0"/>
          <a:lstStyle/>
          <a:p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 num = 45.92;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</a:rPr>
              <a:t>display_rboxed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(num); </a:t>
            </a:r>
          </a:p>
        </p:txBody>
      </p:sp>
      <p:sp>
        <p:nvSpPr>
          <p:cNvPr id="8" name="Rectangle 7"/>
          <p:cNvSpPr/>
          <p:nvPr/>
        </p:nvSpPr>
        <p:spPr>
          <a:xfrm>
            <a:off x="2438400" y="3276600"/>
            <a:ext cx="6629400" cy="31242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 anchorCtr="0"/>
          <a:lstStyle/>
          <a:p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void 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</a:rPr>
              <a:t>display_rboxed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(</a:t>
            </a:r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</a:rPr>
              <a:t>double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  <a:latin typeface="Consolas" pitchFamily="49" charset="0"/>
              </a:rPr>
              <a:t>rnum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)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{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	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</a:rPr>
              <a:t>cout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 &lt;&lt; </a:t>
            </a:r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"**********\n";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	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</a:rPr>
              <a:t>cout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 &lt;&lt; </a:t>
            </a:r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"*        *\n";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cout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&lt;&lt; "* " &lt;&lt; fixed &lt;&lt; 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setprecision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(2) 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     &lt;&lt; 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setw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(6) &lt;&lt; </a:t>
            </a:r>
            <a:r>
              <a:rPr lang="en-US" sz="2000" b="1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rnum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&lt;&lt; " *\n";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	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</a:rPr>
              <a:t>cout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 &lt;&lt; </a:t>
            </a:r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"*        *\n";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	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</a:rPr>
              <a:t>cout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 &lt;&lt; </a:t>
            </a:r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"**********\n";</a:t>
            </a:r>
            <a:endParaRPr lang="en-US" sz="2000" dirty="0" smtClean="0">
              <a:solidFill>
                <a:schemeClr val="tx1"/>
              </a:solidFill>
              <a:latin typeface="Consolas" pitchFamily="49" charset="0"/>
            </a:endParaRPr>
          </a:p>
          <a:p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}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382000" cy="493776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b="1" dirty="0" err="1" smtClean="0"/>
              <a:t>rnum</a:t>
            </a:r>
            <a:r>
              <a:rPr lang="en-GB" b="1" dirty="0" smtClean="0"/>
              <a:t> gets the value of num which is 45.92: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Passing Value to Function – Example 2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304800" y="2057400"/>
            <a:ext cx="3581400" cy="9144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 anchorCtr="0"/>
          <a:lstStyle/>
          <a:p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 num = 45.92;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</a:rPr>
              <a:t>display_rboxed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(num); 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4038600" y="2513012"/>
            <a:ext cx="3962400" cy="1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8000206" y="2514600"/>
            <a:ext cx="794" cy="76279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5867400" y="2057400"/>
            <a:ext cx="12954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GB" sz="2400" b="1" dirty="0" smtClean="0">
                <a:solidFill>
                  <a:schemeClr val="tx1"/>
                </a:solidFill>
                <a:latin typeface="Consolas" pitchFamily="49" charset="0"/>
              </a:rPr>
              <a:t>45.92</a:t>
            </a:r>
            <a:endParaRPr lang="en-GB" sz="2400" b="1" dirty="0">
              <a:latin typeface="Consolas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438400" y="3276600"/>
            <a:ext cx="6629400" cy="31242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 anchorCtr="0"/>
          <a:lstStyle/>
          <a:p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void 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</a:rPr>
              <a:t>display_rboxed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(</a:t>
            </a:r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</a:rPr>
              <a:t>double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  <a:latin typeface="Consolas" pitchFamily="49" charset="0"/>
              </a:rPr>
              <a:t>rnum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)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{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	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</a:rPr>
              <a:t>cout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 &lt;&lt; </a:t>
            </a:r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"**********\n";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	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</a:rPr>
              <a:t>cout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 &lt;&lt; </a:t>
            </a:r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"*        *\n";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cout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&lt;&lt; "* " &lt;&lt; fixed &lt;&lt; 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setprecision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(2) 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     &lt;&lt; 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setw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(6) &lt;&lt; </a:t>
            </a:r>
            <a:r>
              <a:rPr lang="en-US" sz="2000" b="1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rnum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&lt;&lt; " *\n";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	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</a:rPr>
              <a:t>cout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 &lt;&lt; </a:t>
            </a:r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"*        *\n";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	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</a:rPr>
              <a:t>cout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 &lt;&lt; </a:t>
            </a:r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"**********\n";</a:t>
            </a:r>
            <a:endParaRPr lang="en-US" sz="2000" dirty="0" smtClean="0">
              <a:solidFill>
                <a:schemeClr val="tx1"/>
              </a:solidFill>
              <a:latin typeface="Consolas" pitchFamily="49" charset="0"/>
            </a:endParaRPr>
          </a:p>
          <a:p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}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     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382000" cy="493776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b="1" dirty="0" smtClean="0"/>
              <a:t>Function displays the value of </a:t>
            </a:r>
            <a:r>
              <a:rPr lang="en-GB" b="1" dirty="0" err="1" smtClean="0"/>
              <a:t>rnum</a:t>
            </a:r>
            <a:r>
              <a:rPr lang="en-GB" b="1" dirty="0" smtClean="0"/>
              <a:t>: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Passing Value to Function – Example 2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304800" y="2057400"/>
            <a:ext cx="3581400" cy="9144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 anchorCtr="0"/>
          <a:lstStyle/>
          <a:p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 num = 45.92;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</a:rPr>
              <a:t>display_rboxed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(num);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85800" y="3657600"/>
            <a:ext cx="12954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GB" sz="2400" b="1" dirty="0" smtClean="0">
                <a:solidFill>
                  <a:schemeClr val="tx1"/>
                </a:solidFill>
                <a:latin typeface="Consolas" pitchFamily="49" charset="0"/>
              </a:rPr>
              <a:t> output</a:t>
            </a:r>
            <a:endParaRPr lang="en-GB" sz="2400" b="1" dirty="0">
              <a:latin typeface="Consolas" pitchFamily="49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 l="2100" t="20302" r="51707" b="44171"/>
          <a:stretch>
            <a:fillRect/>
          </a:stretch>
        </p:blipFill>
        <p:spPr bwMode="auto">
          <a:xfrm>
            <a:off x="609600" y="4191000"/>
            <a:ext cx="16764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5943600" y="2667000"/>
            <a:ext cx="26670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GB" sz="2400" b="1" dirty="0" err="1" smtClean="0">
                <a:solidFill>
                  <a:schemeClr val="tx1"/>
                </a:solidFill>
                <a:latin typeface="Consolas" pitchFamily="49" charset="0"/>
              </a:rPr>
              <a:t>rnum</a:t>
            </a:r>
            <a:r>
              <a:rPr lang="en-GB" sz="2400" b="1" dirty="0" smtClean="0">
                <a:solidFill>
                  <a:schemeClr val="tx1"/>
                </a:solidFill>
                <a:latin typeface="Consolas" pitchFamily="49" charset="0"/>
              </a:rPr>
              <a:t> is 45.92</a:t>
            </a:r>
            <a:endParaRPr lang="en-GB" sz="2400" b="1" dirty="0">
              <a:latin typeface="Consolas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438400" y="3276600"/>
            <a:ext cx="6629400" cy="31242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 anchorCtr="0"/>
          <a:lstStyle/>
          <a:p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void 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</a:rPr>
              <a:t>display_rboxed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(</a:t>
            </a:r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</a:rPr>
              <a:t>double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  <a:latin typeface="Consolas" pitchFamily="49" charset="0"/>
              </a:rPr>
              <a:t>rnum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)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{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	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</a:rPr>
              <a:t>cout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 &lt;&lt; </a:t>
            </a:r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"**********\n";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	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</a:rPr>
              <a:t>cout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 &lt;&lt; </a:t>
            </a:r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"*        *\n";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cout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&lt;&lt; "* " &lt;&lt; fixed &lt;&lt; 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setprecision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(2) 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     &lt;&lt; 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setw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(6) &lt;&lt; </a:t>
            </a:r>
            <a:r>
              <a:rPr lang="en-US" sz="2000" b="1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rnum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&lt;&lt; " *\n";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	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</a:rPr>
              <a:t>cout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 &lt;&lt; </a:t>
            </a:r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"*        *\n";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	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</a:rPr>
              <a:t>cout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 &lt;&lt; </a:t>
            </a:r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"**********\n";</a:t>
            </a:r>
            <a:endParaRPr lang="en-US" sz="2000" dirty="0" smtClean="0">
              <a:solidFill>
                <a:schemeClr val="tx1"/>
              </a:solidFill>
              <a:latin typeface="Consolas" pitchFamily="49" charset="0"/>
            </a:endParaRPr>
          </a:p>
          <a:p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}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     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219200"/>
            <a:ext cx="8839200" cy="493776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b="1" dirty="0" smtClean="0"/>
              <a:t>Function call with an expression as actual parameter: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Passing Value to Function – Example 3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304800" y="2057400"/>
            <a:ext cx="3886200" cy="9144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 anchorCtr="0"/>
          <a:lstStyle/>
          <a:p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 num = 45.92;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</a:rPr>
              <a:t>display_rboxed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(num * 10); </a:t>
            </a:r>
          </a:p>
        </p:txBody>
      </p:sp>
      <p:sp>
        <p:nvSpPr>
          <p:cNvPr id="8" name="Rectangle 7"/>
          <p:cNvSpPr/>
          <p:nvPr/>
        </p:nvSpPr>
        <p:spPr>
          <a:xfrm>
            <a:off x="2438400" y="3276600"/>
            <a:ext cx="6629400" cy="31242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 anchorCtr="0"/>
          <a:lstStyle/>
          <a:p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void 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</a:rPr>
              <a:t>display_rboxed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(</a:t>
            </a:r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</a:rPr>
              <a:t>double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  <a:latin typeface="Consolas" pitchFamily="49" charset="0"/>
              </a:rPr>
              <a:t>rnum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)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{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	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</a:rPr>
              <a:t>cout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 &lt;&lt; </a:t>
            </a:r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"**********\n";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	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</a:rPr>
              <a:t>cout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 &lt;&lt; </a:t>
            </a:r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"*        *\n";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cout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&lt;&lt; "* " &lt;&lt; fixed &lt;&lt; 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setprecision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(2) 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     &lt;&lt; 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setw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(6) &lt;&lt; </a:t>
            </a:r>
            <a:r>
              <a:rPr lang="en-US" sz="2000" b="1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rnum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&lt;&lt; " *\n";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	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</a:rPr>
              <a:t>cout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 &lt;&lt; </a:t>
            </a:r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"*        *\n";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	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</a:rPr>
              <a:t>cout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 &lt;&lt; </a:t>
            </a:r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"**********\n";</a:t>
            </a:r>
            <a:endParaRPr lang="en-US" sz="2000" dirty="0" smtClean="0">
              <a:solidFill>
                <a:schemeClr val="tx1"/>
              </a:solidFill>
              <a:latin typeface="Consolas" pitchFamily="49" charset="0"/>
            </a:endParaRPr>
          </a:p>
          <a:p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}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382000" cy="493776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b="1" dirty="0" err="1" smtClean="0"/>
              <a:t>rnum</a:t>
            </a:r>
            <a:r>
              <a:rPr lang="en-GB" b="1" dirty="0" smtClean="0"/>
              <a:t> gets the value of the expression i.e. 459.2: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Passing Value to Function – Example 3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304800" y="2057400"/>
            <a:ext cx="3886200" cy="9144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 anchorCtr="0"/>
          <a:lstStyle/>
          <a:p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 num = 45.92;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</a:rPr>
              <a:t>display_rboxed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(num * 10); </a:t>
            </a:r>
          </a:p>
        </p:txBody>
      </p:sp>
      <p:cxnSp>
        <p:nvCxnSpPr>
          <p:cNvPr id="8" name="Straight Connector 7"/>
          <p:cNvCxnSpPr>
            <a:stCxn id="6" idx="3"/>
          </p:cNvCxnSpPr>
          <p:nvPr/>
        </p:nvCxnSpPr>
        <p:spPr>
          <a:xfrm>
            <a:off x="4191000" y="2514600"/>
            <a:ext cx="3810000" cy="1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8000206" y="2514600"/>
            <a:ext cx="794" cy="76279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5867400" y="2057400"/>
            <a:ext cx="12954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GB" sz="2400" b="1" dirty="0" smtClean="0">
                <a:solidFill>
                  <a:schemeClr val="tx1"/>
                </a:solidFill>
                <a:latin typeface="Consolas" pitchFamily="49" charset="0"/>
              </a:rPr>
              <a:t>459.2</a:t>
            </a:r>
            <a:endParaRPr lang="en-GB" sz="2400" b="1" dirty="0">
              <a:latin typeface="Consolas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438400" y="3276600"/>
            <a:ext cx="6629400" cy="31242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 anchorCtr="0"/>
          <a:lstStyle/>
          <a:p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void 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</a:rPr>
              <a:t>display_rboxed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(</a:t>
            </a:r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</a:rPr>
              <a:t>double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  <a:latin typeface="Consolas" pitchFamily="49" charset="0"/>
              </a:rPr>
              <a:t>rnum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)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{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	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</a:rPr>
              <a:t>cout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 &lt;&lt; </a:t>
            </a:r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"**********\n";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	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</a:rPr>
              <a:t>cout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 &lt;&lt; </a:t>
            </a:r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"*        *\n";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cout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&lt;&lt; "* " &lt;&lt; fixed &lt;&lt; 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setprecision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(2) 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     &lt;&lt; 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setw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(6) &lt;&lt; </a:t>
            </a:r>
            <a:r>
              <a:rPr lang="en-US" sz="2000" b="1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rnum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&lt;&lt; " *\n";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	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</a:rPr>
              <a:t>cout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 &lt;&lt; </a:t>
            </a:r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"*        *\n";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	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</a:rPr>
              <a:t>cout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 &lt;&lt; </a:t>
            </a:r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"**********\n";</a:t>
            </a:r>
            <a:endParaRPr lang="en-US" sz="2000" dirty="0" smtClean="0">
              <a:solidFill>
                <a:schemeClr val="tx1"/>
              </a:solidFill>
              <a:latin typeface="Consolas" pitchFamily="49" charset="0"/>
            </a:endParaRPr>
          </a:p>
          <a:p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}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     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382000" cy="493776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b="1" dirty="0" smtClean="0"/>
              <a:t>Function displays the value of </a:t>
            </a:r>
            <a:r>
              <a:rPr lang="en-GB" b="1" dirty="0" err="1" smtClean="0"/>
              <a:t>rnum</a:t>
            </a:r>
            <a:r>
              <a:rPr lang="en-GB" b="1" dirty="0" smtClean="0"/>
              <a:t>: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Passing Value to Function – Example 3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304800" y="2057400"/>
            <a:ext cx="3886200" cy="9144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 anchorCtr="0"/>
          <a:lstStyle/>
          <a:p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 num = 45.92;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</a:rPr>
              <a:t>display_rboxed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(num * 10);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85800" y="3657600"/>
            <a:ext cx="12954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GB" sz="2400" b="1" dirty="0" smtClean="0">
                <a:solidFill>
                  <a:schemeClr val="tx1"/>
                </a:solidFill>
                <a:latin typeface="Consolas" pitchFamily="49" charset="0"/>
              </a:rPr>
              <a:t> output</a:t>
            </a:r>
            <a:endParaRPr lang="en-GB" sz="2400" b="1" dirty="0">
              <a:latin typeface="Consolas" pitchFamily="49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1679" t="15711" r="73593" b="54020"/>
          <a:stretch>
            <a:fillRect/>
          </a:stretch>
        </p:blipFill>
        <p:spPr bwMode="auto">
          <a:xfrm>
            <a:off x="533400" y="4267200"/>
            <a:ext cx="18669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8"/>
          <p:cNvSpPr/>
          <p:nvPr/>
        </p:nvSpPr>
        <p:spPr>
          <a:xfrm>
            <a:off x="5943600" y="2667000"/>
            <a:ext cx="26670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GB" sz="2400" b="1" dirty="0" err="1" smtClean="0">
                <a:solidFill>
                  <a:schemeClr val="tx1"/>
                </a:solidFill>
                <a:latin typeface="Consolas" pitchFamily="49" charset="0"/>
              </a:rPr>
              <a:t>rnum</a:t>
            </a:r>
            <a:r>
              <a:rPr lang="en-GB" sz="2400" b="1" dirty="0" smtClean="0">
                <a:solidFill>
                  <a:schemeClr val="tx1"/>
                </a:solidFill>
                <a:latin typeface="Consolas" pitchFamily="49" charset="0"/>
              </a:rPr>
              <a:t> is 459.2</a:t>
            </a:r>
            <a:endParaRPr lang="en-GB" sz="2400" b="1" dirty="0">
              <a:latin typeface="Consolas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438400" y="3276600"/>
            <a:ext cx="6629400" cy="31242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 anchorCtr="0"/>
          <a:lstStyle/>
          <a:p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void 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</a:rPr>
              <a:t>display_rboxed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(</a:t>
            </a:r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</a:rPr>
              <a:t>double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  <a:latin typeface="Consolas" pitchFamily="49" charset="0"/>
              </a:rPr>
              <a:t>rnum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)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{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	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</a:rPr>
              <a:t>cout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 &lt;&lt; </a:t>
            </a:r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"**********\n";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	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</a:rPr>
              <a:t>cout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 &lt;&lt; </a:t>
            </a:r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"*        *\n";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cout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&lt;&lt; "* " &lt;&lt; fixed &lt;&lt; 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setprecision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(2) 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     &lt;&lt; 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setw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(6) &lt;&lt; </a:t>
            </a:r>
            <a:r>
              <a:rPr lang="en-US" sz="2000" b="1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rnum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&lt;&lt; " *\n";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	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</a:rPr>
              <a:t>cout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 &lt;&lt; </a:t>
            </a:r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"*        *\n";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	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</a:rPr>
              <a:t>cout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 &lt;&lt; </a:t>
            </a:r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"**********\n";</a:t>
            </a:r>
            <a:endParaRPr lang="en-US" sz="2000" dirty="0" smtClean="0">
              <a:solidFill>
                <a:schemeClr val="tx1"/>
              </a:solidFill>
              <a:latin typeface="Consolas" pitchFamily="49" charset="0"/>
            </a:endParaRPr>
          </a:p>
          <a:p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}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     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Complete Program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4419600" y="4267200"/>
            <a:ext cx="3886200" cy="9144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 anchorCtr="0"/>
          <a:lstStyle/>
          <a:p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 num = 45.92;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</a:rPr>
              <a:t>display_rboxed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(num * 10); </a:t>
            </a:r>
          </a:p>
        </p:txBody>
      </p:sp>
      <p:sp>
        <p:nvSpPr>
          <p:cNvPr id="7" name="Rectangle 6"/>
          <p:cNvSpPr/>
          <p:nvPr/>
        </p:nvSpPr>
        <p:spPr>
          <a:xfrm>
            <a:off x="152400" y="1143000"/>
            <a:ext cx="8839200" cy="55626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 anchorCtr="0"/>
          <a:lstStyle/>
          <a:p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#include &lt;</a:t>
            </a:r>
            <a:r>
              <a:rPr lang="en-US" sz="2400" dirty="0" err="1" smtClean="0">
                <a:solidFill>
                  <a:schemeClr val="tx1"/>
                </a:solidFill>
                <a:latin typeface="Consolas" pitchFamily="49" charset="0"/>
              </a:rPr>
              <a:t>iostream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&gt;</a:t>
            </a:r>
          </a:p>
          <a:p>
            <a:r>
              <a:rPr lang="en-MY" sz="2400" dirty="0" smtClean="0">
                <a:solidFill>
                  <a:schemeClr val="tx1"/>
                </a:solidFill>
                <a:latin typeface="Consolas" pitchFamily="49" charset="0"/>
              </a:rPr>
              <a:t>#include &lt;</a:t>
            </a:r>
            <a:r>
              <a:rPr lang="en-MY" sz="2400" dirty="0" err="1" smtClean="0">
                <a:solidFill>
                  <a:schemeClr val="tx1"/>
                </a:solidFill>
                <a:latin typeface="Consolas" pitchFamily="49" charset="0"/>
              </a:rPr>
              <a:t>iomanip</a:t>
            </a:r>
            <a:r>
              <a:rPr lang="en-MY" sz="2400" dirty="0" smtClean="0">
                <a:solidFill>
                  <a:schemeClr val="tx1"/>
                </a:solidFill>
                <a:latin typeface="Consolas" pitchFamily="49" charset="0"/>
              </a:rPr>
              <a:t>&gt;</a:t>
            </a:r>
          </a:p>
          <a:p>
            <a:endParaRPr lang="en-MY" sz="2400" dirty="0" smtClean="0">
              <a:solidFill>
                <a:schemeClr val="tx1"/>
              </a:solidFill>
              <a:latin typeface="Consolas" pitchFamily="49" charset="0"/>
            </a:endParaRPr>
          </a:p>
          <a:p>
            <a:r>
              <a:rPr lang="en-MY" sz="2400" dirty="0" smtClean="0">
                <a:solidFill>
                  <a:schemeClr val="tx1"/>
                </a:solidFill>
                <a:latin typeface="Consolas" pitchFamily="49" charset="0"/>
              </a:rPr>
              <a:t>using namespace std;</a:t>
            </a:r>
          </a:p>
          <a:p>
            <a:endParaRPr lang="en-US" sz="2400" dirty="0" smtClean="0">
              <a:solidFill>
                <a:schemeClr val="tx1"/>
              </a:solidFill>
              <a:latin typeface="Consolas" pitchFamily="49" charset="0"/>
            </a:endParaRPr>
          </a:p>
          <a:p>
            <a:r>
              <a:rPr lang="en-US" sz="2400" b="1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</a:rPr>
              <a:t>// Function Prototype</a:t>
            </a:r>
          </a:p>
          <a:p>
            <a:r>
              <a:rPr lang="en-US" sz="2400" b="1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</a:rPr>
              <a:t>void </a:t>
            </a:r>
            <a:r>
              <a:rPr lang="en-US" sz="2400" b="1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</a:rPr>
              <a:t>display_rboxed</a:t>
            </a:r>
            <a:r>
              <a:rPr lang="en-US" sz="2400" b="1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</a:rPr>
              <a:t>(double </a:t>
            </a:r>
            <a:r>
              <a:rPr lang="en-US" sz="2400" b="1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</a:rPr>
              <a:t>rnum</a:t>
            </a:r>
            <a:r>
              <a:rPr lang="en-US" sz="2400" b="1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</a:rPr>
              <a:t>); </a:t>
            </a:r>
          </a:p>
          <a:p>
            <a:endParaRPr lang="en-MY" sz="2400" b="1" dirty="0" smtClean="0">
              <a:solidFill>
                <a:schemeClr val="accent2">
                  <a:lumMod val="50000"/>
                </a:schemeClr>
              </a:solidFill>
              <a:latin typeface="Consolas" pitchFamily="49" charset="0"/>
            </a:endParaRPr>
          </a:p>
          <a:p>
            <a:r>
              <a:rPr lang="en-MY" sz="2400" dirty="0" smtClean="0">
                <a:solidFill>
                  <a:schemeClr val="tx1"/>
                </a:solidFill>
                <a:latin typeface="Consolas" pitchFamily="49" charset="0"/>
              </a:rPr>
              <a:t>// main program</a:t>
            </a:r>
            <a:endParaRPr lang="en-US" sz="2400" dirty="0" smtClean="0">
              <a:solidFill>
                <a:schemeClr val="tx1"/>
              </a:solidFill>
              <a:latin typeface="Consolas" pitchFamily="49" charset="0"/>
            </a:endParaRPr>
          </a:p>
          <a:p>
            <a:r>
              <a:rPr lang="en-US" sz="2400" dirty="0" err="1" smtClean="0">
                <a:solidFill>
                  <a:schemeClr val="tx1"/>
                </a:solidFill>
                <a:latin typeface="Consolas" pitchFamily="49" charset="0"/>
              </a:rPr>
              <a:t>int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 main(void)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{</a:t>
            </a:r>
          </a:p>
          <a:p>
            <a:r>
              <a:rPr lang="en-US" sz="2400" b="1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</a:rPr>
              <a:t>	// Function Call</a:t>
            </a:r>
          </a:p>
          <a:p>
            <a:r>
              <a:rPr lang="en-US" sz="2400" b="1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</a:rPr>
              <a:t>	</a:t>
            </a:r>
            <a:r>
              <a:rPr lang="en-US" sz="2400" b="1" dirty="0" err="1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</a:rPr>
              <a:t>display_rboxed</a:t>
            </a:r>
            <a:r>
              <a:rPr lang="en-US" sz="2400" b="1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</a:rPr>
              <a:t>(135.68);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	return 0;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}</a:t>
            </a:r>
            <a:endParaRPr lang="en-US" sz="2400" b="1" dirty="0" smtClean="0">
              <a:solidFill>
                <a:schemeClr val="accent5">
                  <a:lumMod val="50000"/>
                </a:schemeClr>
              </a:solidFill>
              <a:latin typeface="Consolas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Complete Program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4419600" y="4267200"/>
            <a:ext cx="3886200" cy="9144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 anchorCtr="0"/>
          <a:lstStyle/>
          <a:p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 num = 45.92;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</a:rPr>
              <a:t>display_rboxed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(num * 10); </a:t>
            </a:r>
          </a:p>
        </p:txBody>
      </p:sp>
      <p:sp>
        <p:nvSpPr>
          <p:cNvPr id="7" name="Rectangle 6"/>
          <p:cNvSpPr/>
          <p:nvPr/>
        </p:nvSpPr>
        <p:spPr>
          <a:xfrm>
            <a:off x="152400" y="1143000"/>
            <a:ext cx="8839200" cy="55626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 anchorCtr="0"/>
          <a:lstStyle/>
          <a:p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  <a:latin typeface="Consolas" pitchFamily="49" charset="0"/>
              </a:rPr>
              <a:t>// Function definition  </a:t>
            </a:r>
          </a:p>
          <a:p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  <a:latin typeface="Consolas" pitchFamily="49" charset="0"/>
              </a:rPr>
              <a:t>void </a:t>
            </a:r>
            <a:r>
              <a:rPr lang="en-US" sz="2400" b="1" dirty="0" err="1" smtClean="0">
                <a:solidFill>
                  <a:schemeClr val="accent5">
                    <a:lumMod val="50000"/>
                  </a:schemeClr>
                </a:solidFill>
                <a:latin typeface="Consolas" pitchFamily="49" charset="0"/>
              </a:rPr>
              <a:t>display_rboxed</a:t>
            </a:r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  <a:latin typeface="Consolas" pitchFamily="49" charset="0"/>
              </a:rPr>
              <a:t>(double </a:t>
            </a:r>
            <a:r>
              <a:rPr lang="en-US" sz="2400" b="1" dirty="0" err="1" smtClean="0">
                <a:solidFill>
                  <a:schemeClr val="accent5">
                    <a:lumMod val="50000"/>
                  </a:schemeClr>
                </a:solidFill>
                <a:latin typeface="Consolas" pitchFamily="49" charset="0"/>
              </a:rPr>
              <a:t>rnum</a:t>
            </a:r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  <a:latin typeface="Consolas" pitchFamily="49" charset="0"/>
              </a:rPr>
              <a:t>)</a:t>
            </a:r>
          </a:p>
          <a:p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  <a:latin typeface="Consolas" pitchFamily="49" charset="0"/>
              </a:rPr>
              <a:t>{</a:t>
            </a:r>
          </a:p>
          <a:p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  <a:latin typeface="Consolas" pitchFamily="49" charset="0"/>
              </a:rPr>
              <a:t>	</a:t>
            </a:r>
            <a:r>
              <a:rPr lang="en-US" sz="2400" b="1" dirty="0" err="1" smtClean="0">
                <a:solidFill>
                  <a:schemeClr val="accent5">
                    <a:lumMod val="50000"/>
                  </a:schemeClr>
                </a:solidFill>
                <a:latin typeface="Consolas" pitchFamily="49" charset="0"/>
              </a:rPr>
              <a:t>cout</a:t>
            </a:r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  <a:latin typeface="Consolas" pitchFamily="49" charset="0"/>
              </a:rPr>
              <a:t> &lt;&lt; </a:t>
            </a:r>
            <a:r>
              <a:rPr lang="en-GB" sz="2400" b="1" dirty="0" smtClean="0">
                <a:solidFill>
                  <a:schemeClr val="accent5">
                    <a:lumMod val="50000"/>
                  </a:schemeClr>
                </a:solidFill>
                <a:latin typeface="Consolas" pitchFamily="49" charset="0"/>
              </a:rPr>
              <a:t>"**********\n";</a:t>
            </a:r>
          </a:p>
          <a:p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  <a:latin typeface="Consolas" pitchFamily="49" charset="0"/>
              </a:rPr>
              <a:t>	</a:t>
            </a:r>
            <a:r>
              <a:rPr lang="en-US" sz="2400" b="1" dirty="0" err="1" smtClean="0">
                <a:solidFill>
                  <a:schemeClr val="accent5">
                    <a:lumMod val="50000"/>
                  </a:schemeClr>
                </a:solidFill>
                <a:latin typeface="Consolas" pitchFamily="49" charset="0"/>
              </a:rPr>
              <a:t>cout</a:t>
            </a:r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  <a:latin typeface="Consolas" pitchFamily="49" charset="0"/>
              </a:rPr>
              <a:t> &lt;&lt; </a:t>
            </a:r>
            <a:r>
              <a:rPr lang="en-GB" sz="2400" b="1" dirty="0" smtClean="0">
                <a:solidFill>
                  <a:schemeClr val="accent5">
                    <a:lumMod val="50000"/>
                  </a:schemeClr>
                </a:solidFill>
                <a:latin typeface="Consolas" pitchFamily="49" charset="0"/>
              </a:rPr>
              <a:t>"*        *\n";</a:t>
            </a:r>
          </a:p>
          <a:p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2400" b="1" dirty="0" err="1" smtClean="0">
                <a:solidFill>
                  <a:schemeClr val="accent5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cout</a:t>
            </a:r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&lt;&lt; "* " &lt;&lt; fixed &lt;&lt; </a:t>
            </a:r>
            <a:r>
              <a:rPr lang="en-US" sz="2400" b="1" dirty="0" err="1" smtClean="0">
                <a:solidFill>
                  <a:schemeClr val="accent5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setprecision</a:t>
            </a:r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(2) </a:t>
            </a:r>
          </a:p>
          <a:p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     &lt;&lt; </a:t>
            </a:r>
            <a:r>
              <a:rPr lang="en-US" sz="2400" b="1" dirty="0" err="1" smtClean="0">
                <a:solidFill>
                  <a:schemeClr val="accent5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setw</a:t>
            </a:r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(6) &lt;&lt; </a:t>
            </a:r>
            <a:r>
              <a:rPr lang="en-US" sz="2400" b="1" dirty="0" err="1" smtClean="0">
                <a:solidFill>
                  <a:schemeClr val="accent5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rnum</a:t>
            </a:r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&lt;&lt; " *\n";</a:t>
            </a:r>
          </a:p>
          <a:p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  <a:latin typeface="Consolas" pitchFamily="49" charset="0"/>
              </a:rPr>
              <a:t>	</a:t>
            </a:r>
            <a:r>
              <a:rPr lang="en-US" sz="2400" b="1" dirty="0" err="1" smtClean="0">
                <a:solidFill>
                  <a:schemeClr val="accent5">
                    <a:lumMod val="50000"/>
                  </a:schemeClr>
                </a:solidFill>
                <a:latin typeface="Consolas" pitchFamily="49" charset="0"/>
              </a:rPr>
              <a:t>cout</a:t>
            </a:r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  <a:latin typeface="Consolas" pitchFamily="49" charset="0"/>
              </a:rPr>
              <a:t> &lt;&lt; </a:t>
            </a:r>
            <a:r>
              <a:rPr lang="en-GB" sz="2400" b="1" dirty="0" smtClean="0">
                <a:solidFill>
                  <a:schemeClr val="accent5">
                    <a:lumMod val="50000"/>
                  </a:schemeClr>
                </a:solidFill>
                <a:latin typeface="Consolas" pitchFamily="49" charset="0"/>
              </a:rPr>
              <a:t>"*        *\n";</a:t>
            </a:r>
          </a:p>
          <a:p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  <a:latin typeface="Consolas" pitchFamily="49" charset="0"/>
              </a:rPr>
              <a:t>	</a:t>
            </a:r>
            <a:r>
              <a:rPr lang="en-US" sz="2400" b="1" dirty="0" err="1" smtClean="0">
                <a:solidFill>
                  <a:schemeClr val="accent5">
                    <a:lumMod val="50000"/>
                  </a:schemeClr>
                </a:solidFill>
                <a:latin typeface="Consolas" pitchFamily="49" charset="0"/>
              </a:rPr>
              <a:t>cout</a:t>
            </a:r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  <a:latin typeface="Consolas" pitchFamily="49" charset="0"/>
              </a:rPr>
              <a:t> &lt;&lt; </a:t>
            </a:r>
            <a:r>
              <a:rPr lang="en-GB" sz="2400" b="1" dirty="0" smtClean="0">
                <a:solidFill>
                  <a:schemeClr val="accent5">
                    <a:lumMod val="50000"/>
                  </a:schemeClr>
                </a:solidFill>
                <a:latin typeface="Consolas" pitchFamily="49" charset="0"/>
              </a:rPr>
              <a:t>"**********\n";</a:t>
            </a:r>
            <a:endParaRPr lang="en-US" sz="2400" b="1" dirty="0" smtClean="0">
              <a:solidFill>
                <a:schemeClr val="accent5">
                  <a:lumMod val="50000"/>
                </a:schemeClr>
              </a:solidFill>
              <a:latin typeface="Consolas" pitchFamily="49" charset="0"/>
            </a:endParaRPr>
          </a:p>
          <a:p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  <a:latin typeface="Consolas" pitchFamily="49" charset="0"/>
              </a:rPr>
              <a:t> 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Top-Down Design and Functions</a:t>
            </a:r>
            <a:endParaRPr lang="en-US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381000" y="1371600"/>
            <a:ext cx="8410575" cy="4271963"/>
          </a:xfrm>
          <a:prstGeom prst="rect">
            <a:avLst/>
          </a:prstGeom>
          <a:noFill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i="1" dirty="0" smtClean="0"/>
              <a:t>Specify the problem requirements.</a:t>
            </a:r>
          </a:p>
          <a:p>
            <a:r>
              <a:rPr lang="en-US" dirty="0" smtClean="0"/>
              <a:t>Problem:</a:t>
            </a:r>
          </a:p>
          <a:p>
            <a:pPr>
              <a:buNone/>
            </a:pPr>
            <a:r>
              <a:rPr lang="en-US" dirty="0" smtClean="0"/>
              <a:t>	We want a program to draw some simple diagrams on the screen. Some examples are a house and a flip-chart board.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447800" y="3657600"/>
            <a:ext cx="990600" cy="838200"/>
          </a:xfrm>
          <a:prstGeom prst="line">
            <a:avLst/>
          </a:prstGeom>
          <a:ln w="412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 flipV="1">
            <a:off x="2514600" y="3733800"/>
            <a:ext cx="914400" cy="762000"/>
          </a:xfrm>
          <a:prstGeom prst="line">
            <a:avLst/>
          </a:prstGeom>
          <a:ln w="412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524000" y="4572000"/>
            <a:ext cx="1828800" cy="0"/>
          </a:xfrm>
          <a:prstGeom prst="line">
            <a:avLst/>
          </a:prstGeom>
          <a:ln w="476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524000" y="5638800"/>
            <a:ext cx="1828800" cy="0"/>
          </a:xfrm>
          <a:prstGeom prst="line">
            <a:avLst/>
          </a:prstGeom>
          <a:ln w="476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447800" y="4572000"/>
            <a:ext cx="0" cy="1066800"/>
          </a:xfrm>
          <a:prstGeom prst="line">
            <a:avLst/>
          </a:prstGeom>
          <a:ln w="476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429000" y="4572000"/>
            <a:ext cx="0" cy="1066800"/>
          </a:xfrm>
          <a:prstGeom prst="line">
            <a:avLst/>
          </a:prstGeom>
          <a:ln w="476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4419600" y="4876800"/>
            <a:ext cx="914400" cy="838200"/>
          </a:xfrm>
          <a:prstGeom prst="line">
            <a:avLst/>
          </a:prstGeom>
          <a:ln w="412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rot="10800000">
            <a:off x="5562600" y="4953000"/>
            <a:ext cx="914400" cy="762000"/>
          </a:xfrm>
          <a:prstGeom prst="line">
            <a:avLst/>
          </a:prstGeom>
          <a:ln w="412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495800" y="3733800"/>
            <a:ext cx="1828800" cy="0"/>
          </a:xfrm>
          <a:prstGeom prst="line">
            <a:avLst/>
          </a:prstGeom>
          <a:ln w="476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495800" y="4800600"/>
            <a:ext cx="1828800" cy="0"/>
          </a:xfrm>
          <a:prstGeom prst="line">
            <a:avLst/>
          </a:prstGeom>
          <a:ln w="476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419600" y="3733800"/>
            <a:ext cx="0" cy="1066800"/>
          </a:xfrm>
          <a:prstGeom prst="line">
            <a:avLst/>
          </a:prstGeom>
          <a:ln w="476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400800" y="3733800"/>
            <a:ext cx="0" cy="1066800"/>
          </a:xfrm>
          <a:prstGeom prst="line">
            <a:avLst/>
          </a:prstGeom>
          <a:ln w="476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Analyze the problem:</a:t>
            </a:r>
          </a:p>
          <a:p>
            <a:pPr>
              <a:buNone/>
            </a:pPr>
            <a:r>
              <a:rPr lang="en-US" dirty="0" smtClean="0"/>
              <a:t>	The house is formed by displaying 2 intersecting lines on top of a rectangle.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The flip-chart board is formed by displaying a rectangle on top of 2 intersecting lines.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We can draw these figures with 3 basic components:</a:t>
            </a:r>
          </a:p>
          <a:p>
            <a:r>
              <a:rPr lang="en-US" dirty="0" smtClean="0"/>
              <a:t>A horizontal line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Parallel lines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Intersecting lines</a:t>
            </a:r>
          </a:p>
          <a:p>
            <a:pPr lvl="1"/>
            <a:endParaRPr lang="en-US" dirty="0" smtClean="0"/>
          </a:p>
          <a:p>
            <a:pPr>
              <a:buNone/>
            </a:pP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3657600" y="1905000"/>
            <a:ext cx="1828800" cy="0"/>
          </a:xfrm>
          <a:prstGeom prst="line">
            <a:avLst/>
          </a:prstGeom>
          <a:ln w="476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3657600" y="2438400"/>
            <a:ext cx="0" cy="1143000"/>
          </a:xfrm>
          <a:prstGeom prst="line">
            <a:avLst/>
          </a:prstGeom>
          <a:ln w="476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3505200" y="3886200"/>
            <a:ext cx="914400" cy="914400"/>
          </a:xfrm>
          <a:prstGeom prst="line">
            <a:avLst/>
          </a:prstGeom>
          <a:ln w="412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 flipV="1">
            <a:off x="4419600" y="3886200"/>
            <a:ext cx="914400" cy="914400"/>
          </a:xfrm>
          <a:prstGeom prst="line">
            <a:avLst/>
          </a:prstGeom>
          <a:ln w="412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486400" y="2438400"/>
            <a:ext cx="0" cy="1143000"/>
          </a:xfrm>
          <a:prstGeom prst="line">
            <a:avLst/>
          </a:prstGeom>
          <a:ln w="476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1876</TotalTime>
  <Words>1965</Words>
  <Application>Microsoft Office PowerPoint</Application>
  <PresentationFormat>On-screen Show (4:3)</PresentationFormat>
  <Paragraphs>753</Paragraphs>
  <Slides>58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59" baseType="lpstr">
      <vt:lpstr>Origin</vt:lpstr>
      <vt:lpstr>Topic 6</vt:lpstr>
      <vt:lpstr>Top-Down Design</vt:lpstr>
      <vt:lpstr>Top-Down Design</vt:lpstr>
      <vt:lpstr>Top-Down Design</vt:lpstr>
      <vt:lpstr>Top-Down Design and Functions</vt:lpstr>
      <vt:lpstr>Top-Down Design and Functions</vt:lpstr>
      <vt:lpstr>Case Study 2</vt:lpstr>
      <vt:lpstr>Case Study 2</vt:lpstr>
      <vt:lpstr>Case Study 2</vt:lpstr>
      <vt:lpstr>Case Study 2</vt:lpstr>
      <vt:lpstr>Case Study 2</vt:lpstr>
      <vt:lpstr>Case Study 2</vt:lpstr>
      <vt:lpstr>Structure Chart</vt:lpstr>
      <vt:lpstr>Case Study 2</vt:lpstr>
      <vt:lpstr>Case Study 2</vt:lpstr>
      <vt:lpstr>Function Prototypes</vt:lpstr>
      <vt:lpstr>Function Prototypes</vt:lpstr>
      <vt:lpstr>Function Prototypes</vt:lpstr>
      <vt:lpstr>Case Study 2</vt:lpstr>
      <vt:lpstr>Function Definitions</vt:lpstr>
      <vt:lpstr>Function Definitions</vt:lpstr>
      <vt:lpstr>Function Definitions</vt:lpstr>
      <vt:lpstr>Case Study 2 – Complete Program</vt:lpstr>
      <vt:lpstr>Case Study 2 – Complete Program</vt:lpstr>
      <vt:lpstr>Case Study 2 – Complete Program</vt:lpstr>
      <vt:lpstr>Case Study 2 – Complete Program</vt:lpstr>
      <vt:lpstr>Case Study 2 – Complete Program</vt:lpstr>
      <vt:lpstr>Program Structure or Physical Layout</vt:lpstr>
      <vt:lpstr>PowerPoint Presentation</vt:lpstr>
      <vt:lpstr>PowerPoint Presentation</vt:lpstr>
      <vt:lpstr>Case Study 2 – Program Execution</vt:lpstr>
      <vt:lpstr>Case Study 2 – Program Execution</vt:lpstr>
      <vt:lpstr>Case Study 2 – Program Execution</vt:lpstr>
      <vt:lpstr>Case Study 2 – Program Execution</vt:lpstr>
      <vt:lpstr>Case Study 2 – Program Execution</vt:lpstr>
      <vt:lpstr>Case Study 2 – Program Execution</vt:lpstr>
      <vt:lpstr>Case Study 2 – Program Execution</vt:lpstr>
      <vt:lpstr>Case Study 2 – Program Execution</vt:lpstr>
      <vt:lpstr>Case Study 2 – Program Execution</vt:lpstr>
      <vt:lpstr>Case Study 2 – Program Execution</vt:lpstr>
      <vt:lpstr>Case Study 2 – Program Execution</vt:lpstr>
      <vt:lpstr>Case Study 2 – Program Execution</vt:lpstr>
      <vt:lpstr>Functions with Parameters</vt:lpstr>
      <vt:lpstr>Functions with Parameters</vt:lpstr>
      <vt:lpstr>Functions with Parameters</vt:lpstr>
      <vt:lpstr>Functions with Parameters</vt:lpstr>
      <vt:lpstr>Functions with Parameters</vt:lpstr>
      <vt:lpstr>Passing Value to Function – Example 1</vt:lpstr>
      <vt:lpstr>Passing Value to Function – Example 1</vt:lpstr>
      <vt:lpstr>Passing Value to Function – Example 1</vt:lpstr>
      <vt:lpstr>Passing Value to Function – Example 2</vt:lpstr>
      <vt:lpstr>Passing Value to Function – Example 2</vt:lpstr>
      <vt:lpstr>Passing Value to Function – Example 2</vt:lpstr>
      <vt:lpstr>Passing Value to Function – Example 3</vt:lpstr>
      <vt:lpstr>Passing Value to Function – Example 3</vt:lpstr>
      <vt:lpstr>Passing Value to Function – Example 3</vt:lpstr>
      <vt:lpstr>Complete Program</vt:lpstr>
      <vt:lpstr>Complete Program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 1</dc:title>
  <dc:creator/>
  <cp:lastModifiedBy>Chean Swee Ling</cp:lastModifiedBy>
  <cp:revision>211</cp:revision>
  <dcterms:created xsi:type="dcterms:W3CDTF">2006-08-16T00:00:00Z</dcterms:created>
  <dcterms:modified xsi:type="dcterms:W3CDTF">2017-05-30T06:18:28Z</dcterms:modified>
</cp:coreProperties>
</file>