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64"/>
  </p:notesMasterIdLst>
  <p:sldIdLst>
    <p:sldId id="256" r:id="rId2"/>
    <p:sldId id="281" r:id="rId3"/>
    <p:sldId id="336" r:id="rId4"/>
    <p:sldId id="288" r:id="rId5"/>
    <p:sldId id="289" r:id="rId6"/>
    <p:sldId id="332" r:id="rId7"/>
    <p:sldId id="292" r:id="rId8"/>
    <p:sldId id="294" r:id="rId9"/>
    <p:sldId id="296" r:id="rId10"/>
    <p:sldId id="334" r:id="rId11"/>
    <p:sldId id="295" r:id="rId12"/>
    <p:sldId id="328" r:id="rId13"/>
    <p:sldId id="329" r:id="rId14"/>
    <p:sldId id="330" r:id="rId15"/>
    <p:sldId id="335" r:id="rId16"/>
    <p:sldId id="331" r:id="rId17"/>
    <p:sldId id="299" r:id="rId18"/>
    <p:sldId id="300" r:id="rId19"/>
    <p:sldId id="344" r:id="rId20"/>
    <p:sldId id="345" r:id="rId21"/>
    <p:sldId id="348" r:id="rId22"/>
    <p:sldId id="349" r:id="rId23"/>
    <p:sldId id="353" r:id="rId24"/>
    <p:sldId id="354" r:id="rId25"/>
    <p:sldId id="355" r:id="rId26"/>
    <p:sldId id="358" r:id="rId27"/>
    <p:sldId id="357" r:id="rId28"/>
    <p:sldId id="356" r:id="rId29"/>
    <p:sldId id="298" r:id="rId30"/>
    <p:sldId id="301" r:id="rId31"/>
    <p:sldId id="302" r:id="rId32"/>
    <p:sldId id="303" r:id="rId33"/>
    <p:sldId id="304" r:id="rId34"/>
    <p:sldId id="305" r:id="rId35"/>
    <p:sldId id="338" r:id="rId36"/>
    <p:sldId id="306" r:id="rId37"/>
    <p:sldId id="307" r:id="rId38"/>
    <p:sldId id="308" r:id="rId39"/>
    <p:sldId id="309" r:id="rId40"/>
    <p:sldId id="310" r:id="rId41"/>
    <p:sldId id="311" r:id="rId42"/>
    <p:sldId id="318" r:id="rId43"/>
    <p:sldId id="337" r:id="rId44"/>
    <p:sldId id="342" r:id="rId45"/>
    <p:sldId id="343" r:id="rId46"/>
    <p:sldId id="339" r:id="rId47"/>
    <p:sldId id="340" r:id="rId48"/>
    <p:sldId id="346" r:id="rId49"/>
    <p:sldId id="347" r:id="rId50"/>
    <p:sldId id="278" r:id="rId51"/>
    <p:sldId id="274" r:id="rId52"/>
    <p:sldId id="275" r:id="rId53"/>
    <p:sldId id="276" r:id="rId54"/>
    <p:sldId id="277" r:id="rId55"/>
    <p:sldId id="312" r:id="rId56"/>
    <p:sldId id="313" r:id="rId57"/>
    <p:sldId id="314" r:id="rId58"/>
    <p:sldId id="315" r:id="rId59"/>
    <p:sldId id="316" r:id="rId60"/>
    <p:sldId id="317" r:id="rId61"/>
    <p:sldId id="359" r:id="rId62"/>
    <p:sldId id="360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 autoAdjust="0"/>
    <p:restoredTop sz="94737" autoAdjust="0"/>
  </p:normalViewPr>
  <p:slideViewPr>
    <p:cSldViewPr>
      <p:cViewPr varScale="1">
        <p:scale>
          <a:sx n="66" d="100"/>
          <a:sy n="66" d="100"/>
        </p:scale>
        <p:origin x="-142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8F37C-4A97-4372-8607-D7C32A3897B8}" type="datetimeFigureOut">
              <a:rPr lang="en-GB" smtClean="0"/>
              <a:t>30/05/2017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BC531-F73F-4C53-9A8B-4688D26D95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362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E706429-F269-4335-B357-43BDDF8AF2DB}" type="datetime1">
              <a:rPr lang="en-US" smtClean="0"/>
              <a:t>5/30/2017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B808-235C-4C3D-A21F-5641805E6A2A}" type="datetime1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DAE94-8A2B-4272-A50C-A229D3606498}" type="datetime1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C077-9FD1-4488-B313-ADC9B7146F02}" type="datetime1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4AEBD87-503D-4ADA-BF2B-51A2872D7114}" type="datetime1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01BD3-3107-4A80-AFD4-8B5471A55F84}" type="datetime1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CC0A-0018-45B8-9466-D24E3A292B21}" type="datetime1">
              <a:rPr lang="en-US" smtClean="0"/>
              <a:t>5/30/2017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D526-1340-4A84-8099-EA0DF90CFD89}" type="datetime1">
              <a:rPr lang="en-US" smtClean="0"/>
              <a:t>5/30/2017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9418-BEA2-4F3E-A970-9C969957D90E}" type="datetime1">
              <a:rPr lang="en-US" smtClean="0"/>
              <a:t>5/30/2017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C7C4-B71D-4F9B-A0B3-8768288E2DA7}" type="datetime1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91BF-5D6A-4DBD-B773-36A4F415EFD0}" type="datetime1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7B7DD4F-0D9D-467B-8197-8E16EDBA4A7E}" type="datetime1">
              <a:rPr lang="en-US" smtClean="0"/>
              <a:t>5/30/2017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Topic 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400" dirty="0" smtClean="0"/>
              <a:t>More on Functions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 with Parameters and Result </a:t>
            </a:r>
            <a:endParaRPr lang="en-GB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1104900" y="3314700"/>
            <a:ext cx="2209800" cy="1588"/>
          </a:xfrm>
          <a:prstGeom prst="straightConnector1">
            <a:avLst/>
          </a:prstGeom>
          <a:ln w="381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04800" y="4572000"/>
            <a:ext cx="3048000" cy="175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The result 314.159 is returned and replaces the function call</a:t>
            </a:r>
            <a:endParaRPr lang="en-GB" sz="2400" b="1" dirty="0">
              <a:latin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81400" y="3429000"/>
            <a:ext cx="5181600" cy="17526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 double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compute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_area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double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r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{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	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return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(PI *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pow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(r,2));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}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4800" y="1295400"/>
            <a:ext cx="51054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radius = 10.0;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area =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compute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_area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(radius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2209800" y="4419600"/>
            <a:ext cx="22098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 with Parameters and Result 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3505200" y="3429000"/>
            <a:ext cx="5257800" cy="17526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 double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compute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_area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double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r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{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	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return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(PI *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pow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(r,2));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}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81000" y="2286000"/>
            <a:ext cx="26670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314.159 is assigned to area</a:t>
            </a:r>
            <a:endParaRPr lang="en-GB" sz="2400" b="1" dirty="0">
              <a:latin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1295400"/>
            <a:ext cx="51054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radius = 10.0;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area =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compute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_area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(radius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 with Parameters and Result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We can also use the result in a object </a:t>
            </a:r>
            <a:r>
              <a:rPr lang="en-GB" dirty="0" err="1" smtClean="0"/>
              <a:t>cout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r>
              <a:rPr lang="en-GB" dirty="0" smtClean="0"/>
              <a:t>Example: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33400" y="2743200"/>
            <a:ext cx="8382000" cy="16002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// Call to function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compute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_area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MY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MY" sz="2400" dirty="0" smtClean="0">
                <a:solidFill>
                  <a:schemeClr val="tx1"/>
                </a:solidFill>
                <a:latin typeface="Consolas" pitchFamily="49" charset="0"/>
              </a:rPr>
              <a:t> &lt;&lt; "Area = " &lt;&lt;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compute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_area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(10.0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) &lt;&lt;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endl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 with Parameters and Result 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5105400" y="3048000"/>
            <a:ext cx="3352800" cy="15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8059056" y="2819400"/>
            <a:ext cx="1588" cy="990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343400" y="2895600"/>
            <a:ext cx="42672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r gets value 10.0</a:t>
            </a:r>
            <a:endParaRPr lang="en-GB" sz="2400" b="1" dirty="0">
              <a:latin typeface="Consolas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57600" y="3810000"/>
            <a:ext cx="5257800" cy="17526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 double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compute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_area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double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r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{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	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return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(PI *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pow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(r,2));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}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   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5257800" y="2817812"/>
            <a:ext cx="28194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28600" y="1828800"/>
            <a:ext cx="83820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MY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MY" sz="2400" dirty="0" smtClean="0">
                <a:solidFill>
                  <a:schemeClr val="tx1"/>
                </a:solidFill>
                <a:latin typeface="Consolas" pitchFamily="49" charset="0"/>
              </a:rPr>
              <a:t> &lt;&lt; "Area = " &lt;&lt;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compute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_area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(10.0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) &lt;&lt;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endl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257800" y="2286000"/>
            <a:ext cx="0" cy="53340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 with Parameters and Result 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3619500" y="3429000"/>
            <a:ext cx="5143500" cy="17526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 double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compute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_area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double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r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{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	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return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(PI *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pow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(r,2));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}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28600" y="1828800"/>
            <a:ext cx="67818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printf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("Area=%lf\n",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find_area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(10.0));</a:t>
            </a:r>
          </a:p>
        </p:txBody>
      </p:sp>
      <p:sp>
        <p:nvSpPr>
          <p:cNvPr id="8" name="Rectangle 7"/>
          <p:cNvSpPr/>
          <p:nvPr/>
        </p:nvSpPr>
        <p:spPr>
          <a:xfrm>
            <a:off x="3962400" y="5334000"/>
            <a:ext cx="43434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The expression is evaluated to give the value 314.159. </a:t>
            </a:r>
            <a:endParaRPr lang="en-GB" sz="2400" b="1" dirty="0">
              <a:latin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1828800"/>
            <a:ext cx="83058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MY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MY" sz="2400" dirty="0" smtClean="0">
                <a:solidFill>
                  <a:schemeClr val="tx1"/>
                </a:solidFill>
                <a:latin typeface="Consolas" pitchFamily="49" charset="0"/>
              </a:rPr>
              <a:t> &lt;&lt; "Area = " &lt;&lt;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compute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_area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(10.0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) &lt;&lt;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endl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 with Parameters and Result </a:t>
            </a:r>
            <a:endParaRPr lang="en-GB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743200" y="2438400"/>
            <a:ext cx="1295400" cy="1981200"/>
          </a:xfrm>
          <a:prstGeom prst="straightConnector1">
            <a:avLst/>
          </a:prstGeom>
          <a:ln w="381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581400" y="3429000"/>
            <a:ext cx="5181600" cy="17526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 double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compute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_area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double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r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{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	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return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(PI *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pow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(r,2));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}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    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2743200" y="4421188"/>
            <a:ext cx="1676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3124200"/>
            <a:ext cx="3048000" cy="175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The result 314.159 is returned and replaces the function call</a:t>
            </a:r>
            <a:endParaRPr lang="en-GB" sz="2400" b="1" dirty="0">
              <a:latin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1828800"/>
            <a:ext cx="82296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MY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MY" sz="2400" dirty="0" smtClean="0">
                <a:solidFill>
                  <a:schemeClr val="tx1"/>
                </a:solidFill>
                <a:latin typeface="Consolas" pitchFamily="49" charset="0"/>
              </a:rPr>
              <a:t> &lt;&lt; "Area = " &lt;&lt;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compute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_area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(10.0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) &lt;&lt;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endl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 with Parameters and Result 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304800" y="2362200"/>
            <a:ext cx="63246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The result is displayed as follows:</a:t>
            </a:r>
          </a:p>
          <a:p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 Area = 314.159</a:t>
            </a:r>
            <a:endParaRPr lang="en-GB" sz="2400" b="1" dirty="0">
              <a:latin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67100" y="3429000"/>
            <a:ext cx="5295900" cy="17526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 double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compute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_area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double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r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{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	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return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(PI *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pow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(r,2));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}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1828800"/>
            <a:ext cx="82296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MY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MY" sz="2400" dirty="0" smtClean="0">
                <a:solidFill>
                  <a:schemeClr val="tx1"/>
                </a:solidFill>
                <a:latin typeface="Consolas" pitchFamily="49" charset="0"/>
              </a:rPr>
              <a:t> &lt;&lt; "Area = " &lt;&lt;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compute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_area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(10.0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) &lt;&lt;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endl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Local 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function may use variables just like the function main.</a:t>
            </a:r>
          </a:p>
          <a:p>
            <a:endParaRPr lang="en-GB" dirty="0" smtClean="0"/>
          </a:p>
          <a:p>
            <a:r>
              <a:rPr lang="en-GB" dirty="0" smtClean="0"/>
              <a:t>All variables used in a function must be declared at the beginning of the function.</a:t>
            </a:r>
          </a:p>
          <a:p>
            <a:endParaRPr lang="en-GB" dirty="0" smtClean="0"/>
          </a:p>
          <a:p>
            <a:r>
              <a:rPr lang="en-GB" dirty="0" smtClean="0"/>
              <a:t>These variables are called </a:t>
            </a:r>
            <a:r>
              <a:rPr lang="en-GB" b="1" dirty="0" smtClean="0"/>
              <a:t>local variables </a:t>
            </a:r>
            <a:r>
              <a:rPr lang="en-GB" dirty="0" smtClean="0"/>
              <a:t>because they are defined or created only during the execution of the function.</a:t>
            </a:r>
          </a:p>
          <a:p>
            <a:pPr marL="585788" indent="-273050">
              <a:buNone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Local 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Example: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38200" y="1828800"/>
            <a:ext cx="5105400" cy="3810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pPr>
              <a:buNone/>
            </a:pPr>
            <a:r>
              <a:rPr lang="en-GB" sz="2800" dirty="0" smtClean="0">
                <a:solidFill>
                  <a:schemeClr val="tx1"/>
                </a:solidFill>
              </a:rPr>
              <a:t>  double </a:t>
            </a:r>
            <a:r>
              <a:rPr lang="en-GB" sz="2800" dirty="0" err="1" smtClean="0">
                <a:solidFill>
                  <a:schemeClr val="tx1"/>
                </a:solidFill>
              </a:rPr>
              <a:t>compute</a:t>
            </a:r>
            <a:r>
              <a:rPr lang="en-GB" sz="2800" dirty="0" err="1" smtClean="0">
                <a:solidFill>
                  <a:schemeClr val="tx1"/>
                </a:solidFill>
              </a:rPr>
              <a:t>_area</a:t>
            </a:r>
            <a:r>
              <a:rPr lang="en-GB" sz="2800" dirty="0" smtClean="0">
                <a:solidFill>
                  <a:schemeClr val="tx1"/>
                </a:solidFill>
              </a:rPr>
              <a:t>(double </a:t>
            </a:r>
            <a:r>
              <a:rPr lang="en-GB" sz="2800" dirty="0" smtClean="0">
                <a:solidFill>
                  <a:schemeClr val="tx1"/>
                </a:solidFill>
              </a:rPr>
              <a:t>r)</a:t>
            </a:r>
          </a:p>
          <a:p>
            <a:pPr>
              <a:buNone/>
            </a:pPr>
            <a:r>
              <a:rPr lang="en-GB" sz="2800" dirty="0" smtClean="0">
                <a:solidFill>
                  <a:schemeClr val="tx1"/>
                </a:solidFill>
              </a:rPr>
              <a:t>   {</a:t>
            </a:r>
          </a:p>
          <a:p>
            <a:pPr>
              <a:buNone/>
            </a:pPr>
            <a:r>
              <a:rPr lang="en-GB" sz="2800" dirty="0" smtClean="0">
                <a:solidFill>
                  <a:schemeClr val="tx1"/>
                </a:solidFill>
              </a:rPr>
              <a:t>	</a:t>
            </a:r>
            <a:r>
              <a:rPr lang="en-GB" sz="2800" b="1" dirty="0" smtClean="0">
                <a:solidFill>
                  <a:schemeClr val="tx1"/>
                </a:solidFill>
              </a:rPr>
              <a:t>double area</a:t>
            </a:r>
            <a:r>
              <a:rPr lang="en-GB" sz="2800" dirty="0" smtClean="0">
                <a:solidFill>
                  <a:schemeClr val="tx1"/>
                </a:solidFill>
              </a:rPr>
              <a:t>;</a:t>
            </a:r>
          </a:p>
          <a:p>
            <a:pPr>
              <a:buNone/>
            </a:pPr>
            <a:endParaRPr lang="en-GB" sz="28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GB" sz="2800" dirty="0" smtClean="0">
                <a:solidFill>
                  <a:schemeClr val="tx1"/>
                </a:solidFill>
              </a:rPr>
              <a:t>	</a:t>
            </a:r>
            <a:r>
              <a:rPr lang="en-GB" sz="2800" b="1" dirty="0" smtClean="0">
                <a:solidFill>
                  <a:schemeClr val="tx1"/>
                </a:solidFill>
              </a:rPr>
              <a:t>area</a:t>
            </a:r>
            <a:r>
              <a:rPr lang="en-GB" sz="2800" dirty="0" smtClean="0">
                <a:solidFill>
                  <a:schemeClr val="tx1"/>
                </a:solidFill>
              </a:rPr>
              <a:t> = PI * </a:t>
            </a:r>
            <a:r>
              <a:rPr lang="en-GB" sz="2800" dirty="0" err="1" smtClean="0">
                <a:solidFill>
                  <a:schemeClr val="tx1"/>
                </a:solidFill>
              </a:rPr>
              <a:t>pow</a:t>
            </a:r>
            <a:r>
              <a:rPr lang="en-GB" sz="2800" dirty="0" smtClean="0">
                <a:solidFill>
                  <a:schemeClr val="tx1"/>
                </a:solidFill>
              </a:rPr>
              <a:t>(r, 2);</a:t>
            </a:r>
          </a:p>
          <a:p>
            <a:pPr>
              <a:buNone/>
            </a:pPr>
            <a:endParaRPr lang="en-GB" sz="28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GB" sz="2800" dirty="0" smtClean="0">
                <a:solidFill>
                  <a:schemeClr val="tx1"/>
                </a:solidFill>
              </a:rPr>
              <a:t>         	return </a:t>
            </a:r>
            <a:r>
              <a:rPr lang="en-GB" sz="2800" b="1" dirty="0" smtClean="0">
                <a:solidFill>
                  <a:schemeClr val="tx1"/>
                </a:solidFill>
              </a:rPr>
              <a:t>area</a:t>
            </a:r>
            <a:r>
              <a:rPr lang="en-GB" sz="2800" dirty="0" smtClean="0">
                <a:solidFill>
                  <a:schemeClr val="tx1"/>
                </a:solidFill>
              </a:rPr>
              <a:t>;</a:t>
            </a:r>
          </a:p>
          <a:p>
            <a:pPr>
              <a:buNone/>
            </a:pPr>
            <a:r>
              <a:rPr lang="en-GB" sz="2800" dirty="0" smtClean="0">
                <a:solidFill>
                  <a:schemeClr val="tx1"/>
                </a:solidFill>
              </a:rPr>
              <a:t>   }</a:t>
            </a:r>
          </a:p>
          <a:p>
            <a:endParaRPr lang="en-US" sz="28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" name="Line Callout 1 4"/>
          <p:cNvSpPr/>
          <p:nvPr/>
        </p:nvSpPr>
        <p:spPr>
          <a:xfrm>
            <a:off x="6172200" y="1219200"/>
            <a:ext cx="2514600" cy="4419600"/>
          </a:xfrm>
          <a:prstGeom prst="borderCallout1">
            <a:avLst>
              <a:gd name="adj1" fmla="val 22553"/>
              <a:gd name="adj2" fmla="val -183"/>
              <a:gd name="adj3" fmla="val 39071"/>
              <a:gd name="adj4" fmla="val -83824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r>
              <a:rPr lang="en-US" sz="2800" dirty="0" smtClean="0">
                <a:solidFill>
                  <a:schemeClr val="tx1"/>
                </a:solidFill>
              </a:rPr>
              <a:t>The local variable </a:t>
            </a:r>
            <a:r>
              <a:rPr lang="en-US" sz="2800" i="1" dirty="0" smtClean="0">
                <a:solidFill>
                  <a:schemeClr val="tx1"/>
                </a:solidFill>
              </a:rPr>
              <a:t>area</a:t>
            </a:r>
            <a:r>
              <a:rPr lang="en-US" sz="2800" dirty="0" smtClean="0">
                <a:solidFill>
                  <a:schemeClr val="tx1"/>
                </a:solidFill>
              </a:rPr>
              <a:t> is used to store the result of the computation which is then returned as the result of the function.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3810000" y="4114800"/>
            <a:ext cx="2362200" cy="609600"/>
          </a:xfrm>
          <a:prstGeom prst="line">
            <a:avLst/>
          </a:prstGeom>
          <a:ln w="25400">
            <a:solidFill>
              <a:schemeClr val="tx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990600"/>
          </a:xfrm>
        </p:spPr>
        <p:txBody>
          <a:bodyPr>
            <a:normAutofit/>
          </a:bodyPr>
          <a:lstStyle/>
          <a:p>
            <a:r>
              <a:rPr lang="en-GB" dirty="0" smtClean="0"/>
              <a:t>Functions with Result but no Parameters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We may have a function which returns a value but does not have any parameters.</a:t>
            </a:r>
          </a:p>
          <a:p>
            <a:endParaRPr lang="en-GB" dirty="0" smtClean="0"/>
          </a:p>
          <a:p>
            <a:r>
              <a:rPr lang="en-GB" dirty="0" smtClean="0"/>
              <a:t>A common use of such a function is to get some input from the user and return the input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 with Parameters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Remember that a function performs some task when it is called with a </a:t>
            </a:r>
            <a:r>
              <a:rPr lang="en-GB" i="1" dirty="0" smtClean="0"/>
              <a:t>function call.</a:t>
            </a:r>
          </a:p>
          <a:p>
            <a:endParaRPr lang="en-GB" dirty="0" smtClean="0"/>
          </a:p>
          <a:p>
            <a:r>
              <a:rPr lang="en-GB" dirty="0" smtClean="0"/>
              <a:t>Before a function can be called, it must be declared with a </a:t>
            </a:r>
            <a:r>
              <a:rPr lang="en-GB" i="1" dirty="0" smtClean="0"/>
              <a:t>function prototype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r>
              <a:rPr lang="en-GB" dirty="0" smtClean="0"/>
              <a:t>The operation a function performs is defined with a </a:t>
            </a:r>
            <a:r>
              <a:rPr lang="en-GB" i="1" dirty="0" smtClean="0"/>
              <a:t>function definition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r>
              <a:rPr lang="en-GB" dirty="0" smtClean="0"/>
              <a:t>We may or may not pass data to a function through its </a:t>
            </a:r>
            <a:r>
              <a:rPr lang="en-GB" i="1" dirty="0" smtClean="0"/>
              <a:t>parameters</a:t>
            </a:r>
            <a:r>
              <a:rPr lang="en-GB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Example: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676400"/>
            <a:ext cx="7924800" cy="4572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/*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* Reads the radius of a circle.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*/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double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get_radius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(void)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double </a:t>
            </a:r>
            <a:r>
              <a:rPr lang="en-US" sz="2400" dirty="0">
                <a:solidFill>
                  <a:schemeClr val="tx1"/>
                </a:solidFill>
                <a:latin typeface="Consolas" pitchFamily="49" charset="0"/>
              </a:rPr>
              <a:t>r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adius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; // local variable</a:t>
            </a:r>
          </a:p>
          <a:p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"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Enter radius: 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"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cin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&gt;&gt; </a:t>
            </a:r>
            <a:r>
              <a:rPr lang="en-US" sz="2400" dirty="0">
                <a:solidFill>
                  <a:schemeClr val="tx1"/>
                </a:solidFill>
                <a:latin typeface="Consolas" pitchFamily="49" charset="0"/>
              </a:rPr>
              <a:t>r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adius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return </a:t>
            </a:r>
            <a:r>
              <a:rPr lang="en-US" sz="2400" dirty="0">
                <a:solidFill>
                  <a:schemeClr val="tx1"/>
                </a:solidFill>
                <a:latin typeface="Consolas" pitchFamily="49" charset="0"/>
              </a:rPr>
              <a:t>r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adius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Line Callout 1 5"/>
          <p:cNvSpPr/>
          <p:nvPr/>
        </p:nvSpPr>
        <p:spPr>
          <a:xfrm>
            <a:off x="6172200" y="2438400"/>
            <a:ext cx="2514600" cy="533400"/>
          </a:xfrm>
          <a:prstGeom prst="borderCallout1">
            <a:avLst>
              <a:gd name="adj1" fmla="val 49621"/>
              <a:gd name="adj2" fmla="val -183"/>
              <a:gd name="adj3" fmla="val 64392"/>
              <a:gd name="adj4" fmla="val -74749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r>
              <a:rPr lang="en-US" sz="2800" dirty="0" smtClean="0">
                <a:solidFill>
                  <a:schemeClr val="tx1"/>
                </a:solidFill>
              </a:rPr>
              <a:t>No parameter.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990600"/>
          </a:xfrm>
        </p:spPr>
        <p:txBody>
          <a:bodyPr>
            <a:normAutofit/>
          </a:bodyPr>
          <a:lstStyle/>
          <a:p>
            <a:r>
              <a:rPr lang="en-GB" dirty="0" smtClean="0"/>
              <a:t>Functions with Result but no Parameters 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When the function is called, we specify the variable where we want to store the result.</a:t>
            </a:r>
          </a:p>
          <a:p>
            <a:r>
              <a:rPr lang="en-GB" dirty="0" smtClean="0"/>
              <a:t>Example: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219200" y="2895600"/>
            <a:ext cx="7086600" cy="16002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// 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Call to function </a:t>
            </a:r>
            <a:r>
              <a:rPr lang="en-US" sz="2800" dirty="0" err="1" smtClean="0">
                <a:solidFill>
                  <a:schemeClr val="tx1"/>
                </a:solidFill>
                <a:latin typeface="Consolas" pitchFamily="49" charset="0"/>
              </a:rPr>
              <a:t>get_radius</a:t>
            </a:r>
            <a:endParaRPr lang="en-US" sz="28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radius = </a:t>
            </a:r>
            <a:r>
              <a:rPr lang="en-US" sz="2800" dirty="0" err="1" smtClean="0">
                <a:solidFill>
                  <a:schemeClr val="tx1"/>
                </a:solidFill>
                <a:latin typeface="Consolas" pitchFamily="49" charset="0"/>
              </a:rPr>
              <a:t>get_radius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</p:txBody>
      </p:sp>
      <p:sp>
        <p:nvSpPr>
          <p:cNvPr id="5" name="Line Callout 1 4"/>
          <p:cNvSpPr/>
          <p:nvPr/>
        </p:nvSpPr>
        <p:spPr>
          <a:xfrm>
            <a:off x="5029200" y="4800600"/>
            <a:ext cx="3429000" cy="838200"/>
          </a:xfrm>
          <a:prstGeom prst="borderCallout1">
            <a:avLst>
              <a:gd name="adj1" fmla="val -1221"/>
              <a:gd name="adj2" fmla="val 28432"/>
              <a:gd name="adj3" fmla="val -111641"/>
              <a:gd name="adj4" fmla="val 8393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Empty parentheses because no parameters.</a:t>
            </a:r>
            <a:endParaRPr lang="en-US" sz="2400" b="1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   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1066800" y="4724400"/>
            <a:ext cx="3048000" cy="914400"/>
          </a:xfrm>
          <a:prstGeom prst="borderCallout1">
            <a:avLst>
              <a:gd name="adj1" fmla="val -1598"/>
              <a:gd name="adj2" fmla="val 26459"/>
              <a:gd name="adj3" fmla="val -96603"/>
              <a:gd name="adj4" fmla="val 29885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The variable where the result is stored.</a:t>
            </a:r>
            <a:endParaRPr lang="en-US" sz="2400" b="1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   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990600"/>
          </a:xfrm>
        </p:spPr>
        <p:txBody>
          <a:bodyPr>
            <a:normAutofit/>
          </a:bodyPr>
          <a:lstStyle/>
          <a:p>
            <a:r>
              <a:rPr lang="en-GB" dirty="0" smtClean="0"/>
              <a:t>Functions with Result but no Parameters 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/>
          <p:cNvCxnSpPr/>
          <p:nvPr/>
        </p:nvCxnSpPr>
        <p:spPr>
          <a:xfrm>
            <a:off x="2895600" y="1828800"/>
            <a:ext cx="2514600" cy="1066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04800" y="1295400"/>
            <a:ext cx="47244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radius =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get_radius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581400" y="2895600"/>
            <a:ext cx="5181600" cy="33528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double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get_radius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(void)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{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    double </a:t>
            </a:r>
            <a:r>
              <a:rPr lang="en-US" sz="2400" dirty="0">
                <a:solidFill>
                  <a:schemeClr val="tx1"/>
                </a:solidFill>
                <a:latin typeface="Consolas" pitchFamily="49" charset="0"/>
              </a:rPr>
              <a:t>r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adius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; </a:t>
            </a:r>
          </a:p>
          <a:p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   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"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Enter radius: 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"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   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cin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&gt;&gt; </a:t>
            </a:r>
            <a:r>
              <a:rPr lang="en-US" sz="2400" dirty="0">
                <a:solidFill>
                  <a:schemeClr val="tx1"/>
                </a:solidFill>
                <a:latin typeface="Consolas" pitchFamily="49" charset="0"/>
              </a:rPr>
              <a:t>r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adius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    return </a:t>
            </a:r>
            <a:r>
              <a:rPr lang="en-US" sz="2400" dirty="0">
                <a:solidFill>
                  <a:schemeClr val="tx1"/>
                </a:solidFill>
                <a:latin typeface="Consolas" pitchFamily="49" charset="0"/>
              </a:rPr>
              <a:t>r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adius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}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990600"/>
          </a:xfrm>
        </p:spPr>
        <p:txBody>
          <a:bodyPr>
            <a:normAutofit/>
          </a:bodyPr>
          <a:lstStyle/>
          <a:p>
            <a:r>
              <a:rPr lang="en-GB" dirty="0" smtClean="0"/>
              <a:t>Functions with Result but no Parameters </a:t>
            </a:r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4495800" y="2057400"/>
            <a:ext cx="3124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No value passed</a:t>
            </a:r>
            <a:endParaRPr lang="en-GB" sz="2400" b="1" dirty="0">
              <a:latin typeface="Consolas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4800" y="1295400"/>
            <a:ext cx="47244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radius =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get_radius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81400" y="2895600"/>
            <a:ext cx="5181600" cy="33528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double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get_radius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(void)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{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    double </a:t>
            </a:r>
            <a:r>
              <a:rPr lang="en-US" sz="2400" dirty="0">
                <a:solidFill>
                  <a:schemeClr val="tx1"/>
                </a:solidFill>
                <a:latin typeface="Consolas" pitchFamily="49" charset="0"/>
              </a:rPr>
              <a:t>r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adius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; </a:t>
            </a:r>
          </a:p>
          <a:p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   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"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Enter radius: 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"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   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cin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&gt;&gt; </a:t>
            </a:r>
            <a:r>
              <a:rPr lang="en-US" sz="2400" dirty="0">
                <a:solidFill>
                  <a:schemeClr val="tx1"/>
                </a:solidFill>
                <a:latin typeface="Consolas" pitchFamily="49" charset="0"/>
              </a:rPr>
              <a:t>r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adius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    return </a:t>
            </a:r>
            <a:r>
              <a:rPr lang="en-US" sz="2400" dirty="0">
                <a:solidFill>
                  <a:schemeClr val="tx1"/>
                </a:solidFill>
                <a:latin typeface="Consolas" pitchFamily="49" charset="0"/>
              </a:rPr>
              <a:t>r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adius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}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19399" y="1905000"/>
            <a:ext cx="1" cy="3733800"/>
          </a:xfrm>
          <a:prstGeom prst="straightConnector1">
            <a:avLst/>
          </a:prstGeom>
          <a:ln w="381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819400" y="5638800"/>
            <a:ext cx="16002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6200" y="4038600"/>
            <a:ext cx="2743200" cy="2209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The input value stored in the local variable </a:t>
            </a:r>
            <a:r>
              <a:rPr lang="en-GB" sz="2400" b="1" dirty="0" err="1" smtClean="0">
                <a:solidFill>
                  <a:schemeClr val="tx1"/>
                </a:solidFill>
                <a:latin typeface="Consolas" pitchFamily="49" charset="0"/>
              </a:rPr>
              <a:t>aRadius</a:t>
            </a:r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 is returned </a:t>
            </a:r>
            <a:endParaRPr lang="en-GB" sz="2400" b="1" dirty="0">
              <a:latin typeface="Consolas" pitchFamily="49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990600"/>
          </a:xfrm>
        </p:spPr>
        <p:txBody>
          <a:bodyPr>
            <a:normAutofit/>
          </a:bodyPr>
          <a:lstStyle/>
          <a:p>
            <a:r>
              <a:rPr lang="en-GB" dirty="0" smtClean="0"/>
              <a:t>Functions with Result but no Parameters 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4800" y="1295400"/>
            <a:ext cx="47244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radius =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get_radius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81400" y="2819400"/>
            <a:ext cx="51816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double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get_radius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(void)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{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    double </a:t>
            </a:r>
            <a:r>
              <a:rPr lang="en-US" sz="2400" dirty="0">
                <a:solidFill>
                  <a:schemeClr val="tx1"/>
                </a:solidFill>
                <a:latin typeface="Consolas" pitchFamily="49" charset="0"/>
              </a:rPr>
              <a:t>r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adius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; </a:t>
            </a:r>
          </a:p>
          <a:p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   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"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Enter radius: 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"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   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cin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&gt;&gt; </a:t>
            </a:r>
            <a:r>
              <a:rPr lang="en-US" sz="2400" dirty="0">
                <a:solidFill>
                  <a:schemeClr val="tx1"/>
                </a:solidFill>
                <a:latin typeface="Consolas" pitchFamily="49" charset="0"/>
              </a:rPr>
              <a:t>r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adius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    return </a:t>
            </a:r>
            <a:r>
              <a:rPr lang="en-US" sz="2400" dirty="0">
                <a:solidFill>
                  <a:schemeClr val="tx1"/>
                </a:solidFill>
                <a:latin typeface="Consolas" pitchFamily="49" charset="0"/>
              </a:rPr>
              <a:t>r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adius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}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" y="1981200"/>
            <a:ext cx="26670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The value is assigned to radius</a:t>
            </a:r>
            <a:endParaRPr lang="en-GB" sz="2400" b="1" dirty="0">
              <a:latin typeface="Consolas" pitchFamily="49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990600"/>
          </a:xfrm>
        </p:spPr>
        <p:txBody>
          <a:bodyPr>
            <a:normAutofit/>
          </a:bodyPr>
          <a:lstStyle/>
          <a:p>
            <a:r>
              <a:rPr lang="en-GB" dirty="0" smtClean="0"/>
              <a:t>Functions with Result but no Parameters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Complete Program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57200" y="1295400"/>
            <a:ext cx="8077200" cy="48768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/*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* Finds area of circle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*/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/>
              </a:rPr>
              <a:t>#include &lt;</a:t>
            </a:r>
            <a:r>
              <a:rPr lang="en-GB" sz="2400" dirty="0" err="1" smtClean="0">
                <a:solidFill>
                  <a:schemeClr val="tx1"/>
                </a:solidFill>
                <a:latin typeface="Consolas"/>
              </a:rPr>
              <a:t>iostream</a:t>
            </a:r>
            <a:r>
              <a:rPr lang="en-GB" sz="2400" dirty="0" smtClean="0">
                <a:solidFill>
                  <a:schemeClr val="tx1"/>
                </a:solidFill>
                <a:latin typeface="Consolas"/>
              </a:rPr>
              <a:t>&gt;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/>
              </a:rPr>
              <a:t>#include &lt;</a:t>
            </a:r>
            <a:r>
              <a:rPr lang="en-US" sz="2400" dirty="0" err="1" smtClean="0">
                <a:solidFill>
                  <a:schemeClr val="tx1"/>
                </a:solidFill>
                <a:latin typeface="Consolas"/>
              </a:rPr>
              <a:t>cmath</a:t>
            </a:r>
            <a:r>
              <a:rPr lang="en-US" sz="2400" dirty="0" smtClean="0">
                <a:solidFill>
                  <a:schemeClr val="tx1"/>
                </a:solidFill>
                <a:latin typeface="Consolas"/>
              </a:rPr>
              <a:t>&gt;  // for </a:t>
            </a:r>
            <a:r>
              <a:rPr lang="en-US" sz="2400" dirty="0" err="1" smtClean="0">
                <a:solidFill>
                  <a:schemeClr val="tx1"/>
                </a:solidFill>
                <a:latin typeface="Consolas"/>
              </a:rPr>
              <a:t>pow</a:t>
            </a:r>
            <a:r>
              <a:rPr lang="en-US" sz="2400" dirty="0" smtClean="0">
                <a:solidFill>
                  <a:schemeClr val="tx1"/>
                </a:solidFill>
                <a:latin typeface="Consolas"/>
              </a:rPr>
              <a:t> function</a:t>
            </a:r>
          </a:p>
          <a:p>
            <a:endParaRPr lang="en-US" sz="2400" dirty="0" smtClean="0">
              <a:solidFill>
                <a:schemeClr val="tx1"/>
              </a:solidFill>
              <a:latin typeface="Consolas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Consolas"/>
              </a:rPr>
              <a:t>#define PI 3.14159</a:t>
            </a:r>
          </a:p>
          <a:p>
            <a:endParaRPr lang="en-GB" sz="2400" dirty="0" smtClean="0">
              <a:solidFill>
                <a:schemeClr val="tx1"/>
              </a:solidFill>
              <a:latin typeface="Consolas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Consolas"/>
              </a:rPr>
              <a:t>using namespace std;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/>
              </a:rPr>
              <a:t> 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/>
              </a:rPr>
              <a:t>// function prototypes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/>
              </a:rPr>
              <a:t>double </a:t>
            </a:r>
            <a:r>
              <a:rPr lang="en-GB" sz="2400" dirty="0" err="1" smtClean="0">
                <a:solidFill>
                  <a:schemeClr val="tx1"/>
                </a:solidFill>
                <a:latin typeface="Consolas"/>
              </a:rPr>
              <a:t>get_radius</a:t>
            </a:r>
            <a:r>
              <a:rPr lang="en-GB" sz="2400" dirty="0" smtClean="0">
                <a:solidFill>
                  <a:schemeClr val="tx1"/>
                </a:solidFill>
                <a:latin typeface="Consolas"/>
              </a:rPr>
              <a:t>(void);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/>
              </a:rPr>
              <a:t>double </a:t>
            </a:r>
            <a:r>
              <a:rPr lang="en-GB" sz="2400" dirty="0" err="1" smtClean="0">
                <a:solidFill>
                  <a:schemeClr val="tx1"/>
                </a:solidFill>
                <a:latin typeface="Consolas"/>
              </a:rPr>
              <a:t>compute</a:t>
            </a:r>
            <a:r>
              <a:rPr lang="en-GB" sz="2400" dirty="0" err="1" smtClean="0">
                <a:solidFill>
                  <a:schemeClr val="tx1"/>
                </a:solidFill>
                <a:latin typeface="Consolas"/>
              </a:rPr>
              <a:t>_area</a:t>
            </a:r>
            <a:r>
              <a:rPr lang="en-GB" sz="2400" dirty="0" smtClean="0">
                <a:solidFill>
                  <a:schemeClr val="tx1"/>
                </a:solidFill>
                <a:latin typeface="Consolas"/>
              </a:rPr>
              <a:t>(double </a:t>
            </a:r>
            <a:r>
              <a:rPr lang="en-GB" sz="2400" dirty="0" smtClean="0">
                <a:solidFill>
                  <a:schemeClr val="tx1"/>
                </a:solidFill>
                <a:latin typeface="Consolas"/>
              </a:rPr>
              <a:t>radius);</a:t>
            </a:r>
          </a:p>
          <a:p>
            <a:endParaRPr lang="en-GB" sz="2400" dirty="0" smtClean="0">
              <a:solidFill>
                <a:schemeClr val="tx1"/>
              </a:solidFill>
              <a:latin typeface="Consolas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Consolas"/>
              </a:rPr>
              <a:t> 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/>
              </a:rPr>
              <a:t>   </a:t>
            </a:r>
          </a:p>
          <a:p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Complete Program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28600" y="1295400"/>
            <a:ext cx="8763000" cy="46482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400" dirty="0" err="1" smtClean="0">
                <a:solidFill>
                  <a:schemeClr val="tx1"/>
                </a:solidFill>
                <a:latin typeface="Consolas"/>
              </a:rPr>
              <a:t>int</a:t>
            </a:r>
            <a:r>
              <a:rPr lang="en-GB" sz="2400" dirty="0" smtClean="0">
                <a:solidFill>
                  <a:schemeClr val="tx1"/>
                </a:solidFill>
                <a:latin typeface="Consolas"/>
              </a:rPr>
              <a:t> main(void)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/>
              </a:rPr>
              <a:t>{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/>
              </a:rPr>
              <a:t>    double </a:t>
            </a:r>
            <a:r>
              <a:rPr lang="en-GB" sz="2400" dirty="0" smtClean="0">
                <a:solidFill>
                  <a:schemeClr val="tx1"/>
                </a:solidFill>
                <a:latin typeface="Consolas"/>
              </a:rPr>
              <a:t>radius; // input </a:t>
            </a:r>
            <a:r>
              <a:rPr lang="en-GB" sz="2400" dirty="0" smtClean="0">
                <a:solidFill>
                  <a:schemeClr val="tx1"/>
                </a:solidFill>
                <a:latin typeface="Consolas"/>
              </a:rPr>
              <a:t> </a:t>
            </a:r>
            <a:r>
              <a:rPr lang="en-GB" sz="2400" dirty="0" smtClean="0">
                <a:solidFill>
                  <a:srgbClr val="FF0000"/>
                </a:solidFill>
                <a:latin typeface="Consolas"/>
              </a:rPr>
              <a:t>– </a:t>
            </a:r>
            <a:r>
              <a:rPr lang="en-GB" sz="2400" dirty="0" smtClean="0">
                <a:solidFill>
                  <a:srgbClr val="FF0000"/>
                </a:solidFill>
                <a:latin typeface="Consolas"/>
              </a:rPr>
              <a:t>local variable</a:t>
            </a:r>
          </a:p>
          <a:p>
            <a:r>
              <a:rPr lang="en-GB" sz="2400" dirty="0">
                <a:solidFill>
                  <a:schemeClr val="tx1"/>
                </a:solidFill>
                <a:latin typeface="Consolas"/>
              </a:rPr>
              <a:t> </a:t>
            </a:r>
            <a:r>
              <a:rPr lang="en-GB" sz="2400" dirty="0" smtClean="0">
                <a:solidFill>
                  <a:schemeClr val="tx1"/>
                </a:solidFill>
                <a:latin typeface="Consolas"/>
              </a:rPr>
              <a:t>   </a:t>
            </a:r>
            <a:r>
              <a:rPr lang="en-GB" sz="2400" dirty="0" smtClean="0">
                <a:solidFill>
                  <a:schemeClr val="tx1"/>
                </a:solidFill>
                <a:latin typeface="Consolas"/>
              </a:rPr>
              <a:t>double </a:t>
            </a:r>
            <a:r>
              <a:rPr lang="en-GB" sz="2400" dirty="0" smtClean="0">
                <a:solidFill>
                  <a:schemeClr val="tx1"/>
                </a:solidFill>
                <a:latin typeface="Consolas"/>
              </a:rPr>
              <a:t>area;   // output </a:t>
            </a:r>
            <a:r>
              <a:rPr lang="en-GB" sz="2400" dirty="0" smtClean="0">
                <a:solidFill>
                  <a:srgbClr val="FF0000"/>
                </a:solidFill>
                <a:latin typeface="Consolas"/>
              </a:rPr>
              <a:t>– local variable</a:t>
            </a:r>
          </a:p>
          <a:p>
            <a:endParaRPr lang="en-GB" sz="2400" dirty="0" smtClean="0">
              <a:solidFill>
                <a:schemeClr val="tx1"/>
              </a:solidFill>
              <a:latin typeface="Consolas"/>
            </a:endParaRPr>
          </a:p>
          <a:p>
            <a:r>
              <a:rPr lang="en-GB" sz="2400" dirty="0">
                <a:solidFill>
                  <a:schemeClr val="tx1"/>
                </a:solidFill>
                <a:latin typeface="Consolas"/>
              </a:rPr>
              <a:t> </a:t>
            </a:r>
            <a:r>
              <a:rPr lang="en-GB" sz="2400" dirty="0" smtClean="0">
                <a:solidFill>
                  <a:schemeClr val="tx1"/>
                </a:solidFill>
                <a:latin typeface="Consolas"/>
              </a:rPr>
              <a:t>   </a:t>
            </a:r>
            <a:r>
              <a:rPr lang="en-GB" sz="2400" dirty="0" smtClean="0">
                <a:solidFill>
                  <a:schemeClr val="tx1"/>
                </a:solidFill>
                <a:latin typeface="Consolas"/>
              </a:rPr>
              <a:t>radius </a:t>
            </a:r>
            <a:r>
              <a:rPr lang="en-GB" sz="2400" dirty="0" smtClean="0">
                <a:solidFill>
                  <a:schemeClr val="tx1"/>
                </a:solidFill>
                <a:latin typeface="Consolas"/>
              </a:rPr>
              <a:t>= </a:t>
            </a:r>
            <a:r>
              <a:rPr lang="en-GB" sz="2400" dirty="0" err="1" smtClean="0">
                <a:solidFill>
                  <a:schemeClr val="tx1"/>
                </a:solidFill>
                <a:latin typeface="Consolas"/>
              </a:rPr>
              <a:t>get_radius</a:t>
            </a:r>
            <a:r>
              <a:rPr lang="en-GB" sz="2400" dirty="0" smtClean="0">
                <a:solidFill>
                  <a:schemeClr val="tx1"/>
                </a:solidFill>
                <a:latin typeface="Consolas"/>
              </a:rPr>
              <a:t>(); </a:t>
            </a:r>
            <a:r>
              <a:rPr lang="en-GB" sz="2400" dirty="0" smtClean="0">
                <a:solidFill>
                  <a:srgbClr val="FF0000"/>
                </a:solidFill>
                <a:latin typeface="Consolas"/>
              </a:rPr>
              <a:t>// function call</a:t>
            </a:r>
          </a:p>
          <a:p>
            <a:r>
              <a:rPr lang="en-GB" sz="2400" dirty="0">
                <a:solidFill>
                  <a:schemeClr val="tx1"/>
                </a:solidFill>
                <a:latin typeface="Consolas"/>
              </a:rPr>
              <a:t> </a:t>
            </a:r>
            <a:r>
              <a:rPr lang="en-GB" sz="2400" dirty="0" smtClean="0">
                <a:solidFill>
                  <a:schemeClr val="tx1"/>
                </a:solidFill>
                <a:latin typeface="Consolas"/>
              </a:rPr>
              <a:t>   </a:t>
            </a:r>
            <a:r>
              <a:rPr lang="en-GB" sz="2400" dirty="0" smtClean="0">
                <a:solidFill>
                  <a:schemeClr val="tx1"/>
                </a:solidFill>
                <a:latin typeface="Consolas"/>
              </a:rPr>
              <a:t>area   </a:t>
            </a:r>
            <a:r>
              <a:rPr lang="en-GB" sz="2400" dirty="0" smtClean="0">
                <a:solidFill>
                  <a:schemeClr val="tx1"/>
                </a:solidFill>
                <a:latin typeface="Consolas"/>
              </a:rPr>
              <a:t>= </a:t>
            </a:r>
            <a:r>
              <a:rPr lang="en-GB" sz="2400" dirty="0" err="1" smtClean="0">
                <a:solidFill>
                  <a:schemeClr val="tx1"/>
                </a:solidFill>
                <a:latin typeface="Consolas"/>
              </a:rPr>
              <a:t>compute</a:t>
            </a:r>
            <a:r>
              <a:rPr lang="en-GB" sz="2400" dirty="0" err="1" smtClean="0">
                <a:solidFill>
                  <a:schemeClr val="tx1"/>
                </a:solidFill>
                <a:latin typeface="Consolas"/>
              </a:rPr>
              <a:t>_area</a:t>
            </a:r>
            <a:r>
              <a:rPr lang="en-GB" sz="2400" dirty="0" smtClean="0">
                <a:solidFill>
                  <a:schemeClr val="tx1"/>
                </a:solidFill>
                <a:latin typeface="Consolas"/>
              </a:rPr>
              <a:t>(radius</a:t>
            </a:r>
            <a:r>
              <a:rPr lang="en-GB" sz="2400" dirty="0" smtClean="0">
                <a:solidFill>
                  <a:schemeClr val="tx1"/>
                </a:solidFill>
                <a:latin typeface="Consolas"/>
              </a:rPr>
              <a:t>); </a:t>
            </a:r>
            <a:r>
              <a:rPr lang="en-GB" sz="2400" dirty="0" smtClean="0">
                <a:solidFill>
                  <a:srgbClr val="FF0000"/>
                </a:solidFill>
                <a:latin typeface="Consolas"/>
              </a:rPr>
              <a:t>// function call</a:t>
            </a:r>
          </a:p>
          <a:p>
            <a:endParaRPr lang="en-GB" sz="2400" dirty="0" smtClean="0">
              <a:solidFill>
                <a:schemeClr val="tx1"/>
              </a:solidFill>
              <a:latin typeface="Consolas"/>
            </a:endParaRPr>
          </a:p>
          <a:p>
            <a:r>
              <a:rPr lang="en-US" sz="2400" dirty="0">
                <a:solidFill>
                  <a:schemeClr val="tx1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nsolas"/>
              </a:rPr>
              <a:t>   </a:t>
            </a:r>
            <a:r>
              <a:rPr lang="en-US" sz="2400" dirty="0" err="1" smtClean="0">
                <a:solidFill>
                  <a:schemeClr val="tx1"/>
                </a:solidFill>
                <a:latin typeface="Consolas"/>
              </a:rPr>
              <a:t>cout</a:t>
            </a:r>
            <a:r>
              <a:rPr lang="en-US" sz="2400" dirty="0" smtClean="0">
                <a:solidFill>
                  <a:schemeClr val="tx1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nsolas"/>
              </a:rPr>
              <a:t>&lt;&lt; "Area is " &lt;&lt; area &lt;&lt; </a:t>
            </a:r>
            <a:r>
              <a:rPr lang="en-US" sz="2400" dirty="0" err="1" smtClean="0">
                <a:solidFill>
                  <a:schemeClr val="tx1"/>
                </a:solidFill>
                <a:latin typeface="Consolas"/>
              </a:rPr>
              <a:t>endl</a:t>
            </a:r>
            <a:r>
              <a:rPr lang="en-US" sz="2400" dirty="0" smtClean="0">
                <a:solidFill>
                  <a:schemeClr val="tx1"/>
                </a:solidFill>
                <a:latin typeface="Consolas"/>
              </a:rPr>
              <a:t>;</a:t>
            </a:r>
          </a:p>
          <a:p>
            <a:endParaRPr lang="en-US" sz="2400" dirty="0" smtClean="0">
              <a:solidFill>
                <a:schemeClr val="tx1"/>
              </a:solidFill>
              <a:latin typeface="Consolas"/>
            </a:endParaRPr>
          </a:p>
          <a:p>
            <a:r>
              <a:rPr lang="en-GB" sz="2400" dirty="0">
                <a:solidFill>
                  <a:schemeClr val="tx1"/>
                </a:solidFill>
                <a:latin typeface="Consolas"/>
              </a:rPr>
              <a:t> </a:t>
            </a:r>
            <a:r>
              <a:rPr lang="en-GB" sz="2400" dirty="0" smtClean="0">
                <a:solidFill>
                  <a:schemeClr val="tx1"/>
                </a:solidFill>
                <a:latin typeface="Consolas"/>
              </a:rPr>
              <a:t>   </a:t>
            </a:r>
            <a:r>
              <a:rPr lang="en-GB" sz="2400" dirty="0" smtClean="0">
                <a:solidFill>
                  <a:schemeClr val="tx1"/>
                </a:solidFill>
                <a:latin typeface="Consolas"/>
              </a:rPr>
              <a:t>return </a:t>
            </a:r>
            <a:r>
              <a:rPr lang="en-GB" sz="2400" dirty="0" smtClean="0">
                <a:solidFill>
                  <a:schemeClr val="tx1"/>
                </a:solidFill>
                <a:latin typeface="Consolas"/>
              </a:rPr>
              <a:t>0;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/>
              </a:rPr>
              <a:t>}</a:t>
            </a:r>
            <a:endParaRPr lang="en-GB" sz="2400" dirty="0" smtClean="0">
              <a:solidFill>
                <a:schemeClr val="tx1"/>
              </a:solidFill>
              <a:latin typeface="Consolas"/>
            </a:endParaRPr>
          </a:p>
          <a:p>
            <a:endParaRPr lang="en-GB" sz="2400" dirty="0" smtClean="0">
              <a:solidFill>
                <a:schemeClr val="tx1"/>
              </a:solidFill>
              <a:latin typeface="Consolas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Consolas"/>
              </a:rPr>
              <a:t>   </a:t>
            </a:r>
          </a:p>
          <a:p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Complete Program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57200" y="1295400"/>
            <a:ext cx="8077200" cy="48768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400" dirty="0" smtClean="0">
                <a:solidFill>
                  <a:schemeClr val="tx1"/>
                </a:solidFill>
                <a:latin typeface="Consolas"/>
              </a:rPr>
              <a:t>/*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/>
              </a:rPr>
              <a:t> * Reads the radius of a circle.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/>
              </a:rPr>
              <a:t> */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/>
              </a:rPr>
              <a:t>double </a:t>
            </a:r>
            <a:r>
              <a:rPr lang="en-GB" sz="2400" dirty="0" err="1" smtClean="0">
                <a:solidFill>
                  <a:schemeClr val="tx1"/>
                </a:solidFill>
                <a:latin typeface="Consolas"/>
              </a:rPr>
              <a:t>get_radius</a:t>
            </a:r>
            <a:r>
              <a:rPr lang="en-GB" sz="2400" dirty="0" smtClean="0">
                <a:solidFill>
                  <a:schemeClr val="tx1"/>
                </a:solidFill>
                <a:latin typeface="Consolas"/>
              </a:rPr>
              <a:t>(void)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/>
              </a:rPr>
              <a:t>{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/>
              </a:rPr>
              <a:t>	double </a:t>
            </a:r>
            <a:r>
              <a:rPr lang="en-GB" sz="2400" dirty="0">
                <a:solidFill>
                  <a:schemeClr val="tx1"/>
                </a:solidFill>
                <a:latin typeface="Consolas"/>
              </a:rPr>
              <a:t>r</a:t>
            </a:r>
            <a:r>
              <a:rPr lang="en-GB" sz="2400" dirty="0" smtClean="0">
                <a:solidFill>
                  <a:schemeClr val="tx1"/>
                </a:solidFill>
                <a:latin typeface="Consolas"/>
              </a:rPr>
              <a:t>adius</a:t>
            </a:r>
            <a:r>
              <a:rPr lang="en-GB" sz="2400" dirty="0" smtClean="0">
                <a:solidFill>
                  <a:schemeClr val="tx1"/>
                </a:solidFill>
                <a:latin typeface="Consolas"/>
              </a:rPr>
              <a:t>; // local variable</a:t>
            </a:r>
          </a:p>
          <a:p>
            <a:endParaRPr lang="en-GB" sz="2400" dirty="0" smtClean="0">
              <a:solidFill>
                <a:schemeClr val="tx1"/>
              </a:solidFill>
              <a:latin typeface="Consolas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Consolas"/>
              </a:rPr>
              <a:t>	</a:t>
            </a:r>
            <a:r>
              <a:rPr lang="en-GB" sz="2400" dirty="0" err="1" smtClean="0">
                <a:solidFill>
                  <a:schemeClr val="tx1"/>
                </a:solidFill>
                <a:latin typeface="Consolas"/>
              </a:rPr>
              <a:t>cout</a:t>
            </a:r>
            <a:r>
              <a:rPr lang="en-GB" sz="2400" dirty="0" smtClean="0">
                <a:solidFill>
                  <a:schemeClr val="tx1"/>
                </a:solidFill>
                <a:latin typeface="Consolas"/>
              </a:rPr>
              <a:t> &lt;&lt; "Enter radius: ";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/>
              </a:rPr>
              <a:t>	</a:t>
            </a:r>
            <a:r>
              <a:rPr lang="en-GB" sz="2400" dirty="0" err="1" smtClean="0">
                <a:solidFill>
                  <a:schemeClr val="tx1"/>
                </a:solidFill>
                <a:latin typeface="Consolas"/>
              </a:rPr>
              <a:t>cin</a:t>
            </a:r>
            <a:r>
              <a:rPr lang="en-GB" sz="2400" dirty="0" smtClean="0">
                <a:solidFill>
                  <a:schemeClr val="tx1"/>
                </a:solidFill>
                <a:latin typeface="Consolas"/>
              </a:rPr>
              <a:t> &gt;&gt; </a:t>
            </a:r>
            <a:r>
              <a:rPr lang="en-GB" sz="2400" dirty="0">
                <a:solidFill>
                  <a:schemeClr val="tx1"/>
                </a:solidFill>
                <a:latin typeface="Consolas"/>
              </a:rPr>
              <a:t>r</a:t>
            </a:r>
            <a:r>
              <a:rPr lang="en-GB" sz="2400" dirty="0" smtClean="0">
                <a:solidFill>
                  <a:schemeClr val="tx1"/>
                </a:solidFill>
                <a:latin typeface="Consolas"/>
              </a:rPr>
              <a:t>adius</a:t>
            </a:r>
            <a:r>
              <a:rPr lang="en-GB" sz="2400" dirty="0" smtClean="0">
                <a:solidFill>
                  <a:schemeClr val="tx1"/>
                </a:solidFill>
                <a:latin typeface="Consolas"/>
              </a:rPr>
              <a:t>;</a:t>
            </a:r>
          </a:p>
          <a:p>
            <a:endParaRPr lang="en-GB" sz="2400" dirty="0" smtClean="0">
              <a:solidFill>
                <a:schemeClr val="tx1"/>
              </a:solidFill>
              <a:latin typeface="Consolas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Consolas"/>
              </a:rPr>
              <a:t>	return </a:t>
            </a:r>
            <a:r>
              <a:rPr lang="en-GB" sz="2400" dirty="0">
                <a:solidFill>
                  <a:schemeClr val="tx1"/>
                </a:solidFill>
                <a:latin typeface="Consolas"/>
              </a:rPr>
              <a:t>r</a:t>
            </a:r>
            <a:r>
              <a:rPr lang="en-GB" sz="2400" dirty="0" smtClean="0">
                <a:solidFill>
                  <a:schemeClr val="tx1"/>
                </a:solidFill>
                <a:latin typeface="Consolas"/>
              </a:rPr>
              <a:t>adius</a:t>
            </a:r>
            <a:r>
              <a:rPr lang="en-GB" sz="2400" dirty="0" smtClean="0">
                <a:solidFill>
                  <a:schemeClr val="tx1"/>
                </a:solidFill>
                <a:latin typeface="Consolas"/>
              </a:rPr>
              <a:t>;</a:t>
            </a:r>
          </a:p>
          <a:p>
            <a:endParaRPr lang="en-GB" sz="2400" dirty="0" smtClean="0">
              <a:solidFill>
                <a:schemeClr val="tx1"/>
              </a:solidFill>
              <a:latin typeface="Consolas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Consolas"/>
              </a:rPr>
              <a:t>}</a:t>
            </a:r>
          </a:p>
          <a:p>
            <a:endParaRPr lang="en-GB" sz="2400" dirty="0" smtClean="0">
              <a:solidFill>
                <a:schemeClr val="tx1"/>
              </a:solidFill>
              <a:latin typeface="Consolas"/>
            </a:endParaRPr>
          </a:p>
          <a:p>
            <a:endParaRPr lang="en-GB" sz="2400" dirty="0" smtClean="0">
              <a:solidFill>
                <a:schemeClr val="tx1"/>
              </a:solidFill>
              <a:latin typeface="Consolas"/>
            </a:endParaRPr>
          </a:p>
          <a:p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Complete Program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57200" y="1295400"/>
            <a:ext cx="8077200" cy="28194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400" dirty="0" smtClean="0">
                <a:solidFill>
                  <a:schemeClr val="tx1"/>
                </a:solidFill>
                <a:latin typeface="Consolas"/>
              </a:rPr>
              <a:t>/*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/>
              </a:rPr>
              <a:t> * Computes area of a circle with radius r.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/>
              </a:rPr>
              <a:t> */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/>
              </a:rPr>
              <a:t>double </a:t>
            </a:r>
            <a:r>
              <a:rPr lang="en-GB" sz="2400" dirty="0" err="1" smtClean="0">
                <a:solidFill>
                  <a:schemeClr val="tx1"/>
                </a:solidFill>
                <a:latin typeface="Consolas"/>
              </a:rPr>
              <a:t>compute</a:t>
            </a:r>
            <a:r>
              <a:rPr lang="en-GB" sz="2400" dirty="0" err="1" smtClean="0">
                <a:solidFill>
                  <a:schemeClr val="tx1"/>
                </a:solidFill>
                <a:latin typeface="Consolas"/>
              </a:rPr>
              <a:t>_area</a:t>
            </a:r>
            <a:r>
              <a:rPr lang="en-GB" sz="2400" dirty="0" smtClean="0">
                <a:solidFill>
                  <a:schemeClr val="tx1"/>
                </a:solidFill>
                <a:latin typeface="Consolas"/>
              </a:rPr>
              <a:t>(double </a:t>
            </a:r>
            <a:r>
              <a:rPr lang="en-GB" sz="2400" dirty="0" smtClean="0">
                <a:solidFill>
                  <a:schemeClr val="tx1"/>
                </a:solidFill>
                <a:latin typeface="Consolas"/>
              </a:rPr>
              <a:t>r)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/>
              </a:rPr>
              <a:t>{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/>
              </a:rPr>
              <a:t>	return (PI * </a:t>
            </a:r>
            <a:r>
              <a:rPr lang="en-GB" sz="2400" dirty="0" err="1" smtClean="0">
                <a:solidFill>
                  <a:schemeClr val="tx1"/>
                </a:solidFill>
                <a:latin typeface="Consolas"/>
              </a:rPr>
              <a:t>pow</a:t>
            </a:r>
            <a:r>
              <a:rPr lang="en-GB" sz="2400" dirty="0" smtClean="0">
                <a:solidFill>
                  <a:schemeClr val="tx1"/>
                </a:solidFill>
                <a:latin typeface="Consolas"/>
              </a:rPr>
              <a:t>(r,2));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 with Multiple Parameters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en-GB" dirty="0" smtClean="0"/>
              <a:t>A function may have more than one parameter.</a:t>
            </a:r>
          </a:p>
          <a:p>
            <a:r>
              <a:rPr lang="en-GB" dirty="0" smtClean="0"/>
              <a:t>Example: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762000" y="2209800"/>
            <a:ext cx="8229600" cy="44958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/*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* Multiplies its first parameter by the power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* of 10 specified by its second parameter.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*/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double scale(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double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x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US" sz="2400" b="1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 n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double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scale_factor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; // local variable</a:t>
            </a:r>
          </a:p>
          <a:p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scale_factor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pow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(10, (double)n);</a:t>
            </a:r>
          </a:p>
          <a:p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return x *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scale_factor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Line Callout 1 6"/>
          <p:cNvSpPr/>
          <p:nvPr/>
        </p:nvSpPr>
        <p:spPr>
          <a:xfrm>
            <a:off x="7162800" y="5562600"/>
            <a:ext cx="1371600" cy="533400"/>
          </a:xfrm>
          <a:prstGeom prst="borderCallout1">
            <a:avLst>
              <a:gd name="adj1" fmla="val 49366"/>
              <a:gd name="adj2" fmla="val 774"/>
              <a:gd name="adj3" fmla="val -57455"/>
              <a:gd name="adj4" fmla="val -66280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casting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 with Parameters and Result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function may </a:t>
            </a:r>
            <a:r>
              <a:rPr lang="en-GB" i="1" dirty="0" smtClean="0"/>
              <a:t>return or give back a result </a:t>
            </a:r>
            <a:r>
              <a:rPr lang="en-GB" dirty="0" smtClean="0"/>
              <a:t>just like the function </a:t>
            </a:r>
            <a:r>
              <a:rPr lang="en-GB" dirty="0" err="1" smtClean="0"/>
              <a:t>sqrt</a:t>
            </a:r>
            <a:r>
              <a:rPr lang="en-GB" dirty="0" smtClean="0"/>
              <a:t> in the math library.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A function gives back its result by executing a </a:t>
            </a:r>
            <a:r>
              <a:rPr lang="en-GB" b="1" dirty="0" smtClean="0"/>
              <a:t>return</a:t>
            </a:r>
            <a:r>
              <a:rPr lang="en-GB" dirty="0" smtClean="0"/>
              <a:t> </a:t>
            </a:r>
            <a:r>
              <a:rPr lang="en-GB" b="1" dirty="0" smtClean="0"/>
              <a:t>statement</a:t>
            </a:r>
            <a:r>
              <a:rPr lang="en-GB" dirty="0" smtClean="0"/>
              <a:t> in the function body.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2514600"/>
            <a:ext cx="1981200" cy="198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400" dirty="0" smtClean="0">
                <a:solidFill>
                  <a:schemeClr val="tx1"/>
                </a:solidFill>
              </a:rPr>
              <a:t>parameter value passed to function 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0" y="2209800"/>
            <a:ext cx="22098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function </a:t>
            </a:r>
            <a:r>
              <a:rPr lang="en-GB" sz="2400" dirty="0" err="1" smtClean="0">
                <a:solidFill>
                  <a:schemeClr val="tx1"/>
                </a:solidFill>
              </a:rPr>
              <a:t>sqrt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76600" y="2819400"/>
            <a:ext cx="1981200" cy="13716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square root computation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0" y="2590800"/>
            <a:ext cx="2362200" cy="182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 smtClean="0">
                <a:solidFill>
                  <a:schemeClr val="tx1"/>
                </a:solidFill>
              </a:rPr>
              <a:t>square root of parameter value  returned as result</a:t>
            </a:r>
            <a:endParaRPr lang="en-GB" sz="24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4" idx="3"/>
            <a:endCxn id="6" idx="1"/>
          </p:cNvCxnSpPr>
          <p:nvPr/>
        </p:nvCxnSpPr>
        <p:spPr>
          <a:xfrm>
            <a:off x="2286000" y="3505200"/>
            <a:ext cx="9906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3"/>
            <a:endCxn id="7" idx="1"/>
          </p:cNvCxnSpPr>
          <p:nvPr/>
        </p:nvCxnSpPr>
        <p:spPr>
          <a:xfrm>
            <a:off x="5257800" y="3505200"/>
            <a:ext cx="8382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Complete Program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57200" y="1295400"/>
            <a:ext cx="8077200" cy="51054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/*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* Tests function scale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*/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#include &lt;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iostream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&gt;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#include &lt;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cmath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&gt;</a:t>
            </a:r>
          </a:p>
          <a:p>
            <a:endParaRPr lang="en-MY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MY" sz="2400" dirty="0" smtClean="0">
                <a:solidFill>
                  <a:schemeClr val="tx1"/>
                </a:solidFill>
                <a:latin typeface="Consolas" pitchFamily="49" charset="0"/>
              </a:rPr>
              <a:t>using namespace std;</a:t>
            </a:r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// Function prototype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double scale(double x,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n);</a:t>
            </a:r>
          </a:p>
          <a:p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main(void)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Complete Program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28600" y="1143000"/>
            <a:ext cx="86868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double num1;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num2;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// Get values for num1 and num2 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&lt;&lt; "Enter a real number: ";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cin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&gt;&gt; num1;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&lt;&lt; "Enter the scale number: ";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cin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&gt;&gt; num2;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// Call function scale and display the result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&lt;&lt; "Result of call to function </a:t>
            </a:r>
            <a:r>
              <a:rPr lang="pt-BR" sz="2400" dirty="0" smtClean="0">
                <a:solidFill>
                  <a:schemeClr val="tx1"/>
                </a:solidFill>
                <a:latin typeface="Consolas" pitchFamily="49" charset="0"/>
              </a:rPr>
              <a:t>scale " 	     &lt;&lt; "is 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" &lt;&lt; </a:t>
            </a:r>
            <a:r>
              <a:rPr lang="pt-BR" sz="2400" dirty="0" smtClean="0">
                <a:solidFill>
                  <a:schemeClr val="tx1"/>
                </a:solidFill>
                <a:latin typeface="Consolas" pitchFamily="49" charset="0"/>
              </a:rPr>
              <a:t>scale(num1, num2) &lt;&lt; endl;</a:t>
            </a:r>
          </a:p>
          <a:p>
            <a:endParaRPr lang="pt-BR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pt-BR" sz="2400" dirty="0" smtClean="0">
                <a:solidFill>
                  <a:schemeClr val="tx1"/>
                </a:solidFill>
                <a:latin typeface="Consolas" pitchFamily="49" charset="0"/>
              </a:rPr>
              <a:t>	return 0;</a:t>
            </a:r>
          </a:p>
          <a:p>
            <a:r>
              <a:rPr lang="pt-BR" sz="2400" dirty="0" smtClean="0">
                <a:solidFill>
                  <a:schemeClr val="tx1"/>
                </a:solidFill>
                <a:latin typeface="Consolas" pitchFamily="49" charset="0"/>
              </a:rPr>
              <a:t> 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Complete Program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57200" y="1295400"/>
            <a:ext cx="8305800" cy="43434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/*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* Multiplies its first parameter by the power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* of 10 specified by its second parameter.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*/</a:t>
            </a:r>
          </a:p>
          <a:p>
            <a:r>
              <a:rPr lang="fr-FR" sz="2400" dirty="0" smtClean="0">
                <a:solidFill>
                  <a:schemeClr val="tx1"/>
                </a:solidFill>
                <a:latin typeface="Consolas" pitchFamily="49" charset="0"/>
              </a:rPr>
              <a:t>double </a:t>
            </a:r>
            <a:r>
              <a:rPr lang="fr-FR" sz="2400" dirty="0" err="1" smtClean="0">
                <a:solidFill>
                  <a:schemeClr val="tx1"/>
                </a:solidFill>
                <a:latin typeface="Consolas" pitchFamily="49" charset="0"/>
              </a:rPr>
              <a:t>scale</a:t>
            </a:r>
            <a:r>
              <a:rPr lang="fr-FR" sz="2400" dirty="0" smtClean="0">
                <a:solidFill>
                  <a:schemeClr val="tx1"/>
                </a:solidFill>
                <a:latin typeface="Consolas" pitchFamily="49" charset="0"/>
              </a:rPr>
              <a:t>(double x, </a:t>
            </a:r>
            <a:r>
              <a:rPr lang="fr-FR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fr-FR" sz="2400" dirty="0" smtClean="0">
                <a:solidFill>
                  <a:schemeClr val="tx1"/>
                </a:solidFill>
                <a:latin typeface="Consolas" pitchFamily="49" charset="0"/>
              </a:rPr>
              <a:t> n)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double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scale_factor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; // local variable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scale_factor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pow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(10, (double)n);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return x *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scale_factor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  <a:p>
            <a:r>
              <a:rPr lang="en-GB" sz="2400" dirty="0" smtClean="0"/>
              <a:t>     </a:t>
            </a:r>
          </a:p>
          <a:p>
            <a:endParaRPr lang="en-GB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 with Multiple Parameters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838200" y="1676400"/>
            <a:ext cx="76200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&lt;&lt; "Result of call to function </a:t>
            </a:r>
            <a:r>
              <a:rPr lang="pt-BR" sz="2400" dirty="0" smtClean="0">
                <a:solidFill>
                  <a:schemeClr val="tx1"/>
                </a:solidFill>
                <a:latin typeface="Consolas" pitchFamily="49" charset="0"/>
              </a:rPr>
              <a:t>scale "</a:t>
            </a:r>
          </a:p>
          <a:p>
            <a:r>
              <a:rPr lang="pt-BR" sz="2400" dirty="0" smtClean="0">
                <a:solidFill>
                  <a:schemeClr val="tx1"/>
                </a:solidFill>
                <a:latin typeface="Consolas" pitchFamily="49" charset="0"/>
              </a:rPr>
              <a:t>     &lt;&lt; "is 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" &lt;&lt; </a:t>
            </a:r>
            <a:r>
              <a:rPr lang="pt-BR" sz="2400" dirty="0" smtClean="0">
                <a:solidFill>
                  <a:schemeClr val="tx1"/>
                </a:solidFill>
                <a:latin typeface="Consolas" pitchFamily="49" charset="0"/>
              </a:rPr>
              <a:t>scale(num1, num2) &lt;&lt; endl;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85800" y="3429000"/>
            <a:ext cx="8077200" cy="31242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fr-FR" sz="2400" dirty="0" smtClean="0">
                <a:solidFill>
                  <a:schemeClr val="tx1"/>
                </a:solidFill>
                <a:latin typeface="Consolas" pitchFamily="49" charset="0"/>
              </a:rPr>
              <a:t>double </a:t>
            </a:r>
            <a:r>
              <a:rPr lang="fr-FR" sz="2400" dirty="0" err="1" smtClean="0">
                <a:solidFill>
                  <a:schemeClr val="tx1"/>
                </a:solidFill>
                <a:latin typeface="Consolas" pitchFamily="49" charset="0"/>
              </a:rPr>
              <a:t>scale</a:t>
            </a:r>
            <a:r>
              <a:rPr lang="fr-FR" sz="2400" dirty="0" smtClean="0">
                <a:solidFill>
                  <a:schemeClr val="tx1"/>
                </a:solidFill>
                <a:latin typeface="Consolas" pitchFamily="49" charset="0"/>
              </a:rPr>
              <a:t>(double x, </a:t>
            </a:r>
            <a:r>
              <a:rPr lang="fr-FR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fr-FR" sz="2400" dirty="0" smtClean="0">
                <a:solidFill>
                  <a:schemeClr val="tx1"/>
                </a:solidFill>
                <a:latin typeface="Consolas" pitchFamily="49" charset="0"/>
              </a:rPr>
              <a:t> n)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double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scale_factor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; // local variable 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scale_factor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pow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(10, (double)n);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return x *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scale_factor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    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343400" y="2438400"/>
            <a:ext cx="762000" cy="1066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486400" y="2438400"/>
            <a:ext cx="609600" cy="1066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029200" y="1143000"/>
            <a:ext cx="3581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actual parameters</a:t>
            </a:r>
            <a:endParaRPr lang="en-GB" sz="24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57200" y="2819400"/>
            <a:ext cx="3581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formal parameters</a:t>
            </a:r>
            <a:endParaRPr lang="en-GB" sz="24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172200" y="2895600"/>
            <a:ext cx="2895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400" b="1" i="1" dirty="0" smtClean="0">
                <a:solidFill>
                  <a:schemeClr val="tx1"/>
                </a:solidFill>
                <a:latin typeface="Consolas" pitchFamily="49" charset="0"/>
              </a:rPr>
              <a:t>information flow</a:t>
            </a:r>
            <a:endParaRPr lang="en-GB" sz="2400" b="1" i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Rules for parameter list correspondence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dirty="0" smtClean="0"/>
              <a:t>The </a:t>
            </a:r>
            <a:r>
              <a:rPr lang="en-GB" i="1" dirty="0" smtClean="0"/>
              <a:t>number </a:t>
            </a:r>
            <a:r>
              <a:rPr lang="en-GB" dirty="0" smtClean="0"/>
              <a:t>of actual parameters in the function call and formal parameters in the function prototype must match.  </a:t>
            </a:r>
          </a:p>
          <a:p>
            <a:pPr>
              <a:buFont typeface="Wingdings" pitchFamily="2" charset="2"/>
              <a:buChar char="§"/>
            </a:pPr>
            <a:endParaRPr lang="en-GB" dirty="0" smtClean="0"/>
          </a:p>
          <a:p>
            <a:pPr>
              <a:buFont typeface="Wingdings" pitchFamily="2" charset="2"/>
              <a:buChar char="§"/>
            </a:pPr>
            <a:r>
              <a:rPr lang="en-GB" dirty="0" smtClean="0"/>
              <a:t>The </a:t>
            </a:r>
            <a:r>
              <a:rPr lang="en-GB" i="1" dirty="0" smtClean="0"/>
              <a:t>order</a:t>
            </a:r>
            <a:r>
              <a:rPr lang="en-GB" dirty="0" smtClean="0"/>
              <a:t> of formal parameters and actual parameters must match.  </a:t>
            </a:r>
          </a:p>
          <a:p>
            <a:pPr marL="548640" lvl="2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GB" sz="2400" dirty="0" smtClean="0"/>
              <a:t>The first actual parameter corresponds to the first formal parameter, the second actual parameter to the second formal parameter, and so on.</a:t>
            </a:r>
          </a:p>
          <a:p>
            <a:pPr>
              <a:buFont typeface="Wingdings" pitchFamily="2" charset="2"/>
              <a:buChar char="§"/>
            </a:pPr>
            <a:endParaRPr lang="en-GB" dirty="0" smtClean="0"/>
          </a:p>
          <a:p>
            <a:pPr>
              <a:buFont typeface="Wingdings" pitchFamily="2" charset="2"/>
              <a:buChar char="§"/>
            </a:pPr>
            <a:r>
              <a:rPr lang="en-GB" dirty="0" smtClean="0"/>
              <a:t>The </a:t>
            </a:r>
            <a:r>
              <a:rPr lang="en-GB" i="1" dirty="0" smtClean="0"/>
              <a:t>type </a:t>
            </a:r>
            <a:r>
              <a:rPr lang="en-GB" dirty="0" smtClean="0"/>
              <a:t>of formal parameters and actual parameters must match.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493776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The general format for a function header is:</a:t>
            </a:r>
          </a:p>
          <a:p>
            <a:pPr>
              <a:buNone/>
            </a:pPr>
            <a:r>
              <a:rPr lang="en-GB" i="1" dirty="0" smtClean="0"/>
              <a:t>		return-type  function-name  ( formal-parameter list ) </a:t>
            </a:r>
          </a:p>
          <a:p>
            <a:r>
              <a:rPr lang="en-GB" dirty="0" smtClean="0"/>
              <a:t>The general format for a function prototype is:</a:t>
            </a:r>
          </a:p>
          <a:p>
            <a:pPr>
              <a:buNone/>
            </a:pPr>
            <a:r>
              <a:rPr lang="en-GB" i="1" dirty="0" smtClean="0"/>
              <a:t>		return-type  function-name  ( formal-parameter list );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If the function does not return any result, write </a:t>
            </a:r>
            <a:r>
              <a:rPr lang="en-GB" i="1" dirty="0" smtClean="0"/>
              <a:t>void</a:t>
            </a:r>
            <a:r>
              <a:rPr lang="en-GB" dirty="0" smtClean="0"/>
              <a:t> for the return type. </a:t>
            </a:r>
          </a:p>
          <a:p>
            <a:r>
              <a:rPr lang="en-GB" dirty="0" smtClean="0"/>
              <a:t>If the function does not require any parameters, write </a:t>
            </a:r>
            <a:r>
              <a:rPr lang="en-GB" i="1" dirty="0" smtClean="0"/>
              <a:t>void</a:t>
            </a:r>
            <a:r>
              <a:rPr lang="en-GB" dirty="0" smtClean="0"/>
              <a:t> for the formal parameter list</a:t>
            </a:r>
          </a:p>
          <a:p>
            <a:r>
              <a:rPr lang="en-GB" i="1" dirty="0" smtClean="0"/>
              <a:t>Note: the parameter name for the function prototype is optional.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General Format for Function Header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Function Data Area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Each time a function call is executed, an area of memory is allocated for storing the function’s data.</a:t>
            </a:r>
          </a:p>
          <a:p>
            <a:endParaRPr lang="en-GB" dirty="0" smtClean="0"/>
          </a:p>
          <a:p>
            <a:r>
              <a:rPr lang="en-GB" dirty="0" smtClean="0"/>
              <a:t>This includes memory cells for any formal parameters and local variables declared in the function.</a:t>
            </a:r>
          </a:p>
          <a:p>
            <a:endParaRPr lang="en-GB" dirty="0" smtClean="0"/>
          </a:p>
          <a:p>
            <a:r>
              <a:rPr lang="en-GB" dirty="0" smtClean="0"/>
              <a:t>The function data is lost when the function terminates its execution.</a:t>
            </a:r>
          </a:p>
          <a:p>
            <a:endParaRPr lang="en-GB" dirty="0" smtClean="0"/>
          </a:p>
          <a:p>
            <a:r>
              <a:rPr lang="en-GB" dirty="0" smtClean="0"/>
              <a:t>It is recreated when the function is called again.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Function Data Area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After function main executes these statements: 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1295400" y="1676400"/>
            <a:ext cx="6400800" cy="16764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&lt;&lt; "Enter a real number: ";</a:t>
            </a:r>
          </a:p>
          <a:p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cin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&gt;&gt; num1;</a:t>
            </a:r>
          </a:p>
          <a:p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&lt;&lt; "Enter an integer: ";</a:t>
            </a:r>
          </a:p>
          <a:p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cin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&gt;&gt; num2;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Function Data Area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After function main executes these statements: 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990600" y="5257800"/>
            <a:ext cx="15240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2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90600" y="4572000"/>
            <a:ext cx="15240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2.5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95400" y="1676400"/>
            <a:ext cx="6400800" cy="16764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&lt;&lt; "Enter a real number: ";</a:t>
            </a:r>
          </a:p>
          <a:p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cin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&gt;&gt; num1;</a:t>
            </a:r>
          </a:p>
          <a:p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&lt;&lt; "Enter an integer: ";</a:t>
            </a:r>
          </a:p>
          <a:p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cin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&gt;&gt; num2;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14600" y="5257800"/>
            <a:ext cx="17526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 num2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14600" y="4419600"/>
            <a:ext cx="16764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 num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76600" y="3581400"/>
            <a:ext cx="5181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Assume 2.5 and 2 entered by user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9600" y="3581400"/>
            <a:ext cx="2362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Data Area for Function main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Function Data Area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After function main executes function call: 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724400" y="4648200"/>
            <a:ext cx="15240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2.5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24400" y="5334000"/>
            <a:ext cx="15240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2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0600" y="5257800"/>
            <a:ext cx="15240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2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24400" y="6019800"/>
            <a:ext cx="15240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?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90600" y="4572000"/>
            <a:ext cx="15240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2.5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14600" y="5257800"/>
            <a:ext cx="17526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 num2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14600" y="4419600"/>
            <a:ext cx="16764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 num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324600" y="6096000"/>
            <a:ext cx="23622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</a:rPr>
              <a:t>scale_factor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9600" y="3581400"/>
            <a:ext cx="2362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Data Area for Function main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248400" y="5257800"/>
            <a:ext cx="17526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 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48400" y="4572000"/>
            <a:ext cx="16764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 x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191000" y="3581400"/>
            <a:ext cx="2362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Data Area for Function scale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38200" y="1828800"/>
            <a:ext cx="76200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&lt;&lt; "Result of call to function </a:t>
            </a:r>
            <a:r>
              <a:rPr lang="pt-BR" sz="2400" dirty="0" smtClean="0">
                <a:solidFill>
                  <a:schemeClr val="tx1"/>
                </a:solidFill>
                <a:latin typeface="Consolas" pitchFamily="49" charset="0"/>
              </a:rPr>
              <a:t>scale "</a:t>
            </a:r>
          </a:p>
          <a:p>
            <a:r>
              <a:rPr lang="pt-BR" sz="2400" dirty="0" smtClean="0">
                <a:solidFill>
                  <a:schemeClr val="tx1"/>
                </a:solidFill>
                <a:latin typeface="Consolas" pitchFamily="49" charset="0"/>
              </a:rPr>
              <a:t>     &lt;&lt; "is 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" &lt;&lt; </a:t>
            </a:r>
            <a:r>
              <a:rPr lang="pt-BR" sz="2400" dirty="0" smtClean="0">
                <a:solidFill>
                  <a:schemeClr val="tx1"/>
                </a:solidFill>
                <a:latin typeface="Consolas" pitchFamily="49" charset="0"/>
              </a:rPr>
              <a:t>scale(num1, num2) &lt;&lt; endl;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4937760"/>
          </a:xfrm>
        </p:spPr>
        <p:txBody>
          <a:bodyPr>
            <a:normAutofit/>
          </a:bodyPr>
          <a:lstStyle/>
          <a:p>
            <a:r>
              <a:rPr lang="en-GB" dirty="0" smtClean="0"/>
              <a:t>Example: function that computes and returns area of circle: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04800" y="2209800"/>
            <a:ext cx="8610600" cy="31242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/*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* Computes area of a circle with radius r.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*/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Consolas" pitchFamily="49" charset="0"/>
              </a:rPr>
              <a:t>double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Consolas" pitchFamily="49" charset="0"/>
              </a:rPr>
              <a:t>compute</a:t>
            </a:r>
            <a:r>
              <a:rPr lang="en-US" sz="2800" dirty="0" err="1" smtClean="0">
                <a:solidFill>
                  <a:schemeClr val="tx1"/>
                </a:solidFill>
                <a:latin typeface="Consolas" pitchFamily="49" charset="0"/>
              </a:rPr>
              <a:t>_area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US" sz="2800" b="1" dirty="0" smtClean="0">
                <a:solidFill>
                  <a:schemeClr val="tx1"/>
                </a:solidFill>
                <a:latin typeface="Consolas" pitchFamily="49" charset="0"/>
              </a:rPr>
              <a:t>double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Consolas" pitchFamily="49" charset="0"/>
              </a:rPr>
              <a:t>r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800" b="1" dirty="0" smtClean="0">
                <a:solidFill>
                  <a:schemeClr val="tx1"/>
                </a:solidFill>
                <a:latin typeface="Consolas" pitchFamily="49" charset="0"/>
              </a:rPr>
              <a:t>return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(PI * </a:t>
            </a:r>
            <a:r>
              <a:rPr lang="en-US" sz="2800" dirty="0" err="1" smtClean="0">
                <a:solidFill>
                  <a:schemeClr val="tx1"/>
                </a:solidFill>
                <a:latin typeface="Consolas" pitchFamily="49" charset="0"/>
              </a:rPr>
              <a:t>pow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(r,2));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 with Parameters and Result </a:t>
            </a:r>
            <a:endParaRPr lang="en-GB" dirty="0"/>
          </a:p>
        </p:txBody>
      </p:sp>
      <p:sp>
        <p:nvSpPr>
          <p:cNvPr id="6" name="Line Callout 1 5"/>
          <p:cNvSpPr/>
          <p:nvPr/>
        </p:nvSpPr>
        <p:spPr>
          <a:xfrm>
            <a:off x="3810000" y="5486400"/>
            <a:ext cx="4876800" cy="1219200"/>
          </a:xfrm>
          <a:prstGeom prst="borderCallout1">
            <a:avLst>
              <a:gd name="adj1" fmla="val -5827"/>
              <a:gd name="adj2" fmla="val 87150"/>
              <a:gd name="adj3" fmla="val -116587"/>
              <a:gd name="adj4" fmla="val 21364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The function requires one formal parameter of type double which represents the radius of a circle.</a:t>
            </a:r>
            <a:endParaRPr lang="en-US" sz="2400" b="1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   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Function Data Area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After function scale executes this statement: 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724400" y="4648200"/>
            <a:ext cx="15240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2.5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24400" y="5334000"/>
            <a:ext cx="15240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2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0600" y="5257800"/>
            <a:ext cx="15240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2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24400" y="6019800"/>
            <a:ext cx="15240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100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90600" y="4572000"/>
            <a:ext cx="15240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2.5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95400" y="1828800"/>
            <a:ext cx="60960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scale_factor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pow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(10, (double)n);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14600" y="5257800"/>
            <a:ext cx="17526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 num2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14600" y="4419600"/>
            <a:ext cx="16764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 num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324600" y="6096000"/>
            <a:ext cx="23622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</a:rPr>
              <a:t>scale_factor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9600" y="3581400"/>
            <a:ext cx="2362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Data Area for Function main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248400" y="5257800"/>
            <a:ext cx="17526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 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48400" y="4572000"/>
            <a:ext cx="16764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 x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191000" y="3581400"/>
            <a:ext cx="2362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Data Area for Function scale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Function Data Area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After function scale executes this statement: 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990600" y="5257800"/>
            <a:ext cx="15240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2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90600" y="4572000"/>
            <a:ext cx="15240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2.5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95400" y="1828800"/>
            <a:ext cx="46482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return x *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scale_factor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14600" y="5257800"/>
            <a:ext cx="17526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 num2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14600" y="4419600"/>
            <a:ext cx="16764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 num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9600" y="3581400"/>
            <a:ext cx="2362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Data Area for Function main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Function Data Area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This statement in main function continues to run: 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990600" y="5257800"/>
            <a:ext cx="15240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2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90600" y="4572000"/>
            <a:ext cx="15240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2.5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14600" y="5257800"/>
            <a:ext cx="17526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 num2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14600" y="4419600"/>
            <a:ext cx="16764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 num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9600" y="3581400"/>
            <a:ext cx="2362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Data Area for Function main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86200" y="3048000"/>
            <a:ext cx="3352800" cy="15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The function result 250.0 will replace the function call. 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38200" y="1828800"/>
            <a:ext cx="76200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&lt;&lt; "Result of call to function </a:t>
            </a:r>
            <a:r>
              <a:rPr lang="pt-BR" sz="2400" dirty="0" smtClean="0">
                <a:solidFill>
                  <a:schemeClr val="tx1"/>
                </a:solidFill>
                <a:latin typeface="Consolas" pitchFamily="49" charset="0"/>
              </a:rPr>
              <a:t>scale "</a:t>
            </a:r>
          </a:p>
          <a:p>
            <a:r>
              <a:rPr lang="pt-BR" sz="2400" dirty="0" smtClean="0">
                <a:solidFill>
                  <a:schemeClr val="tx1"/>
                </a:solidFill>
                <a:latin typeface="Consolas" pitchFamily="49" charset="0"/>
              </a:rPr>
              <a:t>     &lt;&lt; "is 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" &lt;&lt; </a:t>
            </a:r>
            <a:r>
              <a:rPr lang="pt-BR" sz="2400" b="1" dirty="0" smtClean="0">
                <a:solidFill>
                  <a:schemeClr val="tx1"/>
                </a:solidFill>
                <a:latin typeface="Consolas" pitchFamily="49" charset="0"/>
              </a:rPr>
              <a:t>scale(num1, num2)</a:t>
            </a:r>
            <a:r>
              <a:rPr lang="pt-BR" sz="2400" dirty="0" smtClean="0">
                <a:solidFill>
                  <a:schemeClr val="tx1"/>
                </a:solidFill>
                <a:latin typeface="Consolas" pitchFamily="49" charset="0"/>
              </a:rPr>
              <a:t> &lt;&lt; endl;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562600" y="2590800"/>
            <a:ext cx="0" cy="609600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4937760"/>
          </a:xfrm>
        </p:spPr>
        <p:txBody>
          <a:bodyPr>
            <a:normAutofit/>
          </a:bodyPr>
          <a:lstStyle/>
          <a:p>
            <a:r>
              <a:rPr lang="en-GB" b="1" dirty="0" smtClean="0"/>
              <a:t>Scope</a:t>
            </a:r>
            <a:r>
              <a:rPr lang="en-GB" dirty="0" smtClean="0"/>
              <a:t> determines the </a:t>
            </a:r>
            <a:r>
              <a:rPr lang="en-GB" i="1" dirty="0" smtClean="0"/>
              <a:t>region of the program </a:t>
            </a:r>
            <a:r>
              <a:rPr lang="en-GB" dirty="0" smtClean="0"/>
              <a:t>in which an object is </a:t>
            </a:r>
            <a:r>
              <a:rPr lang="en-GB" b="1" dirty="0" smtClean="0"/>
              <a:t>visible</a:t>
            </a:r>
            <a:r>
              <a:rPr lang="en-GB" dirty="0" smtClean="0"/>
              <a:t> – that is, the part of the program where you can use the object’s name.</a:t>
            </a:r>
          </a:p>
          <a:p>
            <a:endParaRPr lang="en-GB" dirty="0" smtClean="0"/>
          </a:p>
          <a:p>
            <a:r>
              <a:rPr lang="en-GB" dirty="0" smtClean="0"/>
              <a:t>The object may be a variable, a parameter, or a function  prototype.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pPr>
              <a:buNone/>
            </a:pPr>
            <a:endParaRPr lang="en-GB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Scope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4937760"/>
          </a:xfrm>
        </p:spPr>
        <p:txBody>
          <a:bodyPr>
            <a:normAutofit/>
          </a:bodyPr>
          <a:lstStyle/>
          <a:p>
            <a:r>
              <a:rPr lang="en-GB" dirty="0" smtClean="0"/>
              <a:t>For a variable or parameter declared in a function, its scope extends from its declaration to the end of the function. </a:t>
            </a:r>
          </a:p>
          <a:p>
            <a:r>
              <a:rPr lang="en-GB" dirty="0" smtClean="0"/>
              <a:t>This is called </a:t>
            </a:r>
            <a:r>
              <a:rPr lang="en-GB" b="1" dirty="0" smtClean="0"/>
              <a:t>local scope</a:t>
            </a:r>
            <a:r>
              <a:rPr lang="en-GB" dirty="0" smtClean="0"/>
              <a:t>.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The area outside functions is called the global area. </a:t>
            </a:r>
          </a:p>
          <a:p>
            <a:r>
              <a:rPr lang="en-GB" dirty="0" smtClean="0"/>
              <a:t>A function prototype is placed in this area. Its scope extends from the prototype statement to the end of the program.  </a:t>
            </a:r>
          </a:p>
          <a:p>
            <a:r>
              <a:rPr lang="en-GB" dirty="0" smtClean="0"/>
              <a:t>This is called </a:t>
            </a:r>
            <a:r>
              <a:rPr lang="en-GB" b="1" dirty="0" smtClean="0"/>
              <a:t>global scope.</a:t>
            </a:r>
          </a:p>
          <a:p>
            <a:pPr>
              <a:buNone/>
            </a:pPr>
            <a:endParaRPr lang="en-GB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Scope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4937760"/>
          </a:xfrm>
        </p:spPr>
        <p:txBody>
          <a:bodyPr>
            <a:normAutofit/>
          </a:bodyPr>
          <a:lstStyle/>
          <a:p>
            <a:r>
              <a:rPr lang="en-US" dirty="0" smtClean="0"/>
              <a:t>The concept of scope allows functions to have same names for variables or parameters.</a:t>
            </a:r>
          </a:p>
          <a:p>
            <a:pPr>
              <a:buNone/>
            </a:pPr>
            <a:endParaRPr lang="en-GB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Scope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2" cstate="print"/>
          <a:srcRect t="94783"/>
          <a:stretch>
            <a:fillRect/>
          </a:stretch>
        </p:blipFill>
        <p:spPr bwMode="auto">
          <a:xfrm rot="10800000">
            <a:off x="228600" y="1058780"/>
            <a:ext cx="8991600" cy="236621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Scope Example </a:t>
            </a:r>
            <a:endParaRPr lang="en-GB" dirty="0"/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 cstate="print"/>
          <a:srcRect t="11303" b="60875"/>
          <a:stretch>
            <a:fillRect/>
          </a:stretch>
        </p:blipFill>
        <p:spPr bwMode="auto">
          <a:xfrm>
            <a:off x="152400" y="1219200"/>
            <a:ext cx="8991600" cy="2438400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 cstate="print"/>
          <a:srcRect t="65222"/>
          <a:stretch>
            <a:fillRect/>
          </a:stretch>
        </p:blipFill>
        <p:spPr bwMode="auto">
          <a:xfrm>
            <a:off x="152400" y="3657600"/>
            <a:ext cx="8991600" cy="3048000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1524000" y="3429000"/>
            <a:ext cx="6934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2" cstate="print"/>
          <a:srcRect t="94783"/>
          <a:stretch>
            <a:fillRect/>
          </a:stretch>
        </p:blipFill>
        <p:spPr bwMode="auto">
          <a:xfrm rot="10800000">
            <a:off x="215155" y="1058780"/>
            <a:ext cx="8991600" cy="236621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Scope Example </a:t>
            </a:r>
            <a:endParaRPr lang="en-GB" dirty="0"/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 cstate="print"/>
          <a:srcRect t="11303" b="60875"/>
          <a:stretch>
            <a:fillRect/>
          </a:stretch>
        </p:blipFill>
        <p:spPr bwMode="auto">
          <a:xfrm>
            <a:off x="152400" y="1219200"/>
            <a:ext cx="8991600" cy="2438400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 cstate="print"/>
          <a:srcRect t="65222"/>
          <a:stretch>
            <a:fillRect/>
          </a:stretch>
        </p:blipFill>
        <p:spPr bwMode="auto">
          <a:xfrm>
            <a:off x="152400" y="3657600"/>
            <a:ext cx="8991600" cy="3048000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1524000" y="3429000"/>
            <a:ext cx="6934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124200" y="2133600"/>
            <a:ext cx="5257800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Scope of a, b, y is from its declaration until the end of function main.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29000" y="4800600"/>
            <a:ext cx="4800600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Scope of </a:t>
            </a:r>
            <a:r>
              <a:rPr lang="en-US" sz="2400" b="1" dirty="0" err="1" smtClean="0">
                <a:solidFill>
                  <a:schemeClr val="tx1"/>
                </a:solidFill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</a:rPr>
              <a:t>, j,  a, and y is from its declaration until the end of function fun.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 Documentation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documentation for a function should include the following:</a:t>
            </a:r>
          </a:p>
          <a:p>
            <a:pPr marL="585788" indent="-273050">
              <a:buFont typeface="Wingdings" pitchFamily="2" charset="2"/>
              <a:buChar char="§"/>
            </a:pPr>
            <a:r>
              <a:rPr lang="en-GB" dirty="0" smtClean="0"/>
              <a:t> What the function does</a:t>
            </a:r>
          </a:p>
          <a:p>
            <a:pPr marL="585788" indent="-273050">
              <a:buFont typeface="Wingdings" pitchFamily="2" charset="2"/>
              <a:buChar char="§"/>
            </a:pPr>
            <a:r>
              <a:rPr lang="en-GB" dirty="0" smtClean="0"/>
              <a:t>The condition that must be true </a:t>
            </a:r>
            <a:r>
              <a:rPr lang="en-GB" i="1" dirty="0" smtClean="0"/>
              <a:t>before</a:t>
            </a:r>
            <a:r>
              <a:rPr lang="en-GB" dirty="0" smtClean="0"/>
              <a:t> the function is called – this is called the </a:t>
            </a:r>
            <a:r>
              <a:rPr lang="en-GB" b="1" dirty="0" smtClean="0"/>
              <a:t>precondition</a:t>
            </a:r>
          </a:p>
          <a:p>
            <a:pPr marL="585788" indent="-273050">
              <a:buFont typeface="Wingdings" pitchFamily="2" charset="2"/>
              <a:buChar char="§"/>
            </a:pPr>
            <a:r>
              <a:rPr lang="en-GB" dirty="0" smtClean="0"/>
              <a:t>The condition that must be true </a:t>
            </a:r>
            <a:r>
              <a:rPr lang="en-GB" i="1" dirty="0" smtClean="0"/>
              <a:t>after</a:t>
            </a:r>
            <a:r>
              <a:rPr lang="en-GB" dirty="0" smtClean="0"/>
              <a:t> the function completes execution  - this is called the </a:t>
            </a:r>
            <a:r>
              <a:rPr lang="en-GB" b="1" dirty="0" err="1" smtClean="0"/>
              <a:t>postcondition</a:t>
            </a:r>
            <a:r>
              <a:rPr lang="en-GB" b="1" dirty="0" smtClean="0"/>
              <a:t> </a:t>
            </a:r>
          </a:p>
          <a:p>
            <a:pPr marL="585788" indent="-273050">
              <a:buNone/>
            </a:pPr>
            <a:endParaRPr lang="en-GB" b="1" dirty="0" smtClean="0"/>
          </a:p>
          <a:p>
            <a:pPr marL="585788" indent="-273050">
              <a:buNone/>
            </a:pPr>
            <a:r>
              <a:rPr lang="en-GB" dirty="0" smtClean="0"/>
              <a:t>   The </a:t>
            </a:r>
            <a:r>
              <a:rPr lang="en-GB" dirty="0" err="1" smtClean="0"/>
              <a:t>postcondition</a:t>
            </a:r>
            <a:r>
              <a:rPr lang="en-GB" dirty="0" smtClean="0"/>
              <a:t> is normally already stated in what the function does and is usually not necessary.</a:t>
            </a:r>
          </a:p>
          <a:p>
            <a:pPr marL="585788" indent="-273050">
              <a:buNone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 Documentation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Example:</a:t>
            </a:r>
          </a:p>
          <a:p>
            <a:endParaRPr lang="en-GB" dirty="0" smtClean="0"/>
          </a:p>
          <a:p>
            <a:pPr>
              <a:buNone/>
            </a:pPr>
            <a:r>
              <a:rPr lang="en-GB" dirty="0" smtClean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828800"/>
            <a:ext cx="7924800" cy="42672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/*</a:t>
            </a:r>
          </a:p>
          <a:p>
            <a:pPr>
              <a:buNone/>
            </a:pP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* Computes the area of a circle with radius r.</a:t>
            </a:r>
          </a:p>
          <a:p>
            <a:pPr>
              <a:buNone/>
            </a:pP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* Pre: 	r is defined and is &gt; 0.</a:t>
            </a:r>
          </a:p>
          <a:p>
            <a:pPr>
              <a:buNone/>
            </a:pP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* 		PI is a defined constant representing an </a:t>
            </a:r>
          </a:p>
          <a:p>
            <a:pPr>
              <a:buNone/>
            </a:pP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*		approximation of pi.</a:t>
            </a:r>
          </a:p>
          <a:p>
            <a:pPr>
              <a:buNone/>
            </a:pP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*		Library </a:t>
            </a:r>
            <a:r>
              <a:rPr lang="en-GB" sz="20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cmath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is included.</a:t>
            </a:r>
          </a:p>
          <a:p>
            <a:pPr>
              <a:buNone/>
            </a:pP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*/</a:t>
            </a:r>
          </a:p>
          <a:p>
            <a:pPr>
              <a:buNone/>
            </a:pP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double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find_area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(double r)</a:t>
            </a:r>
          </a:p>
          <a:p>
            <a:pPr>
              <a:buNone/>
            </a:pP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return (PI *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pow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(r, 2));</a:t>
            </a:r>
          </a:p>
          <a:p>
            <a:pPr>
              <a:buNone/>
            </a:pP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4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4937760"/>
          </a:xfrm>
        </p:spPr>
        <p:txBody>
          <a:bodyPr>
            <a:normAutofit/>
          </a:bodyPr>
          <a:lstStyle/>
          <a:p>
            <a:r>
              <a:rPr lang="en-GB" dirty="0" smtClean="0"/>
              <a:t>Example: function that computes and returns area of circle: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 with Parameters and Result 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04800" y="2209800"/>
            <a:ext cx="8610600" cy="31242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/*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* Computes area of a circle with radius r.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*/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Consolas" pitchFamily="49" charset="0"/>
              </a:rPr>
              <a:t>double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Consolas" pitchFamily="49" charset="0"/>
              </a:rPr>
              <a:t>compute</a:t>
            </a:r>
            <a:r>
              <a:rPr lang="en-US" sz="2800" dirty="0" err="1" smtClean="0">
                <a:solidFill>
                  <a:schemeClr val="tx1"/>
                </a:solidFill>
                <a:latin typeface="Consolas" pitchFamily="49" charset="0"/>
              </a:rPr>
              <a:t>_area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US" sz="2800" b="1" dirty="0" smtClean="0">
                <a:solidFill>
                  <a:schemeClr val="tx1"/>
                </a:solidFill>
                <a:latin typeface="Consolas" pitchFamily="49" charset="0"/>
              </a:rPr>
              <a:t>double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Consolas" pitchFamily="49" charset="0"/>
              </a:rPr>
              <a:t>r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800" b="1" dirty="0" smtClean="0">
                <a:solidFill>
                  <a:schemeClr val="tx1"/>
                </a:solidFill>
                <a:latin typeface="Consolas" pitchFamily="49" charset="0"/>
              </a:rPr>
              <a:t>return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(PI * </a:t>
            </a:r>
            <a:r>
              <a:rPr lang="en-US" sz="2800" dirty="0" err="1" smtClean="0">
                <a:solidFill>
                  <a:schemeClr val="tx1"/>
                </a:solidFill>
                <a:latin typeface="Consolas" pitchFamily="49" charset="0"/>
              </a:rPr>
              <a:t>pow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(r,2));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5" name="Line Callout 1 4"/>
          <p:cNvSpPr/>
          <p:nvPr/>
        </p:nvSpPr>
        <p:spPr>
          <a:xfrm>
            <a:off x="228600" y="5715000"/>
            <a:ext cx="7848600" cy="838200"/>
          </a:xfrm>
          <a:prstGeom prst="borderCallout1">
            <a:avLst>
              <a:gd name="adj1" fmla="val -14152"/>
              <a:gd name="adj2" fmla="val 7889"/>
              <a:gd name="adj3" fmla="val -205441"/>
              <a:gd name="adj4" fmla="val 9604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</a:rPr>
              <a:t>The function returns a value of type double as the result. This is the area of the circle with the given radius.</a:t>
            </a:r>
            <a:endParaRPr lang="en-US" sz="2400" b="1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   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Problem: </a:t>
            </a:r>
          </a:p>
          <a:p>
            <a:pPr marL="338138" indent="9525">
              <a:buNone/>
            </a:pPr>
            <a:r>
              <a:rPr lang="en-US" dirty="0" smtClean="0"/>
              <a:t>A hardware company manufactures washers. To estimate shipping costs, the company needs a program that computes the weight of a specified quantity of washers.</a:t>
            </a:r>
          </a:p>
          <a:p>
            <a:pPr marL="969963" indent="-273050"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3200400" y="3276600"/>
            <a:ext cx="2209800" cy="27432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3657600" y="3886200"/>
            <a:ext cx="1295400" cy="1600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/>
          </a:bodyPr>
          <a:lstStyle/>
          <a:p>
            <a:r>
              <a:rPr lang="en-US" i="1" dirty="0" smtClean="0"/>
              <a:t>Understand the problem</a:t>
            </a:r>
            <a:r>
              <a:rPr lang="en-US" dirty="0" smtClean="0"/>
              <a:t>:</a:t>
            </a:r>
          </a:p>
          <a:p>
            <a:pPr marL="557213" indent="-273050" defTabSz="631825"/>
            <a:r>
              <a:rPr lang="en-US" dirty="0" smtClean="0"/>
              <a:t>A washer looks like a donut.</a:t>
            </a:r>
          </a:p>
          <a:p>
            <a:pPr marL="557213" indent="-273050" defTabSz="631825"/>
            <a:endParaRPr lang="en-MY" dirty="0" smtClean="0"/>
          </a:p>
          <a:p>
            <a:pPr marL="557213" indent="-273050" defTabSz="631825"/>
            <a:r>
              <a:rPr lang="en-US" dirty="0" smtClean="0"/>
              <a:t>To compute its weight, you need the:</a:t>
            </a:r>
          </a:p>
          <a:p>
            <a:pPr marL="831533" lvl="1" indent="-273050" defTabSz="631825"/>
            <a:r>
              <a:rPr lang="en-US" dirty="0" smtClean="0"/>
              <a:t>rim area</a:t>
            </a:r>
          </a:p>
          <a:p>
            <a:pPr marL="831533" lvl="1" indent="-273050" defTabSz="631825"/>
            <a:r>
              <a:rPr lang="en-US" dirty="0" smtClean="0"/>
              <a:t>thickness</a:t>
            </a:r>
          </a:p>
          <a:p>
            <a:pPr marL="831533" lvl="1" indent="-273050" defTabSz="631825"/>
            <a:r>
              <a:rPr lang="en-US" dirty="0" smtClean="0"/>
              <a:t>density of the material used</a:t>
            </a:r>
          </a:p>
          <a:p>
            <a:pPr marL="557213" indent="-273050" defTabSz="631825"/>
            <a:endParaRPr lang="en-US" dirty="0" smtClean="0"/>
          </a:p>
          <a:p>
            <a:pPr marL="557213" indent="-273050" defTabSz="631825"/>
            <a:r>
              <a:rPr lang="en-US" dirty="0" smtClean="0"/>
              <a:t>The rim area is computed from its inner and outer (d2) diameters</a:t>
            </a:r>
          </a:p>
          <a:p>
            <a:pPr marL="831533" lvl="1" indent="-273050" defTabSz="631825"/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6172200" y="1447800"/>
            <a:ext cx="2209800" cy="27432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6629400" y="2057400"/>
            <a:ext cx="1295400" cy="1600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/>
          <p:cNvCxnSpPr>
            <a:stCxn id="4" idx="2"/>
            <a:endCxn id="4" idx="6"/>
          </p:cNvCxnSpPr>
          <p:nvPr/>
        </p:nvCxnSpPr>
        <p:spPr>
          <a:xfrm rot="10800000" flipH="1">
            <a:off x="6172200" y="2819400"/>
            <a:ext cx="2209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0"/>
            <a:endCxn id="5" idx="4"/>
          </p:cNvCxnSpPr>
          <p:nvPr/>
        </p:nvCxnSpPr>
        <p:spPr>
          <a:xfrm rot="16200000" flipH="1">
            <a:off x="6477000" y="2857500"/>
            <a:ext cx="16002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781800" y="2133600"/>
            <a:ext cx="5334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d1</a:t>
            </a:r>
            <a:endParaRPr lang="en-GB" sz="2400" dirty="0">
              <a:latin typeface="Consolas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72200" y="2209800"/>
            <a:ext cx="5334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d2</a:t>
            </a:r>
            <a:endParaRPr lang="en-GB" sz="2400" dirty="0">
              <a:latin typeface="Consolas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5344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Data requirements:</a:t>
            </a:r>
          </a:p>
          <a:p>
            <a:pPr>
              <a:buNone/>
            </a:pPr>
            <a:r>
              <a:rPr lang="en-US" dirty="0" smtClean="0"/>
              <a:t>	Problem constant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PI is 3.14159</a:t>
            </a:r>
          </a:p>
          <a:p>
            <a:pPr>
              <a:buNone/>
            </a:pPr>
            <a:r>
              <a:rPr lang="en-US" dirty="0" smtClean="0"/>
              <a:t>	Problem inputs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 double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hole_diameter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	// diameter of hole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 double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edge_diameter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	// diameter of edge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 double thickness;	// thickness of washer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 double density;	// density of material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 double quantity;	// number of washers made</a:t>
            </a:r>
          </a:p>
          <a:p>
            <a:pPr>
              <a:buNone/>
            </a:pPr>
            <a:r>
              <a:rPr lang="en-US" dirty="0" smtClean="0"/>
              <a:t>	Problem outputs</a:t>
            </a:r>
          </a:p>
          <a:p>
            <a:pPr>
              <a:buNone/>
              <a:tabLst>
                <a:tab pos="2419350" algn="l"/>
              </a:tabLst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 double weight; 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	//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weight of washers made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Program variables</a:t>
            </a:r>
          </a:p>
          <a:p>
            <a:pPr>
              <a:buNone/>
            </a:pPr>
            <a:r>
              <a:rPr lang="en-US" dirty="0" smtClean="0"/>
              <a:t>		double </a:t>
            </a:r>
            <a:r>
              <a:rPr lang="en-US" dirty="0" err="1" smtClean="0"/>
              <a:t>rim_area</a:t>
            </a:r>
            <a:r>
              <a:rPr lang="en-US" dirty="0" smtClean="0"/>
              <a:t>;		// area of rim</a:t>
            </a:r>
          </a:p>
          <a:p>
            <a:pPr>
              <a:buNone/>
            </a:pPr>
            <a:r>
              <a:rPr lang="en-US" dirty="0" smtClean="0"/>
              <a:t>		double </a:t>
            </a:r>
            <a:r>
              <a:rPr lang="en-US" dirty="0" err="1" smtClean="0"/>
              <a:t>unit_weight</a:t>
            </a:r>
            <a:r>
              <a:rPr lang="en-US" dirty="0" smtClean="0"/>
              <a:t>;		// weight of </a:t>
            </a:r>
            <a:r>
              <a:rPr lang="en-US" dirty="0" smtClean="0"/>
              <a:t>one </a:t>
            </a:r>
            <a:r>
              <a:rPr lang="en-US" dirty="0" smtClean="0"/>
              <a:t>washer </a:t>
            </a:r>
          </a:p>
          <a:p>
            <a:pPr>
              <a:buNone/>
            </a:pPr>
            <a:r>
              <a:rPr lang="en-US" dirty="0" smtClean="0"/>
              <a:t>	Relevant Formulas</a:t>
            </a:r>
          </a:p>
          <a:p>
            <a:pPr>
              <a:buNone/>
            </a:pPr>
            <a:r>
              <a:rPr lang="en-US" i="1" dirty="0" smtClean="0"/>
              <a:t>		area of a circle = </a:t>
            </a:r>
            <a:r>
              <a:rPr lang="el-GR" i="1" dirty="0" smtClean="0"/>
              <a:t>π</a:t>
            </a:r>
            <a:r>
              <a:rPr lang="en-US" i="1" dirty="0" smtClean="0"/>
              <a:t> x radius</a:t>
            </a:r>
            <a:r>
              <a:rPr lang="en-US" i="1" baseline="30000" dirty="0" smtClean="0"/>
              <a:t>2</a:t>
            </a:r>
          </a:p>
          <a:p>
            <a:pPr>
              <a:buNone/>
            </a:pPr>
            <a:r>
              <a:rPr lang="en-US" i="1" dirty="0" smtClean="0"/>
              <a:t>		radius of a circle = diameter / 2</a:t>
            </a:r>
          </a:p>
          <a:p>
            <a:pPr>
              <a:buNone/>
            </a:pPr>
            <a:r>
              <a:rPr lang="en-US" i="1" dirty="0" smtClean="0"/>
              <a:t>		rim area = area of outer circle – area of hole</a:t>
            </a:r>
          </a:p>
          <a:p>
            <a:pPr>
              <a:buNone/>
            </a:pPr>
            <a:r>
              <a:rPr lang="en-US" i="1" dirty="0" smtClean="0"/>
              <a:t>		unit weight = rim area x thickness x density</a:t>
            </a:r>
          </a:p>
          <a:p>
            <a:pPr>
              <a:buNone/>
            </a:pPr>
            <a:r>
              <a:rPr lang="en-US" dirty="0" smtClean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</a:t>
            </a:r>
            <a:r>
              <a:rPr lang="en-US" smtClean="0"/>
              <a:t>Study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Design the solution:</a:t>
            </a:r>
          </a:p>
          <a:p>
            <a:pPr>
              <a:buNone/>
            </a:pPr>
            <a:r>
              <a:rPr lang="en-US" dirty="0" smtClean="0"/>
              <a:t>Algorithm: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US" dirty="0" smtClean="0"/>
              <a:t>Get the washer’s inner </a:t>
            </a:r>
            <a:r>
              <a:rPr lang="en-US" dirty="0" smtClean="0"/>
              <a:t>and outer diameters.</a:t>
            </a:r>
            <a:endParaRPr lang="en-US" dirty="0" smtClean="0"/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US" dirty="0" smtClean="0"/>
              <a:t>Get the </a:t>
            </a:r>
            <a:r>
              <a:rPr lang="en-US" dirty="0" smtClean="0"/>
              <a:t>washer’s </a:t>
            </a:r>
            <a:r>
              <a:rPr lang="en-US" dirty="0" smtClean="0"/>
              <a:t>thickness and material </a:t>
            </a:r>
            <a:r>
              <a:rPr lang="en-US" dirty="0" smtClean="0"/>
              <a:t>density </a:t>
            </a:r>
            <a:r>
              <a:rPr lang="en-US" dirty="0" smtClean="0"/>
              <a:t>.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US" dirty="0" smtClean="0"/>
              <a:t>Get the </a:t>
            </a:r>
            <a:r>
              <a:rPr lang="en-US" dirty="0" smtClean="0"/>
              <a:t>quantity of washers made.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US" dirty="0" smtClean="0"/>
              <a:t>Compute the rim area.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US" dirty="0" smtClean="0"/>
              <a:t>Compute the weight of one washer.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US" dirty="0" smtClean="0"/>
              <a:t>Compute the weight of the batch of washers.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US" dirty="0" smtClean="0"/>
              <a:t>Display the weight of the batch of washers.</a:t>
            </a:r>
          </a:p>
          <a:p>
            <a:pPr marL="514350" indent="-514350">
              <a:buClrTx/>
              <a:buSzPct val="10000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Refined algorithm: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US" dirty="0"/>
              <a:t>Get the washer’s inner and outer diameters.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US" dirty="0"/>
              <a:t>Get the washer’s thickness and material density .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US" dirty="0"/>
              <a:t>Get the quantity of washers made</a:t>
            </a:r>
            <a:r>
              <a:rPr lang="en-US" dirty="0" smtClean="0"/>
              <a:t>.</a:t>
            </a:r>
            <a:endParaRPr lang="en-US" dirty="0" smtClean="0"/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US" dirty="0" smtClean="0"/>
              <a:t>Compute the rim area.</a:t>
            </a:r>
          </a:p>
          <a:p>
            <a:pPr marL="514350" indent="-514350">
              <a:buClrTx/>
              <a:buSzPct val="100000"/>
              <a:buNone/>
            </a:pPr>
            <a:r>
              <a:rPr lang="en-US" dirty="0" smtClean="0"/>
              <a:t>	</a:t>
            </a:r>
            <a:r>
              <a:rPr lang="en-US" b="1" dirty="0" smtClean="0"/>
              <a:t>3.1 Compute outer circle radius and hole radius.</a:t>
            </a:r>
          </a:p>
          <a:p>
            <a:pPr marL="514350" indent="-514350">
              <a:buClrTx/>
              <a:buSzPct val="100000"/>
              <a:buNone/>
            </a:pPr>
            <a:r>
              <a:rPr lang="en-US" b="1" dirty="0" smtClean="0"/>
              <a:t>	3.2 rim area is outer circle area – hole area.</a:t>
            </a:r>
          </a:p>
          <a:p>
            <a:pPr marL="514350" indent="-514350">
              <a:buClrTx/>
              <a:buSzPct val="100000"/>
              <a:buFont typeface="+mj-lt"/>
              <a:buAutoNum type="arabicPeriod" startAt="4"/>
            </a:pPr>
            <a:r>
              <a:rPr lang="en-US" dirty="0" smtClean="0"/>
              <a:t>Compute the weight of one washer.</a:t>
            </a:r>
          </a:p>
          <a:p>
            <a:pPr marL="514350" indent="-514350">
              <a:buClrTx/>
              <a:buSzPct val="100000"/>
              <a:buFont typeface="+mj-lt"/>
              <a:buAutoNum type="arabicPeriod" startAt="4"/>
            </a:pPr>
            <a:r>
              <a:rPr lang="en-US" dirty="0" smtClean="0"/>
              <a:t>Compute the weight of the batch of washers.</a:t>
            </a:r>
          </a:p>
          <a:p>
            <a:pPr marL="514350" indent="-514350">
              <a:buClrTx/>
              <a:buSzPct val="100000"/>
              <a:buFont typeface="+mj-lt"/>
              <a:buAutoNum type="arabicPeriod" startAt="4"/>
            </a:pPr>
            <a:r>
              <a:rPr lang="en-US" dirty="0" smtClean="0"/>
              <a:t>Display the weight of the batch of washers.</a:t>
            </a:r>
          </a:p>
          <a:p>
            <a:pPr marL="514350" indent="-514350">
              <a:buClrTx/>
              <a:buSzPct val="10000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1 - Complete Program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" y="1143000"/>
            <a:ext cx="8991600" cy="51054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Computes the weight of a batch of washers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cmath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 // for pow()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iomanip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// for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setprecision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PI 3.14159</a:t>
            </a:r>
          </a:p>
          <a:p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 namespace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prototypes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compute_rim_area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(double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h_d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double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e_d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compute_area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(double r);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compute_unit_weight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(double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r_a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double t, double d);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compute_total_weight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(double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u_w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double q);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 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print_weight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(double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t_w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buNone/>
            </a:pPr>
            <a:endParaRPr lang="en-US" sz="20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1 - Complete Program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" y="1143000"/>
            <a:ext cx="8915400" cy="51816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main function</a:t>
            </a:r>
          </a:p>
          <a:p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main(void)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input data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double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hole_diameter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// diameter of hole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double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edge_diameter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// diameter of edge</a:t>
            </a:r>
          </a:p>
          <a:p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double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thickness;   // thickness of washer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double density;     // density of material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double quantity;    // number of washers made</a:t>
            </a:r>
          </a:p>
          <a:p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output results 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double weight;      // weight of washers made </a:t>
            </a:r>
          </a:p>
          <a:p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program variables 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double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rim_area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// area of rim 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double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unit_weight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// weight of 1 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washer</a:t>
            </a:r>
            <a:endParaRPr lang="en-US" sz="2000" dirty="0" smtClean="0">
              <a:solidFill>
                <a:schemeClr val="tx1"/>
              </a:solidFill>
              <a:latin typeface="Consolas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anose="020B0609020204030204" pitchFamily="49" charset="0"/>
              </a:rPr>
              <a:t>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1 - Complete Program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" y="1143000"/>
            <a:ext cx="8915400" cy="51816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 inner and outer diameters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"Inner diameter in cm: ";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hole_diameter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"Outer diameter in cm: ";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edge_diameter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 thickness and density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"Thickness in cm: ";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&gt;&gt; thickness;</a:t>
            </a:r>
          </a:p>
          <a:p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"Density in grams per cubic cm: ";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&gt;&gt; density;</a:t>
            </a:r>
          </a:p>
          <a:p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Get quantity made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 "Quantity in batch: ";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&gt;&gt; quantity;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1 - Complete Program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" y="1143000"/>
            <a:ext cx="8915400" cy="54102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 rim area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rim_area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compute_rim_area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edge_diameter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hole_diameter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Compute weight of one washer 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unit_weight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compute_unit_weight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rim_area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thickness, </a:t>
            </a:r>
            <a:endParaRPr lang="en-US" sz="20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    density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Compute weight of batch of washers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weight =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compute_total_weight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unit_weight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quantity);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Display weight of batch of washers 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print_weight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(weight);</a:t>
            </a:r>
          </a:p>
          <a:p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// end of main function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4937760"/>
          </a:xfrm>
        </p:spPr>
        <p:txBody>
          <a:bodyPr>
            <a:normAutofit/>
          </a:bodyPr>
          <a:lstStyle/>
          <a:p>
            <a:r>
              <a:rPr lang="en-GB" dirty="0" smtClean="0"/>
              <a:t>Example: function that computes and returns area of circle: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 with Parameters and Result 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04800" y="2209800"/>
            <a:ext cx="8610600" cy="31242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/*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* Computes area of a circle with radius r.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*/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Consolas" pitchFamily="49" charset="0"/>
              </a:rPr>
              <a:t>double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Consolas" pitchFamily="49" charset="0"/>
              </a:rPr>
              <a:t>compute</a:t>
            </a:r>
            <a:r>
              <a:rPr lang="en-US" sz="2800" dirty="0" err="1" smtClean="0">
                <a:solidFill>
                  <a:schemeClr val="tx1"/>
                </a:solidFill>
                <a:latin typeface="Consolas" pitchFamily="49" charset="0"/>
              </a:rPr>
              <a:t>_area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US" sz="2800" b="1" dirty="0" smtClean="0">
                <a:solidFill>
                  <a:schemeClr val="tx1"/>
                </a:solidFill>
                <a:latin typeface="Consolas" pitchFamily="49" charset="0"/>
              </a:rPr>
              <a:t>double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Consolas" pitchFamily="49" charset="0"/>
              </a:rPr>
              <a:t>r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800" b="1" dirty="0" smtClean="0">
                <a:solidFill>
                  <a:schemeClr val="tx1"/>
                </a:solidFill>
                <a:latin typeface="Consolas" pitchFamily="49" charset="0"/>
              </a:rPr>
              <a:t>return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(PI * </a:t>
            </a:r>
            <a:r>
              <a:rPr lang="en-US" sz="2800" dirty="0" err="1" smtClean="0">
                <a:solidFill>
                  <a:schemeClr val="tx1"/>
                </a:solidFill>
                <a:latin typeface="Consolas" pitchFamily="49" charset="0"/>
              </a:rPr>
              <a:t>pow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(r,2));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5" name="Line Callout 1 4"/>
          <p:cNvSpPr/>
          <p:nvPr/>
        </p:nvSpPr>
        <p:spPr>
          <a:xfrm>
            <a:off x="990600" y="5638800"/>
            <a:ext cx="7239000" cy="838200"/>
          </a:xfrm>
          <a:prstGeom prst="borderCallout1">
            <a:avLst>
              <a:gd name="adj1" fmla="val -2776"/>
              <a:gd name="adj2" fmla="val 35224"/>
              <a:gd name="adj3" fmla="val -93336"/>
              <a:gd name="adj4" fmla="val 34836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The expression in the return statement is evaluated and the value is returned as the function result.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1 - Complete Program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" y="1143000"/>
            <a:ext cx="8915400" cy="52578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definitions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Finds area of a rim with 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inner diameter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h_d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and outer diameter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e_d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compute_rim_area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(double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h_d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double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e_d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 variables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double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hole_radius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// radius of hole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double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edge_radius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// radius of edge</a:t>
            </a:r>
          </a:p>
          <a:p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hole_radius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h_d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 2.0;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edge_radius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e_d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 2.0;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compute_area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edge_radius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-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compute_area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hole_radius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1 - Complete Program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" y="1143000"/>
            <a:ext cx="8915400" cy="52578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Finds area of a circle with radius r.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compute_area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(double r)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(PI * pow(r, 2));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Finds weight of one washer with rim area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r_a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thickness t and density d.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compute_unit_weight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(double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r_a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double t, double d)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r_a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t * d;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0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1 - Complete Program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" y="1143000"/>
            <a:ext cx="8915400" cy="52578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Finds weight of batch of washers with 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weight of one washer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u_w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and quantity q.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compute_total_weight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(double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u_w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double q)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u_w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q;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Displays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weight of batch of washers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print_weight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(double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t_w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 "\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nThe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expected weight of the batch is "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&lt;&lt; fixed &lt;&lt;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setprecision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 &lt;&lt;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t_w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" grams.\n";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2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 with Parameters and Result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When the function is called, we specify the actual parameter.</a:t>
            </a:r>
          </a:p>
          <a:p>
            <a:r>
              <a:rPr lang="en-GB" dirty="0" smtClean="0"/>
              <a:t>We also specify the variable where we want to store the result.</a:t>
            </a:r>
          </a:p>
          <a:p>
            <a:r>
              <a:rPr lang="en-GB" dirty="0" smtClean="0"/>
              <a:t>Example: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219200" y="3429000"/>
            <a:ext cx="746760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radius = 10.0;</a:t>
            </a:r>
          </a:p>
          <a:p>
            <a:endParaRPr lang="en-US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/* Call to function </a:t>
            </a:r>
            <a:r>
              <a:rPr lang="en-US" sz="2800" dirty="0" err="1" smtClean="0">
                <a:solidFill>
                  <a:schemeClr val="tx1"/>
                </a:solidFill>
                <a:latin typeface="Consolas" pitchFamily="49" charset="0"/>
              </a:rPr>
              <a:t>compute</a:t>
            </a:r>
            <a:r>
              <a:rPr lang="en-US" sz="2800" dirty="0" err="1" smtClean="0">
                <a:solidFill>
                  <a:schemeClr val="tx1"/>
                </a:solidFill>
                <a:latin typeface="Consolas" pitchFamily="49" charset="0"/>
              </a:rPr>
              <a:t>_area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*/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area = </a:t>
            </a:r>
            <a:r>
              <a:rPr lang="en-US" sz="2800" dirty="0" err="1" smtClean="0">
                <a:solidFill>
                  <a:schemeClr val="tx1"/>
                </a:solidFill>
                <a:latin typeface="Consolas" pitchFamily="49" charset="0"/>
              </a:rPr>
              <a:t>compute</a:t>
            </a:r>
            <a:r>
              <a:rPr lang="en-US" sz="2800" dirty="0" err="1" smtClean="0">
                <a:solidFill>
                  <a:schemeClr val="tx1"/>
                </a:solidFill>
                <a:latin typeface="Consolas" pitchFamily="49" charset="0"/>
              </a:rPr>
              <a:t>_area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(radius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</p:txBody>
      </p:sp>
      <p:sp>
        <p:nvSpPr>
          <p:cNvPr id="5" name="Line Callout 1 4"/>
          <p:cNvSpPr/>
          <p:nvPr/>
        </p:nvSpPr>
        <p:spPr>
          <a:xfrm>
            <a:off x="5334000" y="5562600"/>
            <a:ext cx="1905000" cy="914400"/>
          </a:xfrm>
          <a:prstGeom prst="borderCallout1">
            <a:avLst>
              <a:gd name="adj1" fmla="val -1221"/>
              <a:gd name="adj2" fmla="val 28432"/>
              <a:gd name="adj3" fmla="val -49331"/>
              <a:gd name="adj4" fmla="val 13594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The actual parameter.</a:t>
            </a:r>
            <a:endParaRPr lang="en-US" sz="2400" b="1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   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762000" y="5486400"/>
            <a:ext cx="3048000" cy="914400"/>
          </a:xfrm>
          <a:prstGeom prst="borderCallout1">
            <a:avLst>
              <a:gd name="adj1" fmla="val -1598"/>
              <a:gd name="adj2" fmla="val 26459"/>
              <a:gd name="adj3" fmla="val -40745"/>
              <a:gd name="adj4" fmla="val 35106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The variable where the result is stored.</a:t>
            </a:r>
            <a:endParaRPr lang="en-US" sz="2400" b="1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   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 with Parameters and Result </a:t>
            </a:r>
            <a:endParaRPr lang="en-GB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410200" y="1905000"/>
            <a:ext cx="2743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7390606" y="2666206"/>
            <a:ext cx="1524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114800" y="2286000"/>
            <a:ext cx="39624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r gets value of radius</a:t>
            </a:r>
          </a:p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that is 10.0</a:t>
            </a:r>
            <a:endParaRPr lang="en-GB" sz="2400" b="1" dirty="0">
              <a:latin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1295400"/>
            <a:ext cx="51054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radius = 10.0;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area =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compute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_area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(radius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05200" y="3429000"/>
            <a:ext cx="5257800" cy="17526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 double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compute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_area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double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r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{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	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return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(PI *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pow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(r,2));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}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 with Parameters and Result 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3962400" y="5334000"/>
            <a:ext cx="43434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The expression is evaluated to give the value 314.159. </a:t>
            </a:r>
            <a:endParaRPr lang="en-GB" sz="2400" b="1" dirty="0">
              <a:latin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81400" y="3429000"/>
            <a:ext cx="5181600" cy="17526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 double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compute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_area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double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r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{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	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</a:rPr>
              <a:t>return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(PI *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pow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(r,2));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}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</a:rPr>
              <a:t>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4800" y="1295400"/>
            <a:ext cx="50292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radius = 10.0;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area =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compute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_area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(radius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2242</TotalTime>
  <Words>2799</Words>
  <Application>Microsoft Office PowerPoint</Application>
  <PresentationFormat>On-screen Show (4:3)</PresentationFormat>
  <Paragraphs>751</Paragraphs>
  <Slides>62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Origin</vt:lpstr>
      <vt:lpstr>Topic 7</vt:lpstr>
      <vt:lpstr>Functions with Parameters</vt:lpstr>
      <vt:lpstr>Functions with Parameters and Result </vt:lpstr>
      <vt:lpstr>Functions with Parameters and Result </vt:lpstr>
      <vt:lpstr>Functions with Parameters and Result </vt:lpstr>
      <vt:lpstr>Functions with Parameters and Result </vt:lpstr>
      <vt:lpstr>Functions with Parameters and Result </vt:lpstr>
      <vt:lpstr>Functions with Parameters and Result </vt:lpstr>
      <vt:lpstr>Functions with Parameters and Result </vt:lpstr>
      <vt:lpstr>Functions with Parameters and Result </vt:lpstr>
      <vt:lpstr>Functions with Parameters and Result </vt:lpstr>
      <vt:lpstr>Functions with Parameters and Result </vt:lpstr>
      <vt:lpstr>Functions with Parameters and Result </vt:lpstr>
      <vt:lpstr>Functions with Parameters and Result </vt:lpstr>
      <vt:lpstr>Functions with Parameters and Result </vt:lpstr>
      <vt:lpstr>Functions with Parameters and Result </vt:lpstr>
      <vt:lpstr>Local Variables</vt:lpstr>
      <vt:lpstr>Local Variables</vt:lpstr>
      <vt:lpstr>Functions with Result but no Parameters </vt:lpstr>
      <vt:lpstr>Functions with Result but no Parameters </vt:lpstr>
      <vt:lpstr>Functions with Result but no Parameters </vt:lpstr>
      <vt:lpstr>Functions with Result but no Parameters </vt:lpstr>
      <vt:lpstr>Functions with Result but no Parameters </vt:lpstr>
      <vt:lpstr>Functions with Result but no Parameters </vt:lpstr>
      <vt:lpstr>Complete Program</vt:lpstr>
      <vt:lpstr>Complete Program</vt:lpstr>
      <vt:lpstr>Complete Program</vt:lpstr>
      <vt:lpstr>Complete Program</vt:lpstr>
      <vt:lpstr>Functions with Multiple Parameters</vt:lpstr>
      <vt:lpstr>Complete Program</vt:lpstr>
      <vt:lpstr>Complete Program</vt:lpstr>
      <vt:lpstr>Complete Program</vt:lpstr>
      <vt:lpstr>Functions with Multiple Parameters</vt:lpstr>
      <vt:lpstr>Rules for parameter list correspondence</vt:lpstr>
      <vt:lpstr>General Format for Function Header</vt:lpstr>
      <vt:lpstr>The Function Data Area</vt:lpstr>
      <vt:lpstr>The Function Data Area</vt:lpstr>
      <vt:lpstr>The Function Data Area</vt:lpstr>
      <vt:lpstr>The Function Data Area</vt:lpstr>
      <vt:lpstr>The Function Data Area</vt:lpstr>
      <vt:lpstr>The Function Data Area</vt:lpstr>
      <vt:lpstr>The Function Data Area</vt:lpstr>
      <vt:lpstr>Scope </vt:lpstr>
      <vt:lpstr>Scope </vt:lpstr>
      <vt:lpstr>Scope </vt:lpstr>
      <vt:lpstr>Scope Example </vt:lpstr>
      <vt:lpstr>Scope Example </vt:lpstr>
      <vt:lpstr>Function Documentation</vt:lpstr>
      <vt:lpstr>Function Documentation</vt:lpstr>
      <vt:lpstr>Case Study 1 </vt:lpstr>
      <vt:lpstr>Case Study 1</vt:lpstr>
      <vt:lpstr>Case Study 1</vt:lpstr>
      <vt:lpstr>Case Study 1</vt:lpstr>
      <vt:lpstr>Case Study 1</vt:lpstr>
      <vt:lpstr>Case Study 1</vt:lpstr>
      <vt:lpstr>Case Study 1 - Complete Program</vt:lpstr>
      <vt:lpstr>Case Study 1 - Complete Program</vt:lpstr>
      <vt:lpstr>Case Study 1 - Complete Program</vt:lpstr>
      <vt:lpstr>Case Study 1 - Complete Program</vt:lpstr>
      <vt:lpstr>Case Study 1 - Complete Program</vt:lpstr>
      <vt:lpstr>Case Study 1 - Complete Program</vt:lpstr>
      <vt:lpstr>Case Study 1 - Complete Program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1</dc:title>
  <dc:creator/>
  <cp:lastModifiedBy>Chean Swee Ling</cp:lastModifiedBy>
  <cp:revision>234</cp:revision>
  <dcterms:created xsi:type="dcterms:W3CDTF">2006-08-16T00:00:00Z</dcterms:created>
  <dcterms:modified xsi:type="dcterms:W3CDTF">2017-05-30T07:25:55Z</dcterms:modified>
</cp:coreProperties>
</file>