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handoutMasterIdLst>
    <p:handoutMasterId r:id="rId49"/>
  </p:handoutMasterIdLst>
  <p:sldIdLst>
    <p:sldId id="256" r:id="rId2"/>
    <p:sldId id="283" r:id="rId3"/>
    <p:sldId id="412" r:id="rId4"/>
    <p:sldId id="410" r:id="rId5"/>
    <p:sldId id="337" r:id="rId6"/>
    <p:sldId id="338" r:id="rId7"/>
    <p:sldId id="342" r:id="rId8"/>
    <p:sldId id="344" r:id="rId9"/>
    <p:sldId id="345" r:id="rId10"/>
    <p:sldId id="340" r:id="rId11"/>
    <p:sldId id="350" r:id="rId12"/>
    <p:sldId id="351" r:id="rId13"/>
    <p:sldId id="349" r:id="rId14"/>
    <p:sldId id="348" r:id="rId15"/>
    <p:sldId id="395" r:id="rId16"/>
    <p:sldId id="421" r:id="rId17"/>
    <p:sldId id="422" r:id="rId18"/>
    <p:sldId id="423" r:id="rId19"/>
    <p:sldId id="424" r:id="rId20"/>
    <p:sldId id="394" r:id="rId21"/>
    <p:sldId id="401" r:id="rId22"/>
    <p:sldId id="398" r:id="rId23"/>
    <p:sldId id="400" r:id="rId24"/>
    <p:sldId id="375" r:id="rId25"/>
    <p:sldId id="354" r:id="rId26"/>
    <p:sldId id="405" r:id="rId27"/>
    <p:sldId id="402" r:id="rId28"/>
    <p:sldId id="418" r:id="rId29"/>
    <p:sldId id="404" r:id="rId30"/>
    <p:sldId id="425" r:id="rId31"/>
    <p:sldId id="426" r:id="rId32"/>
    <p:sldId id="427" r:id="rId33"/>
    <p:sldId id="428" r:id="rId34"/>
    <p:sldId id="429" r:id="rId35"/>
    <p:sldId id="430" r:id="rId36"/>
    <p:sldId id="431" r:id="rId37"/>
    <p:sldId id="432" r:id="rId38"/>
    <p:sldId id="413" r:id="rId39"/>
    <p:sldId id="362" r:id="rId40"/>
    <p:sldId id="433" r:id="rId41"/>
    <p:sldId id="442" r:id="rId42"/>
    <p:sldId id="440" r:id="rId43"/>
    <p:sldId id="441" r:id="rId44"/>
    <p:sldId id="439" r:id="rId45"/>
    <p:sldId id="443" r:id="rId46"/>
    <p:sldId id="444" r:id="rId47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00F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17F04-5E52-486D-A623-59BCB2D6EB1B}" type="datetimeFigureOut">
              <a:rPr lang="en-US" smtClean="0"/>
              <a:pPr/>
              <a:t>5/30/2017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7BF71-D7CD-4E5F-93B9-54E21B85F8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278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6C680-9653-4553-A56D-00F8C7619EFD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C4600-26DE-4006-92D2-5D39251035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58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C4600-26DE-4006-92D2-5D392510356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ECDAE87-8550-4E40-9671-797E3C12A9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976-C973-438E-B7E1-9AC6215FBC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0C50-D1CA-4F6C-96D7-CBE2CCD1E5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7F63D62-68DA-4ADD-8039-AFD79B829A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6FC-A856-4510-9ABB-0FAFC92294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472C-4FE4-4F8C-96B5-49CC49E53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701B-D587-4BDF-BF40-B47C4989D9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2CF5-667B-4EEC-B9B8-5388095C24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D27C-D1D7-4462-BBCE-34550ACADF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F9C0-EA21-488A-9B0C-7B045AACC7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97AB9C-0312-4690-BB35-27A733A4F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 8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5124450"/>
            <a:ext cx="7010400" cy="533400"/>
          </a:xfrm>
        </p:spPr>
        <p:txBody>
          <a:bodyPr>
            <a:noAutofit/>
          </a:bodyPr>
          <a:lstStyle/>
          <a:p>
            <a:r>
              <a:rPr lang="en-US" sz="3000" dirty="0" smtClean="0"/>
              <a:t>Functions and Parameter-Passing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AE87-8550-4E40-9671-797E3C12A9F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Functions and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181600"/>
          </a:xfrm>
        </p:spPr>
        <p:txBody>
          <a:bodyPr>
            <a:normAutofit/>
          </a:bodyPr>
          <a:lstStyle/>
          <a:p>
            <a:r>
              <a:rPr lang="en-GB" dirty="0" smtClean="0">
                <a:cs typeface="Arial" pitchFamily="34" charset="0"/>
              </a:rPr>
              <a:t>A function may have a return value but no parameters.</a:t>
            </a:r>
          </a:p>
          <a:p>
            <a:endParaRPr lang="en-GB" sz="2600" dirty="0" smtClean="0">
              <a:cs typeface="Arial" pitchFamily="34" charset="0"/>
            </a:endParaRPr>
          </a:p>
          <a:p>
            <a:r>
              <a:rPr lang="en-GB" dirty="0" smtClean="0">
                <a:cs typeface="Arial" pitchFamily="34" charset="0"/>
              </a:rPr>
              <a:t>For example, a function that accepts a data value from  the user and passes back the value to the calling function.</a:t>
            </a:r>
          </a:p>
          <a:p>
            <a:pPr>
              <a:buNone/>
            </a:pPr>
            <a:endParaRPr lang="en-GB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and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181600"/>
          </a:xfrm>
        </p:spPr>
        <p:txBody>
          <a:bodyPr>
            <a:normAutofit/>
          </a:bodyPr>
          <a:lstStyle/>
          <a:p>
            <a:r>
              <a:rPr lang="en-GB" dirty="0" smtClean="0">
                <a:cs typeface="Arial" pitchFamily="34" charset="0"/>
              </a:rPr>
              <a:t>Example – </a:t>
            </a:r>
            <a:r>
              <a:rPr lang="en-GB" i="1" dirty="0" smtClean="0">
                <a:cs typeface="Arial" pitchFamily="34" charset="0"/>
              </a:rPr>
              <a:t>non-void function without parameters</a:t>
            </a:r>
            <a:r>
              <a:rPr lang="en-GB" dirty="0" smtClean="0">
                <a:cs typeface="Arial" pitchFamily="34" charset="0"/>
              </a:rPr>
              <a:t>:</a:t>
            </a:r>
          </a:p>
          <a:p>
            <a:pPr>
              <a:buNone/>
            </a:pPr>
            <a:r>
              <a:rPr lang="en-GB" dirty="0" smtClean="0">
                <a:cs typeface="Arial" pitchFamily="34" charset="0"/>
              </a:rPr>
              <a:t>		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2133600"/>
            <a:ext cx="38862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radius =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get_radius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09800" y="2438400"/>
            <a:ext cx="0" cy="1981200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4800" y="4343400"/>
            <a:ext cx="297180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Result returned to calling function</a:t>
            </a:r>
            <a:endParaRPr lang="en-GB" sz="2400" b="1" dirty="0">
              <a:latin typeface="Consolas" pitchFamily="49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209800" y="4418012"/>
            <a:ext cx="2286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429000" y="2895600"/>
            <a:ext cx="5257800" cy="2819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double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get_radius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()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     double radius;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"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Enter radius: 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"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&gt;&gt; radius;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     return radius;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 }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Functions and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181600"/>
          </a:xfrm>
        </p:spPr>
        <p:txBody>
          <a:bodyPr>
            <a:normAutofit/>
          </a:bodyPr>
          <a:lstStyle/>
          <a:p>
            <a:r>
              <a:rPr lang="en-GB" dirty="0" smtClean="0">
                <a:cs typeface="Arial" pitchFamily="34" charset="0"/>
              </a:rPr>
              <a:t>Suppose we want a function to accept some data values from the user and pass back the data values to the calling function.</a:t>
            </a:r>
          </a:p>
          <a:p>
            <a:endParaRPr lang="en-GB" dirty="0" smtClean="0">
              <a:cs typeface="Arial" pitchFamily="34" charset="0"/>
            </a:endParaRPr>
          </a:p>
          <a:p>
            <a:r>
              <a:rPr lang="en-GB" dirty="0" smtClean="0">
                <a:cs typeface="Arial" pitchFamily="34" charset="0"/>
              </a:rPr>
              <a:t>Remember the return statement can be used to pass back </a:t>
            </a:r>
            <a:r>
              <a:rPr lang="en-GB" i="1" dirty="0" smtClean="0">
                <a:cs typeface="Arial" pitchFamily="34" charset="0"/>
              </a:rPr>
              <a:t>only</a:t>
            </a:r>
            <a:r>
              <a:rPr lang="en-GB" dirty="0" smtClean="0">
                <a:cs typeface="Arial" pitchFamily="34" charset="0"/>
              </a:rPr>
              <a:t> one value. </a:t>
            </a:r>
          </a:p>
          <a:p>
            <a:endParaRPr lang="en-GB" dirty="0" smtClean="0">
              <a:cs typeface="Arial" pitchFamily="34" charset="0"/>
            </a:endParaRPr>
          </a:p>
          <a:p>
            <a:r>
              <a:rPr lang="en-GB" dirty="0" smtClean="0">
                <a:cs typeface="Arial" pitchFamily="34" charset="0"/>
              </a:rPr>
              <a:t>How we make a function pass back more than one value?</a:t>
            </a:r>
          </a:p>
          <a:p>
            <a:pPr>
              <a:buNone/>
            </a:pPr>
            <a:endParaRPr lang="en-GB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Functions, Results, and Side-Effects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181600"/>
          </a:xfrm>
        </p:spPr>
        <p:txBody>
          <a:bodyPr>
            <a:normAutofit/>
          </a:bodyPr>
          <a:lstStyle/>
          <a:p>
            <a:r>
              <a:rPr lang="en-GB" dirty="0" smtClean="0">
                <a:cs typeface="Arial" pitchFamily="34" charset="0"/>
              </a:rPr>
              <a:t>We do this by using the concept of side-effect.</a:t>
            </a:r>
          </a:p>
          <a:p>
            <a:endParaRPr lang="en-GB" dirty="0" smtClean="0">
              <a:cs typeface="Arial" pitchFamily="34" charset="0"/>
            </a:endParaRPr>
          </a:p>
          <a:p>
            <a:r>
              <a:rPr lang="en-GB" dirty="0" smtClean="0">
                <a:cs typeface="Arial" pitchFamily="34" charset="0"/>
              </a:rPr>
              <a:t>A </a:t>
            </a:r>
            <a:r>
              <a:rPr lang="en-GB" b="1" dirty="0" smtClean="0">
                <a:cs typeface="Arial" pitchFamily="34" charset="0"/>
              </a:rPr>
              <a:t>side-effect </a:t>
            </a:r>
            <a:r>
              <a:rPr lang="en-GB" dirty="0" smtClean="0">
                <a:cs typeface="Arial" pitchFamily="34" charset="0"/>
              </a:rPr>
              <a:t>is an action that causes a change in the state of the program.</a:t>
            </a:r>
          </a:p>
          <a:p>
            <a:pPr>
              <a:buNone/>
            </a:pPr>
            <a:endParaRPr lang="en-GB" dirty="0" smtClean="0">
              <a:cs typeface="Arial" pitchFamily="34" charset="0"/>
            </a:endParaRPr>
          </a:p>
          <a:p>
            <a:r>
              <a:rPr lang="en-GB" dirty="0" smtClean="0">
                <a:cs typeface="Arial" pitchFamily="34" charset="0"/>
              </a:rPr>
              <a:t>Actions that cause side-effects include:</a:t>
            </a:r>
          </a:p>
          <a:p>
            <a:pPr lvl="1"/>
            <a:r>
              <a:rPr lang="en-GB" sz="2600" dirty="0" smtClean="0">
                <a:cs typeface="Arial" pitchFamily="34" charset="0"/>
              </a:rPr>
              <a:t>Sending data out of the program e.g. displaying it on the screen.</a:t>
            </a:r>
          </a:p>
          <a:p>
            <a:pPr lvl="1"/>
            <a:r>
              <a:rPr lang="en-GB" sz="2600" dirty="0" smtClean="0">
                <a:cs typeface="Arial" pitchFamily="34" charset="0"/>
              </a:rPr>
              <a:t>Accepting data from outside the program.</a:t>
            </a:r>
          </a:p>
          <a:p>
            <a:pPr lvl="1"/>
            <a:r>
              <a:rPr lang="en-GB" sz="2600" dirty="0" smtClean="0">
                <a:cs typeface="Arial" pitchFamily="34" charset="0"/>
              </a:rPr>
              <a:t>Changing the value of a variable in the calling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Functions, Results, and Side-Effects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181600"/>
          </a:xfrm>
        </p:spPr>
        <p:txBody>
          <a:bodyPr>
            <a:normAutofit/>
          </a:bodyPr>
          <a:lstStyle/>
          <a:p>
            <a:endParaRPr lang="en-GB" dirty="0" smtClean="0">
              <a:cs typeface="Arial" pitchFamily="34" charset="0"/>
            </a:endParaRPr>
          </a:p>
          <a:p>
            <a:endParaRPr lang="en-GB" dirty="0" smtClean="0">
              <a:cs typeface="Arial" pitchFamily="34" charset="0"/>
            </a:endParaRPr>
          </a:p>
          <a:p>
            <a:endParaRPr lang="en-GB" dirty="0" smtClean="0">
              <a:cs typeface="Arial" pitchFamily="34" charset="0"/>
            </a:endParaRPr>
          </a:p>
          <a:p>
            <a:endParaRPr lang="en-GB" dirty="0" smtClean="0">
              <a:cs typeface="Arial" pitchFamily="34" charset="0"/>
            </a:endParaRPr>
          </a:p>
          <a:p>
            <a:endParaRPr lang="en-GB" dirty="0" smtClean="0">
              <a:cs typeface="Arial" pitchFamily="34" charset="0"/>
            </a:endParaRPr>
          </a:p>
          <a:p>
            <a:endParaRPr lang="en-GB" dirty="0" smtClean="0">
              <a:cs typeface="Arial" pitchFamily="34" charset="0"/>
            </a:endParaRPr>
          </a:p>
          <a:p>
            <a:endParaRPr lang="en-GB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908653"/>
              </p:ext>
            </p:extLst>
          </p:nvPr>
        </p:nvGraphicFramePr>
        <p:xfrm>
          <a:off x="609600" y="1828800"/>
          <a:ext cx="7848600" cy="438912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362200"/>
                <a:gridCol w="2209800"/>
                <a:gridCol w="3276600"/>
              </a:tblGrid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latin typeface="Arial" pitchFamily="34" charset="0"/>
                          <a:cs typeface="Arial" pitchFamily="34" charset="0"/>
                        </a:rPr>
                        <a:t>Function</a:t>
                      </a:r>
                      <a:endParaRPr lang="en-GB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latin typeface="Arial" pitchFamily="34" charset="0"/>
                          <a:cs typeface="Arial" pitchFamily="34" charset="0"/>
                        </a:rPr>
                        <a:t>Return Value</a:t>
                      </a:r>
                      <a:endParaRPr lang="en-GB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latin typeface="Arial" pitchFamily="34" charset="0"/>
                          <a:cs typeface="Arial" pitchFamily="34" charset="0"/>
                        </a:rPr>
                        <a:t>Side-Effect</a:t>
                      </a:r>
                      <a:endParaRPr lang="en-GB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8140"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latin typeface="Arial" pitchFamily="34" charset="0"/>
                          <a:cs typeface="Arial" pitchFamily="34" charset="0"/>
                        </a:rPr>
                        <a:t>display_rboxed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None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Sends</a:t>
                      </a:r>
                      <a:r>
                        <a:rPr lang="en-GB" sz="2400" baseline="0" dirty="0" smtClean="0">
                          <a:latin typeface="Arial" pitchFamily="34" charset="0"/>
                          <a:cs typeface="Arial" pitchFamily="34" charset="0"/>
                        </a:rPr>
                        <a:t> data out of  the program i.e. to the screen</a:t>
                      </a:r>
                    </a:p>
                    <a:p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8140"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latin typeface="Arial" pitchFamily="34" charset="0"/>
                          <a:cs typeface="Arial" pitchFamily="34" charset="0"/>
                        </a:rPr>
                        <a:t>compute_area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Yes, area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None</a:t>
                      </a:r>
                    </a:p>
                    <a:p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8140"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latin typeface="Arial" pitchFamily="34" charset="0"/>
                          <a:cs typeface="Arial" pitchFamily="34" charset="0"/>
                        </a:rPr>
                        <a:t>get_radius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Yes, radius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Accepts</a:t>
                      </a:r>
                      <a:r>
                        <a:rPr lang="en-GB" sz="2400" baseline="0" dirty="0" smtClean="0">
                          <a:latin typeface="Arial" pitchFamily="34" charset="0"/>
                          <a:cs typeface="Arial" pitchFamily="34" charset="0"/>
                        </a:rPr>
                        <a:t> data from outside the program i.e. from the keyboard</a:t>
                      </a:r>
                    </a:p>
                    <a:p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219200"/>
            <a:ext cx="8382000" cy="68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A function may have a return value, a side effect, 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or both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en-GB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Functions, Results, and Side-Effects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181600"/>
          </a:xfrm>
        </p:spPr>
        <p:txBody>
          <a:bodyPr>
            <a:normAutofit/>
          </a:bodyPr>
          <a:lstStyle/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GB" sz="2600" dirty="0" smtClean="0">
                <a:cs typeface="Arial" pitchFamily="34" charset="0"/>
              </a:rPr>
              <a:t>How do we cause the side-effect of changing the value of a variable in the calling function?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GB" sz="2600" dirty="0" smtClean="0">
              <a:cs typeface="Arial" pitchFamily="34" charset="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GB" sz="2600" dirty="0" smtClean="0">
                <a:cs typeface="Arial" pitchFamily="34" charset="0"/>
              </a:rPr>
              <a:t>Example: suppose we have two variables in main – a and b.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GB" sz="2600" dirty="0" smtClean="0">
              <a:cs typeface="Arial" pitchFamily="34" charset="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GB" sz="2600" dirty="0" smtClean="0">
                <a:cs typeface="Arial" pitchFamily="34" charset="0"/>
              </a:rPr>
              <a:t>We want a function to change these values.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lang="en-GB" sz="2600" dirty="0" smtClean="0">
              <a:cs typeface="Arial" pitchFamily="34" charset="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GB" sz="2600" dirty="0" smtClean="0">
              <a:cs typeface="Arial" pitchFamily="34" charset="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GB" sz="2600" dirty="0" smtClean="0">
              <a:cs typeface="Arial" pitchFamily="34" charset="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GB" sz="2600" dirty="0" smtClean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181600"/>
          </a:xfrm>
        </p:spPr>
        <p:txBody>
          <a:bodyPr>
            <a:normAutofit/>
          </a:bodyPr>
          <a:lstStyle/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GB" sz="2600" dirty="0" smtClean="0">
                <a:cs typeface="Arial" pitchFamily="34" charset="0"/>
              </a:rPr>
              <a:t>Can we do it this way?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GB" sz="2600" dirty="0" smtClean="0">
              <a:cs typeface="Arial" pitchFamily="34" charset="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GB" sz="2600" dirty="0" smtClean="0"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 Passing: Pass-by-Value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04800" y="1828800"/>
            <a:ext cx="3581400" cy="4191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a, b;</a:t>
            </a:r>
          </a:p>
          <a:p>
            <a:endParaRPr lang="en-US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a = 1;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b = 2;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change(a, b);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&lt;&lt; a &lt;&lt; " "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     &lt;&lt; b &lt;&lt;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endParaRPr lang="en-GB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	return 0;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2000" b="1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7200" y="4267200"/>
            <a:ext cx="4572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void change(</a:t>
            </a:r>
            <a:r>
              <a:rPr lang="en-US" sz="24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 y)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	x = 23;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	y = 8;</a:t>
            </a:r>
            <a:endParaRPr lang="en-GB" sz="24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	return;</a:t>
            </a:r>
            <a:endParaRPr lang="en-US" sz="24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4267200" y="1981200"/>
            <a:ext cx="2667000" cy="838200"/>
          </a:xfrm>
          <a:prstGeom prst="borderCallout1">
            <a:avLst>
              <a:gd name="adj1" fmla="val 45943"/>
              <a:gd name="adj2" fmla="val 1146"/>
              <a:gd name="adj3" fmla="val 197980"/>
              <a:gd name="adj4" fmla="val -67095"/>
            </a:avLst>
          </a:prstGeom>
          <a:noFill/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Actual parameters a and 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6019800" y="3048000"/>
            <a:ext cx="2819400" cy="838200"/>
          </a:xfrm>
          <a:prstGeom prst="borderCallout1">
            <a:avLst>
              <a:gd name="adj1" fmla="val 104556"/>
              <a:gd name="adj2" fmla="val 49681"/>
              <a:gd name="adj3" fmla="val 146066"/>
              <a:gd name="adj4" fmla="val 46239"/>
            </a:avLst>
          </a:prstGeom>
          <a:noFill/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Formal parameters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x and 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181600"/>
          </a:xfrm>
        </p:spPr>
        <p:txBody>
          <a:bodyPr>
            <a:normAutofit/>
          </a:bodyPr>
          <a:lstStyle/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GB" sz="2600" dirty="0" smtClean="0">
                <a:cs typeface="Arial" pitchFamily="34" charset="0"/>
              </a:rPr>
              <a:t>Can we do it this way?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GB" sz="2600" dirty="0" smtClean="0">
              <a:cs typeface="Arial" pitchFamily="34" charset="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GB" sz="2600" dirty="0" smtClean="0"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 Passing: Pass-by-Value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8458200" y="2057400"/>
            <a:ext cx="457200" cy="609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en-GB" sz="2400" b="1" dirty="0">
              <a:latin typeface="Consolas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924800" y="2209800"/>
            <a:ext cx="685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x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257800" y="1371600"/>
            <a:ext cx="23622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The formal parameters </a:t>
            </a:r>
          </a:p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x and y get the values of the actual parameters a and b</a:t>
            </a:r>
            <a:endParaRPr lang="en-GB" sz="2400" b="1" dirty="0">
              <a:latin typeface="Consolas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458200" y="2743200"/>
            <a:ext cx="457200" cy="609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2</a:t>
            </a:r>
            <a:endParaRPr lang="en-GB" sz="2400" b="1" dirty="0">
              <a:latin typeface="Consolas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924800" y="2743200"/>
            <a:ext cx="685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y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43400" y="2133600"/>
            <a:ext cx="457200" cy="609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en-GB" sz="2400" b="1" dirty="0">
              <a:latin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00" y="2286000"/>
            <a:ext cx="685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a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43400" y="2819400"/>
            <a:ext cx="457200" cy="609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2</a:t>
            </a:r>
            <a:endParaRPr lang="en-GB" sz="2400" b="1" dirty="0">
              <a:latin typeface="Consolas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10000" y="2819400"/>
            <a:ext cx="685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b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" y="1828800"/>
            <a:ext cx="3581400" cy="4191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a, b;</a:t>
            </a:r>
          </a:p>
          <a:p>
            <a:endParaRPr lang="en-US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a = 1;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b = 2;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change(a, b);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&lt;&lt; a &lt;&lt; " "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     &lt;&lt; b &lt;&lt;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endParaRPr lang="en-GB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	return 0;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2000" b="1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09600" y="3886200"/>
            <a:ext cx="533400" cy="1588"/>
          </a:xfrm>
          <a:prstGeom prst="straightConnector1">
            <a:avLst/>
          </a:prstGeom>
          <a:ln w="1143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67200" y="4267200"/>
            <a:ext cx="4572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void change(</a:t>
            </a:r>
            <a:r>
              <a:rPr lang="en-US" sz="24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 y)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	x = 23;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	y = 8;</a:t>
            </a:r>
            <a:endParaRPr lang="en-GB" sz="24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	return;</a:t>
            </a:r>
            <a:endParaRPr lang="en-US" sz="24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181600"/>
          </a:xfrm>
        </p:spPr>
        <p:txBody>
          <a:bodyPr>
            <a:normAutofit/>
          </a:bodyPr>
          <a:lstStyle/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GB" sz="2600" dirty="0" smtClean="0">
                <a:cs typeface="Arial" pitchFamily="34" charset="0"/>
              </a:rPr>
              <a:t>Can we do it this way?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GB" sz="2600" dirty="0" smtClean="0">
              <a:cs typeface="Arial" pitchFamily="34" charset="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GB" sz="2600" dirty="0" smtClean="0"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 Passing: Pass-by-Value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8458200" y="2057400"/>
            <a:ext cx="457200" cy="609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23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924800" y="2209800"/>
            <a:ext cx="685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x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486400" y="1524000"/>
            <a:ext cx="2438400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The values of x and y are changed but variables a and b </a:t>
            </a:r>
          </a:p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are not effected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58200" y="2743200"/>
            <a:ext cx="457200" cy="609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8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924800" y="2743200"/>
            <a:ext cx="685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y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43400" y="2133600"/>
            <a:ext cx="457200" cy="609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en-GB" sz="2400" b="1" dirty="0">
              <a:latin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00" y="2286000"/>
            <a:ext cx="685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a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43400" y="2819400"/>
            <a:ext cx="457200" cy="609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2</a:t>
            </a:r>
            <a:endParaRPr lang="en-GB" sz="2400" b="1" dirty="0">
              <a:latin typeface="Consolas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10000" y="2819400"/>
            <a:ext cx="685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b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67200" y="4267200"/>
            <a:ext cx="4572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void change(</a:t>
            </a:r>
            <a:r>
              <a:rPr lang="en-US" sz="24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 y)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	x = 23;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	y = 8;</a:t>
            </a:r>
            <a:endParaRPr lang="en-GB" sz="24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	return;</a:t>
            </a:r>
            <a:endParaRPr lang="en-US" sz="24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572000" y="5943600"/>
            <a:ext cx="533400" cy="1588"/>
          </a:xfrm>
          <a:prstGeom prst="straightConnector1">
            <a:avLst/>
          </a:prstGeom>
          <a:ln w="1143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04800" y="1828800"/>
            <a:ext cx="3581400" cy="4191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a, b;</a:t>
            </a:r>
          </a:p>
          <a:p>
            <a:endParaRPr lang="en-US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a = 1;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b = 2;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change(a, b);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&lt;&lt; a &lt;&lt; " "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     &lt;&lt; b &lt;&lt;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endParaRPr lang="en-GB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	return 0;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2000" b="1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181600"/>
          </a:xfrm>
        </p:spPr>
        <p:txBody>
          <a:bodyPr>
            <a:normAutofit/>
          </a:bodyPr>
          <a:lstStyle/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GB" sz="2600" dirty="0" smtClean="0">
                <a:cs typeface="Arial" pitchFamily="34" charset="0"/>
              </a:rPr>
              <a:t>We cannot use pass-by-value method.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GB" sz="2600" dirty="0" smtClean="0">
              <a:cs typeface="Arial" pitchFamily="34" charset="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GB" sz="2600" dirty="0" smtClean="0"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 Passing: Pass-by-Value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4267200" y="3048000"/>
            <a:ext cx="1981200" cy="6858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Output: 1 2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1828800"/>
            <a:ext cx="3581400" cy="4191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a, b;</a:t>
            </a:r>
          </a:p>
          <a:p>
            <a:endParaRPr lang="en-US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a = 1;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b = 2;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change(a, b);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&lt;&lt; a &lt;&lt; " "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     &lt;&lt; b &lt;&lt;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endParaRPr lang="en-GB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	return 0;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2000" b="1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09600" y="4495800"/>
            <a:ext cx="533400" cy="1588"/>
          </a:xfrm>
          <a:prstGeom prst="straightConnector1">
            <a:avLst/>
          </a:prstGeom>
          <a:ln w="1143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267200" y="4267200"/>
            <a:ext cx="4572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void change(</a:t>
            </a:r>
            <a:r>
              <a:rPr lang="en-US" sz="24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 y)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	x = 23;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	y = 8;</a:t>
            </a:r>
            <a:endParaRPr lang="en-GB" sz="24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	return;</a:t>
            </a:r>
            <a:endParaRPr lang="en-US" sz="24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Functions, Parameters, and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181600"/>
          </a:xfrm>
        </p:spPr>
        <p:txBody>
          <a:bodyPr>
            <a:normAutofit/>
          </a:bodyPr>
          <a:lstStyle/>
          <a:p>
            <a:r>
              <a:rPr lang="en-GB" dirty="0" smtClean="0">
                <a:cs typeface="Arial" pitchFamily="34" charset="0"/>
              </a:rPr>
              <a:t>A function may pass </a:t>
            </a:r>
            <a:r>
              <a:rPr lang="en-GB" i="1" dirty="0" smtClean="0">
                <a:cs typeface="Arial" pitchFamily="34" charset="0"/>
              </a:rPr>
              <a:t>data</a:t>
            </a:r>
            <a:r>
              <a:rPr lang="en-GB" dirty="0" smtClean="0">
                <a:cs typeface="Arial" pitchFamily="34" charset="0"/>
              </a:rPr>
              <a:t> to a </a:t>
            </a:r>
            <a:r>
              <a:rPr lang="en-GB" i="1" dirty="0" smtClean="0">
                <a:cs typeface="Arial" pitchFamily="34" charset="0"/>
              </a:rPr>
              <a:t>called function</a:t>
            </a:r>
            <a:r>
              <a:rPr lang="en-GB" dirty="0" smtClean="0">
                <a:cs typeface="Arial" pitchFamily="34" charset="0"/>
              </a:rPr>
              <a:t> through its </a:t>
            </a:r>
            <a:r>
              <a:rPr lang="en-GB" b="1" dirty="0" smtClean="0">
                <a:cs typeface="Arial" pitchFamily="34" charset="0"/>
              </a:rPr>
              <a:t>parameters</a:t>
            </a:r>
            <a:r>
              <a:rPr lang="en-GB" dirty="0" smtClean="0">
                <a:cs typeface="Arial" pitchFamily="34" charset="0"/>
              </a:rPr>
              <a:t>. </a:t>
            </a:r>
          </a:p>
          <a:p>
            <a:endParaRPr lang="en-GB" dirty="0" smtClean="0">
              <a:cs typeface="Arial" pitchFamily="34" charset="0"/>
            </a:endParaRPr>
          </a:p>
          <a:p>
            <a:r>
              <a:rPr lang="en-GB" dirty="0" smtClean="0">
                <a:cs typeface="Arial" pitchFamily="34" charset="0"/>
              </a:rPr>
              <a:t>A function may pass back a </a:t>
            </a:r>
            <a:r>
              <a:rPr lang="en-GB" i="1" dirty="0" smtClean="0">
                <a:cs typeface="Arial" pitchFamily="34" charset="0"/>
              </a:rPr>
              <a:t>result</a:t>
            </a:r>
            <a:r>
              <a:rPr lang="en-GB" dirty="0" smtClean="0">
                <a:cs typeface="Arial" pitchFamily="34" charset="0"/>
              </a:rPr>
              <a:t> to the </a:t>
            </a:r>
            <a:r>
              <a:rPr lang="en-GB" i="1" dirty="0" smtClean="0">
                <a:cs typeface="Arial" pitchFamily="34" charset="0"/>
              </a:rPr>
              <a:t>calling function</a:t>
            </a:r>
            <a:r>
              <a:rPr lang="en-GB" dirty="0" smtClean="0">
                <a:cs typeface="Arial" pitchFamily="34" charset="0"/>
              </a:rPr>
              <a:t> through its </a:t>
            </a:r>
            <a:r>
              <a:rPr lang="en-GB" b="1" dirty="0" smtClean="0">
                <a:cs typeface="Arial" pitchFamily="34" charset="0"/>
              </a:rPr>
              <a:t>return statement</a:t>
            </a:r>
            <a:r>
              <a:rPr lang="en-GB" dirty="0" smtClean="0">
                <a:cs typeface="Arial" pitchFamily="34" charset="0"/>
              </a:rPr>
              <a:t>.</a:t>
            </a:r>
          </a:p>
          <a:p>
            <a:pPr>
              <a:buNone/>
            </a:pPr>
            <a:endParaRPr lang="en-GB" dirty="0" smtClean="0">
              <a:cs typeface="Arial" pitchFamily="34" charset="0"/>
            </a:endParaRPr>
          </a:p>
          <a:p>
            <a:r>
              <a:rPr lang="en-GB" dirty="0" smtClean="0">
                <a:cs typeface="Arial" pitchFamily="34" charset="0"/>
              </a:rPr>
              <a:t>Note: A return statement also indicates the end of the function execution.</a:t>
            </a:r>
          </a:p>
          <a:p>
            <a:r>
              <a:rPr lang="en-GB" dirty="0" smtClean="0">
                <a:cs typeface="Arial" pitchFamily="34" charset="0"/>
              </a:rPr>
              <a:t>The return statement can be written without any expression if the function does not return any value.</a:t>
            </a:r>
          </a:p>
          <a:p>
            <a:r>
              <a:rPr lang="en-GB" dirty="0" smtClean="0">
                <a:cs typeface="Arial" pitchFamily="34" charset="0"/>
              </a:rPr>
              <a:t>Example:	return;</a:t>
            </a:r>
          </a:p>
          <a:p>
            <a:endParaRPr lang="en-GB" dirty="0" smtClean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 Passing: Pass-by-Address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181600"/>
          </a:xfrm>
        </p:spPr>
        <p:txBody>
          <a:bodyPr>
            <a:normAutofit/>
          </a:bodyPr>
          <a:lstStyle/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GB" sz="2600" dirty="0" smtClean="0">
                <a:cs typeface="Arial" pitchFamily="34" charset="0"/>
              </a:rPr>
              <a:t>We need the parameter-passing method called </a:t>
            </a:r>
            <a:r>
              <a:rPr lang="en-GB" sz="2600" b="1" dirty="0" smtClean="0">
                <a:cs typeface="Arial" pitchFamily="34" charset="0"/>
              </a:rPr>
              <a:t>pass-by-address</a:t>
            </a:r>
            <a:r>
              <a:rPr lang="en-GB" sz="2600" dirty="0" smtClean="0">
                <a:cs typeface="Arial" pitchFamily="34" charset="0"/>
              </a:rPr>
              <a:t>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GB" sz="2600" dirty="0" smtClean="0">
              <a:latin typeface="Arial" pitchFamily="34" charset="0"/>
              <a:cs typeface="Arial" pitchFamily="34" charset="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GB" sz="2600" dirty="0" smtClean="0">
              <a:latin typeface="Arial" pitchFamily="34" charset="0"/>
              <a:cs typeface="Arial" pitchFamily="34" charset="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GB" sz="2600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434244"/>
          <a:ext cx="7620000" cy="3204556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3810000"/>
                <a:gridCol w="3810000"/>
              </a:tblGrid>
              <a:tr h="727364">
                <a:tc>
                  <a:txBody>
                    <a:bodyPr/>
                    <a:lstStyle/>
                    <a:p>
                      <a:pPr algn="ctr"/>
                      <a:endParaRPr lang="en-GB" sz="24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Pass-by-Value</a:t>
                      </a:r>
                    </a:p>
                    <a:p>
                      <a:pPr algn="ctr"/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Pass-by-Address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015836">
                <a:tc>
                  <a:txBody>
                    <a:bodyPr/>
                    <a:lstStyle/>
                    <a:p>
                      <a:pPr algn="ctr"/>
                      <a:endParaRPr lang="en-GB" sz="24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lang="en-GB" sz="2400" u="sng" dirty="0" smtClean="0">
                          <a:latin typeface="Arial" pitchFamily="34" charset="0"/>
                          <a:cs typeface="Arial" pitchFamily="34" charset="0"/>
                        </a:rPr>
                        <a:t>value</a:t>
                      </a:r>
                    </a:p>
                    <a:p>
                      <a:pPr algn="ctr"/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is passed to </a:t>
                      </a:r>
                    </a:p>
                    <a:p>
                      <a:pPr algn="ctr"/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formal parameter.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An </a:t>
                      </a:r>
                      <a:r>
                        <a:rPr lang="en-GB" sz="2400" i="0" u="sng" dirty="0" smtClean="0">
                          <a:latin typeface="Arial" pitchFamily="34" charset="0"/>
                          <a:cs typeface="Arial" pitchFamily="34" charset="0"/>
                        </a:rPr>
                        <a:t>address</a:t>
                      </a:r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</a:p>
                    <a:p>
                      <a:pPr algn="ctr"/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is passed to </a:t>
                      </a:r>
                    </a:p>
                    <a:p>
                      <a:pPr algn="ctr"/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formal parameter. 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Addresses and Address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Remember a variable refers to a memory cell.</a:t>
            </a:r>
          </a:p>
          <a:p>
            <a:endParaRPr lang="en-US" dirty="0" smtClean="0"/>
          </a:p>
          <a:p>
            <a:r>
              <a:rPr lang="en-US" dirty="0" smtClean="0"/>
              <a:t>A variable has:</a:t>
            </a:r>
          </a:p>
          <a:p>
            <a:pPr marL="749300" indent="-273050">
              <a:buFont typeface="Wingdings" pitchFamily="2" charset="2"/>
              <a:buChar char="§"/>
            </a:pPr>
            <a:r>
              <a:rPr lang="en-US" dirty="0" smtClean="0"/>
              <a:t>a name</a:t>
            </a:r>
          </a:p>
          <a:p>
            <a:pPr marL="749300" indent="-273050">
              <a:buFont typeface="Wingdings" pitchFamily="2" charset="2"/>
              <a:buChar char="§"/>
            </a:pPr>
            <a:r>
              <a:rPr lang="en-US" dirty="0" smtClean="0"/>
              <a:t>a data type</a:t>
            </a:r>
          </a:p>
          <a:p>
            <a:pPr marL="749300" indent="-273050">
              <a:buFont typeface="Wingdings" pitchFamily="2" charset="2"/>
              <a:buChar char="§"/>
            </a:pPr>
            <a:r>
              <a:rPr lang="en-US" dirty="0" smtClean="0"/>
              <a:t>a value</a:t>
            </a:r>
          </a:p>
          <a:p>
            <a:pPr marL="749300" indent="-273050">
              <a:buFont typeface="Wingdings" pitchFamily="2" charset="2"/>
              <a:buChar char="§"/>
            </a:pPr>
            <a:r>
              <a:rPr lang="en-US" dirty="0" smtClean="0"/>
              <a:t>an address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05400" y="35052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57800" y="2971800"/>
            <a:ext cx="457200" cy="3048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 smtClean="0">
                <a:solidFill>
                  <a:schemeClr val="tx1"/>
                </a:solidFill>
              </a:rPr>
              <a:t>x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38600" y="3276600"/>
            <a:ext cx="10668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</a:rPr>
              <a:t>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76800" y="4572000"/>
            <a:ext cx="1524000" cy="6096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address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245600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048000" y="2895600"/>
            <a:ext cx="2133600" cy="228600"/>
          </a:xfrm>
          <a:prstGeom prst="straightConnector1">
            <a:avLst/>
          </a:prstGeom>
          <a:ln>
            <a:solidFill>
              <a:srgbClr val="00206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24200" y="3429000"/>
            <a:ext cx="990600" cy="76200"/>
          </a:xfrm>
          <a:prstGeom prst="straightConnector1">
            <a:avLst/>
          </a:prstGeom>
          <a:ln>
            <a:solidFill>
              <a:srgbClr val="00206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048000" y="3810000"/>
            <a:ext cx="2286000" cy="76200"/>
          </a:xfrm>
          <a:prstGeom prst="straightConnector1">
            <a:avLst/>
          </a:prstGeom>
          <a:ln>
            <a:solidFill>
              <a:srgbClr val="00206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1"/>
          </p:cNvCxnSpPr>
          <p:nvPr/>
        </p:nvCxnSpPr>
        <p:spPr>
          <a:xfrm>
            <a:off x="3048000" y="4343400"/>
            <a:ext cx="1828800" cy="533400"/>
          </a:xfrm>
          <a:prstGeom prst="straightConnector1">
            <a:avLst/>
          </a:prstGeom>
          <a:ln>
            <a:solidFill>
              <a:srgbClr val="00206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019800" y="1752600"/>
            <a:ext cx="533400" cy="1676400"/>
          </a:xfrm>
          <a:prstGeom prst="straightConnector1">
            <a:avLst/>
          </a:prstGeom>
          <a:ln>
            <a:solidFill>
              <a:srgbClr val="00206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Addresses and Address Operator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181600"/>
          </a:xfrm>
        </p:spPr>
        <p:txBody>
          <a:bodyPr>
            <a:normAutofit/>
          </a:bodyPr>
          <a:lstStyle/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GB" sz="2600" dirty="0" smtClean="0">
                <a:cs typeface="Arial" pitchFamily="34" charset="0"/>
              </a:rPr>
              <a:t>For pass-by-address, the actual parameters are addresses of variables.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GB" sz="2600" dirty="0" smtClean="0">
                <a:cs typeface="Arial" pitchFamily="34" charset="0"/>
              </a:rPr>
              <a:t>We use the address operator (symbol &amp;) to get an address of a variable.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GB" sz="2600" dirty="0" smtClean="0">
              <a:cs typeface="Arial" pitchFamily="34" charset="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GB" sz="2600" dirty="0" smtClean="0">
                <a:cs typeface="Arial" pitchFamily="34" charset="0"/>
              </a:rPr>
              <a:t>To use pass-by-address for function change, the actual parameters in the function call become: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GB" sz="2600" dirty="0" smtClean="0">
              <a:cs typeface="Arial" pitchFamily="34" charset="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GB" sz="2600" dirty="0" smtClean="0">
              <a:cs typeface="Arial" pitchFamily="34" charset="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GB" sz="2600" dirty="0" smtClean="0">
                <a:cs typeface="Arial" pitchFamily="34" charset="0"/>
              </a:rPr>
              <a:t>The actual parameters are the addresses of the variables a and b.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4495800"/>
            <a:ext cx="34290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</a:rPr>
              <a:t> change(&amp;a, &amp;b);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Addresses and Pointer Type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181600"/>
          </a:xfrm>
        </p:spPr>
        <p:txBody>
          <a:bodyPr>
            <a:normAutofit/>
          </a:bodyPr>
          <a:lstStyle/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GB" sz="2600" dirty="0" smtClean="0">
                <a:cs typeface="Arial" pitchFamily="34" charset="0"/>
              </a:rPr>
              <a:t>The </a:t>
            </a:r>
            <a:r>
              <a:rPr lang="en-GB" sz="2600" i="1" dirty="0" smtClean="0">
                <a:cs typeface="Arial" pitchFamily="34" charset="0"/>
              </a:rPr>
              <a:t>address</a:t>
            </a:r>
            <a:r>
              <a:rPr lang="en-GB" sz="2600" dirty="0" smtClean="0">
                <a:cs typeface="Arial" pitchFamily="34" charset="0"/>
              </a:rPr>
              <a:t> of a variable is also called a </a:t>
            </a:r>
            <a:r>
              <a:rPr lang="en-GB" sz="2600" i="1" dirty="0" smtClean="0">
                <a:cs typeface="Arial" pitchFamily="34" charset="0"/>
              </a:rPr>
              <a:t>pointer</a:t>
            </a:r>
            <a:r>
              <a:rPr lang="en-GB" sz="2600" dirty="0" smtClean="0">
                <a:cs typeface="Arial" pitchFamily="34" charset="0"/>
              </a:rPr>
              <a:t> to the variable. We say that it </a:t>
            </a:r>
            <a:r>
              <a:rPr lang="en-GB" sz="2600" i="1" dirty="0" smtClean="0">
                <a:cs typeface="Arial" pitchFamily="34" charset="0"/>
              </a:rPr>
              <a:t>points</a:t>
            </a:r>
            <a:r>
              <a:rPr lang="en-GB" sz="2600" dirty="0" smtClean="0">
                <a:cs typeface="Arial" pitchFamily="34" charset="0"/>
              </a:rPr>
              <a:t> to the variable.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GB" sz="2600" dirty="0" smtClean="0">
              <a:cs typeface="Arial" pitchFamily="34" charset="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GB" sz="2600" dirty="0" smtClean="0">
                <a:cs typeface="Arial" pitchFamily="34" charset="0"/>
              </a:rPr>
              <a:t>To store a </a:t>
            </a:r>
            <a:r>
              <a:rPr lang="en-GB" sz="2600" i="1" dirty="0" smtClean="0">
                <a:cs typeface="Arial" pitchFamily="34" charset="0"/>
              </a:rPr>
              <a:t>address </a:t>
            </a:r>
            <a:r>
              <a:rPr lang="en-GB" sz="2600" dirty="0" smtClean="0">
                <a:cs typeface="Arial" pitchFamily="34" charset="0"/>
              </a:rPr>
              <a:t>or </a:t>
            </a:r>
            <a:r>
              <a:rPr lang="en-GB" sz="2600" i="1" dirty="0" smtClean="0">
                <a:cs typeface="Arial" pitchFamily="34" charset="0"/>
              </a:rPr>
              <a:t>pointer</a:t>
            </a:r>
            <a:r>
              <a:rPr lang="en-GB" sz="2600" dirty="0" smtClean="0">
                <a:cs typeface="Arial" pitchFamily="34" charset="0"/>
              </a:rPr>
              <a:t>, the formal parameter must be </a:t>
            </a:r>
            <a:r>
              <a:rPr lang="en-GB" sz="2600" b="1" dirty="0" smtClean="0">
                <a:cs typeface="Arial" pitchFamily="34" charset="0"/>
              </a:rPr>
              <a:t>pointer type</a:t>
            </a:r>
            <a:r>
              <a:rPr lang="en-GB" sz="2600" dirty="0" smtClean="0">
                <a:cs typeface="Arial" pitchFamily="34" charset="0"/>
              </a:rPr>
              <a:t>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GB" sz="2600" dirty="0" smtClean="0">
              <a:cs typeface="Arial" pitchFamily="34" charset="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GB" sz="2600" dirty="0" smtClean="0">
                <a:cs typeface="Arial" pitchFamily="34" charset="0"/>
              </a:rPr>
              <a:t>A pointer type is indicated by an asterisk (*).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GB" sz="2600" dirty="0" smtClean="0">
                <a:cs typeface="Arial" pitchFamily="34" charset="0"/>
              </a:rPr>
              <a:t>	Example </a:t>
            </a:r>
            <a:r>
              <a:rPr lang="en-GB" sz="26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GB" sz="2600" dirty="0" smtClean="0">
                <a:cs typeface="Arial" pitchFamily="34" charset="0"/>
              </a:rPr>
              <a:t>:  </a:t>
            </a:r>
            <a:r>
              <a:rPr lang="en-GB" sz="2600" dirty="0" err="1" smtClean="0">
                <a:cs typeface="Arial" pitchFamily="34" charset="0"/>
              </a:rPr>
              <a:t>int</a:t>
            </a:r>
            <a:r>
              <a:rPr lang="en-GB" sz="2600" dirty="0" smtClean="0">
                <a:cs typeface="Arial" pitchFamily="34" charset="0"/>
              </a:rPr>
              <a:t>* ptr</a:t>
            </a:r>
            <a:r>
              <a:rPr lang="en-GB" sz="2600" dirty="0" smtClean="0">
                <a:latin typeface="Arial" pitchFamily="34" charset="0"/>
                <a:cs typeface="Arial" pitchFamily="34" charset="0"/>
              </a:rPr>
              <a:t>1		- </a:t>
            </a:r>
            <a:r>
              <a:rPr lang="en-GB" sz="2600" dirty="0" smtClean="0">
                <a:cs typeface="Arial" pitchFamily="34" charset="0"/>
              </a:rPr>
              <a:t>pointer to type </a:t>
            </a:r>
            <a:r>
              <a:rPr lang="en-GB" sz="2600" dirty="0" err="1" smtClean="0">
                <a:cs typeface="Arial" pitchFamily="34" charset="0"/>
              </a:rPr>
              <a:t>int</a:t>
            </a:r>
            <a:endParaRPr lang="en-GB" sz="2600" dirty="0" smtClean="0">
              <a:cs typeface="Arial" pitchFamily="34" charset="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GB" sz="2600" dirty="0" smtClean="0">
                <a:cs typeface="Arial" pitchFamily="34" charset="0"/>
              </a:rPr>
              <a:t>	Example 2:  char* ptr2		</a:t>
            </a:r>
            <a:r>
              <a:rPr lang="en-GB" sz="26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GB" sz="2600" dirty="0" smtClean="0">
                <a:cs typeface="Arial" pitchFamily="34" charset="0"/>
              </a:rPr>
              <a:t>pointer to type char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GB" sz="2600" dirty="0" smtClean="0">
                <a:cs typeface="Arial" pitchFamily="34" charset="0"/>
              </a:rPr>
              <a:t>	Example 3:  double* ptr3		</a:t>
            </a:r>
            <a:r>
              <a:rPr lang="en-GB" sz="26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GB" sz="2600" dirty="0" smtClean="0">
                <a:cs typeface="Arial" pitchFamily="34" charset="0"/>
              </a:rPr>
              <a:t>pointer to type double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GB" sz="2600" dirty="0" smtClean="0">
                <a:cs typeface="Arial" pitchFamily="34" charset="0"/>
              </a:rPr>
              <a:t>Note the * belongs to the data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Addresses and Pointer Type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181600"/>
          </a:xfrm>
        </p:spPr>
        <p:txBody>
          <a:bodyPr>
            <a:normAutofit/>
          </a:bodyPr>
          <a:lstStyle/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GB" sz="2600" dirty="0" smtClean="0">
                <a:cs typeface="Arial" pitchFamily="34" charset="0"/>
              </a:rPr>
              <a:t>Example: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GB" sz="2600" dirty="0" smtClean="0">
                <a:cs typeface="Arial" pitchFamily="34" charset="0"/>
              </a:rPr>
              <a:t>		</a:t>
            </a:r>
            <a:r>
              <a:rPr lang="en-GB" sz="2600" dirty="0" err="1" smtClean="0">
                <a:cs typeface="Arial" pitchFamily="34" charset="0"/>
              </a:rPr>
              <a:t>int</a:t>
            </a:r>
            <a:r>
              <a:rPr lang="en-GB" sz="2600" dirty="0" smtClean="0">
                <a:cs typeface="Arial" pitchFamily="34" charset="0"/>
              </a:rPr>
              <a:t> x = 5;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GB" sz="2600" dirty="0" smtClean="0">
                <a:cs typeface="Arial" pitchFamily="34" charset="0"/>
              </a:rPr>
              <a:t>		</a:t>
            </a:r>
            <a:r>
              <a:rPr lang="en-GB" sz="2600" dirty="0" err="1" smtClean="0">
                <a:cs typeface="Arial" pitchFamily="34" charset="0"/>
              </a:rPr>
              <a:t>int</a:t>
            </a:r>
            <a:r>
              <a:rPr lang="en-GB" sz="2600" dirty="0" smtClean="0">
                <a:cs typeface="Arial" pitchFamily="34" charset="0"/>
              </a:rPr>
              <a:t>* </a:t>
            </a:r>
            <a:r>
              <a:rPr lang="en-GB" sz="2600" dirty="0" err="1" smtClean="0">
                <a:cs typeface="Arial" pitchFamily="34" charset="0"/>
              </a:rPr>
              <a:t>xPtr</a:t>
            </a:r>
            <a:r>
              <a:rPr lang="en-GB" sz="2600" dirty="0" smtClean="0">
                <a:cs typeface="Arial" pitchFamily="34" charset="0"/>
              </a:rPr>
              <a:t> = &amp;x;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GB" sz="2600" dirty="0" smtClean="0">
                <a:cs typeface="Arial" pitchFamily="34" charset="0"/>
              </a:rPr>
              <a:t>		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GB" sz="2600" dirty="0" smtClean="0">
              <a:cs typeface="Arial" pitchFamily="34" charset="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GB" sz="2600" dirty="0" smtClean="0">
                <a:cs typeface="Arial" pitchFamily="34" charset="0"/>
              </a:rPr>
              <a:t>	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886200" y="32766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9000" y="3352800"/>
            <a:ext cx="3810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 smtClean="0">
                <a:solidFill>
                  <a:schemeClr val="tx1"/>
                </a:solidFill>
              </a:rPr>
              <a:t>x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10000" y="2667000"/>
            <a:ext cx="10668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</a:rPr>
              <a:t>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53200" y="2667000"/>
            <a:ext cx="10668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</a:rPr>
              <a:t>*)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57600" y="4114800"/>
            <a:ext cx="1524000" cy="6096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address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245600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00800" y="4114800"/>
            <a:ext cx="1524000" cy="6096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address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823700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400800" y="3276600"/>
            <a:ext cx="14478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245600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01000" y="3352800"/>
            <a:ext cx="9906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</a:rPr>
              <a:t>xPtr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86200" y="54864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29000" y="5562600"/>
            <a:ext cx="3810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 smtClean="0">
                <a:solidFill>
                  <a:schemeClr val="tx1"/>
                </a:solidFill>
              </a:rPr>
              <a:t>x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0000" y="4876800"/>
            <a:ext cx="10668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</a:rPr>
              <a:t>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53200" y="4876800"/>
            <a:ext cx="10668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</a:rPr>
              <a:t>*)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400800" y="5486400"/>
            <a:ext cx="14478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01000" y="5562600"/>
            <a:ext cx="9906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</a:rPr>
              <a:t>xPtr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0800000">
            <a:off x="4876800" y="5867400"/>
            <a:ext cx="2133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419600" y="5943600"/>
            <a:ext cx="24384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points to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85800" y="5181600"/>
            <a:ext cx="2438400" cy="10668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Logically, we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think of </a:t>
            </a:r>
            <a:r>
              <a:rPr lang="en-US" sz="2400" dirty="0" err="1" smtClean="0">
                <a:solidFill>
                  <a:schemeClr val="tx1"/>
                </a:solidFill>
              </a:rPr>
              <a:t>xPtr</a:t>
            </a:r>
            <a:r>
              <a:rPr lang="en-US" sz="2400" dirty="0" smtClean="0">
                <a:solidFill>
                  <a:schemeClr val="tx1"/>
                </a:solidFill>
              </a:rPr>
              <a:t> as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pointer to x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276600" y="4800600"/>
            <a:ext cx="548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  <p:bldP spid="17" grpId="0"/>
      <p:bldP spid="22" grpId="0" animBg="1"/>
      <p:bldP spid="23" grpId="0"/>
      <p:bldP spid="25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Addresses and Pointer Type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410200"/>
          </a:xfrm>
        </p:spPr>
        <p:txBody>
          <a:bodyPr>
            <a:normAutofit/>
          </a:bodyPr>
          <a:lstStyle/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GB" sz="2600" dirty="0" smtClean="0">
                <a:cs typeface="Arial" pitchFamily="34" charset="0"/>
              </a:rPr>
              <a:t>To use pass-by-address for function change, the formal parameters in the function header become: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GB" sz="2600" dirty="0" smtClean="0">
              <a:cs typeface="Arial" pitchFamily="34" charset="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GB" sz="2600" dirty="0" smtClean="0">
              <a:cs typeface="Arial" pitchFamily="34" charset="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GB" sz="2600" dirty="0" smtClean="0">
              <a:cs typeface="Arial" pitchFamily="34" charset="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GB" sz="2600" dirty="0" smtClean="0">
                <a:cs typeface="Arial" pitchFamily="34" charset="0"/>
              </a:rPr>
              <a:t>The formal parameters are now pointer type. They will store addresses or pointers to variables.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GB" sz="2600" dirty="0" smtClean="0">
              <a:cs typeface="Arial" pitchFamily="34" charset="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lang="en-GB" sz="2600" dirty="0" smtClean="0"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2438400"/>
            <a:ext cx="67818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</a:rPr>
              <a:t>void change(</a:t>
            </a:r>
            <a:r>
              <a:rPr lang="en-US" sz="28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</a:rPr>
              <a:t>* </a:t>
            </a:r>
            <a:r>
              <a:rPr lang="en-US" sz="2800" b="1" dirty="0" err="1" smtClean="0">
                <a:solidFill>
                  <a:schemeClr val="tx1"/>
                </a:solidFill>
                <a:latin typeface="Consolas" pitchFamily="49" charset="0"/>
              </a:rPr>
              <a:t>aPtr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US" sz="28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</a:rPr>
              <a:t>* </a:t>
            </a:r>
            <a:r>
              <a:rPr lang="en-US" sz="2800" b="1" dirty="0" err="1" smtClean="0">
                <a:solidFill>
                  <a:schemeClr val="tx1"/>
                </a:solidFill>
                <a:latin typeface="Consolas" pitchFamily="49" charset="0"/>
              </a:rPr>
              <a:t>bPtr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Addresses and Pointer Type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410200"/>
          </a:xfrm>
        </p:spPr>
        <p:txBody>
          <a:bodyPr>
            <a:normAutofit/>
          </a:bodyPr>
          <a:lstStyle/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GB" sz="2600" dirty="0" smtClean="0">
                <a:cs typeface="Arial" pitchFamily="34" charset="0"/>
              </a:rPr>
              <a:t>Function call: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GB" sz="2600" dirty="0" smtClean="0">
              <a:cs typeface="Arial" pitchFamily="34" charset="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GB" sz="2600" dirty="0" smtClean="0">
                <a:cs typeface="Arial" pitchFamily="34" charset="0"/>
              </a:rPr>
              <a:t>Function header: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GB" sz="2600" dirty="0" smtClean="0">
              <a:cs typeface="Arial" pitchFamily="34" charset="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lang="en-GB" sz="2600" dirty="0" smtClean="0"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286000" y="38100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?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28800" y="3886200"/>
            <a:ext cx="3810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 smtClean="0">
                <a:solidFill>
                  <a:schemeClr val="tx1"/>
                </a:solidFill>
              </a:rPr>
              <a:t>a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09800" y="3276600"/>
            <a:ext cx="10668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</a:rPr>
              <a:t>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57800" y="3276600"/>
            <a:ext cx="10668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</a:rPr>
              <a:t>*)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105400" y="3810000"/>
            <a:ext cx="14478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705600" y="3886200"/>
            <a:ext cx="9906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</a:rPr>
              <a:t>aPtr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276600" y="4191000"/>
            <a:ext cx="2514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286000" y="5105400"/>
            <a:ext cx="990600" cy="762000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?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828800" y="5181600"/>
            <a:ext cx="3810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 smtClean="0">
                <a:solidFill>
                  <a:schemeClr val="tx1"/>
                </a:solidFill>
              </a:rPr>
              <a:t>b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209800" y="4572000"/>
            <a:ext cx="10668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</a:rPr>
              <a:t>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257800" y="4572000"/>
            <a:ext cx="10668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</a:rPr>
              <a:t>*)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105400" y="5105400"/>
            <a:ext cx="1447800" cy="762000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05600" y="5181600"/>
            <a:ext cx="9906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</a:rPr>
              <a:t>bPtr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276600" y="5486400"/>
            <a:ext cx="2514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04800" y="4191000"/>
            <a:ext cx="1600200" cy="9906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In </a:t>
            </a:r>
          </a:p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functionmain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391400" y="4267200"/>
            <a:ext cx="1600200" cy="10668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In 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change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91000" y="1295400"/>
            <a:ext cx="32004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 change(&amp;a, &amp;b);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00400" y="2209800"/>
            <a:ext cx="58674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void change(</a:t>
            </a:r>
            <a:r>
              <a:rPr lang="en-US" sz="24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* </a:t>
            </a:r>
            <a:r>
              <a:rPr lang="en-US" sz="2400" b="1" dirty="0" err="1" smtClean="0">
                <a:solidFill>
                  <a:schemeClr val="tx1"/>
                </a:solidFill>
                <a:latin typeface="Consolas" pitchFamily="49" charset="0"/>
              </a:rPr>
              <a:t>aPtr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US" sz="24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* </a:t>
            </a:r>
            <a:r>
              <a:rPr lang="en-US" sz="2400" b="1" dirty="0" err="1" smtClean="0">
                <a:solidFill>
                  <a:schemeClr val="tx1"/>
                </a:solidFill>
                <a:latin typeface="Consolas" pitchFamily="49" charset="0"/>
              </a:rPr>
              <a:t>bPtr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Parameter-Passing: Pass-By-Address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181600"/>
          </a:xfrm>
        </p:spPr>
        <p:txBody>
          <a:bodyPr>
            <a:normAutofit/>
          </a:bodyPr>
          <a:lstStyle/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GB" sz="2600" dirty="0" smtClean="0">
                <a:cs typeface="Arial" pitchFamily="34" charset="0"/>
              </a:rPr>
              <a:t>This is the pass-by-address method.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GB" sz="2600" dirty="0" smtClean="0">
                <a:cs typeface="Arial" pitchFamily="34" charset="0"/>
              </a:rPr>
              <a:t>The addresses of variables a and b in function main are passed to the formal parameters </a:t>
            </a:r>
            <a:r>
              <a:rPr lang="en-GB" sz="2600" dirty="0" err="1" smtClean="0">
                <a:cs typeface="Arial" pitchFamily="34" charset="0"/>
              </a:rPr>
              <a:t>aPtr</a:t>
            </a:r>
            <a:r>
              <a:rPr lang="en-GB" sz="2600" dirty="0" smtClean="0">
                <a:cs typeface="Arial" pitchFamily="34" charset="0"/>
              </a:rPr>
              <a:t> and </a:t>
            </a:r>
            <a:r>
              <a:rPr lang="en-GB" sz="2600" dirty="0" err="1" smtClean="0">
                <a:cs typeface="Arial" pitchFamily="34" charset="0"/>
              </a:rPr>
              <a:t>bPrt</a:t>
            </a:r>
            <a:r>
              <a:rPr lang="en-GB" sz="2600" dirty="0" smtClean="0">
                <a:cs typeface="Arial" pitchFamily="34" charset="0"/>
              </a:rPr>
              <a:t> in function change.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GB" sz="2600" dirty="0" smtClean="0">
              <a:cs typeface="Arial" pitchFamily="34" charset="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GB" sz="2600" dirty="0" smtClean="0">
                <a:cs typeface="Arial" pitchFamily="34" charset="0"/>
              </a:rPr>
              <a:t>Function change can now modify the values of the variables a and b in function main.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GB" sz="2600" dirty="0" smtClean="0">
              <a:cs typeface="Arial" pitchFamily="34" charset="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GB" sz="2600" dirty="0" smtClean="0">
                <a:cs typeface="Arial" pitchFamily="34" charset="0"/>
              </a:rPr>
              <a:t>This change is a side effect of the function.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GB" sz="2600" dirty="0" smtClean="0">
                <a:cs typeface="Arial" pitchFamily="34" charset="0"/>
              </a:rPr>
              <a:t>The side effect is achieved through the pointer type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Indirection Operator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4953000"/>
          </a:xfrm>
        </p:spPr>
        <p:txBody>
          <a:bodyPr>
            <a:normAutofit/>
          </a:bodyPr>
          <a:lstStyle/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GB" sz="2600" dirty="0" smtClean="0">
                <a:cs typeface="Arial" pitchFamily="34" charset="0"/>
              </a:rPr>
              <a:t>We use the pointer type parameters to </a:t>
            </a:r>
            <a:r>
              <a:rPr lang="en-GB" sz="2600" b="1" dirty="0" smtClean="0">
                <a:cs typeface="Arial" pitchFamily="34" charset="0"/>
              </a:rPr>
              <a:t>indirectly access </a:t>
            </a:r>
            <a:r>
              <a:rPr lang="en-GB" sz="2600" dirty="0" smtClean="0">
                <a:cs typeface="Arial" pitchFamily="34" charset="0"/>
              </a:rPr>
              <a:t>the variables.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GB" sz="2600" dirty="0" smtClean="0">
              <a:cs typeface="Arial" pitchFamily="34" charset="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GB" sz="2600" dirty="0" smtClean="0">
                <a:cs typeface="Arial" pitchFamily="34" charset="0"/>
              </a:rPr>
              <a:t>We perform this </a:t>
            </a:r>
            <a:r>
              <a:rPr lang="en-GB" sz="2600" b="1" dirty="0" smtClean="0">
                <a:cs typeface="Arial" pitchFamily="34" charset="0"/>
              </a:rPr>
              <a:t>indirect access</a:t>
            </a:r>
            <a:r>
              <a:rPr lang="en-GB" sz="2600" dirty="0" smtClean="0">
                <a:cs typeface="Arial" pitchFamily="34" charset="0"/>
              </a:rPr>
              <a:t> through the </a:t>
            </a:r>
            <a:r>
              <a:rPr lang="en-GB" sz="2600" b="1" dirty="0" smtClean="0">
                <a:cs typeface="Arial" pitchFamily="34" charset="0"/>
              </a:rPr>
              <a:t>indirection operator</a:t>
            </a:r>
            <a:r>
              <a:rPr lang="en-GB" sz="2600" dirty="0" smtClean="0">
                <a:cs typeface="Arial" pitchFamily="34" charset="0"/>
              </a:rPr>
              <a:t>.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GB" sz="2600" dirty="0" smtClean="0">
              <a:cs typeface="Arial" pitchFamily="34" charset="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GB" sz="2600" dirty="0" smtClean="0">
                <a:cs typeface="Arial" pitchFamily="34" charset="0"/>
              </a:rPr>
              <a:t>This operator is also represented by an asterisk (*).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GB" sz="2600" dirty="0" smtClean="0">
                <a:cs typeface="Arial" pitchFamily="34" charset="0"/>
              </a:rPr>
              <a:t>Example: 	*</a:t>
            </a:r>
            <a:r>
              <a:rPr lang="en-GB" sz="2600" dirty="0" err="1" smtClean="0">
                <a:cs typeface="Arial" pitchFamily="34" charset="0"/>
              </a:rPr>
              <a:t>aPtr</a:t>
            </a:r>
            <a:r>
              <a:rPr lang="en-GB" sz="2600" dirty="0" smtClean="0">
                <a:cs typeface="Arial" pitchFamily="34" charset="0"/>
              </a:rPr>
              <a:t>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GB" sz="2600" dirty="0" smtClean="0">
                <a:cs typeface="Arial" pitchFamily="34" charset="0"/>
              </a:rPr>
              <a:t>			*</a:t>
            </a:r>
            <a:r>
              <a:rPr lang="en-GB" sz="2600" dirty="0" err="1" smtClean="0">
                <a:cs typeface="Arial" pitchFamily="34" charset="0"/>
              </a:rPr>
              <a:t>bPtr</a:t>
            </a:r>
            <a:endParaRPr lang="en-GB" sz="2600" dirty="0" smtClean="0">
              <a:cs typeface="Arial" pitchFamily="34" charset="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lang="en-GB" sz="2600" dirty="0" smtClean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Indirection Operator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029200"/>
          </a:xfrm>
        </p:spPr>
        <p:txBody>
          <a:bodyPr>
            <a:normAutofit/>
          </a:bodyPr>
          <a:lstStyle/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GB" sz="2600" dirty="0" smtClean="0">
                <a:cs typeface="Arial" pitchFamily="34" charset="0"/>
              </a:rPr>
              <a:t>The function definition for function change becomes: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GB" sz="2600" dirty="0" smtClean="0">
              <a:cs typeface="Arial" pitchFamily="34" charset="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GB" sz="2600" dirty="0" smtClean="0">
              <a:cs typeface="Arial" pitchFamily="34" charset="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GB" sz="2600" dirty="0" smtClean="0">
              <a:cs typeface="Arial" pitchFamily="34" charset="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GB" sz="2600" dirty="0" smtClean="0">
              <a:cs typeface="Arial" pitchFamily="34" charset="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GB" sz="2600" dirty="0" smtClean="0">
              <a:cs typeface="Arial" pitchFamily="34" charset="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GB" sz="2600" dirty="0" smtClean="0">
              <a:cs typeface="Arial" pitchFamily="34" charset="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GB" sz="2600" dirty="0" smtClean="0">
                <a:cs typeface="Arial" pitchFamily="34" charset="0"/>
              </a:rPr>
              <a:t>The * in *</a:t>
            </a:r>
            <a:r>
              <a:rPr lang="en-GB" sz="2600" dirty="0" err="1" smtClean="0">
                <a:cs typeface="Arial" pitchFamily="34" charset="0"/>
              </a:rPr>
              <a:t>aPtr</a:t>
            </a:r>
            <a:r>
              <a:rPr lang="en-GB" sz="2600" dirty="0" smtClean="0">
                <a:cs typeface="Arial" pitchFamily="34" charset="0"/>
              </a:rPr>
              <a:t> and *</a:t>
            </a:r>
            <a:r>
              <a:rPr lang="en-GB" sz="2600" dirty="0" err="1" smtClean="0">
                <a:cs typeface="Arial" pitchFamily="34" charset="0"/>
              </a:rPr>
              <a:t>bPtr</a:t>
            </a:r>
            <a:r>
              <a:rPr lang="en-GB" sz="2600" dirty="0" smtClean="0">
                <a:cs typeface="Arial" pitchFamily="34" charset="0"/>
              </a:rPr>
              <a:t> is the indirection operator,  also called </a:t>
            </a:r>
            <a:r>
              <a:rPr lang="en-GB" sz="2600" b="1" dirty="0" smtClean="0">
                <a:cs typeface="Arial" pitchFamily="34" charset="0"/>
              </a:rPr>
              <a:t>dereference operator</a:t>
            </a:r>
            <a:r>
              <a:rPr lang="en-GB" sz="2600" dirty="0" smtClean="0">
                <a:cs typeface="Arial" pitchFamily="34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905000"/>
            <a:ext cx="59436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void change(</a:t>
            </a:r>
            <a:r>
              <a:rPr lang="en-US" sz="24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* </a:t>
            </a:r>
            <a:r>
              <a:rPr lang="en-US" sz="2400" b="1" dirty="0" err="1" smtClean="0">
                <a:solidFill>
                  <a:schemeClr val="tx1"/>
                </a:solidFill>
                <a:latin typeface="Consolas" pitchFamily="49" charset="0"/>
              </a:rPr>
              <a:t>aPtr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US" sz="24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* </a:t>
            </a:r>
            <a:r>
              <a:rPr lang="en-US" sz="2400" b="1" dirty="0" err="1" smtClean="0">
                <a:solidFill>
                  <a:schemeClr val="tx1"/>
                </a:solidFill>
                <a:latin typeface="Consolas" pitchFamily="49" charset="0"/>
              </a:rPr>
              <a:t>bPtr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 	*</a:t>
            </a:r>
            <a:r>
              <a:rPr lang="en-US" sz="2400" b="1" dirty="0" err="1" smtClean="0">
                <a:solidFill>
                  <a:schemeClr val="tx1"/>
                </a:solidFill>
                <a:latin typeface="Consolas" pitchFamily="49" charset="0"/>
              </a:rPr>
              <a:t>aPtr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 = 23;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	*</a:t>
            </a:r>
            <a:r>
              <a:rPr lang="en-US" sz="2400" b="1" dirty="0" err="1" smtClean="0">
                <a:solidFill>
                  <a:schemeClr val="tx1"/>
                </a:solidFill>
                <a:latin typeface="Consolas" pitchFamily="49" charset="0"/>
              </a:rPr>
              <a:t>bPtr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 = 8;</a:t>
            </a:r>
            <a:endParaRPr lang="en-GB" sz="24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	return;</a:t>
            </a:r>
            <a:endParaRPr lang="en-US" sz="24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 }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Functions, Parameters, and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181600"/>
          </a:xfrm>
        </p:spPr>
        <p:txBody>
          <a:bodyPr>
            <a:normAutofit/>
          </a:bodyPr>
          <a:lstStyle/>
          <a:p>
            <a:r>
              <a:rPr lang="en-GB" dirty="0" smtClean="0">
                <a:cs typeface="Arial" pitchFamily="34" charset="0"/>
              </a:rPr>
              <a:t>A return statement should be used whether a function returns a result of not.</a:t>
            </a: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 cstate="print"/>
          <a:srcRect l="5485" r="4018" b="5605"/>
          <a:stretch>
            <a:fillRect/>
          </a:stretch>
        </p:blipFill>
        <p:spPr bwMode="auto">
          <a:xfrm>
            <a:off x="152399" y="2133600"/>
            <a:ext cx="8839201" cy="451074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 Passing: Pass-by-Address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724400" y="3962400"/>
            <a:ext cx="3962400" cy="2362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void change(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*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aPtr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          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*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bPtr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*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aPtr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= 23;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*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bPtr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= 8;</a:t>
            </a:r>
            <a:endParaRPr lang="en-GB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	return;</a:t>
            </a:r>
            <a:endParaRPr lang="en-US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315200" y="2514600"/>
            <a:ext cx="457200" cy="609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848600" y="2590800"/>
            <a:ext cx="1066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aPtr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191000" y="1143000"/>
            <a:ext cx="4648200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The addresses of variables a and b are passed to the formal parameters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315200" y="3200400"/>
            <a:ext cx="457200" cy="609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848600" y="3276600"/>
            <a:ext cx="1066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bPtr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05400" y="2514600"/>
            <a:ext cx="457200" cy="609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0" y="2667000"/>
            <a:ext cx="685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a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05400" y="3200400"/>
            <a:ext cx="457200" cy="609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2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0" y="3200400"/>
            <a:ext cx="685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b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5562600" y="2895600"/>
            <a:ext cx="1981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5562600" y="3429000"/>
            <a:ext cx="1981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04800" y="1371600"/>
            <a:ext cx="3581400" cy="4191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a, b;</a:t>
            </a:r>
          </a:p>
          <a:p>
            <a:endParaRPr lang="en-US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a = 1;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b = 2;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change(&amp;a, &amp;b);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&lt;&lt; a &lt;&lt; " "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     &lt;&lt; b &lt;&lt;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endParaRPr lang="en-GB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	return 0;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2000" b="1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09600" y="3427412"/>
            <a:ext cx="533400" cy="1588"/>
          </a:xfrm>
          <a:prstGeom prst="straightConnector1">
            <a:avLst/>
          </a:prstGeom>
          <a:ln w="1143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 Passing: Pass-by-Address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7315200" y="2514600"/>
            <a:ext cx="457200" cy="609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848600" y="2590800"/>
            <a:ext cx="1066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aPtr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886200" y="1143000"/>
            <a:ext cx="5257800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The function indirectly accesses variables a and b through the formal parameters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315200" y="3200400"/>
            <a:ext cx="457200" cy="609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848600" y="3276600"/>
            <a:ext cx="1066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bPtr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05400" y="2514600"/>
            <a:ext cx="457200" cy="609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23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0" y="2667000"/>
            <a:ext cx="685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a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05400" y="3200400"/>
            <a:ext cx="457200" cy="609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8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0" y="3200400"/>
            <a:ext cx="685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b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5562600" y="2895600"/>
            <a:ext cx="1981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5562600" y="3429000"/>
            <a:ext cx="1981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724400" y="3962400"/>
            <a:ext cx="3962400" cy="2362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void change(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*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aPtr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          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*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bPtr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*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aPtr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= 23;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*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bPtr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= 8;</a:t>
            </a:r>
            <a:endParaRPr lang="en-GB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	return;</a:t>
            </a:r>
            <a:endParaRPr lang="en-US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4800" y="1371600"/>
            <a:ext cx="3581400" cy="4191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a, b;</a:t>
            </a:r>
          </a:p>
          <a:p>
            <a:endParaRPr lang="en-US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a = 1;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b = 2;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change(&amp;a, &amp;b);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&lt;&lt; a &lt;&lt; " "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     &lt;&lt; b &lt;&lt;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endParaRPr lang="en-GB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	return 0;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2000" b="1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029200" y="5715000"/>
            <a:ext cx="533400" cy="1588"/>
          </a:xfrm>
          <a:prstGeom prst="straightConnector1">
            <a:avLst/>
          </a:prstGeom>
          <a:ln w="1143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 Passing: Pass-by-Address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4343400" y="2667000"/>
            <a:ext cx="1981200" cy="6858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Output: 23 8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4400" y="3962400"/>
            <a:ext cx="3962400" cy="2362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void change(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*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aPtr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          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*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bPtr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*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aPtr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= 23;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*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bPtr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= 8;</a:t>
            </a:r>
            <a:endParaRPr lang="en-GB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	return;</a:t>
            </a:r>
            <a:endParaRPr lang="en-US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1371600"/>
            <a:ext cx="3581400" cy="4191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a, b;</a:t>
            </a:r>
          </a:p>
          <a:p>
            <a:endParaRPr lang="en-US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a = 1;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b = 2;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change(&amp;a, &amp;b);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&lt;&lt; a &lt;&lt; " "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     &lt;&lt; b &lt;&lt;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endParaRPr lang="en-GB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	return 0;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2000" b="1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09600" y="4038600"/>
            <a:ext cx="533400" cy="1588"/>
          </a:xfrm>
          <a:prstGeom prst="straightConnector1">
            <a:avLst/>
          </a:prstGeom>
          <a:ln w="1143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 Passing: Pass-by-Address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81000" y="1371600"/>
            <a:ext cx="3733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a, b;</a:t>
            </a:r>
          </a:p>
          <a:p>
            <a:endParaRPr lang="en-US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a = 2;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b = 6;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update(&amp;a, &amp;b);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&lt;&lt; a &lt;&lt; " "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     &lt;&lt; b &lt;&lt;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endParaRPr lang="en-GB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	return 0;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2000" b="1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43400" y="3962400"/>
            <a:ext cx="4495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void update(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*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aPtr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          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*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bPtr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*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aPtr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= *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aPtr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+ 2;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*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bPtr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= *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bPtr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/ *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aPtr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endParaRPr lang="en-GB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	return;</a:t>
            </a:r>
            <a:endParaRPr lang="en-US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7315200" y="2514600"/>
            <a:ext cx="457200" cy="609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48600" y="2590800"/>
            <a:ext cx="1066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aPtr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91000" y="1143000"/>
            <a:ext cx="4648200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The addresses of variables a and b are passed to the formal parameters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15200" y="3200400"/>
            <a:ext cx="457200" cy="609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48600" y="3276600"/>
            <a:ext cx="1066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bPtr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05400" y="2514600"/>
            <a:ext cx="457200" cy="609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2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0" y="2667000"/>
            <a:ext cx="685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a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05400" y="3200400"/>
            <a:ext cx="457200" cy="609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6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0" y="3200400"/>
            <a:ext cx="685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b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10800000">
            <a:off x="5562600" y="2895600"/>
            <a:ext cx="1981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5562600" y="3429000"/>
            <a:ext cx="1981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85800" y="3429000"/>
            <a:ext cx="533400" cy="1588"/>
          </a:xfrm>
          <a:prstGeom prst="straightConnector1">
            <a:avLst/>
          </a:prstGeom>
          <a:ln w="1143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 Passing: Pass-by-Address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315200" y="2514600"/>
            <a:ext cx="457200" cy="609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48600" y="2590800"/>
            <a:ext cx="1066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aPtr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91000" y="1143000"/>
            <a:ext cx="4648200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The addresses of variables a and b are passed to the formal parameters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15200" y="3200400"/>
            <a:ext cx="457200" cy="609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48600" y="3276600"/>
            <a:ext cx="1066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bPtr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05400" y="2514600"/>
            <a:ext cx="457200" cy="609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rgbClr val="C00000"/>
                </a:solidFill>
                <a:latin typeface="Consolas" pitchFamily="49" charset="0"/>
              </a:rPr>
              <a:t>4</a:t>
            </a:r>
            <a:endParaRPr lang="en-GB" sz="2400" b="1" dirty="0">
              <a:solidFill>
                <a:srgbClr val="C00000"/>
              </a:solidFill>
              <a:latin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0" y="2667000"/>
            <a:ext cx="685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a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05400" y="3200400"/>
            <a:ext cx="457200" cy="609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6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0" y="3200400"/>
            <a:ext cx="685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b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10800000">
            <a:off x="5562600" y="2895600"/>
            <a:ext cx="1981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5562600" y="3429000"/>
            <a:ext cx="1981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81000" y="1371600"/>
            <a:ext cx="3733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a, b;</a:t>
            </a:r>
          </a:p>
          <a:p>
            <a:endParaRPr lang="en-US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a = 2;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b = 6;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update(&amp;a, &amp;b);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&lt;&lt; a &lt;&lt; " "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     &lt;&lt; b &lt;&lt;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endParaRPr lang="en-GB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	return 0;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2000" b="1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3962400"/>
            <a:ext cx="4495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void update(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*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aPtr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          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*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bPtr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*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aPtr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= *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aPtr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+ 2;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*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bPtr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= *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bPtr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/ *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aPtr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endParaRPr lang="en-GB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	return;</a:t>
            </a:r>
            <a:endParaRPr lang="en-US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648200" y="5103812"/>
            <a:ext cx="533400" cy="1588"/>
          </a:xfrm>
          <a:prstGeom prst="straightConnector1">
            <a:avLst/>
          </a:prstGeom>
          <a:ln w="1143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 Passing: Pass-by-Address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315200" y="2514600"/>
            <a:ext cx="457200" cy="609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48600" y="2590800"/>
            <a:ext cx="1066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aPtr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91000" y="1143000"/>
            <a:ext cx="4648200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The addresses of variables a and b are passed to the formal parameters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15200" y="3200400"/>
            <a:ext cx="457200" cy="609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48600" y="3276600"/>
            <a:ext cx="1066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bPtr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05400" y="2514600"/>
            <a:ext cx="457200" cy="609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4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0" y="2667000"/>
            <a:ext cx="685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a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05400" y="3200400"/>
            <a:ext cx="457200" cy="609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rgbClr val="C00000"/>
                </a:solidFill>
                <a:latin typeface="Consolas" pitchFamily="49" charset="0"/>
              </a:rPr>
              <a:t>1</a:t>
            </a:r>
            <a:endParaRPr lang="en-GB" sz="2400" b="1" dirty="0">
              <a:solidFill>
                <a:srgbClr val="C00000"/>
              </a:solidFill>
              <a:latin typeface="Consolas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0" y="3200400"/>
            <a:ext cx="685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b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10800000">
            <a:off x="5562600" y="2895600"/>
            <a:ext cx="1981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5562600" y="3429000"/>
            <a:ext cx="1981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81000" y="1371600"/>
            <a:ext cx="3733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a, b;</a:t>
            </a:r>
          </a:p>
          <a:p>
            <a:endParaRPr lang="en-US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a = 2;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b = 6;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update(&amp;a, &amp;b);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&lt;&lt; a &lt;&lt; " "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     &lt;&lt; b &lt;&lt;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endParaRPr lang="en-GB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	return 0;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2000" b="1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3962400"/>
            <a:ext cx="4495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void update(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*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aPtr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          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*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bPtr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*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aPtr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= *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aPtr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+ 2;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*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bPtr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= *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bPtr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/ *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aPtr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endParaRPr lang="en-GB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	return;</a:t>
            </a:r>
            <a:endParaRPr lang="en-US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648200" y="5410200"/>
            <a:ext cx="533400" cy="1588"/>
          </a:xfrm>
          <a:prstGeom prst="straightConnector1">
            <a:avLst/>
          </a:prstGeom>
          <a:ln w="1143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 Passing: Pass-by-Address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315200" y="2514600"/>
            <a:ext cx="457200" cy="609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48600" y="2590800"/>
            <a:ext cx="1066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aPtr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91000" y="1143000"/>
            <a:ext cx="4648200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The addresses of variables a and b are passed to the formal parameters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15200" y="3200400"/>
            <a:ext cx="457200" cy="609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48600" y="3276600"/>
            <a:ext cx="1066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bPtr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05400" y="2514600"/>
            <a:ext cx="457200" cy="609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4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0" y="2667000"/>
            <a:ext cx="685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a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05400" y="3200400"/>
            <a:ext cx="457200" cy="609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0" y="3200400"/>
            <a:ext cx="685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b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10800000">
            <a:off x="5562600" y="2895600"/>
            <a:ext cx="1981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5562600" y="3429000"/>
            <a:ext cx="1981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81000" y="1371600"/>
            <a:ext cx="3733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a, b;</a:t>
            </a:r>
          </a:p>
          <a:p>
            <a:endParaRPr lang="en-US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a = 2;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b = 6;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update(&amp;a, &amp;b);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&lt;&lt; a &lt;&lt; " "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     &lt;&lt; b &lt;&lt;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endParaRPr lang="en-GB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	return 0;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2000" b="1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3962400"/>
            <a:ext cx="4495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void update(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*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aPtr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          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*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bPtr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*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aPtr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= *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aPtr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+ 2;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*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bPtr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= *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bPtr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/ *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aPtr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endParaRPr lang="en-GB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	return;</a:t>
            </a:r>
            <a:endParaRPr lang="en-US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648200" y="5715000"/>
            <a:ext cx="533400" cy="1588"/>
          </a:xfrm>
          <a:prstGeom prst="straightConnector1">
            <a:avLst/>
          </a:prstGeom>
          <a:ln w="1143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 Passing: Pass-by-Address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4343400" y="2667000"/>
            <a:ext cx="1981200" cy="6858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Output: 4 1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1371600"/>
            <a:ext cx="3733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a, b;</a:t>
            </a:r>
          </a:p>
          <a:p>
            <a:endParaRPr lang="en-US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a = 2;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b = 6;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update(&amp;a, &amp;b);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&lt;&lt; a &lt;&lt; " "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     &lt;&lt; b &lt;&lt;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endParaRPr lang="en-GB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	return 0;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2000" b="1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43400" y="3962400"/>
            <a:ext cx="4495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void update(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*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aPtr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          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*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bPtr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*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aPtr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= *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aPtr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+ 2;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*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bPtr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= *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bPtr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/ *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aPtr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endParaRPr lang="en-GB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	return;</a:t>
            </a:r>
            <a:endParaRPr lang="en-US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57200" y="4038600"/>
            <a:ext cx="533400" cy="1588"/>
          </a:xfrm>
          <a:prstGeom prst="straightConnector1">
            <a:avLst/>
          </a:prstGeom>
          <a:ln w="1143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4937760"/>
          </a:xfrm>
        </p:spPr>
        <p:txBody>
          <a:bodyPr>
            <a:normAutofit/>
          </a:bodyPr>
          <a:lstStyle/>
          <a:p>
            <a:r>
              <a:rPr lang="en-GB" dirty="0" smtClean="0"/>
              <a:t>Note: a function may use both pass-by-value and pass-by-address methods.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Function call example: 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 Passing: Pass-by-Address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914400" y="2209800"/>
            <a:ext cx="7467600" cy="2819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divide(</a:t>
            </a:r>
            <a:r>
              <a:rPr lang="en-US" sz="24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 dividend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US" sz="24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 divisor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,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         </a:t>
            </a:r>
            <a:r>
              <a:rPr lang="en-US" sz="24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* quotient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US" sz="24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* remainder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{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*quotient 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= dividend / divisor;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	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*remainder 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= dividend % divisor;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 return;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}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4800" y="5410200"/>
            <a:ext cx="36576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divide(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a, b, &amp;c, &amp;d);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US" sz="28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r>
              <a:rPr lang="en-GB" dirty="0" smtClean="0"/>
              <a:t>Example – function</a:t>
            </a:r>
            <a:r>
              <a:rPr lang="en-GB" b="1" dirty="0" smtClean="0"/>
              <a:t> </a:t>
            </a:r>
            <a:r>
              <a:rPr lang="en-GB" dirty="0" smtClean="0"/>
              <a:t>to read length and width and store in main function variables: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Function call example: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 Passing: Pass-by-Address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990600" y="2133600"/>
            <a:ext cx="7162800" cy="3505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getData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double* </a:t>
            </a:r>
            <a:r>
              <a:rPr lang="en-US" sz="2400" b="1" dirty="0" err="1" smtClean="0">
                <a:solidFill>
                  <a:schemeClr val="tx1"/>
                </a:solidFill>
                <a:latin typeface="Consolas" pitchFamily="49" charset="0"/>
              </a:rPr>
              <a:t>pLen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, double* </a:t>
            </a:r>
            <a:r>
              <a:rPr lang="en-US" sz="2400" b="1" dirty="0" err="1" smtClean="0">
                <a:solidFill>
                  <a:schemeClr val="tx1"/>
                </a:solidFill>
                <a:latin typeface="Consolas" pitchFamily="49" charset="0"/>
              </a:rPr>
              <a:t>pWid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{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double length, width;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"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Enter length and width: 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"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&gt;&gt; length &gt;&gt; width;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*</a:t>
            </a:r>
            <a:r>
              <a:rPr lang="en-US" sz="2400" b="1" dirty="0" err="1" smtClean="0">
                <a:solidFill>
                  <a:schemeClr val="tx1"/>
                </a:solidFill>
                <a:latin typeface="Consolas" pitchFamily="49" charset="0"/>
              </a:rPr>
              <a:t>pLen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= length;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*</a:t>
            </a:r>
            <a:r>
              <a:rPr lang="en-US" sz="2400" b="1" dirty="0" err="1" smtClean="0">
                <a:solidFill>
                  <a:schemeClr val="tx1"/>
                </a:solidFill>
                <a:latin typeface="Consolas" pitchFamily="49" charset="0"/>
              </a:rPr>
              <a:t>pWid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= width;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return;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}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4038600" y="5867400"/>
            <a:ext cx="449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getData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&amp;length, &amp;width);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US" sz="28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 Passing: Pass-by-Value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>
                <a:cs typeface="Arial" pitchFamily="34" charset="0"/>
              </a:rPr>
              <a:t>When a function is called, the value of the actual parameter is copied to the formal parameter.</a:t>
            </a:r>
          </a:p>
          <a:p>
            <a:endParaRPr lang="en-GB" dirty="0" smtClean="0">
              <a:cs typeface="Arial" pitchFamily="34" charset="0"/>
            </a:endParaRPr>
          </a:p>
          <a:p>
            <a:r>
              <a:rPr lang="en-GB" dirty="0" smtClean="0">
                <a:cs typeface="Arial" pitchFamily="34" charset="0"/>
              </a:rPr>
              <a:t>This method of parameter-passing is called </a:t>
            </a:r>
            <a:r>
              <a:rPr lang="en-GB" b="1" dirty="0" smtClean="0">
                <a:cs typeface="Arial" pitchFamily="34" charset="0"/>
              </a:rPr>
              <a:t>pass by value</a:t>
            </a:r>
            <a:r>
              <a:rPr lang="en-GB" dirty="0" smtClean="0">
                <a:cs typeface="Arial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4937760"/>
          </a:xfrm>
        </p:spPr>
        <p:txBody>
          <a:bodyPr>
            <a:normAutofit/>
          </a:bodyPr>
          <a:lstStyle/>
          <a:p>
            <a:r>
              <a:rPr lang="en-GB" dirty="0" smtClean="0"/>
              <a:t>We can use </a:t>
            </a:r>
            <a:r>
              <a:rPr lang="en-GB" dirty="0" err="1" smtClean="0"/>
              <a:t>pLen</a:t>
            </a:r>
            <a:r>
              <a:rPr lang="en-GB" dirty="0" smtClean="0"/>
              <a:t> and </a:t>
            </a:r>
            <a:r>
              <a:rPr lang="en-GB" dirty="0" err="1" smtClean="0"/>
              <a:t>pWid</a:t>
            </a:r>
            <a:r>
              <a:rPr lang="en-GB" dirty="0" smtClean="0"/>
              <a:t> directly in the object </a:t>
            </a:r>
            <a:r>
              <a:rPr lang="en-GB" dirty="0" err="1" smtClean="0"/>
              <a:t>cin</a:t>
            </a:r>
            <a:r>
              <a:rPr lang="en-GB" dirty="0" smtClean="0"/>
              <a:t>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Function call example: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 Passing: Pass-by-Address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914400" y="1828800"/>
            <a:ext cx="7696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getData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double* </a:t>
            </a:r>
            <a:r>
              <a:rPr lang="en-US" sz="2400" b="1" dirty="0" err="1" smtClean="0">
                <a:solidFill>
                  <a:schemeClr val="tx1"/>
                </a:solidFill>
                <a:latin typeface="Consolas" pitchFamily="49" charset="0"/>
              </a:rPr>
              <a:t>pLen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, double* </a:t>
            </a:r>
            <a:r>
              <a:rPr lang="en-US" sz="2400" b="1" dirty="0" err="1" smtClean="0">
                <a:solidFill>
                  <a:schemeClr val="tx1"/>
                </a:solidFill>
                <a:latin typeface="Consolas" pitchFamily="49" charset="0"/>
              </a:rPr>
              <a:t>pWid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{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"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Enter length and width: 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"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&gt;&gt; 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*</a:t>
            </a:r>
            <a:r>
              <a:rPr lang="en-US" sz="2400" b="1" dirty="0" err="1" smtClean="0">
                <a:solidFill>
                  <a:schemeClr val="tx1"/>
                </a:solidFill>
                <a:latin typeface="Consolas" pitchFamily="49" charset="0"/>
              </a:rPr>
              <a:t>pLen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&gt;&gt; 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*</a:t>
            </a:r>
            <a:r>
              <a:rPr lang="en-US" sz="2400" b="1" dirty="0" err="1" smtClean="0">
                <a:solidFill>
                  <a:schemeClr val="tx1"/>
                </a:solidFill>
                <a:latin typeface="Consolas" pitchFamily="49" charset="0"/>
              </a:rPr>
              <a:t>pWid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return;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}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8600" y="5029200"/>
            <a:ext cx="449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getData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&amp;length, &amp;width);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US" sz="28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Parameter-Passing: Pass-By-Reference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181600"/>
          </a:xfrm>
        </p:spPr>
        <p:txBody>
          <a:bodyPr>
            <a:normAutofit/>
          </a:bodyPr>
          <a:lstStyle/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sz="2400" dirty="0" smtClean="0"/>
              <a:t>In C, passing a non-array variable by address is the </a:t>
            </a:r>
            <a:r>
              <a:rPr lang="en-US" sz="2400" b="1" dirty="0" smtClean="0"/>
              <a:t>only</a:t>
            </a:r>
            <a:r>
              <a:rPr lang="en-US" sz="2400" dirty="0" smtClean="0"/>
              <a:t> way to allow a function to change it.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sz="2400" dirty="0" smtClean="0"/>
              <a:t>C++ provides an easier alternative: </a:t>
            </a:r>
            <a:r>
              <a:rPr lang="en-US" sz="2400" b="1" i="1" dirty="0" smtClean="0"/>
              <a:t>passing the variable by reference</a:t>
            </a:r>
            <a:r>
              <a:rPr lang="en-US" sz="2400" dirty="0" smtClean="0"/>
              <a:t>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US" sz="2400" dirty="0" smtClean="0">
              <a:cs typeface="Arial" pitchFamily="34" charset="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sz="2400" dirty="0" smtClean="0"/>
              <a:t>In </a:t>
            </a:r>
            <a:r>
              <a:rPr lang="en-US" sz="2400" b="1" dirty="0" smtClean="0"/>
              <a:t>pass by reference</a:t>
            </a:r>
            <a:r>
              <a:rPr lang="en-US" sz="2400" dirty="0" smtClean="0"/>
              <a:t>, we declare the function parameters as references rather than normal variables:</a:t>
            </a:r>
            <a:endParaRPr lang="en-GB" sz="2400" dirty="0" smtClean="0">
              <a:cs typeface="Arial" pitchFamily="34" charset="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GB" sz="2400" dirty="0" smtClean="0"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4191000"/>
            <a:ext cx="4800600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void change(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</a:rPr>
              <a:t>&amp;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aRef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</a:rPr>
              <a:t>&amp;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bRef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aRef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= 23;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bRef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= 8;</a:t>
            </a:r>
            <a:endParaRPr lang="en-GB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	return;</a:t>
            </a:r>
            <a:endParaRPr lang="en-US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Parameter Passing: Pass-by-Reference</a:t>
            </a:r>
            <a:br>
              <a:rPr lang="en-GB" dirty="0" smtClean="0"/>
            </a:br>
            <a:r>
              <a:rPr lang="en-GB" dirty="0" smtClean="0"/>
              <a:t>Example 1: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the function is called, </a:t>
            </a:r>
            <a:r>
              <a:rPr lang="en-US" i="1" dirty="0" err="1" smtClean="0"/>
              <a:t>aRef</a:t>
            </a:r>
            <a:r>
              <a:rPr lang="en-US" dirty="0" smtClean="0"/>
              <a:t> and </a:t>
            </a:r>
            <a:r>
              <a:rPr lang="en-US" i="1" dirty="0" err="1" smtClean="0"/>
              <a:t>bRef</a:t>
            </a:r>
            <a:r>
              <a:rPr lang="en-US" dirty="0" smtClean="0"/>
              <a:t> will become a reference to the argument. Since a reference to a variable is treated exactly the same as the variable itself, any changes made to the reference are passed through to the argument.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14800" y="3429000"/>
            <a:ext cx="4800600" cy="2362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void change(</a:t>
            </a:r>
            <a:r>
              <a:rPr lang="en-US" sz="2000" b="1" dirty="0" err="1" smtClean="0">
                <a:solidFill>
                  <a:srgbClr val="FF0000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</a:rPr>
              <a:t>&amp; </a:t>
            </a:r>
            <a:r>
              <a:rPr lang="en-US" sz="2000" b="1" dirty="0" err="1" smtClean="0">
                <a:solidFill>
                  <a:srgbClr val="FF0000"/>
                </a:solidFill>
                <a:latin typeface="Consolas" pitchFamily="49" charset="0"/>
              </a:rPr>
              <a:t>aRef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</a:rPr>
              <a:t>&amp; </a:t>
            </a:r>
            <a:r>
              <a:rPr lang="en-US" sz="2000" b="1" dirty="0" err="1" smtClean="0">
                <a:solidFill>
                  <a:srgbClr val="FF0000"/>
                </a:solidFill>
                <a:latin typeface="Consolas" pitchFamily="49" charset="0"/>
              </a:rPr>
              <a:t>bRef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b="1" dirty="0" err="1" smtClean="0">
                <a:solidFill>
                  <a:srgbClr val="FF0000"/>
                </a:solidFill>
                <a:latin typeface="Consolas" pitchFamily="49" charset="0"/>
              </a:rPr>
              <a:t>aRef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= 23;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b="1" dirty="0" err="1" smtClean="0">
                <a:solidFill>
                  <a:srgbClr val="FF0000"/>
                </a:solidFill>
                <a:latin typeface="Consolas" pitchFamily="49" charset="0"/>
              </a:rPr>
              <a:t>bRef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= 8;</a:t>
            </a:r>
            <a:endParaRPr lang="en-GB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	return;</a:t>
            </a:r>
            <a:endParaRPr lang="en-US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3429000"/>
            <a:ext cx="3581400" cy="3200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a, b;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a = 1;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b = 2;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</a:rPr>
              <a:t>change(a, b);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&lt;&lt; a &lt;&lt; " "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     &lt;&lt; b &lt;&lt;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endParaRPr lang="en-GB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	return 0;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2000" b="1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Parameter Passing: Pass-by-Reference</a:t>
            </a:r>
            <a:br>
              <a:rPr lang="en-GB" dirty="0" smtClean="0"/>
            </a:br>
            <a:r>
              <a:rPr lang="en-GB" dirty="0" smtClean="0"/>
              <a:t>Example 2: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81000" y="1371600"/>
            <a:ext cx="35814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a, b;</a:t>
            </a:r>
          </a:p>
          <a:p>
            <a:endParaRPr lang="en-US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a = 2;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b = 6;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</a:rPr>
              <a:t>update(a, b);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&lt;&lt; a &lt;&lt; " "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     &lt;&lt; b &lt;&lt;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endParaRPr lang="en-GB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	return 0;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2000" b="1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91000" y="1371600"/>
            <a:ext cx="47244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void update(</a:t>
            </a:r>
            <a:r>
              <a:rPr lang="en-US" sz="2000" b="1" dirty="0" err="1" smtClean="0">
                <a:solidFill>
                  <a:srgbClr val="FF0000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</a:rPr>
              <a:t>&amp; </a:t>
            </a:r>
            <a:r>
              <a:rPr lang="en-US" sz="2000" b="1" dirty="0" err="1" smtClean="0">
                <a:solidFill>
                  <a:srgbClr val="FF0000"/>
                </a:solidFill>
                <a:latin typeface="Consolas" pitchFamily="49" charset="0"/>
              </a:rPr>
              <a:t>aRef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</a:rPr>
              <a:t>&amp; </a:t>
            </a:r>
            <a:r>
              <a:rPr lang="en-US" sz="2000" b="1" dirty="0" err="1" smtClean="0">
                <a:solidFill>
                  <a:srgbClr val="FF0000"/>
                </a:solidFill>
                <a:latin typeface="Consolas" pitchFamily="49" charset="0"/>
              </a:rPr>
              <a:t>bRef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b="1" dirty="0" err="1" smtClean="0">
                <a:solidFill>
                  <a:srgbClr val="FF0000"/>
                </a:solidFill>
                <a:latin typeface="Consolas" pitchFamily="49" charset="0"/>
              </a:rPr>
              <a:t>aRef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US" sz="2000" b="1" dirty="0" err="1" smtClean="0">
                <a:solidFill>
                  <a:srgbClr val="FF0000"/>
                </a:solidFill>
                <a:latin typeface="Consolas" pitchFamily="49" charset="0"/>
              </a:rPr>
              <a:t>aRef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+ 2;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b="1" dirty="0" err="1" smtClean="0">
                <a:solidFill>
                  <a:srgbClr val="FF0000"/>
                </a:solidFill>
                <a:latin typeface="Consolas" pitchFamily="49" charset="0"/>
              </a:rPr>
              <a:t>bRef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US" sz="2000" b="1" dirty="0" err="1" smtClean="0">
                <a:solidFill>
                  <a:srgbClr val="FF0000"/>
                </a:solidFill>
                <a:latin typeface="Consolas" pitchFamily="49" charset="0"/>
              </a:rPr>
              <a:t>bRef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/ </a:t>
            </a:r>
            <a:r>
              <a:rPr lang="en-US" sz="2000" b="1" dirty="0" err="1" smtClean="0">
                <a:solidFill>
                  <a:srgbClr val="FF0000"/>
                </a:solidFill>
                <a:latin typeface="Consolas" pitchFamily="49" charset="0"/>
              </a:rPr>
              <a:t>aRef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endParaRPr lang="en-GB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	return;</a:t>
            </a:r>
            <a:endParaRPr lang="en-US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4937760"/>
          </a:xfrm>
        </p:spPr>
        <p:txBody>
          <a:bodyPr>
            <a:normAutofit/>
          </a:bodyPr>
          <a:lstStyle/>
          <a:p>
            <a:r>
              <a:rPr lang="en-GB" dirty="0" smtClean="0"/>
              <a:t>Function definition: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Function call: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Parameter Passing: Pass-by-Reference</a:t>
            </a:r>
            <a:br>
              <a:rPr lang="en-GB" dirty="0" smtClean="0"/>
            </a:br>
            <a:r>
              <a:rPr lang="en-GB" dirty="0" smtClean="0"/>
              <a:t>Example 3: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38200" y="1828800"/>
            <a:ext cx="7696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getData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</a:rPr>
              <a:t>double&amp; 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</a:rPr>
              <a:t>rLen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</a:rPr>
              <a:t>double&amp; 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</a:rPr>
              <a:t>rWid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{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"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Enter length and width: 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"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&gt;&gt; 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</a:rPr>
              <a:t>rLen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&gt;&gt; 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</a:rPr>
              <a:t>rWid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return;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}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2819400" y="5181600"/>
            <a:ext cx="449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getData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</a:rPr>
              <a:t>length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</a:rPr>
              <a:t>width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US" sz="28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Pass-by-Address vs. Pass-by-Reference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references differ from pointers in several essential ways:</a:t>
            </a:r>
          </a:p>
          <a:p>
            <a:pPr lvl="1"/>
            <a:r>
              <a:rPr lang="en-US" dirty="0" smtClean="0"/>
              <a:t>It is not possible to refer directly to a reference variable after it is defined;  any occurrence of its name refers directly to the variable it references. </a:t>
            </a:r>
          </a:p>
          <a:p>
            <a:pPr lvl="1"/>
            <a:r>
              <a:rPr lang="en-US" dirty="0" smtClean="0"/>
              <a:t>Reference must be initialized as soon as they are created. Once a reference is created, it cannot be later made to reference another variable.  This is something that is often done with pointers.</a:t>
            </a:r>
          </a:p>
          <a:p>
            <a:pPr lvl="1"/>
            <a:r>
              <a:rPr lang="en-US" dirty="0" smtClean="0"/>
              <a:t>References cannot be </a:t>
            </a:r>
            <a:r>
              <a:rPr lang="en-US" i="1" dirty="0" smtClean="0"/>
              <a:t>null</a:t>
            </a:r>
            <a:r>
              <a:rPr lang="en-US" dirty="0" smtClean="0"/>
              <a:t>, whereas pointers can; every reference refers to some variable, although it may or may not be valid.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 on Pass-by-Reference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Typically, a C++ compiler will effectively compile any references you code into pointers which are implicitly </a:t>
            </a:r>
            <a:r>
              <a:rPr lang="en-US" dirty="0" err="1" smtClean="0"/>
              <a:t>dereferenced</a:t>
            </a:r>
            <a:r>
              <a:rPr lang="en-US" dirty="0" smtClean="0"/>
              <a:t> at each use.</a:t>
            </a:r>
          </a:p>
          <a:p>
            <a:endParaRPr lang="en-US" dirty="0" smtClean="0"/>
          </a:p>
          <a:p>
            <a:r>
              <a:rPr lang="en-US" dirty="0" smtClean="0"/>
              <a:t>In a large block of C++ code, It’s impossible to tell from the function call that the argument may change. An argument passed by value and passed by reference looks the same. </a:t>
            </a:r>
          </a:p>
          <a:p>
            <a:r>
              <a:rPr lang="en-US" dirty="0" smtClean="0"/>
              <a:t>We can only tell whether an argument is passed by value or reference by looking at the function declaration. This can lead to situations where the programmer does not realize a function will change the value of the argument.</a:t>
            </a:r>
          </a:p>
          <a:p>
            <a:endParaRPr lang="en-US" dirty="0" smtClean="0"/>
          </a:p>
          <a:p>
            <a:r>
              <a:rPr lang="en-US" dirty="0" smtClean="0"/>
              <a:t>However, because the operations on references are so limited, they are much easier to understand than pointers and are more resistant to errors.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 Passing: Pass-by-Value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181600"/>
          </a:xfrm>
        </p:spPr>
        <p:txBody>
          <a:bodyPr>
            <a:normAutofit/>
          </a:bodyPr>
          <a:lstStyle/>
          <a:p>
            <a:r>
              <a:rPr lang="en-GB" dirty="0" smtClean="0">
                <a:cs typeface="Arial" pitchFamily="34" charset="0"/>
              </a:rPr>
              <a:t>Example – </a:t>
            </a:r>
            <a:r>
              <a:rPr lang="en-GB" i="1" dirty="0" smtClean="0">
                <a:cs typeface="Arial" pitchFamily="34" charset="0"/>
              </a:rPr>
              <a:t>void function with parameter</a:t>
            </a:r>
            <a:r>
              <a:rPr lang="en-GB" dirty="0" smtClean="0">
                <a:cs typeface="Arial" pitchFamily="34" charset="0"/>
              </a:rPr>
              <a:t>:</a:t>
            </a:r>
          </a:p>
          <a:p>
            <a:pPr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		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828800"/>
            <a:ext cx="3581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display_rboxed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(135.68);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2400" y="2362200"/>
            <a:ext cx="43434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Function call with actual parameter value 135.68</a:t>
            </a:r>
            <a:endParaRPr lang="en-GB" sz="2400" b="1" dirty="0">
              <a:latin typeface="Consolas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" y="4114800"/>
            <a:ext cx="2057400" cy="190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Function definition with formal parameter </a:t>
            </a:r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rnum</a:t>
            </a:r>
            <a:endParaRPr lang="en-GB" sz="2400" b="1" dirty="0">
              <a:latin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8400" y="3200400"/>
            <a:ext cx="6629400" cy="3124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display_rboxed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double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rnum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"**********\n";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"*        *\n";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"* " &lt;&lt; fixed &lt;&lt;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setprecision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(2)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     &lt;&lt;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setw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(6) &lt;&lt;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rnum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" *\n";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"*        *\n";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"**********\n";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 Passing: Pass-by-Value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181600"/>
          </a:xfrm>
        </p:spPr>
        <p:txBody>
          <a:bodyPr>
            <a:normAutofit/>
          </a:bodyPr>
          <a:lstStyle/>
          <a:p>
            <a:r>
              <a:rPr lang="en-GB" dirty="0" smtClean="0">
                <a:cs typeface="Arial" pitchFamily="34" charset="0"/>
              </a:rPr>
              <a:t>Example – </a:t>
            </a:r>
            <a:r>
              <a:rPr lang="en-GB" i="1" dirty="0" smtClean="0">
                <a:cs typeface="Arial" pitchFamily="34" charset="0"/>
              </a:rPr>
              <a:t>void function with parameter</a:t>
            </a:r>
            <a:r>
              <a:rPr lang="en-GB" dirty="0" smtClean="0">
                <a:cs typeface="Arial" pitchFamily="34" charset="0"/>
              </a:rPr>
              <a:t>:</a:t>
            </a:r>
          </a:p>
          <a:p>
            <a:pPr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		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828800"/>
            <a:ext cx="3581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display_rboxed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(135.68);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886200" y="2055812"/>
            <a:ext cx="3429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0" idx="0"/>
          </p:cNvCxnSpPr>
          <p:nvPr/>
        </p:nvCxnSpPr>
        <p:spPr>
          <a:xfrm>
            <a:off x="7315200" y="2057400"/>
            <a:ext cx="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34000" y="1524000"/>
            <a:ext cx="1676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135.68</a:t>
            </a:r>
            <a:endParaRPr lang="en-GB" sz="2400" b="1" dirty="0">
              <a:latin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4600" y="2438400"/>
            <a:ext cx="4191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rnum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 gets copy of the actual parameter value</a:t>
            </a:r>
            <a:endParaRPr lang="en-GB" sz="2400" b="1" dirty="0">
              <a:latin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29400" y="2438400"/>
            <a:ext cx="1371600" cy="609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135.68</a:t>
            </a:r>
            <a:endParaRPr lang="en-GB" sz="2400" b="1" dirty="0">
              <a:latin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24800" y="2514600"/>
            <a:ext cx="990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rnum</a:t>
            </a:r>
            <a:endParaRPr lang="en-GB" sz="2400" b="1" dirty="0">
              <a:latin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38400" y="3200400"/>
            <a:ext cx="6629400" cy="3124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void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display_rboxed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double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rnum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"**********\n";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"*        *\n";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"* " &lt;&lt; fixed &lt;&lt;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setprecision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(2)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     &lt;&lt;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setw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(6) &lt;&lt;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rnum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" *\n";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"*        *\n";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"**********\n";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 Passing: Pass-by-Value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181600"/>
          </a:xfrm>
        </p:spPr>
        <p:txBody>
          <a:bodyPr>
            <a:normAutofit/>
          </a:bodyPr>
          <a:lstStyle/>
          <a:p>
            <a:r>
              <a:rPr lang="en-GB" dirty="0" smtClean="0">
                <a:cs typeface="Arial" pitchFamily="34" charset="0"/>
              </a:rPr>
              <a:t>Example – </a:t>
            </a:r>
            <a:r>
              <a:rPr lang="en-GB" i="1" dirty="0" smtClean="0">
                <a:cs typeface="Arial" pitchFamily="34" charset="0"/>
              </a:rPr>
              <a:t>non-void function with parameter</a:t>
            </a:r>
            <a:r>
              <a:rPr lang="en-GB" dirty="0" smtClean="0">
                <a:cs typeface="Arial" pitchFamily="34" charset="0"/>
              </a:rPr>
              <a:t>:</a:t>
            </a:r>
          </a:p>
          <a:p>
            <a:pPr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		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981200"/>
            <a:ext cx="4191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radius = 10.0;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area =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compute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_area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(radius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5200" y="3657600"/>
            <a:ext cx="5181600" cy="1676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double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compute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_area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(double 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r)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 	return (PI * </a:t>
            </a:r>
            <a:r>
              <a:rPr lang="en-US" sz="2400" b="1" dirty="0" err="1" smtClean="0">
                <a:solidFill>
                  <a:schemeClr val="tx1"/>
                </a:solidFill>
                <a:latin typeface="Consolas" pitchFamily="49" charset="0"/>
              </a:rPr>
              <a:t>pow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(r,2));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 }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2400" y="2514600"/>
            <a:ext cx="4343400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Function call with actual parameter radius</a:t>
            </a:r>
            <a:endParaRPr lang="en-GB" sz="2400" b="1" dirty="0">
              <a:latin typeface="Consolas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90600" y="3657600"/>
            <a:ext cx="2438400" cy="175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Function definition with formal parameter r</a:t>
            </a:r>
            <a:endParaRPr lang="en-GB" sz="2400" b="1" dirty="0">
              <a:latin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 Passing: Pass-by-Value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181600"/>
          </a:xfrm>
        </p:spPr>
        <p:txBody>
          <a:bodyPr>
            <a:normAutofit/>
          </a:bodyPr>
          <a:lstStyle/>
          <a:p>
            <a:r>
              <a:rPr lang="en-GB" dirty="0" smtClean="0">
                <a:cs typeface="Arial" pitchFamily="34" charset="0"/>
              </a:rPr>
              <a:t>Example </a:t>
            </a:r>
            <a:r>
              <a:rPr lang="en-GB" i="1" dirty="0" smtClean="0">
                <a:cs typeface="Arial" pitchFamily="34" charset="0"/>
              </a:rPr>
              <a:t>– non-void function with parameter</a:t>
            </a:r>
            <a:r>
              <a:rPr lang="en-GB" dirty="0" smtClean="0">
                <a:cs typeface="Arial" pitchFamily="34" charset="0"/>
              </a:rPr>
              <a:t>:</a:t>
            </a:r>
          </a:p>
          <a:p>
            <a:pPr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		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981200"/>
            <a:ext cx="43434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radius = 10.0;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area =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compute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_area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(radius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5200" y="3657600"/>
            <a:ext cx="5181600" cy="1676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double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compute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_area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(double 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r)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 	return (PI * </a:t>
            </a:r>
            <a:r>
              <a:rPr lang="en-US" sz="2400" b="1" dirty="0" err="1" smtClean="0">
                <a:solidFill>
                  <a:schemeClr val="tx1"/>
                </a:solidFill>
                <a:latin typeface="Consolas" pitchFamily="49" charset="0"/>
              </a:rPr>
              <a:t>pow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(r,2));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 }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648200" y="2514600"/>
            <a:ext cx="2667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0" idx="0"/>
          </p:cNvCxnSpPr>
          <p:nvPr/>
        </p:nvCxnSpPr>
        <p:spPr>
          <a:xfrm>
            <a:off x="7315200" y="2514600"/>
            <a:ext cx="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34000" y="1905000"/>
            <a:ext cx="1676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10.0</a:t>
            </a:r>
            <a:endParaRPr lang="en-GB" sz="2400" b="1" dirty="0">
              <a:latin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29400" y="2971800"/>
            <a:ext cx="1371600" cy="609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10.0</a:t>
            </a:r>
            <a:endParaRPr lang="en-GB" sz="2400" b="1" dirty="0">
              <a:latin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24800" y="3048000"/>
            <a:ext cx="609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r</a:t>
            </a:r>
            <a:endParaRPr lang="en-GB" sz="2400" b="1" dirty="0">
              <a:latin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19400" y="2743200"/>
            <a:ext cx="36576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r gets copy of actual parameter value</a:t>
            </a:r>
            <a:endParaRPr lang="en-GB" sz="2400" b="1" dirty="0">
              <a:latin typeface="Consolas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 Passing: Pass-by-Value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181600"/>
          </a:xfrm>
        </p:spPr>
        <p:txBody>
          <a:bodyPr>
            <a:normAutofit/>
          </a:bodyPr>
          <a:lstStyle/>
          <a:p>
            <a:r>
              <a:rPr lang="en-GB" dirty="0" smtClean="0">
                <a:cs typeface="Arial" pitchFamily="34" charset="0"/>
              </a:rPr>
              <a:t>Example – </a:t>
            </a:r>
            <a:r>
              <a:rPr lang="en-GB" i="1" dirty="0" smtClean="0">
                <a:cs typeface="Arial" pitchFamily="34" charset="0"/>
              </a:rPr>
              <a:t>non-void function with parameter</a:t>
            </a:r>
            <a:r>
              <a:rPr lang="en-GB" dirty="0" smtClean="0">
                <a:cs typeface="Arial" pitchFamily="34" charset="0"/>
              </a:rPr>
              <a:t>:</a:t>
            </a:r>
          </a:p>
          <a:p>
            <a:pPr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		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981200"/>
            <a:ext cx="4191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radius = 10.0;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area =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compute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_area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(radius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5200" y="3657600"/>
            <a:ext cx="5181600" cy="1676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double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compute_area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(double 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r)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 	return (PI * </a:t>
            </a:r>
            <a:r>
              <a:rPr lang="en-US" sz="2400" b="1" dirty="0" err="1" smtClean="0">
                <a:solidFill>
                  <a:schemeClr val="tx1"/>
                </a:solidFill>
                <a:latin typeface="Consolas" pitchFamily="49" charset="0"/>
              </a:rPr>
              <a:t>pow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(r,2));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 }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09800" y="2667000"/>
            <a:ext cx="0" cy="1981200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14400" y="4572000"/>
            <a:ext cx="2438400" cy="175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Result returned to calling function</a:t>
            </a:r>
            <a:endParaRPr lang="en-GB" sz="2400" b="1" dirty="0">
              <a:latin typeface="Consolas" pitchFamily="49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209800" y="4646612"/>
            <a:ext cx="2133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2699</TotalTime>
  <Words>2041</Words>
  <Application>Microsoft Office PowerPoint</Application>
  <PresentationFormat>On-screen Show (4:3)</PresentationFormat>
  <Paragraphs>805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Origin</vt:lpstr>
      <vt:lpstr>Topic 8</vt:lpstr>
      <vt:lpstr>Functions, Parameters, and Results</vt:lpstr>
      <vt:lpstr>Functions, Parameters, and Results</vt:lpstr>
      <vt:lpstr>Parameter Passing: Pass-by-Value</vt:lpstr>
      <vt:lpstr>Parameter Passing: Pass-by-Value</vt:lpstr>
      <vt:lpstr>Parameter Passing: Pass-by-Value</vt:lpstr>
      <vt:lpstr>Parameter Passing: Pass-by-Value</vt:lpstr>
      <vt:lpstr>Parameter Passing: Pass-by-Value</vt:lpstr>
      <vt:lpstr>Parameter Passing: Pass-by-Value</vt:lpstr>
      <vt:lpstr>Functions and Results</vt:lpstr>
      <vt:lpstr>Functions and Results</vt:lpstr>
      <vt:lpstr>Functions and Results</vt:lpstr>
      <vt:lpstr>Functions, Results, and Side-Effects</vt:lpstr>
      <vt:lpstr>Functions, Results, and Side-Effects</vt:lpstr>
      <vt:lpstr>Functions, Results, and Side-Effects</vt:lpstr>
      <vt:lpstr>Parameter Passing: Pass-by-Value</vt:lpstr>
      <vt:lpstr>Parameter Passing: Pass-by-Value</vt:lpstr>
      <vt:lpstr>Parameter Passing: Pass-by-Value</vt:lpstr>
      <vt:lpstr>Parameter Passing: Pass-by-Value</vt:lpstr>
      <vt:lpstr>Parameter Passing: Pass-by-Address</vt:lpstr>
      <vt:lpstr>Addresses and Address Operator</vt:lpstr>
      <vt:lpstr>Addresses and Address Operator</vt:lpstr>
      <vt:lpstr>Addresses and Pointer Type</vt:lpstr>
      <vt:lpstr>Addresses and Pointer Type</vt:lpstr>
      <vt:lpstr>Addresses and Pointer Type</vt:lpstr>
      <vt:lpstr>Addresses and Pointer Type</vt:lpstr>
      <vt:lpstr>Parameter-Passing: Pass-By-Address</vt:lpstr>
      <vt:lpstr>Indirection Operator</vt:lpstr>
      <vt:lpstr>Indirection Operator</vt:lpstr>
      <vt:lpstr>Parameter Passing: Pass-by-Address</vt:lpstr>
      <vt:lpstr>Parameter Passing: Pass-by-Address</vt:lpstr>
      <vt:lpstr>Parameter Passing: Pass-by-Address</vt:lpstr>
      <vt:lpstr>Parameter Passing: Pass-by-Address</vt:lpstr>
      <vt:lpstr>Parameter Passing: Pass-by-Address</vt:lpstr>
      <vt:lpstr>Parameter Passing: Pass-by-Address</vt:lpstr>
      <vt:lpstr>Parameter Passing: Pass-by-Address</vt:lpstr>
      <vt:lpstr>Parameter Passing: Pass-by-Address</vt:lpstr>
      <vt:lpstr>Parameter Passing: Pass-by-Address</vt:lpstr>
      <vt:lpstr>Parameter Passing: Pass-by-Address</vt:lpstr>
      <vt:lpstr>Parameter Passing: Pass-by-Address</vt:lpstr>
      <vt:lpstr>Parameter-Passing: Pass-By-Reference</vt:lpstr>
      <vt:lpstr>Parameter Passing: Pass-by-Reference Example 1:</vt:lpstr>
      <vt:lpstr>Parameter Passing: Pass-by-Reference Example 2:</vt:lpstr>
      <vt:lpstr>Parameter Passing: Pass-by-Reference Example 3:</vt:lpstr>
      <vt:lpstr>Pass-by-Address vs. Pass-by-Reference</vt:lpstr>
      <vt:lpstr>More information on Pass-by-Reference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Repetition and Loop Statements</dc:title>
  <dc:creator>User</dc:creator>
  <cp:lastModifiedBy>Chean Swee Ling</cp:lastModifiedBy>
  <cp:revision>252</cp:revision>
  <dcterms:created xsi:type="dcterms:W3CDTF">2012-04-07T10:41:45Z</dcterms:created>
  <dcterms:modified xsi:type="dcterms:W3CDTF">2017-05-30T07:31:26Z</dcterms:modified>
</cp:coreProperties>
</file>