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7" r:id="rId3"/>
    <p:sldId id="268" r:id="rId4"/>
    <p:sldId id="277" r:id="rId5"/>
    <p:sldId id="279" r:id="rId6"/>
    <p:sldId id="27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737" autoAdjust="0"/>
  </p:normalViewPr>
  <p:slideViewPr>
    <p:cSldViewPr>
      <p:cViewPr varScale="1">
        <p:scale>
          <a:sx n="65" d="100"/>
          <a:sy n="65" d="100"/>
        </p:scale>
        <p:origin x="-14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25FB2-3709-487D-9DF5-F5104FD14651}" type="datetimeFigureOut">
              <a:rPr lang="en-US" smtClean="0"/>
              <a:pPr/>
              <a:t>6/3/2015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86713-76D8-42F4-8C78-8004879421E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A7637-2286-4DB1-ADA2-809A0142031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A7718-FBF4-433D-9B6F-13FFDB67F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A7718-FBF4-433D-9B6F-13FFDB67F75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A7718-FBF4-433D-9B6F-13FFDB67F75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A7718-FBF4-433D-9B6F-13FFDB67F75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A7718-FBF4-433D-9B6F-13FFDB67F75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A7718-FBF4-433D-9B6F-13FFDB67F75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1E59971-A155-42CC-942F-DB357CB2F056}" type="datetime1">
              <a:rPr lang="en-US" smtClean="0"/>
              <a:t>6/3/2015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9977-9DD6-4A44-9C42-02FE4F6DBCC4}" type="datetime1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845-A17A-4F05-80CB-AB9BB5DD1C80}" type="datetime1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1184-54C2-437A-962E-F880DE0C6BBB}" type="datetime1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255E8B6-05E5-41F0-8502-F3E8ED2C3A6A}" type="datetime1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68EA-8AC7-4771-9FB6-23197661430F}" type="datetime1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3B4E-347C-4F01-A450-D70FE015F12C}" type="datetime1">
              <a:rPr lang="en-US" smtClean="0"/>
              <a:t>6/3/2015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677F-9EE8-4916-A533-B118F1338B11}" type="datetime1">
              <a:rPr lang="en-US" smtClean="0"/>
              <a:t>6/3/2015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8DCC-2CA2-4570-B116-94D0859F8F32}" type="datetime1">
              <a:rPr lang="en-US" smtClean="0"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5C9D-108D-4150-ACB3-D02033DD0F00}" type="datetime1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D71C-23A7-4B43-BAF5-4B32CC1E1329}" type="datetime1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85C746-9523-425C-A180-8D7378720005}" type="datetime1">
              <a:rPr lang="en-US" smtClean="0"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934200" cy="533400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 smtClean="0"/>
              <a:t>Control Structures and Flowcharts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6200" y="1981200"/>
            <a:ext cx="5029200" cy="3581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	Equivalent algorithm in </a:t>
            </a:r>
            <a:r>
              <a:rPr lang="en-US" sz="2400" dirty="0" err="1" smtClean="0"/>
              <a:t>pseudocode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GB" sz="2400" dirty="0" smtClean="0">
                <a:latin typeface="Arial" charset="0"/>
              </a:rPr>
              <a:t>START</a:t>
            </a:r>
          </a:p>
          <a:p>
            <a:pPr>
              <a:buNone/>
            </a:pPr>
            <a:r>
              <a:rPr lang="en-GB" sz="2400" dirty="0" smtClean="0">
                <a:latin typeface="Arial" charset="0"/>
              </a:rPr>
              <a:t>	   Read n1, n2</a:t>
            </a:r>
          </a:p>
          <a:p>
            <a:pPr>
              <a:buNone/>
            </a:pPr>
            <a:r>
              <a:rPr lang="en-GB" sz="2400" dirty="0" smtClean="0">
                <a:latin typeface="Arial" charset="0"/>
              </a:rPr>
              <a:t>	   sum ← n1 + n2</a:t>
            </a:r>
          </a:p>
          <a:p>
            <a:pPr>
              <a:buNone/>
            </a:pPr>
            <a:r>
              <a:rPr lang="en-GB" sz="2400" dirty="0" smtClean="0">
                <a:latin typeface="Arial" charset="0"/>
              </a:rPr>
              <a:t>	   Display sum</a:t>
            </a:r>
          </a:p>
          <a:p>
            <a:pPr>
              <a:buNone/>
            </a:pPr>
            <a:r>
              <a:rPr lang="en-GB" sz="2400" dirty="0" smtClean="0">
                <a:latin typeface="Arial" charset="0"/>
              </a:rPr>
              <a:t>   STOP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28600" y="1264920"/>
            <a:ext cx="3505200" cy="5440680"/>
            <a:chOff x="3216" y="1312"/>
            <a:chExt cx="1728" cy="2856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3552" y="1312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rgbClr val="FAFA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>
                  <a:latin typeface="Arial" charset="0"/>
                </a:rPr>
                <a:t>Start</a:t>
              </a: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4080" y="1664"/>
              <a:ext cx="0" cy="18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3552" y="3832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rgbClr val="FAFA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>
                  <a:latin typeface="Arial" charset="0"/>
                </a:rPr>
                <a:t>Stop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4080" y="2928"/>
              <a:ext cx="0" cy="24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4080" y="2248"/>
              <a:ext cx="0" cy="24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4080" y="3568"/>
              <a:ext cx="0" cy="24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3360" y="1856"/>
              <a:ext cx="1392" cy="392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>
                  <a:latin typeface="Arial" charset="0"/>
                </a:rPr>
                <a:t>Read </a:t>
              </a:r>
              <a:r>
                <a:rPr lang="en-GB" sz="2400" b="0" dirty="0" smtClean="0">
                  <a:latin typeface="Arial" charset="0"/>
                </a:rPr>
                <a:t>n1, n2</a:t>
              </a:r>
              <a:endParaRPr lang="en-GB" sz="2400" b="0" dirty="0">
                <a:latin typeface="Arial" charset="0"/>
              </a:endParaRPr>
            </a:p>
          </p:txBody>
        </p:sp>
        <p:sp>
          <p:nvSpPr>
            <p:cNvPr id="12" name="AutoShape 13"/>
            <p:cNvSpPr>
              <a:spLocks noChangeArrowheads="1"/>
            </p:cNvSpPr>
            <p:nvPr/>
          </p:nvSpPr>
          <p:spPr bwMode="auto">
            <a:xfrm>
              <a:off x="3216" y="2488"/>
              <a:ext cx="1728" cy="448"/>
            </a:xfrm>
            <a:prstGeom prst="flowChartProcess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 smtClean="0">
                  <a:latin typeface="Arial" charset="0"/>
                </a:rPr>
                <a:t>sum ← n1 </a:t>
              </a:r>
              <a:r>
                <a:rPr lang="en-GB" sz="2400" b="0" dirty="0">
                  <a:latin typeface="Arial" charset="0"/>
                </a:rPr>
                <a:t>+ </a:t>
              </a:r>
              <a:r>
                <a:rPr lang="en-GB" sz="2400" b="0" dirty="0" smtClean="0">
                  <a:latin typeface="Arial" charset="0"/>
                </a:rPr>
                <a:t>n2</a:t>
              </a:r>
              <a:endParaRPr lang="en-GB" sz="2400" b="0" dirty="0">
                <a:latin typeface="Arial" charset="0"/>
              </a:endParaRPr>
            </a:p>
          </p:txBody>
        </p:sp>
        <p:sp>
          <p:nvSpPr>
            <p:cNvPr id="13" name="AutoShape 14"/>
            <p:cNvSpPr>
              <a:spLocks noChangeArrowheads="1"/>
            </p:cNvSpPr>
            <p:nvPr/>
          </p:nvSpPr>
          <p:spPr bwMode="auto">
            <a:xfrm>
              <a:off x="3384" y="3184"/>
              <a:ext cx="1392" cy="424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>
                  <a:latin typeface="Arial" charset="0"/>
                </a:rPr>
                <a:t>Display </a:t>
              </a:r>
              <a:r>
                <a:rPr lang="en-GB" sz="2400" b="0" dirty="0" smtClean="0">
                  <a:latin typeface="Arial" charset="0"/>
                </a:rPr>
                <a:t>sum</a:t>
              </a:r>
              <a:endParaRPr lang="en-GB" sz="2400" b="0" dirty="0">
                <a:latin typeface="Arial" charset="0"/>
              </a:endParaRP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62400" y="1752600"/>
            <a:ext cx="4953000" cy="3886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	Equivalent algorithm in </a:t>
            </a:r>
            <a:r>
              <a:rPr lang="en-US" sz="2400" dirty="0" err="1" smtClean="0"/>
              <a:t>pseudocode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GB" sz="2400" dirty="0" smtClean="0">
                <a:latin typeface="Arial" charset="0"/>
              </a:rPr>
              <a:t>START</a:t>
            </a:r>
          </a:p>
          <a:p>
            <a:pPr>
              <a:buNone/>
            </a:pPr>
            <a:r>
              <a:rPr lang="en-GB" sz="2400" dirty="0" smtClean="0">
                <a:latin typeface="Arial" charset="0"/>
              </a:rPr>
              <a:t>	   </a:t>
            </a:r>
            <a:r>
              <a:rPr lang="en-GB" sz="2400" dirty="0" err="1" smtClean="0">
                <a:latin typeface="Arial" charset="0"/>
              </a:rPr>
              <a:t>Draw_intersect</a:t>
            </a:r>
            <a:r>
              <a:rPr lang="en-GB" sz="2400" dirty="0" smtClean="0">
                <a:latin typeface="Arial" charset="0"/>
              </a:rPr>
              <a:t>()</a:t>
            </a:r>
          </a:p>
          <a:p>
            <a:pPr>
              <a:buNone/>
            </a:pPr>
            <a:r>
              <a:rPr lang="en-GB" sz="2400" dirty="0" smtClean="0">
                <a:latin typeface="Arial" charset="0"/>
              </a:rPr>
              <a:t>	   </a:t>
            </a:r>
            <a:r>
              <a:rPr lang="en-GB" sz="2400" dirty="0" err="1" smtClean="0">
                <a:latin typeface="Arial" charset="0"/>
              </a:rPr>
              <a:t>Draw_rectangle</a:t>
            </a:r>
            <a:r>
              <a:rPr lang="en-GB" sz="2400" dirty="0" smtClean="0">
                <a:latin typeface="Arial" charset="0"/>
              </a:rPr>
              <a:t>()</a:t>
            </a:r>
          </a:p>
          <a:p>
            <a:pPr>
              <a:buNone/>
            </a:pPr>
            <a:r>
              <a:rPr lang="en-GB" sz="2400" dirty="0" smtClean="0">
                <a:latin typeface="Arial" charset="0"/>
              </a:rPr>
              <a:t>   STOP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906286" y="1417320"/>
            <a:ext cx="2150180" cy="3870960"/>
            <a:chOff x="3548" y="1312"/>
            <a:chExt cx="1060" cy="2032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3552" y="1312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rgbClr val="FAFA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>
                  <a:latin typeface="Arial" charset="0"/>
                </a:rPr>
                <a:t>Start</a:t>
              </a: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3548" y="3008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rgbClr val="FAFA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>
                  <a:latin typeface="Arial" charset="0"/>
                </a:rPr>
                <a:t>Stop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4078" y="2208"/>
              <a:ext cx="0" cy="24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4078" y="2768"/>
              <a:ext cx="0" cy="24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Flowchart: Predefined Process 13"/>
          <p:cNvSpPr/>
          <p:nvPr/>
        </p:nvSpPr>
        <p:spPr>
          <a:xfrm>
            <a:off x="457200" y="2514600"/>
            <a:ext cx="3505200" cy="609600"/>
          </a:xfrm>
          <a:prstGeom prst="flowChartPredefinedProcess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Draw_intersect</a:t>
            </a:r>
            <a:r>
              <a:rPr lang="en-GB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GB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457200" y="3581400"/>
            <a:ext cx="3505200" cy="609600"/>
          </a:xfrm>
          <a:prstGeom prst="flowChartPredefinedProcess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Draw_rectangle</a:t>
            </a:r>
            <a:r>
              <a:rPr lang="en-GB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GB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1981200" y="2057400"/>
            <a:ext cx="0" cy="457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62400" y="1752600"/>
            <a:ext cx="4953000" cy="4724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	Equivalent algorithm in </a:t>
            </a:r>
            <a:r>
              <a:rPr lang="en-US" sz="2400" dirty="0" err="1" smtClean="0"/>
              <a:t>pseudocode</a:t>
            </a:r>
            <a:r>
              <a:rPr lang="en-US" sz="2400" dirty="0" smtClean="0"/>
              <a:t> for function Draw-rectangle: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GB" sz="2400" dirty="0" err="1" smtClean="0">
                <a:latin typeface="Arial" charset="0"/>
              </a:rPr>
              <a:t>Draw_rectangle</a:t>
            </a:r>
            <a:r>
              <a:rPr lang="en-GB" sz="2400" dirty="0" smtClean="0">
                <a:latin typeface="Arial" charset="0"/>
              </a:rPr>
              <a:t> ()</a:t>
            </a:r>
          </a:p>
          <a:p>
            <a:pPr>
              <a:buNone/>
            </a:pPr>
            <a:r>
              <a:rPr lang="en-GB" sz="2400" dirty="0" smtClean="0">
                <a:latin typeface="Arial" charset="0"/>
              </a:rPr>
              <a:t>	   </a:t>
            </a:r>
            <a:r>
              <a:rPr lang="en-GB" sz="2400" dirty="0" err="1" smtClean="0">
                <a:latin typeface="Arial" charset="0"/>
              </a:rPr>
              <a:t>Draw_horizontal</a:t>
            </a:r>
            <a:r>
              <a:rPr lang="en-GB" sz="2400" dirty="0" smtClean="0">
                <a:latin typeface="Arial" charset="0"/>
              </a:rPr>
              <a:t> ()</a:t>
            </a:r>
          </a:p>
          <a:p>
            <a:pPr>
              <a:buNone/>
            </a:pPr>
            <a:r>
              <a:rPr lang="en-GB" sz="2400" dirty="0" smtClean="0">
                <a:latin typeface="Arial" charset="0"/>
              </a:rPr>
              <a:t>	   </a:t>
            </a:r>
            <a:r>
              <a:rPr lang="en-GB" sz="2400" dirty="0" err="1" smtClean="0">
                <a:latin typeface="Arial" charset="0"/>
              </a:rPr>
              <a:t>Draw_parallel</a:t>
            </a:r>
            <a:r>
              <a:rPr lang="en-GB" sz="2400" dirty="0" smtClean="0">
                <a:latin typeface="Arial" charset="0"/>
              </a:rPr>
              <a:t> ()</a:t>
            </a:r>
          </a:p>
          <a:p>
            <a:pPr>
              <a:buNone/>
            </a:pPr>
            <a:r>
              <a:rPr lang="en-GB" sz="2400" dirty="0" smtClean="0">
                <a:latin typeface="Arial" charset="0"/>
              </a:rPr>
              <a:t>	   </a:t>
            </a:r>
            <a:r>
              <a:rPr lang="en-GB" sz="2400" dirty="0" err="1" smtClean="0">
                <a:latin typeface="Arial" charset="0"/>
              </a:rPr>
              <a:t>Draw_horizontal</a:t>
            </a:r>
            <a:r>
              <a:rPr lang="en-GB" sz="2400" dirty="0" smtClean="0">
                <a:latin typeface="Arial" charset="0"/>
              </a:rPr>
              <a:t>()</a:t>
            </a:r>
          </a:p>
          <a:p>
            <a:pPr>
              <a:buNone/>
            </a:pPr>
            <a:r>
              <a:rPr lang="en-GB" sz="2400" dirty="0" smtClean="0">
                <a:latin typeface="Arial" charset="0"/>
              </a:rPr>
              <a:t>   RETURN</a:t>
            </a:r>
          </a:p>
          <a:p>
            <a:pPr>
              <a:buNone/>
            </a:pPr>
            <a:endParaRPr lang="en-GB" sz="2400" dirty="0" smtClean="0">
              <a:latin typeface="Arial" charset="0"/>
            </a:endParaRPr>
          </a:p>
          <a:p>
            <a:pPr>
              <a:buNone/>
            </a:pPr>
            <a:r>
              <a:rPr lang="en-GB" sz="2400" i="1" dirty="0" smtClean="0">
                <a:latin typeface="Arial" charset="0"/>
              </a:rPr>
              <a:t>Note: Use function name (with optional parameter names) and Return instead of Start and Stop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762265" y="1417320"/>
            <a:ext cx="2515305" cy="4907280"/>
            <a:chOff x="3477" y="1312"/>
            <a:chExt cx="1240" cy="2576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3477" y="1312"/>
              <a:ext cx="1240" cy="336"/>
            </a:xfrm>
            <a:prstGeom prst="roundRect">
              <a:avLst>
                <a:gd name="adj" fmla="val 16667"/>
              </a:avLst>
            </a:prstGeom>
            <a:solidFill>
              <a:srgbClr val="FAFA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 err="1" smtClean="0">
                  <a:latin typeface="Arial" charset="0"/>
                </a:rPr>
                <a:t>Draw_rectangle</a:t>
              </a:r>
              <a:r>
                <a:rPr lang="en-GB" sz="2400" b="0" dirty="0" smtClean="0">
                  <a:latin typeface="Arial" charset="0"/>
                </a:rPr>
                <a:t>()</a:t>
              </a:r>
              <a:endParaRPr lang="en-GB" sz="2400" b="0" dirty="0">
                <a:latin typeface="Arial" charset="0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3548" y="3552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rgbClr val="FAFA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 smtClean="0">
                  <a:latin typeface="Arial" charset="0"/>
                </a:rPr>
                <a:t>Return</a:t>
              </a:r>
              <a:endParaRPr lang="en-GB" sz="2400" b="0" dirty="0">
                <a:latin typeface="Arial" charset="0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4078" y="2208"/>
              <a:ext cx="0" cy="24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4078" y="2768"/>
              <a:ext cx="0" cy="24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Flowchart: Predefined Process 13"/>
          <p:cNvSpPr/>
          <p:nvPr/>
        </p:nvSpPr>
        <p:spPr>
          <a:xfrm>
            <a:off x="457200" y="2514600"/>
            <a:ext cx="3505200" cy="609600"/>
          </a:xfrm>
          <a:prstGeom prst="flowChartPredefinedProcess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Draw_horizontal</a:t>
            </a:r>
            <a:r>
              <a:rPr lang="en-GB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GB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457200" y="3581400"/>
            <a:ext cx="3505200" cy="609600"/>
          </a:xfrm>
          <a:prstGeom prst="flowChartPredefinedProcess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Draw_parallel</a:t>
            </a:r>
            <a:r>
              <a:rPr lang="en-GB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GB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1981200" y="2057400"/>
            <a:ext cx="0" cy="457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2" name="Flowchart: Predefined Process 11"/>
          <p:cNvSpPr/>
          <p:nvPr/>
        </p:nvSpPr>
        <p:spPr>
          <a:xfrm>
            <a:off x="457200" y="4648200"/>
            <a:ext cx="3505200" cy="609600"/>
          </a:xfrm>
          <a:prstGeom prst="flowChartPredefinedProcess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Draw_horizontal</a:t>
            </a:r>
            <a:r>
              <a:rPr lang="en-GB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GB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981200" y="5257800"/>
            <a:ext cx="0" cy="457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0" y="1600200"/>
            <a:ext cx="5029200" cy="4191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	Equivalent algorithm in </a:t>
            </a:r>
            <a:r>
              <a:rPr lang="en-US" sz="2400" dirty="0" err="1" smtClean="0"/>
              <a:t>pseudocode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GB" sz="2400" dirty="0" smtClean="0">
                <a:latin typeface="Arial" charset="0"/>
              </a:rPr>
              <a:t>START</a:t>
            </a:r>
          </a:p>
          <a:p>
            <a:pPr>
              <a:buNone/>
            </a:pPr>
            <a:r>
              <a:rPr lang="en-GB" sz="2400" dirty="0" smtClean="0">
                <a:latin typeface="Arial" charset="0"/>
              </a:rPr>
              <a:t>	   Read n1, n2</a:t>
            </a:r>
          </a:p>
          <a:p>
            <a:pPr>
              <a:buNone/>
            </a:pPr>
            <a:r>
              <a:rPr lang="en-GB" sz="2400" dirty="0" smtClean="0">
                <a:latin typeface="Arial" charset="0"/>
              </a:rPr>
              <a:t>	   sum ← </a:t>
            </a:r>
            <a:r>
              <a:rPr lang="en-GB" sz="2400" dirty="0" err="1" smtClean="0">
                <a:latin typeface="Arial" charset="0"/>
              </a:rPr>
              <a:t>get_sum</a:t>
            </a:r>
            <a:r>
              <a:rPr lang="en-GB" sz="2400" dirty="0" smtClean="0">
                <a:latin typeface="Arial" charset="0"/>
              </a:rPr>
              <a:t>(n1, n2)</a:t>
            </a:r>
          </a:p>
          <a:p>
            <a:pPr>
              <a:buNone/>
            </a:pPr>
            <a:r>
              <a:rPr lang="en-GB" sz="2400" dirty="0" smtClean="0">
                <a:latin typeface="Arial" charset="0"/>
              </a:rPr>
              <a:t>	   Display sum</a:t>
            </a:r>
          </a:p>
          <a:p>
            <a:pPr>
              <a:buNone/>
            </a:pPr>
            <a:r>
              <a:rPr lang="en-GB" sz="2400" dirty="0" smtClean="0">
                <a:latin typeface="Arial" charset="0"/>
              </a:rPr>
              <a:t>   STOP</a:t>
            </a:r>
          </a:p>
          <a:p>
            <a:pPr>
              <a:buNone/>
            </a:pPr>
            <a:endParaRPr lang="en-GB" sz="2400" dirty="0" smtClean="0">
              <a:latin typeface="Arial" charset="0"/>
            </a:endParaRPr>
          </a:p>
          <a:p>
            <a:pPr>
              <a:buNone/>
            </a:pPr>
            <a:endParaRPr lang="en-GB" sz="2400" dirty="0" smtClean="0">
              <a:latin typeface="Arial" charset="0"/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28600" y="1264920"/>
            <a:ext cx="3505200" cy="5440680"/>
            <a:chOff x="3216" y="1312"/>
            <a:chExt cx="1728" cy="2856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3552" y="1312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rgbClr val="FAFA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>
                  <a:latin typeface="Arial" charset="0"/>
                </a:rPr>
                <a:t>Start</a:t>
              </a: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4080" y="1664"/>
              <a:ext cx="0" cy="18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3552" y="3832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rgbClr val="FAFA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>
                  <a:latin typeface="Arial" charset="0"/>
                </a:rPr>
                <a:t>Stop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4080" y="2928"/>
              <a:ext cx="0" cy="24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4080" y="2248"/>
              <a:ext cx="0" cy="24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4080" y="3568"/>
              <a:ext cx="0" cy="24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3360" y="1856"/>
              <a:ext cx="1392" cy="392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>
                  <a:latin typeface="Arial" charset="0"/>
                </a:rPr>
                <a:t>Read </a:t>
              </a:r>
              <a:r>
                <a:rPr lang="en-GB" sz="2400" b="0" dirty="0" smtClean="0">
                  <a:latin typeface="Arial" charset="0"/>
                </a:rPr>
                <a:t>n1, n2</a:t>
              </a:r>
              <a:endParaRPr lang="en-GB" sz="2400" b="0" dirty="0">
                <a:latin typeface="Arial" charset="0"/>
              </a:endParaRPr>
            </a:p>
          </p:txBody>
        </p:sp>
        <p:sp>
          <p:nvSpPr>
            <p:cNvPr id="12" name="AutoShape 13"/>
            <p:cNvSpPr>
              <a:spLocks noChangeArrowheads="1"/>
            </p:cNvSpPr>
            <p:nvPr/>
          </p:nvSpPr>
          <p:spPr bwMode="auto">
            <a:xfrm>
              <a:off x="3216" y="2488"/>
              <a:ext cx="1728" cy="448"/>
            </a:xfrm>
            <a:prstGeom prst="flowChartProcess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dirty="0" smtClean="0">
                  <a:latin typeface="Arial" charset="0"/>
                </a:rPr>
                <a:t>sum ← </a:t>
              </a:r>
              <a:r>
                <a:rPr lang="en-GB" sz="2400" b="0" dirty="0" err="1" smtClean="0">
                  <a:latin typeface="Arial" charset="0"/>
                </a:rPr>
                <a:t>get_sum</a:t>
              </a:r>
              <a:r>
                <a:rPr lang="en-GB" sz="2400" b="0" dirty="0" smtClean="0">
                  <a:latin typeface="Arial" charset="0"/>
                </a:rPr>
                <a:t>(n1, n2)</a:t>
              </a:r>
              <a:endParaRPr lang="en-GB" sz="2400" b="0" dirty="0">
                <a:latin typeface="Arial" charset="0"/>
              </a:endParaRPr>
            </a:p>
          </p:txBody>
        </p:sp>
        <p:sp>
          <p:nvSpPr>
            <p:cNvPr id="13" name="AutoShape 14"/>
            <p:cNvSpPr>
              <a:spLocks noChangeArrowheads="1"/>
            </p:cNvSpPr>
            <p:nvPr/>
          </p:nvSpPr>
          <p:spPr bwMode="auto">
            <a:xfrm>
              <a:off x="3384" y="3184"/>
              <a:ext cx="1392" cy="424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>
                  <a:latin typeface="Arial" charset="0"/>
                </a:rPr>
                <a:t>Display </a:t>
              </a:r>
              <a:r>
                <a:rPr lang="en-GB" sz="2400" b="0" dirty="0" smtClean="0">
                  <a:latin typeface="Arial" charset="0"/>
                </a:rPr>
                <a:t>sum</a:t>
              </a:r>
              <a:endParaRPr lang="en-GB" sz="2400" b="0" dirty="0">
                <a:latin typeface="Arial" charset="0"/>
              </a:endParaRPr>
            </a:p>
          </p:txBody>
        </p:sp>
      </p:grpSp>
      <p:sp>
        <p:nvSpPr>
          <p:cNvPr id="14" name="Line Callout 1 13"/>
          <p:cNvSpPr/>
          <p:nvPr/>
        </p:nvSpPr>
        <p:spPr>
          <a:xfrm>
            <a:off x="4191000" y="4953000"/>
            <a:ext cx="4724400" cy="1295400"/>
          </a:xfrm>
          <a:prstGeom prst="borderCallout1">
            <a:avLst>
              <a:gd name="adj1" fmla="val 47321"/>
              <a:gd name="adj2" fmla="val -535"/>
              <a:gd name="adj3" fmla="val -46739"/>
              <a:gd name="adj4" fmla="val -15235"/>
            </a:avLst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1"/>
          <a:lstStyle/>
          <a:p>
            <a:r>
              <a:rPr lang="en-GB" sz="2400" i="1" dirty="0" err="1" smtClean="0">
                <a:solidFill>
                  <a:schemeClr val="tx1"/>
                </a:solidFill>
                <a:latin typeface="Arial" charset="0"/>
              </a:rPr>
              <a:t>get_sum</a:t>
            </a:r>
            <a:r>
              <a:rPr lang="en-GB" sz="2400" i="1" dirty="0" smtClean="0">
                <a:solidFill>
                  <a:schemeClr val="tx1"/>
                </a:solidFill>
                <a:latin typeface="Arial" charset="0"/>
              </a:rPr>
              <a:t>(n1, n2)  is function call. The function returns the sum of n1 and n2</a:t>
            </a:r>
            <a:endParaRPr lang="en-GB" sz="2400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62400" y="1752600"/>
            <a:ext cx="49530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	Equivalent algorithm in </a:t>
            </a:r>
            <a:r>
              <a:rPr lang="en-US" sz="2400" dirty="0" err="1" smtClean="0"/>
              <a:t>pseudocode</a:t>
            </a:r>
            <a:r>
              <a:rPr lang="en-US" sz="2400" dirty="0" smtClean="0"/>
              <a:t> for function </a:t>
            </a:r>
            <a:r>
              <a:rPr lang="en-US" sz="2400" dirty="0" err="1" smtClean="0"/>
              <a:t>get_sum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GB" sz="2400" dirty="0" err="1" smtClean="0">
                <a:latin typeface="Arial" charset="0"/>
              </a:rPr>
              <a:t>get_sum</a:t>
            </a:r>
            <a:r>
              <a:rPr lang="en-GB" sz="2400" dirty="0" smtClean="0">
                <a:latin typeface="Arial" charset="0"/>
              </a:rPr>
              <a:t>(a, b)</a:t>
            </a:r>
          </a:p>
          <a:p>
            <a:pPr>
              <a:buNone/>
            </a:pPr>
            <a:r>
              <a:rPr lang="en-GB" sz="2400" dirty="0" smtClean="0">
                <a:latin typeface="Arial" charset="0"/>
              </a:rPr>
              <a:t>	    result ← a + b  </a:t>
            </a:r>
          </a:p>
          <a:p>
            <a:pPr>
              <a:buNone/>
            </a:pPr>
            <a:r>
              <a:rPr lang="en-GB" sz="2400" dirty="0" smtClean="0">
                <a:latin typeface="Arial" charset="0"/>
              </a:rPr>
              <a:t> 	RETURN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85182" y="1417320"/>
            <a:ext cx="2667440" cy="3032760"/>
            <a:chOff x="3439" y="1312"/>
            <a:chExt cx="1315" cy="1592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3477" y="1312"/>
              <a:ext cx="1240" cy="336"/>
            </a:xfrm>
            <a:prstGeom prst="roundRect">
              <a:avLst>
                <a:gd name="adj" fmla="val 16667"/>
              </a:avLst>
            </a:prstGeom>
            <a:solidFill>
              <a:srgbClr val="FAFA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dirty="0" err="1" smtClean="0">
                  <a:latin typeface="Arial" charset="0"/>
                </a:rPr>
                <a:t>g</a:t>
              </a:r>
              <a:r>
                <a:rPr lang="en-GB" sz="2400" b="0" dirty="0" err="1" smtClean="0">
                  <a:latin typeface="Arial" charset="0"/>
                </a:rPr>
                <a:t>et_sum</a:t>
              </a:r>
              <a:r>
                <a:rPr lang="en-GB" sz="2400" b="0" dirty="0" smtClean="0">
                  <a:latin typeface="Arial" charset="0"/>
                </a:rPr>
                <a:t>(a, b)</a:t>
              </a:r>
              <a:endParaRPr lang="en-GB" sz="2400" b="0" dirty="0">
                <a:latin typeface="Arial" charset="0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3439" y="2568"/>
              <a:ext cx="1315" cy="336"/>
            </a:xfrm>
            <a:prstGeom prst="roundRect">
              <a:avLst>
                <a:gd name="adj" fmla="val 16667"/>
              </a:avLst>
            </a:prstGeom>
            <a:solidFill>
              <a:srgbClr val="FAFA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 smtClean="0">
                  <a:latin typeface="Arial" charset="0"/>
                </a:rPr>
                <a:t>Return</a:t>
              </a:r>
              <a:endParaRPr lang="en-GB" sz="2400" b="0" dirty="0">
                <a:latin typeface="Arial" charset="0"/>
              </a:endParaRPr>
            </a:p>
          </p:txBody>
        </p:sp>
      </p:grp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1981200" y="2057400"/>
            <a:ext cx="0" cy="457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981200" y="3352800"/>
            <a:ext cx="0" cy="457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304800" y="2514600"/>
            <a:ext cx="3505200" cy="85344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dirty="0" smtClean="0">
                <a:latin typeface="Arial" charset="0"/>
              </a:rPr>
              <a:t>result ← </a:t>
            </a:r>
            <a:r>
              <a:rPr lang="en-GB" sz="2400" b="0" dirty="0" smtClean="0">
                <a:latin typeface="Arial" charset="0"/>
              </a:rPr>
              <a:t>a + b</a:t>
            </a:r>
            <a:endParaRPr lang="en-GB" sz="2400" b="0" dirty="0">
              <a:latin typeface="Arial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 language is a structured programming language which uses the concept of control structures.</a:t>
            </a:r>
          </a:p>
          <a:p>
            <a:endParaRPr lang="en-US" dirty="0" smtClean="0"/>
          </a:p>
          <a:p>
            <a:r>
              <a:rPr lang="en-US" b="1" dirty="0" smtClean="0"/>
              <a:t>Control structures </a:t>
            </a:r>
            <a:r>
              <a:rPr lang="en-US" dirty="0" smtClean="0"/>
              <a:t>determine the </a:t>
            </a:r>
            <a:r>
              <a:rPr lang="en-US" i="1" dirty="0" smtClean="0"/>
              <a:t>flow of execution </a:t>
            </a:r>
            <a:r>
              <a:rPr lang="en-US" dirty="0" smtClean="0"/>
              <a:t>or </a:t>
            </a:r>
            <a:r>
              <a:rPr lang="en-US" i="1" dirty="0" smtClean="0"/>
              <a:t>control flow </a:t>
            </a:r>
            <a:r>
              <a:rPr lang="en-US" dirty="0" smtClean="0"/>
              <a:t>in a program.</a:t>
            </a:r>
          </a:p>
          <a:p>
            <a:endParaRPr lang="en-US" dirty="0" smtClean="0"/>
          </a:p>
          <a:p>
            <a:r>
              <a:rPr lang="en-US" dirty="0" smtClean="0"/>
              <a:t>There are 3 control structures in structured programming:</a:t>
            </a:r>
          </a:p>
          <a:p>
            <a:pPr lvl="1"/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Repetition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the </a:t>
            </a:r>
            <a:r>
              <a:rPr lang="en-US" b="1" dirty="0" smtClean="0"/>
              <a:t>sequence control structure</a:t>
            </a:r>
            <a:r>
              <a:rPr lang="en-US" dirty="0" smtClean="0"/>
              <a:t>, the statements are executed one after another in the sequence they appear.</a:t>
            </a:r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5800" y="3276600"/>
            <a:ext cx="83058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800" dirty="0" smtClean="0">
                <a:solidFill>
                  <a:schemeClr val="tx1"/>
                </a:solidFill>
              </a:rPr>
              <a:t>"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Enter n: </a:t>
            </a:r>
            <a:r>
              <a:rPr lang="en-GB" sz="2800" dirty="0" smtClean="0">
                <a:solidFill>
                  <a:schemeClr val="tx1"/>
                </a:solidFill>
              </a:rPr>
              <a:t>"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&gt;&gt; n;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n_squared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= n * n;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800" dirty="0" smtClean="0">
                <a:solidFill>
                  <a:schemeClr val="tx1"/>
                </a:solidFill>
              </a:rPr>
              <a:t>"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n x n = </a:t>
            </a:r>
            <a:r>
              <a:rPr lang="en-GB" sz="2800" dirty="0" smtClean="0">
                <a:solidFill>
                  <a:schemeClr val="tx1"/>
                </a:solidFill>
              </a:rPr>
              <a:t>"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n_squared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57200" y="3429000"/>
            <a:ext cx="457200" cy="3048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the </a:t>
            </a:r>
            <a:r>
              <a:rPr lang="en-US" b="1" dirty="0" smtClean="0"/>
              <a:t>sequence control structure</a:t>
            </a:r>
            <a:r>
              <a:rPr lang="en-US" dirty="0" smtClean="0"/>
              <a:t>, the statements are executed one after another in the sequence they appear.</a:t>
            </a:r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85800" y="3276600"/>
            <a:ext cx="83058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800" dirty="0" smtClean="0">
                <a:solidFill>
                  <a:schemeClr val="tx1"/>
                </a:solidFill>
              </a:rPr>
              <a:t>"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Enter n: </a:t>
            </a:r>
            <a:r>
              <a:rPr lang="en-GB" sz="2800" dirty="0" smtClean="0">
                <a:solidFill>
                  <a:schemeClr val="tx1"/>
                </a:solidFill>
              </a:rPr>
              <a:t>"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&gt;&gt; n;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n_squared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= n * n;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800" dirty="0" smtClean="0">
                <a:solidFill>
                  <a:schemeClr val="tx1"/>
                </a:solidFill>
              </a:rPr>
              <a:t>"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n x n = </a:t>
            </a:r>
            <a:r>
              <a:rPr lang="en-GB" sz="2800" dirty="0" smtClean="0">
                <a:solidFill>
                  <a:schemeClr val="tx1"/>
                </a:solidFill>
              </a:rPr>
              <a:t>"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n_squared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57200" y="3810000"/>
            <a:ext cx="457200" cy="3048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the </a:t>
            </a:r>
            <a:r>
              <a:rPr lang="en-US" b="1" dirty="0" smtClean="0"/>
              <a:t>sequence control structure</a:t>
            </a:r>
            <a:r>
              <a:rPr lang="en-US" dirty="0" smtClean="0"/>
              <a:t>, the statements are executed one after another in the sequence they appear.</a:t>
            </a:r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85800" y="3276600"/>
            <a:ext cx="83058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800" dirty="0" smtClean="0">
                <a:solidFill>
                  <a:schemeClr val="tx1"/>
                </a:solidFill>
              </a:rPr>
              <a:t>"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Enter n: </a:t>
            </a:r>
            <a:r>
              <a:rPr lang="en-GB" sz="2800" dirty="0" smtClean="0">
                <a:solidFill>
                  <a:schemeClr val="tx1"/>
                </a:solidFill>
              </a:rPr>
              <a:t>"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&gt;&gt; n;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n_squared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= n * n;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800" dirty="0" smtClean="0">
                <a:solidFill>
                  <a:schemeClr val="tx1"/>
                </a:solidFill>
              </a:rPr>
              <a:t>"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n x n = </a:t>
            </a:r>
            <a:r>
              <a:rPr lang="en-GB" sz="2800" dirty="0" smtClean="0">
                <a:solidFill>
                  <a:schemeClr val="tx1"/>
                </a:solidFill>
              </a:rPr>
              <a:t>"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n_squared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57200" y="4267200"/>
            <a:ext cx="457200" cy="3048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the </a:t>
            </a:r>
            <a:r>
              <a:rPr lang="en-US" b="1" dirty="0" smtClean="0"/>
              <a:t>sequence control structure</a:t>
            </a:r>
            <a:r>
              <a:rPr lang="en-US" dirty="0" smtClean="0"/>
              <a:t>, the statements are executed one after another in the sequence they appear.</a:t>
            </a:r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85800" y="3276600"/>
            <a:ext cx="83058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800" dirty="0" smtClean="0">
                <a:solidFill>
                  <a:schemeClr val="tx1"/>
                </a:solidFill>
              </a:rPr>
              <a:t>"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Enter n: </a:t>
            </a:r>
            <a:r>
              <a:rPr lang="en-GB" sz="2800" dirty="0" smtClean="0">
                <a:solidFill>
                  <a:schemeClr val="tx1"/>
                </a:solidFill>
              </a:rPr>
              <a:t>"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&gt;&gt; n;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n_squared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= n * n;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800" dirty="0" smtClean="0">
                <a:solidFill>
                  <a:schemeClr val="tx1"/>
                </a:solidFill>
              </a:rPr>
              <a:t>"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n x n = </a:t>
            </a:r>
            <a:r>
              <a:rPr lang="en-GB" sz="2800" dirty="0" smtClean="0">
                <a:solidFill>
                  <a:schemeClr val="tx1"/>
                </a:solidFill>
              </a:rPr>
              <a:t>"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n_squared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57200" y="4648200"/>
            <a:ext cx="457200" cy="3048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selection control structure</a:t>
            </a:r>
            <a:r>
              <a:rPr lang="en-US" dirty="0" smtClean="0"/>
              <a:t> allows you to choose between two or more alternatives.</a:t>
            </a:r>
          </a:p>
          <a:p>
            <a:r>
              <a:rPr lang="en-US" dirty="0" smtClean="0"/>
              <a:t>It allows you to make decisions.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repetition control structure</a:t>
            </a:r>
            <a:r>
              <a:rPr lang="en-US" dirty="0" smtClean="0"/>
              <a:t> allows you to repeat an operation or sequence of operations many times.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flowchart is a program design tool.</a:t>
            </a:r>
          </a:p>
          <a:p>
            <a:endParaRPr lang="en-US" dirty="0" smtClean="0"/>
          </a:p>
          <a:p>
            <a:r>
              <a:rPr lang="en-US" dirty="0" smtClean="0"/>
              <a:t>It is used to design the algorithm for the solution to a problem just like </a:t>
            </a:r>
            <a:r>
              <a:rPr lang="en-US" dirty="0" err="1" smtClean="0"/>
              <a:t>pseudocode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 represents the logical flow of a program or the program logic in graphical form (with picture symbols).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 – Common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6388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b="1" u="sng" dirty="0" smtClean="0"/>
              <a:t>Symbol</a:t>
            </a:r>
            <a:r>
              <a:rPr lang="en-US" b="1" dirty="0" smtClean="0"/>
              <a:t>		</a:t>
            </a:r>
            <a:r>
              <a:rPr lang="en-US" b="1" u="sng" dirty="0" smtClean="0"/>
              <a:t>Meaning</a:t>
            </a:r>
          </a:p>
          <a:p>
            <a:pPr>
              <a:buNone/>
            </a:pPr>
            <a:r>
              <a:rPr lang="en-US" dirty="0" smtClean="0"/>
              <a:t>					Terminal – for start and stop</a:t>
            </a:r>
          </a:p>
          <a:p>
            <a:pPr>
              <a:buNone/>
            </a:pPr>
            <a:r>
              <a:rPr lang="en-US" dirty="0" smtClean="0"/>
              <a:t>					</a:t>
            </a:r>
          </a:p>
          <a:p>
            <a:pPr>
              <a:buNone/>
            </a:pPr>
            <a:r>
              <a:rPr lang="en-US" dirty="0" smtClean="0"/>
              <a:t>					Flow lines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Assignment statement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Input/output statement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Module call (</a:t>
            </a:r>
            <a:r>
              <a:rPr lang="en-US" i="1" dirty="0" smtClean="0"/>
              <a:t>void functions only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800" dirty="0" smtClean="0"/>
              <a:t>	</a:t>
            </a:r>
            <a:r>
              <a:rPr lang="en-US" dirty="0" smtClean="0"/>
              <a:t>		Connector		</a:t>
            </a:r>
            <a:endParaRPr 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1066800" y="1676400"/>
            <a:ext cx="1981200" cy="457200"/>
          </a:xfrm>
          <a:prstGeom prst="flowChartAlternateProcess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95400" y="2590800"/>
            <a:ext cx="1676400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19200" y="2971800"/>
            <a:ext cx="1676400" cy="0"/>
          </a:xfrm>
          <a:prstGeom prst="straightConnector1">
            <a:avLst/>
          </a:prstGeom>
          <a:ln w="34925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1143000" y="3352800"/>
            <a:ext cx="1905000" cy="533400"/>
          </a:xfrm>
          <a:prstGeom prst="flowChartProcess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9"/>
          <p:cNvSpPr/>
          <p:nvPr/>
        </p:nvSpPr>
        <p:spPr>
          <a:xfrm>
            <a:off x="1143000" y="4267200"/>
            <a:ext cx="1905000" cy="457200"/>
          </a:xfrm>
          <a:prstGeom prst="flowChartInputOutpu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edefined Process 10"/>
          <p:cNvSpPr/>
          <p:nvPr/>
        </p:nvSpPr>
        <p:spPr>
          <a:xfrm>
            <a:off x="1143000" y="5029200"/>
            <a:ext cx="1905000" cy="533400"/>
          </a:xfrm>
          <a:prstGeom prst="flowChartPredefined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1752600" y="5791200"/>
            <a:ext cx="685800" cy="838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568</TotalTime>
  <Words>472</Words>
  <Application>Microsoft Office PowerPoint</Application>
  <PresentationFormat>On-screen Show (4:3)</PresentationFormat>
  <Paragraphs>148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Origin</vt:lpstr>
      <vt:lpstr>Topic 9</vt:lpstr>
      <vt:lpstr>Control Structures</vt:lpstr>
      <vt:lpstr>Control Structures</vt:lpstr>
      <vt:lpstr>Control Structures</vt:lpstr>
      <vt:lpstr>Control Structures</vt:lpstr>
      <vt:lpstr>Control Structures</vt:lpstr>
      <vt:lpstr>Control Structures</vt:lpstr>
      <vt:lpstr>Flowcharts</vt:lpstr>
      <vt:lpstr>Flowcharts – Common Symbols</vt:lpstr>
      <vt:lpstr>Flowchart Examples</vt:lpstr>
      <vt:lpstr>Flowchart Examples</vt:lpstr>
      <vt:lpstr>Flowchart Examples</vt:lpstr>
      <vt:lpstr>Flowchart Examples</vt:lpstr>
      <vt:lpstr>Flowchart Examples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</dc:title>
  <dc:creator/>
  <cp:lastModifiedBy>Karen Chean</cp:lastModifiedBy>
  <cp:revision>58</cp:revision>
  <dcterms:created xsi:type="dcterms:W3CDTF">2006-08-16T00:00:00Z</dcterms:created>
  <dcterms:modified xsi:type="dcterms:W3CDTF">2015-06-03T08:21:22Z</dcterms:modified>
</cp:coreProperties>
</file>