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58"/>
  </p:notesMasterIdLst>
  <p:sldIdLst>
    <p:sldId id="256" r:id="rId2"/>
    <p:sldId id="267" r:id="rId3"/>
    <p:sldId id="268" r:id="rId4"/>
    <p:sldId id="35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351" r:id="rId14"/>
    <p:sldId id="352" r:id="rId15"/>
    <p:sldId id="354" r:id="rId16"/>
    <p:sldId id="277" r:id="rId17"/>
    <p:sldId id="278" r:id="rId18"/>
    <p:sldId id="358" r:id="rId19"/>
    <p:sldId id="355" r:id="rId20"/>
    <p:sldId id="356" r:id="rId21"/>
    <p:sldId id="357" r:id="rId22"/>
    <p:sldId id="279" r:id="rId23"/>
    <p:sldId id="280" r:id="rId24"/>
    <p:sldId id="281" r:id="rId25"/>
    <p:sldId id="282" r:id="rId26"/>
    <p:sldId id="359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38" r:id="rId36"/>
    <p:sldId id="292" r:id="rId37"/>
    <p:sldId id="293" r:id="rId38"/>
    <p:sldId id="294" r:id="rId39"/>
    <p:sldId id="296" r:id="rId40"/>
    <p:sldId id="297" r:id="rId41"/>
    <p:sldId id="299" r:id="rId42"/>
    <p:sldId id="295" r:id="rId43"/>
    <p:sldId id="298" r:id="rId44"/>
    <p:sldId id="300" r:id="rId45"/>
    <p:sldId id="301" r:id="rId46"/>
    <p:sldId id="303" r:id="rId47"/>
    <p:sldId id="306" r:id="rId48"/>
    <p:sldId id="305" r:id="rId49"/>
    <p:sldId id="349" r:id="rId50"/>
    <p:sldId id="341" r:id="rId51"/>
    <p:sldId id="342" r:id="rId52"/>
    <p:sldId id="343" r:id="rId53"/>
    <p:sldId id="345" r:id="rId54"/>
    <p:sldId id="346" r:id="rId55"/>
    <p:sldId id="347" r:id="rId56"/>
    <p:sldId id="34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19EA-7B5A-495F-B6BA-B4684A619729}" type="datetimeFigureOut">
              <a:rPr lang="en-GB" smtClean="0"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A6531-8E01-415D-B6C1-43B287693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3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C06B092-6EB9-4BDC-BFAD-9B50E75850B8}" type="datetime1">
              <a:rPr lang="en-US" smtClean="0"/>
              <a:t>5/30/2017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75D4-0992-4F83-8CA0-20D75CA0401C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07B1-2027-4935-8CCC-AC9B263ECFAC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BAC5-2167-4FB4-B5AF-7B6F2DA0A64E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03B763C-94F1-4BDF-B8C6-14C8ABDCE898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F56F-5CB7-4680-BABB-C3494F8E8FF4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EE2E-23FE-4DE8-B60D-965A6D837441}" type="datetime1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D936-C548-42AD-ACDB-7B1A60DBD8D4}" type="datetime1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D30-F4E0-4D31-8C65-B93C0E80E4F3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40F-C316-4FC8-81AE-44B97E1DE97C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04088-EE44-4039-A1F6-325F0D3E5AC0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CE51E1-9239-44DB-B67F-225A34BF52F0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400" dirty="0" smtClean="0"/>
              <a:t>Selection - Making Decisions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Note that logical expressions with the ! operator can be written without it:</a:t>
            </a:r>
          </a:p>
          <a:p>
            <a:pPr>
              <a:buNone/>
            </a:pPr>
            <a:r>
              <a:rPr lang="en-US" sz="2800" dirty="0" smtClean="0"/>
              <a:t>		!(x   &gt;   y)	is the same as 	(x  &lt;= y)</a:t>
            </a:r>
          </a:p>
          <a:p>
            <a:pPr>
              <a:buNone/>
            </a:pPr>
            <a:r>
              <a:rPr lang="en-US" sz="2800" dirty="0" smtClean="0"/>
              <a:t>		!(x   &lt;   y)	is the same as	(x &gt;= y)</a:t>
            </a:r>
          </a:p>
          <a:p>
            <a:pPr>
              <a:buNone/>
            </a:pPr>
            <a:r>
              <a:rPr lang="en-US" sz="2800" dirty="0" smtClean="0"/>
              <a:t>		!(x  &lt;=  y)	is the same as 	(x   &gt;  y)</a:t>
            </a:r>
          </a:p>
          <a:p>
            <a:pPr>
              <a:buNone/>
            </a:pPr>
            <a:r>
              <a:rPr lang="en-US" sz="2800" dirty="0" smtClean="0"/>
              <a:t>		!(x  &gt;=  y) 	is the same as	(x   &lt;  y) </a:t>
            </a:r>
          </a:p>
          <a:p>
            <a:pPr>
              <a:buNone/>
            </a:pPr>
            <a:r>
              <a:rPr lang="en-US" sz="2800" dirty="0" smtClean="0"/>
              <a:t>          !(x  ==  y)	is the same as  	(x  !=  y)</a:t>
            </a:r>
          </a:p>
          <a:p>
            <a:pPr>
              <a:buNone/>
            </a:pPr>
            <a:r>
              <a:rPr lang="en-US" sz="2800" dirty="0" smtClean="0"/>
              <a:t>		!(x   !=  y) 	is the same as	(x  ==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121227"/>
          <a:ext cx="6781800" cy="512717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724400"/>
                <a:gridCol w="20574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Precedence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188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(</a:t>
                      </a:r>
                      <a:r>
                        <a:rPr lang="en-US" sz="2400" b="1" baseline="0" dirty="0" smtClean="0"/>
                        <a:t> ) (parenthetical expressions)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highest</a:t>
                      </a:r>
                      <a:endParaRPr lang="en-US" sz="2400" b="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9188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function</a:t>
                      </a:r>
                      <a:r>
                        <a:rPr lang="en-US" sz="2400" b="1" baseline="0" dirty="0" smtClean="0"/>
                        <a:t> calls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5720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!  +  -  &amp; (unary operators)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4631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*    /   %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+</a:t>
                      </a:r>
                      <a:r>
                        <a:rPr lang="en-US" sz="2400" b="1" baseline="0" dirty="0" smtClean="0"/>
                        <a:t>   -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&lt;   &lt;=   &gt;=   &gt;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 smtClean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==   !=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 smtClean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027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&amp;&amp;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 smtClean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46808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||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 smtClean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359226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 =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  lowest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553200" y="2133600"/>
            <a:ext cx="0" cy="381000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96200" y="2819400"/>
            <a:ext cx="12954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Refer to full Table in WBLE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44231"/>
              </p:ext>
            </p:extLst>
          </p:nvPr>
        </p:nvGraphicFramePr>
        <p:xfrm>
          <a:off x="990600" y="3124200"/>
          <a:ext cx="6096000" cy="164592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5334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Expression Evaluation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2400" b="1" dirty="0" smtClean="0"/>
                        <a:t>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 </a:t>
                      </a:r>
                      <a:r>
                        <a:rPr lang="en-US" sz="2400" b="1" dirty="0" smtClean="0">
                          <a:latin typeface="Calibri" pitchFamily="34" charset="0"/>
                        </a:rPr>
                        <a:t>   !flag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</a:t>
                      </a:r>
                      <a:endParaRPr lang="en-US" sz="2400" b="1" baseline="0" dirty="0" smtClean="0">
                        <a:latin typeface="Calibri" pitchFamily="34" charset="0"/>
                      </a:endParaRP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!F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T</a:t>
                      </a:r>
                      <a:endParaRPr lang="en-US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ocess 4"/>
          <p:cNvSpPr/>
          <p:nvPr/>
        </p:nvSpPr>
        <p:spPr>
          <a:xfrm>
            <a:off x="990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95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244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5532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5532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5715000"/>
            <a:ext cx="5105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T is true and F is false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6550"/>
              </p:ext>
            </p:extLst>
          </p:nvPr>
        </p:nvGraphicFramePr>
        <p:xfrm>
          <a:off x="990600" y="3124200"/>
          <a:ext cx="6934200" cy="23774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6172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Expression Evaluation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</a:rPr>
                        <a:t>        x   </a:t>
                      </a:r>
                      <a:r>
                        <a:rPr lang="en-US" sz="2400" b="1" dirty="0" smtClean="0">
                          <a:latin typeface="Calibri" pitchFamily="34" charset="0"/>
                        </a:rPr>
                        <a:t> +    </a:t>
                      </a:r>
                      <a:r>
                        <a:rPr lang="en-US" sz="2400" b="1" dirty="0" smtClean="0">
                          <a:latin typeface="Calibri" pitchFamily="34" charset="0"/>
                        </a:rPr>
                        <a:t>y   /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z  &lt;=  3.5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dirty="0" smtClean="0">
                          <a:latin typeface="Calibri" pitchFamily="34" charset="0"/>
                        </a:rPr>
                        <a:t>  3.0  + </a:t>
                      </a:r>
                      <a:r>
                        <a:rPr lang="en-US" sz="2400" b="1" u="sng" dirty="0" smtClean="0">
                          <a:latin typeface="Calibri" pitchFamily="34" charset="0"/>
                        </a:rPr>
                        <a:t>4.0 / 2.0</a:t>
                      </a:r>
                      <a:r>
                        <a:rPr lang="en-US" sz="2400" b="1" u="none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400" b="1" dirty="0" smtClean="0">
                          <a:latin typeface="Calibri" pitchFamily="34" charset="0"/>
                        </a:rPr>
                        <a:t>&lt;= </a:t>
                      </a:r>
                      <a:r>
                        <a:rPr lang="en-US" sz="2400" b="1" dirty="0" smtClean="0">
                          <a:latin typeface="Calibri" pitchFamily="34" charset="0"/>
                        </a:rPr>
                        <a:t> 3.5</a:t>
                      </a:r>
                      <a:endParaRPr lang="en-US" sz="2400" b="1" dirty="0" smtClean="0">
                        <a:latin typeface="Calibri" pitchFamily="34" charset="0"/>
                      </a:endParaRP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3.0  + 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2.0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&lt;=  3.5        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 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5.0               &lt;=  3.5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                          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ocess 4"/>
          <p:cNvSpPr/>
          <p:nvPr/>
        </p:nvSpPr>
        <p:spPr>
          <a:xfrm>
            <a:off x="990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95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244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5532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5532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05529"/>
              </p:ext>
            </p:extLst>
          </p:nvPr>
        </p:nvGraphicFramePr>
        <p:xfrm>
          <a:off x="990600" y="2971800"/>
          <a:ext cx="6400800" cy="37338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5638800"/>
              </a:tblGrid>
              <a:tr h="5490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Expression Evaluation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471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</a:rPr>
                        <a:t>     !flag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||   (  y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+  z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 x    -  z    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!F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||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(4.0  + 2.0  &gt;=  3.0 - 2.0 )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!F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||   (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4.0  + 2.0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3.0 - 2.0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0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!F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||   (       6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.0  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3.0 - 2.0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)  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!F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||   (   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6.0      &gt;=       1.0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!F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||                        T                    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T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||                        T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        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ocess 4"/>
          <p:cNvSpPr/>
          <p:nvPr/>
        </p:nvSpPr>
        <p:spPr>
          <a:xfrm>
            <a:off x="990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95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244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5532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5532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28185"/>
              </p:ext>
            </p:extLst>
          </p:nvPr>
        </p:nvGraphicFramePr>
        <p:xfrm>
          <a:off x="990600" y="3124200"/>
          <a:ext cx="6553200" cy="2743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5791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Expression Evaluation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4.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    </a:t>
                      </a:r>
                      <a:r>
                        <a:rPr lang="en-US" sz="2400" b="1" dirty="0" smtClean="0">
                          <a:latin typeface="Calibri" pitchFamily="34" charset="0"/>
                        </a:rPr>
                        <a:t>! (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flag  ||  ( y   +  z     &gt;=    x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-   z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)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Þ"/>
                        <a:tabLst/>
                        <a:defRPr/>
                      </a:pPr>
                      <a:r>
                        <a:rPr lang="en-US" sz="2400" b="1" dirty="0" smtClean="0">
                          <a:latin typeface="Calibri" pitchFamily="34" charset="0"/>
                        </a:rPr>
                        <a:t> ! (    0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||  (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4.0 + 2.0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3.0  -  2.0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)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Þ"/>
                        <a:tabLst/>
                        <a:defRPr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! (    F    ||  (  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6.0      &gt;=        1.0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)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Þ"/>
                        <a:tabLst/>
                        <a:defRPr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! (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F    ||                     T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               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Þ"/>
                        <a:tabLst/>
                        <a:defRPr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! (           T                                           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Char char="Þ"/>
                        <a:tabLst/>
                        <a:defRPr/>
                      </a:pP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            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ocess 4"/>
          <p:cNvSpPr/>
          <p:nvPr/>
        </p:nvSpPr>
        <p:spPr>
          <a:xfrm>
            <a:off x="990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95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244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5532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5532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that:</a:t>
            </a:r>
          </a:p>
          <a:p>
            <a:pPr>
              <a:buNone/>
            </a:pPr>
            <a:r>
              <a:rPr lang="en-US" dirty="0" smtClean="0"/>
              <a:t>		true </a:t>
            </a:r>
            <a:r>
              <a:rPr lang="en-US" b="1" dirty="0" smtClean="0"/>
              <a:t>|| </a:t>
            </a:r>
            <a:r>
              <a:rPr lang="en-US" i="1" dirty="0" smtClean="0"/>
              <a:t>anything </a:t>
            </a:r>
            <a:r>
              <a:rPr lang="en-US" dirty="0" smtClean="0"/>
              <a:t> always gives true</a:t>
            </a:r>
          </a:p>
          <a:p>
            <a:r>
              <a:rPr lang="en-US" dirty="0" smtClean="0"/>
              <a:t>For the logical expression: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flag || y &gt;= x</a:t>
            </a:r>
            <a:endParaRPr lang="en-US" dirty="0" smtClean="0"/>
          </a:p>
          <a:p>
            <a:r>
              <a:rPr lang="en-US" dirty="0" smtClean="0"/>
              <a:t>If  </a:t>
            </a:r>
            <a:r>
              <a:rPr lang="en-US" i="1" dirty="0" smtClean="0">
                <a:solidFill>
                  <a:prstClr val="black"/>
                </a:solidFill>
              </a:rPr>
              <a:t>flag</a:t>
            </a:r>
            <a:r>
              <a:rPr lang="en-US" dirty="0" smtClean="0">
                <a:solidFill>
                  <a:prstClr val="black"/>
                </a:solidFill>
              </a:rPr>
              <a:t> is true, the result of the whole expression can be determined as true since true || anything is always true.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There is </a:t>
            </a:r>
            <a:r>
              <a:rPr lang="en-US" i="1" dirty="0" smtClean="0">
                <a:solidFill>
                  <a:prstClr val="black"/>
                </a:solidFill>
              </a:rPr>
              <a:t>no need to evaluate </a:t>
            </a:r>
            <a:r>
              <a:rPr lang="en-US" dirty="0" smtClean="0">
                <a:solidFill>
                  <a:prstClr val="black"/>
                </a:solidFill>
              </a:rPr>
              <a:t>the second part (y &gt;= x) of the expression.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C/C++ uses this method to evaluate logical expressions. This method is called </a:t>
            </a:r>
            <a:r>
              <a:rPr lang="en-US" b="1" dirty="0" smtClean="0">
                <a:solidFill>
                  <a:prstClr val="black"/>
                </a:solidFill>
              </a:rPr>
              <a:t>short-circuit evaluation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remember that:</a:t>
            </a:r>
          </a:p>
          <a:p>
            <a:pPr>
              <a:buNone/>
            </a:pPr>
            <a:r>
              <a:rPr lang="en-US" dirty="0" smtClean="0"/>
              <a:t>		false </a:t>
            </a:r>
            <a:r>
              <a:rPr lang="en-US" b="1" dirty="0" smtClean="0"/>
              <a:t>&amp;&amp;</a:t>
            </a:r>
            <a:r>
              <a:rPr lang="en-US" dirty="0" smtClean="0"/>
              <a:t> </a:t>
            </a:r>
            <a:r>
              <a:rPr lang="en-US" i="1" dirty="0" smtClean="0"/>
              <a:t>anything</a:t>
            </a:r>
            <a:r>
              <a:rPr lang="en-US" dirty="0" smtClean="0"/>
              <a:t>  always gives false</a:t>
            </a:r>
            <a:endParaRPr lang="en-US" i="1" dirty="0" smtClean="0"/>
          </a:p>
          <a:p>
            <a:r>
              <a:rPr lang="en-US" dirty="0" smtClean="0"/>
              <a:t>For the logical expression: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flag &amp;&amp; (x &gt; z)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>
                <a:solidFill>
                  <a:prstClr val="black"/>
                </a:solidFill>
              </a:rPr>
              <a:t>flag</a:t>
            </a:r>
            <a:r>
              <a:rPr lang="en-US" dirty="0" smtClean="0">
                <a:solidFill>
                  <a:prstClr val="black"/>
                </a:solidFill>
              </a:rPr>
              <a:t> is false, the result of the whole expression can be determined as false since false &amp;&amp; anything is always false.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Again, there is </a:t>
            </a:r>
            <a:r>
              <a:rPr lang="en-US" i="1" dirty="0" smtClean="0">
                <a:solidFill>
                  <a:prstClr val="black"/>
                </a:solidFill>
              </a:rPr>
              <a:t>no need to evaluate </a:t>
            </a:r>
            <a:r>
              <a:rPr lang="en-US" dirty="0" smtClean="0">
                <a:solidFill>
                  <a:prstClr val="black"/>
                </a:solidFill>
              </a:rPr>
              <a:t>the second part (x &gt; z) of the expression.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Short-circuit evaluation works as follows:</a:t>
            </a:r>
          </a:p>
          <a:p>
            <a:endParaRPr lang="en-US" dirty="0" smtClean="0"/>
          </a:p>
          <a:p>
            <a:pPr lvl="1"/>
            <a:r>
              <a:rPr lang="en-US" sz="2600" dirty="0" smtClean="0"/>
              <a:t>If the logical expression contains a || or &amp;&amp; operator, the first operand of this operator is evaluated first.</a:t>
            </a:r>
          </a:p>
          <a:p>
            <a:endParaRPr lang="en-US" dirty="0" smtClean="0"/>
          </a:p>
          <a:p>
            <a:pPr lvl="1"/>
            <a:r>
              <a:rPr lang="en-US" sz="2600" dirty="0" smtClean="0"/>
              <a:t>If the result of the whole expression can be determined based on the evaluation of the first operand, the second operand will be ignored.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Otherwise the second operand will be evaluated.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60796"/>
              </p:ext>
            </p:extLst>
          </p:nvPr>
        </p:nvGraphicFramePr>
        <p:xfrm>
          <a:off x="990600" y="3124200"/>
          <a:ext cx="5638800" cy="23774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48768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Expression Evaluation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2400" b="1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</a:rPr>
                        <a:t>     !flag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||   (  </a:t>
                      </a:r>
                      <a:r>
                        <a:rPr lang="en-US" sz="2400" b="1" baseline="0" smtClean="0">
                          <a:latin typeface="Calibri" pitchFamily="34" charset="0"/>
                        </a:rPr>
                        <a:t>y  </a:t>
                      </a:r>
                      <a:r>
                        <a:rPr lang="en-US" sz="2400" b="1" baseline="0" smtClean="0">
                          <a:latin typeface="Calibri" pitchFamily="34" charset="0"/>
                        </a:rPr>
                        <a:t>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+  </a:t>
                      </a:r>
                      <a:r>
                        <a:rPr lang="en-US" sz="2400" b="1" baseline="0" smtClean="0">
                          <a:latin typeface="Calibri" pitchFamily="34" charset="0"/>
                        </a:rPr>
                        <a:t>z </a:t>
                      </a:r>
                      <a:r>
                        <a:rPr lang="en-US" sz="2400" b="1" baseline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 x    -  z    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!0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||   (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4.0  + 2.0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3.0 - 2.0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!F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||   (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4.0  + 2.0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3.0 - 2.0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0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T    ||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(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4.0  + 2.0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&gt;=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3.0 - 2.0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)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     T  </a:t>
                      </a:r>
                      <a:endParaRPr lang="en-US" sz="24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ocess 4"/>
          <p:cNvSpPr/>
          <p:nvPr/>
        </p:nvSpPr>
        <p:spPr>
          <a:xfrm>
            <a:off x="990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95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244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5532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5532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3657600"/>
            <a:ext cx="1752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second operand evaluation skipped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that the selection control structure allows you to choose between two or more alternatives.</a:t>
            </a:r>
          </a:p>
          <a:p>
            <a:r>
              <a:rPr lang="en-US" dirty="0" smtClean="0"/>
              <a:t>It allows you to make decisions.</a:t>
            </a:r>
          </a:p>
          <a:p>
            <a:endParaRPr lang="en-US" dirty="0" smtClean="0"/>
          </a:p>
          <a:p>
            <a:r>
              <a:rPr lang="en-US" b="1" dirty="0" smtClean="0"/>
              <a:t>Decisions</a:t>
            </a:r>
            <a:r>
              <a:rPr lang="en-US" dirty="0" smtClean="0"/>
              <a:t> are represented by two values: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a question such as “Is x greater than y?” gives an answer true (yes) or false (no).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124200"/>
          <a:ext cx="5181600" cy="23774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44196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Expression Evaluation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2400" b="1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</a:rPr>
                        <a:t>        x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&gt;=   y    &amp;&amp;    z    +     y  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3.0 &gt;= 4.0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&amp;&amp;  2.0  +   4.0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F          &amp;&amp;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2.0  +   4.0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                  F</a:t>
                      </a:r>
                    </a:p>
                    <a:p>
                      <a:pPr>
                        <a:buFont typeface="Symbol"/>
                        <a:buChar char="Þ"/>
                      </a:pPr>
                      <a:endParaRPr lang="en-US" sz="24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ocess 4"/>
          <p:cNvSpPr/>
          <p:nvPr/>
        </p:nvSpPr>
        <p:spPr>
          <a:xfrm>
            <a:off x="990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95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244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5532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5532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3657600"/>
            <a:ext cx="17526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second operand evaluation skipped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124200"/>
          <a:ext cx="5638800" cy="2743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48768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Expression Evaluation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</a:rPr>
                        <a:t>        x   ==  y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||      z   !=   0.0  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3.0 == 4.0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||    2.0  !=   0.0</a:t>
                      </a:r>
                      <a:endParaRPr lang="en-US" sz="2400" b="1" baseline="0" dirty="0" smtClean="0">
                        <a:latin typeface="Calibri" pitchFamily="34" charset="0"/>
                      </a:endParaRP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F          ||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2.0  !=   0.0 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u="none" baseline="0" dirty="0" smtClean="0">
                          <a:latin typeface="Calibri" pitchFamily="34" charset="0"/>
                        </a:rPr>
                        <a:t>          F          ||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2.0  !=   0.0</a:t>
                      </a: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    </a:t>
                      </a:r>
                      <a:r>
                        <a:rPr lang="en-US" sz="2400" b="1" u="sng" baseline="0" dirty="0" smtClean="0">
                          <a:latin typeface="Calibri" pitchFamily="34" charset="0"/>
                        </a:rPr>
                        <a:t>F          ||            T</a:t>
                      </a:r>
                    </a:p>
                    <a:p>
                      <a:pPr>
                        <a:buFont typeface="Symbol"/>
                        <a:buChar char="Þ"/>
                      </a:pPr>
                      <a:r>
                        <a:rPr lang="en-US" sz="2400" b="1" baseline="0" dirty="0" smtClean="0">
                          <a:latin typeface="Calibri" pitchFamily="34" charset="0"/>
                        </a:rPr>
                        <a:t>                       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Process 4"/>
          <p:cNvSpPr/>
          <p:nvPr/>
        </p:nvSpPr>
        <p:spPr>
          <a:xfrm>
            <a:off x="990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8956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956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2.0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244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553200" y="2209800"/>
            <a:ext cx="1600200" cy="53340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553200" y="1676400"/>
            <a:ext cx="1600200" cy="533400"/>
          </a:xfrm>
          <a:prstGeom prst="flowChartProcess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400" y="3810000"/>
            <a:ext cx="1676400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second operand evaluated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English Conditions - Logical Expressions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1" y="1295399"/>
          <a:ext cx="8763000" cy="4512061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838200"/>
                <a:gridCol w="2743200"/>
                <a:gridCol w="2971800"/>
                <a:gridCol w="2209800"/>
              </a:tblGrid>
              <a:tr h="762001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No.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English 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Incorrect Expression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544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and y are greater than 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x &gt; z  &amp;&amp;  y &gt;</a:t>
                      </a:r>
                      <a:r>
                        <a:rPr lang="en-US" sz="2400" baseline="0" dirty="0" smtClean="0"/>
                        <a:t> 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&amp;&amp; y &gt; z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17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is equal to 2.0 or 3.0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x == 2.0 || x == 3.0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x == 2.0 || 3.0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17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is in the range y to z inclusive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y &lt;=</a:t>
                      </a:r>
                      <a:r>
                        <a:rPr lang="en-US" sz="2400" baseline="0" dirty="0" smtClean="0"/>
                        <a:t> x  &amp;&amp; x &lt;= z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y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 &lt;=  x 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&lt;= z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8172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 is outside the range y to 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!(y &lt;=</a:t>
                      </a:r>
                      <a:r>
                        <a:rPr lang="en-US" sz="2400" baseline="0" dirty="0" smtClean="0"/>
                        <a:t> x  &amp;&amp; x &lt;= z)</a:t>
                      </a:r>
                    </a:p>
                    <a:p>
                      <a:r>
                        <a:rPr lang="en-US" sz="2400" baseline="0" dirty="0" smtClean="0"/>
                        <a:t>or</a:t>
                      </a:r>
                    </a:p>
                    <a:p>
                      <a:r>
                        <a:rPr lang="en-US" sz="2400" baseline="0" dirty="0" smtClean="0"/>
                        <a:t>    x  &lt;  y   ||   x  &gt;  z 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!(y &lt;= x &lt;= z) 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English Conditions - Logical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Note that the logical expression: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2800" dirty="0" smtClean="0">
                <a:latin typeface="Consolas" pitchFamily="49" charset="0"/>
              </a:rPr>
              <a:t>x &amp;&amp; y &gt; z</a:t>
            </a:r>
          </a:p>
          <a:p>
            <a:r>
              <a:rPr lang="en-US" dirty="0" smtClean="0"/>
              <a:t>is an incorrect interpretation of the English condition but it is still valid in C/C++.</a:t>
            </a:r>
          </a:p>
          <a:p>
            <a:endParaRPr lang="en-US" dirty="0" smtClean="0"/>
          </a:p>
          <a:p>
            <a:r>
              <a:rPr lang="en-US" dirty="0" smtClean="0"/>
              <a:t>How does C/C++ evaluate this expression?</a:t>
            </a:r>
          </a:p>
          <a:p>
            <a:r>
              <a:rPr lang="en-US" dirty="0" smtClean="0"/>
              <a:t>Suppose x 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10.0</a:t>
            </a:r>
            <a:r>
              <a:rPr lang="en-US" dirty="0" smtClean="0"/>
              <a:t>, y = 2.0, and z = 5.0</a:t>
            </a:r>
          </a:p>
          <a:p>
            <a:r>
              <a:rPr lang="en-US" dirty="0" smtClean="0"/>
              <a:t>Then the expression becomes:</a:t>
            </a:r>
          </a:p>
          <a:p>
            <a:pPr>
              <a:buNone/>
            </a:pPr>
            <a:r>
              <a:rPr lang="en-US" dirty="0" smtClean="0"/>
              <a:t>			        	        </a:t>
            </a:r>
            <a:r>
              <a:rPr lang="en-US" sz="2400" dirty="0" smtClean="0">
                <a:latin typeface="Consolas" pitchFamily="49" charset="0"/>
                <a:cs typeface="Arial" pitchFamily="34" charset="0"/>
              </a:rPr>
              <a:t>10.0</a:t>
            </a:r>
            <a:r>
              <a:rPr lang="en-US" sz="2400" dirty="0" smtClean="0">
                <a:latin typeface="Consolas" pitchFamily="49" charset="0"/>
              </a:rPr>
              <a:t> &amp;&amp;  2.0 &gt; 5.0</a:t>
            </a:r>
          </a:p>
          <a:p>
            <a:pPr>
              <a:buNone/>
            </a:pPr>
            <a:r>
              <a:rPr lang="en-US" sz="2400" dirty="0" smtClean="0"/>
              <a:t>				=&gt;         T    &amp;&amp;           F</a:t>
            </a:r>
          </a:p>
          <a:p>
            <a:pPr>
              <a:buNone/>
            </a:pPr>
            <a:r>
              <a:rPr lang="en-US" sz="2400" dirty="0" smtClean="0"/>
              <a:t> 				=&gt;               F</a:t>
            </a:r>
            <a:endParaRPr lang="en-US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228600" y="5029200"/>
            <a:ext cx="2743200" cy="1295400"/>
          </a:xfrm>
          <a:prstGeom prst="borderCallout1">
            <a:avLst>
              <a:gd name="adj1" fmla="val 18750"/>
              <a:gd name="adj2" fmla="val 99145"/>
              <a:gd name="adj3" fmla="val 15722"/>
              <a:gd name="adj4" fmla="val 13408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Remember in C/C++ a non-zero value is true.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0"/>
          <a:ext cx="8001000" cy="36423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429000"/>
                <a:gridCol w="457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Logical Expression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'9' &gt;= '0'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true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'a' &lt;=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e</a:t>
                      </a:r>
                      <a:r>
                        <a:rPr lang="en-US" sz="2400" dirty="0" smtClean="0"/>
                        <a:t>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true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'B' &lt;= 'A'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false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'Z' == 'z'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false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'A' &lt;=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a</a:t>
                      </a:r>
                      <a:r>
                        <a:rPr lang="en-US" sz="2400" dirty="0" smtClean="0"/>
                        <a:t>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system dependent</a:t>
                      </a:r>
                    </a:p>
                    <a:p>
                      <a:r>
                        <a:rPr lang="en-US" sz="2400" baseline="0" dirty="0" smtClean="0"/>
                        <a:t> (true on most systems)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'a' &lt;= 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 &amp;&amp; 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 &lt;=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z</a:t>
                      </a:r>
                      <a:r>
                        <a:rPr lang="en-US" sz="2400" dirty="0" smtClean="0"/>
                        <a:t>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true if 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 is a lowercase letter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Characters are stored in the computer using a coding system.</a:t>
            </a:r>
          </a:p>
          <a:p>
            <a:r>
              <a:rPr lang="en-US" dirty="0" smtClean="0"/>
              <a:t>A common coding system is </a:t>
            </a:r>
            <a:r>
              <a:rPr lang="en-US" b="1" dirty="0" smtClean="0"/>
              <a:t>ASCII</a:t>
            </a:r>
            <a:r>
              <a:rPr lang="en-US" dirty="0" smtClean="0"/>
              <a:t> (American Standard Code for Information Interchange) – refer to Chart.</a:t>
            </a:r>
          </a:p>
          <a:p>
            <a:r>
              <a:rPr lang="en-US" dirty="0" smtClean="0"/>
              <a:t>The characters ‘0’ to ‘9’, ‘A’ to ‘Z’, ‘a’ to ‘z’ and some other characters have these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962400"/>
          <a:ext cx="8001000" cy="2362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429000"/>
                <a:gridCol w="4572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Characters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ASCII 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'0',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1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2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, . . . , </a:t>
                      </a:r>
                      <a:r>
                        <a:rPr lang="en-US" sz="2400" dirty="0" smtClean="0"/>
                        <a:t>'9'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48, 49,</a:t>
                      </a:r>
                      <a:r>
                        <a:rPr lang="en-US" sz="2400" baseline="0" dirty="0" smtClean="0"/>
                        <a:t> 50, . . . , 57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'A', 'B', 'C', . . . , '</a:t>
                      </a:r>
                      <a:r>
                        <a:rPr lang="en-US" sz="2400" baseline="0" dirty="0" smtClean="0"/>
                        <a:t>Z</a:t>
                      </a:r>
                      <a:r>
                        <a:rPr lang="en-US" sz="2400" dirty="0" smtClean="0"/>
                        <a:t>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65,</a:t>
                      </a:r>
                      <a:r>
                        <a:rPr lang="en-US" sz="2400" baseline="0" dirty="0" smtClean="0"/>
                        <a:t> 66, 67, . . . , 90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'a',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c</a:t>
                      </a:r>
                      <a:r>
                        <a:rPr lang="en-US" sz="2400" dirty="0" smtClean="0"/>
                        <a:t>'</a:t>
                      </a:r>
                      <a:r>
                        <a:rPr lang="en-US" sz="2400" baseline="0" dirty="0" smtClean="0"/>
                        <a:t>, . . . , </a:t>
                      </a:r>
                      <a:r>
                        <a:rPr lang="en-US" sz="2400" dirty="0" smtClean="0"/>
                        <a:t>'z'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97, 98, 99, . . .</a:t>
                      </a:r>
                      <a:r>
                        <a:rPr lang="en-US" sz="2400" baseline="0" dirty="0" smtClean="0"/>
                        <a:t> , 122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'[', '\', ']', '^', '_'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91, 92, 93, 94, 95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Variables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C++, we use the data type 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dirty="0" smtClean="0"/>
              <a:t>to represent logical variables with values </a:t>
            </a:r>
            <a:r>
              <a:rPr lang="en-US" b="1" dirty="0" smtClean="0">
                <a:cs typeface="Arial" pitchFamily="34" charset="0"/>
              </a:rPr>
              <a:t>true</a:t>
            </a:r>
            <a:r>
              <a:rPr lang="en-US" dirty="0" smtClean="0">
                <a:cs typeface="Arial" pitchFamily="34" charset="0"/>
              </a:rPr>
              <a:t> and </a:t>
            </a:r>
            <a:r>
              <a:rPr lang="en-US" b="1" dirty="0" smtClean="0">
                <a:cs typeface="Arial" pitchFamily="34" charset="0"/>
              </a:rPr>
              <a:t>false</a:t>
            </a:r>
            <a:r>
              <a:rPr lang="en-US" dirty="0" smtClean="0">
                <a:cs typeface="Arial" pitchFamily="34" charset="0"/>
              </a:rPr>
              <a:t> to represent true and </a:t>
            </a:r>
            <a:r>
              <a:rPr lang="en-US" dirty="0" smtClean="0"/>
              <a:t>false. 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senior_citizen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senior_citizen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true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logical variable can then be used in logical expressions.</a:t>
            </a:r>
          </a:p>
          <a:p>
            <a:r>
              <a:rPr lang="en-US" dirty="0" smtClean="0"/>
              <a:t> Example: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nsolas" pitchFamily="49" charset="0"/>
              </a:rPr>
              <a:t>senior_citizen</a:t>
            </a:r>
            <a:r>
              <a:rPr lang="en-US" dirty="0" smtClean="0">
                <a:latin typeface="Consolas" pitchFamily="49" charset="0"/>
              </a:rPr>
              <a:t>  &amp;&amp;  age &gt; 80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Variables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A logical variable can also be assigned a logical expression.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bool </a:t>
            </a:r>
            <a:r>
              <a:rPr lang="en-US" dirty="0" err="1" smtClean="0">
                <a:latin typeface="Consolas" pitchFamily="49" charset="0"/>
              </a:rPr>
              <a:t>in_range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is_letter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is_even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in_range</a:t>
            </a:r>
            <a:r>
              <a:rPr lang="en-US" dirty="0" smtClean="0">
                <a:latin typeface="Consolas" pitchFamily="49" charset="0"/>
              </a:rPr>
              <a:t> = (n &gt; -10 &amp;&amp; n &lt; 10);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is_letter</a:t>
            </a:r>
            <a:r>
              <a:rPr lang="en-US" dirty="0" smtClean="0">
                <a:latin typeface="Consolas" pitchFamily="49" charset="0"/>
              </a:rPr>
              <a:t> = (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A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&lt;= </a:t>
            </a:r>
            <a:r>
              <a:rPr lang="en-US" dirty="0" err="1" smtClean="0">
                <a:latin typeface="Consolas" pitchFamily="49" charset="0"/>
              </a:rPr>
              <a:t>ch</a:t>
            </a:r>
            <a:r>
              <a:rPr lang="en-US" dirty="0" smtClean="0">
                <a:latin typeface="Consolas" pitchFamily="49" charset="0"/>
              </a:rPr>
              <a:t> &amp;&amp; </a:t>
            </a:r>
            <a:r>
              <a:rPr lang="en-US" dirty="0" err="1" smtClean="0">
                <a:latin typeface="Consolas" pitchFamily="49" charset="0"/>
              </a:rPr>
              <a:t>ch</a:t>
            </a:r>
            <a:r>
              <a:rPr lang="en-US" dirty="0" smtClean="0">
                <a:latin typeface="Consolas" pitchFamily="49" charset="0"/>
              </a:rPr>
              <a:t> &lt;=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Z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 ||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       (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a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&lt;= </a:t>
            </a:r>
            <a:r>
              <a:rPr lang="en-US" dirty="0" err="1" smtClean="0">
                <a:latin typeface="Consolas" pitchFamily="49" charset="0"/>
              </a:rPr>
              <a:t>ch</a:t>
            </a:r>
            <a:r>
              <a:rPr lang="en-US" dirty="0" smtClean="0">
                <a:latin typeface="Consolas" pitchFamily="49" charset="0"/>
              </a:rPr>
              <a:t> &amp;&amp; </a:t>
            </a:r>
            <a:r>
              <a:rPr lang="en-US" dirty="0" err="1" smtClean="0">
                <a:latin typeface="Consolas" pitchFamily="49" charset="0"/>
              </a:rPr>
              <a:t>ch</a:t>
            </a:r>
            <a:r>
              <a:rPr lang="en-US" dirty="0" smtClean="0">
                <a:latin typeface="Consolas" pitchFamily="49" charset="0"/>
              </a:rPr>
              <a:t> &lt;=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z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is_even</a:t>
            </a:r>
            <a:r>
              <a:rPr lang="en-US" dirty="0" smtClean="0">
                <a:latin typeface="Consolas" pitchFamily="49" charset="0"/>
              </a:rPr>
              <a:t> = (n % 2 == 0);</a:t>
            </a:r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logical expression with the ! (Not) operator in front can be simplified to make it easier to understand.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smtClean="0">
                <a:latin typeface="Consolas" pitchFamily="49" charset="0"/>
              </a:rPr>
              <a:t>! ( x == y )</a:t>
            </a:r>
            <a:r>
              <a:rPr lang="en-US" dirty="0" smtClean="0"/>
              <a:t>	 can be simplified to  </a:t>
            </a:r>
            <a:r>
              <a:rPr lang="en-US" dirty="0" smtClean="0">
                <a:latin typeface="Consolas" pitchFamily="49" charset="0"/>
              </a:rPr>
              <a:t>( x != y 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more complicated expressions such as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</a:rPr>
              <a:t>! ( status ==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&amp;&amp; age &gt; 25 )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DeMorgan’s</a:t>
            </a:r>
            <a:r>
              <a:rPr lang="en-US" dirty="0" smtClean="0"/>
              <a:t> rule can be applied to simplify them.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DeMorgan’s</a:t>
            </a:r>
            <a:r>
              <a:rPr lang="en-US" b="1" dirty="0" smtClean="0"/>
              <a:t> rule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! ( expr1 &amp;&amp; expr2 ) </a:t>
            </a:r>
            <a:r>
              <a:rPr lang="en-US" dirty="0" smtClean="0"/>
              <a:t>is written as </a:t>
            </a:r>
            <a:r>
              <a:rPr lang="en-US" i="1" dirty="0" smtClean="0"/>
              <a:t>( !expr1 || !expr2 )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! ( expr1 || expr2 ) </a:t>
            </a:r>
            <a:r>
              <a:rPr lang="en-US" dirty="0" smtClean="0"/>
              <a:t>is written as </a:t>
            </a:r>
            <a:r>
              <a:rPr lang="en-US" i="1" dirty="0" smtClean="0"/>
              <a:t>( !expr1 &amp;&amp; !</a:t>
            </a:r>
            <a:r>
              <a:rPr lang="en-US" i="1" dirty="0" err="1" smtClean="0"/>
              <a:t>expr</a:t>
            </a:r>
            <a:r>
              <a:rPr lang="en-US" i="1" dirty="0" smtClean="0"/>
              <a:t> 2) </a:t>
            </a:r>
          </a:p>
          <a:p>
            <a:endParaRPr lang="en-US" dirty="0" smtClean="0"/>
          </a:p>
          <a:p>
            <a:r>
              <a:rPr lang="en-US" dirty="0" smtClean="0"/>
              <a:t>For the logical expression: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</a:rPr>
              <a:t>! ( status ==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  &amp;&amp;   age &gt; 25   )</a:t>
            </a:r>
          </a:p>
          <a:p>
            <a:pPr>
              <a:buNone/>
            </a:pPr>
            <a:r>
              <a:rPr lang="en-US" dirty="0" smtClean="0"/>
              <a:t>	we write it as: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</a:rPr>
              <a:t>(! (status ==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 || !(age &gt; 25)   )</a:t>
            </a:r>
          </a:p>
          <a:p>
            <a:pPr>
              <a:buNone/>
            </a:pPr>
            <a:r>
              <a:rPr lang="en-US" dirty="0" smtClean="0"/>
              <a:t>     =&gt; </a:t>
            </a:r>
            <a:r>
              <a:rPr lang="en-US" dirty="0" smtClean="0">
                <a:latin typeface="Consolas" pitchFamily="49" charset="0"/>
              </a:rPr>
              <a:t>( (status != 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S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 || ( age &lt;= 25 ) )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Decisions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values true and false represent logical data values.</a:t>
            </a:r>
          </a:p>
          <a:p>
            <a:endParaRPr lang="en-US" dirty="0" smtClean="0"/>
          </a:p>
          <a:p>
            <a:r>
              <a:rPr lang="en-US" dirty="0" smtClean="0"/>
              <a:t>C uses data type </a:t>
            </a:r>
            <a:r>
              <a:rPr lang="en-US" b="1" dirty="0" err="1" smtClean="0"/>
              <a:t>int</a:t>
            </a:r>
            <a:r>
              <a:rPr lang="en-US" dirty="0" smtClean="0"/>
              <a:t> to represent logical data values true and false.</a:t>
            </a:r>
          </a:p>
          <a:p>
            <a:endParaRPr lang="en-US" dirty="0" smtClean="0"/>
          </a:p>
          <a:p>
            <a:r>
              <a:rPr lang="en-US" dirty="0" smtClean="0"/>
              <a:t>The logical values are stored in computer memory as 0 for false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 for true. </a:t>
            </a:r>
          </a:p>
          <a:p>
            <a:endParaRPr lang="en-US" dirty="0" smtClean="0"/>
          </a:p>
          <a:p>
            <a:r>
              <a:rPr lang="en-US" i="1" dirty="0" smtClean="0"/>
              <a:t>Note:  Any non-zero value represents true in C.</a:t>
            </a:r>
          </a:p>
          <a:p>
            <a:endParaRPr lang="en-US" dirty="0" smtClean="0"/>
          </a:p>
          <a:p>
            <a:r>
              <a:rPr lang="en-US" dirty="0" smtClean="0"/>
              <a:t>C++ has a data type called 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dirty="0" smtClean="0"/>
              <a:t>(for Boolean type)</a:t>
            </a:r>
            <a:r>
              <a:rPr lang="en-US" b="1" dirty="0" smtClean="0"/>
              <a:t> </a:t>
            </a:r>
            <a:r>
              <a:rPr lang="en-US" dirty="0" smtClean="0"/>
              <a:t>with values </a:t>
            </a:r>
            <a:r>
              <a:rPr lang="en-US" b="1" dirty="0" smtClean="0"/>
              <a:t>true</a:t>
            </a:r>
            <a:r>
              <a:rPr lang="en-US" dirty="0" smtClean="0"/>
              <a:t> and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basic decision statement in the computer is the two-way selection.</a:t>
            </a:r>
          </a:p>
          <a:p>
            <a:endParaRPr lang="en-US" dirty="0" smtClean="0"/>
          </a:p>
          <a:p>
            <a:r>
              <a:rPr lang="en-US" dirty="0" smtClean="0"/>
              <a:t>In a </a:t>
            </a:r>
            <a:r>
              <a:rPr lang="en-US" b="1" dirty="0" smtClean="0"/>
              <a:t>two-way selection</a:t>
            </a:r>
            <a:r>
              <a:rPr lang="en-US" dirty="0" smtClean="0"/>
              <a:t>, the decision is determined by a condition which has either a true or false value.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the decision value is true, one action is executed.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the decision value is false, a different action is executed instead.</a:t>
            </a:r>
          </a:p>
          <a:p>
            <a:endParaRPr lang="en-US" dirty="0" smtClean="0"/>
          </a:p>
          <a:p>
            <a:r>
              <a:rPr lang="en-US" dirty="0" smtClean="0"/>
              <a:t>After either action is completed, the next action after the selection is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flowchart can be used to show the selection structure or logical/control flow.</a:t>
            </a:r>
          </a:p>
          <a:p>
            <a:r>
              <a:rPr lang="en-US" dirty="0" smtClean="0"/>
              <a:t>The flowchart symbol for decision is  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</p:txBody>
      </p:sp>
      <p:sp>
        <p:nvSpPr>
          <p:cNvPr id="4" name="Flowchart: Decision 3"/>
          <p:cNvSpPr/>
          <p:nvPr/>
        </p:nvSpPr>
        <p:spPr>
          <a:xfrm>
            <a:off x="5791200" y="1981200"/>
            <a:ext cx="1219200" cy="762000"/>
          </a:xfrm>
          <a:prstGeom prst="flowChartDecision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00200" y="3048000"/>
            <a:ext cx="5334000" cy="3505200"/>
            <a:chOff x="894" y="864"/>
            <a:chExt cx="4042" cy="289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4" y="864"/>
              <a:ext cx="4042" cy="2890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MY"/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>
              <a:lum bright="-12000" contrast="30000"/>
            </a:blip>
            <a:srcRect/>
            <a:stretch>
              <a:fillRect/>
            </a:stretch>
          </p:blipFill>
          <p:spPr bwMode="auto">
            <a:xfrm>
              <a:off x="956" y="937"/>
              <a:ext cx="3928" cy="2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C/C++ implements two-way selection with the if-else statement.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if-else statement </a:t>
            </a:r>
            <a:r>
              <a:rPr lang="en-US" dirty="0" smtClean="0"/>
              <a:t>is a composite statement used to make a decision between two alternatives.</a:t>
            </a:r>
          </a:p>
          <a:p>
            <a:endParaRPr lang="en-US" dirty="0" smtClean="0"/>
          </a:p>
          <a:p>
            <a:r>
              <a:rPr lang="en-US" dirty="0" smtClean="0"/>
              <a:t>The decision condition is described by an expression which evaluates to either zero (false) or not-zero (true).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lum bright="-12000" contrast="42000"/>
          </a:blip>
          <a:srcRect r="35837" b="8884"/>
          <a:stretch>
            <a:fillRect/>
          </a:stretch>
        </p:blipFill>
        <p:spPr bwMode="auto">
          <a:xfrm>
            <a:off x="117635" y="1828800"/>
            <a:ext cx="5444965" cy="401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57400" y="5791200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8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Logical flow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791200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8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Code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0" y="1905000"/>
            <a:ext cx="3200400" cy="3733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r>
              <a:rPr lang="en-US" altLang="zh-CN" sz="2800" b="1" dirty="0" smtClean="0">
                <a:latin typeface="Consolas" pitchFamily="49" charset="0"/>
                <a:ea typeface="SimSun" pitchFamily="2" charset="-122"/>
              </a:rPr>
              <a:t>if (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expression</a:t>
            </a:r>
            <a:r>
              <a:rPr lang="en-US" altLang="zh-CN" sz="2800" b="1" dirty="0">
                <a:latin typeface="Consolas" pitchFamily="49" charset="0"/>
                <a:ea typeface="SimSun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  </a:t>
            </a: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dirty="0" smtClean="0">
                <a:latin typeface="Consolas" pitchFamily="49" charset="0"/>
                <a:ea typeface="SimSun" pitchFamily="2" charset="-122"/>
              </a:rPr>
              <a:t>   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statement-1</a:t>
            </a: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r>
              <a:rPr lang="en-US" altLang="zh-CN" sz="2800" b="1" dirty="0" smtClean="0">
                <a:latin typeface="Consolas" pitchFamily="49" charset="0"/>
                <a:ea typeface="SimSun" pitchFamily="2" charset="-122"/>
              </a:rPr>
              <a:t>else</a:t>
            </a:r>
            <a:endParaRPr lang="en-US" altLang="zh-CN" sz="2800" b="1" dirty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  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statement-2</a:t>
            </a: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;</a:t>
            </a:r>
            <a:endParaRPr lang="en-US" sz="2800" b="0" dirty="0">
              <a:latin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Syntax rules: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43200" y="1905000"/>
            <a:ext cx="3352800" cy="388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r>
              <a:rPr lang="en-US" altLang="zh-CN" sz="2800" b="1" dirty="0" smtClean="0">
                <a:latin typeface="Consolas" pitchFamily="49" charset="0"/>
                <a:ea typeface="SimSun" pitchFamily="2" charset="-122"/>
              </a:rPr>
              <a:t>if (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expression</a:t>
            </a:r>
            <a:r>
              <a:rPr lang="en-US" altLang="zh-CN" sz="2800" b="1" dirty="0">
                <a:latin typeface="Consolas" pitchFamily="49" charset="0"/>
                <a:ea typeface="SimSun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  </a:t>
            </a: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dirty="0" smtClean="0">
                <a:latin typeface="Consolas" pitchFamily="49" charset="0"/>
                <a:ea typeface="SimSun" pitchFamily="2" charset="-122"/>
              </a:rPr>
              <a:t>   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statement-1</a:t>
            </a: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r>
              <a:rPr lang="en-US" altLang="zh-CN" sz="2800" b="1" dirty="0" smtClean="0">
                <a:latin typeface="Consolas" pitchFamily="49" charset="0"/>
                <a:ea typeface="SimSun" pitchFamily="2" charset="-122"/>
              </a:rPr>
              <a:t>else</a:t>
            </a:r>
            <a:endParaRPr lang="en-US" altLang="zh-CN" sz="2800" b="1" dirty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  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statement-2</a:t>
            </a: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;</a:t>
            </a:r>
            <a:endParaRPr lang="en-US" sz="2800" b="0" dirty="0">
              <a:latin typeface="Consolas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629400" y="1371600"/>
            <a:ext cx="2362200" cy="1981200"/>
          </a:xfrm>
          <a:prstGeom prst="borderCallout1">
            <a:avLst>
              <a:gd name="adj1" fmla="val 49972"/>
              <a:gd name="adj2" fmla="val -153"/>
              <a:gd name="adj3" fmla="val 60238"/>
              <a:gd name="adj4" fmla="val -29524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expression for the decision condition must be enclosed in parentheses.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152400" y="2667000"/>
            <a:ext cx="1981200" cy="1752600"/>
          </a:xfrm>
          <a:prstGeom prst="borderCallout1">
            <a:avLst>
              <a:gd name="adj1" fmla="val 49450"/>
              <a:gd name="adj2" fmla="val 100612"/>
              <a:gd name="adj3" fmla="val -2507"/>
              <a:gd name="adj4" fmla="val 13463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if-else parts do not need semicolon (;)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>
            <a:off x="2133600" y="3543300"/>
            <a:ext cx="685800" cy="72390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6858000" y="3733800"/>
            <a:ext cx="1981200" cy="2667000"/>
          </a:xfrm>
          <a:prstGeom prst="borderCallout1">
            <a:avLst>
              <a:gd name="adj1" fmla="val 50725"/>
              <a:gd name="adj2" fmla="val 1031"/>
              <a:gd name="adj3" fmla="val 55830"/>
              <a:gd name="adj4" fmla="val -5537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Semicolons  are needed for the statements for the true and false actions.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 rot="10800000">
            <a:off x="5791200" y="3505200"/>
            <a:ext cx="1066800" cy="156210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Program style: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419600" y="1905000"/>
            <a:ext cx="3733800" cy="388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r>
              <a:rPr lang="en-US" altLang="zh-CN" sz="2800" b="1" dirty="0" smtClean="0">
                <a:latin typeface="Consolas" pitchFamily="49" charset="0"/>
                <a:ea typeface="SimSun" pitchFamily="2" charset="-122"/>
              </a:rPr>
              <a:t>if (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expression</a:t>
            </a:r>
            <a:r>
              <a:rPr lang="en-US" altLang="zh-CN" sz="2800" b="1" dirty="0">
                <a:latin typeface="Consolas" pitchFamily="49" charset="0"/>
                <a:ea typeface="SimSun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  </a:t>
            </a: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dirty="0" smtClean="0">
                <a:latin typeface="Consolas" pitchFamily="49" charset="0"/>
                <a:ea typeface="SimSun" pitchFamily="2" charset="-122"/>
              </a:rPr>
              <a:t>      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statement-1</a:t>
            </a: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r>
              <a:rPr lang="en-US" altLang="zh-CN" sz="2800" b="1" dirty="0" smtClean="0">
                <a:latin typeface="Consolas" pitchFamily="49" charset="0"/>
                <a:ea typeface="SimSun" pitchFamily="2" charset="-122"/>
              </a:rPr>
              <a:t>else</a:t>
            </a:r>
            <a:endParaRPr lang="en-US" altLang="zh-CN" sz="2800" b="1" dirty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     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statement-2</a:t>
            </a: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;</a:t>
            </a:r>
            <a:endParaRPr lang="en-US" sz="2800" b="0" dirty="0">
              <a:latin typeface="Consolas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57200" y="3429000"/>
            <a:ext cx="2362200" cy="1752600"/>
          </a:xfrm>
          <a:prstGeom prst="borderCallout1">
            <a:avLst>
              <a:gd name="adj1" fmla="val 47774"/>
              <a:gd name="adj2" fmla="val 101230"/>
              <a:gd name="adj3" fmla="val -870"/>
              <a:gd name="adj4" fmla="val 211030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Statements for the true and false parts are indented.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Connector 18"/>
          <p:cNvCxnSpPr>
            <a:stCxn id="11" idx="0"/>
          </p:cNvCxnSpPr>
          <p:nvPr/>
        </p:nvCxnSpPr>
        <p:spPr>
          <a:xfrm>
            <a:off x="2819400" y="4305300"/>
            <a:ext cx="2667000" cy="87630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115991" y="4266009"/>
            <a:ext cx="2742406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if (gender == 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M</a:t>
            </a:r>
            <a:r>
              <a:rPr lang="en-GB" sz="2800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Male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Female</a:t>
            </a:r>
            <a:r>
              <a:rPr lang="en-GB" sz="28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 Student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The output is either: </a:t>
            </a:r>
          </a:p>
          <a:p>
            <a:pPr>
              <a:buNone/>
            </a:pPr>
            <a:r>
              <a:rPr lang="en-US" dirty="0" smtClean="0"/>
              <a:t>	Male Student     or   Female Student</a:t>
            </a:r>
          </a:p>
          <a:p>
            <a:pPr>
              <a:buNone/>
            </a:pPr>
            <a:r>
              <a:rPr lang="en-US" dirty="0" smtClean="0"/>
              <a:t>	(if gender is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US" dirty="0" smtClean="0"/>
              <a:t>M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US" dirty="0" smtClean="0"/>
              <a:t>)     (if gender is not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US" dirty="0" smtClean="0"/>
              <a:t>M</a:t>
            </a:r>
            <a:r>
              <a:rPr lang="en-GB" sz="2400" dirty="0" smtClean="0">
                <a:latin typeface="Consolas" pitchFamily="49" charset="0"/>
              </a:rPr>
              <a:t>‘</a:t>
            </a:r>
            <a:r>
              <a:rPr lang="en-US" dirty="0" smtClean="0"/>
              <a:t> e.g. if is 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US" dirty="0" smtClean="0"/>
              <a:t>F</a:t>
            </a:r>
            <a:r>
              <a:rPr lang="en-GB" sz="2400" dirty="0" smtClean="0">
                <a:latin typeface="Consolas" pitchFamily="49" charset="0"/>
              </a:rPr>
              <a:t>'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if-else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compound statement is a group of statements enclosed in braces.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i="1" dirty="0" smtClean="0"/>
              <a:t>			statement-1;</a:t>
            </a:r>
          </a:p>
          <a:p>
            <a:pPr>
              <a:buNone/>
            </a:pPr>
            <a:r>
              <a:rPr lang="en-US" i="1" dirty="0" smtClean="0"/>
              <a:t>			statement-2;</a:t>
            </a:r>
          </a:p>
          <a:p>
            <a:pPr>
              <a:buNone/>
            </a:pPr>
            <a:r>
              <a:rPr lang="en-US" dirty="0" smtClean="0"/>
              <a:t>			.</a:t>
            </a:r>
          </a:p>
          <a:p>
            <a:pPr>
              <a:buNone/>
            </a:pPr>
            <a:r>
              <a:rPr lang="en-US" dirty="0" smtClean="0"/>
              <a:t>			.</a:t>
            </a:r>
          </a:p>
          <a:p>
            <a:pPr>
              <a:buNone/>
            </a:pPr>
            <a:r>
              <a:rPr lang="en-US" dirty="0" smtClean="0"/>
              <a:t>			.</a:t>
            </a:r>
          </a:p>
          <a:p>
            <a:pPr>
              <a:buNone/>
            </a:pPr>
            <a:r>
              <a:rPr lang="en-US" i="1" dirty="0" smtClean="0"/>
              <a:t>			statement-n;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if-else Statement with Compound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statements are used for function bodies.</a:t>
            </a:r>
          </a:p>
          <a:p>
            <a:endParaRPr lang="en-US" dirty="0" smtClean="0"/>
          </a:p>
          <a:p>
            <a:r>
              <a:rPr lang="en-US" dirty="0" smtClean="0"/>
              <a:t>If the actions to be performed for either of the alternatives in an if-else statement involve multiple statements, a compound statement must be used.</a:t>
            </a:r>
          </a:p>
          <a:p>
            <a:endParaRPr lang="en-US" dirty="0" smtClean="0"/>
          </a:p>
          <a:p>
            <a:r>
              <a:rPr lang="en-US" dirty="0" smtClean="0"/>
              <a:t>The compound statement is treated as one statement.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if-else Statement with Compound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</a:rPr>
              <a:t>	if (</a:t>
            </a:r>
            <a:r>
              <a:rPr lang="en-US" dirty="0" err="1" smtClean="0">
                <a:latin typeface="Consolas" pitchFamily="49" charset="0"/>
              </a:rPr>
              <a:t>ctri</a:t>
            </a:r>
            <a:r>
              <a:rPr lang="en-US" dirty="0" smtClean="0">
                <a:latin typeface="Consolas" pitchFamily="49" charset="0"/>
              </a:rPr>
              <a:t> &lt;= MAX_SAFE_CTRI)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Car is safe\n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safe = safe + 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}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Car is unsafe\n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unsafe = unsafe + 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C/C++ has 4 </a:t>
            </a:r>
            <a:r>
              <a:rPr lang="en-US" b="1" dirty="0" smtClean="0"/>
              <a:t>relational operators </a:t>
            </a:r>
            <a:r>
              <a:rPr lang="en-US" dirty="0" smtClean="0"/>
              <a:t>for creating logical expressions: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362198"/>
          <a:ext cx="8001000" cy="300010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828800"/>
                <a:gridCol w="3276600"/>
                <a:gridCol w="28956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Relational</a:t>
                      </a:r>
                    </a:p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Meaning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Logical Expression Example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&lt;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&lt; 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&gt;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</a:t>
                      </a:r>
                      <a:r>
                        <a:rPr lang="en-US" sz="2400" baseline="0" dirty="0" smtClean="0"/>
                        <a:t> than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&gt; 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&lt;=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or equal to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&lt;= 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&gt;=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or equal to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&gt;= 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if-else Statement with Compound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style – alternative style: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if (</a:t>
            </a:r>
            <a:r>
              <a:rPr lang="en-US" dirty="0" err="1" smtClean="0">
                <a:latin typeface="Consolas" pitchFamily="49" charset="0"/>
              </a:rPr>
              <a:t>ctri</a:t>
            </a:r>
            <a:r>
              <a:rPr lang="en-US" dirty="0" smtClean="0">
                <a:latin typeface="Consolas" pitchFamily="49" charset="0"/>
              </a:rPr>
              <a:t> &lt;= MAX_SAFE_CTRI)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Car is safe\n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safe = safe + 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}  else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Car is unsafe\n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unsafe = unsafe + </a:t>
            </a:r>
            <a:r>
              <a:rPr lang="en-US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if-else Statement with Compound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</a:rPr>
              <a:t>	if (deduct &lt;= balance)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balance = balance – deduct;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New balance is </a:t>
            </a:r>
            <a:r>
              <a:rPr lang="en-GB" sz="2800" dirty="0" smtClean="0">
                <a:latin typeface="Consolas" pitchFamily="49" charset="0"/>
              </a:rPr>
              <a:t>"</a:t>
            </a:r>
            <a:br>
              <a:rPr lang="en-GB" sz="2800" dirty="0" smtClean="0">
                <a:latin typeface="Consolas" pitchFamily="49" charset="0"/>
              </a:rPr>
            </a:br>
            <a:r>
              <a:rPr lang="en-GB" sz="2800" dirty="0" smtClean="0">
                <a:latin typeface="Consolas" pitchFamily="49" charset="0"/>
              </a:rPr>
              <a:t>		     &lt;&lt; </a:t>
            </a:r>
            <a:r>
              <a:rPr lang="en-US" dirty="0" smtClean="0">
                <a:latin typeface="Consolas" pitchFamily="49" charset="0"/>
              </a:rPr>
              <a:t>balance &lt;&lt; </a:t>
            </a:r>
            <a:r>
              <a:rPr lang="en-US" dirty="0" err="1" smtClean="0">
                <a:latin typeface="Consolas" pitchFamily="49" charset="0"/>
              </a:rPr>
              <a:t>endl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}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else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</a:rPr>
              <a:t>Insufficent</a:t>
            </a:r>
            <a:r>
              <a:rPr lang="en-US" dirty="0" smtClean="0">
                <a:latin typeface="Consolas" pitchFamily="49" charset="0"/>
              </a:rPr>
              <a:t> balance\n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there is only one statement which is either executed or it is skipped.</a:t>
            </a:r>
          </a:p>
          <a:p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b="1" dirty="0" smtClean="0"/>
              <a:t>one-way selection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C/C++ implements one-way selection with a if statement without the else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lum bright="-12000" contrast="42000"/>
          </a:blip>
          <a:srcRect r="35837" b="8884"/>
          <a:stretch>
            <a:fillRect/>
          </a:stretch>
        </p:blipFill>
        <p:spPr bwMode="auto">
          <a:xfrm>
            <a:off x="117635" y="1828800"/>
            <a:ext cx="5444965" cy="401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57400" y="5791200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8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Logical flow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791200"/>
            <a:ext cx="21336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800" b="1" dirty="0" smtClean="0">
                <a:latin typeface="Arial" pitchFamily="34" charset="0"/>
                <a:ea typeface="SimSun" pitchFamily="2" charset="-122"/>
                <a:cs typeface="Arial" pitchFamily="34" charset="0"/>
              </a:rPr>
              <a:t>Code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0" y="1828800"/>
            <a:ext cx="3200400" cy="388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r>
              <a:rPr lang="en-US" altLang="zh-CN" sz="2800" b="1" dirty="0" smtClean="0">
                <a:latin typeface="Consolas" pitchFamily="49" charset="0"/>
                <a:ea typeface="SimSun" pitchFamily="2" charset="-122"/>
              </a:rPr>
              <a:t>if (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expression</a:t>
            </a:r>
            <a:r>
              <a:rPr lang="en-US" altLang="zh-CN" sz="2800" b="1" dirty="0">
                <a:latin typeface="Consolas" pitchFamily="49" charset="0"/>
                <a:ea typeface="SimSun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>
                <a:latin typeface="Consolas" pitchFamily="49" charset="0"/>
                <a:ea typeface="SimSun" pitchFamily="2" charset="-122"/>
              </a:rPr>
              <a:t>  </a:t>
            </a:r>
            <a:endParaRPr lang="en-US" altLang="zh-CN" sz="2800" b="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dirty="0" smtClean="0">
                <a:latin typeface="Consolas" pitchFamily="49" charset="0"/>
                <a:ea typeface="SimSun" pitchFamily="2" charset="-122"/>
              </a:rPr>
              <a:t>   </a:t>
            </a:r>
            <a:r>
              <a:rPr lang="en-US" altLang="zh-CN" sz="2800" b="0" i="1" dirty="0" smtClean="0">
                <a:latin typeface="Consolas" pitchFamily="49" charset="0"/>
                <a:ea typeface="SimSun" pitchFamily="2" charset="-122"/>
              </a:rPr>
              <a:t>statement</a:t>
            </a: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;</a:t>
            </a:r>
            <a:endParaRPr lang="en-US" altLang="zh-CN" sz="2800" b="0" dirty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80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800" b="0" dirty="0" smtClean="0">
                <a:latin typeface="Consolas" pitchFamily="49" charset="0"/>
                <a:ea typeface="SimSun" pitchFamily="2" charset="-122"/>
              </a:rPr>
              <a:t> </a:t>
            </a:r>
            <a:endParaRPr lang="en-US" sz="2800" b="0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886200"/>
            <a:ext cx="2133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66800" y="3810000"/>
            <a:ext cx="0" cy="10668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4191000"/>
            <a:ext cx="76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if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   if (count != 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 average = sum / count;</a:t>
            </a:r>
          </a:p>
          <a:p>
            <a:endParaRPr lang="en-US" dirty="0" smtClean="0"/>
          </a:p>
          <a:p>
            <a:r>
              <a:rPr lang="en-US" dirty="0" smtClean="0"/>
              <a:t>Example with compound statement: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  if (</a:t>
            </a:r>
            <a:r>
              <a:rPr lang="en-US" dirty="0" err="1" smtClean="0">
                <a:latin typeface="Consolas" pitchFamily="49" charset="0"/>
              </a:rPr>
              <a:t>new_pop</a:t>
            </a:r>
            <a:r>
              <a:rPr lang="en-US" dirty="0" smtClean="0">
                <a:latin typeface="Consolas" pitchFamily="49" charset="0"/>
              </a:rPr>
              <a:t> &gt; </a:t>
            </a:r>
            <a:r>
              <a:rPr lang="en-US" dirty="0" err="1" smtClean="0">
                <a:latin typeface="Consolas" pitchFamily="49" charset="0"/>
              </a:rPr>
              <a:t>old_pop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growth = </a:t>
            </a:r>
            <a:r>
              <a:rPr lang="en-US" dirty="0" err="1" smtClean="0">
                <a:latin typeface="Consolas" pitchFamily="49" charset="0"/>
              </a:rPr>
              <a:t>new_pop</a:t>
            </a:r>
            <a:r>
              <a:rPr lang="en-US" dirty="0" smtClean="0">
                <a:latin typeface="Consolas" pitchFamily="49" charset="0"/>
              </a:rPr>
              <a:t> – </a:t>
            </a:r>
            <a:r>
              <a:rPr lang="en-US" dirty="0" err="1" smtClean="0">
                <a:latin typeface="Consolas" pitchFamily="49" charset="0"/>
              </a:rPr>
              <a:t>old_pop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</a:t>
            </a:r>
            <a:r>
              <a:rPr lang="en-US" dirty="0" err="1" smtClean="0">
                <a:latin typeface="Consolas" pitchFamily="49" charset="0"/>
              </a:rPr>
              <a:t>growth_pct</a:t>
            </a:r>
            <a:r>
              <a:rPr lang="en-US" dirty="0" smtClean="0">
                <a:latin typeface="Consolas" pitchFamily="49" charset="0"/>
              </a:rPr>
              <a:t> = growth / </a:t>
            </a:r>
            <a:r>
              <a:rPr lang="en-US" dirty="0" err="1" smtClean="0">
                <a:latin typeface="Consolas" pitchFamily="49" charset="0"/>
              </a:rPr>
              <a:t>old_pop</a:t>
            </a:r>
            <a:r>
              <a:rPr lang="en-US" dirty="0" smtClean="0">
                <a:latin typeface="Consolas" pitchFamily="49" charset="0"/>
              </a:rPr>
              <a:t> * 100.0;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Growth is " &lt;&lt; growth-pct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     &lt;&lt; " percent\n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</a:rPr>
              <a:t>;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Desk-Checking 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of desk-checking or hand-tracing if statement:</a:t>
            </a:r>
          </a:p>
          <a:p>
            <a:pPr>
              <a:buNone/>
            </a:pPr>
            <a:r>
              <a:rPr lang="en-US" sz="2400" dirty="0" smtClean="0"/>
              <a:t>	if ( x &gt; y ) {</a:t>
            </a:r>
          </a:p>
          <a:p>
            <a:pPr>
              <a:buNone/>
            </a:pPr>
            <a:r>
              <a:rPr lang="en-US" sz="2400" dirty="0" smtClean="0"/>
              <a:t>        temp = x;</a:t>
            </a:r>
          </a:p>
          <a:p>
            <a:pPr>
              <a:buNone/>
            </a:pPr>
            <a:r>
              <a:rPr lang="en-US" sz="2400" dirty="0" smtClean="0"/>
              <a:t>        x  = y;</a:t>
            </a:r>
          </a:p>
          <a:p>
            <a:pPr>
              <a:buNone/>
            </a:pPr>
            <a:r>
              <a:rPr lang="en-US" sz="2400" dirty="0" smtClean="0"/>
              <a:t>        y = temp;</a:t>
            </a:r>
          </a:p>
          <a:p>
            <a:pPr>
              <a:buNone/>
            </a:pPr>
            <a:r>
              <a:rPr lang="en-US" sz="2400" dirty="0" smtClean="0"/>
              <a:t>    }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88020"/>
              </p:ext>
            </p:extLst>
          </p:nvPr>
        </p:nvGraphicFramePr>
        <p:xfrm>
          <a:off x="2667000" y="3298239"/>
          <a:ext cx="6324600" cy="333116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31735"/>
                <a:gridCol w="2183493"/>
                <a:gridCol w="752929"/>
                <a:gridCol w="677636"/>
                <a:gridCol w="978807"/>
              </a:tblGrid>
              <a:tr h="77897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Statement Part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condition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x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y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temp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659">
                <a:tc>
                  <a:txBody>
                    <a:bodyPr/>
                    <a:lstStyle/>
                    <a:p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5.0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if ( x &gt; y )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&gt; 5.0 is 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5.0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276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    temp = x;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5.0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276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    x = y; 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5.0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</a:p>
                  </a:txBody>
                  <a:tcPr/>
                </a:tc>
              </a:tr>
              <a:tr h="78864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    y = temp;</a:t>
                      </a:r>
                    </a:p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5.0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12.5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pseudocode</a:t>
            </a:r>
            <a:r>
              <a:rPr lang="en-US" dirty="0" smtClean="0"/>
              <a:t> for two-way selection may be written as follows: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	if condition</a:t>
            </a:r>
          </a:p>
          <a:p>
            <a:pPr>
              <a:buNone/>
            </a:pPr>
            <a:r>
              <a:rPr lang="en-US" i="1" dirty="0" smtClean="0"/>
              <a:t>		      true action</a:t>
            </a:r>
          </a:p>
          <a:p>
            <a:pPr>
              <a:buNone/>
            </a:pPr>
            <a:r>
              <a:rPr lang="en-US" i="1" dirty="0" smtClean="0"/>
              <a:t>		else</a:t>
            </a:r>
          </a:p>
          <a:p>
            <a:pPr>
              <a:buNone/>
            </a:pPr>
            <a:r>
              <a:rPr lang="en-US" i="1" dirty="0" smtClean="0"/>
              <a:t>		      false action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pseudocode</a:t>
            </a:r>
            <a:r>
              <a:rPr lang="en-US" dirty="0" smtClean="0"/>
              <a:t> for one-way selection may be written as follows: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if condition</a:t>
            </a:r>
          </a:p>
          <a:p>
            <a:pPr>
              <a:buNone/>
            </a:pPr>
            <a:r>
              <a:rPr lang="en-US" i="1" dirty="0" smtClean="0"/>
              <a:t>		      true action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Complementing a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you want to do something only when a condition is </a:t>
            </a:r>
            <a:r>
              <a:rPr lang="en-US" i="1" dirty="0" smtClean="0"/>
              <a:t>not true, </a:t>
            </a:r>
            <a:r>
              <a:rPr lang="en-US" dirty="0" smtClean="0"/>
              <a:t>rewrite</a:t>
            </a:r>
            <a:r>
              <a:rPr lang="en-US" i="1" dirty="0" smtClean="0"/>
              <a:t> </a:t>
            </a:r>
            <a:r>
              <a:rPr lang="en-US" dirty="0" smtClean="0"/>
              <a:t>the condition by getting its </a:t>
            </a:r>
            <a:r>
              <a:rPr lang="en-US" b="1" dirty="0" smtClean="0"/>
              <a:t>complement </a:t>
            </a:r>
            <a:r>
              <a:rPr lang="en-US" dirty="0" smtClean="0"/>
              <a:t>or</a:t>
            </a:r>
            <a:r>
              <a:rPr lang="en-US" b="1" dirty="0" smtClean="0"/>
              <a:t> negation.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  in </a:t>
            </a:r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i="1" dirty="0" smtClean="0"/>
              <a:t>		if count </a:t>
            </a:r>
            <a:r>
              <a:rPr lang="en-US" b="1" i="1" dirty="0" smtClean="0"/>
              <a:t>&lt;=</a:t>
            </a:r>
            <a:r>
              <a:rPr lang="en-US" i="1" dirty="0" smtClean="0"/>
              <a:t> 5</a:t>
            </a:r>
          </a:p>
          <a:p>
            <a:pPr>
              <a:buNone/>
            </a:pPr>
            <a:r>
              <a:rPr lang="en-US" i="1" dirty="0" smtClean="0"/>
              <a:t>		    do nothing</a:t>
            </a:r>
          </a:p>
          <a:p>
            <a:pPr>
              <a:buNone/>
            </a:pPr>
            <a:r>
              <a:rPr lang="en-US" i="1" dirty="0" smtClean="0"/>
              <a:t>          else</a:t>
            </a:r>
          </a:p>
          <a:p>
            <a:pPr>
              <a:buNone/>
            </a:pPr>
            <a:r>
              <a:rPr lang="en-US" i="1" dirty="0" smtClean="0"/>
              <a:t>              do something</a:t>
            </a:r>
          </a:p>
          <a:p>
            <a:r>
              <a:rPr lang="en-US" dirty="0" smtClean="0"/>
              <a:t>Get the </a:t>
            </a:r>
            <a:r>
              <a:rPr lang="en-US" b="1" dirty="0" smtClean="0"/>
              <a:t>complement </a:t>
            </a:r>
            <a:r>
              <a:rPr lang="en-US" dirty="0" smtClean="0"/>
              <a:t>or</a:t>
            </a:r>
            <a:r>
              <a:rPr lang="en-US" b="1" dirty="0" smtClean="0"/>
              <a:t> negation </a:t>
            </a:r>
            <a:r>
              <a:rPr lang="en-US" dirty="0" smtClean="0"/>
              <a:t>of the condition.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/>
              <a:t>if count </a:t>
            </a:r>
            <a:r>
              <a:rPr lang="en-US" b="1" i="1" dirty="0" smtClean="0"/>
              <a:t>&gt;</a:t>
            </a:r>
            <a:r>
              <a:rPr lang="en-US" i="1" dirty="0" smtClean="0"/>
              <a:t> 5</a:t>
            </a:r>
          </a:p>
          <a:p>
            <a:pPr>
              <a:buNone/>
            </a:pPr>
            <a:r>
              <a:rPr lang="en-US" i="1" dirty="0" smtClean="0"/>
              <a:t>		    do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write a semicolon at the end of the if part of the if or if-else statement, the C/C++ compiler interprets it as a null statement.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if (x == 0) </a:t>
            </a:r>
            <a:r>
              <a:rPr lang="en-US" b="1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x is zero!\n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/>
              <a:t>The C compiler understands it as: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if (x == 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b="1" dirty="0" smtClean="0">
                <a:latin typeface="Consolas" pitchFamily="49" charset="0"/>
              </a:rPr>
              <a:t>     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x is zero!\n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The output is always displayed whether x is zero or not.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943600" y="3886200"/>
            <a:ext cx="2514600" cy="762000"/>
          </a:xfrm>
          <a:prstGeom prst="borderCallout1">
            <a:avLst>
              <a:gd name="adj1" fmla="val 49972"/>
              <a:gd name="adj2" fmla="val -153"/>
              <a:gd name="adj3" fmla="val 118421"/>
              <a:gd name="adj4" fmla="val -91878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is a null or empty  statement.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019800" y="2209800"/>
            <a:ext cx="2133600" cy="762000"/>
          </a:xfrm>
          <a:prstGeom prst="borderCallout1">
            <a:avLst>
              <a:gd name="adj1" fmla="val 49972"/>
              <a:gd name="adj2" fmla="val -153"/>
              <a:gd name="adj3" fmla="val 112230"/>
              <a:gd name="adj4" fmla="val -56575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Should not have semicolon here.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assignment operator (=) instead of the equality operator (==) is another common error.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if (x = 0)</a:t>
            </a:r>
            <a:endParaRPr lang="en-US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	     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x is zero!\n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C/C++ compiler evaluates the assignment expression.</a:t>
            </a:r>
          </a:p>
          <a:p>
            <a:r>
              <a:rPr lang="en-US" dirty="0" smtClean="0"/>
              <a:t>The value of the assignment expression is the value assigned.</a:t>
            </a:r>
          </a:p>
          <a:p>
            <a:r>
              <a:rPr lang="en-US" dirty="0" smtClean="0"/>
              <a:t>Thus for the example above, the expression value is 0 (false).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953000" y="2057400"/>
            <a:ext cx="1981200" cy="457200"/>
          </a:xfrm>
          <a:prstGeom prst="borderCallout1">
            <a:avLst>
              <a:gd name="adj1" fmla="val 49972"/>
              <a:gd name="adj2" fmla="val -153"/>
              <a:gd name="adj3" fmla="val 95630"/>
              <a:gd name="adj4" fmla="val -6876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Should be ==.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C/C++ has 2 </a:t>
            </a:r>
            <a:r>
              <a:rPr lang="en-US" b="1" dirty="0" smtClean="0"/>
              <a:t>equality operators </a:t>
            </a:r>
            <a:r>
              <a:rPr lang="en-US" dirty="0" smtClean="0"/>
              <a:t>for creating logical expressions: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362198"/>
          <a:ext cx="8001000" cy="191153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00200"/>
                <a:gridCol w="3352800"/>
                <a:gridCol w="30480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Equality</a:t>
                      </a:r>
                    </a:p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smtClean="0"/>
                        <a:t>Meaning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Logical Expression Example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==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</a:t>
                      </a:r>
                      <a:r>
                        <a:rPr lang="en-US" sz="2400" baseline="0" dirty="0" smtClean="0"/>
                        <a:t> to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== 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!=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equal to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!=</a:t>
                      </a:r>
                      <a:r>
                        <a:rPr lang="en-US" sz="2400" baseline="0" dirty="0" smtClean="0"/>
                        <a:t> 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Problem:</a:t>
            </a:r>
          </a:p>
          <a:p>
            <a:pPr>
              <a:buNone/>
            </a:pPr>
            <a:r>
              <a:rPr lang="en-GB" dirty="0" smtClean="0"/>
              <a:t>	Develop a program that performs addition or subtraction of two numbers based on the user’s choice.</a:t>
            </a:r>
          </a:p>
          <a:p>
            <a:endParaRPr lang="en-GB" dirty="0" smtClean="0"/>
          </a:p>
          <a:p>
            <a:r>
              <a:rPr lang="en-GB" dirty="0" smtClean="0"/>
              <a:t>Understand the problem:</a:t>
            </a:r>
          </a:p>
          <a:p>
            <a:pPr>
              <a:buNone/>
            </a:pPr>
            <a:r>
              <a:rPr lang="en-GB" dirty="0" smtClean="0"/>
              <a:t>	A sample input and output for the program is as follows: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Enter two numbers:  </a:t>
            </a:r>
            <a:r>
              <a:rPr lang="en-GB" u="sng" dirty="0" smtClean="0">
                <a:latin typeface="Arial" pitchFamily="34" charset="0"/>
                <a:cs typeface="Arial" pitchFamily="34" charset="0"/>
              </a:rPr>
              <a:t>35.0 57.0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Do you want to add or subtract? 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(Enter a to add and s to subtract): </a:t>
            </a:r>
            <a:r>
              <a:rPr lang="en-GB" u="sng" dirty="0" smtClean="0">
                <a:latin typeface="Arial" pitchFamily="34" charset="0"/>
                <a:cs typeface="Arial" pitchFamily="34" charset="0"/>
              </a:rPr>
              <a:t>a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The result is 92.0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Design the solution:</a:t>
            </a:r>
          </a:p>
          <a:p>
            <a:pPr>
              <a:buNone/>
            </a:pPr>
            <a:r>
              <a:rPr lang="en-GB" dirty="0" smtClean="0"/>
              <a:t>Algorithm</a:t>
            </a:r>
          </a:p>
          <a:p>
            <a:pPr>
              <a:buNone/>
            </a:pPr>
            <a:r>
              <a:rPr lang="en-GB" dirty="0" smtClean="0"/>
              <a:t>	1. Get the two numbers.</a:t>
            </a:r>
          </a:p>
          <a:p>
            <a:pPr>
              <a:buNone/>
            </a:pPr>
            <a:r>
              <a:rPr lang="en-GB" dirty="0" smtClean="0"/>
              <a:t>	2. Get the operation choice.</a:t>
            </a:r>
          </a:p>
          <a:p>
            <a:pPr>
              <a:buNone/>
            </a:pPr>
            <a:r>
              <a:rPr lang="en-GB" dirty="0" smtClean="0"/>
              <a:t>	3. If the operation choice is to add</a:t>
            </a:r>
          </a:p>
          <a:p>
            <a:pPr>
              <a:buNone/>
            </a:pPr>
            <a:r>
              <a:rPr lang="en-GB" dirty="0" smtClean="0"/>
              <a:t>		The result is the sum of the two numbers.</a:t>
            </a:r>
          </a:p>
          <a:p>
            <a:pPr>
              <a:buNone/>
            </a:pPr>
            <a:r>
              <a:rPr lang="en-GB" dirty="0" smtClean="0"/>
              <a:t>	   else</a:t>
            </a:r>
          </a:p>
          <a:p>
            <a:pPr>
              <a:buNone/>
            </a:pPr>
            <a:r>
              <a:rPr lang="en-GB" dirty="0" smtClean="0"/>
              <a:t>		The result is the difference of the two numbers.</a:t>
            </a:r>
          </a:p>
          <a:p>
            <a:pPr>
              <a:buNone/>
            </a:pPr>
            <a:r>
              <a:rPr lang="en-GB" dirty="0" smtClean="0"/>
              <a:t>	4. Display the result.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Takes two numbers and performs either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addition or subtraction of the two numbers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  based on the user choice.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 	num1, num2; 	// input 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char 		choice;    	// input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double	result;		// output 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839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"Enter two numbers: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num1 &gt;&gt; num2;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"Do you want to add or subtract?\n"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     &lt;&lt; "Enter a to add or s to subtract: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choice;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if (choice == 'a')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result = num1 + num2;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else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result = num1 - num2;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&lt;&lt; "The result is " &lt;&lt; result &lt;&lt;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Suppose we change the program to allow the user to enter lowercase or upper case letters for the choice i.e. ‘a’ or ‘A’ or ‘s’ or ‘S’.</a:t>
            </a:r>
          </a:p>
          <a:p>
            <a:endParaRPr lang="en-GB" dirty="0" smtClean="0"/>
          </a:p>
          <a:p>
            <a:r>
              <a:rPr lang="en-GB" dirty="0" smtClean="0"/>
              <a:t>Also we want to display either one of the 2 messages: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- Sum of n1 and n2 is n3</a:t>
            </a:r>
          </a:p>
          <a:p>
            <a:pPr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		- Difference  of n1 and n2 is n3</a:t>
            </a:r>
          </a:p>
          <a:p>
            <a:pPr>
              <a:buNone/>
            </a:pPr>
            <a:r>
              <a:rPr lang="en-GB" dirty="0" smtClean="0"/>
              <a:t>	where n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 and n2 are the input numbers and n3 is the result.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/*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  Takes two numbers and performs either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  addition or subtraction of the two numbers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  based on the user choice.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*/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double 	num1, num2; 	// input 	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char 		choice;    	// input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double	result;		// output 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"Enter two numbers: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num1 &gt;&gt; num2;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"Do you want to add or subtract?\n";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     &lt;&lt; "Enter a to add or s to subtract: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choice;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if (choice == 'a' || choice == 'A')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   result = num1 + num2;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"Sum of " &lt;&lt; num1 &lt;&lt; " and "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        &lt;&lt; num2 &lt;&lt; " is " &lt;&lt; result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else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   result = num1 - num2;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  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"Difference of " &lt;&lt; num1 &lt;&lt; " and "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        &lt;&lt; num2 &lt;&lt; " is " &lt;&lt; result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C/C++ has 3 </a:t>
            </a:r>
            <a:r>
              <a:rPr lang="en-US" b="1" dirty="0" smtClean="0"/>
              <a:t>logical operators </a:t>
            </a:r>
            <a:r>
              <a:rPr lang="en-US" dirty="0" smtClean="0"/>
              <a:t>for combining logical expressions into more complex logical expressions: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logical operators can be explained using </a:t>
            </a:r>
            <a:r>
              <a:rPr lang="en-US" b="1" dirty="0" smtClean="0"/>
              <a:t>truth</a:t>
            </a:r>
            <a:r>
              <a:rPr lang="en-US" dirty="0" smtClean="0"/>
              <a:t> </a:t>
            </a:r>
            <a:r>
              <a:rPr lang="en-US" b="1" dirty="0" smtClean="0"/>
              <a:t>tables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65830"/>
              </p:ext>
            </p:extLst>
          </p:nvPr>
        </p:nvGraphicFramePr>
        <p:xfrm>
          <a:off x="838200" y="2362198"/>
          <a:ext cx="7696200" cy="217714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76400"/>
                <a:gridCol w="1524000"/>
                <a:gridCol w="44958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Operator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Meaning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Logical Expression Example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&amp;&amp;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&lt; y &amp;&amp; a &gt; b 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||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x &lt; y  ||</a:t>
                      </a:r>
                      <a:r>
                        <a:rPr lang="en-US" sz="2400" baseline="0" dirty="0" smtClean="0"/>
                        <a:t>   a &gt; 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!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! (x &lt; y )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Truth table for &amp;&amp; (And) operator: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6858000" cy="272143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00200"/>
                <a:gridCol w="1676400"/>
                <a:gridCol w="35814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operand1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operand2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operand1 &amp;&amp; operand2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Truth table for || (Or) operator: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6858000" cy="272143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00200"/>
                <a:gridCol w="1676400"/>
                <a:gridCol w="35814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operand1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operand2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operand1 || operand2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true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Truth table for ! (Not) operator: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4343400" cy="1632858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600200"/>
                <a:gridCol w="27432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operand1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!operand1</a:t>
                      </a:r>
                      <a:endParaRPr lang="en-US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false </a:t>
                      </a:r>
                      <a:endParaRPr lang="en-US" sz="24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/>
                        <a:t>true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1563</TotalTime>
  <Words>2212</Words>
  <Application>Microsoft Office PowerPoint</Application>
  <PresentationFormat>On-screen Show (4:3)</PresentationFormat>
  <Paragraphs>773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Origin</vt:lpstr>
      <vt:lpstr>Topic 10</vt:lpstr>
      <vt:lpstr>Making Decisions</vt:lpstr>
      <vt:lpstr>Making Decisions </vt:lpstr>
      <vt:lpstr>Logical Expressions</vt:lpstr>
      <vt:lpstr>Logical Expressions</vt:lpstr>
      <vt:lpstr>Logical Expressions</vt:lpstr>
      <vt:lpstr>Logical Expressions</vt:lpstr>
      <vt:lpstr>Logical Expressions</vt:lpstr>
      <vt:lpstr>Logical Expressions</vt:lpstr>
      <vt:lpstr>Logical Expressions</vt:lpstr>
      <vt:lpstr>Operator Precedence</vt:lpstr>
      <vt:lpstr>Operator Precedence</vt:lpstr>
      <vt:lpstr>Operator Precedence</vt:lpstr>
      <vt:lpstr>Operator Precedence</vt:lpstr>
      <vt:lpstr>Operator Precedence</vt:lpstr>
      <vt:lpstr>Short-Circuit Evaluation</vt:lpstr>
      <vt:lpstr>Short-Circuit Evaluation</vt:lpstr>
      <vt:lpstr>Short-Circuit Evaluation</vt:lpstr>
      <vt:lpstr>Short-Circuit Evaluation</vt:lpstr>
      <vt:lpstr>Short-Circuit Evaluation</vt:lpstr>
      <vt:lpstr>Short-Circuit Evaluation</vt:lpstr>
      <vt:lpstr>English Conditions - Logical Expressions </vt:lpstr>
      <vt:lpstr>English Conditions - Logical Expressions </vt:lpstr>
      <vt:lpstr>Comparing Characters</vt:lpstr>
      <vt:lpstr>ASCII Code </vt:lpstr>
      <vt:lpstr>Logical Variables and Assignment</vt:lpstr>
      <vt:lpstr>Logical Variables and Assignment</vt:lpstr>
      <vt:lpstr>DeMorgan’s Rule</vt:lpstr>
      <vt:lpstr>DeMorgan’s Rule</vt:lpstr>
      <vt:lpstr>Two-Way Selection</vt:lpstr>
      <vt:lpstr>Two-Way Selection</vt:lpstr>
      <vt:lpstr>The if-else Statement</vt:lpstr>
      <vt:lpstr>The if-else Statement</vt:lpstr>
      <vt:lpstr>The if-else Statement</vt:lpstr>
      <vt:lpstr>The if-else Statement</vt:lpstr>
      <vt:lpstr>The if-else Statement</vt:lpstr>
      <vt:lpstr>Compound Statement</vt:lpstr>
      <vt:lpstr>if-else Statement with Compound Statement </vt:lpstr>
      <vt:lpstr>if-else Statement with Compound Statement </vt:lpstr>
      <vt:lpstr>if-else Statement with Compound Statement </vt:lpstr>
      <vt:lpstr>if-else Statement with Compound Statement </vt:lpstr>
      <vt:lpstr>One-Way Selection</vt:lpstr>
      <vt:lpstr>The if Statement</vt:lpstr>
      <vt:lpstr>The if Statement </vt:lpstr>
      <vt:lpstr>Desk-Checking if Statements</vt:lpstr>
      <vt:lpstr>Selection in Pseudocode</vt:lpstr>
      <vt:lpstr>Complementing a Condition</vt:lpstr>
      <vt:lpstr>Common Mistakes</vt:lpstr>
      <vt:lpstr>Common Mistakes</vt:lpstr>
      <vt:lpstr>Case Study 1</vt:lpstr>
      <vt:lpstr>Case Study 1</vt:lpstr>
      <vt:lpstr>Case Study 1 – Complete Program</vt:lpstr>
      <vt:lpstr>Case Study 1 – Complete Program</vt:lpstr>
      <vt:lpstr>Case Study 2</vt:lpstr>
      <vt:lpstr>Case Study 2 – Complete Program</vt:lpstr>
      <vt:lpstr>Case Study 2 – Complete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/>
  <cp:lastModifiedBy>Chean Swee Ling</cp:lastModifiedBy>
  <cp:revision>195</cp:revision>
  <dcterms:created xsi:type="dcterms:W3CDTF">2006-08-16T00:00:00Z</dcterms:created>
  <dcterms:modified xsi:type="dcterms:W3CDTF">2017-05-30T08:44:22Z</dcterms:modified>
</cp:coreProperties>
</file>