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2"/>
  </p:notesMasterIdLst>
  <p:sldIdLst>
    <p:sldId id="256" r:id="rId2"/>
    <p:sldId id="308" r:id="rId3"/>
    <p:sldId id="332" r:id="rId4"/>
    <p:sldId id="333" r:id="rId5"/>
    <p:sldId id="353" r:id="rId6"/>
    <p:sldId id="309" r:id="rId7"/>
    <p:sldId id="310" r:id="rId8"/>
    <p:sldId id="311" r:id="rId9"/>
    <p:sldId id="330" r:id="rId10"/>
    <p:sldId id="354" r:id="rId11"/>
    <p:sldId id="355" r:id="rId12"/>
    <p:sldId id="320" r:id="rId13"/>
    <p:sldId id="321" r:id="rId14"/>
    <p:sldId id="322" r:id="rId15"/>
    <p:sldId id="324" r:id="rId16"/>
    <p:sldId id="325" r:id="rId17"/>
    <p:sldId id="326" r:id="rId18"/>
    <p:sldId id="327" r:id="rId19"/>
    <p:sldId id="329" r:id="rId20"/>
    <p:sldId id="331" r:id="rId21"/>
    <p:sldId id="307" r:id="rId22"/>
    <p:sldId id="335" r:id="rId23"/>
    <p:sldId id="336" r:id="rId24"/>
    <p:sldId id="337" r:id="rId25"/>
    <p:sldId id="339" r:id="rId26"/>
    <p:sldId id="340" r:id="rId27"/>
    <p:sldId id="349" r:id="rId28"/>
    <p:sldId id="350" r:id="rId29"/>
    <p:sldId id="351" r:id="rId30"/>
    <p:sldId id="35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99"/>
    <a:srgbClr val="0046D2"/>
    <a:srgbClr val="004FEE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3D31-45B9-4001-BCE5-BEFF5230AB30}" type="datetimeFigureOut">
              <a:rPr lang="en-GB" smtClean="0"/>
              <a:t>01/07/2016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58F3E-DA0E-4BE9-99DF-6925065C28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4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31D427C-C2FA-480A-B338-2585C8656743}" type="datetime1">
              <a:rPr lang="en-US" smtClean="0"/>
              <a:t>7/1/2016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38B-756C-42B0-A529-A6FA8C9403CE}" type="datetime1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B496-C313-4593-8736-8F3A4E26A8CE}" type="datetime1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7FB0-04B6-43B1-B3DD-202E9B8FA07E}" type="datetime1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750C500-CD0A-44CD-A6CC-D6515BF606C3}" type="datetime1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A68-E2EE-4A98-AE80-878556CEE904}" type="datetime1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11C8-A80A-4F22-92D0-09CBCD75DB96}" type="datetime1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0B36-6C9B-4F80-B114-FD1AB2B6922D}" type="datetime1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99AB-F27C-4BA4-8E27-B19E06509EC3}" type="datetime1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5F2A-F838-4BB4-8BB8-FE2D9502BF75}" type="datetime1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7101-0765-41E1-B2DC-0B24A5DD8F1D}" type="datetime1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F02454-2C5C-4075-9D42-D19C50AE341F}" type="datetime1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Multi-Way Selection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971800"/>
            <a:ext cx="64008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sp>
        <p:nvSpPr>
          <p:cNvPr id="5" name="Line Callout 1 4"/>
          <p:cNvSpPr/>
          <p:nvPr/>
        </p:nvSpPr>
        <p:spPr>
          <a:xfrm>
            <a:off x="6477000" y="1752600"/>
            <a:ext cx="2362200" cy="1219200"/>
          </a:xfrm>
          <a:prstGeom prst="borderCallout1">
            <a:avLst>
              <a:gd name="adj1" fmla="val 96401"/>
              <a:gd name="adj2" fmla="val 33181"/>
              <a:gd name="adj3" fmla="val 147587"/>
              <a:gd name="adj4" fmla="val -173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Weather is ‘R’ and wind speed is more than 50</a:t>
            </a:r>
            <a:endParaRPr lang="en-US" sz="24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nested if statement may also be used to test two variables.</a:t>
            </a:r>
          </a:p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if (weather == 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R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if (</a:t>
            </a:r>
            <a:r>
              <a:rPr lang="en-GB" dirty="0" err="1" smtClean="0">
                <a:latin typeface="Consolas" pitchFamily="49" charset="0"/>
              </a:rPr>
              <a:t>wind_speed</a:t>
            </a:r>
            <a:r>
              <a:rPr lang="en-GB" dirty="0" smtClean="0">
                <a:latin typeface="Consolas" pitchFamily="49" charset="0"/>
              </a:rPr>
              <a:t> &gt; 50)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 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Rainy and windy day\n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else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 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Rainy day\n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else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Sunny day\n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553200" y="4495800"/>
            <a:ext cx="2590800" cy="1295400"/>
          </a:xfrm>
          <a:prstGeom prst="borderCallout1">
            <a:avLst>
              <a:gd name="adj1" fmla="val 58901"/>
              <a:gd name="adj2" fmla="val -2533"/>
              <a:gd name="adj3" fmla="val 42230"/>
              <a:gd name="adj4" fmla="val -44587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Weather is ‘R’ but wind speed is not more than 50</a:t>
            </a:r>
            <a:endParaRPr lang="en-US" sz="24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943600" y="6019800"/>
            <a:ext cx="2590800" cy="533400"/>
          </a:xfrm>
          <a:prstGeom prst="borderCallout1">
            <a:avLst>
              <a:gd name="adj1" fmla="val 58901"/>
              <a:gd name="adj2" fmla="val -2533"/>
              <a:gd name="adj3" fmla="val -18994"/>
              <a:gd name="adj4" fmla="val -4794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Weather is not ‘R’</a:t>
            </a:r>
            <a:endParaRPr lang="en-US" sz="24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971800"/>
            <a:ext cx="64008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nested if statement may also be used to test two variables.</a:t>
            </a:r>
          </a:p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if (weather == 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R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if (</a:t>
            </a:r>
            <a:r>
              <a:rPr lang="en-GB" dirty="0" err="1" smtClean="0">
                <a:latin typeface="Consolas" pitchFamily="49" charset="0"/>
              </a:rPr>
              <a:t>wind_speed</a:t>
            </a:r>
            <a:r>
              <a:rPr lang="en-GB" dirty="0" smtClean="0">
                <a:latin typeface="Consolas" pitchFamily="49" charset="0"/>
              </a:rPr>
              <a:t> &gt; 50)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 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Rainy and windy day\n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else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 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Rainy day\n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else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Sunny day\n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457200" y="1066800"/>
            <a:ext cx="8305800" cy="914400"/>
          </a:xfrm>
          <a:prstGeom prst="borderCallout1">
            <a:avLst>
              <a:gd name="adj1" fmla="val 98019"/>
              <a:gd name="adj2" fmla="val 43414"/>
              <a:gd name="adj3" fmla="val 171604"/>
              <a:gd name="adj4" fmla="val 42092"/>
            </a:avLst>
          </a:prstGeom>
          <a:solidFill>
            <a:schemeClr val="bg1"/>
          </a:solidFill>
          <a:ln w="25400" cap="flat">
            <a:solidFill>
              <a:srgbClr val="006600"/>
            </a:solidFill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Can we combine the two conditions into one expression? </a:t>
            </a:r>
          </a:p>
          <a:p>
            <a:pPr algn="ctr"/>
            <a:r>
              <a:rPr lang="en-US" sz="24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(weather == ‘R’ &amp;&amp; </a:t>
            </a:r>
            <a:r>
              <a:rPr lang="en-US" sz="2400" dirty="0" err="1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wind_speed</a:t>
            </a:r>
            <a:r>
              <a:rPr lang="en-US" sz="24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&gt; 50)</a:t>
            </a:r>
            <a:endParaRPr lang="en-US" sz="2400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switch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Multi-way selection can also be implement in </a:t>
            </a:r>
            <a:r>
              <a:rPr lang="en-GB" dirty="0" smtClean="0"/>
              <a:t>C/C++ </a:t>
            </a:r>
            <a:r>
              <a:rPr lang="en-GB" dirty="0" smtClean="0"/>
              <a:t>using the switch statement.</a:t>
            </a:r>
          </a:p>
          <a:p>
            <a:endParaRPr lang="en-GB" dirty="0" smtClean="0"/>
          </a:p>
          <a:p>
            <a:r>
              <a:rPr lang="en-GB" dirty="0" smtClean="0"/>
              <a:t>A</a:t>
            </a:r>
            <a:r>
              <a:rPr lang="en-GB" b="1" dirty="0" smtClean="0"/>
              <a:t> switch statement </a:t>
            </a:r>
            <a:r>
              <a:rPr lang="en-GB" dirty="0" smtClean="0"/>
              <a:t>is a composite statement used to make a decision between </a:t>
            </a:r>
            <a:r>
              <a:rPr lang="en-GB" b="1" i="1" dirty="0" smtClean="0"/>
              <a:t>many alternatives</a:t>
            </a:r>
            <a:r>
              <a:rPr lang="en-GB" dirty="0" smtClean="0"/>
              <a:t>. The selection condition must be an </a:t>
            </a:r>
            <a:r>
              <a:rPr lang="en-GB" b="1" i="1" dirty="0" smtClean="0"/>
              <a:t>integral type</a:t>
            </a:r>
            <a:r>
              <a:rPr lang="en-GB" dirty="0" smtClean="0"/>
              <a:t> (data type </a:t>
            </a:r>
            <a:r>
              <a:rPr lang="en-GB" i="1" dirty="0" err="1" smtClean="0"/>
              <a:t>int</a:t>
            </a:r>
            <a:r>
              <a:rPr lang="en-GB" dirty="0" smtClean="0"/>
              <a:t> or </a:t>
            </a:r>
            <a:r>
              <a:rPr lang="en-GB" i="1" dirty="0" smtClean="0"/>
              <a:t>char</a:t>
            </a:r>
            <a:r>
              <a:rPr lang="en-GB" dirty="0" smtClean="0"/>
              <a:t>) but not data type </a:t>
            </a:r>
            <a:r>
              <a:rPr lang="en-GB" i="1" dirty="0" smtClean="0"/>
              <a:t>double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switch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switch statement can be represented in a flowchart as follows: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16752"/>
            <a:ext cx="6858000" cy="458644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switch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general format for a switch statement: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5713" y="1752600"/>
            <a:ext cx="5475287" cy="481171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304800" y="1981200"/>
            <a:ext cx="1828800" cy="1981200"/>
          </a:xfrm>
          <a:prstGeom prst="borderCallout1">
            <a:avLst>
              <a:gd name="adj1" fmla="val 49147"/>
              <a:gd name="adj2" fmla="val 102228"/>
              <a:gd name="adj3" fmla="val 34814"/>
              <a:gd name="adj4" fmla="val 174462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 case to match each alternative value of the expression.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>
            <a:stCxn id="5" idx="0"/>
          </p:cNvCxnSpPr>
          <p:nvPr/>
        </p:nvCxnSpPr>
        <p:spPr>
          <a:xfrm>
            <a:off x="2133600" y="2971800"/>
            <a:ext cx="1295400" cy="533400"/>
          </a:xfrm>
          <a:prstGeom prst="line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0"/>
          </p:cNvCxnSpPr>
          <p:nvPr/>
        </p:nvCxnSpPr>
        <p:spPr>
          <a:xfrm>
            <a:off x="2133600" y="2971800"/>
            <a:ext cx="1371600" cy="1371600"/>
          </a:xfrm>
          <a:prstGeom prst="line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1 19"/>
          <p:cNvSpPr/>
          <p:nvPr/>
        </p:nvSpPr>
        <p:spPr>
          <a:xfrm>
            <a:off x="304800" y="4343400"/>
            <a:ext cx="1828800" cy="2057400"/>
          </a:xfrm>
          <a:prstGeom prst="borderCallout1">
            <a:avLst>
              <a:gd name="adj1" fmla="val 49147"/>
              <a:gd name="adj2" fmla="val 102228"/>
              <a:gd name="adj3" fmla="val 41740"/>
              <a:gd name="adj4" fmla="val 17089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Default if no values match. 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Default is optional.</a:t>
            </a:r>
            <a:endParaRPr lang="en-US" sz="24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switch Statement</a:t>
            </a:r>
            <a:endParaRPr lang="en-GB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145568"/>
            <a:ext cx="5715000" cy="556003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How does the </a:t>
            </a:r>
          </a:p>
          <a:p>
            <a:pPr>
              <a:buNone/>
            </a:pPr>
            <a:r>
              <a:rPr lang="en-GB" dirty="0" smtClean="0"/>
              <a:t>	switch statement </a:t>
            </a:r>
          </a:p>
          <a:p>
            <a:pPr>
              <a:buNone/>
            </a:pPr>
            <a:r>
              <a:rPr lang="en-GB" dirty="0" smtClean="0"/>
              <a:t>	work?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switch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switch (</a:t>
            </a:r>
            <a:r>
              <a:rPr lang="en-GB" dirty="0" err="1" smtClean="0">
                <a:latin typeface="Consolas" pitchFamily="49" charset="0"/>
              </a:rPr>
              <a:t>printFlag</a:t>
            </a:r>
            <a:r>
              <a:rPr lang="en-GB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case </a:t>
            </a:r>
            <a:r>
              <a:rPr lang="en-GB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GB" dirty="0" smtClean="0">
                <a:latin typeface="Consolas" pitchFamily="49" charset="0"/>
              </a:rPr>
              <a:t>: 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This is case </a:t>
            </a:r>
            <a:r>
              <a:rPr lang="en-GB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GB" dirty="0" smtClean="0">
                <a:latin typeface="Consolas" pitchFamily="49" charset="0"/>
              </a:rPr>
              <a:t>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case 2: 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This is case 2\n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default: 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This is default\n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}</a:t>
            </a:r>
          </a:p>
          <a:p>
            <a:r>
              <a:rPr lang="en-GB" dirty="0" smtClean="0"/>
              <a:t>Possible outputs: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	</a:t>
            </a:r>
          </a:p>
          <a:p>
            <a:pPr>
              <a:buNone/>
            </a:pPr>
            <a:r>
              <a:rPr lang="en-GB" dirty="0" smtClean="0"/>
              <a:t>		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b="3407"/>
          <a:stretch>
            <a:fillRect/>
          </a:stretch>
        </p:blipFill>
        <p:spPr bwMode="auto">
          <a:xfrm>
            <a:off x="228600" y="4697413"/>
            <a:ext cx="8812213" cy="216058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switch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If we want to execute only one of the </a:t>
            </a:r>
            <a:r>
              <a:rPr lang="en-GB" i="1" dirty="0" smtClean="0"/>
              <a:t>case</a:t>
            </a:r>
            <a:r>
              <a:rPr lang="en-GB" dirty="0" smtClean="0"/>
              <a:t> statements, we use break statements: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switch (</a:t>
            </a:r>
            <a:r>
              <a:rPr lang="en-GB" dirty="0" err="1" smtClean="0">
                <a:latin typeface="Consolas" pitchFamily="49" charset="0"/>
              </a:rPr>
              <a:t>printFlag</a:t>
            </a:r>
            <a:r>
              <a:rPr lang="en-GB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case </a:t>
            </a:r>
            <a:r>
              <a:rPr lang="en-GB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GB" dirty="0" smtClean="0">
                <a:latin typeface="Consolas" pitchFamily="49" charset="0"/>
              </a:rPr>
              <a:t>: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	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This is case </a:t>
            </a:r>
            <a:r>
              <a:rPr lang="en-GB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GB" dirty="0" smtClean="0">
                <a:latin typeface="Consolas" pitchFamily="49" charset="0"/>
              </a:rPr>
              <a:t>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	break;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case 2: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	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This is case 2\n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	break;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default: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	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This is default\n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	break;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switch Statement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t="66876" b="3030"/>
          <a:stretch>
            <a:fillRect/>
          </a:stretch>
        </p:blipFill>
        <p:spPr bwMode="auto">
          <a:xfrm>
            <a:off x="257925" y="4648200"/>
            <a:ext cx="8791883" cy="19050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 r="50157" b="40125"/>
          <a:stretch>
            <a:fillRect/>
          </a:stretch>
        </p:blipFill>
        <p:spPr bwMode="auto">
          <a:xfrm>
            <a:off x="1981200" y="1219200"/>
            <a:ext cx="4876800" cy="3514976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switch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105400"/>
          </a:xfrm>
        </p:spPr>
        <p:txBody>
          <a:bodyPr>
            <a:normAutofit fontScale="62500" lnSpcReduction="20000"/>
          </a:bodyPr>
          <a:lstStyle/>
          <a:p>
            <a:r>
              <a:rPr lang="en-GB" sz="3400" dirty="0" smtClean="0"/>
              <a:t>We can have the same action for several cases.</a:t>
            </a:r>
          </a:p>
          <a:p>
            <a:r>
              <a:rPr lang="en-GB" sz="3400" dirty="0" smtClean="0"/>
              <a:t>Example:</a:t>
            </a:r>
          </a:p>
          <a:p>
            <a:pPr>
              <a:buNone/>
            </a:pPr>
            <a:r>
              <a:rPr lang="en-GB" sz="2900" dirty="0" smtClean="0">
                <a:latin typeface="Consolas" pitchFamily="49" charset="0"/>
              </a:rPr>
              <a:t>		switch (</a:t>
            </a:r>
            <a:r>
              <a:rPr lang="en-GB" sz="2900" dirty="0" err="1" smtClean="0">
                <a:latin typeface="Consolas" pitchFamily="49" charset="0"/>
              </a:rPr>
              <a:t>ship_class</a:t>
            </a:r>
            <a:r>
              <a:rPr lang="en-GB" sz="29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GB" sz="2900" dirty="0" smtClean="0">
                <a:latin typeface="Consolas" pitchFamily="49" charset="0"/>
              </a:rPr>
              <a:t>		{</a:t>
            </a:r>
          </a:p>
          <a:p>
            <a:pPr>
              <a:buNone/>
            </a:pPr>
            <a:r>
              <a:rPr lang="en-GB" sz="2900" dirty="0" smtClean="0">
                <a:latin typeface="Consolas" pitchFamily="49" charset="0"/>
              </a:rPr>
              <a:t>		   case 'B': </a:t>
            </a:r>
          </a:p>
          <a:p>
            <a:pPr>
              <a:buNone/>
            </a:pPr>
            <a:r>
              <a:rPr lang="en-GB" sz="2900" dirty="0" smtClean="0">
                <a:latin typeface="Consolas" pitchFamily="49" charset="0"/>
              </a:rPr>
              <a:t>		   case 'b': </a:t>
            </a:r>
          </a:p>
          <a:p>
            <a:pPr>
              <a:buNone/>
            </a:pPr>
            <a:r>
              <a:rPr lang="en-GB" sz="2900" dirty="0" smtClean="0">
                <a:latin typeface="Consolas" pitchFamily="49" charset="0"/>
              </a:rPr>
              <a:t>			</a:t>
            </a:r>
            <a:r>
              <a:rPr lang="en-GB" sz="2900" dirty="0" err="1" smtClean="0">
                <a:latin typeface="Consolas" pitchFamily="49" charset="0"/>
              </a:rPr>
              <a:t>cout</a:t>
            </a:r>
            <a:r>
              <a:rPr lang="en-GB" sz="2900" dirty="0" smtClean="0">
                <a:latin typeface="Consolas" pitchFamily="49" charset="0"/>
              </a:rPr>
              <a:t> &lt;&lt; </a:t>
            </a:r>
            <a:r>
              <a:rPr lang="en-US" sz="2900" dirty="0" smtClean="0">
                <a:latin typeface="Consolas" pitchFamily="49" charset="0"/>
              </a:rPr>
              <a:t>"</a:t>
            </a:r>
            <a:r>
              <a:rPr lang="en-GB" sz="2900" dirty="0" smtClean="0">
                <a:latin typeface="Consolas" pitchFamily="49" charset="0"/>
              </a:rPr>
              <a:t>Battleship\n</a:t>
            </a:r>
            <a:r>
              <a:rPr lang="en-US" sz="2900" dirty="0" smtClean="0">
                <a:latin typeface="Consolas" pitchFamily="49" charset="0"/>
              </a:rPr>
              <a:t>"</a:t>
            </a:r>
            <a:r>
              <a:rPr lang="en-GB" sz="29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sz="2900" dirty="0" smtClean="0">
                <a:latin typeface="Consolas" pitchFamily="49" charset="0"/>
              </a:rPr>
              <a:t>			break;</a:t>
            </a:r>
          </a:p>
          <a:p>
            <a:pPr>
              <a:buNone/>
            </a:pPr>
            <a:r>
              <a:rPr lang="en-GB" sz="2900" dirty="0" smtClean="0">
                <a:latin typeface="Consolas" pitchFamily="49" charset="0"/>
              </a:rPr>
              <a:t>		   case 'C': </a:t>
            </a:r>
          </a:p>
          <a:p>
            <a:pPr>
              <a:buNone/>
            </a:pPr>
            <a:r>
              <a:rPr lang="en-GB" sz="2900" dirty="0" smtClean="0">
                <a:latin typeface="Consolas" pitchFamily="49" charset="0"/>
              </a:rPr>
              <a:t>		   case 'c': </a:t>
            </a:r>
          </a:p>
          <a:p>
            <a:pPr>
              <a:buNone/>
            </a:pPr>
            <a:r>
              <a:rPr lang="en-GB" sz="2900" dirty="0" smtClean="0">
                <a:latin typeface="Consolas" pitchFamily="49" charset="0"/>
              </a:rPr>
              <a:t>			</a:t>
            </a:r>
            <a:r>
              <a:rPr lang="en-GB" sz="2900" dirty="0" err="1" smtClean="0">
                <a:latin typeface="Consolas" pitchFamily="49" charset="0"/>
              </a:rPr>
              <a:t>cout</a:t>
            </a:r>
            <a:r>
              <a:rPr lang="en-GB" sz="2900" dirty="0" smtClean="0">
                <a:latin typeface="Consolas" pitchFamily="49" charset="0"/>
              </a:rPr>
              <a:t> &lt;&lt; </a:t>
            </a:r>
            <a:r>
              <a:rPr lang="en-US" sz="2900" dirty="0" smtClean="0">
                <a:latin typeface="Consolas" pitchFamily="49" charset="0"/>
              </a:rPr>
              <a:t>"</a:t>
            </a:r>
            <a:r>
              <a:rPr lang="en-GB" sz="2900" dirty="0" smtClean="0">
                <a:latin typeface="Consolas" pitchFamily="49" charset="0"/>
              </a:rPr>
              <a:t>Cruiser\n</a:t>
            </a:r>
            <a:r>
              <a:rPr lang="en-US" sz="2900" dirty="0" smtClean="0">
                <a:latin typeface="Consolas" pitchFamily="49" charset="0"/>
              </a:rPr>
              <a:t>"</a:t>
            </a:r>
            <a:r>
              <a:rPr lang="en-GB" sz="29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sz="2900" dirty="0" smtClean="0">
                <a:latin typeface="Consolas" pitchFamily="49" charset="0"/>
              </a:rPr>
              <a:t>			break;</a:t>
            </a:r>
          </a:p>
          <a:p>
            <a:pPr>
              <a:buNone/>
            </a:pPr>
            <a:r>
              <a:rPr lang="en-GB" sz="2900" dirty="0" smtClean="0">
                <a:latin typeface="Consolas" pitchFamily="49" charset="0"/>
              </a:rPr>
              <a:t>		   default: </a:t>
            </a:r>
          </a:p>
          <a:p>
            <a:pPr>
              <a:buNone/>
            </a:pPr>
            <a:r>
              <a:rPr lang="en-GB" sz="2900" dirty="0" smtClean="0">
                <a:latin typeface="Consolas" pitchFamily="49" charset="0"/>
              </a:rPr>
              <a:t>			</a:t>
            </a:r>
            <a:r>
              <a:rPr lang="en-GB" sz="2900" dirty="0" err="1" smtClean="0">
                <a:latin typeface="Consolas" pitchFamily="49" charset="0"/>
              </a:rPr>
              <a:t>cout</a:t>
            </a:r>
            <a:r>
              <a:rPr lang="en-GB" sz="2900" dirty="0" smtClean="0">
                <a:latin typeface="Consolas" pitchFamily="49" charset="0"/>
              </a:rPr>
              <a:t> &lt;&lt; </a:t>
            </a:r>
            <a:r>
              <a:rPr lang="en-US" sz="2900" dirty="0" smtClean="0">
                <a:latin typeface="Consolas" pitchFamily="49" charset="0"/>
              </a:rPr>
              <a:t>"</a:t>
            </a:r>
            <a:r>
              <a:rPr lang="en-GB" sz="2900" dirty="0" smtClean="0">
                <a:latin typeface="Consolas" pitchFamily="49" charset="0"/>
              </a:rPr>
              <a:t>Unknown ship class </a:t>
            </a:r>
            <a:r>
              <a:rPr lang="en-US" sz="2900" dirty="0" smtClean="0">
                <a:latin typeface="Consolas" pitchFamily="49" charset="0"/>
              </a:rPr>
              <a:t>" </a:t>
            </a:r>
            <a:r>
              <a:rPr lang="en-GB" sz="2900" dirty="0" smtClean="0">
                <a:latin typeface="Consolas" pitchFamily="49" charset="0"/>
              </a:rPr>
              <a:t>&lt;&lt; </a:t>
            </a:r>
            <a:r>
              <a:rPr lang="en-GB" sz="2900" dirty="0" err="1" smtClean="0">
                <a:latin typeface="Consolas" pitchFamily="49" charset="0"/>
              </a:rPr>
              <a:t>ship_class</a:t>
            </a:r>
            <a:r>
              <a:rPr lang="en-GB" sz="2900" dirty="0" smtClean="0">
                <a:latin typeface="Consolas" pitchFamily="49" charset="0"/>
              </a:rPr>
              <a:t> &lt;&lt; </a:t>
            </a:r>
            <a:r>
              <a:rPr lang="en-GB" sz="2900" dirty="0" err="1" smtClean="0">
                <a:latin typeface="Consolas" pitchFamily="49" charset="0"/>
              </a:rPr>
              <a:t>endl</a:t>
            </a:r>
            <a:r>
              <a:rPr lang="en-GB" sz="29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sz="2900" dirty="0" smtClean="0">
                <a:latin typeface="Consolas" pitchFamily="49" charset="0"/>
              </a:rPr>
              <a:t>			break;</a:t>
            </a:r>
          </a:p>
          <a:p>
            <a:pPr>
              <a:buNone/>
            </a:pPr>
            <a:r>
              <a:rPr lang="en-GB" sz="2900" dirty="0" smtClean="0">
                <a:latin typeface="Consolas" pitchFamily="49" charset="0"/>
              </a:rPr>
              <a:t>	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Multi-Way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Multi-way selection </a:t>
            </a:r>
            <a:r>
              <a:rPr lang="en-GB" dirty="0" smtClean="0"/>
              <a:t>chooses among several alternatives.</a:t>
            </a:r>
          </a:p>
          <a:p>
            <a:r>
              <a:rPr lang="en-GB" dirty="0" smtClean="0"/>
              <a:t>Example decision table: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2895600"/>
          <a:ext cx="6096000" cy="27432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Score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Grade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90</a:t>
                      </a:r>
                      <a:r>
                        <a:rPr lang="en-GB" sz="2400" baseline="0" dirty="0" smtClean="0"/>
                        <a:t> and above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A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80 to 89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70 to 79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C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60 to 69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D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59 and below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F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Nested if or switch Statement?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If the selection condition reduces to </a:t>
            </a:r>
            <a:r>
              <a:rPr lang="en-GB" i="1" dirty="0" smtClean="0"/>
              <a:t>a set of individual values</a:t>
            </a:r>
            <a:r>
              <a:rPr lang="en-GB" dirty="0" smtClean="0"/>
              <a:t> (e.g.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dirty="0" smtClean="0"/>
              <a:t>, 2, 3, … or ‘A’, ‘B’, ‘C’, …), use either the nested if or the </a:t>
            </a:r>
            <a:r>
              <a:rPr lang="en-GB" i="1" dirty="0" smtClean="0"/>
              <a:t>switch statement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If the selection condition is based on </a:t>
            </a:r>
            <a:r>
              <a:rPr lang="en-GB" i="1" dirty="0" smtClean="0"/>
              <a:t>a range of values</a:t>
            </a:r>
            <a:r>
              <a:rPr lang="en-GB" dirty="0" smtClean="0"/>
              <a:t> (e.g. 0-24, 25- 49, 50-74),  use the </a:t>
            </a:r>
            <a:r>
              <a:rPr lang="en-GB" i="1" dirty="0" smtClean="0"/>
              <a:t>nested if statement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else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does the </a:t>
            </a:r>
            <a:r>
              <a:rPr lang="en-US" dirty="0" smtClean="0"/>
              <a:t>C/C++ </a:t>
            </a:r>
            <a:r>
              <a:rPr lang="en-US" dirty="0" smtClean="0"/>
              <a:t>compiler interpret these nested if statements given in a general format?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		if (expression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     if (expression2)</a:t>
            </a:r>
          </a:p>
          <a:p>
            <a:pPr>
              <a:buNone/>
            </a:pPr>
            <a:r>
              <a:rPr lang="en-US" dirty="0" smtClean="0"/>
              <a:t>			statement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else</a:t>
            </a:r>
          </a:p>
          <a:p>
            <a:pPr>
              <a:buNone/>
            </a:pPr>
            <a:r>
              <a:rPr lang="en-US" dirty="0" smtClean="0"/>
              <a:t>		     statement 2;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715000" y="3429000"/>
            <a:ext cx="2438400" cy="1600200"/>
          </a:xfrm>
          <a:prstGeom prst="borderCallout1">
            <a:avLst>
              <a:gd name="adj1" fmla="val 48543"/>
              <a:gd name="adj2" fmla="val -1343"/>
              <a:gd name="adj3" fmla="val 49903"/>
              <a:gd name="adj4" fmla="val -13208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the else connected to the 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first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if or the 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second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if?</a:t>
            </a:r>
            <a:endParaRPr lang="en-US" sz="24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000" y="3048000"/>
            <a:ext cx="3124200" cy="1981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 the number of </a:t>
            </a:r>
            <a:r>
              <a:rPr lang="en-US" i="1" dirty="0" smtClean="0"/>
              <a:t>if</a:t>
            </a:r>
            <a:r>
              <a:rPr lang="en-US" dirty="0" smtClean="0"/>
              <a:t> and </a:t>
            </a:r>
            <a:r>
              <a:rPr lang="en-US" i="1" dirty="0" smtClean="0"/>
              <a:t>else </a:t>
            </a:r>
            <a:r>
              <a:rPr lang="en-US" dirty="0" smtClean="0"/>
              <a:t>do not match, the </a:t>
            </a:r>
            <a:r>
              <a:rPr lang="en-US" dirty="0" smtClean="0"/>
              <a:t>C/C++ </a:t>
            </a:r>
            <a:r>
              <a:rPr lang="en-US" dirty="0" smtClean="0"/>
              <a:t>compiler associates the else with the most recent unpaired if.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		if (expression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     if (expression2)</a:t>
            </a:r>
          </a:p>
          <a:p>
            <a:pPr>
              <a:buNone/>
            </a:pPr>
            <a:r>
              <a:rPr lang="en-US" dirty="0" smtClean="0"/>
              <a:t>			statement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else</a:t>
            </a:r>
          </a:p>
          <a:p>
            <a:pPr>
              <a:buNone/>
            </a:pPr>
            <a:r>
              <a:rPr lang="en-US" dirty="0" smtClean="0"/>
              <a:t>		     statement 2;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else Problem</a:t>
            </a: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 l="52333" b="10035"/>
          <a:stretch>
            <a:fillRect/>
          </a:stretch>
        </p:blipFill>
        <p:spPr>
          <a:xfrm>
            <a:off x="5094287" y="2073275"/>
            <a:ext cx="3973513" cy="4098925"/>
          </a:xfrm>
          <a:prstGeom prst="rect">
            <a:avLst/>
          </a:prstGeom>
          <a:noFill/>
        </p:spPr>
      </p:pic>
      <p:cxnSp>
        <p:nvCxnSpPr>
          <p:cNvPr id="17" name="Elbow Connector 16"/>
          <p:cNvCxnSpPr/>
          <p:nvPr/>
        </p:nvCxnSpPr>
        <p:spPr>
          <a:xfrm rot="10800000" flipV="1">
            <a:off x="1295400" y="3276600"/>
            <a:ext cx="457200" cy="990600"/>
          </a:xfrm>
          <a:prstGeom prst="bentConnector3">
            <a:avLst>
              <a:gd name="adj1" fmla="val 24523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If we want to change the association, we use braces.</a:t>
            </a:r>
            <a:br>
              <a:rPr lang="en-US" dirty="0" smtClean="0"/>
            </a:br>
            <a:r>
              <a:rPr lang="en-US" dirty="0" smtClean="0"/>
              <a:t>Example if we want the following association: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							if (expression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					{</a:t>
            </a:r>
          </a:p>
          <a:p>
            <a:pPr>
              <a:buNone/>
            </a:pPr>
            <a:r>
              <a:rPr lang="en-US" dirty="0" smtClean="0"/>
              <a:t>							     if (expression2)</a:t>
            </a:r>
          </a:p>
          <a:p>
            <a:pPr>
              <a:buNone/>
            </a:pPr>
            <a:r>
              <a:rPr lang="en-US" dirty="0" smtClean="0"/>
              <a:t>								statement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;						}</a:t>
            </a:r>
          </a:p>
          <a:p>
            <a:pPr>
              <a:buNone/>
            </a:pPr>
            <a:r>
              <a:rPr lang="en-US" dirty="0" smtClean="0"/>
              <a:t>							else</a:t>
            </a:r>
          </a:p>
          <a:p>
            <a:pPr>
              <a:buNone/>
            </a:pPr>
            <a:r>
              <a:rPr lang="en-US" dirty="0" smtClean="0"/>
              <a:t>						     	     statement 2;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else Problem</a:t>
            </a:r>
            <a:endParaRPr lang="en-US" dirty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/>
          <a:srcRect r="47527" b="11732"/>
          <a:stretch>
            <a:fillRect/>
          </a:stretch>
        </p:blipFill>
        <p:spPr bwMode="auto">
          <a:xfrm>
            <a:off x="119243" y="2057400"/>
            <a:ext cx="4909957" cy="472717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cxnSp>
        <p:nvCxnSpPr>
          <p:cNvPr id="12" name="Elbow Connector 11"/>
          <p:cNvCxnSpPr/>
          <p:nvPr/>
        </p:nvCxnSpPr>
        <p:spPr>
          <a:xfrm rot="10800000" flipV="1">
            <a:off x="5943600" y="2781300"/>
            <a:ext cx="1588" cy="2362200"/>
          </a:xfrm>
          <a:prstGeom prst="bent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C/C++ </a:t>
            </a:r>
            <a:r>
              <a:rPr lang="en-GB" dirty="0" smtClean="0"/>
              <a:t>has a short-hand notation for the if-else statement.</a:t>
            </a:r>
          </a:p>
          <a:p>
            <a:r>
              <a:rPr lang="en-GB" dirty="0" smtClean="0"/>
              <a:t>It is called the conditional operator.</a:t>
            </a:r>
          </a:p>
          <a:p>
            <a:r>
              <a:rPr lang="en-GB" dirty="0" smtClean="0"/>
              <a:t>It has 2 symbols (? and :) and 3 operands.</a:t>
            </a:r>
          </a:p>
          <a:p>
            <a:r>
              <a:rPr lang="en-GB" dirty="0" smtClean="0"/>
              <a:t>General format:</a:t>
            </a:r>
          </a:p>
          <a:p>
            <a:pPr>
              <a:buNone/>
            </a:pPr>
            <a:r>
              <a:rPr lang="en-GB" dirty="0" smtClean="0"/>
              <a:t>		expression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dirty="0" smtClean="0"/>
              <a:t> </a:t>
            </a:r>
            <a:r>
              <a:rPr lang="en-GB" b="1" dirty="0" smtClean="0"/>
              <a:t>?</a:t>
            </a:r>
            <a:r>
              <a:rPr lang="en-GB" dirty="0" smtClean="0"/>
              <a:t> expression2 </a:t>
            </a:r>
            <a:r>
              <a:rPr lang="en-GB" b="1" dirty="0" smtClean="0"/>
              <a:t>:</a:t>
            </a:r>
            <a:r>
              <a:rPr lang="en-GB" dirty="0" smtClean="0"/>
              <a:t> expression3</a:t>
            </a:r>
          </a:p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smtClean="0">
                <a:latin typeface="Consolas" pitchFamily="49" charset="0"/>
              </a:rPr>
              <a:t>a == b ? x = a : x = 0;</a:t>
            </a:r>
          </a:p>
          <a:p>
            <a:r>
              <a:rPr lang="en-GB" dirty="0" smtClean="0"/>
              <a:t>which is the same as: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>
                <a:latin typeface="Consolas" pitchFamily="49" charset="0"/>
              </a:rPr>
              <a:t>		if (a == b)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>
                <a:latin typeface="Consolas" pitchFamily="49" charset="0"/>
              </a:rPr>
              <a:t>		     x = a;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>
                <a:latin typeface="Consolas" pitchFamily="49" charset="0"/>
              </a:rPr>
              <a:t>		else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>
                <a:latin typeface="Consolas" pitchFamily="49" charset="0"/>
              </a:rPr>
              <a:t>		     x = 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Problem:</a:t>
            </a:r>
          </a:p>
          <a:p>
            <a:pPr>
              <a:buNone/>
            </a:pPr>
            <a:r>
              <a:rPr lang="en-GB" dirty="0" smtClean="0"/>
              <a:t>	A program is required to calculate income tax for an employee based on the following decision table: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819400"/>
          <a:ext cx="8077200" cy="24384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514600"/>
                <a:gridCol w="55626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Income Bracket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Tax Schedule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Less than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No tax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10,001 to 20,000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aseline="0" dirty="0" smtClean="0">
                          <a:latin typeface="Arial" pitchFamily="34" charset="0"/>
                          <a:cs typeface="Arial" pitchFamily="34" charset="0"/>
                        </a:rPr>
                        <a:t>2% of income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20,001 to 30,000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400 + 3% of excess income above 20,000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30,001 to 50,000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700 + 5% of excess income above 30,000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50,000 and above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1700</a:t>
                      </a:r>
                      <a:r>
                        <a:rPr lang="en-GB" sz="2000" baseline="0" dirty="0" smtClean="0">
                          <a:latin typeface="Arial" pitchFamily="34" charset="0"/>
                          <a:cs typeface="Arial" pitchFamily="34" charset="0"/>
                        </a:rPr>
                        <a:t> + 7% of excess income above 50,000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Understand the problem:</a:t>
            </a:r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For an employee earning 15,000: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  tax = income x 2%</a:t>
            </a:r>
          </a:p>
          <a:p>
            <a:pPr>
              <a:buNone/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For an employee earning 60,500: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  tax = 1700 + (60,500 - 50,000) x 7%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the solution:</a:t>
            </a:r>
          </a:p>
          <a:p>
            <a:pPr>
              <a:buNone/>
            </a:pPr>
            <a:r>
              <a:rPr lang="en-GB" dirty="0" smtClean="0"/>
              <a:t>Algorithm</a:t>
            </a:r>
          </a:p>
          <a:p>
            <a:pPr>
              <a:buNone/>
            </a:pPr>
            <a:r>
              <a:rPr lang="en-GB" dirty="0" smtClean="0"/>
              <a:t>	1. Get the income.</a:t>
            </a:r>
          </a:p>
          <a:p>
            <a:pPr>
              <a:buNone/>
            </a:pPr>
            <a:r>
              <a:rPr lang="en-GB" dirty="0" smtClean="0"/>
              <a:t>	2. Compute the tax.</a:t>
            </a:r>
          </a:p>
          <a:p>
            <a:pPr>
              <a:buNone/>
            </a:pPr>
            <a:r>
              <a:rPr lang="en-GB" dirty="0" smtClean="0"/>
              <a:t>	3. Display the tax.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Structure chart for program: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76600" y="4800600"/>
            <a:ext cx="16764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5943600"/>
            <a:ext cx="22860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compute-tax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rot="5400000">
            <a:off x="3771900" y="5600700"/>
            <a:ext cx="685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Algorithm for function </a:t>
            </a:r>
            <a:r>
              <a:rPr lang="en-GB" dirty="0" err="1" smtClean="0"/>
              <a:t>compute_tax</a:t>
            </a:r>
            <a:r>
              <a:rPr lang="en-GB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If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income is less than 10,000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tax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is 0.0</a:t>
            </a:r>
          </a:p>
          <a:p>
            <a:pPr>
              <a:spcBef>
                <a:spcPts val="0"/>
              </a:spcBef>
              <a:buNone/>
            </a:pPr>
            <a:r>
              <a:rPr lang="en-GB" dirty="0">
                <a:latin typeface="Arial" pitchFamily="34" charset="0"/>
                <a:cs typeface="Arial" pitchFamily="34" charset="0"/>
              </a:rPr>
              <a:t>		else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if income is between 10,001 and 20,000</a:t>
            </a:r>
          </a:p>
          <a:p>
            <a:pPr>
              <a:spcBef>
                <a:spcPts val="0"/>
              </a:spcBef>
              <a:buNone/>
            </a:pPr>
            <a:r>
              <a:rPr lang="en-GB" dirty="0">
                <a:latin typeface="Arial" pitchFamily="34" charset="0"/>
                <a:cs typeface="Arial" pitchFamily="34" charset="0"/>
              </a:rPr>
              <a:t>			tax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is income x 2%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else if income is between 20,001 and 30,000</a:t>
            </a:r>
          </a:p>
          <a:p>
            <a:pPr>
              <a:spcBef>
                <a:spcPts val="0"/>
              </a:spcBef>
              <a:buNone/>
            </a:pPr>
            <a:r>
              <a:rPr lang="en-GB" dirty="0">
                <a:latin typeface="Arial" pitchFamily="34" charset="0"/>
                <a:cs typeface="Arial" pitchFamily="34" charset="0"/>
              </a:rPr>
              <a:t>			tax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is 400 + (income - 20,000) x 3%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else if income is between 30,001 and 50,000</a:t>
            </a:r>
          </a:p>
          <a:p>
            <a:pPr>
              <a:spcBef>
                <a:spcPts val="0"/>
              </a:spcBef>
              <a:buNone/>
            </a:pPr>
            <a:r>
              <a:rPr lang="en-GB" dirty="0">
                <a:latin typeface="Arial" pitchFamily="34" charset="0"/>
                <a:cs typeface="Arial" pitchFamily="34" charset="0"/>
              </a:rPr>
              <a:t>			tax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is 700 + (income - 30,000) x 5%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else</a:t>
            </a:r>
          </a:p>
          <a:p>
            <a:pPr>
              <a:spcBef>
                <a:spcPts val="0"/>
              </a:spcBef>
              <a:buNone/>
            </a:pPr>
            <a:r>
              <a:rPr lang="en-GB" dirty="0">
                <a:latin typeface="Arial" pitchFamily="34" charset="0"/>
                <a:cs typeface="Arial" pitchFamily="34" charset="0"/>
              </a:rPr>
              <a:t>			tax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is 1700 + (income - 50,000) x 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compute_tax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(double income);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double income;	// input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double tax; 		// output 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income: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income;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tax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compute_tax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(income);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"Tax is " &lt;&lt; tax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0"/>
            <a:ext cx="5486400" cy="491767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Multi-Way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 smtClean="0"/>
              <a:t>Multi-way selection </a:t>
            </a:r>
            <a:r>
              <a:rPr lang="en-GB" dirty="0" smtClean="0"/>
              <a:t>chooses among several alternatives.</a:t>
            </a:r>
          </a:p>
          <a:p>
            <a:r>
              <a:rPr lang="en-GB" dirty="0" smtClean="0"/>
              <a:t>Example</a:t>
            </a:r>
          </a:p>
          <a:p>
            <a:pPr>
              <a:buNone/>
            </a:pPr>
            <a:r>
              <a:rPr lang="en-GB" dirty="0" smtClean="0"/>
              <a:t> 	in flowchart:</a:t>
            </a:r>
          </a:p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4038600" y="40386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26670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33528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7000" y="19812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40386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33528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26670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19812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</a:t>
            </a:r>
            <a:r>
              <a:rPr lang="en-GB" smtClean="0"/>
              <a:t>Study 1 </a:t>
            </a:r>
            <a:r>
              <a:rPr lang="en-GB" dirty="0" smtClean="0"/>
              <a:t>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8392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double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compute_tax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(double income)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double tax;  // local variable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latin typeface="Consolas"/>
              </a:rPr>
              <a:t> 	</a:t>
            </a:r>
            <a:r>
              <a:rPr lang="en-GB" sz="2000" dirty="0" smtClean="0">
                <a:solidFill>
                  <a:schemeClr val="tx1"/>
                </a:solidFill>
                <a:latin typeface="Consolas"/>
              </a:rPr>
              <a:t>if (income &lt;= 10000)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/>
              </a:rPr>
              <a:t>   		tax = 0.0;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/>
              </a:rPr>
              <a:t>    	else if (income &lt;= 20000)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/>
              </a:rPr>
              <a:t>   		tax = income * 0.02;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/>
              </a:rPr>
              <a:t>    	else if (income &lt;= 30000)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/>
              </a:rPr>
              <a:t>   		tax = 400 + (income - 20000) * 0.03;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/>
              </a:rPr>
              <a:t>    	else if (income &lt;= 50000)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/>
              </a:rPr>
              <a:t>   		tax = 700 + (income - 30000) * 0.05;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/>
              </a:rPr>
              <a:t>    	else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/>
              </a:rPr>
              <a:t>   		tax = 1700 + (income - 50000) * 0.07;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	return tax;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GB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5486400" cy="491767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Multi-Way Selection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286000" y="35052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21336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8194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14478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35052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28194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9400" y="21336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14478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6324600" y="1524000"/>
            <a:ext cx="1828800" cy="762000"/>
          </a:xfrm>
          <a:prstGeom prst="borderCallout1">
            <a:avLst>
              <a:gd name="adj1" fmla="val 49972"/>
              <a:gd name="adj2" fmla="val -153"/>
              <a:gd name="adj3" fmla="val 111278"/>
              <a:gd name="adj4" fmla="val -30003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Score is 90 and above.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6324600" y="2667000"/>
            <a:ext cx="1828800" cy="762000"/>
          </a:xfrm>
          <a:prstGeom prst="borderCallout1">
            <a:avLst>
              <a:gd name="adj1" fmla="val 49972"/>
              <a:gd name="adj2" fmla="val -153"/>
              <a:gd name="adj3" fmla="val 54135"/>
              <a:gd name="adj4" fmla="val -7405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Score is 80 to 89.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6324600" y="3810000"/>
            <a:ext cx="1828800" cy="762000"/>
          </a:xfrm>
          <a:prstGeom prst="borderCallout1">
            <a:avLst>
              <a:gd name="adj1" fmla="val 49972"/>
              <a:gd name="adj2" fmla="val -153"/>
              <a:gd name="adj3" fmla="val 11278"/>
              <a:gd name="adj4" fmla="val -11911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Score is 70 to 79.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6324600" y="5105400"/>
            <a:ext cx="1828800" cy="762000"/>
          </a:xfrm>
          <a:prstGeom prst="borderCallout1">
            <a:avLst>
              <a:gd name="adj1" fmla="val 49972"/>
              <a:gd name="adj2" fmla="val -153"/>
              <a:gd name="adj3" fmla="val -54436"/>
              <a:gd name="adj4" fmla="val -16190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Score is 60 to 69.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76200" y="5715000"/>
            <a:ext cx="1676400" cy="762000"/>
          </a:xfrm>
          <a:prstGeom prst="borderCallout1">
            <a:avLst>
              <a:gd name="adj1" fmla="val -4028"/>
              <a:gd name="adj2" fmla="val 28597"/>
              <a:gd name="adj3" fmla="val -99436"/>
              <a:gd name="adj4" fmla="val 55921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Score is 59 and below.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295400"/>
            <a:ext cx="5486400" cy="491767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Multi-Way Selection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81600" y="35052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1800" y="21336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28194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0" y="14478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4800" y="35052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6800" y="28194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21336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7000" y="1447800"/>
            <a:ext cx="53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304800" y="1447800"/>
            <a:ext cx="4724400" cy="990600"/>
          </a:xfrm>
          <a:prstGeom prst="borderCallout1">
            <a:avLst>
              <a:gd name="adj1" fmla="val 52829"/>
              <a:gd name="adj2" fmla="val 99847"/>
              <a:gd name="adj3" fmla="val 69373"/>
              <a:gd name="adj4" fmla="val 128513"/>
            </a:avLst>
          </a:prstGeom>
          <a:solidFill>
            <a:schemeClr val="bg1"/>
          </a:solidFill>
          <a:ln w="25400" cap="flat">
            <a:solidFill>
              <a:srgbClr val="006600"/>
            </a:solidFill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8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Need to test </a:t>
            </a:r>
          </a:p>
          <a:p>
            <a:r>
              <a:rPr lang="en-US" sz="28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score &gt;= 80 &amp;&amp; score &lt; 90?</a:t>
            </a:r>
            <a:endParaRPr lang="en-US" sz="2800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Multi-way selection can be implement in </a:t>
            </a:r>
            <a:r>
              <a:rPr lang="en-GB" dirty="0" smtClean="0"/>
              <a:t>C/C++ </a:t>
            </a:r>
            <a:r>
              <a:rPr lang="en-GB" dirty="0" smtClean="0"/>
              <a:t>using nested if statements.</a:t>
            </a:r>
          </a:p>
          <a:p>
            <a:endParaRPr lang="en-GB" dirty="0" smtClean="0"/>
          </a:p>
          <a:p>
            <a:r>
              <a:rPr lang="en-GB" b="1" dirty="0" smtClean="0"/>
              <a:t>Nested if statements </a:t>
            </a:r>
            <a:r>
              <a:rPr lang="en-GB" dirty="0" smtClean="0"/>
              <a:t>are if statements written inside other if statements.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133600" y="2667000"/>
            <a:ext cx="45720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743200" y="3733800"/>
            <a:ext cx="3810000" cy="27432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6600" y="4953000"/>
            <a:ext cx="3124200" cy="14478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ine Callout 1 9"/>
          <p:cNvSpPr/>
          <p:nvPr/>
        </p:nvSpPr>
        <p:spPr>
          <a:xfrm>
            <a:off x="6934200" y="2743200"/>
            <a:ext cx="1828800" cy="1600200"/>
          </a:xfrm>
          <a:prstGeom prst="borderCallout1">
            <a:avLst>
              <a:gd name="adj1" fmla="val 49972"/>
              <a:gd name="adj2" fmla="val -153"/>
              <a:gd name="adj3" fmla="val 4390"/>
              <a:gd name="adj4" fmla="val -96967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statement nested in false (else) part.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rot="10800000" flipV="1">
            <a:off x="5943600" y="3543300"/>
            <a:ext cx="990600" cy="266700"/>
          </a:xfrm>
          <a:prstGeom prst="line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</p:cNvCxnSpPr>
          <p:nvPr/>
        </p:nvCxnSpPr>
        <p:spPr>
          <a:xfrm rot="10800000" flipV="1">
            <a:off x="6324600" y="3543300"/>
            <a:ext cx="609600" cy="1485900"/>
          </a:xfrm>
          <a:prstGeom prst="line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dirty="0" smtClean="0"/>
              <a:t>		</a:t>
            </a:r>
            <a:r>
              <a:rPr lang="en-GB" dirty="0" smtClean="0">
                <a:latin typeface="Consolas" pitchFamily="49" charset="0"/>
              </a:rPr>
              <a:t>if (score &gt;= 90)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 grade = 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A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      else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 if (score &gt;= 80)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     grade = 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B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 else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     if (score &gt;= 70)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      grade = 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C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     else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      if (score &gt; = 60)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        grade = 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D'</a:t>
            </a:r>
            <a:r>
              <a:rPr lang="en-GB" sz="2400" dirty="0" smtClean="0">
                <a:latin typeface="Consolas" pitchFamily="49" charset="0"/>
              </a:rPr>
              <a:t>;</a:t>
            </a:r>
            <a:endParaRPr lang="en-GB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                 else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                   grade = 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F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;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GB" dirty="0" smtClean="0"/>
              <a:t>Program style – alternative style: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    if (score &gt;= 90)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 grade = 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A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    else if (score &gt;= 80)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 grade = 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B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    else if (score &gt;= 70)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 grade = 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C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    else if (score &gt; = 60)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 grade = 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D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    else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         grade = 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F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;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971800"/>
            <a:ext cx="64008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sp>
        <p:nvSpPr>
          <p:cNvPr id="5" name="Line Callout 1 4"/>
          <p:cNvSpPr/>
          <p:nvPr/>
        </p:nvSpPr>
        <p:spPr>
          <a:xfrm>
            <a:off x="7086600" y="5334000"/>
            <a:ext cx="1828800" cy="1219200"/>
          </a:xfrm>
          <a:prstGeom prst="borderCallout1">
            <a:avLst>
              <a:gd name="adj1" fmla="val -28"/>
              <a:gd name="adj2" fmla="val 48657"/>
              <a:gd name="adj3" fmla="val -73841"/>
              <a:gd name="adj4" fmla="val 2089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statement nested in true part.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nested if statement may also be used to test two variables.</a:t>
            </a:r>
          </a:p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if (weather == 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R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GB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if (</a:t>
            </a:r>
            <a:r>
              <a:rPr lang="en-GB" dirty="0" err="1" smtClean="0">
                <a:latin typeface="Consolas" pitchFamily="49" charset="0"/>
              </a:rPr>
              <a:t>wind_speed</a:t>
            </a:r>
            <a:r>
              <a:rPr lang="en-GB" dirty="0" smtClean="0">
                <a:latin typeface="Consolas" pitchFamily="49" charset="0"/>
              </a:rPr>
              <a:t> &gt; 50)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 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Rainy and windy day\n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else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	 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Rainy day\n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else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		   </a:t>
            </a:r>
            <a:r>
              <a:rPr lang="en-GB" dirty="0" err="1" smtClean="0">
                <a:latin typeface="Consolas" pitchFamily="49" charset="0"/>
              </a:rPr>
              <a:t>cout</a:t>
            </a:r>
            <a:r>
              <a:rPr lang="en-GB" dirty="0" smtClean="0">
                <a:latin typeface="Consolas" pitchFamily="49" charset="0"/>
              </a:rPr>
              <a:t> &lt;&lt; 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Sunny day\n</a:t>
            </a:r>
            <a:r>
              <a:rPr lang="en-US" sz="2400" dirty="0" smtClean="0">
                <a:latin typeface="Consolas" pitchFamily="49" charset="0"/>
              </a:rPr>
              <a:t>"</a:t>
            </a:r>
            <a:r>
              <a:rPr lang="en-GB" dirty="0" smtClean="0">
                <a:latin typeface="Consolas" pitchFamily="49" charset="0"/>
              </a:rPr>
              <a:t>;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1612</TotalTime>
  <Words>772</Words>
  <Application>Microsoft Office PowerPoint</Application>
  <PresentationFormat>On-screen Show (4:3)</PresentationFormat>
  <Paragraphs>341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Origin</vt:lpstr>
      <vt:lpstr>Topic 11</vt:lpstr>
      <vt:lpstr>Multi-Way Selection</vt:lpstr>
      <vt:lpstr>Multi-Way Selection</vt:lpstr>
      <vt:lpstr>Multi-Way Selection</vt:lpstr>
      <vt:lpstr>Multi-Way Selection</vt:lpstr>
      <vt:lpstr>Nested if Statements</vt:lpstr>
      <vt:lpstr>Nested if Statements</vt:lpstr>
      <vt:lpstr>Nested if Statements</vt:lpstr>
      <vt:lpstr>Nested if Statements</vt:lpstr>
      <vt:lpstr>Nested if Statements</vt:lpstr>
      <vt:lpstr>Nested if Statements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Nested if or switch Statement?</vt:lpstr>
      <vt:lpstr>Dangling else Problem</vt:lpstr>
      <vt:lpstr>Dangling else Problem</vt:lpstr>
      <vt:lpstr>Dangling else Problem</vt:lpstr>
      <vt:lpstr>Conditional Operator</vt:lpstr>
      <vt:lpstr>Case Study 1</vt:lpstr>
      <vt:lpstr>Case Study 1</vt:lpstr>
      <vt:lpstr>Case Study 1</vt:lpstr>
      <vt:lpstr>Case Study 1</vt:lpstr>
      <vt:lpstr>Case Study 1 – Complete Program</vt:lpstr>
      <vt:lpstr>Case Study 1 – Complete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/>
  <cp:lastModifiedBy>Chean Swee Ling</cp:lastModifiedBy>
  <cp:revision>152</cp:revision>
  <dcterms:created xsi:type="dcterms:W3CDTF">2006-08-16T00:00:00Z</dcterms:created>
  <dcterms:modified xsi:type="dcterms:W3CDTF">2016-07-01T03:39:58Z</dcterms:modified>
</cp:coreProperties>
</file>