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5"/>
  </p:notesMasterIdLst>
  <p:sldIdLst>
    <p:sldId id="256" r:id="rId2"/>
    <p:sldId id="257" r:id="rId3"/>
    <p:sldId id="329" r:id="rId4"/>
    <p:sldId id="304" r:id="rId5"/>
    <p:sldId id="303" r:id="rId6"/>
    <p:sldId id="307" r:id="rId7"/>
    <p:sldId id="308" r:id="rId8"/>
    <p:sldId id="267" r:id="rId9"/>
    <p:sldId id="309" r:id="rId10"/>
    <p:sldId id="268" r:id="rId11"/>
    <p:sldId id="345" r:id="rId12"/>
    <p:sldId id="346" r:id="rId13"/>
    <p:sldId id="341" r:id="rId14"/>
    <p:sldId id="347" r:id="rId15"/>
    <p:sldId id="348" r:id="rId16"/>
    <p:sldId id="342" r:id="rId17"/>
    <p:sldId id="343" r:id="rId18"/>
    <p:sldId id="344" r:id="rId19"/>
    <p:sldId id="269" r:id="rId20"/>
    <p:sldId id="292" r:id="rId21"/>
    <p:sldId id="272" r:id="rId22"/>
    <p:sldId id="356" r:id="rId23"/>
    <p:sldId id="310" r:id="rId24"/>
    <p:sldId id="277" r:id="rId25"/>
    <p:sldId id="361" r:id="rId26"/>
    <p:sldId id="279" r:id="rId27"/>
    <p:sldId id="357" r:id="rId28"/>
    <p:sldId id="280" r:id="rId29"/>
    <p:sldId id="324" r:id="rId30"/>
    <p:sldId id="325" r:id="rId31"/>
    <p:sldId id="318" r:id="rId32"/>
    <p:sldId id="319" r:id="rId33"/>
    <p:sldId id="320" r:id="rId34"/>
    <p:sldId id="322" r:id="rId35"/>
    <p:sldId id="321" r:id="rId36"/>
    <p:sldId id="328" r:id="rId37"/>
    <p:sldId id="278" r:id="rId38"/>
    <p:sldId id="287" r:id="rId39"/>
    <p:sldId id="284" r:id="rId40"/>
    <p:sldId id="288" r:id="rId41"/>
    <p:sldId id="326" r:id="rId42"/>
    <p:sldId id="327" r:id="rId43"/>
    <p:sldId id="296" r:id="rId44"/>
    <p:sldId id="299" r:id="rId45"/>
    <p:sldId id="315" r:id="rId46"/>
    <p:sldId id="259" r:id="rId47"/>
    <p:sldId id="353" r:id="rId48"/>
    <p:sldId id="302" r:id="rId49"/>
    <p:sldId id="333" r:id="rId50"/>
    <p:sldId id="313" r:id="rId51"/>
    <p:sldId id="314" r:id="rId52"/>
    <p:sldId id="332" r:id="rId53"/>
    <p:sldId id="334" r:id="rId54"/>
    <p:sldId id="358" r:id="rId55"/>
    <p:sldId id="360" r:id="rId56"/>
    <p:sldId id="359" r:id="rId57"/>
    <p:sldId id="338" r:id="rId58"/>
    <p:sldId id="339" r:id="rId59"/>
    <p:sldId id="340" r:id="rId60"/>
    <p:sldId id="301" r:id="rId61"/>
    <p:sldId id="266" r:id="rId62"/>
    <p:sldId id="300" r:id="rId63"/>
    <p:sldId id="362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C680-9653-4553-A56D-00F8C7619EFD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C4600-26DE-4006-92D2-5D3925103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C4600-26DE-4006-92D2-5D392510356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C4600-26DE-4006-92D2-5D392510356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C4600-26DE-4006-92D2-5D392510356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C4600-26DE-4006-92D2-5D392510356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ECDAE87-8550-4E40-9671-797E3C12A9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976-C973-438E-B7E1-9AC6215FBC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0C50-D1CA-4F6C-96D7-CBE2CCD1E5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7F63D62-68DA-4ADD-8039-AFD79B829A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6FC-A856-4510-9ABB-0FAFC92294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472C-4FE4-4F8C-96B5-49CC49E53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701B-D587-4BDF-BF40-B47C4989D9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2CF5-667B-4EEC-B9B8-5388095C24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D27C-D1D7-4462-BBCE-34550ACADF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F9C0-EA21-488A-9B0C-7B045AACC7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97AB9C-0312-4690-BB35-27A733A4F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12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5124450"/>
            <a:ext cx="7010400" cy="533400"/>
          </a:xfrm>
        </p:spPr>
        <p:txBody>
          <a:bodyPr>
            <a:noAutofit/>
          </a:bodyPr>
          <a:lstStyle/>
          <a:p>
            <a:r>
              <a:rPr lang="en-US" sz="3400" dirty="0" smtClean="0"/>
              <a:t>Repetition </a:t>
            </a:r>
            <a:r>
              <a:rPr lang="en-US" sz="3400" smtClean="0"/>
              <a:t>and Loops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AE87-8550-4E40-9671-797E3C12A9F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But this loop never stops. It is called an </a:t>
            </a:r>
            <a:r>
              <a:rPr lang="en-GB" sz="2800" b="1" dirty="0" smtClean="0"/>
              <a:t>infinite loop</a:t>
            </a:r>
            <a:r>
              <a:rPr lang="en-GB" sz="2800" dirty="0" smtClean="0"/>
              <a:t>.</a:t>
            </a:r>
          </a:p>
          <a:p>
            <a:endParaRPr lang="en-GB" sz="2800" dirty="0" smtClean="0"/>
          </a:p>
          <a:p>
            <a:r>
              <a:rPr lang="en-GB" sz="2800" dirty="0" smtClean="0"/>
              <a:t>We want our loop to end when the work is done</a:t>
            </a:r>
          </a:p>
          <a:p>
            <a:pPr>
              <a:buNone/>
            </a:pPr>
            <a:r>
              <a:rPr lang="en-GB" sz="2800" dirty="0" smtClean="0"/>
              <a:t>   i.e. we </a:t>
            </a:r>
            <a:r>
              <a:rPr lang="en-GB" sz="2800" b="1" dirty="0" smtClean="0"/>
              <a:t>iterate</a:t>
            </a:r>
            <a:r>
              <a:rPr lang="en-GB" sz="2800" dirty="0" smtClean="0"/>
              <a:t> or repeat the loop actions until the work is done.</a:t>
            </a:r>
          </a:p>
          <a:p>
            <a:endParaRPr lang="en-GB" sz="2800" dirty="0" smtClean="0"/>
          </a:p>
          <a:p>
            <a:r>
              <a:rPr lang="en-GB" sz="2800" dirty="0" smtClean="0"/>
              <a:t>To make sure it ends, we must have a condition that controls the loop.  This condition is called a </a:t>
            </a:r>
            <a:r>
              <a:rPr lang="en-GB" sz="2800" b="1" dirty="0" smtClean="0"/>
              <a:t>loop control expression</a:t>
            </a:r>
            <a:r>
              <a:rPr lang="en-GB" sz="2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The condition must be tested before or after each iteration to decide whether to repeat the loop one more time or exit/terminate the loop.</a:t>
            </a:r>
          </a:p>
          <a:p>
            <a:endParaRPr lang="en-GB" sz="2800" dirty="0" smtClean="0"/>
          </a:p>
          <a:p>
            <a:r>
              <a:rPr lang="en-GB" sz="2800" dirty="0" smtClean="0"/>
              <a:t>There are two types of loops depending on when the condition is tested:</a:t>
            </a:r>
          </a:p>
          <a:p>
            <a:pPr lvl="1"/>
            <a:r>
              <a:rPr lang="en-GB" sz="2500" b="1" dirty="0" err="1" smtClean="0">
                <a:solidFill>
                  <a:schemeClr val="tx1"/>
                </a:solidFill>
              </a:rPr>
              <a:t>Pretest</a:t>
            </a:r>
            <a:r>
              <a:rPr lang="en-GB" sz="2500" b="1" dirty="0" smtClean="0">
                <a:solidFill>
                  <a:schemeClr val="tx1"/>
                </a:solidFill>
              </a:rPr>
              <a:t> loop</a:t>
            </a:r>
          </a:p>
          <a:p>
            <a:pPr lvl="1"/>
            <a:r>
              <a:rPr lang="en-GB" sz="2500" b="1" dirty="0" smtClean="0">
                <a:solidFill>
                  <a:schemeClr val="tx1"/>
                </a:solidFill>
              </a:rPr>
              <a:t>Post-test loop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Pretest loop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 smtClean="0"/>
              <a:t>	In each iteration, the control expression is tested first. If it is true, the loop action(s) are executed; otherwise, the loop terminates.</a:t>
            </a:r>
          </a:p>
          <a:p>
            <a:endParaRPr lang="en-US" sz="2800" dirty="0" smtClean="0"/>
          </a:p>
          <a:p>
            <a:r>
              <a:rPr lang="en-US" sz="2800" b="1" dirty="0" smtClean="0"/>
              <a:t>Post-test loop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 smtClean="0"/>
              <a:t>	In each iteration, the loop action(s) are executed. Then the control expression is tested. If it is true, a new iteration is started; otherwise, the loop terminates.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Pretest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This flowchart shows a </a:t>
            </a:r>
            <a:r>
              <a:rPr lang="en-GB" dirty="0" err="1" smtClean="0"/>
              <a:t>pretest</a:t>
            </a:r>
            <a:r>
              <a:rPr lang="en-GB" dirty="0" smtClean="0"/>
              <a:t> loop. </a:t>
            </a:r>
            <a:endParaRPr lang="en-GB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 r="51877" b="13685"/>
          <a:stretch>
            <a:fillRect/>
          </a:stretch>
        </p:blipFill>
        <p:spPr bwMode="auto">
          <a:xfrm>
            <a:off x="2209800" y="1752600"/>
            <a:ext cx="4029075" cy="384492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5" name="Line Callout 1 4"/>
          <p:cNvSpPr/>
          <p:nvPr/>
        </p:nvSpPr>
        <p:spPr>
          <a:xfrm>
            <a:off x="6934200" y="3886200"/>
            <a:ext cx="1905000" cy="2057400"/>
          </a:xfrm>
          <a:prstGeom prst="borderCallout1">
            <a:avLst>
              <a:gd name="adj1" fmla="val 6748"/>
              <a:gd name="adj2" fmla="val -3993"/>
              <a:gd name="adj3" fmla="val 6983"/>
              <a:gd name="adj4" fmla="val -84741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loop body – executed while condition is </a:t>
            </a:r>
            <a:r>
              <a:rPr lang="en-US" sz="2400" b="1" dirty="0" smtClean="0">
                <a:solidFill>
                  <a:schemeClr val="tx1"/>
                </a:solidFill>
              </a:rPr>
              <a:t>true.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6934200" y="2514600"/>
            <a:ext cx="1600200" cy="457200"/>
          </a:xfrm>
          <a:prstGeom prst="borderCallout1">
            <a:avLst>
              <a:gd name="adj1" fmla="val 52989"/>
              <a:gd name="adj2" fmla="val -2489"/>
              <a:gd name="adj3" fmla="val 57157"/>
              <a:gd name="adj4" fmla="val -116786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loop test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Post-Test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flowchart shows a post-test loop.</a:t>
            </a:r>
          </a:p>
          <a:p>
            <a:endParaRPr lang="en-US" dirty="0" smtClean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 l="51763" b="13685"/>
          <a:stretch>
            <a:fillRect/>
          </a:stretch>
        </p:blipFill>
        <p:spPr bwMode="auto">
          <a:xfrm>
            <a:off x="2514600" y="1905000"/>
            <a:ext cx="4038600" cy="384492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5" name="Line Callout 1 4"/>
          <p:cNvSpPr/>
          <p:nvPr/>
        </p:nvSpPr>
        <p:spPr>
          <a:xfrm>
            <a:off x="7086600" y="1295400"/>
            <a:ext cx="1752600" cy="2057400"/>
          </a:xfrm>
          <a:prstGeom prst="borderCallout1">
            <a:avLst>
              <a:gd name="adj1" fmla="val 79349"/>
              <a:gd name="adj2" fmla="val 126"/>
              <a:gd name="adj3" fmla="val 78334"/>
              <a:gd name="adj4" fmla="val -92566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loop body – executed while condition is </a:t>
            </a:r>
            <a:r>
              <a:rPr lang="en-US" sz="2400" b="1" dirty="0" smtClean="0">
                <a:solidFill>
                  <a:schemeClr val="tx1"/>
                </a:solidFill>
              </a:rPr>
              <a:t>true</a:t>
            </a:r>
            <a:r>
              <a:rPr lang="en-US" sz="2400" dirty="0" smtClean="0">
                <a:solidFill>
                  <a:schemeClr val="tx1"/>
                </a:solidFill>
              </a:rPr>
              <a:t> 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7086600" y="4343400"/>
            <a:ext cx="1600200" cy="457200"/>
          </a:xfrm>
          <a:prstGeom prst="borderCallout1">
            <a:avLst>
              <a:gd name="adj1" fmla="val 52989"/>
              <a:gd name="adj2" fmla="val -2489"/>
              <a:gd name="adj3" fmla="val 57157"/>
              <a:gd name="adj4" fmla="val -116786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loop test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Pretest versus Post-Test Loops</a:t>
            </a:r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57313"/>
            <a:ext cx="9113838" cy="3824287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Statement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C/C++ implements a pretest loop with a while statement.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b="1" dirty="0" smtClean="0"/>
              <a:t>while statement </a:t>
            </a:r>
            <a:r>
              <a:rPr lang="en-US" sz="2800" dirty="0" smtClean="0"/>
              <a:t>is a pretest loop statement that uses an expression as a decision condition to control the loop.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Since it is pretest, it tests the expression </a:t>
            </a:r>
            <a:r>
              <a:rPr lang="en-US" sz="2800" i="1" dirty="0" smtClean="0"/>
              <a:t>before</a:t>
            </a:r>
            <a:r>
              <a:rPr lang="en-US" sz="2800" dirty="0" smtClean="0"/>
              <a:t> every iteration of the loop.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Statement</a:t>
            </a:r>
            <a:endParaRPr lang="en-GB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 b="11770"/>
          <a:stretch>
            <a:fillRect/>
          </a:stretch>
        </p:blipFill>
        <p:spPr bwMode="auto">
          <a:xfrm>
            <a:off x="457200" y="1752600"/>
            <a:ext cx="8116887" cy="3427412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5" name="Line Callout 1 4"/>
          <p:cNvSpPr/>
          <p:nvPr/>
        </p:nvSpPr>
        <p:spPr>
          <a:xfrm>
            <a:off x="2362200" y="5562600"/>
            <a:ext cx="4267200" cy="533400"/>
          </a:xfrm>
          <a:prstGeom prst="borderCallout1">
            <a:avLst>
              <a:gd name="adj1" fmla="val 358"/>
              <a:gd name="adj2" fmla="val 51646"/>
              <a:gd name="adj3" fmla="val -416528"/>
              <a:gd name="adj4" fmla="val 76071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single statement in loop body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4800600" y="1066800"/>
            <a:ext cx="4191000" cy="457200"/>
          </a:xfrm>
          <a:prstGeom prst="borderCallout1">
            <a:avLst>
              <a:gd name="adj1" fmla="val 100358"/>
              <a:gd name="adj2" fmla="val 92253"/>
              <a:gd name="adj3" fmla="val 364826"/>
              <a:gd name="adj4" fmla="val 80495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Note: no semicolon at end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 b="8829"/>
          <a:stretch>
            <a:fillRect/>
          </a:stretch>
        </p:blipFill>
        <p:spPr bwMode="auto">
          <a:xfrm>
            <a:off x="609600" y="1143000"/>
            <a:ext cx="7970837" cy="472122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Statement</a:t>
            </a:r>
            <a:endParaRPr lang="en-GB" dirty="0"/>
          </a:p>
        </p:txBody>
      </p:sp>
      <p:sp>
        <p:nvSpPr>
          <p:cNvPr id="5" name="Line Callout 1 4"/>
          <p:cNvSpPr/>
          <p:nvPr/>
        </p:nvSpPr>
        <p:spPr>
          <a:xfrm>
            <a:off x="1828800" y="6019800"/>
            <a:ext cx="5105400" cy="457200"/>
          </a:xfrm>
          <a:prstGeom prst="borderCallout1">
            <a:avLst>
              <a:gd name="adj1" fmla="val 358"/>
              <a:gd name="adj2" fmla="val 51646"/>
              <a:gd name="adj3" fmla="val -528622"/>
              <a:gd name="adj4" fmla="val 72236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compound statement as loop body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Counter-Controlled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If we know the number of times an action is to be repeated, we use a </a:t>
            </a:r>
            <a:r>
              <a:rPr lang="en-GB" b="1" dirty="0" smtClean="0"/>
              <a:t>counter-controlled loop </a:t>
            </a:r>
            <a:r>
              <a:rPr lang="en-GB" dirty="0" smtClean="0"/>
              <a:t>or </a:t>
            </a:r>
            <a:r>
              <a:rPr lang="en-GB" b="1" dirty="0" smtClean="0"/>
              <a:t>counting loop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US" dirty="0" smtClean="0"/>
              <a:t>For example, we want to add 4 pairs of numbers. We want to repeat the addition of pairs of numbers 4 times.</a:t>
            </a:r>
          </a:p>
          <a:p>
            <a:endParaRPr lang="en-US" dirty="0" smtClean="0"/>
          </a:p>
          <a:p>
            <a:r>
              <a:rPr lang="en-US" dirty="0" smtClean="0"/>
              <a:t>In a counter-controlled loop, its repetition is managed by a </a:t>
            </a:r>
            <a:r>
              <a:rPr lang="en-US" b="1" dirty="0" smtClean="0"/>
              <a:t>loop control variable </a:t>
            </a:r>
            <a:r>
              <a:rPr lang="en-US" dirty="0" smtClean="0"/>
              <a:t>called a </a:t>
            </a:r>
            <a:r>
              <a:rPr lang="en-US" b="1" dirty="0" smtClean="0"/>
              <a:t>counter</a:t>
            </a:r>
            <a:r>
              <a:rPr lang="en-US" dirty="0" smtClean="0"/>
              <a:t> which represents the loop count.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 in Programs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Remember that there </a:t>
            </a:r>
            <a:r>
              <a:rPr lang="en-US" sz="2800" dirty="0"/>
              <a:t>are 3 types of program control structures: </a:t>
            </a:r>
            <a:r>
              <a:rPr lang="en-US" sz="2800" b="1" dirty="0"/>
              <a:t>sequence</a:t>
            </a:r>
            <a:r>
              <a:rPr lang="en-US" sz="2800" dirty="0"/>
              <a:t>, </a:t>
            </a:r>
            <a:r>
              <a:rPr lang="en-US" sz="2800" b="1" dirty="0"/>
              <a:t>selection</a:t>
            </a:r>
            <a:r>
              <a:rPr lang="en-US" sz="2800" dirty="0"/>
              <a:t> and </a:t>
            </a:r>
            <a:r>
              <a:rPr lang="en-US" sz="2800" b="1" dirty="0"/>
              <a:t>repetition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Just as the ability to make decisions is an important programming tool, so is the ability to specify repetition of a group of operations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Counter-Controlled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36550" indent="-336550"/>
            <a:r>
              <a:rPr lang="en-US" sz="2800" dirty="0" smtClean="0"/>
              <a:t>The loop control variable’s value determines whether the loop is repeated. </a:t>
            </a:r>
          </a:p>
          <a:p>
            <a:pPr marL="336550" indent="-336550"/>
            <a:endParaRPr lang="en-US" sz="2800" dirty="0" smtClean="0"/>
          </a:p>
          <a:p>
            <a:pPr marL="336550" indent="-336550"/>
            <a:r>
              <a:rPr lang="en-US" sz="2800" dirty="0" smtClean="0"/>
              <a:t>Remember to perform the following 3 steps for loop control variables:</a:t>
            </a:r>
          </a:p>
          <a:p>
            <a:pPr marL="990600" lvl="1" indent="-533400">
              <a:buClrTx/>
              <a:buSzPct val="100000"/>
              <a:buFontTx/>
              <a:buAutoNum type="arabicPeriod"/>
            </a:pPr>
            <a:r>
              <a:rPr lang="en-US" sz="2400" b="1" dirty="0" smtClean="0"/>
              <a:t>Initialization</a:t>
            </a:r>
            <a:r>
              <a:rPr lang="en-US" sz="2400" dirty="0" smtClean="0"/>
              <a:t> – </a:t>
            </a:r>
            <a:r>
              <a:rPr lang="en-US" sz="2400" i="1" dirty="0" smtClean="0"/>
              <a:t>initialize</a:t>
            </a:r>
            <a:r>
              <a:rPr lang="en-US" sz="2400" dirty="0" smtClean="0"/>
              <a:t> the loop control variable or set it to the initial value before the first iteration of the loop.</a:t>
            </a:r>
          </a:p>
          <a:p>
            <a:pPr marL="990600" lvl="1" indent="-533400">
              <a:buClrTx/>
              <a:buSzPct val="100000"/>
              <a:buFontTx/>
              <a:buAutoNum type="arabicPeriod"/>
            </a:pPr>
            <a:r>
              <a:rPr lang="en-US" sz="2400" b="1" dirty="0" smtClean="0"/>
              <a:t>Testing</a:t>
            </a:r>
            <a:r>
              <a:rPr lang="en-US" sz="2400" dirty="0" smtClean="0"/>
              <a:t> – test its value before the start of each loop iteration.</a:t>
            </a:r>
          </a:p>
          <a:p>
            <a:pPr marL="990600" lvl="1" indent="-533400">
              <a:buClrTx/>
              <a:buSzPct val="100000"/>
              <a:buFontTx/>
              <a:buAutoNum type="arabicPeriod"/>
            </a:pPr>
            <a:r>
              <a:rPr lang="en-US" sz="2400" b="1" dirty="0" smtClean="0"/>
              <a:t>Updating</a:t>
            </a:r>
            <a:r>
              <a:rPr lang="en-US" sz="2400" dirty="0" smtClean="0"/>
              <a:t> – update its value at the end of each loop iteration.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Counter-Controlled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/>
              <a:t>	      Flowchart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				</a:t>
            </a:r>
          </a:p>
          <a:p>
            <a:pPr>
              <a:buNone/>
            </a:pPr>
            <a:r>
              <a:rPr lang="en-GB" dirty="0" smtClean="0"/>
              <a:t>					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 r="53994" b="9008"/>
          <a:stretch>
            <a:fillRect/>
          </a:stretch>
        </p:blipFill>
        <p:spPr bwMode="auto">
          <a:xfrm>
            <a:off x="609600" y="1676400"/>
            <a:ext cx="3200400" cy="4618037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6" name="Line Callout 1 5"/>
          <p:cNvSpPr/>
          <p:nvPr/>
        </p:nvSpPr>
        <p:spPr>
          <a:xfrm>
            <a:off x="4648200" y="2057400"/>
            <a:ext cx="2133600" cy="533400"/>
          </a:xfrm>
          <a:prstGeom prst="borderCallout1">
            <a:avLst>
              <a:gd name="adj1" fmla="val 55485"/>
              <a:gd name="adj2" fmla="val -1558"/>
              <a:gd name="adj3" fmla="val 54400"/>
              <a:gd name="adj4" fmla="val -73720"/>
            </a:avLst>
          </a:prstGeom>
          <a:solidFill>
            <a:schemeClr val="bg1">
              <a:lumMod val="95000"/>
            </a:schemeClr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initialization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4648200" y="2971800"/>
            <a:ext cx="1447800" cy="533400"/>
          </a:xfrm>
          <a:prstGeom prst="borderCallout1">
            <a:avLst>
              <a:gd name="adj1" fmla="val 55485"/>
              <a:gd name="adj2" fmla="val -1558"/>
              <a:gd name="adj3" fmla="val 54400"/>
              <a:gd name="adj4" fmla="val -82649"/>
            </a:avLst>
          </a:prstGeom>
          <a:solidFill>
            <a:schemeClr val="bg1">
              <a:lumMod val="95000"/>
            </a:schemeClr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testing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4648200" y="4724400"/>
            <a:ext cx="1752600" cy="533400"/>
          </a:xfrm>
          <a:prstGeom prst="borderCallout1">
            <a:avLst>
              <a:gd name="adj1" fmla="val 55485"/>
              <a:gd name="adj2" fmla="val -1558"/>
              <a:gd name="adj3" fmla="val 61543"/>
              <a:gd name="adj4" fmla="val -88522"/>
            </a:avLst>
          </a:prstGeom>
          <a:solidFill>
            <a:schemeClr val="bg1">
              <a:lumMod val="95000"/>
            </a:schemeClr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updating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Counter-Controlled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/>
              <a:t>	      Flowchart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				</a:t>
            </a:r>
            <a:r>
              <a:rPr lang="en-GB" u="sng" dirty="0" err="1" smtClean="0"/>
              <a:t>Pseudocode</a:t>
            </a:r>
            <a:endParaRPr lang="en-GB" u="sng" dirty="0" smtClean="0"/>
          </a:p>
          <a:p>
            <a:pPr>
              <a:buNone/>
            </a:pPr>
            <a:r>
              <a:rPr lang="en-GB" dirty="0" smtClean="0"/>
              <a:t>					</a:t>
            </a:r>
            <a:r>
              <a:rPr lang="en-GB" b="1" dirty="0" smtClean="0"/>
              <a:t>set count to 0</a:t>
            </a:r>
          </a:p>
          <a:p>
            <a:pPr>
              <a:buNone/>
            </a:pPr>
            <a:r>
              <a:rPr lang="en-GB" dirty="0" smtClean="0"/>
              <a:t>					</a:t>
            </a:r>
            <a:r>
              <a:rPr lang="en-GB" b="1" dirty="0" smtClean="0"/>
              <a:t>while count &lt; n</a:t>
            </a:r>
          </a:p>
          <a:p>
            <a:pPr>
              <a:buNone/>
            </a:pPr>
            <a:r>
              <a:rPr lang="en-GB" dirty="0" smtClean="0"/>
              <a:t>						[Action(s)]</a:t>
            </a:r>
          </a:p>
          <a:p>
            <a:pPr>
              <a:buNone/>
            </a:pPr>
            <a:r>
              <a:rPr lang="en-GB" dirty="0" smtClean="0"/>
              <a:t>						</a:t>
            </a:r>
            <a:r>
              <a:rPr lang="en-GB" b="1" dirty="0" smtClean="0"/>
              <a:t>increment count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				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 r="53994" b="9008"/>
          <a:stretch>
            <a:fillRect/>
          </a:stretch>
        </p:blipFill>
        <p:spPr bwMode="auto">
          <a:xfrm>
            <a:off x="609600" y="1676400"/>
            <a:ext cx="3200400" cy="4618037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</p:spPr>
        <p:txBody>
          <a:bodyPr>
            <a:normAutofit/>
          </a:bodyPr>
          <a:lstStyle/>
          <a:p>
            <a:r>
              <a:rPr lang="en-GB" dirty="0" smtClean="0"/>
              <a:t>Flowchart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						    </a:t>
            </a:r>
            <a:r>
              <a:rPr lang="en-GB" u="sng" dirty="0" err="1" smtClean="0"/>
              <a:t>Pseudocode</a:t>
            </a:r>
            <a:endParaRPr lang="en-GB" u="sng" dirty="0" smtClean="0"/>
          </a:p>
          <a:p>
            <a:pPr>
              <a:buNone/>
            </a:pPr>
            <a:r>
              <a:rPr lang="en-GB" b="1" dirty="0" smtClean="0"/>
              <a:t>						    set count to 0</a:t>
            </a:r>
          </a:p>
          <a:p>
            <a:pPr>
              <a:buNone/>
            </a:pPr>
            <a:r>
              <a:rPr lang="en-GB" b="1" dirty="0" smtClean="0"/>
              <a:t>					              while count &lt; 4</a:t>
            </a:r>
          </a:p>
          <a:p>
            <a:pPr>
              <a:buNone/>
            </a:pPr>
            <a:r>
              <a:rPr lang="en-GB" dirty="0" smtClean="0"/>
              <a:t>					 	    	Read n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GB" dirty="0" smtClean="0"/>
              <a:t>, n2</a:t>
            </a:r>
          </a:p>
          <a:p>
            <a:pPr>
              <a:buNone/>
            </a:pPr>
            <a:r>
              <a:rPr lang="en-GB" dirty="0" smtClean="0"/>
              <a:t>                                                      	sum </a:t>
            </a:r>
            <a:r>
              <a:rPr lang="en-GB" sz="2800" dirty="0" smtClean="0"/>
              <a:t>←</a:t>
            </a:r>
            <a:r>
              <a:rPr lang="en-GB" dirty="0" smtClean="0"/>
              <a:t> n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GB" dirty="0" smtClean="0"/>
              <a:t> + n2</a:t>
            </a:r>
          </a:p>
          <a:p>
            <a:pPr>
              <a:buNone/>
            </a:pPr>
            <a:r>
              <a:rPr lang="en-GB" dirty="0" smtClean="0"/>
              <a:t>						    	Display sum</a:t>
            </a:r>
          </a:p>
          <a:p>
            <a:pPr>
              <a:buNone/>
            </a:pPr>
            <a:r>
              <a:rPr lang="en-GB" b="1" dirty="0" smtClean="0"/>
              <a:t>						    	count = count +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Counter-Controlled Loop</a:t>
            </a:r>
            <a:endParaRPr lang="en-GB" dirty="0"/>
          </a:p>
        </p:txBody>
      </p:sp>
      <p:cxnSp>
        <p:nvCxnSpPr>
          <p:cNvPr id="13" name="Straight Connector 12"/>
          <p:cNvCxnSpPr>
            <a:endCxn id="35" idx="0"/>
          </p:cNvCxnSpPr>
          <p:nvPr/>
        </p:nvCxnSpPr>
        <p:spPr>
          <a:xfrm>
            <a:off x="3124199" y="1143000"/>
            <a:ext cx="1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exagon 14"/>
          <p:cNvSpPr/>
          <p:nvPr/>
        </p:nvSpPr>
        <p:spPr>
          <a:xfrm>
            <a:off x="2133711" y="2286000"/>
            <a:ext cx="1981200" cy="457200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count &lt; 4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1600200" y="3277336"/>
            <a:ext cx="3094892" cy="1813415"/>
            <a:chOff x="3206" y="1629"/>
            <a:chExt cx="1052" cy="990"/>
          </a:xfrm>
        </p:grpSpPr>
        <p:sp>
          <p:nvSpPr>
            <p:cNvPr id="17" name="AutoShape 12"/>
            <p:cNvSpPr>
              <a:spLocks noChangeArrowheads="1"/>
            </p:cNvSpPr>
            <p:nvPr/>
          </p:nvSpPr>
          <p:spPr bwMode="auto">
            <a:xfrm>
              <a:off x="3239" y="1629"/>
              <a:ext cx="977" cy="200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>
                  <a:latin typeface="Arial" charset="0"/>
                </a:rPr>
                <a:t>Read </a:t>
              </a:r>
              <a:r>
                <a:rPr lang="en-GB" sz="2400" dirty="0" smtClean="0"/>
                <a:t> n1, n2</a:t>
              </a:r>
              <a:endParaRPr lang="en-GB" sz="2400" b="0" dirty="0">
                <a:latin typeface="Arial" charset="0"/>
              </a:endParaRPr>
            </a:p>
          </p:txBody>
        </p:sp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>
              <a:off x="3206" y="2003"/>
              <a:ext cx="1052" cy="208"/>
            </a:xfrm>
            <a:prstGeom prst="flowChartProcess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>
                  <a:latin typeface="Arial" charset="0"/>
                </a:rPr>
                <a:t>sum </a:t>
              </a:r>
              <a:r>
                <a:rPr lang="en-GB" sz="2400" dirty="0" smtClean="0"/>
                <a:t>←</a:t>
              </a:r>
              <a:r>
                <a:rPr lang="en-GB" sz="2400" b="0" dirty="0" smtClean="0">
                  <a:latin typeface="Arial" charset="0"/>
                </a:rPr>
                <a:t> n1 + n2</a:t>
              </a:r>
              <a:endParaRPr lang="en-GB" sz="2400" b="0" dirty="0">
                <a:latin typeface="Arial" charset="0"/>
              </a:endParaRPr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3239" y="2377"/>
              <a:ext cx="977" cy="242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>
                  <a:latin typeface="Arial" charset="0"/>
                </a:rPr>
                <a:t>Display </a:t>
              </a:r>
              <a:r>
                <a:rPr lang="en-GB" sz="2400" b="0" dirty="0" smtClean="0">
                  <a:latin typeface="Arial" charset="0"/>
                </a:rPr>
                <a:t>sum</a:t>
              </a:r>
              <a:endParaRPr lang="en-GB" sz="2400" b="0" dirty="0">
                <a:latin typeface="Arial" charset="0"/>
              </a:endParaRPr>
            </a:p>
          </p:txBody>
        </p:sp>
      </p:grpSp>
      <p:cxnSp>
        <p:nvCxnSpPr>
          <p:cNvPr id="20" name="Straight Arrow Connector 19"/>
          <p:cNvCxnSpPr>
            <a:stCxn id="17" idx="4"/>
            <a:endCxn id="18" idx="0"/>
          </p:cNvCxnSpPr>
          <p:nvPr/>
        </p:nvCxnSpPr>
        <p:spPr>
          <a:xfrm>
            <a:off x="3134408" y="3642946"/>
            <a:ext cx="13238" cy="319454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19" idx="1"/>
          </p:cNvCxnSpPr>
          <p:nvPr/>
        </p:nvCxnSpPr>
        <p:spPr>
          <a:xfrm flipH="1">
            <a:off x="3134408" y="4343400"/>
            <a:ext cx="13238" cy="304072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36" idx="2"/>
            <a:endCxn id="15" idx="3"/>
          </p:cNvCxnSpPr>
          <p:nvPr/>
        </p:nvCxnSpPr>
        <p:spPr>
          <a:xfrm rot="5400000" flipH="1">
            <a:off x="952611" y="3695700"/>
            <a:ext cx="3352800" cy="990600"/>
          </a:xfrm>
          <a:prstGeom prst="bentConnector4">
            <a:avLst>
              <a:gd name="adj1" fmla="val -7955"/>
              <a:gd name="adj2" fmla="val 215385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13"/>
          <p:cNvSpPr>
            <a:spLocks noChangeArrowheads="1"/>
          </p:cNvSpPr>
          <p:nvPr/>
        </p:nvSpPr>
        <p:spPr bwMode="auto">
          <a:xfrm>
            <a:off x="2362200" y="1524000"/>
            <a:ext cx="1524000" cy="3810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dirty="0" smtClean="0"/>
              <a:t>c</a:t>
            </a:r>
            <a:r>
              <a:rPr lang="en-GB" sz="2400" b="0" dirty="0" smtClean="0">
                <a:latin typeface="Arial" charset="0"/>
              </a:rPr>
              <a:t>ount = 0</a:t>
            </a:r>
            <a:endParaRPr lang="en-GB" sz="2400" b="0" dirty="0">
              <a:latin typeface="Arial" charset="0"/>
            </a:endParaRPr>
          </a:p>
        </p:txBody>
      </p:sp>
      <p:sp>
        <p:nvSpPr>
          <p:cNvPr id="36" name="AutoShape 13"/>
          <p:cNvSpPr>
            <a:spLocks noChangeArrowheads="1"/>
          </p:cNvSpPr>
          <p:nvPr/>
        </p:nvSpPr>
        <p:spPr bwMode="auto">
          <a:xfrm>
            <a:off x="1676511" y="5410200"/>
            <a:ext cx="2895600" cy="4572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dirty="0" smtClean="0"/>
              <a:t>c</a:t>
            </a:r>
            <a:r>
              <a:rPr lang="en-GB" sz="2400" b="0" dirty="0" smtClean="0">
                <a:latin typeface="Arial" charset="0"/>
              </a:rPr>
              <a:t>ount = count + 1</a:t>
            </a:r>
            <a:endParaRPr lang="en-GB" sz="2400" b="0" dirty="0">
              <a:latin typeface="Arial" charset="0"/>
            </a:endParaRPr>
          </a:p>
        </p:txBody>
      </p:sp>
      <p:cxnSp>
        <p:nvCxnSpPr>
          <p:cNvPr id="41" name="Straight Connector 40"/>
          <p:cNvCxnSpPr>
            <a:stCxn id="35" idx="2"/>
          </p:cNvCxnSpPr>
          <p:nvPr/>
        </p:nvCxnSpPr>
        <p:spPr>
          <a:xfrm>
            <a:off x="3124200" y="19050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9" idx="4"/>
            <a:endCxn id="36" idx="0"/>
          </p:cNvCxnSpPr>
          <p:nvPr/>
        </p:nvCxnSpPr>
        <p:spPr>
          <a:xfrm flipH="1">
            <a:off x="3124311" y="5091479"/>
            <a:ext cx="10097" cy="318721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429000" y="6248400"/>
            <a:ext cx="76200" cy="762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hape 79"/>
          <p:cNvCxnSpPr>
            <a:stCxn id="15" idx="0"/>
            <a:endCxn id="79" idx="3"/>
          </p:cNvCxnSpPr>
          <p:nvPr/>
        </p:nvCxnSpPr>
        <p:spPr>
          <a:xfrm flipH="1">
            <a:off x="3505200" y="2514600"/>
            <a:ext cx="609711" cy="3771900"/>
          </a:xfrm>
          <a:prstGeom prst="bentConnector3">
            <a:avLst>
              <a:gd name="adj1" fmla="val -184341"/>
            </a:avLst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AutoShape 13"/>
          <p:cNvSpPr>
            <a:spLocks noChangeArrowheads="1"/>
          </p:cNvSpPr>
          <p:nvPr/>
        </p:nvSpPr>
        <p:spPr bwMode="auto">
          <a:xfrm>
            <a:off x="3886200" y="2057400"/>
            <a:ext cx="13716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false</a:t>
            </a:r>
            <a:endParaRPr lang="en-GB" sz="2400" b="1" dirty="0">
              <a:latin typeface="Arial" charset="0"/>
            </a:endParaRPr>
          </a:p>
        </p:txBody>
      </p:sp>
      <p:sp>
        <p:nvSpPr>
          <p:cNvPr id="88" name="AutoShape 13"/>
          <p:cNvSpPr>
            <a:spLocks noChangeArrowheads="1"/>
          </p:cNvSpPr>
          <p:nvPr/>
        </p:nvSpPr>
        <p:spPr bwMode="auto">
          <a:xfrm>
            <a:off x="1752600" y="2819400"/>
            <a:ext cx="1828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true</a:t>
            </a:r>
            <a:endParaRPr lang="en-GB" sz="2400" b="1" dirty="0">
              <a:latin typeface="Arial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3124200" y="2743200"/>
            <a:ext cx="10208" cy="533037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429000" y="6248400"/>
            <a:ext cx="0" cy="5334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Counter-Controlled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C/C++ code using the while statement :</a:t>
            </a:r>
          </a:p>
          <a:p>
            <a:pPr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nsolas" pitchFamily="49" charset="0"/>
              </a:rPr>
              <a:t>	</a:t>
            </a:r>
            <a:r>
              <a:rPr lang="en-US" b="1" dirty="0" err="1" smtClean="0">
                <a:latin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</a:rPr>
              <a:t> count = 0;          // initialization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nsolas" pitchFamily="49" charset="0"/>
              </a:rPr>
              <a:t>	while (count &lt; 4)</a:t>
            </a:r>
            <a:r>
              <a:rPr lang="en-US" dirty="0" smtClean="0">
                <a:latin typeface="Consolas" pitchFamily="49" charset="0"/>
              </a:rPr>
              <a:t>       </a:t>
            </a:r>
            <a:r>
              <a:rPr lang="en-US" b="1" dirty="0" smtClean="0">
                <a:latin typeface="Consolas" pitchFamily="49" charset="0"/>
              </a:rPr>
              <a:t>// testing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nsolas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 &lt;&lt; </a:t>
            </a:r>
            <a:r>
              <a:rPr lang="en-GB" dirty="0" smtClean="0">
                <a:latin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</a:rPr>
              <a:t>Enter two numbers: </a:t>
            </a:r>
            <a:r>
              <a:rPr lang="en-GB" dirty="0" smtClean="0">
                <a:latin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cin</a:t>
            </a:r>
            <a:r>
              <a:rPr lang="en-US" dirty="0" smtClean="0">
                <a:latin typeface="Consolas" pitchFamily="49" charset="0"/>
              </a:rPr>
              <a:t> &gt;&gt; n</a:t>
            </a:r>
            <a:r>
              <a:rPr lang="en-US" dirty="0" smtClean="0">
                <a:latin typeface="Consolas" pitchFamily="49" charset="0"/>
                <a:cs typeface="Arial" pitchFamily="34" charset="0"/>
              </a:rPr>
              <a:t>1 &gt;&gt; </a:t>
            </a:r>
            <a:r>
              <a:rPr lang="en-US" dirty="0" smtClean="0">
                <a:latin typeface="Consolas" pitchFamily="49" charset="0"/>
              </a:rPr>
              <a:t>n2;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nsolas" pitchFamily="49" charset="0"/>
              </a:rPr>
              <a:t>		sum = n</a:t>
            </a:r>
            <a:r>
              <a:rPr lang="en-US" dirty="0" smtClean="0">
                <a:latin typeface="Consolas" pitchFamily="49" charset="0"/>
                <a:cs typeface="Arial" pitchFamily="34" charset="0"/>
              </a:rPr>
              <a:t>1</a:t>
            </a:r>
            <a:r>
              <a:rPr lang="en-US" dirty="0" smtClean="0">
                <a:latin typeface="Consolas" pitchFamily="49" charset="0"/>
              </a:rPr>
              <a:t> + n2;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 &lt;&lt; </a:t>
            </a:r>
            <a:r>
              <a:rPr lang="en-GB" dirty="0" smtClean="0">
                <a:latin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</a:rPr>
              <a:t>Sum is </a:t>
            </a:r>
            <a:r>
              <a:rPr lang="en-GB" dirty="0" smtClean="0">
                <a:latin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</a:rPr>
              <a:t> &lt;&lt; sum &lt;&lt; </a:t>
            </a:r>
            <a:r>
              <a:rPr lang="en-US" dirty="0" err="1" smtClean="0">
                <a:latin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nsolas" pitchFamily="49" charset="0"/>
              </a:rPr>
              <a:t>		</a:t>
            </a:r>
            <a:r>
              <a:rPr lang="en-US" b="1" dirty="0" smtClean="0">
                <a:latin typeface="Consolas" pitchFamily="49" charset="0"/>
              </a:rPr>
              <a:t>count = count + </a:t>
            </a:r>
            <a:r>
              <a:rPr lang="en-US" b="1" dirty="0" smtClean="0">
                <a:latin typeface="Consolas" pitchFamily="49" charset="0"/>
                <a:cs typeface="Arial" pitchFamily="34" charset="0"/>
              </a:rPr>
              <a:t>1</a:t>
            </a:r>
            <a:r>
              <a:rPr lang="en-US" b="1" dirty="0" smtClean="0">
                <a:latin typeface="Consolas" pitchFamily="49" charset="0"/>
              </a:rPr>
              <a:t>;   // updating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Counter-Controlled Loop</a:t>
            </a:r>
            <a:endParaRPr lang="en-GB" dirty="0"/>
          </a:p>
        </p:txBody>
      </p:sp>
      <p:cxnSp>
        <p:nvCxnSpPr>
          <p:cNvPr id="4" name="Straight Connector 3"/>
          <p:cNvCxnSpPr>
            <a:endCxn id="13" idx="0"/>
          </p:cNvCxnSpPr>
          <p:nvPr/>
        </p:nvCxnSpPr>
        <p:spPr>
          <a:xfrm>
            <a:off x="1869140" y="11430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Hexagon 4"/>
          <p:cNvSpPr/>
          <p:nvPr/>
        </p:nvSpPr>
        <p:spPr>
          <a:xfrm>
            <a:off x="802450" y="2286000"/>
            <a:ext cx="1981090" cy="609600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count &lt; 4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68940" y="3429736"/>
            <a:ext cx="3094892" cy="1813415"/>
            <a:chOff x="3206" y="1629"/>
            <a:chExt cx="1052" cy="990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auto">
            <a:xfrm>
              <a:off x="3239" y="1629"/>
              <a:ext cx="977" cy="200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>
                  <a:latin typeface="Arial" charset="0"/>
                </a:rPr>
                <a:t>Read </a:t>
              </a:r>
              <a:r>
                <a:rPr lang="en-GB" sz="2400" dirty="0" smtClean="0"/>
                <a:t> n1, n2</a:t>
              </a:r>
              <a:endParaRPr lang="en-GB" sz="2400" b="0" dirty="0">
                <a:latin typeface="Arial" charset="0"/>
              </a:endParaRPr>
            </a:p>
          </p:txBody>
        </p:sp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3206" y="2003"/>
              <a:ext cx="1052" cy="208"/>
            </a:xfrm>
            <a:prstGeom prst="flowChartProcess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>
                  <a:latin typeface="Arial" charset="0"/>
                </a:rPr>
                <a:t>sum </a:t>
              </a:r>
              <a:r>
                <a:rPr lang="en-GB" sz="2400" dirty="0" smtClean="0"/>
                <a:t>←</a:t>
              </a:r>
              <a:r>
                <a:rPr lang="en-GB" sz="2400" b="0" dirty="0" smtClean="0">
                  <a:latin typeface="Arial" charset="0"/>
                </a:rPr>
                <a:t> n1 + n2</a:t>
              </a:r>
              <a:endParaRPr lang="en-GB" sz="2400" b="0" dirty="0">
                <a:latin typeface="Arial" charset="0"/>
              </a:endParaRPr>
            </a:p>
          </p:txBody>
        </p:sp>
        <p:sp>
          <p:nvSpPr>
            <p:cNvPr id="9" name="AutoShape 14"/>
            <p:cNvSpPr>
              <a:spLocks noChangeArrowheads="1"/>
            </p:cNvSpPr>
            <p:nvPr/>
          </p:nvSpPr>
          <p:spPr bwMode="auto">
            <a:xfrm>
              <a:off x="3239" y="2377"/>
              <a:ext cx="977" cy="242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>
                  <a:latin typeface="Arial" charset="0"/>
                </a:rPr>
                <a:t>Display </a:t>
              </a:r>
              <a:r>
                <a:rPr lang="en-GB" sz="2400" b="0" dirty="0" smtClean="0">
                  <a:latin typeface="Arial" charset="0"/>
                </a:rPr>
                <a:t>sum</a:t>
              </a:r>
              <a:endParaRPr lang="en-GB" sz="2400" b="0" dirty="0">
                <a:latin typeface="Arial" charset="0"/>
              </a:endParaRPr>
            </a:p>
          </p:txBody>
        </p:sp>
      </p:grpSp>
      <p:cxnSp>
        <p:nvCxnSpPr>
          <p:cNvPr id="10" name="Straight Arrow Connector 9"/>
          <p:cNvCxnSpPr>
            <a:stCxn id="7" idx="4"/>
            <a:endCxn id="8" idx="0"/>
          </p:cNvCxnSpPr>
          <p:nvPr/>
        </p:nvCxnSpPr>
        <p:spPr>
          <a:xfrm>
            <a:off x="1803148" y="3795346"/>
            <a:ext cx="13238" cy="319454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9" idx="1"/>
          </p:cNvCxnSpPr>
          <p:nvPr/>
        </p:nvCxnSpPr>
        <p:spPr>
          <a:xfrm flipH="1">
            <a:off x="1803148" y="4495800"/>
            <a:ext cx="13238" cy="304072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14" idx="2"/>
            <a:endCxn id="5" idx="3"/>
          </p:cNvCxnSpPr>
          <p:nvPr/>
        </p:nvCxnSpPr>
        <p:spPr>
          <a:xfrm rot="5400000" flipH="1">
            <a:off x="-416749" y="3810000"/>
            <a:ext cx="3429000" cy="990601"/>
          </a:xfrm>
          <a:prstGeom prst="bentConnector4">
            <a:avLst>
              <a:gd name="adj1" fmla="val -6667"/>
              <a:gd name="adj2" fmla="val 169231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954740" y="1524000"/>
            <a:ext cx="1828800" cy="3810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dirty="0" smtClean="0"/>
              <a:t>c</a:t>
            </a:r>
            <a:r>
              <a:rPr lang="en-GB" sz="2400" b="0" dirty="0" smtClean="0">
                <a:latin typeface="Arial" charset="0"/>
              </a:rPr>
              <a:t>ount = 0</a:t>
            </a:r>
            <a:endParaRPr lang="en-GB" sz="2400" b="0" dirty="0">
              <a:latin typeface="Arial" charset="0"/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345251" y="5562600"/>
            <a:ext cx="2895600" cy="4572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dirty="0" smtClean="0"/>
              <a:t>c</a:t>
            </a:r>
            <a:r>
              <a:rPr lang="en-GB" sz="2400" b="0" dirty="0" smtClean="0">
                <a:latin typeface="Arial" charset="0"/>
              </a:rPr>
              <a:t>ount = count + 1</a:t>
            </a:r>
            <a:endParaRPr lang="en-GB" sz="2400" b="0" dirty="0">
              <a:latin typeface="Arial" charset="0"/>
            </a:endParaRPr>
          </a:p>
        </p:txBody>
      </p:sp>
      <p:cxnSp>
        <p:nvCxnSpPr>
          <p:cNvPr id="15" name="Straight Connector 14"/>
          <p:cNvCxnSpPr>
            <a:stCxn id="13" idx="2"/>
          </p:cNvCxnSpPr>
          <p:nvPr/>
        </p:nvCxnSpPr>
        <p:spPr>
          <a:xfrm>
            <a:off x="1869140" y="19050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14" idx="0"/>
          </p:cNvCxnSpPr>
          <p:nvPr/>
        </p:nvCxnSpPr>
        <p:spPr>
          <a:xfrm flipH="1">
            <a:off x="1793051" y="5243879"/>
            <a:ext cx="10097" cy="318721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79"/>
          <p:cNvCxnSpPr>
            <a:stCxn id="5" idx="0"/>
          </p:cNvCxnSpPr>
          <p:nvPr/>
        </p:nvCxnSpPr>
        <p:spPr>
          <a:xfrm flipH="1">
            <a:off x="2173940" y="2590800"/>
            <a:ext cx="609600" cy="3733800"/>
          </a:xfrm>
          <a:prstGeom prst="bentConnector4">
            <a:avLst>
              <a:gd name="adj1" fmla="val -143750"/>
              <a:gd name="adj2" fmla="val 99490"/>
            </a:avLst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13"/>
          <p:cNvSpPr>
            <a:spLocks noChangeArrowheads="1"/>
          </p:cNvSpPr>
          <p:nvPr/>
        </p:nvSpPr>
        <p:spPr bwMode="auto">
          <a:xfrm>
            <a:off x="2250140" y="2209800"/>
            <a:ext cx="1828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false</a:t>
            </a:r>
            <a:endParaRPr lang="en-GB" sz="2400" b="1" dirty="0">
              <a:latin typeface="Arial" charset="0"/>
            </a:endParaRPr>
          </a:p>
        </p:txBody>
      </p:sp>
      <p:sp>
        <p:nvSpPr>
          <p:cNvPr id="20" name="AutoShape 13"/>
          <p:cNvSpPr>
            <a:spLocks noChangeArrowheads="1"/>
          </p:cNvSpPr>
          <p:nvPr/>
        </p:nvSpPr>
        <p:spPr bwMode="auto">
          <a:xfrm>
            <a:off x="421340" y="2971800"/>
            <a:ext cx="1828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true</a:t>
            </a:r>
            <a:endParaRPr lang="en-GB" sz="2400" b="1" dirty="0">
              <a:latin typeface="Arial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792940" y="2895600"/>
            <a:ext cx="10208" cy="533037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164975" y="6315635"/>
            <a:ext cx="0" cy="5334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2859740" y="1752600"/>
            <a:ext cx="1219200" cy="533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2935940" y="2714716"/>
            <a:ext cx="9906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393140" y="5181600"/>
            <a:ext cx="1331260" cy="6096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3886200" y="2286000"/>
            <a:ext cx="5257800" cy="32004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count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while (count &lt; 4) 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cout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&lt;&lt;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"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Enter two numbers: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"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cin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&gt;&gt; 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&gt;&gt; n2;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 sum = 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+ n2;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cout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&lt;&lt;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"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Sum is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"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&lt;&lt; sum &lt;&lt;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endl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  count = count +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1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 and Decrement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The statement as follows is commonly used:</a:t>
            </a:r>
          </a:p>
          <a:p>
            <a:pPr>
              <a:buNone/>
            </a:pPr>
            <a:r>
              <a:rPr lang="en-GB" sz="2800" dirty="0" smtClean="0"/>
              <a:t>		</a:t>
            </a:r>
            <a:r>
              <a:rPr lang="en-GB" sz="2800" dirty="0" smtClean="0">
                <a:latin typeface="Consolas" pitchFamily="49" charset="0"/>
              </a:rPr>
              <a:t>	count = </a:t>
            </a:r>
            <a:r>
              <a:rPr lang="en-GB" sz="2800" dirty="0" err="1" smtClean="0">
                <a:latin typeface="Consolas" pitchFamily="49" charset="0"/>
              </a:rPr>
              <a:t>count</a:t>
            </a:r>
            <a:r>
              <a:rPr lang="en-GB" sz="2800" dirty="0" smtClean="0">
                <a:latin typeface="Consolas" pitchFamily="49" charset="0"/>
              </a:rPr>
              <a:t> + </a:t>
            </a:r>
            <a:r>
              <a:rPr lang="en-GB" sz="2800" dirty="0" smtClean="0">
                <a:latin typeface="Consolas" pitchFamily="49" charset="0"/>
                <a:cs typeface="Arial" pitchFamily="34" charset="0"/>
              </a:rPr>
              <a:t>1</a:t>
            </a:r>
            <a:r>
              <a:rPr lang="en-GB" sz="2800" dirty="0" smtClean="0">
                <a:latin typeface="Consolas" pitchFamily="49" charset="0"/>
              </a:rPr>
              <a:t>;</a:t>
            </a:r>
          </a:p>
          <a:p>
            <a:endParaRPr lang="en-GB" sz="2800" dirty="0" smtClean="0"/>
          </a:p>
          <a:p>
            <a:r>
              <a:rPr lang="en-GB" sz="2800" dirty="0" smtClean="0"/>
              <a:t>C/C++ provides an </a:t>
            </a:r>
            <a:r>
              <a:rPr lang="en-GB" sz="2800" b="1" dirty="0" smtClean="0"/>
              <a:t>increment operator </a:t>
            </a:r>
            <a:r>
              <a:rPr lang="en-GB" sz="2800" dirty="0" smtClean="0"/>
              <a:t>(</a:t>
            </a:r>
            <a:r>
              <a:rPr lang="en-GB" sz="2800" dirty="0" smtClean="0">
                <a:latin typeface="Consolas" pitchFamily="49" charset="0"/>
              </a:rPr>
              <a:t>++</a:t>
            </a:r>
            <a:r>
              <a:rPr lang="en-GB" sz="2800" dirty="0" smtClean="0"/>
              <a:t>):</a:t>
            </a:r>
          </a:p>
          <a:p>
            <a:pPr>
              <a:buNone/>
            </a:pPr>
            <a:r>
              <a:rPr lang="en-GB" sz="2800" dirty="0" smtClean="0"/>
              <a:t>			</a:t>
            </a:r>
            <a:r>
              <a:rPr lang="en-GB" sz="2800" dirty="0" smtClean="0">
                <a:latin typeface="Consolas" pitchFamily="49" charset="0"/>
              </a:rPr>
              <a:t>count++;</a:t>
            </a:r>
          </a:p>
          <a:p>
            <a:r>
              <a:rPr lang="en-GB" sz="2800" dirty="0" smtClean="0"/>
              <a:t>This statement means the same as the above.</a:t>
            </a:r>
          </a:p>
          <a:p>
            <a:endParaRPr lang="en-GB" sz="2800" dirty="0" smtClean="0"/>
          </a:p>
          <a:p>
            <a:r>
              <a:rPr lang="en-GB" sz="2800" dirty="0" smtClean="0"/>
              <a:t>The </a:t>
            </a:r>
            <a:r>
              <a:rPr lang="en-GB" sz="2800" b="1" dirty="0" smtClean="0"/>
              <a:t>side effect </a:t>
            </a:r>
            <a:r>
              <a:rPr lang="en-GB" sz="2800" dirty="0" smtClean="0"/>
              <a:t>of this statement is that the value of count is incremented by 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1.</a:t>
            </a:r>
          </a:p>
          <a:p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 and Decrement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>
            <a:normAutofit lnSpcReduction="10000"/>
          </a:bodyPr>
          <a:lstStyle/>
          <a:p>
            <a:r>
              <a:rPr lang="en-GB" sz="2800" dirty="0" smtClean="0"/>
              <a:t>The </a:t>
            </a:r>
            <a:r>
              <a:rPr lang="en-GB" sz="2800" dirty="0" smtClean="0">
                <a:latin typeface="Consolas" pitchFamily="49" charset="0"/>
              </a:rPr>
              <a:t>++</a:t>
            </a:r>
            <a:r>
              <a:rPr lang="en-GB" sz="2800" dirty="0" smtClean="0"/>
              <a:t> is used for count in the loop body:</a:t>
            </a:r>
          </a:p>
          <a:p>
            <a:pPr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count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nsolas" pitchFamily="49" charset="0"/>
              </a:rPr>
              <a:t>	while (count &lt; 4)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nsolas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</a:rPr>
              <a:t>cout</a:t>
            </a:r>
            <a:r>
              <a:rPr lang="en-US" sz="2400" dirty="0" smtClean="0">
                <a:latin typeface="Consolas" pitchFamily="49" charset="0"/>
              </a:rPr>
              <a:t> &lt;&lt; 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US" sz="2400" dirty="0" smtClean="0">
                <a:latin typeface="Consolas" pitchFamily="49" charset="0"/>
              </a:rPr>
              <a:t>Enter two numbers: 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US" sz="2400" dirty="0" smtClean="0"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</a:rPr>
              <a:t>cin</a:t>
            </a:r>
            <a:r>
              <a:rPr lang="en-US" sz="2400" dirty="0" smtClean="0">
                <a:latin typeface="Consolas" pitchFamily="49" charset="0"/>
              </a:rPr>
              <a:t> &gt;&gt; n</a:t>
            </a:r>
            <a:r>
              <a:rPr lang="en-US" sz="2400" dirty="0" smtClean="0">
                <a:latin typeface="Consolas" pitchFamily="49" charset="0"/>
                <a:cs typeface="Arial" pitchFamily="34" charset="0"/>
              </a:rPr>
              <a:t>1</a:t>
            </a:r>
            <a:r>
              <a:rPr lang="en-US" sz="2400" dirty="0" smtClean="0">
                <a:latin typeface="Consolas" pitchFamily="49" charset="0"/>
              </a:rPr>
              <a:t> &gt;&gt; n2;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nsolas" pitchFamily="49" charset="0"/>
              </a:rPr>
              <a:t>		sum = n</a:t>
            </a:r>
            <a:r>
              <a:rPr lang="en-US" sz="2400" dirty="0" smtClean="0">
                <a:latin typeface="Consolas" pitchFamily="49" charset="0"/>
                <a:cs typeface="Arial" pitchFamily="34" charset="0"/>
              </a:rPr>
              <a:t>1 </a:t>
            </a:r>
            <a:r>
              <a:rPr lang="en-US" sz="2400" dirty="0" smtClean="0">
                <a:latin typeface="Consolas" pitchFamily="49" charset="0"/>
              </a:rPr>
              <a:t>+ n2;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</a:rPr>
              <a:t>cout</a:t>
            </a:r>
            <a:r>
              <a:rPr lang="en-US" sz="2400" dirty="0" smtClean="0">
                <a:latin typeface="Consolas" pitchFamily="49" charset="0"/>
              </a:rPr>
              <a:t> &lt;&lt; 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US" sz="2400" dirty="0" smtClean="0">
                <a:latin typeface="Consolas" pitchFamily="49" charset="0"/>
              </a:rPr>
              <a:t>Sum is 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US" sz="2400" dirty="0" smtClean="0">
                <a:latin typeface="Consolas" pitchFamily="49" charset="0"/>
              </a:rPr>
              <a:t> &lt;&lt; sum &lt;&lt; </a:t>
            </a:r>
            <a:r>
              <a:rPr lang="en-US" sz="2400" dirty="0" err="1" smtClean="0">
                <a:latin typeface="Consolas" pitchFamily="49" charset="0"/>
              </a:rPr>
              <a:t>endl</a:t>
            </a:r>
            <a:r>
              <a:rPr lang="en-US" sz="2400" dirty="0" smtClean="0"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nsolas" pitchFamily="49" charset="0"/>
              </a:rPr>
              <a:t>		</a:t>
            </a:r>
            <a:r>
              <a:rPr lang="en-US" sz="2400" b="1" dirty="0" smtClean="0">
                <a:latin typeface="Consolas" pitchFamily="49" charset="0"/>
              </a:rPr>
              <a:t>count ++;   // increment by </a:t>
            </a:r>
            <a:r>
              <a:rPr lang="en-US" sz="2400" b="1" dirty="0" smtClean="0">
                <a:latin typeface="Consolas" pitchFamily="49" charset="0"/>
                <a:cs typeface="Arial" pitchFamily="34" charset="0"/>
              </a:rPr>
              <a:t>1</a:t>
            </a:r>
            <a:r>
              <a:rPr lang="en-US" sz="2400" b="1" dirty="0" smtClean="0">
                <a:latin typeface="Consolas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nsolas" pitchFamily="49" charset="0"/>
              </a:rPr>
              <a:t>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 and Decrement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Similarly C/C++ provides a </a:t>
            </a:r>
            <a:r>
              <a:rPr lang="en-GB" sz="2800" b="1" dirty="0" smtClean="0"/>
              <a:t>decrement operator </a:t>
            </a:r>
            <a:r>
              <a:rPr lang="en-GB" sz="2800" dirty="0" smtClean="0"/>
              <a:t>(</a:t>
            </a:r>
            <a:r>
              <a:rPr lang="en-GB" sz="2800" dirty="0" smtClean="0">
                <a:latin typeface="Consolas" pitchFamily="49" charset="0"/>
              </a:rPr>
              <a:t>--</a:t>
            </a:r>
            <a:r>
              <a:rPr lang="en-GB" sz="2800" dirty="0" smtClean="0"/>
              <a:t>).</a:t>
            </a:r>
          </a:p>
          <a:p>
            <a:pPr>
              <a:buNone/>
            </a:pPr>
            <a:r>
              <a:rPr lang="en-GB" sz="2800" dirty="0" smtClean="0"/>
              <a:t>			</a:t>
            </a:r>
            <a:r>
              <a:rPr lang="en-GB" sz="2800" dirty="0" smtClean="0">
                <a:latin typeface="Consolas" pitchFamily="49" charset="0"/>
              </a:rPr>
              <a:t>count--;</a:t>
            </a:r>
          </a:p>
          <a:p>
            <a:endParaRPr lang="en-GB" sz="2800" dirty="0" smtClean="0"/>
          </a:p>
          <a:p>
            <a:r>
              <a:rPr lang="en-GB" sz="2800" dirty="0" smtClean="0"/>
              <a:t>This statement has the same meaning as the following:</a:t>
            </a:r>
          </a:p>
          <a:p>
            <a:pPr>
              <a:buNone/>
            </a:pPr>
            <a:r>
              <a:rPr lang="en-GB" sz="2800" dirty="0" smtClean="0"/>
              <a:t>			</a:t>
            </a:r>
            <a:r>
              <a:rPr lang="en-GB" sz="2800" dirty="0" smtClean="0">
                <a:latin typeface="Consolas" pitchFamily="49" charset="0"/>
              </a:rPr>
              <a:t>count = </a:t>
            </a:r>
            <a:r>
              <a:rPr lang="en-GB" sz="2800" dirty="0" err="1" smtClean="0">
                <a:latin typeface="Consolas" pitchFamily="49" charset="0"/>
              </a:rPr>
              <a:t>count</a:t>
            </a:r>
            <a:r>
              <a:rPr lang="en-GB" sz="2800" dirty="0" smtClean="0">
                <a:latin typeface="Consolas" pitchFamily="49" charset="0"/>
              </a:rPr>
              <a:t> - </a:t>
            </a:r>
            <a:r>
              <a:rPr lang="en-GB" sz="2800" dirty="0" smtClean="0">
                <a:latin typeface="Consolas" pitchFamily="49" charset="0"/>
                <a:cs typeface="Arial" pitchFamily="34" charset="0"/>
              </a:rPr>
              <a:t>1</a:t>
            </a:r>
            <a:r>
              <a:rPr lang="en-GB" sz="2800" dirty="0" smtClean="0">
                <a:latin typeface="Consolas" pitchFamily="49" charset="0"/>
              </a:rPr>
              <a:t>;</a:t>
            </a:r>
          </a:p>
          <a:p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Compound Assignment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statement form as follows is also commonly used:</a:t>
            </a:r>
          </a:p>
          <a:p>
            <a:pPr>
              <a:buNone/>
            </a:pPr>
            <a:r>
              <a:rPr lang="en-GB" dirty="0" smtClean="0"/>
              <a:t>			</a:t>
            </a:r>
            <a:r>
              <a:rPr lang="en-GB" i="1" dirty="0" smtClean="0"/>
              <a:t>variable = </a:t>
            </a:r>
            <a:r>
              <a:rPr lang="en-GB" i="1" dirty="0" err="1" smtClean="0"/>
              <a:t>variable</a:t>
            </a:r>
            <a:r>
              <a:rPr lang="en-GB" i="1" dirty="0" smtClean="0"/>
              <a:t> op expression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smtClean="0"/>
              <a:t>	where </a:t>
            </a:r>
            <a:r>
              <a:rPr lang="en-GB" i="1" dirty="0" smtClean="0"/>
              <a:t>op</a:t>
            </a:r>
            <a:r>
              <a:rPr lang="en-GB" dirty="0" smtClean="0"/>
              <a:t> is an arithmetic operator.</a:t>
            </a:r>
          </a:p>
          <a:p>
            <a:r>
              <a:rPr lang="en-GB" dirty="0" smtClean="0"/>
              <a:t>Example:</a:t>
            </a:r>
          </a:p>
          <a:p>
            <a:pPr>
              <a:buNone/>
            </a:pPr>
            <a:r>
              <a:rPr lang="en-GB" dirty="0" smtClean="0"/>
              <a:t>			</a:t>
            </a:r>
            <a:r>
              <a:rPr lang="en-GB" dirty="0" smtClean="0">
                <a:latin typeface="Consolas" pitchFamily="49" charset="0"/>
              </a:rPr>
              <a:t>number = number + 2;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C/C++ provides the </a:t>
            </a:r>
            <a:r>
              <a:rPr lang="en-GB" b="1" dirty="0" smtClean="0"/>
              <a:t>compound assignment operator </a:t>
            </a:r>
            <a:r>
              <a:rPr lang="en-GB" dirty="0" smtClean="0"/>
              <a:t>of the form </a:t>
            </a:r>
            <a:r>
              <a:rPr lang="en-GB" i="1" dirty="0" smtClean="0"/>
              <a:t>op</a:t>
            </a:r>
            <a:r>
              <a:rPr lang="en-GB" dirty="0" smtClean="0"/>
              <a:t>=:</a:t>
            </a:r>
          </a:p>
          <a:p>
            <a:pPr>
              <a:buNone/>
            </a:pPr>
            <a:r>
              <a:rPr lang="en-GB" dirty="0" smtClean="0"/>
              <a:t>		+=, -=, *=, /=, %=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in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Suppose we want a program to add 4 pairs of numbers.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		  34526 + 23135 = ?</a:t>
            </a:r>
          </a:p>
          <a:p>
            <a:pPr>
              <a:buNone/>
            </a:pPr>
            <a:r>
              <a:rPr lang="en-US" dirty="0" smtClean="0"/>
              <a:t>			    4222 + 29856 = ?</a:t>
            </a:r>
          </a:p>
          <a:p>
            <a:pPr>
              <a:buNone/>
            </a:pPr>
            <a:r>
              <a:rPr lang="en-US" dirty="0" smtClean="0"/>
              <a:t>			  30765 + 45692 = ?</a:t>
            </a:r>
          </a:p>
          <a:p>
            <a:pPr>
              <a:buNone/>
            </a:pPr>
            <a:r>
              <a:rPr lang="en-US" dirty="0" smtClean="0"/>
              <a:t>			590299 + 87823 =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Compound Assignment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statement as follows:</a:t>
            </a:r>
          </a:p>
          <a:p>
            <a:pPr>
              <a:buNone/>
            </a:pPr>
            <a:r>
              <a:rPr lang="en-GB" dirty="0" smtClean="0"/>
              <a:t>		 </a:t>
            </a:r>
            <a:r>
              <a:rPr lang="en-GB" dirty="0" smtClean="0">
                <a:latin typeface="Consolas" pitchFamily="49" charset="0"/>
              </a:rPr>
              <a:t>number += 2;</a:t>
            </a:r>
          </a:p>
          <a:p>
            <a:pPr>
              <a:buNone/>
            </a:pPr>
            <a:r>
              <a:rPr lang="en-GB" dirty="0" smtClean="0"/>
              <a:t>	is an alternative way of writing:</a:t>
            </a:r>
            <a:br>
              <a:rPr lang="en-GB" dirty="0" smtClean="0"/>
            </a:br>
            <a:r>
              <a:rPr lang="en-GB" dirty="0" smtClean="0"/>
              <a:t>	 </a:t>
            </a:r>
            <a:r>
              <a:rPr lang="en-GB" dirty="0" smtClean="0">
                <a:latin typeface="Consolas" pitchFamily="49" charset="0"/>
              </a:rPr>
              <a:t>number = number + 2; 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Similarly the statement as follows: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smtClean="0">
                <a:latin typeface="Consolas" pitchFamily="49" charset="0"/>
              </a:rPr>
              <a:t>product *=  number;</a:t>
            </a:r>
          </a:p>
          <a:p>
            <a:pPr>
              <a:buNone/>
            </a:pPr>
            <a:r>
              <a:rPr lang="en-GB" dirty="0" smtClean="0"/>
              <a:t>	is an alternative way of writing: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dirty="0" smtClean="0">
                <a:latin typeface="Consolas" pitchFamily="49" charset="0"/>
              </a:rPr>
              <a:t>product = product * number;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for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C/C++ also provides the for statement to implement a pretest loop.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b="1" dirty="0" smtClean="0"/>
              <a:t>for statement </a:t>
            </a:r>
            <a:r>
              <a:rPr lang="en-US" sz="2800" dirty="0" smtClean="0"/>
              <a:t>is a pretest loop statement that uses 3 expressions:</a:t>
            </a:r>
          </a:p>
          <a:p>
            <a:pPr lvl="1">
              <a:lnSpc>
                <a:spcPct val="90000"/>
              </a:lnSpc>
            </a:pPr>
            <a:r>
              <a:rPr lang="en-US" sz="2500" dirty="0" smtClean="0"/>
              <a:t>First expression – initialization statement – executed when the </a:t>
            </a:r>
            <a:r>
              <a:rPr lang="en-US" sz="2500" i="1" dirty="0" smtClean="0"/>
              <a:t>for</a:t>
            </a:r>
            <a:r>
              <a:rPr lang="en-US" sz="2500" dirty="0" smtClean="0"/>
              <a:t> starts.</a:t>
            </a:r>
          </a:p>
          <a:p>
            <a:pPr lvl="1">
              <a:lnSpc>
                <a:spcPct val="90000"/>
              </a:lnSpc>
            </a:pPr>
            <a:r>
              <a:rPr lang="en-US" sz="2500" dirty="0" smtClean="0"/>
              <a:t>Second expression – limit-test expression – tested before every iteration. </a:t>
            </a:r>
          </a:p>
          <a:p>
            <a:pPr lvl="1">
              <a:lnSpc>
                <a:spcPct val="90000"/>
              </a:lnSpc>
            </a:pPr>
            <a:r>
              <a:rPr lang="en-US" sz="2500" dirty="0" smtClean="0"/>
              <a:t>Third expression – updating expression – executed at the end of each iteration.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for Statement</a:t>
            </a:r>
            <a:endParaRPr lang="en-GB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 b="17731"/>
          <a:stretch>
            <a:fillRect/>
          </a:stretch>
        </p:blipFill>
        <p:spPr bwMode="auto">
          <a:xfrm>
            <a:off x="955675" y="1219200"/>
            <a:ext cx="7121525" cy="41910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 l="24406" t="83765" r="23540" b="1651"/>
          <a:stretch>
            <a:fillRect/>
          </a:stretch>
        </p:blipFill>
        <p:spPr bwMode="auto">
          <a:xfrm>
            <a:off x="0" y="5410200"/>
            <a:ext cx="5715000" cy="1145381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7" name="Line Callout 1 6"/>
          <p:cNvSpPr/>
          <p:nvPr/>
        </p:nvSpPr>
        <p:spPr>
          <a:xfrm>
            <a:off x="4648200" y="6172200"/>
            <a:ext cx="4343400" cy="457200"/>
          </a:xfrm>
          <a:prstGeom prst="borderCallout1">
            <a:avLst>
              <a:gd name="adj1" fmla="val 5621"/>
              <a:gd name="adj2" fmla="val 37648"/>
              <a:gd name="adj3" fmla="val -64165"/>
              <a:gd name="adj4" fmla="val 23006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Note: no semicolon at end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for Statement</a:t>
            </a:r>
            <a:endParaRPr lang="en-GB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/>
          <a:srcRect b="9168"/>
          <a:stretch>
            <a:fillRect/>
          </a:stretch>
        </p:blipFill>
        <p:spPr bwMode="auto">
          <a:xfrm>
            <a:off x="1066800" y="1295400"/>
            <a:ext cx="6791325" cy="44196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7" name="Line Callout 1 6"/>
          <p:cNvSpPr/>
          <p:nvPr/>
        </p:nvSpPr>
        <p:spPr>
          <a:xfrm>
            <a:off x="1981200" y="5943600"/>
            <a:ext cx="5181600" cy="533400"/>
          </a:xfrm>
          <a:prstGeom prst="borderCallout1">
            <a:avLst>
              <a:gd name="adj1" fmla="val 5621"/>
              <a:gd name="adj2" fmla="val 37648"/>
              <a:gd name="adj3" fmla="val -450965"/>
              <a:gd name="adj4" fmla="val 74252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compound statement as loop body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 smtClean="0"/>
              <a:t>Example: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nsolas" pitchFamily="49" charset="0"/>
              </a:rPr>
              <a:t>	</a:t>
            </a:r>
            <a:r>
              <a:rPr lang="en-US" sz="2800" b="1" dirty="0" smtClean="0">
                <a:latin typeface="Consolas" pitchFamily="49" charset="0"/>
              </a:rPr>
              <a:t>for ( </a:t>
            </a:r>
            <a:r>
              <a:rPr lang="en-US" sz="2800" b="1" dirty="0" err="1" smtClean="0">
                <a:latin typeface="Consolas" pitchFamily="49" charset="0"/>
              </a:rPr>
              <a:t>int</a:t>
            </a:r>
            <a:r>
              <a:rPr lang="en-US" sz="2800" b="1" dirty="0" smtClean="0">
                <a:latin typeface="Consolas" pitchFamily="49" charset="0"/>
              </a:rPr>
              <a:t> count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Consolas" pitchFamily="49" charset="0"/>
              </a:rPr>
              <a:t>	      </a:t>
            </a:r>
            <a:r>
              <a:rPr lang="en-US" sz="2800" b="1" dirty="0" smtClean="0">
                <a:latin typeface="Consolas" pitchFamily="49" charset="0"/>
              </a:rPr>
              <a:t>count &lt; 4;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 smtClean="0">
                <a:latin typeface="Consolas" pitchFamily="49" charset="0"/>
              </a:rPr>
              <a:t>	      count++ )</a:t>
            </a:r>
            <a:r>
              <a:rPr lang="en-US" sz="2800" dirty="0" smtClean="0">
                <a:latin typeface="Consolas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Consolas" pitchFamily="49" charset="0"/>
              </a:rPr>
              <a:t>	</a:t>
            </a:r>
            <a:r>
              <a:rPr lang="en-US" sz="2800" b="1" dirty="0" smtClean="0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Consolas" pitchFamily="49" charset="0"/>
              </a:rPr>
              <a:t>		</a:t>
            </a:r>
            <a:r>
              <a:rPr lang="en-US" sz="2800" dirty="0" err="1" smtClean="0">
                <a:latin typeface="Consolas" pitchFamily="49" charset="0"/>
              </a:rPr>
              <a:t>cout</a:t>
            </a:r>
            <a:r>
              <a:rPr lang="en-US" sz="2800" dirty="0" smtClean="0">
                <a:latin typeface="Consolas" pitchFamily="49" charset="0"/>
              </a:rPr>
              <a:t> &lt;&lt; </a:t>
            </a:r>
            <a:r>
              <a:rPr lang="en-GB" sz="2800" dirty="0" smtClean="0">
                <a:latin typeface="Consolas" pitchFamily="49" charset="0"/>
              </a:rPr>
              <a:t>"</a:t>
            </a:r>
            <a:r>
              <a:rPr lang="en-US" sz="2800" dirty="0" smtClean="0">
                <a:latin typeface="Consolas" pitchFamily="49" charset="0"/>
              </a:rPr>
              <a:t>Enter two numbers: </a:t>
            </a:r>
            <a:r>
              <a:rPr lang="en-GB" sz="2800" dirty="0" smtClean="0">
                <a:latin typeface="Consolas" pitchFamily="49" charset="0"/>
              </a:rPr>
              <a:t>"</a:t>
            </a:r>
            <a:r>
              <a:rPr lang="en-US" sz="2800" dirty="0" smtClean="0"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Consolas" pitchFamily="49" charset="0"/>
              </a:rPr>
              <a:t>		</a:t>
            </a:r>
            <a:r>
              <a:rPr lang="en-US" sz="2800" dirty="0" err="1" smtClean="0">
                <a:latin typeface="Consolas" pitchFamily="49" charset="0"/>
              </a:rPr>
              <a:t>cin</a:t>
            </a:r>
            <a:r>
              <a:rPr lang="en-US" sz="2800" dirty="0" smtClean="0">
                <a:latin typeface="Consolas" pitchFamily="49" charset="0"/>
              </a:rPr>
              <a:t> &gt;&gt; n</a:t>
            </a:r>
            <a:r>
              <a:rPr lang="en-US" sz="2800" dirty="0" smtClean="0">
                <a:latin typeface="Consolas" pitchFamily="49" charset="0"/>
                <a:cs typeface="Arial" pitchFamily="34" charset="0"/>
              </a:rPr>
              <a:t>1</a:t>
            </a:r>
            <a:r>
              <a:rPr lang="en-US" sz="2800" dirty="0" smtClean="0">
                <a:latin typeface="Consolas" pitchFamily="49" charset="0"/>
              </a:rPr>
              <a:t> &gt;&gt; n2;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 smtClean="0">
              <a:latin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Consolas" pitchFamily="49" charset="0"/>
              </a:rPr>
              <a:t>		sum = n</a:t>
            </a:r>
            <a:r>
              <a:rPr lang="en-US" sz="2800" dirty="0" smtClean="0">
                <a:latin typeface="Consolas" pitchFamily="49" charset="0"/>
                <a:cs typeface="Arial" pitchFamily="34" charset="0"/>
              </a:rPr>
              <a:t>1</a:t>
            </a:r>
            <a:r>
              <a:rPr lang="en-US" sz="2800" dirty="0" smtClean="0">
                <a:latin typeface="Consolas" pitchFamily="49" charset="0"/>
              </a:rPr>
              <a:t> + n2;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Consolas" pitchFamily="49" charset="0"/>
              </a:rPr>
              <a:t>		</a:t>
            </a:r>
            <a:r>
              <a:rPr lang="en-US" sz="2800" dirty="0" err="1" smtClean="0">
                <a:latin typeface="Consolas" pitchFamily="49" charset="0"/>
              </a:rPr>
              <a:t>cout</a:t>
            </a:r>
            <a:r>
              <a:rPr lang="en-US" sz="2800" dirty="0" smtClean="0">
                <a:latin typeface="Consolas" pitchFamily="49" charset="0"/>
              </a:rPr>
              <a:t> &lt;&lt; </a:t>
            </a:r>
            <a:r>
              <a:rPr lang="en-GB" sz="2800" dirty="0" smtClean="0">
                <a:latin typeface="Consolas" pitchFamily="49" charset="0"/>
              </a:rPr>
              <a:t>"</a:t>
            </a:r>
            <a:r>
              <a:rPr lang="en-US" sz="2800" dirty="0" smtClean="0">
                <a:latin typeface="Consolas" pitchFamily="49" charset="0"/>
              </a:rPr>
              <a:t>Sum is </a:t>
            </a:r>
            <a:r>
              <a:rPr lang="en-GB" sz="2800" dirty="0" smtClean="0">
                <a:latin typeface="Consolas" pitchFamily="49" charset="0"/>
              </a:rPr>
              <a:t>"</a:t>
            </a:r>
            <a:r>
              <a:rPr lang="en-US" sz="2800" dirty="0" smtClean="0">
                <a:latin typeface="Consolas" pitchFamily="49" charset="0"/>
              </a:rPr>
              <a:t> &lt;&lt; sum &lt;&lt; </a:t>
            </a:r>
            <a:r>
              <a:rPr lang="en-US" sz="2800" dirty="0" err="1" smtClean="0">
                <a:latin typeface="Consolas" pitchFamily="49" charset="0"/>
              </a:rPr>
              <a:t>endl</a:t>
            </a:r>
            <a:r>
              <a:rPr lang="en-US" sz="2800" dirty="0" smtClean="0">
                <a:latin typeface="Consolas" pitchFamily="49" charset="0"/>
              </a:rPr>
              <a:t>;</a:t>
            </a:r>
            <a:endParaRPr lang="en-US" sz="2800" b="1" dirty="0" smtClean="0">
              <a:latin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Consolas" pitchFamily="49" charset="0"/>
              </a:rPr>
              <a:t>	</a:t>
            </a:r>
            <a:r>
              <a:rPr lang="en-US" sz="2800" b="1" dirty="0" smtClean="0">
                <a:latin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686800" cy="493776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Example – alternative style:</a:t>
            </a:r>
          </a:p>
          <a:p>
            <a:pPr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 smtClean="0">
                <a:latin typeface="Consolas" pitchFamily="49" charset="0"/>
              </a:rPr>
              <a:t>	for ( </a:t>
            </a:r>
            <a:r>
              <a:rPr lang="en-US" sz="2800" b="1" dirty="0" err="1" smtClean="0">
                <a:latin typeface="Consolas" pitchFamily="49" charset="0"/>
              </a:rPr>
              <a:t>int</a:t>
            </a:r>
            <a:r>
              <a:rPr lang="en-US" sz="2800" b="1" dirty="0" smtClean="0">
                <a:latin typeface="Consolas" pitchFamily="49" charset="0"/>
              </a:rPr>
              <a:t> count = 0; count &lt; 4; count++ )</a:t>
            </a:r>
            <a:r>
              <a:rPr lang="en-US" sz="2800" dirty="0" smtClean="0">
                <a:latin typeface="Consolas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Consolas" pitchFamily="49" charset="0"/>
              </a:rPr>
              <a:t>	</a:t>
            </a:r>
            <a:r>
              <a:rPr lang="en-US" sz="2800" b="1" dirty="0" smtClean="0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Consolas" pitchFamily="49" charset="0"/>
              </a:rPr>
              <a:t>		</a:t>
            </a:r>
            <a:r>
              <a:rPr lang="en-US" sz="2800" dirty="0" err="1" smtClean="0">
                <a:latin typeface="Consolas" pitchFamily="49" charset="0"/>
              </a:rPr>
              <a:t>cout</a:t>
            </a:r>
            <a:r>
              <a:rPr lang="en-US" sz="2800" dirty="0" smtClean="0">
                <a:latin typeface="Consolas" pitchFamily="49" charset="0"/>
              </a:rPr>
              <a:t> &lt;&lt; </a:t>
            </a:r>
            <a:r>
              <a:rPr lang="en-GB" sz="2800" dirty="0" smtClean="0">
                <a:latin typeface="Consolas" pitchFamily="49" charset="0"/>
              </a:rPr>
              <a:t>"</a:t>
            </a:r>
            <a:r>
              <a:rPr lang="en-US" sz="2800" dirty="0" smtClean="0">
                <a:latin typeface="Consolas" pitchFamily="49" charset="0"/>
              </a:rPr>
              <a:t>Enter two numbers: </a:t>
            </a:r>
            <a:r>
              <a:rPr lang="en-GB" sz="2800" dirty="0" smtClean="0">
                <a:latin typeface="Consolas" pitchFamily="49" charset="0"/>
              </a:rPr>
              <a:t>"</a:t>
            </a:r>
            <a:r>
              <a:rPr lang="en-US" sz="2800" dirty="0" smtClean="0"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Consolas" pitchFamily="49" charset="0"/>
              </a:rPr>
              <a:t>		</a:t>
            </a:r>
            <a:r>
              <a:rPr lang="en-US" sz="2800" dirty="0" err="1" smtClean="0">
                <a:latin typeface="Consolas" pitchFamily="49" charset="0"/>
              </a:rPr>
              <a:t>cin</a:t>
            </a:r>
            <a:r>
              <a:rPr lang="en-US" sz="2800" dirty="0" smtClean="0">
                <a:latin typeface="Consolas" pitchFamily="49" charset="0"/>
              </a:rPr>
              <a:t> &gt;&gt; n</a:t>
            </a:r>
            <a:r>
              <a:rPr lang="en-US" sz="2800" dirty="0" smtClean="0">
                <a:latin typeface="Consolas" pitchFamily="49" charset="0"/>
                <a:cs typeface="Arial" pitchFamily="34" charset="0"/>
              </a:rPr>
              <a:t>1</a:t>
            </a:r>
            <a:r>
              <a:rPr lang="en-US" sz="2800" dirty="0" smtClean="0">
                <a:latin typeface="Consolas" pitchFamily="49" charset="0"/>
              </a:rPr>
              <a:t> &gt;&gt; n2;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 smtClean="0">
              <a:latin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Consolas" pitchFamily="49" charset="0"/>
              </a:rPr>
              <a:t>		sum = n</a:t>
            </a:r>
            <a:r>
              <a:rPr lang="en-US" sz="2800" dirty="0" smtClean="0">
                <a:latin typeface="Consolas" pitchFamily="49" charset="0"/>
                <a:cs typeface="Arial" pitchFamily="34" charset="0"/>
              </a:rPr>
              <a:t>1</a:t>
            </a:r>
            <a:r>
              <a:rPr lang="en-US" sz="2800" dirty="0" smtClean="0">
                <a:latin typeface="Consolas" pitchFamily="49" charset="0"/>
              </a:rPr>
              <a:t> + n2;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Consolas" pitchFamily="49" charset="0"/>
              </a:rPr>
              <a:t>		</a:t>
            </a:r>
            <a:r>
              <a:rPr lang="en-US" sz="2800" dirty="0" err="1" smtClean="0">
                <a:latin typeface="Consolas" pitchFamily="49" charset="0"/>
              </a:rPr>
              <a:t>cout</a:t>
            </a:r>
            <a:r>
              <a:rPr lang="en-US" sz="2800" dirty="0" smtClean="0">
                <a:latin typeface="Consolas" pitchFamily="49" charset="0"/>
              </a:rPr>
              <a:t> &lt;&lt; </a:t>
            </a:r>
            <a:r>
              <a:rPr lang="en-GB" sz="2800" dirty="0" smtClean="0">
                <a:latin typeface="Consolas" pitchFamily="49" charset="0"/>
              </a:rPr>
              <a:t>"</a:t>
            </a:r>
            <a:r>
              <a:rPr lang="en-US" sz="2800" dirty="0" smtClean="0">
                <a:latin typeface="Consolas" pitchFamily="49" charset="0"/>
              </a:rPr>
              <a:t>Sum is </a:t>
            </a:r>
            <a:r>
              <a:rPr lang="en-GB" sz="2800" dirty="0" smtClean="0">
                <a:latin typeface="Consolas" pitchFamily="49" charset="0"/>
              </a:rPr>
              <a:t>"</a:t>
            </a:r>
            <a:r>
              <a:rPr lang="en-US" sz="2800" dirty="0" smtClean="0">
                <a:latin typeface="Consolas" pitchFamily="49" charset="0"/>
              </a:rPr>
              <a:t> &lt;&lt; sum &lt;&lt; </a:t>
            </a:r>
            <a:r>
              <a:rPr lang="en-US" sz="2800" dirty="0" err="1" smtClean="0">
                <a:latin typeface="Consolas" pitchFamily="49" charset="0"/>
              </a:rPr>
              <a:t>endl</a:t>
            </a:r>
            <a:r>
              <a:rPr lang="en-US" sz="2800" dirty="0" smtClean="0">
                <a:latin typeface="Consolas" pitchFamily="49" charset="0"/>
              </a:rPr>
              <a:t>;</a:t>
            </a:r>
            <a:endParaRPr lang="en-US" sz="2800" b="1" dirty="0" smtClean="0">
              <a:latin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Consolas" pitchFamily="49" charset="0"/>
              </a:rPr>
              <a:t>	</a:t>
            </a:r>
            <a:r>
              <a:rPr lang="en-US" sz="2800" b="1" dirty="0" smtClean="0">
                <a:latin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0" y="2209800"/>
            <a:ext cx="5334000" cy="3200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nsolas" pitchFamily="49" charset="0"/>
              </a:rPr>
              <a:t>for ( </a:t>
            </a:r>
            <a:r>
              <a:rPr lang="en-US" sz="2000" b="1" dirty="0" err="1" smtClean="0">
                <a:latin typeface="Consolas" pitchFamily="49" charset="0"/>
              </a:rPr>
              <a:t>int</a:t>
            </a:r>
            <a:r>
              <a:rPr lang="en-US" sz="2000" b="1" dirty="0" smtClean="0">
                <a:latin typeface="Consolas" pitchFamily="49" charset="0"/>
              </a:rPr>
              <a:t> count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nsolas" pitchFamily="49" charset="0"/>
              </a:rPr>
              <a:t>      </a:t>
            </a:r>
            <a:r>
              <a:rPr lang="en-US" sz="2000" b="1" dirty="0" smtClean="0">
                <a:latin typeface="Consolas" pitchFamily="49" charset="0"/>
              </a:rPr>
              <a:t>count &lt; 4;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nsolas" pitchFamily="49" charset="0"/>
              </a:rPr>
              <a:t>      count++ )</a:t>
            </a:r>
            <a:r>
              <a:rPr lang="en-US" sz="2000" dirty="0" smtClean="0">
                <a:latin typeface="Consolas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nsolas" pitchFamily="49" charset="0"/>
              </a:rPr>
              <a:t>{</a:t>
            </a:r>
          </a:p>
          <a:p>
            <a:pPr lvl="0">
              <a:lnSpc>
                <a:spcPct val="80000"/>
              </a:lnSpc>
              <a:buNone/>
              <a:defRPr/>
            </a:pPr>
            <a:r>
              <a:rPr lang="en-US" sz="2000" dirty="0" smtClean="0">
                <a:latin typeface="Consolas" pitchFamily="49" charset="0"/>
              </a:rPr>
              <a:t>	 </a:t>
            </a:r>
            <a:r>
              <a:rPr lang="en-US" sz="2000" dirty="0" err="1" smtClean="0">
                <a:latin typeface="Consolas" pitchFamily="49" charset="0"/>
              </a:rPr>
              <a:t>cout</a:t>
            </a:r>
            <a:r>
              <a:rPr lang="en-US" sz="2000" dirty="0" smtClean="0">
                <a:latin typeface="Consolas" pitchFamily="49" charset="0"/>
              </a:rPr>
              <a:t> &lt;&lt; </a:t>
            </a:r>
            <a:r>
              <a:rPr lang="en-GB" sz="2000" dirty="0" smtClean="0">
                <a:latin typeface="Consolas" pitchFamily="49" charset="0"/>
              </a:rPr>
              <a:t>"</a:t>
            </a:r>
            <a:r>
              <a:rPr lang="en-US" sz="2000" dirty="0" smtClean="0">
                <a:latin typeface="Consolas" pitchFamily="49" charset="0"/>
              </a:rPr>
              <a:t>Enter two numbers:</a:t>
            </a:r>
            <a:r>
              <a:rPr lang="en-GB" sz="2000" dirty="0" smtClean="0">
                <a:latin typeface="Consolas" pitchFamily="49" charset="0"/>
              </a:rPr>
              <a:t>"</a:t>
            </a:r>
            <a:r>
              <a:rPr lang="en-US" sz="2000" dirty="0" smtClean="0">
                <a:latin typeface="Consolas" pitchFamily="49" charset="0"/>
              </a:rPr>
              <a:t>;</a:t>
            </a:r>
          </a:p>
          <a:p>
            <a:pPr lvl="0">
              <a:lnSpc>
                <a:spcPct val="80000"/>
              </a:lnSpc>
              <a:buNone/>
              <a:defRPr/>
            </a:pPr>
            <a:r>
              <a:rPr lang="en-US" sz="2000" dirty="0" smtClean="0">
                <a:latin typeface="Consolas" pitchFamily="49" charset="0"/>
              </a:rPr>
              <a:t>	 </a:t>
            </a:r>
            <a:r>
              <a:rPr lang="en-US" sz="2000" dirty="0" err="1" smtClean="0">
                <a:latin typeface="Consolas" pitchFamily="49" charset="0"/>
              </a:rPr>
              <a:t>cin</a:t>
            </a:r>
            <a:r>
              <a:rPr lang="en-US" sz="2000" dirty="0" smtClean="0">
                <a:latin typeface="Consolas" pitchFamily="49" charset="0"/>
              </a:rPr>
              <a:t> &gt;&gt; n</a:t>
            </a:r>
            <a:r>
              <a:rPr lang="en-US" sz="2000" dirty="0" smtClean="0">
                <a:latin typeface="Consolas" pitchFamily="49" charset="0"/>
                <a:cs typeface="Arial" pitchFamily="34" charset="0"/>
              </a:rPr>
              <a:t>1</a:t>
            </a:r>
            <a:r>
              <a:rPr lang="en-US" sz="2000" dirty="0" smtClean="0">
                <a:latin typeface="Consolas" pitchFamily="49" charset="0"/>
              </a:rPr>
              <a:t> &gt;&gt; n2;</a:t>
            </a:r>
          </a:p>
          <a:p>
            <a:pPr lvl="0">
              <a:lnSpc>
                <a:spcPct val="80000"/>
              </a:lnSpc>
              <a:buNone/>
              <a:defRPr/>
            </a:pPr>
            <a:endParaRPr lang="en-US" sz="2000" dirty="0" smtClean="0">
              <a:latin typeface="Consolas" pitchFamily="49" charset="0"/>
            </a:endParaRPr>
          </a:p>
          <a:p>
            <a:pPr lvl="0">
              <a:lnSpc>
                <a:spcPct val="80000"/>
              </a:lnSpc>
              <a:buNone/>
              <a:defRPr/>
            </a:pPr>
            <a:r>
              <a:rPr lang="en-US" sz="2000" dirty="0" smtClean="0">
                <a:latin typeface="Consolas" pitchFamily="49" charset="0"/>
              </a:rPr>
              <a:t>	 sum = n</a:t>
            </a:r>
            <a:r>
              <a:rPr lang="en-US" sz="2000" dirty="0" smtClean="0">
                <a:latin typeface="Consolas" pitchFamily="49" charset="0"/>
                <a:cs typeface="Arial" pitchFamily="34" charset="0"/>
              </a:rPr>
              <a:t>1</a:t>
            </a:r>
            <a:r>
              <a:rPr lang="en-US" sz="2000" dirty="0" smtClean="0">
                <a:latin typeface="Consolas" pitchFamily="49" charset="0"/>
              </a:rPr>
              <a:t> + n2;</a:t>
            </a:r>
          </a:p>
          <a:p>
            <a:pPr lvl="0">
              <a:lnSpc>
                <a:spcPct val="80000"/>
              </a:lnSpc>
              <a:buNone/>
              <a:defRPr/>
            </a:pPr>
            <a:r>
              <a:rPr lang="en-US" sz="2000" dirty="0" smtClean="0">
                <a:latin typeface="Consolas" pitchFamily="49" charset="0"/>
              </a:rPr>
              <a:t>	 </a:t>
            </a:r>
            <a:r>
              <a:rPr lang="en-US" sz="2000" dirty="0" err="1" smtClean="0">
                <a:latin typeface="Consolas" pitchFamily="49" charset="0"/>
              </a:rPr>
              <a:t>cout</a:t>
            </a:r>
            <a:r>
              <a:rPr lang="en-US" sz="2000" dirty="0" smtClean="0">
                <a:latin typeface="Consolas" pitchFamily="49" charset="0"/>
              </a:rPr>
              <a:t> &lt;&lt; </a:t>
            </a:r>
            <a:r>
              <a:rPr lang="en-GB" sz="2000" dirty="0" smtClean="0">
                <a:latin typeface="Consolas" pitchFamily="49" charset="0"/>
              </a:rPr>
              <a:t>"</a:t>
            </a:r>
            <a:r>
              <a:rPr lang="en-US" sz="2000" dirty="0" smtClean="0">
                <a:latin typeface="Consolas" pitchFamily="49" charset="0"/>
              </a:rPr>
              <a:t>Sum is </a:t>
            </a:r>
            <a:r>
              <a:rPr lang="en-GB" sz="2000" dirty="0" smtClean="0">
                <a:latin typeface="Consolas" pitchFamily="49" charset="0"/>
              </a:rPr>
              <a:t>"</a:t>
            </a:r>
            <a:r>
              <a:rPr lang="en-US" sz="2000" dirty="0" smtClean="0">
                <a:latin typeface="Consolas" pitchFamily="49" charset="0"/>
              </a:rPr>
              <a:t> &lt;&lt; sum &lt;&lt; </a:t>
            </a:r>
            <a:r>
              <a:rPr lang="en-US" sz="2000" dirty="0" err="1" smtClean="0">
                <a:latin typeface="Consolas" pitchFamily="49" charset="0"/>
              </a:rPr>
              <a:t>endl</a:t>
            </a:r>
            <a:r>
              <a:rPr lang="en-US" sz="2000" dirty="0" smtClean="0"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nsolas" pitchFamily="49" charset="0"/>
              </a:rPr>
              <a:t>}</a:t>
            </a:r>
          </a:p>
        </p:txBody>
      </p:sp>
      <p:cxnSp>
        <p:nvCxnSpPr>
          <p:cNvPr id="4" name="Straight Connector 3"/>
          <p:cNvCxnSpPr>
            <a:endCxn id="13" idx="0"/>
          </p:cNvCxnSpPr>
          <p:nvPr/>
        </p:nvCxnSpPr>
        <p:spPr>
          <a:xfrm>
            <a:off x="1905000" y="11430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Hexagon 4"/>
          <p:cNvSpPr/>
          <p:nvPr/>
        </p:nvSpPr>
        <p:spPr>
          <a:xfrm>
            <a:off x="838310" y="2286000"/>
            <a:ext cx="1981090" cy="609600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count &lt; 4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04800" y="3429736"/>
            <a:ext cx="3094892" cy="1813415"/>
            <a:chOff x="3206" y="1629"/>
            <a:chExt cx="1052" cy="990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auto">
            <a:xfrm>
              <a:off x="3239" y="1629"/>
              <a:ext cx="977" cy="200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>
                  <a:latin typeface="Arial" charset="0"/>
                </a:rPr>
                <a:t>Read </a:t>
              </a:r>
              <a:r>
                <a:rPr lang="en-GB" sz="2400" dirty="0" smtClean="0"/>
                <a:t> n1, n2</a:t>
              </a:r>
              <a:endParaRPr lang="en-GB" sz="2400" b="0" dirty="0">
                <a:latin typeface="Arial" charset="0"/>
              </a:endParaRPr>
            </a:p>
          </p:txBody>
        </p:sp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3206" y="2003"/>
              <a:ext cx="1052" cy="208"/>
            </a:xfrm>
            <a:prstGeom prst="flowChartProcess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>
                  <a:latin typeface="Arial" charset="0"/>
                </a:rPr>
                <a:t>sum = </a:t>
              </a:r>
              <a:r>
                <a:rPr lang="en-GB" sz="2400" b="0" dirty="0" smtClean="0">
                  <a:latin typeface="Arial" charset="0"/>
                </a:rPr>
                <a:t>n1 + n2</a:t>
              </a:r>
              <a:endParaRPr lang="en-GB" sz="2400" b="0" dirty="0">
                <a:latin typeface="Arial" charset="0"/>
              </a:endParaRPr>
            </a:p>
          </p:txBody>
        </p:sp>
        <p:sp>
          <p:nvSpPr>
            <p:cNvPr id="9" name="AutoShape 14"/>
            <p:cNvSpPr>
              <a:spLocks noChangeArrowheads="1"/>
            </p:cNvSpPr>
            <p:nvPr/>
          </p:nvSpPr>
          <p:spPr bwMode="auto">
            <a:xfrm>
              <a:off x="3239" y="2377"/>
              <a:ext cx="977" cy="242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>
                  <a:latin typeface="Arial" charset="0"/>
                </a:rPr>
                <a:t>Display </a:t>
              </a:r>
              <a:r>
                <a:rPr lang="en-GB" sz="2400" b="0" dirty="0" smtClean="0">
                  <a:latin typeface="Arial" charset="0"/>
                </a:rPr>
                <a:t>sum</a:t>
              </a:r>
              <a:endParaRPr lang="en-GB" sz="2400" b="0" dirty="0">
                <a:latin typeface="Arial" charset="0"/>
              </a:endParaRPr>
            </a:p>
          </p:txBody>
        </p:sp>
      </p:grpSp>
      <p:cxnSp>
        <p:nvCxnSpPr>
          <p:cNvPr id="10" name="Straight Arrow Connector 9"/>
          <p:cNvCxnSpPr>
            <a:stCxn id="7" idx="4"/>
            <a:endCxn id="8" idx="0"/>
          </p:cNvCxnSpPr>
          <p:nvPr/>
        </p:nvCxnSpPr>
        <p:spPr>
          <a:xfrm>
            <a:off x="1839008" y="3795346"/>
            <a:ext cx="13238" cy="319454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9" idx="1"/>
          </p:cNvCxnSpPr>
          <p:nvPr/>
        </p:nvCxnSpPr>
        <p:spPr>
          <a:xfrm flipH="1">
            <a:off x="1839008" y="4495800"/>
            <a:ext cx="13238" cy="304072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14" idx="2"/>
            <a:endCxn id="5" idx="3"/>
          </p:cNvCxnSpPr>
          <p:nvPr/>
        </p:nvCxnSpPr>
        <p:spPr>
          <a:xfrm rot="5400000" flipH="1">
            <a:off x="-380889" y="3810000"/>
            <a:ext cx="3429000" cy="990601"/>
          </a:xfrm>
          <a:prstGeom prst="bentConnector4">
            <a:avLst>
              <a:gd name="adj1" fmla="val -6667"/>
              <a:gd name="adj2" fmla="val 169231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990600" y="1524000"/>
            <a:ext cx="1828800" cy="3810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dirty="0" smtClean="0"/>
              <a:t>c</a:t>
            </a:r>
            <a:r>
              <a:rPr lang="en-GB" sz="2400" b="0" dirty="0" smtClean="0">
                <a:latin typeface="Arial" charset="0"/>
              </a:rPr>
              <a:t>ount = 0</a:t>
            </a:r>
            <a:endParaRPr lang="en-GB" sz="2400" b="0" dirty="0">
              <a:latin typeface="Arial" charset="0"/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381111" y="5562600"/>
            <a:ext cx="2895600" cy="4572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dirty="0" smtClean="0"/>
              <a:t>c</a:t>
            </a:r>
            <a:r>
              <a:rPr lang="en-GB" sz="2400" b="0" dirty="0" smtClean="0">
                <a:latin typeface="Arial" charset="0"/>
              </a:rPr>
              <a:t>ount = count + 1</a:t>
            </a:r>
            <a:endParaRPr lang="en-GB" sz="2400" b="0" dirty="0">
              <a:latin typeface="Arial" charset="0"/>
            </a:endParaRPr>
          </a:p>
        </p:txBody>
      </p:sp>
      <p:cxnSp>
        <p:nvCxnSpPr>
          <p:cNvPr id="15" name="Straight Connector 14"/>
          <p:cNvCxnSpPr>
            <a:stCxn id="13" idx="2"/>
          </p:cNvCxnSpPr>
          <p:nvPr/>
        </p:nvCxnSpPr>
        <p:spPr>
          <a:xfrm>
            <a:off x="1905000" y="19050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14" idx="0"/>
          </p:cNvCxnSpPr>
          <p:nvPr/>
        </p:nvCxnSpPr>
        <p:spPr>
          <a:xfrm flipH="1">
            <a:off x="1828911" y="5243879"/>
            <a:ext cx="10097" cy="318721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79"/>
          <p:cNvCxnSpPr>
            <a:stCxn id="5" idx="0"/>
          </p:cNvCxnSpPr>
          <p:nvPr/>
        </p:nvCxnSpPr>
        <p:spPr>
          <a:xfrm flipH="1">
            <a:off x="2209800" y="2590800"/>
            <a:ext cx="609600" cy="3733800"/>
          </a:xfrm>
          <a:prstGeom prst="bentConnector4">
            <a:avLst>
              <a:gd name="adj1" fmla="val -143750"/>
              <a:gd name="adj2" fmla="val 99490"/>
            </a:avLst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13"/>
          <p:cNvSpPr>
            <a:spLocks noChangeArrowheads="1"/>
          </p:cNvSpPr>
          <p:nvPr/>
        </p:nvSpPr>
        <p:spPr bwMode="auto">
          <a:xfrm>
            <a:off x="2286000" y="2209800"/>
            <a:ext cx="1828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false</a:t>
            </a:r>
            <a:endParaRPr lang="en-GB" sz="2400" b="1" dirty="0">
              <a:latin typeface="Arial" charset="0"/>
            </a:endParaRPr>
          </a:p>
        </p:txBody>
      </p:sp>
      <p:sp>
        <p:nvSpPr>
          <p:cNvPr id="20" name="AutoShape 13"/>
          <p:cNvSpPr>
            <a:spLocks noChangeArrowheads="1"/>
          </p:cNvSpPr>
          <p:nvPr/>
        </p:nvSpPr>
        <p:spPr bwMode="auto">
          <a:xfrm>
            <a:off x="457200" y="2971800"/>
            <a:ext cx="1828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true</a:t>
            </a:r>
            <a:endParaRPr lang="en-GB" sz="2400" b="1" dirty="0">
              <a:latin typeface="Arial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828800" y="2895600"/>
            <a:ext cx="10208" cy="533037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00835" y="6306670"/>
            <a:ext cx="0" cy="5334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2895600" y="1752600"/>
            <a:ext cx="2209800" cy="381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971800" y="2667000"/>
            <a:ext cx="1752600" cy="76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2895600" y="3657600"/>
            <a:ext cx="2667000" cy="1600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62400" y="3276600"/>
          <a:ext cx="4510176" cy="28956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503392"/>
                <a:gridCol w="1503392"/>
                <a:gridCol w="15033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count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count &lt;=</a:t>
                      </a:r>
                      <a:r>
                        <a:rPr lang="en-GB" sz="2000" b="1" baseline="0" dirty="0" smtClean="0">
                          <a:latin typeface="Arial" pitchFamily="34" charset="0"/>
                          <a:cs typeface="Arial" pitchFamily="34" charset="0"/>
                        </a:rPr>
                        <a:t> 5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output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Sequence of 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93776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Example – numbers increasing from 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GB" sz="2800" dirty="0" smtClean="0"/>
              <a:t> to 5: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 smtClean="0">
                <a:latin typeface="Consolas" pitchFamily="49" charset="0"/>
              </a:rPr>
              <a:t>	for ( </a:t>
            </a:r>
            <a:r>
              <a:rPr lang="en-US" sz="2800" b="1" dirty="0" err="1" smtClean="0">
                <a:latin typeface="Consolas" pitchFamily="49" charset="0"/>
              </a:rPr>
              <a:t>int</a:t>
            </a:r>
            <a:r>
              <a:rPr lang="en-US" sz="2800" b="1" dirty="0" smtClean="0">
                <a:latin typeface="Consolas" pitchFamily="49" charset="0"/>
              </a:rPr>
              <a:t> count = </a:t>
            </a:r>
            <a:r>
              <a:rPr lang="en-US" sz="2800" b="1" dirty="0" smtClean="0">
                <a:latin typeface="Consolas" pitchFamily="49" charset="0"/>
                <a:cs typeface="Arial" pitchFamily="34" charset="0"/>
              </a:rPr>
              <a:t>1</a:t>
            </a:r>
            <a:r>
              <a:rPr lang="en-US" sz="2800" b="1" dirty="0" smtClean="0">
                <a:latin typeface="Consolas" pitchFamily="49" charset="0"/>
              </a:rPr>
              <a:t>; count &lt;= 5; count++ )</a:t>
            </a:r>
            <a:r>
              <a:rPr lang="en-US" sz="2800" dirty="0" smtClean="0">
                <a:latin typeface="Consolas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Consolas" pitchFamily="49" charset="0"/>
              </a:rPr>
              <a:t>		</a:t>
            </a:r>
            <a:r>
              <a:rPr lang="en-US" sz="2800" dirty="0" err="1" smtClean="0">
                <a:latin typeface="Consolas" pitchFamily="49" charset="0"/>
              </a:rPr>
              <a:t>cout</a:t>
            </a:r>
            <a:r>
              <a:rPr lang="en-US" sz="2800" dirty="0" smtClean="0">
                <a:latin typeface="Consolas" pitchFamily="49" charset="0"/>
              </a:rPr>
              <a:t> &lt;&lt; count;</a:t>
            </a:r>
            <a:endParaRPr lang="en-US" sz="2800" b="1" dirty="0" smtClean="0">
              <a:latin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62400" y="3276600"/>
          <a:ext cx="4510176" cy="28956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503392"/>
                <a:gridCol w="1503392"/>
                <a:gridCol w="15033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count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count &lt;=</a:t>
                      </a:r>
                      <a:r>
                        <a:rPr lang="en-GB" sz="2000" b="1" baseline="0" dirty="0" smtClean="0">
                          <a:latin typeface="Arial" pitchFamily="34" charset="0"/>
                          <a:cs typeface="Arial" pitchFamily="34" charset="0"/>
                        </a:rPr>
                        <a:t> 5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output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62400" y="3276600"/>
          <a:ext cx="4510176" cy="28956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503392"/>
                <a:gridCol w="1503392"/>
                <a:gridCol w="15033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count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count &lt;=</a:t>
                      </a:r>
                      <a:r>
                        <a:rPr lang="en-GB" sz="2000" b="1" baseline="0" dirty="0" smtClean="0">
                          <a:latin typeface="Arial" pitchFamily="34" charset="0"/>
                          <a:cs typeface="Arial" pitchFamily="34" charset="0"/>
                        </a:rPr>
                        <a:t> 5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output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123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962400" y="3276600"/>
          <a:ext cx="4510176" cy="28956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503392"/>
                <a:gridCol w="1503392"/>
                <a:gridCol w="15033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count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count &lt;=</a:t>
                      </a:r>
                      <a:r>
                        <a:rPr lang="en-GB" sz="2000" b="1" baseline="0" dirty="0" smtClean="0">
                          <a:latin typeface="Arial" pitchFamily="34" charset="0"/>
                          <a:cs typeface="Arial" pitchFamily="34" charset="0"/>
                        </a:rPr>
                        <a:t> 5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output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1234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962400" y="3276600"/>
          <a:ext cx="4510176" cy="28956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503392"/>
                <a:gridCol w="1503392"/>
                <a:gridCol w="15033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count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count &lt;=</a:t>
                      </a:r>
                      <a:r>
                        <a:rPr lang="en-GB" sz="2000" b="1" baseline="0" dirty="0" smtClean="0">
                          <a:latin typeface="Arial" pitchFamily="34" charset="0"/>
                          <a:cs typeface="Arial" pitchFamily="34" charset="0"/>
                        </a:rPr>
                        <a:t> 5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output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12345 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962400" y="3276600"/>
          <a:ext cx="4510176" cy="28956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503392"/>
                <a:gridCol w="1503392"/>
                <a:gridCol w="15033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count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count &lt;=</a:t>
                      </a:r>
                      <a:r>
                        <a:rPr lang="en-GB" sz="2000" b="1" baseline="0" dirty="0" smtClean="0">
                          <a:latin typeface="Arial" pitchFamily="34" charset="0"/>
                          <a:cs typeface="Arial" pitchFamily="34" charset="0"/>
                        </a:rPr>
                        <a:t> 5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output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12345 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962400" y="3276600"/>
          <a:ext cx="4510176" cy="28956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503392"/>
                <a:gridCol w="1503392"/>
                <a:gridCol w="15033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count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count &gt;= 1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output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54321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962400" y="3276600"/>
          <a:ext cx="4510176" cy="28956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503392"/>
                <a:gridCol w="1503392"/>
                <a:gridCol w="15033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count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count &gt;= 1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output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54321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62400" y="3276600"/>
          <a:ext cx="4510176" cy="28956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503392"/>
                <a:gridCol w="1503392"/>
                <a:gridCol w="15033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count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count &gt;= 1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output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54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62400" y="3276600"/>
          <a:ext cx="4510176" cy="28956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503392"/>
                <a:gridCol w="1503392"/>
                <a:gridCol w="15033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count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count &gt;= 1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output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62400" y="3276600"/>
          <a:ext cx="4510176" cy="28956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503392"/>
                <a:gridCol w="1503392"/>
                <a:gridCol w="15033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count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count &gt;= 1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output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543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62400" y="3276600"/>
          <a:ext cx="4510176" cy="28956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503392"/>
                <a:gridCol w="1503392"/>
                <a:gridCol w="15033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count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count &gt;= 1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output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543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Sequence of 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93776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Example – numbers decreasing from 5 to 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1: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 smtClean="0"/>
              <a:t> 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 smtClean="0">
                <a:latin typeface="Consolas" pitchFamily="49" charset="0"/>
              </a:rPr>
              <a:t>	for ( </a:t>
            </a:r>
            <a:r>
              <a:rPr lang="en-US" sz="2800" b="1" dirty="0" err="1" smtClean="0">
                <a:latin typeface="Consolas" pitchFamily="49" charset="0"/>
              </a:rPr>
              <a:t>int</a:t>
            </a:r>
            <a:r>
              <a:rPr lang="en-US" sz="2800" b="1" dirty="0" smtClean="0">
                <a:latin typeface="Consolas" pitchFamily="49" charset="0"/>
              </a:rPr>
              <a:t> count = </a:t>
            </a:r>
            <a:r>
              <a:rPr lang="en-US" sz="2800" b="1" dirty="0" smtClean="0">
                <a:latin typeface="Consolas" pitchFamily="49" charset="0"/>
                <a:cs typeface="Arial" pitchFamily="34" charset="0"/>
              </a:rPr>
              <a:t>5</a:t>
            </a:r>
            <a:r>
              <a:rPr lang="en-US" sz="2800" b="1" dirty="0" smtClean="0">
                <a:latin typeface="Consolas" pitchFamily="49" charset="0"/>
              </a:rPr>
              <a:t>; count &gt;= </a:t>
            </a:r>
            <a:r>
              <a:rPr lang="en-US" sz="2800" b="1" dirty="0" smtClean="0">
                <a:latin typeface="Consolas" pitchFamily="49" charset="0"/>
                <a:cs typeface="Arial" pitchFamily="34" charset="0"/>
              </a:rPr>
              <a:t>1; count-- </a:t>
            </a:r>
            <a:r>
              <a:rPr lang="en-US" sz="2800" b="1" dirty="0" smtClean="0">
                <a:latin typeface="Consolas" pitchFamily="49" charset="0"/>
              </a:rPr>
              <a:t>)</a:t>
            </a:r>
            <a:r>
              <a:rPr lang="en-US" sz="2800" dirty="0" smtClean="0">
                <a:latin typeface="Consolas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Consolas" pitchFamily="49" charset="0"/>
              </a:rPr>
              <a:t>		</a:t>
            </a:r>
            <a:r>
              <a:rPr lang="en-US" sz="2800" dirty="0" err="1" smtClean="0">
                <a:latin typeface="Consolas" pitchFamily="49" charset="0"/>
              </a:rPr>
              <a:t>cout</a:t>
            </a:r>
            <a:r>
              <a:rPr lang="en-US" sz="2800" dirty="0" smtClean="0">
                <a:latin typeface="Consolas" pitchFamily="49" charset="0"/>
              </a:rPr>
              <a:t> &lt;&lt; count;</a:t>
            </a:r>
            <a:endParaRPr lang="en-US" sz="2800" b="1" dirty="0" smtClean="0">
              <a:latin typeface="Consolas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Sequence of 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>
            <a:noAutofit/>
          </a:bodyPr>
          <a:lstStyle/>
          <a:p>
            <a:r>
              <a:rPr lang="en-GB" sz="2800" dirty="0" smtClean="0"/>
              <a:t>Example – even numbers from 2 to 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GB" sz="2800" dirty="0" smtClean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 smtClean="0"/>
              <a:t>	</a:t>
            </a:r>
            <a:r>
              <a:rPr lang="en-US" sz="2800" b="1" dirty="0" smtClean="0">
                <a:latin typeface="Consolas" pitchFamily="49" charset="0"/>
              </a:rPr>
              <a:t>for ( </a:t>
            </a:r>
            <a:r>
              <a:rPr lang="en-US" sz="2800" b="1" dirty="0" err="1" smtClean="0">
                <a:latin typeface="Consolas" pitchFamily="49" charset="0"/>
              </a:rPr>
              <a:t>int</a:t>
            </a:r>
            <a:r>
              <a:rPr lang="en-US" sz="2800" b="1" dirty="0" smtClean="0">
                <a:latin typeface="Consolas" pitchFamily="49" charset="0"/>
              </a:rPr>
              <a:t> num = 2; num &lt;= </a:t>
            </a:r>
            <a:r>
              <a:rPr lang="en-US" sz="2800" b="1" dirty="0" smtClean="0">
                <a:latin typeface="Consolas" pitchFamily="49" charset="0"/>
                <a:cs typeface="Arial" pitchFamily="34" charset="0"/>
              </a:rPr>
              <a:t>10; num += 2 )</a:t>
            </a:r>
            <a:r>
              <a:rPr lang="en-US" sz="2800" dirty="0" smtClean="0">
                <a:latin typeface="Consolas" pitchFamily="49" charset="0"/>
              </a:rPr>
              <a:t> </a:t>
            </a:r>
            <a:endParaRPr lang="en-US" sz="2800" b="1" dirty="0" smtClean="0">
              <a:latin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Consolas" pitchFamily="49" charset="0"/>
              </a:rPr>
              <a:t>		</a:t>
            </a:r>
            <a:r>
              <a:rPr lang="en-US" sz="2800" dirty="0" err="1" smtClean="0">
                <a:latin typeface="Consolas" pitchFamily="49" charset="0"/>
              </a:rPr>
              <a:t>cout</a:t>
            </a:r>
            <a:r>
              <a:rPr lang="en-US" sz="2800" dirty="0" smtClean="0">
                <a:latin typeface="Consolas" pitchFamily="49" charset="0"/>
              </a:rPr>
              <a:t> &lt;&lt; </a:t>
            </a:r>
            <a:r>
              <a:rPr lang="en-US" sz="2800" b="1" dirty="0" smtClean="0">
                <a:latin typeface="Consolas" pitchFamily="49" charset="0"/>
              </a:rPr>
              <a:t>num</a:t>
            </a:r>
            <a:r>
              <a:rPr lang="en-GB" sz="2800" dirty="0" smtClean="0">
                <a:latin typeface="Consolas" pitchFamily="49" charset="0"/>
              </a:rPr>
              <a:t> &lt;&lt; " "</a:t>
            </a:r>
            <a:r>
              <a:rPr lang="en-US" sz="2800" dirty="0" smtClean="0">
                <a:latin typeface="Consolas" pitchFamily="49" charset="0"/>
              </a:rPr>
              <a:t>;</a:t>
            </a:r>
            <a:endParaRPr lang="en-US" sz="2800" b="1" dirty="0" smtClean="0">
              <a:latin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29000" y="3200400"/>
          <a:ext cx="4876800" cy="28956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503392"/>
                <a:gridCol w="1925608"/>
                <a:gridCol w="1447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num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num &lt;=</a:t>
                      </a:r>
                      <a:r>
                        <a:rPr lang="en-GB" sz="2000" b="1" baseline="0" dirty="0" smtClean="0">
                          <a:latin typeface="Arial" pitchFamily="34" charset="0"/>
                          <a:cs typeface="Arial" pitchFamily="34" charset="0"/>
                        </a:rPr>
                        <a:t> 10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output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2 4 6 8 10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in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flowchart shows how a </a:t>
            </a:r>
          </a:p>
          <a:p>
            <a:pPr>
              <a:buNone/>
            </a:pPr>
            <a:r>
              <a:rPr lang="en-US" dirty="0" smtClean="0"/>
              <a:t>	program can add 2 numbers.</a:t>
            </a:r>
          </a:p>
          <a:p>
            <a:endParaRPr lang="en-US" dirty="0" smtClean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257800" y="1219200"/>
            <a:ext cx="3505200" cy="4831080"/>
            <a:chOff x="3216" y="1312"/>
            <a:chExt cx="1728" cy="2536"/>
          </a:xfrm>
        </p:grpSpPr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3629" y="1312"/>
              <a:ext cx="902" cy="336"/>
            </a:xfrm>
            <a:prstGeom prst="roundRect">
              <a:avLst>
                <a:gd name="adj" fmla="val 16667"/>
              </a:avLst>
            </a:prstGeom>
            <a:solidFill>
              <a:srgbClr val="FAFAF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>
                  <a:latin typeface="Arial" charset="0"/>
                </a:rPr>
                <a:t>Start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550" y="3512"/>
              <a:ext cx="1056" cy="336"/>
            </a:xfrm>
            <a:prstGeom prst="roundRect">
              <a:avLst>
                <a:gd name="adj" fmla="val 16667"/>
              </a:avLst>
            </a:prstGeom>
            <a:solidFill>
              <a:srgbClr val="FAFAF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>
                  <a:latin typeface="Arial" charset="0"/>
                </a:rPr>
                <a:t>Stop</a:t>
              </a: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3360" y="1848"/>
              <a:ext cx="1434" cy="320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>
                  <a:latin typeface="Arial" charset="0"/>
                </a:rPr>
                <a:t>Read </a:t>
              </a:r>
              <a:r>
                <a:rPr lang="en-GB" sz="2400" b="0" dirty="0" smtClean="0">
                  <a:latin typeface="Arial" charset="0"/>
                </a:rPr>
                <a:t>n1, n2</a:t>
              </a:r>
              <a:endParaRPr lang="en-GB" sz="2400" b="0" dirty="0">
                <a:latin typeface="Arial" charset="0"/>
              </a:endParaRP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3216" y="2408"/>
              <a:ext cx="1728" cy="320"/>
            </a:xfrm>
            <a:prstGeom prst="flowChartProcess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dirty="0" smtClean="0"/>
                <a:t>sum ← </a:t>
              </a:r>
              <a:r>
                <a:rPr lang="en-GB" sz="2400" b="0" dirty="0" smtClean="0">
                  <a:latin typeface="Arial" charset="0"/>
                </a:rPr>
                <a:t> n1 </a:t>
              </a:r>
              <a:r>
                <a:rPr lang="en-GB" sz="2400" b="0" dirty="0">
                  <a:latin typeface="Arial" charset="0"/>
                </a:rPr>
                <a:t>+ </a:t>
              </a:r>
              <a:r>
                <a:rPr lang="en-GB" sz="2400" b="0" dirty="0" smtClean="0">
                  <a:latin typeface="Arial" charset="0"/>
                </a:rPr>
                <a:t>n2</a:t>
              </a:r>
              <a:endParaRPr lang="en-GB" sz="2400" b="0" dirty="0">
                <a:latin typeface="Arial" charset="0"/>
              </a:endParaRPr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3384" y="2984"/>
              <a:ext cx="1392" cy="264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>
                  <a:latin typeface="Arial" charset="0"/>
                </a:rPr>
                <a:t>Display </a:t>
              </a:r>
              <a:r>
                <a:rPr lang="en-GB" sz="2400" b="0" dirty="0" smtClean="0">
                  <a:latin typeface="Arial" charset="0"/>
                </a:rPr>
                <a:t>sum</a:t>
              </a:r>
              <a:endParaRPr lang="en-GB" sz="2400" b="0" dirty="0">
                <a:latin typeface="Arial" charset="0"/>
              </a:endParaRPr>
            </a:p>
          </p:txBody>
        </p:sp>
      </p:grpSp>
      <p:cxnSp>
        <p:nvCxnSpPr>
          <p:cNvPr id="16" name="Straight Arrow Connector 15"/>
          <p:cNvCxnSpPr>
            <a:stCxn id="6" idx="2"/>
            <a:endCxn id="12" idx="1"/>
          </p:cNvCxnSpPr>
          <p:nvPr/>
        </p:nvCxnSpPr>
        <p:spPr>
          <a:xfrm flipH="1">
            <a:off x="7004050" y="1859280"/>
            <a:ext cx="6350" cy="38100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4"/>
            <a:endCxn id="13" idx="0"/>
          </p:cNvCxnSpPr>
          <p:nvPr/>
        </p:nvCxnSpPr>
        <p:spPr>
          <a:xfrm>
            <a:off x="7004050" y="2849880"/>
            <a:ext cx="6350" cy="45720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  <a:endCxn id="14" idx="1"/>
          </p:cNvCxnSpPr>
          <p:nvPr/>
        </p:nvCxnSpPr>
        <p:spPr>
          <a:xfrm>
            <a:off x="7010400" y="3916680"/>
            <a:ext cx="0" cy="48768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4"/>
            <a:endCxn id="8" idx="0"/>
          </p:cNvCxnSpPr>
          <p:nvPr/>
        </p:nvCxnSpPr>
        <p:spPr>
          <a:xfrm flipH="1">
            <a:off x="7006167" y="4907280"/>
            <a:ext cx="4233" cy="50292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Sequence of 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Example – multiples of 3 decreasing from 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GB" sz="2800" dirty="0" smtClean="0"/>
              <a:t>5 to 3:</a:t>
            </a:r>
          </a:p>
          <a:p>
            <a:pPr>
              <a:buNone/>
            </a:pPr>
            <a:endParaRPr lang="en-GB" sz="2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 smtClean="0">
                <a:latin typeface="Consolas" pitchFamily="49" charset="0"/>
              </a:rPr>
              <a:t>	for ( </a:t>
            </a:r>
            <a:r>
              <a:rPr lang="en-US" sz="2800" b="1" dirty="0" err="1" smtClean="0">
                <a:latin typeface="Consolas" pitchFamily="49" charset="0"/>
              </a:rPr>
              <a:t>int</a:t>
            </a:r>
            <a:r>
              <a:rPr lang="en-US" sz="2800" b="1" dirty="0" smtClean="0">
                <a:latin typeface="Consolas" pitchFamily="49" charset="0"/>
              </a:rPr>
              <a:t> num = </a:t>
            </a:r>
            <a:r>
              <a:rPr lang="en-US" sz="2800" b="1" dirty="0" smtClean="0">
                <a:latin typeface="Consolas" pitchFamily="49" charset="0"/>
                <a:cs typeface="Arial" pitchFamily="34" charset="0"/>
              </a:rPr>
              <a:t>15</a:t>
            </a:r>
            <a:r>
              <a:rPr lang="en-US" sz="2800" b="1" dirty="0" smtClean="0">
                <a:latin typeface="Consolas" pitchFamily="49" charset="0"/>
              </a:rPr>
              <a:t>; num &gt; </a:t>
            </a:r>
            <a:r>
              <a:rPr lang="en-US" sz="2800" b="1" dirty="0" smtClean="0">
                <a:latin typeface="Consolas" pitchFamily="49" charset="0"/>
                <a:cs typeface="Arial" pitchFamily="34" charset="0"/>
              </a:rPr>
              <a:t>1; num -= 3 )</a:t>
            </a:r>
            <a:r>
              <a:rPr lang="en-US" sz="2800" dirty="0" smtClean="0">
                <a:latin typeface="Consolas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Consolas" pitchFamily="49" charset="0"/>
              </a:rPr>
              <a:t>		</a:t>
            </a:r>
            <a:r>
              <a:rPr lang="en-MY" sz="2800" dirty="0" err="1" smtClean="0">
                <a:latin typeface="Consolas" pitchFamily="49" charset="0"/>
              </a:rPr>
              <a:t>cout</a:t>
            </a:r>
            <a:r>
              <a:rPr lang="en-MY" sz="2800" dirty="0" smtClean="0">
                <a:latin typeface="Consolas" pitchFamily="49" charset="0"/>
              </a:rPr>
              <a:t> &lt;&lt; </a:t>
            </a:r>
            <a:r>
              <a:rPr lang="en-MY" sz="2800" b="1" dirty="0" smtClean="0">
                <a:latin typeface="Consolas" pitchFamily="49" charset="0"/>
              </a:rPr>
              <a:t>num</a:t>
            </a:r>
            <a:r>
              <a:rPr lang="en-GB" sz="2800" dirty="0" smtClean="0">
                <a:latin typeface="Consolas" pitchFamily="49" charset="0"/>
              </a:rPr>
              <a:t> &lt;&lt; " "</a:t>
            </a:r>
            <a:r>
              <a:rPr lang="en-US" sz="2800" dirty="0" smtClean="0">
                <a:latin typeface="Consolas" pitchFamily="49" charset="0"/>
              </a:rPr>
              <a:t>;</a:t>
            </a:r>
            <a:endParaRPr lang="en-US" sz="2800" b="1" dirty="0" smtClean="0">
              <a:latin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 smtClean="0"/>
          </a:p>
          <a:p>
            <a:pPr>
              <a:buNone/>
            </a:pPr>
            <a:endParaRPr lang="en-GB" sz="2800" dirty="0" smtClean="0"/>
          </a:p>
          <a:p>
            <a:endParaRPr lang="en-GB" sz="2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76600" y="3200400"/>
          <a:ext cx="5181600" cy="28956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503392"/>
                <a:gridCol w="1925608"/>
                <a:gridCol w="1752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num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num &gt;</a:t>
                      </a:r>
                      <a:r>
                        <a:rPr lang="en-GB" sz="2000" b="1" baseline="0" dirty="0" smtClean="0">
                          <a:latin typeface="Arial" pitchFamily="34" charset="0"/>
                          <a:cs typeface="Arial" pitchFamily="34" charset="0"/>
                        </a:rPr>
                        <a:t> 1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output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15 12 9</a:t>
                      </a:r>
                      <a:r>
                        <a:rPr lang="en-GB" sz="2000" baseline="0" dirty="0" smtClean="0">
                          <a:latin typeface="Arial" pitchFamily="34" charset="0"/>
                          <a:cs typeface="Arial" pitchFamily="34" charset="0"/>
                        </a:rPr>
                        <a:t> 6 3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Sequence of 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937760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 smtClean="0"/>
              <a:t>Example –numbers increasing from 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GB" sz="2800" dirty="0" smtClean="0"/>
              <a:t> to an upper limit:</a:t>
            </a:r>
          </a:p>
          <a:p>
            <a:pPr>
              <a:buNone/>
            </a:pPr>
            <a:r>
              <a:rPr lang="en-GB" sz="2800" dirty="0" smtClean="0"/>
              <a:t>		</a:t>
            </a:r>
          </a:p>
          <a:p>
            <a:pPr>
              <a:buNone/>
            </a:pPr>
            <a:r>
              <a:rPr lang="en-GB" sz="2800" dirty="0" smtClean="0">
                <a:latin typeface="Consolas" pitchFamily="49" charset="0"/>
              </a:rPr>
              <a:t>		</a:t>
            </a:r>
            <a:r>
              <a:rPr lang="en-GB" sz="2800" dirty="0" err="1" smtClean="0">
                <a:latin typeface="Consolas" pitchFamily="49" charset="0"/>
              </a:rPr>
              <a:t>cout</a:t>
            </a:r>
            <a:r>
              <a:rPr lang="en-GB" sz="2800" dirty="0" smtClean="0">
                <a:latin typeface="Consolas" pitchFamily="49" charset="0"/>
              </a:rPr>
              <a:t> &lt;&lt; "Enter limit: ";</a:t>
            </a:r>
          </a:p>
          <a:p>
            <a:pPr>
              <a:buNone/>
            </a:pPr>
            <a:r>
              <a:rPr lang="en-GB" sz="2800" dirty="0" smtClean="0">
                <a:latin typeface="Consolas" pitchFamily="49" charset="0"/>
              </a:rPr>
              <a:t>		</a:t>
            </a:r>
            <a:r>
              <a:rPr lang="en-GB" sz="2800" dirty="0" err="1" smtClean="0">
                <a:latin typeface="Consolas" pitchFamily="49" charset="0"/>
              </a:rPr>
              <a:t>cin</a:t>
            </a:r>
            <a:r>
              <a:rPr lang="en-GB" sz="2800" dirty="0" smtClean="0">
                <a:latin typeface="Consolas" pitchFamily="49" charset="0"/>
              </a:rPr>
              <a:t> &gt;&gt; limit;</a:t>
            </a:r>
          </a:p>
          <a:p>
            <a:pPr>
              <a:buNone/>
            </a:pPr>
            <a:r>
              <a:rPr lang="en-GB" sz="2800" dirty="0" smtClean="0">
                <a:latin typeface="Consolas" pitchFamily="49" charset="0"/>
              </a:rPr>
              <a:t>		</a:t>
            </a:r>
            <a:r>
              <a:rPr lang="en-GB" sz="2800" b="1" dirty="0" smtClean="0">
                <a:latin typeface="Consolas" pitchFamily="49" charset="0"/>
              </a:rPr>
              <a:t>for ( </a:t>
            </a:r>
            <a:r>
              <a:rPr lang="en-GB" sz="2800" b="1" dirty="0" err="1" smtClean="0">
                <a:latin typeface="Consolas" pitchFamily="49" charset="0"/>
              </a:rPr>
              <a:t>int</a:t>
            </a:r>
            <a:r>
              <a:rPr lang="en-GB" sz="2800" b="1" dirty="0" smtClean="0">
                <a:latin typeface="Consolas" pitchFamily="49" charset="0"/>
              </a:rPr>
              <a:t> num = </a:t>
            </a:r>
            <a:r>
              <a:rPr lang="en-GB" sz="2800" b="1" dirty="0" smtClean="0">
                <a:latin typeface="Consolas" pitchFamily="49" charset="0"/>
                <a:cs typeface="Arial" pitchFamily="34" charset="0"/>
              </a:rPr>
              <a:t>1</a:t>
            </a:r>
            <a:r>
              <a:rPr lang="en-GB" sz="2800" b="1" dirty="0" smtClean="0">
                <a:latin typeface="Consolas" pitchFamily="49" charset="0"/>
              </a:rPr>
              <a:t>; num &lt;= limit; num++ )</a:t>
            </a:r>
          </a:p>
          <a:p>
            <a:pPr>
              <a:buNone/>
            </a:pPr>
            <a:r>
              <a:rPr lang="en-GB" sz="2800" dirty="0" smtClean="0">
                <a:latin typeface="Consolas" pitchFamily="49" charset="0"/>
              </a:rPr>
              <a:t>			</a:t>
            </a:r>
            <a:r>
              <a:rPr lang="en-GB" sz="2800" dirty="0" err="1" smtClean="0">
                <a:latin typeface="Consolas" pitchFamily="49" charset="0"/>
              </a:rPr>
              <a:t>cout</a:t>
            </a:r>
            <a:r>
              <a:rPr lang="en-GB" sz="2800" dirty="0" smtClean="0">
                <a:latin typeface="Consolas" pitchFamily="49" charset="0"/>
              </a:rPr>
              <a:t> &lt;&lt; </a:t>
            </a:r>
            <a:r>
              <a:rPr lang="en-GB" sz="2800" b="1" dirty="0" smtClean="0">
                <a:latin typeface="Consolas" pitchFamily="49" charset="0"/>
              </a:rPr>
              <a:t>num</a:t>
            </a:r>
            <a:r>
              <a:rPr lang="en-GB" sz="2800" dirty="0" smtClean="0">
                <a:latin typeface="Consolas" pitchFamily="49" charset="0"/>
              </a:rPr>
              <a:t> &lt;&lt; " ";</a:t>
            </a:r>
          </a:p>
          <a:p>
            <a:endParaRPr lang="en-GB" sz="2800" dirty="0" smtClean="0"/>
          </a:p>
          <a:p>
            <a:r>
              <a:rPr lang="en-GB" sz="2800" dirty="0" smtClean="0"/>
              <a:t>Output </a:t>
            </a:r>
          </a:p>
          <a:p>
            <a:pPr>
              <a:buNone/>
            </a:pPr>
            <a:r>
              <a:rPr lang="en-GB" sz="2800" dirty="0" smtClean="0"/>
              <a:t>	Enter limit: </a:t>
            </a:r>
            <a:r>
              <a:rPr lang="en-GB" sz="2800" u="sng" dirty="0" smtClean="0"/>
              <a:t>10</a:t>
            </a:r>
          </a:p>
          <a:p>
            <a:pPr>
              <a:buNone/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GB" sz="2800" b="1" dirty="0" smtClean="0">
                <a:latin typeface="Arial" pitchFamily="34" charset="0"/>
                <a:cs typeface="Arial" pitchFamily="34" charset="0"/>
              </a:rPr>
              <a:t>1 2 3 4 5 6 7 8 9 10</a:t>
            </a:r>
            <a:r>
              <a:rPr lang="en-GB" sz="2800" b="1" dirty="0" smtClean="0"/>
              <a:t> </a:t>
            </a:r>
          </a:p>
          <a:p>
            <a:pPr>
              <a:buNone/>
            </a:pPr>
            <a:r>
              <a:rPr lang="en-GB" sz="2800" dirty="0" smtClean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Sequence of 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760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 smtClean="0"/>
              <a:t>Example – numbers decreasing  from an upper limit down to 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GB" sz="2800" dirty="0" smtClean="0"/>
              <a:t>:</a:t>
            </a:r>
          </a:p>
          <a:p>
            <a:pPr>
              <a:buNone/>
            </a:pPr>
            <a:endParaRPr lang="en-GB" sz="2800" dirty="0" smtClean="0"/>
          </a:p>
          <a:p>
            <a:pPr>
              <a:buNone/>
            </a:pPr>
            <a:r>
              <a:rPr lang="en-GB" sz="2800" dirty="0" smtClean="0">
                <a:latin typeface="Consolas" pitchFamily="49" charset="0"/>
              </a:rPr>
              <a:t>	</a:t>
            </a:r>
            <a:r>
              <a:rPr lang="en-GB" sz="2800" dirty="0" err="1" smtClean="0">
                <a:latin typeface="Consolas" pitchFamily="49" charset="0"/>
              </a:rPr>
              <a:t>cout</a:t>
            </a:r>
            <a:r>
              <a:rPr lang="en-GB" sz="2800" dirty="0" smtClean="0">
                <a:latin typeface="Consolas" pitchFamily="49" charset="0"/>
              </a:rPr>
              <a:t> &lt;&lt; "Enter limit: ";</a:t>
            </a:r>
          </a:p>
          <a:p>
            <a:pPr>
              <a:buNone/>
            </a:pPr>
            <a:r>
              <a:rPr lang="en-GB" sz="2800" dirty="0" smtClean="0">
                <a:latin typeface="Consolas" pitchFamily="49" charset="0"/>
              </a:rPr>
              <a:t>	</a:t>
            </a:r>
            <a:r>
              <a:rPr lang="en-GB" sz="2800" dirty="0" err="1" smtClean="0">
                <a:latin typeface="Consolas" pitchFamily="49" charset="0"/>
              </a:rPr>
              <a:t>cin</a:t>
            </a:r>
            <a:r>
              <a:rPr lang="en-GB" sz="2800" dirty="0" smtClean="0">
                <a:latin typeface="Consolas" pitchFamily="49" charset="0"/>
              </a:rPr>
              <a:t> &gt;&gt; limit;</a:t>
            </a:r>
          </a:p>
          <a:p>
            <a:pPr>
              <a:buNone/>
            </a:pPr>
            <a:r>
              <a:rPr lang="en-GB" sz="2800" b="1" dirty="0" smtClean="0">
                <a:latin typeface="Consolas" pitchFamily="49" charset="0"/>
              </a:rPr>
              <a:t>	for ( </a:t>
            </a:r>
            <a:r>
              <a:rPr lang="en-GB" sz="2800" b="1" dirty="0" err="1" smtClean="0">
                <a:latin typeface="Consolas" pitchFamily="49" charset="0"/>
              </a:rPr>
              <a:t>int</a:t>
            </a:r>
            <a:r>
              <a:rPr lang="en-GB" sz="2800" b="1" dirty="0" smtClean="0">
                <a:latin typeface="Consolas" pitchFamily="49" charset="0"/>
              </a:rPr>
              <a:t> num = limit; num &gt;= </a:t>
            </a:r>
            <a:r>
              <a:rPr lang="en-GB" sz="2800" b="1" dirty="0" smtClean="0">
                <a:latin typeface="Consolas" pitchFamily="49" charset="0"/>
                <a:cs typeface="Arial" pitchFamily="34" charset="0"/>
              </a:rPr>
              <a:t>1</a:t>
            </a:r>
            <a:r>
              <a:rPr lang="en-GB" sz="2800" b="1" dirty="0" smtClean="0">
                <a:latin typeface="Consolas" pitchFamily="49" charset="0"/>
              </a:rPr>
              <a:t>; number-- )</a:t>
            </a:r>
          </a:p>
          <a:p>
            <a:pPr>
              <a:buNone/>
            </a:pPr>
            <a:r>
              <a:rPr lang="en-GB" sz="2800" dirty="0" smtClean="0">
                <a:latin typeface="Consolas" pitchFamily="49" charset="0"/>
              </a:rPr>
              <a:t>		</a:t>
            </a:r>
            <a:r>
              <a:rPr lang="en-GB" sz="2800" dirty="0" err="1" smtClean="0">
                <a:latin typeface="Consolas" pitchFamily="49" charset="0"/>
              </a:rPr>
              <a:t>cout</a:t>
            </a:r>
            <a:r>
              <a:rPr lang="en-GB" sz="2800" dirty="0" smtClean="0">
                <a:latin typeface="Consolas" pitchFamily="49" charset="0"/>
              </a:rPr>
              <a:t> &lt;&lt; </a:t>
            </a:r>
            <a:r>
              <a:rPr lang="en-GB" sz="2800" b="1" dirty="0" smtClean="0">
                <a:latin typeface="Consolas" pitchFamily="49" charset="0"/>
              </a:rPr>
              <a:t>num</a:t>
            </a:r>
            <a:r>
              <a:rPr lang="en-GB" sz="2800" dirty="0" smtClean="0">
                <a:latin typeface="Consolas" pitchFamily="49" charset="0"/>
              </a:rPr>
              <a:t> &lt;&lt; " ";</a:t>
            </a:r>
          </a:p>
          <a:p>
            <a:endParaRPr lang="en-GB" sz="2800" dirty="0" smtClean="0"/>
          </a:p>
          <a:p>
            <a:r>
              <a:rPr lang="en-GB" sz="2800" dirty="0" smtClean="0"/>
              <a:t>Output: </a:t>
            </a:r>
          </a:p>
          <a:p>
            <a:pPr>
              <a:buNone/>
            </a:pPr>
            <a:r>
              <a:rPr lang="en-GB" sz="2800" dirty="0" smtClean="0"/>
              <a:t>	Enter limit: </a:t>
            </a:r>
            <a:r>
              <a:rPr lang="en-GB" sz="2800" u="sng" dirty="0" smtClean="0"/>
              <a:t>10</a:t>
            </a:r>
          </a:p>
          <a:p>
            <a:pPr>
              <a:buNone/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GB" sz="2800" b="1" dirty="0" smtClean="0">
                <a:latin typeface="Arial" pitchFamily="34" charset="0"/>
                <a:cs typeface="Arial" pitchFamily="34" charset="0"/>
              </a:rPr>
              <a:t>10 9 8 7 6 5 4 3 2 1 </a:t>
            </a:r>
          </a:p>
          <a:p>
            <a:pPr>
              <a:buNone/>
            </a:pPr>
            <a:r>
              <a:rPr lang="en-GB" sz="2800" dirty="0" smtClean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Statement versus while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A </a:t>
            </a:r>
            <a:r>
              <a:rPr lang="en-US" sz="2800" i="1" dirty="0" smtClean="0"/>
              <a:t>for</a:t>
            </a:r>
            <a:r>
              <a:rPr lang="en-US" sz="2800" dirty="0" smtClean="0"/>
              <a:t> statement is used when a loop is to be executed a known number of times. </a:t>
            </a:r>
          </a:p>
          <a:p>
            <a:endParaRPr lang="en-US" sz="2800" dirty="0" smtClean="0"/>
          </a:p>
          <a:p>
            <a:r>
              <a:rPr lang="en-US" sz="2800" dirty="0" smtClean="0"/>
              <a:t>We can do the same thing with a </a:t>
            </a:r>
            <a:r>
              <a:rPr lang="en-US" sz="2800" i="1" dirty="0" smtClean="0"/>
              <a:t>while</a:t>
            </a:r>
            <a:r>
              <a:rPr lang="en-US" sz="2800" dirty="0" smtClean="0"/>
              <a:t> statement, but the </a:t>
            </a:r>
            <a:r>
              <a:rPr lang="en-US" sz="2800" i="1" dirty="0" smtClean="0"/>
              <a:t>for</a:t>
            </a:r>
            <a:r>
              <a:rPr lang="en-US" sz="2800" dirty="0" smtClean="0"/>
              <a:t> statement is easier to read and more natural for counting loops.</a:t>
            </a:r>
          </a:p>
          <a:p>
            <a:endParaRPr lang="en-US" sz="2800" dirty="0" smtClean="0"/>
          </a:p>
          <a:p>
            <a:r>
              <a:rPr lang="en-US" sz="2800" dirty="0" smtClean="0"/>
              <a:t>Both the for and while statements are used to implement pretest loops.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Statement versus while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Comparing while statement and for statement:</a:t>
            </a:r>
          </a:p>
          <a:p>
            <a:endParaRPr lang="en-US" sz="2800" dirty="0" smtClean="0"/>
          </a:p>
          <a:p>
            <a:endParaRPr lang="en-GB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905000"/>
            <a:ext cx="8937600" cy="43434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Design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When developing the solution to a problem, ask yourself the following question to determine whether a loop is required in the algorithm: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		</a:t>
            </a:r>
            <a:r>
              <a:rPr lang="en-US" sz="2400" b="1" dirty="0" smtClean="0"/>
              <a:t>Do I need to repeat any steps?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If </a:t>
            </a:r>
            <a:r>
              <a:rPr lang="en-US" sz="2400" dirty="0"/>
              <a:t>your answer is yes, then ask yourself the following question: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	</a:t>
            </a:r>
            <a:r>
              <a:rPr lang="en-US" sz="2400" b="1" dirty="0"/>
              <a:t>Which steps do I need to repeat</a:t>
            </a:r>
            <a:r>
              <a:rPr lang="en-US" sz="2400" b="1" dirty="0" smtClean="0"/>
              <a:t>?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Next ask yourself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		</a:t>
            </a:r>
            <a:r>
              <a:rPr lang="en-US" sz="2400" b="1" dirty="0" smtClean="0"/>
              <a:t>Do I know how many times I need to repeat?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/>
              <a:t>	</a:t>
            </a:r>
            <a:r>
              <a:rPr lang="en-US" sz="2400" dirty="0" smtClean="0"/>
              <a:t>If the answer is yes, a counter-controlled loop can be used.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Problem: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A company has several employees whose pay must be calculated. 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Develop the solution: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	</a:t>
            </a:r>
            <a:r>
              <a:rPr lang="en-US" sz="2400" b="1" dirty="0" smtClean="0"/>
              <a:t>Do I need to repeat any steps? </a:t>
            </a:r>
            <a:r>
              <a:rPr lang="en-US" sz="2400" dirty="0" smtClean="0"/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	Yes.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	</a:t>
            </a:r>
            <a:r>
              <a:rPr lang="en-US" sz="2400" b="1" dirty="0" smtClean="0"/>
              <a:t>Which steps do I need to repeat?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	The computation and display of the pay for each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	employee.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/>
              <a:t>		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/>
              <a:t>		Do I know how many times I need to repeat?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/>
              <a:t>		</a:t>
            </a:r>
            <a:r>
              <a:rPr lang="en-US" sz="2400" dirty="0" smtClean="0"/>
              <a:t>Yes, for all employees of the company.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 	The program will first ask the user to enter the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        number of employees’ pay to calculate.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62200" y="2543907"/>
            <a:ext cx="3657600" cy="1723293"/>
            <a:chOff x="3076" y="1629"/>
            <a:chExt cx="1321" cy="990"/>
          </a:xfrm>
        </p:grpSpPr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3076" y="1629"/>
              <a:ext cx="1321" cy="200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000" b="0" dirty="0">
                  <a:latin typeface="Arial" charset="0"/>
                </a:rPr>
                <a:t>Read </a:t>
              </a:r>
              <a:r>
                <a:rPr lang="en-GB" sz="2000" dirty="0" smtClean="0"/>
                <a:t> hours, rate</a:t>
              </a:r>
              <a:endParaRPr lang="en-GB" sz="2000" b="0" dirty="0">
                <a:latin typeface="Arial" charset="0"/>
              </a:endParaRP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3206" y="2003"/>
              <a:ext cx="1052" cy="208"/>
            </a:xfrm>
            <a:prstGeom prst="flowChartProcess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000" b="0" dirty="0" smtClean="0">
                  <a:latin typeface="Arial" charset="0"/>
                </a:rPr>
                <a:t>pay </a:t>
              </a:r>
              <a:r>
                <a:rPr lang="en-GB" sz="2000" dirty="0" smtClean="0"/>
                <a:t>←</a:t>
              </a:r>
              <a:r>
                <a:rPr lang="en-GB" sz="2000" b="0" dirty="0" smtClean="0">
                  <a:latin typeface="Arial" charset="0"/>
                </a:rPr>
                <a:t> hours x rate</a:t>
              </a:r>
              <a:endParaRPr lang="en-GB" sz="2000" b="0" dirty="0">
                <a:latin typeface="Arial" charset="0"/>
              </a:endParaRPr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3239" y="2377"/>
              <a:ext cx="977" cy="242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000" b="0" dirty="0">
                  <a:latin typeface="Arial" charset="0"/>
                </a:rPr>
                <a:t>Display </a:t>
              </a:r>
              <a:r>
                <a:rPr lang="en-GB" sz="2000" b="0" dirty="0" smtClean="0">
                  <a:latin typeface="Arial" charset="0"/>
                </a:rPr>
                <a:t>pay</a:t>
              </a:r>
              <a:endParaRPr lang="en-GB" sz="2000" b="0" dirty="0">
                <a:latin typeface="Arial" charset="0"/>
              </a:endParaRPr>
            </a:p>
          </p:txBody>
        </p:sp>
      </p:grpSp>
      <p:cxnSp>
        <p:nvCxnSpPr>
          <p:cNvPr id="16" name="Straight Arrow Connector 15"/>
          <p:cNvCxnSpPr>
            <a:stCxn id="13" idx="4"/>
            <a:endCxn id="14" idx="0"/>
          </p:cNvCxnSpPr>
          <p:nvPr/>
        </p:nvCxnSpPr>
        <p:spPr>
          <a:xfrm flipH="1">
            <a:off x="4178540" y="2892047"/>
            <a:ext cx="12460" cy="302882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15" idx="1"/>
          </p:cNvCxnSpPr>
          <p:nvPr/>
        </p:nvCxnSpPr>
        <p:spPr>
          <a:xfrm flipH="1">
            <a:off x="4166081" y="3556995"/>
            <a:ext cx="12459" cy="288956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0" y="2971800"/>
            <a:ext cx="3505200" cy="2438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</a:t>
            </a:r>
          </a:p>
          <a:p>
            <a:pPr>
              <a:lnSpc>
                <a:spcPct val="90000"/>
              </a:lnSpc>
              <a:buNone/>
            </a:pPr>
            <a:endParaRPr lang="en-US" sz="2400" dirty="0"/>
          </a:p>
        </p:txBody>
      </p:sp>
      <p:cxnSp>
        <p:nvCxnSpPr>
          <p:cNvPr id="5" name="Straight Connector 4"/>
          <p:cNvCxnSpPr>
            <a:endCxn id="14" idx="0"/>
          </p:cNvCxnSpPr>
          <p:nvPr/>
        </p:nvCxnSpPr>
        <p:spPr>
          <a:xfrm>
            <a:off x="6172200" y="11430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Hexagon 5"/>
          <p:cNvSpPr/>
          <p:nvPr/>
        </p:nvSpPr>
        <p:spPr>
          <a:xfrm>
            <a:off x="4572000" y="2286000"/>
            <a:ext cx="3505200" cy="609600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count &lt;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num_emp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28600" y="3581400"/>
            <a:ext cx="2895600" cy="1432416"/>
            <a:chOff x="3076" y="1579"/>
            <a:chExt cx="1321" cy="1040"/>
          </a:xfrm>
        </p:grpSpPr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3076" y="1579"/>
              <a:ext cx="1321" cy="250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000" b="0" dirty="0">
                  <a:latin typeface="Arial" charset="0"/>
                </a:rPr>
                <a:t>Read </a:t>
              </a:r>
              <a:r>
                <a:rPr lang="en-GB" sz="2000" dirty="0" smtClean="0"/>
                <a:t> hours, rate</a:t>
              </a:r>
              <a:endParaRPr lang="en-GB" sz="2000" b="0" dirty="0">
                <a:latin typeface="Arial" charset="0"/>
              </a:endParaRPr>
            </a:p>
          </p:txBody>
        </p:sp>
        <p:sp>
          <p:nvSpPr>
            <p:cNvPr id="9" name="AutoShape 13"/>
            <p:cNvSpPr>
              <a:spLocks noChangeArrowheads="1"/>
            </p:cNvSpPr>
            <p:nvPr/>
          </p:nvSpPr>
          <p:spPr bwMode="auto">
            <a:xfrm>
              <a:off x="3206" y="2003"/>
              <a:ext cx="1052" cy="208"/>
            </a:xfrm>
            <a:prstGeom prst="flowChartProcess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000" b="0" dirty="0" smtClean="0">
                  <a:latin typeface="Arial" charset="0"/>
                </a:rPr>
                <a:t>pay </a:t>
              </a:r>
              <a:r>
                <a:rPr lang="en-GB" sz="2000" dirty="0" smtClean="0"/>
                <a:t>←</a:t>
              </a:r>
              <a:r>
                <a:rPr lang="en-GB" sz="2000" b="0" dirty="0" smtClean="0">
                  <a:latin typeface="Arial" charset="0"/>
                </a:rPr>
                <a:t> hours x rate</a:t>
              </a:r>
              <a:endParaRPr lang="en-GB" sz="2000" b="0" dirty="0">
                <a:latin typeface="Arial" charset="0"/>
              </a:endParaRPr>
            </a:p>
          </p:txBody>
        </p:sp>
        <p:sp>
          <p:nvSpPr>
            <p:cNvPr id="10" name="AutoShape 14"/>
            <p:cNvSpPr>
              <a:spLocks noChangeArrowheads="1"/>
            </p:cNvSpPr>
            <p:nvPr/>
          </p:nvSpPr>
          <p:spPr bwMode="auto">
            <a:xfrm>
              <a:off x="3239" y="2377"/>
              <a:ext cx="977" cy="242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000" b="0" dirty="0">
                  <a:latin typeface="Arial" charset="0"/>
                </a:rPr>
                <a:t>Display </a:t>
              </a:r>
              <a:r>
                <a:rPr lang="en-GB" sz="2000" b="0" dirty="0" smtClean="0">
                  <a:latin typeface="Arial" charset="0"/>
                </a:rPr>
                <a:t>pay</a:t>
              </a:r>
              <a:endParaRPr lang="en-GB" sz="2000" b="0" dirty="0">
                <a:latin typeface="Arial" charset="0"/>
              </a:endParaRPr>
            </a:p>
          </p:txBody>
        </p:sp>
      </p:grpSp>
      <p:cxnSp>
        <p:nvCxnSpPr>
          <p:cNvPr id="11" name="Straight Arrow Connector 10"/>
          <p:cNvCxnSpPr>
            <a:stCxn id="8" idx="4"/>
            <a:endCxn id="9" idx="0"/>
          </p:cNvCxnSpPr>
          <p:nvPr/>
        </p:nvCxnSpPr>
        <p:spPr>
          <a:xfrm flipH="1">
            <a:off x="1666537" y="3925731"/>
            <a:ext cx="9863" cy="239654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  <a:endCxn id="10" idx="1"/>
          </p:cNvCxnSpPr>
          <p:nvPr/>
        </p:nvCxnSpPr>
        <p:spPr>
          <a:xfrm flipH="1">
            <a:off x="1656672" y="4451868"/>
            <a:ext cx="9865" cy="228636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15" idx="2"/>
            <a:endCxn id="6" idx="3"/>
          </p:cNvCxnSpPr>
          <p:nvPr/>
        </p:nvCxnSpPr>
        <p:spPr>
          <a:xfrm rot="5400000" flipH="1">
            <a:off x="3657600" y="3505200"/>
            <a:ext cx="3429000" cy="1600200"/>
          </a:xfrm>
          <a:prstGeom prst="bentConnector4">
            <a:avLst>
              <a:gd name="adj1" fmla="val -6667"/>
              <a:gd name="adj2" fmla="val 139286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5257800" y="1524000"/>
            <a:ext cx="1828800" cy="3810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count</a:t>
            </a:r>
            <a:r>
              <a:rPr lang="en-GB" sz="2400" b="1" dirty="0" smtClean="0">
                <a:latin typeface="Arial" charset="0"/>
              </a:rPr>
              <a:t> = 0</a:t>
            </a:r>
            <a:endParaRPr lang="en-GB" sz="2400" b="1" dirty="0">
              <a:latin typeface="Arial" charset="0"/>
            </a:endParaRP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4724400" y="5562600"/>
            <a:ext cx="2895600" cy="4572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cou</a:t>
            </a:r>
            <a:r>
              <a:rPr lang="en-GB" sz="2400" b="1" dirty="0" smtClean="0">
                <a:latin typeface="Arial" charset="0"/>
              </a:rPr>
              <a:t>nt = count + 1</a:t>
            </a:r>
            <a:endParaRPr lang="en-GB" sz="2400" b="1" dirty="0">
              <a:latin typeface="Arial" charset="0"/>
            </a:endParaRPr>
          </a:p>
        </p:txBody>
      </p:sp>
      <p:cxnSp>
        <p:nvCxnSpPr>
          <p:cNvPr id="16" name="Straight Connector 15"/>
          <p:cNvCxnSpPr>
            <a:stCxn id="14" idx="2"/>
          </p:cNvCxnSpPr>
          <p:nvPr/>
        </p:nvCxnSpPr>
        <p:spPr>
          <a:xfrm>
            <a:off x="6172200" y="19050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72200" y="4648200"/>
            <a:ext cx="55" cy="9144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79"/>
          <p:cNvCxnSpPr>
            <a:stCxn id="6" idx="0"/>
          </p:cNvCxnSpPr>
          <p:nvPr/>
        </p:nvCxnSpPr>
        <p:spPr>
          <a:xfrm flipH="1">
            <a:off x="6629400" y="2590800"/>
            <a:ext cx="1447800" cy="3657600"/>
          </a:xfrm>
          <a:prstGeom prst="bentConnector4">
            <a:avLst>
              <a:gd name="adj1" fmla="val -52631"/>
              <a:gd name="adj2" fmla="val 100521"/>
            </a:avLst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13"/>
          <p:cNvSpPr>
            <a:spLocks noChangeArrowheads="1"/>
          </p:cNvSpPr>
          <p:nvPr/>
        </p:nvSpPr>
        <p:spPr bwMode="auto">
          <a:xfrm>
            <a:off x="8001000" y="2133600"/>
            <a:ext cx="1066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false</a:t>
            </a:r>
            <a:endParaRPr lang="en-GB" sz="2400" b="1" dirty="0">
              <a:latin typeface="Arial" charset="0"/>
            </a:endParaRPr>
          </a:p>
        </p:txBody>
      </p:sp>
      <p:sp>
        <p:nvSpPr>
          <p:cNvPr id="20" name="AutoShape 13"/>
          <p:cNvSpPr>
            <a:spLocks noChangeArrowheads="1"/>
          </p:cNvSpPr>
          <p:nvPr/>
        </p:nvSpPr>
        <p:spPr bwMode="auto">
          <a:xfrm>
            <a:off x="4724400" y="2971800"/>
            <a:ext cx="1828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true</a:t>
            </a:r>
            <a:endParaRPr lang="en-GB" sz="2400" b="1" dirty="0">
              <a:latin typeface="Arial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172200" y="2895600"/>
            <a:ext cx="0" cy="9906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29400" y="6248400"/>
            <a:ext cx="0" cy="5334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12"/>
          <p:cNvSpPr>
            <a:spLocks noChangeArrowheads="1"/>
          </p:cNvSpPr>
          <p:nvPr/>
        </p:nvSpPr>
        <p:spPr bwMode="auto">
          <a:xfrm>
            <a:off x="4267200" y="762000"/>
            <a:ext cx="3962400" cy="366346"/>
          </a:xfrm>
          <a:prstGeom prst="flowChartInputOutput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>
                <a:latin typeface="Arial" charset="0"/>
              </a:rPr>
              <a:t>Read 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num_emp</a:t>
            </a:r>
            <a:endParaRPr lang="en-GB" sz="2400" b="1" dirty="0">
              <a:latin typeface="Arial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6172200" y="228600"/>
            <a:ext cx="0" cy="5334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utoShape 13"/>
          <p:cNvSpPr>
            <a:spLocks noChangeArrowheads="1"/>
          </p:cNvSpPr>
          <p:nvPr/>
        </p:nvSpPr>
        <p:spPr bwMode="auto">
          <a:xfrm>
            <a:off x="4419600" y="3886200"/>
            <a:ext cx="3657600" cy="7620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0" dirty="0" smtClean="0">
                <a:latin typeface="Arial" charset="0"/>
              </a:rPr>
              <a:t>Action for each employee</a:t>
            </a:r>
            <a:endParaRPr lang="en-GB" sz="2400" b="0" dirty="0">
              <a:latin typeface="Arial" charset="0"/>
            </a:endParaRPr>
          </a:p>
        </p:txBody>
      </p:sp>
      <p:cxnSp>
        <p:nvCxnSpPr>
          <p:cNvPr id="39" name="Straight Connector 38"/>
          <p:cNvCxnSpPr>
            <a:endCxn id="37" idx="7"/>
          </p:cNvCxnSpPr>
          <p:nvPr/>
        </p:nvCxnSpPr>
        <p:spPr>
          <a:xfrm flipH="1" flipV="1">
            <a:off x="2991875" y="3328895"/>
            <a:ext cx="1427725" cy="5573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7" idx="5"/>
          </p:cNvCxnSpPr>
          <p:nvPr/>
        </p:nvCxnSpPr>
        <p:spPr>
          <a:xfrm flipH="1">
            <a:off x="2991875" y="4648200"/>
            <a:ext cx="1351525" cy="4049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400" dirty="0" smtClean="0">
                <a:latin typeface="+mn-lt"/>
                <a:cs typeface="+mn-cs"/>
              </a:rPr>
              <a:t>Design the solution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</a:t>
            </a:r>
            <a:endParaRPr lang="en-US" dirty="0"/>
          </a:p>
        </p:txBody>
      </p:sp>
      <p:cxnSp>
        <p:nvCxnSpPr>
          <p:cNvPr id="5" name="Straight Connector 4"/>
          <p:cNvCxnSpPr>
            <a:endCxn id="14" idx="0"/>
          </p:cNvCxnSpPr>
          <p:nvPr/>
        </p:nvCxnSpPr>
        <p:spPr>
          <a:xfrm>
            <a:off x="6172200" y="11430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Hexagon 5"/>
          <p:cNvSpPr/>
          <p:nvPr/>
        </p:nvSpPr>
        <p:spPr>
          <a:xfrm>
            <a:off x="4495800" y="2286000"/>
            <a:ext cx="3657600" cy="609600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count &lt;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num_emp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038023" y="3429000"/>
            <a:ext cx="4343400" cy="1584816"/>
            <a:chOff x="3099" y="1579"/>
            <a:chExt cx="1321" cy="1040"/>
          </a:xfrm>
        </p:grpSpPr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3099" y="1579"/>
              <a:ext cx="1321" cy="250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000" b="0" dirty="0">
                  <a:latin typeface="Arial" charset="0"/>
                </a:rPr>
                <a:t>Read </a:t>
              </a:r>
              <a:r>
                <a:rPr lang="en-GB" sz="2000" dirty="0" smtClean="0"/>
                <a:t> hours, rate</a:t>
              </a:r>
              <a:endParaRPr lang="en-GB" sz="2000" b="0" dirty="0">
                <a:latin typeface="Arial" charset="0"/>
              </a:endParaRPr>
            </a:p>
          </p:txBody>
        </p:sp>
        <p:sp>
          <p:nvSpPr>
            <p:cNvPr id="9" name="AutoShape 13"/>
            <p:cNvSpPr>
              <a:spLocks noChangeArrowheads="1"/>
            </p:cNvSpPr>
            <p:nvPr/>
          </p:nvSpPr>
          <p:spPr bwMode="auto">
            <a:xfrm>
              <a:off x="3229" y="2003"/>
              <a:ext cx="1052" cy="208"/>
            </a:xfrm>
            <a:prstGeom prst="flowChartProcess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000" b="0" dirty="0" smtClean="0">
                  <a:latin typeface="Arial" charset="0"/>
                </a:rPr>
                <a:t>pay </a:t>
              </a:r>
              <a:r>
                <a:rPr lang="en-GB" sz="2000" dirty="0" smtClean="0"/>
                <a:t>←</a:t>
              </a:r>
              <a:r>
                <a:rPr lang="en-GB" sz="2000" b="0" dirty="0" smtClean="0">
                  <a:latin typeface="Arial" charset="0"/>
                </a:rPr>
                <a:t> hours x rate</a:t>
              </a:r>
              <a:endParaRPr lang="en-GB" sz="2000" b="0" dirty="0">
                <a:latin typeface="Arial" charset="0"/>
              </a:endParaRPr>
            </a:p>
          </p:txBody>
        </p:sp>
        <p:sp>
          <p:nvSpPr>
            <p:cNvPr id="10" name="AutoShape 14"/>
            <p:cNvSpPr>
              <a:spLocks noChangeArrowheads="1"/>
            </p:cNvSpPr>
            <p:nvPr/>
          </p:nvSpPr>
          <p:spPr bwMode="auto">
            <a:xfrm>
              <a:off x="3258" y="2377"/>
              <a:ext cx="977" cy="242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000" b="0" dirty="0">
                  <a:latin typeface="Arial" charset="0"/>
                </a:rPr>
                <a:t>Display </a:t>
              </a:r>
              <a:r>
                <a:rPr lang="en-GB" sz="2000" b="0" dirty="0" smtClean="0">
                  <a:latin typeface="Arial" charset="0"/>
                </a:rPr>
                <a:t>pay</a:t>
              </a:r>
              <a:endParaRPr lang="en-GB" sz="2000" b="0" dirty="0">
                <a:latin typeface="Arial" charset="0"/>
              </a:endParaRPr>
            </a:p>
          </p:txBody>
        </p:sp>
      </p:grpSp>
      <p:cxnSp>
        <p:nvCxnSpPr>
          <p:cNvPr id="11" name="Straight Arrow Connector 10"/>
          <p:cNvCxnSpPr>
            <a:stCxn id="8" idx="4"/>
            <a:endCxn id="9" idx="0"/>
          </p:cNvCxnSpPr>
          <p:nvPr/>
        </p:nvCxnSpPr>
        <p:spPr>
          <a:xfrm rot="5400000">
            <a:off x="6077724" y="3942541"/>
            <a:ext cx="265152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  <a:endCxn id="10" idx="1"/>
          </p:cNvCxnSpPr>
          <p:nvPr/>
        </p:nvCxnSpPr>
        <p:spPr>
          <a:xfrm rot="5400000">
            <a:off x="6068850" y="4518561"/>
            <a:ext cx="252962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15" idx="2"/>
            <a:endCxn id="6" idx="3"/>
          </p:cNvCxnSpPr>
          <p:nvPr/>
        </p:nvCxnSpPr>
        <p:spPr>
          <a:xfrm rot="5400000" flipH="1">
            <a:off x="3619500" y="3467100"/>
            <a:ext cx="3429000" cy="1676400"/>
          </a:xfrm>
          <a:prstGeom prst="bentConnector4">
            <a:avLst>
              <a:gd name="adj1" fmla="val -6667"/>
              <a:gd name="adj2" fmla="val 143780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5257800" y="1524000"/>
            <a:ext cx="1828800" cy="3810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count</a:t>
            </a:r>
            <a:r>
              <a:rPr lang="en-GB" sz="2400" b="1" dirty="0" smtClean="0">
                <a:latin typeface="Arial" charset="0"/>
              </a:rPr>
              <a:t> = 0</a:t>
            </a:r>
            <a:endParaRPr lang="en-GB" sz="2400" b="1" dirty="0">
              <a:latin typeface="Arial" charset="0"/>
            </a:endParaRP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4800600" y="5562600"/>
            <a:ext cx="2743200" cy="4572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cou</a:t>
            </a:r>
            <a:r>
              <a:rPr lang="en-GB" sz="2400" b="1" dirty="0" smtClean="0">
                <a:latin typeface="Arial" charset="0"/>
              </a:rPr>
              <a:t>nt = count + 1</a:t>
            </a:r>
            <a:endParaRPr lang="en-GB" sz="2400" b="1" dirty="0">
              <a:latin typeface="Arial" charset="0"/>
            </a:endParaRPr>
          </a:p>
        </p:txBody>
      </p:sp>
      <p:cxnSp>
        <p:nvCxnSpPr>
          <p:cNvPr id="16" name="Straight Connector 15"/>
          <p:cNvCxnSpPr>
            <a:stCxn id="14" idx="2"/>
          </p:cNvCxnSpPr>
          <p:nvPr/>
        </p:nvCxnSpPr>
        <p:spPr>
          <a:xfrm>
            <a:off x="6172200" y="19050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4"/>
            <a:endCxn id="15" idx="0"/>
          </p:cNvCxnSpPr>
          <p:nvPr/>
        </p:nvCxnSpPr>
        <p:spPr>
          <a:xfrm rot="16200000" flipH="1">
            <a:off x="5894823" y="5285223"/>
            <a:ext cx="548784" cy="597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79"/>
          <p:cNvCxnSpPr>
            <a:stCxn id="6" idx="0"/>
          </p:cNvCxnSpPr>
          <p:nvPr/>
        </p:nvCxnSpPr>
        <p:spPr>
          <a:xfrm flipH="1">
            <a:off x="6553200" y="2590800"/>
            <a:ext cx="1600200" cy="3657600"/>
          </a:xfrm>
          <a:prstGeom prst="bentConnector4">
            <a:avLst>
              <a:gd name="adj1" fmla="val -36905"/>
              <a:gd name="adj2" fmla="val 100000"/>
            </a:avLst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13"/>
          <p:cNvSpPr>
            <a:spLocks noChangeArrowheads="1"/>
          </p:cNvSpPr>
          <p:nvPr/>
        </p:nvSpPr>
        <p:spPr bwMode="auto">
          <a:xfrm>
            <a:off x="8001000" y="2133600"/>
            <a:ext cx="11430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false</a:t>
            </a:r>
            <a:endParaRPr lang="en-GB" sz="2400" b="1" dirty="0">
              <a:latin typeface="Arial" charset="0"/>
            </a:endParaRPr>
          </a:p>
        </p:txBody>
      </p:sp>
      <p:sp>
        <p:nvSpPr>
          <p:cNvPr id="20" name="AutoShape 13"/>
          <p:cNvSpPr>
            <a:spLocks noChangeArrowheads="1"/>
          </p:cNvSpPr>
          <p:nvPr/>
        </p:nvSpPr>
        <p:spPr bwMode="auto">
          <a:xfrm>
            <a:off x="4724400" y="2971800"/>
            <a:ext cx="1828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true</a:t>
            </a:r>
            <a:endParaRPr lang="en-GB" sz="2400" b="1" dirty="0">
              <a:latin typeface="Arial" charset="0"/>
            </a:endParaRPr>
          </a:p>
        </p:txBody>
      </p:sp>
      <p:cxnSp>
        <p:nvCxnSpPr>
          <p:cNvPr id="21" name="Straight Connector 20"/>
          <p:cNvCxnSpPr>
            <a:endCxn id="8" idx="1"/>
          </p:cNvCxnSpPr>
          <p:nvPr/>
        </p:nvCxnSpPr>
        <p:spPr>
          <a:xfrm>
            <a:off x="6172200" y="2895600"/>
            <a:ext cx="0" cy="5334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53200" y="6248400"/>
            <a:ext cx="0" cy="5334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12"/>
          <p:cNvSpPr>
            <a:spLocks noChangeArrowheads="1"/>
          </p:cNvSpPr>
          <p:nvPr/>
        </p:nvSpPr>
        <p:spPr bwMode="auto">
          <a:xfrm>
            <a:off x="4267200" y="762000"/>
            <a:ext cx="3962400" cy="366346"/>
          </a:xfrm>
          <a:prstGeom prst="flowChartInputOutput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>
                <a:latin typeface="Arial" charset="0"/>
              </a:rPr>
              <a:t>Read 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num_emp</a:t>
            </a:r>
            <a:endParaRPr lang="en-GB" sz="2400" b="1" dirty="0">
              <a:latin typeface="Arial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6172200" y="228600"/>
            <a:ext cx="0" cy="5334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400" dirty="0" smtClean="0">
                <a:latin typeface="+mn-lt"/>
                <a:cs typeface="+mn-cs"/>
              </a:rPr>
              <a:t>Design the solution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 in Programs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Do we extend the flowchart</a:t>
            </a:r>
          </a:p>
          <a:p>
            <a:pPr>
              <a:buNone/>
            </a:pPr>
            <a:r>
              <a:rPr lang="en-US" dirty="0" smtClean="0"/>
              <a:t>                                        with the same set of steps</a:t>
            </a:r>
          </a:p>
          <a:p>
            <a:pPr>
              <a:buNone/>
            </a:pPr>
            <a:r>
              <a:rPr lang="en-US" dirty="0" smtClean="0"/>
              <a:t>					for the 4 pairs of numbers?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458875" y="1220047"/>
            <a:ext cx="2131925" cy="3275753"/>
            <a:chOff x="3216" y="1312"/>
            <a:chExt cx="1051" cy="1679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3552" y="1312"/>
              <a:ext cx="378" cy="216"/>
            </a:xfrm>
            <a:prstGeom prst="roundRect">
              <a:avLst>
                <a:gd name="adj" fmla="val 16667"/>
              </a:avLst>
            </a:prstGeom>
            <a:solidFill>
              <a:srgbClr val="FAFAF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b="0" dirty="0">
                  <a:latin typeface="Arial" charset="0"/>
                </a:rPr>
                <a:t>Start</a:t>
              </a: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3479" y="2791"/>
              <a:ext cx="526" cy="200"/>
            </a:xfrm>
            <a:prstGeom prst="roundRect">
              <a:avLst>
                <a:gd name="adj" fmla="val 16667"/>
              </a:avLst>
            </a:prstGeom>
            <a:solidFill>
              <a:srgbClr val="FAFAF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b="0" dirty="0">
                  <a:latin typeface="Arial" charset="0"/>
                </a:rPr>
                <a:t>Stop</a:t>
              </a:r>
            </a:p>
          </p:txBody>
        </p:sp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3254" y="1688"/>
              <a:ext cx="977" cy="200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b="0" dirty="0">
                  <a:latin typeface="Arial" charset="0"/>
                </a:rPr>
                <a:t>Read </a:t>
              </a:r>
              <a:r>
                <a:rPr lang="en-GB" dirty="0" smtClean="0"/>
                <a:t> n1, n2</a:t>
              </a:r>
              <a:endParaRPr lang="en-GB" b="0" dirty="0">
                <a:latin typeface="Arial" charset="0"/>
              </a:endParaRPr>
            </a:p>
          </p:txBody>
        </p:sp>
        <p:sp>
          <p:nvSpPr>
            <p:cNvPr id="12" name="AutoShape 13"/>
            <p:cNvSpPr>
              <a:spLocks noChangeArrowheads="1"/>
            </p:cNvSpPr>
            <p:nvPr/>
          </p:nvSpPr>
          <p:spPr bwMode="auto">
            <a:xfrm>
              <a:off x="3216" y="2054"/>
              <a:ext cx="1051" cy="194"/>
            </a:xfrm>
            <a:prstGeom prst="flowChartProcess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b="0" dirty="0">
                  <a:latin typeface="Arial" charset="0"/>
                </a:rPr>
                <a:t>sum </a:t>
              </a:r>
              <a:r>
                <a:rPr lang="en-GB" dirty="0" smtClean="0"/>
                <a:t>←</a:t>
              </a:r>
              <a:r>
                <a:rPr lang="en-GB" b="0" dirty="0" smtClean="0">
                  <a:latin typeface="Arial" charset="0"/>
                </a:rPr>
                <a:t> n1 + n2</a:t>
              </a:r>
              <a:endParaRPr lang="en-GB" b="0" dirty="0">
                <a:latin typeface="Arial" charset="0"/>
              </a:endParaRPr>
            </a:p>
          </p:txBody>
        </p:sp>
        <p:sp>
          <p:nvSpPr>
            <p:cNvPr id="13" name="AutoShape 14"/>
            <p:cNvSpPr>
              <a:spLocks noChangeArrowheads="1"/>
            </p:cNvSpPr>
            <p:nvPr/>
          </p:nvSpPr>
          <p:spPr bwMode="auto">
            <a:xfrm>
              <a:off x="3254" y="2408"/>
              <a:ext cx="977" cy="200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b="0" dirty="0">
                  <a:latin typeface="Arial" charset="0"/>
                </a:rPr>
                <a:t>Display </a:t>
              </a:r>
              <a:r>
                <a:rPr lang="en-GB" b="0" dirty="0" smtClean="0">
                  <a:latin typeface="Arial" charset="0"/>
                </a:rPr>
                <a:t>sum</a:t>
              </a:r>
              <a:endParaRPr lang="en-GB" b="0" dirty="0">
                <a:latin typeface="Arial" charset="0"/>
              </a:endParaRPr>
            </a:p>
          </p:txBody>
        </p:sp>
      </p:grpSp>
      <p:cxnSp>
        <p:nvCxnSpPr>
          <p:cNvPr id="26" name="Straight Arrow Connector 25"/>
          <p:cNvCxnSpPr>
            <a:stCxn id="5" idx="2"/>
            <a:endCxn id="11" idx="1"/>
          </p:cNvCxnSpPr>
          <p:nvPr/>
        </p:nvCxnSpPr>
        <p:spPr>
          <a:xfrm>
            <a:off x="1523824" y="1641466"/>
            <a:ext cx="3042" cy="312162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4"/>
            <a:endCxn id="12" idx="0"/>
          </p:cNvCxnSpPr>
          <p:nvPr/>
        </p:nvCxnSpPr>
        <p:spPr>
          <a:xfrm flipH="1">
            <a:off x="1524838" y="2343831"/>
            <a:ext cx="2028" cy="323869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  <a:endCxn id="13" idx="1"/>
          </p:cNvCxnSpPr>
          <p:nvPr/>
        </p:nvCxnSpPr>
        <p:spPr>
          <a:xfrm>
            <a:off x="1524838" y="3046197"/>
            <a:ext cx="2028" cy="312162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4"/>
            <a:endCxn id="7" idx="0"/>
          </p:cNvCxnSpPr>
          <p:nvPr/>
        </p:nvCxnSpPr>
        <p:spPr>
          <a:xfrm flipH="1">
            <a:off x="1525852" y="3748562"/>
            <a:ext cx="1014" cy="357035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Problem: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Display a conversion table for Celsius and Fahrenheit values, starting with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10 </a:t>
            </a:r>
            <a:r>
              <a:rPr lang="en-US" sz="2400" dirty="0" smtClean="0"/>
              <a:t>Celsius to -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US" sz="2400" dirty="0" smtClean="0"/>
              <a:t> Celsius in decreasing steps of 5 Celsius.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Understand the problem: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The output should be as follows, where xxx is the equivalent Fahrenheit value: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	Celsius   Fahrenheit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	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10		xxx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   5		xxx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   0		xxx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  -5		xxx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-10		xxx 	</a:t>
            </a:r>
          </a:p>
          <a:p>
            <a:pPr>
              <a:lnSpc>
                <a:spcPct val="9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400" dirty="0" smtClean="0">
                <a:latin typeface="+mn-lt"/>
                <a:cs typeface="+mn-cs"/>
              </a:rPr>
              <a:t>Develop the solution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/>
              <a:t>	Do I need to repeat any steps? </a:t>
            </a:r>
            <a:r>
              <a:rPr lang="en-US" sz="2400" dirty="0" smtClean="0"/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Yes.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Which steps do I need to repeat?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The computation and display of Fahrenheit.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/>
              <a:t>	Do I know how many times I need to repeat?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/>
              <a:t>	</a:t>
            </a:r>
            <a:r>
              <a:rPr lang="en-US" sz="2400" dirty="0" smtClean="0"/>
              <a:t>Yes, for Celsius values starting with 10 to -10 in</a:t>
            </a:r>
            <a:br>
              <a:rPr lang="en-US" sz="2400" dirty="0" smtClean="0"/>
            </a:br>
            <a:r>
              <a:rPr lang="en-US" sz="2400" dirty="0" smtClean="0"/>
              <a:t>           decreasing steps of 5.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209800" y="3429149"/>
            <a:ext cx="3581400" cy="1524588"/>
            <a:chOff x="3037" y="2240"/>
            <a:chExt cx="1269" cy="448"/>
          </a:xfrm>
        </p:grpSpPr>
        <p:sp>
          <p:nvSpPr>
            <p:cNvPr id="5" name="AutoShape 13"/>
            <p:cNvSpPr>
              <a:spLocks noChangeArrowheads="1"/>
            </p:cNvSpPr>
            <p:nvPr/>
          </p:nvSpPr>
          <p:spPr bwMode="auto">
            <a:xfrm>
              <a:off x="3135" y="2240"/>
              <a:ext cx="1052" cy="116"/>
            </a:xfrm>
            <a:prstGeom prst="flowChartProcess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000" dirty="0" smtClean="0"/>
                <a:t>Compute </a:t>
              </a:r>
              <a:r>
                <a:rPr lang="en-GB" sz="2000" dirty="0" err="1" smtClean="0"/>
                <a:t>fahrenheit</a:t>
              </a:r>
              <a:endParaRPr lang="en-GB" sz="2000" b="0" dirty="0">
                <a:latin typeface="Arial" charset="0"/>
              </a:endParaRPr>
            </a:p>
          </p:txBody>
        </p:sp>
        <p:sp>
          <p:nvSpPr>
            <p:cNvPr id="6" name="AutoShape 14"/>
            <p:cNvSpPr>
              <a:spLocks noChangeArrowheads="1"/>
            </p:cNvSpPr>
            <p:nvPr/>
          </p:nvSpPr>
          <p:spPr bwMode="auto">
            <a:xfrm>
              <a:off x="3037" y="2486"/>
              <a:ext cx="1269" cy="202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000" b="0" dirty="0">
                  <a:latin typeface="Arial" charset="0"/>
                </a:rPr>
                <a:t>Display </a:t>
              </a:r>
              <a:r>
                <a:rPr lang="en-GB" sz="2000" b="0" dirty="0" err="1" smtClean="0">
                  <a:latin typeface="Arial" charset="0"/>
                </a:rPr>
                <a:t>celsius</a:t>
              </a:r>
              <a:r>
                <a:rPr lang="en-GB" sz="2000" b="0" dirty="0" smtClean="0">
                  <a:latin typeface="Arial" charset="0"/>
                </a:rPr>
                <a:t>, </a:t>
              </a:r>
            </a:p>
            <a:p>
              <a:pPr marL="342900" indent="-342900" algn="ctr"/>
              <a:r>
                <a:rPr lang="en-GB" sz="2000" b="0" dirty="0" err="1" smtClean="0">
                  <a:latin typeface="Arial" charset="0"/>
                </a:rPr>
                <a:t>fahrenheit</a:t>
              </a:r>
              <a:endParaRPr lang="en-GB" sz="2000" b="0" dirty="0">
                <a:latin typeface="Arial" charset="0"/>
              </a:endParaRPr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H="1">
            <a:off x="3886200" y="3810000"/>
            <a:ext cx="2162" cy="447606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0" y="2895600"/>
            <a:ext cx="3505200" cy="2438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4" name="Straight Connector 3"/>
          <p:cNvCxnSpPr>
            <a:endCxn id="13" idx="0"/>
          </p:cNvCxnSpPr>
          <p:nvPr/>
        </p:nvCxnSpPr>
        <p:spPr>
          <a:xfrm>
            <a:off x="6172200" y="11430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Hexagon 4"/>
          <p:cNvSpPr/>
          <p:nvPr/>
        </p:nvSpPr>
        <p:spPr>
          <a:xfrm>
            <a:off x="4648200" y="2286000"/>
            <a:ext cx="3048000" cy="609600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celsius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&gt;= -10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04980" y="3352799"/>
            <a:ext cx="2971800" cy="1351840"/>
            <a:chOff x="3037" y="2003"/>
            <a:chExt cx="1269" cy="707"/>
          </a:xfrm>
        </p:grpSpPr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3135" y="2003"/>
              <a:ext cx="1052" cy="208"/>
            </a:xfrm>
            <a:prstGeom prst="flowChartProcess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000" dirty="0" smtClean="0"/>
                <a:t>Compute </a:t>
              </a:r>
              <a:r>
                <a:rPr lang="en-GB" sz="2000" dirty="0" err="1" smtClean="0"/>
                <a:t>fahrenheit</a:t>
              </a:r>
              <a:endParaRPr lang="en-GB" sz="2000" b="0" dirty="0">
                <a:latin typeface="Arial" charset="0"/>
              </a:endParaRPr>
            </a:p>
          </p:txBody>
        </p:sp>
        <p:sp>
          <p:nvSpPr>
            <p:cNvPr id="9" name="AutoShape 14"/>
            <p:cNvSpPr>
              <a:spLocks noChangeArrowheads="1"/>
            </p:cNvSpPr>
            <p:nvPr/>
          </p:nvSpPr>
          <p:spPr bwMode="auto">
            <a:xfrm>
              <a:off x="3037" y="2402"/>
              <a:ext cx="1269" cy="308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000" b="0" dirty="0">
                  <a:latin typeface="Arial" charset="0"/>
                </a:rPr>
                <a:t>Display </a:t>
              </a:r>
              <a:r>
                <a:rPr lang="en-GB" sz="2000" b="0" dirty="0" err="1" smtClean="0">
                  <a:latin typeface="Arial" charset="0"/>
                </a:rPr>
                <a:t>celsius</a:t>
              </a:r>
              <a:r>
                <a:rPr lang="en-GB" sz="2000" b="0" dirty="0" smtClean="0">
                  <a:latin typeface="Arial" charset="0"/>
                </a:rPr>
                <a:t>, </a:t>
              </a:r>
            </a:p>
            <a:p>
              <a:pPr marL="342900" indent="-342900" algn="ctr"/>
              <a:r>
                <a:rPr lang="en-GB" sz="2000" b="0" dirty="0" err="1" smtClean="0">
                  <a:latin typeface="Arial" charset="0"/>
                </a:rPr>
                <a:t>fahrenheit</a:t>
              </a:r>
              <a:endParaRPr lang="en-GB" sz="2000" b="0" dirty="0">
                <a:latin typeface="Arial" charset="0"/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1752600" y="2971800"/>
            <a:ext cx="27562" cy="38100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80162" y="3750513"/>
            <a:ext cx="10538" cy="309756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14" idx="2"/>
            <a:endCxn id="5" idx="3"/>
          </p:cNvCxnSpPr>
          <p:nvPr/>
        </p:nvCxnSpPr>
        <p:spPr>
          <a:xfrm rot="5400000" flipH="1">
            <a:off x="3676650" y="3562350"/>
            <a:ext cx="3429000" cy="1485900"/>
          </a:xfrm>
          <a:prstGeom prst="bentConnector4">
            <a:avLst>
              <a:gd name="adj1" fmla="val -6667"/>
              <a:gd name="adj2" fmla="val 165384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5257800" y="1524000"/>
            <a:ext cx="1828800" cy="3810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err="1" smtClean="0"/>
              <a:t>celsius</a:t>
            </a:r>
            <a:r>
              <a:rPr lang="en-GB" sz="2400" b="1" dirty="0" smtClean="0">
                <a:latin typeface="Arial" charset="0"/>
              </a:rPr>
              <a:t> = 10</a:t>
            </a:r>
            <a:endParaRPr lang="en-GB" sz="2400" b="1" dirty="0">
              <a:latin typeface="Arial" charset="0"/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4343400" y="5638800"/>
            <a:ext cx="3581400" cy="3810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err="1" smtClean="0"/>
              <a:t>celsius</a:t>
            </a:r>
            <a:r>
              <a:rPr lang="en-GB" sz="2400" b="1" dirty="0" smtClean="0"/>
              <a:t> = </a:t>
            </a:r>
            <a:r>
              <a:rPr lang="en-GB" sz="2400" b="1" dirty="0" err="1" smtClean="0"/>
              <a:t>celsius</a:t>
            </a:r>
            <a:r>
              <a:rPr lang="en-GB" sz="2400" b="1" dirty="0" smtClean="0"/>
              <a:t> - 5</a:t>
            </a:r>
            <a:endParaRPr lang="en-GB" sz="2400" b="1" dirty="0">
              <a:latin typeface="Arial" charset="0"/>
            </a:endParaRPr>
          </a:p>
        </p:txBody>
      </p:sp>
      <p:cxnSp>
        <p:nvCxnSpPr>
          <p:cNvPr id="15" name="Straight Connector 14"/>
          <p:cNvCxnSpPr>
            <a:stCxn id="13" idx="2"/>
          </p:cNvCxnSpPr>
          <p:nvPr/>
        </p:nvCxnSpPr>
        <p:spPr>
          <a:xfrm>
            <a:off x="6172200" y="19050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79"/>
          <p:cNvCxnSpPr>
            <a:stCxn id="5" idx="0"/>
          </p:cNvCxnSpPr>
          <p:nvPr/>
        </p:nvCxnSpPr>
        <p:spPr>
          <a:xfrm flipH="1">
            <a:off x="6477000" y="2590800"/>
            <a:ext cx="1219200" cy="3657600"/>
          </a:xfrm>
          <a:prstGeom prst="bentConnector4">
            <a:avLst>
              <a:gd name="adj1" fmla="val -82813"/>
              <a:gd name="adj2" fmla="val 100521"/>
            </a:avLst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7315200" y="2057400"/>
            <a:ext cx="1447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false</a:t>
            </a:r>
            <a:endParaRPr lang="en-GB" sz="2400" b="1" dirty="0">
              <a:latin typeface="Arial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477000" y="6248400"/>
            <a:ext cx="0" cy="5334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utoShape 13"/>
          <p:cNvSpPr>
            <a:spLocks noChangeArrowheads="1"/>
          </p:cNvSpPr>
          <p:nvPr/>
        </p:nvSpPr>
        <p:spPr bwMode="auto">
          <a:xfrm>
            <a:off x="4800600" y="2971800"/>
            <a:ext cx="1828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true</a:t>
            </a:r>
            <a:endParaRPr lang="en-GB" sz="2400" b="1" dirty="0">
              <a:latin typeface="Arial" charset="0"/>
            </a:endParaRPr>
          </a:p>
        </p:txBody>
      </p:sp>
      <p:sp>
        <p:nvSpPr>
          <p:cNvPr id="24" name="AutoShape 13"/>
          <p:cNvSpPr>
            <a:spLocks noChangeArrowheads="1"/>
          </p:cNvSpPr>
          <p:nvPr/>
        </p:nvSpPr>
        <p:spPr bwMode="auto">
          <a:xfrm>
            <a:off x="4114800" y="3657602"/>
            <a:ext cx="4114800" cy="990598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dirty="0" smtClean="0"/>
              <a:t>Action for  each </a:t>
            </a:r>
            <a:r>
              <a:rPr lang="en-GB" sz="2400" dirty="0" err="1" smtClean="0"/>
              <a:t>celsius</a:t>
            </a:r>
            <a:r>
              <a:rPr lang="en-GB" sz="2400" dirty="0" smtClean="0"/>
              <a:t> value</a:t>
            </a:r>
            <a:endParaRPr lang="en-GB" sz="2400" b="0" dirty="0">
              <a:latin typeface="Arial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752600" y="4648200"/>
            <a:ext cx="27562" cy="38100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4" idx="0"/>
          </p:cNvCxnSpPr>
          <p:nvPr/>
        </p:nvCxnSpPr>
        <p:spPr>
          <a:xfrm>
            <a:off x="6172200" y="2895600"/>
            <a:ext cx="0" cy="762002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7" idx="7"/>
          </p:cNvCxnSpPr>
          <p:nvPr/>
        </p:nvCxnSpPr>
        <p:spPr>
          <a:xfrm flipH="1" flipV="1">
            <a:off x="2991875" y="3252695"/>
            <a:ext cx="1122925" cy="4049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7" idx="5"/>
          </p:cNvCxnSpPr>
          <p:nvPr/>
        </p:nvCxnSpPr>
        <p:spPr>
          <a:xfrm flipH="1">
            <a:off x="2991875" y="4648200"/>
            <a:ext cx="1122925" cy="3287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400" dirty="0" smtClean="0">
                <a:latin typeface="+mn-lt"/>
                <a:cs typeface="+mn-cs"/>
              </a:rPr>
              <a:t>Design the solution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</a:t>
            </a:r>
            <a:endParaRPr lang="en-US" dirty="0"/>
          </a:p>
        </p:txBody>
      </p:sp>
      <p:cxnSp>
        <p:nvCxnSpPr>
          <p:cNvPr id="4" name="Straight Connector 3"/>
          <p:cNvCxnSpPr>
            <a:endCxn id="13" idx="0"/>
          </p:cNvCxnSpPr>
          <p:nvPr/>
        </p:nvCxnSpPr>
        <p:spPr>
          <a:xfrm>
            <a:off x="6172200" y="11430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Hexagon 4"/>
          <p:cNvSpPr/>
          <p:nvPr/>
        </p:nvSpPr>
        <p:spPr>
          <a:xfrm>
            <a:off x="4648200" y="2286000"/>
            <a:ext cx="3048000" cy="609600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celsius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&gt;= -10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endCxn id="24" idx="0"/>
          </p:cNvCxnSpPr>
          <p:nvPr/>
        </p:nvCxnSpPr>
        <p:spPr>
          <a:xfrm rot="5400000">
            <a:off x="5817577" y="3226777"/>
            <a:ext cx="685800" cy="23446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14" idx="2"/>
            <a:endCxn id="5" idx="3"/>
          </p:cNvCxnSpPr>
          <p:nvPr/>
        </p:nvCxnSpPr>
        <p:spPr>
          <a:xfrm rot="5400000" flipH="1">
            <a:off x="3676650" y="3562350"/>
            <a:ext cx="3429000" cy="1485900"/>
          </a:xfrm>
          <a:prstGeom prst="bentConnector4">
            <a:avLst>
              <a:gd name="adj1" fmla="val -6667"/>
              <a:gd name="adj2" fmla="val 165384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5257800" y="1524000"/>
            <a:ext cx="1828800" cy="3810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err="1" smtClean="0"/>
              <a:t>celsius</a:t>
            </a:r>
            <a:r>
              <a:rPr lang="en-GB" sz="2400" b="1" dirty="0" smtClean="0">
                <a:latin typeface="Arial" charset="0"/>
              </a:rPr>
              <a:t> = 10</a:t>
            </a:r>
            <a:endParaRPr lang="en-GB" sz="2400" b="1" dirty="0">
              <a:latin typeface="Arial" charset="0"/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4343400" y="5638800"/>
            <a:ext cx="3581400" cy="3810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err="1" smtClean="0"/>
              <a:t>celsius</a:t>
            </a:r>
            <a:r>
              <a:rPr lang="en-GB" sz="2400" b="1" dirty="0" smtClean="0"/>
              <a:t> = </a:t>
            </a:r>
            <a:r>
              <a:rPr lang="en-GB" sz="2400" b="1" dirty="0" err="1" smtClean="0"/>
              <a:t>celsius</a:t>
            </a:r>
            <a:r>
              <a:rPr lang="en-GB" sz="2400" b="1" dirty="0" smtClean="0"/>
              <a:t> - 5</a:t>
            </a:r>
            <a:endParaRPr lang="en-GB" sz="2400" b="1" dirty="0">
              <a:latin typeface="Arial" charset="0"/>
            </a:endParaRPr>
          </a:p>
        </p:txBody>
      </p:sp>
      <p:cxnSp>
        <p:nvCxnSpPr>
          <p:cNvPr id="15" name="Straight Connector 14"/>
          <p:cNvCxnSpPr>
            <a:stCxn id="13" idx="2"/>
          </p:cNvCxnSpPr>
          <p:nvPr/>
        </p:nvCxnSpPr>
        <p:spPr>
          <a:xfrm>
            <a:off x="6172200" y="19050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5" idx="4"/>
            <a:endCxn id="14" idx="0"/>
          </p:cNvCxnSpPr>
          <p:nvPr/>
        </p:nvCxnSpPr>
        <p:spPr>
          <a:xfrm rot="5400000">
            <a:off x="5944096" y="5448795"/>
            <a:ext cx="380010" cy="1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79"/>
          <p:cNvCxnSpPr>
            <a:stCxn id="5" idx="0"/>
          </p:cNvCxnSpPr>
          <p:nvPr/>
        </p:nvCxnSpPr>
        <p:spPr>
          <a:xfrm flipH="1">
            <a:off x="6477000" y="2590800"/>
            <a:ext cx="1219200" cy="3657600"/>
          </a:xfrm>
          <a:prstGeom prst="bentConnector4">
            <a:avLst>
              <a:gd name="adj1" fmla="val -82813"/>
              <a:gd name="adj2" fmla="val 100521"/>
            </a:avLst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7315200" y="2057400"/>
            <a:ext cx="1447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false</a:t>
            </a:r>
            <a:endParaRPr lang="en-GB" sz="2400" b="1" dirty="0">
              <a:latin typeface="Arial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477000" y="6248400"/>
            <a:ext cx="0" cy="5334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utoShape 13"/>
          <p:cNvSpPr>
            <a:spLocks noChangeArrowheads="1"/>
          </p:cNvSpPr>
          <p:nvPr/>
        </p:nvSpPr>
        <p:spPr bwMode="auto">
          <a:xfrm>
            <a:off x="4800600" y="2971800"/>
            <a:ext cx="1828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true</a:t>
            </a:r>
            <a:endParaRPr lang="en-GB" sz="2400" b="1" dirty="0">
              <a:latin typeface="Arial" charset="0"/>
            </a:endParaRPr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4191222" y="3581400"/>
            <a:ext cx="3886266" cy="1677390"/>
            <a:chOff x="3076" y="2003"/>
            <a:chExt cx="1321" cy="678"/>
          </a:xfrm>
        </p:grpSpPr>
        <p:sp>
          <p:nvSpPr>
            <p:cNvPr id="24" name="AutoShape 13"/>
            <p:cNvSpPr>
              <a:spLocks noChangeArrowheads="1"/>
            </p:cNvSpPr>
            <p:nvPr/>
          </p:nvSpPr>
          <p:spPr bwMode="auto">
            <a:xfrm>
              <a:off x="3215" y="2003"/>
              <a:ext cx="1052" cy="208"/>
            </a:xfrm>
            <a:prstGeom prst="flowChartProcess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dirty="0" smtClean="0"/>
                <a:t>Compute </a:t>
              </a:r>
              <a:r>
                <a:rPr lang="en-GB" sz="2400" dirty="0" err="1" smtClean="0"/>
                <a:t>fahrenheit</a:t>
              </a:r>
              <a:endParaRPr lang="en-GB" sz="2400" b="0" dirty="0">
                <a:latin typeface="Arial" charset="0"/>
              </a:endParaRPr>
            </a:p>
          </p:txBody>
        </p:sp>
        <p:sp>
          <p:nvSpPr>
            <p:cNvPr id="25" name="AutoShape 14"/>
            <p:cNvSpPr>
              <a:spLocks noChangeArrowheads="1"/>
            </p:cNvSpPr>
            <p:nvPr/>
          </p:nvSpPr>
          <p:spPr bwMode="auto">
            <a:xfrm>
              <a:off x="3076" y="2373"/>
              <a:ext cx="1321" cy="308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>
                  <a:latin typeface="Arial" charset="0"/>
                </a:rPr>
                <a:t>Display </a:t>
              </a:r>
              <a:r>
                <a:rPr lang="en-GB" sz="2400" b="0" dirty="0" err="1" smtClean="0">
                  <a:latin typeface="Arial" charset="0"/>
                </a:rPr>
                <a:t>celsius</a:t>
              </a:r>
              <a:r>
                <a:rPr lang="en-GB" sz="2400" b="0" dirty="0" smtClean="0">
                  <a:latin typeface="Arial" charset="0"/>
                </a:rPr>
                <a:t>, </a:t>
              </a:r>
            </a:p>
            <a:p>
              <a:pPr marL="342900" indent="-342900" algn="ctr"/>
              <a:r>
                <a:rPr lang="en-GB" sz="2400" b="0" dirty="0" err="1" smtClean="0">
                  <a:latin typeface="Arial" charset="0"/>
                </a:rPr>
                <a:t>fahrenheit</a:t>
              </a:r>
              <a:endParaRPr lang="en-GB" sz="2400" b="0" dirty="0">
                <a:latin typeface="Arial" charset="0"/>
              </a:endParaRPr>
            </a:p>
          </p:txBody>
        </p:sp>
      </p:grpSp>
      <p:cxnSp>
        <p:nvCxnSpPr>
          <p:cNvPr id="26" name="Straight Arrow Connector 25"/>
          <p:cNvCxnSpPr>
            <a:stCxn id="24" idx="2"/>
            <a:endCxn id="25" idx="1"/>
          </p:cNvCxnSpPr>
          <p:nvPr/>
        </p:nvCxnSpPr>
        <p:spPr>
          <a:xfrm rot="5400000">
            <a:off x="5941032" y="4289068"/>
            <a:ext cx="400792" cy="14653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400" dirty="0" smtClean="0">
                <a:latin typeface="+mn-lt"/>
                <a:cs typeface="+mn-cs"/>
              </a:rPr>
              <a:t>Design the solution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</a:t>
            </a:r>
            <a:endParaRPr lang="en-US" dirty="0"/>
          </a:p>
        </p:txBody>
      </p:sp>
      <p:cxnSp>
        <p:nvCxnSpPr>
          <p:cNvPr id="4" name="Straight Connector 3"/>
          <p:cNvCxnSpPr>
            <a:endCxn id="13" idx="0"/>
          </p:cNvCxnSpPr>
          <p:nvPr/>
        </p:nvCxnSpPr>
        <p:spPr>
          <a:xfrm>
            <a:off x="6172200" y="11430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Hexagon 4"/>
          <p:cNvSpPr/>
          <p:nvPr/>
        </p:nvSpPr>
        <p:spPr>
          <a:xfrm>
            <a:off x="4648200" y="2286000"/>
            <a:ext cx="3048000" cy="609600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celsius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&gt;= -10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endCxn id="24" idx="0"/>
          </p:cNvCxnSpPr>
          <p:nvPr/>
        </p:nvCxnSpPr>
        <p:spPr>
          <a:xfrm rot="5400000">
            <a:off x="5817577" y="3226777"/>
            <a:ext cx="685800" cy="23446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14" idx="2"/>
            <a:endCxn id="5" idx="3"/>
          </p:cNvCxnSpPr>
          <p:nvPr/>
        </p:nvCxnSpPr>
        <p:spPr>
          <a:xfrm rot="5400000" flipH="1">
            <a:off x="3676650" y="3562350"/>
            <a:ext cx="3429000" cy="1485900"/>
          </a:xfrm>
          <a:prstGeom prst="bentConnector4">
            <a:avLst>
              <a:gd name="adj1" fmla="val -6667"/>
              <a:gd name="adj2" fmla="val 165384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5257800" y="1524000"/>
            <a:ext cx="1828800" cy="3810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err="1" smtClean="0"/>
              <a:t>celsius</a:t>
            </a:r>
            <a:r>
              <a:rPr lang="en-GB" sz="2400" b="1" dirty="0" smtClean="0">
                <a:latin typeface="Arial" charset="0"/>
              </a:rPr>
              <a:t> = 10</a:t>
            </a:r>
            <a:endParaRPr lang="en-GB" sz="2400" b="1" dirty="0">
              <a:latin typeface="Arial" charset="0"/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4343400" y="5638800"/>
            <a:ext cx="3581400" cy="3810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err="1" smtClean="0"/>
              <a:t>celsius</a:t>
            </a:r>
            <a:r>
              <a:rPr lang="en-GB" sz="2400" b="1" dirty="0" smtClean="0"/>
              <a:t> = </a:t>
            </a:r>
            <a:r>
              <a:rPr lang="en-GB" sz="2400" b="1" dirty="0" err="1" smtClean="0"/>
              <a:t>celsius</a:t>
            </a:r>
            <a:r>
              <a:rPr lang="en-GB" sz="2400" b="1" dirty="0" smtClean="0"/>
              <a:t> - 5</a:t>
            </a:r>
            <a:endParaRPr lang="en-GB" sz="2400" b="1" dirty="0">
              <a:latin typeface="Arial" charset="0"/>
            </a:endParaRPr>
          </a:p>
        </p:txBody>
      </p:sp>
      <p:cxnSp>
        <p:nvCxnSpPr>
          <p:cNvPr id="15" name="Straight Connector 14"/>
          <p:cNvCxnSpPr>
            <a:stCxn id="13" idx="2"/>
          </p:cNvCxnSpPr>
          <p:nvPr/>
        </p:nvCxnSpPr>
        <p:spPr>
          <a:xfrm>
            <a:off x="6172200" y="19050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5" idx="4"/>
            <a:endCxn id="14" idx="0"/>
          </p:cNvCxnSpPr>
          <p:nvPr/>
        </p:nvCxnSpPr>
        <p:spPr>
          <a:xfrm rot="5400000">
            <a:off x="5944096" y="5448795"/>
            <a:ext cx="380010" cy="1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79"/>
          <p:cNvCxnSpPr>
            <a:stCxn id="5" idx="0"/>
          </p:cNvCxnSpPr>
          <p:nvPr/>
        </p:nvCxnSpPr>
        <p:spPr>
          <a:xfrm flipH="1">
            <a:off x="6477000" y="2590800"/>
            <a:ext cx="1219200" cy="3657600"/>
          </a:xfrm>
          <a:prstGeom prst="bentConnector4">
            <a:avLst>
              <a:gd name="adj1" fmla="val -82813"/>
              <a:gd name="adj2" fmla="val 100521"/>
            </a:avLst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7315200" y="2057400"/>
            <a:ext cx="1447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false</a:t>
            </a:r>
            <a:endParaRPr lang="en-GB" sz="2400" b="1" dirty="0">
              <a:latin typeface="Arial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477000" y="6248400"/>
            <a:ext cx="0" cy="5334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utoShape 13"/>
          <p:cNvSpPr>
            <a:spLocks noChangeArrowheads="1"/>
          </p:cNvSpPr>
          <p:nvPr/>
        </p:nvSpPr>
        <p:spPr bwMode="auto">
          <a:xfrm>
            <a:off x="4800600" y="2971800"/>
            <a:ext cx="1828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true</a:t>
            </a:r>
            <a:endParaRPr lang="en-GB" sz="2400" b="1" dirty="0">
              <a:latin typeface="Arial" charset="0"/>
            </a:endParaRP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191222" y="3581400"/>
            <a:ext cx="3886266" cy="1677390"/>
            <a:chOff x="3076" y="2003"/>
            <a:chExt cx="1321" cy="678"/>
          </a:xfrm>
        </p:grpSpPr>
        <p:sp>
          <p:nvSpPr>
            <p:cNvPr id="24" name="AutoShape 13"/>
            <p:cNvSpPr>
              <a:spLocks noChangeArrowheads="1"/>
            </p:cNvSpPr>
            <p:nvPr/>
          </p:nvSpPr>
          <p:spPr bwMode="auto">
            <a:xfrm>
              <a:off x="3215" y="2003"/>
              <a:ext cx="1052" cy="208"/>
            </a:xfrm>
            <a:prstGeom prst="flowChartProcess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dirty="0" smtClean="0"/>
                <a:t>Compute </a:t>
              </a:r>
              <a:r>
                <a:rPr lang="en-GB" sz="2400" dirty="0" err="1" smtClean="0"/>
                <a:t>fahrenheit</a:t>
              </a:r>
              <a:endParaRPr lang="en-GB" sz="2400" b="0" dirty="0">
                <a:latin typeface="Arial" charset="0"/>
              </a:endParaRPr>
            </a:p>
          </p:txBody>
        </p:sp>
        <p:sp>
          <p:nvSpPr>
            <p:cNvPr id="25" name="AutoShape 14"/>
            <p:cNvSpPr>
              <a:spLocks noChangeArrowheads="1"/>
            </p:cNvSpPr>
            <p:nvPr/>
          </p:nvSpPr>
          <p:spPr bwMode="auto">
            <a:xfrm>
              <a:off x="3076" y="2373"/>
              <a:ext cx="1321" cy="308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>
                  <a:latin typeface="Arial" charset="0"/>
                </a:rPr>
                <a:t>Display </a:t>
              </a:r>
              <a:r>
                <a:rPr lang="en-GB" sz="2400" b="0" dirty="0" err="1" smtClean="0">
                  <a:latin typeface="Arial" charset="0"/>
                </a:rPr>
                <a:t>celsius</a:t>
              </a:r>
              <a:r>
                <a:rPr lang="en-GB" sz="2400" b="0" dirty="0" smtClean="0">
                  <a:latin typeface="Arial" charset="0"/>
                </a:rPr>
                <a:t>, </a:t>
              </a:r>
            </a:p>
            <a:p>
              <a:pPr marL="342900" indent="-342900" algn="ctr"/>
              <a:r>
                <a:rPr lang="en-GB" sz="2400" b="0" dirty="0" err="1" smtClean="0">
                  <a:latin typeface="Arial" charset="0"/>
                </a:rPr>
                <a:t>fahrenheit</a:t>
              </a:r>
              <a:endParaRPr lang="en-GB" sz="2400" b="0" dirty="0">
                <a:latin typeface="Arial" charset="0"/>
              </a:endParaRPr>
            </a:p>
          </p:txBody>
        </p:sp>
      </p:grpSp>
      <p:cxnSp>
        <p:nvCxnSpPr>
          <p:cNvPr id="26" name="Straight Arrow Connector 25"/>
          <p:cNvCxnSpPr>
            <a:stCxn id="24" idx="2"/>
            <a:endCxn id="25" idx="1"/>
          </p:cNvCxnSpPr>
          <p:nvPr/>
        </p:nvCxnSpPr>
        <p:spPr>
          <a:xfrm rot="5400000">
            <a:off x="5941032" y="4289068"/>
            <a:ext cx="400792" cy="14653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400" dirty="0" smtClean="0">
                <a:latin typeface="+mn-lt"/>
                <a:cs typeface="+mn-cs"/>
              </a:rPr>
              <a:t>Design the solution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 We need to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 display a </a:t>
            </a:r>
          </a:p>
          <a:p>
            <a:pPr>
              <a:lnSpc>
                <a:spcPct val="90000"/>
              </a:lnSpc>
              <a:buNone/>
            </a:pPr>
            <a:r>
              <a:rPr lang="en-US" sz="2400" i="1" dirty="0" smtClean="0"/>
              <a:t>    table heading</a:t>
            </a:r>
            <a:r>
              <a:rPr lang="en-US" sz="2400" dirty="0" smtClean="0"/>
              <a:t>. 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</a:t>
            </a:r>
            <a:endParaRPr lang="en-US" dirty="0"/>
          </a:p>
        </p:txBody>
      </p:sp>
      <p:cxnSp>
        <p:nvCxnSpPr>
          <p:cNvPr id="4" name="Straight Connector 3"/>
          <p:cNvCxnSpPr>
            <a:endCxn id="13" idx="0"/>
          </p:cNvCxnSpPr>
          <p:nvPr/>
        </p:nvCxnSpPr>
        <p:spPr>
          <a:xfrm>
            <a:off x="6172200" y="11430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Hexagon 4"/>
          <p:cNvSpPr/>
          <p:nvPr/>
        </p:nvSpPr>
        <p:spPr>
          <a:xfrm>
            <a:off x="4648200" y="2286000"/>
            <a:ext cx="3048000" cy="609600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celsius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&gt;= -10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endCxn id="24" idx="0"/>
          </p:cNvCxnSpPr>
          <p:nvPr/>
        </p:nvCxnSpPr>
        <p:spPr>
          <a:xfrm rot="5400000">
            <a:off x="5817577" y="3226777"/>
            <a:ext cx="685800" cy="23446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14" idx="2"/>
            <a:endCxn id="5" idx="3"/>
          </p:cNvCxnSpPr>
          <p:nvPr/>
        </p:nvCxnSpPr>
        <p:spPr>
          <a:xfrm rot="5400000" flipH="1">
            <a:off x="3676650" y="3562350"/>
            <a:ext cx="3429000" cy="1485900"/>
          </a:xfrm>
          <a:prstGeom prst="bentConnector4">
            <a:avLst>
              <a:gd name="adj1" fmla="val -6667"/>
              <a:gd name="adj2" fmla="val 165384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5257800" y="1524000"/>
            <a:ext cx="1828800" cy="3810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err="1" smtClean="0"/>
              <a:t>celsius</a:t>
            </a:r>
            <a:r>
              <a:rPr lang="en-GB" sz="2400" b="1" dirty="0" smtClean="0">
                <a:latin typeface="Arial" charset="0"/>
              </a:rPr>
              <a:t> = 10</a:t>
            </a:r>
            <a:endParaRPr lang="en-GB" sz="2400" b="1" dirty="0">
              <a:latin typeface="Arial" charset="0"/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4343400" y="5638800"/>
            <a:ext cx="3581400" cy="3810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err="1" smtClean="0"/>
              <a:t>celsius</a:t>
            </a:r>
            <a:r>
              <a:rPr lang="en-GB" sz="2400" b="1" dirty="0" smtClean="0"/>
              <a:t> = </a:t>
            </a:r>
            <a:r>
              <a:rPr lang="en-GB" sz="2400" b="1" dirty="0" err="1" smtClean="0"/>
              <a:t>celsius</a:t>
            </a:r>
            <a:r>
              <a:rPr lang="en-GB" sz="2400" b="1" dirty="0" smtClean="0"/>
              <a:t> - 5</a:t>
            </a:r>
            <a:endParaRPr lang="en-GB" sz="2400" b="1" dirty="0">
              <a:latin typeface="Arial" charset="0"/>
            </a:endParaRPr>
          </a:p>
        </p:txBody>
      </p:sp>
      <p:cxnSp>
        <p:nvCxnSpPr>
          <p:cNvPr id="15" name="Straight Connector 14"/>
          <p:cNvCxnSpPr>
            <a:stCxn id="13" idx="2"/>
          </p:cNvCxnSpPr>
          <p:nvPr/>
        </p:nvCxnSpPr>
        <p:spPr>
          <a:xfrm>
            <a:off x="6172200" y="19050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5" idx="4"/>
            <a:endCxn id="14" idx="0"/>
          </p:cNvCxnSpPr>
          <p:nvPr/>
        </p:nvCxnSpPr>
        <p:spPr>
          <a:xfrm rot="5400000">
            <a:off x="5944096" y="5448795"/>
            <a:ext cx="380010" cy="1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79"/>
          <p:cNvCxnSpPr>
            <a:stCxn id="5" idx="0"/>
          </p:cNvCxnSpPr>
          <p:nvPr/>
        </p:nvCxnSpPr>
        <p:spPr>
          <a:xfrm flipH="1">
            <a:off x="6477000" y="2590800"/>
            <a:ext cx="1219200" cy="3657600"/>
          </a:xfrm>
          <a:prstGeom prst="bentConnector4">
            <a:avLst>
              <a:gd name="adj1" fmla="val -82813"/>
              <a:gd name="adj2" fmla="val 100521"/>
            </a:avLst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7315200" y="2057400"/>
            <a:ext cx="1447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false</a:t>
            </a:r>
            <a:endParaRPr lang="en-GB" sz="2400" b="1" dirty="0">
              <a:latin typeface="Arial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477000" y="6248400"/>
            <a:ext cx="0" cy="5334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utoShape 13"/>
          <p:cNvSpPr>
            <a:spLocks noChangeArrowheads="1"/>
          </p:cNvSpPr>
          <p:nvPr/>
        </p:nvSpPr>
        <p:spPr bwMode="auto">
          <a:xfrm>
            <a:off x="4800600" y="2971800"/>
            <a:ext cx="1828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true</a:t>
            </a:r>
            <a:endParaRPr lang="en-GB" sz="2400" b="1" dirty="0">
              <a:latin typeface="Arial" charset="0"/>
            </a:endParaRP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191222" y="3581400"/>
            <a:ext cx="3886266" cy="1677390"/>
            <a:chOff x="3076" y="2003"/>
            <a:chExt cx="1321" cy="678"/>
          </a:xfrm>
        </p:grpSpPr>
        <p:sp>
          <p:nvSpPr>
            <p:cNvPr id="24" name="AutoShape 13"/>
            <p:cNvSpPr>
              <a:spLocks noChangeArrowheads="1"/>
            </p:cNvSpPr>
            <p:nvPr/>
          </p:nvSpPr>
          <p:spPr bwMode="auto">
            <a:xfrm>
              <a:off x="3215" y="2003"/>
              <a:ext cx="1052" cy="208"/>
            </a:xfrm>
            <a:prstGeom prst="flowChartProcess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dirty="0" smtClean="0"/>
                <a:t>Compute </a:t>
              </a:r>
              <a:r>
                <a:rPr lang="en-GB" sz="2400" dirty="0" err="1" smtClean="0"/>
                <a:t>fahrenheit</a:t>
              </a:r>
              <a:endParaRPr lang="en-GB" sz="2400" b="0" dirty="0">
                <a:latin typeface="Arial" charset="0"/>
              </a:endParaRPr>
            </a:p>
          </p:txBody>
        </p:sp>
        <p:sp>
          <p:nvSpPr>
            <p:cNvPr id="25" name="AutoShape 14"/>
            <p:cNvSpPr>
              <a:spLocks noChangeArrowheads="1"/>
            </p:cNvSpPr>
            <p:nvPr/>
          </p:nvSpPr>
          <p:spPr bwMode="auto">
            <a:xfrm>
              <a:off x="3076" y="2373"/>
              <a:ext cx="1321" cy="308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>
                  <a:latin typeface="Arial" charset="0"/>
                </a:rPr>
                <a:t>Display </a:t>
              </a:r>
              <a:r>
                <a:rPr lang="en-GB" sz="2400" b="0" dirty="0" err="1" smtClean="0">
                  <a:latin typeface="Arial" charset="0"/>
                </a:rPr>
                <a:t>celsius</a:t>
              </a:r>
              <a:r>
                <a:rPr lang="en-GB" sz="2400" b="0" dirty="0" smtClean="0">
                  <a:latin typeface="Arial" charset="0"/>
                </a:rPr>
                <a:t>, </a:t>
              </a:r>
            </a:p>
            <a:p>
              <a:pPr marL="342900" indent="-342900" algn="ctr"/>
              <a:r>
                <a:rPr lang="en-GB" sz="2400" b="0" dirty="0" err="1" smtClean="0">
                  <a:latin typeface="Arial" charset="0"/>
                </a:rPr>
                <a:t>fahrenheit</a:t>
              </a:r>
              <a:endParaRPr lang="en-GB" sz="2400" b="0" dirty="0">
                <a:latin typeface="Arial" charset="0"/>
              </a:endParaRPr>
            </a:p>
          </p:txBody>
        </p:sp>
      </p:grpSp>
      <p:cxnSp>
        <p:nvCxnSpPr>
          <p:cNvPr id="26" name="Straight Arrow Connector 25"/>
          <p:cNvCxnSpPr>
            <a:stCxn id="24" idx="2"/>
            <a:endCxn id="25" idx="1"/>
          </p:cNvCxnSpPr>
          <p:nvPr/>
        </p:nvCxnSpPr>
        <p:spPr>
          <a:xfrm rot="5400000">
            <a:off x="5941032" y="4289068"/>
            <a:ext cx="400792" cy="14653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400" dirty="0" smtClean="0">
                <a:latin typeface="+mn-lt"/>
                <a:cs typeface="+mn-cs"/>
              </a:rPr>
              <a:t>Design the solution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 We need to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 display a </a:t>
            </a:r>
          </a:p>
          <a:p>
            <a:pPr>
              <a:lnSpc>
                <a:spcPct val="90000"/>
              </a:lnSpc>
              <a:buNone/>
            </a:pPr>
            <a:r>
              <a:rPr lang="en-US" sz="2400" i="1" dirty="0" smtClean="0"/>
              <a:t>    table heading</a:t>
            </a:r>
            <a:r>
              <a:rPr lang="en-US" sz="2400" dirty="0" smtClean="0"/>
              <a:t>.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 This is done 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/>
              <a:t>    only </a:t>
            </a:r>
            <a:r>
              <a:rPr lang="en-US" sz="2400" b="1" i="1" dirty="0" smtClean="0"/>
              <a:t>once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i="1" dirty="0" smtClean="0"/>
              <a:t>    before</a:t>
            </a:r>
            <a:r>
              <a:rPr lang="en-US" sz="2400" dirty="0" smtClean="0"/>
              <a:t> the loop.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</a:t>
            </a:r>
            <a:endParaRPr lang="en-US" dirty="0"/>
          </a:p>
        </p:txBody>
      </p:sp>
      <p:cxnSp>
        <p:nvCxnSpPr>
          <p:cNvPr id="4" name="Straight Connector 3"/>
          <p:cNvCxnSpPr>
            <a:endCxn id="13" idx="0"/>
          </p:cNvCxnSpPr>
          <p:nvPr/>
        </p:nvCxnSpPr>
        <p:spPr>
          <a:xfrm>
            <a:off x="6172200" y="11430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Hexagon 4"/>
          <p:cNvSpPr/>
          <p:nvPr/>
        </p:nvSpPr>
        <p:spPr>
          <a:xfrm>
            <a:off x="4648200" y="2286000"/>
            <a:ext cx="3048000" cy="609600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celsius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&gt;= -10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endCxn id="24" idx="0"/>
          </p:cNvCxnSpPr>
          <p:nvPr/>
        </p:nvCxnSpPr>
        <p:spPr>
          <a:xfrm rot="5400000">
            <a:off x="5817577" y="3226777"/>
            <a:ext cx="685800" cy="23446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14" idx="2"/>
            <a:endCxn id="5" idx="3"/>
          </p:cNvCxnSpPr>
          <p:nvPr/>
        </p:nvCxnSpPr>
        <p:spPr>
          <a:xfrm rot="5400000" flipH="1">
            <a:off x="3676650" y="3562350"/>
            <a:ext cx="3429000" cy="1485900"/>
          </a:xfrm>
          <a:prstGeom prst="bentConnector4">
            <a:avLst>
              <a:gd name="adj1" fmla="val -6667"/>
              <a:gd name="adj2" fmla="val 165384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5257800" y="1524000"/>
            <a:ext cx="1828800" cy="3810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err="1" smtClean="0"/>
              <a:t>celsius</a:t>
            </a:r>
            <a:r>
              <a:rPr lang="en-GB" sz="2400" b="1" dirty="0" smtClean="0">
                <a:latin typeface="Arial" charset="0"/>
              </a:rPr>
              <a:t> = 10</a:t>
            </a:r>
            <a:endParaRPr lang="en-GB" sz="2400" b="1" dirty="0">
              <a:latin typeface="Arial" charset="0"/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4343400" y="5638800"/>
            <a:ext cx="3581400" cy="3810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err="1" smtClean="0"/>
              <a:t>celsius</a:t>
            </a:r>
            <a:r>
              <a:rPr lang="en-GB" sz="2400" b="1" dirty="0" smtClean="0"/>
              <a:t> = </a:t>
            </a:r>
            <a:r>
              <a:rPr lang="en-GB" sz="2400" b="1" dirty="0" err="1" smtClean="0"/>
              <a:t>celsius</a:t>
            </a:r>
            <a:r>
              <a:rPr lang="en-GB" sz="2400" b="1" dirty="0" smtClean="0"/>
              <a:t> - 5</a:t>
            </a:r>
            <a:endParaRPr lang="en-GB" sz="2400" b="1" dirty="0">
              <a:latin typeface="Arial" charset="0"/>
            </a:endParaRPr>
          </a:p>
        </p:txBody>
      </p:sp>
      <p:cxnSp>
        <p:nvCxnSpPr>
          <p:cNvPr id="15" name="Straight Connector 14"/>
          <p:cNvCxnSpPr>
            <a:stCxn id="13" idx="2"/>
          </p:cNvCxnSpPr>
          <p:nvPr/>
        </p:nvCxnSpPr>
        <p:spPr>
          <a:xfrm>
            <a:off x="6172200" y="19050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5" idx="4"/>
            <a:endCxn id="14" idx="0"/>
          </p:cNvCxnSpPr>
          <p:nvPr/>
        </p:nvCxnSpPr>
        <p:spPr>
          <a:xfrm rot="5400000">
            <a:off x="5944096" y="5448795"/>
            <a:ext cx="380010" cy="1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79"/>
          <p:cNvCxnSpPr>
            <a:stCxn id="5" idx="0"/>
          </p:cNvCxnSpPr>
          <p:nvPr/>
        </p:nvCxnSpPr>
        <p:spPr>
          <a:xfrm flipH="1">
            <a:off x="6477000" y="2590800"/>
            <a:ext cx="1219200" cy="3657600"/>
          </a:xfrm>
          <a:prstGeom prst="bentConnector4">
            <a:avLst>
              <a:gd name="adj1" fmla="val -82813"/>
              <a:gd name="adj2" fmla="val 100521"/>
            </a:avLst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7315200" y="2057400"/>
            <a:ext cx="1447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false</a:t>
            </a:r>
            <a:endParaRPr lang="en-GB" sz="2400" b="1" dirty="0">
              <a:latin typeface="Arial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477000" y="6248400"/>
            <a:ext cx="0" cy="5334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utoShape 13"/>
          <p:cNvSpPr>
            <a:spLocks noChangeArrowheads="1"/>
          </p:cNvSpPr>
          <p:nvPr/>
        </p:nvSpPr>
        <p:spPr bwMode="auto">
          <a:xfrm>
            <a:off x="4800600" y="2971800"/>
            <a:ext cx="1828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true</a:t>
            </a:r>
            <a:endParaRPr lang="en-GB" sz="2400" b="1" dirty="0">
              <a:latin typeface="Arial" charset="0"/>
            </a:endParaRP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191222" y="3581400"/>
            <a:ext cx="3886266" cy="1677390"/>
            <a:chOff x="3076" y="2003"/>
            <a:chExt cx="1321" cy="678"/>
          </a:xfrm>
        </p:grpSpPr>
        <p:sp>
          <p:nvSpPr>
            <p:cNvPr id="24" name="AutoShape 13"/>
            <p:cNvSpPr>
              <a:spLocks noChangeArrowheads="1"/>
            </p:cNvSpPr>
            <p:nvPr/>
          </p:nvSpPr>
          <p:spPr bwMode="auto">
            <a:xfrm>
              <a:off x="3215" y="2003"/>
              <a:ext cx="1052" cy="208"/>
            </a:xfrm>
            <a:prstGeom prst="flowChartProcess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dirty="0" smtClean="0"/>
                <a:t>Compute </a:t>
              </a:r>
              <a:r>
                <a:rPr lang="en-GB" sz="2400" dirty="0" err="1" smtClean="0"/>
                <a:t>fahrenheit</a:t>
              </a:r>
              <a:endParaRPr lang="en-GB" sz="2400" b="0" dirty="0">
                <a:latin typeface="Arial" charset="0"/>
              </a:endParaRPr>
            </a:p>
          </p:txBody>
        </p:sp>
        <p:sp>
          <p:nvSpPr>
            <p:cNvPr id="25" name="AutoShape 14"/>
            <p:cNvSpPr>
              <a:spLocks noChangeArrowheads="1"/>
            </p:cNvSpPr>
            <p:nvPr/>
          </p:nvSpPr>
          <p:spPr bwMode="auto">
            <a:xfrm>
              <a:off x="3076" y="2373"/>
              <a:ext cx="1321" cy="308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>
                  <a:latin typeface="Arial" charset="0"/>
                </a:rPr>
                <a:t>Display </a:t>
              </a:r>
              <a:r>
                <a:rPr lang="en-GB" sz="2400" b="0" dirty="0" err="1" smtClean="0">
                  <a:latin typeface="Arial" charset="0"/>
                </a:rPr>
                <a:t>celsius</a:t>
              </a:r>
              <a:r>
                <a:rPr lang="en-GB" sz="2400" b="0" dirty="0" smtClean="0">
                  <a:latin typeface="Arial" charset="0"/>
                </a:rPr>
                <a:t>, </a:t>
              </a:r>
            </a:p>
            <a:p>
              <a:pPr marL="342900" indent="-342900" algn="ctr"/>
              <a:r>
                <a:rPr lang="en-GB" sz="2400" b="0" dirty="0" err="1" smtClean="0">
                  <a:latin typeface="Arial" charset="0"/>
                </a:rPr>
                <a:t>fahrenheit</a:t>
              </a:r>
              <a:endParaRPr lang="en-GB" sz="2400" b="0" dirty="0">
                <a:latin typeface="Arial" charset="0"/>
              </a:endParaRPr>
            </a:p>
          </p:txBody>
        </p:sp>
      </p:grpSp>
      <p:cxnSp>
        <p:nvCxnSpPr>
          <p:cNvPr id="26" name="Straight Arrow Connector 25"/>
          <p:cNvCxnSpPr>
            <a:stCxn id="24" idx="2"/>
            <a:endCxn id="25" idx="1"/>
          </p:cNvCxnSpPr>
          <p:nvPr/>
        </p:nvCxnSpPr>
        <p:spPr>
          <a:xfrm rot="5400000">
            <a:off x="5941032" y="4289068"/>
            <a:ext cx="400792" cy="14653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400" dirty="0" smtClean="0">
                <a:latin typeface="+mn-lt"/>
                <a:cs typeface="+mn-cs"/>
              </a:rPr>
              <a:t>Design the solution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172200" y="11430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utoShape 14"/>
          <p:cNvSpPr>
            <a:spLocks noChangeArrowheads="1"/>
          </p:cNvSpPr>
          <p:nvPr/>
        </p:nvSpPr>
        <p:spPr bwMode="auto">
          <a:xfrm>
            <a:off x="4191000" y="685800"/>
            <a:ext cx="3733287" cy="457200"/>
          </a:xfrm>
          <a:prstGeom prst="flowChartInputOutput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>
                <a:latin typeface="Arial" charset="0"/>
              </a:rPr>
              <a:t>Display </a:t>
            </a:r>
            <a:r>
              <a:rPr lang="en-GB" sz="2400" b="1" dirty="0" smtClean="0">
                <a:latin typeface="Arial" charset="0"/>
              </a:rPr>
              <a:t>heading</a:t>
            </a:r>
            <a:endParaRPr lang="en-GB" sz="2400" b="1" dirty="0">
              <a:latin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172200" y="304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2 – Program Development 1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8392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MY" sz="20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main(void)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cels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;      // Celsius value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double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fahr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;   // Fahrenheit value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// display 1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celsius-fahrenheit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value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cels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= 10;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fahr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= 1.8 *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cels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+ 32.0;</a:t>
            </a:r>
          </a:p>
          <a:p>
            <a:endParaRPr lang="en-US" sz="2000" b="1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cels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 &lt;&lt; "\t" &lt;&lt; 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fahr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return 0;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}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2 – Program Development 2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8392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MY" sz="20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main(void)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cels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;      // Celsius value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double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fahr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;   // Fahrenheit value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// display table of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celsius-fahrenheit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values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for (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cels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= 10;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cels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&gt;= -10;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cels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-= 5)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fahr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= 1.8 *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cels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+ 32.0;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cels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"\t" 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fahr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}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return 0;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}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2 – Complete Program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8392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MY" sz="20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main(void)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cels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;      // Celsius value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double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fahr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;   // Fahrenheit value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// display table heading at beginning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 &lt;&lt; "Celsius\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tFahrenheit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\n";</a:t>
            </a:r>
          </a:p>
          <a:p>
            <a:endParaRPr lang="en-US" sz="2000" b="1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// to display a table of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fahrenheit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values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    	for (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cels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= 10;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cels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&gt;= -10;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cels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-= 5)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fahr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= 1.8 *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cels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+ 32.0;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cels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"\t" 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fahr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}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return 0;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}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 in Programs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066800"/>
            <a:ext cx="8229600" cy="49377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3" y="1219200"/>
            <a:ext cx="2131925" cy="2528515"/>
            <a:chOff x="3216" y="1312"/>
            <a:chExt cx="1051" cy="1296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3552" y="1312"/>
              <a:ext cx="378" cy="216"/>
            </a:xfrm>
            <a:prstGeom prst="roundRect">
              <a:avLst>
                <a:gd name="adj" fmla="val 16667"/>
              </a:avLst>
            </a:prstGeom>
            <a:solidFill>
              <a:srgbClr val="FAFAF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b="0" dirty="0">
                  <a:latin typeface="Arial" charset="0"/>
                </a:rPr>
                <a:t>Start</a:t>
              </a:r>
            </a:p>
          </p:txBody>
        </p:sp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3254" y="1688"/>
              <a:ext cx="977" cy="200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b="0" dirty="0">
                  <a:latin typeface="Arial" charset="0"/>
                </a:rPr>
                <a:t>Read </a:t>
              </a:r>
              <a:r>
                <a:rPr lang="en-GB" dirty="0" smtClean="0"/>
                <a:t> n1, n2</a:t>
              </a:r>
              <a:endParaRPr lang="en-GB" b="0" dirty="0">
                <a:latin typeface="Arial" charset="0"/>
              </a:endParaRPr>
            </a:p>
          </p:txBody>
        </p:sp>
        <p:sp>
          <p:nvSpPr>
            <p:cNvPr id="12" name="AutoShape 13"/>
            <p:cNvSpPr>
              <a:spLocks noChangeArrowheads="1"/>
            </p:cNvSpPr>
            <p:nvPr/>
          </p:nvSpPr>
          <p:spPr bwMode="auto">
            <a:xfrm>
              <a:off x="3216" y="2054"/>
              <a:ext cx="1051" cy="194"/>
            </a:xfrm>
            <a:prstGeom prst="flowChartProcess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b="0" dirty="0">
                  <a:latin typeface="Arial" charset="0"/>
                </a:rPr>
                <a:t>sum </a:t>
              </a:r>
              <a:r>
                <a:rPr lang="en-GB" dirty="0" smtClean="0"/>
                <a:t>←</a:t>
              </a:r>
              <a:r>
                <a:rPr lang="en-GB" b="0" dirty="0" smtClean="0">
                  <a:latin typeface="Arial" charset="0"/>
                </a:rPr>
                <a:t> n1 + n2</a:t>
              </a:r>
              <a:endParaRPr lang="en-GB" b="0" dirty="0">
                <a:latin typeface="Arial" charset="0"/>
              </a:endParaRPr>
            </a:p>
          </p:txBody>
        </p:sp>
        <p:sp>
          <p:nvSpPr>
            <p:cNvPr id="13" name="AutoShape 14"/>
            <p:cNvSpPr>
              <a:spLocks noChangeArrowheads="1"/>
            </p:cNvSpPr>
            <p:nvPr/>
          </p:nvSpPr>
          <p:spPr bwMode="auto">
            <a:xfrm>
              <a:off x="3254" y="2408"/>
              <a:ext cx="977" cy="200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b="0" dirty="0">
                  <a:latin typeface="Arial" charset="0"/>
                </a:rPr>
                <a:t>Display </a:t>
              </a:r>
              <a:r>
                <a:rPr lang="en-GB" b="0" dirty="0" smtClean="0">
                  <a:latin typeface="Arial" charset="0"/>
                </a:rPr>
                <a:t>sum</a:t>
              </a:r>
              <a:endParaRPr lang="en-GB" b="0" dirty="0">
                <a:latin typeface="Arial" charset="0"/>
              </a:endParaRPr>
            </a:p>
          </p:txBody>
        </p:sp>
      </p:grpSp>
      <p:sp>
        <p:nvSpPr>
          <p:cNvPr id="16" name="Right Bracket 15"/>
          <p:cNvSpPr/>
          <p:nvPr/>
        </p:nvSpPr>
        <p:spPr>
          <a:xfrm>
            <a:off x="2362200" y="1828800"/>
            <a:ext cx="457200" cy="2057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19400" y="2514600"/>
            <a:ext cx="76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en-US" baseline="30000" dirty="0" smtClean="0">
                <a:solidFill>
                  <a:schemeClr val="tx1"/>
                </a:solidFill>
              </a:rPr>
              <a:t>st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pair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34287" y="4087227"/>
            <a:ext cx="2056873" cy="1794933"/>
            <a:chOff x="3254" y="1688"/>
            <a:chExt cx="1014" cy="920"/>
          </a:xfrm>
        </p:grpSpPr>
        <p:sp>
          <p:nvSpPr>
            <p:cNvPr id="23" name="AutoShape 12"/>
            <p:cNvSpPr>
              <a:spLocks noChangeArrowheads="1"/>
            </p:cNvSpPr>
            <p:nvPr/>
          </p:nvSpPr>
          <p:spPr bwMode="auto">
            <a:xfrm>
              <a:off x="3254" y="1688"/>
              <a:ext cx="977" cy="200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b="0" dirty="0">
                  <a:latin typeface="Arial" charset="0"/>
                </a:rPr>
                <a:t>Read </a:t>
              </a:r>
              <a:r>
                <a:rPr lang="en-GB" dirty="0" smtClean="0"/>
                <a:t> n1, n2</a:t>
              </a:r>
              <a:endParaRPr lang="en-GB" b="0" dirty="0">
                <a:latin typeface="Arial" charset="0"/>
              </a:endParaRPr>
            </a:p>
          </p:txBody>
        </p:sp>
        <p:sp>
          <p:nvSpPr>
            <p:cNvPr id="24" name="AutoShape 13"/>
            <p:cNvSpPr>
              <a:spLocks noChangeArrowheads="1"/>
            </p:cNvSpPr>
            <p:nvPr/>
          </p:nvSpPr>
          <p:spPr bwMode="auto">
            <a:xfrm>
              <a:off x="3254" y="2054"/>
              <a:ext cx="1014" cy="194"/>
            </a:xfrm>
            <a:prstGeom prst="flowChartProcess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b="0" dirty="0">
                  <a:latin typeface="Arial" charset="0"/>
                </a:rPr>
                <a:t>sum </a:t>
              </a:r>
              <a:r>
                <a:rPr lang="en-GB" dirty="0" smtClean="0"/>
                <a:t>←</a:t>
              </a:r>
              <a:r>
                <a:rPr lang="en-GB" b="0" dirty="0" smtClean="0">
                  <a:latin typeface="Arial" charset="0"/>
                </a:rPr>
                <a:t> n1 + n2</a:t>
              </a:r>
              <a:endParaRPr lang="en-GB" b="0" dirty="0">
                <a:latin typeface="Arial" charset="0"/>
              </a:endParaRPr>
            </a:p>
          </p:txBody>
        </p:sp>
        <p:sp>
          <p:nvSpPr>
            <p:cNvPr id="25" name="AutoShape 14"/>
            <p:cNvSpPr>
              <a:spLocks noChangeArrowheads="1"/>
            </p:cNvSpPr>
            <p:nvPr/>
          </p:nvSpPr>
          <p:spPr bwMode="auto">
            <a:xfrm>
              <a:off x="3254" y="2405"/>
              <a:ext cx="1014" cy="203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b="0" dirty="0">
                  <a:latin typeface="Arial" charset="0"/>
                </a:rPr>
                <a:t>Display </a:t>
              </a:r>
              <a:r>
                <a:rPr lang="en-GB" b="0" dirty="0" smtClean="0">
                  <a:latin typeface="Arial" charset="0"/>
                </a:rPr>
                <a:t>sum</a:t>
              </a:r>
              <a:endParaRPr lang="en-GB" b="0" dirty="0">
                <a:latin typeface="Arial" charset="0"/>
              </a:endParaRPr>
            </a:p>
          </p:txBody>
        </p:sp>
      </p:grpSp>
      <p:sp>
        <p:nvSpPr>
          <p:cNvPr id="28" name="Right Bracket 27"/>
          <p:cNvSpPr/>
          <p:nvPr/>
        </p:nvSpPr>
        <p:spPr>
          <a:xfrm>
            <a:off x="2438400" y="3962400"/>
            <a:ext cx="457200" cy="2057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895600" y="4648200"/>
            <a:ext cx="76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en-US" baseline="30000" dirty="0" smtClean="0">
                <a:solidFill>
                  <a:schemeClr val="tx1"/>
                </a:solidFill>
              </a:rPr>
              <a:t>nd</a:t>
            </a:r>
            <a:r>
              <a:rPr lang="en-US" dirty="0" smtClean="0">
                <a:solidFill>
                  <a:schemeClr val="tx1"/>
                </a:solidFill>
              </a:rPr>
              <a:t> pair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29202" y="1600199"/>
            <a:ext cx="2133954" cy="1794933"/>
            <a:chOff x="3216" y="1688"/>
            <a:chExt cx="1052" cy="920"/>
          </a:xfrm>
        </p:grpSpPr>
        <p:sp>
          <p:nvSpPr>
            <p:cNvPr id="33" name="AutoShape 12"/>
            <p:cNvSpPr>
              <a:spLocks noChangeArrowheads="1"/>
            </p:cNvSpPr>
            <p:nvPr/>
          </p:nvSpPr>
          <p:spPr bwMode="auto">
            <a:xfrm>
              <a:off x="3254" y="1688"/>
              <a:ext cx="977" cy="200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b="0" dirty="0">
                  <a:latin typeface="Arial" charset="0"/>
                </a:rPr>
                <a:t>Read </a:t>
              </a:r>
              <a:r>
                <a:rPr lang="en-GB" dirty="0" smtClean="0"/>
                <a:t> n1, n2</a:t>
              </a:r>
              <a:endParaRPr lang="en-GB" b="0" dirty="0">
                <a:latin typeface="Arial" charset="0"/>
              </a:endParaRPr>
            </a:p>
          </p:txBody>
        </p:sp>
        <p:sp>
          <p:nvSpPr>
            <p:cNvPr id="34" name="AutoShape 13"/>
            <p:cNvSpPr>
              <a:spLocks noChangeArrowheads="1"/>
            </p:cNvSpPr>
            <p:nvPr/>
          </p:nvSpPr>
          <p:spPr bwMode="auto">
            <a:xfrm>
              <a:off x="3216" y="2040"/>
              <a:ext cx="1052" cy="208"/>
            </a:xfrm>
            <a:prstGeom prst="flowChartProcess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b="0" dirty="0">
                  <a:latin typeface="Arial" charset="0"/>
                </a:rPr>
                <a:t>sum </a:t>
              </a:r>
              <a:r>
                <a:rPr lang="en-GB" dirty="0" smtClean="0"/>
                <a:t>←</a:t>
              </a:r>
              <a:r>
                <a:rPr lang="en-GB" b="0" dirty="0" smtClean="0">
                  <a:latin typeface="Arial" charset="0"/>
                </a:rPr>
                <a:t> n1 + n2</a:t>
              </a:r>
              <a:endParaRPr lang="en-GB" b="0" dirty="0">
                <a:latin typeface="Arial" charset="0"/>
              </a:endParaRPr>
            </a:p>
          </p:txBody>
        </p:sp>
        <p:sp>
          <p:nvSpPr>
            <p:cNvPr id="35" name="AutoShape 14"/>
            <p:cNvSpPr>
              <a:spLocks noChangeArrowheads="1"/>
            </p:cNvSpPr>
            <p:nvPr/>
          </p:nvSpPr>
          <p:spPr bwMode="auto">
            <a:xfrm>
              <a:off x="3254" y="2408"/>
              <a:ext cx="977" cy="200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b="0" dirty="0">
                  <a:latin typeface="Arial" charset="0"/>
                </a:rPr>
                <a:t>Display </a:t>
              </a:r>
              <a:r>
                <a:rPr lang="en-GB" b="0" dirty="0" smtClean="0">
                  <a:latin typeface="Arial" charset="0"/>
                </a:rPr>
                <a:t>sum</a:t>
              </a:r>
              <a:endParaRPr lang="en-GB" b="0" dirty="0">
                <a:latin typeface="Arial" charset="0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 flipH="1">
            <a:off x="4038599" y="1295400"/>
            <a:ext cx="45719" cy="4648200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urved Connector 45"/>
          <p:cNvCxnSpPr>
            <a:stCxn id="25" idx="4"/>
            <a:endCxn id="42" idx="2"/>
          </p:cNvCxnSpPr>
          <p:nvPr/>
        </p:nvCxnSpPr>
        <p:spPr>
          <a:xfrm rot="16200000" flipH="1">
            <a:off x="2781060" y="4663201"/>
            <a:ext cx="61439" cy="2499358"/>
          </a:xfrm>
          <a:prstGeom prst="curvedConnector3">
            <a:avLst>
              <a:gd name="adj1" fmla="val 47207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42" idx="0"/>
            <a:endCxn id="33" idx="1"/>
          </p:cNvCxnSpPr>
          <p:nvPr/>
        </p:nvCxnSpPr>
        <p:spPr>
          <a:xfrm rot="16200000" flipH="1">
            <a:off x="4926924" y="429934"/>
            <a:ext cx="304800" cy="2035733"/>
          </a:xfrm>
          <a:prstGeom prst="curvedConnector3">
            <a:avLst>
              <a:gd name="adj1" fmla="val -75000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105400" y="3657600"/>
            <a:ext cx="1981818" cy="1794933"/>
            <a:chOff x="3216" y="1688"/>
            <a:chExt cx="977" cy="920"/>
          </a:xfrm>
        </p:grpSpPr>
        <p:sp>
          <p:nvSpPr>
            <p:cNvPr id="57" name="AutoShape 12"/>
            <p:cNvSpPr>
              <a:spLocks noChangeArrowheads="1"/>
            </p:cNvSpPr>
            <p:nvPr/>
          </p:nvSpPr>
          <p:spPr bwMode="auto">
            <a:xfrm>
              <a:off x="3216" y="1688"/>
              <a:ext cx="977" cy="200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b="0" dirty="0">
                  <a:latin typeface="Arial" charset="0"/>
                </a:rPr>
                <a:t>Read </a:t>
              </a:r>
              <a:r>
                <a:rPr lang="en-GB" dirty="0" smtClean="0"/>
                <a:t> n1, n2</a:t>
              </a:r>
              <a:endParaRPr lang="en-GB" b="0" dirty="0">
                <a:latin typeface="Arial" charset="0"/>
              </a:endParaRPr>
            </a:p>
          </p:txBody>
        </p:sp>
        <p:sp>
          <p:nvSpPr>
            <p:cNvPr id="58" name="AutoShape 13"/>
            <p:cNvSpPr>
              <a:spLocks noChangeArrowheads="1"/>
            </p:cNvSpPr>
            <p:nvPr/>
          </p:nvSpPr>
          <p:spPr bwMode="auto">
            <a:xfrm>
              <a:off x="3216" y="2040"/>
              <a:ext cx="977" cy="208"/>
            </a:xfrm>
            <a:prstGeom prst="flowChartProcess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b="0" dirty="0">
                  <a:latin typeface="Arial" charset="0"/>
                </a:rPr>
                <a:t>sum </a:t>
              </a:r>
              <a:r>
                <a:rPr lang="en-GB" dirty="0" smtClean="0"/>
                <a:t>←</a:t>
              </a:r>
              <a:r>
                <a:rPr lang="en-GB" b="0" dirty="0" smtClean="0">
                  <a:latin typeface="Arial" charset="0"/>
                </a:rPr>
                <a:t> n1 + n2</a:t>
              </a:r>
              <a:endParaRPr lang="en-GB" b="0" dirty="0">
                <a:latin typeface="Arial" charset="0"/>
              </a:endParaRPr>
            </a:p>
          </p:txBody>
        </p:sp>
        <p:sp>
          <p:nvSpPr>
            <p:cNvPr id="59" name="AutoShape 14"/>
            <p:cNvSpPr>
              <a:spLocks noChangeArrowheads="1"/>
            </p:cNvSpPr>
            <p:nvPr/>
          </p:nvSpPr>
          <p:spPr bwMode="auto">
            <a:xfrm>
              <a:off x="3216" y="2408"/>
              <a:ext cx="977" cy="200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b="0" dirty="0">
                  <a:latin typeface="Arial" charset="0"/>
                </a:rPr>
                <a:t>Display </a:t>
              </a:r>
              <a:r>
                <a:rPr lang="en-GB" b="0" dirty="0" smtClean="0">
                  <a:latin typeface="Arial" charset="0"/>
                </a:rPr>
                <a:t>sum</a:t>
              </a:r>
              <a:endParaRPr lang="en-GB" b="0" dirty="0">
                <a:latin typeface="Arial" charset="0"/>
              </a:endParaRPr>
            </a:p>
          </p:txBody>
        </p:sp>
      </p:grpSp>
      <p:sp>
        <p:nvSpPr>
          <p:cNvPr id="60" name="AutoShape 6"/>
          <p:cNvSpPr>
            <a:spLocks noChangeArrowheads="1"/>
          </p:cNvSpPr>
          <p:nvPr/>
        </p:nvSpPr>
        <p:spPr bwMode="auto">
          <a:xfrm>
            <a:off x="5715000" y="5715000"/>
            <a:ext cx="766763" cy="421419"/>
          </a:xfrm>
          <a:prstGeom prst="roundRect">
            <a:avLst>
              <a:gd name="adj" fmla="val 16667"/>
            </a:avLst>
          </a:prstGeom>
          <a:solidFill>
            <a:srgbClr val="FAFAF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b="0" dirty="0" smtClean="0">
                <a:latin typeface="Arial" charset="0"/>
              </a:rPr>
              <a:t>Stop</a:t>
            </a:r>
            <a:endParaRPr lang="en-GB" b="0" dirty="0">
              <a:latin typeface="Arial" charset="0"/>
            </a:endParaRPr>
          </a:p>
        </p:txBody>
      </p:sp>
      <p:cxnSp>
        <p:nvCxnSpPr>
          <p:cNvPr id="62" name="Straight Arrow Connector 61"/>
          <p:cNvCxnSpPr>
            <a:stCxn id="5" idx="2"/>
            <a:endCxn id="11" idx="1"/>
          </p:cNvCxnSpPr>
          <p:nvPr/>
        </p:nvCxnSpPr>
        <p:spPr>
          <a:xfrm>
            <a:off x="1522152" y="1640619"/>
            <a:ext cx="3042" cy="312163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4"/>
            <a:endCxn id="12" idx="0"/>
          </p:cNvCxnSpPr>
          <p:nvPr/>
        </p:nvCxnSpPr>
        <p:spPr>
          <a:xfrm flipH="1">
            <a:off x="1524397" y="2342985"/>
            <a:ext cx="797" cy="324015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2" idx="2"/>
            <a:endCxn id="13" idx="1"/>
          </p:cNvCxnSpPr>
          <p:nvPr/>
        </p:nvCxnSpPr>
        <p:spPr>
          <a:xfrm>
            <a:off x="1524397" y="3045350"/>
            <a:ext cx="797" cy="312162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3" idx="4"/>
            <a:endCxn id="23" idx="1"/>
          </p:cNvCxnSpPr>
          <p:nvPr/>
        </p:nvCxnSpPr>
        <p:spPr>
          <a:xfrm flipH="1">
            <a:off x="1525191" y="3747715"/>
            <a:ext cx="3" cy="339512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3" idx="4"/>
            <a:endCxn id="24" idx="0"/>
          </p:cNvCxnSpPr>
          <p:nvPr/>
        </p:nvCxnSpPr>
        <p:spPr>
          <a:xfrm>
            <a:off x="1525191" y="4477430"/>
            <a:ext cx="37306" cy="32317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4" idx="2"/>
            <a:endCxn id="25" idx="1"/>
          </p:cNvCxnSpPr>
          <p:nvPr/>
        </p:nvCxnSpPr>
        <p:spPr>
          <a:xfrm flipH="1">
            <a:off x="1562100" y="5179795"/>
            <a:ext cx="397" cy="306606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ight Bracket 88"/>
          <p:cNvSpPr/>
          <p:nvPr/>
        </p:nvSpPr>
        <p:spPr>
          <a:xfrm>
            <a:off x="7315200" y="1447800"/>
            <a:ext cx="457200" cy="2057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772400" y="2133600"/>
            <a:ext cx="76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r>
              <a:rPr lang="en-US" baseline="30000" dirty="0" smtClean="0">
                <a:solidFill>
                  <a:schemeClr val="tx1"/>
                </a:solidFill>
              </a:rPr>
              <a:t>rd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ight Bracket 90"/>
          <p:cNvSpPr/>
          <p:nvPr/>
        </p:nvSpPr>
        <p:spPr>
          <a:xfrm>
            <a:off x="7391400" y="3581400"/>
            <a:ext cx="457200" cy="2057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48600" y="4267200"/>
            <a:ext cx="76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r>
              <a:rPr lang="en-US" baseline="30000" dirty="0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 pair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>
            <a:stCxn id="33" idx="4"/>
            <a:endCxn id="34" idx="0"/>
          </p:cNvCxnSpPr>
          <p:nvPr/>
        </p:nvCxnSpPr>
        <p:spPr>
          <a:xfrm flipH="1">
            <a:off x="6096001" y="1990403"/>
            <a:ext cx="1190" cy="295598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4" idx="2"/>
            <a:endCxn id="35" idx="1"/>
          </p:cNvCxnSpPr>
          <p:nvPr/>
        </p:nvCxnSpPr>
        <p:spPr>
          <a:xfrm>
            <a:off x="6096001" y="2692769"/>
            <a:ext cx="1190" cy="312161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5" idx="4"/>
            <a:endCxn id="57" idx="1"/>
          </p:cNvCxnSpPr>
          <p:nvPr/>
        </p:nvCxnSpPr>
        <p:spPr>
          <a:xfrm flipH="1">
            <a:off x="6096309" y="3395133"/>
            <a:ext cx="882" cy="262467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57" idx="4"/>
            <a:endCxn id="58" idx="0"/>
          </p:cNvCxnSpPr>
          <p:nvPr/>
        </p:nvCxnSpPr>
        <p:spPr>
          <a:xfrm flipH="1">
            <a:off x="6096000" y="4047803"/>
            <a:ext cx="309" cy="295597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58" idx="2"/>
            <a:endCxn id="59" idx="1"/>
          </p:cNvCxnSpPr>
          <p:nvPr/>
        </p:nvCxnSpPr>
        <p:spPr>
          <a:xfrm>
            <a:off x="6096000" y="4750169"/>
            <a:ext cx="309" cy="312161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59" idx="4"/>
            <a:endCxn id="60" idx="0"/>
          </p:cNvCxnSpPr>
          <p:nvPr/>
        </p:nvCxnSpPr>
        <p:spPr>
          <a:xfrm>
            <a:off x="6096309" y="5452533"/>
            <a:ext cx="2073" cy="262467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42" grpId="0" animBg="1"/>
      <p:bldP spid="60" grpId="0" animBg="1"/>
      <p:bldP spid="89" grpId="0" animBg="1"/>
      <p:bldP spid="90" grpId="0"/>
      <p:bldP spid="91" grpId="0" animBg="1"/>
      <p:bldP spid="9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smtClean="0"/>
              <a:t>Mistakes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88925" indent="-288925"/>
            <a:r>
              <a:rPr lang="en-US" sz="2800" dirty="0"/>
              <a:t>If the loop control variable is not updated, its value remains the same and the loop will execute “forever</a:t>
            </a:r>
            <a:r>
              <a:rPr lang="en-US" sz="2800" dirty="0" smtClean="0"/>
              <a:t>” i.e. it becomes an </a:t>
            </a:r>
            <a:r>
              <a:rPr lang="en-US" sz="2800" b="1" dirty="0"/>
              <a:t>infinite loop</a:t>
            </a:r>
            <a:r>
              <a:rPr lang="en-US" sz="2800" dirty="0" smtClean="0"/>
              <a:t>.</a:t>
            </a:r>
          </a:p>
          <a:p>
            <a:pPr marL="288925" indent="-288925"/>
            <a:r>
              <a:rPr lang="en-US" sz="2800" dirty="0" smtClean="0"/>
              <a:t>Example: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	</a:t>
            </a:r>
            <a:r>
              <a:rPr lang="en-US" sz="2800" dirty="0" err="1" smtClean="0">
                <a:latin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</a:rPr>
              <a:t> x = 0;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	while (x &lt; 7)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	     </a:t>
            </a:r>
            <a:r>
              <a:rPr lang="en-US" sz="2800" dirty="0" err="1" smtClean="0">
                <a:latin typeface="Consolas" pitchFamily="49" charset="0"/>
              </a:rPr>
              <a:t>cout</a:t>
            </a:r>
            <a:r>
              <a:rPr lang="en-US" sz="2800" dirty="0" smtClean="0">
                <a:latin typeface="Consolas" pitchFamily="49" charset="0"/>
              </a:rPr>
              <a:t> &lt;&lt; x; </a:t>
            </a:r>
          </a:p>
          <a:p>
            <a:pPr marL="288925" indent="-288925"/>
            <a:r>
              <a:rPr lang="en-US" sz="2800" dirty="0" smtClean="0"/>
              <a:t>The value of x never increases so the test condition is always true.  The loop becomes infinite.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smtClean="0"/>
              <a:t>Mistakes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288925" indent="-288925"/>
            <a:r>
              <a:rPr lang="en-US" dirty="0" smtClean="0"/>
              <a:t>If you write a semicolon at the end of the  while statement, the C/C++ compiler interprets it as a null statement.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x = 0;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while (x &lt; 7) </a:t>
            </a:r>
            <a:r>
              <a:rPr lang="en-US" b="1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      x++;</a:t>
            </a:r>
          </a:p>
          <a:p>
            <a:r>
              <a:rPr lang="en-US" dirty="0" smtClean="0"/>
              <a:t>The C/C++ compiler understands it as: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x = 0;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while (x &lt; 7)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</a:t>
            </a:r>
            <a:r>
              <a:rPr lang="en-US" b="1" dirty="0" smtClean="0">
                <a:latin typeface="Consolas" pitchFamily="49" charset="0"/>
              </a:rPr>
              <a:t>     ;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x++;</a:t>
            </a:r>
          </a:p>
          <a:p>
            <a:pPr marL="336550" indent="-336550"/>
            <a:r>
              <a:rPr lang="en-US" dirty="0" smtClean="0"/>
              <a:t>The value of x never increases, leading to an infinite loop.</a:t>
            </a:r>
          </a:p>
        </p:txBody>
      </p:sp>
      <p:sp>
        <p:nvSpPr>
          <p:cNvPr id="4" name="Oval 3"/>
          <p:cNvSpPr/>
          <p:nvPr/>
        </p:nvSpPr>
        <p:spPr>
          <a:xfrm>
            <a:off x="3124200" y="4800600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648200" y="2819400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smtClean="0"/>
              <a:t>Mistakes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>
            <a:normAutofit lnSpcReduction="10000"/>
          </a:bodyPr>
          <a:lstStyle/>
          <a:p>
            <a:pPr marL="288925" indent="-288925"/>
            <a:r>
              <a:rPr lang="en-US" dirty="0" smtClean="0"/>
              <a:t>Similarly if you write a semicolon at the end of the for statement, the C/C++ compiler interprets it as a null statement.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for (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j = 0;  j &lt; 5; j++ ) </a:t>
            </a:r>
            <a:r>
              <a:rPr lang="en-US" b="1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    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 &lt;&lt; </a:t>
            </a:r>
            <a:r>
              <a:rPr lang="en-GB" sz="2800" dirty="0" smtClean="0">
                <a:latin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</a:rPr>
              <a:t>j is </a:t>
            </a:r>
            <a:r>
              <a:rPr lang="en-GB" sz="2800" dirty="0" smtClean="0">
                <a:latin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</a:rPr>
              <a:t> &lt;&lt; j &lt;&lt; </a:t>
            </a:r>
            <a:r>
              <a:rPr lang="en-US" dirty="0" err="1" smtClean="0">
                <a:latin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r>
              <a:rPr lang="en-US" dirty="0" smtClean="0"/>
              <a:t>The C/C++ compiler understands it as: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for (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j = 0;  j &lt; 5; j++ ) </a:t>
            </a:r>
            <a:endParaRPr lang="en-US" b="1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</a:t>
            </a:r>
            <a:r>
              <a:rPr lang="en-US" b="1" dirty="0" smtClean="0">
                <a:latin typeface="Consolas" pitchFamily="49" charset="0"/>
              </a:rPr>
              <a:t>     ;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 &lt;&lt; </a:t>
            </a:r>
            <a:r>
              <a:rPr lang="en-GB" sz="2800" dirty="0" smtClean="0">
                <a:latin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</a:rPr>
              <a:t>j is </a:t>
            </a:r>
            <a:r>
              <a:rPr lang="en-GB" sz="2800" dirty="0" smtClean="0">
                <a:latin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</a:rPr>
              <a:t> &lt;&lt; j &lt;&lt; </a:t>
            </a:r>
            <a:r>
              <a:rPr lang="en-US" dirty="0" err="1" smtClean="0">
                <a:latin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 marL="336550" indent="-336550"/>
            <a:r>
              <a:rPr lang="en-US" dirty="0" smtClean="0"/>
              <a:t>The for statement does </a:t>
            </a:r>
            <a:r>
              <a:rPr lang="en-US" i="1" dirty="0" smtClean="0"/>
              <a:t>nothing</a:t>
            </a:r>
            <a:r>
              <a:rPr lang="en-US" dirty="0" smtClean="0"/>
              <a:t> 5 times.</a:t>
            </a:r>
          </a:p>
          <a:p>
            <a:pPr marL="609600" indent="-609600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10400" y="2868705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2286000" y="4589930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Comma Operator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Suppose we want to initialize a variable before a loop starts.</a:t>
            </a:r>
          </a:p>
          <a:p>
            <a:r>
              <a:rPr lang="en-GB" dirty="0" smtClean="0"/>
              <a:t>Example:</a:t>
            </a:r>
          </a:p>
          <a:p>
            <a:pPr>
              <a:buNone/>
            </a:pPr>
            <a:r>
              <a:rPr lang="en-GB" b="1" dirty="0" smtClean="0">
                <a:latin typeface="Consolas" pitchFamily="49" charset="0"/>
              </a:rPr>
              <a:t>		</a:t>
            </a:r>
            <a:r>
              <a:rPr lang="en-GB" b="1" dirty="0" err="1" smtClean="0">
                <a:latin typeface="Consolas" pitchFamily="49" charset="0"/>
              </a:rPr>
              <a:t>int</a:t>
            </a:r>
            <a:r>
              <a:rPr lang="en-GB" b="1" dirty="0" smtClean="0">
                <a:latin typeface="Consolas" pitchFamily="49" charset="0"/>
              </a:rPr>
              <a:t> j = 5;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for (</a:t>
            </a:r>
            <a:r>
              <a:rPr lang="en-GB" dirty="0" err="1" smtClean="0">
                <a:latin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</a:rPr>
              <a:t>i</a:t>
            </a:r>
            <a:r>
              <a:rPr lang="en-GB" dirty="0" smtClean="0">
                <a:latin typeface="Consolas" pitchFamily="49" charset="0"/>
              </a:rPr>
              <a:t> = 0; </a:t>
            </a:r>
            <a:r>
              <a:rPr lang="en-GB" dirty="0" err="1" smtClean="0">
                <a:latin typeface="Consolas" pitchFamily="49" charset="0"/>
              </a:rPr>
              <a:t>i</a:t>
            </a:r>
            <a:r>
              <a:rPr lang="en-GB" dirty="0" smtClean="0">
                <a:latin typeface="Consolas" pitchFamily="49" charset="0"/>
              </a:rPr>
              <a:t> &lt; n; </a:t>
            </a:r>
            <a:r>
              <a:rPr lang="en-GB" dirty="0" err="1" smtClean="0">
                <a:latin typeface="Consolas" pitchFamily="49" charset="0"/>
              </a:rPr>
              <a:t>i</a:t>
            </a:r>
            <a:r>
              <a:rPr lang="en-GB" dirty="0" smtClean="0">
                <a:latin typeface="Consolas" pitchFamily="49" charset="0"/>
              </a:rPr>
              <a:t>++)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{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	</a:t>
            </a:r>
            <a:r>
              <a:rPr lang="en-GB" dirty="0" err="1" smtClean="0">
                <a:latin typeface="Consolas" pitchFamily="49" charset="0"/>
              </a:rPr>
              <a:t>cout</a:t>
            </a:r>
            <a:r>
              <a:rPr lang="en-GB" dirty="0" smtClean="0">
                <a:latin typeface="Consolas" pitchFamily="49" charset="0"/>
              </a:rPr>
              <a:t> &lt;&lt; </a:t>
            </a:r>
            <a:r>
              <a:rPr lang="en-GB" dirty="0" err="1" smtClean="0">
                <a:latin typeface="Consolas" pitchFamily="49" charset="0"/>
              </a:rPr>
              <a:t>i</a:t>
            </a:r>
            <a:r>
              <a:rPr lang="en-GB" dirty="0" smtClean="0">
                <a:latin typeface="Consolas" pitchFamily="49" charset="0"/>
              </a:rPr>
              <a:t> &lt;&lt; " " &lt;&lt; j &lt;&lt; </a:t>
            </a:r>
            <a:r>
              <a:rPr lang="en-GB" dirty="0" err="1" smtClean="0">
                <a:latin typeface="Consolas" pitchFamily="49" charset="0"/>
              </a:rPr>
              <a:t>endl</a:t>
            </a:r>
            <a:r>
              <a:rPr lang="en-GB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	</a:t>
            </a:r>
            <a:r>
              <a:rPr lang="en-GB" b="1" dirty="0" smtClean="0">
                <a:latin typeface="Consolas" pitchFamily="49" charset="0"/>
              </a:rPr>
              <a:t>j--;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}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We can perform the initialization  and/or updating in the for statement with the use of a comma operator: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for (</a:t>
            </a:r>
            <a:r>
              <a:rPr lang="en-GB" dirty="0" err="1" smtClean="0">
                <a:latin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</a:rPr>
              <a:t>i</a:t>
            </a:r>
            <a:r>
              <a:rPr lang="en-GB" dirty="0" smtClean="0">
                <a:latin typeface="Consolas" pitchFamily="49" charset="0"/>
              </a:rPr>
              <a:t> = 0, </a:t>
            </a:r>
            <a:r>
              <a:rPr lang="en-GB" b="1" dirty="0" smtClean="0">
                <a:latin typeface="Consolas" pitchFamily="49" charset="0"/>
              </a:rPr>
              <a:t>j = 5</a:t>
            </a:r>
            <a:r>
              <a:rPr lang="en-GB" dirty="0" smtClean="0">
                <a:latin typeface="Consolas" pitchFamily="49" charset="0"/>
              </a:rPr>
              <a:t>; </a:t>
            </a:r>
            <a:r>
              <a:rPr lang="en-GB" dirty="0" err="1" smtClean="0">
                <a:latin typeface="Consolas" pitchFamily="49" charset="0"/>
              </a:rPr>
              <a:t>i</a:t>
            </a:r>
            <a:r>
              <a:rPr lang="en-GB" dirty="0" smtClean="0">
                <a:latin typeface="Consolas" pitchFamily="49" charset="0"/>
              </a:rPr>
              <a:t> &lt; n; </a:t>
            </a:r>
            <a:r>
              <a:rPr lang="en-GB" dirty="0" err="1" smtClean="0">
                <a:latin typeface="Consolas" pitchFamily="49" charset="0"/>
              </a:rPr>
              <a:t>i</a:t>
            </a:r>
            <a:r>
              <a:rPr lang="en-GB" dirty="0" smtClean="0">
                <a:latin typeface="Consolas" pitchFamily="49" charset="0"/>
              </a:rPr>
              <a:t>++, </a:t>
            </a:r>
            <a:r>
              <a:rPr lang="en-GB" b="1" dirty="0" smtClean="0">
                <a:latin typeface="Consolas" pitchFamily="49" charset="0"/>
              </a:rPr>
              <a:t>j--</a:t>
            </a:r>
            <a:r>
              <a:rPr lang="en-GB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	 </a:t>
            </a:r>
            <a:r>
              <a:rPr lang="en-GB" dirty="0" err="1" smtClean="0">
                <a:latin typeface="Consolas" pitchFamily="49" charset="0"/>
              </a:rPr>
              <a:t>cout</a:t>
            </a:r>
            <a:r>
              <a:rPr lang="en-GB" dirty="0" smtClean="0">
                <a:latin typeface="Consolas" pitchFamily="49" charset="0"/>
              </a:rPr>
              <a:t> &lt;&lt; </a:t>
            </a:r>
            <a:r>
              <a:rPr lang="en-GB" dirty="0" err="1" smtClean="0">
                <a:latin typeface="Consolas" pitchFamily="49" charset="0"/>
              </a:rPr>
              <a:t>i</a:t>
            </a:r>
            <a:r>
              <a:rPr lang="en-GB" dirty="0" smtClean="0">
                <a:latin typeface="Consolas" pitchFamily="49" charset="0"/>
              </a:rPr>
              <a:t> &lt;&lt; " " &lt;&lt; j &lt;&lt; </a:t>
            </a:r>
            <a:r>
              <a:rPr lang="en-GB" dirty="0" err="1" smtClean="0">
                <a:latin typeface="Consolas" pitchFamily="49" charset="0"/>
              </a:rPr>
              <a:t>endl</a:t>
            </a:r>
            <a:r>
              <a:rPr lang="en-GB" dirty="0" smtClean="0">
                <a:latin typeface="Consolas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if we have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100</a:t>
            </a:r>
            <a:r>
              <a:rPr lang="en-US" dirty="0" smtClean="0"/>
              <a:t> pairs?</a:t>
            </a:r>
          </a:p>
          <a:p>
            <a:endParaRPr lang="en-US" dirty="0" smtClean="0"/>
          </a:p>
          <a:p>
            <a:r>
              <a:rPr lang="en-US" dirty="0" smtClean="0"/>
              <a:t>We cannot keep extending the program in this way!</a:t>
            </a:r>
          </a:p>
          <a:p>
            <a:endParaRPr lang="en-US" dirty="0" smtClean="0"/>
          </a:p>
          <a:p>
            <a:r>
              <a:rPr lang="en-US" dirty="0" smtClean="0"/>
              <a:t>We need a control structure that allows us to say that we want to repeat some steps in the program.</a:t>
            </a:r>
          </a:p>
          <a:p>
            <a:r>
              <a:rPr lang="en-US" dirty="0" smtClean="0"/>
              <a:t>This is the repetition control structure.</a:t>
            </a:r>
          </a:p>
          <a:p>
            <a:endParaRPr lang="en-US" dirty="0" smtClean="0"/>
          </a:p>
          <a:p>
            <a:r>
              <a:rPr lang="en-US" sz="2400" dirty="0" smtClean="0"/>
              <a:t>The repetition of steps in a program is called a </a:t>
            </a:r>
            <a:r>
              <a:rPr lang="en-US" sz="2400" b="1" dirty="0" smtClean="0"/>
              <a:t>loop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flowchart shows the concept of a loop.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 smtClean="0"/>
          </a:p>
          <a:p>
            <a:r>
              <a:rPr lang="en-GB" dirty="0" smtClean="0"/>
              <a:t>The loop action or actions form the </a:t>
            </a:r>
            <a:r>
              <a:rPr lang="en-GB" b="1" dirty="0" smtClean="0"/>
              <a:t>loop body.</a:t>
            </a:r>
          </a:p>
          <a:p>
            <a:r>
              <a:rPr lang="en-GB" dirty="0" smtClean="0"/>
              <a:t>One loop </a:t>
            </a:r>
            <a:r>
              <a:rPr lang="en-GB" b="1" dirty="0" smtClean="0"/>
              <a:t>iteration</a:t>
            </a:r>
            <a:r>
              <a:rPr lang="en-GB" dirty="0" smtClean="0"/>
              <a:t> is one execution of the loop body.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828800"/>
            <a:ext cx="5055228" cy="32004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– to add many pairs of numbers: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 smtClean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514600" y="2895598"/>
            <a:ext cx="3505200" cy="2781217"/>
            <a:chOff x="3216" y="1688"/>
            <a:chExt cx="1052" cy="861"/>
          </a:xfrm>
        </p:grpSpPr>
        <p:sp>
          <p:nvSpPr>
            <p:cNvPr id="6" name="AutoShape 12"/>
            <p:cNvSpPr>
              <a:spLocks noChangeArrowheads="1"/>
            </p:cNvSpPr>
            <p:nvPr/>
          </p:nvSpPr>
          <p:spPr bwMode="auto">
            <a:xfrm>
              <a:off x="3254" y="1688"/>
              <a:ext cx="977" cy="200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>
                  <a:latin typeface="Arial" charset="0"/>
                </a:rPr>
                <a:t>Read </a:t>
              </a:r>
              <a:r>
                <a:rPr lang="en-GB" sz="2400" dirty="0" smtClean="0"/>
                <a:t> n1, n2</a:t>
              </a:r>
              <a:endParaRPr lang="en-GB" sz="2400" b="0" dirty="0">
                <a:latin typeface="Arial" charset="0"/>
              </a:endParaRPr>
            </a:p>
          </p:txBody>
        </p:sp>
        <p:sp>
          <p:nvSpPr>
            <p:cNvPr id="7" name="AutoShape 13"/>
            <p:cNvSpPr>
              <a:spLocks noChangeArrowheads="1"/>
            </p:cNvSpPr>
            <p:nvPr/>
          </p:nvSpPr>
          <p:spPr bwMode="auto">
            <a:xfrm>
              <a:off x="3216" y="1995"/>
              <a:ext cx="1052" cy="208"/>
            </a:xfrm>
            <a:prstGeom prst="flowChartProcess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>
                  <a:latin typeface="Arial" charset="0"/>
                </a:rPr>
                <a:t>sum </a:t>
              </a:r>
              <a:r>
                <a:rPr lang="en-GB" sz="2400" dirty="0" smtClean="0"/>
                <a:t>←</a:t>
              </a:r>
              <a:r>
                <a:rPr lang="en-GB" sz="2400" b="0" dirty="0" smtClean="0">
                  <a:latin typeface="Arial" charset="0"/>
                </a:rPr>
                <a:t> n1 + n2</a:t>
              </a:r>
              <a:endParaRPr lang="en-GB" sz="2400" b="0" dirty="0">
                <a:latin typeface="Arial" charset="0"/>
              </a:endParaRPr>
            </a:p>
          </p:txBody>
        </p:sp>
        <p:sp>
          <p:nvSpPr>
            <p:cNvPr id="8" name="AutoShape 14"/>
            <p:cNvSpPr>
              <a:spLocks noChangeArrowheads="1"/>
            </p:cNvSpPr>
            <p:nvPr/>
          </p:nvSpPr>
          <p:spPr bwMode="auto">
            <a:xfrm>
              <a:off x="3254" y="2349"/>
              <a:ext cx="977" cy="200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>
                  <a:latin typeface="Arial" charset="0"/>
                </a:rPr>
                <a:t>Display </a:t>
              </a:r>
              <a:r>
                <a:rPr lang="en-GB" sz="2400" b="0" dirty="0" smtClean="0">
                  <a:latin typeface="Arial" charset="0"/>
                </a:rPr>
                <a:t>sum</a:t>
              </a:r>
              <a:endParaRPr lang="en-GB" sz="2400" b="0" dirty="0">
                <a:latin typeface="Arial" charset="0"/>
              </a:endParaRPr>
            </a:p>
          </p:txBody>
        </p:sp>
      </p:grpSp>
      <p:cxnSp>
        <p:nvCxnSpPr>
          <p:cNvPr id="11" name="Straight Arrow Connector 10"/>
          <p:cNvCxnSpPr>
            <a:stCxn id="6" idx="4"/>
            <a:endCxn id="7" idx="0"/>
          </p:cNvCxnSpPr>
          <p:nvPr/>
        </p:nvCxnSpPr>
        <p:spPr>
          <a:xfrm flipH="1">
            <a:off x="4267200" y="3541642"/>
            <a:ext cx="1667" cy="344558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8" idx="1"/>
          </p:cNvCxnSpPr>
          <p:nvPr/>
        </p:nvCxnSpPr>
        <p:spPr>
          <a:xfrm>
            <a:off x="4267200" y="4558085"/>
            <a:ext cx="1667" cy="471115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8" idx="4"/>
            <a:endCxn id="26" idx="1"/>
          </p:cNvCxnSpPr>
          <p:nvPr/>
        </p:nvCxnSpPr>
        <p:spPr>
          <a:xfrm rot="5400000" flipH="1">
            <a:off x="2611512" y="4017888"/>
            <a:ext cx="3313044" cy="1667"/>
          </a:xfrm>
          <a:prstGeom prst="bentConnector4">
            <a:avLst>
              <a:gd name="adj1" fmla="val -12075"/>
              <a:gd name="adj2" fmla="val 144493326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6" idx="1"/>
          </p:cNvCxnSpPr>
          <p:nvPr/>
        </p:nvCxnSpPr>
        <p:spPr>
          <a:xfrm>
            <a:off x="4267200" y="1752599"/>
            <a:ext cx="1667" cy="1143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267200" y="1981199"/>
            <a:ext cx="45719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1314</TotalTime>
  <Words>1815</Words>
  <Application>Microsoft Office PowerPoint</Application>
  <PresentationFormat>On-screen Show (4:3)</PresentationFormat>
  <Paragraphs>857</Paragraphs>
  <Slides>63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Origin</vt:lpstr>
      <vt:lpstr>Topic 12</vt:lpstr>
      <vt:lpstr>Repetition in Programs</vt:lpstr>
      <vt:lpstr>Repetition in Programs</vt:lpstr>
      <vt:lpstr>Repetition in Programs</vt:lpstr>
      <vt:lpstr>Repetition in Programs</vt:lpstr>
      <vt:lpstr>Repetition in Programs</vt:lpstr>
      <vt:lpstr>Loops</vt:lpstr>
      <vt:lpstr>Loops</vt:lpstr>
      <vt:lpstr>Loops</vt:lpstr>
      <vt:lpstr>Loops</vt:lpstr>
      <vt:lpstr>Loops</vt:lpstr>
      <vt:lpstr>Loops</vt:lpstr>
      <vt:lpstr>Pretest Loop</vt:lpstr>
      <vt:lpstr>Post-Test Loop</vt:lpstr>
      <vt:lpstr>Pretest versus Post-Test Loops</vt:lpstr>
      <vt:lpstr>The while Statement</vt:lpstr>
      <vt:lpstr>The while Statement</vt:lpstr>
      <vt:lpstr>The while Statement</vt:lpstr>
      <vt:lpstr>Counter-Controlled Loop</vt:lpstr>
      <vt:lpstr>Counter-Controlled Loop</vt:lpstr>
      <vt:lpstr>Counter-Controlled Loop</vt:lpstr>
      <vt:lpstr>Counter-Controlled Loop</vt:lpstr>
      <vt:lpstr>Counter-Controlled Loop</vt:lpstr>
      <vt:lpstr>Counter-Controlled Loop</vt:lpstr>
      <vt:lpstr>Counter-Controlled Loop</vt:lpstr>
      <vt:lpstr>Increment and Decrement Operators</vt:lpstr>
      <vt:lpstr>Increment and Decrement Operators</vt:lpstr>
      <vt:lpstr>Increment and Decrement Operators</vt:lpstr>
      <vt:lpstr>Compound Assignment Operators</vt:lpstr>
      <vt:lpstr>Compound Assignment Operators</vt:lpstr>
      <vt:lpstr>The for Statement</vt:lpstr>
      <vt:lpstr>The for Statement</vt:lpstr>
      <vt:lpstr>The for Statement</vt:lpstr>
      <vt:lpstr>The for Statement</vt:lpstr>
      <vt:lpstr>The for Statement</vt:lpstr>
      <vt:lpstr>The for Statement</vt:lpstr>
      <vt:lpstr>Generating Sequence of Numbers</vt:lpstr>
      <vt:lpstr>Generating Sequence of Numbers</vt:lpstr>
      <vt:lpstr>Generating Sequence of Numbers</vt:lpstr>
      <vt:lpstr>Generating Sequence of Numbers</vt:lpstr>
      <vt:lpstr>Generating Sequence of Numbers</vt:lpstr>
      <vt:lpstr>Generating Sequence of Numbers</vt:lpstr>
      <vt:lpstr>for Statement versus while Statement</vt:lpstr>
      <vt:lpstr>for Statement versus while Statement</vt:lpstr>
      <vt:lpstr>Program Design</vt:lpstr>
      <vt:lpstr>Case Study 1</vt:lpstr>
      <vt:lpstr>Case Study 1</vt:lpstr>
      <vt:lpstr>Case Study 1</vt:lpstr>
      <vt:lpstr>Case Study 1</vt:lpstr>
      <vt:lpstr>Case Study 2</vt:lpstr>
      <vt:lpstr>Case Study 2</vt:lpstr>
      <vt:lpstr>Case Study 2</vt:lpstr>
      <vt:lpstr>Case Study 2</vt:lpstr>
      <vt:lpstr>Case Study 2</vt:lpstr>
      <vt:lpstr>Case Study 2</vt:lpstr>
      <vt:lpstr>Case Study 2</vt:lpstr>
      <vt:lpstr>Case Study 2 – Program Development 1</vt:lpstr>
      <vt:lpstr>Case Study 2 – Program Development 2</vt:lpstr>
      <vt:lpstr>Case Study 2 – Complete Program</vt:lpstr>
      <vt:lpstr>Common Mistakes</vt:lpstr>
      <vt:lpstr>Common Mistakes</vt:lpstr>
      <vt:lpstr>Common Mistakes</vt:lpstr>
      <vt:lpstr>Comma Operator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Repetition and Loop Statements</dc:title>
  <dc:creator>User</dc:creator>
  <cp:lastModifiedBy>Karen Chean</cp:lastModifiedBy>
  <cp:revision>181</cp:revision>
  <dcterms:created xsi:type="dcterms:W3CDTF">2012-04-07T10:41:45Z</dcterms:created>
  <dcterms:modified xsi:type="dcterms:W3CDTF">2015-06-03T08:38:22Z</dcterms:modified>
</cp:coreProperties>
</file>