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sldIdLst>
    <p:sldId id="256" r:id="rId2"/>
    <p:sldId id="283" r:id="rId3"/>
    <p:sldId id="321" r:id="rId4"/>
    <p:sldId id="324" r:id="rId5"/>
    <p:sldId id="322" r:id="rId6"/>
    <p:sldId id="323" r:id="rId7"/>
    <p:sldId id="325" r:id="rId8"/>
    <p:sldId id="320" r:id="rId9"/>
    <p:sldId id="316" r:id="rId10"/>
    <p:sldId id="291" r:id="rId11"/>
    <p:sldId id="408" r:id="rId12"/>
    <p:sldId id="290" r:id="rId13"/>
    <p:sldId id="409" r:id="rId14"/>
    <p:sldId id="411" r:id="rId15"/>
    <p:sldId id="412" r:id="rId16"/>
    <p:sldId id="417" r:id="rId17"/>
    <p:sldId id="418" r:id="rId18"/>
    <p:sldId id="421" r:id="rId19"/>
    <p:sldId id="422" r:id="rId20"/>
    <p:sldId id="423" r:id="rId21"/>
    <p:sldId id="319" r:id="rId22"/>
    <p:sldId id="318" r:id="rId23"/>
    <p:sldId id="327" r:id="rId24"/>
    <p:sldId id="328" r:id="rId25"/>
    <p:sldId id="331" r:id="rId26"/>
    <p:sldId id="329" r:id="rId27"/>
    <p:sldId id="332" r:id="rId28"/>
    <p:sldId id="334" r:id="rId29"/>
    <p:sldId id="373" r:id="rId30"/>
    <p:sldId id="410" r:id="rId31"/>
    <p:sldId id="317" r:id="rId32"/>
    <p:sldId id="366" r:id="rId33"/>
    <p:sldId id="367" r:id="rId34"/>
    <p:sldId id="368" r:id="rId35"/>
    <p:sldId id="369" r:id="rId36"/>
    <p:sldId id="370" r:id="rId37"/>
    <p:sldId id="393" r:id="rId38"/>
    <p:sldId id="374" r:id="rId39"/>
    <p:sldId id="375" r:id="rId40"/>
    <p:sldId id="376" r:id="rId41"/>
    <p:sldId id="360" r:id="rId42"/>
    <p:sldId id="361" r:id="rId43"/>
    <p:sldId id="362" r:id="rId44"/>
    <p:sldId id="363" r:id="rId45"/>
    <p:sldId id="364" r:id="rId46"/>
    <p:sldId id="365" r:id="rId47"/>
    <p:sldId id="391" r:id="rId48"/>
    <p:sldId id="386" r:id="rId49"/>
    <p:sldId id="394" r:id="rId50"/>
    <p:sldId id="384" r:id="rId51"/>
    <p:sldId id="387" r:id="rId52"/>
    <p:sldId id="385" r:id="rId53"/>
    <p:sldId id="392" r:id="rId54"/>
    <p:sldId id="388" r:id="rId55"/>
    <p:sldId id="389" r:id="rId56"/>
    <p:sldId id="390" r:id="rId57"/>
    <p:sldId id="406" r:id="rId58"/>
    <p:sldId id="407" r:id="rId59"/>
    <p:sldId id="401" r:id="rId60"/>
    <p:sldId id="403" r:id="rId61"/>
    <p:sldId id="405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C680-9653-4553-A56D-00F8C7619EFD}" type="datetimeFigureOut">
              <a:rPr lang="en-US" smtClean="0"/>
              <a:pPr/>
              <a:t>7/1/2016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4600-26DE-4006-92D2-5D39251035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4600-26DE-4006-92D2-5D392510356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C4600-26DE-4006-92D2-5D392510356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ECDAE87-8550-4E40-9671-797E3C12A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0976-C973-438E-B7E1-9AC6215FBC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10C50-D1CA-4F6C-96D7-CBE2CCD1E5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7F63D62-68DA-4ADD-8039-AFD79B829A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B26FC-A856-4510-9ABB-0FAFC92294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472C-4FE4-4F8C-96B5-49CC49E53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701B-D587-4BDF-BF40-B47C4989D9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2CF5-667B-4EEC-B9B8-5388095C2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D27C-D1D7-4462-BBCE-34550ACAD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F9C0-EA21-488A-9B0C-7B045AACC7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7AB9C-0312-4690-BB35-27A733A4F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13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124450"/>
            <a:ext cx="7010400" cy="533400"/>
          </a:xfrm>
        </p:spPr>
        <p:txBody>
          <a:bodyPr>
            <a:noAutofit/>
          </a:bodyPr>
          <a:lstStyle/>
          <a:p>
            <a:r>
              <a:rPr lang="en-US" sz="3400" dirty="0" smtClean="0"/>
              <a:t>More on Loops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AE87-8550-4E40-9671-797E3C12A9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Total in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Example – adding a set of </a:t>
            </a:r>
            <a:r>
              <a:rPr lang="en-GB" i="1" dirty="0" smtClean="0"/>
              <a:t>n</a:t>
            </a:r>
            <a:r>
              <a:rPr lang="en-GB" dirty="0" smtClean="0"/>
              <a:t> numbers:</a:t>
            </a:r>
          </a:p>
          <a:p>
            <a:pPr>
              <a:buNone/>
            </a:pPr>
            <a:endParaRPr lang="en-GB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GB" b="1" dirty="0" smtClean="0">
                <a:latin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</a:rPr>
              <a:t>int</a:t>
            </a:r>
            <a:r>
              <a:rPr lang="en-GB" b="1" dirty="0" smtClean="0">
                <a:latin typeface="Consolas" pitchFamily="49" charset="0"/>
              </a:rPr>
              <a:t> n, </a:t>
            </a:r>
            <a:r>
              <a:rPr lang="en-GB" sz="2400" b="1" dirty="0" smtClean="0">
                <a:latin typeface="Consolas" pitchFamily="49" charset="0"/>
              </a:rPr>
              <a:t>total </a:t>
            </a:r>
            <a:r>
              <a:rPr lang="en-GB" sz="2400" b="1" dirty="0" smtClean="0">
                <a:latin typeface="Consolas" pitchFamily="49" charset="0"/>
              </a:rPr>
              <a:t>= </a:t>
            </a:r>
            <a:r>
              <a:rPr lang="en-GB" sz="2400" b="1" dirty="0" smtClean="0">
                <a:latin typeface="Consolas" pitchFamily="49" charset="0"/>
              </a:rPr>
              <a:t>0;</a:t>
            </a:r>
            <a:endParaRPr lang="en-GB" sz="2400" b="1" dirty="0" smtClean="0">
              <a:latin typeface="Consolas" pitchFamily="49" charset="0"/>
            </a:endParaRPr>
          </a:p>
          <a:p>
            <a:pPr>
              <a:buNone/>
            </a:pPr>
            <a:endParaRPr lang="en-GB" sz="2400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</a:t>
            </a:r>
            <a:r>
              <a:rPr lang="en-GB" sz="2400" dirty="0" err="1" smtClean="0">
                <a:latin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</a:rPr>
              <a:t> &lt;&lt; "Enter number of values to add: ";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</a:t>
            </a:r>
            <a:r>
              <a:rPr lang="en-GB" sz="2400" dirty="0" err="1" smtClean="0">
                <a:latin typeface="Consolas" pitchFamily="49" charset="0"/>
              </a:rPr>
              <a:t>cin</a:t>
            </a:r>
            <a:r>
              <a:rPr lang="en-GB" sz="2400" dirty="0" smtClean="0">
                <a:latin typeface="Consolas" pitchFamily="49" charset="0"/>
              </a:rPr>
              <a:t> &gt;&gt; </a:t>
            </a:r>
            <a:r>
              <a:rPr lang="en-GB" sz="2400" b="1" dirty="0" smtClean="0">
                <a:latin typeface="Consolas" pitchFamily="49" charset="0"/>
              </a:rPr>
              <a:t>n</a:t>
            </a:r>
            <a:r>
              <a:rPr lang="en-GB" sz="24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GB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for ( </a:t>
            </a:r>
            <a:r>
              <a:rPr lang="en-GB" sz="2400" dirty="0" err="1" smtClean="0">
                <a:latin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</a:rPr>
              <a:t> count </a:t>
            </a:r>
            <a:r>
              <a:rPr lang="en-GB" sz="2400" dirty="0" smtClean="0">
                <a:latin typeface="Consolas" pitchFamily="49" charset="0"/>
              </a:rPr>
              <a:t>= 1; count &lt;= </a:t>
            </a:r>
            <a:r>
              <a:rPr lang="en-GB" sz="2400" b="1" dirty="0" smtClean="0">
                <a:latin typeface="Consolas" pitchFamily="49" charset="0"/>
              </a:rPr>
              <a:t>n</a:t>
            </a:r>
            <a:r>
              <a:rPr lang="en-GB" sz="2400" dirty="0" smtClean="0">
                <a:latin typeface="Consolas" pitchFamily="49" charset="0"/>
              </a:rPr>
              <a:t>; count++ )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{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	</a:t>
            </a:r>
            <a:r>
              <a:rPr lang="en-GB" sz="2400" dirty="0" err="1" smtClean="0">
                <a:latin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</a:rPr>
              <a:t> &lt;&lt; "Enter number to add: ";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	</a:t>
            </a:r>
            <a:r>
              <a:rPr lang="en-GB" sz="2400" dirty="0" err="1" smtClean="0">
                <a:latin typeface="Consolas" pitchFamily="49" charset="0"/>
              </a:rPr>
              <a:t>cin</a:t>
            </a:r>
            <a:r>
              <a:rPr lang="en-GB" sz="2400" dirty="0" smtClean="0">
                <a:latin typeface="Consolas" pitchFamily="49" charset="0"/>
              </a:rPr>
              <a:t> &gt;&gt; number;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	</a:t>
            </a:r>
            <a:r>
              <a:rPr lang="en-GB" sz="2400" b="1" dirty="0" smtClean="0">
                <a:latin typeface="Consolas" pitchFamily="49" charset="0"/>
              </a:rPr>
              <a:t>total += number;   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r>
              <a:rPr lang="en-GB" sz="2400" b="1" dirty="0" smtClean="0">
                <a:latin typeface="Consolas" pitchFamily="49" charset="0"/>
              </a:rPr>
              <a:t>	</a:t>
            </a:r>
            <a:r>
              <a:rPr lang="en-GB" sz="2400" b="1" dirty="0" err="1" smtClean="0">
                <a:latin typeface="Consolas" pitchFamily="49" charset="0"/>
              </a:rPr>
              <a:t>cout</a:t>
            </a:r>
            <a:r>
              <a:rPr lang="en-GB" sz="2400" b="1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GB" sz="2400" b="1" dirty="0" smtClean="0">
                <a:latin typeface="Consolas" pitchFamily="49" charset="0"/>
              </a:rPr>
              <a:t>The total is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GB" sz="2400" b="1" dirty="0" smtClean="0">
                <a:latin typeface="Consolas" pitchFamily="49" charset="0"/>
              </a:rPr>
              <a:t> &lt;&lt; total &lt;&lt; </a:t>
            </a:r>
            <a:r>
              <a:rPr lang="en-GB" sz="2400" b="1" dirty="0" err="1" smtClean="0">
                <a:latin typeface="Consolas" pitchFamily="49" charset="0"/>
              </a:rPr>
              <a:t>endl</a:t>
            </a:r>
            <a:r>
              <a:rPr lang="en-GB" sz="2400" b="1" dirty="0" smtClean="0">
                <a:latin typeface="Consolas" pitchFamily="49" charset="0"/>
              </a:rPr>
              <a:t>;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Total in Loop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6964" b="13461"/>
          <a:stretch>
            <a:fillRect/>
          </a:stretch>
        </p:blipFill>
        <p:spPr bwMode="auto">
          <a:xfrm>
            <a:off x="457200" y="1524000"/>
            <a:ext cx="7543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Product in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5334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sz="2400" b="1" dirty="0" smtClean="0">
                <a:latin typeface="Consolas" pitchFamily="49" charset="0"/>
              </a:rPr>
              <a:t>	</a:t>
            </a:r>
            <a:r>
              <a:rPr lang="en-GB" sz="2400" b="1" dirty="0" err="1" smtClean="0">
                <a:latin typeface="Consolas" pitchFamily="49" charset="0"/>
              </a:rPr>
              <a:t>int</a:t>
            </a:r>
            <a:r>
              <a:rPr lang="en-GB" sz="2400" b="1" dirty="0" smtClean="0">
                <a:latin typeface="Consolas" pitchFamily="49" charset="0"/>
              </a:rPr>
              <a:t> n, product </a:t>
            </a:r>
            <a:r>
              <a:rPr lang="en-GB" sz="2400" b="1" dirty="0" smtClean="0">
                <a:latin typeface="Consolas" pitchFamily="49" charset="0"/>
              </a:rPr>
              <a:t>= </a:t>
            </a:r>
            <a:r>
              <a:rPr lang="en-GB" sz="2400" b="1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GB" sz="2400" b="1" dirty="0" smtClean="0">
                <a:latin typeface="Consolas" pitchFamily="49" charset="0"/>
              </a:rPr>
              <a:t>;   </a:t>
            </a:r>
            <a:r>
              <a:rPr lang="en-GB" sz="2400" b="1" dirty="0" smtClean="0">
                <a:latin typeface="Consolas" pitchFamily="49" charset="0"/>
              </a:rPr>
              <a:t>// cannot initialize to 0</a:t>
            </a:r>
          </a:p>
          <a:p>
            <a:pPr>
              <a:buNone/>
            </a:pPr>
            <a:endParaRPr lang="en-GB" sz="2400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</a:t>
            </a:r>
            <a:r>
              <a:rPr lang="en-GB" sz="2400" dirty="0" err="1" smtClean="0">
                <a:latin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</a:rPr>
              <a:t> &lt;&lt; "Enter number of values to multiply: ";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</a:t>
            </a:r>
            <a:r>
              <a:rPr lang="en-GB" sz="2400" dirty="0" err="1" smtClean="0">
                <a:latin typeface="Consolas" pitchFamily="49" charset="0"/>
              </a:rPr>
              <a:t>cin</a:t>
            </a:r>
            <a:r>
              <a:rPr lang="en-GB" sz="2400" dirty="0" smtClean="0">
                <a:latin typeface="Consolas" pitchFamily="49" charset="0"/>
              </a:rPr>
              <a:t> &gt;&gt; n;</a:t>
            </a:r>
          </a:p>
          <a:p>
            <a:pPr>
              <a:buNone/>
            </a:pPr>
            <a:endParaRPr lang="en-GB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for ( </a:t>
            </a:r>
            <a:r>
              <a:rPr lang="en-GB" sz="2400" dirty="0" err="1" smtClean="0">
                <a:latin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</a:rPr>
              <a:t> count </a:t>
            </a:r>
            <a:r>
              <a:rPr lang="en-GB" sz="2400" dirty="0" smtClean="0">
                <a:latin typeface="Consolas" pitchFamily="49" charset="0"/>
              </a:rPr>
              <a:t>= 0; count &lt; n; count++ )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{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	</a:t>
            </a:r>
            <a:r>
              <a:rPr lang="en-GB" sz="2400" dirty="0" err="1" smtClean="0">
                <a:latin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</a:rPr>
              <a:t> &lt;&lt; "Enter number to multiply: ";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	</a:t>
            </a:r>
            <a:r>
              <a:rPr lang="en-GB" sz="2400" dirty="0" err="1" smtClean="0">
                <a:latin typeface="Consolas" pitchFamily="49" charset="0"/>
              </a:rPr>
              <a:t>cin</a:t>
            </a:r>
            <a:r>
              <a:rPr lang="en-GB" sz="2400" dirty="0" smtClean="0">
                <a:latin typeface="Consolas" pitchFamily="49" charset="0"/>
              </a:rPr>
              <a:t> &gt;&gt; number;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	</a:t>
            </a:r>
            <a:r>
              <a:rPr lang="en-GB" sz="2400" b="1" dirty="0" smtClean="0">
                <a:latin typeface="Consolas" pitchFamily="49" charset="0"/>
              </a:rPr>
              <a:t>product *= number; </a:t>
            </a:r>
            <a:endParaRPr lang="en-GB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</a:t>
            </a:r>
            <a:r>
              <a:rPr lang="en-GB" sz="2400" b="1" dirty="0" err="1" smtClean="0">
                <a:latin typeface="Consolas" pitchFamily="49" charset="0"/>
              </a:rPr>
              <a:t>cout</a:t>
            </a:r>
            <a:r>
              <a:rPr lang="en-GB" sz="2400" b="1" dirty="0" smtClean="0">
                <a:latin typeface="Consolas" pitchFamily="49" charset="0"/>
              </a:rPr>
              <a:t> &lt;&lt; "The product is " &lt;&lt; product &lt;&lt; </a:t>
            </a:r>
            <a:r>
              <a:rPr lang="en-GB" sz="2400" b="1" dirty="0" err="1" smtClean="0">
                <a:latin typeface="Consolas" pitchFamily="49" charset="0"/>
              </a:rPr>
              <a:t>endl</a:t>
            </a:r>
            <a:r>
              <a:rPr lang="en-GB" sz="2400" b="1" dirty="0" smtClean="0">
                <a:latin typeface="Consolas" pitchFamily="49" charset="0"/>
              </a:rPr>
              <a:t>;</a:t>
            </a:r>
            <a:endParaRPr lang="en-GB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Product in Loop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6296" b="12500"/>
          <a:stretch>
            <a:fillRect/>
          </a:stretch>
        </p:blipFill>
        <p:spPr bwMode="auto">
          <a:xfrm>
            <a:off x="213172" y="1295400"/>
            <a:ext cx="816882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649B581C-6756-4F35-8D91-208CAB21035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228600" y="304800"/>
            <a:ext cx="50327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Arial" charset="0"/>
              </a:rPr>
              <a:t>Looping </a:t>
            </a:r>
            <a:r>
              <a:rPr lang="en-US" sz="4000" dirty="0">
                <a:latin typeface="Arial" charset="0"/>
              </a:rPr>
              <a:t>Applications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sz="1800"/>
          </a:p>
        </p:txBody>
      </p:sp>
      <p:sp>
        <p:nvSpPr>
          <p:cNvPr id="770053" name="Rectangle 5"/>
          <p:cNvSpPr>
            <a:spLocks noChangeArrowheads="1"/>
          </p:cNvSpPr>
          <p:nvPr/>
        </p:nvSpPr>
        <p:spPr bwMode="auto">
          <a:xfrm>
            <a:off x="304800" y="1595438"/>
            <a:ext cx="85344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this section, we examine four common applications for loops: summation, product, smallest and </a:t>
            </a:r>
            <a:r>
              <a:rPr lang="en-US" sz="28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largest. 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Although the uses for loops are virtually endless, these problems illustrate many common applications.</a:t>
            </a:r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304800" y="4438650"/>
            <a:ext cx="5715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chemeClr val="tx1"/>
              </a:buClr>
              <a:buSzPct val="117000"/>
              <a:buFont typeface="Wingdings" charset="2"/>
              <a:buNone/>
            </a:pPr>
            <a:r>
              <a:rPr lang="en-US" dirty="0">
                <a:solidFill>
                  <a:schemeClr val="hlink"/>
                </a:solidFill>
              </a:rPr>
              <a:t>Summation</a:t>
            </a:r>
            <a:endParaRPr lang="fr-FR" dirty="0">
              <a:solidFill>
                <a:schemeClr val="hlink"/>
              </a:solidFill>
            </a:endParaRPr>
          </a:p>
          <a:p>
            <a:pPr algn="l">
              <a:buClr>
                <a:schemeClr val="folHlink"/>
              </a:buClr>
              <a:buSzPct val="117000"/>
              <a:buFont typeface="Wingdings" charset="2"/>
              <a:buNone/>
            </a:pPr>
            <a:r>
              <a:rPr lang="fr-FR" dirty="0" err="1">
                <a:solidFill>
                  <a:schemeClr val="hlink"/>
                </a:solidFill>
              </a:rPr>
              <a:t>Powers</a:t>
            </a:r>
            <a:endParaRPr lang="fr-FR" dirty="0">
              <a:solidFill>
                <a:schemeClr val="hlink"/>
              </a:solidFill>
            </a:endParaRPr>
          </a:p>
          <a:p>
            <a:pPr algn="l">
              <a:buClr>
                <a:schemeClr val="folHlink"/>
              </a:buClr>
              <a:buSzPct val="117000"/>
              <a:buFont typeface="Wingdings" charset="2"/>
              <a:buNone/>
            </a:pPr>
            <a:r>
              <a:rPr lang="en-US" dirty="0">
                <a:solidFill>
                  <a:schemeClr val="hlink"/>
                </a:solidFill>
              </a:rPr>
              <a:t>Smallest and </a:t>
            </a:r>
            <a:r>
              <a:rPr lang="en-US" dirty="0" smtClean="0">
                <a:solidFill>
                  <a:schemeClr val="hlink"/>
                </a:solidFill>
              </a:rPr>
              <a:t>Largest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770055" name="Text Box 7"/>
          <p:cNvSpPr txBox="1">
            <a:spLocks noChangeArrowheads="1"/>
          </p:cNvSpPr>
          <p:nvPr/>
        </p:nvSpPr>
        <p:spPr bwMode="auto">
          <a:xfrm>
            <a:off x="317500" y="39624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E62D3109-C546-40B4-8FA1-6E781F95734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Line 2"/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152400" y="5791200"/>
            <a:ext cx="37032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 smtClean="0"/>
              <a:t>Summation </a:t>
            </a:r>
            <a:r>
              <a:rPr lang="en-US" sz="2000" dirty="0"/>
              <a:t>and Product Loops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30728" name="Line 5"/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Line 6"/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7"/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072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93775"/>
            <a:ext cx="7248525" cy="43672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D2ABEC50-741F-41D5-A916-7CFE3CA492A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5844" name="Line 2"/>
          <p:cNvSpPr>
            <a:spLocks noChangeShapeType="1"/>
          </p:cNvSpPr>
          <p:nvPr/>
        </p:nvSpPr>
        <p:spPr bwMode="auto">
          <a:xfrm>
            <a:off x="43815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439738" y="3657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476250" y="2759075"/>
            <a:ext cx="8077200" cy="82232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To find the sum of a series, the result is initialized to 0;</a:t>
            </a:r>
            <a:br>
              <a:rPr lang="en-US"/>
            </a:br>
            <a:r>
              <a:rPr lang="en-US"/>
              <a:t>to find the product of a series, the result is initialized to 1.</a:t>
            </a:r>
          </a:p>
        </p:txBody>
      </p:sp>
      <p:sp>
        <p:nvSpPr>
          <p:cNvPr id="775173" name="Text Box 5"/>
          <p:cNvSpPr txBox="1">
            <a:spLocks noChangeArrowheads="1"/>
          </p:cNvSpPr>
          <p:nvPr/>
        </p:nvSpPr>
        <p:spPr bwMode="auto">
          <a:xfrm>
            <a:off x="457200" y="2133600"/>
            <a:ext cx="87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391EB23-77F5-4627-83C1-CDAC4B42A8D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6868" name="Line 2"/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152400" y="5791200"/>
            <a:ext cx="483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folHlink"/>
                </a:solidFill>
              </a:rPr>
              <a:t>FIGURE 6-23</a:t>
            </a:r>
            <a:r>
              <a:rPr lang="en-US" sz="2000"/>
              <a:t>  Smallest and Largest Loops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36872" name="Line 5"/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6"/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Line 7"/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687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41400"/>
            <a:ext cx="7148513" cy="44450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065B8885-C446-467D-A156-0A0756A220A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9940" name="Line 2"/>
          <p:cNvSpPr>
            <a:spLocks noChangeShapeType="1"/>
          </p:cNvSpPr>
          <p:nvPr/>
        </p:nvSpPr>
        <p:spPr bwMode="auto">
          <a:xfrm>
            <a:off x="43815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1" name="Line 3"/>
          <p:cNvSpPr>
            <a:spLocks noChangeShapeType="1"/>
          </p:cNvSpPr>
          <p:nvPr/>
        </p:nvSpPr>
        <p:spPr bwMode="auto">
          <a:xfrm>
            <a:off x="439738" y="4724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476250" y="2759075"/>
            <a:ext cx="8077200" cy="19177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To find the largest, we need to initialize the smallest variable to a very small number, such as INT_MIN.</a:t>
            </a:r>
            <a:br>
              <a:rPr lang="en-US"/>
            </a:br>
            <a:endParaRPr lang="en-US"/>
          </a:p>
          <a:p>
            <a:pPr algn="ctr"/>
            <a:r>
              <a:rPr lang="en-US"/>
              <a:t>To find the smallest, we need to initialize the result to a very large number, such as INT_MAX.</a:t>
            </a:r>
          </a:p>
        </p:txBody>
      </p:sp>
      <p:sp>
        <p:nvSpPr>
          <p:cNvPr id="778245" name="Text Box 5"/>
          <p:cNvSpPr txBox="1">
            <a:spLocks noChangeArrowheads="1"/>
          </p:cNvSpPr>
          <p:nvPr/>
        </p:nvSpPr>
        <p:spPr bwMode="auto">
          <a:xfrm>
            <a:off x="457200" y="2133600"/>
            <a:ext cx="87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largest value in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Example – finding largest in a set of </a:t>
            </a:r>
            <a:r>
              <a:rPr lang="en-GB" i="1" dirty="0" smtClean="0"/>
              <a:t>n</a:t>
            </a:r>
            <a:r>
              <a:rPr lang="en-GB" dirty="0" smtClean="0"/>
              <a:t> numbers:</a:t>
            </a:r>
          </a:p>
          <a:p>
            <a:pPr>
              <a:buNone/>
            </a:pPr>
            <a:endParaRPr lang="en-GB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GB" b="1" dirty="0" smtClean="0">
                <a:latin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</a:rPr>
              <a:t>int</a:t>
            </a:r>
            <a:r>
              <a:rPr lang="en-GB" b="1" dirty="0" smtClean="0">
                <a:latin typeface="Consolas" pitchFamily="49" charset="0"/>
              </a:rPr>
              <a:t> n, </a:t>
            </a:r>
            <a:r>
              <a:rPr lang="en-GB" sz="2400" b="1" dirty="0" smtClean="0">
                <a:latin typeface="Consolas" pitchFamily="49" charset="0"/>
              </a:rPr>
              <a:t>largest </a:t>
            </a:r>
            <a:r>
              <a:rPr lang="en-GB" sz="2400" b="1" dirty="0" smtClean="0">
                <a:latin typeface="Consolas" pitchFamily="49" charset="0"/>
              </a:rPr>
              <a:t>= INT_MIN;</a:t>
            </a:r>
          </a:p>
          <a:p>
            <a:pPr>
              <a:buNone/>
            </a:pPr>
            <a:endParaRPr lang="en-GB" sz="2400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</a:t>
            </a:r>
            <a:r>
              <a:rPr lang="en-GB" sz="2400" dirty="0" err="1" smtClean="0">
                <a:latin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</a:rPr>
              <a:t> &lt;&lt; "Enter number of values to compare: ";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</a:t>
            </a:r>
            <a:r>
              <a:rPr lang="en-GB" sz="2400" dirty="0" err="1" smtClean="0">
                <a:latin typeface="Consolas" pitchFamily="49" charset="0"/>
              </a:rPr>
              <a:t>cin</a:t>
            </a:r>
            <a:r>
              <a:rPr lang="en-GB" sz="2400" dirty="0" smtClean="0">
                <a:latin typeface="Consolas" pitchFamily="49" charset="0"/>
              </a:rPr>
              <a:t> &gt;&gt; </a:t>
            </a:r>
            <a:r>
              <a:rPr lang="en-GB" sz="2400" b="1" dirty="0" smtClean="0">
                <a:latin typeface="Consolas" pitchFamily="49" charset="0"/>
              </a:rPr>
              <a:t>n</a:t>
            </a:r>
            <a:r>
              <a:rPr lang="en-GB" sz="24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GB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for ( </a:t>
            </a:r>
            <a:r>
              <a:rPr lang="en-GB" sz="2400" dirty="0" err="1" smtClean="0">
                <a:latin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</a:rPr>
              <a:t> count </a:t>
            </a:r>
            <a:r>
              <a:rPr lang="en-GB" sz="2400" dirty="0" smtClean="0">
                <a:latin typeface="Consolas" pitchFamily="49" charset="0"/>
              </a:rPr>
              <a:t>= 1; count &lt;= </a:t>
            </a:r>
            <a:r>
              <a:rPr lang="en-GB" sz="2400" b="1" dirty="0" smtClean="0">
                <a:latin typeface="Consolas" pitchFamily="49" charset="0"/>
              </a:rPr>
              <a:t>n</a:t>
            </a:r>
            <a:r>
              <a:rPr lang="en-GB" sz="2400" dirty="0" smtClean="0">
                <a:latin typeface="Consolas" pitchFamily="49" charset="0"/>
              </a:rPr>
              <a:t>; count++ )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{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	</a:t>
            </a:r>
            <a:r>
              <a:rPr lang="en-GB" sz="2400" dirty="0" err="1" smtClean="0">
                <a:latin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</a:rPr>
              <a:t> &lt;&lt; "Enter number to compare: ";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	</a:t>
            </a:r>
            <a:r>
              <a:rPr lang="en-GB" sz="2400" dirty="0" err="1" smtClean="0">
                <a:latin typeface="Consolas" pitchFamily="49" charset="0"/>
              </a:rPr>
              <a:t>cin</a:t>
            </a:r>
            <a:r>
              <a:rPr lang="en-GB" sz="2400" dirty="0" smtClean="0">
                <a:latin typeface="Consolas" pitchFamily="49" charset="0"/>
              </a:rPr>
              <a:t> &gt;&gt; number;</a:t>
            </a:r>
          </a:p>
          <a:p>
            <a:pPr>
              <a:buNone/>
            </a:pPr>
            <a:r>
              <a:rPr lang="en-GB" sz="2400" b="1" dirty="0" smtClean="0">
                <a:latin typeface="Consolas" pitchFamily="49" charset="0"/>
              </a:rPr>
              <a:t>		if(largest &lt; number)</a:t>
            </a:r>
          </a:p>
          <a:p>
            <a:pPr>
              <a:buNone/>
            </a:pPr>
            <a:r>
              <a:rPr lang="en-GB" sz="2400" b="1" dirty="0" smtClean="0">
                <a:latin typeface="Consolas" pitchFamily="49" charset="0"/>
              </a:rPr>
              <a:t>			largest = number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r>
              <a:rPr lang="en-GB" sz="2400" b="1" dirty="0" smtClean="0">
                <a:latin typeface="Consolas" pitchFamily="49" charset="0"/>
              </a:rPr>
              <a:t>	</a:t>
            </a:r>
            <a:r>
              <a:rPr lang="en-GB" sz="2400" b="1" dirty="0" err="1" smtClean="0">
                <a:latin typeface="Consolas" pitchFamily="49" charset="0"/>
              </a:rPr>
              <a:t>cout</a:t>
            </a:r>
            <a:r>
              <a:rPr lang="en-GB" sz="2400" b="1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GB" sz="2400" b="1" dirty="0" smtClean="0">
                <a:latin typeface="Consolas" pitchFamily="49" charset="0"/>
              </a:rPr>
              <a:t>The largest number is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GB" sz="2400" b="1" dirty="0" smtClean="0">
                <a:latin typeface="Consolas" pitchFamily="49" charset="0"/>
              </a:rPr>
              <a:t> &lt;&lt; largest &lt;&lt; </a:t>
            </a:r>
            <a:r>
              <a:rPr lang="en-GB" sz="2400" b="1" dirty="0" err="1" smtClean="0">
                <a:latin typeface="Consolas" pitchFamily="49" charset="0"/>
              </a:rPr>
              <a:t>endl</a:t>
            </a:r>
            <a:r>
              <a:rPr lang="en-GB" sz="2400" b="1" dirty="0" smtClean="0">
                <a:latin typeface="Consolas" pitchFamily="49" charset="0"/>
              </a:rPr>
              <a:t>;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Total in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GB" dirty="0" smtClean="0"/>
              <a:t>Suppose we want to find the total of numbers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GB" dirty="0" smtClean="0"/>
              <a:t> to 4.</a:t>
            </a:r>
          </a:p>
          <a:p>
            <a:endParaRPr lang="en-GB" dirty="0" smtClean="0"/>
          </a:p>
          <a:p>
            <a:r>
              <a:rPr lang="en-GB" dirty="0" smtClean="0"/>
              <a:t>We use the for statement to generate the numbers: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</a:rPr>
              <a:t>for </a:t>
            </a:r>
            <a:r>
              <a:rPr lang="en-GB" dirty="0" smtClean="0">
                <a:latin typeface="Consolas" pitchFamily="49" charset="0"/>
              </a:rPr>
              <a:t>( </a:t>
            </a:r>
            <a:r>
              <a:rPr lang="en-GB" dirty="0" err="1" smtClean="0">
                <a:latin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</a:rPr>
              <a:t> number </a:t>
            </a:r>
            <a:r>
              <a:rPr lang="en-GB" dirty="0" smtClean="0">
                <a:latin typeface="Consolas" pitchFamily="49" charset="0"/>
              </a:rPr>
              <a:t>= 1; number &lt;= 4; number++ )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To find the total, we start with a total of 0 and keeping adding each number to the total until we get the total of all the numbers.</a:t>
            </a:r>
          </a:p>
          <a:p>
            <a:pPr>
              <a:buNone/>
            </a:pPr>
            <a:r>
              <a:rPr lang="en-GB" dirty="0" smtClean="0"/>
              <a:t>		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smallest value in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Example – finding smallest in a set of </a:t>
            </a:r>
            <a:r>
              <a:rPr lang="en-GB" i="1" dirty="0" smtClean="0"/>
              <a:t>n</a:t>
            </a:r>
            <a:r>
              <a:rPr lang="en-GB" dirty="0" smtClean="0"/>
              <a:t> numbers:</a:t>
            </a:r>
          </a:p>
          <a:p>
            <a:pPr>
              <a:buNone/>
            </a:pPr>
            <a:endParaRPr lang="en-GB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GB" b="1" dirty="0" smtClean="0">
                <a:latin typeface="Consolas" pitchFamily="49" charset="0"/>
              </a:rPr>
              <a:t>	</a:t>
            </a:r>
            <a:r>
              <a:rPr lang="en-GB" b="1" dirty="0" err="1" smtClean="0">
                <a:latin typeface="Consolas" pitchFamily="49" charset="0"/>
              </a:rPr>
              <a:t>int</a:t>
            </a:r>
            <a:r>
              <a:rPr lang="en-GB" b="1" dirty="0" smtClean="0">
                <a:latin typeface="Consolas" pitchFamily="49" charset="0"/>
              </a:rPr>
              <a:t> n, </a:t>
            </a:r>
            <a:r>
              <a:rPr lang="en-GB" sz="2400" b="1" dirty="0" smtClean="0">
                <a:latin typeface="Consolas" pitchFamily="49" charset="0"/>
              </a:rPr>
              <a:t>smallest </a:t>
            </a:r>
            <a:r>
              <a:rPr lang="en-GB" sz="2400" b="1" dirty="0" smtClean="0">
                <a:latin typeface="Consolas" pitchFamily="49" charset="0"/>
              </a:rPr>
              <a:t>= INT_MAX;</a:t>
            </a:r>
          </a:p>
          <a:p>
            <a:pPr>
              <a:buNone/>
            </a:pPr>
            <a:endParaRPr lang="en-GB" sz="2400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</a:t>
            </a:r>
            <a:r>
              <a:rPr lang="en-GB" sz="2400" dirty="0" err="1" smtClean="0">
                <a:latin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</a:rPr>
              <a:t> &lt;&lt; "Enter number of values to compare: ";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</a:t>
            </a:r>
            <a:r>
              <a:rPr lang="en-GB" sz="2400" dirty="0" err="1" smtClean="0">
                <a:latin typeface="Consolas" pitchFamily="49" charset="0"/>
              </a:rPr>
              <a:t>cin</a:t>
            </a:r>
            <a:r>
              <a:rPr lang="en-GB" sz="2400" dirty="0" smtClean="0">
                <a:latin typeface="Consolas" pitchFamily="49" charset="0"/>
              </a:rPr>
              <a:t> &gt;&gt; </a:t>
            </a:r>
            <a:r>
              <a:rPr lang="en-GB" sz="2400" b="1" dirty="0" smtClean="0">
                <a:latin typeface="Consolas" pitchFamily="49" charset="0"/>
              </a:rPr>
              <a:t>n</a:t>
            </a:r>
            <a:r>
              <a:rPr lang="en-GB" sz="24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GB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for ( </a:t>
            </a:r>
            <a:r>
              <a:rPr lang="en-GB" sz="2400" dirty="0" err="1" smtClean="0">
                <a:latin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</a:rPr>
              <a:t> count </a:t>
            </a:r>
            <a:r>
              <a:rPr lang="en-GB" sz="2400" dirty="0" smtClean="0">
                <a:latin typeface="Consolas" pitchFamily="49" charset="0"/>
              </a:rPr>
              <a:t>= 1; count &lt;= </a:t>
            </a:r>
            <a:r>
              <a:rPr lang="en-GB" sz="2400" b="1" dirty="0" smtClean="0">
                <a:latin typeface="Consolas" pitchFamily="49" charset="0"/>
              </a:rPr>
              <a:t>n</a:t>
            </a:r>
            <a:r>
              <a:rPr lang="en-GB" sz="2400" dirty="0" smtClean="0">
                <a:latin typeface="Consolas" pitchFamily="49" charset="0"/>
              </a:rPr>
              <a:t>; count++ )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{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	</a:t>
            </a:r>
            <a:r>
              <a:rPr lang="en-GB" sz="2400" dirty="0" err="1" smtClean="0">
                <a:latin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</a:rPr>
              <a:t> &lt;&lt; "Enter number to compare: ";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	</a:t>
            </a:r>
            <a:r>
              <a:rPr lang="en-GB" sz="2400" dirty="0" err="1" smtClean="0">
                <a:latin typeface="Consolas" pitchFamily="49" charset="0"/>
              </a:rPr>
              <a:t>cin</a:t>
            </a:r>
            <a:r>
              <a:rPr lang="en-GB" sz="2400" dirty="0" smtClean="0">
                <a:latin typeface="Consolas" pitchFamily="49" charset="0"/>
              </a:rPr>
              <a:t> &gt;&gt; number;</a:t>
            </a:r>
          </a:p>
          <a:p>
            <a:pPr>
              <a:buNone/>
            </a:pPr>
            <a:r>
              <a:rPr lang="en-GB" sz="2400" b="1" dirty="0" smtClean="0">
                <a:latin typeface="Consolas" pitchFamily="49" charset="0"/>
              </a:rPr>
              <a:t>		if(smallest &gt; number)</a:t>
            </a:r>
          </a:p>
          <a:p>
            <a:pPr>
              <a:buNone/>
            </a:pPr>
            <a:r>
              <a:rPr lang="en-GB" sz="2400" b="1" dirty="0" smtClean="0">
                <a:latin typeface="Consolas" pitchFamily="49" charset="0"/>
              </a:rPr>
              <a:t>			 smallest = number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r>
              <a:rPr lang="en-GB" sz="2400" b="1" dirty="0" smtClean="0">
                <a:latin typeface="Consolas" pitchFamily="49" charset="0"/>
              </a:rPr>
              <a:t>	</a:t>
            </a:r>
            <a:r>
              <a:rPr lang="en-GB" sz="2400" b="1" dirty="0" err="1" smtClean="0">
                <a:latin typeface="Consolas" pitchFamily="49" charset="0"/>
              </a:rPr>
              <a:t>cout</a:t>
            </a:r>
            <a:r>
              <a:rPr lang="en-GB" sz="2400" b="1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GB" sz="2400" b="1" dirty="0" smtClean="0">
                <a:latin typeface="Consolas" pitchFamily="49" charset="0"/>
              </a:rPr>
              <a:t>The smallest number is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GB" sz="2400" b="1" dirty="0" smtClean="0">
                <a:latin typeface="Consolas" pitchFamily="49" charset="0"/>
              </a:rPr>
              <a:t> &lt;&lt; smallest &lt;&lt; </a:t>
            </a:r>
            <a:r>
              <a:rPr lang="en-GB" sz="2400" b="1" dirty="0" err="1" smtClean="0">
                <a:latin typeface="Consolas" pitchFamily="49" charset="0"/>
              </a:rPr>
              <a:t>endl</a:t>
            </a:r>
            <a:r>
              <a:rPr lang="en-GB" sz="2400" b="1" dirty="0" smtClean="0">
                <a:latin typeface="Consolas" pitchFamily="49" charset="0"/>
              </a:rPr>
              <a:t>;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Problem: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A company has several employees whose pay must be calculated.  The total pay for all employees must also be calculated. 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Understand the problem: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1.	We need to compute the pay of each employee.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2.	We need to repeat this computation for all employees.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3.	We also need to compute the total pay of all employees.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1 and 2: Design the solution – compute pay for all employees: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cxnSp>
        <p:nvCxnSpPr>
          <p:cNvPr id="45" name="Straight Connector 44"/>
          <p:cNvCxnSpPr>
            <a:endCxn id="48" idx="0"/>
          </p:cNvCxnSpPr>
          <p:nvPr/>
        </p:nvCxnSpPr>
        <p:spPr>
          <a:xfrm>
            <a:off x="4191000" y="2286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Hexagon 45"/>
          <p:cNvSpPr/>
          <p:nvPr/>
        </p:nvSpPr>
        <p:spPr>
          <a:xfrm>
            <a:off x="2438400" y="3429000"/>
            <a:ext cx="3505200" cy="4572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 &lt;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num_emp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Shape 46"/>
          <p:cNvCxnSpPr>
            <a:stCxn id="49" idx="2"/>
            <a:endCxn id="46" idx="3"/>
          </p:cNvCxnSpPr>
          <p:nvPr/>
        </p:nvCxnSpPr>
        <p:spPr>
          <a:xfrm rot="5400000" flipH="1">
            <a:off x="2171700" y="3924300"/>
            <a:ext cx="2286000" cy="1752600"/>
          </a:xfrm>
          <a:prstGeom prst="bentConnector4">
            <a:avLst>
              <a:gd name="adj1" fmla="val -10000"/>
              <a:gd name="adj2" fmla="val 151487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utoShape 13"/>
          <p:cNvSpPr>
            <a:spLocks noChangeArrowheads="1"/>
          </p:cNvSpPr>
          <p:nvPr/>
        </p:nvSpPr>
        <p:spPr bwMode="auto">
          <a:xfrm>
            <a:off x="3276600" y="26670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count</a:t>
            </a:r>
            <a:r>
              <a:rPr lang="en-GB" sz="2400" b="1" dirty="0" smtClean="0">
                <a:latin typeface="Arial" charset="0"/>
              </a:rPr>
              <a:t> = 0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49" name="AutoShape 13"/>
          <p:cNvSpPr>
            <a:spLocks noChangeArrowheads="1"/>
          </p:cNvSpPr>
          <p:nvPr/>
        </p:nvSpPr>
        <p:spPr bwMode="auto">
          <a:xfrm>
            <a:off x="2514600" y="5486400"/>
            <a:ext cx="3352799" cy="4572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cou</a:t>
            </a:r>
            <a:r>
              <a:rPr lang="en-GB" sz="2400" b="1" dirty="0" smtClean="0">
                <a:latin typeface="Arial" charset="0"/>
              </a:rPr>
              <a:t>nt = count + 1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50" name="Straight Connector 49"/>
          <p:cNvCxnSpPr>
            <a:stCxn id="48" idx="2"/>
          </p:cNvCxnSpPr>
          <p:nvPr/>
        </p:nvCxnSpPr>
        <p:spPr>
          <a:xfrm>
            <a:off x="4191000" y="30480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13"/>
          <p:cNvSpPr>
            <a:spLocks noChangeArrowheads="1"/>
          </p:cNvSpPr>
          <p:nvPr/>
        </p:nvSpPr>
        <p:spPr bwMode="auto">
          <a:xfrm>
            <a:off x="2743200" y="39624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52" name="Straight Connector 51"/>
          <p:cNvCxnSpPr>
            <a:endCxn id="56" idx="0"/>
          </p:cNvCxnSpPr>
          <p:nvPr/>
        </p:nvCxnSpPr>
        <p:spPr>
          <a:xfrm>
            <a:off x="4191000" y="3886200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495800" y="6324600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utoShape 12"/>
          <p:cNvSpPr>
            <a:spLocks noChangeArrowheads="1"/>
          </p:cNvSpPr>
          <p:nvPr/>
        </p:nvSpPr>
        <p:spPr bwMode="auto">
          <a:xfrm>
            <a:off x="2286000" y="1905000"/>
            <a:ext cx="3810000" cy="381000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>
                <a:latin typeface="Arial" charset="0"/>
              </a:rPr>
              <a:t>Read 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num_emp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55" name="Straight Connector 54"/>
          <p:cNvCxnSpPr>
            <a:endCxn id="54" idx="1"/>
          </p:cNvCxnSpPr>
          <p:nvPr/>
        </p:nvCxnSpPr>
        <p:spPr>
          <a:xfrm rot="5400000">
            <a:off x="4038600" y="1752600"/>
            <a:ext cx="304800" cy="1588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13"/>
          <p:cNvSpPr>
            <a:spLocks noChangeArrowheads="1"/>
          </p:cNvSpPr>
          <p:nvPr/>
        </p:nvSpPr>
        <p:spPr bwMode="auto">
          <a:xfrm>
            <a:off x="2286000" y="4419600"/>
            <a:ext cx="3810000" cy="762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Action to compute each </a:t>
            </a:r>
          </a:p>
          <a:p>
            <a:pPr marL="342900" indent="-342900" algn="ctr"/>
            <a:r>
              <a:rPr lang="en-GB" sz="2400" b="1" dirty="0" smtClean="0"/>
              <a:t>employee’s pay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57" name="Straight Connector 56"/>
          <p:cNvCxnSpPr>
            <a:stCxn id="56" idx="2"/>
            <a:endCxn id="49" idx="0"/>
          </p:cNvCxnSpPr>
          <p:nvPr/>
        </p:nvCxnSpPr>
        <p:spPr>
          <a:xfrm rot="5400000">
            <a:off x="4038600" y="5334000"/>
            <a:ext cx="304800" cy="1588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46" idx="0"/>
          </p:cNvCxnSpPr>
          <p:nvPr/>
        </p:nvCxnSpPr>
        <p:spPr>
          <a:xfrm flipH="1">
            <a:off x="4495800" y="3657600"/>
            <a:ext cx="1447800" cy="2667000"/>
          </a:xfrm>
          <a:prstGeom prst="bentConnector4">
            <a:avLst>
              <a:gd name="adj1" fmla="val -55263"/>
              <a:gd name="adj2" fmla="val 100715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utoShape 13"/>
          <p:cNvSpPr>
            <a:spLocks noChangeArrowheads="1"/>
          </p:cNvSpPr>
          <p:nvPr/>
        </p:nvSpPr>
        <p:spPr bwMode="auto">
          <a:xfrm>
            <a:off x="5486400" y="31242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3.	To calculate total pay: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	Initialize total pay to 0.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	Add each employee’s pay to total pay.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	Display the total pay.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cxnSp>
        <p:nvCxnSpPr>
          <p:cNvPr id="25" name="Straight Connector 24"/>
          <p:cNvCxnSpPr>
            <a:endCxn id="34" idx="0"/>
          </p:cNvCxnSpPr>
          <p:nvPr/>
        </p:nvCxnSpPr>
        <p:spPr>
          <a:xfrm>
            <a:off x="6248400" y="16002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exagon 25"/>
          <p:cNvSpPr/>
          <p:nvPr/>
        </p:nvSpPr>
        <p:spPr>
          <a:xfrm>
            <a:off x="4800600" y="2743200"/>
            <a:ext cx="3276600" cy="4572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 &lt;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num_emp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hape 32"/>
          <p:cNvCxnSpPr>
            <a:stCxn id="35" idx="2"/>
            <a:endCxn id="26" idx="3"/>
          </p:cNvCxnSpPr>
          <p:nvPr/>
        </p:nvCxnSpPr>
        <p:spPr>
          <a:xfrm rot="5400000" flipH="1">
            <a:off x="4381528" y="3390872"/>
            <a:ext cx="2286000" cy="1447856"/>
          </a:xfrm>
          <a:prstGeom prst="bentConnector4">
            <a:avLst>
              <a:gd name="adj1" fmla="val -10000"/>
              <a:gd name="adj2" fmla="val 168419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13"/>
          <p:cNvSpPr>
            <a:spLocks noChangeArrowheads="1"/>
          </p:cNvSpPr>
          <p:nvPr/>
        </p:nvSpPr>
        <p:spPr bwMode="auto">
          <a:xfrm>
            <a:off x="5334000" y="19812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count</a:t>
            </a:r>
            <a:r>
              <a:rPr lang="en-GB" sz="2400" dirty="0" smtClean="0">
                <a:latin typeface="Arial" charset="0"/>
              </a:rPr>
              <a:t> = 0</a:t>
            </a:r>
            <a:endParaRPr lang="en-GB" sz="2400" dirty="0">
              <a:latin typeface="Arial" charset="0"/>
            </a:endParaRPr>
          </a:p>
        </p:txBody>
      </p:sp>
      <p:sp>
        <p:nvSpPr>
          <p:cNvPr id="35" name="AutoShape 13"/>
          <p:cNvSpPr>
            <a:spLocks noChangeArrowheads="1"/>
          </p:cNvSpPr>
          <p:nvPr/>
        </p:nvSpPr>
        <p:spPr bwMode="auto">
          <a:xfrm>
            <a:off x="5029311" y="4800600"/>
            <a:ext cx="2438289" cy="4572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cou</a:t>
            </a:r>
            <a:r>
              <a:rPr lang="en-GB" sz="2400" dirty="0" smtClean="0">
                <a:latin typeface="Arial" charset="0"/>
              </a:rPr>
              <a:t>nt = count + 1</a:t>
            </a:r>
            <a:endParaRPr lang="en-GB" sz="2400" dirty="0">
              <a:latin typeface="Arial" charset="0"/>
            </a:endParaRPr>
          </a:p>
        </p:txBody>
      </p:sp>
      <p:cxnSp>
        <p:nvCxnSpPr>
          <p:cNvPr id="36" name="Straight Connector 35"/>
          <p:cNvCxnSpPr>
            <a:stCxn id="34" idx="2"/>
          </p:cNvCxnSpPr>
          <p:nvPr/>
        </p:nvCxnSpPr>
        <p:spPr>
          <a:xfrm>
            <a:off x="6248400" y="23622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4800600" y="32766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40" name="Straight Connector 39"/>
          <p:cNvCxnSpPr>
            <a:endCxn id="45" idx="0"/>
          </p:cNvCxnSpPr>
          <p:nvPr/>
        </p:nvCxnSpPr>
        <p:spPr>
          <a:xfrm>
            <a:off x="6248400" y="3200400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53200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12"/>
          <p:cNvSpPr>
            <a:spLocks noChangeArrowheads="1"/>
          </p:cNvSpPr>
          <p:nvPr/>
        </p:nvSpPr>
        <p:spPr bwMode="auto">
          <a:xfrm>
            <a:off x="4343400" y="1233854"/>
            <a:ext cx="3962400" cy="366346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>
                <a:latin typeface="Arial" charset="0"/>
              </a:rPr>
              <a:t>Read </a:t>
            </a:r>
            <a:r>
              <a:rPr lang="en-GB" sz="2400" dirty="0" smtClean="0"/>
              <a:t> </a:t>
            </a:r>
            <a:r>
              <a:rPr lang="en-GB" sz="2400" dirty="0" err="1" smtClean="0"/>
              <a:t>num_emp</a:t>
            </a:r>
            <a:endParaRPr lang="en-GB" sz="2400" dirty="0">
              <a:latin typeface="Arial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248400" y="9144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13"/>
          <p:cNvSpPr>
            <a:spLocks noChangeArrowheads="1"/>
          </p:cNvSpPr>
          <p:nvPr/>
        </p:nvSpPr>
        <p:spPr bwMode="auto">
          <a:xfrm>
            <a:off x="4343400" y="3733800"/>
            <a:ext cx="3810000" cy="762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Action to compute each </a:t>
            </a:r>
          </a:p>
          <a:p>
            <a:pPr marL="342900" indent="-342900" algn="ctr"/>
            <a:r>
              <a:rPr lang="en-GB" sz="2400" b="1" dirty="0" smtClean="0"/>
              <a:t>employee’s pay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46" name="Straight Connector 45"/>
          <p:cNvCxnSpPr>
            <a:stCxn id="45" idx="2"/>
            <a:endCxn id="35" idx="0"/>
          </p:cNvCxnSpPr>
          <p:nvPr/>
        </p:nvCxnSpPr>
        <p:spPr>
          <a:xfrm>
            <a:off x="6248400" y="4495800"/>
            <a:ext cx="56" cy="3048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152"/>
          <p:cNvCxnSpPr>
            <a:stCxn id="26" idx="0"/>
          </p:cNvCxnSpPr>
          <p:nvPr/>
        </p:nvCxnSpPr>
        <p:spPr>
          <a:xfrm flipH="1">
            <a:off x="6553200" y="2971800"/>
            <a:ext cx="1524000" cy="2667000"/>
          </a:xfrm>
          <a:prstGeom prst="bentConnector4">
            <a:avLst>
              <a:gd name="adj1" fmla="val -45000"/>
              <a:gd name="adj2" fmla="val 100715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685800" y="609600"/>
            <a:ext cx="23622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err="1" smtClean="0"/>
              <a:t>total_pay</a:t>
            </a:r>
            <a:r>
              <a:rPr lang="en-GB" sz="2400" b="1" dirty="0" smtClean="0"/>
              <a:t> </a:t>
            </a:r>
            <a:r>
              <a:rPr lang="en-GB" sz="2400" b="1" dirty="0" smtClean="0">
                <a:latin typeface="Arial" charset="0"/>
              </a:rPr>
              <a:t>= 0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7924800" y="2514600"/>
            <a:ext cx="11430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838200" y="4191000"/>
            <a:ext cx="2362200" cy="9144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err="1" smtClean="0"/>
              <a:t>total_pay</a:t>
            </a:r>
            <a:r>
              <a:rPr lang="en-GB" sz="2400" b="1" dirty="0" smtClean="0"/>
              <a:t> </a:t>
            </a:r>
            <a:r>
              <a:rPr lang="en-GB" sz="2400" b="1" dirty="0" smtClean="0">
                <a:latin typeface="Arial" charset="0"/>
              </a:rPr>
              <a:t>= </a:t>
            </a:r>
          </a:p>
          <a:p>
            <a:pPr marL="342900" indent="-342900" algn="ctr"/>
            <a:r>
              <a:rPr lang="en-GB" sz="2400" b="1" dirty="0" err="1" smtClean="0">
                <a:latin typeface="Arial" charset="0"/>
              </a:rPr>
              <a:t>total_pay</a:t>
            </a:r>
            <a:r>
              <a:rPr lang="en-GB" sz="2400" b="1" dirty="0" smtClean="0">
                <a:latin typeface="Arial" charset="0"/>
              </a:rPr>
              <a:t> + pay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304800" y="5943600"/>
            <a:ext cx="3657600" cy="442546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>
                <a:latin typeface="Arial" charset="0"/>
              </a:rPr>
              <a:t>Display </a:t>
            </a:r>
            <a:r>
              <a:rPr lang="en-GB" sz="2400" b="1" dirty="0" err="1" smtClean="0">
                <a:latin typeface="Arial" charset="0"/>
              </a:rPr>
              <a:t>total_pay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429000" y="533400"/>
            <a:ext cx="25908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886200" y="6172200"/>
            <a:ext cx="25908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429000" y="4495800"/>
            <a:ext cx="7620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cxnSp>
        <p:nvCxnSpPr>
          <p:cNvPr id="25" name="Straight Connector 24"/>
          <p:cNvCxnSpPr>
            <a:endCxn id="34" idx="0"/>
          </p:cNvCxnSpPr>
          <p:nvPr/>
        </p:nvCxnSpPr>
        <p:spPr>
          <a:xfrm>
            <a:off x="6248400" y="16002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exagon 25"/>
          <p:cNvSpPr/>
          <p:nvPr/>
        </p:nvSpPr>
        <p:spPr>
          <a:xfrm>
            <a:off x="4572000" y="2743200"/>
            <a:ext cx="3429000" cy="4572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 &lt;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num_emp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hape 32"/>
          <p:cNvCxnSpPr>
            <a:stCxn id="35" idx="2"/>
            <a:endCxn id="26" idx="3"/>
          </p:cNvCxnSpPr>
          <p:nvPr/>
        </p:nvCxnSpPr>
        <p:spPr>
          <a:xfrm rot="5400000" flipH="1">
            <a:off x="4000528" y="3543272"/>
            <a:ext cx="2819400" cy="1676456"/>
          </a:xfrm>
          <a:prstGeom prst="bentConnector4">
            <a:avLst>
              <a:gd name="adj1" fmla="val -8108"/>
              <a:gd name="adj2" fmla="val 157953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13"/>
          <p:cNvSpPr>
            <a:spLocks noChangeArrowheads="1"/>
          </p:cNvSpPr>
          <p:nvPr/>
        </p:nvSpPr>
        <p:spPr bwMode="auto">
          <a:xfrm>
            <a:off x="5334000" y="1981200"/>
            <a:ext cx="18288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count</a:t>
            </a:r>
            <a:r>
              <a:rPr lang="en-GB" sz="2400" dirty="0" smtClean="0">
                <a:latin typeface="Arial" charset="0"/>
              </a:rPr>
              <a:t> = 0</a:t>
            </a:r>
            <a:endParaRPr lang="en-GB" sz="2400" dirty="0">
              <a:latin typeface="Arial" charset="0"/>
            </a:endParaRPr>
          </a:p>
        </p:txBody>
      </p:sp>
      <p:sp>
        <p:nvSpPr>
          <p:cNvPr id="35" name="AutoShape 13"/>
          <p:cNvSpPr>
            <a:spLocks noChangeArrowheads="1"/>
          </p:cNvSpPr>
          <p:nvPr/>
        </p:nvSpPr>
        <p:spPr bwMode="auto">
          <a:xfrm>
            <a:off x="5029311" y="5334000"/>
            <a:ext cx="2438289" cy="4572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 smtClean="0"/>
              <a:t>cou</a:t>
            </a:r>
            <a:r>
              <a:rPr lang="en-GB" sz="2400" dirty="0" smtClean="0">
                <a:latin typeface="Arial" charset="0"/>
              </a:rPr>
              <a:t>nt = count + 1</a:t>
            </a:r>
            <a:endParaRPr lang="en-GB" sz="2400" dirty="0">
              <a:latin typeface="Arial" charset="0"/>
            </a:endParaRPr>
          </a:p>
        </p:txBody>
      </p:sp>
      <p:cxnSp>
        <p:nvCxnSpPr>
          <p:cNvPr id="36" name="Straight Connector 35"/>
          <p:cNvCxnSpPr>
            <a:stCxn id="34" idx="2"/>
          </p:cNvCxnSpPr>
          <p:nvPr/>
        </p:nvCxnSpPr>
        <p:spPr>
          <a:xfrm>
            <a:off x="6248400" y="23622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13"/>
          <p:cNvSpPr>
            <a:spLocks noChangeArrowheads="1"/>
          </p:cNvSpPr>
          <p:nvPr/>
        </p:nvSpPr>
        <p:spPr bwMode="auto">
          <a:xfrm>
            <a:off x="4800600" y="3200400"/>
            <a:ext cx="1828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40" name="Straight Connector 39"/>
          <p:cNvCxnSpPr>
            <a:endCxn id="45" idx="0"/>
          </p:cNvCxnSpPr>
          <p:nvPr/>
        </p:nvCxnSpPr>
        <p:spPr>
          <a:xfrm>
            <a:off x="6248400" y="32004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553200" y="5943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12"/>
          <p:cNvSpPr>
            <a:spLocks noChangeArrowheads="1"/>
          </p:cNvSpPr>
          <p:nvPr/>
        </p:nvSpPr>
        <p:spPr bwMode="auto">
          <a:xfrm>
            <a:off x="4343400" y="1233854"/>
            <a:ext cx="3962400" cy="366346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dirty="0">
                <a:latin typeface="Arial" charset="0"/>
              </a:rPr>
              <a:t>Read </a:t>
            </a:r>
            <a:r>
              <a:rPr lang="en-GB" sz="2400" dirty="0" smtClean="0"/>
              <a:t> </a:t>
            </a:r>
            <a:r>
              <a:rPr lang="en-GB" sz="2400" dirty="0" err="1" smtClean="0"/>
              <a:t>num_emp</a:t>
            </a:r>
            <a:endParaRPr lang="en-GB" sz="2400" dirty="0">
              <a:latin typeface="Arial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248400" y="9144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13"/>
          <p:cNvSpPr>
            <a:spLocks noChangeArrowheads="1"/>
          </p:cNvSpPr>
          <p:nvPr/>
        </p:nvSpPr>
        <p:spPr bwMode="auto">
          <a:xfrm>
            <a:off x="4343400" y="3581400"/>
            <a:ext cx="3810000" cy="762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Action to compute each </a:t>
            </a:r>
          </a:p>
          <a:p>
            <a:pPr marL="342900" indent="-342900" algn="ctr"/>
            <a:r>
              <a:rPr lang="en-GB" sz="2400" b="1" dirty="0" smtClean="0"/>
              <a:t>employee’s pay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46" name="Straight Connector 45"/>
          <p:cNvCxnSpPr>
            <a:stCxn id="45" idx="2"/>
            <a:endCxn id="21" idx="0"/>
          </p:cNvCxnSpPr>
          <p:nvPr/>
        </p:nvCxnSpPr>
        <p:spPr>
          <a:xfrm>
            <a:off x="6248400" y="4343400"/>
            <a:ext cx="38100" cy="2286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152"/>
          <p:cNvCxnSpPr>
            <a:stCxn id="26" idx="0"/>
          </p:cNvCxnSpPr>
          <p:nvPr/>
        </p:nvCxnSpPr>
        <p:spPr>
          <a:xfrm flipH="1">
            <a:off x="6553200" y="2971800"/>
            <a:ext cx="1447800" cy="2971800"/>
          </a:xfrm>
          <a:prstGeom prst="bentConnector4">
            <a:avLst>
              <a:gd name="adj1" fmla="val -55263"/>
              <a:gd name="adj2" fmla="val 100641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4953000" y="533400"/>
            <a:ext cx="2362200" cy="3810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err="1" smtClean="0"/>
              <a:t>total_pay</a:t>
            </a:r>
            <a:r>
              <a:rPr lang="en-GB" sz="2400" b="1" dirty="0" smtClean="0"/>
              <a:t> </a:t>
            </a:r>
            <a:r>
              <a:rPr lang="en-GB" sz="2400" b="1" dirty="0" smtClean="0">
                <a:latin typeface="Arial" charset="0"/>
              </a:rPr>
              <a:t>= 0.0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8001000" y="2514600"/>
            <a:ext cx="10668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4191000" y="4572000"/>
            <a:ext cx="4191000" cy="457200"/>
          </a:xfrm>
          <a:prstGeom prst="flowChartProcess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err="1" smtClean="0"/>
              <a:t>total_pay</a:t>
            </a:r>
            <a:r>
              <a:rPr lang="en-GB" sz="2400" b="1" dirty="0" smtClean="0"/>
              <a:t> </a:t>
            </a:r>
            <a:r>
              <a:rPr lang="en-GB" sz="2400" b="1" dirty="0" smtClean="0">
                <a:latin typeface="Arial" charset="0"/>
              </a:rPr>
              <a:t>= </a:t>
            </a:r>
            <a:r>
              <a:rPr lang="en-GB" sz="2400" b="1" dirty="0" err="1" smtClean="0">
                <a:latin typeface="Arial" charset="0"/>
              </a:rPr>
              <a:t>total_pay</a:t>
            </a:r>
            <a:r>
              <a:rPr lang="en-GB" sz="2400" b="1" dirty="0" smtClean="0">
                <a:latin typeface="Arial" charset="0"/>
              </a:rPr>
              <a:t> + pay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4648200" y="6263054"/>
            <a:ext cx="3657600" cy="442546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>
                <a:latin typeface="Arial" charset="0"/>
              </a:rPr>
              <a:t>Display </a:t>
            </a:r>
            <a:r>
              <a:rPr lang="en-GB" sz="2400" b="1" dirty="0" err="1" smtClean="0">
                <a:latin typeface="Arial" charset="0"/>
              </a:rPr>
              <a:t>total_pay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47" name="Straight Connector 46"/>
          <p:cNvCxnSpPr>
            <a:stCxn id="21" idx="2"/>
            <a:endCxn id="35" idx="0"/>
          </p:cNvCxnSpPr>
          <p:nvPr/>
        </p:nvCxnSpPr>
        <p:spPr>
          <a:xfrm flipH="1">
            <a:off x="6248456" y="5029200"/>
            <a:ext cx="38044" cy="3048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Program Development 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839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main(void)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num_emp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	// input – number of employees  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emp_id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	// input – employee ID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hours;	// input – hours worked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rate;	// input – rate (per hour)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pay;	// output – pay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count;		// loop control variable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   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number of employees: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num_emp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Program Development 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839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// compute all employees pay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for (count = 0; count 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num_emp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 count++)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{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employee ID: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emp_id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"Enter hours and rate: ";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&gt;&gt; hours &gt;&gt; rate;</a:t>
            </a:r>
          </a:p>
          <a:p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pay = hours * rate;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"Pay for "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emp_id</a:t>
            </a:r>
            <a:endParaRPr lang="en-GB" sz="24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	     &lt;&lt; " is " &lt;&lt; pay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return 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8392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stdio.h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main(void)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hours, rate, pay,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total_pay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num_emp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total_pay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0.0;</a:t>
            </a:r>
          </a:p>
          <a:p>
            <a:endParaRPr lang="en-US" sz="2400" b="1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printf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("Enter number of employees: ");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scanf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("%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f%f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num_emp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88392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main(void)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num_emp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		// input – number of employees    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emp_id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		// input – employee id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hours;		// input – hours worked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rate;		// input – rate (per hour)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pay;		// output – pay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total_pay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	// output – total pay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count;		// loop control variable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   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total_pay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0.0;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number of employees: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num_emp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839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// compute all employees pay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for (count = 0; count 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num_emp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 count++)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employee ID: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emp_id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hours and rate: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hours &gt;&gt; rate;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pay = hours * rate;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"Pay for "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emp_id</a:t>
            </a:r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     &lt;&lt; " is " &lt;&lt; pay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+= pay;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"Total pay is " &lt;&lt;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return 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Total in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676400"/>
            <a:ext cx="152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</a:rPr>
              <a:t>Total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1676400"/>
            <a:ext cx="152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</a:rPr>
              <a:t>Number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133600"/>
            <a:ext cx="152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2362200"/>
            <a:ext cx="1524000" cy="312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3124200"/>
            <a:ext cx="2286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0 +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 = 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67000" y="27432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352800" y="2590800"/>
            <a:ext cx="1981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1 – Complete Program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6593" b="8511"/>
          <a:stretch>
            <a:fillRect/>
          </a:stretch>
        </p:blipFill>
        <p:spPr bwMode="auto">
          <a:xfrm>
            <a:off x="990600" y="1143000"/>
            <a:ext cx="6477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variable can be initialized when it is declared.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nsolas" pitchFamily="49" charset="0"/>
              </a:rPr>
              <a:t>double total = 0.0;</a:t>
            </a:r>
          </a:p>
          <a:p>
            <a:pPr>
              <a:buNone/>
            </a:pPr>
            <a:r>
              <a:rPr lang="en-US" dirty="0" smtClean="0"/>
              <a:t>	instead of: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double total;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total = 0.0;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But the better approach is to separate the declaration and initialization.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Sentinel-Controlled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programs with loops input one or more data items each time the loop body is repeated.</a:t>
            </a:r>
          </a:p>
          <a:p>
            <a:endParaRPr lang="en-US" dirty="0" smtClean="0"/>
          </a:p>
          <a:p>
            <a:r>
              <a:rPr lang="en-US" dirty="0" smtClean="0"/>
              <a:t>Sometimes we don’t know how many data items the program should process when it begins execution.</a:t>
            </a:r>
          </a:p>
          <a:p>
            <a:endParaRPr lang="en-US" dirty="0" smtClean="0"/>
          </a:p>
          <a:p>
            <a:r>
              <a:rPr lang="en-US" dirty="0" smtClean="0"/>
              <a:t>Therefore we must find some way to signal the program to stop reading and processing new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Sentinel-Controlled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One way to do this is to instruct the user to enter a unique data value, called a </a:t>
            </a:r>
            <a:r>
              <a:rPr lang="en-US" b="1" dirty="0" smtClean="0"/>
              <a:t>sentinel value</a:t>
            </a:r>
            <a:r>
              <a:rPr lang="en-US" dirty="0" smtClean="0"/>
              <a:t>, after the last data item. </a:t>
            </a:r>
          </a:p>
          <a:p>
            <a:endParaRPr lang="en-US" dirty="0" smtClean="0"/>
          </a:p>
          <a:p>
            <a:r>
              <a:rPr lang="en-US" dirty="0" smtClean="0"/>
              <a:t>The loop repetition control condition tests each data item and causes the loop to terminate when the sentinel value is read.</a:t>
            </a:r>
          </a:p>
          <a:p>
            <a:endParaRPr lang="en-US" dirty="0" smtClean="0"/>
          </a:p>
          <a:p>
            <a:r>
              <a:rPr lang="en-US" dirty="0" smtClean="0"/>
              <a:t>The sentinel value must be a value that could not normally occur as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Sentinel-Controlled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36550" indent="-336550"/>
            <a:r>
              <a:rPr lang="en-US" sz="2800" dirty="0" smtClean="0"/>
              <a:t>A sentinel-controlled loop also requires 3 steps similar to a counter-controlled loop:</a:t>
            </a:r>
          </a:p>
          <a:p>
            <a:pPr marL="990600" lvl="1" indent="-533400">
              <a:buClrTx/>
              <a:buSzPct val="100000"/>
              <a:buFontTx/>
              <a:buAutoNum type="arabicPeriod"/>
            </a:pPr>
            <a:r>
              <a:rPr lang="en-US" sz="2800" dirty="0" smtClean="0"/>
              <a:t>Initialization  </a:t>
            </a:r>
          </a:p>
          <a:p>
            <a:pPr marL="990600" lvl="1" indent="-533400">
              <a:buClrTx/>
              <a:buSzPct val="100000"/>
              <a:buFontTx/>
              <a:buAutoNum type="arabicPeriod"/>
            </a:pPr>
            <a:r>
              <a:rPr lang="en-US" sz="2800" dirty="0" smtClean="0"/>
              <a:t>Testing</a:t>
            </a:r>
          </a:p>
          <a:p>
            <a:pPr marL="990600" lvl="1" indent="-533400">
              <a:buClrTx/>
              <a:buSzPct val="100000"/>
              <a:buFontTx/>
              <a:buAutoNum type="arabicPeriod"/>
            </a:pPr>
            <a:r>
              <a:rPr lang="en-US" sz="2800" dirty="0" smtClean="0"/>
              <a:t>Updating</a:t>
            </a:r>
          </a:p>
          <a:p>
            <a:pPr>
              <a:buNone/>
            </a:pPr>
            <a:endParaRPr lang="en-GB" b="1" u="sng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4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Flowchart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Sentinel-Controlled Loop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962399" y="1447800"/>
            <a:ext cx="1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xagon 6"/>
          <p:cNvSpPr/>
          <p:nvPr/>
        </p:nvSpPr>
        <p:spPr>
          <a:xfrm>
            <a:off x="2590800" y="2743200"/>
            <a:ext cx="2743200" cy="12192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item is not  sentinel value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905000" y="4496565"/>
            <a:ext cx="4115736" cy="1536648"/>
            <a:chOff x="2999" y="2216"/>
            <a:chExt cx="1399" cy="597"/>
          </a:xfrm>
        </p:grpSpPr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3336" y="2216"/>
              <a:ext cx="725" cy="208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 smtClean="0">
                  <a:latin typeface="Arial" charset="0"/>
                </a:rPr>
                <a:t>Action(s)</a:t>
              </a:r>
              <a:endParaRPr lang="en-GB" sz="2400" b="0" dirty="0">
                <a:latin typeface="Arial" charset="0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2999" y="2571"/>
              <a:ext cx="1399" cy="242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400" b="0" dirty="0" smtClean="0">
                  <a:latin typeface="Arial" charset="0"/>
                </a:rPr>
                <a:t>Read next data item</a:t>
              </a:r>
              <a:endParaRPr lang="en-GB" sz="2400" b="0" dirty="0">
                <a:latin typeface="Arial" charset="0"/>
              </a:endParaRP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 flipH="1">
            <a:off x="3962044" y="3962400"/>
            <a:ext cx="356" cy="534165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11" idx="1"/>
          </p:cNvCxnSpPr>
          <p:nvPr/>
        </p:nvCxnSpPr>
        <p:spPr>
          <a:xfrm flipH="1">
            <a:off x="3961932" y="5031947"/>
            <a:ext cx="112" cy="37837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11" idx="4"/>
            <a:endCxn id="7" idx="3"/>
          </p:cNvCxnSpPr>
          <p:nvPr/>
        </p:nvCxnSpPr>
        <p:spPr>
          <a:xfrm rot="5400000" flipH="1">
            <a:off x="1936159" y="4007441"/>
            <a:ext cx="2680413" cy="1371132"/>
          </a:xfrm>
          <a:prstGeom prst="bentConnector4">
            <a:avLst>
              <a:gd name="adj1" fmla="val -14925"/>
              <a:gd name="adj2" fmla="val 166758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95689" y="6311172"/>
            <a:ext cx="111" cy="546828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495800" y="6248400"/>
            <a:ext cx="76200" cy="762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hape 79"/>
          <p:cNvCxnSpPr>
            <a:stCxn id="7" idx="0"/>
            <a:endCxn id="19" idx="3"/>
          </p:cNvCxnSpPr>
          <p:nvPr/>
        </p:nvCxnSpPr>
        <p:spPr>
          <a:xfrm flipH="1">
            <a:off x="4572000" y="3352800"/>
            <a:ext cx="762000" cy="2933700"/>
          </a:xfrm>
          <a:prstGeom prst="bentConnector3">
            <a:avLst>
              <a:gd name="adj1" fmla="val -135000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5257800" y="2895600"/>
            <a:ext cx="1143000" cy="4572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2895600" y="3962400"/>
            <a:ext cx="1143000" cy="5334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62400" y="23622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1981199" y="1843454"/>
            <a:ext cx="4114801" cy="594946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0" dirty="0">
                <a:latin typeface="Arial" charset="0"/>
              </a:rPr>
              <a:t>Read </a:t>
            </a:r>
            <a:r>
              <a:rPr lang="en-GB" sz="2400" dirty="0" smtClean="0"/>
              <a:t> first data item</a:t>
            </a:r>
            <a:endParaRPr lang="en-GB" sz="2400" b="0" dirty="0">
              <a:latin typeface="Arial" charset="0"/>
            </a:endParaRPr>
          </a:p>
        </p:txBody>
      </p:sp>
      <p:sp>
        <p:nvSpPr>
          <p:cNvPr id="60" name="Line Callout 1 59"/>
          <p:cNvSpPr/>
          <p:nvPr/>
        </p:nvSpPr>
        <p:spPr>
          <a:xfrm>
            <a:off x="6858000" y="1905000"/>
            <a:ext cx="2133600" cy="533400"/>
          </a:xfrm>
          <a:prstGeom prst="borderCallout1">
            <a:avLst>
              <a:gd name="adj1" fmla="val 55485"/>
              <a:gd name="adj2" fmla="val -1558"/>
              <a:gd name="adj3" fmla="val 57972"/>
              <a:gd name="adj4" fmla="val -40684"/>
            </a:avLst>
          </a:prstGeom>
          <a:solidFill>
            <a:schemeClr val="bg1">
              <a:lumMod val="95000"/>
            </a:schemeClr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initialization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Line Callout 1 60"/>
          <p:cNvSpPr/>
          <p:nvPr/>
        </p:nvSpPr>
        <p:spPr>
          <a:xfrm>
            <a:off x="6858000" y="3276600"/>
            <a:ext cx="1447800" cy="533400"/>
          </a:xfrm>
          <a:prstGeom prst="borderCallout1">
            <a:avLst>
              <a:gd name="adj1" fmla="val 55485"/>
              <a:gd name="adj2" fmla="val -1558"/>
              <a:gd name="adj3" fmla="val 57972"/>
              <a:gd name="adj4" fmla="val -95807"/>
            </a:avLst>
          </a:prstGeom>
          <a:solidFill>
            <a:schemeClr val="bg1">
              <a:lumMod val="95000"/>
            </a:schemeClr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testing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Line Callout 1 61"/>
          <p:cNvSpPr/>
          <p:nvPr/>
        </p:nvSpPr>
        <p:spPr>
          <a:xfrm>
            <a:off x="6858000" y="5410200"/>
            <a:ext cx="1752600" cy="533400"/>
          </a:xfrm>
          <a:prstGeom prst="borderCallout1">
            <a:avLst>
              <a:gd name="adj1" fmla="val 55485"/>
              <a:gd name="adj2" fmla="val -1558"/>
              <a:gd name="adj3" fmla="val 57972"/>
              <a:gd name="adj4" fmla="val -50479"/>
            </a:avLst>
          </a:prstGeom>
          <a:solidFill>
            <a:schemeClr val="bg1">
              <a:lumMod val="95000"/>
            </a:schemeClr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updating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Sentinel-Controlled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				  </a:t>
            </a:r>
            <a:r>
              <a:rPr lang="en-GB" u="sng" dirty="0" err="1" smtClean="0"/>
              <a:t>Pseudocode</a:t>
            </a:r>
            <a:endParaRPr lang="en-GB" u="sng" dirty="0" smtClean="0"/>
          </a:p>
          <a:p>
            <a:pPr>
              <a:buNone/>
            </a:pPr>
            <a:r>
              <a:rPr lang="en-GB" dirty="0" smtClean="0"/>
              <a:t>				  Read first data item</a:t>
            </a:r>
          </a:p>
          <a:p>
            <a:pPr>
              <a:buNone/>
            </a:pPr>
            <a:r>
              <a:rPr lang="en-GB" dirty="0" smtClean="0"/>
              <a:t>				  while data item is not sentinel value</a:t>
            </a:r>
          </a:p>
          <a:p>
            <a:pPr>
              <a:buNone/>
            </a:pPr>
            <a:r>
              <a:rPr lang="en-GB" dirty="0" smtClean="0"/>
              <a:t>					   [Action(s)]</a:t>
            </a:r>
          </a:p>
          <a:p>
            <a:pPr>
              <a:buNone/>
            </a:pPr>
            <a:r>
              <a:rPr lang="en-GB" dirty="0" smtClean="0"/>
              <a:t>					   Read next data item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57399" y="3276600"/>
            <a:ext cx="1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xagon 4"/>
          <p:cNvSpPr/>
          <p:nvPr/>
        </p:nvSpPr>
        <p:spPr>
          <a:xfrm>
            <a:off x="914400" y="3657600"/>
            <a:ext cx="2438400" cy="6858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item is not  sentinel value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4219" y="4797709"/>
            <a:ext cx="3503818" cy="1006413"/>
            <a:chOff x="2947" y="2333"/>
            <a:chExt cx="1191" cy="391"/>
          </a:xfrm>
        </p:grpSpPr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>
              <a:off x="3284" y="2333"/>
              <a:ext cx="518" cy="119"/>
            </a:xfrm>
            <a:prstGeom prst="flowChartProcess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000" b="0" dirty="0" smtClean="0">
                  <a:latin typeface="Arial" charset="0"/>
                </a:rPr>
                <a:t>Action(s)</a:t>
              </a:r>
              <a:endParaRPr lang="en-GB" sz="2000" b="0" dirty="0">
                <a:latin typeface="Arial" charset="0"/>
              </a:endParaRPr>
            </a:p>
          </p:txBody>
        </p:sp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2947" y="2571"/>
              <a:ext cx="1191" cy="153"/>
            </a:xfrm>
            <a:prstGeom prst="flowChartInputOutput">
              <a:avLst/>
            </a:prstGeom>
            <a:solidFill>
              <a:srgbClr val="FAFAF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/>
              <a:r>
                <a:rPr lang="en-GB" sz="2000" b="0" dirty="0" smtClean="0">
                  <a:latin typeface="Arial" charset="0"/>
                </a:rPr>
                <a:t>Read next data item</a:t>
              </a:r>
              <a:endParaRPr lang="en-GB" sz="2000" b="0" dirty="0">
                <a:latin typeface="Arial" charset="0"/>
              </a:endParaRPr>
            </a:p>
          </p:txBody>
        </p:sp>
      </p:grp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2057400" y="4343400"/>
            <a:ext cx="413" cy="454453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1"/>
          </p:cNvCxnSpPr>
          <p:nvPr/>
        </p:nvCxnSpPr>
        <p:spPr>
          <a:xfrm flipH="1">
            <a:off x="2057400" y="5105400"/>
            <a:ext cx="413" cy="304800"/>
          </a:xfrm>
          <a:prstGeom prst="straightConnector1">
            <a:avLst/>
          </a:prstGeom>
          <a:ln w="349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8" idx="4"/>
            <a:endCxn id="5" idx="3"/>
          </p:cNvCxnSpPr>
          <p:nvPr/>
        </p:nvCxnSpPr>
        <p:spPr>
          <a:xfrm rot="5400000" flipH="1">
            <a:off x="583843" y="4331057"/>
            <a:ext cx="1804113" cy="1143000"/>
          </a:xfrm>
          <a:prstGeom prst="bentConnector4">
            <a:avLst>
              <a:gd name="adj1" fmla="val -12671"/>
              <a:gd name="adj2" fmla="val 173333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09800" y="6248400"/>
            <a:ext cx="111" cy="546828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09800" y="6248400"/>
            <a:ext cx="76200" cy="762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hape 79"/>
          <p:cNvCxnSpPr>
            <a:stCxn id="5" idx="0"/>
            <a:endCxn id="13" idx="3"/>
          </p:cNvCxnSpPr>
          <p:nvPr/>
        </p:nvCxnSpPr>
        <p:spPr>
          <a:xfrm flipH="1">
            <a:off x="2286000" y="4000500"/>
            <a:ext cx="1066800" cy="2286000"/>
          </a:xfrm>
          <a:prstGeom prst="bentConnector3">
            <a:avLst>
              <a:gd name="adj1" fmla="val -69643"/>
            </a:avLst>
          </a:prstGeom>
          <a:ln w="349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3124200" y="3581400"/>
            <a:ext cx="1143000" cy="4572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000" b="1" dirty="0" smtClean="0"/>
              <a:t>false</a:t>
            </a:r>
            <a:endParaRPr lang="en-GB" sz="2000" b="1" dirty="0">
              <a:latin typeface="Arial" charset="0"/>
            </a:endParaRP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1143000" y="4267200"/>
            <a:ext cx="1143000" cy="5334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000" b="1" dirty="0" smtClean="0"/>
              <a:t>true</a:t>
            </a:r>
            <a:endParaRPr lang="en-GB" sz="2000" b="1" dirty="0">
              <a:latin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057400" y="2514600"/>
            <a:ext cx="0" cy="3810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152400" y="2971800"/>
            <a:ext cx="3733801" cy="381000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000" b="0" dirty="0">
                <a:latin typeface="Arial" charset="0"/>
              </a:rPr>
              <a:t>Read </a:t>
            </a:r>
            <a:r>
              <a:rPr lang="en-GB" sz="2000" dirty="0" smtClean="0"/>
              <a:t> first data item</a:t>
            </a:r>
            <a:endParaRPr lang="en-GB" sz="2000" b="0" dirty="0">
              <a:latin typeface="Arial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Problem: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Modify the program to compute the pay for the employees in a company. Use the sentinel -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en-US" sz="2400" dirty="0" smtClean="0">
                <a:cs typeface="Arial" pitchFamily="34" charset="0"/>
              </a:rPr>
              <a:t>for the employee ID </a:t>
            </a:r>
            <a:r>
              <a:rPr lang="en-US" sz="2400" dirty="0" smtClean="0"/>
              <a:t>to indicate there are no more employees to process.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Design the solution: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We repeat the computation until the user enters -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/>
              <a:t> for the employee ID.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main(void)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emp_id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    	// input – employee ID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hours;  	// input – hours worked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rate;   	// input – rate (per hour)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pay;    	// output – pay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total_pay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	// output – total pay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       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total_pay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0.0;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"Enter employee details.\n";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"Enter -1 for employee ID ";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"if no more employees\n";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839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// read first employee ID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&lt;&lt;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"Enter employee id: ";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/>
            </a:r>
            <a:b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cin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&gt;&gt;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emp_id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while (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emp_id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!= -1)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hours and rate: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hours &gt;&gt; rate;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		pay = hours * rate;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"Pay for "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emp_id</a:t>
            </a:r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     &lt;&lt; " is " &lt;&lt; pay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+= pay;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	// read next employee ID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	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cout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&lt;&lt;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"Enter next employee id: ";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emp_id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}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Total in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676400"/>
            <a:ext cx="152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</a:rPr>
              <a:t>Total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1676400"/>
            <a:ext cx="152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</a:rPr>
              <a:t>Number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133600"/>
            <a:ext cx="152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2362200"/>
            <a:ext cx="1524000" cy="312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2971800"/>
            <a:ext cx="1066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38400" y="3886200"/>
            <a:ext cx="2286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 + 2 =  3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43200" y="36576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29000" y="3505200"/>
            <a:ext cx="1905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2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8392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"Total pay is "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return 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5172" b="10322"/>
          <a:stretch>
            <a:fillRect/>
          </a:stretch>
        </p:blipFill>
        <p:spPr bwMode="auto">
          <a:xfrm>
            <a:off x="152400" y="2514600"/>
            <a:ext cx="838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do-while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 /C++ implements a post-test loop with a do-while statement.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b="1" dirty="0" smtClean="0"/>
              <a:t>do-while statement </a:t>
            </a:r>
            <a:r>
              <a:rPr lang="en-US" sz="2400" dirty="0" smtClean="0"/>
              <a:t>is a post-test loop statement that uses an expression as a decision condition to control the loop.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It tests the expression </a:t>
            </a:r>
            <a:r>
              <a:rPr lang="en-US" sz="2400" i="1" dirty="0" smtClean="0"/>
              <a:t>after </a:t>
            </a:r>
            <a:r>
              <a:rPr lang="en-US" sz="2400" dirty="0" smtClean="0"/>
              <a:t>every iteration of the loop.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do-while Statement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b="56452"/>
          <a:stretch>
            <a:fillRect/>
          </a:stretch>
        </p:blipFill>
        <p:spPr bwMode="auto">
          <a:xfrm>
            <a:off x="457200" y="1447800"/>
            <a:ext cx="8473465" cy="34290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1295400" y="5562600"/>
            <a:ext cx="4267200" cy="533400"/>
          </a:xfrm>
          <a:prstGeom prst="borderCallout1">
            <a:avLst>
              <a:gd name="adj1" fmla="val 358"/>
              <a:gd name="adj2" fmla="val 51646"/>
              <a:gd name="adj3" fmla="val -430814"/>
              <a:gd name="adj4" fmla="val 101071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single statement in loop body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5257800" y="4953000"/>
            <a:ext cx="3810000" cy="457200"/>
          </a:xfrm>
          <a:prstGeom prst="borderCallout1">
            <a:avLst>
              <a:gd name="adj1" fmla="val -7975"/>
              <a:gd name="adj2" fmla="val 87708"/>
              <a:gd name="adj3" fmla="val -177717"/>
              <a:gd name="adj4" fmla="val 80853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Note: semicolon needed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do-while Statement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 t="43548"/>
          <a:stretch>
            <a:fillRect/>
          </a:stretch>
        </p:blipFill>
        <p:spPr bwMode="auto">
          <a:xfrm>
            <a:off x="381000" y="1295400"/>
            <a:ext cx="8424863" cy="44196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Line Callout 1 4"/>
          <p:cNvSpPr/>
          <p:nvPr/>
        </p:nvSpPr>
        <p:spPr>
          <a:xfrm>
            <a:off x="1828800" y="6019800"/>
            <a:ext cx="5105400" cy="457200"/>
          </a:xfrm>
          <a:prstGeom prst="borderCallout1">
            <a:avLst>
              <a:gd name="adj1" fmla="val 358"/>
              <a:gd name="adj2" fmla="val 51646"/>
              <a:gd name="adj3" fmla="val -528622"/>
              <a:gd name="adj4" fmla="val 72236"/>
            </a:avLst>
          </a:prstGeom>
          <a:solidFill>
            <a:schemeClr val="bg1"/>
          </a:solidFill>
          <a:ln w="25400" cap="flat">
            <a:miter lim="800000"/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compound statement as loop body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Programmers commonly use the do-while loop for input data validation.</a:t>
            </a:r>
          </a:p>
          <a:p>
            <a:endParaRPr lang="en-US" dirty="0" smtClean="0"/>
          </a:p>
          <a:p>
            <a:r>
              <a:rPr lang="en-US" b="1" dirty="0" smtClean="0"/>
              <a:t>Input data validation </a:t>
            </a:r>
            <a:r>
              <a:rPr lang="en-US" dirty="0" smtClean="0"/>
              <a:t>involves checking whether the input data is valid before processing it.</a:t>
            </a:r>
          </a:p>
          <a:p>
            <a:r>
              <a:rPr lang="en-US" dirty="0" smtClean="0"/>
              <a:t>If the data is invalid, the user is asked to input the data again.</a:t>
            </a:r>
          </a:p>
          <a:p>
            <a:endParaRPr lang="en-US" dirty="0" smtClean="0"/>
          </a:p>
          <a:p>
            <a:r>
              <a:rPr lang="en-US" dirty="0" smtClean="0"/>
              <a:t>This process is repeated until the valid input data has been entered.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u="sng" dirty="0" err="1" smtClean="0"/>
              <a:t>Pseudocode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	1.  Read data</a:t>
            </a:r>
          </a:p>
          <a:p>
            <a:pPr>
              <a:buNone/>
            </a:pPr>
            <a:r>
              <a:rPr lang="en-US" dirty="0" smtClean="0"/>
              <a:t>	 2. While data is invalid, repeat step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Flowchart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>
            <a:off x="4801068" y="4786679"/>
            <a:ext cx="1981090" cy="1066800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invalid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4364751" y="3796079"/>
            <a:ext cx="2721849" cy="519482"/>
          </a:xfrm>
          <a:prstGeom prst="flowChartInputOutput">
            <a:avLst/>
          </a:prstGeom>
          <a:solidFill>
            <a:srgbClr val="FAFA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0" dirty="0">
                <a:latin typeface="Arial" charset="0"/>
              </a:rPr>
              <a:t>Read </a:t>
            </a:r>
            <a:r>
              <a:rPr lang="en-GB" sz="2400" dirty="0" smtClean="0"/>
              <a:t> data</a:t>
            </a:r>
            <a:endParaRPr lang="en-GB" sz="2400" b="0" dirty="0">
              <a:latin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791668" y="4329479"/>
            <a:ext cx="0" cy="4572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791668" y="5853479"/>
            <a:ext cx="10209" cy="699721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3810000" y="4862879"/>
            <a:ext cx="12954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true</a:t>
            </a:r>
            <a:endParaRPr lang="en-GB" sz="2400" b="1" dirty="0">
              <a:latin typeface="Arial" charset="0"/>
            </a:endParaRPr>
          </a:p>
        </p:txBody>
      </p:sp>
      <p:cxnSp>
        <p:nvCxnSpPr>
          <p:cNvPr id="18" name="Straight Connector 17"/>
          <p:cNvCxnSpPr>
            <a:endCxn id="6" idx="1"/>
          </p:cNvCxnSpPr>
          <p:nvPr/>
        </p:nvCxnSpPr>
        <p:spPr>
          <a:xfrm>
            <a:off x="5715000" y="2805479"/>
            <a:ext cx="10676" cy="990600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5715468" y="6005879"/>
            <a:ext cx="1295400" cy="38100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/>
            <a:r>
              <a:rPr lang="en-GB" sz="2400" b="1" dirty="0" smtClean="0"/>
              <a:t>false</a:t>
            </a:r>
            <a:endParaRPr lang="en-GB" sz="2400" b="1" dirty="0"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0" y="3262679"/>
            <a:ext cx="45719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4" idx="3"/>
            <a:endCxn id="30" idx="1"/>
          </p:cNvCxnSpPr>
          <p:nvPr/>
        </p:nvCxnSpPr>
        <p:spPr>
          <a:xfrm rot="10800000" flipH="1">
            <a:off x="4801068" y="3300779"/>
            <a:ext cx="913932" cy="2019300"/>
          </a:xfrm>
          <a:prstGeom prst="bentConnector3">
            <a:avLst>
              <a:gd name="adj1" fmla="val -97967"/>
            </a:avLst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do-while statement is appropriate to be used here because the data must be entered at least once.</a:t>
            </a:r>
          </a:p>
          <a:p>
            <a:r>
              <a:rPr lang="en-US" dirty="0" smtClean="0"/>
              <a:t>The loop will be repeated as long as the condition is true (i.e. the data is invalid).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1905000"/>
            <a:ext cx="8610600" cy="205740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7432" tIns="27432" rIns="27432" bIns="27432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400" b="0" dirty="0" smtClean="0">
                <a:latin typeface="Consolas" pitchFamily="49" charset="0"/>
                <a:ea typeface="SimSun" pitchFamily="2" charset="-122"/>
              </a:rPr>
              <a:t>do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2400" dirty="0" smtClean="0">
                <a:latin typeface="Consolas" pitchFamily="49" charset="0"/>
                <a:ea typeface="SimSun" pitchFamily="2" charset="-122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ea typeface="SimSun" pitchFamily="2" charset="-122"/>
              </a:rPr>
              <a:t>	</a:t>
            </a:r>
            <a:r>
              <a:rPr lang="en-US" sz="2400" dirty="0" err="1" smtClean="0">
                <a:latin typeface="Consolas" pitchFamily="49" charset="0"/>
                <a:ea typeface="SimSun" pitchFamily="2" charset="-122"/>
              </a:rPr>
              <a:t>cout</a:t>
            </a:r>
            <a:r>
              <a:rPr lang="en-US" sz="2400" dirty="0" smtClean="0">
                <a:latin typeface="Consolas" pitchFamily="49" charset="0"/>
                <a:ea typeface="SimSun" pitchFamily="2" charset="-122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sz="2400" b="0" dirty="0" smtClean="0">
                <a:latin typeface="Consolas" pitchFamily="49" charset="0"/>
                <a:ea typeface="SimSun" pitchFamily="2" charset="-122"/>
              </a:rPr>
              <a:t>Enter a number between 10 &amp; 20: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sz="2400" b="0" dirty="0" smtClean="0">
                <a:latin typeface="Consolas" pitchFamily="49" charset="0"/>
                <a:ea typeface="SimSun" pitchFamily="2" charset="-122"/>
              </a:rPr>
              <a:t>);</a:t>
            </a:r>
          </a:p>
          <a:p>
            <a:r>
              <a:rPr lang="en-US" sz="2400" dirty="0" smtClean="0">
                <a:latin typeface="Consolas" pitchFamily="49" charset="0"/>
                <a:ea typeface="SimSun" pitchFamily="2" charset="-122"/>
              </a:rPr>
              <a:t>	</a:t>
            </a:r>
            <a:r>
              <a:rPr lang="en-US" sz="2400" dirty="0" err="1" smtClean="0">
                <a:latin typeface="Consolas" pitchFamily="49" charset="0"/>
                <a:ea typeface="SimSun" pitchFamily="2" charset="-122"/>
              </a:rPr>
              <a:t>cin</a:t>
            </a:r>
            <a:r>
              <a:rPr lang="en-US" sz="2400" dirty="0" smtClean="0">
                <a:latin typeface="Consolas" pitchFamily="49" charset="0"/>
                <a:ea typeface="SimSun" pitchFamily="2" charset="-122"/>
              </a:rPr>
              <a:t> &gt;&gt; num;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2400" dirty="0" smtClean="0">
                <a:latin typeface="Consolas" pitchFamily="49" charset="0"/>
                <a:ea typeface="SimSun" pitchFamily="2" charset="-122"/>
              </a:rPr>
              <a:t>} while ( num &lt; 10 || num &gt; 20 );</a:t>
            </a:r>
            <a:endParaRPr lang="en-US" sz="2400" b="0" dirty="0"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To let the user know there is a problem with the data, we display an error message before the user enters again: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8610600" cy="350520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7432" tIns="27432" rIns="27432" bIns="27432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2400" b="0" dirty="0" smtClean="0">
                <a:latin typeface="Consolas" pitchFamily="49" charset="0"/>
                <a:ea typeface="SimSun" pitchFamily="2" charset="-122"/>
              </a:rPr>
              <a:t>do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2400" dirty="0" smtClean="0">
                <a:latin typeface="Consolas" pitchFamily="49" charset="0"/>
                <a:ea typeface="SimSun" pitchFamily="2" charset="-122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ea typeface="SimSun" pitchFamily="2" charset="-122"/>
              </a:rPr>
              <a:t>	</a:t>
            </a:r>
            <a:r>
              <a:rPr lang="en-US" sz="2400" dirty="0" err="1" smtClean="0">
                <a:latin typeface="Consolas" pitchFamily="49" charset="0"/>
                <a:ea typeface="SimSun" pitchFamily="2" charset="-122"/>
              </a:rPr>
              <a:t>cout</a:t>
            </a:r>
            <a:r>
              <a:rPr lang="en-US" sz="2400" dirty="0" smtClean="0">
                <a:latin typeface="Consolas" pitchFamily="49" charset="0"/>
                <a:ea typeface="SimSun" pitchFamily="2" charset="-122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  <a:ea typeface="SimSun" pitchFamily="2" charset="-122"/>
              </a:rPr>
              <a:t>Enter a number between 10 &amp; 20: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US" sz="2400" dirty="0" smtClean="0">
                <a:latin typeface="Consolas" pitchFamily="49" charset="0"/>
                <a:ea typeface="SimSun" pitchFamily="2" charset="-122"/>
              </a:rPr>
              <a:t>;</a:t>
            </a:r>
          </a:p>
          <a:p>
            <a:r>
              <a:rPr lang="en-US" sz="2400" dirty="0" smtClean="0">
                <a:latin typeface="Consolas" pitchFamily="49" charset="0"/>
                <a:ea typeface="SimSun" pitchFamily="2" charset="-122"/>
              </a:rPr>
              <a:t>	</a:t>
            </a:r>
            <a:r>
              <a:rPr lang="en-US" sz="2400" dirty="0" err="1" smtClean="0">
                <a:latin typeface="Consolas" pitchFamily="49" charset="0"/>
                <a:ea typeface="SimSun" pitchFamily="2" charset="-122"/>
              </a:rPr>
              <a:t>cin</a:t>
            </a:r>
            <a:r>
              <a:rPr lang="en-US" sz="2400" dirty="0" smtClean="0">
                <a:latin typeface="Consolas" pitchFamily="49" charset="0"/>
                <a:ea typeface="SimSun" pitchFamily="2" charset="-122"/>
              </a:rPr>
              <a:t> &gt;&gt; num;</a:t>
            </a:r>
          </a:p>
          <a:p>
            <a:endParaRPr lang="en-US" sz="2400" dirty="0" smtClean="0">
              <a:latin typeface="Consolas" pitchFamily="49" charset="0"/>
              <a:ea typeface="SimSun" pitchFamily="2" charset="-122"/>
            </a:endParaRPr>
          </a:p>
          <a:p>
            <a:r>
              <a:rPr lang="en-US" sz="2400" b="1" dirty="0" smtClean="0">
                <a:latin typeface="Consolas" pitchFamily="49" charset="0"/>
                <a:ea typeface="SimSun" pitchFamily="2" charset="-122"/>
              </a:rPr>
              <a:t>	if (num &lt; 10 || num &gt; 20)</a:t>
            </a:r>
          </a:p>
          <a:p>
            <a:r>
              <a:rPr lang="en-GB" sz="2400" b="1" dirty="0" smtClean="0">
                <a:latin typeface="Consolas" pitchFamily="49" charset="0"/>
              </a:rPr>
              <a:t>		</a:t>
            </a:r>
            <a:r>
              <a:rPr lang="en-GB" sz="2400" b="1" dirty="0" err="1" smtClean="0">
                <a:latin typeface="Consolas" pitchFamily="49" charset="0"/>
              </a:rPr>
              <a:t>cout</a:t>
            </a:r>
            <a:r>
              <a:rPr lang="en-GB" sz="2400" b="1" dirty="0" smtClean="0">
                <a:latin typeface="Consolas" pitchFamily="49" charset="0"/>
              </a:rPr>
              <a:t> &lt;&lt; "</a:t>
            </a:r>
            <a:r>
              <a:rPr lang="en-US" sz="2400" b="1" dirty="0" smtClean="0">
                <a:latin typeface="Consolas" pitchFamily="49" charset="0"/>
                <a:ea typeface="SimSun" pitchFamily="2" charset="-122"/>
              </a:rPr>
              <a:t>Invalid number.\n</a:t>
            </a:r>
            <a:r>
              <a:rPr lang="en-GB" sz="2400" b="1" dirty="0" smtClean="0">
                <a:latin typeface="Consolas" pitchFamily="49" charset="0"/>
              </a:rPr>
              <a:t>"</a:t>
            </a:r>
            <a:r>
              <a:rPr lang="en-US" sz="2400" b="1" dirty="0" smtClean="0">
                <a:latin typeface="Consolas" pitchFamily="49" charset="0"/>
                <a:ea typeface="SimSun" pitchFamily="2" charset="-122"/>
              </a:rPr>
              <a:t>;</a:t>
            </a:r>
          </a:p>
          <a:p>
            <a:endParaRPr lang="en-US" sz="2400" dirty="0" smtClean="0">
              <a:latin typeface="Consolas" pitchFamily="49" charset="0"/>
              <a:ea typeface="SimSun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2400" dirty="0" smtClean="0">
                <a:latin typeface="Consolas" pitchFamily="49" charset="0"/>
                <a:ea typeface="SimSun" pitchFamily="2" charset="-122"/>
              </a:rPr>
              <a:t>} while ( num &lt; 10 || num &gt; 20  );</a:t>
            </a:r>
            <a:endParaRPr lang="en-US" sz="2400" b="0" dirty="0"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Conditional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general conditional loop does not have a counter.</a:t>
            </a:r>
          </a:p>
          <a:p>
            <a:r>
              <a:rPr lang="en-US" dirty="0" smtClean="0"/>
              <a:t>It does not use a sentinel value to indicate the end of data.</a:t>
            </a:r>
          </a:p>
          <a:p>
            <a:endParaRPr lang="en-US" dirty="0" smtClean="0"/>
          </a:p>
          <a:p>
            <a:r>
              <a:rPr lang="en-US" dirty="0" smtClean="0"/>
              <a:t>It contains a general condition that is used to test if the loop continues or terminates.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>
              <a:buNone/>
            </a:pPr>
            <a:r>
              <a:rPr lang="en-US" dirty="0" smtClean="0"/>
              <a:t>	Modify the pay computation program to compute the pay for at least one employee and then ask the user whether there are any more employee’s pay to process.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Design the solution:</a:t>
            </a:r>
          </a:p>
          <a:p>
            <a:pPr>
              <a:buNone/>
            </a:pPr>
            <a:r>
              <a:rPr lang="en-US" dirty="0" smtClean="0"/>
              <a:t>	The loop actions must be performed </a:t>
            </a:r>
            <a:r>
              <a:rPr lang="en-US" b="1" i="1" dirty="0" smtClean="0"/>
              <a:t>at least once.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  post-test loop is required.</a:t>
            </a:r>
          </a:p>
          <a:p>
            <a:pPr>
              <a:buNone/>
            </a:pPr>
            <a:r>
              <a:rPr lang="en-US" dirty="0" smtClean="0"/>
              <a:t>	We implement the post-test loop with a do-while statement.	</a:t>
            </a:r>
            <a:r>
              <a:rPr lang="en-US" sz="2300" dirty="0" smtClean="0">
                <a:latin typeface="Consolas" pitchFamily="49" charset="0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Total in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676400"/>
            <a:ext cx="152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</a:rPr>
              <a:t>Total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1676400"/>
            <a:ext cx="152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</a:rPr>
              <a:t>Number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133600"/>
            <a:ext cx="152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2362200"/>
            <a:ext cx="1524000" cy="312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2971800"/>
            <a:ext cx="914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2200" y="4800600"/>
            <a:ext cx="2286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3 + 3 =  6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667000" y="45720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352800" y="4419600"/>
            <a:ext cx="1905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19400" y="3886200"/>
            <a:ext cx="914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3 – Complete 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2400" y="1371600"/>
            <a:ext cx="88392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4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main(void)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emp_id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	// input – employee id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hours;	// input – hours worked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rate;	// input – rate (per hour)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pay;	// output – pay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total_pay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	// output – total pay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char answer;	// input – answer to repeat</a:t>
            </a:r>
            <a:endParaRPr lang="en-US" sz="2400" b="1" dirty="0" smtClean="0">
              <a:solidFill>
                <a:srgbClr val="FF0000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Arial" pitchFamily="34" charset="0"/>
              </a:rPr>
              <a:t>                       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total_pay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0.0;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3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8392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// compute all employees pay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employee ID: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emp_id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hours and rate: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hours &gt;&gt; rate;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pay = hours * rate;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"Pay for "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emp_id</a:t>
            </a:r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     &lt;&lt; " is " &lt;&lt; pay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+= pay;</a:t>
            </a:r>
          </a:p>
          <a:p>
            <a:endParaRPr lang="en-GB" sz="2000" b="1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"Any more employees (y/n)? ";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&gt;&gt; answer;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} while (answer ==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'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Y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'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|| answer ==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'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y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'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);</a:t>
            </a:r>
            <a:endParaRPr lang="en-US" sz="2000" b="1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3 – Complete Program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8046" b="10148"/>
          <a:stretch>
            <a:fillRect/>
          </a:stretch>
        </p:blipFill>
        <p:spPr bwMode="auto">
          <a:xfrm>
            <a:off x="1295400" y="2667000"/>
            <a:ext cx="6096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" y="1219200"/>
            <a:ext cx="88392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"Total pay is "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return 0;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US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>
              <a:buNone/>
            </a:pPr>
            <a:r>
              <a:rPr lang="en-US" dirty="0" smtClean="0"/>
              <a:t>	Modify the pay computation program to compute the pay for a minimum of zero times. Do not display the total pay if the loop is executed zero times.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Design the solution:</a:t>
            </a:r>
          </a:p>
          <a:p>
            <a:pPr>
              <a:buNone/>
            </a:pPr>
            <a:r>
              <a:rPr lang="en-US" dirty="0" smtClean="0"/>
              <a:t>	The loop actions must be performed a </a:t>
            </a:r>
            <a:r>
              <a:rPr lang="en-US" b="1" i="1" dirty="0" smtClean="0"/>
              <a:t>zero</a:t>
            </a:r>
            <a:r>
              <a:rPr lang="en-US" dirty="0" smtClean="0"/>
              <a:t>, </a:t>
            </a:r>
            <a:r>
              <a:rPr lang="en-US" b="1" i="1" dirty="0" smtClean="0"/>
              <a:t>one</a:t>
            </a:r>
            <a:r>
              <a:rPr lang="en-US" dirty="0" smtClean="0"/>
              <a:t> or </a:t>
            </a:r>
            <a:r>
              <a:rPr lang="en-US" b="1" i="1" dirty="0" smtClean="0"/>
              <a:t>more times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A  pretest loop is required.</a:t>
            </a:r>
          </a:p>
          <a:p>
            <a:pPr>
              <a:buNone/>
            </a:pPr>
            <a:r>
              <a:rPr lang="en-US" dirty="0" smtClean="0"/>
              <a:t>	We implement the pretest loop with a while statement.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4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8392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 #include &lt;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</a:rPr>
              <a:t>stdio.h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main(void)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{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hours, rate, pay,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total_pay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   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num_emp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total_pay</a:t>
            </a:r>
            <a:r>
              <a:rPr lang="en-US" sz="24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0.0;</a:t>
            </a:r>
          </a:p>
          <a:p>
            <a:endParaRPr lang="en-US" sz="2400" b="1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printf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("Enter number of employees: ");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scanf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("%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f%f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", </a:t>
            </a:r>
            <a:r>
              <a:rPr lang="en-GB" sz="2400" dirty="0" err="1" smtClean="0">
                <a:solidFill>
                  <a:schemeClr val="tx1"/>
                </a:solidFill>
                <a:latin typeface="Consolas" pitchFamily="49" charset="0"/>
              </a:rPr>
              <a:t>num_emp</a:t>
            </a:r>
            <a:r>
              <a:rPr lang="en-GB" sz="24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88392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#include &lt;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</a:rPr>
              <a:t>iostream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&gt;</a:t>
            </a:r>
          </a:p>
          <a:p>
            <a:r>
              <a:rPr lang="en-MY" sz="2000" dirty="0" smtClean="0">
                <a:solidFill>
                  <a:schemeClr val="tx1"/>
                </a:solidFill>
                <a:latin typeface="Consolas" pitchFamily="49" charset="0"/>
              </a:rPr>
              <a:t>using namespace std;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main(void)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emp_id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		// input – employee id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hours;		// input – hours worked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rate;		// input – rate (per hour)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pay;		// output – pay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double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total_pay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;	// output – total pay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char answer;		// input – answer to repeat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   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total_pay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= 0.0;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"Process pay for employees (y/n)? ";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&gt;&gt; answer;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4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8392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</a:rPr>
              <a:t> 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   // compute all employees pay 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     while (answer ==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'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Y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'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|| answer ==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'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y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'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)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     {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employee ID: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emp_id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"Enter hours and rate: ";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&gt;&gt; hours &gt;&gt; rate;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pay = hours * rate;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&lt;&lt; "Pay for "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emp_id</a:t>
            </a:r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     &lt;&lt; " is " &lt;&lt; pay &lt;&lt; 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+= pay;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"Any more employees (y/n)? ";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		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cin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&gt;&gt; answer;</a:t>
            </a:r>
            <a:endParaRPr lang="en-GB" sz="2000" b="1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	}</a:t>
            </a:r>
          </a:p>
          <a:p>
            <a:endParaRPr lang="en-US" sz="2000" b="1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4 – Complete Program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839200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</a:rPr>
              <a:t>    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if (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!= 0.0)</a:t>
            </a:r>
          </a:p>
          <a:p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       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cout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"Total pay is " &lt;&lt;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total_pay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 &lt;&lt; </a:t>
            </a:r>
            <a:r>
              <a:rPr lang="en-GB" sz="2000" b="1" dirty="0" err="1" smtClean="0">
                <a:solidFill>
                  <a:schemeClr val="tx1"/>
                </a:solidFill>
                <a:latin typeface="Consolas" pitchFamily="49" charset="0"/>
              </a:rPr>
              <a:t>endl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endParaRPr lang="en-GB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    return 0;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rPr>
              <a:t> }</a:t>
            </a:r>
            <a:endParaRPr lang="en-US" sz="2000" dirty="0" smtClean="0">
              <a:solidFill>
                <a:schemeClr val="tx1"/>
              </a:solidFill>
              <a:latin typeface="Consolas" pitchFamily="49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5882" b="9972"/>
          <a:stretch>
            <a:fillRect/>
          </a:stretch>
        </p:blipFill>
        <p:spPr bwMode="auto">
          <a:xfrm>
            <a:off x="1371600" y="2895600"/>
            <a:ext cx="6096000" cy="343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297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670372"/>
                <a:gridCol w="3349428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Kind of Loop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When Used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C/C++ Statements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Counter-controlled loop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 can determine before</a:t>
                      </a:r>
                      <a:r>
                        <a:rPr lang="en-US" sz="2400" baseline="0" dirty="0" smtClean="0"/>
                        <a:t> loop execution exactly how many loop repetitions will be needed to solve the problem.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(preferred)</a:t>
                      </a:r>
                    </a:p>
                    <a:p>
                      <a:r>
                        <a:rPr lang="en-MY" sz="2400" dirty="0" smtClean="0">
                          <a:solidFill>
                            <a:schemeClr val="tx1"/>
                          </a:solidFill>
                        </a:rPr>
                        <a:t>while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Sentinel-controlled loop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Input a list of data</a:t>
                      </a:r>
                      <a:r>
                        <a:rPr lang="en-US" sz="2400" baseline="0" dirty="0" smtClean="0"/>
                        <a:t> of any length ended by a special value.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while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35661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743200"/>
                <a:gridCol w="32766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Kind of Loop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When Used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C/C++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Statements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validation loop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Repeated</a:t>
                      </a:r>
                      <a:r>
                        <a:rPr lang="en-US" sz="2400" baseline="0" dirty="0" smtClean="0"/>
                        <a:t> interactive input of a data value until a valid value is entered.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do-while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General</a:t>
                      </a:r>
                      <a:r>
                        <a:rPr lang="en-US" sz="2400" baseline="0" dirty="0" smtClean="0"/>
                        <a:t> conditional loop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Repeated processing of data until a desired</a:t>
                      </a:r>
                      <a:r>
                        <a:rPr lang="en-US" sz="2400" baseline="0" dirty="0" smtClean="0"/>
                        <a:t> condition is met.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while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do-while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loop statement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do-while</a:t>
            </a:r>
            <a:r>
              <a:rPr lang="en-US" dirty="0" smtClean="0"/>
              <a:t> statement) can be nested in another loop statement.</a:t>
            </a:r>
          </a:p>
          <a:p>
            <a:endParaRPr lang="en-US" dirty="0" smtClean="0"/>
          </a:p>
          <a:p>
            <a:r>
              <a:rPr lang="en-US" b="1" dirty="0" smtClean="0"/>
              <a:t>Nested loops </a:t>
            </a:r>
            <a:r>
              <a:rPr lang="en-US" dirty="0" smtClean="0"/>
              <a:t>have an outer loop and an inner loop.</a:t>
            </a:r>
          </a:p>
          <a:p>
            <a:endParaRPr lang="en-US" dirty="0" smtClean="0"/>
          </a:p>
          <a:p>
            <a:r>
              <a:rPr lang="en-US" dirty="0" smtClean="0"/>
              <a:t>Each time the outer loop is repeated, the inner loop is reentered and the required numbers of iterations are performed.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Total in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676400"/>
            <a:ext cx="152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</a:rPr>
              <a:t>Total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1676400"/>
            <a:ext cx="152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</a:rPr>
              <a:t>Number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133600"/>
            <a:ext cx="152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2362200"/>
            <a:ext cx="1524000" cy="312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400" y="4724400"/>
            <a:ext cx="914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38400" y="5638800"/>
            <a:ext cx="2286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6 + 4 =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43200" y="52578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29000" y="5257800"/>
            <a:ext cx="1905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43200" y="2971800"/>
            <a:ext cx="914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886200"/>
            <a:ext cx="914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</a:rPr>
              <a:t>	for </a:t>
            </a:r>
            <a:r>
              <a:rPr lang="en-US" sz="2300" b="1" dirty="0" smtClean="0">
                <a:latin typeface="Consolas" pitchFamily="49" charset="0"/>
              </a:rPr>
              <a:t>(</a:t>
            </a:r>
            <a:r>
              <a:rPr lang="en-US" sz="2300" b="1" dirty="0" err="1" smtClean="0">
                <a:latin typeface="Consolas" pitchFamily="49" charset="0"/>
              </a:rPr>
              <a:t>int</a:t>
            </a:r>
            <a:r>
              <a:rPr lang="en-US" sz="2300" b="1" dirty="0" smtClean="0">
                <a:latin typeface="Consolas" pitchFamily="49" charset="0"/>
              </a:rPr>
              <a:t> k </a:t>
            </a:r>
            <a:r>
              <a:rPr lang="en-US" sz="2300" b="1" dirty="0" smtClean="0">
                <a:latin typeface="Consolas" pitchFamily="49" charset="0"/>
              </a:rPr>
              <a:t>= 1;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k &lt;= 3</a:t>
            </a:r>
            <a:r>
              <a:rPr lang="en-US" sz="2300" b="1" dirty="0" smtClean="0">
                <a:latin typeface="Consolas" pitchFamily="49" charset="0"/>
              </a:rPr>
              <a:t>; k++)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</a:rPr>
              <a:t>	{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</a:rPr>
              <a:t>		</a:t>
            </a:r>
            <a:r>
              <a:rPr lang="en-US" sz="2300" dirty="0" err="1" smtClean="0">
                <a:latin typeface="Consolas" pitchFamily="49" charset="0"/>
              </a:rPr>
              <a:t>cout</a:t>
            </a:r>
            <a:r>
              <a:rPr lang="en-US" sz="2300" dirty="0" smtClean="0">
                <a:latin typeface="Consolas" pitchFamily="49" charset="0"/>
              </a:rPr>
              <a:t> &lt;&lt; </a:t>
            </a:r>
            <a:r>
              <a:rPr lang="en-GB" sz="2300" dirty="0" smtClean="0">
                <a:latin typeface="Consolas" pitchFamily="49" charset="0"/>
              </a:rPr>
              <a:t>"Row" &lt;&lt; k &lt;&lt; " : ";</a:t>
            </a:r>
            <a:endParaRPr lang="en-US" sz="23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</a:rPr>
              <a:t>		for </a:t>
            </a:r>
            <a:r>
              <a:rPr lang="en-US" sz="2300" b="1" dirty="0" smtClean="0">
                <a:latin typeface="Consolas" pitchFamily="49" charset="0"/>
              </a:rPr>
              <a:t>(</a:t>
            </a:r>
            <a:r>
              <a:rPr lang="en-US" sz="2300" b="1" dirty="0" err="1" smtClean="0">
                <a:latin typeface="Consolas" pitchFamily="49" charset="0"/>
              </a:rPr>
              <a:t>int</a:t>
            </a:r>
            <a:r>
              <a:rPr lang="en-US" sz="2300" b="1" dirty="0" smtClean="0">
                <a:latin typeface="Consolas" pitchFamily="49" charset="0"/>
              </a:rPr>
              <a:t> j </a:t>
            </a:r>
            <a:r>
              <a:rPr lang="en-US" sz="2300" b="1" dirty="0" smtClean="0">
                <a:latin typeface="Consolas" pitchFamily="49" charset="0"/>
              </a:rPr>
              <a:t>= 1;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j &lt;= 5</a:t>
            </a:r>
            <a:r>
              <a:rPr lang="en-US" sz="2300" b="1" dirty="0" smtClean="0">
                <a:latin typeface="Consolas" pitchFamily="49" charset="0"/>
              </a:rPr>
              <a:t>; j++)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</a:rPr>
              <a:t>			</a:t>
            </a:r>
            <a:r>
              <a:rPr lang="en-US" sz="2300" dirty="0" err="1" smtClean="0">
                <a:latin typeface="Consolas" pitchFamily="49" charset="0"/>
              </a:rPr>
              <a:t>cout</a:t>
            </a:r>
            <a:r>
              <a:rPr lang="en-US" sz="2300" dirty="0" smtClean="0">
                <a:latin typeface="Consolas" pitchFamily="49" charset="0"/>
              </a:rPr>
              <a:t> &lt;&lt; j;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</a:rPr>
              <a:t>		</a:t>
            </a:r>
            <a:r>
              <a:rPr lang="en-US" sz="2300" dirty="0" err="1" smtClean="0">
                <a:latin typeface="Consolas" pitchFamily="49" charset="0"/>
              </a:rPr>
              <a:t>cout</a:t>
            </a:r>
            <a:r>
              <a:rPr lang="en-US" sz="2300" dirty="0" smtClean="0">
                <a:latin typeface="Consolas" pitchFamily="49" charset="0"/>
              </a:rPr>
              <a:t> &lt;&lt; </a:t>
            </a:r>
            <a:r>
              <a:rPr lang="en-US" sz="2300" dirty="0" err="1" smtClean="0">
                <a:latin typeface="Consolas" pitchFamily="49" charset="0"/>
              </a:rPr>
              <a:t>endl</a:t>
            </a:r>
            <a:r>
              <a:rPr lang="en-GB" sz="2300" dirty="0" smtClean="0">
                <a:latin typeface="Consolas" pitchFamily="49" charset="0"/>
              </a:rPr>
              <a:t>;</a:t>
            </a:r>
            <a:endParaRPr lang="en-US" sz="23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300" dirty="0" smtClean="0">
                <a:latin typeface="Consolas" pitchFamily="49" charset="0"/>
              </a:rPr>
              <a:t>	}</a:t>
            </a:r>
          </a:p>
          <a:p>
            <a:r>
              <a:rPr lang="en-US" dirty="0" smtClean="0"/>
              <a:t>Output: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4800600"/>
            <a:ext cx="4495800" cy="1143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 1:  1  2  3  4  5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 2:  1  2  3  4  5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 3:  1  2  3  4  5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86600" y="685800"/>
          <a:ext cx="1447800" cy="58826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62000"/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</a:rPr>
              <a:t>	for </a:t>
            </a:r>
            <a:r>
              <a:rPr lang="en-US" sz="2300" b="1" dirty="0" smtClean="0">
                <a:latin typeface="Consolas" pitchFamily="49" charset="0"/>
              </a:rPr>
              <a:t>(</a:t>
            </a:r>
            <a:r>
              <a:rPr lang="en-US" sz="2300" b="1" dirty="0" err="1" smtClean="0">
                <a:latin typeface="Consolas" pitchFamily="49" charset="0"/>
              </a:rPr>
              <a:t>int</a:t>
            </a:r>
            <a:r>
              <a:rPr lang="en-US" sz="2300" b="1" dirty="0" smtClean="0">
                <a:latin typeface="Consolas" pitchFamily="49" charset="0"/>
              </a:rPr>
              <a:t> </a:t>
            </a:r>
            <a:r>
              <a:rPr lang="en-US" sz="2300" b="1" dirty="0" smtClean="0">
                <a:latin typeface="Consolas" pitchFamily="49" charset="0"/>
              </a:rPr>
              <a:t>k </a:t>
            </a:r>
            <a:r>
              <a:rPr lang="en-US" sz="2300" b="1" dirty="0" smtClean="0">
                <a:latin typeface="Consolas" pitchFamily="49" charset="0"/>
              </a:rPr>
              <a:t>= 1;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k &lt;= 5</a:t>
            </a:r>
            <a:r>
              <a:rPr lang="en-US" sz="2300" b="1" dirty="0" smtClean="0">
                <a:latin typeface="Consolas" pitchFamily="49" charset="0"/>
              </a:rPr>
              <a:t>; k++)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</a:rPr>
              <a:t>	{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</a:rPr>
              <a:t>		</a:t>
            </a:r>
            <a:r>
              <a:rPr lang="en-US" sz="2300" dirty="0" err="1" smtClean="0">
                <a:latin typeface="Consolas" pitchFamily="49" charset="0"/>
              </a:rPr>
              <a:t>cout</a:t>
            </a:r>
            <a:r>
              <a:rPr lang="en-US" sz="2300" dirty="0" smtClean="0">
                <a:latin typeface="Consolas" pitchFamily="49" charset="0"/>
              </a:rPr>
              <a:t> &lt;&lt; </a:t>
            </a:r>
            <a:r>
              <a:rPr lang="en-GB" sz="2300" dirty="0" smtClean="0">
                <a:latin typeface="Consolas" pitchFamily="49" charset="0"/>
              </a:rPr>
              <a:t>"Row" &lt;&lt; k &lt;&lt; " : ";</a:t>
            </a:r>
            <a:endParaRPr lang="en-US" sz="23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300" b="1" dirty="0" smtClean="0">
                <a:latin typeface="Consolas" pitchFamily="49" charset="0"/>
              </a:rPr>
              <a:t>		for </a:t>
            </a:r>
            <a:r>
              <a:rPr lang="en-US" sz="2300" b="1" dirty="0" smtClean="0">
                <a:latin typeface="Consolas" pitchFamily="49" charset="0"/>
              </a:rPr>
              <a:t>(</a:t>
            </a:r>
            <a:r>
              <a:rPr lang="en-US" sz="2300" b="1" dirty="0" err="1" smtClean="0">
                <a:latin typeface="Consolas" pitchFamily="49" charset="0"/>
              </a:rPr>
              <a:t>int</a:t>
            </a:r>
            <a:r>
              <a:rPr lang="en-US" sz="2300" b="1" dirty="0" smtClean="0">
                <a:latin typeface="Consolas" pitchFamily="49" charset="0"/>
              </a:rPr>
              <a:t> j </a:t>
            </a:r>
            <a:r>
              <a:rPr lang="en-US" sz="2300" b="1" dirty="0" smtClean="0">
                <a:latin typeface="Consolas" pitchFamily="49" charset="0"/>
              </a:rPr>
              <a:t>= 1;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j &lt;= k</a:t>
            </a:r>
            <a:r>
              <a:rPr lang="en-US" sz="2300" b="1" dirty="0" smtClean="0">
                <a:latin typeface="Consolas" pitchFamily="49" charset="0"/>
              </a:rPr>
              <a:t>; j++)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</a:rPr>
              <a:t>			</a:t>
            </a:r>
            <a:r>
              <a:rPr lang="en-US" sz="2300" dirty="0" err="1" smtClean="0">
                <a:latin typeface="Consolas" pitchFamily="49" charset="0"/>
              </a:rPr>
              <a:t>cout</a:t>
            </a:r>
            <a:r>
              <a:rPr lang="en-US" sz="2300" dirty="0" smtClean="0">
                <a:latin typeface="Consolas" pitchFamily="49" charset="0"/>
              </a:rPr>
              <a:t> &lt;&lt; j;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</a:rPr>
              <a:t>		</a:t>
            </a:r>
            <a:r>
              <a:rPr lang="en-US" sz="2300" dirty="0" err="1" smtClean="0">
                <a:latin typeface="Consolas" pitchFamily="49" charset="0"/>
              </a:rPr>
              <a:t>cout</a:t>
            </a:r>
            <a:r>
              <a:rPr lang="en-US" sz="2300" dirty="0" smtClean="0">
                <a:latin typeface="Consolas" pitchFamily="49" charset="0"/>
              </a:rPr>
              <a:t> &lt;&lt; </a:t>
            </a:r>
            <a:r>
              <a:rPr lang="en-US" sz="2300" dirty="0" err="1" smtClean="0">
                <a:latin typeface="Consolas" pitchFamily="49" charset="0"/>
              </a:rPr>
              <a:t>endl</a:t>
            </a:r>
            <a:r>
              <a:rPr lang="en-GB" sz="23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300" dirty="0" smtClean="0">
                <a:latin typeface="Consolas" pitchFamily="49" charset="0"/>
              </a:rPr>
              <a:t>	}</a:t>
            </a:r>
          </a:p>
          <a:p>
            <a:r>
              <a:rPr lang="en-US" dirty="0" smtClean="0"/>
              <a:t>Output: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4800600"/>
            <a:ext cx="4495800" cy="18288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 1:  1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 2:  1  2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 3:  1  2  3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 4:  1  2  3  4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 5:  1  2  3  4  5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86600" y="685800"/>
          <a:ext cx="1447800" cy="58826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62000"/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 smtClean="0"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GB" sz="1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Total in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676400"/>
            <a:ext cx="152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</a:rPr>
              <a:t>Total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1676400"/>
            <a:ext cx="152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u="sng" dirty="0" smtClean="0">
                <a:solidFill>
                  <a:schemeClr val="tx1"/>
                </a:solidFill>
              </a:rPr>
              <a:t>Number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133600"/>
            <a:ext cx="1524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2362200"/>
            <a:ext cx="1524000" cy="312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400" y="4724400"/>
            <a:ext cx="914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38400" y="5486400"/>
            <a:ext cx="2286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  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2971800"/>
            <a:ext cx="914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886200"/>
            <a:ext cx="9144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 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Total in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	// initialize total to 0 once before loop starts </a:t>
            </a:r>
          </a:p>
          <a:p>
            <a:pPr>
              <a:buNone/>
            </a:pPr>
            <a:r>
              <a:rPr lang="en-GB" sz="2800" dirty="0" smtClean="0"/>
              <a:t>	</a:t>
            </a:r>
            <a:endParaRPr lang="en-GB" sz="2800" b="1" dirty="0" smtClean="0"/>
          </a:p>
          <a:p>
            <a:pPr>
              <a:buNone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	for (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number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= 1; number &lt;= 4; number++ ) </a:t>
            </a:r>
          </a:p>
          <a:p>
            <a:pPr>
              <a:buNone/>
            </a:pPr>
            <a:r>
              <a:rPr lang="en-GB" sz="2800" dirty="0" smtClean="0"/>
              <a:t>	{</a:t>
            </a:r>
          </a:p>
          <a:p>
            <a:pPr>
              <a:buNone/>
            </a:pPr>
            <a:r>
              <a:rPr lang="en-GB" sz="2800" b="1" dirty="0" smtClean="0"/>
              <a:t>		// add each number to total in loop body </a:t>
            </a:r>
          </a:p>
          <a:p>
            <a:pPr>
              <a:buNone/>
            </a:pPr>
            <a:r>
              <a:rPr lang="en-GB" sz="2800" dirty="0" smtClean="0"/>
              <a:t>	}</a:t>
            </a:r>
          </a:p>
          <a:p>
            <a:pPr>
              <a:buNone/>
            </a:pPr>
            <a:endParaRPr lang="en-GB" sz="2800" b="1" dirty="0" smtClean="0"/>
          </a:p>
          <a:p>
            <a:pPr>
              <a:buNone/>
            </a:pPr>
            <a:r>
              <a:rPr lang="en-GB" sz="2800" b="1" dirty="0" smtClean="0"/>
              <a:t>	// display the total once after the loop ends</a:t>
            </a:r>
            <a:r>
              <a:rPr lang="en-GB" dirty="0" smtClean="0">
                <a:latin typeface="Consolas" pitchFamily="49" charset="0"/>
              </a:rPr>
              <a:t>	</a:t>
            </a:r>
            <a:endParaRPr lang="en-GB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Computing Total in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smtClean="0">
                <a:latin typeface="Consolas" pitchFamily="49" charset="0"/>
              </a:rPr>
              <a:t>	</a:t>
            </a:r>
            <a:r>
              <a:rPr lang="en-GB" sz="2400" b="1" dirty="0" err="1" smtClean="0">
                <a:latin typeface="Consolas" pitchFamily="49" charset="0"/>
              </a:rPr>
              <a:t>int</a:t>
            </a:r>
            <a:r>
              <a:rPr lang="en-GB" sz="2400" b="1" dirty="0" smtClean="0">
                <a:latin typeface="Consolas" pitchFamily="49" charset="0"/>
              </a:rPr>
              <a:t> total </a:t>
            </a:r>
            <a:r>
              <a:rPr lang="en-GB" sz="2400" b="1" dirty="0" smtClean="0">
                <a:latin typeface="Consolas" pitchFamily="49" charset="0"/>
              </a:rPr>
              <a:t>= 0;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for </a:t>
            </a:r>
            <a:r>
              <a:rPr lang="en-GB" sz="2400" dirty="0" smtClean="0">
                <a:latin typeface="Consolas" pitchFamily="49" charset="0"/>
              </a:rPr>
              <a:t>(</a:t>
            </a:r>
            <a:r>
              <a:rPr lang="en-GB" sz="2400" dirty="0" err="1" smtClean="0">
                <a:latin typeface="Consolas" pitchFamily="49" charset="0"/>
              </a:rPr>
              <a:t>int</a:t>
            </a:r>
            <a:r>
              <a:rPr lang="en-GB" sz="2400" dirty="0" smtClean="0">
                <a:latin typeface="Consolas" pitchFamily="49" charset="0"/>
              </a:rPr>
              <a:t> number </a:t>
            </a:r>
            <a:r>
              <a:rPr lang="en-GB" sz="2400" dirty="0" smtClean="0">
                <a:latin typeface="Consolas" pitchFamily="49" charset="0"/>
              </a:rPr>
              <a:t>= </a:t>
            </a:r>
            <a:r>
              <a:rPr lang="en-GB" sz="2400" dirty="0" smtClean="0">
                <a:latin typeface="Consolas" pitchFamily="49" charset="0"/>
                <a:cs typeface="Arial" pitchFamily="34" charset="0"/>
              </a:rPr>
              <a:t>1</a:t>
            </a:r>
            <a:r>
              <a:rPr lang="en-GB" sz="2400" dirty="0" smtClean="0">
                <a:latin typeface="Consolas" pitchFamily="49" charset="0"/>
              </a:rPr>
              <a:t>; number &lt;= 4;  number++ ) 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	{</a:t>
            </a:r>
          </a:p>
          <a:p>
            <a:pPr>
              <a:buNone/>
            </a:pPr>
            <a:r>
              <a:rPr lang="en-GB" sz="2400" b="1" dirty="0" smtClean="0">
                <a:latin typeface="Consolas" pitchFamily="49" charset="0"/>
              </a:rPr>
              <a:t>		total += number;</a:t>
            </a:r>
            <a:endParaRPr lang="en-GB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nsolas" pitchFamily="49" charset="0"/>
              </a:rPr>
              <a:t> 	}</a:t>
            </a:r>
          </a:p>
          <a:p>
            <a:pPr>
              <a:buNone/>
            </a:pPr>
            <a:r>
              <a:rPr lang="en-GB" sz="2400" b="1" dirty="0" smtClean="0">
                <a:latin typeface="Consolas" pitchFamily="49" charset="0"/>
              </a:rPr>
              <a:t>	</a:t>
            </a:r>
            <a:r>
              <a:rPr lang="en-GB" sz="2400" b="1" dirty="0" err="1" smtClean="0">
                <a:latin typeface="Consolas" pitchFamily="49" charset="0"/>
              </a:rPr>
              <a:t>cout</a:t>
            </a:r>
            <a:r>
              <a:rPr lang="en-GB" sz="2400" b="1" dirty="0" smtClean="0">
                <a:latin typeface="Consolas" pitchFamily="49" charset="0"/>
              </a:rPr>
              <a:t> &lt;&lt;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GB" sz="2400" b="1" dirty="0" smtClean="0">
                <a:latin typeface="Consolas" pitchFamily="49" charset="0"/>
              </a:rPr>
              <a:t>Total of </a:t>
            </a:r>
            <a:r>
              <a:rPr lang="en-GB" sz="2400" b="1" dirty="0" smtClean="0">
                <a:latin typeface="Consolas" pitchFamily="49" charset="0"/>
                <a:cs typeface="Arial" pitchFamily="34" charset="0"/>
              </a:rPr>
              <a:t>1 </a:t>
            </a:r>
            <a:r>
              <a:rPr lang="en-GB" sz="2400" b="1" dirty="0" smtClean="0">
                <a:latin typeface="Consolas" pitchFamily="49" charset="0"/>
              </a:rPr>
              <a:t>to 4 is </a:t>
            </a:r>
            <a:r>
              <a:rPr lang="en-GB" sz="2400" dirty="0" smtClean="0">
                <a:latin typeface="Consolas" pitchFamily="49" charset="0"/>
              </a:rPr>
              <a:t>"</a:t>
            </a:r>
            <a:r>
              <a:rPr lang="en-GB" sz="2400" b="1" dirty="0" smtClean="0">
                <a:latin typeface="Consolas" pitchFamily="49" charset="0"/>
              </a:rPr>
              <a:t> &lt;&lt; total &lt;&lt; </a:t>
            </a:r>
            <a:r>
              <a:rPr lang="en-GB" sz="2400" b="1" dirty="0" err="1" smtClean="0">
                <a:latin typeface="Consolas" pitchFamily="49" charset="0"/>
              </a:rPr>
              <a:t>endl</a:t>
            </a:r>
            <a:r>
              <a:rPr lang="en-GB" sz="2400" b="1" dirty="0" smtClean="0">
                <a:latin typeface="Consolas" pitchFamily="49" charset="0"/>
              </a:rPr>
              <a:t>;</a:t>
            </a:r>
            <a:endParaRPr lang="en-GB" sz="2400" dirty="0">
              <a:latin typeface="Consolas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33800" y="4053840"/>
          <a:ext cx="4953000" cy="24993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905000"/>
                <a:gridCol w="1219200"/>
                <a:gridCol w="1828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>
                          <a:latin typeface="Arial" pitchFamily="34" charset="0"/>
                          <a:cs typeface="Arial" pitchFamily="34" charset="0"/>
                        </a:rPr>
                        <a:t>number &lt;=</a:t>
                      </a:r>
                      <a:r>
                        <a:rPr lang="en-GB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4</a:t>
                      </a:r>
                      <a:endParaRPr lang="en-GB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(0+1 = )</a:t>
                      </a:r>
                      <a:r>
                        <a:rPr lang="en-GB" sz="2000" baseline="0" dirty="0" smtClean="0"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(1+2</a:t>
                      </a:r>
                      <a:r>
                        <a:rPr lang="en-GB" sz="2000" baseline="0" dirty="0" smtClean="0">
                          <a:latin typeface="Arial" pitchFamily="34" charset="0"/>
                          <a:cs typeface="Arial" pitchFamily="34" charset="0"/>
                        </a:rPr>
                        <a:t> = ) </a:t>
                      </a:r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(3+3</a:t>
                      </a:r>
                      <a:r>
                        <a:rPr lang="en-GB" sz="2000" baseline="0" dirty="0" smtClean="0">
                          <a:latin typeface="Arial" pitchFamily="34" charset="0"/>
                          <a:cs typeface="Arial" pitchFamily="34" charset="0"/>
                        </a:rPr>
                        <a:t> = ) </a:t>
                      </a:r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(6+</a:t>
                      </a:r>
                      <a:r>
                        <a:rPr lang="en-GB" sz="2000" baseline="0" dirty="0" smtClean="0">
                          <a:latin typeface="Arial" pitchFamily="34" charset="0"/>
                          <a:cs typeface="Arial" pitchFamily="34" charset="0"/>
                        </a:rPr>
                        <a:t>4 = ) </a:t>
                      </a:r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GB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83DA-D96A-4D0D-BF82-42CC4801D6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2006</TotalTime>
  <Words>1489</Words>
  <Application>Microsoft Office PowerPoint</Application>
  <PresentationFormat>On-screen Show (4:3)</PresentationFormat>
  <Paragraphs>738</Paragraphs>
  <Slides>61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Origin</vt:lpstr>
      <vt:lpstr>Topic 13</vt:lpstr>
      <vt:lpstr>Computing Total in Loop</vt:lpstr>
      <vt:lpstr>Computing Total in Loop</vt:lpstr>
      <vt:lpstr>Computing Total in Loop</vt:lpstr>
      <vt:lpstr>Computing Total in Loop</vt:lpstr>
      <vt:lpstr>Computing Total in Loop</vt:lpstr>
      <vt:lpstr>Computing Total in Loop</vt:lpstr>
      <vt:lpstr>Computing Total in Loop</vt:lpstr>
      <vt:lpstr>Computing Total in Loop</vt:lpstr>
      <vt:lpstr>Computing Total in Loop</vt:lpstr>
      <vt:lpstr>Computing Total in Loop</vt:lpstr>
      <vt:lpstr>Computing Product in Loop</vt:lpstr>
      <vt:lpstr>Computing Product in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largest value in Loop</vt:lpstr>
      <vt:lpstr>Finding smallest value in Loop</vt:lpstr>
      <vt:lpstr>Case Study 1</vt:lpstr>
      <vt:lpstr>Case Study 1</vt:lpstr>
      <vt:lpstr>Case Study 1</vt:lpstr>
      <vt:lpstr>PowerPoint Presentation</vt:lpstr>
      <vt:lpstr>PowerPoint Presentation</vt:lpstr>
      <vt:lpstr>Case Study 1 – Program Development 1</vt:lpstr>
      <vt:lpstr>Case Study 1 – Program Development 1</vt:lpstr>
      <vt:lpstr>Case Study 1 – Complete Program</vt:lpstr>
      <vt:lpstr>Case Study 1 – Complete Program</vt:lpstr>
      <vt:lpstr>Case Study 1 – Complete Program</vt:lpstr>
      <vt:lpstr>Initialization of Variables</vt:lpstr>
      <vt:lpstr>Sentinel-Controlled Loop</vt:lpstr>
      <vt:lpstr>Sentinel-Controlled Loop</vt:lpstr>
      <vt:lpstr>Sentinel-Controlled Loop</vt:lpstr>
      <vt:lpstr>Sentinel-Controlled Loop</vt:lpstr>
      <vt:lpstr>Sentinel-Controlled Loop</vt:lpstr>
      <vt:lpstr>Case Study 2</vt:lpstr>
      <vt:lpstr>Case Study 2 – Complete Program</vt:lpstr>
      <vt:lpstr>Case Study 2 – Complete Program</vt:lpstr>
      <vt:lpstr>Case Study 2 – Complete Program</vt:lpstr>
      <vt:lpstr>The do-while Statement</vt:lpstr>
      <vt:lpstr>The do-while Statement</vt:lpstr>
      <vt:lpstr>The do-while Statement</vt:lpstr>
      <vt:lpstr>Data Validation</vt:lpstr>
      <vt:lpstr>Data Validation</vt:lpstr>
      <vt:lpstr>Data Validation</vt:lpstr>
      <vt:lpstr>Data Validation</vt:lpstr>
      <vt:lpstr>General Conditional Loop</vt:lpstr>
      <vt:lpstr>Case Study 3</vt:lpstr>
      <vt:lpstr>Case Study 3 – Complete Program</vt:lpstr>
      <vt:lpstr>Case Study 3 – Complete Program</vt:lpstr>
      <vt:lpstr>Case Study 3 – Complete Program</vt:lpstr>
      <vt:lpstr>Case Study 4</vt:lpstr>
      <vt:lpstr>Case Study 4 – Complete Program</vt:lpstr>
      <vt:lpstr>Case Study 4 – Complete Program</vt:lpstr>
      <vt:lpstr>Case Study 4 – Complete Program</vt:lpstr>
      <vt:lpstr>Program Design</vt:lpstr>
      <vt:lpstr>Program Design</vt:lpstr>
      <vt:lpstr>Nested Loops</vt:lpstr>
      <vt:lpstr>Nested Loops</vt:lpstr>
      <vt:lpstr>Nested Loops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and Loop Statements</dc:title>
  <dc:creator>User</dc:creator>
  <cp:lastModifiedBy>Chean Swee Ling</cp:lastModifiedBy>
  <cp:revision>231</cp:revision>
  <dcterms:created xsi:type="dcterms:W3CDTF">2012-04-07T10:41:45Z</dcterms:created>
  <dcterms:modified xsi:type="dcterms:W3CDTF">2016-07-01T03:50:34Z</dcterms:modified>
</cp:coreProperties>
</file>