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3" r:id="rId3"/>
    <p:sldId id="383" r:id="rId4"/>
    <p:sldId id="384" r:id="rId5"/>
    <p:sldId id="385" r:id="rId6"/>
    <p:sldId id="386" r:id="rId7"/>
    <p:sldId id="391" r:id="rId8"/>
    <p:sldId id="388" r:id="rId9"/>
    <p:sldId id="400" r:id="rId10"/>
    <p:sldId id="387" r:id="rId11"/>
    <p:sldId id="395" r:id="rId12"/>
    <p:sldId id="396" r:id="rId13"/>
    <p:sldId id="392" r:id="rId14"/>
    <p:sldId id="399" r:id="rId15"/>
    <p:sldId id="394" r:id="rId16"/>
    <p:sldId id="397" r:id="rId17"/>
    <p:sldId id="402" r:id="rId18"/>
    <p:sldId id="403" r:id="rId19"/>
    <p:sldId id="404" r:id="rId20"/>
    <p:sldId id="398" r:id="rId21"/>
    <p:sldId id="405" r:id="rId22"/>
    <p:sldId id="407" r:id="rId23"/>
    <p:sldId id="408" r:id="rId24"/>
    <p:sldId id="417" r:id="rId25"/>
    <p:sldId id="430" r:id="rId26"/>
    <p:sldId id="418" r:id="rId27"/>
    <p:sldId id="422" r:id="rId28"/>
    <p:sldId id="428" r:id="rId29"/>
    <p:sldId id="424" r:id="rId30"/>
    <p:sldId id="425" r:id="rId31"/>
    <p:sldId id="431" r:id="rId32"/>
    <p:sldId id="432" r:id="rId33"/>
    <p:sldId id="433" r:id="rId3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0557-BF82-47A7-B32F-7E0EFED5680E}" type="datetimeFigureOut">
              <a:rPr lang="en-US" smtClean="0"/>
              <a:pPr/>
              <a:t>7/28/2016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285E-01EF-4C2D-A46A-A7489657C8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41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400" dirty="0" smtClean="0"/>
              <a:t>Problem Solving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Do I need to make any decisions?</a:t>
            </a:r>
          </a:p>
          <a:p>
            <a:pPr>
              <a:buNone/>
            </a:pPr>
            <a:r>
              <a:rPr lang="en-GB" dirty="0" smtClean="0"/>
              <a:t>	Yes – need to determine whether a test score is pass or fail.</a:t>
            </a:r>
          </a:p>
          <a:p>
            <a:endParaRPr lang="en-GB" b="1" dirty="0" smtClean="0"/>
          </a:p>
          <a:p>
            <a:r>
              <a:rPr lang="en-GB" b="1" dirty="0" smtClean="0"/>
              <a:t>What type of selection should I use?</a:t>
            </a:r>
          </a:p>
          <a:p>
            <a:pPr>
              <a:buNone/>
            </a:pPr>
            <a:r>
              <a:rPr lang="en-GB" dirty="0" smtClean="0"/>
              <a:t>	A two-way selection</a:t>
            </a:r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GB" b="1" dirty="0" smtClean="0"/>
              <a:t>What action do I want to take for a pass and for a failure?</a:t>
            </a:r>
          </a:p>
          <a:p>
            <a:pPr>
              <a:buNone/>
            </a:pPr>
            <a:r>
              <a:rPr lang="en-GB" dirty="0" smtClean="0"/>
              <a:t>	Count the number of passes and number of failures.</a:t>
            </a:r>
          </a:p>
          <a:p>
            <a:pPr>
              <a:buNone/>
            </a:pPr>
            <a:r>
              <a:rPr lang="en-GB" dirty="0" smtClean="0"/>
              <a:t>	Need to: </a:t>
            </a:r>
          </a:p>
          <a:p>
            <a:pPr>
              <a:buNone/>
            </a:pPr>
            <a:r>
              <a:rPr lang="en-GB" dirty="0" smtClean="0"/>
              <a:t> 	- initialize each </a:t>
            </a:r>
            <a:r>
              <a:rPr lang="en-GB" dirty="0" smtClean="0"/>
              <a:t>count(passes/failures) to </a:t>
            </a:r>
            <a:r>
              <a:rPr lang="en-GB" dirty="0" smtClean="0"/>
              <a:t>0 before the </a:t>
            </a:r>
            <a:r>
              <a:rPr lang="en-GB" dirty="0" smtClean="0"/>
              <a:t>loop starts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	- test if test score is pass or fail and increment the</a:t>
            </a:r>
          </a:p>
          <a:p>
            <a:pPr>
              <a:buNone/>
            </a:pPr>
            <a:r>
              <a:rPr lang="en-GB" dirty="0" smtClean="0"/>
              <a:t>     appropriate </a:t>
            </a:r>
            <a:r>
              <a:rPr lang="en-GB" dirty="0" smtClean="0"/>
              <a:t>count</a:t>
            </a:r>
            <a:r>
              <a:rPr lang="en-GB" dirty="0" smtClean="0"/>
              <a:t>(passes/failures</a:t>
            </a:r>
            <a:r>
              <a:rPr lang="en-GB" dirty="0"/>
              <a:t>) by </a:t>
            </a:r>
            <a:r>
              <a:rPr lang="en-GB" dirty="0" smtClean="0"/>
              <a:t>1 for each iteration.</a:t>
            </a:r>
          </a:p>
          <a:p>
            <a:pPr>
              <a:buNone/>
            </a:pPr>
            <a:r>
              <a:rPr lang="en-GB" dirty="0" smtClean="0"/>
              <a:t> 	- display the </a:t>
            </a:r>
            <a:r>
              <a:rPr lang="en-GB" dirty="0" smtClean="0"/>
              <a:t>counts</a:t>
            </a:r>
            <a:r>
              <a:rPr lang="en-GB" dirty="0" smtClean="0"/>
              <a:t>(passes/failures</a:t>
            </a:r>
            <a:r>
              <a:rPr lang="en-GB" dirty="0"/>
              <a:t>) after </a:t>
            </a:r>
            <a:r>
              <a:rPr lang="en-GB" dirty="0" smtClean="0"/>
              <a:t>all iterations </a:t>
            </a:r>
            <a:r>
              <a:rPr lang="en-GB" dirty="0" smtClean="0"/>
              <a:t>are  </a:t>
            </a:r>
            <a:r>
              <a:rPr lang="en-GB" dirty="0" smtClean="0"/>
              <a:t>completed. </a:t>
            </a:r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2400" y="1371600"/>
            <a:ext cx="358140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1371600" y="3048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GB" sz="2400" b="1" dirty="0" smtClean="0"/>
              <a:t>passes </a:t>
            </a:r>
            <a:r>
              <a:rPr lang="en-GB" sz="2400" b="1" dirty="0" smtClean="0">
                <a:latin typeface="Arial" charset="0"/>
              </a:rPr>
              <a:t>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276600" y="3048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04800" y="5715000"/>
            <a:ext cx="3505200" cy="8382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>
                <a:latin typeface="Arial" charset="0"/>
              </a:rPr>
              <a:t>Display passes,</a:t>
            </a:r>
          </a:p>
          <a:p>
            <a:pPr marL="342900" indent="-342900" algn="ctr"/>
            <a:r>
              <a:rPr lang="en-GB" sz="2400" b="1" dirty="0" smtClean="0">
                <a:latin typeface="Arial" charset="0"/>
              </a:rPr>
              <a:t>failures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3505200" y="6019800"/>
            <a:ext cx="24384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990600" y="1828800"/>
            <a:ext cx="1905000" cy="1676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8200" y="2362200"/>
            <a:ext cx="2362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test_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&gt;= 50</a:t>
            </a:r>
          </a:p>
          <a:p>
            <a:pPr algn="ctr"/>
            <a:endParaRPr lang="en-US" dirty="0"/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auto">
          <a:xfrm>
            <a:off x="228600" y="3733800"/>
            <a:ext cx="1676400" cy="762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Increment </a:t>
            </a:r>
          </a:p>
          <a:p>
            <a:pPr marL="342900" indent="-342900" algn="ctr"/>
            <a:r>
              <a:rPr lang="en-GB" sz="2400" b="1" dirty="0" smtClean="0"/>
              <a:t>failures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2057400" y="3733800"/>
            <a:ext cx="1676400" cy="762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Increment </a:t>
            </a:r>
          </a:p>
          <a:p>
            <a:pPr marL="342900" indent="-342900" algn="ctr"/>
            <a:r>
              <a:rPr lang="en-GB" sz="2400" b="1" dirty="0" smtClean="0"/>
              <a:t>passes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828800" y="4724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hape 70"/>
          <p:cNvCxnSpPr>
            <a:stCxn id="65" idx="3"/>
          </p:cNvCxnSpPr>
          <p:nvPr/>
        </p:nvCxnSpPr>
        <p:spPr>
          <a:xfrm>
            <a:off x="2895600" y="2667000"/>
            <a:ext cx="304800" cy="10668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5" idx="1"/>
          </p:cNvCxnSpPr>
          <p:nvPr/>
        </p:nvCxnSpPr>
        <p:spPr>
          <a:xfrm rot="10800000" flipV="1">
            <a:off x="762000" y="2667000"/>
            <a:ext cx="228600" cy="10668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69" idx="2"/>
          </p:cNvCxnSpPr>
          <p:nvPr/>
        </p:nvCxnSpPr>
        <p:spPr>
          <a:xfrm>
            <a:off x="762000" y="4495800"/>
            <a:ext cx="1066800" cy="381000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9" idx="6"/>
          </p:cNvCxnSpPr>
          <p:nvPr/>
        </p:nvCxnSpPr>
        <p:spPr>
          <a:xfrm rot="10800000" flipV="1">
            <a:off x="2133600" y="4495800"/>
            <a:ext cx="1143000" cy="381000"/>
          </a:xfrm>
          <a:prstGeom prst="bentConnector3">
            <a:avLst>
              <a:gd name="adj1" fmla="val 5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0500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81200" y="5029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13"/>
          <p:cNvSpPr>
            <a:spLocks noChangeArrowheads="1"/>
          </p:cNvSpPr>
          <p:nvPr/>
        </p:nvSpPr>
        <p:spPr bwMode="auto">
          <a:xfrm>
            <a:off x="2743200" y="22098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84" name="AutoShape 13"/>
          <p:cNvSpPr>
            <a:spLocks noChangeArrowheads="1"/>
          </p:cNvSpPr>
          <p:nvPr/>
        </p:nvSpPr>
        <p:spPr bwMode="auto">
          <a:xfrm>
            <a:off x="152400" y="22098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85" name="Straight Connector 84"/>
          <p:cNvCxnSpPr>
            <a:endCxn id="88" idx="0"/>
          </p:cNvCxnSpPr>
          <p:nvPr/>
        </p:nvCxnSpPr>
        <p:spPr>
          <a:xfrm>
            <a:off x="6172200" y="1600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Hexagon 85"/>
          <p:cNvSpPr/>
          <p:nvPr/>
        </p:nvSpPr>
        <p:spPr>
          <a:xfrm>
            <a:off x="4495800" y="2743200"/>
            <a:ext cx="3657600" cy="457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 =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num_stud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hape 86"/>
          <p:cNvCxnSpPr>
            <a:stCxn id="89" idx="2"/>
            <a:endCxn id="86" idx="3"/>
          </p:cNvCxnSpPr>
          <p:nvPr/>
        </p:nvCxnSpPr>
        <p:spPr>
          <a:xfrm rot="5400000" flipH="1">
            <a:off x="4133850" y="3333750"/>
            <a:ext cx="2362200" cy="1638300"/>
          </a:xfrm>
          <a:prstGeom prst="bentConnector4">
            <a:avLst>
              <a:gd name="adj1" fmla="val -9677"/>
              <a:gd name="adj2" fmla="val 113953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13"/>
          <p:cNvSpPr>
            <a:spLocks noChangeArrowheads="1"/>
          </p:cNvSpPr>
          <p:nvPr/>
        </p:nvSpPr>
        <p:spPr bwMode="auto">
          <a:xfrm>
            <a:off x="5257800" y="19812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count</a:t>
            </a:r>
            <a:r>
              <a:rPr lang="en-GB" sz="2400" dirty="0" smtClean="0">
                <a:latin typeface="Arial" charset="0"/>
              </a:rPr>
              <a:t> = 1</a:t>
            </a:r>
            <a:endParaRPr lang="en-GB" sz="2400" dirty="0">
              <a:latin typeface="Arial" charset="0"/>
            </a:endParaRPr>
          </a:p>
        </p:txBody>
      </p:sp>
      <p:sp>
        <p:nvSpPr>
          <p:cNvPr id="89" name="AutoShape 13"/>
          <p:cNvSpPr>
            <a:spLocks noChangeArrowheads="1"/>
          </p:cNvSpPr>
          <p:nvPr/>
        </p:nvSpPr>
        <p:spPr bwMode="auto">
          <a:xfrm>
            <a:off x="4800600" y="4876800"/>
            <a:ext cx="26670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</a:t>
            </a:r>
            <a:r>
              <a:rPr lang="en-GB" sz="2400" dirty="0" smtClean="0">
                <a:latin typeface="Arial" charset="0"/>
              </a:rPr>
              <a:t>nt = count + 1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90" name="Straight Connector 89"/>
          <p:cNvCxnSpPr>
            <a:stCxn id="88" idx="2"/>
          </p:cNvCxnSpPr>
          <p:nvPr/>
        </p:nvCxnSpPr>
        <p:spPr>
          <a:xfrm>
            <a:off x="6172200" y="2362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utoShape 13"/>
          <p:cNvSpPr>
            <a:spLocks noChangeArrowheads="1"/>
          </p:cNvSpPr>
          <p:nvPr/>
        </p:nvSpPr>
        <p:spPr bwMode="auto">
          <a:xfrm>
            <a:off x="4724400" y="32004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92" name="Straight Connector 91"/>
          <p:cNvCxnSpPr>
            <a:endCxn id="99" idx="1"/>
          </p:cNvCxnSpPr>
          <p:nvPr/>
        </p:nvCxnSpPr>
        <p:spPr>
          <a:xfrm>
            <a:off x="6172200" y="3200400"/>
            <a:ext cx="0" cy="70045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58000" y="57150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12"/>
          <p:cNvSpPr>
            <a:spLocks noChangeArrowheads="1"/>
          </p:cNvSpPr>
          <p:nvPr/>
        </p:nvSpPr>
        <p:spPr bwMode="auto">
          <a:xfrm>
            <a:off x="4267200" y="1233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num_stud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172200" y="838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9" idx="4"/>
            <a:endCxn id="89" idx="0"/>
          </p:cNvCxnSpPr>
          <p:nvPr/>
        </p:nvCxnSpPr>
        <p:spPr>
          <a:xfrm rot="5400000">
            <a:off x="5867400" y="4572000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86" idx="0"/>
          </p:cNvCxnSpPr>
          <p:nvPr/>
        </p:nvCxnSpPr>
        <p:spPr>
          <a:xfrm flipH="1">
            <a:off x="6858000" y="2971800"/>
            <a:ext cx="1295400" cy="2743200"/>
          </a:xfrm>
          <a:prstGeom prst="bentConnector4">
            <a:avLst>
              <a:gd name="adj1" fmla="val -17647"/>
              <a:gd name="adj2" fmla="val 100695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utoShape 13"/>
          <p:cNvSpPr>
            <a:spLocks noChangeArrowheads="1"/>
          </p:cNvSpPr>
          <p:nvPr/>
        </p:nvSpPr>
        <p:spPr bwMode="auto">
          <a:xfrm>
            <a:off x="7848600" y="25146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99" name="AutoShape 12"/>
          <p:cNvSpPr>
            <a:spLocks noChangeArrowheads="1"/>
          </p:cNvSpPr>
          <p:nvPr/>
        </p:nvSpPr>
        <p:spPr bwMode="auto">
          <a:xfrm>
            <a:off x="4191000" y="3900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test_score</a:t>
            </a:r>
            <a:endParaRPr lang="en-GB" sz="2400" dirty="0">
              <a:latin typeface="Arial" charset="0"/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3810000" y="4419600"/>
            <a:ext cx="1066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utoShape 13"/>
          <p:cNvSpPr>
            <a:spLocks noChangeArrowheads="1"/>
          </p:cNvSpPr>
          <p:nvPr/>
        </p:nvSpPr>
        <p:spPr bwMode="auto">
          <a:xfrm>
            <a:off x="1371600" y="8382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GB" sz="2400" b="1" dirty="0" smtClean="0"/>
              <a:t>failures 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3276600" y="6858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22" grpId="0" animBg="1"/>
      <p:bldP spid="23" grpId="0" animBg="1"/>
      <p:bldP spid="32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83" grpId="0"/>
      <p:bldP spid="84" grpId="0"/>
      <p:bldP spid="100" grpId="0" animBg="1"/>
      <p:bldP spid="101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Program Development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8991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lvl="0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 lvl="0"/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#define PASS_SCORE 50</a:t>
            </a:r>
          </a:p>
          <a:p>
            <a:pPr lvl="0"/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pPr lvl="0"/>
            <a:endParaRPr lang="en-MY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lvl="0"/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		// input – number of students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	// input – test score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count;		// loop control variable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passes;		// count number of passes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failures;		// count number of failures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passes = 0;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failures = 0;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Program Development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8991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lvl="0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Enter number of students to process: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for (count = 1; count &lt;=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 count++)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Enter test score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count;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	if 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&gt;= PASS_SCORE)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	passes++;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	else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		failures++;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Number of passes: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passes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Number of failures: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failures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What other actions do I need?</a:t>
            </a:r>
          </a:p>
          <a:p>
            <a:pPr>
              <a:buNone/>
            </a:pPr>
            <a:r>
              <a:rPr lang="en-GB" dirty="0" smtClean="0"/>
              <a:t>	Need to compute the total of the test scores so that we can compute average. </a:t>
            </a:r>
          </a:p>
          <a:p>
            <a:pPr>
              <a:buNone/>
            </a:pPr>
            <a:r>
              <a:rPr lang="en-GB" dirty="0" smtClean="0"/>
              <a:t>	- need to initialize total to 0 before loop starts</a:t>
            </a:r>
          </a:p>
          <a:p>
            <a:pPr>
              <a:buNone/>
            </a:pPr>
            <a:r>
              <a:rPr lang="en-GB" dirty="0" smtClean="0"/>
              <a:t>	- need to add test score to total for each iteration</a:t>
            </a:r>
          </a:p>
          <a:p>
            <a:pPr>
              <a:buNone/>
            </a:pPr>
            <a:r>
              <a:rPr lang="en-GB" dirty="0" smtClean="0"/>
              <a:t> 	- need to compute average after all iterations are</a:t>
            </a:r>
          </a:p>
          <a:p>
            <a:pPr>
              <a:buNone/>
            </a:pPr>
            <a:r>
              <a:rPr lang="en-GB" dirty="0" smtClean="0"/>
              <a:t>     completed</a:t>
            </a:r>
          </a:p>
          <a:p>
            <a:endParaRPr lang="en-GB" b="1" dirty="0" smtClean="0"/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685800" y="533400"/>
            <a:ext cx="23622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GB" sz="2400" b="1" dirty="0" err="1" smtClean="0"/>
              <a:t>total_score</a:t>
            </a:r>
            <a:r>
              <a:rPr lang="en-GB" sz="2400" b="1" dirty="0" smtClean="0"/>
              <a:t> 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24200" y="5334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914400" y="3886200"/>
            <a:ext cx="2286000" cy="1219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total_score</a:t>
            </a:r>
            <a:r>
              <a:rPr lang="en-GB" sz="2400" b="1" dirty="0" smtClean="0"/>
              <a:t> = </a:t>
            </a:r>
          </a:p>
          <a:p>
            <a:pPr marL="342900" indent="-342900" algn="ctr"/>
            <a:r>
              <a:rPr lang="en-GB" sz="2400" b="1" dirty="0" err="1" smtClean="0"/>
              <a:t>total_score</a:t>
            </a:r>
            <a:r>
              <a:rPr lang="en-GB" sz="2400" b="1" dirty="0" smtClean="0"/>
              <a:t> + </a:t>
            </a:r>
          </a:p>
          <a:p>
            <a:pPr marL="342900" indent="-342900" algn="ctr"/>
            <a:r>
              <a:rPr lang="en-GB" sz="2400" b="1" dirty="0" err="1" smtClean="0"/>
              <a:t>test_score</a:t>
            </a:r>
            <a:endParaRPr lang="en-GB" sz="2400" b="1" dirty="0" smtClean="0">
              <a:latin typeface="Arial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00400" y="4343400"/>
            <a:ext cx="762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505200" y="62484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0" y="6172200"/>
            <a:ext cx="3733800" cy="5334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>
                <a:latin typeface="Arial" charset="0"/>
              </a:rPr>
              <a:t>Display </a:t>
            </a:r>
            <a:r>
              <a:rPr lang="en-GB" sz="2400" b="1" dirty="0" err="1" smtClean="0">
                <a:latin typeface="Arial" charset="0"/>
              </a:rPr>
              <a:t>ave_score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457200" y="5562600"/>
            <a:ext cx="29718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en-GB" sz="2400" b="1" dirty="0" smtClean="0"/>
              <a:t>Compute </a:t>
            </a:r>
            <a:r>
              <a:rPr lang="en-GB" sz="2400" b="1" dirty="0" err="1" smtClean="0"/>
              <a:t>ave_score</a:t>
            </a:r>
            <a:r>
              <a:rPr lang="en-GB" sz="2400" b="1" dirty="0" smtClean="0"/>
              <a:t> </a:t>
            </a:r>
          </a:p>
        </p:txBody>
      </p:sp>
      <p:cxnSp>
        <p:nvCxnSpPr>
          <p:cNvPr id="56" name="Straight Connector 55"/>
          <p:cNvCxnSpPr>
            <a:endCxn id="59" idx="0"/>
          </p:cNvCxnSpPr>
          <p:nvPr/>
        </p:nvCxnSpPr>
        <p:spPr>
          <a:xfrm>
            <a:off x="6019800" y="1600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exagon 56"/>
          <p:cNvSpPr/>
          <p:nvPr/>
        </p:nvSpPr>
        <p:spPr>
          <a:xfrm>
            <a:off x="4343400" y="2743200"/>
            <a:ext cx="3581400" cy="457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&lt;=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num_stud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57"/>
          <p:cNvCxnSpPr>
            <a:stCxn id="60" idx="2"/>
            <a:endCxn id="57" idx="3"/>
          </p:cNvCxnSpPr>
          <p:nvPr/>
        </p:nvCxnSpPr>
        <p:spPr>
          <a:xfrm rot="5400000" flipH="1">
            <a:off x="3981451" y="3333750"/>
            <a:ext cx="2362200" cy="1638301"/>
          </a:xfrm>
          <a:prstGeom prst="bentConnector4">
            <a:avLst>
              <a:gd name="adj1" fmla="val -9677"/>
              <a:gd name="adj2" fmla="val 141860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13"/>
          <p:cNvSpPr>
            <a:spLocks noChangeArrowheads="1"/>
          </p:cNvSpPr>
          <p:nvPr/>
        </p:nvSpPr>
        <p:spPr bwMode="auto">
          <a:xfrm>
            <a:off x="5105400" y="19812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count</a:t>
            </a:r>
            <a:r>
              <a:rPr lang="en-GB" sz="2400" dirty="0" smtClean="0">
                <a:latin typeface="Arial" charset="0"/>
              </a:rPr>
              <a:t> = 1</a:t>
            </a:r>
            <a:endParaRPr lang="en-GB" sz="2400" dirty="0">
              <a:latin typeface="Arial" charset="0"/>
            </a:endParaRPr>
          </a:p>
        </p:txBody>
      </p:sp>
      <p:sp>
        <p:nvSpPr>
          <p:cNvPr id="60" name="AutoShape 13"/>
          <p:cNvSpPr>
            <a:spLocks noChangeArrowheads="1"/>
          </p:cNvSpPr>
          <p:nvPr/>
        </p:nvSpPr>
        <p:spPr bwMode="auto">
          <a:xfrm>
            <a:off x="4724401" y="4876800"/>
            <a:ext cx="25146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</a:t>
            </a:r>
            <a:r>
              <a:rPr lang="en-GB" sz="2400" dirty="0" smtClean="0">
                <a:latin typeface="Arial" charset="0"/>
              </a:rPr>
              <a:t>nt = count + 1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59" idx="2"/>
          </p:cNvCxnSpPr>
          <p:nvPr/>
        </p:nvCxnSpPr>
        <p:spPr>
          <a:xfrm>
            <a:off x="6019800" y="2362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13"/>
          <p:cNvSpPr>
            <a:spLocks noChangeArrowheads="1"/>
          </p:cNvSpPr>
          <p:nvPr/>
        </p:nvSpPr>
        <p:spPr bwMode="auto">
          <a:xfrm>
            <a:off x="4572000" y="32004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63" name="Straight Connector 62"/>
          <p:cNvCxnSpPr>
            <a:endCxn id="70" idx="1"/>
          </p:cNvCxnSpPr>
          <p:nvPr/>
        </p:nvCxnSpPr>
        <p:spPr>
          <a:xfrm>
            <a:off x="6019800" y="3200400"/>
            <a:ext cx="0" cy="70045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05600" y="57150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12"/>
          <p:cNvSpPr>
            <a:spLocks noChangeArrowheads="1"/>
          </p:cNvSpPr>
          <p:nvPr/>
        </p:nvSpPr>
        <p:spPr bwMode="auto">
          <a:xfrm>
            <a:off x="4114800" y="1233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num_stud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019800" y="9144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4"/>
            <a:endCxn id="60" idx="0"/>
          </p:cNvCxnSpPr>
          <p:nvPr/>
        </p:nvCxnSpPr>
        <p:spPr>
          <a:xfrm rot="5400000">
            <a:off x="5715000" y="4572000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57" idx="0"/>
          </p:cNvCxnSpPr>
          <p:nvPr/>
        </p:nvCxnSpPr>
        <p:spPr>
          <a:xfrm flipH="1">
            <a:off x="6705600" y="2971800"/>
            <a:ext cx="1219200" cy="2743200"/>
          </a:xfrm>
          <a:prstGeom prst="bentConnector4">
            <a:avLst>
              <a:gd name="adj1" fmla="val -18750"/>
              <a:gd name="adj2" fmla="val 100695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13"/>
          <p:cNvSpPr>
            <a:spLocks noChangeArrowheads="1"/>
          </p:cNvSpPr>
          <p:nvPr/>
        </p:nvSpPr>
        <p:spPr bwMode="auto">
          <a:xfrm>
            <a:off x="7772400" y="25146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70" name="AutoShape 12"/>
          <p:cNvSpPr>
            <a:spLocks noChangeArrowheads="1"/>
          </p:cNvSpPr>
          <p:nvPr/>
        </p:nvSpPr>
        <p:spPr bwMode="auto">
          <a:xfrm>
            <a:off x="4038600" y="3900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test_score</a:t>
            </a:r>
            <a:endParaRPr lang="en-GB" sz="2400" dirty="0">
              <a:latin typeface="Arial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3505200" y="56388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29" grpId="0" animBg="1"/>
      <p:bldP spid="31" grpId="0" animBg="1"/>
      <p:bldP spid="32" grpId="0" animBg="1"/>
      <p:bldP spid="24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066800"/>
            <a:ext cx="89916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lvl="0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#define PASS_SCORE 50</a:t>
            </a:r>
          </a:p>
          <a:p>
            <a:pPr lvl="0"/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pPr lvl="0"/>
            <a:endParaRPr lang="en-MY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lvl="0"/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		// input – number of students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	// input – test score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count;		// loop control variable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passes;		// count number of passes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failures;		// count number of failures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total_score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	// total of test scores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ave_score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	// average of test scores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passes =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failures = 0;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total_score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0;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371600"/>
            <a:ext cx="89916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lvl="0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Enter number of students to process: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for (count = 1; count &lt;=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 count++)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Enter test score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count;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if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&gt;= PASS_SCORE)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passes++;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else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	failures++;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total_score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  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pPr lvl="0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Complete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371600"/>
            <a:ext cx="89916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Number of passes: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passes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Number of failures: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failures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ave_score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(double)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total_score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Average of test scores: </a:t>
            </a:r>
            <a:r>
              <a:rPr lang="en-GB" sz="2000" dirty="0" smtClean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ave_score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When we write programs to solve problems, we may use a combination of control structures.</a:t>
            </a:r>
          </a:p>
          <a:p>
            <a:endParaRPr lang="en-GB" dirty="0" smtClean="0"/>
          </a:p>
          <a:p>
            <a:pPr lvl="1"/>
            <a:r>
              <a:rPr lang="en-GB" sz="2600" dirty="0" smtClean="0"/>
              <a:t>loops to allow the program to repeat actions.</a:t>
            </a:r>
          </a:p>
          <a:p>
            <a:endParaRPr lang="en-GB" dirty="0" smtClean="0"/>
          </a:p>
          <a:p>
            <a:pPr lvl="1"/>
            <a:r>
              <a:rPr lang="en-GB" sz="2600" dirty="0" smtClean="0"/>
              <a:t>selections to allow the program to make decisions.</a:t>
            </a:r>
          </a:p>
          <a:p>
            <a:endParaRPr lang="en-GB" dirty="0" smtClean="0"/>
          </a:p>
          <a:p>
            <a:r>
              <a:rPr lang="en-GB" dirty="0" smtClean="0"/>
              <a:t>Sometimes these control structures are nested.	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1981200" y="1676400"/>
            <a:ext cx="48768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209800" y="3200400"/>
            <a:ext cx="44958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Selection nested in repetition:</a:t>
            </a:r>
          </a:p>
          <a:p>
            <a:pPr>
              <a:buNone/>
            </a:pPr>
            <a:endParaRPr lang="en-GB" dirty="0" smtClean="0"/>
          </a:p>
          <a:p>
            <a:endParaRPr lang="en-GB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Control Structures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657600" y="3352800"/>
            <a:ext cx="1295400" cy="838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Test_score</a:t>
            </a:r>
            <a:r>
              <a:rPr lang="en-US" sz="1400" dirty="0" smtClean="0">
                <a:solidFill>
                  <a:schemeClr val="tx1"/>
                </a:solidFill>
              </a:rPr>
              <a:t> &gt;= 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2286000" y="4114800"/>
            <a:ext cx="1752600" cy="3048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Increment failures</a:t>
            </a: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5105400" y="4038600"/>
            <a:ext cx="1524000" cy="3048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>
                <a:latin typeface="Arial" charset="0"/>
              </a:rPr>
              <a:t>Increment passes</a:t>
            </a:r>
            <a:endParaRPr lang="en-GB" sz="1400" dirty="0"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67200" y="4572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25908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xagon 35"/>
          <p:cNvSpPr/>
          <p:nvPr/>
        </p:nvSpPr>
        <p:spPr>
          <a:xfrm>
            <a:off x="3276600" y="2438400"/>
            <a:ext cx="2133600" cy="2286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 &lt;= </a:t>
            </a:r>
            <a:r>
              <a:rPr lang="en-US" sz="1400" dirty="0" err="1" smtClean="0">
                <a:solidFill>
                  <a:schemeClr val="tx1"/>
                </a:solidFill>
              </a:rPr>
              <a:t>num_stud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657600" y="5638800"/>
            <a:ext cx="1447689" cy="3048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cou</a:t>
            </a:r>
            <a:r>
              <a:rPr lang="en-GB" sz="1400" dirty="0" smtClean="0">
                <a:latin typeface="Arial" charset="0"/>
              </a:rPr>
              <a:t>nt = count + 1</a:t>
            </a:r>
            <a:endParaRPr lang="en-GB" sz="1400" dirty="0">
              <a:latin typeface="Arial" charset="0"/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3657600" y="2590800"/>
            <a:ext cx="685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true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5105400" y="22098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false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33400" y="1828800"/>
            <a:ext cx="7620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96200" y="5181600"/>
            <a:ext cx="7620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3276600" y="2895600"/>
            <a:ext cx="2057400" cy="2286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>
                <a:latin typeface="Arial" charset="0"/>
              </a:rPr>
              <a:t>Read </a:t>
            </a:r>
            <a:r>
              <a:rPr lang="en-GB" sz="1400" dirty="0" smtClean="0"/>
              <a:t> </a:t>
            </a:r>
            <a:r>
              <a:rPr lang="en-GB" sz="1400" dirty="0" err="1" smtClean="0"/>
              <a:t>test_score</a:t>
            </a:r>
            <a:endParaRPr lang="en-GB" sz="1400" dirty="0">
              <a:latin typeface="Arial" charset="0"/>
            </a:endParaRPr>
          </a:p>
        </p:txBody>
      </p:sp>
      <p:sp>
        <p:nvSpPr>
          <p:cNvPr id="65" name="AutoShape 12"/>
          <p:cNvSpPr>
            <a:spLocks noChangeArrowheads="1"/>
          </p:cNvSpPr>
          <p:nvPr/>
        </p:nvSpPr>
        <p:spPr bwMode="auto">
          <a:xfrm>
            <a:off x="0" y="4191000"/>
            <a:ext cx="1905000" cy="3048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>
                <a:latin typeface="Arial" charset="0"/>
              </a:rPr>
              <a:t>Read </a:t>
            </a:r>
            <a:r>
              <a:rPr lang="en-GB" sz="1400" dirty="0" smtClean="0"/>
              <a:t> </a:t>
            </a:r>
            <a:r>
              <a:rPr lang="en-GB" sz="1400" dirty="0" err="1" smtClean="0"/>
              <a:t>num_stud</a:t>
            </a:r>
            <a:endParaRPr lang="en-GB" sz="1400" dirty="0">
              <a:latin typeface="Arial" charset="0"/>
            </a:endParaRPr>
          </a:p>
        </p:txBody>
      </p:sp>
      <p:cxnSp>
        <p:nvCxnSpPr>
          <p:cNvPr id="66" name="Straight Connector 65"/>
          <p:cNvCxnSpPr>
            <a:stCxn id="171" idx="4"/>
            <a:endCxn id="57" idx="0"/>
          </p:cNvCxnSpPr>
          <p:nvPr/>
        </p:nvCxnSpPr>
        <p:spPr>
          <a:xfrm>
            <a:off x="8077200" y="3962400"/>
            <a:ext cx="0" cy="12192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2"/>
            <a:endCxn id="68" idx="0"/>
          </p:cNvCxnSpPr>
          <p:nvPr/>
        </p:nvCxnSpPr>
        <p:spPr>
          <a:xfrm>
            <a:off x="914400" y="21336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228600" y="2362200"/>
            <a:ext cx="1371600" cy="2286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passes</a:t>
            </a:r>
            <a:r>
              <a:rPr lang="en-GB" sz="1400" dirty="0" smtClean="0">
                <a:latin typeface="Arial" charset="0"/>
              </a:rPr>
              <a:t> = 0</a:t>
            </a:r>
            <a:endParaRPr lang="en-GB" sz="1400" dirty="0">
              <a:latin typeface="Arial" charset="0"/>
            </a:endParaRPr>
          </a:p>
        </p:txBody>
      </p:sp>
      <p:sp>
        <p:nvSpPr>
          <p:cNvPr id="69" name="AutoShape 13"/>
          <p:cNvSpPr>
            <a:spLocks noChangeArrowheads="1"/>
          </p:cNvSpPr>
          <p:nvPr/>
        </p:nvSpPr>
        <p:spPr bwMode="auto">
          <a:xfrm>
            <a:off x="228600" y="2819400"/>
            <a:ext cx="1371600" cy="2286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failures </a:t>
            </a:r>
            <a:r>
              <a:rPr lang="en-GB" sz="1400" dirty="0" smtClean="0">
                <a:latin typeface="Arial" charset="0"/>
              </a:rPr>
              <a:t>= 0</a:t>
            </a:r>
            <a:endParaRPr lang="en-GB" sz="1400" dirty="0">
              <a:latin typeface="Arial" charset="0"/>
            </a:endParaRPr>
          </a:p>
        </p:txBody>
      </p:sp>
      <p:sp>
        <p:nvSpPr>
          <p:cNvPr id="70" name="AutoShape 13"/>
          <p:cNvSpPr>
            <a:spLocks noChangeArrowheads="1"/>
          </p:cNvSpPr>
          <p:nvPr/>
        </p:nvSpPr>
        <p:spPr bwMode="auto">
          <a:xfrm>
            <a:off x="228600" y="3276600"/>
            <a:ext cx="1371600" cy="2286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err="1" smtClean="0"/>
              <a:t>total_score</a:t>
            </a:r>
            <a:r>
              <a:rPr lang="en-GB" sz="1400" dirty="0" smtClean="0"/>
              <a:t> </a:t>
            </a:r>
            <a:r>
              <a:rPr lang="en-GB" sz="1400" dirty="0" smtClean="0">
                <a:latin typeface="Arial" charset="0"/>
              </a:rPr>
              <a:t>= 0</a:t>
            </a:r>
            <a:endParaRPr lang="en-GB" sz="1400" dirty="0">
              <a:latin typeface="Arial" charset="0"/>
            </a:endParaRPr>
          </a:p>
        </p:txBody>
      </p:sp>
      <p:cxnSp>
        <p:nvCxnSpPr>
          <p:cNvPr id="75" name="Straight Connector 74"/>
          <p:cNvCxnSpPr>
            <a:stCxn id="68" idx="2"/>
            <a:endCxn id="69" idx="0"/>
          </p:cNvCxnSpPr>
          <p:nvPr/>
        </p:nvCxnSpPr>
        <p:spPr>
          <a:xfrm>
            <a:off x="914400" y="25908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2"/>
            <a:endCxn id="70" idx="0"/>
          </p:cNvCxnSpPr>
          <p:nvPr/>
        </p:nvCxnSpPr>
        <p:spPr>
          <a:xfrm>
            <a:off x="914400" y="30480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0" idx="2"/>
          </p:cNvCxnSpPr>
          <p:nvPr/>
        </p:nvCxnSpPr>
        <p:spPr>
          <a:xfrm>
            <a:off x="914400" y="3505200"/>
            <a:ext cx="3810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5" idx="4"/>
            <a:endCxn id="96" idx="0"/>
          </p:cNvCxnSpPr>
          <p:nvPr/>
        </p:nvCxnSpPr>
        <p:spPr>
          <a:xfrm rot="5400000">
            <a:off x="819150" y="4591050"/>
            <a:ext cx="228600" cy="381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09600" y="4724400"/>
            <a:ext cx="609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62400" y="1600200"/>
            <a:ext cx="609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53" idx="2"/>
            <a:endCxn id="65" idx="1"/>
          </p:cNvCxnSpPr>
          <p:nvPr/>
        </p:nvCxnSpPr>
        <p:spPr>
          <a:xfrm rot="16200000" flipH="1">
            <a:off x="819150" y="4057650"/>
            <a:ext cx="228600" cy="381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utoShape 13"/>
          <p:cNvSpPr>
            <a:spLocks noChangeArrowheads="1"/>
          </p:cNvSpPr>
          <p:nvPr/>
        </p:nvSpPr>
        <p:spPr bwMode="auto">
          <a:xfrm>
            <a:off x="2971800" y="5029200"/>
            <a:ext cx="28194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err="1" smtClean="0"/>
              <a:t>total_score</a:t>
            </a:r>
            <a:r>
              <a:rPr lang="en-GB" sz="1400" dirty="0" smtClean="0"/>
              <a:t> = </a:t>
            </a:r>
            <a:r>
              <a:rPr lang="en-GB" sz="1400" dirty="0" err="1" smtClean="0"/>
              <a:t>total_score</a:t>
            </a:r>
            <a:r>
              <a:rPr lang="en-GB" sz="1400" dirty="0" smtClean="0"/>
              <a:t> + score</a:t>
            </a:r>
            <a:endParaRPr lang="en-GB" sz="1400" dirty="0">
              <a:latin typeface="Arial" charset="0"/>
            </a:endParaRPr>
          </a:p>
        </p:txBody>
      </p:sp>
      <p:cxnSp>
        <p:nvCxnSpPr>
          <p:cNvPr id="125" name="Straight Connector 124"/>
          <p:cNvCxnSpPr>
            <a:stCxn id="103" idx="4"/>
          </p:cNvCxnSpPr>
          <p:nvPr/>
        </p:nvCxnSpPr>
        <p:spPr>
          <a:xfrm>
            <a:off x="4267200" y="21336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64" idx="1"/>
          </p:cNvCxnSpPr>
          <p:nvPr/>
        </p:nvCxnSpPr>
        <p:spPr>
          <a:xfrm>
            <a:off x="4267200" y="2667000"/>
            <a:ext cx="3810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4"/>
            <a:endCxn id="21" idx="0"/>
          </p:cNvCxnSpPr>
          <p:nvPr/>
        </p:nvCxnSpPr>
        <p:spPr>
          <a:xfrm>
            <a:off x="4305300" y="31242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2"/>
            <a:endCxn id="39" idx="0"/>
          </p:cNvCxnSpPr>
          <p:nvPr/>
        </p:nvCxnSpPr>
        <p:spPr>
          <a:xfrm flipH="1">
            <a:off x="4381445" y="5410200"/>
            <a:ext cx="55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5" idx="4"/>
            <a:endCxn id="124" idx="0"/>
          </p:cNvCxnSpPr>
          <p:nvPr/>
        </p:nvCxnSpPr>
        <p:spPr>
          <a:xfrm>
            <a:off x="4381500" y="48006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48"/>
          <p:cNvCxnSpPr>
            <a:stCxn id="21" idx="1"/>
            <a:endCxn id="23" idx="0"/>
          </p:cNvCxnSpPr>
          <p:nvPr/>
        </p:nvCxnSpPr>
        <p:spPr>
          <a:xfrm rot="10800000" flipV="1">
            <a:off x="3162300" y="3771900"/>
            <a:ext cx="495300" cy="3429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>
            <a:stCxn id="21" idx="3"/>
            <a:endCxn id="24" idx="0"/>
          </p:cNvCxnSpPr>
          <p:nvPr/>
        </p:nvCxnSpPr>
        <p:spPr>
          <a:xfrm>
            <a:off x="4953000" y="3771900"/>
            <a:ext cx="914400" cy="266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>
            <a:stCxn id="23" idx="2"/>
            <a:endCxn id="25" idx="2"/>
          </p:cNvCxnSpPr>
          <p:nvPr/>
        </p:nvCxnSpPr>
        <p:spPr>
          <a:xfrm rot="16200000" flipH="1">
            <a:off x="3581400" y="4000500"/>
            <a:ext cx="266700" cy="11049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>
            <a:stCxn id="24" idx="2"/>
            <a:endCxn id="25" idx="6"/>
          </p:cNvCxnSpPr>
          <p:nvPr/>
        </p:nvCxnSpPr>
        <p:spPr>
          <a:xfrm rot="5400000">
            <a:off x="5010150" y="3829050"/>
            <a:ext cx="342900" cy="1371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hape 158"/>
          <p:cNvCxnSpPr>
            <a:stCxn id="39" idx="2"/>
            <a:endCxn id="103" idx="2"/>
          </p:cNvCxnSpPr>
          <p:nvPr/>
        </p:nvCxnSpPr>
        <p:spPr>
          <a:xfrm rot="5400000" flipH="1">
            <a:off x="2133573" y="3695728"/>
            <a:ext cx="4076700" cy="419045"/>
          </a:xfrm>
          <a:prstGeom prst="bentConnector4">
            <a:avLst>
              <a:gd name="adj1" fmla="val -5607"/>
              <a:gd name="adj2" fmla="val 5409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36" idx="0"/>
            <a:endCxn id="170" idx="1"/>
          </p:cNvCxnSpPr>
          <p:nvPr/>
        </p:nvCxnSpPr>
        <p:spPr>
          <a:xfrm>
            <a:off x="5410200" y="2552700"/>
            <a:ext cx="2667000" cy="7239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AutoShape 13"/>
          <p:cNvSpPr>
            <a:spLocks noChangeArrowheads="1"/>
          </p:cNvSpPr>
          <p:nvPr/>
        </p:nvSpPr>
        <p:spPr bwMode="auto">
          <a:xfrm>
            <a:off x="7239000" y="4191000"/>
            <a:ext cx="1676400" cy="3048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>
                <a:latin typeface="Arial" charset="0"/>
              </a:rPr>
              <a:t>Compute </a:t>
            </a:r>
            <a:r>
              <a:rPr lang="en-GB" sz="1400" dirty="0" err="1" smtClean="0"/>
              <a:t>a</a:t>
            </a:r>
            <a:r>
              <a:rPr lang="en-GB" sz="1400" dirty="0" err="1" smtClean="0">
                <a:latin typeface="Arial" charset="0"/>
              </a:rPr>
              <a:t>ve_score</a:t>
            </a:r>
            <a:endParaRPr lang="en-GB" sz="1400" dirty="0">
              <a:latin typeface="Arial" charset="0"/>
            </a:endParaRPr>
          </a:p>
        </p:txBody>
      </p:sp>
      <p:sp>
        <p:nvSpPr>
          <p:cNvPr id="168" name="AutoShape 12"/>
          <p:cNvSpPr>
            <a:spLocks noChangeArrowheads="1"/>
          </p:cNvSpPr>
          <p:nvPr/>
        </p:nvSpPr>
        <p:spPr bwMode="auto">
          <a:xfrm>
            <a:off x="7010400" y="4724400"/>
            <a:ext cx="2133600" cy="2286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>
                <a:latin typeface="Arial" charset="0"/>
              </a:rPr>
              <a:t>Display </a:t>
            </a:r>
            <a:r>
              <a:rPr lang="en-GB" sz="1400" dirty="0" err="1" smtClean="0">
                <a:latin typeface="Arial" charset="0"/>
              </a:rPr>
              <a:t>ave_score</a:t>
            </a:r>
            <a:endParaRPr lang="en-GB" sz="1400" dirty="0">
              <a:latin typeface="Arial" charset="0"/>
            </a:endParaRPr>
          </a:p>
        </p:txBody>
      </p:sp>
      <p:sp>
        <p:nvSpPr>
          <p:cNvPr id="170" name="AutoShape 12"/>
          <p:cNvSpPr>
            <a:spLocks noChangeArrowheads="1"/>
          </p:cNvSpPr>
          <p:nvPr/>
        </p:nvSpPr>
        <p:spPr bwMode="auto">
          <a:xfrm>
            <a:off x="7010400" y="3276600"/>
            <a:ext cx="2133600" cy="2286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>
                <a:latin typeface="Arial" charset="0"/>
              </a:rPr>
              <a:t>Display passes</a:t>
            </a:r>
            <a:endParaRPr lang="en-GB" sz="1400" dirty="0">
              <a:latin typeface="Arial" charset="0"/>
            </a:endParaRPr>
          </a:p>
        </p:txBody>
      </p:sp>
      <p:sp>
        <p:nvSpPr>
          <p:cNvPr id="171" name="AutoShape 12"/>
          <p:cNvSpPr>
            <a:spLocks noChangeArrowheads="1"/>
          </p:cNvSpPr>
          <p:nvPr/>
        </p:nvSpPr>
        <p:spPr bwMode="auto">
          <a:xfrm>
            <a:off x="7010400" y="3733800"/>
            <a:ext cx="2133600" cy="2286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>
                <a:latin typeface="Arial" charset="0"/>
              </a:rPr>
              <a:t>Display failures</a:t>
            </a:r>
            <a:endParaRPr lang="en-GB" sz="1400" dirty="0">
              <a:latin typeface="Arial" charset="0"/>
            </a:endParaRPr>
          </a:p>
        </p:txBody>
      </p:sp>
      <p:cxnSp>
        <p:nvCxnSpPr>
          <p:cNvPr id="172" name="Straight Connector 171"/>
          <p:cNvCxnSpPr>
            <a:stCxn id="166" idx="2"/>
            <a:endCxn id="168" idx="1"/>
          </p:cNvCxnSpPr>
          <p:nvPr/>
        </p:nvCxnSpPr>
        <p:spPr>
          <a:xfrm>
            <a:off x="8077200" y="44958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4"/>
            <a:endCxn id="166" idx="0"/>
          </p:cNvCxnSpPr>
          <p:nvPr/>
        </p:nvCxnSpPr>
        <p:spPr>
          <a:xfrm>
            <a:off x="8077200" y="3962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0" idx="4"/>
            <a:endCxn id="171" idx="1"/>
          </p:cNvCxnSpPr>
          <p:nvPr/>
        </p:nvCxnSpPr>
        <p:spPr>
          <a:xfrm>
            <a:off x="8077200" y="35052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AutoShape 13"/>
          <p:cNvSpPr>
            <a:spLocks noChangeArrowheads="1"/>
          </p:cNvSpPr>
          <p:nvPr/>
        </p:nvSpPr>
        <p:spPr bwMode="auto">
          <a:xfrm>
            <a:off x="2971800" y="34290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false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189" name="AutoShape 13"/>
          <p:cNvSpPr>
            <a:spLocks noChangeArrowheads="1"/>
          </p:cNvSpPr>
          <p:nvPr/>
        </p:nvSpPr>
        <p:spPr bwMode="auto">
          <a:xfrm>
            <a:off x="4572000" y="34290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true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53" name="AutoShape 13"/>
          <p:cNvSpPr>
            <a:spLocks noChangeArrowheads="1"/>
          </p:cNvSpPr>
          <p:nvPr/>
        </p:nvSpPr>
        <p:spPr bwMode="auto">
          <a:xfrm>
            <a:off x="228600" y="3733800"/>
            <a:ext cx="1371600" cy="2286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count</a:t>
            </a:r>
            <a:r>
              <a:rPr lang="en-GB" sz="1400" dirty="0" smtClean="0">
                <a:latin typeface="Arial" charset="0"/>
              </a:rPr>
              <a:t> = 0</a:t>
            </a:r>
            <a:endParaRPr lang="en-GB" sz="1400" dirty="0">
              <a:latin typeface="Arial" charset="0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GB" dirty="0" smtClean="0"/>
              <a:t>	Suppose we want to ensure that only valid test scores are entered.</a:t>
            </a:r>
          </a:p>
          <a:p>
            <a:endParaRPr lang="en-GB" dirty="0" smtClean="0"/>
          </a:p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GB" dirty="0" smtClean="0"/>
              <a:t>	We need to do data validation for each test score entered.</a:t>
            </a:r>
          </a:p>
          <a:p>
            <a:endParaRPr lang="en-GB" b="1" dirty="0" smtClean="0"/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1828800" y="1066800"/>
            <a:ext cx="7010400" cy="5715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590800" y="2286000"/>
            <a:ext cx="60198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048000" y="2895600"/>
            <a:ext cx="53340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6" name="Hexagon 35"/>
          <p:cNvSpPr/>
          <p:nvPr/>
        </p:nvSpPr>
        <p:spPr>
          <a:xfrm>
            <a:off x="3352800" y="1752600"/>
            <a:ext cx="2286000" cy="3048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 &lt;= </a:t>
            </a:r>
            <a:r>
              <a:rPr lang="en-US" sz="1400" dirty="0" err="1" smtClean="0">
                <a:solidFill>
                  <a:schemeClr val="tx1"/>
                </a:solidFill>
              </a:rPr>
              <a:t>num_stud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581400" y="6172200"/>
            <a:ext cx="1447689" cy="3048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cou</a:t>
            </a:r>
            <a:r>
              <a:rPr lang="en-GB" sz="1400" dirty="0" smtClean="0">
                <a:latin typeface="Arial" charset="0"/>
              </a:rPr>
              <a:t>nt = count + 1</a:t>
            </a:r>
            <a:endParaRPr lang="en-GB" sz="1400" dirty="0">
              <a:latin typeface="Arial" charset="0"/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4191000" y="1981200"/>
            <a:ext cx="685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true</a:t>
            </a:r>
            <a:endParaRPr lang="en-GB" sz="1400" dirty="0">
              <a:latin typeface="Arial" charset="0"/>
            </a:endParaRP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5410200" y="15240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dirty="0" smtClean="0"/>
              <a:t>false</a:t>
            </a:r>
            <a:endParaRPr lang="en-GB" sz="1400" dirty="0">
              <a:latin typeface="Arial" charset="0"/>
            </a:endParaRPr>
          </a:p>
        </p:txBody>
      </p:sp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3276600" y="2590800"/>
            <a:ext cx="2057400" cy="2286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>
                <a:latin typeface="Arial" charset="0"/>
              </a:rPr>
              <a:t>Read 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test_score</a:t>
            </a:r>
            <a:endParaRPr lang="en-GB" sz="1400" b="1" dirty="0">
              <a:latin typeface="Arial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267200" y="15240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316505" y="2057400"/>
            <a:ext cx="0" cy="5334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hape 158"/>
          <p:cNvCxnSpPr>
            <a:stCxn id="39" idx="2"/>
          </p:cNvCxnSpPr>
          <p:nvPr/>
        </p:nvCxnSpPr>
        <p:spPr>
          <a:xfrm rot="5400000" flipH="1">
            <a:off x="1485873" y="3657628"/>
            <a:ext cx="5295900" cy="342845"/>
          </a:xfrm>
          <a:prstGeom prst="bentConnector4">
            <a:avLst>
              <a:gd name="adj1" fmla="val -3238"/>
              <a:gd name="adj2" fmla="val 6334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utoShape 13"/>
          <p:cNvSpPr>
            <a:spLocks noChangeArrowheads="1"/>
          </p:cNvSpPr>
          <p:nvPr/>
        </p:nvSpPr>
        <p:spPr bwMode="auto">
          <a:xfrm>
            <a:off x="2743200" y="46482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true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61" name="Diamond 60"/>
          <p:cNvSpPr/>
          <p:nvPr/>
        </p:nvSpPr>
        <p:spPr>
          <a:xfrm>
            <a:off x="3505200" y="4572000"/>
            <a:ext cx="1600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test_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score invalid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64" idx="4"/>
            <a:endCxn id="175" idx="0"/>
          </p:cNvCxnSpPr>
          <p:nvPr/>
        </p:nvCxnSpPr>
        <p:spPr>
          <a:xfrm>
            <a:off x="4305300" y="2819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13"/>
          <p:cNvSpPr>
            <a:spLocks noChangeArrowheads="1"/>
          </p:cNvSpPr>
          <p:nvPr/>
        </p:nvSpPr>
        <p:spPr bwMode="auto">
          <a:xfrm>
            <a:off x="3352800" y="52578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false</a:t>
            </a:r>
            <a:endParaRPr lang="en-GB" sz="1400" b="1" dirty="0">
              <a:latin typeface="Arial" charset="0"/>
            </a:endParaRPr>
          </a:p>
        </p:txBody>
      </p:sp>
      <p:cxnSp>
        <p:nvCxnSpPr>
          <p:cNvPr id="91" name="Elbow Connector 90"/>
          <p:cNvCxnSpPr>
            <a:stCxn id="61" idx="1"/>
            <a:endCxn id="93" idx="3"/>
          </p:cNvCxnSpPr>
          <p:nvPr/>
        </p:nvCxnSpPr>
        <p:spPr>
          <a:xfrm rot="10800000" flipH="1">
            <a:off x="3505199" y="2400300"/>
            <a:ext cx="807719" cy="2590800"/>
          </a:xfrm>
          <a:prstGeom prst="bentConnector3">
            <a:avLst>
              <a:gd name="adj1" fmla="val -75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flipH="1">
            <a:off x="4312919" y="2133600"/>
            <a:ext cx="4571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733800" y="5715000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 . .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08" idx="2"/>
            <a:endCxn id="39" idx="0"/>
          </p:cNvCxnSpPr>
          <p:nvPr/>
        </p:nvCxnSpPr>
        <p:spPr>
          <a:xfrm flipH="1">
            <a:off x="4305245" y="6019800"/>
            <a:ext cx="55" cy="1524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1" idx="2"/>
            <a:endCxn id="108" idx="0"/>
          </p:cNvCxnSpPr>
          <p:nvPr/>
        </p:nvCxnSpPr>
        <p:spPr>
          <a:xfrm>
            <a:off x="4305300" y="54102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Line Callout 1 172"/>
          <p:cNvSpPr/>
          <p:nvPr/>
        </p:nvSpPr>
        <p:spPr>
          <a:xfrm>
            <a:off x="0" y="5257800"/>
            <a:ext cx="2438400" cy="1219200"/>
          </a:xfrm>
          <a:prstGeom prst="borderCallout1">
            <a:avLst>
              <a:gd name="adj1" fmla="val 50422"/>
              <a:gd name="adj2" fmla="val 98354"/>
              <a:gd name="adj3" fmla="val 8412"/>
              <a:gd name="adj4" fmla="val 12388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post-test loop inside counter-controlled loop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5" name="Diamond 174"/>
          <p:cNvSpPr/>
          <p:nvPr/>
        </p:nvSpPr>
        <p:spPr>
          <a:xfrm>
            <a:off x="3429000" y="3048000"/>
            <a:ext cx="17526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test_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score invalid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AutoShape 12"/>
          <p:cNvSpPr>
            <a:spLocks noChangeArrowheads="1"/>
          </p:cNvSpPr>
          <p:nvPr/>
        </p:nvSpPr>
        <p:spPr bwMode="auto">
          <a:xfrm>
            <a:off x="5562600" y="3657600"/>
            <a:ext cx="2743200" cy="3048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>
                <a:latin typeface="Arial" charset="0"/>
              </a:rPr>
              <a:t>Display error message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3962400" y="990600"/>
            <a:ext cx="609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2" name="Shape 191"/>
          <p:cNvCxnSpPr>
            <a:stCxn id="175" idx="3"/>
            <a:endCxn id="179" idx="1"/>
          </p:cNvCxnSpPr>
          <p:nvPr/>
        </p:nvCxnSpPr>
        <p:spPr>
          <a:xfrm>
            <a:off x="5181600" y="3467100"/>
            <a:ext cx="1752600" cy="1905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utoShape 13"/>
          <p:cNvSpPr>
            <a:spLocks noChangeArrowheads="1"/>
          </p:cNvSpPr>
          <p:nvPr/>
        </p:nvSpPr>
        <p:spPr bwMode="auto">
          <a:xfrm flipH="1">
            <a:off x="5105400" y="3124200"/>
            <a:ext cx="990600" cy="3048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true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191000" y="41148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hape 199"/>
          <p:cNvCxnSpPr>
            <a:stCxn id="179" idx="4"/>
            <a:endCxn id="198" idx="6"/>
          </p:cNvCxnSpPr>
          <p:nvPr/>
        </p:nvCxnSpPr>
        <p:spPr>
          <a:xfrm rot="5400000">
            <a:off x="5543550" y="2838450"/>
            <a:ext cx="266700" cy="25146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8" idx="4"/>
            <a:endCxn id="61" idx="0"/>
          </p:cNvCxnSpPr>
          <p:nvPr/>
        </p:nvCxnSpPr>
        <p:spPr>
          <a:xfrm>
            <a:off x="4305300" y="4343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Line Callout 1 225"/>
          <p:cNvSpPr/>
          <p:nvPr/>
        </p:nvSpPr>
        <p:spPr>
          <a:xfrm>
            <a:off x="228600" y="2133600"/>
            <a:ext cx="2209800" cy="1219200"/>
          </a:xfrm>
          <a:prstGeom prst="borderCallout1">
            <a:avLst>
              <a:gd name="adj1" fmla="val 53547"/>
              <a:gd name="adj2" fmla="val 100239"/>
              <a:gd name="adj3" fmla="val 81850"/>
              <a:gd name="adj4" fmla="val 13977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one-way selection in post-test loop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638800" y="1905000"/>
            <a:ext cx="1143000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5" idx="1"/>
            <a:endCxn id="198" idx="2"/>
          </p:cNvCxnSpPr>
          <p:nvPr/>
        </p:nvCxnSpPr>
        <p:spPr>
          <a:xfrm rot="10800000" flipH="1" flipV="1">
            <a:off x="3429000" y="3467100"/>
            <a:ext cx="762000" cy="762000"/>
          </a:xfrm>
          <a:prstGeom prst="bentConnector3">
            <a:avLst>
              <a:gd name="adj1" fmla="val -3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13"/>
          <p:cNvSpPr>
            <a:spLocks noChangeArrowheads="1"/>
          </p:cNvSpPr>
          <p:nvPr/>
        </p:nvSpPr>
        <p:spPr bwMode="auto">
          <a:xfrm flipH="1">
            <a:off x="2819400" y="3200400"/>
            <a:ext cx="990600" cy="3048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1400" b="1" dirty="0" smtClean="0"/>
              <a:t>false</a:t>
            </a:r>
            <a:endParaRPr lang="en-GB" sz="1400" b="1" dirty="0">
              <a:latin typeface="Arial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0"/>
            <a:ext cx="89916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 . 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for (count = 1; count &lt;=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num_stud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count++)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do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Enter test score: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test_score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if 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 0 ||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100)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 test score.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Please enter again\n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} while 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 0 ||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test_score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100);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. . .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 . .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EOF(End-Of-File)-Controlled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logical value returned by </a:t>
            </a:r>
            <a:r>
              <a:rPr lang="en-US" dirty="0" err="1" smtClean="0">
                <a:latin typeface="Courier New" pitchFamily="49" charset="0"/>
              </a:rPr>
              <a:t>cin</a:t>
            </a:r>
            <a:r>
              <a:rPr lang="en-US" dirty="0" smtClean="0"/>
              <a:t> can determine if the program has ended input</a:t>
            </a:r>
            <a:r>
              <a:rPr lang="en-US" dirty="0" smtClean="0">
                <a:ea typeface="新細明體" charset="-120"/>
              </a:rPr>
              <a:t> or</a:t>
            </a:r>
            <a:r>
              <a:rPr lang="en-US" altLang="zh-HK" dirty="0" smtClean="0">
                <a:ea typeface="新細明體" charset="-120"/>
              </a:rPr>
              <a:t> reached EOF</a:t>
            </a:r>
          </a:p>
          <a:p>
            <a:endParaRPr lang="en-US" dirty="0" smtClean="0"/>
          </a:p>
          <a:p>
            <a:r>
              <a:rPr lang="en-US" dirty="0" smtClean="0"/>
              <a:t>We can use control-z on the keyboard to generate an EOF (end-of-file).</a:t>
            </a:r>
          </a:p>
          <a:p>
            <a:pPr>
              <a:buNone/>
            </a:pPr>
            <a:r>
              <a:rPr lang="en-US" dirty="0" smtClean="0"/>
              <a:t>	i.e. use control-z to indicate that there is no more data.</a:t>
            </a:r>
          </a:p>
          <a:p>
            <a:endParaRPr lang="en-US" dirty="0" smtClean="0"/>
          </a:p>
          <a:p>
            <a:r>
              <a:rPr lang="en-US" dirty="0" smtClean="0"/>
              <a:t>Example:  get a set of numbers until the EOF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EOF(End-Of-File)-Controlled Loop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2296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number;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"Enter a set of numbers.\n";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"Press control-z when no more.\n";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first number: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while (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next number: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scanf</a:t>
            </a:r>
            <a:r>
              <a:rPr lang="en-US" dirty="0" smtClean="0"/>
              <a:t> and End-Of-File(EOF)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4543" r="10638" b="16552"/>
          <a:stretch>
            <a:fillRect/>
          </a:stretch>
        </p:blipFill>
        <p:spPr bwMode="auto">
          <a:xfrm>
            <a:off x="990600" y="1447800"/>
            <a:ext cx="6400800" cy="1828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28902" r="7692" b="19716"/>
          <a:stretch>
            <a:fillRect/>
          </a:stretch>
        </p:blipFill>
        <p:spPr bwMode="auto">
          <a:xfrm>
            <a:off x="990600" y="3657600"/>
            <a:ext cx="6400800" cy="1219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GB" dirty="0" smtClean="0"/>
              <a:t>	Suppose we want find the highest number in a set of numbers. We read the numbers until the EOF.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GB" dirty="0" smtClean="0"/>
              <a:t>	Initially we set the highest number to the lowest possible integer.</a:t>
            </a:r>
          </a:p>
          <a:p>
            <a:pPr>
              <a:buNone/>
            </a:pPr>
            <a:r>
              <a:rPr lang="en-GB" dirty="0" smtClean="0"/>
              <a:t>	In each iteration we compare each number with the current highest value. If the number is greater than highest, we set the highest to the number.</a:t>
            </a:r>
          </a:p>
          <a:p>
            <a:pPr marL="625475" indent="-336550">
              <a:buNone/>
            </a:pPr>
            <a:r>
              <a:rPr lang="en-GB" dirty="0" smtClean="0"/>
              <a:t>Finally after the loop exits, we display the highest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/>
          <p:cNvSpPr/>
          <p:nvPr/>
        </p:nvSpPr>
        <p:spPr>
          <a:xfrm>
            <a:off x="6275295" y="2895600"/>
            <a:ext cx="2819400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008095" y="1676400"/>
            <a:ext cx="4191000" cy="495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312895" y="3276600"/>
            <a:ext cx="3810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895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Selection nested in repetition:</a:t>
            </a:r>
          </a:p>
          <a:p>
            <a:pPr>
              <a:buNone/>
            </a:pPr>
            <a:endParaRPr lang="en-GB" dirty="0" smtClean="0"/>
          </a:p>
          <a:p>
            <a:endParaRPr lang="en-GB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Control Structures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693895" y="3352800"/>
            <a:ext cx="2362200" cy="990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 &gt; highest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4446495" y="4267200"/>
            <a:ext cx="1524000" cy="6096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/>
              <a:t>Set h</a:t>
            </a:r>
            <a:r>
              <a:rPr lang="en-GB" sz="2000" dirty="0" smtClean="0">
                <a:latin typeface="Arial" charset="0"/>
              </a:rPr>
              <a:t>ighest </a:t>
            </a:r>
          </a:p>
          <a:p>
            <a:pPr marL="342900" indent="-342900" algn="ctr"/>
            <a:r>
              <a:rPr lang="en-GB" sz="2000" dirty="0" smtClean="0"/>
              <a:t>to n</a:t>
            </a:r>
            <a:r>
              <a:rPr lang="en-GB" sz="2000" dirty="0" smtClean="0">
                <a:latin typeface="Arial" charset="0"/>
              </a:rPr>
              <a:t>umber</a:t>
            </a:r>
            <a:endParaRPr lang="en-GB" sz="2000" dirty="0"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60695" y="4953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636495" y="31242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xagon 35"/>
          <p:cNvSpPr/>
          <p:nvPr/>
        </p:nvSpPr>
        <p:spPr>
          <a:xfrm>
            <a:off x="2770095" y="2514600"/>
            <a:ext cx="2438400" cy="381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end of data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3227295" y="2819400"/>
            <a:ext cx="685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/>
              <a:t>true</a:t>
            </a:r>
            <a:endParaRPr lang="en-GB" sz="2000" dirty="0">
              <a:latin typeface="Arial" charset="0"/>
            </a:endParaRP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5056095" y="23622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/>
              <a:t>false</a:t>
            </a:r>
            <a:endParaRPr lang="en-GB" sz="2000" dirty="0"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07895" y="1828800"/>
            <a:ext cx="11430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961095" y="5562600"/>
            <a:ext cx="9906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Stop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12"/>
          <p:cNvSpPr>
            <a:spLocks noChangeArrowheads="1"/>
          </p:cNvSpPr>
          <p:nvPr/>
        </p:nvSpPr>
        <p:spPr bwMode="auto">
          <a:xfrm>
            <a:off x="2770095" y="5486400"/>
            <a:ext cx="2209800" cy="6858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>
                <a:latin typeface="Arial" charset="0"/>
              </a:rPr>
              <a:t>Read </a:t>
            </a:r>
            <a:r>
              <a:rPr lang="en-GB" sz="2000" dirty="0" smtClean="0"/>
              <a:t> next </a:t>
            </a:r>
          </a:p>
          <a:p>
            <a:pPr marL="342900" indent="-342900" algn="ctr"/>
            <a:r>
              <a:rPr lang="en-GB" sz="2000" dirty="0" smtClean="0"/>
              <a:t>number</a:t>
            </a:r>
            <a:endParaRPr lang="en-GB" sz="2000" dirty="0">
              <a:latin typeface="Arial" charset="0"/>
            </a:endParaRPr>
          </a:p>
        </p:txBody>
      </p:sp>
      <p:sp>
        <p:nvSpPr>
          <p:cNvPr id="65" name="AutoShape 12"/>
          <p:cNvSpPr>
            <a:spLocks noChangeArrowheads="1"/>
          </p:cNvSpPr>
          <p:nvPr/>
        </p:nvSpPr>
        <p:spPr bwMode="auto">
          <a:xfrm>
            <a:off x="26895" y="3810000"/>
            <a:ext cx="1905000" cy="8382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>
                <a:latin typeface="Arial" charset="0"/>
              </a:rPr>
              <a:t>Read </a:t>
            </a:r>
            <a:r>
              <a:rPr lang="en-GB" sz="2000" dirty="0" smtClean="0"/>
              <a:t> first </a:t>
            </a:r>
          </a:p>
          <a:p>
            <a:pPr marL="342900" indent="-342900" algn="ctr"/>
            <a:r>
              <a:rPr lang="en-GB" sz="2000" dirty="0" smtClean="0"/>
              <a:t>number</a:t>
            </a:r>
            <a:endParaRPr lang="en-GB" sz="2000" dirty="0">
              <a:latin typeface="Arial" charset="0"/>
            </a:endParaRPr>
          </a:p>
        </p:txBody>
      </p:sp>
      <p:cxnSp>
        <p:nvCxnSpPr>
          <p:cNvPr id="67" name="Straight Connector 66"/>
          <p:cNvCxnSpPr>
            <a:stCxn id="56" idx="2"/>
            <a:endCxn id="68" idx="0"/>
          </p:cNvCxnSpPr>
          <p:nvPr/>
        </p:nvCxnSpPr>
        <p:spPr>
          <a:xfrm rot="5400000">
            <a:off x="826995" y="25146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331695" y="2667000"/>
            <a:ext cx="1295400" cy="838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>
                <a:latin typeface="Arial" charset="0"/>
              </a:rPr>
              <a:t>Initialize </a:t>
            </a:r>
          </a:p>
          <a:p>
            <a:pPr marL="342900" indent="-342900" algn="ctr"/>
            <a:r>
              <a:rPr lang="en-GB" sz="2000" dirty="0" smtClean="0">
                <a:latin typeface="Arial" charset="0"/>
              </a:rPr>
              <a:t>highest </a:t>
            </a:r>
            <a:endParaRPr lang="en-GB" sz="2000" dirty="0"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12695" y="502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532095" y="1752600"/>
            <a:ext cx="609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65" idx="4"/>
            <a:endCxn id="96" idx="0"/>
          </p:cNvCxnSpPr>
          <p:nvPr/>
        </p:nvCxnSpPr>
        <p:spPr>
          <a:xfrm rot="5400000">
            <a:off x="788895" y="48387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4"/>
          </p:cNvCxnSpPr>
          <p:nvPr/>
        </p:nvCxnSpPr>
        <p:spPr>
          <a:xfrm rot="5400000">
            <a:off x="3722595" y="24003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5" idx="4"/>
            <a:endCxn id="64" idx="1"/>
          </p:cNvCxnSpPr>
          <p:nvPr/>
        </p:nvCxnSpPr>
        <p:spPr>
          <a:xfrm rot="5400000">
            <a:off x="3722595" y="53340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>
            <a:stCxn id="21" idx="3"/>
            <a:endCxn id="24" idx="0"/>
          </p:cNvCxnSpPr>
          <p:nvPr/>
        </p:nvCxnSpPr>
        <p:spPr>
          <a:xfrm>
            <a:off x="5056095" y="3848100"/>
            <a:ext cx="152400" cy="419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>
            <a:stCxn id="21" idx="1"/>
            <a:endCxn id="25" idx="2"/>
          </p:cNvCxnSpPr>
          <p:nvPr/>
        </p:nvCxnSpPr>
        <p:spPr>
          <a:xfrm rot="10800000" flipH="1" flipV="1">
            <a:off x="2693895" y="3848100"/>
            <a:ext cx="1066800" cy="1219200"/>
          </a:xfrm>
          <a:prstGeom prst="bentConnector3">
            <a:avLst>
              <a:gd name="adj1" fmla="val -2142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>
            <a:stCxn id="24" idx="2"/>
            <a:endCxn id="25" idx="6"/>
          </p:cNvCxnSpPr>
          <p:nvPr/>
        </p:nvCxnSpPr>
        <p:spPr>
          <a:xfrm rot="5400000">
            <a:off x="4503645" y="4362450"/>
            <a:ext cx="190500" cy="12192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hape 158"/>
          <p:cNvCxnSpPr>
            <a:stCxn id="64" idx="4"/>
            <a:endCxn id="103" idx="2"/>
          </p:cNvCxnSpPr>
          <p:nvPr/>
        </p:nvCxnSpPr>
        <p:spPr>
          <a:xfrm rot="5400000" flipH="1">
            <a:off x="1627095" y="3924300"/>
            <a:ext cx="4152900" cy="342900"/>
          </a:xfrm>
          <a:prstGeom prst="bentConnector4">
            <a:avLst>
              <a:gd name="adj1" fmla="val -5505"/>
              <a:gd name="adj2" fmla="val 4871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36" idx="0"/>
            <a:endCxn id="214" idx="0"/>
          </p:cNvCxnSpPr>
          <p:nvPr/>
        </p:nvCxnSpPr>
        <p:spPr>
          <a:xfrm>
            <a:off x="5208495" y="2705100"/>
            <a:ext cx="2286000" cy="266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utoShape 12"/>
          <p:cNvSpPr>
            <a:spLocks noChangeArrowheads="1"/>
          </p:cNvSpPr>
          <p:nvPr/>
        </p:nvSpPr>
        <p:spPr bwMode="auto">
          <a:xfrm>
            <a:off x="7602070" y="3962400"/>
            <a:ext cx="1447800" cy="7620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>
                <a:latin typeface="Arial" charset="0"/>
              </a:rPr>
              <a:t>Display </a:t>
            </a:r>
          </a:p>
          <a:p>
            <a:pPr marL="342900" indent="-342900" algn="ctr"/>
            <a:r>
              <a:rPr lang="en-GB" sz="2000" dirty="0" smtClean="0"/>
              <a:t>highest</a:t>
            </a:r>
            <a:endParaRPr lang="en-GB" sz="2000" dirty="0">
              <a:latin typeface="Arial" charset="0"/>
            </a:endParaRPr>
          </a:p>
        </p:txBody>
      </p:sp>
      <p:cxnSp>
        <p:nvCxnSpPr>
          <p:cNvPr id="180" name="Straight Connector 179"/>
          <p:cNvCxnSpPr>
            <a:stCxn id="71" idx="4"/>
            <a:endCxn id="57" idx="0"/>
          </p:cNvCxnSpPr>
          <p:nvPr/>
        </p:nvCxnSpPr>
        <p:spPr>
          <a:xfrm rot="5400000">
            <a:off x="7265895" y="53721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AutoShape 13"/>
          <p:cNvSpPr>
            <a:spLocks noChangeArrowheads="1"/>
          </p:cNvSpPr>
          <p:nvPr/>
        </p:nvSpPr>
        <p:spPr bwMode="auto">
          <a:xfrm>
            <a:off x="2160495" y="34290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/>
              <a:t>false</a:t>
            </a:r>
            <a:endParaRPr lang="en-GB" sz="2000" dirty="0">
              <a:latin typeface="Arial" charset="0"/>
            </a:endParaRPr>
          </a:p>
        </p:txBody>
      </p:sp>
      <p:sp>
        <p:nvSpPr>
          <p:cNvPr id="189" name="AutoShape 13"/>
          <p:cNvSpPr>
            <a:spLocks noChangeArrowheads="1"/>
          </p:cNvSpPr>
          <p:nvPr/>
        </p:nvSpPr>
        <p:spPr bwMode="auto">
          <a:xfrm>
            <a:off x="4598895" y="34290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/>
              <a:t>true</a:t>
            </a:r>
            <a:endParaRPr lang="en-GB" sz="2000" dirty="0"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7342095" y="49530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>
            <a:stCxn id="68" idx="2"/>
            <a:endCxn id="65" idx="1"/>
          </p:cNvCxnSpPr>
          <p:nvPr/>
        </p:nvCxnSpPr>
        <p:spPr>
          <a:xfrm rot="5400000">
            <a:off x="826995" y="36576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H="1">
            <a:off x="3648635" y="31242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6580095" y="2971800"/>
            <a:ext cx="1828800" cy="990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 highest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Shape 228"/>
          <p:cNvCxnSpPr>
            <a:stCxn id="214" idx="3"/>
            <a:endCxn id="170" idx="0"/>
          </p:cNvCxnSpPr>
          <p:nvPr/>
        </p:nvCxnSpPr>
        <p:spPr>
          <a:xfrm>
            <a:off x="8408895" y="3467100"/>
            <a:ext cx="61855" cy="4953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31"/>
          <p:cNvCxnSpPr>
            <a:stCxn id="214" idx="1"/>
            <a:endCxn id="71" idx="2"/>
          </p:cNvCxnSpPr>
          <p:nvPr/>
        </p:nvCxnSpPr>
        <p:spPr>
          <a:xfrm rot="10800000" flipH="1" flipV="1">
            <a:off x="6580095" y="3467100"/>
            <a:ext cx="762000" cy="1600200"/>
          </a:xfrm>
          <a:prstGeom prst="bentConnector3">
            <a:avLst>
              <a:gd name="adj1" fmla="val -236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36"/>
          <p:cNvCxnSpPr>
            <a:stCxn id="170" idx="4"/>
            <a:endCxn id="71" idx="6"/>
          </p:cNvCxnSpPr>
          <p:nvPr/>
        </p:nvCxnSpPr>
        <p:spPr>
          <a:xfrm rot="5400000">
            <a:off x="7776883" y="4518213"/>
            <a:ext cx="342900" cy="7552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AutoShape 13"/>
          <p:cNvSpPr>
            <a:spLocks noChangeArrowheads="1"/>
          </p:cNvSpPr>
          <p:nvPr/>
        </p:nvSpPr>
        <p:spPr bwMode="auto">
          <a:xfrm>
            <a:off x="7875495" y="29718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/>
              <a:t>true</a:t>
            </a:r>
            <a:endParaRPr lang="en-GB" sz="2000" dirty="0">
              <a:latin typeface="Arial" charset="0"/>
            </a:endParaRPr>
          </a:p>
        </p:txBody>
      </p:sp>
      <p:sp>
        <p:nvSpPr>
          <p:cNvPr id="242" name="AutoShape 13"/>
          <p:cNvSpPr>
            <a:spLocks noChangeArrowheads="1"/>
          </p:cNvSpPr>
          <p:nvPr/>
        </p:nvSpPr>
        <p:spPr bwMode="auto">
          <a:xfrm>
            <a:off x="6199095" y="28956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dirty="0" smtClean="0">
                <a:latin typeface="Arial" charset="0"/>
              </a:rPr>
              <a:t>false</a:t>
            </a:r>
            <a:endParaRPr lang="en-GB" sz="2000" dirty="0">
              <a:latin typeface="Arial" charset="0"/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6275295" y="838200"/>
            <a:ext cx="2667000" cy="609600"/>
          </a:xfrm>
          <a:prstGeom prst="borderCallout1">
            <a:avLst>
              <a:gd name="adj1" fmla="val 47900"/>
              <a:gd name="adj2" fmla="val -3822"/>
              <a:gd name="adj3" fmla="val 275253"/>
              <a:gd name="adj4" fmla="val -66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Got a number?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climits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&gt;  // for INT_MIN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number;  // input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highest; // output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highest = INT_MIN;  // set to lowest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"Enter a set of numbers.\n";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"Press control-z when no more.\n";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When designing the solution to the problem, ask yourself the following questions:</a:t>
            </a:r>
          </a:p>
          <a:p>
            <a:endParaRPr lang="en-GB" dirty="0" smtClean="0"/>
          </a:p>
          <a:p>
            <a:r>
              <a:rPr lang="en-GB" b="1" dirty="0" smtClean="0"/>
              <a:t>Do I need to repeat any actions?</a:t>
            </a:r>
          </a:p>
          <a:p>
            <a:pPr>
              <a:buNone/>
            </a:pPr>
            <a:r>
              <a:rPr lang="en-GB" dirty="0" smtClean="0"/>
              <a:t>	If yes, a loop is required.</a:t>
            </a:r>
          </a:p>
          <a:p>
            <a:endParaRPr lang="en-GB" b="1" dirty="0" smtClean="0"/>
          </a:p>
          <a:p>
            <a:r>
              <a:rPr lang="en-GB" b="1" dirty="0" smtClean="0"/>
              <a:t>Do I need to make any decisions?</a:t>
            </a:r>
          </a:p>
          <a:p>
            <a:pPr>
              <a:buNone/>
            </a:pPr>
            <a:r>
              <a:rPr lang="en-GB" dirty="0" smtClean="0"/>
              <a:t>	If yes, selection is required.</a:t>
            </a:r>
          </a:p>
          <a:p>
            <a:endParaRPr lang="en-GB" b="1" dirty="0" smtClean="0"/>
          </a:p>
          <a:p>
            <a:r>
              <a:rPr lang="en-GB" dirty="0" smtClean="0"/>
              <a:t>		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229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first number: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number;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while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	if (number &gt; highest)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		highest = number;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next number: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if (highest != INT_MIN)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&lt;&lt; "Highest is " &lt;&lt; highest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		&lt;&lt;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4 - Program Input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Example:  To input numbers until a positive number is entered or the end of data is reached.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8534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anyPositive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(void);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if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anyPositive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())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"Found one positive number\n";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else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smtClean="0">
                <a:solidFill>
                  <a:schemeClr val="tx1"/>
                </a:solidFill>
                <a:latin typeface="Consolas" pitchFamily="49" charset="0"/>
              </a:rPr>
              <a:t> &lt;&lt; "No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positive numbers\n";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Logical Variables or Flags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305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anyPositive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foundPositive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	// logical variable/flag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number;		// input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foundPositive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false;	// flag set to false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a number: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number;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if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foundPositive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number &gt;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 while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&amp;&amp; !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foundPositive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foundPositive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7315200" y="3657600"/>
            <a:ext cx="1676400" cy="990600"/>
          </a:xfrm>
          <a:prstGeom prst="borderCallout1">
            <a:avLst>
              <a:gd name="adj1" fmla="val 78719"/>
              <a:gd name="adj2" fmla="val -1774"/>
              <a:gd name="adj3" fmla="val 111272"/>
              <a:gd name="adj4" fmla="val -18398"/>
            </a:avLst>
          </a:prstGeom>
          <a:solidFill>
            <a:schemeClr val="bg1"/>
          </a:solidFill>
          <a:ln>
            <a:solidFill>
              <a:schemeClr val="tx1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Logical expression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 Input Data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311" b="21465"/>
          <a:stretch>
            <a:fillRect/>
          </a:stretch>
        </p:blipFill>
        <p:spPr bwMode="auto">
          <a:xfrm>
            <a:off x="609600" y="1371600"/>
            <a:ext cx="7793182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25307" b="16058"/>
          <a:stretch>
            <a:fillRect/>
          </a:stretch>
        </p:blipFill>
        <p:spPr bwMode="auto">
          <a:xfrm>
            <a:off x="609600" y="2698496"/>
            <a:ext cx="7696200" cy="1873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t="33340" r="915" b="22397"/>
          <a:stretch>
            <a:fillRect/>
          </a:stretch>
        </p:blipFill>
        <p:spPr bwMode="auto">
          <a:xfrm>
            <a:off x="609600" y="4800600"/>
            <a:ext cx="7689273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A teacher wants to process her class test results. She wants to determine the number of passes and failures and the average of the test scores.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For a student to pass, the test score must be 50 and above.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 the problem:</a:t>
            </a:r>
          </a:p>
          <a:p>
            <a:pPr>
              <a:buNone/>
            </a:pPr>
            <a:r>
              <a:rPr lang="en-US" dirty="0" smtClean="0"/>
              <a:t>	Program input:</a:t>
            </a:r>
          </a:p>
          <a:p>
            <a:pPr>
              <a:buNone/>
            </a:pPr>
            <a:r>
              <a:rPr lang="en-US" dirty="0" smtClean="0"/>
              <a:t>		a set of test scores</a:t>
            </a:r>
          </a:p>
          <a:p>
            <a:pPr>
              <a:buNone/>
            </a:pPr>
            <a:r>
              <a:rPr lang="en-US" dirty="0" smtClean="0"/>
              <a:t>	Program output:</a:t>
            </a:r>
          </a:p>
          <a:p>
            <a:pPr>
              <a:buNone/>
            </a:pPr>
            <a:r>
              <a:rPr lang="en-US" dirty="0" smtClean="0"/>
              <a:t>		number of passes</a:t>
            </a:r>
          </a:p>
          <a:p>
            <a:pPr>
              <a:buNone/>
            </a:pPr>
            <a:r>
              <a:rPr lang="en-US" dirty="0" smtClean="0"/>
              <a:t>		number of failures</a:t>
            </a:r>
          </a:p>
          <a:p>
            <a:pPr>
              <a:buNone/>
            </a:pPr>
            <a:r>
              <a:rPr lang="en-US" dirty="0" smtClean="0"/>
              <a:t>		average of the test scores</a:t>
            </a:r>
          </a:p>
          <a:p>
            <a:pPr>
              <a:buNone/>
            </a:pPr>
            <a:r>
              <a:rPr lang="en-US" dirty="0" smtClean="0"/>
              <a:t>	To obtain the average, we need to compute the total of the test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Design the solution:</a:t>
            </a:r>
          </a:p>
          <a:p>
            <a:endParaRPr lang="en-GB" dirty="0" smtClean="0"/>
          </a:p>
          <a:p>
            <a:r>
              <a:rPr lang="en-GB" b="1" dirty="0" smtClean="0"/>
              <a:t>Do I need to repeat any actions?</a:t>
            </a:r>
          </a:p>
          <a:p>
            <a:pPr>
              <a:buNone/>
            </a:pPr>
            <a:r>
              <a:rPr lang="en-GB" dirty="0" smtClean="0"/>
              <a:t>	Yes – need to process a set of test scores.</a:t>
            </a:r>
          </a:p>
          <a:p>
            <a:pPr>
              <a:buNone/>
            </a:pPr>
            <a:endParaRPr lang="en-GB" b="1" dirty="0" smtClean="0"/>
          </a:p>
          <a:p>
            <a:r>
              <a:rPr lang="en-GB" b="1" dirty="0" smtClean="0"/>
              <a:t>What type of loop should I use?</a:t>
            </a:r>
          </a:p>
          <a:p>
            <a:pPr>
              <a:buNone/>
            </a:pPr>
            <a:r>
              <a:rPr lang="en-GB" dirty="0" smtClean="0"/>
              <a:t>	Assume the number of test scores is known. </a:t>
            </a:r>
          </a:p>
          <a:p>
            <a:pPr>
              <a:buNone/>
            </a:pPr>
            <a:r>
              <a:rPr lang="en-GB" dirty="0" smtClean="0"/>
              <a:t>	We can ask the user to enter this number. </a:t>
            </a:r>
          </a:p>
          <a:p>
            <a:pPr>
              <a:buNone/>
            </a:pPr>
            <a:r>
              <a:rPr lang="en-GB" dirty="0" smtClean="0"/>
              <a:t>	So we use a counter-controlled loop. </a:t>
            </a:r>
          </a:p>
          <a:p>
            <a:pPr>
              <a:buNone/>
            </a:pPr>
            <a:r>
              <a:rPr lang="en-GB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solution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cxnSp>
        <p:nvCxnSpPr>
          <p:cNvPr id="57" name="Straight Connector 56"/>
          <p:cNvCxnSpPr>
            <a:endCxn id="60" idx="0"/>
          </p:cNvCxnSpPr>
          <p:nvPr/>
        </p:nvCxnSpPr>
        <p:spPr>
          <a:xfrm>
            <a:off x="6019800" y="1600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 57"/>
          <p:cNvSpPr/>
          <p:nvPr/>
        </p:nvSpPr>
        <p:spPr>
          <a:xfrm>
            <a:off x="4343400" y="2819400"/>
            <a:ext cx="3581400" cy="3810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&lt;=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num_stud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hape 58"/>
          <p:cNvCxnSpPr>
            <a:stCxn id="61" idx="2"/>
            <a:endCxn id="58" idx="3"/>
          </p:cNvCxnSpPr>
          <p:nvPr/>
        </p:nvCxnSpPr>
        <p:spPr>
          <a:xfrm rot="5400000" flipH="1">
            <a:off x="4019550" y="3333750"/>
            <a:ext cx="2324100" cy="1676400"/>
          </a:xfrm>
          <a:prstGeom prst="bentConnector4">
            <a:avLst>
              <a:gd name="adj1" fmla="val -9836"/>
              <a:gd name="adj2" fmla="val 136603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13"/>
          <p:cNvSpPr>
            <a:spLocks noChangeArrowheads="1"/>
          </p:cNvSpPr>
          <p:nvPr/>
        </p:nvSpPr>
        <p:spPr bwMode="auto">
          <a:xfrm>
            <a:off x="5105400" y="19812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count</a:t>
            </a:r>
            <a:r>
              <a:rPr lang="en-GB" sz="2400" dirty="0" smtClean="0">
                <a:latin typeface="Arial" charset="0"/>
              </a:rPr>
              <a:t> = 1</a:t>
            </a:r>
            <a:endParaRPr lang="en-GB" sz="2400" dirty="0">
              <a:latin typeface="Arial" charset="0"/>
            </a:endParaRPr>
          </a:p>
        </p:txBody>
      </p:sp>
      <p:sp>
        <p:nvSpPr>
          <p:cNvPr id="61" name="AutoShape 13"/>
          <p:cNvSpPr>
            <a:spLocks noChangeArrowheads="1"/>
          </p:cNvSpPr>
          <p:nvPr/>
        </p:nvSpPr>
        <p:spPr bwMode="auto">
          <a:xfrm>
            <a:off x="4724400" y="4953000"/>
            <a:ext cx="2590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</a:t>
            </a:r>
            <a:r>
              <a:rPr lang="en-GB" sz="2400" dirty="0" smtClean="0">
                <a:latin typeface="Arial" charset="0"/>
              </a:rPr>
              <a:t>nt = count + 1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62" name="Straight Connector 61"/>
          <p:cNvCxnSpPr>
            <a:stCxn id="60" idx="2"/>
          </p:cNvCxnSpPr>
          <p:nvPr/>
        </p:nvCxnSpPr>
        <p:spPr>
          <a:xfrm>
            <a:off x="6019800" y="2362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13"/>
          <p:cNvSpPr>
            <a:spLocks noChangeArrowheads="1"/>
          </p:cNvSpPr>
          <p:nvPr/>
        </p:nvSpPr>
        <p:spPr bwMode="auto">
          <a:xfrm>
            <a:off x="4572000" y="32004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64" name="Straight Connector 63"/>
          <p:cNvCxnSpPr>
            <a:endCxn id="77" idx="1"/>
          </p:cNvCxnSpPr>
          <p:nvPr/>
        </p:nvCxnSpPr>
        <p:spPr>
          <a:xfrm>
            <a:off x="6019800" y="3200400"/>
            <a:ext cx="0" cy="700454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705600" y="57150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12"/>
          <p:cNvSpPr>
            <a:spLocks noChangeArrowheads="1"/>
          </p:cNvSpPr>
          <p:nvPr/>
        </p:nvSpPr>
        <p:spPr bwMode="auto">
          <a:xfrm>
            <a:off x="4114800" y="1233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num_stud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19800" y="838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7" idx="4"/>
            <a:endCxn id="61" idx="0"/>
          </p:cNvCxnSpPr>
          <p:nvPr/>
        </p:nvCxnSpPr>
        <p:spPr>
          <a:xfrm rot="5400000">
            <a:off x="5676900" y="4610100"/>
            <a:ext cx="685800" cy="1588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58" idx="0"/>
          </p:cNvCxnSpPr>
          <p:nvPr/>
        </p:nvCxnSpPr>
        <p:spPr>
          <a:xfrm flipH="1">
            <a:off x="6705600" y="3009900"/>
            <a:ext cx="1219200" cy="2705100"/>
          </a:xfrm>
          <a:prstGeom prst="bentConnector4">
            <a:avLst>
              <a:gd name="adj1" fmla="val -18750"/>
              <a:gd name="adj2" fmla="val 101408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utoShape 13"/>
          <p:cNvSpPr>
            <a:spLocks noChangeArrowheads="1"/>
          </p:cNvSpPr>
          <p:nvPr/>
        </p:nvSpPr>
        <p:spPr bwMode="auto">
          <a:xfrm>
            <a:off x="7848600" y="25146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77" name="AutoShape 12"/>
          <p:cNvSpPr>
            <a:spLocks noChangeArrowheads="1"/>
          </p:cNvSpPr>
          <p:nvPr/>
        </p:nvSpPr>
        <p:spPr bwMode="auto">
          <a:xfrm>
            <a:off x="4038600" y="3900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test_score</a:t>
            </a:r>
            <a:endParaRPr lang="en-GB" sz="2400" dirty="0">
              <a:latin typeface="Arial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Program Development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8991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lvl="0"/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 lvl="0"/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	// input – number of students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	// input – test score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count;		// loop control variable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– Program Development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89916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lvl="0"/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number of students to process: </a:t>
            </a:r>
            <a:r>
              <a:rPr lang="en-GB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for (count = 1; count &lt;=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num_stud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count++)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test score </a:t>
            </a:r>
            <a:r>
              <a:rPr lang="en-GB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count;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test_score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1963</TotalTime>
  <Words>668</Words>
  <Application>Microsoft Office PowerPoint</Application>
  <PresentationFormat>On-screen Show (4:3)</PresentationFormat>
  <Paragraphs>447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Topic 14</vt:lpstr>
      <vt:lpstr>Solving Problems</vt:lpstr>
      <vt:lpstr>Solving Problems</vt:lpstr>
      <vt:lpstr>Case Study 1</vt:lpstr>
      <vt:lpstr>Case Study 1</vt:lpstr>
      <vt:lpstr>Case Study 1</vt:lpstr>
      <vt:lpstr>Case Study 1</vt:lpstr>
      <vt:lpstr>Case Study 1 – Program Development 1</vt:lpstr>
      <vt:lpstr>Case Study 1 – Program Development 1</vt:lpstr>
      <vt:lpstr>Case Study 1</vt:lpstr>
      <vt:lpstr>Case Study 1</vt:lpstr>
      <vt:lpstr>PowerPoint Presentation</vt:lpstr>
      <vt:lpstr>Case Study 1 – Program Development 2</vt:lpstr>
      <vt:lpstr>Case Study 1 – Program Development 2</vt:lpstr>
      <vt:lpstr>Case Study 1</vt:lpstr>
      <vt:lpstr>PowerPoint Presentation</vt:lpstr>
      <vt:lpstr>Case Study 1 – Complete Program</vt:lpstr>
      <vt:lpstr>Case Study 1 – Complete Program</vt:lpstr>
      <vt:lpstr>Case Study 1 – Complete Program</vt:lpstr>
      <vt:lpstr>Nested Control Structures</vt:lpstr>
      <vt:lpstr>Case Study 2</vt:lpstr>
      <vt:lpstr>Case Study 2</vt:lpstr>
      <vt:lpstr>Case Study 2</vt:lpstr>
      <vt:lpstr>EOF(End-Of-File)-Controlled Loop</vt:lpstr>
      <vt:lpstr>EOF(End-Of-File)-Controlled Loop</vt:lpstr>
      <vt:lpstr>Function scanf and End-Of-File(EOF)</vt:lpstr>
      <vt:lpstr>Case Study 3</vt:lpstr>
      <vt:lpstr>Nested Control Structures</vt:lpstr>
      <vt:lpstr>Case Study 3 – Complete Program</vt:lpstr>
      <vt:lpstr>Case Study 3 – Complete Program</vt:lpstr>
      <vt:lpstr>Case Study 4 - Program Input Data</vt:lpstr>
      <vt:lpstr>Logical Variables or Flags</vt:lpstr>
      <vt:lpstr>Program Input Data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Chean Swee Ling</cp:lastModifiedBy>
  <cp:revision>233</cp:revision>
  <dcterms:created xsi:type="dcterms:W3CDTF">2012-04-07T10:41:45Z</dcterms:created>
  <dcterms:modified xsi:type="dcterms:W3CDTF">2016-07-28T06:29:31Z</dcterms:modified>
</cp:coreProperties>
</file>