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6"/>
  </p:notesMasterIdLst>
  <p:handoutMasterIdLst>
    <p:handoutMasterId r:id="rId67"/>
  </p:handoutMasterIdLst>
  <p:sldIdLst>
    <p:sldId id="256" r:id="rId2"/>
    <p:sldId id="283" r:id="rId3"/>
    <p:sldId id="306" r:id="rId4"/>
    <p:sldId id="305" r:id="rId5"/>
    <p:sldId id="309" r:id="rId6"/>
    <p:sldId id="294" r:id="rId7"/>
    <p:sldId id="307" r:id="rId8"/>
    <p:sldId id="310" r:id="rId9"/>
    <p:sldId id="284" r:id="rId10"/>
    <p:sldId id="302" r:id="rId11"/>
    <p:sldId id="292" r:id="rId12"/>
    <p:sldId id="296" r:id="rId13"/>
    <p:sldId id="303" r:id="rId14"/>
    <p:sldId id="290" r:id="rId15"/>
    <p:sldId id="288" r:id="rId16"/>
    <p:sldId id="301" r:id="rId17"/>
    <p:sldId id="311" r:id="rId18"/>
    <p:sldId id="317" r:id="rId19"/>
    <p:sldId id="298" r:id="rId20"/>
    <p:sldId id="293" r:id="rId21"/>
    <p:sldId id="316" r:id="rId22"/>
    <p:sldId id="299" r:id="rId23"/>
    <p:sldId id="285" r:id="rId24"/>
    <p:sldId id="312" r:id="rId25"/>
    <p:sldId id="313" r:id="rId26"/>
    <p:sldId id="314" r:id="rId27"/>
    <p:sldId id="315" r:id="rId28"/>
    <p:sldId id="318" r:id="rId29"/>
    <p:sldId id="319" r:id="rId30"/>
    <p:sldId id="320" r:id="rId31"/>
    <p:sldId id="323" r:id="rId32"/>
    <p:sldId id="325" r:id="rId33"/>
    <p:sldId id="321" r:id="rId34"/>
    <p:sldId id="322" r:id="rId35"/>
    <p:sldId id="329" r:id="rId36"/>
    <p:sldId id="337" r:id="rId37"/>
    <p:sldId id="338" r:id="rId38"/>
    <p:sldId id="339" r:id="rId39"/>
    <p:sldId id="326" r:id="rId40"/>
    <p:sldId id="327" r:id="rId41"/>
    <p:sldId id="328" r:id="rId42"/>
    <p:sldId id="333" r:id="rId43"/>
    <p:sldId id="334" r:id="rId44"/>
    <p:sldId id="330" r:id="rId45"/>
    <p:sldId id="356" r:id="rId46"/>
    <p:sldId id="335" r:id="rId47"/>
    <p:sldId id="332" r:id="rId48"/>
    <p:sldId id="336" r:id="rId49"/>
    <p:sldId id="360" r:id="rId50"/>
    <p:sldId id="346" r:id="rId51"/>
    <p:sldId id="347" r:id="rId52"/>
    <p:sldId id="350" r:id="rId53"/>
    <p:sldId id="361" r:id="rId54"/>
    <p:sldId id="352" r:id="rId55"/>
    <p:sldId id="363" r:id="rId56"/>
    <p:sldId id="362" r:id="rId57"/>
    <p:sldId id="366" r:id="rId58"/>
    <p:sldId id="365" r:id="rId59"/>
    <p:sldId id="344" r:id="rId60"/>
    <p:sldId id="353" r:id="rId61"/>
    <p:sldId id="354" r:id="rId62"/>
    <p:sldId id="355" r:id="rId63"/>
    <p:sldId id="358" r:id="rId64"/>
    <p:sldId id="367" r:id="rId65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B2B2B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C90E1-F947-4D2E-B026-4BF199BA5515}" type="datetimeFigureOut">
              <a:rPr lang="en-US" smtClean="0"/>
              <a:pPr/>
              <a:t>7/30/2016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E2BE4-66E1-4BCD-95FB-0A6BC60CE4A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C680-9653-4553-A56D-00F8C7619EFD}" type="datetimeFigureOut">
              <a:rPr lang="en-US" smtClean="0"/>
              <a:pPr/>
              <a:t>7/30/2016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C4600-26DE-4006-92D2-5D3925103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ECDAE87-8550-4E40-9671-797E3C12A9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976-C973-438E-B7E1-9AC6215FBC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0C50-D1CA-4F6C-96D7-CBE2CCD1E5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7F63D62-68DA-4ADD-8039-AFD79B829A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6FC-A856-4510-9ABB-0FAFC92294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472C-4FE4-4F8C-96B5-49CC49E53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701B-D587-4BDF-BF40-B47C4989D9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2CF5-667B-4EEC-B9B8-5388095C24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D27C-D1D7-4462-BBCE-34550ACADF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F9C0-EA21-488A-9B0C-7B045AACC7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97AB9C-0312-4690-BB35-27A733A4F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15                   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5124450"/>
            <a:ext cx="7010400" cy="533400"/>
          </a:xfrm>
        </p:spPr>
        <p:txBody>
          <a:bodyPr>
            <a:noAutofit/>
          </a:bodyPr>
          <a:lstStyle/>
          <a:p>
            <a:r>
              <a:rPr lang="en-US" sz="3000" dirty="0" smtClean="0"/>
              <a:t>Arrays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AE87-8550-4E40-9671-797E3C12A9F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Concept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886200" cy="5181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Example:   </a:t>
            </a:r>
          </a:p>
          <a:p>
            <a:pPr>
              <a:buNone/>
            </a:pPr>
            <a:r>
              <a:rPr lang="en-US" dirty="0" smtClean="0"/>
              <a:t>	Array with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/>
              <a:t>0 elements to store some data values.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Array name – scores</a:t>
            </a:r>
          </a:p>
          <a:p>
            <a:pPr>
              <a:buNone/>
            </a:pPr>
            <a:r>
              <a:rPr lang="en-US" dirty="0" smtClean="0"/>
              <a:t>	Array size –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/>
              <a:t>0 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 l="55418" t="87127" r="16759" b="9008"/>
          <a:stretch>
            <a:fillRect/>
          </a:stretch>
        </p:blipFill>
        <p:spPr bwMode="auto">
          <a:xfrm>
            <a:off x="5257800" y="5791200"/>
            <a:ext cx="2438400" cy="3048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5" name="Line Callout 1 4"/>
          <p:cNvSpPr/>
          <p:nvPr/>
        </p:nvSpPr>
        <p:spPr>
          <a:xfrm>
            <a:off x="3886200" y="5638800"/>
            <a:ext cx="1676400" cy="457200"/>
          </a:xfrm>
          <a:prstGeom prst="borderCallout1">
            <a:avLst>
              <a:gd name="adj1" fmla="val 62594"/>
              <a:gd name="adj2" fmla="val 99433"/>
              <a:gd name="adj3" fmla="val 61006"/>
              <a:gd name="adj4" fmla="val 155825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Array name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6096000" y="1447800"/>
            <a:ext cx="381000" cy="426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ine Callout 1 6"/>
          <p:cNvSpPr/>
          <p:nvPr/>
        </p:nvSpPr>
        <p:spPr>
          <a:xfrm>
            <a:off x="3733800" y="3200400"/>
            <a:ext cx="1828800" cy="762000"/>
          </a:xfrm>
          <a:prstGeom prst="borderCallout1">
            <a:avLst>
              <a:gd name="adj1" fmla="val 52307"/>
              <a:gd name="adj2" fmla="val 101641"/>
              <a:gd name="adj3" fmla="val 53352"/>
              <a:gd name="adj4" fmla="val 120439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Array with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 elements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    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 cstate="print"/>
          <a:srcRect l="77033" t="3003" r="9457" b="15921"/>
          <a:stretch>
            <a:fillRect/>
          </a:stretch>
        </p:blipFill>
        <p:spPr bwMode="auto">
          <a:xfrm>
            <a:off x="6858000" y="1524000"/>
            <a:ext cx="685800" cy="41148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6858000" y="1447800"/>
            <a:ext cx="685800" cy="42672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Declaring an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An array must be declared before it can be used.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General format for array declaration:</a:t>
            </a:r>
          </a:p>
          <a:p>
            <a:pPr algn="just">
              <a:buNone/>
            </a:pPr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elementType</a:t>
            </a:r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arrayName</a:t>
            </a:r>
            <a:r>
              <a:rPr lang="en-US" dirty="0" smtClean="0">
                <a:latin typeface="Consolas" pitchFamily="49" charset="0"/>
              </a:rPr>
              <a:t>[ </a:t>
            </a:r>
            <a:r>
              <a:rPr lang="en-US" dirty="0" err="1" smtClean="0">
                <a:latin typeface="Consolas" pitchFamily="49" charset="0"/>
              </a:rPr>
              <a:t>arraySize</a:t>
            </a:r>
            <a:r>
              <a:rPr lang="en-US" dirty="0" smtClean="0">
                <a:latin typeface="Consolas" pitchFamily="49" charset="0"/>
              </a:rPr>
              <a:t> ];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Example:</a:t>
            </a:r>
          </a:p>
          <a:p>
            <a:pPr algn="just">
              <a:buNone/>
            </a:pPr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scores[10];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</p:txBody>
      </p:sp>
      <p:sp>
        <p:nvSpPr>
          <p:cNvPr id="4" name="Line Callout 1 3"/>
          <p:cNvSpPr/>
          <p:nvPr/>
        </p:nvSpPr>
        <p:spPr>
          <a:xfrm>
            <a:off x="2057400" y="5029200"/>
            <a:ext cx="914400" cy="838200"/>
          </a:xfrm>
          <a:prstGeom prst="borderCallout1">
            <a:avLst>
              <a:gd name="adj1" fmla="val -6377"/>
              <a:gd name="adj2" fmla="val 52147"/>
              <a:gd name="adj3" fmla="val -52714"/>
              <a:gd name="adj4" fmla="val 71249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array name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3429000" y="5029200"/>
            <a:ext cx="914400" cy="838200"/>
          </a:xfrm>
          <a:prstGeom prst="borderCallout1">
            <a:avLst>
              <a:gd name="adj1" fmla="val -6377"/>
              <a:gd name="adj2" fmla="val 52147"/>
              <a:gd name="adj3" fmla="val -55584"/>
              <a:gd name="adj4" fmla="val 15985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array size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GB" dirty="0" smtClean="0"/>
              <a:t>Declaring an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382000" cy="518160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scores[9];</a:t>
            </a:r>
          </a:p>
          <a:p>
            <a:pPr algn="just">
              <a:buNone/>
            </a:pPr>
            <a:endParaRPr lang="en-US" dirty="0" smtClean="0">
              <a:latin typeface="Consolas" pitchFamily="49" charset="0"/>
            </a:endParaRPr>
          </a:p>
          <a:p>
            <a:pPr algn="just">
              <a:buNone/>
            </a:pPr>
            <a:endParaRPr lang="en-US" dirty="0" smtClean="0">
              <a:latin typeface="Consolas" pitchFamily="49" charset="0"/>
            </a:endParaRPr>
          </a:p>
          <a:p>
            <a:pPr algn="just">
              <a:buNone/>
            </a:pPr>
            <a:endParaRPr lang="en-US" dirty="0" smtClean="0">
              <a:latin typeface="Consolas" pitchFamily="49" charset="0"/>
            </a:endParaRPr>
          </a:p>
          <a:p>
            <a:pPr algn="just">
              <a:buNone/>
            </a:pPr>
            <a:endParaRPr lang="en-US" dirty="0" smtClean="0">
              <a:latin typeface="Consolas" pitchFamily="49" charset="0"/>
            </a:endParaRPr>
          </a:p>
          <a:p>
            <a:pPr algn="just">
              <a:buNone/>
            </a:pPr>
            <a:r>
              <a:rPr lang="en-US" dirty="0" smtClean="0">
                <a:latin typeface="Consolas" pitchFamily="49" charset="0"/>
              </a:rPr>
              <a:t> 	char name[10];</a:t>
            </a:r>
          </a:p>
          <a:p>
            <a:pPr algn="just">
              <a:buNone/>
            </a:pPr>
            <a:endParaRPr lang="en-US" dirty="0" smtClean="0">
              <a:latin typeface="Consolas" pitchFamily="49" charset="0"/>
            </a:endParaRPr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 l="37580" r="8897" b="81881"/>
          <a:stretch>
            <a:fillRect/>
          </a:stretch>
        </p:blipFill>
        <p:spPr bwMode="auto">
          <a:xfrm>
            <a:off x="2057400" y="2667000"/>
            <a:ext cx="3581400" cy="8382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/>
          <a:srcRect l="38719" t="31297" r="4342" b="47289"/>
          <a:stretch>
            <a:fillRect/>
          </a:stretch>
        </p:blipFill>
        <p:spPr bwMode="auto">
          <a:xfrm>
            <a:off x="1981200" y="5029200"/>
            <a:ext cx="3810000" cy="9906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8" name="Line Callout 1 7"/>
          <p:cNvSpPr/>
          <p:nvPr/>
        </p:nvSpPr>
        <p:spPr>
          <a:xfrm>
            <a:off x="3048000" y="1981200"/>
            <a:ext cx="3962400" cy="457200"/>
          </a:xfrm>
          <a:prstGeom prst="borderCallout1">
            <a:avLst>
              <a:gd name="adj1" fmla="val 99664"/>
              <a:gd name="adj2" fmla="val 52512"/>
              <a:gd name="adj3" fmla="val 135924"/>
              <a:gd name="adj4" fmla="val 43046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Array to store 9 integers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2971800" y="4572000"/>
            <a:ext cx="5638800" cy="457200"/>
          </a:xfrm>
          <a:prstGeom prst="borderCallout1">
            <a:avLst>
              <a:gd name="adj1" fmla="val 94400"/>
              <a:gd name="adj2" fmla="val 53167"/>
              <a:gd name="adj3" fmla="val 135924"/>
              <a:gd name="adj4" fmla="val 43046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Array to store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n-US" sz="2400" dirty="0" smtClean="0">
                <a:solidFill>
                  <a:schemeClr val="tx1"/>
                </a:solidFill>
              </a:rPr>
              <a:t> characters (</a:t>
            </a:r>
            <a:r>
              <a:rPr lang="en-US" sz="2400" i="1" dirty="0" smtClean="0">
                <a:solidFill>
                  <a:schemeClr val="tx1"/>
                </a:solidFill>
              </a:rPr>
              <a:t>not a string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GB" dirty="0" smtClean="0"/>
              <a:t>Declaring an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382000" cy="518160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>
                <a:latin typeface="Consolas" pitchFamily="49" charset="0"/>
              </a:rPr>
              <a:t>	double </a:t>
            </a:r>
            <a:r>
              <a:rPr lang="en-US" dirty="0" err="1" smtClean="0">
                <a:latin typeface="Consolas" pitchFamily="49" charset="0"/>
              </a:rPr>
              <a:t>gpa</a:t>
            </a:r>
            <a:r>
              <a:rPr lang="en-US" dirty="0" smtClean="0">
                <a:latin typeface="Consolas" pitchFamily="49" charset="0"/>
              </a:rPr>
              <a:t>[40];</a:t>
            </a:r>
          </a:p>
          <a:p>
            <a:pPr algn="just">
              <a:buNone/>
            </a:pPr>
            <a:endParaRPr lang="en-US" dirty="0" smtClean="0">
              <a:latin typeface="Consolas" pitchFamily="49" charset="0"/>
            </a:endParaRPr>
          </a:p>
          <a:p>
            <a:pPr algn="just">
              <a:buNone/>
            </a:pPr>
            <a:endParaRPr lang="en-US" dirty="0" smtClean="0">
              <a:latin typeface="Consolas" pitchFamily="49" charset="0"/>
            </a:endParaRPr>
          </a:p>
          <a:p>
            <a:pPr algn="just">
              <a:buNone/>
            </a:pPr>
            <a:endParaRPr lang="en-US" dirty="0" smtClean="0">
              <a:latin typeface="Consolas" pitchFamily="49" charset="0"/>
            </a:endParaRPr>
          </a:p>
          <a:p>
            <a:pPr algn="just">
              <a:buNone/>
            </a:pPr>
            <a:endParaRPr lang="en-US" dirty="0" smtClean="0">
              <a:latin typeface="Consolas" pitchFamily="49" charset="0"/>
            </a:endParaRPr>
          </a:p>
          <a:p>
            <a:pPr algn="just">
              <a:buNone/>
            </a:pPr>
            <a:endParaRPr lang="en-US" dirty="0" smtClean="0">
              <a:latin typeface="Consolas" pitchFamily="49" charset="0"/>
            </a:endParaRPr>
          </a:p>
          <a:p>
            <a:pPr algn="just">
              <a:buNone/>
            </a:pPr>
            <a:endParaRPr lang="en-US" dirty="0" smtClean="0">
              <a:latin typeface="Consolas" pitchFamily="49" charset="0"/>
            </a:endParaRPr>
          </a:p>
          <a:p>
            <a:pPr algn="just">
              <a:buNone/>
            </a:pPr>
            <a:r>
              <a:rPr lang="en-US" dirty="0" smtClean="0"/>
              <a:t>Note:  All the elements are the same data type.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 cstate="print"/>
          <a:srcRect l="37580" t="62594" b="15992"/>
          <a:stretch>
            <a:fillRect/>
          </a:stretch>
        </p:blipFill>
        <p:spPr bwMode="auto">
          <a:xfrm>
            <a:off x="990600" y="2971800"/>
            <a:ext cx="4176712" cy="9906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10" name="Line Callout 1 9"/>
          <p:cNvSpPr/>
          <p:nvPr/>
        </p:nvSpPr>
        <p:spPr>
          <a:xfrm>
            <a:off x="1371600" y="2438400"/>
            <a:ext cx="5638800" cy="457200"/>
          </a:xfrm>
          <a:prstGeom prst="borderCallout1">
            <a:avLst>
              <a:gd name="adj1" fmla="val 99663"/>
              <a:gd name="adj2" fmla="val 50263"/>
              <a:gd name="adj3" fmla="val 135924"/>
              <a:gd name="adj4" fmla="val 43046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Array to store 40 floating point numbers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Elements in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38862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The elements in the array are arranged in a sequence.</a:t>
            </a:r>
          </a:p>
          <a:p>
            <a:pPr algn="just"/>
            <a:endParaRPr lang="en-US" dirty="0" smtClean="0"/>
          </a:p>
          <a:p>
            <a:r>
              <a:rPr lang="en-US" dirty="0" smtClean="0"/>
              <a:t>We can refer to the elements as the </a:t>
            </a:r>
            <a:r>
              <a:rPr lang="en-US" i="1" dirty="0" smtClean="0"/>
              <a:t>first</a:t>
            </a:r>
            <a:r>
              <a:rPr lang="en-US" dirty="0" smtClean="0"/>
              <a:t> element, the </a:t>
            </a:r>
            <a:r>
              <a:rPr lang="en-US" i="1" dirty="0" smtClean="0"/>
              <a:t>second</a:t>
            </a:r>
            <a:r>
              <a:rPr lang="en-US" dirty="0" smtClean="0"/>
              <a:t> element, and so forth until we get to the </a:t>
            </a:r>
            <a:r>
              <a:rPr lang="en-US" i="1" dirty="0" smtClean="0"/>
              <a:t>last</a:t>
            </a:r>
            <a:r>
              <a:rPr lang="en-US" dirty="0" smtClean="0"/>
              <a:t> element.</a:t>
            </a:r>
          </a:p>
          <a:p>
            <a:pPr algn="just">
              <a:buNone/>
            </a:pPr>
            <a:endParaRPr lang="en-US" dirty="0" smtClean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 l="69329" t="87127" r="16759" b="7075"/>
          <a:stretch>
            <a:fillRect/>
          </a:stretch>
        </p:blipFill>
        <p:spPr bwMode="auto">
          <a:xfrm>
            <a:off x="4800600" y="5867400"/>
            <a:ext cx="1219200" cy="4572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5" name="Line Callout 1 4"/>
          <p:cNvSpPr/>
          <p:nvPr/>
        </p:nvSpPr>
        <p:spPr>
          <a:xfrm>
            <a:off x="6553200" y="1371600"/>
            <a:ext cx="2133600" cy="381000"/>
          </a:xfrm>
          <a:prstGeom prst="borderCallout1">
            <a:avLst>
              <a:gd name="adj1" fmla="val 49436"/>
              <a:gd name="adj2" fmla="val -113"/>
              <a:gd name="adj3" fmla="val 113639"/>
              <a:gd name="adj4" fmla="val -27102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st element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6553200" y="5334000"/>
            <a:ext cx="2057400" cy="381000"/>
          </a:xfrm>
          <a:prstGeom prst="borderCallout1">
            <a:avLst>
              <a:gd name="adj1" fmla="val 49436"/>
              <a:gd name="adj2" fmla="val -113"/>
              <a:gd name="adj3" fmla="val 48089"/>
              <a:gd name="adj4" fmla="val -26014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n-US" sz="2400" dirty="0" smtClean="0">
                <a:solidFill>
                  <a:schemeClr val="tx1"/>
                </a:solidFill>
              </a:rPr>
              <a:t>th element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6553200" y="1981200"/>
            <a:ext cx="2133600" cy="381000"/>
          </a:xfrm>
          <a:prstGeom prst="borderCallout1">
            <a:avLst>
              <a:gd name="adj1" fmla="val 49436"/>
              <a:gd name="adj2" fmla="val -113"/>
              <a:gd name="adj3" fmla="val 53352"/>
              <a:gd name="adj4" fmla="val -27123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2nd element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 cstate="print"/>
          <a:srcRect l="77033" t="3003" r="9457" b="15921"/>
          <a:stretch>
            <a:fillRect/>
          </a:stretch>
        </p:blipFill>
        <p:spPr bwMode="auto">
          <a:xfrm>
            <a:off x="5105400" y="1600200"/>
            <a:ext cx="762000" cy="41148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6553200" y="2819400"/>
            <a:ext cx="1905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.</a:t>
            </a:r>
            <a:endParaRPr lang="en-GB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5400" y="1524000"/>
            <a:ext cx="762000" cy="42672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343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Each element in the array has an </a:t>
            </a:r>
            <a:r>
              <a:rPr lang="en-US" b="1" dirty="0" smtClean="0"/>
              <a:t>index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The indexes are written in </a:t>
            </a:r>
            <a:r>
              <a:rPr lang="en-US" i="1" dirty="0" smtClean="0"/>
              <a:t>brackets</a:t>
            </a:r>
            <a:r>
              <a:rPr lang="en-US" dirty="0" smtClean="0"/>
              <a:t>([ ]).</a:t>
            </a:r>
          </a:p>
          <a:p>
            <a:endParaRPr lang="en-US" dirty="0" smtClean="0"/>
          </a:p>
          <a:p>
            <a:r>
              <a:rPr lang="en-US" dirty="0" smtClean="0"/>
              <a:t>The first element has </a:t>
            </a:r>
          </a:p>
          <a:p>
            <a:pPr>
              <a:buNone/>
            </a:pPr>
            <a:r>
              <a:rPr lang="en-US" dirty="0" smtClean="0"/>
              <a:t>	index 0. </a:t>
            </a:r>
          </a:p>
          <a:p>
            <a:endParaRPr lang="en-US" dirty="0" smtClean="0"/>
          </a:p>
          <a:p>
            <a:r>
              <a:rPr lang="en-US" dirty="0" smtClean="0"/>
              <a:t>The last element has index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array size-1</a:t>
            </a:r>
            <a:r>
              <a:rPr lang="en-US" dirty="0" smtClean="0"/>
              <a:t>).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 l="59381" r="4954" b="12918"/>
          <a:stretch>
            <a:fillRect/>
          </a:stretch>
        </p:blipFill>
        <p:spPr bwMode="auto">
          <a:xfrm>
            <a:off x="5105400" y="755073"/>
            <a:ext cx="3581400" cy="6026727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5" name="Line Callout 1 4"/>
          <p:cNvSpPr/>
          <p:nvPr/>
        </p:nvSpPr>
        <p:spPr>
          <a:xfrm>
            <a:off x="6172200" y="152400"/>
            <a:ext cx="990600" cy="381000"/>
          </a:xfrm>
          <a:prstGeom prst="borderCallout1">
            <a:avLst>
              <a:gd name="adj1" fmla="val 107307"/>
              <a:gd name="adj2" fmla="val 49718"/>
              <a:gd name="adj3" fmla="val 233352"/>
              <a:gd name="adj4" fmla="val 51208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index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2" cstate="print"/>
          <a:srcRect l="59381" r="4954" b="12918"/>
          <a:stretch>
            <a:fillRect/>
          </a:stretch>
        </p:blipFill>
        <p:spPr bwMode="auto">
          <a:xfrm>
            <a:off x="2971800" y="831273"/>
            <a:ext cx="3581400" cy="6026727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5" name="Line Callout 1 4"/>
          <p:cNvSpPr/>
          <p:nvPr/>
        </p:nvSpPr>
        <p:spPr>
          <a:xfrm>
            <a:off x="6629400" y="838200"/>
            <a:ext cx="2133600" cy="381000"/>
          </a:xfrm>
          <a:prstGeom prst="borderCallout1">
            <a:avLst>
              <a:gd name="adj1" fmla="val 49436"/>
              <a:gd name="adj2" fmla="val -113"/>
              <a:gd name="adj3" fmla="val 113639"/>
              <a:gd name="adj4" fmla="val -27102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st element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6553200" y="6172200"/>
            <a:ext cx="2057400" cy="381000"/>
          </a:xfrm>
          <a:prstGeom prst="borderCallout1">
            <a:avLst>
              <a:gd name="adj1" fmla="val 49436"/>
              <a:gd name="adj2" fmla="val -113"/>
              <a:gd name="adj3" fmla="val 48089"/>
              <a:gd name="adj4" fmla="val -26014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n-US" sz="2400" dirty="0" smtClean="0">
                <a:solidFill>
                  <a:schemeClr val="tx1"/>
                </a:solidFill>
              </a:rPr>
              <a:t>th element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6705600" y="1676400"/>
            <a:ext cx="2133600" cy="381000"/>
          </a:xfrm>
          <a:prstGeom prst="borderCallout1">
            <a:avLst>
              <a:gd name="adj1" fmla="val 49436"/>
              <a:gd name="adj2" fmla="val -113"/>
              <a:gd name="adj3" fmla="val 53352"/>
              <a:gd name="adj4" fmla="val -28251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2nd element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34200" y="2895600"/>
            <a:ext cx="1905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.</a:t>
            </a:r>
            <a:endParaRPr lang="en-GB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4038600" y="228600"/>
            <a:ext cx="990600" cy="381000"/>
          </a:xfrm>
          <a:prstGeom prst="borderCallout1">
            <a:avLst>
              <a:gd name="adj1" fmla="val 107307"/>
              <a:gd name="adj2" fmla="val 49718"/>
              <a:gd name="adj3" fmla="val 233352"/>
              <a:gd name="adj4" fmla="val 51208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index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914400" y="5181600"/>
            <a:ext cx="1828800" cy="990600"/>
          </a:xfrm>
          <a:prstGeom prst="borderCallout1">
            <a:avLst>
              <a:gd name="adj1" fmla="val 52225"/>
              <a:gd name="adj2" fmla="val 101677"/>
              <a:gd name="adj3" fmla="val 115029"/>
              <a:gd name="adj4" fmla="val 133642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Last element index is 9 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914400" y="1295400"/>
            <a:ext cx="1905000" cy="838200"/>
          </a:xfrm>
          <a:prstGeom prst="borderCallout1">
            <a:avLst>
              <a:gd name="adj1" fmla="val 50679"/>
              <a:gd name="adj2" fmla="val 100743"/>
              <a:gd name="adj3" fmla="val 8588"/>
              <a:gd name="adj4" fmla="val 131076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First element index is 0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Elements in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We use the index to refer to an element in the array.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Example:  if we have an array declaration as follows: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err="1" smtClean="0"/>
              <a:t>int</a:t>
            </a:r>
            <a:r>
              <a:rPr lang="en-GB" dirty="0" smtClean="0"/>
              <a:t> scores[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GB" dirty="0" smtClean="0"/>
              <a:t>0];</a:t>
            </a:r>
          </a:p>
          <a:p>
            <a:endParaRPr lang="en-GB" dirty="0" smtClean="0"/>
          </a:p>
          <a:p>
            <a:r>
              <a:rPr lang="en-GB" dirty="0" smtClean="0"/>
              <a:t>Then we can use the indexes as follows:</a:t>
            </a:r>
          </a:p>
          <a:p>
            <a:pPr>
              <a:buNone/>
            </a:pPr>
            <a:r>
              <a:rPr lang="en-GB" dirty="0" smtClean="0"/>
              <a:t>		scores[0] – refers to the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GB" dirty="0" smtClean="0"/>
              <a:t>st element.</a:t>
            </a:r>
          </a:p>
          <a:p>
            <a:pPr>
              <a:buNone/>
            </a:pPr>
            <a:r>
              <a:rPr lang="en-GB" dirty="0" smtClean="0"/>
              <a:t>		scores[9] – refers to the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GB" dirty="0" smtClean="0"/>
              <a:t>th element.</a:t>
            </a:r>
          </a:p>
          <a:p>
            <a:pPr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Elements in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Examples: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// assign a value into 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  //  the </a:t>
            </a:r>
            <a:r>
              <a:rPr lang="en-GB" b="1" dirty="0" smtClean="0">
                <a:latin typeface="Consolas" pitchFamily="49" charset="0"/>
              </a:rPr>
              <a:t>first</a:t>
            </a:r>
            <a:r>
              <a:rPr lang="en-GB" dirty="0" smtClean="0">
                <a:latin typeface="Consolas" pitchFamily="49" charset="0"/>
              </a:rPr>
              <a:t> element	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</a:t>
            </a:r>
            <a:r>
              <a:rPr lang="en-GB" b="1" dirty="0" smtClean="0">
                <a:latin typeface="Consolas" pitchFamily="49" charset="0"/>
              </a:rPr>
              <a:t>scores[0]  </a:t>
            </a:r>
            <a:r>
              <a:rPr lang="en-GB" dirty="0" smtClean="0">
                <a:latin typeface="Consolas" pitchFamily="49" charset="0"/>
              </a:rPr>
              <a:t>= 90; 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  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// add 5 to the value in 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  //  the </a:t>
            </a:r>
            <a:r>
              <a:rPr lang="en-GB" b="1" dirty="0" smtClean="0">
                <a:latin typeface="Consolas" pitchFamily="49" charset="0"/>
              </a:rPr>
              <a:t>third</a:t>
            </a:r>
            <a:r>
              <a:rPr lang="en-GB" dirty="0" smtClean="0">
                <a:latin typeface="Consolas" pitchFamily="49" charset="0"/>
              </a:rPr>
              <a:t> element 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 	</a:t>
            </a:r>
            <a:r>
              <a:rPr lang="en-GB" b="1" dirty="0" smtClean="0">
                <a:latin typeface="Consolas" pitchFamily="49" charset="0"/>
              </a:rPr>
              <a:t>scores[2] </a:t>
            </a:r>
            <a:r>
              <a:rPr lang="en-GB" dirty="0" smtClean="0">
                <a:latin typeface="Consolas" pitchFamily="49" charset="0"/>
              </a:rPr>
              <a:t>= </a:t>
            </a:r>
            <a:r>
              <a:rPr lang="en-GB" b="1" dirty="0" smtClean="0">
                <a:latin typeface="Consolas" pitchFamily="49" charset="0"/>
              </a:rPr>
              <a:t>scores[2]</a:t>
            </a:r>
            <a:r>
              <a:rPr lang="en-GB" dirty="0" smtClean="0">
                <a:latin typeface="Consolas" pitchFamily="49" charset="0"/>
              </a:rPr>
              <a:t> + 5; 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			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// display the value in 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  //  the </a:t>
            </a:r>
            <a:r>
              <a:rPr lang="en-GB" b="1" dirty="0" smtClean="0">
                <a:latin typeface="Consolas" pitchFamily="49" charset="0"/>
              </a:rPr>
              <a:t>sixth</a:t>
            </a:r>
            <a:r>
              <a:rPr lang="en-GB" dirty="0" smtClean="0">
                <a:latin typeface="Consolas" pitchFamily="49" charset="0"/>
              </a:rPr>
              <a:t> element 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</a:t>
            </a:r>
            <a:r>
              <a:rPr lang="en-GB" dirty="0" err="1" smtClean="0">
                <a:latin typeface="Consolas" pitchFamily="49" charset="0"/>
              </a:rPr>
              <a:t>cout</a:t>
            </a:r>
            <a:r>
              <a:rPr lang="en-GB" dirty="0" smtClean="0">
                <a:latin typeface="Consolas" pitchFamily="49" charset="0"/>
              </a:rPr>
              <a:t> &lt;&lt; </a:t>
            </a:r>
            <a:r>
              <a:rPr lang="en-GB" b="1" dirty="0" smtClean="0">
                <a:latin typeface="Consolas" pitchFamily="49" charset="0"/>
              </a:rPr>
              <a:t>scores[5]</a:t>
            </a:r>
            <a:r>
              <a:rPr lang="en-GB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GB" dirty="0" smtClean="0"/>
              <a:t>	</a:t>
            </a:r>
          </a:p>
          <a:p>
            <a:pPr>
              <a:buNone/>
            </a:pPr>
            <a:endParaRPr lang="en-GB" dirty="0" smtClean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 l="59381" r="4954" b="12918"/>
          <a:stretch>
            <a:fillRect/>
          </a:stretch>
        </p:blipFill>
        <p:spPr bwMode="auto">
          <a:xfrm>
            <a:off x="4876800" y="1143000"/>
            <a:ext cx="3124463" cy="52578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5" name="Line Callout 1 4"/>
          <p:cNvSpPr/>
          <p:nvPr/>
        </p:nvSpPr>
        <p:spPr>
          <a:xfrm>
            <a:off x="7620263" y="914400"/>
            <a:ext cx="1447537" cy="381000"/>
          </a:xfrm>
          <a:prstGeom prst="borderCallout1">
            <a:avLst>
              <a:gd name="adj1" fmla="val 99962"/>
              <a:gd name="adj2" fmla="val 31466"/>
              <a:gd name="adj3" fmla="val 176797"/>
              <a:gd name="adj4" fmla="val -2700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1</a:t>
            </a:r>
            <a:r>
              <a:rPr lang="en-US" sz="2000" dirty="0" smtClean="0">
                <a:solidFill>
                  <a:schemeClr val="tx1"/>
                </a:solidFill>
              </a:rPr>
              <a:t>st element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   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7467863" y="6248400"/>
            <a:ext cx="1641764" cy="381000"/>
          </a:xfrm>
          <a:prstGeom prst="borderCallout1">
            <a:avLst>
              <a:gd name="adj1" fmla="val -7406"/>
              <a:gd name="adj2" fmla="val 29127"/>
              <a:gd name="adj3" fmla="val -73521"/>
              <a:gd name="adj4" fmla="val 6576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10</a:t>
            </a:r>
            <a:r>
              <a:rPr lang="en-US" sz="2000" dirty="0" smtClean="0">
                <a:solidFill>
                  <a:schemeClr val="tx1"/>
                </a:solidFill>
              </a:rPr>
              <a:t>th element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   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Elements in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Example: To print all the values in array scores:</a:t>
            </a:r>
          </a:p>
          <a:p>
            <a:pPr>
              <a:buNone/>
            </a:pPr>
            <a:r>
              <a:rPr lang="en-GB" dirty="0" smtClean="0"/>
              <a:t>	We could do this: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2286000"/>
            <a:ext cx="5486400" cy="3886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scores[0]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scores[1]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scores[2]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scores[3]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scores[4]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scores[5]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scores[6]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scores[7]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scores[8]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scores[9]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Displaying a Report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Problem:</a:t>
            </a:r>
          </a:p>
          <a:p>
            <a:pPr>
              <a:buNone/>
            </a:pPr>
            <a:r>
              <a:rPr lang="en-US" sz="2800" dirty="0" smtClean="0"/>
              <a:t>	We want to process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US" sz="2800" dirty="0" smtClean="0"/>
              <a:t> test scores and display a report.  A sample report is as follows:</a:t>
            </a:r>
          </a:p>
          <a:p>
            <a:pPr>
              <a:buNone/>
            </a:pPr>
            <a:r>
              <a:rPr lang="en-US" sz="2800" dirty="0" smtClean="0"/>
              <a:t>		Score	 Grade</a:t>
            </a:r>
          </a:p>
          <a:p>
            <a:pPr>
              <a:buNone/>
            </a:pPr>
            <a:r>
              <a:rPr lang="en-US" sz="2800" dirty="0" smtClean="0"/>
              <a:t>		   63	   C</a:t>
            </a:r>
          </a:p>
          <a:p>
            <a:pPr>
              <a:buNone/>
            </a:pPr>
            <a:r>
              <a:rPr lang="en-US" sz="2800" dirty="0" smtClean="0"/>
              <a:t>		   92	   A</a:t>
            </a:r>
          </a:p>
          <a:p>
            <a:pPr>
              <a:buNone/>
            </a:pPr>
            <a:r>
              <a:rPr lang="en-US" sz="2800" dirty="0" smtClean="0"/>
              <a:t>		   84	   A</a:t>
            </a:r>
          </a:p>
          <a:p>
            <a:pPr>
              <a:buNone/>
            </a:pPr>
            <a:r>
              <a:rPr lang="en-US" sz="2800" dirty="0" smtClean="0"/>
              <a:t>		   . . .	  . . .</a:t>
            </a:r>
          </a:p>
          <a:p>
            <a:pPr>
              <a:buNone/>
            </a:pPr>
            <a:r>
              <a:rPr lang="en-US" sz="2800" dirty="0" smtClean="0"/>
              <a:t>		   77    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Accessing Elements in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400800" cy="5181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better way is to do this: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3200400"/>
            <a:ext cx="5486400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for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= 0;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&lt; 10;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++)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scores[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]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}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10400" y="685799"/>
          <a:ext cx="1981200" cy="5654041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533400"/>
                <a:gridCol w="1447800"/>
              </a:tblGrid>
              <a:tr h="531395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smtClean="0">
                          <a:latin typeface="Consolas" pitchFamily="49" charset="0"/>
                          <a:cs typeface="Arial" pitchFamily="34" charset="0"/>
                        </a:rPr>
                        <a:t>i</a:t>
                      </a:r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smtClean="0">
                          <a:latin typeface="Consolas" pitchFamily="49" charset="0"/>
                          <a:cs typeface="Arial" pitchFamily="34" charset="0"/>
                        </a:rPr>
                        <a:t>scores[</a:t>
                      </a:r>
                      <a:r>
                        <a:rPr lang="en-GB" sz="2000" b="1" dirty="0" err="1" smtClean="0">
                          <a:latin typeface="Consolas" pitchFamily="49" charset="0"/>
                          <a:cs typeface="Arial" pitchFamily="34" charset="0"/>
                        </a:rPr>
                        <a:t>i</a:t>
                      </a:r>
                      <a:r>
                        <a:rPr lang="en-GB" sz="2000" b="1" dirty="0" smtClean="0">
                          <a:latin typeface="Consolas" pitchFamily="49" charset="0"/>
                          <a:cs typeface="Arial" pitchFamily="34" charset="0"/>
                        </a:rPr>
                        <a:t>]</a:t>
                      </a:r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scores[0]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scores[1]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2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scores[2]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3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scores[3]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31395"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4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scores[4]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5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scores[5]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6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scores[6]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7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scores[7]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8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scores[8]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9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scores[9]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Line Callout 1 5"/>
          <p:cNvSpPr/>
          <p:nvPr/>
        </p:nvSpPr>
        <p:spPr>
          <a:xfrm>
            <a:off x="1447800" y="1752600"/>
            <a:ext cx="4724400" cy="838200"/>
          </a:xfrm>
          <a:prstGeom prst="borderCallout1">
            <a:avLst>
              <a:gd name="adj1" fmla="val 98694"/>
              <a:gd name="adj2" fmla="val 40300"/>
              <a:gd name="adj3" fmla="val 166175"/>
              <a:gd name="adj4" fmla="val 28691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Note: 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must start with 0 because the first array element has index 0.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Accessing Elements in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400800" cy="5181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Example: To read and store values in the array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5800" y="2209800"/>
            <a:ext cx="617220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for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= 0;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&lt; 10;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++)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"Enter test score: ";</a:t>
            </a:r>
          </a:p>
          <a:p>
            <a:r>
              <a:rPr lang="en-GB" sz="2400" dirty="0" smtClean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scores[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]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}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10400" y="685799"/>
          <a:ext cx="1981200" cy="5654041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533400"/>
                <a:gridCol w="1447800"/>
              </a:tblGrid>
              <a:tr h="531395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smtClean="0">
                          <a:latin typeface="Consolas" pitchFamily="49" charset="0"/>
                          <a:cs typeface="Arial" pitchFamily="34" charset="0"/>
                        </a:rPr>
                        <a:t>i</a:t>
                      </a:r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smtClean="0">
                          <a:latin typeface="Consolas" pitchFamily="49" charset="0"/>
                          <a:cs typeface="Arial" pitchFamily="34" charset="0"/>
                        </a:rPr>
                        <a:t>scores[</a:t>
                      </a:r>
                      <a:r>
                        <a:rPr lang="en-GB" sz="2000" b="1" dirty="0" err="1" smtClean="0">
                          <a:latin typeface="Consolas" pitchFamily="49" charset="0"/>
                          <a:cs typeface="Arial" pitchFamily="34" charset="0"/>
                        </a:rPr>
                        <a:t>i</a:t>
                      </a:r>
                      <a:r>
                        <a:rPr lang="en-GB" sz="2000" b="1" dirty="0" smtClean="0">
                          <a:latin typeface="Consolas" pitchFamily="49" charset="0"/>
                          <a:cs typeface="Arial" pitchFamily="34" charset="0"/>
                        </a:rPr>
                        <a:t>]</a:t>
                      </a:r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scores[0]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scores[1]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2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scores[2]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3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scores[3]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31395"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4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scores[4]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5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scores[5]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6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scores[6]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7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scores[7]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8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scores[8]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9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scores[9]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Concept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advantage of using an array instead of many variables is that we can use a </a:t>
            </a:r>
            <a:r>
              <a:rPr lang="en-US" b="1" dirty="0" smtClean="0"/>
              <a:t>loop</a:t>
            </a:r>
            <a:r>
              <a:rPr lang="en-US" dirty="0" smtClean="0"/>
              <a:t> to process the array elements instead repeating the same action for each variable.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/>
          <a:srcRect l="2141" r="70046"/>
          <a:stretch>
            <a:fillRect/>
          </a:stretch>
        </p:blipFill>
        <p:spPr bwMode="auto">
          <a:xfrm>
            <a:off x="457200" y="2971800"/>
            <a:ext cx="2914650" cy="38862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 cstate="print"/>
          <a:srcRect l="69612" r="1030"/>
          <a:stretch>
            <a:fillRect/>
          </a:stretch>
        </p:blipFill>
        <p:spPr bwMode="auto">
          <a:xfrm>
            <a:off x="5638800" y="2739188"/>
            <a:ext cx="3200400" cy="4042611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 l="39859" r="40174" b="19231"/>
          <a:stretch>
            <a:fillRect/>
          </a:stretch>
        </p:blipFill>
        <p:spPr bwMode="auto">
          <a:xfrm>
            <a:off x="3352800" y="3276600"/>
            <a:ext cx="2286000" cy="32004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Problem:</a:t>
            </a:r>
          </a:p>
          <a:p>
            <a:pPr>
              <a:buNone/>
            </a:pPr>
            <a:r>
              <a:rPr lang="en-US" sz="2400" dirty="0" smtClean="0"/>
              <a:t>	We want to process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US" sz="2400" dirty="0" smtClean="0"/>
              <a:t> test scores and display a report with the following format:</a:t>
            </a:r>
          </a:p>
          <a:p>
            <a:pPr>
              <a:buNone/>
            </a:pPr>
            <a:r>
              <a:rPr lang="en-US" sz="2400" dirty="0" smtClean="0"/>
              <a:t>		Score	 Grade</a:t>
            </a:r>
          </a:p>
          <a:p>
            <a:pPr>
              <a:buNone/>
            </a:pPr>
            <a:r>
              <a:rPr lang="en-US" sz="2400" dirty="0" smtClean="0"/>
              <a:t>		  xxx	   x</a:t>
            </a:r>
          </a:p>
          <a:p>
            <a:pPr>
              <a:buNone/>
            </a:pPr>
            <a:r>
              <a:rPr lang="en-US" sz="2400" dirty="0" smtClean="0"/>
              <a:t>		  xxx	   x</a:t>
            </a:r>
          </a:p>
          <a:p>
            <a:pPr>
              <a:buNone/>
            </a:pPr>
            <a:r>
              <a:rPr lang="en-US" sz="2400" dirty="0" smtClean="0"/>
              <a:t>		  xxx	   x</a:t>
            </a:r>
          </a:p>
          <a:p>
            <a:pPr>
              <a:buNone/>
            </a:pPr>
            <a:r>
              <a:rPr lang="en-US" sz="2400" dirty="0" smtClean="0"/>
              <a:t>		  . . .	  . . .</a:t>
            </a:r>
          </a:p>
          <a:p>
            <a:pPr>
              <a:buNone/>
            </a:pPr>
            <a:r>
              <a:rPr lang="en-US" sz="2400" dirty="0" smtClean="0"/>
              <a:t>		  xxx   	   x</a:t>
            </a:r>
            <a:endParaRPr lang="en-US" dirty="0" smtClean="0"/>
          </a:p>
          <a:p>
            <a:r>
              <a:rPr lang="en-US" dirty="0" smtClean="0"/>
              <a:t>Design the solution:</a:t>
            </a:r>
          </a:p>
          <a:p>
            <a:pPr>
              <a:buNone/>
            </a:pPr>
            <a:r>
              <a:rPr lang="en-US" dirty="0" smtClean="0"/>
              <a:t>	We use an array to store all the test scores.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 – Complete Program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3400" y="1219200"/>
            <a:ext cx="8077200" cy="5181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#define GRADE_A_LIMIT 80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#define GRADE_B_LIMIT 70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#define GRADE_C_LIMIT 60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#define GRADE_D_LIMIT 50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scores[10];	// to store test scores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char grade;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 – Complete Program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3400" y="1219200"/>
            <a:ext cx="8305800" cy="4953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// Read all the test scores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for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 10;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++) //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is 0 to 9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"Enter test score: 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scores[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}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// Process the test scores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//     and display the report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// Display the report heading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"Score\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tGrade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\n";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 – Complete Program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3400" y="1066800"/>
            <a:ext cx="80772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for (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 10;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++) 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if (scores[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 &gt;= GRADE_A_LIMIT)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grade = 'A';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else if (scores[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 &gt;= GRADE_B_LIMIT)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grade = 'B';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else if (scores[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 &gt;= GRADE_C_LIMIT)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grade = 'C';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else if (scores[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 &gt;= GRADE_D_LIMIT)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grade = 'D';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else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grade = 'F';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score[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 &lt;&lt; "\t" &lt;&lt; grade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GB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GB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 – Complete Program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9954" b="7035"/>
          <a:stretch>
            <a:fillRect/>
          </a:stretch>
        </p:blipFill>
        <p:spPr bwMode="auto">
          <a:xfrm>
            <a:off x="2514600" y="1447800"/>
            <a:ext cx="3757613" cy="4495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Example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/>
              <a:t>: Initialize all the elements to the value </a:t>
            </a:r>
            <a:r>
              <a:rPr lang="en-US" b="1" dirty="0" smtClean="0"/>
              <a:t>0</a:t>
            </a:r>
            <a:r>
              <a:rPr lang="en-US" dirty="0" smtClean="0"/>
              <a:t>.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Examples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38200" y="2209800"/>
            <a:ext cx="50292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numbers[5];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for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 5;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 	numbers[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] = 0;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34200" y="2133600"/>
          <a:ext cx="1676400" cy="310334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19200"/>
                <a:gridCol w="457200"/>
              </a:tblGrid>
              <a:tr h="531395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smtClean="0">
                          <a:latin typeface="Consolas" pitchFamily="49" charset="0"/>
                          <a:cs typeface="Arial" pitchFamily="34" charset="0"/>
                        </a:rPr>
                        <a:t>numbers</a:t>
                      </a:r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2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3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1395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4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Example 2: Initialize the elements to values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1, 2, 3, 4, </a:t>
            </a:r>
            <a:r>
              <a:rPr lang="en-US" b="1" dirty="0" smtClean="0"/>
              <a:t>5</a:t>
            </a:r>
            <a:r>
              <a:rPr lang="en-US" dirty="0" smtClean="0"/>
              <a:t>.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Examples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38200" y="2209800"/>
            <a:ext cx="50292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numbers[5];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for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 5;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 	numbers[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] = 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 + 1;</a:t>
            </a:r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24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34200" y="2133600"/>
          <a:ext cx="1676400" cy="310334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19200"/>
                <a:gridCol w="457200"/>
              </a:tblGrid>
              <a:tr h="531395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smtClean="0">
                          <a:latin typeface="Consolas" pitchFamily="49" charset="0"/>
                          <a:cs typeface="Arial" pitchFamily="34" charset="0"/>
                        </a:rPr>
                        <a:t>numbers</a:t>
                      </a:r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2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3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2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4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3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1395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5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4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Displaying a Report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Suppose we do it using this method: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</a:rPr>
              <a:t>cout</a:t>
            </a:r>
            <a:r>
              <a:rPr lang="en-US" sz="2400" dirty="0" smtClean="0">
                <a:latin typeface="Consolas" pitchFamily="49" charset="0"/>
              </a:rPr>
              <a:t> &lt;&lt; 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US" sz="2400" dirty="0" smtClean="0">
                <a:latin typeface="Consolas" pitchFamily="49" charset="0"/>
              </a:rPr>
              <a:t>Score\</a:t>
            </a:r>
            <a:r>
              <a:rPr lang="en-US" sz="2400" dirty="0" err="1" smtClean="0">
                <a:latin typeface="Consolas" pitchFamily="49" charset="0"/>
              </a:rPr>
              <a:t>tGrade</a:t>
            </a:r>
            <a:r>
              <a:rPr lang="en-US" sz="2400" dirty="0" smtClean="0">
                <a:latin typeface="Consolas" pitchFamily="49" charset="0"/>
              </a:rPr>
              <a:t>\n: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US" sz="24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for (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= 1;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&lt;= 10;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++)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</a:rPr>
              <a:t>cout</a:t>
            </a:r>
            <a:r>
              <a:rPr lang="en-US" sz="2400" dirty="0" smtClean="0">
                <a:latin typeface="Consolas" pitchFamily="49" charset="0"/>
              </a:rPr>
              <a:t> &lt;&lt; 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US" sz="2400" dirty="0" smtClean="0">
                <a:latin typeface="Consolas" pitchFamily="49" charset="0"/>
              </a:rPr>
              <a:t>Enter test score " &lt;&lt;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&lt;&lt; ": 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US" sz="24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</a:rPr>
              <a:t>cin</a:t>
            </a:r>
            <a:r>
              <a:rPr lang="en-US" sz="2400" dirty="0" smtClean="0">
                <a:latin typeface="Consolas" pitchFamily="49" charset="0"/>
              </a:rPr>
              <a:t> &gt;&gt; score;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if (score &gt;= 80)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. . .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</a:rPr>
              <a:t>cout</a:t>
            </a:r>
            <a:r>
              <a:rPr lang="en-US" sz="2400" dirty="0" smtClean="0">
                <a:latin typeface="Consolas" pitchFamily="49" charset="0"/>
              </a:rPr>
              <a:t> &lt;&lt; score &lt;&lt; "\t" &lt;&lt; grade &lt;&lt; </a:t>
            </a:r>
            <a:r>
              <a:rPr lang="en-US" sz="2400" dirty="0" err="1" smtClean="0">
                <a:latin typeface="Consolas" pitchFamily="49" charset="0"/>
              </a:rPr>
              <a:t>endl</a:t>
            </a:r>
            <a:r>
              <a:rPr lang="en-US" sz="24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}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Example 3: Initialize the elements to values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10, 20, 30, 40,</a:t>
            </a:r>
            <a:r>
              <a:rPr lang="en-US" b="1" dirty="0" smtClean="0"/>
              <a:t> 50</a:t>
            </a:r>
            <a:r>
              <a:rPr lang="en-US" dirty="0" smtClean="0"/>
              <a:t>.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Examples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38200" y="2209800"/>
            <a:ext cx="5562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numbers[5];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for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 5;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 	numbers[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] = (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 + 1) * 10;</a:t>
            </a:r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24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34200" y="2133600"/>
          <a:ext cx="1676400" cy="310334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19200"/>
                <a:gridCol w="457200"/>
              </a:tblGrid>
              <a:tr h="531395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smtClean="0">
                          <a:latin typeface="Consolas" pitchFamily="49" charset="0"/>
                          <a:cs typeface="Arial" pitchFamily="34" charset="0"/>
                        </a:rPr>
                        <a:t>numbers</a:t>
                      </a:r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20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30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2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40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3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1395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50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4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Example 4: Initialize the elements to values entered by the user. 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Assume input values: 23, 45, 6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1, </a:t>
            </a:r>
            <a:r>
              <a:rPr lang="en-US" sz="2400" dirty="0" smtClean="0"/>
              <a:t>77, 98	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Examples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38200" y="2209800"/>
            <a:ext cx="6019800" cy="3124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numbers[5];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for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 5;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"Enter a number: ";</a:t>
            </a:r>
          </a:p>
          <a:p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 	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 &gt;&gt; numbers[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239000" y="2133600"/>
          <a:ext cx="1676400" cy="310334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19200"/>
                <a:gridCol w="457200"/>
              </a:tblGrid>
              <a:tr h="531395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smtClean="0">
                          <a:latin typeface="Consolas" pitchFamily="49" charset="0"/>
                          <a:cs typeface="Arial" pitchFamily="34" charset="0"/>
                        </a:rPr>
                        <a:t>numbers</a:t>
                      </a:r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23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45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61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2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77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3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1395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98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4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Example 5: Increase each element value by 2.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Assume input for numbers: 23, 45, 6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/>
              <a:t>, 77, 98	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Examples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38200" y="1905000"/>
            <a:ext cx="6172200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numbers[5];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// Initialize the array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"Enter five numbers: 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for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 5;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numbers[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for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 5;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 	numbers[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] = numbers[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] + 2;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239000" y="2133600"/>
          <a:ext cx="1676400" cy="310334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19200"/>
                <a:gridCol w="457200"/>
              </a:tblGrid>
              <a:tr h="531395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smtClean="0">
                          <a:latin typeface="Consolas" pitchFamily="49" charset="0"/>
                          <a:cs typeface="Arial" pitchFamily="34" charset="0"/>
                        </a:rPr>
                        <a:t>numbers</a:t>
                      </a:r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25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47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63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2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79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3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1395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100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4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61722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Example 6: Copy the values of one array to another array.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1900" dirty="0" smtClean="0"/>
              <a:t>Assume first contains: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900" dirty="0" smtClean="0"/>
              <a:t>0, 20, 30, 40, 50</a:t>
            </a:r>
          </a:p>
          <a:p>
            <a:r>
              <a:rPr lang="en-GB" sz="1900" dirty="0" smtClean="0"/>
              <a:t>We cannot assign one array to another array, even if they match fully in type and size, as the name of the array is a constant pointer.</a:t>
            </a:r>
          </a:p>
          <a:p>
            <a:pPr lvl="1"/>
            <a:r>
              <a:rPr lang="en-GB" sz="1900" dirty="0" smtClean="0"/>
              <a:t>second = first;</a:t>
            </a:r>
            <a:endParaRPr lang="en-US" sz="19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Examples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762000" y="1981200"/>
            <a:ext cx="5791200" cy="2895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first[5], second[5];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// Initialize array first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"Enter five numbers: 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for (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 5;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 &gt;&gt; first[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for (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 5;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 	second[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] = first[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05600" y="304800"/>
          <a:ext cx="1676400" cy="310334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19200"/>
                <a:gridCol w="457200"/>
              </a:tblGrid>
              <a:tr h="531395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Consolas" pitchFamily="49" charset="0"/>
                          <a:cs typeface="Arial" pitchFamily="34" charset="0"/>
                        </a:rPr>
                        <a:t>first</a:t>
                      </a:r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20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30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2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40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3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1395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50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4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781800" y="3581400"/>
          <a:ext cx="1676400" cy="310334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19200"/>
                <a:gridCol w="457200"/>
              </a:tblGrid>
              <a:tr h="531395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Consolas" pitchFamily="49" charset="0"/>
                          <a:cs typeface="Arial" pitchFamily="34" charset="0"/>
                        </a:rPr>
                        <a:t>second</a:t>
                      </a:r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20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30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2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40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3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1395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50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4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1" name="Picture 10" descr="red cro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5943600"/>
            <a:ext cx="835069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4102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Example 7: Print the element value if the value is greater than 50.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Assume input for numbers: 23, 45, 6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/>
              <a:t>, 77, 98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Examples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38200" y="2209800"/>
            <a:ext cx="6172200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numbers[5];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// Initialize the array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"Enter five numbers: 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for (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 5;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&gt;&gt; numbers[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for (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 5;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 	if (numbers[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] &gt; 50)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 		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setw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(3) &lt;&lt; numbers[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15200" y="1828800"/>
          <a:ext cx="1676400" cy="310334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19200"/>
                <a:gridCol w="457200"/>
              </a:tblGrid>
              <a:tr h="531395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Consolas" pitchFamily="49" charset="0"/>
                          <a:cs typeface="Arial" pitchFamily="34" charset="0"/>
                        </a:rPr>
                        <a:t>numbers</a:t>
                      </a:r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23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45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61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2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77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3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1395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98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4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315200" y="5029200"/>
          <a:ext cx="1600200" cy="838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002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Consolas" pitchFamily="49" charset="0"/>
                          <a:cs typeface="Arial" pitchFamily="34" charset="0"/>
                        </a:rPr>
                        <a:t>output</a:t>
                      </a:r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 61 77 98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6324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Example 8: Print the element values  with no more than 3 numbers on a line.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Examples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38200" y="2057400"/>
            <a:ext cx="57150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numbers[10];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// Initialize the array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for (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 10;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numbers[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] = (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+ 1) * 2;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for (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 10;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 	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setw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(3) &lt;&lt; numbers[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 	if ( (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 + 1) % 3 == 0 )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 		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162800" y="243841"/>
          <a:ext cx="1676400" cy="45262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19200"/>
                <a:gridCol w="457200"/>
              </a:tblGrid>
              <a:tr h="531395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Consolas" pitchFamily="49" charset="0"/>
                          <a:cs typeface="Arial" pitchFamily="34" charset="0"/>
                        </a:rPr>
                        <a:t>numbers</a:t>
                      </a:r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005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2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7765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4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8725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6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2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8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3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4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12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5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14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6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16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7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18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8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20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9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086600" y="4876800"/>
          <a:ext cx="1676400" cy="1706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76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Consolas" pitchFamily="49" charset="0"/>
                          <a:cs typeface="Arial" pitchFamily="34" charset="0"/>
                        </a:rPr>
                        <a:t>output</a:t>
                      </a:r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21094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  2  4  6</a:t>
                      </a:r>
                    </a:p>
                    <a:p>
                      <a:pPr algn="l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  8 10</a:t>
                      </a:r>
                      <a:r>
                        <a:rPr lang="en-GB" sz="2000" b="0" baseline="0" dirty="0" smtClean="0">
                          <a:latin typeface="Consolas" pitchFamily="49" charset="0"/>
                          <a:cs typeface="Arial" pitchFamily="34" charset="0"/>
                        </a:rPr>
                        <a:t> 12</a:t>
                      </a:r>
                    </a:p>
                    <a:p>
                      <a:pPr algn="l"/>
                      <a:r>
                        <a:rPr lang="en-GB" sz="2000" b="0" baseline="0" dirty="0" smtClean="0">
                          <a:latin typeface="Consolas" pitchFamily="49" charset="0"/>
                          <a:cs typeface="Arial" pitchFamily="34" charset="0"/>
                        </a:rPr>
                        <a:t> 14 16 18</a:t>
                      </a:r>
                    </a:p>
                    <a:p>
                      <a:pPr algn="l"/>
                      <a:r>
                        <a:rPr lang="en-GB" sz="2000" b="0" baseline="0" dirty="0" smtClean="0">
                          <a:latin typeface="Consolas" pitchFamily="49" charset="0"/>
                          <a:cs typeface="Arial" pitchFamily="34" charset="0"/>
                        </a:rPr>
                        <a:t> 20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Arrays can be initialized when they are defined.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Initialization</a:t>
            </a:r>
            <a:endParaRPr lang="en-GB" dirty="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/>
          <a:srcRect r="51824" b="60000"/>
          <a:stretch>
            <a:fillRect/>
          </a:stretch>
        </p:blipFill>
        <p:spPr bwMode="auto">
          <a:xfrm>
            <a:off x="1073150" y="1676400"/>
            <a:ext cx="6394450" cy="2292909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2" cstate="print"/>
          <a:srcRect l="48176" b="60000"/>
          <a:stretch>
            <a:fillRect/>
          </a:stretch>
        </p:blipFill>
        <p:spPr bwMode="auto">
          <a:xfrm>
            <a:off x="990600" y="3860800"/>
            <a:ext cx="7391400" cy="24638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10" name="Line Callout 1 9"/>
          <p:cNvSpPr/>
          <p:nvPr/>
        </p:nvSpPr>
        <p:spPr>
          <a:xfrm>
            <a:off x="381000" y="5029200"/>
            <a:ext cx="3429000" cy="838200"/>
          </a:xfrm>
          <a:prstGeom prst="borderCallout1">
            <a:avLst>
              <a:gd name="adj1" fmla="val 35536"/>
              <a:gd name="adj2" fmla="val 100651"/>
              <a:gd name="adj3" fmla="val -14686"/>
              <a:gd name="adj4" fmla="val 107288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Array size depends on number of values in list.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Arrays can be initialized when they are defined.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Initialization</a:t>
            </a:r>
            <a:endParaRPr lang="en-GB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 t="40000" r="51824"/>
          <a:stretch>
            <a:fillRect/>
          </a:stretch>
        </p:blipFill>
        <p:spPr bwMode="auto">
          <a:xfrm>
            <a:off x="615950" y="1752600"/>
            <a:ext cx="6800194" cy="36576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Arrays can be initialized when they are defined.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Initialization</a:t>
            </a:r>
            <a:endParaRPr lang="en-GB" dirty="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/>
          <a:srcRect l="49069" t="40000"/>
          <a:stretch>
            <a:fillRect/>
          </a:stretch>
        </p:blipFill>
        <p:spPr bwMode="auto">
          <a:xfrm>
            <a:off x="914400" y="1752600"/>
            <a:ext cx="7338848" cy="37338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Problem:</a:t>
            </a:r>
          </a:p>
          <a:p>
            <a:pPr>
              <a:buNone/>
            </a:pPr>
            <a:r>
              <a:rPr lang="en-US" sz="2400" dirty="0" smtClean="0"/>
              <a:t>	Read a maximum of 50 numbers and print them in reverse order.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Design the solution:</a:t>
            </a:r>
          </a:p>
          <a:p>
            <a:pPr>
              <a:buNone/>
            </a:pPr>
            <a:r>
              <a:rPr lang="en-US" dirty="0" smtClean="0"/>
              <a:t>	We use an array to store a maximum of 50 numbers.</a:t>
            </a:r>
          </a:p>
          <a:p>
            <a:pPr>
              <a:buNone/>
            </a:pPr>
            <a:r>
              <a:rPr lang="en-US" dirty="0" smtClean="0"/>
              <a:t>	We ask the user how many numbers to read.</a:t>
            </a:r>
          </a:p>
          <a:p>
            <a:pPr>
              <a:buNone/>
            </a:pPr>
            <a:r>
              <a:rPr lang="en-US" dirty="0" smtClean="0"/>
              <a:t>	We use one loop to read all the numbers.</a:t>
            </a:r>
          </a:p>
          <a:p>
            <a:pPr>
              <a:buNone/>
            </a:pPr>
            <a:r>
              <a:rPr lang="en-US" dirty="0" smtClean="0"/>
              <a:t>	Then we use another loop to print the numbers in reverse order.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Displaying a Report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input/output for this program will be as follows: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Enter test score 1: 63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	  63   C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	Enter test score 2: 92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	  92   A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	   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	. . .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r>
              <a:rPr lang="en-US" sz="2800" dirty="0" smtClean="0"/>
              <a:t>This method cannot be used to display the report in the format we want.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2 – Complete Program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57200" y="1219200"/>
            <a:ext cx="8305800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numbers[50];	// to store 50 numbers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count;		// count of numbers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// Ask user how many numbers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"Maximum 50 numbers accepted.\n";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"How many do you have? 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count;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2 – Complete Program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57200" y="1143000"/>
            <a:ext cx="80772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// Read the numbers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"Enter the numbers: 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for (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 count;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&gt;&gt; numbers[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// Print the numbers in reverse order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"The numbers in reverse are:\n";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for (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= count - 1;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&gt;= 0;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--)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setw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(4) &lt;&lt; numbers[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// 10 numbers on a line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if ( (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+ 1) % 10 == 0 )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	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}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Common Mistakes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400800" cy="5181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first index value is not correct.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62000" y="1981200"/>
            <a:ext cx="5181600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for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= 1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&lt; 10;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++)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numbers[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}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2286000" y="4419600"/>
            <a:ext cx="3429000" cy="457200"/>
          </a:xfrm>
          <a:prstGeom prst="borderCallout1">
            <a:avLst>
              <a:gd name="adj1" fmla="val 40799"/>
              <a:gd name="adj2" fmla="val 99749"/>
              <a:gd name="adj3" fmla="val -421606"/>
              <a:gd name="adj4" fmla="val 131581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Skips the first element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0" y="1752600"/>
          <a:ext cx="1676400" cy="45262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19200"/>
                <a:gridCol w="457200"/>
              </a:tblGrid>
              <a:tr h="531395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Consolas" pitchFamily="49" charset="0"/>
                          <a:cs typeface="Arial" pitchFamily="34" charset="0"/>
                        </a:rPr>
                        <a:t>numbers</a:t>
                      </a:r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005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2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7765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4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8725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6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2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8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3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4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12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5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14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6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16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7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18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8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20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9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Common Mistakes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629400" cy="5181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last index value is not correct.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62000" y="1981200"/>
            <a:ext cx="5181600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for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= 0; 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&lt;= 10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++)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numbers[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}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838200" y="3962400"/>
            <a:ext cx="4648200" cy="457200"/>
          </a:xfrm>
          <a:prstGeom prst="borderCallout1">
            <a:avLst>
              <a:gd name="adj1" fmla="val 40799"/>
              <a:gd name="adj2" fmla="val 99749"/>
              <a:gd name="adj3" fmla="val 457342"/>
              <a:gd name="adj4" fmla="val 126220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Goes beyond the last element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0" y="1295400"/>
          <a:ext cx="1676400" cy="45262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19200"/>
                <a:gridCol w="457200"/>
              </a:tblGrid>
              <a:tr h="531395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Consolas" pitchFamily="49" charset="0"/>
                          <a:cs typeface="Arial" pitchFamily="34" charset="0"/>
                        </a:rPr>
                        <a:t>numbers</a:t>
                      </a:r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005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2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7765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4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8725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6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2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8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3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4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12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5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14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6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16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7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18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8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20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9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Suppose we have a function as follows: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Array Elements to Functions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219200" y="1752600"/>
            <a:ext cx="5867400" cy="4495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isPass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score)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	if (score &gt;= 50)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		return true;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	else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		return false;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// or shorter version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	return (score &gt;= 50);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6324600" y="1600200"/>
            <a:ext cx="2514600" cy="1295400"/>
          </a:xfrm>
          <a:prstGeom prst="borderCallout1">
            <a:avLst>
              <a:gd name="adj1" fmla="val 31727"/>
              <a:gd name="adj2" fmla="val -447"/>
              <a:gd name="adj3" fmla="val 30542"/>
              <a:gd name="adj4" fmla="val -48646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Using parameter-passing method pass-by-value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Suppose the function main has one test score. We can call the function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Array Elements to Functions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066800" y="2057400"/>
            <a:ext cx="7162800" cy="3581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score;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"Enter a test score: 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score;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if (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isPass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 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score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) 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"This is a pass\n";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else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"This is a fail\n";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6858000" y="2895600"/>
            <a:ext cx="1752600" cy="914400"/>
          </a:xfrm>
          <a:prstGeom prst="borderCallout1">
            <a:avLst>
              <a:gd name="adj1" fmla="val 83430"/>
              <a:gd name="adj2" fmla="val -2361"/>
              <a:gd name="adj3" fmla="val 135806"/>
              <a:gd name="adj4" fmla="val -103940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Using pass-by-value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Array Elements to Functions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Suppose the function main has an array scores to store 50 test scores, declared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want to count the number of passes.</a:t>
            </a:r>
          </a:p>
          <a:p>
            <a:r>
              <a:rPr lang="en-US" dirty="0" smtClean="0"/>
              <a:t>We use a counter.</a:t>
            </a:r>
          </a:p>
          <a:p>
            <a:r>
              <a:rPr lang="en-US" dirty="0" smtClean="0"/>
              <a:t>We initialize the counter to 0.</a:t>
            </a:r>
          </a:p>
        </p:txBody>
      </p:sp>
      <p:sp>
        <p:nvSpPr>
          <p:cNvPr id="8" name="Rectangle 7"/>
          <p:cNvSpPr/>
          <p:nvPr/>
        </p:nvSpPr>
        <p:spPr>
          <a:xfrm>
            <a:off x="2514600" y="22098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scores[50];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0" y="4800600"/>
            <a:ext cx="3962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countPasses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0;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382000" cy="541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call function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isPass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pass each element of the array to it 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determine if the test score is pass or fail and increment the counter accordingly.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2600" baseline="0" dirty="0" smtClean="0">
              <a:latin typeface="+mn-lt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2600" baseline="0" dirty="0" smtClean="0">
              <a:latin typeface="+mn-lt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600" baseline="0" dirty="0" smtClean="0">
                <a:latin typeface="+mn-lt"/>
                <a:cs typeface="+mn-cs"/>
              </a:rPr>
              <a:t>Finally</a:t>
            </a:r>
            <a:r>
              <a:rPr lang="en-US" sz="2600" dirty="0" smtClean="0">
                <a:latin typeface="+mn-lt"/>
                <a:cs typeface="+mn-cs"/>
              </a:rPr>
              <a:t> we display the count.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Array Elements to Functions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143000" y="2590800"/>
            <a:ext cx="71628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for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 50;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	if (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isPass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 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scores[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]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) 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countPasses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++;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		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6096000" y="2133600"/>
            <a:ext cx="2667000" cy="533400"/>
          </a:xfrm>
          <a:prstGeom prst="borderCallout1">
            <a:avLst>
              <a:gd name="adj1" fmla="val 83430"/>
              <a:gd name="adj2" fmla="val -2361"/>
              <a:gd name="adj3" fmla="val 154603"/>
              <a:gd name="adj4" fmla="val -36834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Using pass-by-value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4953000"/>
            <a:ext cx="71628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"The number of passes is "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  &lt;&lt;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countPasses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		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Suppose function main has an array called numbers: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Suppose we want to pass the whole array as a parameter to another function called </a:t>
            </a:r>
            <a:r>
              <a:rPr lang="en-US" i="1" dirty="0" smtClean="0"/>
              <a:t>display.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This function will display the values in the array.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Passing Whole Array  to Functions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981200" y="2286000"/>
            <a:ext cx="35052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numbers[5];</a:t>
            </a:r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The function </a:t>
            </a:r>
            <a:r>
              <a:rPr lang="en-US" b="1" dirty="0" smtClean="0"/>
              <a:t>call</a:t>
            </a:r>
            <a:r>
              <a:rPr lang="en-US" dirty="0" smtClean="0"/>
              <a:t> will be like this: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numbers – the name of the array to pass</a:t>
            </a:r>
          </a:p>
          <a:p>
            <a:pPr>
              <a:buNone/>
            </a:pPr>
            <a:r>
              <a:rPr lang="en-US" dirty="0" smtClean="0"/>
              <a:t>		5 – the size of the array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this way, we pass the whole array to the function. 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Passing Whole Array  to Functions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828800" y="2133600"/>
            <a:ext cx="5105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display( 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numbers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, 5);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Displaying a Report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program must read and store all the test scores, then process them and display the report. </a:t>
            </a:r>
          </a:p>
          <a:p>
            <a:endParaRPr lang="en-US" sz="2800" dirty="0" smtClean="0"/>
          </a:p>
          <a:p>
            <a:r>
              <a:rPr lang="en-US" sz="2800" dirty="0" smtClean="0"/>
              <a:t>We should use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US" sz="2800" dirty="0" smtClean="0"/>
              <a:t> variables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200400"/>
            <a:ext cx="6248804" cy="30883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In the function </a:t>
            </a:r>
            <a:r>
              <a:rPr lang="en-US" b="1" dirty="0" smtClean="0"/>
              <a:t>header</a:t>
            </a:r>
            <a:r>
              <a:rPr lang="en-US" dirty="0" smtClean="0"/>
              <a:t>, the corresponding formal parameter must be array type.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we write empty brackets.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Passing Whole Array  to Functions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14400" y="2971800"/>
            <a:ext cx="7620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void display(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theNumbers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[]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size)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4495800" y="2286000"/>
            <a:ext cx="3581400" cy="457200"/>
          </a:xfrm>
          <a:prstGeom prst="borderCallout1">
            <a:avLst>
              <a:gd name="adj1" fmla="val 99218"/>
              <a:gd name="adj2" fmla="val 40640"/>
              <a:gd name="adj3" fmla="val 148963"/>
              <a:gd name="adj4" fmla="val 37053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array type parameter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The function </a:t>
            </a:r>
            <a:r>
              <a:rPr lang="en-US" b="1" dirty="0" smtClean="0"/>
              <a:t>definition</a:t>
            </a:r>
            <a:r>
              <a:rPr lang="en-US" dirty="0" smtClean="0"/>
              <a:t> is: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		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Passing Whole Array  to Functions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14400" y="1905000"/>
            <a:ext cx="7620000" cy="2819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void display(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theNumbers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[],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size)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for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= 0;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&lt; size;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++)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&lt;&lt;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theNumbers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[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	return;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}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4114800" y="5334000"/>
            <a:ext cx="3581400" cy="838200"/>
          </a:xfrm>
          <a:prstGeom prst="borderCallout1">
            <a:avLst>
              <a:gd name="adj1" fmla="val -5088"/>
              <a:gd name="adj2" fmla="val 72219"/>
              <a:gd name="adj3" fmla="val -172090"/>
              <a:gd name="adj4" fmla="val 55823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The array is used the same way as in function main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When we pass an array to a function, the function does not receive a copy of the array. </a:t>
            </a:r>
          </a:p>
          <a:p>
            <a:endParaRPr lang="en-US" dirty="0" smtClean="0"/>
          </a:p>
          <a:p>
            <a:r>
              <a:rPr lang="en-US" dirty="0" smtClean="0"/>
              <a:t>It actually refers to the same array.</a:t>
            </a:r>
          </a:p>
          <a:p>
            <a:endParaRPr lang="en-US" dirty="0" smtClean="0"/>
          </a:p>
          <a:p>
            <a:r>
              <a:rPr lang="en-US" dirty="0" smtClean="0"/>
              <a:t>How is this possible?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Passing Whole Array  to Functions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An array name is special.</a:t>
            </a:r>
          </a:p>
          <a:p>
            <a:r>
              <a:rPr lang="en-US" dirty="0" smtClean="0"/>
              <a:t>When we use the name by itself in the program, it is </a:t>
            </a:r>
            <a:r>
              <a:rPr lang="en-US" dirty="0" smtClean="0"/>
              <a:t>the </a:t>
            </a:r>
            <a:r>
              <a:rPr lang="en-US" i="1" dirty="0" smtClean="0"/>
              <a:t>address</a:t>
            </a:r>
            <a:r>
              <a:rPr lang="en-US" dirty="0" smtClean="0"/>
              <a:t> of the first element of the array. </a:t>
            </a:r>
          </a:p>
          <a:p>
            <a:endParaRPr lang="en-US" dirty="0" smtClean="0"/>
          </a:p>
          <a:p>
            <a:r>
              <a:rPr lang="en-US" dirty="0" smtClean="0"/>
              <a:t>So in the function </a:t>
            </a:r>
            <a:r>
              <a:rPr lang="en-US" b="1" dirty="0" smtClean="0"/>
              <a:t>call</a:t>
            </a:r>
            <a:r>
              <a:rPr lang="en-US" dirty="0" smtClean="0"/>
              <a:t>, we can use either: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or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Array Names and Addresses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600200" y="5486400"/>
            <a:ext cx="5105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display( 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&amp;numbers[0]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, 5);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00200" y="3505200"/>
            <a:ext cx="5105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display( 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numbers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, 5);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3352800" y="4648200"/>
            <a:ext cx="3581400" cy="457200"/>
          </a:xfrm>
          <a:prstGeom prst="borderCallout1">
            <a:avLst>
              <a:gd name="adj1" fmla="val 99218"/>
              <a:gd name="adj2" fmla="val 34593"/>
              <a:gd name="adj3" fmla="val 175279"/>
              <a:gd name="adj4" fmla="val 18240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address of first element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3962400" y="4038600"/>
            <a:ext cx="533400" cy="609600"/>
          </a:xfrm>
          <a:prstGeom prst="line">
            <a:avLst/>
          </a:prstGeom>
          <a:ln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For the formal parameter, we can use either array type: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or pointer type: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since we are passing the address of the array.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Passing Whole Array to Functions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38200" y="2438400"/>
            <a:ext cx="7620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void display(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theNumbers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[]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size)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4876800"/>
            <a:ext cx="7620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void display(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* 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theNumbers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size)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029200" y="1752600"/>
            <a:ext cx="1905000" cy="457200"/>
          </a:xfrm>
          <a:prstGeom prst="borderCallout1">
            <a:avLst>
              <a:gd name="adj1" fmla="val 99218"/>
              <a:gd name="adj2" fmla="val 40640"/>
              <a:gd name="adj3" fmla="val 148963"/>
              <a:gd name="adj4" fmla="val 37053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array type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2895600" y="4114800"/>
            <a:ext cx="2743200" cy="457200"/>
          </a:xfrm>
          <a:prstGeom prst="borderCallout1">
            <a:avLst>
              <a:gd name="adj1" fmla="val 99218"/>
              <a:gd name="adj2" fmla="val 40640"/>
              <a:gd name="adj3" fmla="val 148963"/>
              <a:gd name="adj4" fmla="val 37053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pointer type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Function call	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Passing Whole Array to Functions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76600" y="3048000"/>
          <a:ext cx="1905000" cy="2148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19200"/>
                <a:gridCol w="685800"/>
              </a:tblGrid>
              <a:tr h="531395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005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96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8725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68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.</a:t>
                      </a:r>
                      <a:r>
                        <a:rPr lang="en-GB" sz="2000" b="0" baseline="0" dirty="0" smtClean="0">
                          <a:latin typeface="Consolas" pitchFamily="49" charset="0"/>
                          <a:cs typeface="Arial" pitchFamily="34" charset="0"/>
                        </a:rPr>
                        <a:t> . .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...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72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4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914400" y="4572000"/>
            <a:ext cx="1600200" cy="762000"/>
          </a:xfrm>
          <a:prstGeom prst="roundRect">
            <a:avLst/>
          </a:prstGeom>
          <a:noFill/>
          <a:ln w="50800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function main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24000" y="35052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3581400"/>
            <a:ext cx="1447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numbers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52600" y="3810000"/>
            <a:ext cx="1447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6200" y="16002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display(numbers,5);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Function call		       Function header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Passing Whole Array to Functions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76600" y="3048000"/>
          <a:ext cx="1905000" cy="2148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19200"/>
                <a:gridCol w="685800"/>
              </a:tblGrid>
              <a:tr h="531395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005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96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8725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68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.</a:t>
                      </a:r>
                      <a:r>
                        <a:rPr lang="en-GB" sz="2000" b="0" baseline="0" dirty="0" smtClean="0">
                          <a:latin typeface="Consolas" pitchFamily="49" charset="0"/>
                          <a:cs typeface="Arial" pitchFamily="34" charset="0"/>
                        </a:rPr>
                        <a:t> . .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...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72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4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914400" y="4572000"/>
            <a:ext cx="1600200" cy="762000"/>
          </a:xfrm>
          <a:prstGeom prst="roundRect">
            <a:avLst/>
          </a:prstGeom>
          <a:noFill/>
          <a:ln w="50800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function main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91200" y="4495800"/>
            <a:ext cx="2438400" cy="762000"/>
          </a:xfrm>
          <a:prstGeom prst="roundRect">
            <a:avLst/>
          </a:prstGeom>
          <a:noFill/>
          <a:ln w="50800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display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6600" y="3657600"/>
            <a:ext cx="1828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theNumbers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24000" y="35052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3581400"/>
            <a:ext cx="1447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numbers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52600" y="3810000"/>
            <a:ext cx="1447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53200" y="35052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" y="16002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display(numbers,5);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52800" y="1600200"/>
            <a:ext cx="57150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void display(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theNumbers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[],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size) 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Function call		       Function header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Passing Whole Array to Functions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76600" y="3048000"/>
          <a:ext cx="1905000" cy="2148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19200"/>
                <a:gridCol w="685800"/>
              </a:tblGrid>
              <a:tr h="531395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005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96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8725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68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.</a:t>
                      </a:r>
                      <a:r>
                        <a:rPr lang="en-GB" sz="2000" b="0" baseline="0" dirty="0" smtClean="0">
                          <a:latin typeface="Consolas" pitchFamily="49" charset="0"/>
                          <a:cs typeface="Arial" pitchFamily="34" charset="0"/>
                        </a:rPr>
                        <a:t> . .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...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72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4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914400" y="4572000"/>
            <a:ext cx="1600200" cy="762000"/>
          </a:xfrm>
          <a:prstGeom prst="roundRect">
            <a:avLst/>
          </a:prstGeom>
          <a:noFill/>
          <a:ln w="50800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function main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91200" y="4495800"/>
            <a:ext cx="2438400" cy="762000"/>
          </a:xfrm>
          <a:prstGeom prst="roundRect">
            <a:avLst/>
          </a:prstGeom>
          <a:noFill/>
          <a:ln w="50800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display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6600" y="3657600"/>
            <a:ext cx="1828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theNumbers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24000" y="35052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3581400"/>
            <a:ext cx="1447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numbers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52600" y="3810000"/>
            <a:ext cx="1447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53200" y="35052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" y="16002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display(numbers,5);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52800" y="1600200"/>
            <a:ext cx="57150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void display(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theNumbers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[],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size)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19200" y="2514600"/>
            <a:ext cx="55626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The </a:t>
            </a:r>
            <a:r>
              <a:rPr lang="en-GB" sz="2400" i="1" dirty="0" smtClean="0">
                <a:solidFill>
                  <a:schemeClr val="tx1"/>
                </a:solidFill>
                <a:latin typeface="Consolas" pitchFamily="49" charset="0"/>
              </a:rPr>
              <a:t>address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of array numbers is copied to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theNumbers</a:t>
            </a:r>
            <a:endParaRPr lang="en-GB" sz="2400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2" name="Shape 21"/>
          <p:cNvCxnSpPr>
            <a:endCxn id="19" idx="2"/>
          </p:cNvCxnSpPr>
          <p:nvPr/>
        </p:nvCxnSpPr>
        <p:spPr>
          <a:xfrm>
            <a:off x="1981200" y="1981200"/>
            <a:ext cx="4229100" cy="1588"/>
          </a:xfrm>
          <a:prstGeom prst="bentConnector4">
            <a:avLst>
              <a:gd name="adj1" fmla="val 853"/>
              <a:gd name="adj2" fmla="val 251026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800600" y="3810000"/>
            <a:ext cx="1981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This means that the functions </a:t>
            </a:r>
            <a:r>
              <a:rPr lang="en-US" sz="2800" i="1" dirty="0" smtClean="0"/>
              <a:t>main</a:t>
            </a:r>
            <a:r>
              <a:rPr lang="en-US" sz="2800" dirty="0" smtClean="0"/>
              <a:t> and </a:t>
            </a:r>
            <a:r>
              <a:rPr lang="en-US" sz="2800" i="1" dirty="0" smtClean="0"/>
              <a:t>display</a:t>
            </a:r>
            <a:r>
              <a:rPr lang="en-US" sz="2800" dirty="0" smtClean="0"/>
              <a:t> are pointing or referring to the same array.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Passing Whole Array to Functions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76600" y="2286000"/>
          <a:ext cx="1905000" cy="2148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19200"/>
                <a:gridCol w="685800"/>
              </a:tblGrid>
              <a:tr h="531395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005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96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8725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68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.</a:t>
                      </a:r>
                      <a:r>
                        <a:rPr lang="en-GB" sz="2000" b="0" baseline="0" dirty="0" smtClean="0">
                          <a:latin typeface="Consolas" pitchFamily="49" charset="0"/>
                          <a:cs typeface="Arial" pitchFamily="34" charset="0"/>
                        </a:rPr>
                        <a:t> . .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...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72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4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914400" y="3810000"/>
            <a:ext cx="1600200" cy="762000"/>
          </a:xfrm>
          <a:prstGeom prst="roundRect">
            <a:avLst/>
          </a:prstGeom>
          <a:noFill/>
          <a:ln w="50800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function main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91200" y="3733800"/>
            <a:ext cx="2438400" cy="762000"/>
          </a:xfrm>
          <a:prstGeom prst="roundRect">
            <a:avLst/>
          </a:prstGeom>
          <a:noFill/>
          <a:ln w="50800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display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6600" y="2895600"/>
            <a:ext cx="1828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theNumbers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800600" y="3048000"/>
            <a:ext cx="1828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524000" y="27432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2819400"/>
            <a:ext cx="1447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numbers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52600" y="3048000"/>
            <a:ext cx="1447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53200" y="27432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800600" y="3048000"/>
            <a:ext cx="1981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Problem: </a:t>
            </a:r>
          </a:p>
          <a:p>
            <a:pPr>
              <a:buNone/>
            </a:pPr>
            <a:r>
              <a:rPr lang="en-US" dirty="0" smtClean="0"/>
              <a:t>	We want a program that reads 60 test scores and determines the number of passes. A pass score is 50 and above.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Design the solution: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	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Case Study 3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905000" y="5486400"/>
            <a:ext cx="2590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getScores</a:t>
            </a:r>
            <a:endParaRPr lang="en-GB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76800" y="5486400"/>
            <a:ext cx="22860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countPasses</a:t>
            </a:r>
            <a:endParaRPr lang="en-GB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9000" y="3962400"/>
            <a:ext cx="22860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</a:t>
            </a:r>
            <a:endParaRPr lang="en-GB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Elbow Connector 33"/>
          <p:cNvCxnSpPr>
            <a:stCxn id="16" idx="2"/>
            <a:endCxn id="8" idx="0"/>
          </p:cNvCxnSpPr>
          <p:nvPr/>
        </p:nvCxnSpPr>
        <p:spPr>
          <a:xfrm rot="5400000">
            <a:off x="3467100" y="4381500"/>
            <a:ext cx="838200" cy="1371600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6" idx="2"/>
            <a:endCxn id="15" idx="0"/>
          </p:cNvCxnSpPr>
          <p:nvPr/>
        </p:nvCxnSpPr>
        <p:spPr>
          <a:xfrm rot="16200000" flipH="1">
            <a:off x="4876800" y="4343400"/>
            <a:ext cx="838200" cy="1447800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Displaying a Report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7338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read all the test scores and store them in the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800" dirty="0" smtClean="0"/>
              <a:t>0 variables.</a:t>
            </a:r>
          </a:p>
          <a:p>
            <a:endParaRPr lang="en-US" sz="2800" dirty="0" smtClean="0"/>
          </a:p>
          <a:p>
            <a:r>
              <a:rPr lang="en-US" sz="2800" dirty="0" smtClean="0"/>
              <a:t>We cannot use a loop now.</a:t>
            </a:r>
          </a:p>
          <a:p>
            <a:endParaRPr lang="en-US" sz="2800" dirty="0" smtClean="0"/>
          </a:p>
          <a:p>
            <a:r>
              <a:rPr lang="en-US" sz="2800" dirty="0" smtClean="0"/>
              <a:t>We must use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dirty="0" smtClean="0"/>
              <a:t> object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800" dirty="0" smtClean="0"/>
              <a:t>0 times.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91000" y="1295400"/>
            <a:ext cx="4800600" cy="4876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en-US" sz="2000" dirty="0" err="1" smtClean="0">
                <a:latin typeface="Consolas" pitchFamily="49" charset="0"/>
                <a:cs typeface="+mn-cs"/>
              </a:rPr>
              <a:t>cout</a:t>
            </a:r>
            <a:r>
              <a:rPr lang="en-US" sz="2000" dirty="0" smtClean="0">
                <a:latin typeface="Consolas" pitchFamily="49" charset="0"/>
                <a:cs typeface="+mn-cs"/>
              </a:rPr>
              <a:t> &lt;&lt;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"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Enter test score 1: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"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en-US" sz="2000" dirty="0" err="1" smtClean="0">
                <a:latin typeface="Consolas" pitchFamily="49" charset="0"/>
                <a:cs typeface="+mn-cs"/>
              </a:rPr>
              <a:t>cin</a:t>
            </a:r>
            <a:r>
              <a:rPr lang="en-US" sz="2000" dirty="0" smtClean="0">
                <a:latin typeface="Consolas" pitchFamily="49" charset="0"/>
                <a:cs typeface="+mn-cs"/>
              </a:rPr>
              <a:t> &gt;&gt;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score0;</a:t>
            </a:r>
          </a:p>
          <a:p>
            <a:pPr marL="274320" lvl="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defRPr/>
            </a:pPr>
            <a:r>
              <a:rPr lang="en-US" sz="2000" dirty="0" err="1" smtClean="0">
                <a:latin typeface="Consolas" pitchFamily="49" charset="0"/>
              </a:rPr>
              <a:t>cout</a:t>
            </a:r>
            <a:r>
              <a:rPr lang="en-US" sz="2000" dirty="0" smtClean="0">
                <a:latin typeface="Consolas" pitchFamily="49" charset="0"/>
              </a:rPr>
              <a:t> &lt;&lt; </a:t>
            </a:r>
            <a:r>
              <a:rPr lang="en-GB" sz="2000" dirty="0" smtClean="0">
                <a:latin typeface="Consolas" pitchFamily="49" charset="0"/>
              </a:rPr>
              <a:t>"</a:t>
            </a:r>
            <a:r>
              <a:rPr lang="en-US" sz="2000" dirty="0" smtClean="0">
                <a:latin typeface="Consolas" pitchFamily="49" charset="0"/>
              </a:rPr>
              <a:t>Enter test score 2: </a:t>
            </a:r>
            <a:r>
              <a:rPr lang="en-GB" sz="2000" dirty="0" smtClean="0">
                <a:latin typeface="Consolas" pitchFamily="49" charset="0"/>
              </a:rPr>
              <a:t>"</a:t>
            </a:r>
            <a:r>
              <a:rPr lang="en-US" sz="2000" dirty="0" smtClean="0">
                <a:latin typeface="Consolas" pitchFamily="49" charset="0"/>
              </a:rPr>
              <a:t>;</a:t>
            </a:r>
          </a:p>
          <a:p>
            <a:pPr marL="274320" lvl="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defRPr/>
            </a:pPr>
            <a:r>
              <a:rPr lang="en-US" sz="2000" dirty="0" err="1" smtClean="0">
                <a:latin typeface="Consolas" pitchFamily="49" charset="0"/>
              </a:rPr>
              <a:t>cin</a:t>
            </a:r>
            <a:r>
              <a:rPr lang="en-US" sz="2000" dirty="0" smtClean="0">
                <a:latin typeface="Consolas" pitchFamily="49" charset="0"/>
              </a:rPr>
              <a:t> &gt;&gt; score1;</a:t>
            </a:r>
          </a:p>
          <a:p>
            <a:pPr marL="274320" lvl="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defRPr/>
            </a:pPr>
            <a:r>
              <a:rPr lang="en-US" sz="2000" dirty="0" smtClean="0">
                <a:latin typeface="Consolas" pitchFamily="49" charset="0"/>
              </a:rPr>
              <a:t>        .</a:t>
            </a:r>
          </a:p>
          <a:p>
            <a:pPr marL="274320" lvl="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defRPr/>
            </a:pPr>
            <a:r>
              <a:rPr lang="en-US" sz="2000" dirty="0" smtClean="0">
                <a:latin typeface="Consolas" pitchFamily="49" charset="0"/>
              </a:rPr>
              <a:t>        .</a:t>
            </a:r>
          </a:p>
          <a:p>
            <a:pPr marL="274320" lvl="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defRPr/>
            </a:pPr>
            <a:r>
              <a:rPr lang="en-US" sz="2000" dirty="0" smtClean="0">
                <a:latin typeface="Consolas" pitchFamily="49" charset="0"/>
              </a:rPr>
              <a:t>        .</a:t>
            </a:r>
          </a:p>
          <a:p>
            <a:pPr marL="274320" lvl="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defRPr/>
            </a:pPr>
            <a:r>
              <a:rPr lang="en-US" sz="2000" dirty="0" smtClean="0">
                <a:latin typeface="Consolas" pitchFamily="49" charset="0"/>
              </a:rPr>
              <a:t>        .</a:t>
            </a:r>
          </a:p>
          <a:p>
            <a:pPr marL="274320" lvl="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defRPr/>
            </a:pPr>
            <a:endParaRPr lang="en-US" sz="2000" dirty="0" smtClean="0">
              <a:latin typeface="Consolas" pitchFamily="49" charset="0"/>
            </a:endParaRPr>
          </a:p>
          <a:p>
            <a:pPr marL="274320" lvl="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defRPr/>
            </a:pPr>
            <a:r>
              <a:rPr lang="en-GB" sz="2000" dirty="0" err="1" smtClean="0">
                <a:latin typeface="Consolas" pitchFamily="49" charset="0"/>
              </a:rPr>
              <a:t>cout</a:t>
            </a:r>
            <a:r>
              <a:rPr lang="en-GB" sz="2000" dirty="0" smtClean="0">
                <a:latin typeface="Consolas" pitchFamily="49" charset="0"/>
              </a:rPr>
              <a:t> &lt;&lt; "</a:t>
            </a:r>
            <a:r>
              <a:rPr lang="en-US" sz="2000" dirty="0" smtClean="0">
                <a:latin typeface="Consolas" pitchFamily="49" charset="0"/>
              </a:rPr>
              <a:t>Enter test score 10: </a:t>
            </a:r>
            <a:r>
              <a:rPr lang="en-GB" sz="2000" dirty="0" smtClean="0">
                <a:latin typeface="Consolas" pitchFamily="49" charset="0"/>
              </a:rPr>
              <a:t>"</a:t>
            </a:r>
            <a:r>
              <a:rPr lang="en-US" sz="2000" dirty="0" smtClean="0">
                <a:latin typeface="Consolas" pitchFamily="49" charset="0"/>
              </a:rPr>
              <a:t>;</a:t>
            </a:r>
          </a:p>
          <a:p>
            <a:pPr marL="274320" lvl="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defRPr/>
            </a:pPr>
            <a:r>
              <a:rPr lang="en-US" sz="2000" dirty="0" err="1" smtClean="0">
                <a:latin typeface="Consolas" pitchFamily="49" charset="0"/>
              </a:rPr>
              <a:t>cin</a:t>
            </a:r>
            <a:r>
              <a:rPr lang="en-US" sz="2000" dirty="0" smtClean="0">
                <a:latin typeface="Consolas" pitchFamily="49" charset="0"/>
              </a:rPr>
              <a:t> &gt;&gt; score9;</a:t>
            </a:r>
          </a:p>
          <a:p>
            <a:pPr marL="274320" lvl="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defRPr/>
            </a:pPr>
            <a:endParaRPr lang="en-US" sz="2000" dirty="0" smtClean="0">
              <a:latin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Case Study 3 – Complete Program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3400" y="1143000"/>
            <a:ext cx="80772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#define NUM_SCORES 60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getScores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theScores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[],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size);</a:t>
            </a:r>
          </a:p>
          <a:p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countPasses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theScores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[],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size);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scores[NUM_SCORES];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passes;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getScores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 scores, NUM_SCORES );     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passes =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countPasses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 scores, NUM_SCORES );    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"Number of passes: " &lt;&lt; passes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GB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Case Study 3 – Complete Program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3400" y="1219200"/>
            <a:ext cx="79248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/*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*  Read the test scores into scores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*/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getScores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theScores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[],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size 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for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 size;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"Enter a test score: 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theScores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[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}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return;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Case Study 3 – Complete Program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3400" y="1219200"/>
            <a:ext cx="7924800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/*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*  Count the number of passes in scores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*/  </a:t>
            </a:r>
          </a:p>
          <a:p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countPasses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theScores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[],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size)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count = 0;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for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= 0;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&lt; size;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++)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	if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theScores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[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] &gt;= 50)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		count++;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return count;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62484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All the functions are referring to the same array.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Passing Whole Array  to Functions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76600" y="3581400"/>
          <a:ext cx="1905000" cy="2148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19200"/>
                <a:gridCol w="685800"/>
              </a:tblGrid>
              <a:tr h="531395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005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96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8725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68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.</a:t>
                      </a:r>
                      <a:r>
                        <a:rPr lang="en-GB" sz="2000" b="0" baseline="0" dirty="0" smtClean="0">
                          <a:latin typeface="Consolas" pitchFamily="49" charset="0"/>
                          <a:cs typeface="Arial" pitchFamily="34" charset="0"/>
                        </a:rPr>
                        <a:t> . .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...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72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49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914400" y="5105400"/>
            <a:ext cx="1600200" cy="762000"/>
          </a:xfrm>
          <a:prstGeom prst="roundRect">
            <a:avLst/>
          </a:prstGeom>
          <a:noFill/>
          <a:ln w="50800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function main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91200" y="5029200"/>
            <a:ext cx="2438400" cy="762000"/>
          </a:xfrm>
          <a:prstGeom prst="roundRect">
            <a:avLst/>
          </a:prstGeom>
          <a:noFill/>
          <a:ln w="50800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countPasses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28194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4200" y="4191000"/>
            <a:ext cx="1828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theScores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800600" y="4343400"/>
            <a:ext cx="1828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524000" y="40386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4800" y="4114800"/>
            <a:ext cx="1143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scores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52600" y="4343400"/>
            <a:ext cx="1447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53200" y="40386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29400" y="2895600"/>
            <a:ext cx="1828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theScores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800600" y="4343400"/>
            <a:ext cx="1981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800600" y="3124200"/>
            <a:ext cx="14478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867400" y="1828800"/>
            <a:ext cx="2438400" cy="762000"/>
          </a:xfrm>
          <a:prstGeom prst="roundRect">
            <a:avLst/>
          </a:prstGeom>
          <a:noFill/>
          <a:ln w="50800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getScores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0580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Passing Whole Array  to Functions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76600" y="3581400"/>
          <a:ext cx="1905000" cy="2148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19200"/>
                <a:gridCol w="685800"/>
              </a:tblGrid>
              <a:tr h="531395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0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005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96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0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8725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68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1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.</a:t>
                      </a:r>
                      <a:r>
                        <a:rPr lang="en-GB" sz="2000" b="0" baseline="0" dirty="0" smtClean="0">
                          <a:latin typeface="Consolas" pitchFamily="49" charset="0"/>
                          <a:cs typeface="Arial" pitchFamily="34" charset="0"/>
                        </a:rPr>
                        <a:t> . .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...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72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latin typeface="Consolas" pitchFamily="49" charset="0"/>
                          <a:cs typeface="Arial" pitchFamily="34" charset="0"/>
                        </a:rPr>
                        <a:t>49</a:t>
                      </a:r>
                      <a:endParaRPr lang="en-GB" sz="2000" b="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914400" y="5105400"/>
            <a:ext cx="1600200" cy="762000"/>
          </a:xfrm>
          <a:prstGeom prst="roundRect">
            <a:avLst/>
          </a:prstGeom>
          <a:noFill/>
          <a:ln w="50800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function main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91200" y="5029200"/>
            <a:ext cx="2438400" cy="762000"/>
          </a:xfrm>
          <a:prstGeom prst="roundRect">
            <a:avLst/>
          </a:prstGeom>
          <a:noFill/>
          <a:ln w="50800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countPasses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28194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4200" y="4191000"/>
            <a:ext cx="1828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theScores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800600" y="4343400"/>
            <a:ext cx="1828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524000" y="40386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4800" y="4114800"/>
            <a:ext cx="1143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scores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52600" y="4343400"/>
            <a:ext cx="1447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53200" y="40386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29400" y="2895600"/>
            <a:ext cx="1828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theScores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800600" y="4343400"/>
            <a:ext cx="1981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800600" y="3124200"/>
            <a:ext cx="14478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867400" y="1828800"/>
            <a:ext cx="2438400" cy="762000"/>
          </a:xfrm>
          <a:prstGeom prst="roundRect">
            <a:avLst/>
          </a:prstGeom>
          <a:noFill/>
          <a:ln w="50800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getScores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143000"/>
            <a:ext cx="6096000" cy="114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functions can change the values of the array.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Displaying a Report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2766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After we get all the test scores, we process them and display the score and the grade. </a:t>
            </a:r>
          </a:p>
          <a:p>
            <a:endParaRPr lang="en-US" sz="2800" dirty="0" smtClean="0"/>
          </a:p>
          <a:p>
            <a:r>
              <a:rPr lang="en-US" sz="2800" dirty="0" smtClean="0"/>
              <a:t>We have to repeat the same actions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800" dirty="0" smtClean="0"/>
              <a:t>0 times.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1371600"/>
            <a:ext cx="4267200" cy="4876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en-US" sz="2000" dirty="0" err="1" smtClean="0">
                <a:latin typeface="Consolas" pitchFamily="49" charset="0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f (score0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&gt;= 80)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en-US" sz="2000" dirty="0" smtClean="0">
                <a:latin typeface="Consolas" pitchFamily="49" charset="0"/>
                <a:cs typeface="+mn-cs"/>
              </a:rPr>
              <a:t>   . . .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274320" lvl="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defRPr/>
            </a:pPr>
            <a:r>
              <a:rPr lang="en-US" sz="2000" dirty="0" err="1" smtClean="0">
                <a:latin typeface="Consolas" pitchFamily="49" charset="0"/>
              </a:rPr>
              <a:t>cout</a:t>
            </a:r>
            <a:r>
              <a:rPr lang="en-US" sz="2000" dirty="0" smtClean="0">
                <a:latin typeface="Consolas" pitchFamily="49" charset="0"/>
              </a:rPr>
              <a:t> &lt;&lt; score0 &lt;&lt; "\t"</a:t>
            </a:r>
          </a:p>
          <a:p>
            <a:pPr marL="274320" lvl="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defRPr/>
            </a:pPr>
            <a:r>
              <a:rPr lang="en-US" sz="2000" dirty="0" smtClean="0">
                <a:latin typeface="Consolas" pitchFamily="49" charset="0"/>
              </a:rPr>
              <a:t>     &lt;&lt; grade &lt;&lt; </a:t>
            </a:r>
            <a:r>
              <a:rPr lang="en-US" sz="2000" dirty="0" err="1" smtClean="0">
                <a:latin typeface="Consolas" pitchFamily="49" charset="0"/>
              </a:rPr>
              <a:t>endl</a:t>
            </a:r>
            <a:r>
              <a:rPr lang="en-US" sz="2000" dirty="0" smtClean="0">
                <a:latin typeface="Consolas" pitchFamily="49" charset="0"/>
              </a:rPr>
              <a:t>;</a:t>
            </a:r>
          </a:p>
          <a:p>
            <a:pPr marL="274320" lvl="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274320" lvl="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defRPr/>
            </a:pPr>
            <a:r>
              <a:rPr lang="en-US" sz="2000" dirty="0" smtClean="0">
                <a:latin typeface="Consolas" pitchFamily="49" charset="0"/>
              </a:rPr>
              <a:t>if (score1 &gt;= 80)</a:t>
            </a:r>
          </a:p>
          <a:p>
            <a:pPr marL="274320" lvl="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defRPr/>
            </a:pPr>
            <a:r>
              <a:rPr lang="en-US" sz="2000" dirty="0" smtClean="0">
                <a:latin typeface="Consolas" pitchFamily="49" charset="0"/>
              </a:rPr>
              <a:t>   . . .</a:t>
            </a:r>
          </a:p>
          <a:p>
            <a:pPr marL="274320" lvl="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defRPr/>
            </a:pPr>
            <a:r>
              <a:rPr lang="en-US" sz="2000" dirty="0" err="1" smtClean="0">
                <a:latin typeface="Consolas" pitchFamily="49" charset="0"/>
              </a:rPr>
              <a:t>cout</a:t>
            </a:r>
            <a:r>
              <a:rPr lang="en-US" sz="2000" dirty="0" smtClean="0">
                <a:latin typeface="Consolas" pitchFamily="49" charset="0"/>
              </a:rPr>
              <a:t> &lt;&lt; score1 &lt;&lt; "\t"</a:t>
            </a:r>
          </a:p>
          <a:p>
            <a:pPr marL="274320" lvl="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defRPr/>
            </a:pPr>
            <a:r>
              <a:rPr lang="en-US" sz="2000" dirty="0" smtClean="0">
                <a:latin typeface="Consolas" pitchFamily="49" charset="0"/>
              </a:rPr>
              <a:t>     &lt;&lt; grade &lt;&lt; </a:t>
            </a:r>
            <a:r>
              <a:rPr lang="en-US" sz="2000" dirty="0" err="1" smtClean="0">
                <a:latin typeface="Consolas" pitchFamily="49" charset="0"/>
              </a:rPr>
              <a:t>endl</a:t>
            </a:r>
            <a:r>
              <a:rPr lang="en-US" sz="2000" dirty="0" smtClean="0">
                <a:latin typeface="Consolas" pitchFamily="49" charset="0"/>
              </a:rPr>
              <a:t>;</a:t>
            </a:r>
          </a:p>
          <a:p>
            <a:pPr marL="274320" lvl="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defRPr/>
            </a:pPr>
            <a:endParaRPr lang="en-US" sz="2000" dirty="0" smtClean="0">
              <a:latin typeface="Consolas" pitchFamily="49" charset="0"/>
            </a:endParaRPr>
          </a:p>
          <a:p>
            <a:pPr marL="274320" lvl="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defRPr/>
            </a:pPr>
            <a:r>
              <a:rPr lang="en-US" sz="2000" dirty="0" smtClean="0">
                <a:latin typeface="Consolas" pitchFamily="49" charset="0"/>
              </a:rPr>
              <a:t>           .</a:t>
            </a:r>
          </a:p>
          <a:p>
            <a:pPr marL="274320" lvl="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defRPr/>
            </a:pPr>
            <a:r>
              <a:rPr lang="en-US" sz="2000" dirty="0" smtClean="0">
                <a:latin typeface="Consolas" pitchFamily="49" charset="0"/>
              </a:rPr>
              <a:t>           .</a:t>
            </a:r>
          </a:p>
          <a:p>
            <a:pPr marL="274320" lvl="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defRPr/>
            </a:pPr>
            <a:r>
              <a:rPr lang="en-US" sz="2000" dirty="0" smtClean="0">
                <a:latin typeface="Consolas" pitchFamily="49" charset="0"/>
              </a:rPr>
              <a:t>           .</a:t>
            </a:r>
          </a:p>
          <a:p>
            <a:pPr marL="274320" lvl="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defRPr/>
            </a:pPr>
            <a:r>
              <a:rPr lang="en-US" sz="2000" dirty="0" smtClean="0">
                <a:latin typeface="Consolas" pitchFamily="49" charset="0"/>
              </a:rPr>
              <a:t>           .</a:t>
            </a:r>
          </a:p>
          <a:p>
            <a:pPr marL="274320" lvl="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defRPr/>
            </a:pPr>
            <a:endParaRPr lang="en-US" sz="2000" dirty="0" smtClean="0">
              <a:latin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274320" lvl="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defRPr/>
            </a:pPr>
            <a:endParaRPr lang="en-US" sz="2000" dirty="0" smtClean="0">
              <a:latin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Displaying a Report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Now the input/output will be as follows: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Enter test score 1: 63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	Enter test score 2: 92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	. . .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	Enter test score 10: 77 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	Score Grade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	 63     C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	 92     A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	 . . . 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	 77     B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Concept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But what if we have many test scores, say 50? </a:t>
            </a:r>
          </a:p>
          <a:p>
            <a:pPr algn="just"/>
            <a:r>
              <a:rPr lang="en-US" sz="2800" dirty="0" smtClean="0"/>
              <a:t>We cannot use this method!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A better way is to use an array.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An </a:t>
            </a:r>
            <a:r>
              <a:rPr lang="en-US" sz="2800" b="1" dirty="0" smtClean="0"/>
              <a:t>array</a:t>
            </a:r>
            <a:r>
              <a:rPr lang="en-US" sz="2800" dirty="0" smtClean="0"/>
              <a:t> is a </a:t>
            </a:r>
            <a:r>
              <a:rPr lang="en-US" sz="2800" b="1" dirty="0" smtClean="0"/>
              <a:t>collection of elements</a:t>
            </a:r>
            <a:r>
              <a:rPr lang="en-US" sz="2800" dirty="0" smtClean="0"/>
              <a:t> of the same data type.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An array has a name and a 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2365</TotalTime>
  <Words>2408</Words>
  <Application>Microsoft Office PowerPoint</Application>
  <PresentationFormat>On-screen Show (4:3)</PresentationFormat>
  <Paragraphs>1121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Origin</vt:lpstr>
      <vt:lpstr>Topic 15                   </vt:lpstr>
      <vt:lpstr>Displaying a Report</vt:lpstr>
      <vt:lpstr>Displaying a Report</vt:lpstr>
      <vt:lpstr>Displaying a Report</vt:lpstr>
      <vt:lpstr>Displaying a Report</vt:lpstr>
      <vt:lpstr>Displaying a Report</vt:lpstr>
      <vt:lpstr>Displaying a Report</vt:lpstr>
      <vt:lpstr>Displaying a Report</vt:lpstr>
      <vt:lpstr>Array Concept</vt:lpstr>
      <vt:lpstr>Array Concept</vt:lpstr>
      <vt:lpstr>Declaring an Array</vt:lpstr>
      <vt:lpstr>Declaring an Array</vt:lpstr>
      <vt:lpstr>Declaring an Array</vt:lpstr>
      <vt:lpstr>Accessing Elements in Arrays</vt:lpstr>
      <vt:lpstr>Accessing Elements</vt:lpstr>
      <vt:lpstr>Slide 16</vt:lpstr>
      <vt:lpstr>Accessing Elements in Arrays</vt:lpstr>
      <vt:lpstr>Accessing Elements in Arrays</vt:lpstr>
      <vt:lpstr>Accessing Elements in Arrays</vt:lpstr>
      <vt:lpstr>Accessing Elements in Arrays</vt:lpstr>
      <vt:lpstr>Accessing Elements in Arrays</vt:lpstr>
      <vt:lpstr>Array Concept</vt:lpstr>
      <vt:lpstr>Case Study 1</vt:lpstr>
      <vt:lpstr>Case Study 1 – Complete Program</vt:lpstr>
      <vt:lpstr>Case Study 1 – Complete Program</vt:lpstr>
      <vt:lpstr>Case Study 1 – Complete Program</vt:lpstr>
      <vt:lpstr>Case Study 1 – Complete Program</vt:lpstr>
      <vt:lpstr>Array Examples</vt:lpstr>
      <vt:lpstr>Array Examples</vt:lpstr>
      <vt:lpstr>Array Examples</vt:lpstr>
      <vt:lpstr>Array Examples</vt:lpstr>
      <vt:lpstr>Array Examples</vt:lpstr>
      <vt:lpstr>Array Examples</vt:lpstr>
      <vt:lpstr>Array Examples</vt:lpstr>
      <vt:lpstr>Array Examples</vt:lpstr>
      <vt:lpstr>Array Initialization</vt:lpstr>
      <vt:lpstr>Array Initialization</vt:lpstr>
      <vt:lpstr>Array Initialization</vt:lpstr>
      <vt:lpstr>Case Study 2</vt:lpstr>
      <vt:lpstr>Case Study 2 – Complete Program</vt:lpstr>
      <vt:lpstr>Case Study 2 – Complete Program</vt:lpstr>
      <vt:lpstr>Common Mistakes</vt:lpstr>
      <vt:lpstr>Common Mistakes</vt:lpstr>
      <vt:lpstr>Passing Array Elements to Functions</vt:lpstr>
      <vt:lpstr>Passing Array Elements to Functions</vt:lpstr>
      <vt:lpstr>Passing Array Elements to Functions</vt:lpstr>
      <vt:lpstr>Passing Array Elements to Functions</vt:lpstr>
      <vt:lpstr>Passing Whole Array  to Functions</vt:lpstr>
      <vt:lpstr>Passing Whole Array  to Functions</vt:lpstr>
      <vt:lpstr>Passing Whole Array  to Functions</vt:lpstr>
      <vt:lpstr>Passing Whole Array  to Functions</vt:lpstr>
      <vt:lpstr>Passing Whole Array  to Functions</vt:lpstr>
      <vt:lpstr>Array Names and Addresses</vt:lpstr>
      <vt:lpstr>Passing Whole Array to Functions</vt:lpstr>
      <vt:lpstr>Passing Whole Array to Functions</vt:lpstr>
      <vt:lpstr>Passing Whole Array to Functions</vt:lpstr>
      <vt:lpstr>Passing Whole Array to Functions</vt:lpstr>
      <vt:lpstr>Passing Whole Array to Functions</vt:lpstr>
      <vt:lpstr>Case Study 3</vt:lpstr>
      <vt:lpstr>Case Study 3 – Complete Program</vt:lpstr>
      <vt:lpstr>Case Study 3 – Complete Program</vt:lpstr>
      <vt:lpstr>Case Study 3 – Complete Program</vt:lpstr>
      <vt:lpstr>Passing Whole Array  to Functions</vt:lpstr>
      <vt:lpstr>Passing Whole Array  to Functions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 and Loop Statements</dc:title>
  <dc:creator>User</dc:creator>
  <cp:lastModifiedBy>Karen Chean</cp:lastModifiedBy>
  <cp:revision>291</cp:revision>
  <dcterms:created xsi:type="dcterms:W3CDTF">2012-04-07T10:41:45Z</dcterms:created>
  <dcterms:modified xsi:type="dcterms:W3CDTF">2016-07-30T08:31:32Z</dcterms:modified>
</cp:coreProperties>
</file>