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83" r:id="rId3"/>
    <p:sldId id="326" r:id="rId4"/>
    <p:sldId id="327" r:id="rId5"/>
    <p:sldId id="329" r:id="rId6"/>
    <p:sldId id="328" r:id="rId7"/>
    <p:sldId id="330" r:id="rId8"/>
    <p:sldId id="331" r:id="rId9"/>
    <p:sldId id="332" r:id="rId10"/>
    <p:sldId id="333" r:id="rId11"/>
    <p:sldId id="334" r:id="rId12"/>
    <p:sldId id="335" r:id="rId13"/>
    <p:sldId id="325" r:id="rId14"/>
    <p:sldId id="337" r:id="rId15"/>
    <p:sldId id="336" r:id="rId16"/>
    <p:sldId id="339" r:id="rId17"/>
    <p:sldId id="340" r:id="rId18"/>
    <p:sldId id="341" r:id="rId19"/>
    <p:sldId id="338" r:id="rId20"/>
    <p:sldId id="345" r:id="rId21"/>
    <p:sldId id="346" r:id="rId22"/>
    <p:sldId id="342" r:id="rId23"/>
    <p:sldId id="347" r:id="rId24"/>
    <p:sldId id="344" r:id="rId25"/>
    <p:sldId id="34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C680-9653-4553-A56D-00F8C7619EFD}" type="datetimeFigureOut">
              <a:rPr lang="en-US" smtClean="0"/>
              <a:pPr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4600-26DE-4006-92D2-5D3925103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ECDAE87-8550-4E40-9671-797E3C12A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976-C973-438E-B7E1-9AC6215F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0C50-D1CA-4F6C-96D7-CBE2CCD1E5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63D62-68DA-4ADD-8039-AFD79B82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6FC-A856-4510-9ABB-0FAFC9229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472C-4FE4-4F8C-96B5-49CC49E53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701B-D587-4BDF-BF40-B47C4989D9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2CF5-667B-4EEC-B9B8-5388095C2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D27C-D1D7-4462-BBCE-34550ACAD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F9C0-EA21-488A-9B0C-7B045AACC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7AB9C-0312-4690-BB35-27A733A4F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17                       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24450"/>
            <a:ext cx="7010400" cy="533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More on Arrays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AE87-8550-4E40-9671-797E3C12A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Accessing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To read and store the values in the array.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	for (row = 0;  row &lt; 5; row++)</a:t>
            </a:r>
          </a:p>
          <a:p>
            <a:pPr>
              <a:buNone/>
            </a:pPr>
            <a:r>
              <a:rPr lang="en-US" sz="2800" dirty="0" smtClean="0"/>
              <a:t>		for (column = 0;  column &lt; 4;  column++)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 table[row][column];</a:t>
            </a:r>
          </a:p>
          <a:p>
            <a:pPr>
              <a:buNone/>
            </a:pPr>
            <a:r>
              <a:rPr lang="en-US" sz="3200" dirty="0" smtClean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Array Initialization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array can be initialized when it is defined: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</a:t>
            </a:r>
            <a:r>
              <a:rPr lang="en-US" sz="2800" dirty="0" err="1" smtClean="0">
                <a:latin typeface="Consolas" pitchFamily="49" charset="0"/>
              </a:rPr>
              <a:t>int</a:t>
            </a:r>
            <a:r>
              <a:rPr lang="en-US" sz="2800" dirty="0" smtClean="0">
                <a:latin typeface="Consolas" pitchFamily="49" charset="0"/>
              </a:rPr>
              <a:t> table [5][4] =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   {  0,  1,  2,  3 } ,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   { 10, 11, 12, 13 } ,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   { 20, 21, 21, 23 } ,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   { 30, 31, 32, 33 } ,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   { 40, 41, 42, 43 } ,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			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Passing Whole Array to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When we pass a two-dimensional array to a function, we use the array name as the actual parameter, just like what we did for a one-dimensional array.</a:t>
            </a:r>
          </a:p>
          <a:p>
            <a:endParaRPr lang="en-US" sz="2800" dirty="0" smtClean="0"/>
          </a:p>
          <a:p>
            <a:r>
              <a:rPr lang="en-US" sz="2800" dirty="0" smtClean="0"/>
              <a:t>The formal parameter in the function header must indicate the array has two dimensions.</a:t>
            </a:r>
          </a:p>
          <a:p>
            <a:r>
              <a:rPr lang="en-US" sz="2800" dirty="0" smtClean="0"/>
              <a:t>Example:</a:t>
            </a:r>
            <a:r>
              <a:rPr lang="en-US" sz="2500" dirty="0" smtClean="0"/>
              <a:t>	</a:t>
            </a:r>
          </a:p>
          <a:p>
            <a:pPr>
              <a:buNone/>
            </a:pPr>
            <a:r>
              <a:rPr lang="en-US" sz="2500" dirty="0" smtClean="0"/>
              <a:t>	</a:t>
            </a:r>
            <a:r>
              <a:rPr lang="en-US" sz="2800" dirty="0" smtClean="0"/>
              <a:t>	void display(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smtClean="0"/>
              <a:t>table[ ][</a:t>
            </a:r>
            <a:r>
              <a:rPr lang="en-US" sz="2800" dirty="0" smtClean="0"/>
              <a:t>4],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numRows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Note: We do not need to specify the number of rows but we must specify the number of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Problem:</a:t>
            </a:r>
          </a:p>
          <a:p>
            <a:pPr>
              <a:buNone/>
            </a:pPr>
            <a:r>
              <a:rPr lang="en-US" sz="2800" dirty="0" smtClean="0"/>
              <a:t>	A company has sales data for the 4 quarters of the past 3 years. The company wants a report produced showing the sales for each quarter and the total sales for each year. </a:t>
            </a:r>
          </a:p>
          <a:p>
            <a:pPr>
              <a:buNone/>
            </a:pPr>
            <a:r>
              <a:rPr lang="en-US" sz="2800" dirty="0" smtClean="0"/>
              <a:t>	The format for the report should be as follows: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		         Sales (in millions)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Year		Q1	Q2	Q3	Q4	Total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2009		2.57	1.31	1.78	2.01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xx.xx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2010		2.01 	1.74	1.57	1.99 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xx.xx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	2011		2.65	1.80	1.89	2.23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xx.xx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the solution: </a:t>
            </a:r>
          </a:p>
          <a:p>
            <a:pPr>
              <a:buNone/>
            </a:pPr>
            <a:r>
              <a:rPr lang="en-US" sz="2800" dirty="0" smtClean="0"/>
              <a:t>	We use a two-dimensional array to store the sales data.</a:t>
            </a:r>
          </a:p>
          <a:p>
            <a:pPr>
              <a:buNone/>
            </a:pPr>
            <a:r>
              <a:rPr lang="en-US" sz="2800" dirty="0" smtClean="0"/>
              <a:t>	Each row represents the sales data for a year.</a:t>
            </a:r>
          </a:p>
          <a:p>
            <a:pPr>
              <a:buNone/>
            </a:pPr>
            <a:r>
              <a:rPr lang="en-US" sz="2800" dirty="0" smtClean="0"/>
              <a:t>	Each column represents the sales data for a quarter.</a:t>
            </a:r>
          </a:p>
          <a:p>
            <a:pPr>
              <a:buNone/>
            </a:pPr>
            <a:r>
              <a:rPr lang="en-US" sz="2800" dirty="0" smtClean="0"/>
              <a:t>			double sales[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dirty="0" smtClean="0"/>
              <a:t>][4];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We use a one-dimensional array to store the totals for each year.  </a:t>
            </a:r>
          </a:p>
          <a:p>
            <a:pPr>
              <a:buNone/>
            </a:pPr>
            <a:r>
              <a:rPr lang="en-US" sz="2800" dirty="0" smtClean="0"/>
              <a:t>			double total[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dirty="0" smtClean="0"/>
              <a:t>];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8392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#define NUM_YEARS 3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#define NUM_QRTS 4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getTotal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(double table[][NUM_QRTS],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         double total[],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rows); 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main(void)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double sales[NUM_YEARS][NUM_QRTS];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double total[NUM_YEARS];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startYear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, year,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qrt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"To process sales data for 3 years\n";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"Please enter the start year:";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startYear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for (year = 0; year &lt; NUM_YEARS; year++)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&lt;&lt; "Sales data for "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			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startYear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+ year &lt;&lt;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for (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qrt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qrt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 NUM_QRTS;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qrt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for quarter "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	    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qrt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+ 1 &lt;&lt; ":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sales[year][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qrt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]);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}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8392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getTotal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(sales, total, NUM_YEARS);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"\t\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tSales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(in millions)\n";</a:t>
            </a:r>
          </a:p>
          <a:p>
            <a:r>
              <a:rPr lang="fr-FR" sz="2400" dirty="0" smtClean="0">
                <a:solidFill>
                  <a:schemeClr val="tx1"/>
                </a:solidFill>
                <a:latin typeface="Consolas" pitchFamily="49" charset="0"/>
              </a:rPr>
              <a:t>	cout &lt;&lt; "</a:t>
            </a:r>
            <a:r>
              <a:rPr lang="fr-FR" sz="2400" dirty="0" err="1" smtClean="0">
                <a:solidFill>
                  <a:schemeClr val="tx1"/>
                </a:solidFill>
                <a:latin typeface="Consolas" pitchFamily="49" charset="0"/>
              </a:rPr>
              <a:t>Year</a:t>
            </a:r>
            <a:r>
              <a:rPr lang="fr-FR" sz="2400" dirty="0" smtClean="0">
                <a:solidFill>
                  <a:schemeClr val="tx1"/>
                </a:solidFill>
                <a:latin typeface="Consolas" pitchFamily="49" charset="0"/>
              </a:rPr>
              <a:t>\t  Q1\t  Q2\t  Q3\t  Q4";    </a:t>
            </a:r>
          </a:p>
          <a:p>
            <a:r>
              <a:rPr lang="fr-FR" sz="2400" dirty="0" smtClean="0">
                <a:solidFill>
                  <a:schemeClr val="tx1"/>
                </a:solidFill>
                <a:latin typeface="Consolas" pitchFamily="49" charset="0"/>
              </a:rPr>
              <a:t>	cout &lt;&lt; "\</a:t>
            </a:r>
            <a:r>
              <a:rPr lang="fr-FR" sz="2400" dirty="0" err="1" smtClean="0">
                <a:solidFill>
                  <a:schemeClr val="tx1"/>
                </a:solidFill>
                <a:latin typeface="Consolas" pitchFamily="49" charset="0"/>
              </a:rPr>
              <a:t>tTotal</a:t>
            </a:r>
            <a:r>
              <a:rPr lang="fr-FR" sz="2400" dirty="0" smtClean="0">
                <a:solidFill>
                  <a:schemeClr val="tx1"/>
                </a:solidFill>
                <a:latin typeface="Consolas" pitchFamily="49" charset="0"/>
              </a:rPr>
              <a:t>\n";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for (year = 0; year &lt; NUM_YEARS; year++)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startYear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+ year;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qrt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qrt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NUM_QRTS;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qrt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"\t" &lt;&lt; sales[year][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qrt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"\t" &lt;&lt; total[year]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return 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8392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getTotal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(double table[][NUM_QRTS],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         double total[],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rows)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rows;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total[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 = 0.0;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j = 0; j &lt; NUM_QRTS; j++)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	total[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 += table[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][j];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return;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8156" r="5762" b="7937"/>
          <a:stretch>
            <a:fillRect/>
          </a:stretch>
        </p:blipFill>
        <p:spPr bwMode="auto">
          <a:xfrm>
            <a:off x="523179" y="381000"/>
            <a:ext cx="7983078" cy="6019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Two-Dimensional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arrays we have seen so far are known as </a:t>
            </a:r>
          </a:p>
          <a:p>
            <a:pPr>
              <a:buNone/>
            </a:pPr>
            <a:r>
              <a:rPr lang="en-US" sz="2800" dirty="0" smtClean="0"/>
              <a:t>	one-dimensional arrays.</a:t>
            </a:r>
          </a:p>
          <a:p>
            <a:r>
              <a:rPr lang="en-US" sz="2800" dirty="0" smtClean="0"/>
              <a:t>There is basically just a list of data.</a:t>
            </a:r>
          </a:p>
          <a:p>
            <a:endParaRPr lang="en-US" sz="2800" dirty="0" smtClean="0"/>
          </a:p>
          <a:p>
            <a:r>
              <a:rPr lang="en-US" sz="2800" dirty="0" smtClean="0"/>
              <a:t>Many applications require data that is organized as a table i.e. with many rows and columns.</a:t>
            </a:r>
          </a:p>
          <a:p>
            <a:endParaRPr lang="en-US" sz="2800" dirty="0" smtClean="0"/>
          </a:p>
          <a:p>
            <a:r>
              <a:rPr lang="en-US" sz="2800" dirty="0" smtClean="0"/>
              <a:t>An array that is organized as a table is called a </a:t>
            </a:r>
          </a:p>
          <a:p>
            <a:pPr>
              <a:buNone/>
            </a:pPr>
            <a:r>
              <a:rPr lang="en-US" sz="2800" dirty="0" smtClean="0"/>
              <a:t>	two-dimensional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- Suppose we have a function as follows: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dirty="0" smtClean="0"/>
              <a:t>And a two-dimensional array as follows: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scores[50][3];	// 3 test scores of 50 students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Array Elements to Functions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19200" y="1828800"/>
            <a:ext cx="58674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isPass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score)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if (score &gt;= 50)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		return true;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else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return false;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}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Array Elements to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Just as for one-dimensional arrays, you can pass an element to a function.</a:t>
            </a:r>
          </a:p>
          <a:p>
            <a:r>
              <a:rPr lang="en-US" sz="2800" dirty="0" smtClean="0"/>
              <a:t>Example – to count number of tests with a pass: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819400"/>
            <a:ext cx="8458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countPasses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, student, test;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countPasses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for (student = 0; student &lt; 50; student++)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	for (test = 0; test &lt; 3; test++)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		if (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isPass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( scores[student][test] ) )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		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countPasses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++;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Rows to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– Suppose we have a function which finds the total of the values of a one-dimensional array: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286000"/>
            <a:ext cx="6553200" cy="3886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findTotal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data[],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size)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total;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total = 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for (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= 0;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 size;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++)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total += data[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return total;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Rows to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two-dimensional arrays, you can also pass a row of the array to a function.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438400"/>
            <a:ext cx="79248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total[50];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student, test;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for (student = 0; student &lt; 50; student++)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	total[student] =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findTotal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(scores[student], 3);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Multidimensional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Multidimensional arrays can have 3, 4 or more dimensions.</a:t>
            </a:r>
          </a:p>
          <a:p>
            <a:endParaRPr lang="en-US" sz="2800" dirty="0" smtClean="0"/>
          </a:p>
          <a:p>
            <a:r>
              <a:rPr lang="en-US" sz="2800" dirty="0" smtClean="0"/>
              <a:t>Declaring multidimensional arrays</a:t>
            </a:r>
          </a:p>
          <a:p>
            <a:pPr>
              <a:buNone/>
            </a:pPr>
            <a:r>
              <a:rPr lang="en-US" sz="2800" dirty="0" smtClean="0"/>
              <a:t>		Example – 3-dimensional array:	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dirty="0" err="1" smtClean="0"/>
              <a:t>int</a:t>
            </a:r>
            <a:r>
              <a:rPr lang="en-US" sz="2800" dirty="0" smtClean="0"/>
              <a:t> table[3][5][4];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Multidimensional Arrays</a:t>
            </a:r>
            <a:endParaRPr lang="en-GB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467600" cy="4936628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Two-Dimensional Arrays</a:t>
            </a:r>
            <a:endParaRPr lang="en-GB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52525"/>
            <a:ext cx="5116512" cy="5497009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 a Two-Dimensional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declare a two-dimensional array,  we need to specify the</a:t>
            </a:r>
          </a:p>
          <a:p>
            <a:pPr lvl="1"/>
            <a:r>
              <a:rPr lang="en-US" sz="2600" dirty="0" smtClean="0"/>
              <a:t>element type</a:t>
            </a:r>
          </a:p>
          <a:p>
            <a:pPr lvl="1"/>
            <a:r>
              <a:rPr lang="en-US" sz="2600" dirty="0" smtClean="0"/>
              <a:t>array name</a:t>
            </a:r>
          </a:p>
          <a:p>
            <a:pPr lvl="1"/>
            <a:r>
              <a:rPr lang="en-US" sz="2600" dirty="0" smtClean="0"/>
              <a:t>number of rows</a:t>
            </a:r>
          </a:p>
          <a:p>
            <a:pPr lvl="1"/>
            <a:r>
              <a:rPr lang="en-US" sz="2600" dirty="0" smtClean="0"/>
              <a:t>number of columns</a:t>
            </a:r>
          </a:p>
          <a:p>
            <a:r>
              <a:rPr lang="en-US" sz="2800" dirty="0" smtClean="0"/>
              <a:t>Example:	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table[5][4];</a:t>
            </a:r>
          </a:p>
          <a:p>
            <a:r>
              <a:rPr lang="en-US" sz="2800" dirty="0" smtClean="0"/>
              <a:t>This declares an array with the name table which has 5 rows and 4 columns, giving a total of 20 elements.</a:t>
            </a:r>
          </a:p>
          <a:p>
            <a:pPr>
              <a:buNone/>
            </a:pPr>
            <a:r>
              <a:rPr lang="en-US" sz="2800" dirty="0" smtClean="0"/>
              <a:t>	Note: all the elements are the same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Accessing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access the elements in the array, two indexes are needed.</a:t>
            </a:r>
          </a:p>
          <a:p>
            <a:r>
              <a:rPr lang="en-US" sz="2800" dirty="0" smtClean="0"/>
              <a:t>The first index refers to the row and the second index refers to the column.</a:t>
            </a:r>
          </a:p>
          <a:p>
            <a:r>
              <a:rPr lang="en-US" sz="2800" dirty="0" smtClean="0"/>
              <a:t>Example:</a:t>
            </a:r>
          </a:p>
          <a:p>
            <a:pPr>
              <a:buNone/>
            </a:pPr>
            <a:r>
              <a:rPr lang="en-US" sz="2800" dirty="0" smtClean="0"/>
              <a:t>	 table[0][2] – refers to element in row 0 and column 2 </a:t>
            </a:r>
          </a:p>
          <a:p>
            <a:pPr>
              <a:buNone/>
            </a:pPr>
            <a:r>
              <a:rPr lang="en-US" sz="2800" dirty="0" smtClean="0"/>
              <a:t>    table[4][3] – refers to element in row 4 and column 3</a:t>
            </a:r>
          </a:p>
          <a:p>
            <a:endParaRPr lang="en-US" sz="2800" dirty="0" smtClean="0"/>
          </a:p>
          <a:p>
            <a:r>
              <a:rPr lang="en-US" sz="2800" dirty="0" smtClean="0"/>
              <a:t>Example – assigning a value to an element:</a:t>
            </a:r>
          </a:p>
          <a:p>
            <a:pPr>
              <a:buNone/>
            </a:pPr>
            <a:r>
              <a:rPr lang="en-US" sz="2800" dirty="0" smtClean="0"/>
              <a:t>	 table[0][2] = 23;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Two-Dimensional Arrays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5263" y="1143000"/>
            <a:ext cx="6307137" cy="557863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Accessing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To print the values of the array in rows and columns format: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2800" dirty="0" smtClean="0"/>
              <a:t>for (row = 0;  row &lt; 5; row++)</a:t>
            </a:r>
          </a:p>
          <a:p>
            <a:pPr>
              <a:buNone/>
            </a:pPr>
            <a:r>
              <a:rPr lang="en-US" sz="2800" dirty="0" smtClean="0"/>
              <a:t>	{</a:t>
            </a:r>
          </a:p>
          <a:p>
            <a:pPr>
              <a:buNone/>
            </a:pPr>
            <a:r>
              <a:rPr lang="en-US" sz="2800" dirty="0" smtClean="0"/>
              <a:t>		for (column = 0;  column &lt; 4;  column++)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setw</a:t>
            </a:r>
            <a:r>
              <a:rPr lang="en-US" sz="2800" dirty="0" smtClean="0"/>
              <a:t>(5) &lt;&lt; table[row][column] ;</a:t>
            </a:r>
          </a:p>
          <a:p>
            <a:pPr>
              <a:buNone/>
            </a:pPr>
            <a:r>
              <a:rPr lang="en-US" sz="2800" dirty="0" smtClean="0"/>
              <a:t>		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endl</a:t>
            </a:r>
            <a:r>
              <a:rPr lang="en-GB" sz="2800" dirty="0" smtClean="0">
                <a:latin typeface="Consolas" pitchFamily="49" charset="0"/>
              </a:rPr>
              <a:t>;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Accessing Elements</a:t>
            </a:r>
            <a:endParaRPr lang="en-GB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 l="72008" t="14417" r="4868" b="52747"/>
          <a:stretch>
            <a:fillRect/>
          </a:stretch>
        </p:blipFill>
        <p:spPr bwMode="auto">
          <a:xfrm>
            <a:off x="762000" y="2362200"/>
            <a:ext cx="2971800" cy="35052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733800" y="1981200"/>
            <a:ext cx="49530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The output will be as follows : 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 cstate="print"/>
          <a:srcRect l="70791" t="79487" r="6085"/>
          <a:stretch>
            <a:fillRect/>
          </a:stretch>
        </p:blipFill>
        <p:spPr bwMode="auto">
          <a:xfrm>
            <a:off x="3886200" y="2667000"/>
            <a:ext cx="4757057" cy="35052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219200"/>
            <a:ext cx="3276600" cy="533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array table has values as shown: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2895600"/>
            <a:ext cx="38100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   0    1    2    3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  10   11   12   13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  20   21   22   23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  30   31   32   33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  40   41   42   43    </a:t>
            </a:r>
            <a:r>
              <a:rPr lang="en-GB" sz="2400" dirty="0" smtClean="0">
                <a:latin typeface="Consolas" pitchFamily="49" charset="0"/>
                <a:cs typeface="Courier New" pitchFamily="49" charset="0"/>
              </a:rPr>
              <a:t>      </a:t>
            </a:r>
            <a:endParaRPr lang="en-GB" sz="24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Accessing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Example: To initialize the values of the array as shown: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3200" dirty="0" smtClean="0"/>
              <a:t> 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2800" dirty="0" smtClean="0"/>
              <a:t>for (row = 0;  row &lt; 5; row++)</a:t>
            </a:r>
          </a:p>
          <a:p>
            <a:pPr>
              <a:buNone/>
            </a:pPr>
            <a:r>
              <a:rPr lang="en-US" sz="2800" dirty="0" smtClean="0"/>
              <a:t>		for (column = 0;  column &lt; 4;  column++)</a:t>
            </a:r>
          </a:p>
          <a:p>
            <a:pPr>
              <a:buNone/>
            </a:pPr>
            <a:r>
              <a:rPr lang="en-US" sz="2800" dirty="0" smtClean="0"/>
              <a:t>			table[row][column] = row *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2800" dirty="0" smtClean="0"/>
              <a:t> + column;</a:t>
            </a:r>
            <a:r>
              <a:rPr lang="en-US" sz="3200" dirty="0" smtClean="0"/>
              <a:t>		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 l="72008" t="14417" r="4868" b="52747"/>
          <a:stretch>
            <a:fillRect/>
          </a:stretch>
        </p:blipFill>
        <p:spPr bwMode="auto">
          <a:xfrm>
            <a:off x="2895600" y="1654908"/>
            <a:ext cx="2408583" cy="284089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2269</TotalTime>
  <Words>513</Words>
  <Application>Microsoft Office PowerPoint</Application>
  <PresentationFormat>On-screen Show (4:3)</PresentationFormat>
  <Paragraphs>262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Topic 17                        </vt:lpstr>
      <vt:lpstr>Two-Dimensional Arrays</vt:lpstr>
      <vt:lpstr>Two-Dimensional Arrays</vt:lpstr>
      <vt:lpstr>Declaring  a Two-Dimensional Array</vt:lpstr>
      <vt:lpstr>Accessing Elements</vt:lpstr>
      <vt:lpstr>Two-Dimensional Arrays</vt:lpstr>
      <vt:lpstr>Accessing Elements</vt:lpstr>
      <vt:lpstr>Accessing Elements</vt:lpstr>
      <vt:lpstr>Accessing Elements</vt:lpstr>
      <vt:lpstr>Accessing Elements</vt:lpstr>
      <vt:lpstr>Array Initialization</vt:lpstr>
      <vt:lpstr>Passing Whole Array to Functions</vt:lpstr>
      <vt:lpstr>Case Study 1</vt:lpstr>
      <vt:lpstr>Case Study 1</vt:lpstr>
      <vt:lpstr>Case Study 1 – Complete Program</vt:lpstr>
      <vt:lpstr>Case Study 1 – Complete Program</vt:lpstr>
      <vt:lpstr>Case Study 1 – Complete Program</vt:lpstr>
      <vt:lpstr>Case Study 1 – Complete Program</vt:lpstr>
      <vt:lpstr>Case Study 1</vt:lpstr>
      <vt:lpstr>Passing Array Elements to Functions</vt:lpstr>
      <vt:lpstr>Passing Array Elements to Functions</vt:lpstr>
      <vt:lpstr>Passing Rows to Functions</vt:lpstr>
      <vt:lpstr>Passing Rows to Functions</vt:lpstr>
      <vt:lpstr>Multidimensional Arrays</vt:lpstr>
      <vt:lpstr>Multidimensional Arrays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and Loop Statements</dc:title>
  <dc:creator>User</dc:creator>
  <cp:lastModifiedBy>Karen Chean</cp:lastModifiedBy>
  <cp:revision>261</cp:revision>
  <dcterms:created xsi:type="dcterms:W3CDTF">2012-04-07T10:41:45Z</dcterms:created>
  <dcterms:modified xsi:type="dcterms:W3CDTF">2015-06-03T09:15:18Z</dcterms:modified>
</cp:coreProperties>
</file>