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345" r:id="rId3"/>
    <p:sldId id="283" r:id="rId4"/>
    <p:sldId id="387" r:id="rId5"/>
    <p:sldId id="388" r:id="rId6"/>
    <p:sldId id="389" r:id="rId7"/>
    <p:sldId id="390" r:id="rId8"/>
    <p:sldId id="346" r:id="rId9"/>
    <p:sldId id="392" r:id="rId10"/>
    <p:sldId id="393" r:id="rId11"/>
    <p:sldId id="394" r:id="rId12"/>
    <p:sldId id="395" r:id="rId13"/>
    <p:sldId id="391" r:id="rId14"/>
    <p:sldId id="347" r:id="rId15"/>
    <p:sldId id="342" r:id="rId16"/>
    <p:sldId id="343" r:id="rId17"/>
    <p:sldId id="344" r:id="rId18"/>
    <p:sldId id="348" r:id="rId19"/>
    <p:sldId id="358" r:id="rId20"/>
    <p:sldId id="367" r:id="rId21"/>
    <p:sldId id="350" r:id="rId22"/>
    <p:sldId id="366" r:id="rId23"/>
    <p:sldId id="353" r:id="rId24"/>
    <p:sldId id="349" r:id="rId25"/>
    <p:sldId id="377" r:id="rId26"/>
    <p:sldId id="355" r:id="rId27"/>
    <p:sldId id="357" r:id="rId28"/>
    <p:sldId id="360" r:id="rId29"/>
    <p:sldId id="373" r:id="rId30"/>
    <p:sldId id="359" r:id="rId31"/>
    <p:sldId id="375" r:id="rId32"/>
    <p:sldId id="361" r:id="rId33"/>
    <p:sldId id="385" r:id="rId34"/>
    <p:sldId id="384" r:id="rId35"/>
    <p:sldId id="362" r:id="rId36"/>
    <p:sldId id="364" r:id="rId37"/>
    <p:sldId id="368" r:id="rId38"/>
    <p:sldId id="363" r:id="rId39"/>
    <p:sldId id="365" r:id="rId40"/>
    <p:sldId id="386" r:id="rId41"/>
    <p:sldId id="369" r:id="rId42"/>
    <p:sldId id="370" r:id="rId43"/>
    <p:sldId id="374" r:id="rId44"/>
    <p:sldId id="371" r:id="rId45"/>
    <p:sldId id="378" r:id="rId46"/>
    <p:sldId id="341" r:id="rId47"/>
    <p:sldId id="379" r:id="rId48"/>
    <p:sldId id="38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Topic 18                 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Characters and Strings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Character Function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To convert all the characters in an array to uppercase.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76962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char letters[5];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letters[0] = 'a';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letters[1] = 'p';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letters[2] = 'p';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letters[3] = 'l';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letters[4] = 'e';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smtClean="0">
                <a:solidFill>
                  <a:schemeClr val="tx1"/>
                </a:solidFill>
                <a:latin typeface="Consolas" pitchFamily="49" charset="0"/>
              </a:rPr>
              <a:t>&lt; 5;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letters[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toupper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(letters[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Characters and ASCII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Remember that a character is represented in the computer using ASCII code.</a:t>
            </a:r>
          </a:p>
          <a:p>
            <a:endParaRPr lang="en-US" sz="2800" dirty="0" smtClean="0"/>
          </a:p>
          <a:p>
            <a:r>
              <a:rPr lang="en-US" sz="2800" dirty="0" smtClean="0"/>
              <a:t>We can display the character using either the character or its ASCII code in object </a:t>
            </a:r>
            <a:r>
              <a:rPr lang="en-US" sz="2800" dirty="0" err="1" smtClean="0"/>
              <a:t>cin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Example: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191000"/>
            <a:ext cx="8382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char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'a';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"Character is "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"Its ASCII code is " &lt;&lt; (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105400" y="3657600"/>
            <a:ext cx="1676400" cy="762000"/>
          </a:xfrm>
          <a:prstGeom prst="borderCallout1">
            <a:avLst>
              <a:gd name="adj1" fmla="val 99978"/>
              <a:gd name="adj2" fmla="val 46478"/>
              <a:gd name="adj3" fmla="val 203197"/>
              <a:gd name="adj4" fmla="val 2639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Displays letter ‘a’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086600" y="3962400"/>
            <a:ext cx="1828800" cy="1143000"/>
          </a:xfrm>
          <a:prstGeom prst="borderCallout1">
            <a:avLst>
              <a:gd name="adj1" fmla="val 98925"/>
              <a:gd name="adj2" fmla="val 9636"/>
              <a:gd name="adj3" fmla="val 156187"/>
              <a:gd name="adj4" fmla="val -1786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Displays ASCII code for ‘a’ i.e. 97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Characters and ASCII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perform operations using the ASCII code.</a:t>
            </a:r>
          </a:p>
          <a:p>
            <a:r>
              <a:rPr lang="en-US" sz="2800" dirty="0" smtClean="0"/>
              <a:t>Example:  Given a character, generate the next character in the alphabet.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667000"/>
            <a:ext cx="79248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char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chIn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chOut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a character: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chIn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if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isalpha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chIn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)) // check if alphabetic character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chOut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chIn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+ 1;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"The next character is 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	    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chOut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1371600" y="6096000"/>
            <a:ext cx="6705600" cy="457200"/>
          </a:xfrm>
          <a:prstGeom prst="borderCallout1">
            <a:avLst>
              <a:gd name="adj1" fmla="val 2083"/>
              <a:gd name="adj2" fmla="val 38370"/>
              <a:gd name="adj3" fmla="val -111897"/>
              <a:gd name="adj4" fmla="val 28929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Does not work if input character is z or Z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 C/C++, string constants are written surrounded by double quotes e.g. "Sales" or "Total\n".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US" sz="2800" dirty="0" smtClean="0"/>
              <a:t>C/C++ allows us to use an array of characters to store a string.</a:t>
            </a:r>
          </a:p>
          <a:p>
            <a:endParaRPr lang="en-US" sz="2800" dirty="0" smtClean="0"/>
          </a:p>
          <a:p>
            <a:r>
              <a:rPr lang="en-US" sz="2800" dirty="0" smtClean="0"/>
              <a:t>C/C++ also provides many functions to perform string manipulation.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C/C++ treats a string differently from a normal array of characters.</a:t>
            </a:r>
          </a:p>
          <a:p>
            <a:endParaRPr lang="en-US" sz="2800" dirty="0" smtClean="0"/>
          </a:p>
          <a:p>
            <a:r>
              <a:rPr lang="en-US" sz="2800" dirty="0" smtClean="0"/>
              <a:t>C/C++ uses a delimiter to indicate the end of the string.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delimiter</a:t>
            </a:r>
            <a:r>
              <a:rPr lang="en-US" sz="2800" dirty="0" smtClean="0"/>
              <a:t> is a special character called a </a:t>
            </a:r>
            <a:r>
              <a:rPr lang="en-US" sz="2800" b="1" dirty="0" smtClean="0"/>
              <a:t>null character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null character is represented by the character sequence ‘\0’.</a:t>
            </a:r>
          </a:p>
          <a:p>
            <a:endParaRPr lang="en-US" sz="2800" dirty="0" smtClean="0"/>
          </a:p>
          <a:p>
            <a:r>
              <a:rPr lang="en-US" sz="2800" dirty="0" smtClean="0"/>
              <a:t>So a string is stored in C as an array of characters but with a delimiter (‘\0’) to indicate the end of the string.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657600"/>
            <a:ext cx="7565046" cy="2743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 versus Array of Characters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209800"/>
            <a:ext cx="8458199" cy="2456916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						  An array of </a:t>
            </a:r>
          </a:p>
          <a:p>
            <a:pPr>
              <a:buNone/>
            </a:pPr>
            <a:r>
              <a:rPr lang="en-US" sz="2800" dirty="0" smtClean="0"/>
              <a:t>       A string                                        characters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string constant with one character is different from a character constant.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3000" dirty="0" smtClean="0"/>
              <a:t>An empty string is </a:t>
            </a:r>
            <a:r>
              <a:rPr lang="en-GB" sz="3000" dirty="0" smtClean="0"/>
              <a:t>""</a:t>
            </a:r>
            <a:r>
              <a:rPr lang="en-US" sz="3000" dirty="0" smtClean="0"/>
              <a:t>(two double quotes without any space in between).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/>
          <a:srcRect r="76558"/>
          <a:stretch>
            <a:fillRect/>
          </a:stretch>
        </p:blipFill>
        <p:spPr bwMode="auto">
          <a:xfrm>
            <a:off x="457200" y="2209800"/>
            <a:ext cx="2867051" cy="2582391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 l="35007" t="3207" r="40620"/>
          <a:stretch>
            <a:fillRect/>
          </a:stretch>
        </p:blipFill>
        <p:spPr bwMode="auto">
          <a:xfrm>
            <a:off x="3276600" y="2310606"/>
            <a:ext cx="2895600" cy="242808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/>
          <a:srcRect l="75825" t="3206"/>
          <a:stretch>
            <a:fillRect/>
          </a:stretch>
        </p:blipFill>
        <p:spPr bwMode="auto">
          <a:xfrm>
            <a:off x="6248400" y="2438400"/>
            <a:ext cx="2721001" cy="230028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239000" y="2590800"/>
            <a:ext cx="609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""</a:t>
            </a:r>
            <a:endParaRPr lang="en-GB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we want to store a string, we declare an array of characters.</a:t>
            </a:r>
          </a:p>
          <a:p>
            <a:endParaRPr lang="en-US" sz="2800" dirty="0" smtClean="0"/>
          </a:p>
          <a:p>
            <a:r>
              <a:rPr lang="en-US" sz="2800" dirty="0" smtClean="0"/>
              <a:t>The size of the array must be large enough to store all the characters we want </a:t>
            </a:r>
            <a:r>
              <a:rPr lang="en-US" sz="2800" i="1" dirty="0" smtClean="0"/>
              <a:t>plus</a:t>
            </a:r>
            <a:r>
              <a:rPr lang="en-US" sz="2800" dirty="0" smtClean="0"/>
              <a:t> the null character.</a:t>
            </a:r>
          </a:p>
          <a:p>
            <a:r>
              <a:rPr lang="en-US" sz="2800" dirty="0" smtClean="0"/>
              <a:t>So the size is the maximum length of the string plus one.</a:t>
            </a:r>
          </a:p>
          <a:p>
            <a:endParaRPr lang="en-US" sz="2800" dirty="0" smtClean="0"/>
          </a:p>
          <a:p>
            <a:r>
              <a:rPr lang="en-US" sz="2800" dirty="0" smtClean="0"/>
              <a:t>Example – to store a string with a maximum of 8 characters: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[9];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Initializing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initialize a string variable using the index.</a:t>
            </a:r>
          </a:p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[9];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[0] = 'b';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[1] = 'y';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[2] = 'e';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[3] = '\0';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\0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55626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4953000"/>
            <a:ext cx="807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0     1      2     3      4      5     6     7      8   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5791200" y="3581400"/>
            <a:ext cx="2743200" cy="914400"/>
          </a:xfrm>
          <a:prstGeom prst="borderCallout1">
            <a:avLst>
              <a:gd name="adj1" fmla="val 104715"/>
              <a:gd name="adj2" fmla="val 51528"/>
              <a:gd name="adj3" fmla="val 142672"/>
              <a:gd name="adj4" fmla="val 4760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Part of array but not part of string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953000"/>
            <a:ext cx="4648200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C/C++, character constants are written surrounded by single quotes e.g</a:t>
            </a:r>
            <a:r>
              <a:rPr lang="en-US" sz="2400" dirty="0" smtClean="0"/>
              <a:t>. </a:t>
            </a:r>
            <a:r>
              <a:rPr lang="en-GB" sz="2400" dirty="0" smtClean="0">
                <a:latin typeface="Consolas" pitchFamily="49" charset="0"/>
              </a:rPr>
              <a:t>'a' or '?' or '4'</a:t>
            </a:r>
            <a:r>
              <a:rPr lang="en-GB" sz="2400" dirty="0" smtClean="0"/>
              <a:t>.</a:t>
            </a:r>
          </a:p>
          <a:p>
            <a:endParaRPr lang="en-GB" sz="2800" dirty="0" smtClean="0">
              <a:latin typeface="Consolas" pitchFamily="49" charset="0"/>
            </a:endParaRPr>
          </a:p>
          <a:p>
            <a:r>
              <a:rPr lang="en-GB" sz="2800" dirty="0" smtClean="0"/>
              <a:t>A variable of type char can be used to store a single character.</a:t>
            </a:r>
          </a:p>
          <a:p>
            <a:pPr>
              <a:buNone/>
            </a:pPr>
            <a:r>
              <a:rPr lang="en-GB" sz="2800" dirty="0" smtClean="0"/>
              <a:t>		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= 'a';</a:t>
            </a:r>
          </a:p>
          <a:p>
            <a:pPr>
              <a:buNone/>
            </a:pPr>
            <a:endParaRPr lang="en-GB" sz="2500" dirty="0" smtClean="0"/>
          </a:p>
          <a:p>
            <a:r>
              <a:rPr lang="en-GB" sz="2800" dirty="0" smtClean="0"/>
              <a:t>When we want to store many characters, we can use an array of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Initializing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also define and initialize it using a string constant.</a:t>
            </a:r>
          </a:p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[9] = "bye";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Note: the null character is added automatically.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\0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46482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4038600"/>
            <a:ext cx="807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0     1     2      3     4      5      6     7     8         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object </a:t>
            </a:r>
            <a:r>
              <a:rPr lang="en-GB" dirty="0" err="1" smtClean="0"/>
              <a:t>cin</a:t>
            </a:r>
            <a:r>
              <a:rPr lang="en-GB" dirty="0" smtClean="0"/>
              <a:t> for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object </a:t>
            </a:r>
            <a:r>
              <a:rPr lang="en-US" sz="2800" dirty="0" err="1" smtClean="0"/>
              <a:t>cin</a:t>
            </a:r>
            <a:r>
              <a:rPr lang="en-US" sz="2800" dirty="0" smtClean="0"/>
              <a:t> can be used to input strings.</a:t>
            </a:r>
          </a:p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[9];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	// read a string</a:t>
            </a:r>
          </a:p>
          <a:p>
            <a:pPr>
              <a:buNone/>
            </a:pPr>
            <a:r>
              <a:rPr lang="en-US" sz="2800" dirty="0" smtClean="0"/>
              <a:t>		</a:t>
            </a:r>
          </a:p>
          <a:p>
            <a:r>
              <a:rPr lang="en-US" sz="2800" dirty="0" smtClean="0"/>
              <a:t>Object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/>
              <a:t> adds the null character '\0' at the end of the string.</a:t>
            </a:r>
          </a:p>
          <a:p>
            <a:endParaRPr lang="en-MY" sz="2800" dirty="0" smtClean="0"/>
          </a:p>
          <a:p>
            <a:r>
              <a:rPr lang="en-US" sz="2800" dirty="0" smtClean="0"/>
              <a:t>The maximum number of characters entered must be one less than the size of the array.</a:t>
            </a:r>
          </a:p>
          <a:p>
            <a:r>
              <a:rPr lang="en-US" sz="2800" dirty="0" smtClean="0"/>
              <a:t>If the number of characters entered is less than the maximum number allowed, the remaining spaces are undefined.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object </a:t>
            </a:r>
            <a:r>
              <a:rPr lang="en-GB" dirty="0" err="1" smtClean="0"/>
              <a:t>cin</a:t>
            </a:r>
            <a:r>
              <a:rPr lang="en-GB" dirty="0" smtClean="0"/>
              <a:t> for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[9];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	// read a string</a:t>
            </a:r>
          </a:p>
          <a:p>
            <a:endParaRPr lang="en-US" sz="2800" dirty="0" smtClean="0"/>
          </a:p>
          <a:p>
            <a:r>
              <a:rPr lang="en-US" sz="2800" dirty="0" smtClean="0"/>
              <a:t>Suppose the user entered characters: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good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cs typeface="Arial" pitchFamily="34" charset="0"/>
              </a:rPr>
              <a:t>The array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cs typeface="Arial" pitchFamily="34" charset="0"/>
              </a:rPr>
              <a:t> will contain: 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9144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6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90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672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\0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36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953000"/>
            <a:ext cx="838200" cy="76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" y="4343400"/>
            <a:ext cx="807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0     1      2      3     4      5     6     7      8  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object </a:t>
            </a:r>
            <a:r>
              <a:rPr lang="en-GB" dirty="0" err="1" smtClean="0"/>
              <a:t>cin</a:t>
            </a:r>
            <a:r>
              <a:rPr lang="en-GB" dirty="0" smtClean="0"/>
              <a:t> for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/>
              <a:t> skips whitespace (blanks, newlines, tabs) until it finds a character.</a:t>
            </a:r>
          </a:p>
          <a:p>
            <a:r>
              <a:rPr lang="en-US" sz="2800" dirty="0" smtClean="0"/>
              <a:t>Then it reads the characters and stores them in the array until it finds a whitespace.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838201" y="3124200"/>
          <a:ext cx="7696200" cy="31089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962399"/>
                <a:gridCol w="3733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Example Input Values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What is stored</a:t>
                      </a:r>
                      <a:r>
                        <a:rPr lang="en-US" sz="2800" b="1" baseline="0" dirty="0" smtClean="0"/>
                        <a:t> in </a:t>
                      </a:r>
                      <a:r>
                        <a:rPr lang="en-US" sz="2800" b="1" baseline="0" dirty="0" err="1" smtClean="0"/>
                        <a:t>str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abc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abc</a:t>
                      </a:r>
                      <a:r>
                        <a:rPr lang="en-US" sz="2800" dirty="0" smtClean="0"/>
                        <a:t>\0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12345678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12345678\0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abc</a:t>
                      </a:r>
                      <a:r>
                        <a:rPr lang="en-US" sz="2800" dirty="0" smtClean="0"/>
                        <a:t> def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abc</a:t>
                      </a:r>
                      <a:r>
                        <a:rPr lang="en-US" sz="2800" dirty="0" smtClean="0"/>
                        <a:t>\0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</a:t>
                      </a:r>
                      <a:r>
                        <a:rPr lang="en-US" sz="2800" dirty="0" err="1" smtClean="0"/>
                        <a:t>abcd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abcd</a:t>
                      </a:r>
                      <a:r>
                        <a:rPr lang="en-US" sz="2800" dirty="0" smtClean="0"/>
                        <a:t>\0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1234567890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Invalid</a:t>
                      </a:r>
                      <a:r>
                        <a:rPr lang="en-US" sz="2800" baseline="0" dirty="0" smtClean="0"/>
                        <a:t> input - error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object </a:t>
            </a:r>
            <a:r>
              <a:rPr lang="en-GB" dirty="0" err="1" smtClean="0"/>
              <a:t>cout</a:t>
            </a:r>
            <a:r>
              <a:rPr lang="en-GB" dirty="0" smtClean="0"/>
              <a:t> for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object </a:t>
            </a:r>
            <a:r>
              <a:rPr lang="en-US" sz="2400" dirty="0" err="1" smtClean="0"/>
              <a:t>cout</a:t>
            </a:r>
            <a:r>
              <a:rPr lang="en-US" sz="2400" dirty="0" smtClean="0"/>
              <a:t> can be used to display strings.</a:t>
            </a:r>
          </a:p>
          <a:p>
            <a:r>
              <a:rPr lang="en-US" sz="2400" dirty="0" smtClean="0"/>
              <a:t>Output format:</a:t>
            </a:r>
          </a:p>
          <a:p>
            <a:pPr lvl="1"/>
            <a:r>
              <a:rPr lang="en-US" sz="2100" b="1" dirty="0" err="1" smtClean="0">
                <a:cs typeface="Consolas" pitchFamily="49" charset="0"/>
              </a:rPr>
              <a:t>setw</a:t>
            </a:r>
            <a:r>
              <a:rPr lang="en-US" sz="2100" dirty="0" smtClean="0"/>
              <a:t> member function: </a:t>
            </a:r>
            <a:r>
              <a:rPr lang="en-US" sz="2000" dirty="0" smtClean="0"/>
              <a:t>Outputs the string in specific columns</a:t>
            </a:r>
            <a:endParaRPr lang="en-US" sz="2100" dirty="0" smtClean="0"/>
          </a:p>
          <a:p>
            <a:pPr lvl="1"/>
            <a:r>
              <a:rPr lang="en-US" sz="2100" b="1" dirty="0" smtClean="0">
                <a:cs typeface="Consolas" pitchFamily="49" charset="0"/>
              </a:rPr>
              <a:t>left</a:t>
            </a:r>
            <a:r>
              <a:rPr lang="en-US" sz="2100" dirty="0" smtClean="0"/>
              <a:t> or </a:t>
            </a:r>
            <a:r>
              <a:rPr lang="en-US" sz="2100" b="1" dirty="0" smtClean="0">
                <a:cs typeface="Consolas" pitchFamily="49" charset="0"/>
              </a:rPr>
              <a:t>right</a:t>
            </a:r>
            <a:r>
              <a:rPr lang="en-US" sz="2100" dirty="0" smtClean="0"/>
              <a:t> manipulators: </a:t>
            </a:r>
            <a:r>
              <a:rPr lang="en-US" sz="2000" dirty="0" smtClean="0"/>
              <a:t>left OR right-justifies the output</a:t>
            </a:r>
            <a:endParaRPr lang="en-US" sz="2100" dirty="0" smtClean="0"/>
          </a:p>
          <a:p>
            <a:r>
              <a:rPr lang="en-US" sz="2400" dirty="0" smtClean="0"/>
              <a:t>Examples: if </a:t>
            </a:r>
            <a:r>
              <a:rPr lang="en-US" sz="2400" dirty="0" err="1" smtClean="0"/>
              <a:t>str</a:t>
            </a:r>
            <a:r>
              <a:rPr lang="en-US" sz="2400" dirty="0" smtClean="0"/>
              <a:t> contains: good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838200" y="3459480"/>
          <a:ext cx="7772400" cy="23164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965700"/>
                <a:gridCol w="2806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Examples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Output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cout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&lt;&lt; "|" &lt;&lt; </a:t>
                      </a:r>
                      <a:r>
                        <a:rPr kumimoji="0" lang="en-US" sz="20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 "|";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|good|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cout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&lt;&lt; "|" &lt;&lt; &lt;&lt; right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 </a:t>
                      </a:r>
                      <a:r>
                        <a:rPr kumimoji="0" lang="en-US" sz="20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setw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(10) &lt;&lt; </a:t>
                      </a:r>
                      <a:r>
                        <a:rPr kumimoji="0" lang="en-US" sz="20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 "|";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|</a:t>
                      </a:r>
                      <a:r>
                        <a:rPr lang="en-US" sz="2400" baseline="0" dirty="0" smtClean="0"/>
                        <a:t>      </a:t>
                      </a:r>
                      <a:r>
                        <a:rPr lang="en-US" sz="2400" dirty="0" smtClean="0"/>
                        <a:t>good|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cout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&lt;&lt; "|" &lt;&lt; &lt;&lt; left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 </a:t>
                      </a:r>
                      <a:r>
                        <a:rPr kumimoji="0" lang="en-US" sz="20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setw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(10) &lt;&lt; </a:t>
                      </a:r>
                      <a:r>
                        <a:rPr kumimoji="0" lang="en-US" sz="20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 "|";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|good      |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object </a:t>
            </a:r>
            <a:r>
              <a:rPr lang="en-GB" dirty="0" err="1" smtClean="0"/>
              <a:t>cout</a:t>
            </a:r>
            <a:r>
              <a:rPr lang="en-GB" dirty="0" smtClean="0"/>
              <a:t> for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also display part of the string.</a:t>
            </a:r>
          </a:p>
          <a:p>
            <a:endParaRPr lang="en-US" sz="2800" dirty="0" smtClean="0"/>
          </a:p>
          <a:p>
            <a:r>
              <a:rPr lang="en-US" sz="2800" dirty="0" smtClean="0"/>
              <a:t>Examples: if </a:t>
            </a:r>
            <a:r>
              <a:rPr lang="en-US" sz="2800" dirty="0" err="1" smtClean="0"/>
              <a:t>str</a:t>
            </a:r>
            <a:r>
              <a:rPr lang="en-US" sz="2800" dirty="0" smtClean="0"/>
              <a:t> contains: good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object displays the characters starting from the specified position until the end of the string.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1447800" y="2819400"/>
          <a:ext cx="6781800" cy="20726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3528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Examples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Output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cout</a:t>
                      </a:r>
                      <a:r>
                        <a:rPr kumimoji="0" lang="en-US" sz="24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</a:t>
                      </a:r>
                      <a:r>
                        <a:rPr kumimoji="0" lang="en-US" sz="2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&amp;</a:t>
                      </a:r>
                      <a:r>
                        <a:rPr kumimoji="0" lang="en-US" sz="2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</a:t>
                      </a:r>
                      <a:r>
                        <a:rPr kumimoji="0" lang="en-US" sz="2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[0];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cout</a:t>
                      </a:r>
                      <a:r>
                        <a:rPr kumimoji="0" lang="en-US" sz="24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</a:t>
                      </a:r>
                      <a:r>
                        <a:rPr kumimoji="0" lang="en-US" sz="2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&amp;</a:t>
                      </a:r>
                      <a:r>
                        <a:rPr kumimoji="0" lang="en-US" sz="2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</a:t>
                      </a:r>
                      <a:r>
                        <a:rPr kumimoji="0" lang="en-US" sz="2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err="1" smtClean="0"/>
                        <a:t>ood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cout</a:t>
                      </a:r>
                      <a:r>
                        <a:rPr kumimoji="0" lang="en-US" sz="24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&lt;&lt;</a:t>
                      </a:r>
                      <a:r>
                        <a:rPr kumimoji="0" lang="en-US" sz="2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&amp;</a:t>
                      </a:r>
                      <a:r>
                        <a:rPr kumimoji="0" lang="en-US" sz="2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</a:t>
                      </a:r>
                      <a:r>
                        <a:rPr kumimoji="0" lang="en-US" sz="2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[2];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od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Input with 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function get reads a string that contains spaces.</a:t>
            </a:r>
          </a:p>
          <a:p>
            <a:endParaRPr lang="en-US" sz="2800" dirty="0" smtClean="0"/>
          </a:p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[50];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cin.get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50);</a:t>
            </a:r>
          </a:p>
          <a:p>
            <a:pPr>
              <a:buNone/>
            </a:pPr>
            <a:r>
              <a:rPr lang="en-US" sz="2800" dirty="0" smtClean="0"/>
              <a:t>	The function reads characters (including spaces) until the end of line (user presses &lt;enter&gt; key which generates a newline) or end-of-file (user presses control-z 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Manipulation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C++ provides a set of functions for string manipulation.</a:t>
            </a:r>
          </a:p>
          <a:p>
            <a:endParaRPr lang="en-US" sz="2800" dirty="0" smtClean="0"/>
          </a:p>
          <a:p>
            <a:r>
              <a:rPr lang="en-US" sz="2800" dirty="0" smtClean="0"/>
              <a:t>These function names start with ‘</a:t>
            </a:r>
            <a:r>
              <a:rPr lang="en-US" sz="2800" dirty="0" err="1" smtClean="0"/>
              <a:t>str</a:t>
            </a:r>
            <a:r>
              <a:rPr lang="en-US" sz="2800" dirty="0" smtClean="0"/>
              <a:t>’.</a:t>
            </a:r>
          </a:p>
          <a:p>
            <a:endParaRPr lang="en-US" sz="2800" dirty="0" smtClean="0"/>
          </a:p>
          <a:p>
            <a:r>
              <a:rPr lang="en-US" sz="2800" dirty="0" smtClean="0"/>
              <a:t>To use these functions in your program, remember to add this #include directive in your program:</a:t>
            </a:r>
          </a:p>
          <a:p>
            <a:pPr>
              <a:buNone/>
            </a:pPr>
            <a:r>
              <a:rPr lang="en-US" sz="2800" dirty="0" smtClean="0"/>
              <a:t>		#include &lt;</a:t>
            </a:r>
            <a:r>
              <a:rPr lang="en-US" sz="2800" dirty="0" err="1" smtClean="0"/>
              <a:t>cstring</a:t>
            </a:r>
            <a:r>
              <a:rPr lang="en-US" sz="2800" dirty="0" smtClean="0"/>
              <a:t>&gt; 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strlen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dirty="0" smtClean="0"/>
              <a:t> returns the length of a string </a:t>
            </a:r>
            <a:r>
              <a:rPr lang="en-US" sz="2800" dirty="0" err="1" smtClean="0"/>
              <a:t>i</a:t>
            </a:r>
            <a:r>
              <a:rPr lang="en-US" sz="2800" dirty="0" smtClean="0"/>
              <a:t>..e the number of characters in the string excluding the null character.</a:t>
            </a:r>
          </a:p>
          <a:p>
            <a:r>
              <a:rPr lang="en-US" sz="2800" dirty="0" smtClean="0"/>
              <a:t>If the string is empty, it returns 0.</a:t>
            </a:r>
          </a:p>
          <a:p>
            <a:endParaRPr lang="en-US" sz="2800" dirty="0" smtClean="0"/>
          </a:p>
          <a:p>
            <a:r>
              <a:rPr lang="en-US" sz="2800" dirty="0" smtClean="0"/>
              <a:t>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 str1[8] = 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str1 ) – returns 3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       char str2[8] = "";  // empty string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str2 ) – returns 0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       char str3[8] = " "; // one space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str3 ) – returns 1</a:t>
            </a:r>
            <a:endParaRPr lang="en-US" sz="2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strlen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Note that we pass the whole array (representing the string) to the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This means the we are passing the address of the first element.</a:t>
            </a:r>
          </a:p>
          <a:p>
            <a:endParaRPr lang="en-US" sz="2800" dirty="0" smtClean="0"/>
          </a:p>
          <a:p>
            <a:r>
              <a:rPr lang="en-US" sz="2800" dirty="0" smtClean="0"/>
              <a:t>So the function can also be called as: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&amp;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[0] )</a:t>
            </a:r>
          </a:p>
          <a:p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of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array to store 5 characters.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05000" y="1981200"/>
            <a:ext cx="59436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char letters[5];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letters[0] = 'a';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letters[1] = 'p';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letters[2] = 'p';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letters[3] = 'l';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letters[4] = 'e';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5; i++)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letters[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endParaRPr lang="en-GB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strcpy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en-US" sz="2800" dirty="0" smtClean="0"/>
              <a:t> copies the contents of one string to another.</a:t>
            </a:r>
          </a:p>
          <a:p>
            <a:r>
              <a:rPr lang="en-US" sz="2800" dirty="0" smtClean="0"/>
              <a:t>Example: 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s2 );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 l="6385" t="2913" r="5299" b="86405"/>
          <a:stretch>
            <a:fillRect/>
          </a:stretch>
        </p:blipFill>
        <p:spPr bwMode="auto">
          <a:xfrm>
            <a:off x="214745" y="3310128"/>
            <a:ext cx="8700655" cy="95707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7065" t="26219" r="5502" b="61157"/>
          <a:stretch>
            <a:fillRect/>
          </a:stretch>
        </p:blipFill>
        <p:spPr bwMode="auto">
          <a:xfrm>
            <a:off x="228600" y="4802908"/>
            <a:ext cx="8686800" cy="114069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strcpy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also copy part of the word.</a:t>
            </a:r>
          </a:p>
          <a:p>
            <a:r>
              <a:rPr lang="en-US" sz="2800" dirty="0" smtClean="0"/>
              <a:t>Example: 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&amp;s2[5] );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 l="6385" t="2913" r="5299" b="86405"/>
          <a:stretch>
            <a:fillRect/>
          </a:stretch>
        </p:blipFill>
        <p:spPr bwMode="auto">
          <a:xfrm>
            <a:off x="214745" y="3310128"/>
            <a:ext cx="8700655" cy="95707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152400" y="4802908"/>
            <a:ext cx="8763000" cy="1140692"/>
            <a:chOff x="152400" y="4802908"/>
            <a:chExt cx="8763000" cy="1140692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l="7065" t="26219" r="5502" b="61157"/>
            <a:stretch>
              <a:fillRect/>
            </a:stretch>
          </p:blipFill>
          <p:spPr bwMode="auto">
            <a:xfrm>
              <a:off x="228600" y="4802908"/>
              <a:ext cx="8686800" cy="1140692"/>
            </a:xfrm>
            <a:prstGeom prst="rect">
              <a:avLst/>
            </a:prstGeom>
            <a:noFill/>
            <a:ln w="762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l="6385" t="2913" r="44887" b="90283"/>
            <a:stretch>
              <a:fillRect/>
            </a:stretch>
          </p:blipFill>
          <p:spPr bwMode="auto">
            <a:xfrm>
              <a:off x="152400" y="4876800"/>
              <a:ext cx="4800600" cy="609600"/>
            </a:xfrm>
            <a:prstGeom prst="rect">
              <a:avLst/>
            </a:prstGeom>
            <a:noFill/>
            <a:ln w="762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l="78318" t="2913" r="6213" b="90283"/>
            <a:stretch>
              <a:fillRect/>
            </a:stretch>
          </p:blipFill>
          <p:spPr bwMode="auto">
            <a:xfrm>
              <a:off x="260556" y="4876800"/>
              <a:ext cx="1524000" cy="609600"/>
            </a:xfrm>
            <a:prstGeom prst="rect">
              <a:avLst/>
            </a:prstGeom>
            <a:noFill/>
            <a:ln w="76200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strncpy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strncpy</a:t>
            </a:r>
            <a:r>
              <a:rPr lang="en-US" sz="2800" dirty="0" smtClean="0"/>
              <a:t> is similar to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The difference is that we can specify the number of characters to copy.</a:t>
            </a:r>
          </a:p>
          <a:p>
            <a:endParaRPr lang="en-US" sz="2800" dirty="0" smtClean="0"/>
          </a:p>
          <a:p>
            <a:r>
              <a:rPr lang="en-US" sz="2800" dirty="0" smtClean="0"/>
              <a:t>If the length of the string that is copied is less than the number specified, the remaining places are filled with the null character ('\0').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strncpy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strncpy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s2, 4 );</a:t>
            </a:r>
          </a:p>
          <a:p>
            <a:pPr>
              <a:buNone/>
            </a:pPr>
            <a:r>
              <a:rPr lang="en-US" sz="2800" dirty="0" smtClean="0"/>
              <a:t>			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5467" t="3048" r="5695" b="84152"/>
          <a:stretch>
            <a:fillRect/>
          </a:stretch>
        </p:blipFill>
        <p:spPr bwMode="auto">
          <a:xfrm>
            <a:off x="508000" y="2209800"/>
            <a:ext cx="8255000" cy="1066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533400" y="3352800"/>
            <a:ext cx="8255000" cy="1143000"/>
            <a:chOff x="533400" y="3352800"/>
            <a:chExt cx="8255000" cy="1143000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l="5467" t="25905" r="5695" b="60381"/>
            <a:stretch>
              <a:fillRect/>
            </a:stretch>
          </p:blipFill>
          <p:spPr bwMode="auto">
            <a:xfrm>
              <a:off x="533400" y="3352800"/>
              <a:ext cx="8255000" cy="1143000"/>
            </a:xfrm>
            <a:prstGeom prst="rect">
              <a:avLst/>
            </a:prstGeom>
            <a:noFill/>
            <a:ln w="76200" algn="ctr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8"/>
            <p:cNvGrpSpPr/>
            <p:nvPr/>
          </p:nvGrpSpPr>
          <p:grpSpPr>
            <a:xfrm>
              <a:off x="2042652" y="3473244"/>
              <a:ext cx="3048000" cy="762000"/>
              <a:chOff x="1981200" y="4800600"/>
              <a:chExt cx="3048000" cy="762000"/>
            </a:xfrm>
          </p:grpSpPr>
          <p:pic>
            <p:nvPicPr>
              <p:cNvPr id="6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2688" t="3048" r="45330" b="87809"/>
              <a:stretch>
                <a:fillRect/>
              </a:stretch>
            </p:blipFill>
            <p:spPr bwMode="auto">
              <a:xfrm>
                <a:off x="2057400" y="4800600"/>
                <a:ext cx="2971800" cy="762000"/>
              </a:xfrm>
              <a:prstGeom prst="rect">
                <a:avLst/>
              </a:prstGeom>
              <a:noFill/>
              <a:ln w="76200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89112" t="3048" r="6788" b="88723"/>
              <a:stretch>
                <a:fillRect/>
              </a:stretch>
            </p:blipFill>
            <p:spPr bwMode="auto">
              <a:xfrm>
                <a:off x="1981200" y="4800600"/>
                <a:ext cx="381000" cy="685800"/>
              </a:xfrm>
              <a:prstGeom prst="rect">
                <a:avLst/>
              </a:prstGeom>
              <a:noFill/>
              <a:ln w="76200" algn="ctr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strcmp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strcmp</a:t>
            </a:r>
            <a:r>
              <a:rPr lang="en-US" sz="2800" dirty="0" smtClean="0"/>
              <a:t> compares two strings to determine if they are equal.</a:t>
            </a:r>
          </a:p>
          <a:p>
            <a:r>
              <a:rPr lang="en-US" sz="2800" dirty="0" smtClean="0"/>
              <a:t>Example: 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strcmp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s2 )</a:t>
            </a:r>
          </a:p>
          <a:p>
            <a:endParaRPr lang="en-US" sz="2800" dirty="0" smtClean="0"/>
          </a:p>
          <a:p>
            <a:r>
              <a:rPr lang="en-US" sz="2800" dirty="0" smtClean="0"/>
              <a:t>The strings are compared character by character until unequal characters are found or until the end of the strings is reached.</a:t>
            </a:r>
          </a:p>
          <a:p>
            <a:endParaRPr lang="en-US" sz="2800" dirty="0" smtClean="0"/>
          </a:p>
          <a:p>
            <a:r>
              <a:rPr lang="en-US" sz="2800" dirty="0" smtClean="0"/>
              <a:t>The function returns an integer to indicate the results of the compare.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strcmp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504825" indent="-504825">
              <a:buNone/>
            </a:pPr>
            <a:r>
              <a:rPr lang="en-US" sz="2800" dirty="0" smtClean="0"/>
              <a:t>1)	If the two strings are equal, the function returns 0.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25518" t="1976" r="11619" b="56521"/>
          <a:stretch>
            <a:fillRect/>
          </a:stretch>
        </p:blipFill>
        <p:spPr bwMode="auto">
          <a:xfrm>
            <a:off x="1295399" y="1905000"/>
            <a:ext cx="6981371" cy="39624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strcmp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504825" indent="-504825">
              <a:buNone/>
            </a:pPr>
            <a:r>
              <a:rPr lang="en-US" sz="2800" dirty="0" smtClean="0"/>
              <a:t>2)	If the first string is less than the second string, the function returns a value less than 0 (i.e. a negative value).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3609" t="46970" r="50801" b="12121"/>
          <a:stretch>
            <a:fillRect/>
          </a:stretch>
        </p:blipFill>
        <p:spPr bwMode="auto">
          <a:xfrm>
            <a:off x="1981200" y="2057400"/>
            <a:ext cx="5334000" cy="411479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strcmp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504825" indent="-504825">
              <a:buNone/>
            </a:pPr>
            <a:r>
              <a:rPr lang="en-US" sz="2800" dirty="0" smtClean="0"/>
              <a:t>3)	If the first string is greater than the second string, the function returns a value greater than 0 (i.e. a positive value).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l="49199" t="46970" r="5210" b="12121"/>
          <a:stretch>
            <a:fillRect/>
          </a:stretch>
        </p:blipFill>
        <p:spPr bwMode="auto">
          <a:xfrm>
            <a:off x="1981199" y="2057400"/>
            <a:ext cx="5334001" cy="4114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strcmp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 fontScale="92500"/>
          </a:bodyPr>
          <a:lstStyle/>
          <a:p>
            <a:pPr marL="504825" indent="-504825">
              <a:buNone/>
            </a:pPr>
            <a:r>
              <a:rPr lang="en-US" sz="2800" dirty="0" smtClean="0"/>
              <a:t>	Examples:</a:t>
            </a:r>
          </a:p>
          <a:p>
            <a:pPr marL="504825" indent="-504825"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strcmp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s2 ) == 0)</a:t>
            </a:r>
          </a:p>
          <a:p>
            <a:pPr marL="504825" indent="-504825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//strings are equal</a:t>
            </a:r>
          </a:p>
          <a:p>
            <a:pPr marL="504825" indent="-504825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else</a:t>
            </a:r>
          </a:p>
          <a:p>
            <a:pPr marL="504825" indent="-504825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//strings are not equal</a:t>
            </a:r>
          </a:p>
          <a:p>
            <a:pPr marL="504825" indent="-504825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504825" indent="-504825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if 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strcmp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s2 ) &lt; 0)</a:t>
            </a:r>
          </a:p>
          <a:p>
            <a:pPr marL="504825" indent="-504825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//string s1 is less than string s2</a:t>
            </a:r>
          </a:p>
          <a:p>
            <a:pPr marL="504825" indent="-504825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504825" indent="-504825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if 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strcmp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s2 ) &gt; 0)</a:t>
            </a:r>
          </a:p>
          <a:p>
            <a:pPr marL="504825" indent="-504825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//string s1 is greater than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strcat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strcat</a:t>
            </a:r>
            <a:r>
              <a:rPr lang="en-US" sz="2800" dirty="0" smtClean="0"/>
              <a:t> appends or concatenates one string to the end of another string.</a:t>
            </a:r>
          </a:p>
          <a:p>
            <a:r>
              <a:rPr lang="en-US" sz="2800" dirty="0" smtClean="0"/>
              <a:t>Example: 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strcat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s2 );</a:t>
            </a:r>
          </a:p>
          <a:p>
            <a:pPr>
              <a:buNone/>
            </a:pPr>
            <a:r>
              <a:rPr lang="en-US" sz="2800" dirty="0" smtClean="0"/>
              <a:t>	Note: The size of the destination string must be large enough to hold the resulting string.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3321" t="2928" r="3690" b="58999"/>
          <a:stretch>
            <a:fillRect/>
          </a:stretch>
        </p:blipFill>
        <p:spPr bwMode="auto">
          <a:xfrm>
            <a:off x="381000" y="3962400"/>
            <a:ext cx="8616461" cy="2667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Manipulation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C++ provides a set of functions for manipulating characters.</a:t>
            </a:r>
          </a:p>
          <a:p>
            <a:endParaRPr lang="en-US" sz="2800" dirty="0" smtClean="0"/>
          </a:p>
          <a:p>
            <a:r>
              <a:rPr lang="en-US" sz="2800" dirty="0" smtClean="0"/>
              <a:t>To use these functions in your program, remember to add this #include directive in your program: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cctype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 </a:t>
            </a:r>
            <a:r>
              <a:rPr lang="en-GB" dirty="0" err="1" smtClean="0"/>
              <a:t>strncat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strncat</a:t>
            </a:r>
            <a:r>
              <a:rPr lang="en-US" sz="2800" dirty="0" smtClean="0"/>
              <a:t> is similar to the 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strcat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difference is that we can specify the number of characters to concatenate.</a:t>
            </a:r>
          </a:p>
          <a:p>
            <a:r>
              <a:rPr lang="en-US" sz="2800" dirty="0" smtClean="0"/>
              <a:t>Example:	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strncat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s1, s2, 3 );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l="2583" t="51678" r="3321" b="8786"/>
          <a:stretch>
            <a:fillRect/>
          </a:stretch>
        </p:blipFill>
        <p:spPr bwMode="auto">
          <a:xfrm>
            <a:off x="381000" y="3918473"/>
            <a:ext cx="8534400" cy="271092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To input a word and display each character of the word on a separate line.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133600"/>
            <a:ext cx="76962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char word[10];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word: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word;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(word);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"The letters are:\n";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word[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1361" t="18182" r="31215" b="12121"/>
          <a:stretch>
            <a:fillRect/>
          </a:stretch>
        </p:blipFill>
        <p:spPr bwMode="auto">
          <a:xfrm>
            <a:off x="5486400" y="4343400"/>
            <a:ext cx="3581400" cy="224332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To input a line of text and count the number of spaces.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76962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char line[80];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spaces,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a line of text:\n";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cin.get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(line, 80);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spaces =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(line);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if (line[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 == ' ')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spaces++;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762" t="13236" r="41516" b="72058"/>
          <a:stretch>
            <a:fillRect/>
          </a:stretch>
        </p:blipFill>
        <p:spPr bwMode="auto">
          <a:xfrm>
            <a:off x="4191000" y="5849815"/>
            <a:ext cx="4846320" cy="93198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To input a word and display the word in parts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Assume user enters: </a:t>
            </a:r>
            <a:r>
              <a:rPr lang="en-US" sz="2800" dirty="0" err="1" smtClean="0"/>
              <a:t>abc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" y="2133600"/>
            <a:ext cx="50292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char word[20];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a word: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word;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(word);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&amp;word[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38801" y="3048000"/>
          <a:ext cx="3352799" cy="18897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81000"/>
                <a:gridCol w="1676400"/>
                <a:gridCol w="1295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&amp;word[</a:t>
                      </a:r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&amp;word[0]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&amp;word[1]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bc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&amp;word[2]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Problem:</a:t>
            </a:r>
          </a:p>
          <a:p>
            <a:pPr>
              <a:buNone/>
            </a:pPr>
            <a:r>
              <a:rPr lang="en-US" sz="2800" dirty="0" smtClean="0"/>
              <a:t>	Write a program that accepts a word from the user and displays the word in pig-</a:t>
            </a:r>
            <a:r>
              <a:rPr lang="en-US" sz="2800" dirty="0" err="1" smtClean="0"/>
              <a:t>latin</a:t>
            </a:r>
            <a:r>
              <a:rPr lang="en-US" sz="2800" dirty="0" smtClean="0"/>
              <a:t>.  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To form a word in pig-</a:t>
            </a:r>
            <a:r>
              <a:rPr lang="en-US" sz="2800" dirty="0" err="1" smtClean="0"/>
              <a:t>latin</a:t>
            </a:r>
            <a:r>
              <a:rPr lang="en-US" sz="2800" dirty="0" smtClean="0"/>
              <a:t>, the first letter of the word is removed and added at the end of the word and the letters </a:t>
            </a:r>
            <a:r>
              <a:rPr lang="en-US" sz="2800" i="1" dirty="0" smtClean="0"/>
              <a:t>ay</a:t>
            </a:r>
            <a:r>
              <a:rPr lang="en-US" sz="2800" dirty="0" smtClean="0"/>
              <a:t> are added after the added letter. </a:t>
            </a:r>
          </a:p>
          <a:p>
            <a:pPr>
              <a:buNone/>
            </a:pPr>
            <a:r>
              <a:rPr lang="en-US" sz="2800" dirty="0" smtClean="0"/>
              <a:t>	However, if the word starts with a vowel ('a', 'e', '</a:t>
            </a:r>
            <a:r>
              <a:rPr lang="en-US" sz="2800" dirty="0" err="1" smtClean="0"/>
              <a:t>i</a:t>
            </a:r>
            <a:r>
              <a:rPr lang="en-US" sz="2800" dirty="0" smtClean="0"/>
              <a:t>', 'o', or 'u'),  simply append the letters </a:t>
            </a:r>
            <a:r>
              <a:rPr lang="en-US" sz="2800" i="1" dirty="0" smtClean="0"/>
              <a:t>ay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the solution:</a:t>
            </a:r>
          </a:p>
          <a:p>
            <a:pPr>
              <a:buNone/>
            </a:pPr>
            <a:r>
              <a:rPr lang="en-US" sz="2800" dirty="0" smtClean="0"/>
              <a:t>	First we need to get the first letter of the word.</a:t>
            </a:r>
          </a:p>
          <a:p>
            <a:pPr>
              <a:buNone/>
            </a:pPr>
            <a:r>
              <a:rPr lang="en-US" sz="2800" dirty="0" smtClean="0"/>
              <a:t>	Next we copy the remaining letters to the new pig-</a:t>
            </a:r>
            <a:r>
              <a:rPr lang="en-US" sz="2800" dirty="0" err="1" smtClean="0"/>
              <a:t>latin</a:t>
            </a:r>
            <a:r>
              <a:rPr lang="en-US" sz="2800" dirty="0" smtClean="0"/>
              <a:t> word.</a:t>
            </a:r>
          </a:p>
          <a:p>
            <a:pPr>
              <a:buNone/>
            </a:pPr>
            <a:r>
              <a:rPr lang="en-US" sz="2800" dirty="0" smtClean="0"/>
              <a:t>	If the first letter is not 'a', 'e', '</a:t>
            </a:r>
            <a:r>
              <a:rPr lang="en-US" sz="2800" dirty="0" err="1" smtClean="0"/>
              <a:t>i</a:t>
            </a:r>
            <a:r>
              <a:rPr lang="en-US" sz="2800" dirty="0" smtClean="0"/>
              <a:t>', 'o', or 'u', we append the first letter at the end of the new pig-</a:t>
            </a:r>
            <a:r>
              <a:rPr lang="en-US" sz="2800" dirty="0" err="1" smtClean="0"/>
              <a:t>latin</a:t>
            </a:r>
            <a:r>
              <a:rPr lang="en-US" sz="2800" dirty="0" smtClean="0"/>
              <a:t> word.</a:t>
            </a:r>
          </a:p>
          <a:p>
            <a:pPr>
              <a:buNone/>
            </a:pPr>
            <a:r>
              <a:rPr lang="en-US" sz="2800" dirty="0" smtClean="0"/>
              <a:t>	Finally we append the letters “ay” to the end of the new pig-</a:t>
            </a:r>
            <a:r>
              <a:rPr lang="en-US" sz="2800" dirty="0" err="1" smtClean="0"/>
              <a:t>latin</a:t>
            </a:r>
            <a:r>
              <a:rPr lang="en-US" sz="2800" dirty="0" smtClean="0"/>
              <a:t> word.		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8839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pig_latin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(char word[], char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pigLatinWord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char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inputWord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[21];	// max 20-letter word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char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outputWord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[23];	// need space for ay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a word: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inputWord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pig_latin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inputWord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outputWord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"The word in pig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latin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is "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    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outputWord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pig_latin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(char word[], char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pigLatinWord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char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firstLetter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firstLetter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word[0];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strcpy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pigLatinWord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&amp;word[1] );</a:t>
            </a:r>
          </a:p>
          <a:p>
            <a:endParaRPr lang="en-GB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6200" y="1219200"/>
            <a:ext cx="89916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if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firstLetter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!= 'a' &amp;&amp;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firstLetter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!= 'e' &amp;&amp;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firstLetter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!= '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' &amp;&amp;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firstLetter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!= 'o' &amp;&amp;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firstLetter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!= 'u'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pigLatinWord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pigLatinWord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firstLetter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pigLatinWord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len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+ 1] = '\0';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strcat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pigLatinWord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"ay" );       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Manipulation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These functions</a:t>
            </a:r>
            <a:r>
              <a:rPr lang="en-GB" sz="2800" dirty="0" smtClean="0"/>
              <a:t> are divided into 2 groups:</a:t>
            </a:r>
          </a:p>
          <a:p>
            <a:pPr lvl="1"/>
            <a:r>
              <a:rPr lang="en-GB" sz="2800" dirty="0" smtClean="0"/>
              <a:t>classifying functions and</a:t>
            </a:r>
          </a:p>
          <a:p>
            <a:pPr lvl="1"/>
            <a:r>
              <a:rPr lang="en-GB" sz="2800" dirty="0" smtClean="0"/>
              <a:t>converting functions</a:t>
            </a:r>
            <a:endParaRPr lang="en-US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Classifying functions examine a character and tell if it belongs to a given classification.</a:t>
            </a:r>
          </a:p>
          <a:p>
            <a:endParaRPr lang="en-GB" sz="2800" dirty="0" smtClean="0"/>
          </a:p>
          <a:p>
            <a:r>
              <a:rPr lang="en-GB" sz="2800" dirty="0" smtClean="0"/>
              <a:t>These functions names all start with ‘is’ and return true or false. </a:t>
            </a:r>
          </a:p>
          <a:p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Manipulation 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219200"/>
          <a:ext cx="8458200" cy="50489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28799"/>
                <a:gridCol w="6629401"/>
              </a:tblGrid>
              <a:tr h="4984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Des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cription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36789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isalpha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Checks if the character is an alphabetic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 character (a-z or A-Z)</a:t>
                      </a:r>
                    </a:p>
                  </a:txBody>
                  <a:tcPr/>
                </a:tc>
              </a:tr>
              <a:tr h="682098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isdigit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Checks if the character is a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 digit (0-9)</a:t>
                      </a:r>
                    </a:p>
                  </a:txBody>
                  <a:tcPr/>
                </a:tc>
              </a:tr>
              <a:tr h="1447677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isalnum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Checks if the character is an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 alphabetic (a-z or A-Z) or numeric (0-9) character</a:t>
                      </a:r>
                    </a:p>
                  </a:txBody>
                  <a:tcPr/>
                </a:tc>
              </a:tr>
              <a:tr h="1364196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Ispunct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Check if character is a punctuation character (',', '!', '?', etc)</a:t>
                      </a:r>
                      <a:endParaRPr lang="en-US" sz="2800" b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Manipulation 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82000" cy="51206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52600"/>
                <a:gridCol w="6629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Des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cription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isupper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Checks if the character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 is an uppercase alphabetic character (A-Z)</a:t>
                      </a:r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islower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Checks if the character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 is a lowercase alphabetic character (a-z)</a:t>
                      </a:r>
                    </a:p>
                  </a:txBody>
                  <a:tcPr/>
                </a:tc>
              </a:tr>
              <a:tr h="2438400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isspace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Checks if the character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 is a whitespace ( blank space (' '), horizontal tab ('\t'), line feed ('\n'), vertical tab ('\v'), form feed ('\f'),  or carriage return ('\r') 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Manipulation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Character conversion functions convert a character from one case to another. </a:t>
            </a:r>
          </a:p>
          <a:p>
            <a:pPr>
              <a:buNone/>
            </a:pPr>
            <a:endParaRPr lang="en-US" sz="2800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590800"/>
          <a:ext cx="8382000" cy="2743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52600"/>
                <a:gridCol w="6629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Des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cription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toupper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Converts lowercase to uppercase. If not lowercase, returns it unchanged.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Arial" pitchFamily="34" charset="0"/>
                          <a:cs typeface="Arial" pitchFamily="34" charset="0"/>
                        </a:rPr>
                        <a:t>tolower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Converts uppercase to lowercase. If not uppercase, returns it unchanged.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Character Function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To input a character and check if it is an alphabet or digit.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76962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char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ch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character: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ch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if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isalpha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ch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"It is an alphabet";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else if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isdigit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ch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"It is a digit";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else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"Not alphabet or digit";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3097</TotalTime>
  <Words>1845</Words>
  <Application>Microsoft Office PowerPoint</Application>
  <PresentationFormat>On-screen Show (4:3)</PresentationFormat>
  <Paragraphs>529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Origin</vt:lpstr>
      <vt:lpstr>Topic 18                   </vt:lpstr>
      <vt:lpstr>Characters</vt:lpstr>
      <vt:lpstr>Array of Characters</vt:lpstr>
      <vt:lpstr>Character Manipulation Functions</vt:lpstr>
      <vt:lpstr>Character Manipulation Functions</vt:lpstr>
      <vt:lpstr>Character Manipulation Functions</vt:lpstr>
      <vt:lpstr>Character Manipulation Functions</vt:lpstr>
      <vt:lpstr>Character Manipulation Functions</vt:lpstr>
      <vt:lpstr>Character Function Examples</vt:lpstr>
      <vt:lpstr>Character Function Examples</vt:lpstr>
      <vt:lpstr>Characters and ASCII Codes</vt:lpstr>
      <vt:lpstr>Characters and ASCII Codes</vt:lpstr>
      <vt:lpstr>Strings</vt:lpstr>
      <vt:lpstr>Strings</vt:lpstr>
      <vt:lpstr>Strings</vt:lpstr>
      <vt:lpstr>Strings versus Array of Characters</vt:lpstr>
      <vt:lpstr>Strings</vt:lpstr>
      <vt:lpstr>Strings</vt:lpstr>
      <vt:lpstr>Initializing Strings</vt:lpstr>
      <vt:lpstr>Initializing Strings</vt:lpstr>
      <vt:lpstr>Using object cin for Strings</vt:lpstr>
      <vt:lpstr>Using object cin for Strings</vt:lpstr>
      <vt:lpstr>Using object cin for Strings</vt:lpstr>
      <vt:lpstr>Using object cout for Strings</vt:lpstr>
      <vt:lpstr>Using object cout for Strings</vt:lpstr>
      <vt:lpstr>String Input with Spaces</vt:lpstr>
      <vt:lpstr>String Manipulation Functions</vt:lpstr>
      <vt:lpstr>String Functions – strlen</vt:lpstr>
      <vt:lpstr>String Functions – strlen</vt:lpstr>
      <vt:lpstr>String Functions – strcpy</vt:lpstr>
      <vt:lpstr>String Functions – strcpy</vt:lpstr>
      <vt:lpstr>String Functions – strncpy</vt:lpstr>
      <vt:lpstr>String Functions – strncpy</vt:lpstr>
      <vt:lpstr>String Functions – strcmp</vt:lpstr>
      <vt:lpstr>String Functions – strcmp</vt:lpstr>
      <vt:lpstr>String Functions – strcmp</vt:lpstr>
      <vt:lpstr>String Functions – strcmp</vt:lpstr>
      <vt:lpstr>String Functions – strcmp</vt:lpstr>
      <vt:lpstr>String Functions – strcat</vt:lpstr>
      <vt:lpstr>String Functions – strncat</vt:lpstr>
      <vt:lpstr>String Examples</vt:lpstr>
      <vt:lpstr>String Examples</vt:lpstr>
      <vt:lpstr>String Examples</vt:lpstr>
      <vt:lpstr>Case Study 1</vt:lpstr>
      <vt:lpstr>Case Study 1</vt:lpstr>
      <vt:lpstr>Case Study 1 – Complete Program</vt:lpstr>
      <vt:lpstr>Case Study 1 – Complete Program</vt:lpstr>
      <vt:lpstr>Case Study 1 – Complete Program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Karen Chean</cp:lastModifiedBy>
  <cp:revision>385</cp:revision>
  <dcterms:created xsi:type="dcterms:W3CDTF">2012-04-07T10:41:45Z</dcterms:created>
  <dcterms:modified xsi:type="dcterms:W3CDTF">2015-06-03T09:16:21Z</dcterms:modified>
</cp:coreProperties>
</file>