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3" r:id="rId3"/>
    <p:sldId id="326" r:id="rId4"/>
    <p:sldId id="348" r:id="rId5"/>
    <p:sldId id="351" r:id="rId6"/>
    <p:sldId id="349" r:id="rId7"/>
    <p:sldId id="352" r:id="rId8"/>
    <p:sldId id="389" r:id="rId9"/>
    <p:sldId id="390" r:id="rId10"/>
    <p:sldId id="353" r:id="rId11"/>
    <p:sldId id="339" r:id="rId12"/>
    <p:sldId id="354" r:id="rId13"/>
    <p:sldId id="355" r:id="rId14"/>
    <p:sldId id="356" r:id="rId15"/>
    <p:sldId id="357" r:id="rId16"/>
    <p:sldId id="359" r:id="rId17"/>
    <p:sldId id="358" r:id="rId18"/>
    <p:sldId id="347" r:id="rId19"/>
    <p:sldId id="364" r:id="rId20"/>
    <p:sldId id="365" r:id="rId21"/>
    <p:sldId id="366" r:id="rId22"/>
    <p:sldId id="363" r:id="rId23"/>
    <p:sldId id="368" r:id="rId24"/>
    <p:sldId id="367" r:id="rId25"/>
    <p:sldId id="360" r:id="rId26"/>
    <p:sldId id="370" r:id="rId27"/>
    <p:sldId id="381" r:id="rId28"/>
    <p:sldId id="371" r:id="rId29"/>
    <p:sldId id="386" r:id="rId30"/>
    <p:sldId id="387" r:id="rId31"/>
    <p:sldId id="388" r:id="rId32"/>
    <p:sldId id="369" r:id="rId33"/>
    <p:sldId id="372" r:id="rId34"/>
    <p:sldId id="362" r:id="rId35"/>
    <p:sldId id="361" r:id="rId36"/>
    <p:sldId id="38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4" r:id="rId46"/>
    <p:sldId id="385" r:id="rId4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D5F4FF"/>
    <a:srgbClr val="4FD1FF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34DAF-F527-486E-BDEC-DF7F758DE657}" type="datetimeFigureOut">
              <a:rPr lang="en-US" smtClean="0"/>
              <a:pPr/>
              <a:t>1/21/2016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6173-96EB-4FAA-9519-5E7E126B98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6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Topic 20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smtClean="0"/>
              <a:t>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structure type declaration is normally put at the top of the program after the preprocessor directives.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makes the declaration a global declaration. It is visible or can be used in all functions of the program.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Structures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4038600" cy="3810000"/>
          </a:xfrm>
          <a:prstGeom prst="rect">
            <a:avLst/>
          </a:prstGeom>
          <a:solidFill>
            <a:srgbClr val="81DEF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#include . . .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#define . . .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 </a:t>
            </a:r>
            <a:r>
              <a:rPr lang="en-GB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struct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 . . .</a:t>
            </a:r>
          </a:p>
          <a:p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 {</a:t>
            </a:r>
          </a:p>
          <a:p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    . . .</a:t>
            </a:r>
          </a:p>
          <a:p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 } . . . ;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// function prototypes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. . .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143000"/>
            <a:ext cx="4038600" cy="3810000"/>
          </a:xfrm>
          <a:prstGeom prst="rect">
            <a:avLst/>
          </a:prstGeom>
          <a:solidFill>
            <a:srgbClr val="81DEF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#include . . .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#define . . .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typdef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. . .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  	. . .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} . . . ;	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// function prototypes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. . 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953000"/>
            <a:ext cx="4038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. . 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3429000" y="5486400"/>
            <a:ext cx="1371600" cy="838200"/>
          </a:xfrm>
          <a:prstGeom prst="borderCallout1">
            <a:avLst>
              <a:gd name="adj1" fmla="val -5898"/>
              <a:gd name="adj2" fmla="val 31094"/>
              <a:gd name="adj3" fmla="val -89554"/>
              <a:gd name="adj4" fmla="val 1247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Global area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4953000"/>
            <a:ext cx="4038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. . 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 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419600" y="4724400"/>
            <a:ext cx="838200" cy="685800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Variables of Structure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Once the structure type is declared, we can declare variables of the structure type.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2209800"/>
            <a:ext cx="43434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PRODUCT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code;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price;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quantity;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 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   p;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. .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2209800"/>
            <a:ext cx="40386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code;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price;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quantity;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 PRODUCT_TYPE 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PRODUCT_TYPE   p;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. . 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Members of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Each member in a structure can be accessed by using the variable identifier and member name separated by a dot (</a:t>
            </a:r>
            <a:r>
              <a:rPr lang="en-US" sz="2800" i="1" dirty="0" smtClean="0"/>
              <a:t>selection operator</a:t>
            </a:r>
            <a:r>
              <a:rPr lang="en-US" sz="2800" dirty="0" smtClean="0"/>
              <a:t>):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41910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  p;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p.code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997;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p.price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23.50;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47;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895600"/>
            <a:ext cx="4191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PRODUCT_TYPE   p;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p.code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= 997;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p.price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23.50;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47;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Members of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</a:t>
            </a:r>
            <a:r>
              <a:rPr lang="en-GB" sz="2400" dirty="0" smtClean="0">
                <a:latin typeface="Consolas" pitchFamily="49" charset="0"/>
              </a:rPr>
              <a:t>PRODUCT_TYPE	product;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product.code</a:t>
            </a:r>
            <a:r>
              <a:rPr lang="en-GB" sz="2400" dirty="0" smtClean="0">
                <a:latin typeface="Consolas" pitchFamily="49" charset="0"/>
              </a:rPr>
              <a:t> = 997;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product.price</a:t>
            </a:r>
            <a:r>
              <a:rPr lang="en-GB" sz="2400" dirty="0" smtClean="0">
                <a:latin typeface="Consolas" pitchFamily="49" charset="0"/>
              </a:rPr>
              <a:t> = 23.50;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product.quantity</a:t>
            </a:r>
            <a:r>
              <a:rPr lang="en-GB" sz="2400" dirty="0" smtClean="0">
                <a:latin typeface="Consolas" pitchFamily="49" charset="0"/>
              </a:rPr>
              <a:t> = 47;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3102" y="4419600"/>
            <a:ext cx="7391400" cy="14478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41023" y="4665785"/>
            <a:ext cx="1278377" cy="66821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997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8591" y="51229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code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4665785"/>
            <a:ext cx="1828800" cy="66821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23.50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4591" y="51229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price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52343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quantity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3827585"/>
            <a:ext cx="1577502" cy="59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product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4665785"/>
            <a:ext cx="1430777" cy="66821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47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Members of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display the values of the members of a structure: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 can input values for the members of a structure: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8686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"Product code: " &lt;&lt;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product.code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"Product price: " &lt;&lt;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product.price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"Product quantity: " &lt;&lt;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343400"/>
            <a:ext cx="86868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code, price, and quantity: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product.code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product.price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&gt;&gt;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product.quantity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Members of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perform any operations on the members according to their type:</a:t>
            </a: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772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if ( 50.00 &lt;=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product.price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&amp;&amp;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product.price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&lt;= 100.00 )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pPr algn="just">
              <a:buNone/>
            </a:pP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886200"/>
            <a:ext cx="77724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product.quantity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product.quantity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+ 10;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pPr algn="just">
              <a:buNone/>
            </a:pP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Initialization and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initialize a structure when it is declared: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 can copy one structure to another;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6553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PRODUCT_TYPE p1 = { 997, 23.50, 47 };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PRODUCT_TYPE p2 = { 998, 27.00, 21 };    	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7620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PRODUCT_TYPE p1 = { 997, 23.50, 47 };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PRODUCT_TYPE p3;</a:t>
            </a:r>
          </a:p>
          <a:p>
            <a:pPr algn="just">
              <a:buNone/>
            </a:pP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p3 = p1; // copy the values of all the 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//     members of the structure</a:t>
            </a:r>
          </a:p>
          <a:p>
            <a:pPr algn="just">
              <a:buNone/>
            </a:pP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 Structure to represent a fraction: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6324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FRACTION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numerator;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denominator;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6324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typedef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numerator;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denominator;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 FRACTION;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 Structure to represent a student: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6324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STUDENT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char name[30];  // a string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gpa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6324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typedef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char name[30];  // a string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gpa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 STUDENT;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versus Structures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An </a:t>
            </a:r>
            <a:r>
              <a:rPr lang="en-US" sz="2800" b="1" dirty="0" smtClean="0"/>
              <a:t>array</a:t>
            </a:r>
            <a:r>
              <a:rPr lang="en-US" sz="2800" dirty="0" smtClean="0"/>
              <a:t> is a </a:t>
            </a:r>
            <a:r>
              <a:rPr lang="en-US" sz="2800" b="1" dirty="0" smtClean="0"/>
              <a:t>collection of elements </a:t>
            </a:r>
            <a:r>
              <a:rPr lang="en-US" sz="2800" dirty="0" smtClean="0"/>
              <a:t>of the </a:t>
            </a:r>
            <a:r>
              <a:rPr lang="en-US" sz="2800" b="1" dirty="0" smtClean="0"/>
              <a:t>same data type.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Example: An array with the name </a:t>
            </a:r>
            <a:r>
              <a:rPr lang="en-US" sz="2800" i="1" dirty="0" smtClean="0"/>
              <a:t>numbers</a:t>
            </a:r>
            <a:r>
              <a:rPr lang="en-US" sz="2800" dirty="0" smtClean="0"/>
              <a:t> with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800" dirty="0" smtClean="0"/>
              <a:t>elements to store integer values:</a:t>
            </a:r>
          </a:p>
          <a:p>
            <a:pPr algn="just"/>
            <a:endParaRPr lang="en-US" sz="2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77347" t="3003" r="9457" b="15921"/>
          <a:stretch>
            <a:fillRect/>
          </a:stretch>
        </p:blipFill>
        <p:spPr bwMode="auto">
          <a:xfrm rot="16200000">
            <a:off x="3902149" y="2193851"/>
            <a:ext cx="806302" cy="4953000"/>
          </a:xfrm>
          <a:prstGeom prst="rect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3733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numbers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543800" y="3962400"/>
            <a:ext cx="1219200" cy="1371600"/>
          </a:xfrm>
          <a:prstGeom prst="borderCallout1">
            <a:avLst>
              <a:gd name="adj1" fmla="val 49149"/>
              <a:gd name="adj2" fmla="val -6254"/>
              <a:gd name="adj3" fmla="val 48790"/>
              <a:gd name="adj4" fmla="val -5456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elements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type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 To input values for a student: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7772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STUDENT		s;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name: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s.name;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or if name can contain spaces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cin.get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(s.name, 30);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gpa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s.gpa;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Problem:</a:t>
            </a:r>
          </a:p>
          <a:p>
            <a:pPr>
              <a:buNone/>
            </a:pPr>
            <a:r>
              <a:rPr lang="en-US" sz="2800" dirty="0" smtClean="0"/>
              <a:t>	We want a program to multiply two fractions and displaying the resulting fraction.</a:t>
            </a:r>
          </a:p>
          <a:p>
            <a:endParaRPr lang="en-US" sz="2800" dirty="0" smtClean="0"/>
          </a:p>
          <a:p>
            <a:r>
              <a:rPr lang="en-US" sz="2800" dirty="0" smtClean="0"/>
              <a:t>Design the solution:</a:t>
            </a:r>
          </a:p>
          <a:p>
            <a:pPr>
              <a:buNone/>
            </a:pPr>
            <a:r>
              <a:rPr lang="en-US" sz="2800" dirty="0" smtClean="0"/>
              <a:t>	We use two structures to store the fractions and ask the user to enter their numerator and denominator.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We use another structure to store the result of the multiplication of the two fractions.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08494"/>
            <a:ext cx="86868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typedef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numerator;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denominator;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 FRACTION;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FRACTION f1, f2, f3;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first fraction numerator: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f1.numerator;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1447800"/>
            <a:ext cx="89154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first fraction denominator: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f1.denominator;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second fraction numerator: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f2.numerator;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second fraction denominator: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f2.denominator;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f3.numerator = f1.numerator * f2.numerator;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f3.denominator = f1.denominator *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                        f2.denominator;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6868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"Result of "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f1.numerator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"/"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f1.denominator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x "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f2.numerator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"/" 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f2.denominator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is " 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f3.numerator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"/"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f3.denominator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2013" r="6452" b="17450"/>
          <a:stretch>
            <a:fillRect/>
          </a:stretch>
        </p:blipFill>
        <p:spPr bwMode="auto">
          <a:xfrm>
            <a:off x="533400" y="4191000"/>
            <a:ext cx="7834745" cy="1981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have structures as members of a structure.</a:t>
            </a:r>
          </a:p>
          <a:p>
            <a:r>
              <a:rPr lang="en-US" sz="2800" dirty="0" smtClean="0"/>
              <a:t>When one structure includes another structure, it is a nested structure. </a:t>
            </a:r>
          </a:p>
          <a:p>
            <a:r>
              <a:rPr lang="en-US" sz="2800" dirty="0" smtClean="0"/>
              <a:t>Example:  An employee has:</a:t>
            </a:r>
          </a:p>
          <a:p>
            <a:pPr>
              <a:buNone/>
            </a:pPr>
            <a:r>
              <a:rPr lang="en-US" sz="2800" dirty="0" smtClean="0"/>
              <a:t>			- a name</a:t>
            </a:r>
          </a:p>
          <a:p>
            <a:pPr>
              <a:buNone/>
            </a:pPr>
            <a:r>
              <a:rPr lang="en-US" sz="2800" dirty="0" smtClean="0"/>
              <a:t>			- an employee ID</a:t>
            </a:r>
          </a:p>
          <a:p>
            <a:pPr>
              <a:buNone/>
            </a:pPr>
            <a:r>
              <a:rPr lang="en-US" sz="2800" dirty="0" smtClean="0"/>
              <a:t>			- a date joined, which has:</a:t>
            </a:r>
          </a:p>
          <a:p>
            <a:pPr>
              <a:buNone/>
            </a:pPr>
            <a:r>
              <a:rPr lang="en-US" sz="2800" dirty="0" smtClean="0"/>
              <a:t>				- a day</a:t>
            </a:r>
          </a:p>
          <a:p>
            <a:pPr>
              <a:buNone/>
            </a:pPr>
            <a:r>
              <a:rPr lang="en-US" sz="2800" dirty="0" smtClean="0"/>
              <a:t>				- a month</a:t>
            </a:r>
          </a:p>
          <a:p>
            <a:pPr>
              <a:buNone/>
            </a:pPr>
            <a:r>
              <a:rPr lang="en-US" sz="2800" dirty="0" smtClean="0"/>
              <a:t>				- a year</a:t>
            </a:r>
            <a:r>
              <a:rPr lang="en-US" sz="25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typedef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month;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day;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year;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} DATE;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77502" y="4724400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52600" y="48768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3689" y="49705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7689" y="49705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8498" y="50819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48768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48768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4876800"/>
            <a:ext cx="8686800" cy="1371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typedef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char name[30];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id;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DATE </a:t>
            </a:r>
            <a:r>
              <a:rPr lang="en-US" sz="2800" dirty="0" err="1" smtClean="0">
                <a:latin typeface="Consolas" pitchFamily="49" charset="0"/>
              </a:rPr>
              <a:t>dateJoined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} EMPLOYEE;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91000" y="5029200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366098" y="51816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7187" y="52753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1187" y="52753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5498" y="5334000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0098" y="51816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15200" y="5181600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1" y="5181600"/>
            <a:ext cx="1981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5039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1889" y="54864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5715000"/>
            <a:ext cx="1981200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dateJoined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5181600"/>
            <a:ext cx="1278377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we have a variable declaration as follows: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EMPLOYEE </a:t>
            </a:r>
            <a:r>
              <a:rPr lang="en-US" sz="2800" dirty="0" err="1" smtClean="0">
                <a:latin typeface="Consolas" pitchFamily="49" charset="0"/>
              </a:rPr>
              <a:t>emp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r>
              <a:rPr lang="en-US" sz="2800" dirty="0" smtClean="0"/>
              <a:t>We can access the fields as follows:</a:t>
            </a:r>
            <a:r>
              <a:rPr lang="en-US" sz="2400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015154"/>
            <a:ext cx="8686800" cy="1371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1000" y="4167554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6098" y="43199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7187" y="44137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1187" y="44137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9298" y="44723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0098" y="43199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7898" y="43199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1" y="4319954"/>
            <a:ext cx="1981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23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1889" y="4624754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4853354"/>
            <a:ext cx="1981200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dateJoined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319954"/>
            <a:ext cx="1278377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42489" y="33528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5791200"/>
            <a:ext cx="1600200" cy="5568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emp.name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819150" y="531495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47800" y="2895600"/>
            <a:ext cx="1600200" cy="5568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emp.id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16" idx="0"/>
          </p:cNvCxnSpPr>
          <p:nvPr/>
        </p:nvCxnSpPr>
        <p:spPr>
          <a:xfrm rot="16200000" flipH="1">
            <a:off x="2305190" y="3395155"/>
            <a:ext cx="867508" cy="98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52600" y="5791200"/>
            <a:ext cx="3657600" cy="5568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emp.dateJoined.month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4229101" y="5219699"/>
            <a:ext cx="685800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76800" y="2895600"/>
            <a:ext cx="32766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emp.dateJoined.day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rot="5400000">
            <a:off x="6076950" y="3829052"/>
            <a:ext cx="762002" cy="114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38800" y="5791200"/>
            <a:ext cx="3505200" cy="5568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emp.dateJoined.year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rot="16200000" flipV="1">
            <a:off x="7835225" y="5168224"/>
            <a:ext cx="762002" cy="48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latin typeface="Consolas" pitchFamily="49" charset="0"/>
              </a:rPr>
              <a:t>		</a:t>
            </a:r>
            <a:r>
              <a:rPr lang="en-GB" sz="2400" dirty="0" smtClean="0">
                <a:latin typeface="Consolas" pitchFamily="49" charset="0"/>
              </a:rPr>
              <a:t>EMPLOYEE </a:t>
            </a:r>
            <a:r>
              <a:rPr lang="en-GB" sz="2400" dirty="0" err="1" smtClean="0">
                <a:latin typeface="Consolas" pitchFamily="49" charset="0"/>
              </a:rPr>
              <a:t>emp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strcpy</a:t>
            </a:r>
            <a:r>
              <a:rPr lang="en-GB" sz="2400" dirty="0" smtClean="0">
                <a:latin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</a:rPr>
              <a:t>emp.name</a:t>
            </a:r>
            <a:r>
              <a:rPr lang="en-GB" sz="2400" dirty="0" smtClean="0">
                <a:latin typeface="Consolas" pitchFamily="49" charset="0"/>
              </a:rPr>
              <a:t>, "Mohan </a:t>
            </a:r>
            <a:r>
              <a:rPr lang="en-GB" sz="2400" dirty="0" err="1" smtClean="0">
                <a:latin typeface="Consolas" pitchFamily="49" charset="0"/>
              </a:rPr>
              <a:t>Dass</a:t>
            </a:r>
            <a:r>
              <a:rPr lang="en-GB" sz="2400" dirty="0" smtClean="0">
                <a:latin typeface="Consolas" pitchFamily="49" charset="0"/>
              </a:rPr>
              <a:t>");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emp.id</a:t>
            </a:r>
            <a:r>
              <a:rPr lang="en-GB" sz="2400" dirty="0" smtClean="0">
                <a:latin typeface="Consolas" pitchFamily="49" charset="0"/>
              </a:rPr>
              <a:t> = 1234;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emp.dateJoined.day</a:t>
            </a:r>
            <a:r>
              <a:rPr lang="en-GB" sz="2400" dirty="0" smtClean="0">
                <a:latin typeface="Consolas" pitchFamily="49" charset="0"/>
              </a:rPr>
              <a:t> = 8;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emp.dateJoined.month</a:t>
            </a:r>
            <a:r>
              <a:rPr lang="en-GB" sz="2400" dirty="0" smtClean="0">
                <a:latin typeface="Consolas" pitchFamily="49" charset="0"/>
              </a:rPr>
              <a:t> = 1;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emp.dateJoined.year</a:t>
            </a:r>
            <a:r>
              <a:rPr lang="en-GB" sz="2400" dirty="0" smtClean="0">
                <a:latin typeface="Consolas" pitchFamily="49" charset="0"/>
              </a:rPr>
              <a:t> = 2012;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234354"/>
            <a:ext cx="8686800" cy="1371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1000" y="5386754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6098" y="55391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7187" y="56329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1187" y="56329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9298" y="56915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0098" y="55391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7898" y="55391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2012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8615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1889" y="5843954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6072554"/>
            <a:ext cx="1981200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dateJoined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5539154"/>
            <a:ext cx="1278377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1234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8689" y="45720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55626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M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55626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o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1" y="55626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h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55626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1" y="5562600"/>
            <a:ext cx="609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95401" y="55626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n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structure</a:t>
            </a:r>
            <a:r>
              <a:rPr lang="en-US" sz="2800" dirty="0" smtClean="0"/>
              <a:t> is a </a:t>
            </a:r>
            <a:r>
              <a:rPr lang="en-US" sz="2800" b="1" dirty="0" smtClean="0"/>
              <a:t>collection of elements </a:t>
            </a:r>
            <a:r>
              <a:rPr lang="en-US" sz="2800" dirty="0" smtClean="0"/>
              <a:t>of </a:t>
            </a:r>
            <a:r>
              <a:rPr lang="en-US" sz="2800" b="1" i="1" dirty="0" smtClean="0"/>
              <a:t>possibly</a:t>
            </a:r>
            <a:r>
              <a:rPr lang="en-US" sz="2800" dirty="0" smtClean="0"/>
              <a:t> </a:t>
            </a:r>
            <a:r>
              <a:rPr lang="en-US" sz="2800" b="1" dirty="0" smtClean="0"/>
              <a:t>different data types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A structure with 3 elements of different types: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versus Structures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90600" y="4114800"/>
            <a:ext cx="7162800" cy="990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76400" y="4267200"/>
            <a:ext cx="1143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76400" y="45720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code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4267200"/>
            <a:ext cx="1676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962400" y="45720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price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6482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quantity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7600" y="3429000"/>
            <a:ext cx="1905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product    </a:t>
            </a:r>
            <a:r>
              <a:rPr lang="en-GB" sz="28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828800" y="5410200"/>
            <a:ext cx="990600" cy="762000"/>
          </a:xfrm>
          <a:prstGeom prst="borderCallout1">
            <a:avLst>
              <a:gd name="adj1" fmla="val -1377"/>
              <a:gd name="adj2" fmla="val 50983"/>
              <a:gd name="adj3" fmla="val -47701"/>
              <a:gd name="adj4" fmla="val 5201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629400" y="5410200"/>
            <a:ext cx="914400" cy="762000"/>
          </a:xfrm>
          <a:prstGeom prst="borderCallout1">
            <a:avLst>
              <a:gd name="adj1" fmla="val -1377"/>
              <a:gd name="adj2" fmla="val 45062"/>
              <a:gd name="adj3" fmla="val -44544"/>
              <a:gd name="adj4" fmla="val 4412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4038600" y="5410200"/>
            <a:ext cx="1219200" cy="762000"/>
          </a:xfrm>
          <a:prstGeom prst="borderCallout1">
            <a:avLst>
              <a:gd name="adj1" fmla="val 1781"/>
              <a:gd name="adj2" fmla="val 47036"/>
              <a:gd name="adj3" fmla="val -47701"/>
              <a:gd name="adj4" fmla="val 4609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 double 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00" y="4267200"/>
            <a:ext cx="1143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"Employee details:\n");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"Name: " &lt;&lt; emp.name &lt;&lt; </a:t>
            </a:r>
            <a:r>
              <a:rPr lang="en-GB" sz="2400" dirty="0" err="1" smtClean="0">
                <a:latin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"ID: " &lt;&lt; emp.id &lt;&lt; </a:t>
            </a:r>
            <a:r>
              <a:rPr lang="en-GB" sz="2400" dirty="0" err="1" smtClean="0">
                <a:latin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</a:rPr>
              <a:t> &lt;&lt; "Date joined: " &lt;&lt; </a:t>
            </a:r>
            <a:r>
              <a:rPr lang="en-GB" sz="2400" dirty="0" err="1" smtClean="0">
                <a:latin typeface="Consolas" pitchFamily="49" charset="0"/>
              </a:rPr>
              <a:t>emp.dateJoined.day</a:t>
            </a:r>
            <a:r>
              <a:rPr lang="en-GB" sz="2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     &lt;&lt; </a:t>
            </a:r>
            <a:r>
              <a:rPr lang="en-US" sz="2400" dirty="0" smtClean="0">
                <a:latin typeface="Consolas" pitchFamily="49" charset="0"/>
              </a:rPr>
              <a:t>"/" &lt;&lt; </a:t>
            </a:r>
            <a:r>
              <a:rPr lang="en-GB" sz="2400" dirty="0" err="1" smtClean="0">
                <a:latin typeface="Consolas" pitchFamily="49" charset="0"/>
              </a:rPr>
              <a:t>emp.dateJoined.month</a:t>
            </a:r>
            <a:r>
              <a:rPr lang="en-GB" sz="2400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"/"</a:t>
            </a:r>
            <a:r>
              <a:rPr lang="en-GB" sz="2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     &lt;&lt; </a:t>
            </a:r>
            <a:r>
              <a:rPr lang="en-GB" sz="2400" dirty="0" err="1" smtClean="0">
                <a:latin typeface="Consolas" pitchFamily="49" charset="0"/>
              </a:rPr>
              <a:t>emp.dateJoined.year</a:t>
            </a:r>
            <a:r>
              <a:rPr lang="en-GB" sz="2400" dirty="0" smtClean="0">
                <a:latin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endParaRPr lang="en-US" sz="2400" dirty="0" smtClean="0"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5005754"/>
            <a:ext cx="8686800" cy="1371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191000" y="5158154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366098" y="53105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27187" y="54043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1187" y="54043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09298" y="54629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90098" y="53105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7898" y="53105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2012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56329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1889" y="5615354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5843954"/>
            <a:ext cx="1981200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dateJoined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90800" y="5310554"/>
            <a:ext cx="1278377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1234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18689" y="43434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53340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M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" y="53340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o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1" y="53340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h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6800" y="53340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1" y="5334000"/>
            <a:ext cx="609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95401" y="53340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n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Structures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24594" r="9412" b="19181"/>
          <a:stretch>
            <a:fillRect/>
          </a:stretch>
        </p:blipFill>
        <p:spPr bwMode="auto">
          <a:xfrm>
            <a:off x="1600200" y="1981200"/>
            <a:ext cx="5867400" cy="1828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28600" y="4548554"/>
            <a:ext cx="8686800" cy="1371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191000" y="4700954"/>
            <a:ext cx="4594698" cy="8382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366098" y="48533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27187" y="49471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month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51187" y="49471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day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9298" y="5005754"/>
            <a:ext cx="1729902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year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0098" y="48533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37898" y="4853354"/>
            <a:ext cx="1278377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2012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5175739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1889" y="5158154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62600" y="5386754"/>
            <a:ext cx="1981200" cy="556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dateJoined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0800" y="4853354"/>
            <a:ext cx="1278377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1234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18689" y="38862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emp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" y="48768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M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" y="48768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o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1" y="48768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h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800" y="48768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1" y="4876800"/>
            <a:ext cx="609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1" y="4876800"/>
            <a:ext cx="228599" cy="4337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</a:rPr>
              <a:t>n</a:t>
            </a:r>
            <a:endParaRPr lang="en-GB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Structure Fields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pass individual members of a structure to a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543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f3.numerator = multiply(f1.numerator,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           f2.numerator);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f3.denominator = multiply(f1.denominator,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             f2.denominator);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19600"/>
            <a:ext cx="7543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multiply(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x,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y)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return x * y;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Structures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pass a whole structure to a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7543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display(f1);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display(f2);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276600"/>
            <a:ext cx="75438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display(FRACTION f)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"Fraction is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f.numerator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"/"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f.denominator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Returning Structure From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function can also return a structure through its return statement.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8686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FRACTION multiply(FRACTION f1, FRACTION f2)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FRACTION r;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r.numerator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f1.numerator * f2.numerator;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r.denominator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f1.denominator * f2.denominator;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return 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61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f3 = multiply(f1, f2);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Structures Through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pass structures to a function using its address so that the function can modify their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7848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getFractions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(&amp;f1, &amp;f2);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85344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getFractions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(FRACTION* pFr1, FRACTION* pFr2)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num,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denom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fraction 1 numerator &amp;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denominator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denom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(*pFr1).numerator = num;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(*pFr1).denominator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denom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fraction 2 numerator &amp;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denominator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denom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(*pFr2).numerator = num;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(*pFr2).denominator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denom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934200" y="2057400"/>
            <a:ext cx="2133600" cy="457200"/>
          </a:xfrm>
          <a:prstGeom prst="borderCallout1">
            <a:avLst>
              <a:gd name="adj1" fmla="val 49972"/>
              <a:gd name="adj2" fmla="val -153"/>
              <a:gd name="adj3" fmla="val 139020"/>
              <a:gd name="adj4" fmla="val -7224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by address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 of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define an array of structures just like we define an array of integers or characters.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79248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array of integers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numbers[20];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array of characters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char letters[30];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array of FRACTIONs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FRACTION fractions[10];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 of Structures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62000" y="12954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// array of STUDENTs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STUDENT students[50];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3200400" cy="685800"/>
          </a:xfrm>
          <a:prstGeom prst="rect">
            <a:avLst/>
          </a:prstGeom>
          <a:solidFill>
            <a:srgbClr val="81DE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52801" y="2438400"/>
            <a:ext cx="19812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25146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25146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gpa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6401" y="2438400"/>
            <a:ext cx="914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6600" y="3048000"/>
            <a:ext cx="3200400" cy="685800"/>
          </a:xfrm>
          <a:prstGeom prst="rect">
            <a:avLst/>
          </a:prstGeom>
          <a:solidFill>
            <a:srgbClr val="81DE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352801" y="3124200"/>
            <a:ext cx="19812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7600" y="32004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57800" y="32004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gpa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401" y="3124200"/>
            <a:ext cx="914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2438400"/>
            <a:ext cx="23249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students[0]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" y="3048000"/>
            <a:ext cx="23249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students[1]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6600" y="3733800"/>
            <a:ext cx="3200400" cy="685800"/>
          </a:xfrm>
          <a:prstGeom prst="rect">
            <a:avLst/>
          </a:prstGeom>
          <a:solidFill>
            <a:srgbClr val="81DE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352801" y="3810000"/>
            <a:ext cx="19812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38862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38862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gpa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86401" y="3810000"/>
            <a:ext cx="914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3733800"/>
            <a:ext cx="23249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students[2]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76600" y="5656385"/>
            <a:ext cx="3200400" cy="685800"/>
          </a:xfrm>
          <a:prstGeom prst="rect">
            <a:avLst/>
          </a:prstGeom>
          <a:solidFill>
            <a:srgbClr val="81DE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352801" y="5732585"/>
            <a:ext cx="19812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7600" y="58087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name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57800" y="5808785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gpa</a:t>
            </a:r>
            <a:endParaRPr lang="en-GB" sz="24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86401" y="5715000"/>
            <a:ext cx="914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8200" y="5656385"/>
            <a:ext cx="23249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students[49]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6600" y="4419600"/>
            <a:ext cx="3200400" cy="1219200"/>
          </a:xfrm>
          <a:prstGeom prst="rect">
            <a:avLst/>
          </a:prstGeom>
          <a:solidFill>
            <a:srgbClr val="D5F4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7200" y="42672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.</a:t>
            </a:r>
            <a:endParaRPr lang="en-GB" sz="48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67200" y="45720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.</a:t>
            </a:r>
            <a:endParaRPr lang="en-GB" sz="48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67200" y="4876800"/>
            <a:ext cx="1258111" cy="66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.</a:t>
            </a:r>
            <a:endParaRPr lang="en-GB" sz="48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Problem:</a:t>
            </a:r>
          </a:p>
          <a:p>
            <a:pPr>
              <a:buNone/>
            </a:pPr>
            <a:r>
              <a:rPr lang="en-US" sz="2800" dirty="0" smtClean="0"/>
              <a:t>	We want a program to compute the pay for all employees in a company. The program will display a report showing the name and pay for each employee and the total pay of all employees. Assume there is a maximum of 50 employees.</a:t>
            </a:r>
          </a:p>
          <a:p>
            <a:endParaRPr lang="en-US" sz="2800" dirty="0" smtClean="0"/>
          </a:p>
          <a:p>
            <a:r>
              <a:rPr lang="en-US" sz="2800" dirty="0" smtClean="0"/>
              <a:t>Design the solution:</a:t>
            </a:r>
          </a:p>
          <a:p>
            <a:pPr>
              <a:buNone/>
            </a:pPr>
            <a:r>
              <a:rPr lang="en-US" sz="2800" dirty="0" smtClean="0"/>
              <a:t>	We use a structure to represent an employee with a name, pay rate, hours worked, and pay.</a:t>
            </a:r>
          </a:p>
          <a:p>
            <a:pPr>
              <a:buNone/>
            </a:pPr>
            <a:r>
              <a:rPr lang="en-US" sz="2800" dirty="0" smtClean="0"/>
              <a:t>	We use an array of structures for a maximum of 50 employees.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01306"/>
            <a:ext cx="86868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iomanip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typedef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char name[30];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pay;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 EMPLOYEE;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read_data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compute_pay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display_report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                     double total);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Each element in a structure is called a </a:t>
            </a:r>
            <a:r>
              <a:rPr lang="en-US" sz="2800" b="1" dirty="0" smtClean="0"/>
              <a:t>member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 algn="just"/>
            <a:r>
              <a:rPr lang="en-US" sz="2800" dirty="0" smtClean="0"/>
              <a:t>All the members in a structure are related.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Example: the members code, price, and quantity are all related to product.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4495800"/>
            <a:ext cx="7162800" cy="990600"/>
          </a:xfrm>
          <a:prstGeom prst="rect">
            <a:avLst/>
          </a:prstGeom>
          <a:solidFill>
            <a:srgbClr val="81D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648200"/>
            <a:ext cx="1143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00200" y="49530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code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648200"/>
            <a:ext cx="16764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86200" y="49530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price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50292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quantity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39624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product    </a:t>
            </a:r>
            <a:r>
              <a:rPr lang="en-GB" sz="28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8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4648200"/>
            <a:ext cx="1143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[50];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number of employees: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read_data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compute_pay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display_report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 Read name, pay rate, and hours worked for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 each employee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read_data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// clear the contents of the buffer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fflush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stdin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name: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cin.get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].name, 30);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pay rate: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].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hours worked: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].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    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86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Compute the pay for each employee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Compute and return total pay for all employees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compute_pay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= 0.0;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].pay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].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pay_rate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         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].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hours_worked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+=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].pay;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Display pay report showing employee names and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 pay for each employee and total pay for all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 employees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display_report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(EMPLOYEE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[],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                                    double total)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"\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nEmployee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Pay Report\n";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num_emps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].name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(8)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	     &lt;&lt; fixed &lt;&lt; 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setprecision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(2)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emps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].pay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"\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nTotal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pay\t" &lt;&lt; "\t"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(8)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     &lt;&lt; fixed &lt;&lt; 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setprecision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(2)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&lt;&lt; total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1135" r="9412" b="8444"/>
          <a:stretch>
            <a:fillRect/>
          </a:stretch>
        </p:blipFill>
        <p:spPr bwMode="auto">
          <a:xfrm>
            <a:off x="1066800" y="1219200"/>
            <a:ext cx="5867400" cy="4953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structure type must be declared before it can be used.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 are 2 ways to declare a structure type: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Using keyword </a:t>
            </a:r>
            <a:r>
              <a:rPr lang="en-US" sz="2800" i="1" dirty="0" err="1" smtClean="0">
                <a:solidFill>
                  <a:schemeClr val="tx1"/>
                </a:solidFill>
              </a:rPr>
              <a:t>struct</a:t>
            </a:r>
            <a:endParaRPr lang="en-US" sz="2800" i="1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Using keywords </a:t>
            </a:r>
            <a:r>
              <a:rPr lang="en-US" sz="2800" i="1" dirty="0" err="1" smtClean="0">
                <a:solidFill>
                  <a:schemeClr val="tx1"/>
                </a:solidFill>
              </a:rPr>
              <a:t>typedef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struct</a:t>
            </a:r>
            <a:endParaRPr lang="en-US" sz="2800" i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keyword </a:t>
            </a:r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lang="en-US" sz="2800" dirty="0" smtClean="0"/>
              <a:t>General format for </a:t>
            </a:r>
            <a:r>
              <a:rPr lang="en-US" sz="2800" dirty="0" smtClean="0">
                <a:solidFill>
                  <a:schemeClr val="tx1"/>
                </a:solidFill>
              </a:rPr>
              <a:t>using keyword </a:t>
            </a:r>
            <a:r>
              <a:rPr lang="en-US" sz="2800" i="1" dirty="0" err="1" smtClean="0">
                <a:solidFill>
                  <a:schemeClr val="tx1"/>
                </a:solidFill>
              </a:rPr>
              <a:t>struct</a:t>
            </a:r>
            <a:r>
              <a:rPr lang="en-US" sz="2800" i="1" dirty="0" smtClean="0">
                <a:solidFill>
                  <a:schemeClr val="tx1"/>
                </a:solidFill>
              </a:rPr>
              <a:t>: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r>
              <a:rPr lang="en-US" sz="2800" dirty="0" smtClean="0">
                <a:latin typeface="Consolas" pitchFamily="49" charset="0"/>
              </a:rPr>
              <a:t> TAG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{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field list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} ;</a:t>
            </a:r>
          </a:p>
          <a:p>
            <a:pPr algn="just"/>
            <a:r>
              <a:rPr lang="en-US" sz="2800" dirty="0" smtClean="0"/>
              <a:t>Example:</a:t>
            </a:r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r>
              <a:rPr lang="en-US" sz="2800" dirty="0" smtClean="0">
                <a:latin typeface="Consolas" pitchFamily="49" charset="0"/>
              </a:rPr>
              <a:t> PRODUCT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{	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code;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double price;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quantity;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} ;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5715000" y="3200400"/>
            <a:ext cx="914400" cy="457200"/>
          </a:xfrm>
          <a:prstGeom prst="borderCallout1">
            <a:avLst>
              <a:gd name="adj1" fmla="val 66351"/>
              <a:gd name="adj2" fmla="val -484"/>
              <a:gd name="adj3" fmla="val 151115"/>
              <a:gd name="adj4" fmla="val -6033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4800600" y="6096000"/>
            <a:ext cx="3962400" cy="457200"/>
          </a:xfrm>
          <a:prstGeom prst="borderCallout1">
            <a:avLst>
              <a:gd name="adj1" fmla="val 50561"/>
              <a:gd name="adj2" fmla="val -79"/>
              <a:gd name="adj3" fmla="val 30062"/>
              <a:gd name="adj4" fmla="val -4191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semicolon at the end.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152400" y="3962400"/>
            <a:ext cx="1371600" cy="838200"/>
          </a:xfrm>
          <a:prstGeom prst="borderCallout1">
            <a:avLst>
              <a:gd name="adj1" fmla="val 42906"/>
              <a:gd name="adj2" fmla="val 99515"/>
              <a:gd name="adj3" fmla="val 13795"/>
              <a:gd name="adj4" fmla="val 15107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keyword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keywords </a:t>
            </a:r>
            <a:r>
              <a:rPr lang="en-GB" dirty="0" err="1" smtClean="0"/>
              <a:t>typedef</a:t>
            </a:r>
            <a:r>
              <a:rPr lang="en-GB" dirty="0" smtClean="0"/>
              <a:t> </a:t>
            </a:r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General format for using keywords </a:t>
            </a:r>
            <a:r>
              <a:rPr lang="en-US" sz="2800" i="1" dirty="0" err="1" smtClean="0"/>
              <a:t>typedef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struct</a:t>
            </a:r>
            <a:r>
              <a:rPr lang="en-US" sz="2800" i="1" dirty="0" smtClean="0"/>
              <a:t>: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typedef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endParaRPr lang="en-US" sz="2800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{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field list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} TYPE;</a:t>
            </a:r>
          </a:p>
          <a:p>
            <a:pPr algn="just"/>
            <a:r>
              <a:rPr lang="en-US" sz="2800" dirty="0" smtClean="0"/>
              <a:t>Example: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typedef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struct</a:t>
            </a:r>
            <a:endParaRPr lang="en-US" sz="2800" dirty="0" smtClean="0">
              <a:latin typeface="Consolas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{	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code;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double price;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quantity;</a:t>
            </a:r>
          </a:p>
          <a:p>
            <a:pPr algn="just">
              <a:buNone/>
            </a:pPr>
            <a:r>
              <a:rPr lang="en-US" sz="2800" dirty="0" smtClean="0">
                <a:latin typeface="Consolas" pitchFamily="49" charset="0"/>
              </a:rPr>
              <a:t>			} PRODUCT_TYPE ;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5486400" y="2971800"/>
            <a:ext cx="2819400" cy="914400"/>
          </a:xfrm>
          <a:prstGeom prst="borderCallout1">
            <a:avLst>
              <a:gd name="adj1" fmla="val 66351"/>
              <a:gd name="adj2" fmla="val -484"/>
              <a:gd name="adj3" fmla="val 110589"/>
              <a:gd name="adj4" fmla="val -1250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keywords </a:t>
            </a:r>
            <a:r>
              <a:rPr lang="en-US" sz="2400" dirty="0" err="1" smtClean="0">
                <a:solidFill>
                  <a:schemeClr val="tx1"/>
                </a:solidFill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638800" y="6324600"/>
            <a:ext cx="3429000" cy="457200"/>
          </a:xfrm>
          <a:prstGeom prst="borderCallout1">
            <a:avLst>
              <a:gd name="adj1" fmla="val 50561"/>
              <a:gd name="adj2" fmla="val -79"/>
              <a:gd name="adj3" fmla="val -24105"/>
              <a:gd name="adj4" fmla="val -784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semicolon at end.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219200" y="5029200"/>
            <a:ext cx="990600" cy="762000"/>
          </a:xfrm>
          <a:prstGeom prst="borderCallout1">
            <a:avLst>
              <a:gd name="adj1" fmla="val 50562"/>
              <a:gd name="adj2" fmla="val 98990"/>
              <a:gd name="adj3" fmla="val 111773"/>
              <a:gd name="adj4" fmla="val 15975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type definition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/>
              <a:t>, creates a new type by giving a name to a data type.</a:t>
            </a:r>
          </a:p>
          <a:p>
            <a:endParaRPr lang="en-US" sz="2800" dirty="0" smtClean="0"/>
          </a:p>
          <a:p>
            <a:r>
              <a:rPr lang="en-US" sz="2800" dirty="0" smtClean="0"/>
              <a:t>The new type can be used anywhere a data type is used.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/>
              <a:t> : give name INTEGER for data type </a:t>
            </a:r>
            <a:r>
              <a:rPr lang="en-US" sz="2800" dirty="0" err="1" smtClean="0"/>
              <a:t>int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typedef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	INTEGER;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new type can be used as follows:</a:t>
            </a:r>
          </a:p>
          <a:p>
            <a:pPr>
              <a:buNone/>
            </a:pPr>
            <a:r>
              <a:rPr lang="en-US" sz="2800" dirty="0" smtClean="0"/>
              <a:t>		INTEGER	sum; 	// instead of - </a:t>
            </a:r>
            <a:r>
              <a:rPr lang="en-US" sz="2800" dirty="0" err="1" smtClean="0"/>
              <a:t>int</a:t>
            </a:r>
            <a:r>
              <a:rPr lang="en-US" sz="2800" dirty="0" smtClean="0"/>
              <a:t> sum;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Note: by convention, the </a:t>
            </a:r>
            <a:r>
              <a:rPr lang="en-US" sz="2800" dirty="0" err="1" smtClean="0"/>
              <a:t>typedef</a:t>
            </a:r>
            <a:r>
              <a:rPr lang="en-US" sz="2800" dirty="0" smtClean="0"/>
              <a:t> identifier is in uppercase.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Example2 : give name </a:t>
            </a:r>
            <a:r>
              <a:rPr lang="en-US" sz="2800" dirty="0" smtClean="0">
                <a:latin typeface="Consolas" pitchFamily="49" charset="0"/>
              </a:rPr>
              <a:t>PRODUCT_TYPE </a:t>
            </a:r>
            <a:r>
              <a:rPr lang="en-US" sz="2800" dirty="0" smtClean="0"/>
              <a:t>for data </a:t>
            </a:r>
            <a:r>
              <a:rPr lang="en-US" sz="2800" dirty="0"/>
              <a:t>type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smtClean="0"/>
              <a:t>PRODUCT: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typedef</a:t>
            </a:r>
            <a:r>
              <a:rPr lang="en-US" sz="2800" dirty="0" smtClean="0"/>
              <a:t>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PRODUCT    </a:t>
            </a:r>
            <a:r>
              <a:rPr lang="en-US" sz="2800" dirty="0" smtClean="0">
                <a:latin typeface="Consolas" pitchFamily="49" charset="0"/>
              </a:rPr>
              <a:t>PRODUCT_TYPE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2924</TotalTime>
  <Words>1352</Words>
  <Application>Microsoft Office PowerPoint</Application>
  <PresentationFormat>On-screen Show (4:3)</PresentationFormat>
  <Paragraphs>695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Origin</vt:lpstr>
      <vt:lpstr>Topic 20               </vt:lpstr>
      <vt:lpstr>Arrays versus Structures </vt:lpstr>
      <vt:lpstr>Arrays versus Structures </vt:lpstr>
      <vt:lpstr>Structures</vt:lpstr>
      <vt:lpstr>Declaring Structures</vt:lpstr>
      <vt:lpstr>Using keyword struct</vt:lpstr>
      <vt:lpstr>Using keywords typedef struct</vt:lpstr>
      <vt:lpstr>Type Definition</vt:lpstr>
      <vt:lpstr>Type Definition</vt:lpstr>
      <vt:lpstr>Declaring Structures</vt:lpstr>
      <vt:lpstr>Declaring Structures</vt:lpstr>
      <vt:lpstr>Declaring Variables of Structure Type</vt:lpstr>
      <vt:lpstr>Accessing Members of Structures</vt:lpstr>
      <vt:lpstr>Accessing Members of Structures</vt:lpstr>
      <vt:lpstr>Accessing Members of Structures</vt:lpstr>
      <vt:lpstr>Accessing Members of Structures</vt:lpstr>
      <vt:lpstr>Initialization and Assignment</vt:lpstr>
      <vt:lpstr>Structure Examples</vt:lpstr>
      <vt:lpstr>Structure Examples</vt:lpstr>
      <vt:lpstr>Structure Examples</vt:lpstr>
      <vt:lpstr>Case Study 1</vt:lpstr>
      <vt:lpstr>Case Study 1 – Complete Program</vt:lpstr>
      <vt:lpstr>Case Study 1 – Complete Program</vt:lpstr>
      <vt:lpstr>Case Study 1 – Complete Program</vt:lpstr>
      <vt:lpstr>Complex Structures</vt:lpstr>
      <vt:lpstr>Complex Structures</vt:lpstr>
      <vt:lpstr>Complex Structures</vt:lpstr>
      <vt:lpstr>Complex Structures</vt:lpstr>
      <vt:lpstr>Complex Structure Example</vt:lpstr>
      <vt:lpstr>Complex Structure Example</vt:lpstr>
      <vt:lpstr>Complex Structures</vt:lpstr>
      <vt:lpstr>Passing Structure Fields to Functions</vt:lpstr>
      <vt:lpstr>Passing Whole Structures to Functions</vt:lpstr>
      <vt:lpstr>Returning Structure From Functions</vt:lpstr>
      <vt:lpstr>Passing Structures Through Pointers</vt:lpstr>
      <vt:lpstr>Array of Structures</vt:lpstr>
      <vt:lpstr>Array of Structures</vt:lpstr>
      <vt:lpstr>Case Study 2</vt:lpstr>
      <vt:lpstr>Case Study 2 – Complete Program</vt:lpstr>
      <vt:lpstr>Case Study 2 – Complete Program</vt:lpstr>
      <vt:lpstr>Case Study 2 – Complete Program</vt:lpstr>
      <vt:lpstr>Case Study 2 – Complete Program</vt:lpstr>
      <vt:lpstr>Case Study 2 – Complete Program</vt:lpstr>
      <vt:lpstr>Case Study 2 – Complete Program</vt:lpstr>
      <vt:lpstr>Case Study 2 – Complete Program</vt:lpstr>
      <vt:lpstr>Case Study 2 – Complete Program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Chean Swee Ling</cp:lastModifiedBy>
  <cp:revision>345</cp:revision>
  <dcterms:created xsi:type="dcterms:W3CDTF">2012-04-07T10:41:45Z</dcterms:created>
  <dcterms:modified xsi:type="dcterms:W3CDTF">2016-01-21T05:06:11Z</dcterms:modified>
</cp:coreProperties>
</file>