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3" r:id="rId3"/>
    <p:sldId id="376" r:id="rId4"/>
    <p:sldId id="413" r:id="rId5"/>
    <p:sldId id="414" r:id="rId6"/>
    <p:sldId id="373" r:id="rId7"/>
    <p:sldId id="374" r:id="rId8"/>
    <p:sldId id="375" r:id="rId9"/>
    <p:sldId id="415" r:id="rId10"/>
    <p:sldId id="404" r:id="rId11"/>
    <p:sldId id="398" r:id="rId12"/>
    <p:sldId id="399" r:id="rId13"/>
    <p:sldId id="377" r:id="rId14"/>
    <p:sldId id="378" r:id="rId15"/>
    <p:sldId id="395" r:id="rId16"/>
    <p:sldId id="397" r:id="rId17"/>
    <p:sldId id="405" r:id="rId18"/>
    <p:sldId id="406" r:id="rId19"/>
    <p:sldId id="401" r:id="rId20"/>
    <p:sldId id="402" r:id="rId21"/>
    <p:sldId id="403" r:id="rId22"/>
    <p:sldId id="393" r:id="rId23"/>
    <p:sldId id="380" r:id="rId24"/>
    <p:sldId id="407" r:id="rId25"/>
    <p:sldId id="409" r:id="rId26"/>
    <p:sldId id="410" r:id="rId27"/>
    <p:sldId id="379" r:id="rId28"/>
    <p:sldId id="384" r:id="rId29"/>
    <p:sldId id="390" r:id="rId30"/>
    <p:sldId id="391" r:id="rId31"/>
    <p:sldId id="388" r:id="rId32"/>
    <p:sldId id="386" r:id="rId33"/>
    <p:sldId id="389" r:id="rId34"/>
    <p:sldId id="392" r:id="rId35"/>
    <p:sldId id="411" r:id="rId36"/>
    <p:sldId id="412" r:id="rId3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EFF"/>
    <a:srgbClr val="4FD1FF"/>
    <a:srgbClr val="B2B2B2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34DAF-F527-486E-BDEC-DF7F758DE657}" type="datetimeFigureOut">
              <a:rPr lang="en-US" smtClean="0"/>
              <a:pPr/>
              <a:t>6/3/2015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6173-96EB-4FAA-9519-5E7E126B98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21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Files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when Opening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If we open a file for reading and the file does not exist, this will cause an error.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check whether there is any error, we should check the value assigned to the file pointer.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 "mydata.txt",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ios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::out );</a:t>
            </a:r>
          </a:p>
          <a:p>
            <a:pPr>
              <a:buNone/>
            </a:pPr>
            <a:r>
              <a:rPr lang="en-US" altLang="zh-CN" sz="24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400" dirty="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4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US" altLang="zh-CN" sz="24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  ( "mydata.txt" 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1524000" y="5486400"/>
            <a:ext cx="2895600" cy="762000"/>
          </a:xfrm>
          <a:prstGeom prst="borderCallout1">
            <a:avLst>
              <a:gd name="adj1" fmla="val -554"/>
              <a:gd name="adj2" fmla="val 48393"/>
              <a:gd name="adj3" fmla="val -65564"/>
              <a:gd name="adj4" fmla="val 4817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Returns NULL if file could not be opened.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4495800"/>
            <a:ext cx="0" cy="990600"/>
          </a:xfrm>
          <a:prstGeom prst="line">
            <a:avLst/>
          </a:prstGeom>
          <a:ln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when Opening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If there is any error when opening the file, we terminate the program using function  exit. </a:t>
            </a:r>
          </a:p>
          <a:p>
            <a:pPr algn="just">
              <a:buNone/>
            </a:pPr>
            <a:endParaRPr lang="en-US" sz="3000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altLang="zh-CN" sz="28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800" dirty="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8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800" dirty="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US" altLang="zh-CN" sz="28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 ( "mydata.txt" );</a:t>
            </a:r>
            <a:endParaRPr lang="en-US" sz="2800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if ( !</a:t>
            </a:r>
            <a:r>
              <a:rPr lang="en-US" sz="2800" dirty="0" err="1" smtClean="0">
                <a:latin typeface="Consolas" pitchFamily="49" charset="0"/>
              </a:rPr>
              <a:t>inFile</a:t>
            </a:r>
            <a:r>
              <a:rPr lang="en-US" sz="2800" dirty="0" smtClean="0">
                <a:latin typeface="Consolas" pitchFamily="49" charset="0"/>
              </a:rPr>
              <a:t> ) //check for error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{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"Error opening file\n";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exit(100); //terminate the program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when Opening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Note: need to write following #include directive to use function exit: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3000" dirty="0" smtClean="0">
                <a:latin typeface="Consolas" pitchFamily="49" charset="0"/>
              </a:rPr>
              <a:t>		#include &lt;</a:t>
            </a:r>
            <a:r>
              <a:rPr lang="en-US" sz="3000" dirty="0" err="1" smtClean="0">
                <a:latin typeface="Consolas" pitchFamily="49" charset="0"/>
              </a:rPr>
              <a:t>fstream</a:t>
            </a:r>
            <a:r>
              <a:rPr lang="en-US" sz="3000" dirty="0" smtClean="0">
                <a:latin typeface="Consolas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After we have finished reading or writing to the file, we should close the file.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nsolas" pitchFamily="49" charset="0"/>
              </a:rPr>
              <a:t>	</a:t>
            </a:r>
            <a:r>
              <a:rPr lang="en-US" sz="2800" dirty="0" err="1" smtClean="0">
                <a:latin typeface="Consolas" pitchFamily="49" charset="0"/>
              </a:rPr>
              <a:t>inFile.close</a:t>
            </a:r>
            <a:r>
              <a:rPr lang="en-US" sz="2800" dirty="0" smtClean="0">
                <a:latin typeface="Consolas" pitchFamily="49" charset="0"/>
              </a:rPr>
              <a:t>();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 from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read data from the file, we use object input stream which is similar to </a:t>
            </a:r>
            <a:r>
              <a:rPr lang="en-US" sz="2800" dirty="0" err="1" smtClean="0"/>
              <a:t>cin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To read two integers from the keyboard: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&gt;&gt; n1 &gt;&gt; n2;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To read two integers from the file: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latin typeface="Consolas" pitchFamily="49" charset="0"/>
              </a:rPr>
              <a:t>inFile</a:t>
            </a:r>
            <a:r>
              <a:rPr lang="en-US" sz="2800" dirty="0" smtClean="0">
                <a:latin typeface="Consolas" pitchFamily="49" charset="0"/>
              </a:rPr>
              <a:t> &gt;&gt; n1 &gt;&gt; n2;</a:t>
            </a:r>
          </a:p>
          <a:p>
            <a:pPr algn="just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 until End of File (EOF)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With object </a:t>
            </a:r>
            <a:r>
              <a:rPr lang="en-US" sz="2800" dirty="0" err="1" smtClean="0"/>
              <a:t>cin</a:t>
            </a:r>
            <a:r>
              <a:rPr lang="en-US" sz="2800" dirty="0" smtClean="0"/>
              <a:t>, we can ask the user to press control-z to indicate the end of data.</a:t>
            </a:r>
          </a:p>
          <a:p>
            <a:pPr algn="just"/>
            <a:r>
              <a:rPr lang="en-US" sz="2800" dirty="0" smtClean="0"/>
              <a:t>Example:  To input numbers until control-z: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19400"/>
            <a:ext cx="7467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the numbers. 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"Press control-z when no more\n";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number: ";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while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number: ";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 until End of File (EOF)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2535" r="6349" b="17371"/>
          <a:stretch>
            <a:fillRect/>
          </a:stretch>
        </p:blipFill>
        <p:spPr bwMode="auto">
          <a:xfrm>
            <a:off x="152400" y="1447800"/>
            <a:ext cx="8714214" cy="1753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 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the same way, when using object input stream, we can check the end of the file (i.e. the end of the data).</a:t>
            </a:r>
          </a:p>
          <a:p>
            <a:pPr algn="just"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Problem:  </a:t>
            </a:r>
          </a:p>
          <a:p>
            <a:pPr>
              <a:buNone/>
            </a:pPr>
            <a:r>
              <a:rPr lang="en-GB" sz="2800" dirty="0" smtClean="0"/>
              <a:t>	To input numbers from a file named ‘</a:t>
            </a:r>
            <a:r>
              <a:rPr lang="en-GB" sz="2800" dirty="0" err="1" smtClean="0"/>
              <a:t>numbers.txt</a:t>
            </a:r>
            <a:r>
              <a:rPr lang="en-GB" sz="2800" dirty="0" smtClean="0"/>
              <a:t>’ until the end of the file and display them.</a:t>
            </a:r>
          </a:p>
          <a:p>
            <a:endParaRPr lang="en-GB" sz="2800" dirty="0" smtClean="0"/>
          </a:p>
          <a:p>
            <a:r>
              <a:rPr lang="en-GB" sz="2800" dirty="0" smtClean="0"/>
              <a:t>Note: </a:t>
            </a:r>
          </a:p>
          <a:p>
            <a:pPr>
              <a:buNone/>
            </a:pPr>
            <a:r>
              <a:rPr lang="en-GB" sz="2800" dirty="0" smtClean="0"/>
              <a:t>	We need to create the file ‘</a:t>
            </a:r>
            <a:r>
              <a:rPr lang="en-GB" sz="2800" dirty="0" err="1" smtClean="0"/>
              <a:t>numbers.txt</a:t>
            </a:r>
            <a:r>
              <a:rPr lang="en-GB" sz="2800" dirty="0" smtClean="0"/>
              <a:t>’ before we can run this program. Otherwise we will get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numbers can be written in the file one number per line: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Or several numbers per line:</a:t>
            </a:r>
          </a:p>
          <a:p>
            <a:pPr algn="just"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346960"/>
          <a:ext cx="609600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23</a:t>
                      </a:r>
                    </a:p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96</a:t>
                      </a:r>
                    </a:p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77</a:t>
                      </a:r>
                    </a:p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45</a:t>
                      </a:r>
                    </a:p>
                    <a:p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83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5349240"/>
          <a:ext cx="60960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23  96  77</a:t>
                      </a:r>
                    </a:p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45 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83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229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("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numbers.txt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");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if (!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"Error opening file\n";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else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So far all input data is entered through the keyboard.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When there is a lot of data, it is easier to save the data in a file and make the program read or input the data from the file.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read from the file, we need to open the file before we start to read and close the file after reading all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916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"The numbers from the file are:\n";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while (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{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 &lt;&lt; number &lt;&lt; 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}</a:t>
            </a:r>
          </a:p>
          <a:p>
            <a:endParaRPr lang="en-GB" sz="2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	 </a:t>
            </a:r>
            <a:r>
              <a:rPr lang="en-GB" sz="2200" dirty="0" err="1" smtClean="0">
                <a:solidFill>
                  <a:schemeClr val="tx1"/>
                </a:solidFill>
                <a:latin typeface="Consolas" pitchFamily="49" charset="0"/>
              </a:rPr>
              <a:t>inFile.close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9895" r="7818" b="14450"/>
          <a:stretch>
            <a:fillRect/>
          </a:stretch>
        </p:blipFill>
        <p:spPr bwMode="auto">
          <a:xfrm>
            <a:off x="609600" y="1600200"/>
            <a:ext cx="723900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String with Spaces from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read a string with spaces from the file, we use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n-US" sz="2800" dirty="0" smtClean="0"/>
              <a:t> which is similar to function gets.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 Suppose we have a array of characters:</a:t>
            </a:r>
          </a:p>
          <a:p>
            <a:pPr algn="just"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latin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</a:rPr>
              <a:t>[80];</a:t>
            </a:r>
          </a:p>
          <a:p>
            <a:pPr algn="just"/>
            <a:r>
              <a:rPr lang="en-US" sz="2800" dirty="0" smtClean="0"/>
              <a:t>Example: To read a string from the keyboard:</a:t>
            </a:r>
          </a:p>
          <a:p>
            <a:pPr algn="just"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cin.get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80);</a:t>
            </a:r>
          </a:p>
          <a:p>
            <a:pPr algn="just"/>
            <a:r>
              <a:rPr lang="en-US" sz="2800" dirty="0" smtClean="0"/>
              <a:t>Example: To read a string from the file:</a:t>
            </a:r>
          </a:p>
          <a:p>
            <a:pPr algn="just"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inFile.getline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80);</a:t>
            </a:r>
            <a:endParaRPr lang="en-US" sz="2800" dirty="0" smtClean="0">
              <a:latin typeface="Consolas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781800" y="3962400"/>
            <a:ext cx="2286000" cy="762000"/>
          </a:xfrm>
          <a:prstGeom prst="borderCallout1">
            <a:avLst>
              <a:gd name="adj1" fmla="val 101088"/>
              <a:gd name="adj2" fmla="val 53687"/>
              <a:gd name="adj3" fmla="val 149191"/>
              <a:gd name="adj4" fmla="val 162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Reads maximum 79 characters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Problem:</a:t>
            </a:r>
          </a:p>
          <a:p>
            <a:pPr algn="just">
              <a:buNone/>
            </a:pPr>
            <a:r>
              <a:rPr lang="en-US" sz="2800" dirty="0" smtClean="0"/>
              <a:t>	To read movie titles from a file called ‘movies.txt’ and display the titles on the screen as a numbered list.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Design the solution:</a:t>
            </a:r>
          </a:p>
          <a:p>
            <a:pPr algn="just">
              <a:buNone/>
            </a:pPr>
            <a:r>
              <a:rPr lang="en-US" sz="2800" dirty="0" smtClean="0"/>
              <a:t>	   Sample input file		  Sample screen output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Ice Age 4: Continental Drift		1. Ice Age 4: Continental Drift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The Dark Night Rises			2. The Dark Night Rises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	The Amazing Spider-Man		3. The Amazing Spider-Man</a:t>
            </a:r>
          </a:p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2 -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char movie[50];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count;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("</a:t>
            </a:r>
            <a:r>
              <a:rPr lang="en-GB" altLang="zh-CN" sz="2400" dirty="0" smtClean="0">
                <a:solidFill>
                  <a:schemeClr val="tx1"/>
                </a:solidFill>
                <a:latin typeface="Consolas" pitchFamily="49" charset="0"/>
              </a:rPr>
              <a:t>movie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s.txt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");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if (!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"Error opening file\n";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else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2 -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count = 1;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inFile.getline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(movie, 50);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while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count &lt;&lt; ". " &lt;&lt; movie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    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	count++;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inFile.getline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(movie, 50);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inFile.close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GB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2 - Complete Program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8618" r="7629" b="21951"/>
          <a:stretch>
            <a:fillRect/>
          </a:stretch>
        </p:blipFill>
        <p:spPr bwMode="auto">
          <a:xfrm>
            <a:off x="381000" y="1676400"/>
            <a:ext cx="7696200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Data to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write data to the file, we use object output stream which is similar to </a:t>
            </a:r>
            <a:r>
              <a:rPr lang="en-US" sz="2800" dirty="0" err="1" smtClean="0"/>
              <a:t>cout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To display an integer on the screen:</a:t>
            </a:r>
          </a:p>
          <a:p>
            <a:pPr algn="just">
              <a:buNone/>
            </a:pPr>
            <a:r>
              <a:rPr lang="en-US" sz="2800" dirty="0" smtClean="0"/>
              <a:t>	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&lt;&lt; "Result = ", &lt;&lt; res &lt;&lt;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To write an integer to the file:</a:t>
            </a:r>
          </a:p>
          <a:p>
            <a:pPr algn="just">
              <a:buNone/>
            </a:pPr>
            <a:r>
              <a:rPr lang="en-US" sz="2800" dirty="0" smtClean="0"/>
              <a:t>	     </a:t>
            </a:r>
            <a:r>
              <a:rPr lang="en-US" sz="2800" dirty="0" err="1" smtClean="0"/>
              <a:t>outFile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&lt;&lt; "Result = ", &lt;&lt; res &lt;&lt;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 smtClean="0">
              <a:latin typeface="Consolas" pitchFamily="49" charset="0"/>
            </a:endParaRPr>
          </a:p>
          <a:p>
            <a:pPr algn="just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Problem:</a:t>
            </a:r>
          </a:p>
          <a:p>
            <a:pPr algn="just">
              <a:buNone/>
            </a:pPr>
            <a:r>
              <a:rPr lang="en-US" sz="2800" dirty="0" smtClean="0"/>
              <a:t>	Write a program to compute the pay for a set of employees and print a report showing the pay for each employee and also the total pay. The input data is stored in a file.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Design the solution</a:t>
            </a:r>
          </a:p>
          <a:p>
            <a:pPr algn="just">
              <a:buNone/>
            </a:pPr>
            <a:r>
              <a:rPr lang="en-US" sz="2800" dirty="0" smtClean="0"/>
              <a:t>	We read the data from one file: paydata.txt.</a:t>
            </a:r>
          </a:p>
          <a:p>
            <a:pPr algn="just">
              <a:buNone/>
            </a:pPr>
            <a:r>
              <a:rPr lang="en-US" sz="2800" dirty="0" smtClean="0"/>
              <a:t>	We write the report to another file: payreport.txt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The pay data in the input file is written as follows: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&lt;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-id&gt;  &lt;pay-rate&gt;  &lt;hours-worked&gt;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Example: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038600"/>
          <a:ext cx="609600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1001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 50.00  45</a:t>
                      </a:r>
                    </a:p>
                    <a:p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1002  60.00  40</a:t>
                      </a:r>
                    </a:p>
                    <a:p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1003  55.00  42</a:t>
                      </a:r>
                    </a:p>
                    <a:p>
                      <a:r>
                        <a:rPr lang="en-US" sz="2400" b="1" baseline="0" dirty="0" smtClean="0"/>
                        <a:t>  . . . 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Instead of displaying the results of the program on the screen, we can write to a file.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example, the program can produce a report that is written to the file instead of the screen.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write data to a file, we need to open the file before we start to write and close the file after we finish 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The pay report is printed with the following heading:</a:t>
            </a:r>
          </a:p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	</a:t>
            </a:r>
            <a:r>
              <a:rPr lang="en-US" sz="2800" b="1" dirty="0" err="1" smtClean="0">
                <a:latin typeface="Consolas" pitchFamily="49" charset="0"/>
                <a:cs typeface="Arial" pitchFamily="34" charset="0"/>
              </a:rPr>
              <a:t>Emp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 ID     Pay</a:t>
            </a:r>
          </a:p>
          <a:p>
            <a:pPr algn="just">
              <a:buNone/>
            </a:pPr>
            <a:endParaRPr lang="en-US" sz="2800" b="1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sz="2800" dirty="0" smtClean="0"/>
              <a:t>	A sample report is as follows:</a:t>
            </a:r>
            <a:endParaRPr lang="en-US" sz="2800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  <a:cs typeface="Arial" pitchFamily="34" charset="0"/>
              </a:rPr>
              <a:t>		</a:t>
            </a:r>
            <a:r>
              <a:rPr lang="en-US" sz="2800" b="1" dirty="0" err="1" smtClean="0">
                <a:latin typeface="Consolas" pitchFamily="49" charset="0"/>
                <a:cs typeface="Arial" pitchFamily="34" charset="0"/>
              </a:rPr>
              <a:t>Emp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 ID     Pay</a:t>
            </a:r>
            <a:endParaRPr lang="en-US" sz="2800" dirty="0" smtClean="0">
              <a:latin typeface="Consolas" pitchFamily="49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   	 1001    2250.00</a:t>
            </a:r>
          </a:p>
          <a:p>
            <a:pPr algn="just">
              <a:buNone/>
            </a:pP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    	 1002    2400.00</a:t>
            </a:r>
          </a:p>
          <a:p>
            <a:pPr algn="just">
              <a:buNone/>
            </a:pP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     	     . . .</a:t>
            </a:r>
          </a:p>
          <a:p>
            <a:pPr algn="just">
              <a:buNone/>
            </a:pP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  	Total   15400.00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3 -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89154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iomanip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cstdlib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id;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hours_worked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pay_rate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pay;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3 -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"paydata.txt"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if (!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"Error opening input file\n";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exit(100);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ofstream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outFile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"payreport.txt"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if (!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outFile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"Error opening output file\n";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exit(100);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0.0;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outFile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ID\t   Pay\n";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3 -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id;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while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pay_rate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hours_worked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pay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pay_rate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hours_worked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outFile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left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(4) &lt;&lt; id &lt;&lt; "\t"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        &lt;&lt; right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(8) &lt;&lt; fixed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       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setprecision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(2) &lt;&lt; pay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       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+= pay;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id;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outFile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"Total\t" &lt;&lt; right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(8)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    &lt;&lt; fixed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setprecision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(2)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   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3 -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15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inFile.close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outFile.close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3 - Complete Program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74720"/>
            <a:ext cx="5699898" cy="33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3 - Complete Program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5319713" cy="350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Input/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hlink"/>
                </a:solidFill>
              </a:rPr>
              <a:t>stream</a:t>
            </a:r>
            <a:r>
              <a:rPr lang="en-US" sz="2800" dirty="0" smtClean="0"/>
              <a:t> is a flow of characters (or other kind of data).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If the flow is into the program, the stream is called an </a:t>
            </a:r>
            <a:r>
              <a:rPr lang="en-US" sz="2800" dirty="0" smtClean="0">
                <a:solidFill>
                  <a:schemeClr val="hlink"/>
                </a:solidFill>
              </a:rPr>
              <a:t>input stream</a:t>
            </a:r>
            <a:r>
              <a:rPr 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the flow is out of the program, the stream is called an </a:t>
            </a:r>
            <a:r>
              <a:rPr lang="en-US" sz="2800" dirty="0" smtClean="0">
                <a:solidFill>
                  <a:schemeClr val="hlink"/>
                </a:solidFill>
              </a:rPr>
              <a:t>output stream</a:t>
            </a:r>
            <a:r>
              <a:rPr lang="en-US" sz="2800" dirty="0" smtClean="0"/>
              <a:t>.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input stream can flows from the keyboard or from the file.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Similarly, an output stream can go to the screen or to a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Input/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 err="1" smtClean="0">
                <a:solidFill>
                  <a:schemeClr val="hlink"/>
                </a:solidFill>
              </a:rPr>
              <a:t>cin</a:t>
            </a:r>
            <a:r>
              <a:rPr lang="en-US" sz="2800" dirty="0" smtClean="0"/>
              <a:t> is an input stream connected to the </a:t>
            </a:r>
            <a:r>
              <a:rPr lang="en-US" sz="2800" dirty="0" smtClean="0">
                <a:solidFill>
                  <a:schemeClr val="hlink"/>
                </a:solidFill>
              </a:rPr>
              <a:t>keyboard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 err="1" smtClean="0">
                <a:solidFill>
                  <a:schemeClr val="hlink"/>
                </a:solidFill>
              </a:rPr>
              <a:t>cout</a:t>
            </a:r>
            <a:r>
              <a:rPr lang="en-US" sz="2800" dirty="0" smtClean="0"/>
              <a:t> is an output stream connected to the </a:t>
            </a:r>
            <a:r>
              <a:rPr lang="en-US" sz="2800" dirty="0" smtClean="0">
                <a:solidFill>
                  <a:schemeClr val="hlink"/>
                </a:solidFill>
              </a:rPr>
              <a:t>screen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To send output to a file, the program must connect the file to a (stream) object of the class </a:t>
            </a:r>
            <a:r>
              <a:rPr lang="en-US" sz="2800" dirty="0" err="1" smtClean="0">
                <a:solidFill>
                  <a:schemeClr val="hlink"/>
                </a:solidFill>
              </a:rPr>
              <a:t>ofstream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read input from a file, the program must connect the file to a (stream) object of the class </a:t>
            </a:r>
            <a:r>
              <a:rPr lang="en-US" sz="2800" dirty="0" err="1" smtClean="0">
                <a:solidFill>
                  <a:schemeClr val="hlink"/>
                </a:solidFill>
              </a:rPr>
              <a:t>ifstream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classes </a:t>
            </a:r>
            <a:r>
              <a:rPr lang="en-US" sz="2800" dirty="0" err="1" smtClean="0">
                <a:solidFill>
                  <a:schemeClr val="hlink"/>
                </a:solidFill>
              </a:rPr>
              <a:t>ifstream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chemeClr val="hlink"/>
                </a:solidFill>
              </a:rPr>
              <a:t>ofstream</a:t>
            </a:r>
            <a:r>
              <a:rPr lang="en-US" sz="2800" dirty="0" smtClean="0"/>
              <a:t> are defined in the </a:t>
            </a:r>
            <a:r>
              <a:rPr lang="en-US" sz="2800" dirty="0" smtClean="0">
                <a:solidFill>
                  <a:schemeClr val="hlink"/>
                </a:solidFill>
              </a:rPr>
              <a:t>&lt;</a:t>
            </a:r>
            <a:r>
              <a:rPr lang="en-US" sz="2800" dirty="0" err="1" smtClean="0">
                <a:solidFill>
                  <a:schemeClr val="hlink"/>
                </a:solidFill>
              </a:rPr>
              <a:t>fstream</a:t>
            </a:r>
            <a:r>
              <a:rPr lang="en-US" sz="2800" dirty="0" smtClean="0">
                <a:solidFill>
                  <a:schemeClr val="hlink"/>
                </a:solidFill>
              </a:rPr>
              <a:t>&gt;</a:t>
            </a:r>
            <a:r>
              <a:rPr lang="en-US" sz="2800" dirty="0" smtClean="0"/>
              <a:t> library and placed in the std namespace.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Before we can open a file, we need to declare an input/output stream for a file:</a:t>
            </a:r>
          </a:p>
          <a:p>
            <a:pPr lvl="1" algn="just"/>
            <a:r>
              <a:rPr lang="en-MY" sz="2500" dirty="0" smtClean="0"/>
              <a:t>Input stream : 		</a:t>
            </a:r>
            <a:r>
              <a:rPr lang="en-US" sz="2500" dirty="0" err="1" smtClean="0">
                <a:latin typeface="Consolas" pitchFamily="49" charset="0"/>
              </a:rPr>
              <a:t>ifstream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</a:rPr>
              <a:t>inFile</a:t>
            </a:r>
            <a:r>
              <a:rPr lang="en-US" sz="2500" dirty="0" smtClean="0">
                <a:latin typeface="Consolas" pitchFamily="49" charset="0"/>
              </a:rPr>
              <a:t>;</a:t>
            </a:r>
          </a:p>
          <a:p>
            <a:pPr lvl="1" algn="just"/>
            <a:r>
              <a:rPr lang="en-MY" sz="2500" dirty="0" smtClean="0"/>
              <a:t>Output stream:		</a:t>
            </a:r>
            <a:r>
              <a:rPr lang="en-US" sz="2500" dirty="0" err="1" smtClean="0">
                <a:latin typeface="Consolas" pitchFamily="49" charset="0"/>
              </a:rPr>
              <a:t>ofstream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</a:rPr>
              <a:t>outFile</a:t>
            </a:r>
            <a:r>
              <a:rPr lang="en-US" sz="2500" dirty="0" smtClean="0">
                <a:latin typeface="Consolas" pitchFamily="49" charset="0"/>
              </a:rPr>
              <a:t>;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To connect a stream to a file named mydata.txt</a:t>
            </a:r>
            <a:r>
              <a:rPr lang="en-US" altLang="zh-HK" sz="2800" dirty="0" smtClean="0">
                <a:ea typeface="新細明體" pitchFamily="18" charset="-12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outstream.open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("mydata.txt");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altLang="zh-HK" sz="28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800" dirty="0" smtClean="0">
                <a:ea typeface="新細明體" pitchFamily="18" charset="-120"/>
              </a:rPr>
              <a:t>Combine the 2 statements above to form the statement below:</a:t>
            </a:r>
            <a:endParaRPr lang="en-US" sz="2800" dirty="0" smtClean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("mydata.txt",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ios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::out );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553200" y="6324600"/>
            <a:ext cx="1447800" cy="381000"/>
          </a:xfrm>
          <a:prstGeom prst="borderCallout1">
            <a:avLst>
              <a:gd name="adj1" fmla="val -6377"/>
              <a:gd name="adj2" fmla="val 49956"/>
              <a:gd name="adj3" fmla="val -64402"/>
              <a:gd name="adj4" fmla="val 5208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file mode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724400" y="6324600"/>
            <a:ext cx="1447800" cy="381000"/>
          </a:xfrm>
          <a:prstGeom prst="borderCallout1">
            <a:avLst>
              <a:gd name="adj1" fmla="val -6377"/>
              <a:gd name="adj2" fmla="val 46405"/>
              <a:gd name="adj3" fmla="val -66190"/>
              <a:gd name="adj4" fmla="val 4352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file 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Mode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59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71600"/>
                <a:gridCol w="685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::in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text file in read mode to allowing reading from the file.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dirty="0" smtClean="0"/>
                        <a:t> If file does not exists, there</a:t>
                      </a:r>
                      <a:r>
                        <a:rPr lang="en-US" sz="2800" baseline="0" dirty="0" smtClean="0"/>
                        <a:t> is an error.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::out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text file in write</a:t>
                      </a:r>
                      <a:r>
                        <a:rPr lang="en-US" sz="2800" baseline="0" dirty="0" smtClean="0"/>
                        <a:t> mode to allow writing at the beginning of the file.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aseline="0" dirty="0" smtClean="0"/>
                        <a:t> If file exists, its contents are erased.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aseline="0" dirty="0" smtClean="0"/>
                        <a:t> If file does not exist, it is created. 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::app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text file in append mode to allow writing</a:t>
                      </a:r>
                      <a:r>
                        <a:rPr lang="en-US" sz="2800" baseline="0" dirty="0" smtClean="0"/>
                        <a:t> at the end of the file.</a:t>
                      </a:r>
                      <a:endParaRPr lang="en-US" sz="2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dirty="0" smtClean="0"/>
                        <a:t> If file</a:t>
                      </a:r>
                      <a:r>
                        <a:rPr lang="en-US" sz="2800" baseline="0" dirty="0" smtClean="0"/>
                        <a:t> does not exists, it is created.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If the file is in the same folder (directory) as the program, the above method will work.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the file is in a different folder, we specify the folder or directory name together with the file name.</a:t>
            </a:r>
          </a:p>
          <a:p>
            <a:pPr algn="just"/>
            <a:r>
              <a:rPr lang="en-US" sz="2800" dirty="0" smtClean="0"/>
              <a:t>Example:</a:t>
            </a:r>
          </a:p>
          <a:p>
            <a:pPr algn="ctr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("c:\\mydata.txt",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ios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::app);</a:t>
            </a:r>
          </a:p>
          <a:p>
            <a:pPr algn="just">
              <a:buNone/>
            </a:pPr>
            <a:r>
              <a:rPr lang="en-US" sz="3000" dirty="0" smtClean="0">
                <a:latin typeface="Consolas" pitchFamily="49" charset="0"/>
              </a:rPr>
              <a:t> 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581400" y="5105400"/>
            <a:ext cx="3200400" cy="762000"/>
          </a:xfrm>
          <a:prstGeom prst="borderCallout1">
            <a:avLst>
              <a:gd name="adj1" fmla="val -554"/>
              <a:gd name="adj2" fmla="val 48393"/>
              <a:gd name="adj3" fmla="val -65564"/>
              <a:gd name="adj4" fmla="val 4817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Need double backslash i.e. \\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By default, objects of class </a:t>
            </a:r>
            <a:r>
              <a:rPr lang="en-US" altLang="zh-CN" sz="2800" dirty="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800" dirty="0" smtClean="0">
                <a:ea typeface="宋体" pitchFamily="2" charset="-122"/>
              </a:rPr>
              <a:t> are opened for input; the following statement could have been used to open a file for input.</a:t>
            </a:r>
            <a:endParaRPr lang="en-US" altLang="zh-CN" sz="2800" i="1" dirty="0" smtClean="0">
              <a:ea typeface="宋体" pitchFamily="2" charset="-122"/>
            </a:endParaRPr>
          </a:p>
          <a:p>
            <a:pPr algn="ctr">
              <a:buFont typeface="Arial" charset="0"/>
              <a:buNone/>
            </a:pPr>
            <a:r>
              <a:rPr lang="en-US" altLang="zh-CN" sz="2800" dirty="0" err="1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ifstream</a:t>
            </a:r>
            <a:r>
              <a:rPr lang="en-US" altLang="zh-CN" sz="2800" dirty="0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inFile</a:t>
            </a:r>
            <a:r>
              <a:rPr lang="en-US" altLang="zh-CN" sz="2800" dirty="0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 "mydata.txt" );</a:t>
            </a: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By default, objects of class </a:t>
            </a:r>
            <a:r>
              <a:rPr lang="en-US" altLang="zh-CN" sz="2800" dirty="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ofstream</a:t>
            </a:r>
            <a:r>
              <a:rPr lang="en-US" altLang="zh-CN" sz="2800" dirty="0" smtClean="0">
                <a:ea typeface="宋体" pitchFamily="2" charset="-122"/>
              </a:rPr>
              <a:t> are opened for output; the following statement could have been used to open a file for output.</a:t>
            </a:r>
            <a:endParaRPr lang="en-US" altLang="zh-CN" sz="2800" b="1" i="1" dirty="0" smtClean="0">
              <a:ea typeface="宋体" pitchFamily="2" charset="-122"/>
            </a:endParaRPr>
          </a:p>
          <a:p>
            <a:pPr algn="ctr">
              <a:buFont typeface="Arial" charset="0"/>
              <a:buNone/>
            </a:pPr>
            <a:r>
              <a:rPr lang="en-US" altLang="zh-CN" sz="2800" dirty="0" err="1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ofstream</a:t>
            </a:r>
            <a:r>
              <a:rPr lang="en-US" altLang="zh-CN" sz="2800" dirty="0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outFile</a:t>
            </a:r>
            <a:r>
              <a:rPr lang="en-US" altLang="zh-CN" sz="2800" dirty="0" smtClean="0">
                <a:solidFill>
                  <a:schemeClr val="tx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 "mydata.txt" );</a:t>
            </a:r>
            <a:endParaRPr lang="en-US" sz="28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3307</TotalTime>
  <Words>1165</Words>
  <Application>Microsoft Office PowerPoint</Application>
  <PresentationFormat>On-screen Show (4:3)</PresentationFormat>
  <Paragraphs>360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Origin</vt:lpstr>
      <vt:lpstr>Topic 21              </vt:lpstr>
      <vt:lpstr>Files</vt:lpstr>
      <vt:lpstr>Files</vt:lpstr>
      <vt:lpstr>Input/ Output Streams</vt:lpstr>
      <vt:lpstr>Input/ Output Streams</vt:lpstr>
      <vt:lpstr>Opening a File</vt:lpstr>
      <vt:lpstr>File Mode</vt:lpstr>
      <vt:lpstr>File Names</vt:lpstr>
      <vt:lpstr>Opening a File</vt:lpstr>
      <vt:lpstr>Error when Opening a File</vt:lpstr>
      <vt:lpstr>Error when Opening a File</vt:lpstr>
      <vt:lpstr>Error when Opening a File</vt:lpstr>
      <vt:lpstr>Closing a File</vt:lpstr>
      <vt:lpstr>Reading Data from a File</vt:lpstr>
      <vt:lpstr>Reading Data until End of File (EOF)</vt:lpstr>
      <vt:lpstr>Reading Data until End of File (EOF)</vt:lpstr>
      <vt:lpstr>Case Study 1</vt:lpstr>
      <vt:lpstr>Case Study 1</vt:lpstr>
      <vt:lpstr>Case Study 1 – Complete Program</vt:lpstr>
      <vt:lpstr>Case Study 1 – Complete Program</vt:lpstr>
      <vt:lpstr>Case Study 1 – Complete Program</vt:lpstr>
      <vt:lpstr>Reading String with Spaces from a File</vt:lpstr>
      <vt:lpstr>Case Study 2</vt:lpstr>
      <vt:lpstr>Case Study 2 - Complete Program</vt:lpstr>
      <vt:lpstr>Case Study 2 - Complete Program</vt:lpstr>
      <vt:lpstr>Case Study 2 - Complete Program</vt:lpstr>
      <vt:lpstr>Writing Data to a File</vt:lpstr>
      <vt:lpstr>Case Study 3</vt:lpstr>
      <vt:lpstr>Case Study 3</vt:lpstr>
      <vt:lpstr>Case Study 3</vt:lpstr>
      <vt:lpstr>Case Study 3 - Complete Program</vt:lpstr>
      <vt:lpstr>Case Study 3 - Complete Program</vt:lpstr>
      <vt:lpstr>Case Study 3 - Complete Program</vt:lpstr>
      <vt:lpstr>Case Study 3 - Complete Program</vt:lpstr>
      <vt:lpstr>Case Study 3 - Complete Program</vt:lpstr>
      <vt:lpstr>Case Study 3 - Complete Program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379</cp:revision>
  <dcterms:created xsi:type="dcterms:W3CDTF">2012-04-07T10:41:45Z</dcterms:created>
  <dcterms:modified xsi:type="dcterms:W3CDTF">2015-06-03T09:38:30Z</dcterms:modified>
</cp:coreProperties>
</file>