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3" r:id="rId3"/>
    <p:sldId id="373" r:id="rId4"/>
    <p:sldId id="374" r:id="rId5"/>
    <p:sldId id="381" r:id="rId6"/>
    <p:sldId id="380" r:id="rId7"/>
    <p:sldId id="382" r:id="rId8"/>
    <p:sldId id="384" r:id="rId9"/>
    <p:sldId id="383" r:id="rId10"/>
    <p:sldId id="386" r:id="rId11"/>
    <p:sldId id="387" r:id="rId12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DEFF"/>
    <a:srgbClr val="4FD1FF"/>
    <a:srgbClr val="B2B2B2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37" autoAdjust="0"/>
  </p:normalViewPr>
  <p:slideViewPr>
    <p:cSldViewPr>
      <p:cViewPr varScale="1">
        <p:scale>
          <a:sx n="65" d="100"/>
          <a:sy n="65" d="100"/>
        </p:scale>
        <p:origin x="-144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34DAF-F527-486E-BDEC-DF7F758DE657}" type="datetimeFigureOut">
              <a:rPr lang="en-US" smtClean="0"/>
              <a:pPr/>
              <a:t>6/3/2015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96173-96EB-4FAA-9519-5E7E126B987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6C680-9653-4553-A56D-00F8C7619EFD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C4600-26DE-4006-92D2-5D3925103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ECDAE87-8550-4E40-9671-797E3C12A9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976-C973-438E-B7E1-9AC6215FBC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0C50-D1CA-4F6C-96D7-CBE2CCD1E5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7F63D62-68DA-4ADD-8039-AFD79B829A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6FC-A856-4510-9ABB-0FAFC92294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472C-4FE4-4F8C-96B5-49CC49E53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701B-D587-4BDF-BF40-B47C4989D9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2CF5-667B-4EEC-B9B8-5388095C24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D27C-D1D7-4462-BBCE-34550ACADF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F9C0-EA21-488A-9B0C-7B045AACC7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97AB9C-0312-4690-BB35-27A733A4F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Topic 22               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5124450"/>
            <a:ext cx="7010400" cy="533400"/>
          </a:xfrm>
        </p:spPr>
        <p:txBody>
          <a:bodyPr>
            <a:noAutofit/>
          </a:bodyPr>
          <a:lstStyle/>
          <a:p>
            <a:r>
              <a:rPr lang="en-US" sz="3000" dirty="0" smtClean="0"/>
              <a:t>Operators and Operator Precedence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AE87-8550-4E40-9671-797E3C12A9F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Operator Precedence 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	Assume x is 2, y is 3, z is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		y++ +  z--  +  x++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</a:t>
            </a:r>
          </a:p>
          <a:p>
            <a:pPr>
              <a:buNone/>
            </a:pPr>
            <a:r>
              <a:rPr lang="en-US" dirty="0" smtClean="0"/>
              <a:t>			</a:t>
            </a:r>
          </a:p>
          <a:p>
            <a:pPr>
              <a:buNone/>
            </a:pPr>
            <a:r>
              <a:rPr lang="en-US" dirty="0" smtClean="0"/>
              <a:t>					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2362200"/>
            <a:ext cx="4419600" cy="266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US" sz="2800" u="sng" dirty="0" smtClean="0">
                <a:solidFill>
                  <a:schemeClr val="tx1"/>
                </a:solidFill>
                <a:latin typeface="Consolas" pitchFamily="49" charset="0"/>
              </a:rPr>
              <a:t>y++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+  z--  +  x++</a:t>
            </a:r>
          </a:p>
          <a:p>
            <a:pPr>
              <a:buFont typeface="Symbol"/>
              <a:buChar char="Þ"/>
            </a:pP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3  +  </a:t>
            </a:r>
            <a:r>
              <a:rPr lang="en-US" sz="2800" u="sng" dirty="0" smtClean="0">
                <a:solidFill>
                  <a:schemeClr val="tx1"/>
                </a:solidFill>
                <a:latin typeface="Consolas" pitchFamily="49" charset="0"/>
              </a:rPr>
              <a:t>z--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+  x++</a:t>
            </a:r>
          </a:p>
          <a:p>
            <a:pPr>
              <a:buFont typeface="Symbol"/>
              <a:buChar char="Þ"/>
            </a:pP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3  +   1   +  </a:t>
            </a:r>
            <a:r>
              <a:rPr lang="en-US" sz="2800" u="sng" dirty="0" smtClean="0">
                <a:solidFill>
                  <a:schemeClr val="tx1"/>
                </a:solidFill>
                <a:latin typeface="Consolas" pitchFamily="49" charset="0"/>
              </a:rPr>
              <a:t>x++</a:t>
            </a:r>
            <a:endParaRPr lang="en-US" sz="28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buFont typeface="Symbol"/>
              <a:buChar char="Þ"/>
            </a:pP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US" sz="2800" u="sng" dirty="0" smtClean="0">
                <a:solidFill>
                  <a:schemeClr val="tx1"/>
                </a:solidFill>
                <a:latin typeface="Consolas" pitchFamily="49" charset="0"/>
              </a:rPr>
              <a:t>3  +   1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+   2</a:t>
            </a:r>
          </a:p>
          <a:p>
            <a:pPr>
              <a:buFont typeface="Symbol"/>
              <a:buChar char="Þ"/>
            </a:pP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  <a:r>
              <a:rPr lang="en-US" sz="2800" u="sng" dirty="0" smtClean="0">
                <a:solidFill>
                  <a:schemeClr val="tx1"/>
                </a:solidFill>
                <a:latin typeface="Consolas" pitchFamily="49" charset="0"/>
              </a:rPr>
              <a:t>4       +   2</a:t>
            </a:r>
            <a:endParaRPr lang="en-US" sz="28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buFont typeface="Symbol"/>
              <a:buChar char="Þ"/>
            </a:pP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         6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4419600"/>
            <a:ext cx="990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72400" y="39624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72400" y="2438400"/>
            <a:ext cx="990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72400" y="19812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72400" y="3429000"/>
            <a:ext cx="990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72400" y="29718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z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Operator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we have the following declarations: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a[5] = {2, 4, 6, 8, 9 };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2;</a:t>
            </a:r>
          </a:p>
          <a:p>
            <a:pPr>
              <a:buNone/>
            </a:pPr>
            <a:r>
              <a:rPr lang="en-US" dirty="0" smtClean="0"/>
              <a:t>         </a:t>
            </a:r>
          </a:p>
          <a:p>
            <a:r>
              <a:rPr lang="en-US" dirty="0" smtClean="0"/>
              <a:t>What is the difference between these ?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	a[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]++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a[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++]</a:t>
            </a:r>
            <a:r>
              <a:rPr lang="en-US" dirty="0" smtClean="0"/>
              <a:t>	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Prefix and Postfix 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The operator ++ or – can be used in two positions: prefix and postfix.</a:t>
            </a:r>
          </a:p>
          <a:p>
            <a:pPr algn="just"/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Examples – prefix position:</a:t>
            </a:r>
          </a:p>
          <a:p>
            <a:pPr algn="just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800" dirty="0" smtClean="0">
                <a:latin typeface="Consolas" pitchFamily="49" charset="0"/>
                <a:cs typeface="Arial" pitchFamily="34" charset="0"/>
              </a:rPr>
              <a:t>x = ++a;</a:t>
            </a:r>
          </a:p>
          <a:p>
            <a:pPr algn="just">
              <a:buNone/>
            </a:pPr>
            <a:r>
              <a:rPr lang="en-US" sz="2800" dirty="0" smtClean="0">
                <a:latin typeface="Consolas" pitchFamily="49" charset="0"/>
                <a:cs typeface="Arial" pitchFamily="34" charset="0"/>
              </a:rPr>
              <a:t>		y = --b;</a:t>
            </a:r>
          </a:p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Examples – postfix position:</a:t>
            </a:r>
          </a:p>
          <a:p>
            <a:pPr algn="just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800" dirty="0" smtClean="0">
                <a:latin typeface="Consolas" pitchFamily="49" charset="0"/>
                <a:cs typeface="Arial" pitchFamily="34" charset="0"/>
              </a:rPr>
              <a:t>x = a++;</a:t>
            </a:r>
          </a:p>
          <a:p>
            <a:pPr algn="just">
              <a:buNone/>
            </a:pPr>
            <a:r>
              <a:rPr lang="en-US" sz="2800" dirty="0" smtClean="0">
                <a:latin typeface="Consolas" pitchFamily="49" charset="0"/>
                <a:cs typeface="Arial" pitchFamily="34" charset="0"/>
              </a:rPr>
              <a:t>		y = b--; </a:t>
            </a:r>
          </a:p>
          <a:p>
            <a:pPr algn="just"/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n-US" sz="2800" dirty="0" smtClean="0"/>
          </a:p>
          <a:p>
            <a:pPr algn="just"/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pPr algn="just"/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Increment/decrement operation done first, then assignment operation. </a:t>
            </a:r>
          </a:p>
          <a:p>
            <a:pPr algn="just"/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n-US" sz="2800" dirty="0" smtClean="0"/>
          </a:p>
          <a:p>
            <a:pPr algn="just"/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Prefix Operators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1" y="1600200"/>
          <a:ext cx="7543800" cy="108204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581399"/>
                <a:gridCol w="921251"/>
                <a:gridCol w="986319"/>
                <a:gridCol w="986319"/>
                <a:gridCol w="1068512"/>
              </a:tblGrid>
              <a:tr h="533400">
                <a:tc rowSpan="2"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itchFamily="49" charset="0"/>
                          <a:cs typeface="Arial" pitchFamily="34" charset="0"/>
                        </a:rPr>
                        <a:t> Assume fo</a:t>
                      </a:r>
                      <a:r>
                        <a:rPr lang="en-US" sz="2800" baseline="0" dirty="0" smtClean="0">
                          <a:latin typeface="Consolas" pitchFamily="49" charset="0"/>
                          <a:cs typeface="Arial" pitchFamily="34" charset="0"/>
                        </a:rPr>
                        <a:t>llowing</a:t>
                      </a:r>
                      <a:r>
                        <a:rPr lang="en-US" sz="2800" dirty="0" smtClean="0">
                          <a:latin typeface="Consolas" pitchFamily="49" charset="0"/>
                          <a:cs typeface="Arial" pitchFamily="34" charset="0"/>
                        </a:rPr>
                        <a:t> </a:t>
                      </a:r>
                      <a:endParaRPr lang="en-US" sz="2800" dirty="0">
                        <a:latin typeface="Consolas" pitchFamily="49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Consolas" pitchFamily="49" charset="0"/>
                          <a:cs typeface="Arial" pitchFamily="34" charset="0"/>
                        </a:rPr>
                        <a:t> initial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onsolas" pitchFamily="49" charset="0"/>
                          <a:cs typeface="Arial" pitchFamily="34" charset="0"/>
                        </a:rPr>
                        <a:t>a</a:t>
                      </a:r>
                      <a:endParaRPr lang="en-US" sz="28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onsolas" pitchFamily="49" charset="0"/>
                          <a:cs typeface="Arial" pitchFamily="34" charset="0"/>
                        </a:rPr>
                        <a:t>b</a:t>
                      </a:r>
                      <a:endParaRPr lang="en-US" sz="28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onsolas" pitchFamily="49" charset="0"/>
                          <a:cs typeface="Arial" pitchFamily="34" charset="0"/>
                        </a:rPr>
                        <a:t>x</a:t>
                      </a:r>
                      <a:endParaRPr lang="en-US" sz="28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onsolas" pitchFamily="49" charset="0"/>
                          <a:cs typeface="Arial" pitchFamily="34" charset="0"/>
                        </a:rPr>
                        <a:t>y</a:t>
                      </a:r>
                      <a:endParaRPr lang="en-US" sz="28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4864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nsolas" pitchFamily="49" charset="0"/>
                          <a:cs typeface="Arial" pitchFamily="34" charset="0"/>
                        </a:rPr>
                        <a:t>5</a:t>
                      </a:r>
                      <a:endParaRPr lang="en-US" sz="280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nsolas" pitchFamily="49" charset="0"/>
                          <a:cs typeface="Arial" pitchFamily="34" charset="0"/>
                        </a:rPr>
                        <a:t>11</a:t>
                      </a:r>
                      <a:endParaRPr lang="en-US" sz="280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nsolas" pitchFamily="49" charset="0"/>
                          <a:cs typeface="Arial" pitchFamily="34" charset="0"/>
                        </a:rPr>
                        <a:t>?</a:t>
                      </a:r>
                      <a:endParaRPr lang="en-US" sz="280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nsolas" pitchFamily="49" charset="0"/>
                          <a:cs typeface="Arial" pitchFamily="34" charset="0"/>
                        </a:rPr>
                        <a:t>?</a:t>
                      </a:r>
                      <a:endParaRPr lang="en-US" sz="280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3200400"/>
          <a:ext cx="6781800" cy="17526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048000"/>
                <a:gridCol w="914400"/>
                <a:gridCol w="990600"/>
                <a:gridCol w="838200"/>
                <a:gridCol w="9906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Consolas" pitchFamily="49" charset="0"/>
                          <a:cs typeface="Arial" pitchFamily="34" charset="0"/>
                        </a:rPr>
                        <a:t>Statements</a:t>
                      </a:r>
                      <a:endParaRPr lang="en-US" sz="28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onsolas" pitchFamily="49" charset="0"/>
                          <a:cs typeface="Arial" pitchFamily="34" charset="0"/>
                        </a:rPr>
                        <a:t>a</a:t>
                      </a:r>
                      <a:endParaRPr lang="en-US" sz="28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onsolas" pitchFamily="49" charset="0"/>
                          <a:cs typeface="Arial" pitchFamily="34" charset="0"/>
                        </a:rPr>
                        <a:t>b</a:t>
                      </a:r>
                      <a:endParaRPr lang="en-US" sz="28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onsolas" pitchFamily="49" charset="0"/>
                          <a:cs typeface="Arial" pitchFamily="34" charset="0"/>
                        </a:rPr>
                        <a:t>x</a:t>
                      </a:r>
                      <a:endParaRPr lang="en-US" sz="28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onsolas" pitchFamily="49" charset="0"/>
                          <a:cs typeface="Arial" pitchFamily="34" charset="0"/>
                        </a:rPr>
                        <a:t>y</a:t>
                      </a:r>
                      <a:endParaRPr lang="en-US" sz="28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Consolas" pitchFamily="49" charset="0"/>
                          <a:cs typeface="Arial" pitchFamily="34" charset="0"/>
                        </a:rPr>
                        <a:t>x</a:t>
                      </a:r>
                      <a:r>
                        <a:rPr lang="en-US" sz="2800" baseline="0" dirty="0" smtClean="0">
                          <a:latin typeface="Consolas" pitchFamily="49" charset="0"/>
                          <a:cs typeface="Arial" pitchFamily="34" charset="0"/>
                        </a:rPr>
                        <a:t> </a:t>
                      </a:r>
                      <a:r>
                        <a:rPr lang="en-US" sz="2800" dirty="0" smtClean="0">
                          <a:latin typeface="Consolas" pitchFamily="49" charset="0"/>
                          <a:cs typeface="Arial" pitchFamily="34" charset="0"/>
                        </a:rPr>
                        <a:t>= ++a;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onsolas" pitchFamily="49" charset="0"/>
                          <a:cs typeface="Arial" pitchFamily="34" charset="0"/>
                        </a:rPr>
                        <a:t>6</a:t>
                      </a:r>
                      <a:endParaRPr lang="en-US" sz="28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nsolas" pitchFamily="49" charset="0"/>
                          <a:cs typeface="Arial" pitchFamily="34" charset="0"/>
                        </a:rPr>
                        <a:t>11</a:t>
                      </a:r>
                      <a:endParaRPr lang="en-US" sz="280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onsolas" pitchFamily="49" charset="0"/>
                          <a:cs typeface="Arial" pitchFamily="34" charset="0"/>
                        </a:rPr>
                        <a:t>6</a:t>
                      </a:r>
                      <a:endParaRPr lang="en-US" sz="28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nsolas" pitchFamily="49" charset="0"/>
                          <a:cs typeface="Arial" pitchFamily="34" charset="0"/>
                        </a:rPr>
                        <a:t>?</a:t>
                      </a:r>
                      <a:endParaRPr lang="en-US" sz="280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7056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itchFamily="49" charset="0"/>
                          <a:cs typeface="Arial" pitchFamily="34" charset="0"/>
                        </a:rPr>
                        <a:t>y = --b;</a:t>
                      </a:r>
                      <a:endParaRPr lang="en-US" sz="280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nsolas" pitchFamily="49" charset="0"/>
                          <a:cs typeface="Arial" pitchFamily="34" charset="0"/>
                        </a:rPr>
                        <a:t>6</a:t>
                      </a:r>
                      <a:endParaRPr lang="en-US" sz="280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onsolas" pitchFamily="49" charset="0"/>
                          <a:cs typeface="Arial" pitchFamily="34" charset="0"/>
                        </a:rPr>
                        <a:t>10</a:t>
                      </a:r>
                      <a:endParaRPr lang="en-US" sz="28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nsolas" pitchFamily="49" charset="0"/>
                          <a:cs typeface="Arial" pitchFamily="34" charset="0"/>
                        </a:rPr>
                        <a:t>6</a:t>
                      </a:r>
                      <a:endParaRPr lang="en-US" sz="280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onsolas" pitchFamily="49" charset="0"/>
                          <a:cs typeface="Arial" pitchFamily="34" charset="0"/>
                        </a:rPr>
                        <a:t>10</a:t>
                      </a:r>
                      <a:endParaRPr lang="en-US" sz="28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pPr algn="just"/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Assignment operation done first, then increment/ decrement operation.</a:t>
            </a:r>
          </a:p>
          <a:p>
            <a:pPr algn="just">
              <a:buNone/>
            </a:pPr>
            <a:endParaRPr lang="en-US" sz="2800" dirty="0" smtClean="0"/>
          </a:p>
          <a:p>
            <a:pPr algn="just"/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Postfix Operators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1" y="1600200"/>
          <a:ext cx="7239000" cy="108204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429000"/>
                <a:gridCol w="990600"/>
                <a:gridCol w="914400"/>
                <a:gridCol w="914400"/>
                <a:gridCol w="990600"/>
              </a:tblGrid>
              <a:tr h="533400">
                <a:tc rowSpan="2"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itchFamily="49" charset="0"/>
                          <a:cs typeface="Arial" pitchFamily="34" charset="0"/>
                        </a:rPr>
                        <a:t>Assume</a:t>
                      </a:r>
                      <a:r>
                        <a:rPr lang="en-US" sz="2800" baseline="0" dirty="0" smtClean="0">
                          <a:latin typeface="Consolas" pitchFamily="49" charset="0"/>
                          <a:cs typeface="Arial" pitchFamily="34" charset="0"/>
                        </a:rPr>
                        <a:t> following</a:t>
                      </a:r>
                      <a:r>
                        <a:rPr lang="en-US" sz="2800" dirty="0" smtClean="0">
                          <a:latin typeface="Consolas" pitchFamily="49" charset="0"/>
                          <a:cs typeface="Arial" pitchFamily="34" charset="0"/>
                        </a:rPr>
                        <a:t> </a:t>
                      </a:r>
                      <a:endParaRPr lang="en-US" sz="2800" dirty="0">
                        <a:latin typeface="Consolas" pitchFamily="49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Consolas" pitchFamily="49" charset="0"/>
                          <a:cs typeface="Arial" pitchFamily="34" charset="0"/>
                        </a:rPr>
                        <a:t>Initial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onsolas" pitchFamily="49" charset="0"/>
                          <a:cs typeface="Arial" pitchFamily="34" charset="0"/>
                        </a:rPr>
                        <a:t>a</a:t>
                      </a:r>
                      <a:endParaRPr lang="en-US" sz="28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onsolas" pitchFamily="49" charset="0"/>
                          <a:cs typeface="Arial" pitchFamily="34" charset="0"/>
                        </a:rPr>
                        <a:t>b</a:t>
                      </a:r>
                      <a:endParaRPr lang="en-US" sz="28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onsolas" pitchFamily="49" charset="0"/>
                          <a:cs typeface="Arial" pitchFamily="34" charset="0"/>
                        </a:rPr>
                        <a:t>x</a:t>
                      </a:r>
                      <a:endParaRPr lang="en-US" sz="28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onsolas" pitchFamily="49" charset="0"/>
                          <a:cs typeface="Arial" pitchFamily="34" charset="0"/>
                        </a:rPr>
                        <a:t>y</a:t>
                      </a:r>
                      <a:endParaRPr lang="en-US" sz="28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4864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nsolas" pitchFamily="49" charset="0"/>
                          <a:cs typeface="Arial" pitchFamily="34" charset="0"/>
                        </a:rPr>
                        <a:t>5</a:t>
                      </a:r>
                      <a:endParaRPr lang="en-US" sz="280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nsolas" pitchFamily="49" charset="0"/>
                          <a:cs typeface="Arial" pitchFamily="34" charset="0"/>
                        </a:rPr>
                        <a:t>11</a:t>
                      </a:r>
                      <a:endParaRPr lang="en-US" sz="280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nsolas" pitchFamily="49" charset="0"/>
                          <a:cs typeface="Arial" pitchFamily="34" charset="0"/>
                        </a:rPr>
                        <a:t>?</a:t>
                      </a:r>
                      <a:endParaRPr lang="en-US" sz="280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nsolas" pitchFamily="49" charset="0"/>
                          <a:cs typeface="Arial" pitchFamily="34" charset="0"/>
                        </a:rPr>
                        <a:t>?</a:t>
                      </a:r>
                      <a:endParaRPr lang="en-US" sz="280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3200400"/>
          <a:ext cx="6781800" cy="17526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048000"/>
                <a:gridCol w="914400"/>
                <a:gridCol w="990600"/>
                <a:gridCol w="838200"/>
                <a:gridCol w="9906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Consolas" pitchFamily="49" charset="0"/>
                          <a:cs typeface="Arial" pitchFamily="34" charset="0"/>
                        </a:rPr>
                        <a:t>Statements</a:t>
                      </a:r>
                      <a:endParaRPr lang="en-US" sz="28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onsolas" pitchFamily="49" charset="0"/>
                          <a:cs typeface="Arial" pitchFamily="34" charset="0"/>
                        </a:rPr>
                        <a:t>a</a:t>
                      </a:r>
                      <a:endParaRPr lang="en-US" sz="28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onsolas" pitchFamily="49" charset="0"/>
                          <a:cs typeface="Arial" pitchFamily="34" charset="0"/>
                        </a:rPr>
                        <a:t>b</a:t>
                      </a:r>
                      <a:endParaRPr lang="en-US" sz="28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onsolas" pitchFamily="49" charset="0"/>
                          <a:cs typeface="Arial" pitchFamily="34" charset="0"/>
                        </a:rPr>
                        <a:t>x</a:t>
                      </a:r>
                      <a:endParaRPr lang="en-US" sz="28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onsolas" pitchFamily="49" charset="0"/>
                          <a:cs typeface="Arial" pitchFamily="34" charset="0"/>
                        </a:rPr>
                        <a:t>y</a:t>
                      </a:r>
                      <a:endParaRPr lang="en-US" sz="28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Consolas" pitchFamily="49" charset="0"/>
                          <a:cs typeface="Arial" pitchFamily="34" charset="0"/>
                        </a:rPr>
                        <a:t>x = a++;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onsolas" pitchFamily="49" charset="0"/>
                          <a:cs typeface="Arial" pitchFamily="34" charset="0"/>
                        </a:rPr>
                        <a:t>6</a:t>
                      </a:r>
                      <a:endParaRPr lang="en-US" sz="28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nsolas" pitchFamily="49" charset="0"/>
                          <a:cs typeface="Arial" pitchFamily="34" charset="0"/>
                        </a:rPr>
                        <a:t>11</a:t>
                      </a:r>
                      <a:endParaRPr lang="en-US" sz="280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onsolas" pitchFamily="49" charset="0"/>
                          <a:cs typeface="Arial" pitchFamily="34" charset="0"/>
                        </a:rPr>
                        <a:t>5</a:t>
                      </a:r>
                      <a:endParaRPr lang="en-US" sz="28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nsolas" pitchFamily="49" charset="0"/>
                          <a:cs typeface="Arial" pitchFamily="34" charset="0"/>
                        </a:rPr>
                        <a:t>?</a:t>
                      </a:r>
                      <a:endParaRPr lang="en-US" sz="280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7056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itchFamily="49" charset="0"/>
                          <a:cs typeface="Arial" pitchFamily="34" charset="0"/>
                        </a:rPr>
                        <a:t>y = b--;</a:t>
                      </a:r>
                      <a:endParaRPr lang="en-US" sz="280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nsolas" pitchFamily="49" charset="0"/>
                          <a:cs typeface="Arial" pitchFamily="34" charset="0"/>
                        </a:rPr>
                        <a:t>6</a:t>
                      </a:r>
                      <a:endParaRPr lang="en-US" sz="280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onsolas" pitchFamily="49" charset="0"/>
                          <a:cs typeface="Arial" pitchFamily="34" charset="0"/>
                        </a:rPr>
                        <a:t>10</a:t>
                      </a:r>
                      <a:endParaRPr lang="en-US" sz="28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nsolas" pitchFamily="49" charset="0"/>
                          <a:cs typeface="Arial" pitchFamily="34" charset="0"/>
                        </a:rPr>
                        <a:t>6</a:t>
                      </a:r>
                      <a:endParaRPr lang="en-US" sz="280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onsolas" pitchFamily="49" charset="0"/>
                          <a:cs typeface="Arial" pitchFamily="34" charset="0"/>
                        </a:rPr>
                        <a:t>11</a:t>
                      </a:r>
                      <a:endParaRPr lang="en-US" sz="28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Postfix and Prefix Operators 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	   </a:t>
            </a:r>
          </a:p>
          <a:p>
            <a:pPr>
              <a:buNone/>
            </a:pPr>
            <a:r>
              <a:rPr lang="en-US" dirty="0" smtClean="0"/>
              <a:t>		a = 4;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 &lt;&lt; "a is " &lt;&lt; a  &lt;&lt; </a:t>
            </a:r>
            <a:r>
              <a:rPr lang="en-US" dirty="0" err="1" smtClean="0">
                <a:latin typeface="Consolas" pitchFamily="49" charset="0"/>
              </a:rPr>
              <a:t>endl</a:t>
            </a:r>
            <a:r>
              <a:rPr lang="en-US" dirty="0" smtClean="0">
                <a:latin typeface="Consolas" pitchFamily="49" charset="0"/>
              </a:rPr>
              <a:t>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 &lt;&lt; "a is " &lt;&lt; a++ &lt;&lt; </a:t>
            </a:r>
            <a:r>
              <a:rPr lang="en-US" dirty="0" err="1" smtClean="0">
                <a:latin typeface="Consolas" pitchFamily="49" charset="0"/>
              </a:rPr>
              <a:t>endl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 &lt;&lt; "a is " &lt;&lt; ++a &lt;&lt; </a:t>
            </a:r>
            <a:r>
              <a:rPr lang="en-US" dirty="0" err="1" smtClean="0">
                <a:latin typeface="Consolas" pitchFamily="49" charset="0"/>
              </a:rPr>
              <a:t>endl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3718560"/>
          <a:ext cx="8077200" cy="252984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5562600"/>
                <a:gridCol w="685800"/>
                <a:gridCol w="18288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pitchFamily="49" charset="0"/>
                          <a:cs typeface="Arial" pitchFamily="34" charset="0"/>
                        </a:rPr>
                        <a:t> Statements</a:t>
                      </a:r>
                      <a:endParaRPr lang="en-US" sz="24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nsolas" pitchFamily="49" charset="0"/>
                          <a:cs typeface="Arial" pitchFamily="34" charset="0"/>
                        </a:rPr>
                        <a:t>a</a:t>
                      </a:r>
                      <a:endParaRPr lang="en-US" sz="24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nsolas" pitchFamily="49" charset="0"/>
                          <a:cs typeface="Arial" pitchFamily="34" charset="0"/>
                        </a:rPr>
                        <a:t>Output</a:t>
                      </a:r>
                      <a:endParaRPr lang="en-US" sz="2400" b="1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onsolas" pitchFamily="49" charset="0"/>
                        </a:rPr>
                        <a:t>a = 4;</a:t>
                      </a:r>
                      <a:endParaRPr lang="en-US" sz="2400" dirty="0" smtClean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itchFamily="49" charset="0"/>
                          <a:cs typeface="Arial" pitchFamily="34" charset="0"/>
                        </a:rPr>
                        <a:t>4</a:t>
                      </a:r>
                      <a:endParaRPr lang="en-US" sz="240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US" sz="2400" baseline="0" dirty="0" smtClean="0">
                          <a:latin typeface="Consolas" pitchFamily="49" charset="0"/>
                          <a:cs typeface="Arial" pitchFamily="34" charset="0"/>
                        </a:rPr>
                        <a:t>a is 4</a:t>
                      </a:r>
                    </a:p>
                    <a:p>
                      <a:pPr algn="l"/>
                      <a:r>
                        <a:rPr lang="en-US" sz="2400" baseline="0" dirty="0" smtClean="0">
                          <a:latin typeface="Consolas" pitchFamily="49" charset="0"/>
                          <a:cs typeface="Arial" pitchFamily="34" charset="0"/>
                        </a:rPr>
                        <a:t>a is 4</a:t>
                      </a:r>
                    </a:p>
                    <a:p>
                      <a:pPr algn="l"/>
                      <a:r>
                        <a:rPr lang="en-US" sz="2400" baseline="0" dirty="0" smtClean="0">
                          <a:latin typeface="Consolas" pitchFamily="49" charset="0"/>
                          <a:cs typeface="Arial" pitchFamily="34" charset="0"/>
                        </a:rPr>
                        <a:t>a is 6</a:t>
                      </a:r>
                      <a:endParaRPr lang="en-US" sz="240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nsolas" pitchFamily="49" charset="0"/>
                        </a:rPr>
                        <a:t>cout</a:t>
                      </a:r>
                      <a:r>
                        <a:rPr lang="en-US" sz="2400" dirty="0" smtClean="0">
                          <a:latin typeface="Consolas" pitchFamily="49" charset="0"/>
                        </a:rPr>
                        <a:t> &lt;&lt; "a is " &lt;&lt; a  &lt;&lt; </a:t>
                      </a:r>
                      <a:r>
                        <a:rPr lang="en-US" sz="2400" dirty="0" err="1" smtClean="0">
                          <a:latin typeface="Consolas" pitchFamily="49" charset="0"/>
                        </a:rPr>
                        <a:t>endl</a:t>
                      </a:r>
                      <a:r>
                        <a:rPr lang="en-US" sz="2400" dirty="0" smtClean="0">
                          <a:latin typeface="Consolas" pitchFamily="49" charset="0"/>
                        </a:rPr>
                        <a:t>;</a:t>
                      </a:r>
                      <a:endParaRPr lang="en-US" sz="240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itchFamily="49" charset="0"/>
                          <a:cs typeface="Arial" pitchFamily="34" charset="0"/>
                        </a:rPr>
                        <a:t>4</a:t>
                      </a:r>
                      <a:endParaRPr lang="en-US" sz="240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latin typeface="Consolas" pitchFamily="49" charset="0"/>
                        </a:rPr>
                        <a:t>cout</a:t>
                      </a:r>
                      <a:r>
                        <a:rPr lang="en-US" sz="2400" dirty="0" smtClean="0">
                          <a:latin typeface="Consolas" pitchFamily="49" charset="0"/>
                        </a:rPr>
                        <a:t> &lt;&lt; "a is " &lt;&lt; a++ &lt;&lt; </a:t>
                      </a:r>
                      <a:r>
                        <a:rPr lang="en-US" sz="2400" dirty="0" err="1" smtClean="0">
                          <a:latin typeface="Consolas" pitchFamily="49" charset="0"/>
                        </a:rPr>
                        <a:t>endl</a:t>
                      </a:r>
                      <a:r>
                        <a:rPr lang="en-US" sz="2400" dirty="0" smtClean="0">
                          <a:latin typeface="Consolas" pitchFamily="49" charset="0"/>
                        </a:rPr>
                        <a:t>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itchFamily="49" charset="0"/>
                          <a:cs typeface="Arial" pitchFamily="34" charset="0"/>
                        </a:rPr>
                        <a:t>5</a:t>
                      </a:r>
                      <a:endParaRPr lang="en-US" sz="240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latin typeface="Consolas" pitchFamily="49" charset="0"/>
                        </a:rPr>
                        <a:t>cout</a:t>
                      </a:r>
                      <a:r>
                        <a:rPr lang="en-US" sz="2400" dirty="0" smtClean="0">
                          <a:latin typeface="Consolas" pitchFamily="49" charset="0"/>
                        </a:rPr>
                        <a:t> &lt;&lt; "a is " &lt;&lt; ++a &lt;&lt; </a:t>
                      </a:r>
                      <a:r>
                        <a:rPr lang="en-US" sz="2400" dirty="0" err="1" smtClean="0">
                          <a:latin typeface="Consolas" pitchFamily="49" charset="0"/>
                        </a:rPr>
                        <a:t>endl</a:t>
                      </a:r>
                      <a:r>
                        <a:rPr lang="en-US" sz="2400" dirty="0" smtClean="0">
                          <a:latin typeface="Consolas" pitchFamily="49" charset="0"/>
                        </a:rPr>
                        <a:t>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itchFamily="49" charset="0"/>
                          <a:cs typeface="Arial" pitchFamily="34" charset="0"/>
                        </a:rPr>
                        <a:t>6</a:t>
                      </a:r>
                      <a:endParaRPr lang="en-US" sz="240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itchFamily="49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Operator Precedence 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	Assume a is 3, b is 4, c is 5.</a:t>
            </a:r>
          </a:p>
          <a:p>
            <a:pPr>
              <a:buNone/>
            </a:pPr>
            <a:r>
              <a:rPr lang="en-US" sz="2800" dirty="0" smtClean="0"/>
              <a:t>		--</a:t>
            </a:r>
            <a:r>
              <a:rPr lang="en-US" sz="2800" dirty="0" smtClean="0">
                <a:latin typeface="Consolas" pitchFamily="49" charset="0"/>
              </a:rPr>
              <a:t>a * (3 + b)  / 2 – </a:t>
            </a:r>
            <a:r>
              <a:rPr lang="en-US" sz="2800" dirty="0" err="1" smtClean="0">
                <a:latin typeface="Consolas" pitchFamily="49" charset="0"/>
              </a:rPr>
              <a:t>c++</a:t>
            </a:r>
            <a:r>
              <a:rPr lang="en-US" sz="2800" dirty="0" smtClean="0">
                <a:latin typeface="Consolas" pitchFamily="49" charset="0"/>
              </a:rPr>
              <a:t> * b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</a:t>
            </a:r>
          </a:p>
          <a:p>
            <a:pPr>
              <a:buNone/>
            </a:pPr>
            <a:r>
              <a:rPr lang="en-US" dirty="0" smtClean="0"/>
              <a:t>			</a:t>
            </a:r>
          </a:p>
          <a:p>
            <a:pPr>
              <a:buNone/>
            </a:pPr>
            <a:r>
              <a:rPr lang="en-US" dirty="0" smtClean="0"/>
              <a:t>					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2514600"/>
            <a:ext cx="6553200" cy="388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--a * (3 + b)  / 2 –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c++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* b</a:t>
            </a:r>
          </a:p>
          <a:p>
            <a:pPr>
              <a:buFont typeface="Symbol"/>
              <a:buChar char="Þ"/>
            </a:pP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--a * </a:t>
            </a:r>
            <a:r>
              <a:rPr lang="en-US" sz="2800" u="sng" dirty="0" smtClean="0">
                <a:solidFill>
                  <a:schemeClr val="tx1"/>
                </a:solidFill>
                <a:latin typeface="Consolas" pitchFamily="49" charset="0"/>
              </a:rPr>
              <a:t>(3 + 4)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/ 2 –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c++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* 4</a:t>
            </a:r>
          </a:p>
          <a:p>
            <a:pPr>
              <a:buFont typeface="Symbol"/>
              <a:buChar char="Þ"/>
            </a:pP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--a *    7     / 2 – </a:t>
            </a:r>
            <a:r>
              <a:rPr lang="en-US" sz="2800" u="sng" dirty="0" err="1" smtClean="0">
                <a:solidFill>
                  <a:schemeClr val="tx1"/>
                </a:solidFill>
                <a:latin typeface="Consolas" pitchFamily="49" charset="0"/>
              </a:rPr>
              <a:t>c++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* 4</a:t>
            </a:r>
          </a:p>
          <a:p>
            <a:pPr>
              <a:buFont typeface="Symbol"/>
              <a:buChar char="Þ"/>
            </a:pP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800" u="sng" dirty="0" smtClean="0">
                <a:solidFill>
                  <a:schemeClr val="tx1"/>
                </a:solidFill>
                <a:latin typeface="Consolas" pitchFamily="49" charset="0"/>
              </a:rPr>
              <a:t>--a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*    7     / 2 –  5  * 4</a:t>
            </a:r>
          </a:p>
          <a:p>
            <a:pPr>
              <a:buFont typeface="Symbol"/>
              <a:buChar char="Þ"/>
            </a:pP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US" sz="2800" u="sng" dirty="0" smtClean="0">
                <a:solidFill>
                  <a:schemeClr val="tx1"/>
                </a:solidFill>
                <a:latin typeface="Consolas" pitchFamily="49" charset="0"/>
              </a:rPr>
              <a:t>2  *    7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 / 2 –  5  * 4</a:t>
            </a:r>
          </a:p>
          <a:p>
            <a:pPr>
              <a:buFont typeface="Symbol"/>
              <a:buChar char="Þ"/>
            </a:pP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  <a:r>
              <a:rPr lang="en-US" sz="2800" u="sng" dirty="0" smtClean="0">
                <a:solidFill>
                  <a:schemeClr val="tx1"/>
                </a:solidFill>
                <a:latin typeface="Consolas" pitchFamily="49" charset="0"/>
              </a:rPr>
              <a:t>14         / 2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–  5  * 4</a:t>
            </a:r>
          </a:p>
          <a:p>
            <a:pPr>
              <a:buFont typeface="Symbol"/>
              <a:buChar char="Þ"/>
            </a:pP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            7   –  </a:t>
            </a:r>
            <a:r>
              <a:rPr lang="en-US" sz="2800" u="sng" dirty="0" smtClean="0">
                <a:solidFill>
                  <a:schemeClr val="tx1"/>
                </a:solidFill>
                <a:latin typeface="Consolas" pitchFamily="49" charset="0"/>
              </a:rPr>
              <a:t>5  * 4</a:t>
            </a:r>
            <a:endParaRPr lang="en-US" sz="28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buFont typeface="Symbol"/>
              <a:buChar char="Þ"/>
            </a:pP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            </a:t>
            </a:r>
            <a:r>
              <a:rPr lang="en-US" sz="2800" u="sng" dirty="0" smtClean="0">
                <a:solidFill>
                  <a:schemeClr val="tx1"/>
                </a:solidFill>
                <a:latin typeface="Consolas" pitchFamily="49" charset="0"/>
              </a:rPr>
              <a:t>7   –     20</a:t>
            </a:r>
          </a:p>
          <a:p>
            <a:pPr>
              <a:buFont typeface="Symbol"/>
              <a:buChar char="Þ"/>
            </a:pP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                -13 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962400"/>
            <a:ext cx="990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6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72400" y="35052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72400" y="4876800"/>
            <a:ext cx="990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72400" y="44196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Operator Precedence 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	Assume x is 2, y is 3.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		x--  -  y--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</a:t>
            </a:r>
          </a:p>
          <a:p>
            <a:pPr>
              <a:buNone/>
            </a:pPr>
            <a:r>
              <a:rPr lang="en-US" dirty="0" smtClean="0"/>
              <a:t>			</a:t>
            </a:r>
          </a:p>
          <a:p>
            <a:pPr>
              <a:buNone/>
            </a:pPr>
            <a:r>
              <a:rPr lang="en-US" dirty="0" smtClean="0"/>
              <a:t>					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2362200"/>
            <a:ext cx="3352800" cy="190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US" sz="2800" u="sng" dirty="0" smtClean="0">
                <a:solidFill>
                  <a:schemeClr val="tx1"/>
                </a:solidFill>
                <a:latin typeface="Consolas" pitchFamily="49" charset="0"/>
              </a:rPr>
              <a:t>x--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-  y--</a:t>
            </a:r>
          </a:p>
          <a:p>
            <a:pPr>
              <a:buFont typeface="Symbol"/>
              <a:buChar char="Þ"/>
            </a:pP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2   -  </a:t>
            </a:r>
            <a:r>
              <a:rPr lang="en-US" sz="2800" u="sng" dirty="0" smtClean="0">
                <a:solidFill>
                  <a:schemeClr val="tx1"/>
                </a:solidFill>
                <a:latin typeface="Consolas" pitchFamily="49" charset="0"/>
              </a:rPr>
              <a:t>y--</a:t>
            </a:r>
            <a:endParaRPr lang="en-US" sz="28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buFont typeface="Symbol"/>
              <a:buChar char="Þ"/>
            </a:pP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US" sz="2800" u="sng" dirty="0" smtClean="0">
                <a:solidFill>
                  <a:schemeClr val="tx1"/>
                </a:solidFill>
                <a:latin typeface="Consolas" pitchFamily="49" charset="0"/>
              </a:rPr>
              <a:t>2   -   3 </a:t>
            </a:r>
          </a:p>
          <a:p>
            <a:pPr>
              <a:buFont typeface="Symbol"/>
              <a:buChar char="Þ"/>
            </a:pP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  -1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2743200"/>
            <a:ext cx="990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72400" y="22860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72400" y="3657600"/>
            <a:ext cx="990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72400" y="32004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Operator Precedence 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	Assume x is 2, y is 3.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		++x  +  ++y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</a:t>
            </a:r>
          </a:p>
          <a:p>
            <a:pPr>
              <a:buNone/>
            </a:pPr>
            <a:r>
              <a:rPr lang="en-US" dirty="0" smtClean="0"/>
              <a:t>			</a:t>
            </a:r>
          </a:p>
          <a:p>
            <a:pPr>
              <a:buNone/>
            </a:pPr>
            <a:r>
              <a:rPr lang="en-US" dirty="0" smtClean="0"/>
              <a:t>					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2362200"/>
            <a:ext cx="3352800" cy="190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++x  +  </a:t>
            </a:r>
            <a:r>
              <a:rPr lang="en-US" sz="2800" u="sng" dirty="0" smtClean="0">
                <a:solidFill>
                  <a:schemeClr val="tx1"/>
                </a:solidFill>
                <a:latin typeface="Consolas" pitchFamily="49" charset="0"/>
              </a:rPr>
              <a:t>++y</a:t>
            </a:r>
          </a:p>
          <a:p>
            <a:pPr>
              <a:buFont typeface="Symbol"/>
              <a:buChar char="Þ"/>
            </a:pP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800" u="sng" dirty="0" smtClean="0">
                <a:solidFill>
                  <a:schemeClr val="tx1"/>
                </a:solidFill>
                <a:latin typeface="Consolas" pitchFamily="49" charset="0"/>
              </a:rPr>
              <a:t>++x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+   4</a:t>
            </a:r>
          </a:p>
          <a:p>
            <a:pPr>
              <a:buFont typeface="Symbol"/>
              <a:buChar char="Þ"/>
            </a:pP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US" sz="2800" u="sng" dirty="0" smtClean="0">
                <a:solidFill>
                  <a:schemeClr val="tx1"/>
                </a:solidFill>
                <a:latin typeface="Consolas" pitchFamily="49" charset="0"/>
              </a:rPr>
              <a:t>3   +   4 </a:t>
            </a:r>
          </a:p>
          <a:p>
            <a:pPr>
              <a:buFont typeface="Symbol"/>
              <a:buChar char="Þ"/>
            </a:pP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  7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733800"/>
            <a:ext cx="990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72400" y="32766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72400" y="2743200"/>
            <a:ext cx="990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72400" y="22860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Operator Precedence 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	Assume x is 2, y is 3.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smtClean="0">
                <a:latin typeface="Consolas" pitchFamily="49" charset="0"/>
              </a:rPr>
              <a:t>++x  -  y--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</a:t>
            </a:r>
          </a:p>
          <a:p>
            <a:pPr>
              <a:buNone/>
            </a:pPr>
            <a:r>
              <a:rPr lang="en-US" dirty="0" smtClean="0"/>
              <a:t>			</a:t>
            </a:r>
          </a:p>
          <a:p>
            <a:pPr>
              <a:buNone/>
            </a:pPr>
            <a:r>
              <a:rPr lang="en-US" dirty="0" smtClean="0"/>
              <a:t>					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2362200"/>
            <a:ext cx="3352800" cy="190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++x  -  </a:t>
            </a:r>
            <a:r>
              <a:rPr lang="en-US" sz="2800" u="sng" dirty="0" smtClean="0">
                <a:solidFill>
                  <a:schemeClr val="tx1"/>
                </a:solidFill>
                <a:latin typeface="Consolas" pitchFamily="49" charset="0"/>
              </a:rPr>
              <a:t>y--</a:t>
            </a:r>
          </a:p>
          <a:p>
            <a:pPr>
              <a:buFont typeface="Symbol"/>
              <a:buChar char="Þ"/>
            </a:pP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800" u="sng" dirty="0" smtClean="0">
                <a:solidFill>
                  <a:schemeClr val="tx1"/>
                </a:solidFill>
                <a:latin typeface="Consolas" pitchFamily="49" charset="0"/>
              </a:rPr>
              <a:t>++x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-   3</a:t>
            </a:r>
          </a:p>
          <a:p>
            <a:pPr>
              <a:buFont typeface="Symbol"/>
              <a:buChar char="Þ"/>
            </a:pP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US" sz="2800" u="sng" dirty="0" smtClean="0">
                <a:solidFill>
                  <a:schemeClr val="tx1"/>
                </a:solidFill>
                <a:latin typeface="Consolas" pitchFamily="49" charset="0"/>
              </a:rPr>
              <a:t>3   -   3 </a:t>
            </a:r>
          </a:p>
          <a:p>
            <a:pPr>
              <a:buFont typeface="Symbol"/>
              <a:buChar char="Þ"/>
            </a:pP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  0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581400"/>
            <a:ext cx="990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72400" y="31242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72400" y="2590800"/>
            <a:ext cx="990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72400" y="21336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2738</TotalTime>
  <Words>429</Words>
  <Application>Microsoft Office PowerPoint</Application>
  <PresentationFormat>On-screen Show (4:3)</PresentationFormat>
  <Paragraphs>206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Origin</vt:lpstr>
      <vt:lpstr>Topic 22               </vt:lpstr>
      <vt:lpstr>Prefix and Postfix Operators</vt:lpstr>
      <vt:lpstr>Prefix Operators</vt:lpstr>
      <vt:lpstr>Postfix Operators</vt:lpstr>
      <vt:lpstr>Postfix and Prefix Operators Examples </vt:lpstr>
      <vt:lpstr>Operator Precedence Examples </vt:lpstr>
      <vt:lpstr>Operator Precedence Examples </vt:lpstr>
      <vt:lpstr>Operator Precedence Examples </vt:lpstr>
      <vt:lpstr>Operator Precedence Examples </vt:lpstr>
      <vt:lpstr>Operator Precedence Examples </vt:lpstr>
      <vt:lpstr>Operator Precedence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Repetition and Loop Statements</dc:title>
  <dc:creator>User</dc:creator>
  <cp:lastModifiedBy>Karen Chean</cp:lastModifiedBy>
  <cp:revision>304</cp:revision>
  <dcterms:created xsi:type="dcterms:W3CDTF">2012-04-07T10:41:45Z</dcterms:created>
  <dcterms:modified xsi:type="dcterms:W3CDTF">2015-06-03T09:19:33Z</dcterms:modified>
</cp:coreProperties>
</file>