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68" r:id="rId2"/>
    <p:sldId id="772" r:id="rId3"/>
    <p:sldId id="773" r:id="rId4"/>
    <p:sldId id="774" r:id="rId5"/>
    <p:sldId id="775" r:id="rId6"/>
    <p:sldId id="776" r:id="rId7"/>
    <p:sldId id="779" r:id="rId8"/>
    <p:sldId id="777" r:id="rId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FFCC"/>
    <a:srgbClr val="CCFF33"/>
    <a:srgbClr val="FF00FF"/>
    <a:srgbClr val="FFCCFF"/>
    <a:srgbClr val="FFFF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003" autoAdjust="0"/>
  </p:normalViewPr>
  <p:slideViewPr>
    <p:cSldViewPr>
      <p:cViewPr varScale="1">
        <p:scale>
          <a:sx n="78" d="100"/>
          <a:sy n="78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613063-07D3-4DB8-B30C-326171FF2742}" type="datetimeFigureOut">
              <a:rPr lang="en-US"/>
              <a:pPr>
                <a:defRPr/>
              </a:pPr>
              <a:t>11-Jan-19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040FCC-5EE0-42B5-B036-0AFDABA304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852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4A7BB8-2AC8-4BAB-9389-F6C84C182C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43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18026D-39CD-4B61-9F63-39A4EFAF6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3A32D-F291-46A4-A9EF-DB450787C0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B90C0-6309-4C5B-8F5D-4D5676ECA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9BFC-4F50-4B52-BE74-C3B6C262C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41298-C7D0-457F-83F7-F0FE598C1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A2125-F94F-495F-90F4-54E092833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4947-638C-47C8-A68D-46FC1D9C6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CB394-600C-4211-807C-7249989D9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E3E-B4BD-4281-A9D8-52F793D692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DB3FB-4BA5-4853-B37E-CF4D9262A0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89C00-30B5-45EA-B1D3-0F119828C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74909-AFF9-478C-BC57-30BCB532C6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6D8FA-F7D9-4056-9B99-0AA2BB109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2DF3E7-23EF-4B10-8E81-7604306FE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har char="•"/>
        <a:defRPr sz="2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UECS1044/1144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OBJECT-ORIENTED APPLICATION DEVELOPMENT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&amp; Contact Hour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6640" cy="44196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4 Credit hours</a:t>
            </a:r>
          </a:p>
          <a:p>
            <a:r>
              <a:rPr lang="en-US" dirty="0" smtClean="0"/>
              <a:t>24 hours lecture: (2 hours x 12 weeks)</a:t>
            </a:r>
          </a:p>
          <a:p>
            <a:pPr lvl="1"/>
            <a:r>
              <a:rPr lang="en-US" dirty="0" smtClean="0"/>
              <a:t>Lecture (Thursday </a:t>
            </a:r>
            <a:r>
              <a:rPr lang="en-US" dirty="0" smtClean="0"/>
              <a:t>2pm-4pm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 hours practical: (3 hours x 12 weeks)</a:t>
            </a:r>
          </a:p>
          <a:p>
            <a:pPr lvl="1"/>
            <a:r>
              <a:rPr lang="en-US" dirty="0" smtClean="0"/>
              <a:t>Group 1 </a:t>
            </a:r>
            <a:r>
              <a:rPr lang="en-US" dirty="0" smtClean="0"/>
              <a:t>(Monday 12-3pm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 smtClean="0"/>
              <a:t>2 </a:t>
            </a:r>
            <a:r>
              <a:rPr lang="en-US" dirty="0"/>
              <a:t>(Thursday 2-5pm) </a:t>
            </a:r>
            <a:endParaRPr lang="en-US" dirty="0" smtClean="0"/>
          </a:p>
          <a:p>
            <a:pPr lvl="1"/>
            <a:r>
              <a:rPr lang="en-US" dirty="0" smtClean="0"/>
              <a:t>Group 3 </a:t>
            </a:r>
            <a:r>
              <a:rPr lang="en-US" dirty="0"/>
              <a:t>(Friday 2.30-5.30pm)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</a:t>
            </a:r>
            <a:r>
              <a:rPr lang="en-US" dirty="0" err="1" smtClean="0"/>
              <a:t>Chian</a:t>
            </a:r>
            <a:r>
              <a:rPr lang="en-US" dirty="0" smtClean="0"/>
              <a:t> Wen</a:t>
            </a:r>
          </a:p>
          <a:p>
            <a:r>
              <a:rPr lang="en-US" dirty="0" smtClean="0"/>
              <a:t>Email: toocw@utar.edu.my</a:t>
            </a:r>
          </a:p>
          <a:p>
            <a:r>
              <a:rPr lang="en-US" dirty="0" smtClean="0"/>
              <a:t>Room No: FE39 (Zone 1), Level 8</a:t>
            </a:r>
          </a:p>
          <a:p>
            <a:r>
              <a:rPr lang="en-US" dirty="0" smtClean="0"/>
              <a:t>Consultation hours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Monday </a:t>
            </a:r>
            <a:r>
              <a:rPr lang="en-US" dirty="0" smtClean="0"/>
              <a:t>3pm – </a:t>
            </a:r>
            <a:r>
              <a:rPr lang="en-US" dirty="0" smtClean="0"/>
              <a:t>5pm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Thursday 4pm – 5pm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Friday </a:t>
            </a:r>
            <a:r>
              <a:rPr lang="en-US" dirty="0" smtClean="0"/>
              <a:t>1.30pm </a:t>
            </a:r>
            <a:r>
              <a:rPr lang="en-US" dirty="0"/>
              <a:t>– </a:t>
            </a:r>
            <a:r>
              <a:rPr lang="en-US" dirty="0" smtClean="0"/>
              <a:t>2.30pm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the knowledge and skills of object-oriented application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41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After completing this unit, students will be able to:</a:t>
            </a:r>
          </a:p>
          <a:p>
            <a:pPr marL="0" indent="0">
              <a:buNone/>
            </a:pPr>
            <a:r>
              <a:rPr lang="en-US" sz="2400" dirty="0"/>
              <a:t>1. Apply fundamental concepts of object-oriented.</a:t>
            </a:r>
          </a:p>
          <a:p>
            <a:pPr marL="0" indent="0">
              <a:buNone/>
            </a:pPr>
            <a:r>
              <a:rPr lang="en-US" sz="2400" dirty="0"/>
              <a:t>2. Apply advanced concepts of inheritance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polymorphism.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3. Construct programs based on object-oriented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concepts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Main Reference:</a:t>
            </a:r>
          </a:p>
          <a:p>
            <a:pPr lvl="0"/>
            <a:r>
              <a:rPr lang="en-GB" sz="2400" dirty="0" smtClean="0"/>
              <a:t>Doyle, B. (2016). </a:t>
            </a:r>
            <a:r>
              <a:rPr lang="en-GB" sz="2400" i="1" dirty="0" smtClean="0"/>
              <a:t>C# programming: From problem analysis to program</a:t>
            </a:r>
            <a:r>
              <a:rPr lang="en-US" sz="2400" i="1" dirty="0" smtClean="0"/>
              <a:t> </a:t>
            </a:r>
            <a:r>
              <a:rPr lang="en-GB" sz="2400" i="1" dirty="0" smtClean="0"/>
              <a:t>design</a:t>
            </a:r>
            <a:r>
              <a:rPr lang="en-GB" sz="2400" dirty="0" smtClean="0"/>
              <a:t>. (5th ed.). USA: Course Technology/</a:t>
            </a:r>
            <a:r>
              <a:rPr lang="en-GB" sz="2400" dirty="0" err="1" smtClean="0"/>
              <a:t>Cengage</a:t>
            </a:r>
            <a:r>
              <a:rPr lang="en-GB" sz="2400" dirty="0" smtClean="0"/>
              <a:t> Learning.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Additional References:</a:t>
            </a:r>
          </a:p>
          <a:p>
            <a:pPr lvl="0" fontAlgn="auto"/>
            <a:r>
              <a:rPr lang="en-GB" sz="2400" dirty="0" err="1" smtClean="0"/>
              <a:t>Deitel</a:t>
            </a:r>
            <a:r>
              <a:rPr lang="en-GB" sz="2400" dirty="0" smtClean="0"/>
              <a:t>, P.J., &amp; </a:t>
            </a:r>
            <a:r>
              <a:rPr lang="en-GB" sz="2400" dirty="0" err="1" smtClean="0"/>
              <a:t>Deitel</a:t>
            </a:r>
            <a:r>
              <a:rPr lang="en-GB" sz="2400" dirty="0" smtClean="0"/>
              <a:t>, H.M. (2017). </a:t>
            </a:r>
            <a:r>
              <a:rPr lang="en-GB" sz="2400" i="1" dirty="0" smtClean="0"/>
              <a:t>Visual C# 2010: How to program. </a:t>
            </a:r>
            <a:r>
              <a:rPr lang="en-GB" sz="2400" dirty="0" smtClean="0"/>
              <a:t>(6th ed.). Upper Saddle River, N.J.: Pearson.</a:t>
            </a:r>
            <a:endParaRPr lang="en-US" sz="2400" dirty="0" smtClean="0"/>
          </a:p>
          <a:p>
            <a:r>
              <a:rPr lang="en-US" sz="2400" dirty="0" smtClean="0"/>
              <a:t>Gaddis, T. (2017). </a:t>
            </a:r>
            <a:r>
              <a:rPr lang="en-US" sz="2400" i="1" dirty="0" smtClean="0"/>
              <a:t>Starting out with visual C# 2010.</a:t>
            </a:r>
            <a:r>
              <a:rPr lang="en-US" sz="2400" dirty="0" smtClean="0"/>
              <a:t> (4th ed.). Pearson/Addison Wesley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Additional References:</a:t>
            </a:r>
          </a:p>
          <a:p>
            <a:pPr lvl="0"/>
            <a:r>
              <a:rPr lang="en-US" sz="2400" dirty="0"/>
              <a:t>Liang, Y.D., (</a:t>
            </a:r>
            <a:r>
              <a:rPr lang="en-US" sz="2400" dirty="0" smtClean="0"/>
              <a:t>2015). </a:t>
            </a:r>
            <a:r>
              <a:rPr lang="en-US" sz="2400" dirty="0"/>
              <a:t>Introduction to Java Programming, comprehensive. 10</a:t>
            </a:r>
            <a:r>
              <a:rPr lang="en-US" sz="2400" baseline="30000" dirty="0"/>
              <a:t>th</a:t>
            </a:r>
            <a:r>
              <a:rPr lang="en-US" sz="2400" dirty="0"/>
              <a:t> ed. Upper Saddle River, NJ: Prentice Hall.</a:t>
            </a:r>
          </a:p>
          <a:p>
            <a:r>
              <a:rPr lang="en-US" sz="2400" dirty="0" err="1"/>
              <a:t>Farrell,J</a:t>
            </a:r>
            <a:r>
              <a:rPr lang="en-US" sz="2400" dirty="0"/>
              <a:t>.(</a:t>
            </a:r>
            <a:r>
              <a:rPr lang="en-US" sz="2400" dirty="0" smtClean="0"/>
              <a:t>2016). </a:t>
            </a:r>
            <a:r>
              <a:rPr lang="en-US" sz="2400" dirty="0"/>
              <a:t>Java Programming. </a:t>
            </a:r>
            <a:r>
              <a:rPr lang="en-US" sz="2400" dirty="0" smtClean="0"/>
              <a:t>(8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/>
              <a:t>ed</a:t>
            </a:r>
            <a:r>
              <a:rPr lang="en-US" sz="2400" dirty="0"/>
              <a:t>). Boston, MA: Course Technology/Cengage Learning.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Assessment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545447"/>
              </p:ext>
            </p:extLst>
          </p:nvPr>
        </p:nvGraphicFramePr>
        <p:xfrm>
          <a:off x="685800" y="1676400"/>
          <a:ext cx="7772400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114800"/>
                <a:gridCol w="2590800"/>
              </a:tblGrid>
              <a:tr h="57612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27293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Coursework:</a:t>
                      </a:r>
                    </a:p>
                    <a:p>
                      <a:pPr lvl="0"/>
                      <a:r>
                        <a:rPr lang="en-GB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Written Test 1 (10%) – Week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GB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Written Test 2 (10%) –</a:t>
                      </a:r>
                      <a:r>
                        <a:rPr lang="en-GB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Week </a:t>
                      </a:r>
                      <a:r>
                        <a:rPr lang="en-GB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2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Practical Test (10%) – Week 11</a:t>
                      </a:r>
                    </a:p>
                    <a:p>
                      <a:pPr lvl="0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 (20%)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2400" dirty="0"/>
                    </a:p>
                  </a:txBody>
                  <a:tcPr/>
                </a:tc>
              </a:tr>
              <a:tr h="9944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Examination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576126">
                <a:tc gridSpan="2"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100%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CA2125-F94F-495F-90F4-54E0928331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14511</TotalTime>
  <Words>405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      </vt:lpstr>
      <vt:lpstr>Credit &amp; Contact Hour </vt:lpstr>
      <vt:lpstr>Contact</vt:lpstr>
      <vt:lpstr>Objective</vt:lpstr>
      <vt:lpstr>Learning Outcome</vt:lpstr>
      <vt:lpstr>Reading List</vt:lpstr>
      <vt:lpstr>Reading List</vt:lpstr>
      <vt:lpstr>Method of Assessment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cwToo</cp:lastModifiedBy>
  <cp:revision>352</cp:revision>
  <dcterms:created xsi:type="dcterms:W3CDTF">2002-11-15T07:59:11Z</dcterms:created>
  <dcterms:modified xsi:type="dcterms:W3CDTF">2019-01-11T01:02:49Z</dcterms:modified>
</cp:coreProperties>
</file>