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83" r:id="rId2"/>
    <p:sldId id="735" r:id="rId3"/>
    <p:sldId id="634" r:id="rId4"/>
    <p:sldId id="665" r:id="rId5"/>
    <p:sldId id="654" r:id="rId6"/>
    <p:sldId id="667" r:id="rId7"/>
    <p:sldId id="655" r:id="rId8"/>
    <p:sldId id="760" r:id="rId9"/>
    <p:sldId id="723" r:id="rId10"/>
    <p:sldId id="668" r:id="rId11"/>
    <p:sldId id="669" r:id="rId12"/>
    <p:sldId id="670" r:id="rId13"/>
    <p:sldId id="671" r:id="rId14"/>
    <p:sldId id="761" r:id="rId15"/>
    <p:sldId id="758" r:id="rId16"/>
    <p:sldId id="759" r:id="rId17"/>
    <p:sldId id="554" r:id="rId18"/>
    <p:sldId id="559" r:id="rId19"/>
    <p:sldId id="736" r:id="rId20"/>
    <p:sldId id="755" r:id="rId21"/>
    <p:sldId id="756" r:id="rId22"/>
    <p:sldId id="737" r:id="rId23"/>
    <p:sldId id="677" r:id="rId24"/>
    <p:sldId id="742" r:id="rId25"/>
    <p:sldId id="681" r:id="rId26"/>
    <p:sldId id="678" r:id="rId27"/>
    <p:sldId id="743" r:id="rId28"/>
    <p:sldId id="745" r:id="rId29"/>
    <p:sldId id="746" r:id="rId30"/>
    <p:sldId id="747" r:id="rId31"/>
    <p:sldId id="748" r:id="rId32"/>
    <p:sldId id="749" r:id="rId33"/>
    <p:sldId id="754" r:id="rId34"/>
    <p:sldId id="683" r:id="rId35"/>
    <p:sldId id="684" r:id="rId36"/>
    <p:sldId id="686" r:id="rId37"/>
    <p:sldId id="692" r:id="rId38"/>
    <p:sldId id="763" r:id="rId39"/>
    <p:sldId id="690" r:id="rId40"/>
    <p:sldId id="693" r:id="rId41"/>
    <p:sldId id="696" r:id="rId42"/>
    <p:sldId id="766" r:id="rId43"/>
    <p:sldId id="698" r:id="rId44"/>
    <p:sldId id="701" r:id="rId4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FFCC"/>
    <a:srgbClr val="CCFF33"/>
    <a:srgbClr val="FF00FF"/>
    <a:srgbClr val="FFCCFF"/>
    <a:srgbClr val="FFFFFF"/>
    <a:srgbClr val="FFFFCC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1003" autoAdjust="0"/>
  </p:normalViewPr>
  <p:slideViewPr>
    <p:cSldViewPr>
      <p:cViewPr>
        <p:scale>
          <a:sx n="40" d="100"/>
          <a:sy n="40" d="100"/>
        </p:scale>
        <p:origin x="-225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613063-07D3-4DB8-B30C-326171FF2742}" type="datetimeFigureOut">
              <a:rPr lang="en-US"/>
              <a:pPr>
                <a:defRPr/>
              </a:pPr>
              <a:t>6/20/2014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040FCC-5EE0-42B5-B036-0AFDABA304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4A7BB8-2AC8-4BAB-9389-F6C84C182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C20F2-6CFB-4B9B-B70F-8D0AC1DC1B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817D7-8BE9-411D-9C91-B169B74D5B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BFCFB-4FC7-4E90-962E-F232CCD65DB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EC61B-6941-409C-909F-4A65783B31D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B3A50-9981-484F-A830-5F393E363B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705A4-E00F-4F95-AD2C-D42278BCF19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7F077-E109-4336-9BB6-C748D037E2A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53780-663E-4AD8-ABE7-588E69B1263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2EE35-68DF-4D6B-AF7A-D6990E25EA0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427EB-07BB-4F23-AC9D-337DE59BC0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79D3C-8BCE-4837-B090-CAEE0926610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A0E4-8083-49A3-9A0D-9264F6EA849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9D498-662F-4E13-BBEA-1F8D125AD6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506C-EBC6-4547-8077-2D634BC6BAD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F36DC-F70C-4B84-97EC-1A7084AF1A4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96477-108F-4B81-A5D4-4BCD437225F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7AD2C-60BB-4852-B973-4ED35DDB9B1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2D9A1-D9E0-4436-8805-4297A80CED3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59F74-8ADB-4CB7-A0D6-5D667C4E1C8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566A1-9C60-49A2-A409-E8FBBD2988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EA8EE-1063-40DB-B45E-C5DA28DDD7D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F9D33-D52A-4149-9291-FB6A5006C6F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5467E-CBEC-4798-AC63-9340FA530E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AD5B9-35F6-495B-992F-3197B72C88C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1E2A5-F0E4-481E-8648-D2F46C8D6ED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B6348-5EC6-4087-A3DB-CD1EBAA66CC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AF327-DE3E-4F98-B226-8615B322412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E1F4C-AA8A-44B7-B9DF-E0B833AF089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D8DB0-D4BF-4A30-9CF6-D6B07A354CB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AD3FA-1B8F-402A-8540-4239A355056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9B8FD-938C-4D78-9013-221412951FE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FC6E2-867A-4CB7-A2DA-A3C5DE462E0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EAB85-BFC4-481A-A4C7-60C31388845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D26F0-9D6B-42A9-9485-EAB5C0EF20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C94BD-D102-4730-9D3D-434EADF3DBF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5F1F6-C08F-41BC-8DB1-800215D4E97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F3A98-7F7F-4299-ABF4-B6A893911F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133B6-7B96-444C-BC7B-61EA289549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D93DD-2C8E-4970-961E-552D58C0AC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7507A-01BB-4FEC-BBE7-1D2D4252D82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00E72-38EC-4793-8B8A-5B6C83E654A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8026D-39CD-4B61-9F63-39A4EFAF6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A32D-F291-46A4-A9EF-DB450787C0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90C0-6309-4C5B-8F5D-4D5676ECA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9BFC-4F50-4B52-BE74-C3B6C262C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41298-C7D0-457F-83F7-F0FE598C1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A2125-F94F-495F-90F4-54E092833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4947-638C-47C8-A68D-46FC1D9C6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B394-600C-4211-807C-7249989D9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E3E-B4BD-4281-A9D8-52F793D69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DB3FB-4BA5-4853-B37E-CF4D9262A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89C00-30B5-45EA-B1D3-0F119828C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74909-AFF9-478C-BC57-30BCB532C6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D8FA-F7D9-4056-9B99-0AA2BB109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2DF3E7-23EF-4B10-8E81-7604306FE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D859D2-15DA-4089-A90C-ED09EEA5996C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0574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600" b="1" smtClean="0"/>
              <a:t>Introduction to Computing and Programming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9C4CF5-2F59-4E50-8346-272091DBA2A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Diagram Used – 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19050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class name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77000" y="236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55AE29-4114-404C-9540-6D292C2AAC0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33528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00800" y="38084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 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Diagram Used –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92CA6A-B328-41F5-B400-C61659ABA1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Diagram Used – 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2800" y="46482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actions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400800" y="51038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0200" y="46482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59852C-B70A-4AB9-9207-189FC403659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Class implements concept of </a:t>
            </a:r>
            <a:r>
              <a:rPr lang="en-US" sz="2800" b="1" smtClean="0"/>
              <a:t>encapsulation</a:t>
            </a:r>
          </a:p>
          <a:p>
            <a:pPr eaLnBrk="1" hangingPunct="1"/>
            <a:r>
              <a:rPr lang="en-US" sz="2800" b="1" smtClean="0"/>
              <a:t>Encapsulation</a:t>
            </a:r>
            <a:r>
              <a:rPr lang="en-US" sz="2800" smtClean="0"/>
              <a:t> – data (or attributes) are </a:t>
            </a:r>
            <a:r>
              <a:rPr lang="en-US" sz="2800" i="1" smtClean="0"/>
              <a:t>combined</a:t>
            </a:r>
            <a:r>
              <a:rPr lang="en-US" sz="2800" smtClean="0"/>
              <a:t> with actions (or behaviours) to form a class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DF7CBF-ECB7-474C-B02D-4B7EADC5AD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Abstraction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Class implements concept of </a:t>
            </a:r>
            <a:r>
              <a:rPr lang="en-US" sz="2800" b="1" smtClean="0"/>
              <a:t>abstraction</a:t>
            </a:r>
          </a:p>
          <a:p>
            <a:pPr eaLnBrk="1" hangingPunct="1"/>
            <a:r>
              <a:rPr lang="en-US" sz="2800" b="1" smtClean="0"/>
              <a:t>Abstraction </a:t>
            </a:r>
            <a:r>
              <a:rPr lang="en-US" sz="2800" smtClean="0"/>
              <a:t>– description of the essential, relevant properties of an entity i.e. the characteristics (or attributes) and  behaviours (or actions) that can describe the entity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E1DF61-F1A0-4053-BB0E-3F998357F36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Classes and Objects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6629400" cy="2133600"/>
          </a:xfrm>
        </p:spPr>
        <p:txBody>
          <a:bodyPr/>
          <a:lstStyle/>
          <a:p>
            <a:pPr eaLnBrk="1" hangingPunct="1"/>
            <a:r>
              <a:rPr lang="en-US" sz="2800" smtClean="0"/>
              <a:t>A class is like a template from which objects are created</a:t>
            </a:r>
          </a:p>
          <a:p>
            <a:pPr eaLnBrk="1" hangingPunct="1"/>
            <a:r>
              <a:rPr lang="en-US" sz="2800" smtClean="0"/>
              <a:t>This is similar to jelly mould and jellies 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pic>
        <p:nvPicPr>
          <p:cNvPr id="29702" name="Picture 2" descr="C:\Documents and Settings\mariam\Desktop\69448011_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" descr="C:\Documents and Settings\mariam\Desktop\Jelly.jpg"/>
          <p:cNvPicPr>
            <a:picLocks noChangeAspect="1" noChangeArrowheads="1"/>
          </p:cNvPicPr>
          <p:nvPr/>
        </p:nvPicPr>
        <p:blipFill>
          <a:blip r:embed="rId4"/>
          <a:srcRect l="8130" t="9756" r="4065"/>
          <a:stretch>
            <a:fillRect/>
          </a:stretch>
        </p:blipFill>
        <p:spPr bwMode="auto">
          <a:xfrm>
            <a:off x="4724400" y="3733800"/>
            <a:ext cx="411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r>
              <a:rPr lang="en-US" sz="2800" kern="0" dirty="0">
                <a:latin typeface="Arial" charset="0"/>
                <a:cs typeface="Arial" charset="0"/>
              </a:rPr>
              <a:t>Using one jelly mould, we can create many jellies of different </a:t>
            </a:r>
            <a:r>
              <a:rPr lang="en-US" sz="2800" kern="0" dirty="0" err="1">
                <a:latin typeface="Arial" charset="0"/>
                <a:cs typeface="Arial" charset="0"/>
              </a:rPr>
              <a:t>colours</a:t>
            </a:r>
            <a:r>
              <a:rPr lang="en-US" sz="2800" kern="0" dirty="0">
                <a:latin typeface="Arial" charset="0"/>
                <a:cs typeface="Arial" charset="0"/>
              </a:rPr>
              <a:t> but all of them will have the same shape or pattern</a:t>
            </a:r>
          </a:p>
          <a:p>
            <a:pPr marL="342900" indent="-342900">
              <a:spcBef>
                <a:spcPct val="40000"/>
              </a:spcBef>
              <a:buFontTx/>
              <a:buChar char="•"/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477000"/>
            <a:ext cx="5410200" cy="457200"/>
          </a:xfrm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5B8934C1-B7C7-44D0-92CC-407168763E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Object-Oriented Approach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In the same way, we can create (instantiate) many different objects of one class</a:t>
            </a:r>
          </a:p>
          <a:p>
            <a:pPr eaLnBrk="1" hangingPunct="1"/>
            <a:r>
              <a:rPr lang="en-US" sz="2800" smtClean="0"/>
              <a:t>An object is an instance of a class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6" name="Rounded Rectangle 5"/>
          <p:cNvSpPr/>
          <p:nvPr/>
        </p:nvSpPr>
        <p:spPr>
          <a:xfrm>
            <a:off x="3200400" y="35814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5029200"/>
            <a:ext cx="2819400" cy="1600200"/>
          </a:xfrm>
          <a:prstGeom prst="round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Ravi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Nathan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=65.00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3352800"/>
            <a:ext cx="24384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2438400" cy="1295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5181600"/>
            <a:ext cx="2438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2766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A8239E-2E1C-4868-B1C0-70ACD1CB252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2. C# and Microsoft .NET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C# is one of the newer programming languages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C# is similar to C and also C++, another object-oriented programming language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C# has object-oriented class library similar to Java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C# works with Microsoft .NET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E9886C-41F9-4DD1-BFDA-7404D7D4878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.NET is an environment in which programs run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It is not an operating system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It provides a platform for developing and running code that is easy to use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It is part of Microsoft Visual Studio.NET 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5A7245-28CE-4379-BB15-76593CFA941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.NET supports development using a number of programming languages: C#, C++, Visual Basic, and some third-party languages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Code from each of the languages are all compiled to the common Microsoft Intermediate Language (IL)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So applications can be written with one part using Visual Basic and another part using C#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When compiled, they are all translated to 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8FBAB0-1D48-459F-9580-BC46ED8DA8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smtClean="0"/>
              <a:t>Programming Methodologies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smtClean="0"/>
              <a:t>C# and .NET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smtClean="0"/>
              <a:t>Types of Applications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smtClean="0"/>
              <a:t>Software Development Process</a:t>
            </a:r>
          </a:p>
          <a:p>
            <a:pPr marL="514350" indent="-514350" eaLnBrk="1" hangingPunct="1">
              <a:spcBef>
                <a:spcPct val="80000"/>
              </a:spcBef>
              <a:buFont typeface="Times New Roman" pitchFamily="18" charset="0"/>
              <a:buAutoNum type="arabicPeriod"/>
            </a:pPr>
            <a:r>
              <a:rPr lang="en-US" sz="2800" smtClean="0"/>
              <a:t>First C#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7317D1-3E15-4F39-AA33-679EDAB801C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Intermediate Language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Microsoft Intermediate Language (IL)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is between high-level source code and native code (machine language code of particular computer)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not directly executable on any computer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not tied to any specific CPU platform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.NET’s Common Language Runtime (CLR) is needed to run IL code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7F4E12-ECC6-45DA-A33F-0AA28BB2B7C2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35844" name="Picture 23" descr="Fig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775" y="76200"/>
            <a:ext cx="2765425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019800" cy="1752600"/>
          </a:xfrm>
        </p:spPr>
        <p:txBody>
          <a:bodyPr/>
          <a:lstStyle/>
          <a:p>
            <a:pPr eaLnBrk="1" hangingPunct="1"/>
            <a:r>
              <a:rPr lang="en-US" smtClean="0"/>
              <a:t>Common Language Runtime</a:t>
            </a:r>
          </a:p>
        </p:txBody>
      </p:sp>
      <p:sp>
        <p:nvSpPr>
          <p:cNvPr id="35846" name="Rectangle 26"/>
          <p:cNvSpPr>
            <a:spLocks noChangeArrowheads="1"/>
          </p:cNvSpPr>
          <p:nvPr/>
        </p:nvSpPr>
        <p:spPr bwMode="auto">
          <a:xfrm>
            <a:off x="685800" y="2286000"/>
            <a:ext cx="518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CLR loads .NET classes used by the program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CLR performs second compilation called just-in-time (JIT) compilation using a tool called JITer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JITer converts IL code to the platform’s native code for execution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2FF7EF-7B89-4838-8AFB-2373C6ABC95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The .NET has a framework called .NET Framework which has a class library with  over 2500 reusable classes available to any .NET language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C# was the language created for .NET and was designed from scratch to work with .NET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sz="2800" smtClean="0"/>
              <a:t>Most of the .NET Framework classes were written using C#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A30E16-BC5C-4BF9-94E4-A75711AC2BC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algn="l" eaLnBrk="1" hangingPunct="1"/>
            <a:r>
              <a:rPr lang="en-US" smtClean="0"/>
              <a:t>3. Types of Applications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sz="2800" smtClean="0"/>
              <a:t>Several types of application can be developed using C#: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smtClean="0"/>
              <a:t>Console-based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smtClean="0"/>
              <a:t>Windows graphical user interface (GUI)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smtClean="0"/>
              <a:t>Web applications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smtClean="0"/>
              <a:t>Class libraries and stand-alone components (.dlls)</a:t>
            </a:r>
          </a:p>
          <a:p>
            <a:pPr lvl="1" eaLnBrk="1" hangingPunct="1">
              <a:spcBef>
                <a:spcPct val="65000"/>
              </a:spcBef>
            </a:pPr>
            <a:r>
              <a:rPr lang="en-US" sz="2400" smtClean="0"/>
              <a:t>Smart device applications,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E14449-3B5F-42EF-9F01-9B39916A8185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8916" name="Picture 18" descr="Fig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8001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Console-based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839B36-A0C2-4979-B544-791A6458920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Applications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1447800" y="5791200"/>
            <a:ext cx="6503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1-15 </a:t>
            </a:r>
            <a:r>
              <a:rPr lang="en-US"/>
              <a:t>Windows application written using C#</a:t>
            </a:r>
          </a:p>
        </p:txBody>
      </p:sp>
      <p:pic>
        <p:nvPicPr>
          <p:cNvPr id="39942" name="Picture 6" descr="FIG01_15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733550"/>
            <a:ext cx="60483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Applications</a:t>
            </a:r>
          </a:p>
        </p:txBody>
      </p:sp>
      <p:pic>
        <p:nvPicPr>
          <p:cNvPr id="40963" name="Content Placeholder 5" descr="FIG01_14.t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03400" y="1295400"/>
            <a:ext cx="5537200" cy="4419600"/>
          </a:xfrm>
        </p:spPr>
      </p:pic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477C29-0F61-49A2-B609-FEADDE22388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B0F2D2-FE72-4411-99D2-0BD6D0E6B7C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 4. Software Development Process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sz="2800" smtClean="0"/>
              <a:t>Programming is problem solving</a:t>
            </a:r>
          </a:p>
          <a:p>
            <a:pPr eaLnBrk="1" hangingPunct="1">
              <a:spcBef>
                <a:spcPct val="75000"/>
              </a:spcBef>
            </a:pPr>
            <a:r>
              <a:rPr lang="en-US" sz="2800" smtClean="0"/>
              <a:t>Programming involves following a organized plan or process i.e. a software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D70CB6-DC4F-456A-B667-500421947C0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the Process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762000" y="1981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</a:pPr>
            <a:r>
              <a:rPr lang="en-US" sz="3200">
                <a:latin typeface="Arial" pitchFamily="34" charset="0"/>
                <a:cs typeface="Arial" pitchFamily="34" charset="0"/>
              </a:rPr>
              <a:t>	</a:t>
            </a:r>
            <a:r>
              <a:rPr lang="en-US" sz="2800">
                <a:latin typeface="Arial" pitchFamily="34" charset="0"/>
                <a:cs typeface="Arial" pitchFamily="34" charset="0"/>
              </a:rPr>
              <a:t>1.	Analyze the problem 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2.	Design a solution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3.	Code the solution (write the program)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4.	Implement the code (compile the program)</a:t>
            </a:r>
          </a:p>
          <a:p>
            <a:pPr marL="342900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5.	Test and debug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5400000">
            <a:off x="7238207" y="4037806"/>
            <a:ext cx="1066800" cy="158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5" name="Picture 15" descr="Fig01"/>
          <p:cNvPicPr>
            <a:picLocks noChangeAspect="1" noChangeArrowheads="1"/>
          </p:cNvPicPr>
          <p:nvPr/>
        </p:nvPicPr>
        <p:blipFill>
          <a:blip r:embed="rId3"/>
          <a:srcRect l="15569" t="40971" r="46625" b="28198"/>
          <a:stretch>
            <a:fillRect/>
          </a:stretch>
        </p:blipFill>
        <p:spPr bwMode="auto">
          <a:xfrm>
            <a:off x="3579813" y="990600"/>
            <a:ext cx="1752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3BCBBE-30C3-4333-9BFD-B64F34D858A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1219200" y="5638800"/>
            <a:ext cx="7620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4039" name="Picture 15" descr="Fig01"/>
          <p:cNvPicPr>
            <a:picLocks noChangeAspect="1" noChangeArrowheads="1"/>
          </p:cNvPicPr>
          <p:nvPr/>
        </p:nvPicPr>
        <p:blipFill>
          <a:blip r:embed="rId3"/>
          <a:srcRect l="9204" t="647" r="46040" b="56993"/>
          <a:stretch>
            <a:fillRect/>
          </a:stretch>
        </p:blipFill>
        <p:spPr bwMode="auto">
          <a:xfrm>
            <a:off x="912813" y="533400"/>
            <a:ext cx="1981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5" descr="Fig01"/>
          <p:cNvPicPr>
            <a:picLocks noChangeAspect="1" noChangeArrowheads="1"/>
          </p:cNvPicPr>
          <p:nvPr/>
        </p:nvPicPr>
        <p:blipFill>
          <a:blip r:embed="rId3"/>
          <a:srcRect l="10638" t="69559" r="46625"/>
          <a:stretch>
            <a:fillRect/>
          </a:stretch>
        </p:blipFill>
        <p:spPr bwMode="auto">
          <a:xfrm>
            <a:off x="5789613" y="914400"/>
            <a:ext cx="1981200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2055813" y="6019800"/>
            <a:ext cx="9906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22313" y="3314700"/>
            <a:ext cx="502920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27413" y="9906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579813" y="2895600"/>
            <a:ext cx="4267200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94213" y="51816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65813" y="914400"/>
            <a:ext cx="10668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198519" y="2172494"/>
            <a:ext cx="11430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4760119" y="2170906"/>
            <a:ext cx="1143000" cy="15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761707" y="4075906"/>
            <a:ext cx="1143000" cy="158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7800" y="1828800"/>
            <a:ext cx="6400800" cy="426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1. Programming Methodologies 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876800" y="4343400"/>
            <a:ext cx="2971800" cy="1600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i="1" smtClean="0"/>
              <a:t>Object-Oriented Programming</a:t>
            </a:r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174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5843C1-0F22-48D6-BAF9-C4DCF7B8B7E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42672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40000"/>
              </a:spcBef>
              <a:defRPr/>
            </a:pPr>
            <a:r>
              <a:rPr lang="en-US" sz="3200" i="1" kern="0" dirty="0">
                <a:latin typeface="Arial" charset="0"/>
                <a:cs typeface="Arial" charset="0"/>
              </a:rPr>
              <a:t>Structured Procedural Programming</a:t>
            </a:r>
          </a:p>
          <a:p>
            <a:pPr marL="742950" lvl="1" indent="-285750" eaLnBrk="0" hangingPunct="0">
              <a:spcBef>
                <a:spcPct val="40000"/>
              </a:spcBef>
              <a:defRPr/>
            </a:pPr>
            <a:endParaRPr lang="en-US" sz="2800" i="1" kern="0" dirty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19400" y="20574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40000"/>
              </a:spcBef>
              <a:defRPr/>
            </a:pPr>
            <a:r>
              <a:rPr lang="en-US" sz="3200" kern="0" dirty="0">
                <a:latin typeface="Arial" charset="0"/>
                <a:cs typeface="Arial" charset="0"/>
              </a:rPr>
              <a:t>	</a:t>
            </a:r>
            <a:r>
              <a:rPr lang="en-US" sz="3200" b="1" kern="0" dirty="0">
                <a:latin typeface="Arial" charset="0"/>
                <a:cs typeface="Arial" charset="0"/>
              </a:rPr>
              <a:t>Programming Methodologies 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971800" y="3276600"/>
            <a:ext cx="114300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05400" y="3276600"/>
            <a:ext cx="12192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50B708-7209-452E-8B78-14F5112BD65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the Process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Start with problem specification</a:t>
            </a:r>
          </a:p>
          <a:p>
            <a:pPr marL="342900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Analyze problem to understand exactly what the software is supposed to do</a:t>
            </a:r>
          </a:p>
          <a:p>
            <a:pPr marL="800100" lvl="1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Review program inputs</a:t>
            </a:r>
          </a:p>
          <a:p>
            <a:pPr marL="800100" lvl="1" indent="-342900"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For each program input, determine its type and domain/range of values</a:t>
            </a:r>
          </a:p>
          <a:p>
            <a:pPr marL="342900" indent="-342900">
              <a:spcBef>
                <a:spcPct val="7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ED8953-F335-4B8F-BDDF-53E6898BD8D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Problem Specification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371600" y="5715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MY"/>
          </a:p>
        </p:txBody>
      </p:sp>
      <p:pic>
        <p:nvPicPr>
          <p:cNvPr id="46086" name="Picture 12" descr="Fig01"/>
          <p:cNvPicPr>
            <a:picLocks noChangeAspect="1" noChangeArrowheads="1"/>
          </p:cNvPicPr>
          <p:nvPr/>
        </p:nvPicPr>
        <p:blipFill>
          <a:blip r:embed="rId3"/>
          <a:srcRect b="22726"/>
          <a:stretch>
            <a:fillRect/>
          </a:stretch>
        </p:blipFill>
        <p:spPr bwMode="auto">
          <a:xfrm>
            <a:off x="533400" y="1600200"/>
            <a:ext cx="82169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20DFDA-7ADF-447D-BCA6-FC25C416828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Inputs</a:t>
            </a:r>
          </a:p>
        </p:txBody>
      </p:sp>
      <p:pic>
        <p:nvPicPr>
          <p:cNvPr id="47109" name="Picture 17" descr="Fig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28800"/>
            <a:ext cx="64770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CEB2B9-5072-4ABA-8967-D34232445EA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the Process (cont’d)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Design a solution and verify that the design is correct</a:t>
            </a:r>
          </a:p>
          <a:p>
            <a:pPr eaLnBrk="1" hangingPunct="1"/>
            <a:r>
              <a:rPr lang="en-US" sz="2800" smtClean="0"/>
              <a:t>Code the solution by translating the design into </a:t>
            </a:r>
            <a:r>
              <a:rPr lang="en-US" sz="2800" i="1" smtClean="0"/>
              <a:t>source code</a:t>
            </a:r>
          </a:p>
          <a:p>
            <a:pPr eaLnBrk="1" hangingPunct="1"/>
            <a:r>
              <a:rPr lang="en-US" sz="2800" smtClean="0"/>
              <a:t>Implement the code by compiling the source code and correcting any compilation errors</a:t>
            </a:r>
          </a:p>
          <a:p>
            <a:pPr eaLnBrk="1" hangingPunct="1"/>
            <a:r>
              <a:rPr lang="en-US" sz="2800" smtClean="0"/>
              <a:t>Test the program and debug any logic or runtime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9A1F23-A1F7-4EA1-9C14-42519CD657E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5. First C# Program</a:t>
            </a:r>
          </a:p>
        </p:txBody>
      </p:sp>
      <p:sp>
        <p:nvSpPr>
          <p:cNvPr id="49156" name="Text Box 8"/>
          <p:cNvSpPr txBox="1">
            <a:spLocks noChangeArrowheads="1"/>
          </p:cNvSpPr>
          <p:nvPr/>
        </p:nvSpPr>
        <p:spPr bwMode="auto">
          <a:xfrm>
            <a:off x="838200" y="1497013"/>
            <a:ext cx="7772400" cy="497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      //  This is traditionally the first program written.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2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en-US" noProof="1">
                <a:latin typeface="Arial" pitchFamily="34" charset="0"/>
                <a:cs typeface="Arial" pitchFamily="34" charset="0"/>
              </a:rPr>
              <a:t> System;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3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US" noProof="1">
                <a:latin typeface="Arial" pitchFamily="34" charset="0"/>
                <a:cs typeface="Arial" pitchFamily="34" charset="0"/>
              </a:rPr>
              <a:t>HelloWorldProgram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4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5    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noProof="1">
                <a:latin typeface="Arial" pitchFamily="34" charset="0"/>
                <a:cs typeface="Arial" pitchFamily="34" charset="0"/>
              </a:rPr>
              <a:t> HelloWorld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6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7        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noProof="1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noProof="1">
                <a:latin typeface="Arial" pitchFamily="34" charset="0"/>
                <a:cs typeface="Arial" pitchFamily="34" charset="0"/>
              </a:rPr>
              <a:t> Main( )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8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9      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Console.WriteLine(“Hello World</a:t>
            </a:r>
            <a:r>
              <a:rPr lang="en-US">
                <a:latin typeface="Arial" pitchFamily="34" charset="0"/>
                <a:cs typeface="Arial" pitchFamily="34" charset="0"/>
              </a:rPr>
              <a:t>!</a:t>
            </a:r>
            <a:r>
              <a:rPr lang="en-US" noProof="1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10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11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12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787A56-1462-4C01-AF09-B6D9B98C6B26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50180" name="Picture 18" descr="Fig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0200"/>
            <a:ext cx="8001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Output from First C#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F13C45-D258-4686-A404-DC165156400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Inline comment:</a:t>
            </a:r>
            <a:endParaRPr lang="en-US" sz="2800" smtClean="0">
              <a:solidFill>
                <a:srgbClr val="339966"/>
              </a:solidFill>
              <a:latin typeface="Courier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9966"/>
                </a:solidFill>
              </a:rPr>
              <a:t>	// This is traditionally the first program written.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339966"/>
              </a:solidFill>
            </a:endParaRPr>
          </a:p>
          <a:p>
            <a:pPr eaLnBrk="1" hangingPunct="1"/>
            <a:r>
              <a:rPr lang="en-US" sz="2800" smtClean="0"/>
              <a:t>Multiline comment: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smtClean="0">
                <a:solidFill>
                  <a:srgbClr val="339966"/>
                </a:solidFill>
              </a:rPr>
              <a:t>	/*  This is the beginning of a block multiline comment. It can go on for several lines or just be on a single line. No additional symbols are needed after the beginning two characters. Notice there is no space placed between the two characters. To end the comment, use the following symbols. */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339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9D4E25-3277-43FD-8A20-C39FCF0EBCD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Namespace</a:t>
            </a:r>
            <a:endParaRPr lang="en-US" smtClean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685800" y="1828800"/>
            <a:ext cx="7772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3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US" noProof="1">
                <a:latin typeface="Arial" pitchFamily="34" charset="0"/>
                <a:cs typeface="Arial" pitchFamily="34" charset="0"/>
              </a:rPr>
              <a:t>HelloWorldProgram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4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. . .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12   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2231" name="Rectangle 178"/>
          <p:cNvSpPr>
            <a:spLocks noChangeArrowheads="1"/>
          </p:cNvSpPr>
          <p:nvPr/>
        </p:nvSpPr>
        <p:spPr bwMode="auto">
          <a:xfrm>
            <a:off x="685800" y="4114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Provides a way to group related things together</a:t>
            </a:r>
          </a:p>
          <a:p>
            <a:pPr marL="342900" indent="-342900">
              <a:lnSpc>
                <a:spcPct val="80000"/>
              </a:lnSpc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The namespace is optional</a:t>
            </a: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5334000" y="2438400"/>
            <a:ext cx="2743200" cy="1066800"/>
          </a:xfrm>
          <a:prstGeom prst="wedgeEllipseCallout">
            <a:avLst>
              <a:gd name="adj1" fmla="val -80231"/>
              <a:gd name="adj2" fmla="val -6996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User-defined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E912BF-24EA-464A-A8C1-396B7EA815B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using Directive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848600" cy="4495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smtClean="0"/>
              <a:t>Syntax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600" smtClean="0"/>
              <a:t>		</a:t>
            </a:r>
            <a:r>
              <a:rPr lang="en-US" sz="2600" smtClean="0">
                <a:latin typeface="Consolas" pitchFamily="49" charset="0"/>
              </a:rPr>
              <a:t>using namespaceIdentifier;</a:t>
            </a:r>
            <a:r>
              <a:rPr lang="en-US" sz="2800" smtClean="0"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Permits use of class found in specific namespace without qualifying them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Example:		</a:t>
            </a:r>
            <a:r>
              <a:rPr lang="en-US" sz="2800" smtClean="0">
                <a:latin typeface="Consolas" pitchFamily="49" charset="0"/>
              </a:rPr>
              <a:t>using System;</a:t>
            </a:r>
            <a:endParaRPr lang="en-US" sz="2800" smtClean="0"/>
          </a:p>
          <a:p>
            <a:pPr lvl="1" eaLnBrk="1" hangingPunct="1">
              <a:spcBef>
                <a:spcPct val="60000"/>
              </a:spcBef>
            </a:pPr>
            <a:r>
              <a:rPr lang="en-US" sz="2400" smtClean="0"/>
              <a:t>System is a namespace in the .NET Framework Class Library containing a collection of frequently used classes e.g. Console class</a:t>
            </a:r>
            <a:endParaRPr lang="en-US" sz="2200" smtClean="0">
              <a:latin typeface="Consolas" pitchFamily="49" charset="0"/>
            </a:endParaRPr>
          </a:p>
          <a:p>
            <a:pPr lvl="1" eaLnBrk="1" hangingPunct="1">
              <a:spcBef>
                <a:spcPct val="60000"/>
              </a:spcBef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B9F649-1FD8-4F23-8682-B697E449D52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using Directive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848600" cy="4495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800" smtClean="0"/>
              <a:t>If using directive not include in above program,  Console class name must be qualified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smtClean="0"/>
              <a:t>Example: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800" noProof="1" smtClean="0"/>
              <a:t>		System.Console.WriteLine(“Hello World</a:t>
            </a:r>
            <a:r>
              <a:rPr lang="en-US" sz="2800" smtClean="0"/>
              <a:t>!</a:t>
            </a:r>
            <a:r>
              <a:rPr lang="en-US" sz="2800" noProof="1" smtClean="0"/>
              <a:t>”);</a:t>
            </a:r>
            <a:endParaRPr lang="en-US" sz="2800" smtClean="0"/>
          </a:p>
          <a:p>
            <a:pPr lvl="1" eaLnBrk="1" hangingPunct="1">
              <a:spcBef>
                <a:spcPct val="60000"/>
              </a:spcBef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Programming Methodologies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48200" y="1524000"/>
            <a:ext cx="3962400" cy="4572000"/>
          </a:xfrm>
          <a:solidFill>
            <a:srgbClr val="FFCC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spcBef>
                <a:spcPts val="1200"/>
              </a:spcBef>
              <a:buFontTx/>
              <a:buNone/>
              <a:defRPr/>
            </a:pPr>
            <a:r>
              <a:rPr lang="en-US" sz="2800" b="1" dirty="0" smtClean="0">
                <a:latin typeface="Arial" charset="0"/>
                <a:cs typeface="Arial" charset="0"/>
              </a:rPr>
              <a:t>Object-Oriented Programming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Newer approach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Object oriented – focus on objects; objects have both data and related actions</a:t>
            </a:r>
          </a:p>
          <a:p>
            <a:pPr marL="336550" indent="-336550">
              <a:buFontTx/>
              <a:buChar char="-"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Uses classes for describing objects of same type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endParaRPr lang="en-US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1432BF-6AA1-4F52-A93C-B6A95025EDF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524000"/>
            <a:ext cx="4114800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40000"/>
              </a:spcBef>
              <a:defRPr/>
            </a:pPr>
            <a:r>
              <a:rPr lang="en-US" sz="2800" b="1" kern="0" dirty="0">
                <a:latin typeface="Arial" charset="0"/>
                <a:cs typeface="Arial" charset="0"/>
              </a:rPr>
              <a:t>Structured Procedural Programming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Older approach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Process oriented – focus first on the actions; then on the data needed for the actions</a:t>
            </a:r>
          </a:p>
          <a:p>
            <a:pPr marL="241300" indent="-241300" eaLnBrk="0" hangingPunct="0">
              <a:spcBef>
                <a:spcPct val="40000"/>
              </a:spcBef>
              <a:buFontTx/>
              <a:buChar char="-"/>
              <a:defRPr/>
            </a:pPr>
            <a:r>
              <a:rPr lang="en-US" kern="0" dirty="0">
                <a:latin typeface="Arial" charset="0"/>
                <a:cs typeface="Arial" charset="0"/>
              </a:rPr>
              <a:t>Uses top-down design to break problem into sub problems </a:t>
            </a:r>
          </a:p>
          <a:p>
            <a:pPr algn="ctr" eaLnBrk="0" hangingPunct="0">
              <a:spcBef>
                <a:spcPct val="40000"/>
              </a:spcBef>
              <a:buFontTx/>
              <a:buChar char="-"/>
              <a:defRPr/>
            </a:pPr>
            <a:endParaRPr lang="en-US" sz="2800" kern="0" dirty="0">
              <a:latin typeface="Arial" charset="0"/>
              <a:cs typeface="Arial" charset="0"/>
            </a:endParaRPr>
          </a:p>
          <a:p>
            <a:pPr marL="742950" lvl="1" indent="-285750" eaLnBrk="0" hangingPunct="0">
              <a:spcBef>
                <a:spcPct val="40000"/>
              </a:spcBef>
              <a:defRPr/>
            </a:pPr>
            <a:endParaRPr lang="en-US" sz="2800" kern="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85A072-9844-4A37-BD80-A44100603CA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Class Definition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609600" y="3886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7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Every program must have at least one class</a:t>
            </a:r>
          </a:p>
        </p:txBody>
      </p:sp>
      <p:sp>
        <p:nvSpPr>
          <p:cNvPr id="55303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5    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noProof="1">
                <a:latin typeface="Arial" pitchFamily="34" charset="0"/>
                <a:cs typeface="Arial" pitchFamily="34" charset="0"/>
              </a:rPr>
              <a:t> HelloWorld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6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. . .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11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5304" name="AutoShape 6"/>
          <p:cNvSpPr>
            <a:spLocks noChangeArrowheads="1"/>
          </p:cNvSpPr>
          <p:nvPr/>
        </p:nvSpPr>
        <p:spPr bwMode="auto">
          <a:xfrm>
            <a:off x="5105400" y="2286000"/>
            <a:ext cx="2362200" cy="990600"/>
          </a:xfrm>
          <a:prstGeom prst="wedgeEllipseCallout">
            <a:avLst>
              <a:gd name="adj1" fmla="val -102162"/>
              <a:gd name="adj2" fmla="val -6996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User-defined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742A8A-50D7-4311-B055-58425B50435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Definition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8"/>
          <p:cNvSpPr>
            <a:spLocks noChangeArrowheads="1"/>
          </p:cNvSpPr>
          <p:nvPr/>
        </p:nvSpPr>
        <p:spPr bwMode="auto">
          <a:xfrm>
            <a:off x="685800" y="45720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Object-oriented programming languages contains method definitions that must be placed in class definitions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7772400" cy="290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5       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noProof="1">
                <a:latin typeface="Arial" pitchFamily="34" charset="0"/>
                <a:cs typeface="Arial" pitchFamily="34" charset="0"/>
              </a:rPr>
              <a:t> HelloWorld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6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7           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noProof="1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noProof="1">
                <a:latin typeface="Arial" pitchFamily="34" charset="0"/>
                <a:cs typeface="Arial" pitchFamily="34" charset="0"/>
              </a:rPr>
              <a:t> Main( )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8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noProof="1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. . . </a:t>
            </a:r>
            <a:endParaRPr lang="en-US" noProof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10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11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65A50-0C31-415C-9534-1FCFE7510DA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Main() Method Definition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685800" y="3429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Execution always starts with Main() method 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Applications must have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one</a:t>
            </a:r>
            <a:r>
              <a:rPr lang="en-US" sz="2800">
                <a:latin typeface="Arial" pitchFamily="34" charset="0"/>
                <a:cs typeface="Arial" pitchFamily="34" charset="0"/>
              </a:rPr>
              <a:t> Main() method</a:t>
            </a:r>
          </a:p>
          <a:p>
            <a:pPr marL="342900" lvl="2" indent="-342900">
              <a:spcBef>
                <a:spcPct val="60000"/>
              </a:spcBef>
            </a:pPr>
            <a:r>
              <a:rPr lang="en-US"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	void</a:t>
            </a:r>
            <a:r>
              <a:rPr lang="en-US" sz="2800">
                <a:latin typeface="Arial" pitchFamily="34" charset="0"/>
                <a:cs typeface="Arial" pitchFamily="34" charset="0"/>
              </a:rPr>
              <a:t> signifies no value returned</a:t>
            </a:r>
          </a:p>
          <a:p>
            <a:pPr marL="342900" lvl="2" indent="-342900">
              <a:spcBef>
                <a:spcPct val="6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		() signifies no parameters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7772400" cy="166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7             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noProof="1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noProof="1">
                <a:latin typeface="Arial" pitchFamily="34" charset="0"/>
                <a:cs typeface="Arial" pitchFamily="34" charset="0"/>
              </a:rPr>
              <a:t> Main( )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8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noProof="1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. . . </a:t>
            </a:r>
            <a:endParaRPr lang="en-US" noProof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10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C1FD44-517C-4678-B423-FC5D5B3C406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Call</a:t>
            </a: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7           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noProof="1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noProof="1">
                <a:latin typeface="Arial" pitchFamily="34" charset="0"/>
                <a:cs typeface="Arial" pitchFamily="34" charset="0"/>
              </a:rPr>
              <a:t> Main( )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8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9       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Console.WriteLine(“Hello World</a:t>
            </a:r>
            <a:r>
              <a:rPr lang="en-US" dirty="0">
                <a:latin typeface="Arial" pitchFamily="34" charset="0"/>
                <a:cs typeface="Arial" pitchFamily="34" charset="0"/>
              </a:rPr>
              <a:t>!</a:t>
            </a:r>
            <a:r>
              <a:rPr lang="en-US" noProof="1">
                <a:latin typeface="Arial" pitchFamily="34" charset="0"/>
                <a:cs typeface="Arial" pitchFamily="34" charset="0"/>
              </a:rPr>
              <a:t>”);</a:t>
            </a:r>
          </a:p>
          <a:p>
            <a:pPr>
              <a:lnSpc>
                <a:spcPct val="88000"/>
              </a:lnSpc>
              <a:spcBef>
                <a:spcPts val="7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line 10             </a:t>
            </a:r>
            <a:r>
              <a:rPr lang="en-US" noProof="1"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defRPr/>
            </a:pPr>
            <a:endParaRPr lang="en-US" dirty="0">
              <a:solidFill>
                <a:srgbClr val="3399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685800" y="37338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Main() method calls WriteLine() method of Console class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noProof="1">
                <a:latin typeface="Arial" pitchFamily="34" charset="0"/>
                <a:cs typeface="Arial" pitchFamily="34" charset="0"/>
              </a:rPr>
              <a:t>“Hello World</a:t>
            </a:r>
            <a:r>
              <a:rPr lang="en-US" sz="2800">
                <a:latin typeface="Arial" pitchFamily="34" charset="0"/>
                <a:cs typeface="Arial" pitchFamily="34" charset="0"/>
              </a:rPr>
              <a:t>!</a:t>
            </a:r>
            <a:r>
              <a:rPr lang="en-US" sz="2800" noProof="1">
                <a:latin typeface="Arial" pitchFamily="34" charset="0"/>
                <a:cs typeface="Arial" pitchFamily="34" charset="0"/>
              </a:rPr>
              <a:t>” is the string argument value passed to the method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8131C9-FF89-4A5D-B134-548E3CBED1B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and WriteLine Methods</a:t>
            </a:r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WriteLine( ) automatically advances to next line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Write( ) does not advance to next line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Write(“An example\n”);</a:t>
            </a:r>
          </a:p>
          <a:p>
            <a:pPr marL="742950" lvl="1" indent="-285750">
              <a:spcBef>
                <a:spcPct val="30000"/>
              </a:spcBef>
              <a:buFontTx/>
              <a:buChar char="–"/>
            </a:pPr>
            <a:r>
              <a:rPr lang="en-US" sz="2800">
                <a:latin typeface="Arial" pitchFamily="34" charset="0"/>
                <a:cs typeface="Arial" pitchFamily="34" charset="0"/>
              </a:rPr>
              <a:t>Same as WriteLine(“An example”);</a:t>
            </a:r>
          </a:p>
          <a:p>
            <a:pPr marL="742950" lvl="1" indent="-285750">
              <a:lnSpc>
                <a:spcPct val="80000"/>
              </a:lnSpc>
              <a:spcBef>
                <a:spcPct val="30000"/>
              </a:spcBef>
              <a:buFontTx/>
              <a:buChar char="–"/>
            </a:pPr>
            <a:endParaRPr lang="en-US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BA6ACA-778A-4067-AE3B-55BC4FB8A87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Structured Procedural Programming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Programs are written using </a:t>
            </a:r>
            <a:r>
              <a:rPr lang="en-US" sz="2800" i="1" smtClean="0"/>
              <a:t>functions</a:t>
            </a:r>
            <a:r>
              <a:rPr lang="en-US" sz="2800" smtClean="0"/>
              <a:t> with parameters and return values to pass data to and from functions </a:t>
            </a:r>
            <a:endParaRPr lang="en-US" sz="2800" i="1" smtClean="0"/>
          </a:p>
          <a:p>
            <a:pPr eaLnBrk="1" hangingPunct="1"/>
            <a:r>
              <a:rPr lang="en-US" sz="2800" smtClean="0"/>
              <a:t>Program execution usually involves execution of a main function </a:t>
            </a:r>
            <a:r>
              <a:rPr lang="en-US" sz="2800" i="1" smtClean="0"/>
              <a:t>calling/invokin</a:t>
            </a:r>
            <a:r>
              <a:rPr lang="en-US" sz="2800" smtClean="0"/>
              <a:t>g other </a:t>
            </a:r>
            <a:r>
              <a:rPr lang="en-US" sz="2800" i="1" smtClean="0"/>
              <a:t>functions</a:t>
            </a:r>
          </a:p>
          <a:p>
            <a:pPr eaLnBrk="1" hangingPunct="1"/>
            <a:endParaRPr lang="en-US" sz="2800" i="1" smtClean="0"/>
          </a:p>
          <a:p>
            <a:pPr eaLnBrk="1" hangingPunct="1"/>
            <a:r>
              <a:rPr lang="en-US" sz="2800" smtClean="0"/>
              <a:t>Example programming language: C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477000"/>
            <a:ext cx="5410200" cy="457200"/>
          </a:xfrm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C91287C8-3DDD-4F2F-BC8B-66649B2F390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  <a:ea typeface="BatangChe" pitchFamily="49" charset="-127"/>
              </a:rPr>
              <a:t>Diagram Used - Structure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1524000"/>
            <a:ext cx="2667000" cy="9906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function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(Payroll Program)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038600"/>
            <a:ext cx="2362200" cy="21336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getPayData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(reads hours worked and pay rate)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4038600"/>
            <a:ext cx="2209800" cy="18288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(computes pay)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4038600"/>
            <a:ext cx="1828800" cy="18288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printPay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 (displays </a:t>
            </a:r>
          </a:p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pay)</a:t>
            </a:r>
          </a:p>
        </p:txBody>
      </p:sp>
      <p:cxnSp>
        <p:nvCxnSpPr>
          <p:cNvPr id="12" name="Shape 11"/>
          <p:cNvCxnSpPr/>
          <p:nvPr/>
        </p:nvCxnSpPr>
        <p:spPr>
          <a:xfrm rot="5400000">
            <a:off x="2705100" y="1905000"/>
            <a:ext cx="1524000" cy="2743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10" idx="0"/>
          </p:cNvCxnSpPr>
          <p:nvPr/>
        </p:nvCxnSpPr>
        <p:spPr>
          <a:xfrm rot="16200000" flipH="1">
            <a:off x="5314950" y="2038350"/>
            <a:ext cx="1524000" cy="2476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9" idx="0"/>
          </p:cNvCxnSpPr>
          <p:nvPr/>
        </p:nvCxnSpPr>
        <p:spPr>
          <a:xfrm rot="5400000">
            <a:off x="4076701" y="3276600"/>
            <a:ext cx="1524000" cy="31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3276600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hours, rate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4914107" y="36949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71800" y="34290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hours, rate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4458494" y="3694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81600" y="3429000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67600" y="33528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pay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7352507" y="36949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715294" y="3694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FBDDD4-ECCE-46C3-A726-BAC3301A7E1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Object-Oriented Programming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Programs are written using </a:t>
            </a:r>
            <a:r>
              <a:rPr lang="en-US" sz="2800" i="1" smtClean="0"/>
              <a:t>classes</a:t>
            </a:r>
          </a:p>
          <a:p>
            <a:pPr eaLnBrk="1" hangingPunct="1"/>
            <a:r>
              <a:rPr lang="en-US" sz="2800" smtClean="0"/>
              <a:t>Program execution usually involves creating and using </a:t>
            </a:r>
            <a:r>
              <a:rPr lang="en-US" sz="2800" i="1" smtClean="0"/>
              <a:t>objects </a:t>
            </a:r>
          </a:p>
          <a:p>
            <a:pPr eaLnBrk="1" hangingPunct="1"/>
            <a:endParaRPr lang="en-US" sz="2800" i="1" smtClean="0"/>
          </a:p>
          <a:p>
            <a:pPr eaLnBrk="1" hangingPunct="1"/>
            <a:r>
              <a:rPr lang="en-US" sz="2800" smtClean="0"/>
              <a:t>Example programming language: C#,  Java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32F117-E3B3-411F-9176-B0EC91B8EDC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Object-Oriented Approach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Focus on objects the program will use </a:t>
            </a:r>
          </a:p>
          <a:p>
            <a:pPr eaLnBrk="1" hangingPunct="1"/>
            <a:r>
              <a:rPr lang="en-US" sz="2800" smtClean="0"/>
              <a:t>Applies concept of objects or entities from the real world and models it in the program</a:t>
            </a:r>
          </a:p>
          <a:p>
            <a:pPr eaLnBrk="1" hangingPunct="1"/>
            <a:r>
              <a:rPr lang="en-US" sz="2800" smtClean="0"/>
              <a:t>Entity – a person, place, or thing; normally a noun</a:t>
            </a:r>
          </a:p>
          <a:p>
            <a:pPr eaLnBrk="1" hangingPunct="1"/>
            <a:r>
              <a:rPr lang="en-US" sz="2800" smtClean="0"/>
              <a:t>Example: Employee entity represents employees in a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5A08FC-5049-4EBF-9DF9-E30F75C2421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smtClean="0">
                <a:cs typeface="Times New Roman" pitchFamily="18" charset="0"/>
              </a:rPr>
              <a:t>Class diagram </a:t>
            </a:r>
            <a:r>
              <a:rPr lang="en-US" sz="2600" smtClean="0"/>
              <a:t>has three sections:</a:t>
            </a:r>
            <a:endParaRPr lang="en-US" smtClean="0"/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Top section contains name of the class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Middle section lists the data items/attributes</a:t>
            </a:r>
          </a:p>
          <a:p>
            <a:pPr lvl="2" eaLnBrk="1" hangingPunct="1">
              <a:spcBef>
                <a:spcPct val="70000"/>
              </a:spcBef>
            </a:pPr>
            <a:r>
              <a:rPr lang="en-US" sz="2400" smtClean="0"/>
              <a:t>Bottom section shows what actions are to be performed on the data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Diagram Used –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14229</TotalTime>
  <Words>1773</Words>
  <Application>Microsoft Office PowerPoint</Application>
  <PresentationFormat>On-screen Show (4:3)</PresentationFormat>
  <Paragraphs>374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Times New Roman</vt:lpstr>
      <vt:lpstr>Arial</vt:lpstr>
      <vt:lpstr>BatangChe</vt:lpstr>
      <vt:lpstr>Courier</vt:lpstr>
      <vt:lpstr>Consolas</vt:lpstr>
      <vt:lpstr>Default Design</vt:lpstr>
      <vt:lpstr>1</vt:lpstr>
      <vt:lpstr>Chapter Outline</vt:lpstr>
      <vt:lpstr>1. Programming Methodologies </vt:lpstr>
      <vt:lpstr>Programming Methodologies </vt:lpstr>
      <vt:lpstr>Structured Procedural Programming </vt:lpstr>
      <vt:lpstr>Diagram Used - Structure Chart</vt:lpstr>
      <vt:lpstr>Object-Oriented Programming </vt:lpstr>
      <vt:lpstr>Object-Oriented Approach</vt:lpstr>
      <vt:lpstr>Diagram Used – Class Diagram</vt:lpstr>
      <vt:lpstr>Diagram Used – Class Diagram</vt:lpstr>
      <vt:lpstr>Diagram Used – Class Diagram</vt:lpstr>
      <vt:lpstr>Diagram Used – Class Diagram</vt:lpstr>
      <vt:lpstr>Encapsulation</vt:lpstr>
      <vt:lpstr>Abstraction</vt:lpstr>
      <vt:lpstr>Classes and Objects</vt:lpstr>
      <vt:lpstr>Object-Oriented Approach</vt:lpstr>
      <vt:lpstr>2. C# and Microsoft .NET</vt:lpstr>
      <vt:lpstr>.NET</vt:lpstr>
      <vt:lpstr>.NET</vt:lpstr>
      <vt:lpstr>Microsoft Intermediate Language</vt:lpstr>
      <vt:lpstr>Common Language Runtime</vt:lpstr>
      <vt:lpstr>.NET</vt:lpstr>
      <vt:lpstr>3. Types of Applications</vt:lpstr>
      <vt:lpstr>Console-based Applications</vt:lpstr>
      <vt:lpstr>Windows Applications</vt:lpstr>
      <vt:lpstr>Web Applications</vt:lpstr>
      <vt:lpstr> 4. Software Development Process</vt:lpstr>
      <vt:lpstr>Steps in the Process</vt:lpstr>
      <vt:lpstr>Slide 29</vt:lpstr>
      <vt:lpstr>Steps in the Process</vt:lpstr>
      <vt:lpstr>Example Problem Specification</vt:lpstr>
      <vt:lpstr>Program Inputs</vt:lpstr>
      <vt:lpstr>Steps in the Process (cont’d)</vt:lpstr>
      <vt:lpstr>5. First C# Program</vt:lpstr>
      <vt:lpstr>Output from First C# Program</vt:lpstr>
      <vt:lpstr>Comments</vt:lpstr>
      <vt:lpstr>Namespace</vt:lpstr>
      <vt:lpstr>using Directive</vt:lpstr>
      <vt:lpstr>using Directive</vt:lpstr>
      <vt:lpstr>Class Definition</vt:lpstr>
      <vt:lpstr>Method Definition</vt:lpstr>
      <vt:lpstr>Main() Method Definition</vt:lpstr>
      <vt:lpstr>Method Call</vt:lpstr>
      <vt:lpstr>Write and WriteLine Methods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mariam</cp:lastModifiedBy>
  <cp:revision>321</cp:revision>
  <dcterms:created xsi:type="dcterms:W3CDTF">2002-11-15T07:59:11Z</dcterms:created>
  <dcterms:modified xsi:type="dcterms:W3CDTF">2014-06-20T05:58:05Z</dcterms:modified>
</cp:coreProperties>
</file>