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09" r:id="rId2"/>
    <p:sldId id="348" r:id="rId3"/>
    <p:sldId id="671" r:id="rId4"/>
    <p:sldId id="673" r:id="rId5"/>
    <p:sldId id="674" r:id="rId6"/>
    <p:sldId id="675" r:id="rId7"/>
    <p:sldId id="679" r:id="rId8"/>
    <p:sldId id="681" r:id="rId9"/>
    <p:sldId id="682" r:id="rId10"/>
    <p:sldId id="686" r:id="rId11"/>
    <p:sldId id="626" r:id="rId12"/>
    <p:sldId id="676" r:id="rId13"/>
    <p:sldId id="677" r:id="rId14"/>
    <p:sldId id="669" r:id="rId15"/>
    <p:sldId id="670" r:id="rId16"/>
    <p:sldId id="683" r:id="rId17"/>
    <p:sldId id="633" r:id="rId18"/>
    <p:sldId id="635" r:id="rId19"/>
    <p:sldId id="636" r:id="rId20"/>
    <p:sldId id="637" r:id="rId21"/>
    <p:sldId id="643" r:id="rId22"/>
    <p:sldId id="646" r:id="rId23"/>
    <p:sldId id="648" r:id="rId2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45" autoAdjust="0"/>
    <p:restoredTop sz="86856" autoAdjust="0"/>
  </p:normalViewPr>
  <p:slideViewPr>
    <p:cSldViewPr>
      <p:cViewPr>
        <p:scale>
          <a:sx n="60" d="100"/>
          <a:sy n="60" d="100"/>
        </p:scale>
        <p:origin x="-156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96007D-4642-454A-9A00-2C676481AEAA}" type="datetimeFigureOut">
              <a:rPr lang="en-US"/>
              <a:pPr>
                <a:defRPr/>
              </a:pPr>
              <a:t>1/26/2016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104F5E0-B871-4A6B-B251-F7F98A69B2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AFE2EA-EEEC-4F7F-A9DD-708F03DC5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7DD59-79E7-471F-8557-10E9F1ED427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517FE-663E-4508-9B28-D0E757CB01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64309-2B5B-4E3C-ACF6-BDC59A4FEF0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B7850-37A6-41CA-8E15-94BEB409CFD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27C13-D3C1-4AA4-8049-164FDCFCB1A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534B6-252B-4D0B-B38A-A857DF47761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39A59-81CE-4AEB-BE2A-3100CAB532D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66D-65F8-4942-A9AE-65F088A5839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4A056-76B4-47DB-8F33-88D2343EEC1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69534-ED19-48BE-A016-BBFB75C10D6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25E879-E97D-464C-8419-62E7D0CDFC0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13DCA-F6CF-4016-84DD-1E9B8EE117F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EC128-35A5-465C-9FBA-26D6D9AA62C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4068E-A3EC-4CC3-B2FF-004B961B147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88810-1424-40DE-8010-902110F7ADC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1D65A-2B7F-479F-BD54-16ED6EDC647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.NET</a:t>
            </a:r>
            <a:r>
              <a:rPr lang="en-US" baseline="0" dirty="0" smtClean="0"/>
              <a:t> framework includes a common type system (CTS)</a:t>
            </a:r>
          </a:p>
          <a:p>
            <a:pPr eaLnBrk="1" hangingPunct="1"/>
            <a:r>
              <a:rPr lang="en-US" baseline="0" dirty="0" smtClean="0"/>
              <a:t>-value types (Primitive data types) –contain their own copy of data, data is stored in the actual memory cell</a:t>
            </a:r>
          </a:p>
          <a:p>
            <a:pPr eaLnBrk="1" hangingPunct="1"/>
            <a:r>
              <a:rPr lang="en-US" baseline="0" dirty="0" smtClean="0"/>
              <a:t>-reference types  - contain the address or location in which the sequence of bits is stored.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82008-E22A-4A2C-87AD-9B5F3ECC36C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92200-1641-4D95-A8A0-DF954DE18E9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C0CFE-76DC-41E2-81DA-9607F9E1AC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E1BF1-F55B-45B0-BE6A-20B24271031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193B7-1AC5-4A21-B2D2-B9668F42FD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FED51-B783-459E-B825-D24C98A6A43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701CE-A406-47A3-8184-117FDD4B89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84E21-9412-4B67-BD6D-C561110F5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35C89-4434-423E-9B85-08AE747A3B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DDF7D-2420-4552-A967-1B24AC808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B78E4-9CE1-4459-9FCC-E6FD47B3E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44C5C-3EFE-4C5F-A452-8705B23BA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31FC-C631-4B6D-ACA1-5396029BD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32840-4268-4AC6-B49A-1C2A34477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A33C-0D0F-4E25-A5BC-75BAA08A20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90E5B-6D07-4198-8A59-B0255656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FBEC-F18F-4B1C-B9D2-379A7F7B80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6345F-A4C2-4B0C-8362-E7B5085738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9CAA7-D17F-4801-B302-2E81A1D47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B1BDA-D5F6-48A9-9AE2-EC5685D37D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990971E-F157-45EC-8E41-901DB8EC97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C73641-3C13-4FCA-B117-B40F3C098E9E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6388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133600"/>
            <a:ext cx="4038600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3600" b="1" smtClean="0"/>
              <a:t>Data Types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600" b="1" smtClean="0"/>
              <a:t>and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600" b="1" smtClean="0"/>
              <a:t>Expressions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3rd Edition</a:t>
            </a:r>
          </a:p>
          <a:p>
            <a:endParaRPr lang="en-US">
              <a:solidFill>
                <a:srgbClr val="003366"/>
              </a:solidFill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27719C-D2BF-456E-83A8-996B6E90726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2. Constants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685800" y="1447800"/>
            <a:ext cx="777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Add the keyword const to a declaration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Value cannot be changed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Naming convention – use uppercase letters for identifiers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Examples:</a:t>
            </a:r>
            <a:endParaRPr lang="en-US" sz="2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7" name="Text Box 16"/>
          <p:cNvSpPr txBox="1">
            <a:spLocks noChangeArrowheads="1"/>
          </p:cNvSpPr>
          <p:nvPr/>
        </p:nvSpPr>
        <p:spPr bwMode="auto">
          <a:xfrm>
            <a:off x="1066800" y="3962400"/>
            <a:ext cx="70866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solidFill>
                  <a:schemeClr val="accent2"/>
                </a:solidFill>
                <a:latin typeface="Consolas" pitchFamily="49" charset="0"/>
              </a:rPr>
              <a:t>const double</a:t>
            </a:r>
            <a:r>
              <a:rPr lang="en-US" sz="2800">
                <a:latin typeface="Consolas" pitchFamily="49" charset="0"/>
              </a:rPr>
              <a:t> TAX_RATE = 0.0675;  </a:t>
            </a:r>
          </a:p>
          <a:p>
            <a:pPr lvl="1"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solidFill>
                  <a:schemeClr val="accent2"/>
                </a:solidFill>
                <a:latin typeface="Consolas" pitchFamily="49" charset="0"/>
              </a:rPr>
              <a:t>const int</a:t>
            </a:r>
            <a:r>
              <a:rPr lang="en-US" sz="2800">
                <a:latin typeface="Consolas" pitchFamily="49" charset="0"/>
              </a:rPr>
              <a:t> SPEED = 70;</a:t>
            </a:r>
          </a:p>
          <a:p>
            <a:pPr lvl="1"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solidFill>
                  <a:schemeClr val="accent2"/>
                </a:solidFill>
                <a:latin typeface="Consolas" pitchFamily="49" charset="0"/>
              </a:rPr>
              <a:t>const char</a:t>
            </a:r>
            <a:r>
              <a:rPr lang="en-US" sz="2800">
                <a:latin typeface="Consolas" pitchFamily="49" charset="0"/>
              </a:rPr>
              <a:t> HIGHEST_GRADE = ‘A’; </a:t>
            </a:r>
          </a:p>
          <a:p>
            <a:pPr>
              <a:spcBef>
                <a:spcPct val="50000"/>
              </a:spcBef>
            </a:pPr>
            <a:endParaRPr lang="en-US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984C02-127C-4B4E-B13B-522D1B9F154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3. Reserved Words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95400"/>
            <a:ext cx="8839200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F55A45-20D2-45F6-9BA7-14CCD3DB2BA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4. Identifiers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600" smtClean="0"/>
              <a:t>Rules for creating an identifier</a:t>
            </a:r>
          </a:p>
          <a:p>
            <a:pPr marL="709613"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/>
              <a:t>Combination of alphabetic characters (a-z and A-Z), numeric digits (0-9), and the underscore  </a:t>
            </a:r>
          </a:p>
          <a:p>
            <a:pPr marL="709613"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/>
              <a:t>First character in the name may not be numeric </a:t>
            </a:r>
          </a:p>
          <a:p>
            <a:pPr marL="709613"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/>
              <a:t>No embedded spaces – concatenate (append) words together </a:t>
            </a:r>
          </a:p>
          <a:p>
            <a:pPr marL="709613"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/>
              <a:t>Keywords cannot be used</a:t>
            </a:r>
          </a:p>
          <a:p>
            <a:pPr marL="709613"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/>
              <a:t>Use the case of the character to your advantage </a:t>
            </a:r>
          </a:p>
          <a:p>
            <a:pPr marL="709613"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/>
              <a:t>Be descriptive with meaningful names</a:t>
            </a:r>
          </a:p>
          <a:p>
            <a:pPr marL="309563"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Note: C# is case-sensitive so rate and Rate are different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645B8E-3179-4FA0-B425-3AAC437C955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Conventions </a:t>
            </a:r>
          </a:p>
        </p:txBody>
      </p:sp>
      <p:sp>
        <p:nvSpPr>
          <p:cNvPr id="28677" name="Rectangle 11"/>
          <p:cNvSpPr>
            <a:spLocks noChangeArrowheads="1"/>
          </p:cNvSpPr>
          <p:nvPr/>
        </p:nvSpPr>
        <p:spPr bwMode="auto">
          <a:xfrm>
            <a:off x="685800" y="12192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Pascal case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>
                <a:latin typeface="Arial" pitchFamily="34" charset="0"/>
                <a:cs typeface="Arial" pitchFamily="34" charset="0"/>
              </a:rPr>
              <a:t>First letter of each word capitalized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>
                <a:latin typeface="Arial" pitchFamily="34" charset="0"/>
                <a:cs typeface="Arial" pitchFamily="34" charset="0"/>
              </a:rPr>
              <a:t>Used for class, method, namespace, and properties identifiers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Camel case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>
                <a:latin typeface="Arial" pitchFamily="34" charset="0"/>
                <a:cs typeface="Arial" pitchFamily="34" charset="0"/>
              </a:rPr>
              <a:t>Hungarian notation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>
                <a:latin typeface="Arial" pitchFamily="34" charset="0"/>
                <a:cs typeface="Arial" pitchFamily="34" charset="0"/>
              </a:rPr>
              <a:t>First letter of identifier lowercase; first letter of subsequent concatenated words capitalized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>
                <a:latin typeface="Arial" pitchFamily="34" charset="0"/>
                <a:cs typeface="Arial" pitchFamily="34" charset="0"/>
              </a:rPr>
              <a:t>Used for variables and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EAF0CA-DFAE-4134-9733-8A6CAD35BDE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mtClean="0"/>
              <a:t>5. Reference Types</a:t>
            </a:r>
          </a:p>
        </p:txBody>
      </p:sp>
      <p:sp>
        <p:nvSpPr>
          <p:cNvPr id="29701" name="Rectangle 13"/>
          <p:cNvSpPr>
            <a:spLocks noChangeArrowheads="1"/>
          </p:cNvSpPr>
          <p:nvPr/>
        </p:nvSpPr>
        <p:spPr bwMode="auto">
          <a:xfrm>
            <a:off x="609600" y="1371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.NET Common Type System </a:t>
            </a:r>
            <a:r>
              <a:rPr lang="en-US" sz="2800"/>
              <a:t>is d</a:t>
            </a:r>
            <a:r>
              <a:rPr lang="en-US" sz="2800">
                <a:latin typeface="Arial" pitchFamily="34" charset="0"/>
                <a:cs typeface="Arial" pitchFamily="34" charset="0"/>
              </a:rPr>
              <a:t>ivided into two major categories </a:t>
            </a:r>
          </a:p>
        </p:txBody>
      </p:sp>
      <p:pic>
        <p:nvPicPr>
          <p:cNvPr id="29702" name="Picture 20" descr="Fig03"/>
          <p:cNvPicPr>
            <a:picLocks noChangeAspect="1" noChangeArrowheads="1"/>
          </p:cNvPicPr>
          <p:nvPr/>
        </p:nvPicPr>
        <p:blipFill>
          <a:blip r:embed="rId3"/>
          <a:srcRect l="11516" t="13333" r="14153" b="17778"/>
          <a:stretch>
            <a:fillRect/>
          </a:stretch>
        </p:blipFill>
        <p:spPr bwMode="auto">
          <a:xfrm>
            <a:off x="1219200" y="2743200"/>
            <a:ext cx="6632575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E925CD-7817-4A7F-BF77-505A59A7F84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Value versus Reference Types 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81000" y="4876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pic>
        <p:nvPicPr>
          <p:cNvPr id="30726" name="Picture 10" descr="Fig03"/>
          <p:cNvPicPr>
            <a:picLocks noChangeAspect="1" noChangeArrowheads="1"/>
          </p:cNvPicPr>
          <p:nvPr/>
        </p:nvPicPr>
        <p:blipFill>
          <a:blip r:embed="rId3"/>
          <a:srcRect l="5659" t="10916" r="3773" b="9406"/>
          <a:stretch>
            <a:fillRect/>
          </a:stretch>
        </p:blipFill>
        <p:spPr bwMode="auto">
          <a:xfrm>
            <a:off x="201613" y="1828800"/>
            <a:ext cx="8866187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F781D5-6974-4F0A-AFAF-1DAD9E83D92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Strings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Rectangle 178"/>
          <p:cNvSpPr>
            <a:spLocks noChangeArrowheads="1"/>
          </p:cNvSpPr>
          <p:nvPr/>
        </p:nvSpPr>
        <p:spPr bwMode="auto">
          <a:xfrm>
            <a:off x="685800" y="11430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Reference type 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Represents a string of Unicode characters</a:t>
            </a:r>
          </a:p>
        </p:txBody>
      </p:sp>
      <p:sp>
        <p:nvSpPr>
          <p:cNvPr id="31752" name="Text Box 179"/>
          <p:cNvSpPr txBox="1">
            <a:spLocks noChangeArrowheads="1"/>
          </p:cNvSpPr>
          <p:nvPr/>
        </p:nvSpPr>
        <p:spPr bwMode="auto">
          <a:xfrm>
            <a:off x="1371600" y="2743200"/>
            <a:ext cx="63246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solidFill>
                  <a:schemeClr val="accent2"/>
                </a:solidFill>
                <a:latin typeface="Courier"/>
              </a:rPr>
              <a:t>string</a:t>
            </a:r>
            <a:r>
              <a:rPr lang="en-US" sz="2800">
                <a:latin typeface="Courier"/>
              </a:rPr>
              <a:t> studentName;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solidFill>
                  <a:schemeClr val="accent2"/>
                </a:solidFill>
                <a:latin typeface="Courier"/>
              </a:rPr>
              <a:t>string</a:t>
            </a:r>
            <a:r>
              <a:rPr lang="en-US" sz="2800">
                <a:latin typeface="Courier"/>
              </a:rPr>
              <a:t> courseName = “Programming I”;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  <a:latin typeface="New York"/>
              </a:rPr>
              <a:t>string</a:t>
            </a:r>
            <a:r>
              <a:rPr lang="en-US" sz="2800">
                <a:latin typeface="New York"/>
              </a:rPr>
              <a:t> twoLines = “Line1\nLine2”;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0C11E3-5115-49DF-A689-90776C991E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6. Operations and Operators </a:t>
            </a: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8"/>
          <p:cNvPicPr>
            <a:picLocks noChangeAspect="1" noChangeArrowheads="1"/>
          </p:cNvPicPr>
          <p:nvPr/>
        </p:nvPicPr>
        <p:blipFill>
          <a:blip r:embed="rId4"/>
          <a:srcRect r="32204"/>
          <a:stretch>
            <a:fillRect/>
          </a:stretch>
        </p:blipFill>
        <p:spPr bwMode="auto">
          <a:xfrm>
            <a:off x="304800" y="1524000"/>
            <a:ext cx="815816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1BE32C-33F2-4E4F-A669-1C5B51E1F47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String Concatenation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11"/>
          <p:cNvSpPr>
            <a:spLocks noChangeArrowheads="1"/>
          </p:cNvSpPr>
          <p:nvPr/>
        </p:nvSpPr>
        <p:spPr bwMode="auto">
          <a:xfrm>
            <a:off x="533400" y="1600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Plus (+) with string Identifiers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>
                <a:latin typeface="Arial" pitchFamily="34" charset="0"/>
                <a:cs typeface="Arial" pitchFamily="34" charset="0"/>
              </a:rPr>
              <a:t>Concatenates operand2 onto end of operand1</a:t>
            </a:r>
            <a:r>
              <a:rPr lang="en-US" sz="2800">
                <a:latin typeface="Arial" pitchFamily="34" charset="0"/>
                <a:cs typeface="Arial" pitchFamily="34" charset="0"/>
              </a:rPr>
              <a:t> 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endParaRPr lang="en-US" sz="2800"/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685800" y="2743200"/>
            <a:ext cx="8001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solidFill>
                  <a:schemeClr val="accent2"/>
                </a:solidFill>
                <a:latin typeface="Consolas" pitchFamily="49" charset="0"/>
              </a:rPr>
              <a:t>string</a:t>
            </a:r>
            <a:r>
              <a:rPr lang="en-US" sz="2800">
                <a:latin typeface="Consolas" pitchFamily="49" charset="0"/>
              </a:rPr>
              <a:t> fullName;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solidFill>
                  <a:schemeClr val="accent2"/>
                </a:solidFill>
                <a:latin typeface="Consolas" pitchFamily="49" charset="0"/>
              </a:rPr>
              <a:t>string</a:t>
            </a:r>
            <a:r>
              <a:rPr lang="en-US" sz="2800">
                <a:latin typeface="Consolas" pitchFamily="49" charset="0"/>
              </a:rPr>
              <a:t> firstName = “Rochelle”;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solidFill>
                  <a:schemeClr val="accent2"/>
                </a:solidFill>
                <a:latin typeface="Consolas" pitchFamily="49" charset="0"/>
              </a:rPr>
              <a:t>string</a:t>
            </a:r>
            <a:r>
              <a:rPr lang="en-US" sz="2800">
                <a:latin typeface="Consolas" pitchFamily="49" charset="0"/>
              </a:rPr>
              <a:t> lastName = “Howard”;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800">
              <a:latin typeface="Consolas" pitchFamily="49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latin typeface="Consolas" pitchFamily="49" charset="0"/>
              </a:rPr>
              <a:t>fullName = firstName + “</a:t>
            </a:r>
            <a:r>
              <a:rPr lang="en-US" altLang="zh-HK" sz="2800">
                <a:latin typeface="Consolas" pitchFamily="49" charset="0"/>
                <a:ea typeface="PMingLiU" pitchFamily="18" charset="-120"/>
              </a:rPr>
              <a:t>  </a:t>
            </a:r>
            <a:r>
              <a:rPr lang="en-US" sz="2800">
                <a:latin typeface="Consolas" pitchFamily="49" charset="0"/>
              </a:rPr>
              <a:t>” + lastName;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CE5D72-8D84-4A14-99BE-4E73556BE51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Concatenation</a:t>
            </a:r>
          </a:p>
        </p:txBody>
      </p:sp>
      <p:pic>
        <p:nvPicPr>
          <p:cNvPr id="34821" name="Picture 11" descr="Fig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14400"/>
            <a:ext cx="6248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F14563-710D-4CD6-81D2-12359DFC3C4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800" smtClean="0"/>
              <a:t>Primitive Data Types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800" smtClean="0"/>
              <a:t>Constants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800" smtClean="0"/>
              <a:t>Reserved  Words in C#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800" smtClean="0"/>
              <a:t>Identifiers 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800" smtClean="0"/>
              <a:t>Reference Types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800" smtClean="0"/>
              <a:t>Operations and Operators 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800" smtClean="0"/>
              <a:t>Formatting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24BE69-DA57-48F7-8384-3C2AAA2C0B9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Operations</a:t>
            </a: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Increment and Decrement Operators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	++ and --</a:t>
            </a:r>
          </a:p>
        </p:txBody>
      </p:sp>
      <p:pic>
        <p:nvPicPr>
          <p:cNvPr id="35847" name="Picture 8"/>
          <p:cNvPicPr>
            <a:picLocks noChangeAspect="1" noChangeArrowheads="1"/>
          </p:cNvPicPr>
          <p:nvPr/>
        </p:nvPicPr>
        <p:blipFill>
          <a:blip r:embed="rId4"/>
          <a:srcRect r="34862"/>
          <a:stretch>
            <a:fillRect/>
          </a:stretch>
        </p:blipFill>
        <p:spPr bwMode="auto">
          <a:xfrm>
            <a:off x="914400" y="2971800"/>
            <a:ext cx="70866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A005B8-ED2D-4BCB-B766-34544225B84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 of Operations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MY" sz="2800"/>
          </a:p>
        </p:txBody>
      </p:sp>
      <p:pic>
        <p:nvPicPr>
          <p:cNvPr id="36870" name="Picture 8"/>
          <p:cNvPicPr>
            <a:picLocks noChangeAspect="1" noChangeArrowheads="1"/>
          </p:cNvPicPr>
          <p:nvPr/>
        </p:nvPicPr>
        <p:blipFill>
          <a:blip r:embed="rId3"/>
          <a:srcRect r="11221"/>
          <a:stretch>
            <a:fillRect/>
          </a:stretch>
        </p:blipFill>
        <p:spPr bwMode="auto">
          <a:xfrm>
            <a:off x="176213" y="1676400"/>
            <a:ext cx="89042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A6519C-B596-44F2-8DDA-8D2568A4CA1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Mixed Expressions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458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Explicit type coercion (casting)</a:t>
            </a:r>
          </a:p>
          <a:p>
            <a:pPr lvl="1" eaLnBrk="1" hangingPunct="1">
              <a:lnSpc>
                <a:spcPct val="80000"/>
              </a:lnSpc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(type) expression</a:t>
            </a:r>
          </a:p>
          <a:p>
            <a:pPr lvl="1" eaLnBrk="1" hangingPunct="1">
              <a:lnSpc>
                <a:spcPct val="80000"/>
              </a:lnSpc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nsolas" pitchFamily="49" charset="0"/>
              </a:rPr>
              <a:t>average = (exam1 + exam2)/(</a:t>
            </a:r>
            <a:r>
              <a:rPr lang="en-US" smtClean="0">
                <a:solidFill>
                  <a:schemeClr val="accent2"/>
                </a:solidFill>
                <a:latin typeface="Consolas" pitchFamily="49" charset="0"/>
              </a:rPr>
              <a:t>double</a:t>
            </a:r>
            <a:r>
              <a:rPr lang="en-US" smtClean="0">
                <a:latin typeface="Consolas" pitchFamily="49" charset="0"/>
              </a:rPr>
              <a:t>)count;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E88881-DFA3-45CA-8973-3AAB6DECC14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Output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3"/>
          <a:srcRect r="1282"/>
          <a:stretch>
            <a:fillRect/>
          </a:stretch>
        </p:blipFill>
        <p:spPr bwMode="auto">
          <a:xfrm>
            <a:off x="92075" y="3581400"/>
            <a:ext cx="8899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Can use format </a:t>
            </a:r>
            <a:r>
              <a:rPr lang="en-US" sz="2800" kern="0" dirty="0" err="1">
                <a:latin typeface="Arial" pitchFamily="34" charset="0"/>
                <a:cs typeface="Arial" pitchFamily="34" charset="0"/>
              </a:rPr>
              <a:t>specifiers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in Write() and </a:t>
            </a:r>
            <a:r>
              <a:rPr lang="en-US" sz="2800" kern="0" dirty="0" err="1">
                <a:latin typeface="Arial" pitchFamily="34" charset="0"/>
                <a:cs typeface="Arial" pitchFamily="34" charset="0"/>
              </a:rPr>
              <a:t>WriteLine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() methods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	 </a:t>
            </a:r>
            <a:r>
              <a:rPr lang="en-US" kern="0" dirty="0" err="1">
                <a:latin typeface="Consolas" pitchFamily="49" charset="0"/>
                <a:cs typeface="Arial" pitchFamily="34" charset="0"/>
              </a:rPr>
              <a:t>Console.WriteLine</a:t>
            </a:r>
            <a:r>
              <a:rPr lang="en-US" kern="0" dirty="0">
                <a:latin typeface="Consolas" pitchFamily="49" charset="0"/>
                <a:cs typeface="Arial" pitchFamily="34" charset="0"/>
              </a:rPr>
              <a:t>(“Sum = {0}”, result);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latin typeface="Consolas" pitchFamily="49" charset="0"/>
                <a:cs typeface="Arial" pitchFamily="34" charset="0"/>
              </a:rPr>
              <a:t>	//displays ‘Sum = 5’ assuming result contains 5 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2F8000-20D3-4790-B87A-F2A7C813859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1. Primitive Data Types </a:t>
            </a:r>
          </a:p>
        </p:txBody>
      </p:sp>
      <p:pic>
        <p:nvPicPr>
          <p:cNvPr id="18437" name="Picture 13" descr="Fig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92200"/>
            <a:ext cx="74676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4BA200-234A-4AAA-B916-E41CD8FA366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Integral Data Types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5438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Includes following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byte &amp; sbyte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int &amp; uint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long &amp; ulong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short &amp; ushort</a:t>
            </a:r>
          </a:p>
          <a:p>
            <a:pPr lvl="1" eaLnBrk="1" hangingPunct="1">
              <a:lnSpc>
                <a:spcPct val="9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Integral Data Types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30AD57-51A4-4681-A763-887A00942B8B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2048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764" r="7826"/>
          <a:stretch>
            <a:fillRect/>
          </a:stretch>
        </p:blipFill>
        <p:spPr>
          <a:xfrm>
            <a:off x="0" y="1671638"/>
            <a:ext cx="9113838" cy="4195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5996C6-A7AB-4E1F-B127-3717033E082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Data Type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Unicode – character set used by C#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>
                <a:latin typeface="Arial" pitchFamily="34" charset="0"/>
                <a:cs typeface="Arial" pitchFamily="34" charset="0"/>
              </a:rPr>
              <a:t>Uses 16 bits to represent characters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>
                <a:latin typeface="Arial" pitchFamily="34" charset="0"/>
                <a:cs typeface="Arial" pitchFamily="34" charset="0"/>
              </a:rPr>
              <a:t>2</a:t>
            </a:r>
            <a:r>
              <a:rPr lang="en-US" sz="2600" baseline="30000">
                <a:latin typeface="Arial" pitchFamily="34" charset="0"/>
                <a:cs typeface="Arial" pitchFamily="34" charset="0"/>
              </a:rPr>
              <a:t>16</a:t>
            </a:r>
            <a:r>
              <a:rPr lang="en-US" sz="2600">
                <a:latin typeface="Arial" pitchFamily="34" charset="0"/>
                <a:cs typeface="Arial" pitchFamily="34" charset="0"/>
              </a:rPr>
              <a:t>, or 65,536 unique characters, can be represented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American Standard Code for Information Interchange (ASCII) – subset of Unicode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600">
                <a:latin typeface="Arial" pitchFamily="34" charset="0"/>
                <a:cs typeface="Arial" pitchFamily="34" charset="0"/>
              </a:rPr>
              <a:t>First 128 characters are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141F29-15DD-442D-9D92-783E7E2ED4D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Floating-Point Data Types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848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May be in scientific notation with an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>
                <a:latin typeface="Arial" pitchFamily="34" charset="0"/>
                <a:cs typeface="Arial" pitchFamily="34" charset="0"/>
              </a:rPr>
              <a:t>3.2e+5 is equivalent to 320,000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>
                <a:latin typeface="Arial" pitchFamily="34" charset="0"/>
                <a:cs typeface="Arial" pitchFamily="34" charset="0"/>
              </a:rPr>
              <a:t>1.76e-3 is equivalent to .00176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Default type is double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float type value must be followed with letter f or F, e.g 23.57f</a:t>
            </a:r>
            <a:endParaRPr lang="en-US" sz="280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3"/>
          <a:srcRect r="8655"/>
          <a:stretch>
            <a:fillRect/>
          </a:stretch>
        </p:blipFill>
        <p:spPr bwMode="auto">
          <a:xfrm>
            <a:off x="152400" y="4114800"/>
            <a:ext cx="8839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240419-F24D-42A8-8178-DE616C47CE6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Decimal Data Type </a:t>
            </a:r>
          </a:p>
        </p:txBody>
      </p:sp>
      <p:sp>
        <p:nvSpPr>
          <p:cNvPr id="23557" name="Rectangle 19"/>
          <p:cNvSpPr>
            <a:spLocks noChangeArrowheads="1"/>
          </p:cNvSpPr>
          <p:nvPr/>
        </p:nvSpPr>
        <p:spPr bwMode="auto">
          <a:xfrm>
            <a:off x="838200" y="1295400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Monetary data items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As with the float, must attach the suffix ‘m’ or ‘M’ onto the end of a number e.g. 33897698.26M</a:t>
            </a: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3"/>
          <a:srcRect t="-2315" r="24425"/>
          <a:stretch>
            <a:fillRect/>
          </a:stretch>
        </p:blipFill>
        <p:spPr bwMode="auto">
          <a:xfrm>
            <a:off x="230188" y="3886200"/>
            <a:ext cx="8550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663300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55CDED-E80B-47F8-A5B1-E6FD3258E81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Data Type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Based on true/false, on/off logic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Boolean type in C# → bool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Boolean type values are </a:t>
            </a:r>
            <a:r>
              <a:rPr lang="en-US" sz="2800" smtClean="0">
                <a:latin typeface="Consolas" pitchFamily="49" charset="0"/>
              </a:rPr>
              <a:t>true</a:t>
            </a:r>
            <a:r>
              <a:rPr lang="en-US" sz="2800" smtClean="0"/>
              <a:t> and </a:t>
            </a:r>
            <a:r>
              <a:rPr lang="en-US" sz="2800" smtClean="0">
                <a:latin typeface="Consolas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13550</TotalTime>
  <Words>822</Words>
  <Application>Microsoft Office PowerPoint</Application>
  <PresentationFormat>On-screen Show (4:3)</PresentationFormat>
  <Paragraphs>174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2</vt:lpstr>
      <vt:lpstr>Chapter Outline</vt:lpstr>
      <vt:lpstr>1. Primitive Data Types </vt:lpstr>
      <vt:lpstr>Integral Data Types</vt:lpstr>
      <vt:lpstr>Integral Data Types</vt:lpstr>
      <vt:lpstr>Character Data Type</vt:lpstr>
      <vt:lpstr>Floating-Point Data Types</vt:lpstr>
      <vt:lpstr>Decimal Data Type </vt:lpstr>
      <vt:lpstr>Boolean Data Type</vt:lpstr>
      <vt:lpstr>2. Constants</vt:lpstr>
      <vt:lpstr>3. Reserved Words</vt:lpstr>
      <vt:lpstr>4. Identifiers</vt:lpstr>
      <vt:lpstr>Naming Conventions </vt:lpstr>
      <vt:lpstr>5. Reference Types</vt:lpstr>
      <vt:lpstr>Value versus Reference Types </vt:lpstr>
      <vt:lpstr>Strings</vt:lpstr>
      <vt:lpstr>6. Operations and Operators </vt:lpstr>
      <vt:lpstr>String Concatenation</vt:lpstr>
      <vt:lpstr>Concatenation</vt:lpstr>
      <vt:lpstr>Compound Operations</vt:lpstr>
      <vt:lpstr>Order of Operations </vt:lpstr>
      <vt:lpstr> Mixed Expressions</vt:lpstr>
      <vt:lpstr>Formatting Output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Course Technology</dc:creator>
  <cp:lastModifiedBy>toocw</cp:lastModifiedBy>
  <cp:revision>254</cp:revision>
  <dcterms:created xsi:type="dcterms:W3CDTF">2002-11-15T07:59:11Z</dcterms:created>
  <dcterms:modified xsi:type="dcterms:W3CDTF">2016-01-26T06:42:34Z</dcterms:modified>
</cp:coreProperties>
</file>