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619" r:id="rId2"/>
    <p:sldId id="348" r:id="rId3"/>
    <p:sldId id="710" r:id="rId4"/>
    <p:sldId id="723" r:id="rId5"/>
    <p:sldId id="620" r:id="rId6"/>
    <p:sldId id="680" r:id="rId7"/>
    <p:sldId id="687" r:id="rId8"/>
    <p:sldId id="688" r:id="rId9"/>
    <p:sldId id="689" r:id="rId10"/>
    <p:sldId id="662" r:id="rId11"/>
    <p:sldId id="686" r:id="rId12"/>
    <p:sldId id="695" r:id="rId13"/>
    <p:sldId id="499" r:id="rId14"/>
    <p:sldId id="496" r:id="rId15"/>
    <p:sldId id="696" r:id="rId16"/>
    <p:sldId id="697" r:id="rId17"/>
    <p:sldId id="701" r:id="rId18"/>
    <p:sldId id="699" r:id="rId19"/>
    <p:sldId id="702" r:id="rId20"/>
    <p:sldId id="698" r:id="rId21"/>
    <p:sldId id="703" r:id="rId22"/>
    <p:sldId id="700" r:id="rId23"/>
    <p:sldId id="704" r:id="rId24"/>
    <p:sldId id="705" r:id="rId25"/>
    <p:sldId id="706" r:id="rId26"/>
    <p:sldId id="707" r:id="rId27"/>
    <p:sldId id="690" r:id="rId28"/>
    <p:sldId id="691" r:id="rId29"/>
    <p:sldId id="692" r:id="rId30"/>
    <p:sldId id="693" r:id="rId31"/>
    <p:sldId id="694" r:id="rId32"/>
    <p:sldId id="709" r:id="rId33"/>
    <p:sldId id="708" r:id="rId34"/>
    <p:sldId id="711" r:id="rId35"/>
    <p:sldId id="717" r:id="rId36"/>
    <p:sldId id="716" r:id="rId37"/>
    <p:sldId id="712" r:id="rId38"/>
    <p:sldId id="713" r:id="rId39"/>
    <p:sldId id="714" r:id="rId40"/>
    <p:sldId id="715" r:id="rId41"/>
    <p:sldId id="71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339933"/>
    <a:srgbClr val="003366"/>
    <a:srgbClr val="663300"/>
    <a:srgbClr val="FFCC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4746" autoAdjust="0"/>
  </p:normalViewPr>
  <p:slideViewPr>
    <p:cSldViewPr>
      <p:cViewPr>
        <p:scale>
          <a:sx n="40" d="100"/>
          <a:sy n="40" d="100"/>
        </p:scale>
        <p:origin x="-2346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DAB619-2A91-4672-B705-7FBCD0347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62AE8-5824-47E7-A9FF-740B2E60C6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72A25-6D61-4525-BD83-E5220AE55E4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59437-56C3-4AA2-AD84-D26AE9148C1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E6EBC-C6F9-4D94-A30A-60D9A9FC3B3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A2E61-FD6F-4671-BC40-9AD641913B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FDF65-4DEC-4271-A8D7-F02D1EFC872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61B75-AA21-44FD-A12F-93A6A0F6FA3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699C8-AA9F-4D4D-B01A-8F4B71760E0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92ED8-F3B7-4964-8682-019C39B71B7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4AF28-429A-4331-8D07-EC6FC981A4A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3313A-44B1-480F-99BF-135E351CBD5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A741B-1AA5-4816-92D7-DA76742293B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4D7B64-F7FE-41A5-93DF-040BD983609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08CCC-D4D3-49B7-A64C-E160DAB4D53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92E4F-4FDB-4576-935E-53C53C3E005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29454-AA74-4B1D-9668-30FD6BA4F1A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C1B02-FAA7-4BF8-979C-E13DBD63D0F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9E34A-FE26-4C42-AA01-14969445E41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72DBD-B707-4768-A70A-65EF850D3D4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FE79B-E856-4395-B0FA-7C8CFC65823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618D7-138D-4BA4-B713-FF92059DC05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55CDD-F578-4166-A854-7BFC4C30F5C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3AB04-3AA0-40F5-8215-49631B92478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B16DD-AA5E-4D19-939A-AB9694B5C84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C4FD3-F322-48BA-8585-3B51F52771C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ED389-B49C-4136-BED0-79A0FA3C227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6AB4A-6966-4DA5-BD91-F5188831EC8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6F889-4E33-46F7-950F-665F18F14FF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20BCA-0B22-4357-A5A6-8D14209E640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E47C-9D81-41F4-AD7A-E5C17FE2E56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D114F-DF9E-42F6-A954-E377B0A01B7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4B0C2-50CF-435F-B464-D8AA5A7787D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3CB4D0-F1B2-43F1-963B-46CFA1A30AC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E24B0-E86F-44C2-9E2E-CE4800E94AB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037BA-9EF6-4999-8DD6-F12F52265A4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DEF91-743A-4C7B-AE38-1D59296A1B8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DAD5C-98EC-4488-AFD7-858CCB3EDFF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B12DD-C1CC-4700-91F5-5A15AE394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6919B-09E2-441E-8DB6-4F1486A123D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EAB66-C3F8-4D8A-9049-986327434C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6A901-D8D1-45D2-8CA1-D8F8CCD3C0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0BF2B-EF22-4114-AB09-B65157C19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1691A-C00E-4407-BE4A-2A42872631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7EE1A-8096-46C2-A233-DDE3F6C34D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B3A7-0427-4907-9EE5-83C2BD8DD3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EC48-7118-49F8-8FB2-FCDE5C3ED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0DF0-F549-4B24-A8AD-128BE9CBAE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08A37-649C-44B7-BCCB-E258E74E8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B5E2-A434-400E-979F-BB8C3C4488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4C63-09F9-4EA2-8F7A-A062A0B61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90AFF-0E90-4EE4-8C80-D0407D40E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933AD-9CCA-4708-85B7-59543908FB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EC24D-A700-41AA-A9E2-7628402AB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C63A6-7D42-45B3-8D75-88AC198E28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19879A-EC48-4A13-B9B8-4A7F1C075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D8BD30-A942-43A7-85C3-79599719A1EA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Methods and Behaviors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3rd Edition</a:t>
            </a:r>
          </a:p>
          <a:p>
            <a:endParaRPr lang="en-US">
              <a:solidFill>
                <a:srgbClr val="003366"/>
              </a:solidFill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690375-D552-4ABB-90FD-BBAA11EE32F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4. </a:t>
            </a:r>
            <a:r>
              <a:rPr lang="en-US" dirty="0" smtClean="0">
                <a:latin typeface="Arial" charset="0"/>
                <a:cs typeface="Arial" charset="0"/>
              </a:rPr>
              <a:t>Access Modifiers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mtClean="0">
                <a:latin typeface="Arial" charset="0"/>
                <a:cs typeface="Arial" charset="0"/>
              </a:rPr>
              <a:t>Another type of modifier is an </a:t>
            </a:r>
            <a:r>
              <a:rPr lang="en-US" b="1" smtClean="0">
                <a:latin typeface="Arial" charset="0"/>
                <a:cs typeface="Arial" charset="0"/>
              </a:rPr>
              <a:t>access modifier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mtClean="0">
                <a:latin typeface="Arial" charset="0"/>
                <a:cs typeface="Arial" charset="0"/>
              </a:rPr>
              <a:t>The following are access modifiers: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public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private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public static double </a:t>
            </a:r>
            <a:r>
              <a:rPr lang="en-US" smtClean="0">
                <a:latin typeface="Consolas" pitchFamily="49" charset="0"/>
                <a:cs typeface="Arial" charset="0"/>
              </a:rPr>
              <a:t>Max(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mtClean="0">
                <a:latin typeface="Consolas" pitchFamily="49" charset="0"/>
                <a:cs typeface="Arial" charset="0"/>
              </a:rPr>
              <a:t> n1,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               double</a:t>
            </a:r>
            <a:r>
              <a:rPr lang="en-US" smtClean="0">
                <a:latin typeface="Consolas" pitchFamily="49" charset="0"/>
                <a:cs typeface="Arial" charset="0"/>
              </a:rPr>
              <a:t> n2)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B838E8-2928-4DBF-A399-B4C674E0F2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public Access Modifier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i="1" smtClean="0">
                <a:latin typeface="Arial" charset="0"/>
                <a:cs typeface="Arial" charset="0"/>
              </a:rPr>
              <a:t>public</a:t>
            </a:r>
            <a:r>
              <a:rPr lang="en-US" smtClean="0">
                <a:latin typeface="Arial" charset="0"/>
                <a:cs typeface="Arial" charset="0"/>
              </a:rPr>
              <a:t> access modifier in a method definition indicates that the method can be called (accessed) from other methods in any class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Methods Write(), WriteLine(), and ReadLine() of the Console class and all methods of the Math class include </a:t>
            </a:r>
            <a:r>
              <a:rPr lang="en-US" i="1" smtClean="0">
                <a:latin typeface="Arial" charset="0"/>
                <a:cs typeface="Arial" charset="0"/>
              </a:rPr>
              <a:t>public access </a:t>
            </a:r>
            <a:r>
              <a:rPr lang="en-US" smtClean="0">
                <a:latin typeface="Arial" charset="0"/>
                <a:cs typeface="Arial" charset="0"/>
              </a:rPr>
              <a:t>modifier in their method definitions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These methods can be called from other methods in any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CF0673-C251-4CB9-AC1B-BEDDB242533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private Access Modifier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i="1" smtClean="0">
                <a:latin typeface="Arial" charset="0"/>
                <a:cs typeface="Arial" charset="0"/>
              </a:rPr>
              <a:t>private</a:t>
            </a:r>
            <a:r>
              <a:rPr lang="en-US" smtClean="0">
                <a:latin typeface="Arial" charset="0"/>
                <a:cs typeface="Arial" charset="0"/>
              </a:rPr>
              <a:t> access modifier for a method indicates that the method can only be called from other methods defined </a:t>
            </a:r>
            <a:r>
              <a:rPr lang="en-US" i="1" smtClean="0">
                <a:latin typeface="Arial" charset="0"/>
                <a:cs typeface="Arial" charset="0"/>
              </a:rPr>
              <a:t>in the same class </a:t>
            </a:r>
            <a:r>
              <a:rPr lang="en-US" smtClean="0">
                <a:latin typeface="Arial" charset="0"/>
                <a:cs typeface="Arial" charset="0"/>
              </a:rPr>
              <a:t>where the method is defined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236D08-AFEE-4D15-9A9E-64D56B3FE2A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5. </a:t>
            </a:r>
            <a:r>
              <a:rPr lang="en-US" dirty="0" smtClean="0">
                <a:latin typeface="Arial" charset="0"/>
                <a:cs typeface="Arial" charset="0"/>
              </a:rPr>
              <a:t>Return Type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Indicates what type of value is returned when the method is completed </a:t>
            </a:r>
          </a:p>
          <a:p>
            <a:pPr eaLnBrk="1" hangingPunct="1">
              <a:spcBef>
                <a:spcPct val="40000"/>
              </a:spcBef>
            </a:pPr>
            <a:r>
              <a:rPr lang="en-US" i="1" smtClean="0">
                <a:latin typeface="Arial" charset="0"/>
                <a:cs typeface="Arial" charset="0"/>
              </a:rPr>
              <a:t>void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No value being returned </a:t>
            </a:r>
          </a:p>
          <a:p>
            <a:pPr eaLnBrk="1" hangingPunct="1">
              <a:spcBef>
                <a:spcPct val="40000"/>
              </a:spcBef>
            </a:pPr>
            <a:r>
              <a:rPr lang="en-US" i="1" smtClean="0">
                <a:latin typeface="Arial" charset="0"/>
                <a:cs typeface="Arial" charset="0"/>
              </a:rPr>
              <a:t>return</a:t>
            </a:r>
            <a:r>
              <a:rPr lang="en-US" smtClean="0">
                <a:latin typeface="Arial" charset="0"/>
                <a:cs typeface="Arial" charset="0"/>
              </a:rPr>
              <a:t> statement required for all non-void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FC731D-D1F4-40E5-B576-F187213B64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Return Statement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772400" cy="3048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sz="2400" smtClean="0">
                <a:latin typeface="Consolas" pitchFamily="49" charset="0"/>
                <a:cs typeface="Arial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sz="2400" smtClean="0">
                <a:latin typeface="Consolas" pitchFamily="49" charset="0"/>
                <a:cs typeface="Arial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smtClean="0">
                <a:latin typeface="Consolas" pitchFamily="49" charset="0"/>
                <a:cs typeface="Arial" charset="0"/>
              </a:rPr>
              <a:t> CalculateMilesPerGallon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          (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 </a:t>
            </a:r>
            <a:r>
              <a:rPr lang="en-US" sz="2400" smtClean="0">
                <a:latin typeface="Consolas" pitchFamily="49" charset="0"/>
                <a:cs typeface="Arial" charset="0"/>
              </a:rPr>
              <a:t>miles,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smtClean="0">
                <a:latin typeface="Consolas" pitchFamily="49" charset="0"/>
                <a:cs typeface="Arial" charset="0"/>
              </a:rPr>
              <a:t> gallons)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return</a:t>
            </a:r>
            <a:r>
              <a:rPr lang="en-US" sz="2400" smtClean="0">
                <a:latin typeface="Consolas" pitchFamily="49" charset="0"/>
                <a:cs typeface="Arial" charset="0"/>
              </a:rPr>
              <a:t> miles / gallons;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4876800" y="5105400"/>
            <a:ext cx="3733800" cy="1219200"/>
          </a:xfrm>
          <a:prstGeom prst="wedgeEllipseCallout">
            <a:avLst>
              <a:gd name="adj1" fmla="val -74986"/>
              <a:gd name="adj2" fmla="val -1027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Arial" charset="0"/>
                <a:cs typeface="Arial" charset="0"/>
              </a:rPr>
              <a:t>double type  value returned</a:t>
            </a:r>
          </a:p>
        </p:txBody>
      </p:sp>
      <p:sp>
        <p:nvSpPr>
          <p:cNvPr id="32775" name="AutoShape 8"/>
          <p:cNvSpPr>
            <a:spLocks noChangeArrowheads="1"/>
          </p:cNvSpPr>
          <p:nvPr/>
        </p:nvSpPr>
        <p:spPr bwMode="auto">
          <a:xfrm>
            <a:off x="838200" y="1524000"/>
            <a:ext cx="1752600" cy="1066800"/>
          </a:xfrm>
          <a:prstGeom prst="wedgeEllipseCallout">
            <a:avLst>
              <a:gd name="adj1" fmla="val 98542"/>
              <a:gd name="adj2" fmla="val 580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Arial" charset="0"/>
                <a:cs typeface="Arial" charset="0"/>
              </a:rPr>
              <a:t>Return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0C72FA-1694-4C03-81F7-F4E42010FBB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6. </a:t>
            </a:r>
            <a:r>
              <a:rPr lang="en-US" dirty="0" smtClean="0">
                <a:latin typeface="Arial" charset="0"/>
                <a:cs typeface="Arial" charset="0"/>
              </a:rPr>
              <a:t>Parameters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Parameters are passed to methods using one of two ways: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Call by value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Call by reference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In </a:t>
            </a:r>
            <a:r>
              <a:rPr lang="en-US" b="1" i="1" smtClean="0">
                <a:latin typeface="Arial" charset="0"/>
                <a:cs typeface="Arial" charset="0"/>
              </a:rPr>
              <a:t>call by value</a:t>
            </a:r>
            <a:r>
              <a:rPr lang="en-US" smtClean="0">
                <a:latin typeface="Arial" charset="0"/>
                <a:cs typeface="Arial" charset="0"/>
              </a:rPr>
              <a:t>, a copy of the original value is passed to the method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In </a:t>
            </a:r>
            <a:r>
              <a:rPr lang="en-US" b="1" i="1" smtClean="0">
                <a:latin typeface="Arial" charset="0"/>
                <a:cs typeface="Arial" charset="0"/>
              </a:rPr>
              <a:t>call by reference</a:t>
            </a:r>
            <a:r>
              <a:rPr lang="en-US" smtClean="0">
                <a:latin typeface="Arial" charset="0"/>
                <a:cs typeface="Arial" charset="0"/>
              </a:rPr>
              <a:t>, the method refers to the same variable that is passed into the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518016-D251-4614-A78F-D991102D7A5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Parameters – By Value</a:t>
            </a:r>
          </a:p>
        </p:txBody>
      </p:sp>
      <p:sp>
        <p:nvSpPr>
          <p:cNvPr id="34821" name="Rectangle 3"/>
          <p:cNvSpPr txBox="1">
            <a:spLocks noChangeArrowheads="1"/>
          </p:cNvSpPr>
          <p:nvPr/>
        </p:nvSpPr>
        <p:spPr bwMode="auto">
          <a:xfrm>
            <a:off x="685800" y="1066800"/>
            <a:ext cx="79248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en-GB">
                <a:latin typeface="Consolas" pitchFamily="49" charset="0"/>
              </a:rPr>
              <a:t> System;</a:t>
            </a:r>
          </a:p>
          <a:p>
            <a:r>
              <a:rPr lang="en-GB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GB">
                <a:latin typeface="Consolas" pitchFamily="49" charset="0"/>
              </a:rPr>
              <a:t> ParameterTest</a:t>
            </a:r>
          </a:p>
          <a:p>
            <a:r>
              <a:rPr lang="en-GB">
                <a:latin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>
                <a:latin typeface="Consolas" pitchFamily="49" charset="0"/>
              </a:rPr>
              <a:t> Main()</a:t>
            </a:r>
          </a:p>
          <a:p>
            <a:r>
              <a:rPr lang="en-GB">
                <a:latin typeface="Consolas" pitchFamily="49" charset="0"/>
              </a:rPr>
              <a:t>   {</a:t>
            </a:r>
          </a:p>
          <a:p>
            <a:r>
              <a:rPr lang="en-GB">
                <a:latin typeface="Consolas" pitchFamily="49" charset="0"/>
              </a:rPr>
              <a:t>      </a:t>
            </a:r>
            <a:r>
              <a:rPr lang="en-GB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GB">
                <a:latin typeface="Consolas" pitchFamily="49" charset="0"/>
              </a:rPr>
              <a:t> testValue = 1;</a:t>
            </a:r>
          </a:p>
          <a:p>
            <a:r>
              <a:rPr lang="en-GB">
                <a:latin typeface="Consolas" pitchFamily="49" charset="0"/>
              </a:rPr>
              <a:t>      ParameterTest.TestDefault(testValue);</a:t>
            </a:r>
          </a:p>
          <a:p>
            <a:r>
              <a:rPr lang="en-GB">
                <a:latin typeface="Consolas" pitchFamily="49" charset="0"/>
              </a:rPr>
              <a:t>   }</a:t>
            </a:r>
          </a:p>
          <a:p>
            <a:r>
              <a:rPr lang="en-US">
                <a:latin typeface="Consolas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public static void </a:t>
            </a:r>
            <a:r>
              <a:rPr lang="en-US">
                <a:latin typeface="Consolas" pitchFamily="49" charset="0"/>
              </a:rPr>
              <a:t>TestDefault(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latin typeface="Consolas" pitchFamily="49" charset="0"/>
              </a:rPr>
              <a:t> aValue)</a:t>
            </a:r>
          </a:p>
          <a:p>
            <a:r>
              <a:rPr lang="en-GB">
                <a:latin typeface="Consolas" pitchFamily="49" charset="0"/>
              </a:rPr>
              <a:t>   {</a:t>
            </a:r>
          </a:p>
          <a:p>
            <a:r>
              <a:rPr lang="en-GB">
                <a:latin typeface="Consolas" pitchFamily="49" charset="0"/>
              </a:rPr>
              <a:t>      aValue = 111;</a:t>
            </a:r>
          </a:p>
          <a:p>
            <a:r>
              <a:rPr lang="en-GB">
                <a:latin typeface="Consolas" pitchFamily="49" charset="0"/>
              </a:rPr>
              <a:t>   }</a:t>
            </a:r>
          </a:p>
          <a:p>
            <a:r>
              <a:rPr lang="en-GB">
                <a:latin typeface="Consolas" pitchFamily="49" charset="0"/>
              </a:rPr>
              <a:t>}</a:t>
            </a:r>
          </a:p>
          <a:p>
            <a:endParaRPr lang="en-GB">
              <a:latin typeface="Consolas" pitchFamily="49" charset="0"/>
            </a:endParaRPr>
          </a:p>
          <a:p>
            <a:r>
              <a:rPr lang="en-US">
                <a:latin typeface="Consolas" pitchFamily="49" charset="0"/>
              </a:rPr>
              <a:t>        </a:t>
            </a:r>
            <a:endParaRPr lang="en-GB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60EDC6-C618-4E6A-9711-34EB3E77203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Parameters – By Value</a:t>
            </a:r>
          </a:p>
        </p:txBody>
      </p:sp>
      <p:pic>
        <p:nvPicPr>
          <p:cNvPr id="35845" name="Picture 14" descr="Fig04"/>
          <p:cNvPicPr>
            <a:picLocks noChangeAspect="1" noChangeArrowheads="1"/>
          </p:cNvPicPr>
          <p:nvPr/>
        </p:nvPicPr>
        <p:blipFill>
          <a:blip r:embed="rId3"/>
          <a:srcRect t="25549" r="67883" b="41985"/>
          <a:stretch>
            <a:fillRect/>
          </a:stretch>
        </p:blipFill>
        <p:spPr bwMode="auto">
          <a:xfrm>
            <a:off x="533400" y="1828800"/>
            <a:ext cx="373380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14" descr="Fig04"/>
          <p:cNvPicPr>
            <a:picLocks noChangeAspect="1" noChangeArrowheads="1"/>
          </p:cNvPicPr>
          <p:nvPr/>
        </p:nvPicPr>
        <p:blipFill>
          <a:blip r:embed="rId3"/>
          <a:srcRect t="56107" r="65260" b="11427"/>
          <a:stretch>
            <a:fillRect/>
          </a:stretch>
        </p:blipFill>
        <p:spPr bwMode="auto">
          <a:xfrm>
            <a:off x="4572000" y="1752600"/>
            <a:ext cx="4192588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B13C3B-1CB6-4E12-BFC6-3656E1C6552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Parameters – By Reference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For call by reference, there are two choices with two different keywords: </a:t>
            </a:r>
            <a:r>
              <a:rPr lang="en-US" i="1" smtClean="0">
                <a:latin typeface="Arial" charset="0"/>
                <a:cs typeface="Arial" charset="0"/>
              </a:rPr>
              <a:t>ref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Arial" charset="0"/>
                <a:cs typeface="Arial" charset="0"/>
              </a:rPr>
              <a:t>out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When </a:t>
            </a:r>
            <a:r>
              <a:rPr lang="en-US" b="1" i="1" smtClean="0">
                <a:latin typeface="Arial" charset="0"/>
                <a:cs typeface="Arial" charset="0"/>
              </a:rPr>
              <a:t>ref</a:t>
            </a:r>
            <a:r>
              <a:rPr lang="en-US" smtClean="0">
                <a:latin typeface="Arial" charset="0"/>
                <a:cs typeface="Arial" charset="0"/>
              </a:rPr>
              <a:t> keyword is used, the argument in the calling method must be initialized before the method call; the </a:t>
            </a:r>
            <a:r>
              <a:rPr lang="en-US" i="1" smtClean="0">
                <a:latin typeface="Arial" charset="0"/>
                <a:cs typeface="Arial" charset="0"/>
              </a:rPr>
              <a:t>out</a:t>
            </a:r>
            <a:r>
              <a:rPr lang="en-US" smtClean="0">
                <a:latin typeface="Arial" charset="0"/>
                <a:cs typeface="Arial" charset="0"/>
              </a:rPr>
              <a:t> keyword does not have this restriction</a:t>
            </a:r>
          </a:p>
          <a:p>
            <a:pPr eaLnBrk="1" hangingPunct="1">
              <a:spcBef>
                <a:spcPct val="40000"/>
              </a:spcBef>
            </a:pPr>
            <a:r>
              <a:rPr lang="en-US" b="1" i="1" smtClean="0">
                <a:latin typeface="Arial" charset="0"/>
                <a:cs typeface="Arial" charset="0"/>
              </a:rPr>
              <a:t>out</a:t>
            </a:r>
            <a:r>
              <a:rPr lang="en-US" smtClean="0">
                <a:latin typeface="Arial" charset="0"/>
                <a:cs typeface="Arial" charset="0"/>
              </a:rPr>
              <a:t> keyword is useful to pass data out of the called method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92BACD-C06D-4371-BAC3-E24ED4E823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Parameters – By Reference</a:t>
            </a:r>
          </a:p>
        </p:txBody>
      </p:sp>
      <p:sp>
        <p:nvSpPr>
          <p:cNvPr id="37893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8001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en-GB">
                <a:latin typeface="Consolas" pitchFamily="49" charset="0"/>
              </a:rPr>
              <a:t> System;</a:t>
            </a:r>
          </a:p>
          <a:p>
            <a:r>
              <a:rPr lang="en-GB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GB">
                <a:latin typeface="Consolas" pitchFamily="49" charset="0"/>
              </a:rPr>
              <a:t> RefParameterTest</a:t>
            </a:r>
          </a:p>
          <a:p>
            <a:r>
              <a:rPr lang="en-GB">
                <a:latin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public static void </a:t>
            </a:r>
            <a:r>
              <a:rPr lang="en-US">
                <a:latin typeface="Consolas" pitchFamily="49" charset="0"/>
              </a:rPr>
              <a:t>Main()</a:t>
            </a:r>
          </a:p>
          <a:p>
            <a:r>
              <a:rPr lang="en-GB">
                <a:latin typeface="Consolas" pitchFamily="49" charset="0"/>
              </a:rPr>
              <a:t>   {</a:t>
            </a:r>
          </a:p>
          <a:p>
            <a:r>
              <a:rPr lang="en-GB">
                <a:latin typeface="Consolas" pitchFamily="49" charset="0"/>
              </a:rPr>
              <a:t>      int testValue = 1;</a:t>
            </a:r>
          </a:p>
          <a:p>
            <a:r>
              <a:rPr lang="en-GB">
                <a:latin typeface="Consolas" pitchFamily="49" charset="0"/>
              </a:rPr>
              <a:t>      RefParameterTest.TestRef(</a:t>
            </a:r>
            <a:r>
              <a:rPr lang="en-GB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en-GB">
                <a:latin typeface="Consolas" pitchFamily="49" charset="0"/>
              </a:rPr>
              <a:t> testValue);</a:t>
            </a:r>
          </a:p>
          <a:p>
            <a:r>
              <a:rPr lang="en-GB">
                <a:latin typeface="Consolas" pitchFamily="49" charset="0"/>
              </a:rPr>
              <a:t>   }</a:t>
            </a:r>
          </a:p>
          <a:p>
            <a:r>
              <a:rPr lang="en-US">
                <a:latin typeface="Consolas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public static void </a:t>
            </a:r>
            <a:r>
              <a:rPr lang="en-US">
                <a:latin typeface="Consolas" pitchFamily="49" charset="0"/>
              </a:rPr>
              <a:t>TestRef(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ref</a:t>
            </a:r>
            <a:r>
              <a:rPr lang="en-US"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latin typeface="Consolas" pitchFamily="49" charset="0"/>
              </a:rPr>
              <a:t> aValue)</a:t>
            </a:r>
          </a:p>
          <a:p>
            <a:r>
              <a:rPr lang="en-GB">
                <a:latin typeface="Consolas" pitchFamily="49" charset="0"/>
              </a:rPr>
              <a:t>   {</a:t>
            </a:r>
          </a:p>
          <a:p>
            <a:r>
              <a:rPr lang="en-GB">
                <a:latin typeface="Consolas" pitchFamily="49" charset="0"/>
              </a:rPr>
              <a:t>      aValue = 333;</a:t>
            </a:r>
          </a:p>
          <a:p>
            <a:r>
              <a:rPr lang="en-GB">
                <a:latin typeface="Consolas" pitchFamily="49" charset="0"/>
              </a:rPr>
              <a:t>   }</a:t>
            </a:r>
          </a:p>
          <a:p>
            <a:r>
              <a:rPr lang="en-GB">
                <a:latin typeface="Consolas" pitchFamily="49" charset="0"/>
              </a:rPr>
              <a:t>}</a:t>
            </a:r>
          </a:p>
          <a:p>
            <a:endParaRPr lang="en-GB">
              <a:latin typeface="Consolas" pitchFamily="49" charset="0"/>
            </a:endParaRPr>
          </a:p>
          <a:p>
            <a:r>
              <a:rPr lang="en-US">
                <a:latin typeface="Consolas" pitchFamily="49" charset="0"/>
              </a:rPr>
              <a:t>        </a:t>
            </a:r>
            <a:endParaRPr lang="en-GB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049969-F15A-4E62-936A-BF812C59C63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Method </a:t>
            </a:r>
            <a:r>
              <a:rPr lang="en-US" dirty="0" smtClean="0">
                <a:latin typeface="Arial" charset="0"/>
                <a:cs typeface="Arial" charset="0"/>
              </a:rPr>
              <a:t>Definition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i="1" dirty="0" smtClean="0">
                <a:latin typeface="Arial" charset="0"/>
                <a:cs typeface="Arial" charset="0"/>
              </a:rPr>
              <a:t>static</a:t>
            </a:r>
            <a:r>
              <a:rPr lang="en-US" dirty="0" smtClean="0">
                <a:latin typeface="Arial" charset="0"/>
                <a:cs typeface="Arial" charset="0"/>
              </a:rPr>
              <a:t> Modifier 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Class Methods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Access </a:t>
            </a:r>
            <a:r>
              <a:rPr lang="en-US" dirty="0" smtClean="0">
                <a:latin typeface="Arial" charset="0"/>
                <a:cs typeface="Arial" charset="0"/>
              </a:rPr>
              <a:t>Modifiers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Return Type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Parameters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Overloaded Methods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endParaRPr lang="en-US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BFD170-F439-4F1B-870D-B67F0A68C5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Parameters – By Reference</a:t>
            </a:r>
          </a:p>
        </p:txBody>
      </p:sp>
      <p:pic>
        <p:nvPicPr>
          <p:cNvPr id="38917" name="Picture 14" descr="Fig04"/>
          <p:cNvPicPr>
            <a:picLocks noChangeAspect="1" noChangeArrowheads="1"/>
          </p:cNvPicPr>
          <p:nvPr/>
        </p:nvPicPr>
        <p:blipFill>
          <a:blip r:embed="rId3"/>
          <a:srcRect l="37759" t="10220" b="47197"/>
          <a:stretch>
            <a:fillRect/>
          </a:stretch>
        </p:blipFill>
        <p:spPr bwMode="auto">
          <a:xfrm>
            <a:off x="1339850" y="1524000"/>
            <a:ext cx="71596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CFA173-20BD-491C-9715-3BE667F4F09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Parameters – By Reference</a:t>
            </a:r>
          </a:p>
        </p:txBody>
      </p:sp>
      <p:sp>
        <p:nvSpPr>
          <p:cNvPr id="39941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8001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FF"/>
                </a:solidFill>
                <a:latin typeface="Consolas" pitchFamily="49" charset="0"/>
              </a:rPr>
              <a:t>using</a:t>
            </a:r>
            <a:r>
              <a:rPr lang="en-GB">
                <a:latin typeface="Consolas" pitchFamily="49" charset="0"/>
              </a:rPr>
              <a:t> System;</a:t>
            </a:r>
          </a:p>
          <a:p>
            <a:r>
              <a:rPr lang="en-GB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GB">
                <a:latin typeface="Consolas" pitchFamily="49" charset="0"/>
              </a:rPr>
              <a:t> OutParameterTest</a:t>
            </a:r>
          </a:p>
          <a:p>
            <a:r>
              <a:rPr lang="en-GB">
                <a:latin typeface="Consolas" pitchFamily="49" charset="0"/>
              </a:rPr>
              <a:t>{</a:t>
            </a:r>
          </a:p>
          <a:p>
            <a:r>
              <a:rPr lang="en-US">
                <a:latin typeface="Consolas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public static void </a:t>
            </a:r>
            <a:r>
              <a:rPr lang="en-US">
                <a:latin typeface="Consolas" pitchFamily="49" charset="0"/>
              </a:rPr>
              <a:t>Main()</a:t>
            </a:r>
          </a:p>
          <a:p>
            <a:r>
              <a:rPr lang="en-GB">
                <a:latin typeface="Consolas" pitchFamily="49" charset="0"/>
              </a:rPr>
              <a:t>   {</a:t>
            </a:r>
          </a:p>
          <a:p>
            <a:r>
              <a:rPr lang="en-GB">
                <a:latin typeface="Consolas" pitchFamily="49" charset="0"/>
              </a:rPr>
              <a:t>      int testValue;</a:t>
            </a:r>
          </a:p>
          <a:p>
            <a:r>
              <a:rPr lang="en-GB">
                <a:latin typeface="Consolas" pitchFamily="49" charset="0"/>
              </a:rPr>
              <a:t>      OutParameterTest.TestOut(</a:t>
            </a:r>
            <a:r>
              <a:rPr lang="en-GB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en-GB">
                <a:latin typeface="Consolas" pitchFamily="49" charset="0"/>
              </a:rPr>
              <a:t> testValue);</a:t>
            </a:r>
          </a:p>
          <a:p>
            <a:r>
              <a:rPr lang="en-GB">
                <a:latin typeface="Consolas" pitchFamily="49" charset="0"/>
              </a:rPr>
              <a:t>   }</a:t>
            </a:r>
          </a:p>
          <a:p>
            <a:r>
              <a:rPr lang="en-US">
                <a:latin typeface="Consolas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public static void </a:t>
            </a:r>
            <a:r>
              <a:rPr lang="en-US">
                <a:latin typeface="Consolas" pitchFamily="49" charset="0"/>
              </a:rPr>
              <a:t>TestOut(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en-US"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latin typeface="Consolas" pitchFamily="49" charset="0"/>
              </a:rPr>
              <a:t> aValue)</a:t>
            </a:r>
          </a:p>
          <a:p>
            <a:r>
              <a:rPr lang="en-GB">
                <a:latin typeface="Consolas" pitchFamily="49" charset="0"/>
              </a:rPr>
              <a:t>   {</a:t>
            </a:r>
          </a:p>
          <a:p>
            <a:r>
              <a:rPr lang="en-GB">
                <a:latin typeface="Consolas" pitchFamily="49" charset="0"/>
              </a:rPr>
              <a:t>      aValue = 222;</a:t>
            </a:r>
          </a:p>
          <a:p>
            <a:r>
              <a:rPr lang="en-GB">
                <a:latin typeface="Consolas" pitchFamily="49" charset="0"/>
              </a:rPr>
              <a:t>   }</a:t>
            </a:r>
          </a:p>
          <a:p>
            <a:r>
              <a:rPr lang="en-GB">
                <a:latin typeface="Consolas" pitchFamily="49" charset="0"/>
              </a:rPr>
              <a:t>}</a:t>
            </a:r>
          </a:p>
          <a:p>
            <a:endParaRPr lang="en-GB">
              <a:latin typeface="Consolas" pitchFamily="49" charset="0"/>
            </a:endParaRPr>
          </a:p>
          <a:p>
            <a:r>
              <a:rPr lang="en-US">
                <a:latin typeface="Consolas" pitchFamily="49" charset="0"/>
              </a:rPr>
              <a:t>        </a:t>
            </a:r>
            <a:endParaRPr lang="en-GB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CE8668-5529-4699-94D2-65FB7745248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Parameters – By Reference</a:t>
            </a:r>
          </a:p>
        </p:txBody>
      </p:sp>
      <p:pic>
        <p:nvPicPr>
          <p:cNvPr id="40965" name="Picture 14" descr="Fig04"/>
          <p:cNvPicPr>
            <a:picLocks noChangeAspect="1" noChangeArrowheads="1"/>
          </p:cNvPicPr>
          <p:nvPr/>
        </p:nvPicPr>
        <p:blipFill>
          <a:blip r:embed="rId3"/>
          <a:srcRect l="37759" t="52803" r="1180" b="3870"/>
          <a:stretch>
            <a:fillRect/>
          </a:stretch>
        </p:blipFill>
        <p:spPr bwMode="auto">
          <a:xfrm>
            <a:off x="1143000" y="1447800"/>
            <a:ext cx="678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808D23-1208-482D-816A-58ED604776E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Method Call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Note that since the method TestOut( ) is in the same class as the Main( ), the class name in the method call is optional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That is, instead of: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</a:t>
            </a:r>
            <a:r>
              <a:rPr lang="en-GB" smtClean="0">
                <a:latin typeface="Consolas" pitchFamily="49" charset="0"/>
                <a:cs typeface="Arial" charset="0"/>
              </a:rPr>
              <a:t>OutParameterTest.TestOut(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GB" smtClean="0">
                <a:latin typeface="Consolas" pitchFamily="49" charset="0"/>
                <a:cs typeface="Arial" charset="0"/>
              </a:rPr>
              <a:t> testValue);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We can simply write: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</a:t>
            </a:r>
            <a:r>
              <a:rPr lang="en-GB" smtClean="0">
                <a:latin typeface="Consolas" pitchFamily="49" charset="0"/>
                <a:cs typeface="Arial" charset="0"/>
              </a:rPr>
              <a:t>TestOut(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GB" smtClean="0">
                <a:latin typeface="Consolas" pitchFamily="49" charset="0"/>
                <a:cs typeface="Arial" charset="0"/>
              </a:rPr>
              <a:t> testValue);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4FC235-9072-40CC-960E-2A5911DB728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7. </a:t>
            </a:r>
            <a:r>
              <a:rPr lang="en-US" dirty="0" smtClean="0">
                <a:latin typeface="Arial" charset="0"/>
                <a:cs typeface="Arial" charset="0"/>
              </a:rPr>
              <a:t>Overloaded Methods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The Write( ) and WriteLine( ) methods are overloaded methods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Overloaded methods means that there are multiple methods with the same name but each has a different number or type of parameter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 of 2 Write( ) methods with headings: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US" sz="2400" smtClean="0">
                <a:latin typeface="Consolas" pitchFamily="49" charset="0"/>
                <a:cs typeface="Arial" charset="0"/>
              </a:rPr>
              <a:t>Write(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400" smtClean="0">
                <a:latin typeface="Consolas" pitchFamily="49" charset="0"/>
                <a:cs typeface="Arial" charset="0"/>
              </a:rPr>
              <a:t> number)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US" sz="2400" smtClean="0">
                <a:latin typeface="Consolas" pitchFamily="49" charset="0"/>
                <a:cs typeface="Arial" charset="0"/>
              </a:rPr>
              <a:t>Write(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smtClean="0">
                <a:latin typeface="Consolas" pitchFamily="49" charset="0"/>
                <a:cs typeface="Arial" charset="0"/>
              </a:rPr>
              <a:t> number)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0BB89C-6A2A-4F68-B149-2F1A33F8B1B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Overloaded Methods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.NET includes 18 different Write( ) methods with different signatures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How does the Common Language Runtime (CLR) know which method to use when the Write( ) method is called?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		Console.Write(45);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		Console.Write(67.34);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 </a:t>
            </a:r>
            <a:r>
              <a:rPr lang="en-GB" smtClean="0">
                <a:latin typeface="Consolas" pitchFamily="49" charset="0"/>
                <a:cs typeface="Arial" charset="0"/>
              </a:rPr>
              <a:t> 	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105400" y="3733800"/>
            <a:ext cx="2133600" cy="838200"/>
          </a:xfrm>
          <a:prstGeom prst="wedgeEllipseCallout">
            <a:avLst>
              <a:gd name="adj1" fmla="val -72651"/>
              <a:gd name="adj2" fmla="val 48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type argument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334000" y="5943600"/>
            <a:ext cx="2514600" cy="762000"/>
          </a:xfrm>
          <a:prstGeom prst="wedgeEllipseCallout">
            <a:avLst>
              <a:gd name="adj1" fmla="val -67011"/>
              <a:gd name="adj2" fmla="val -785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double type argumen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031D90-7565-4733-BD36-24EB1F59158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Overloaded Methods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When the Write( ) method is called, the argument used in the method call is matched with the method signatures to determine which method to execute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Note also that there are 19 overloaded WriteLine( ) methods </a:t>
            </a:r>
            <a:r>
              <a:rPr lang="en-GB" smtClean="0">
                <a:latin typeface="Consolas" pitchFamily="49" charset="0"/>
                <a:cs typeface="Arial" charset="0"/>
              </a:rPr>
              <a:t>	</a:t>
            </a:r>
            <a:endParaRPr 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724FD9-CA7C-42BC-86A5-A08F0C3BB2A0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4"/>
          <a:srcRect t="35365" r="6332" b="25504"/>
          <a:stretch>
            <a:fillRect/>
          </a:stretch>
        </p:blipFill>
        <p:spPr bwMode="auto">
          <a:xfrm>
            <a:off x="76200" y="1524000"/>
            <a:ext cx="8991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8. </a:t>
            </a:r>
            <a:r>
              <a:rPr lang="en-US" dirty="0" smtClean="0">
                <a:latin typeface="Arial" charset="0"/>
                <a:cs typeface="Arial" charset="0"/>
              </a:rPr>
              <a:t>Math Class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FADEE5-4D9B-4792-9F9D-8C2AEF42C763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4"/>
          <a:srcRect t="58537" r="2554" b="-900"/>
          <a:stretch>
            <a:fillRect/>
          </a:stretch>
        </p:blipFill>
        <p:spPr bwMode="auto">
          <a:xfrm>
            <a:off x="109538" y="533400"/>
            <a:ext cx="895826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7"/>
          <p:cNvPicPr>
            <a:picLocks noChangeAspect="1" noChangeArrowheads="1"/>
          </p:cNvPicPr>
          <p:nvPr/>
        </p:nvPicPr>
        <p:blipFill>
          <a:blip r:embed="rId4"/>
          <a:srcRect t="32146" r="841" b="51405"/>
          <a:stretch>
            <a:fillRect/>
          </a:stretch>
        </p:blipFill>
        <p:spPr bwMode="auto">
          <a:xfrm>
            <a:off x="152400" y="4038600"/>
            <a:ext cx="899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44FD25-1B78-41C3-B4CC-FEAB8945C84F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4"/>
          <a:srcRect t="73598"/>
          <a:stretch>
            <a:fillRect/>
          </a:stretch>
        </p:blipFill>
        <p:spPr bwMode="auto">
          <a:xfrm>
            <a:off x="76200" y="3276600"/>
            <a:ext cx="88915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/>
          <a:srcRect t="7210" b="64124"/>
          <a:stretch>
            <a:fillRect/>
          </a:stretch>
        </p:blipFill>
        <p:spPr bwMode="auto">
          <a:xfrm>
            <a:off x="76200" y="457200"/>
            <a:ext cx="88915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C1F755-4745-4B5F-A0E6-13E1CEFEC69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marL="514350" indent="-514350" eaLnBrk="1" hangingPunct="1">
              <a:spcBef>
                <a:spcPct val="50000"/>
              </a:spcBef>
              <a:buAutoNum type="arabicPeriod" startAt="8"/>
            </a:pPr>
            <a:r>
              <a:rPr lang="en-US" dirty="0" smtClean="0">
                <a:latin typeface="Arial" charset="0"/>
                <a:cs typeface="Arial" charset="0"/>
              </a:rPr>
              <a:t>Math </a:t>
            </a:r>
            <a:r>
              <a:rPr lang="en-US" dirty="0" smtClean="0">
                <a:latin typeface="Arial" charset="0"/>
                <a:cs typeface="Arial" charset="0"/>
              </a:rPr>
              <a:t>Class </a:t>
            </a:r>
            <a:r>
              <a:rPr lang="en-US" dirty="0" smtClean="0">
                <a:latin typeface="Arial" charset="0"/>
                <a:cs typeface="Arial" charset="0"/>
              </a:rPr>
              <a:t>Methods</a:t>
            </a:r>
          </a:p>
          <a:p>
            <a:pPr marL="514350" indent="-514350" eaLnBrk="1" hangingPunct="1">
              <a:spcBef>
                <a:spcPct val="50000"/>
              </a:spcBef>
              <a:buAutoNum type="arabicPeriod" startAt="8"/>
            </a:pPr>
            <a:r>
              <a:rPr lang="en-US" dirty="0" smtClean="0">
                <a:latin typeface="Arial" charset="0"/>
                <a:cs typeface="Arial" charset="0"/>
              </a:rPr>
              <a:t>User-Defined </a:t>
            </a:r>
            <a:r>
              <a:rPr lang="en-US" dirty="0" smtClean="0">
                <a:latin typeface="Arial" charset="0"/>
                <a:cs typeface="Arial" charset="0"/>
              </a:rPr>
              <a:t>Methods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 startAt="7"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ECE389-589A-4D8E-9EF7-A36F234DD1B7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/>
          <a:srcRect t="10086" r="-842" b="67909"/>
          <a:stretch>
            <a:fillRect/>
          </a:stretch>
        </p:blipFill>
        <p:spPr bwMode="auto">
          <a:xfrm>
            <a:off x="30163" y="533400"/>
            <a:ext cx="91138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/>
          <a:srcRect t="47678" b="41463"/>
          <a:stretch>
            <a:fillRect/>
          </a:stretch>
        </p:blipFill>
        <p:spPr bwMode="auto">
          <a:xfrm>
            <a:off x="106363" y="4953000"/>
            <a:ext cx="9037637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5"/>
          <a:srcRect l="-847" t="8173" b="64044"/>
          <a:stretch>
            <a:fillRect/>
          </a:stretch>
        </p:blipFill>
        <p:spPr bwMode="auto">
          <a:xfrm>
            <a:off x="0" y="2362200"/>
            <a:ext cx="9067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10F2B3-64A4-45E9-96C7-6599F6239B63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50180" name="Picture 7"/>
          <p:cNvPicPr>
            <a:picLocks noChangeAspect="1" noChangeArrowheads="1"/>
          </p:cNvPicPr>
          <p:nvPr/>
        </p:nvPicPr>
        <p:blipFill>
          <a:blip r:embed="rId3"/>
          <a:srcRect t="36774" b="35442"/>
          <a:stretch>
            <a:fillRect/>
          </a:stretch>
        </p:blipFill>
        <p:spPr bwMode="auto">
          <a:xfrm>
            <a:off x="76200" y="1752600"/>
            <a:ext cx="899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/>
          <a:srcRect t="64044" b="28603"/>
          <a:stretch>
            <a:fillRect/>
          </a:stretch>
        </p:blipFill>
        <p:spPr bwMode="auto">
          <a:xfrm>
            <a:off x="76200" y="304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3"/>
          <a:srcRect t="91011"/>
          <a:stretch>
            <a:fillRect/>
          </a:stretch>
        </p:blipFill>
        <p:spPr bwMode="auto">
          <a:xfrm>
            <a:off x="76200" y="990600"/>
            <a:ext cx="899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3"/>
          <a:srcRect t="70279" b="9293"/>
          <a:stretch>
            <a:fillRect/>
          </a:stretch>
        </p:blipFill>
        <p:spPr bwMode="auto">
          <a:xfrm>
            <a:off x="76200" y="4343400"/>
            <a:ext cx="8991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B174BC-0FE5-42E7-8FF9-67413E85AC1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Type Coercions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To force conversion from one primitive type to another, we use casting 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This is </a:t>
            </a:r>
            <a:r>
              <a:rPr lang="en-US" b="1" smtClean="0">
                <a:latin typeface="Arial" charset="0"/>
                <a:cs typeface="Arial" charset="0"/>
              </a:rPr>
              <a:t>explicit type coercion</a:t>
            </a:r>
          </a:p>
          <a:p>
            <a:pPr eaLnBrk="1" hangingPunct="1">
              <a:spcBef>
                <a:spcPct val="40000"/>
              </a:spcBef>
            </a:pPr>
            <a:r>
              <a:rPr lang="en-US" b="1" smtClean="0">
                <a:latin typeface="Arial" charset="0"/>
                <a:cs typeface="Arial" charset="0"/>
              </a:rPr>
              <a:t>Implicit type coercion </a:t>
            </a:r>
            <a:r>
              <a:rPr lang="en-US" i="1" smtClean="0">
                <a:latin typeface="Arial" charset="0"/>
                <a:cs typeface="Arial" charset="0"/>
              </a:rPr>
              <a:t>automatically</a:t>
            </a:r>
            <a:r>
              <a:rPr lang="en-US" smtClean="0">
                <a:latin typeface="Arial" charset="0"/>
                <a:cs typeface="Arial" charset="0"/>
              </a:rPr>
              <a:t> converts from a smaller data type to larger e.g. from </a:t>
            </a:r>
            <a:r>
              <a:rPr lang="en-US" i="1" smtClean="0">
                <a:latin typeface="Arial" charset="0"/>
                <a:cs typeface="Arial" charset="0"/>
              </a:rPr>
              <a:t>int</a:t>
            </a:r>
            <a:r>
              <a:rPr lang="en-US" smtClean="0">
                <a:latin typeface="Arial" charset="0"/>
                <a:cs typeface="Arial" charset="0"/>
              </a:rPr>
              <a:t> to </a:t>
            </a:r>
            <a:r>
              <a:rPr lang="en-US" i="1" smtClean="0">
                <a:latin typeface="Arial" charset="0"/>
                <a:cs typeface="Arial" charset="0"/>
              </a:rPr>
              <a:t>long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i="1" smtClean="0">
                <a:latin typeface="Arial" charset="0"/>
                <a:cs typeface="Arial" charset="0"/>
              </a:rPr>
              <a:t>float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i="1" smtClean="0">
                <a:latin typeface="Arial" charset="0"/>
                <a:cs typeface="Arial" charset="0"/>
              </a:rPr>
              <a:t>double</a:t>
            </a:r>
            <a:r>
              <a:rPr lang="en-US" smtClean="0">
                <a:latin typeface="Arial" charset="0"/>
                <a:cs typeface="Arial" charset="0"/>
              </a:rPr>
              <a:t>, or </a:t>
            </a:r>
            <a:r>
              <a:rPr lang="en-US" i="1" smtClean="0">
                <a:latin typeface="Arial" charset="0"/>
                <a:cs typeface="Arial" charset="0"/>
              </a:rPr>
              <a:t>decimal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Math class method Sqrt( ) requires an argument of type </a:t>
            </a:r>
            <a:r>
              <a:rPr lang="en-US" i="1" smtClean="0">
                <a:latin typeface="Arial" charset="0"/>
                <a:cs typeface="Arial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847320-72DA-4B28-9312-BFE521BF9BA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Implicit Type Coercion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If the argument value is type </a:t>
            </a:r>
            <a:r>
              <a:rPr lang="en-US" i="1" smtClean="0">
                <a:latin typeface="Arial" charset="0"/>
                <a:cs typeface="Arial" charset="0"/>
              </a:rPr>
              <a:t>int</a:t>
            </a:r>
            <a:r>
              <a:rPr lang="en-US" smtClean="0">
                <a:latin typeface="Arial" charset="0"/>
                <a:cs typeface="Arial" charset="0"/>
              </a:rPr>
              <a:t>, the CLR automatically converts it to type </a:t>
            </a:r>
            <a:r>
              <a:rPr lang="en-US" i="1" smtClean="0">
                <a:latin typeface="Arial" charset="0"/>
                <a:cs typeface="Arial" charset="0"/>
              </a:rPr>
              <a:t>double</a:t>
            </a:r>
            <a:r>
              <a:rPr lang="en-US" smtClean="0">
                <a:latin typeface="Arial" charset="0"/>
                <a:cs typeface="Arial" charset="0"/>
              </a:rPr>
              <a:t> and passes to the method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z="2400" smtClean="0">
                <a:latin typeface="Consolas" pitchFamily="49" charset="0"/>
                <a:cs typeface="Arial" charset="0"/>
              </a:rPr>
              <a:t> root = Math.Sqrt(25);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2C1E87-5DD6-4764-AED9-7C30F0DB531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9. </a:t>
            </a:r>
            <a:r>
              <a:rPr lang="en-US" dirty="0" smtClean="0">
                <a:latin typeface="Arial" charset="0"/>
                <a:cs typeface="Arial" charset="0"/>
              </a:rPr>
              <a:t>User-Defined Methods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Suppose we want to develop a payroll program which inputs the hours worked and the pay rate for an employee and then computes and displays the pay.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i="1" smtClean="0">
                <a:latin typeface="Arial" charset="0"/>
                <a:cs typeface="Arial" charset="0"/>
              </a:rPr>
              <a:t>If we do not apply the object-oriented approach</a:t>
            </a:r>
            <a:r>
              <a:rPr lang="en-US" smtClean="0">
                <a:latin typeface="Arial" charset="0"/>
                <a:cs typeface="Arial" charset="0"/>
              </a:rPr>
              <a:t>, we can define 4 static methods to do the work: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Main( ), GetPayData( ), ComputePay(),  and PrintPay()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11228E-EADC-4665-A45E-CCE88C8106D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User-Defined Methods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</a:t>
            </a:r>
            <a:r>
              <a:rPr lang="en-US" sz="2000" smtClean="0">
                <a:latin typeface="Consolas" pitchFamily="49" charset="0"/>
                <a:cs typeface="Arial" charset="0"/>
              </a:rPr>
              <a:t> System;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sz="2000" smtClean="0">
                <a:latin typeface="Consolas" pitchFamily="49" charset="0"/>
                <a:cs typeface="Arial" charset="0"/>
              </a:rPr>
              <a:t> PayrollProgram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sz="2000" smtClean="0">
                <a:latin typeface="Consolas" pitchFamily="49" charset="0"/>
                <a:cs typeface="Arial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sz="2000" smtClean="0">
                <a:latin typeface="Consolas" pitchFamily="49" charset="0"/>
                <a:cs typeface="Arial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2000" smtClean="0">
                <a:latin typeface="Consolas" pitchFamily="49" charset="0"/>
                <a:cs typeface="Arial" charset="0"/>
              </a:rPr>
              <a:t> Main( 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{	. . .	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sz="2000" smtClean="0">
                <a:latin typeface="Consolas" pitchFamily="49" charset="0"/>
                <a:cs typeface="Arial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</a:t>
            </a:r>
            <a:r>
              <a:rPr lang="en-US" sz="2000" smtClean="0">
                <a:latin typeface="Consolas" pitchFamily="49" charset="0"/>
                <a:cs typeface="Arial" charset="0"/>
              </a:rPr>
              <a:t>GetPayData( . . . 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{	. . .	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decimal</a:t>
            </a:r>
            <a:r>
              <a:rPr lang="en-US" sz="2000" smtClean="0">
                <a:latin typeface="Consolas" pitchFamily="49" charset="0"/>
                <a:cs typeface="Arial" charset="0"/>
              </a:rPr>
              <a:t> ComputePay( . . . )		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{	. . . 	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US" sz="2000" smtClean="0">
                <a:latin typeface="Consolas" pitchFamily="49" charset="0"/>
                <a:cs typeface="Arial" charset="0"/>
              </a:rPr>
              <a:t>PrintPay( . . . 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{ 	. . .	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2CD2A7-3805-4B8E-A6E5-126EC6C1234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Payroll Program 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class </a:t>
            </a:r>
            <a:r>
              <a:rPr lang="en-GB" smtClean="0">
                <a:latin typeface="Consolas" pitchFamily="49" charset="0"/>
                <a:cs typeface="Arial" charset="0"/>
              </a:rPr>
              <a:t>PayrollProgram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</a:t>
            </a:r>
            <a:r>
              <a:rPr lang="en-GB" smtClean="0">
                <a:latin typeface="Consolas" pitchFamily="49" charset="0"/>
                <a:cs typeface="Arial" charset="0"/>
              </a:rPr>
              <a:t>Main( )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	{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string </a:t>
            </a:r>
            <a:r>
              <a:rPr lang="en-GB" smtClean="0">
                <a:latin typeface="Consolas" pitchFamily="49" charset="0"/>
                <a:cs typeface="Arial" charset="0"/>
              </a:rPr>
              <a:t>name;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float </a:t>
            </a:r>
            <a:r>
              <a:rPr lang="en-GB" smtClean="0">
                <a:latin typeface="Consolas" pitchFamily="49" charset="0"/>
                <a:cs typeface="Arial" charset="0"/>
              </a:rPr>
              <a:t>hoursWorked;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decimal </a:t>
            </a:r>
            <a:r>
              <a:rPr lang="en-GB" smtClean="0">
                <a:latin typeface="Consolas" pitchFamily="49" charset="0"/>
                <a:cs typeface="Arial" charset="0"/>
              </a:rPr>
              <a:t>payRate, pay;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78A48B-3CF5-4CF6-8898-21F7788309D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Payroll Program 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		GetPayData(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out </a:t>
            </a:r>
            <a:r>
              <a:rPr lang="en-GB" smtClean="0">
                <a:latin typeface="Consolas" pitchFamily="49" charset="0"/>
                <a:cs typeface="Arial" charset="0"/>
              </a:rPr>
              <a:t>name, 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          out </a:t>
            </a:r>
            <a:r>
              <a:rPr lang="en-GB" smtClean="0">
                <a:latin typeface="Consolas" pitchFamily="49" charset="0"/>
                <a:cs typeface="Arial" charset="0"/>
              </a:rPr>
              <a:t>hoursWorked,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          out </a:t>
            </a:r>
            <a:r>
              <a:rPr lang="en-GB" smtClean="0">
                <a:latin typeface="Consolas" pitchFamily="49" charset="0"/>
                <a:cs typeface="Arial" charset="0"/>
              </a:rPr>
              <a:t>payRate);</a:t>
            </a:r>
          </a:p>
          <a:p>
            <a:endParaRPr lang="en-GB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mtClean="0">
                <a:latin typeface="Consolas" pitchFamily="49" charset="0"/>
                <a:cs typeface="Arial" charset="0"/>
              </a:rPr>
              <a:t>pay = ComputePay(hoursWorked,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		                 payRate);</a:t>
            </a:r>
          </a:p>
          <a:p>
            <a:endParaRPr lang="en-GB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mtClean="0">
                <a:latin typeface="Consolas" pitchFamily="49" charset="0"/>
                <a:cs typeface="Arial" charset="0"/>
              </a:rPr>
              <a:t>PrintPay(name, pay);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	}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396379-B322-41B1-972B-76A83CC4021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Payroll Program 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public static void </a:t>
            </a:r>
            <a:r>
              <a:rPr lang="en-US" smtClean="0">
                <a:latin typeface="Consolas" pitchFamily="49" charset="0"/>
                <a:cs typeface="Arial" charset="0"/>
              </a:rPr>
              <a:t>GetPayData(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		out string </a:t>
            </a:r>
            <a:r>
              <a:rPr lang="en-US" smtClean="0">
                <a:latin typeface="Consolas" pitchFamily="49" charset="0"/>
                <a:cs typeface="Arial" charset="0"/>
              </a:rPr>
              <a:t>name, 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		out float </a:t>
            </a:r>
            <a:r>
              <a:rPr lang="en-GB" smtClean="0">
                <a:latin typeface="Consolas" pitchFamily="49" charset="0"/>
                <a:cs typeface="Arial" charset="0"/>
              </a:rPr>
              <a:t>hours, 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              		out decimal </a:t>
            </a:r>
            <a:r>
              <a:rPr lang="en-GB" smtClean="0">
                <a:latin typeface="Consolas" pitchFamily="49" charset="0"/>
                <a:cs typeface="Arial" charset="0"/>
              </a:rPr>
              <a:t>rate)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   string </a:t>
            </a:r>
            <a:r>
              <a:rPr lang="en-GB" smtClean="0">
                <a:latin typeface="Consolas" pitchFamily="49" charset="0"/>
                <a:cs typeface="Arial" charset="0"/>
              </a:rPr>
              <a:t>input;</a:t>
            </a:r>
          </a:p>
          <a:p>
            <a:pPr>
              <a:buFontTx/>
              <a:buNone/>
            </a:pPr>
            <a:endParaRPr lang="en-GB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	</a:t>
            </a:r>
            <a:r>
              <a:rPr lang="en-GB" smtClean="0">
                <a:latin typeface="Consolas" pitchFamily="49" charset="0"/>
                <a:cs typeface="Arial" charset="0"/>
              </a:rPr>
              <a:t>Console.Write(</a:t>
            </a: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name: </a:t>
            </a:r>
            <a:r>
              <a:rPr lang="en-GB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GB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   	name = Console.ReadLine();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4D69B9-8EC0-4776-A6D9-2DA5187EF2F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Payroll Program 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63000" cy="4648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mtClean="0">
                <a:latin typeface="Consolas" pitchFamily="49" charset="0"/>
                <a:cs typeface="Arial" charset="0"/>
              </a:rPr>
              <a:t>Console.Write(</a:t>
            </a: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hours worked: "</a:t>
            </a:r>
            <a:r>
              <a:rPr lang="en-GB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mtClean="0">
                <a:latin typeface="Consolas" pitchFamily="49" charset="0"/>
                <a:cs typeface="Arial" charset="0"/>
              </a:rPr>
              <a:t>input = Console.ReadLine();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mtClean="0">
                <a:latin typeface="Consolas" pitchFamily="49" charset="0"/>
                <a:cs typeface="Arial" charset="0"/>
              </a:rPr>
              <a:t>hours = (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float</a:t>
            </a:r>
            <a:r>
              <a:rPr lang="en-GB" smtClean="0">
                <a:latin typeface="Consolas" pitchFamily="49" charset="0"/>
                <a:cs typeface="Arial" charset="0"/>
              </a:rPr>
              <a:t>)Convert.ToDouble(input);</a:t>
            </a:r>
          </a:p>
          <a:p>
            <a:pPr>
              <a:buFontTx/>
              <a:buNone/>
            </a:pPr>
            <a:endParaRPr lang="en-GB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mtClean="0">
                <a:latin typeface="Consolas" pitchFamily="49" charset="0"/>
                <a:cs typeface="Arial" charset="0"/>
              </a:rPr>
              <a:t>Console.Write(</a:t>
            </a: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"Enter pay rate: "</a:t>
            </a:r>
            <a:r>
              <a:rPr lang="en-GB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mtClean="0">
                <a:latin typeface="Consolas" pitchFamily="49" charset="0"/>
                <a:cs typeface="Arial" charset="0"/>
              </a:rPr>
              <a:t>input = Console.ReadLine();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mtClean="0">
                <a:latin typeface="Consolas" pitchFamily="49" charset="0"/>
                <a:cs typeface="Arial" charset="0"/>
              </a:rPr>
              <a:t>rate = Convert.ToDecimal(input);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mtClean="0">
                <a:latin typeface="Consolas" pitchFamily="49" charset="0"/>
                <a:cs typeface="Arial" charset="0"/>
              </a:rPr>
              <a:t>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C206B8-186C-45FC-9DA3-0021B0D1E4A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1. </a:t>
            </a:r>
            <a:r>
              <a:rPr lang="en-US" dirty="0" smtClean="0">
                <a:latin typeface="Arial" charset="0"/>
                <a:cs typeface="Arial" charset="0"/>
              </a:rPr>
              <a:t>Method Definition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Method definition contains heading and body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Main( ) method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Consolas" pitchFamily="49" charset="0"/>
                <a:cs typeface="Arial" charset="0"/>
              </a:rPr>
              <a:t>	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</a:t>
            </a:r>
            <a:r>
              <a:rPr lang="en-GB" smtClean="0">
                <a:latin typeface="Consolas" pitchFamily="49" charset="0"/>
                <a:cs typeface="Arial" charset="0"/>
              </a:rPr>
              <a:t>Main()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  		{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	. . .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}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553200" y="2514600"/>
            <a:ext cx="1981200" cy="1143000"/>
          </a:xfrm>
          <a:prstGeom prst="wedgeEllipseCallout">
            <a:avLst>
              <a:gd name="adj1" fmla="val -67692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Heading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858000" y="4419600"/>
            <a:ext cx="1828800" cy="1066800"/>
          </a:xfrm>
          <a:prstGeom prst="wedgeEllipseCallout">
            <a:avLst>
              <a:gd name="adj1" fmla="val -82972"/>
              <a:gd name="adj2" fmla="val 90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 Body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791200" y="4191000"/>
            <a:ext cx="381000" cy="1676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Callout 9"/>
          <p:cNvSpPr/>
          <p:nvPr/>
        </p:nvSpPr>
        <p:spPr>
          <a:xfrm>
            <a:off x="0" y="3200400"/>
            <a:ext cx="2286000" cy="1143000"/>
          </a:xfrm>
          <a:prstGeom prst="wedgeEllipseCallout">
            <a:avLst>
              <a:gd name="adj1" fmla="val 32015"/>
              <a:gd name="adj2" fmla="val 10379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Definition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133600" y="3581400"/>
            <a:ext cx="457200" cy="2362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E7F034-8C41-4C6E-B886-1382C260E54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Payroll Program 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352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public static decimal </a:t>
            </a:r>
            <a:r>
              <a:rPr lang="en-US" smtClean="0">
                <a:latin typeface="Consolas" pitchFamily="49" charset="0"/>
                <a:cs typeface="Arial" charset="0"/>
              </a:rPr>
              <a:t>ComputePay(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	   float </a:t>
            </a:r>
            <a:r>
              <a:rPr lang="en-US" smtClean="0">
                <a:latin typeface="Consolas" pitchFamily="49" charset="0"/>
                <a:cs typeface="Arial" charset="0"/>
              </a:rPr>
              <a:t>hours, 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	   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decimal </a:t>
            </a:r>
            <a:r>
              <a:rPr lang="en-GB" smtClean="0">
                <a:latin typeface="Consolas" pitchFamily="49" charset="0"/>
                <a:cs typeface="Arial" charset="0"/>
              </a:rPr>
              <a:t>payPerHour)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return </a:t>
            </a:r>
            <a:r>
              <a:rPr lang="en-GB" smtClean="0">
                <a:latin typeface="Consolas" pitchFamily="49" charset="0"/>
                <a:cs typeface="Arial" charset="0"/>
              </a:rPr>
              <a:t>(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decimal</a:t>
            </a:r>
            <a:r>
              <a:rPr lang="en-GB" smtClean="0">
                <a:latin typeface="Consolas" pitchFamily="49" charset="0"/>
                <a:cs typeface="Arial" charset="0"/>
              </a:rPr>
              <a:t>)hours</a:t>
            </a:r>
            <a:r>
              <a:rPr lang="en-GB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mtClean="0">
                <a:latin typeface="Consolas" pitchFamily="49" charset="0"/>
                <a:cs typeface="Arial" charset="0"/>
              </a:rPr>
              <a:t>* payPerHour;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3ABBF4-ACED-452A-BB49-3E4A712572D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Payroll Program 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724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endParaRPr lang="en-US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public static void </a:t>
            </a:r>
            <a:r>
              <a:rPr lang="en-US" smtClean="0">
                <a:latin typeface="Consolas" pitchFamily="49" charset="0"/>
                <a:cs typeface="Arial" charset="0"/>
              </a:rPr>
              <a:t>PrintPay(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string </a:t>
            </a:r>
            <a:r>
              <a:rPr lang="en-US" smtClean="0">
                <a:latin typeface="Consolas" pitchFamily="49" charset="0"/>
                <a:cs typeface="Arial" charset="0"/>
              </a:rPr>
              <a:t>name,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                            decimal </a:t>
            </a:r>
            <a:r>
              <a:rPr lang="en-US" smtClean="0">
                <a:latin typeface="Consolas" pitchFamily="49" charset="0"/>
                <a:cs typeface="Arial" charset="0"/>
              </a:rPr>
              <a:t>pay)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</a:t>
            </a:r>
            <a:r>
              <a:rPr lang="en-US" smtClean="0">
                <a:latin typeface="Consolas" pitchFamily="49" charset="0"/>
                <a:cs typeface="Arial" charset="0"/>
              </a:rPr>
              <a:t>Console.WriteLine(</a:t>
            </a:r>
            <a:r>
              <a:rPr lang="en-US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"Pay for {0} " 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				</a:t>
            </a:r>
            <a:r>
              <a:rPr lang="en-US" smtClean="0">
                <a:latin typeface="Consolas" pitchFamily="49" charset="0"/>
                <a:cs typeface="Arial" charset="0"/>
              </a:rPr>
              <a:t>+</a:t>
            </a:r>
            <a:r>
              <a:rPr lang="en-US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"is {1:c}"</a:t>
            </a:r>
            <a:r>
              <a:rPr lang="en-US" smtClean="0">
                <a:latin typeface="Consolas" pitchFamily="49" charset="0"/>
                <a:cs typeface="Arial" charset="0"/>
              </a:rPr>
              <a:t>,</a:t>
            </a:r>
            <a:r>
              <a:rPr lang="en-US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						name, pay);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 	}</a:t>
            </a:r>
          </a:p>
          <a:p>
            <a:pPr>
              <a:buFontTx/>
              <a:buNone/>
            </a:pPr>
            <a:r>
              <a:rPr lang="en-GB" smtClean="0">
                <a:latin typeface="Consolas" pitchFamily="49" charset="0"/>
                <a:cs typeface="Arial" charset="0"/>
              </a:rPr>
              <a:t>} </a:t>
            </a:r>
            <a:r>
              <a:rPr lang="en-GB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End of class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916C4F-526B-4686-9491-F676CAD847C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Method Heading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Method heading contains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modifiers 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return 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method name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parameter list (may be empty)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ABC95B-9CD4-4F19-B0B2-C00162B4994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Method Heading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Max( ) method in Math class (in .NET Framework class library)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double </a:t>
            </a:r>
            <a:r>
              <a:rPr lang="en-US" smtClean="0">
                <a:latin typeface="Consolas" pitchFamily="49" charset="0"/>
                <a:cs typeface="Arial" charset="0"/>
              </a:rPr>
              <a:t>Max(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mtClean="0">
                <a:latin typeface="Consolas" pitchFamily="49" charset="0"/>
                <a:cs typeface="Arial" charset="0"/>
              </a:rPr>
              <a:t> n1,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			  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double</a:t>
            </a:r>
            <a:r>
              <a:rPr lang="en-US" smtClean="0">
                <a:latin typeface="Consolas" pitchFamily="49" charset="0"/>
                <a:cs typeface="Arial" charset="0"/>
              </a:rPr>
              <a:t> n2)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81000" y="5029200"/>
            <a:ext cx="1828800" cy="990600"/>
          </a:xfrm>
          <a:prstGeom prst="wedgeEllipseCallout">
            <a:avLst>
              <a:gd name="adj1" fmla="val 18419"/>
              <a:gd name="adj2" fmla="val -102682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Modifier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2743200" y="5105400"/>
            <a:ext cx="1828800" cy="990600"/>
          </a:xfrm>
          <a:prstGeom prst="wedgeEllipseCallout">
            <a:avLst>
              <a:gd name="adj1" fmla="val -34213"/>
              <a:gd name="adj2" fmla="val -109969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Modifier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667000" y="2590800"/>
            <a:ext cx="1828800" cy="990600"/>
          </a:xfrm>
          <a:prstGeom prst="wedgeEllipseCallout">
            <a:avLst>
              <a:gd name="adj1" fmla="val 30260"/>
              <a:gd name="adj2" fmla="val 9165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type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029200" y="2667000"/>
            <a:ext cx="1828800" cy="990600"/>
          </a:xfrm>
          <a:prstGeom prst="wedgeEllipseCallout">
            <a:avLst>
              <a:gd name="adj1" fmla="val -25003"/>
              <a:gd name="adj2" fmla="val 81934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 name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6629400" y="5562600"/>
            <a:ext cx="2438400" cy="990600"/>
          </a:xfrm>
          <a:prstGeom prst="wedgeEllipseCallout">
            <a:avLst>
              <a:gd name="adj1" fmla="val 25400"/>
              <a:gd name="adj2" fmla="val -156122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Parameter list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848600" y="3962400"/>
            <a:ext cx="3810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E820F4-932F-49F1-A9FB-E07EE959DE2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Method Signature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Method name and parameter list forms </a:t>
            </a:r>
            <a:r>
              <a:rPr lang="en-US" sz="2800" b="1" kern="0" dirty="0">
                <a:latin typeface="Arial" pitchFamily="34" charset="0"/>
                <a:cs typeface="Arial" pitchFamily="34" charset="0"/>
              </a:rPr>
              <a:t>method signature</a:t>
            </a:r>
          </a:p>
          <a:p>
            <a:pPr marL="342900" indent="-342900">
              <a:spcBef>
                <a:spcPct val="40000"/>
              </a:spcBef>
              <a:buFontTx/>
              <a:buChar char="•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Example: Max( ) method</a:t>
            </a:r>
          </a:p>
          <a:p>
            <a:pPr>
              <a:spcBef>
                <a:spcPct val="40000"/>
              </a:spcBef>
              <a:defRPr/>
            </a:pPr>
            <a:r>
              <a:rPr lang="en-US" sz="2800" dirty="0">
                <a:latin typeface="Consolas" pitchFamily="49" charset="0"/>
              </a:rPr>
              <a:t>	</a:t>
            </a:r>
          </a:p>
          <a:p>
            <a:pPr>
              <a:spcBef>
                <a:spcPct val="40000"/>
              </a:spcBef>
              <a:defRPr/>
            </a:pPr>
            <a:r>
              <a:rPr lang="en-US" sz="2800" dirty="0">
                <a:latin typeface="Consolas" pitchFamily="49" charset="0"/>
              </a:rPr>
              <a:t> 	. . . Max(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en-US" sz="2800" dirty="0">
                <a:latin typeface="Consolas" pitchFamily="49" charset="0"/>
              </a:rPr>
              <a:t> n1,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en-US" sz="2800" dirty="0">
                <a:latin typeface="Consolas" pitchFamily="49" charset="0"/>
              </a:rPr>
              <a:t> n2)</a:t>
            </a:r>
            <a:endParaRPr lang="en-US" sz="2800" dirty="0"/>
          </a:p>
          <a:p>
            <a:pPr>
              <a:spcBef>
                <a:spcPct val="40000"/>
              </a:spcBef>
              <a:defRPr/>
            </a:pPr>
            <a:r>
              <a:rPr lang="en-US" sz="2800" dirty="0">
                <a:latin typeface="Consolas" pitchFamily="49" charset="0"/>
              </a:rPr>
              <a:t>	</a:t>
            </a:r>
          </a:p>
          <a:p>
            <a:pPr>
              <a:spcBef>
                <a:spcPct val="40000"/>
              </a:spcBef>
              <a:defRPr/>
            </a:pPr>
            <a:r>
              <a:rPr lang="en-US" sz="2800" dirty="0">
                <a:latin typeface="Consolas" pitchFamily="49" charset="0"/>
              </a:rPr>
              <a:t>	</a:t>
            </a:r>
            <a:endParaRPr lang="en-US" sz="2800" b="1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40000"/>
              </a:spcBef>
              <a:buFontTx/>
              <a:buChar char="•"/>
              <a:defRPr/>
            </a:pPr>
            <a:endParaRPr lang="en-US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019800" y="2514600"/>
            <a:ext cx="2133600" cy="914400"/>
          </a:xfrm>
          <a:prstGeom prst="wedgeEllipseCallout">
            <a:avLst>
              <a:gd name="adj1" fmla="val -81468"/>
              <a:gd name="adj2" fmla="val 643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Signature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5067300" y="1409700"/>
            <a:ext cx="381000" cy="5029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DAE65D-8CD8-486C-BAC7-427E3A5AE29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2. </a:t>
            </a:r>
            <a:r>
              <a:rPr lang="en-US" i="1" dirty="0" smtClean="0">
                <a:latin typeface="Arial" charset="0"/>
                <a:cs typeface="Arial" charset="0"/>
              </a:rPr>
              <a:t>static</a:t>
            </a:r>
            <a:r>
              <a:rPr lang="en-US" dirty="0" smtClean="0">
                <a:latin typeface="Arial" charset="0"/>
                <a:cs typeface="Arial" charset="0"/>
              </a:rPr>
              <a:t> Modifier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Method Main() must include </a:t>
            </a:r>
            <a:r>
              <a:rPr lang="en-US" i="1" smtClean="0">
                <a:latin typeface="Arial" charset="0"/>
                <a:cs typeface="Arial" charset="0"/>
              </a:rPr>
              <a:t>static</a:t>
            </a:r>
            <a:r>
              <a:rPr lang="en-US" smtClean="0">
                <a:latin typeface="Arial" charset="0"/>
                <a:cs typeface="Arial" charset="0"/>
              </a:rPr>
              <a:t> modifier in the method definition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Methods Write(), WriteLine(), and ReadLine() of the Console class include the </a:t>
            </a:r>
            <a:r>
              <a:rPr lang="en-US" i="1" smtClean="0">
                <a:latin typeface="Arial" charset="0"/>
                <a:cs typeface="Arial" charset="0"/>
              </a:rPr>
              <a:t>static</a:t>
            </a:r>
            <a:r>
              <a:rPr lang="en-US" smtClean="0">
                <a:latin typeface="Arial" charset="0"/>
                <a:cs typeface="Arial" charset="0"/>
              </a:rPr>
              <a:t> modifier in their method definitions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All methods of Math class also include the </a:t>
            </a:r>
            <a:r>
              <a:rPr lang="en-US" i="1" smtClean="0">
                <a:latin typeface="Arial" charset="0"/>
                <a:cs typeface="Arial" charset="0"/>
              </a:rPr>
              <a:t>static</a:t>
            </a:r>
            <a:r>
              <a:rPr lang="en-US" smtClean="0">
                <a:latin typeface="Arial" charset="0"/>
                <a:cs typeface="Arial" charset="0"/>
              </a:rPr>
              <a:t> modifier in their method 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8FA596-54B8-4916-B944-011161B5514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  <a:cs typeface="Arial" charset="0"/>
              </a:rPr>
              <a:t>3. </a:t>
            </a:r>
            <a:r>
              <a:rPr lang="en-US" dirty="0" smtClean="0">
                <a:latin typeface="Arial" charset="0"/>
                <a:cs typeface="Arial" charset="0"/>
              </a:rPr>
              <a:t>Class Methods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Methods that use the </a:t>
            </a:r>
            <a:r>
              <a:rPr lang="en-US" i="1" smtClean="0">
                <a:latin typeface="Arial" charset="0"/>
                <a:cs typeface="Arial" charset="0"/>
              </a:rPr>
              <a:t>static</a:t>
            </a:r>
            <a:r>
              <a:rPr lang="en-US" smtClean="0">
                <a:latin typeface="Arial" charset="0"/>
                <a:cs typeface="Arial" charset="0"/>
              </a:rPr>
              <a:t> modifier are called </a:t>
            </a:r>
            <a:r>
              <a:rPr lang="en-US" b="1" smtClean="0">
                <a:latin typeface="Arial" charset="0"/>
                <a:cs typeface="Arial" charset="0"/>
              </a:rPr>
              <a:t>class methods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To invoke/call a class method, use format: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b="1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latin typeface="Arial" charset="0"/>
                <a:cs typeface="Arial" charset="0"/>
              </a:rPr>
              <a:t>&lt;class-name&gt;</a:t>
            </a:r>
            <a:r>
              <a:rPr lang="en-US" b="1" smtClean="0">
                <a:latin typeface="Arial" charset="0"/>
                <a:cs typeface="Arial" charset="0"/>
              </a:rPr>
              <a:t>.</a:t>
            </a:r>
            <a:r>
              <a:rPr lang="en-US" smtClean="0">
                <a:latin typeface="Arial" charset="0"/>
                <a:cs typeface="Arial" charset="0"/>
              </a:rPr>
              <a:t>&lt;method-name&gt;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to call WriteLine() method:</a:t>
            </a:r>
          </a:p>
          <a:p>
            <a:pPr>
              <a:buFontTx/>
              <a:buNone/>
            </a:pP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Console</a:t>
            </a:r>
            <a:r>
              <a:rPr lang="en-GB" smtClean="0">
                <a:latin typeface="Consolas" pitchFamily="49" charset="0"/>
                <a:cs typeface="Arial" charset="0"/>
              </a:rPr>
              <a:t>.WriteLine(</a:t>
            </a: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"The end"</a:t>
            </a:r>
            <a:r>
              <a:rPr lang="en-GB" smtClean="0">
                <a:latin typeface="Consolas" pitchFamily="49" charset="0"/>
                <a:cs typeface="Arial" charset="0"/>
              </a:rPr>
              <a:t>);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to call Max() method: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double </a:t>
            </a:r>
            <a:r>
              <a:rPr lang="en-US" smtClean="0">
                <a:latin typeface="Consolas" pitchFamily="49" charset="0"/>
                <a:cs typeface="Arial" charset="0"/>
              </a:rPr>
              <a:t>result = </a:t>
            </a:r>
            <a:r>
              <a:rPr lang="en-GB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Math</a:t>
            </a:r>
            <a:r>
              <a:rPr lang="en-GB" smtClean="0">
                <a:latin typeface="Consolas" pitchFamily="49" charset="0"/>
                <a:cs typeface="Arial" charset="0"/>
              </a:rPr>
              <a:t>.Max</a:t>
            </a:r>
            <a:r>
              <a:rPr lang="en-US" smtClean="0">
                <a:latin typeface="Consolas" pitchFamily="49" charset="0"/>
                <a:cs typeface="Arial" charset="0"/>
              </a:rPr>
              <a:t>(2.0, 8.9);  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14097</TotalTime>
  <Words>1487</Words>
  <Application>Microsoft Office PowerPoint</Application>
  <PresentationFormat>On-screen Show (4:3)</PresentationFormat>
  <Paragraphs>392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3</vt:lpstr>
      <vt:lpstr>Chapter Outline</vt:lpstr>
      <vt:lpstr>Chapter Outline</vt:lpstr>
      <vt:lpstr>1. Method Definition</vt:lpstr>
      <vt:lpstr>Method Heading</vt:lpstr>
      <vt:lpstr>Method Heading</vt:lpstr>
      <vt:lpstr>Method Signature</vt:lpstr>
      <vt:lpstr>2. static Modifier</vt:lpstr>
      <vt:lpstr>3. Class Methods</vt:lpstr>
      <vt:lpstr>4. Access Modifiers</vt:lpstr>
      <vt:lpstr>public Access Modifier</vt:lpstr>
      <vt:lpstr>private Access Modifier</vt:lpstr>
      <vt:lpstr>5. Return Type</vt:lpstr>
      <vt:lpstr>Return Statement</vt:lpstr>
      <vt:lpstr>6. Parameters</vt:lpstr>
      <vt:lpstr>Parameters – By Value</vt:lpstr>
      <vt:lpstr>Parameters – By Value</vt:lpstr>
      <vt:lpstr>Parameters – By Reference</vt:lpstr>
      <vt:lpstr>Parameters – By Reference</vt:lpstr>
      <vt:lpstr>Parameters – By Reference</vt:lpstr>
      <vt:lpstr>Parameters – By Reference</vt:lpstr>
      <vt:lpstr>Parameters – By Reference</vt:lpstr>
      <vt:lpstr>Method Call</vt:lpstr>
      <vt:lpstr>7. Overloaded Methods</vt:lpstr>
      <vt:lpstr>Overloaded Methods</vt:lpstr>
      <vt:lpstr>Overloaded Methods</vt:lpstr>
      <vt:lpstr>8. Math Class Methods</vt:lpstr>
      <vt:lpstr>Slide 28</vt:lpstr>
      <vt:lpstr>Slide 29</vt:lpstr>
      <vt:lpstr>Slide 30</vt:lpstr>
      <vt:lpstr>Slide 31</vt:lpstr>
      <vt:lpstr>Type Coercions</vt:lpstr>
      <vt:lpstr>Implicit Type Coercion</vt:lpstr>
      <vt:lpstr>9. User-Defined Methods</vt:lpstr>
      <vt:lpstr>User-Defined Methods</vt:lpstr>
      <vt:lpstr>Payroll Program </vt:lpstr>
      <vt:lpstr>Payroll Program </vt:lpstr>
      <vt:lpstr>Payroll Program </vt:lpstr>
      <vt:lpstr>Payroll Program </vt:lpstr>
      <vt:lpstr>Payroll Program </vt:lpstr>
      <vt:lpstr>Payroll Program 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mariam</cp:lastModifiedBy>
  <cp:revision>284</cp:revision>
  <dcterms:created xsi:type="dcterms:W3CDTF">2002-11-15T07:59:11Z</dcterms:created>
  <dcterms:modified xsi:type="dcterms:W3CDTF">2014-06-24T02:01:09Z</dcterms:modified>
</cp:coreProperties>
</file>