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619" r:id="rId2"/>
    <p:sldId id="348" r:id="rId3"/>
    <p:sldId id="542" r:id="rId4"/>
    <p:sldId id="644" r:id="rId5"/>
    <p:sldId id="650" r:id="rId6"/>
    <p:sldId id="651" r:id="rId7"/>
    <p:sldId id="646" r:id="rId8"/>
    <p:sldId id="678" r:id="rId9"/>
    <p:sldId id="645" r:id="rId10"/>
    <p:sldId id="679" r:id="rId11"/>
    <p:sldId id="643" r:id="rId12"/>
    <p:sldId id="628" r:id="rId13"/>
    <p:sldId id="649" r:id="rId14"/>
    <p:sldId id="656" r:id="rId15"/>
    <p:sldId id="652" r:id="rId16"/>
    <p:sldId id="648" r:id="rId17"/>
    <p:sldId id="543" r:id="rId18"/>
    <p:sldId id="655" r:id="rId19"/>
    <p:sldId id="653" r:id="rId20"/>
    <p:sldId id="707" r:id="rId21"/>
    <p:sldId id="634" r:id="rId22"/>
    <p:sldId id="659" r:id="rId23"/>
    <p:sldId id="661" r:id="rId24"/>
    <p:sldId id="662" r:id="rId25"/>
    <p:sldId id="663" r:id="rId26"/>
    <p:sldId id="680" r:id="rId27"/>
    <p:sldId id="660" r:id="rId28"/>
    <p:sldId id="681" r:id="rId29"/>
    <p:sldId id="682" r:id="rId30"/>
    <p:sldId id="683" r:id="rId31"/>
    <p:sldId id="684" r:id="rId32"/>
    <p:sldId id="686" r:id="rId33"/>
    <p:sldId id="687" r:id="rId34"/>
    <p:sldId id="690" r:id="rId35"/>
    <p:sldId id="691" r:id="rId36"/>
    <p:sldId id="689" r:id="rId37"/>
    <p:sldId id="692" r:id="rId38"/>
    <p:sldId id="606" r:id="rId39"/>
    <p:sldId id="695" r:id="rId40"/>
    <p:sldId id="696" r:id="rId41"/>
    <p:sldId id="698" r:id="rId42"/>
    <p:sldId id="697" r:id="rId43"/>
    <p:sldId id="694" r:id="rId44"/>
    <p:sldId id="699" r:id="rId45"/>
    <p:sldId id="704" r:id="rId46"/>
    <p:sldId id="705" r:id="rId47"/>
    <p:sldId id="703" r:id="rId48"/>
    <p:sldId id="700" r:id="rId49"/>
    <p:sldId id="702" r:id="rId50"/>
    <p:sldId id="706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339933"/>
    <a:srgbClr val="003366"/>
    <a:srgbClr val="663300"/>
    <a:srgbClr val="FFCC00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22" autoAdjust="0"/>
    <p:restoredTop sz="94576" autoAdjust="0"/>
  </p:normalViewPr>
  <p:slideViewPr>
    <p:cSldViewPr>
      <p:cViewPr>
        <p:scale>
          <a:sx n="40" d="100"/>
          <a:sy n="40" d="100"/>
        </p:scale>
        <p:origin x="-2340" y="-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5C82A8-A03D-4325-80B7-47EE4534F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A1FDF1-BAA3-4B1B-A1E5-E470CAC4E58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847FE-3879-4324-9C1C-0F30913D5C8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EBF6-3D3C-4A02-8009-80F1D13D381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759FC-6A64-4F6A-BF29-FEF62C84C19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0E219-8898-471B-B874-918DFB1D024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6484-F9D7-4186-B582-00D978B2D9D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CA8328-20D7-4553-973A-48DFD4B11EF4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902-FB1B-41C8-99B0-5BADADDF2F7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E0CA3C-75B1-4BEB-8086-AF266679A83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95A298-6295-4C89-ACA1-3AB399EC62A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613F9-CBBC-407E-9C7C-FC90F66E824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7C7B8-1D49-4236-AEF2-B2E6B887747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C5EB08-7FEF-48AF-BA8B-9166E1E8A853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DE0EA9-5FB3-430B-9739-43932B006059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66F6ED-6698-4205-A6A0-CF79617EDEF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B4F17-FDE3-467E-8207-C447533A40C5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D75C5-AF3C-4B8E-B171-B39F5450ADEB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889E76-A606-4A1D-91FC-F75431F40FF0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6779F-51E3-4A93-ABAA-B5265DFDF53B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954C6-66AA-426C-832C-2C145A1F74E2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A8648-0463-4B26-B4E8-F5296FBB84B5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A3F2A-EB85-4EBF-80AF-E77D08687E09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9A0D57-555F-4E66-A316-06885A00CC8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534E97-4107-4157-A882-7202E596CD93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AD763-AE51-4AE0-8E8D-42FC6EE07AA3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E18D6E-95DF-43EF-A5DB-503598EF6A2E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20D7F-35B2-4AD4-B4A0-C36741048D0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E46C2-5076-42D2-836E-8A9A5488A92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12085F-FABA-48ED-B12E-02646008098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6C525A-C5C3-4323-BC57-DFAA92C7BE7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1F6D58-1170-4922-85F1-1BA9E00C53C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5C5052-660D-4A61-86AF-7CB2D00253C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68735-09AE-4B88-AC0E-5304F73432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7F539-A063-429F-8EAF-30372A3740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5804F-D89E-4536-8EB2-5DFCD79054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B1535-53CE-4E4C-BD60-0B684B6292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B1AD9-BC83-4FBA-BE2B-AED08E5BCA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98438-7892-43E8-951C-65C688520E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2673F-176F-468E-AC6D-E4F1DD7A07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43D26-FB7D-456B-8A59-43E81181F7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A4F24-7352-49D5-8F02-95CD884C5A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C2243-8135-4B35-AD1D-44308526EB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E6430-6EAD-4851-8B3B-51E56C515F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289A6-C031-4457-B621-778D1651DB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92B0F-CA45-49E0-85E3-AA4637136F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BFB4769-E739-4FF4-9ED5-70C8BCD7C1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52A775-944A-4C43-8503-31E21C1E9562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15364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09800"/>
            <a:ext cx="4038600" cy="17526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Arial" charset="0"/>
                <a:cs typeface="Arial" charset="0"/>
              </a:rPr>
              <a:t>Creating Your Own Classes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rgbClr val="003366"/>
                </a:solidFill>
              </a:rPr>
              <a:t>C# Programming:</a:t>
            </a:r>
            <a:r>
              <a:rPr lang="en-US" sz="2000" b="1">
                <a:solidFill>
                  <a:srgbClr val="003366"/>
                </a:solidFill>
              </a:rPr>
              <a:t> From Problem Analysis to Program Design </a:t>
            </a:r>
          </a:p>
          <a:p>
            <a:pPr algn="ctr"/>
            <a:r>
              <a:rPr lang="en-US" sz="2000" b="1">
                <a:solidFill>
                  <a:srgbClr val="003366"/>
                </a:solidFill>
              </a:rPr>
              <a:t>3rd Edition</a:t>
            </a:r>
          </a:p>
          <a:p>
            <a:endParaRPr lang="en-US">
              <a:solidFill>
                <a:srgbClr val="003366"/>
              </a:solidFill>
            </a:endParaRPr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smtClean="0">
                <a:solidFill>
                  <a:schemeClr val="bg1"/>
                </a:solidFill>
                <a:latin typeface="Arial" charset="0"/>
                <a:cs typeface="Arial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Instance vs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A local variable is declared inside a method </a:t>
            </a:r>
          </a:p>
          <a:p>
            <a:pPr>
              <a:defRPr/>
            </a:pPr>
            <a:endParaRPr lang="en-US" i="1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An instance variable is declared inside a class and</a:t>
            </a:r>
            <a:r>
              <a:rPr lang="en-US" dirty="0" smtClean="0"/>
              <a:t> not inside any specific method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endParaRPr lang="en-US" dirty="0" smtClean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F0BB5D-4860-4A1D-9232-14886652474D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dirty="0" smtClean="0">
                <a:cs typeface="+mn-cs"/>
              </a:rPr>
              <a:t>Example:		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 smtClean="0">
                <a:cs typeface="+mn-cs"/>
              </a:rPr>
              <a:t>			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public class</a:t>
            </a:r>
            <a:r>
              <a:rPr lang="en-US" dirty="0" smtClean="0">
                <a:latin typeface="Consolas" pitchFamily="49" charset="0"/>
              </a:rPr>
              <a:t> Employee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 smtClean="0">
                <a:latin typeface="Consolas" pitchFamily="49" charset="0"/>
              </a:rPr>
              <a:t>			{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 smtClean="0">
                <a:latin typeface="Consolas" pitchFamily="49" charset="0"/>
              </a:rPr>
              <a:t>				</a:t>
            </a: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US" sz="2800" dirty="0" smtClean="0">
                <a:latin typeface="Consolas" pitchFamily="49" charset="0"/>
              </a:rPr>
              <a:t> name;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 smtClean="0">
                <a:latin typeface="Consolas" pitchFamily="49" charset="0"/>
              </a:rPr>
              <a:t> 				</a:t>
            </a: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</a:rPr>
              <a:t>float</a:t>
            </a:r>
            <a:r>
              <a:rPr lang="en-US" sz="2800" dirty="0" smtClean="0">
                <a:latin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</a:rPr>
              <a:t>hoursWorked</a:t>
            </a:r>
            <a:r>
              <a:rPr lang="en-US" sz="2800" dirty="0" smtClean="0">
                <a:latin typeface="Consolas" pitchFamily="49" charset="0"/>
              </a:rPr>
              <a:t>;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 smtClean="0">
                <a:latin typeface="Consolas" pitchFamily="49" charset="0"/>
              </a:rPr>
              <a:t> 				</a:t>
            </a: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</a:rPr>
              <a:t>decimal</a:t>
            </a:r>
            <a:r>
              <a:rPr lang="en-US" sz="2800" dirty="0" smtClean="0">
                <a:latin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</a:rPr>
              <a:t>payRate</a:t>
            </a:r>
            <a:r>
              <a:rPr lang="en-US" sz="2800" dirty="0" smtClean="0">
                <a:latin typeface="Consolas" pitchFamily="49" charset="0"/>
              </a:rPr>
              <a:t>;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 smtClean="0">
                <a:latin typeface="Consolas" pitchFamily="49" charset="0"/>
                <a:cs typeface="+mn-cs"/>
              </a:rPr>
              <a:t>				.  . .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 smtClean="0">
                <a:latin typeface="Consolas" pitchFamily="49" charset="0"/>
                <a:cs typeface="+mn-cs"/>
              </a:rPr>
              <a:t>			}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B3E22A-45C3-4198-ABFA-D599BEA0A0FF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Private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Instance variables are normally declared with the </a:t>
            </a:r>
            <a:r>
              <a:rPr lang="en-US" b="1" dirty="0" smtClean="0">
                <a:cs typeface="+mn-cs"/>
              </a:rPr>
              <a:t>access modifier </a:t>
            </a:r>
            <a:r>
              <a:rPr lang="en-US" i="1" dirty="0" smtClean="0">
                <a:cs typeface="+mn-cs"/>
              </a:rPr>
              <a:t>private</a:t>
            </a:r>
          </a:p>
          <a:p>
            <a:pPr>
              <a:defRPr/>
            </a:pPr>
            <a:endParaRPr lang="en-US" i="1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This means that the instance variable can be accessed or used only in the class where it is declared. 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5E86A0-0355-4FB3-96E1-0EA8CFEDB465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Private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57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Example:		</a:t>
            </a:r>
          </a:p>
          <a:p>
            <a:pPr>
              <a:buFontTx/>
              <a:buNone/>
              <a:defRPr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public class </a:t>
            </a:r>
            <a:r>
              <a:rPr lang="en-US" dirty="0" smtClean="0">
                <a:latin typeface="Consolas" pitchFamily="49" charset="0"/>
              </a:rPr>
              <a:t>Employee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nsolas" pitchFamily="49" charset="0"/>
              </a:rPr>
              <a:t>		{</a:t>
            </a:r>
          </a:p>
          <a:p>
            <a:pPr lvl="1">
              <a:buFontTx/>
              <a:buNone/>
              <a:defRPr/>
            </a:pPr>
            <a:r>
              <a:rPr lang="en-US" sz="2800" dirty="0" smtClean="0">
                <a:latin typeface="Consolas" pitchFamily="49" charset="0"/>
              </a:rPr>
              <a:t>			</a:t>
            </a: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</a:rPr>
              <a:t>private string </a:t>
            </a:r>
            <a:r>
              <a:rPr lang="en-US" sz="2800" dirty="0" smtClean="0">
                <a:latin typeface="Consolas" pitchFamily="49" charset="0"/>
              </a:rPr>
              <a:t>name;</a:t>
            </a:r>
          </a:p>
          <a:p>
            <a:pPr lvl="1">
              <a:buFontTx/>
              <a:buNone/>
              <a:defRPr/>
            </a:pPr>
            <a:r>
              <a:rPr lang="en-US" sz="2800" dirty="0" smtClean="0">
                <a:latin typeface="Consolas" pitchFamily="49" charset="0"/>
              </a:rPr>
              <a:t> 			</a:t>
            </a: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</a:rPr>
              <a:t>private float </a:t>
            </a:r>
            <a:r>
              <a:rPr lang="en-US" sz="2800" dirty="0" err="1" smtClean="0">
                <a:latin typeface="Consolas" pitchFamily="49" charset="0"/>
              </a:rPr>
              <a:t>hoursWorked</a:t>
            </a:r>
            <a:r>
              <a:rPr lang="en-US" sz="2800" dirty="0" smtClean="0">
                <a:latin typeface="Consolas" pitchFamily="49" charset="0"/>
              </a:rPr>
              <a:t>;</a:t>
            </a:r>
          </a:p>
          <a:p>
            <a:pPr lvl="1">
              <a:buFontTx/>
              <a:buNone/>
              <a:defRPr/>
            </a:pPr>
            <a:r>
              <a:rPr lang="en-US" sz="2800" dirty="0" smtClean="0">
                <a:latin typeface="Consolas" pitchFamily="49" charset="0"/>
              </a:rPr>
              <a:t> 			</a:t>
            </a: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</a:rPr>
              <a:t>private decimal </a:t>
            </a:r>
            <a:r>
              <a:rPr lang="en-US" sz="2800" dirty="0" err="1" smtClean="0">
                <a:latin typeface="Consolas" pitchFamily="49" charset="0"/>
              </a:rPr>
              <a:t>payRate</a:t>
            </a:r>
            <a:r>
              <a:rPr lang="en-US" sz="2800" dirty="0" smtClean="0">
                <a:latin typeface="Consolas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nsolas" pitchFamily="49" charset="0"/>
                <a:cs typeface="+mn-cs"/>
              </a:rPr>
              <a:t>			.  . .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Consolas" pitchFamily="49" charset="0"/>
                <a:cs typeface="+mn-cs"/>
              </a:rPr>
              <a:t>		}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01B0364-4282-4C2F-B28C-73EBD16AEDE2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CDB067-8BCB-44F1-A911-BAB13CDDB24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Class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1905000"/>
            <a:ext cx="3581400" cy="914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7000" y="2819400"/>
            <a:ext cx="3581400" cy="18288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- name : string</a:t>
            </a: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-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float</a:t>
            </a: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-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decimal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67000" y="4648200"/>
            <a:ext cx="3581400" cy="914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computePay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5867400" y="4876800"/>
            <a:ext cx="3048000" cy="1524000"/>
          </a:xfrm>
          <a:prstGeom prst="wedgeEllipseCallout">
            <a:avLst>
              <a:gd name="adj1" fmla="val -51668"/>
              <a:gd name="adj2" fmla="val -106511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data type can be shown as well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0" y="1447800"/>
            <a:ext cx="2286000" cy="1295400"/>
          </a:xfrm>
          <a:prstGeom prst="wedgeEllipseCallout">
            <a:avLst>
              <a:gd name="adj1" fmla="val 70261"/>
              <a:gd name="adj2" fmla="val 91508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indicates </a:t>
            </a:r>
            <a:r>
              <a:rPr lang="en-GB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" charset="0"/>
                <a:cs typeface="Arial" charset="0"/>
              </a:rPr>
              <a:t>3. 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cs typeface="+mn-cs"/>
              </a:rPr>
              <a:t>Information hiding </a:t>
            </a:r>
            <a:r>
              <a:rPr lang="en-US" dirty="0" smtClean="0">
                <a:cs typeface="+mn-cs"/>
              </a:rPr>
              <a:t>is an important concept in the object-oriented approach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Information hiding means that certain details about the implementation of the class are hidden in the class 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These details are not available or accessible to other classes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C1060B-52BE-4F92-BCC9-1FC20729AD8B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Information hiding is usually applied to data members of a class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The details of its implementation are hidden from other classes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Information hiding for data members is achieved by using access modifier </a:t>
            </a:r>
            <a:r>
              <a:rPr lang="en-US" i="1" dirty="0" smtClean="0">
                <a:cs typeface="+mn-cs"/>
              </a:rPr>
              <a:t>private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endParaRPr lang="en-US" dirty="0" smtClean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7FBCBC-E61F-4B51-B1DC-380FB498039A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E155E4-A473-4FC1-9838-8317912FA5B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4. Constructors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b="1" smtClean="0">
                <a:latin typeface="Arial" charset="0"/>
                <a:cs typeface="Arial" charset="0"/>
              </a:rPr>
              <a:t>Constructors</a:t>
            </a:r>
            <a:r>
              <a:rPr lang="en-US" smtClean="0">
                <a:latin typeface="Arial" charset="0"/>
                <a:cs typeface="Arial" charset="0"/>
              </a:rPr>
              <a:t> are special types of methods that are used when </a:t>
            </a:r>
            <a:r>
              <a:rPr lang="en-US" u="sng" smtClean="0">
                <a:latin typeface="Arial" charset="0"/>
                <a:cs typeface="Arial" charset="0"/>
              </a:rPr>
              <a:t>creating objects </a:t>
            </a:r>
            <a:r>
              <a:rPr lang="en-US" smtClean="0">
                <a:latin typeface="Arial" charset="0"/>
                <a:cs typeface="Arial" charset="0"/>
              </a:rPr>
              <a:t>of a class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endParaRPr lang="en-US" smtClean="0">
              <a:latin typeface="Arial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mtClean="0">
                <a:latin typeface="Arial" charset="0"/>
                <a:cs typeface="Arial" charset="0"/>
              </a:rPr>
              <a:t>Constructor are special because: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mtClean="0">
                <a:latin typeface="Arial" charset="0"/>
                <a:cs typeface="Arial" charset="0"/>
              </a:rPr>
              <a:t>They do not return a value (and void is not included)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mtClean="0">
                <a:latin typeface="Arial" charset="0"/>
                <a:cs typeface="Arial" charset="0"/>
              </a:rPr>
              <a:t>The name of the constructor must be the same name as the class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mtClean="0">
                <a:latin typeface="Arial" charset="0"/>
                <a:cs typeface="Arial" charset="0"/>
              </a:rPr>
              <a:t>A </a:t>
            </a:r>
            <a:r>
              <a:rPr lang="en-US" i="1" smtClean="0">
                <a:latin typeface="Arial" charset="0"/>
                <a:cs typeface="Arial" charset="0"/>
              </a:rPr>
              <a:t>public</a:t>
            </a:r>
            <a:r>
              <a:rPr lang="en-US" smtClean="0">
                <a:latin typeface="Arial" charset="0"/>
                <a:cs typeface="Arial" charset="0"/>
              </a:rPr>
              <a:t> access modifier is used for constructors so that any class can access it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49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 constructor for Employee class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 smtClean="0">
                <a:solidFill>
                  <a:schemeClr val="accent2"/>
                </a:solidFill>
                <a:latin typeface="Consolas" pitchFamily="49" charset="0"/>
                <a:ea typeface="+mn-ea"/>
                <a:cs typeface="+mn-cs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+mn-cs"/>
              </a:rPr>
              <a:t>public class </a:t>
            </a: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Employee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	{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			// private data members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			. . .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			</a:t>
            </a: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+mn-cs"/>
              </a:rPr>
              <a:t>public</a:t>
            </a: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 Employee( . . . )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			{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				. . .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			}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	}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0381841-AC99-4E6B-94B8-74E70BCA6D91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Constructors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1148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Constructors are similar to other methods because they may have parameters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Constructors have a special purpose – they are used to initialize an object’s instance variables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The initial values may be passed as arguments to the constructor or hard-coded in the constructor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E682B4D-10B5-45B4-944E-63DCD5873ABF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1B65A8-3759-4535-B66A-C359A5B0AE7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343400"/>
          </a:xfrm>
        </p:spPr>
        <p:txBody>
          <a:bodyPr/>
          <a:lstStyle/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Components of a Class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Instance Variables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Information Hiding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Constructors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Creating Objects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Properties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Testing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Constructors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1148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If the constructor does not initialize the instance variable, the system initializes it to the default value: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numeric – 0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bool – false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reference type – null 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BC258CD-2DB7-4C02-B1F7-202FE41AC5AE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 constructor for Employee class</a:t>
            </a:r>
          </a:p>
          <a:p>
            <a:pPr lvl="1">
              <a:spcBef>
                <a:spcPts val="600"/>
              </a:spcBef>
              <a:buFontTx/>
              <a:buNone/>
              <a:defRPr/>
            </a:pPr>
            <a:r>
              <a:rPr lang="en-US" sz="2800" dirty="0" smtClean="0">
                <a:solidFill>
                  <a:schemeClr val="accent2"/>
                </a:solidFill>
                <a:ea typeface="+mn-ea"/>
                <a:cs typeface="+mn-cs"/>
              </a:rPr>
              <a:t>	</a:t>
            </a:r>
            <a:r>
              <a:rPr lang="en-US" sz="2800" dirty="0" smtClean="0">
                <a:ea typeface="+mn-ea"/>
                <a:cs typeface="+mn-cs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+mn-cs"/>
              </a:rPr>
              <a:t>public</a:t>
            </a: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 Employee(</a:t>
            </a: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+mn-cs"/>
              </a:rPr>
              <a:t>string</a:t>
            </a: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  </a:t>
            </a:r>
            <a:r>
              <a:rPr lang="en-US" sz="2800" dirty="0" err="1" smtClean="0">
                <a:latin typeface="Consolas" pitchFamily="49" charset="0"/>
                <a:ea typeface="+mn-ea"/>
                <a:cs typeface="+mn-cs"/>
              </a:rPr>
              <a:t>theName</a:t>
            </a: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, </a:t>
            </a:r>
          </a:p>
          <a:p>
            <a:pPr lvl="1">
              <a:spcBef>
                <a:spcPts val="600"/>
              </a:spcBef>
              <a:buFontTx/>
              <a:buNone/>
              <a:defRPr/>
            </a:pP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				   </a:t>
            </a: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+mn-cs"/>
              </a:rPr>
              <a:t>float</a:t>
            </a: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 </a:t>
            </a:r>
            <a:r>
              <a:rPr lang="en-US" sz="2800" dirty="0" err="1" smtClean="0">
                <a:latin typeface="Consolas" pitchFamily="49" charset="0"/>
                <a:ea typeface="+mn-ea"/>
                <a:cs typeface="+mn-cs"/>
              </a:rPr>
              <a:t>theHoursWorked</a:t>
            </a: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,</a:t>
            </a:r>
          </a:p>
          <a:p>
            <a:pPr lvl="1">
              <a:spcBef>
                <a:spcPts val="600"/>
              </a:spcBef>
              <a:buFontTx/>
              <a:buNone/>
              <a:defRPr/>
            </a:pP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				   </a:t>
            </a: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  <a:ea typeface="+mn-ea"/>
                <a:cs typeface="+mn-cs"/>
              </a:rPr>
              <a:t>decimal</a:t>
            </a: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 </a:t>
            </a:r>
            <a:r>
              <a:rPr lang="en-US" sz="2800" dirty="0" err="1" smtClean="0">
                <a:latin typeface="Consolas" pitchFamily="49" charset="0"/>
                <a:ea typeface="+mn-ea"/>
                <a:cs typeface="+mn-cs"/>
              </a:rPr>
              <a:t>thePayRate</a:t>
            </a: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)</a:t>
            </a:r>
          </a:p>
          <a:p>
            <a:pPr lvl="1">
              <a:spcBef>
                <a:spcPts val="600"/>
              </a:spcBef>
              <a:buFontTx/>
              <a:buNone/>
              <a:defRPr/>
            </a:pP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		{</a:t>
            </a:r>
          </a:p>
          <a:p>
            <a:pPr lvl="1">
              <a:spcBef>
                <a:spcPts val="600"/>
              </a:spcBef>
              <a:buFontTx/>
              <a:buNone/>
              <a:defRPr/>
            </a:pP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			name = </a:t>
            </a:r>
            <a:r>
              <a:rPr lang="en-US" sz="2800" dirty="0" err="1" smtClean="0">
                <a:latin typeface="Consolas" pitchFamily="49" charset="0"/>
                <a:ea typeface="+mn-ea"/>
                <a:cs typeface="+mn-cs"/>
              </a:rPr>
              <a:t>theName</a:t>
            </a: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;</a:t>
            </a:r>
          </a:p>
          <a:p>
            <a:pPr lvl="1">
              <a:spcBef>
                <a:spcPts val="600"/>
              </a:spcBef>
              <a:buFontTx/>
              <a:buNone/>
              <a:defRPr/>
            </a:pP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			</a:t>
            </a:r>
            <a:r>
              <a:rPr lang="en-US" sz="2800" dirty="0" err="1" smtClean="0">
                <a:latin typeface="Consolas" pitchFamily="49" charset="0"/>
                <a:ea typeface="+mn-ea"/>
                <a:cs typeface="+mn-cs"/>
              </a:rPr>
              <a:t>hoursWorked</a:t>
            </a: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 = </a:t>
            </a:r>
            <a:r>
              <a:rPr lang="en-US" sz="2800" dirty="0" err="1" smtClean="0">
                <a:latin typeface="Consolas" pitchFamily="49" charset="0"/>
                <a:ea typeface="+mn-ea"/>
                <a:cs typeface="+mn-cs"/>
              </a:rPr>
              <a:t>theHoursWorked</a:t>
            </a: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;</a:t>
            </a:r>
          </a:p>
          <a:p>
            <a:pPr lvl="1">
              <a:spcBef>
                <a:spcPts val="600"/>
              </a:spcBef>
              <a:buFontTx/>
              <a:buNone/>
              <a:defRPr/>
            </a:pP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			</a:t>
            </a:r>
            <a:r>
              <a:rPr lang="en-US" sz="2800" dirty="0" err="1" smtClean="0">
                <a:latin typeface="Consolas" pitchFamily="49" charset="0"/>
                <a:ea typeface="+mn-ea"/>
                <a:cs typeface="+mn-cs"/>
              </a:rPr>
              <a:t>payRate</a:t>
            </a: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 = </a:t>
            </a:r>
            <a:r>
              <a:rPr lang="en-US" sz="2800" dirty="0" err="1" smtClean="0">
                <a:latin typeface="Consolas" pitchFamily="49" charset="0"/>
                <a:ea typeface="+mn-ea"/>
                <a:cs typeface="+mn-cs"/>
              </a:rPr>
              <a:t>thePayRate</a:t>
            </a: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;</a:t>
            </a:r>
          </a:p>
          <a:p>
            <a:pPr lvl="1">
              <a:spcBef>
                <a:spcPts val="600"/>
              </a:spcBef>
              <a:buFontTx/>
              <a:buNone/>
              <a:defRPr/>
            </a:pPr>
            <a:r>
              <a:rPr lang="en-US" sz="2800" dirty="0" smtClean="0">
                <a:latin typeface="Consolas" pitchFamily="49" charset="0"/>
                <a:ea typeface="+mn-ea"/>
                <a:cs typeface="+mn-cs"/>
              </a:rPr>
              <a:t>		}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D6AC66-9DF9-4EA4-8869-A040C5899499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" charset="0"/>
                <a:cs typeface="Arial" charset="0"/>
              </a:rPr>
              <a:t>5. Creating Objects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6482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The keyword </a:t>
            </a:r>
            <a:r>
              <a:rPr lang="en-US" b="1" i="1" smtClean="0">
                <a:latin typeface="Arial" charset="0"/>
                <a:cs typeface="Arial" charset="0"/>
              </a:rPr>
              <a:t>new</a:t>
            </a:r>
            <a:r>
              <a:rPr lang="en-US" smtClean="0">
                <a:latin typeface="Arial" charset="0"/>
                <a:cs typeface="Arial" charset="0"/>
              </a:rPr>
              <a:t> is used to create objects</a:t>
            </a:r>
          </a:p>
          <a:p>
            <a:r>
              <a:rPr lang="en-US" smtClean="0">
                <a:latin typeface="Arial" charset="0"/>
                <a:cs typeface="Arial" charset="0"/>
              </a:rPr>
              <a:t>It is used together with a call to the constructor of the class</a:t>
            </a:r>
          </a:p>
          <a:p>
            <a:r>
              <a:rPr lang="en-US" smtClean="0">
                <a:latin typeface="Arial" charset="0"/>
                <a:cs typeface="Arial" charset="0"/>
              </a:rPr>
              <a:t>Example: creating an Employee object using the constructor with values for </a:t>
            </a:r>
            <a:r>
              <a:rPr lang="en-US" i="1" smtClean="0">
                <a:latin typeface="Arial" charset="0"/>
                <a:cs typeface="Arial" charset="0"/>
              </a:rPr>
              <a:t>name</a:t>
            </a:r>
            <a:r>
              <a:rPr lang="en-US" smtClean="0">
                <a:latin typeface="Arial" charset="0"/>
                <a:cs typeface="Arial" charset="0"/>
              </a:rPr>
              <a:t>, </a:t>
            </a:r>
            <a:r>
              <a:rPr lang="en-US" i="1" smtClean="0">
                <a:latin typeface="Arial" charset="0"/>
                <a:cs typeface="Arial" charset="0"/>
              </a:rPr>
              <a:t>hoursWorked</a:t>
            </a:r>
            <a:r>
              <a:rPr lang="en-US" smtClean="0">
                <a:latin typeface="Arial" charset="0"/>
                <a:cs typeface="Arial" charset="0"/>
              </a:rPr>
              <a:t>, and </a:t>
            </a:r>
            <a:r>
              <a:rPr lang="en-US" i="1" smtClean="0">
                <a:latin typeface="Arial" charset="0"/>
                <a:cs typeface="Arial" charset="0"/>
              </a:rPr>
              <a:t>payRate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    	 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mtClean="0">
                <a:latin typeface="Consolas" pitchFamily="49" charset="0"/>
                <a:cs typeface="Arial" charset="0"/>
              </a:rPr>
              <a:t> Employee(</a:t>
            </a:r>
            <a:r>
              <a:rPr lang="en-GB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Jane Tan</a:t>
            </a:r>
            <a:r>
              <a:rPr lang="en-GB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mtClean="0">
                <a:latin typeface="Consolas" pitchFamily="49" charset="0"/>
                <a:cs typeface="Arial" charset="0"/>
              </a:rPr>
              <a:t>, </a:t>
            </a:r>
          </a:p>
          <a:p>
            <a:pPr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			45.0f, </a:t>
            </a:r>
          </a:p>
          <a:p>
            <a:pPr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			72.0m)</a:t>
            </a:r>
          </a:p>
          <a:p>
            <a:pPr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3CD90F-0124-4EE5-A527-4E1BEC2C2F35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Creating Objects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To refer to an object that we create, we need an object variable</a:t>
            </a:r>
          </a:p>
          <a:p>
            <a:r>
              <a:rPr lang="en-US" smtClean="0">
                <a:latin typeface="Arial" charset="0"/>
                <a:cs typeface="Arial" charset="0"/>
              </a:rPr>
              <a:t>An object variable is a </a:t>
            </a:r>
            <a:r>
              <a:rPr lang="en-US" i="1" smtClean="0">
                <a:latin typeface="Arial" charset="0"/>
                <a:cs typeface="Arial" charset="0"/>
              </a:rPr>
              <a:t>reference type</a:t>
            </a:r>
            <a:r>
              <a:rPr lang="en-US" smtClean="0">
                <a:latin typeface="Arial" charset="0"/>
                <a:cs typeface="Arial" charset="0"/>
              </a:rPr>
              <a:t> variable i.e. it contains a reference to an object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Example: declaring an object variable of  Employee class type</a:t>
            </a:r>
          </a:p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  <a:r>
              <a:rPr lang="en-US" smtClean="0">
                <a:latin typeface="Consolas" pitchFamily="49" charset="0"/>
                <a:cs typeface="Arial" charset="0"/>
              </a:rPr>
              <a:t>Employee emp;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A71884-CDE7-44E0-A5B5-820696D052E5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Creating Objects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6482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After an object is created, it must be assigned to an object variable 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Example: creating an object and assigning it  to an object variable</a:t>
            </a:r>
          </a:p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  <a:r>
              <a:rPr lang="en-US" smtClean="0">
                <a:latin typeface="Consolas" pitchFamily="49" charset="0"/>
                <a:cs typeface="Arial" charset="0"/>
              </a:rPr>
              <a:t>emp = 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mtClean="0">
                <a:latin typeface="Consolas" pitchFamily="49" charset="0"/>
                <a:cs typeface="Arial" charset="0"/>
              </a:rPr>
              <a:t> Employee(</a:t>
            </a:r>
            <a:r>
              <a:rPr lang="en-GB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Jane Tan</a:t>
            </a:r>
            <a:r>
              <a:rPr lang="en-GB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mtClean="0">
                <a:latin typeface="Consolas" pitchFamily="49" charset="0"/>
                <a:cs typeface="Arial" charset="0"/>
              </a:rPr>
              <a:t>, 						45.0f,</a:t>
            </a:r>
          </a:p>
          <a:p>
            <a:pPr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				72.0m);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22EE5D-1B02-4A39-97E3-58E5B081F328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Creating Objects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6482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We can combine all 3 operations in one statement</a:t>
            </a:r>
          </a:p>
          <a:p>
            <a:r>
              <a:rPr lang="en-US" smtClean="0">
                <a:latin typeface="Arial" charset="0"/>
                <a:cs typeface="Arial" charset="0"/>
              </a:rPr>
              <a:t>Example: one statement</a:t>
            </a:r>
          </a:p>
          <a:p>
            <a:pPr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   Employee emp =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 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z="2400" smtClean="0">
                <a:latin typeface="Consolas" pitchFamily="49" charset="0"/>
                <a:cs typeface="Arial" charset="0"/>
              </a:rPr>
              <a:t> Employee(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Jane Tan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z="2400" smtClean="0">
                <a:latin typeface="Consolas" pitchFamily="49" charset="0"/>
                <a:cs typeface="Arial" charset="0"/>
              </a:rPr>
              <a:t>, 45.0f, 72.0m);</a:t>
            </a:r>
          </a:p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instead of following 2 statements:</a:t>
            </a:r>
          </a:p>
          <a:p>
            <a:pPr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	Employee emp;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US" sz="2400" smtClean="0">
                <a:latin typeface="Consolas" pitchFamily="49" charset="0"/>
                <a:cs typeface="Arial" charset="0"/>
              </a:rPr>
              <a:t>emp =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z="2400" smtClean="0">
                <a:latin typeface="Consolas" pitchFamily="49" charset="0"/>
                <a:cs typeface="Arial" charset="0"/>
              </a:rPr>
              <a:t> Employee(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Jane Tan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z="2400" smtClean="0">
                <a:latin typeface="Consolas" pitchFamily="49" charset="0"/>
                <a:cs typeface="Arial" charset="0"/>
              </a:rPr>
              <a:t>, 45.0f,</a:t>
            </a:r>
          </a:p>
          <a:p>
            <a:pPr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							 72.0m);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00E0C9-381D-44D0-B39F-7C3AF2BAB1EA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Creating Objects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6482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We can create as many objects as we need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Example:</a:t>
            </a:r>
          </a:p>
          <a:p>
            <a:pPr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   Employee emp1 =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 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z="2400" smtClean="0">
                <a:latin typeface="Consolas" pitchFamily="49" charset="0"/>
                <a:cs typeface="Arial" charset="0"/>
              </a:rPr>
              <a:t> Employee(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Jane Tan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z="2400" smtClean="0">
                <a:latin typeface="Consolas" pitchFamily="49" charset="0"/>
                <a:cs typeface="Arial" charset="0"/>
              </a:rPr>
              <a:t>, 45.0f, 72.0m);</a:t>
            </a:r>
          </a:p>
          <a:p>
            <a:pPr>
              <a:buFontTx/>
              <a:buNone/>
            </a:pPr>
            <a:endParaRPr lang="en-US" sz="24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	Employee emp2 =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 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z="2400" smtClean="0">
                <a:latin typeface="Consolas" pitchFamily="49" charset="0"/>
                <a:cs typeface="Arial" charset="0"/>
              </a:rPr>
              <a:t> Employee(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John Lee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z="2400" smtClean="0">
                <a:latin typeface="Consolas" pitchFamily="49" charset="0"/>
                <a:cs typeface="Arial" charset="0"/>
              </a:rPr>
              <a:t>, 40.0f, 50.0m);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2FC34C-8971-4E75-8E6C-6724E54B257E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Object Variables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7ECF13-B2B0-46DB-A82A-F7D093E5A0F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" name="Rounded Rectangle 6"/>
          <p:cNvSpPr/>
          <p:nvPr/>
        </p:nvSpPr>
        <p:spPr>
          <a:xfrm>
            <a:off x="5029200" y="3657600"/>
            <a:ext cx="2514600" cy="16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name=John Lee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=40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=50.00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6400" y="1905000"/>
            <a:ext cx="1828800" cy="533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13716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95400" y="3581400"/>
            <a:ext cx="2514600" cy="1600200"/>
          </a:xfrm>
          <a:prstGeom prst="roundRect">
            <a:avLst/>
          </a:prstGeom>
          <a:solidFill>
            <a:srgbClr val="CCFFCC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name=Jane Tan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=45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=72.00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0" y="1905000"/>
            <a:ext cx="1828800" cy="533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13716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90800" y="2133600"/>
            <a:ext cx="0" cy="1447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24600" y="2209800"/>
            <a:ext cx="0" cy="1447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B57CDF-BE2D-48DC-9BEF-34250894F01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6. Properties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Properties look like instance variables but they do not directly represent a storage location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Remember that instance variables have access modifier </a:t>
            </a:r>
            <a:r>
              <a:rPr lang="en-US" i="1" smtClean="0">
                <a:latin typeface="Arial" charset="0"/>
                <a:cs typeface="Arial" charset="0"/>
              </a:rPr>
              <a:t>private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This means that they are not accessible outside the class that declares them</a:t>
            </a:r>
          </a:p>
          <a:p>
            <a:pPr eaLnBrk="1" hangingPunct="1">
              <a:spcBef>
                <a:spcPct val="60000"/>
              </a:spcBef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0E17E2-8777-4AAE-AA17-7894B946987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Properties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Properties provide a way to change or retrieve private instance variables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Standard naming convention for properties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Use the same name as the instance variable or field, but start with uppercase letter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C1D13F-FB9C-4A21-88D8-CA5D3184183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1. Components of a Class</a:t>
            </a: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>
                <a:latin typeface="Arial" charset="0"/>
                <a:cs typeface="Arial" charset="0"/>
              </a:rPr>
              <a:t>In object-oriented programming, we define classes and then create objects of the classes</a:t>
            </a:r>
          </a:p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>
                <a:latin typeface="Arial" charset="0"/>
                <a:cs typeface="Arial" charset="0"/>
              </a:rPr>
              <a:t>A class acts as a template from which many objects can be created</a:t>
            </a:r>
          </a:p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>
                <a:latin typeface="Arial" charset="0"/>
                <a:cs typeface="Arial" charset="0"/>
              </a:rPr>
              <a:t>A class has:</a:t>
            </a:r>
          </a:p>
          <a:p>
            <a:pPr marL="742950" lvl="1" indent="-285750">
              <a:spcBef>
                <a:spcPct val="60000"/>
              </a:spcBef>
              <a:buFontTx/>
              <a:buChar char="–"/>
            </a:pPr>
            <a:r>
              <a:rPr lang="en-US" sz="2600">
                <a:latin typeface="Arial" charset="0"/>
                <a:cs typeface="Arial" charset="0"/>
              </a:rPr>
              <a:t>Attributes (data) – data members</a:t>
            </a:r>
          </a:p>
          <a:p>
            <a:pPr marL="742950" lvl="1" indent="-285750">
              <a:spcBef>
                <a:spcPct val="60000"/>
              </a:spcBef>
              <a:buFontTx/>
              <a:buChar char="–"/>
            </a:pPr>
            <a:r>
              <a:rPr lang="en-US" sz="2600">
                <a:latin typeface="Arial" charset="0"/>
                <a:cs typeface="Arial" charset="0"/>
              </a:rPr>
              <a:t>Behaviors (processes on the data) -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5CD6165-06F0-4A5E-A6C9-AF6874308A88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Properties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Example: property associated with instance variable </a:t>
            </a:r>
            <a:r>
              <a:rPr lang="en-US" i="1" smtClean="0">
                <a:latin typeface="Arial" charset="0"/>
                <a:cs typeface="Arial" charset="0"/>
              </a:rPr>
              <a:t>name</a:t>
            </a:r>
            <a:r>
              <a:rPr lang="en-US" smtClean="0">
                <a:latin typeface="Arial" charset="0"/>
                <a:cs typeface="Arial" charset="0"/>
              </a:rPr>
              <a:t> in Employee class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Instance variable: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private string </a:t>
            </a:r>
            <a:r>
              <a:rPr lang="en-US" smtClean="0">
                <a:latin typeface="Consolas" pitchFamily="49" charset="0"/>
                <a:cs typeface="Arial" charset="0"/>
              </a:rPr>
              <a:t>name;</a:t>
            </a: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Associated property: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public string </a:t>
            </a:r>
            <a:r>
              <a:rPr lang="en-US" smtClean="0">
                <a:latin typeface="Consolas" pitchFamily="49" charset="0"/>
                <a:cs typeface="Arial" charset="0"/>
              </a:rPr>
              <a:t>Name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 {   }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82AE2A-8429-4948-A2C5-A85F8E87EE4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Properties with </a:t>
            </a:r>
            <a:r>
              <a:rPr lang="en-US" i="1" smtClean="0">
                <a:latin typeface="Arial" charset="0"/>
                <a:cs typeface="Arial" charset="0"/>
              </a:rPr>
              <a:t>set</a:t>
            </a:r>
            <a:r>
              <a:rPr lang="en-US" smtClean="0">
                <a:latin typeface="Arial" charset="0"/>
                <a:cs typeface="Arial" charset="0"/>
              </a:rPr>
              <a:t> and </a:t>
            </a:r>
            <a:r>
              <a:rPr lang="en-US" i="1" smtClean="0">
                <a:latin typeface="Arial" charset="0"/>
                <a:cs typeface="Arial" charset="0"/>
              </a:rPr>
              <a:t>get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Properties may have </a:t>
            </a:r>
            <a:r>
              <a:rPr lang="en-US" b="1" i="1" smtClean="0">
                <a:latin typeface="Arial" charset="0"/>
                <a:cs typeface="Arial" charset="0"/>
              </a:rPr>
              <a:t>set</a:t>
            </a:r>
            <a:r>
              <a:rPr lang="en-US" smtClean="0">
                <a:latin typeface="Arial" charset="0"/>
                <a:cs typeface="Arial" charset="0"/>
              </a:rPr>
              <a:t> and </a:t>
            </a:r>
            <a:r>
              <a:rPr lang="en-US" b="1" i="1" smtClean="0">
                <a:latin typeface="Arial" charset="0"/>
                <a:cs typeface="Arial" charset="0"/>
              </a:rPr>
              <a:t>get</a:t>
            </a:r>
            <a:r>
              <a:rPr lang="en-US" smtClean="0">
                <a:latin typeface="Arial" charset="0"/>
                <a:cs typeface="Arial" charset="0"/>
              </a:rPr>
              <a:t> members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The </a:t>
            </a:r>
            <a:r>
              <a:rPr lang="en-US" i="1" smtClean="0">
                <a:latin typeface="Arial" charset="0"/>
                <a:cs typeface="Arial" charset="0"/>
              </a:rPr>
              <a:t>set</a:t>
            </a:r>
            <a:r>
              <a:rPr lang="en-US" smtClean="0">
                <a:latin typeface="Arial" charset="0"/>
                <a:cs typeface="Arial" charset="0"/>
              </a:rPr>
              <a:t> member allows us to modify or change the private instance variable value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The </a:t>
            </a:r>
            <a:r>
              <a:rPr lang="en-US" i="1" smtClean="0">
                <a:latin typeface="Arial" charset="0"/>
                <a:cs typeface="Arial" charset="0"/>
              </a:rPr>
              <a:t>get</a:t>
            </a:r>
            <a:r>
              <a:rPr lang="en-US" smtClean="0">
                <a:latin typeface="Arial" charset="0"/>
                <a:cs typeface="Arial" charset="0"/>
              </a:rPr>
              <a:t> member allows us to retrieve the instance variable value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We usually use access modifier </a:t>
            </a:r>
            <a:r>
              <a:rPr lang="en-US" i="1" smtClean="0">
                <a:latin typeface="Arial" charset="0"/>
                <a:cs typeface="Arial" charset="0"/>
              </a:rPr>
              <a:t>public</a:t>
            </a:r>
            <a:r>
              <a:rPr lang="en-US" smtClean="0">
                <a:latin typeface="Arial" charset="0"/>
                <a:cs typeface="Arial" charset="0"/>
              </a:rPr>
              <a:t> for </a:t>
            </a:r>
            <a:r>
              <a:rPr lang="en-US" i="1" smtClean="0">
                <a:latin typeface="Arial" charset="0"/>
                <a:cs typeface="Arial" charset="0"/>
              </a:rPr>
              <a:t>set</a:t>
            </a:r>
            <a:r>
              <a:rPr lang="en-US" smtClean="0">
                <a:latin typeface="Arial" charset="0"/>
                <a:cs typeface="Arial" charset="0"/>
              </a:rPr>
              <a:t> and </a:t>
            </a:r>
            <a:r>
              <a:rPr lang="en-US" i="1" smtClean="0">
                <a:latin typeface="Arial" charset="0"/>
                <a:cs typeface="Arial" charset="0"/>
              </a:rPr>
              <a:t>get</a:t>
            </a:r>
            <a:r>
              <a:rPr lang="en-US" smtClean="0">
                <a:latin typeface="Arial" charset="0"/>
                <a:cs typeface="Arial" charset="0"/>
              </a:rPr>
              <a:t> members; this means they can be used inside or outside the class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F76977-1760-4CFC-85B4-71F0C7E5D7A3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Properties with </a:t>
            </a:r>
            <a:r>
              <a:rPr lang="en-US" i="1" smtClean="0">
                <a:latin typeface="Arial" charset="0"/>
                <a:cs typeface="Arial" charset="0"/>
              </a:rPr>
              <a:t>set</a:t>
            </a:r>
            <a:r>
              <a:rPr lang="en-US" smtClean="0">
                <a:latin typeface="Arial" charset="0"/>
                <a:cs typeface="Arial" charset="0"/>
              </a:rPr>
              <a:t> and </a:t>
            </a:r>
            <a:r>
              <a:rPr lang="en-US" i="1" smtClean="0">
                <a:latin typeface="Arial" charset="0"/>
                <a:cs typeface="Arial" charset="0"/>
              </a:rPr>
              <a:t>get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Example: property Name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public string </a:t>
            </a:r>
            <a:r>
              <a:rPr lang="en-US" smtClean="0">
                <a:latin typeface="Consolas" pitchFamily="49" charset="0"/>
                <a:cs typeface="Arial" charset="0"/>
              </a:rPr>
              <a:t>Name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 {  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	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get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	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		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return</a:t>
            </a:r>
            <a:r>
              <a:rPr lang="en-US" smtClean="0">
                <a:latin typeface="Consolas" pitchFamily="49" charset="0"/>
                <a:cs typeface="Arial" charset="0"/>
              </a:rPr>
              <a:t> name;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	}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7571BF-BC48-42EE-A7EC-18E71E28F14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Properties with </a:t>
            </a:r>
            <a:r>
              <a:rPr lang="en-US" i="1" smtClean="0">
                <a:latin typeface="Arial" charset="0"/>
                <a:cs typeface="Arial" charset="0"/>
              </a:rPr>
              <a:t>set</a:t>
            </a:r>
            <a:r>
              <a:rPr lang="en-US" smtClean="0">
                <a:latin typeface="Arial" charset="0"/>
                <a:cs typeface="Arial" charset="0"/>
              </a:rPr>
              <a:t> and </a:t>
            </a:r>
            <a:r>
              <a:rPr lang="en-US" i="1" smtClean="0">
                <a:latin typeface="Arial" charset="0"/>
                <a:cs typeface="Arial" charset="0"/>
              </a:rPr>
              <a:t>get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	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set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	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		name = 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value</a:t>
            </a:r>
            <a:r>
              <a:rPr lang="en-US" smtClean="0">
                <a:latin typeface="Consolas" pitchFamily="49" charset="0"/>
                <a:cs typeface="Arial" charset="0"/>
              </a:rPr>
              <a:t>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	}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	} </a:t>
            </a:r>
            <a:r>
              <a:rPr lang="en-GB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End of property Name</a:t>
            </a:r>
          </a:p>
          <a:p>
            <a:pPr>
              <a:buFontTx/>
              <a:buNone/>
            </a:pPr>
            <a:endParaRPr lang="en-GB" smtClean="0">
              <a:solidFill>
                <a:srgbClr val="008000"/>
              </a:solidFill>
              <a:latin typeface="Consolas" pitchFamily="49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We can have properties associated with each instance variable</a:t>
            </a:r>
          </a:p>
          <a:p>
            <a:pPr>
              <a:buFontTx/>
              <a:buNone/>
            </a:pPr>
            <a:endParaRPr lang="en-GB" smtClean="0">
              <a:solidFill>
                <a:srgbClr val="008000"/>
              </a:solidFill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60000"/>
              </a:spcBef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91AF6E-5981-4228-8919-D8D2514A091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Employee Class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US" sz="2000" smtClean="0">
                <a:latin typeface="Consolas" pitchFamily="49" charset="0"/>
                <a:cs typeface="Arial" charset="0"/>
              </a:rPr>
              <a:t>Employee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private string </a:t>
            </a:r>
            <a:r>
              <a:rPr lang="en-US" sz="2000" smtClean="0">
                <a:latin typeface="Consolas" pitchFamily="49" charset="0"/>
                <a:cs typeface="Arial" charset="0"/>
              </a:rPr>
              <a:t>name; </a:t>
            </a:r>
            <a:r>
              <a:rPr lang="en-GB" sz="20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instance variable</a:t>
            </a:r>
            <a:endParaRPr lang="en-US" sz="2000" smtClean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public string </a:t>
            </a:r>
            <a:r>
              <a:rPr lang="en-US" sz="2000" smtClean="0">
                <a:latin typeface="Consolas" pitchFamily="49" charset="0"/>
                <a:cs typeface="Arial" charset="0"/>
              </a:rPr>
              <a:t>Name   </a:t>
            </a:r>
            <a:r>
              <a:rPr lang="en-GB" sz="20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property</a:t>
            </a:r>
            <a:endParaRPr lang="en-US" sz="2000" smtClean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</a:t>
            </a:r>
            <a:r>
              <a:rPr lang="en-US" sz="2000" smtClean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get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</a:t>
            </a:r>
            <a:r>
              <a:rPr lang="en-US" sz="2000" smtClean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	return </a:t>
            </a:r>
            <a:r>
              <a:rPr lang="en-US" sz="2000" smtClean="0">
                <a:latin typeface="Consolas" pitchFamily="49" charset="0"/>
                <a:cs typeface="Arial" charset="0"/>
              </a:rPr>
              <a:t>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</a:t>
            </a:r>
            <a:r>
              <a:rPr lang="en-US" sz="2000" smtClean="0">
                <a:latin typeface="Consolas" pitchFamily="49" charset="0"/>
                <a:cs typeface="Arial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set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</a:t>
            </a:r>
            <a:r>
              <a:rPr lang="en-US" sz="2000" smtClean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	</a:t>
            </a:r>
            <a:r>
              <a:rPr lang="en-US" sz="2000" smtClean="0">
                <a:latin typeface="Consolas" pitchFamily="49" charset="0"/>
                <a:cs typeface="Arial" charset="0"/>
              </a:rPr>
              <a:t>name =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value</a:t>
            </a:r>
            <a:r>
              <a:rPr lang="en-US" sz="2000" smtClean="0">
                <a:latin typeface="Consolas" pitchFamily="49" charset="0"/>
                <a:cs typeface="Arial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</a:t>
            </a:r>
            <a:r>
              <a:rPr lang="en-US" sz="2000" smtClean="0">
                <a:latin typeface="Consolas" pitchFamily="49" charset="0"/>
                <a:cs typeface="Arial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 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0EE92BC-0844-49F5-B0C0-94E0C46C054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Employee Class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private float </a:t>
            </a:r>
            <a:r>
              <a:rPr lang="en-US" sz="2000" smtClean="0">
                <a:latin typeface="Consolas" pitchFamily="49" charset="0"/>
                <a:cs typeface="Arial" charset="0"/>
              </a:rPr>
              <a:t>hoursWorked; </a:t>
            </a:r>
            <a:r>
              <a:rPr lang="en-GB" sz="20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instance variable</a:t>
            </a:r>
            <a:endParaRPr lang="en-US" sz="2000" smtClean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  public float </a:t>
            </a:r>
            <a:r>
              <a:rPr lang="en-US" sz="2000" smtClean="0">
                <a:latin typeface="Consolas" pitchFamily="49" charset="0"/>
                <a:cs typeface="Arial" charset="0"/>
              </a:rPr>
              <a:t>HoursWorked   </a:t>
            </a:r>
            <a:r>
              <a:rPr lang="en-GB" sz="20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property</a:t>
            </a:r>
            <a:endParaRPr lang="en-US" sz="2000" smtClean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</a:t>
            </a:r>
            <a:r>
              <a:rPr lang="en-US" sz="2000" smtClean="0">
                <a:latin typeface="Consolas" pitchFamily="49" charset="0"/>
                <a:cs typeface="Arial" charset="0"/>
              </a:rPr>
              <a:t>{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get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return</a:t>
            </a:r>
            <a:r>
              <a:rPr lang="en-US" sz="2000" smtClean="0">
                <a:latin typeface="Consolas" pitchFamily="49" charset="0"/>
                <a:cs typeface="Arial" charset="0"/>
              </a:rPr>
              <a:t> hoursWorked;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	hoursWorked =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value</a:t>
            </a:r>
            <a:r>
              <a:rPr lang="en-US" sz="2000" smtClean="0">
                <a:latin typeface="Consolas" pitchFamily="49" charset="0"/>
                <a:cs typeface="Arial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  }</a:t>
            </a:r>
            <a:endParaRPr lang="en-US" sz="20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C5F8D9-16A6-4B72-A842-CC4E1FA48848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Employee Class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private decimal </a:t>
            </a:r>
            <a:r>
              <a:rPr lang="en-US" sz="2000" smtClean="0">
                <a:latin typeface="Consolas" pitchFamily="49" charset="0"/>
                <a:cs typeface="Arial" charset="0"/>
              </a:rPr>
              <a:t>payRate; </a:t>
            </a:r>
            <a:r>
              <a:rPr lang="en-GB" sz="20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instance variable</a:t>
            </a:r>
            <a:endParaRPr lang="en-US" sz="2000" smtClean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public decimal </a:t>
            </a:r>
            <a:r>
              <a:rPr lang="en-US" sz="2000" smtClean="0">
                <a:latin typeface="Consolas" pitchFamily="49" charset="0"/>
                <a:cs typeface="Arial" charset="0"/>
              </a:rPr>
              <a:t>PayRate   </a:t>
            </a:r>
            <a:r>
              <a:rPr lang="en-GB" sz="20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property</a:t>
            </a:r>
            <a:endParaRPr lang="en-US" sz="2000" smtClean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</a:t>
            </a:r>
            <a:r>
              <a:rPr lang="en-US" sz="2000" smtClean="0">
                <a:latin typeface="Consolas" pitchFamily="49" charset="0"/>
                <a:cs typeface="Arial" charset="0"/>
              </a:rPr>
              <a:t>{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get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return</a:t>
            </a:r>
            <a:r>
              <a:rPr lang="en-US" sz="2000" smtClean="0">
                <a:latin typeface="Consolas" pitchFamily="49" charset="0"/>
                <a:cs typeface="Arial" charset="0"/>
              </a:rPr>
              <a:t> payRate;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	payRate =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value</a:t>
            </a:r>
            <a:r>
              <a:rPr lang="en-US" sz="2000" smtClean="0">
                <a:latin typeface="Consolas" pitchFamily="49" charset="0"/>
                <a:cs typeface="Arial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  }</a:t>
            </a:r>
            <a:endParaRPr lang="en-US" sz="20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8F2657-273F-41E0-A9DD-F4C9DB314B32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Employee Class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0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constructor with 3 parameters</a:t>
            </a:r>
            <a:endParaRPr lang="en-US" sz="2000" smtClean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public </a:t>
            </a:r>
            <a:r>
              <a:rPr lang="en-US" sz="2000" smtClean="0">
                <a:latin typeface="Consolas" pitchFamily="49" charset="0"/>
                <a:cs typeface="Arial" charset="0"/>
              </a:rPr>
              <a:t>Employee(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string </a:t>
            </a:r>
            <a:r>
              <a:rPr lang="en-US" sz="2000" smtClean="0">
                <a:latin typeface="Consolas" pitchFamily="49" charset="0"/>
                <a:cs typeface="Arial" charset="0"/>
              </a:rPr>
              <a:t>aName,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	     float </a:t>
            </a:r>
            <a:r>
              <a:rPr lang="en-US" sz="2000" smtClean="0">
                <a:latin typeface="Consolas" pitchFamily="49" charset="0"/>
                <a:cs typeface="Arial" charset="0"/>
              </a:rPr>
              <a:t>aHoursWorked,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	     decimal </a:t>
            </a:r>
            <a:r>
              <a:rPr lang="en-US" sz="2000" smtClean="0">
                <a:latin typeface="Consolas" pitchFamily="49" charset="0"/>
                <a:cs typeface="Arial" charset="0"/>
              </a:rPr>
              <a:t>aPayRate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</a:t>
            </a:r>
            <a:r>
              <a:rPr lang="en-US" sz="2000" smtClean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name = aName;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hoursWorked = aHoursWorked;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payRate = aPayRate;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} </a:t>
            </a:r>
            <a:r>
              <a:rPr lang="en-GB" sz="20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End of Employee class</a:t>
            </a:r>
            <a:endParaRPr lang="en-US" sz="20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5E2106-9632-4A57-8F8A-695BC4C233C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Using </a:t>
            </a:r>
            <a:r>
              <a:rPr lang="en-US" i="1" smtClean="0">
                <a:latin typeface="Arial" charset="0"/>
                <a:cs typeface="Arial" charset="0"/>
              </a:rPr>
              <a:t>Set</a:t>
            </a:r>
            <a:r>
              <a:rPr lang="en-US" smtClean="0">
                <a:latin typeface="Arial" charset="0"/>
                <a:cs typeface="Arial" charset="0"/>
              </a:rPr>
              <a:t> of Property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We refer to the </a:t>
            </a:r>
            <a:r>
              <a:rPr lang="en-US" i="1" smtClean="0">
                <a:latin typeface="Arial" charset="0"/>
                <a:cs typeface="Arial" charset="0"/>
              </a:rPr>
              <a:t>set</a:t>
            </a:r>
            <a:r>
              <a:rPr lang="en-US" smtClean="0">
                <a:latin typeface="Arial" charset="0"/>
                <a:cs typeface="Arial" charset="0"/>
              </a:rPr>
              <a:t> member of a property when we use the property name in an assignment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The format for </a:t>
            </a:r>
            <a:r>
              <a:rPr lang="en-US" i="1" smtClean="0">
                <a:latin typeface="Arial" charset="0"/>
                <a:cs typeface="Arial" charset="0"/>
              </a:rPr>
              <a:t>set</a:t>
            </a:r>
            <a:r>
              <a:rPr lang="en-US" smtClean="0">
                <a:latin typeface="Arial" charset="0"/>
                <a:cs typeface="Arial" charset="0"/>
              </a:rPr>
              <a:t> 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 	&lt;object-name&gt;</a:t>
            </a:r>
            <a:r>
              <a:rPr lang="en-US" b="1" smtClean="0">
                <a:latin typeface="Arial" charset="0"/>
                <a:cs typeface="Arial" charset="0"/>
              </a:rPr>
              <a:t>.</a:t>
            </a:r>
            <a:r>
              <a:rPr lang="en-US" smtClean="0">
                <a:latin typeface="Arial" charset="0"/>
                <a:cs typeface="Arial" charset="0"/>
              </a:rPr>
              <a:t>&lt;property-name&gt;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Example:</a:t>
            </a:r>
          </a:p>
          <a:p>
            <a:pPr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</a:t>
            </a:r>
            <a:r>
              <a:rPr lang="en-US" sz="2400" smtClean="0">
                <a:latin typeface="Consolas" pitchFamily="49" charset="0"/>
                <a:cs typeface="Arial" charset="0"/>
              </a:rPr>
              <a:t>Employee emp1 =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 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z="2400" smtClean="0">
                <a:latin typeface="Consolas" pitchFamily="49" charset="0"/>
                <a:cs typeface="Arial" charset="0"/>
              </a:rPr>
              <a:t> Employee(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Jane Tan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z="2400" smtClean="0">
                <a:latin typeface="Consolas" pitchFamily="49" charset="0"/>
                <a:cs typeface="Arial" charset="0"/>
              </a:rPr>
              <a:t>, 45.0f, 72.0m);</a:t>
            </a:r>
          </a:p>
          <a:p>
            <a:pPr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emp1.HoursWorked = 50.0f;</a:t>
            </a:r>
            <a:r>
              <a:rPr lang="en-GB" sz="24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 // refers to set</a:t>
            </a:r>
            <a:endParaRPr lang="en-US" sz="2400" smtClean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0D1294-8EAF-4EFE-A29F-71EE0D19F02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Using </a:t>
            </a:r>
            <a:r>
              <a:rPr lang="en-US" i="1" smtClean="0">
                <a:latin typeface="Arial" charset="0"/>
                <a:cs typeface="Arial" charset="0"/>
              </a:rPr>
              <a:t>Get</a:t>
            </a:r>
            <a:r>
              <a:rPr lang="en-US" smtClean="0">
                <a:latin typeface="Arial" charset="0"/>
                <a:cs typeface="Arial" charset="0"/>
              </a:rPr>
              <a:t> of Property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58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We refer to the </a:t>
            </a:r>
            <a:r>
              <a:rPr lang="en-US" i="1" smtClean="0">
                <a:latin typeface="Arial" charset="0"/>
                <a:cs typeface="Arial" charset="0"/>
              </a:rPr>
              <a:t>get</a:t>
            </a:r>
            <a:r>
              <a:rPr lang="en-US" smtClean="0">
                <a:latin typeface="Arial" charset="0"/>
                <a:cs typeface="Arial" charset="0"/>
              </a:rPr>
              <a:t> member of a property to retrieve the value of associated instance variable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The format for </a:t>
            </a:r>
            <a:r>
              <a:rPr lang="en-US" i="1" smtClean="0">
                <a:latin typeface="Arial" charset="0"/>
                <a:cs typeface="Arial" charset="0"/>
              </a:rPr>
              <a:t>get</a:t>
            </a:r>
            <a:r>
              <a:rPr lang="en-US" smtClean="0">
                <a:latin typeface="Arial" charset="0"/>
                <a:cs typeface="Arial" charset="0"/>
              </a:rPr>
              <a:t> 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 &lt;object-name&gt;</a:t>
            </a:r>
            <a:r>
              <a:rPr lang="en-US" b="1" smtClean="0">
                <a:latin typeface="Arial" charset="0"/>
                <a:cs typeface="Arial" charset="0"/>
              </a:rPr>
              <a:t>.</a:t>
            </a:r>
            <a:r>
              <a:rPr lang="en-US" smtClean="0">
                <a:latin typeface="Arial" charset="0"/>
                <a:cs typeface="Arial" charset="0"/>
              </a:rPr>
              <a:t>&lt;property-name&gt;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Example:</a:t>
            </a:r>
          </a:p>
          <a:p>
            <a:pPr>
              <a:buFontTx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</a:t>
            </a:r>
            <a:r>
              <a:rPr lang="en-US" sz="2400" smtClean="0">
                <a:latin typeface="Consolas" pitchFamily="49" charset="0"/>
                <a:cs typeface="Arial" charset="0"/>
              </a:rPr>
              <a:t>Employee emp1 =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 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z="2400" smtClean="0">
                <a:latin typeface="Consolas" pitchFamily="49" charset="0"/>
                <a:cs typeface="Arial" charset="0"/>
              </a:rPr>
              <a:t> Employee(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Jane Tan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z="2400" smtClean="0">
                <a:latin typeface="Consolas" pitchFamily="49" charset="0"/>
                <a:cs typeface="Arial" charset="0"/>
              </a:rPr>
              <a:t>, 45.0f, 72.0m);</a:t>
            </a:r>
          </a:p>
          <a:p>
            <a:pPr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</a:t>
            </a:r>
            <a:r>
              <a:rPr lang="en-GB" sz="2400" smtClean="0">
                <a:latin typeface="Consolas" pitchFamily="49" charset="0"/>
                <a:cs typeface="Arial" charset="0"/>
              </a:rPr>
              <a:t>Console.WriteLine(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"Hours worked is " </a:t>
            </a:r>
            <a:r>
              <a:rPr lang="en-GB" sz="2400" smtClean="0">
                <a:latin typeface="Consolas" pitchFamily="49" charset="0"/>
                <a:cs typeface="Arial" charset="0"/>
              </a:rPr>
              <a:t>+</a:t>
            </a:r>
          </a:p>
          <a:p>
            <a:pPr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	       emp1.HoursWorked);</a:t>
            </a:r>
            <a:r>
              <a:rPr lang="en-GB" sz="24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 // refers to get</a:t>
            </a:r>
            <a:endParaRPr lang="en-US" sz="2400" smtClean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E8B9FB-8063-45DF-A9BB-EB2E86FF2F7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Class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905000"/>
            <a:ext cx="4800600" cy="914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7000" y="4648200"/>
            <a:ext cx="1981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behaviours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5715000" y="5103813"/>
            <a:ext cx="762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14400" y="2819400"/>
            <a:ext cx="4800600" cy="18288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name</a:t>
            </a: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4648200"/>
            <a:ext cx="4800600" cy="914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computePay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77000" y="3352800"/>
            <a:ext cx="1447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attributes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5715000" y="3808413"/>
            <a:ext cx="762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77000" y="1905000"/>
            <a:ext cx="1447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class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5715000" y="2360613"/>
            <a:ext cx="762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7B6009-238B-4B6C-816B-3F27BC51D69C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Property with </a:t>
            </a:r>
            <a:r>
              <a:rPr lang="en-US" i="1" smtClean="0">
                <a:latin typeface="Arial" charset="0"/>
                <a:cs typeface="Arial" charset="0"/>
              </a:rPr>
              <a:t>set</a:t>
            </a:r>
            <a:r>
              <a:rPr lang="en-US" smtClean="0">
                <a:latin typeface="Arial" charset="0"/>
                <a:cs typeface="Arial" charset="0"/>
              </a:rPr>
              <a:t> and </a:t>
            </a:r>
            <a:r>
              <a:rPr lang="en-US" i="1" smtClean="0">
                <a:latin typeface="Arial" charset="0"/>
                <a:cs typeface="Arial" charset="0"/>
              </a:rPr>
              <a:t>get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When we define a property, we can define set without get or get without set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It is not necessary to use both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If no set is included, the property is considered a </a:t>
            </a:r>
            <a:r>
              <a:rPr lang="en-US" b="1" smtClean="0">
                <a:latin typeface="Arial" charset="0"/>
                <a:cs typeface="Arial" charset="0"/>
              </a:rPr>
              <a:t>read-only</a:t>
            </a:r>
            <a:r>
              <a:rPr lang="en-US" smtClean="0">
                <a:latin typeface="Arial" charset="0"/>
                <a:cs typeface="Arial" charset="0"/>
              </a:rPr>
              <a:t> property because the value of the associated instance variable cannot be changed through the property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5A34A1-FAB0-4EBD-A2C0-7190148E93E7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Property with </a:t>
            </a:r>
            <a:r>
              <a:rPr lang="en-US" i="1" smtClean="0">
                <a:latin typeface="Arial" charset="0"/>
                <a:cs typeface="Arial" charset="0"/>
              </a:rPr>
              <a:t>get</a:t>
            </a:r>
            <a:r>
              <a:rPr lang="en-US" smtClean="0">
                <a:latin typeface="Arial" charset="0"/>
                <a:cs typeface="Arial" charset="0"/>
              </a:rPr>
              <a:t> only</a:t>
            </a:r>
            <a:endParaRPr lang="en-US" i="1" smtClean="0">
              <a:latin typeface="Arial" charset="0"/>
              <a:cs typeface="Arial" charset="0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Suppose we do not want to allow an Employee’s name to be modified after the Employee object is created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Leave out </a:t>
            </a:r>
            <a:r>
              <a:rPr lang="en-US" i="1" smtClean="0">
                <a:latin typeface="Arial" charset="0"/>
                <a:cs typeface="Arial" charset="0"/>
              </a:rPr>
              <a:t>set</a:t>
            </a:r>
            <a:r>
              <a:rPr lang="en-US" smtClean="0">
                <a:latin typeface="Arial" charset="0"/>
                <a:cs typeface="Arial" charset="0"/>
              </a:rPr>
              <a:t> member from </a:t>
            </a:r>
            <a:r>
              <a:rPr lang="en-US" i="1" smtClean="0">
                <a:latin typeface="Arial" charset="0"/>
                <a:cs typeface="Arial" charset="0"/>
              </a:rPr>
              <a:t>Name</a:t>
            </a:r>
            <a:r>
              <a:rPr lang="en-US" smtClean="0">
                <a:latin typeface="Arial" charset="0"/>
                <a:cs typeface="Arial" charset="0"/>
              </a:rPr>
              <a:t> property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public string </a:t>
            </a:r>
            <a:r>
              <a:rPr lang="en-US" sz="2000" smtClean="0">
                <a:latin typeface="Consolas" pitchFamily="49" charset="0"/>
                <a:cs typeface="Arial" charset="0"/>
              </a:rPr>
              <a:t>Name   </a:t>
            </a:r>
            <a:r>
              <a:rPr lang="en-GB" sz="20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property</a:t>
            </a:r>
            <a:endParaRPr lang="en-US" sz="2000" smtClean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</a:t>
            </a:r>
            <a:r>
              <a:rPr lang="en-US" sz="2000" smtClean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get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</a:t>
            </a:r>
            <a:r>
              <a:rPr lang="en-US" sz="2000" smtClean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	return </a:t>
            </a:r>
            <a:r>
              <a:rPr lang="en-US" sz="2000" smtClean="0">
                <a:latin typeface="Consolas" pitchFamily="49" charset="0"/>
                <a:cs typeface="Arial" charset="0"/>
              </a:rPr>
              <a:t>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</a:t>
            </a:r>
            <a:r>
              <a:rPr lang="en-US" sz="2000" smtClean="0">
                <a:latin typeface="Consolas" pitchFamily="49" charset="0"/>
                <a:cs typeface="Arial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</a:t>
            </a:r>
            <a:r>
              <a:rPr lang="en-US" sz="2000" smtClean="0">
                <a:latin typeface="Consolas" pitchFamily="49" charset="0"/>
                <a:cs typeface="Arial" charset="0"/>
              </a:rPr>
              <a:t>}    </a:t>
            </a:r>
            <a:r>
              <a:rPr lang="en-GB" sz="20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 // no set member</a:t>
            </a:r>
            <a:endParaRPr lang="en-US" sz="2000" smtClean="0">
              <a:latin typeface="Consolas" pitchFamily="49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13183A-C56B-44E1-9987-8EFC3BAD9DDF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Using</a:t>
            </a:r>
            <a:r>
              <a:rPr lang="en-US" i="1" smtClean="0">
                <a:latin typeface="Arial" charset="0"/>
                <a:cs typeface="Arial" charset="0"/>
              </a:rPr>
              <a:t> set</a:t>
            </a:r>
            <a:r>
              <a:rPr lang="en-US" smtClean="0">
                <a:latin typeface="Arial" charset="0"/>
                <a:cs typeface="Arial" charset="0"/>
              </a:rPr>
              <a:t> and </a:t>
            </a:r>
            <a:r>
              <a:rPr lang="en-US" i="1" smtClean="0">
                <a:latin typeface="Arial" charset="0"/>
                <a:cs typeface="Arial" charset="0"/>
              </a:rPr>
              <a:t>get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If </a:t>
            </a:r>
            <a:r>
              <a:rPr lang="en-US" i="1" smtClean="0">
                <a:latin typeface="Arial" charset="0"/>
                <a:cs typeface="Arial" charset="0"/>
              </a:rPr>
              <a:t>set</a:t>
            </a:r>
            <a:r>
              <a:rPr lang="en-US" smtClean="0">
                <a:latin typeface="Arial" charset="0"/>
                <a:cs typeface="Arial" charset="0"/>
              </a:rPr>
              <a:t> or </a:t>
            </a:r>
            <a:r>
              <a:rPr lang="en-US" i="1" smtClean="0">
                <a:latin typeface="Arial" charset="0"/>
                <a:cs typeface="Arial" charset="0"/>
              </a:rPr>
              <a:t>get</a:t>
            </a:r>
            <a:r>
              <a:rPr lang="en-US" smtClean="0">
                <a:latin typeface="Arial" charset="0"/>
                <a:cs typeface="Arial" charset="0"/>
              </a:rPr>
              <a:t> is used inside the same class as the property, it can be used directly without an object name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Example: using </a:t>
            </a:r>
            <a:r>
              <a:rPr lang="en-US" i="1" smtClean="0">
                <a:latin typeface="Arial" charset="0"/>
                <a:cs typeface="Arial" charset="0"/>
              </a:rPr>
              <a:t>set</a:t>
            </a:r>
            <a:r>
              <a:rPr lang="en-US" smtClean="0">
                <a:latin typeface="Arial" charset="0"/>
                <a:cs typeface="Arial" charset="0"/>
              </a:rPr>
              <a:t> in the constructor of a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public </a:t>
            </a:r>
            <a:r>
              <a:rPr lang="en-US" sz="2400" smtClean="0">
                <a:latin typeface="Consolas" pitchFamily="49" charset="0"/>
                <a:cs typeface="Arial" charset="0"/>
              </a:rPr>
              <a:t>Employee(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string </a:t>
            </a:r>
            <a:r>
              <a:rPr lang="en-US" sz="2400" smtClean="0">
                <a:latin typeface="Consolas" pitchFamily="49" charset="0"/>
                <a:cs typeface="Arial" charset="0"/>
              </a:rPr>
              <a:t>aName,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	       float </a:t>
            </a:r>
            <a:r>
              <a:rPr lang="en-US" sz="2400" smtClean="0">
                <a:latin typeface="Consolas" pitchFamily="49" charset="0"/>
                <a:cs typeface="Arial" charset="0"/>
              </a:rPr>
              <a:t>aHoursWorked,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	       decimal </a:t>
            </a:r>
            <a:r>
              <a:rPr lang="en-US" sz="2400" smtClean="0">
                <a:latin typeface="Consolas" pitchFamily="49" charset="0"/>
                <a:cs typeface="Arial" charset="0"/>
              </a:rPr>
              <a:t>aPayRate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</a:t>
            </a:r>
            <a:r>
              <a:rPr lang="en-US" sz="2400" smtClean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		Name = aName;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		HoursWorked = aHoursWorked;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		PayRate = aPayRate;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	 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50317D-682B-41F2-9A2B-86CF4A67047C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7. Testing Classes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To test a class, we define another class which contains the Main( ) method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The Main( ) method will create and use objects of the class we want to test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96ED23-6D3C-4B09-9E9D-AB492C328BD3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EmployeeTest Class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GB" sz="2400" smtClean="0">
                <a:latin typeface="Consolas" pitchFamily="49" charset="0"/>
                <a:cs typeface="Arial" charset="0"/>
              </a:rPr>
              <a:t>EmployeeTest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static void </a:t>
            </a:r>
            <a:r>
              <a:rPr lang="en-GB" sz="2400" smtClean="0">
                <a:latin typeface="Consolas" pitchFamily="49" charset="0"/>
                <a:cs typeface="Arial" charset="0"/>
              </a:rPr>
              <a:t>Main()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{</a:t>
            </a:r>
          </a:p>
          <a:p>
            <a:pPr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	Employee e1 = 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		 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US" sz="2400" smtClean="0">
                <a:latin typeface="Consolas" pitchFamily="49" charset="0"/>
                <a:cs typeface="Arial" charset="0"/>
              </a:rPr>
              <a:t>Employee(</a:t>
            </a:r>
            <a:r>
              <a:rPr lang="en-US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"Jane Tan"</a:t>
            </a:r>
            <a:r>
              <a:rPr lang="en-US" sz="2400" smtClean="0">
                <a:latin typeface="Consolas" pitchFamily="49" charset="0"/>
                <a:cs typeface="Arial" charset="0"/>
              </a:rPr>
              <a:t>, 45.0f, 72.0m);</a:t>
            </a:r>
          </a:p>
          <a:p>
            <a:endParaRPr lang="en-GB" sz="2400" smtClean="0">
              <a:solidFill>
                <a:srgbClr val="A31515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GB" sz="2400" smtClean="0">
                <a:latin typeface="Consolas" pitchFamily="49" charset="0"/>
                <a:cs typeface="Arial" charset="0"/>
              </a:rPr>
              <a:t>Console.WriteLine(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"Name is " </a:t>
            </a:r>
            <a:r>
              <a:rPr lang="en-GB" sz="2400" smtClean="0">
                <a:latin typeface="Consolas" pitchFamily="49" charset="0"/>
                <a:cs typeface="Arial" charset="0"/>
              </a:rPr>
              <a:t>+ e1.name);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	 }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6934200" y="5257800"/>
            <a:ext cx="1524000" cy="609600"/>
          </a:xfrm>
          <a:prstGeom prst="wedgeEllipseCallout">
            <a:avLst>
              <a:gd name="adj1" fmla="val -31931"/>
              <a:gd name="adj2" fmla="val -95458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C0C170-E5B7-43E9-8B06-379464A7CD62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EmployeeTest Class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7630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GB" sz="2400" smtClean="0">
                <a:latin typeface="Consolas" pitchFamily="49" charset="0"/>
                <a:cs typeface="Arial" charset="0"/>
              </a:rPr>
              <a:t>EmployeeTest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static void </a:t>
            </a:r>
            <a:r>
              <a:rPr lang="en-GB" sz="2400" smtClean="0">
                <a:latin typeface="Consolas" pitchFamily="49" charset="0"/>
                <a:cs typeface="Arial" charset="0"/>
              </a:rPr>
              <a:t>Main()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{</a:t>
            </a:r>
          </a:p>
          <a:p>
            <a:pPr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	Employee e1 = 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		 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US" sz="2400" smtClean="0">
                <a:latin typeface="Consolas" pitchFamily="49" charset="0"/>
                <a:cs typeface="Arial" charset="0"/>
              </a:rPr>
              <a:t>Employee(</a:t>
            </a:r>
            <a:r>
              <a:rPr lang="en-US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"Jane Tan"</a:t>
            </a:r>
            <a:r>
              <a:rPr lang="en-US" sz="2400" smtClean="0">
                <a:latin typeface="Consolas" pitchFamily="49" charset="0"/>
                <a:cs typeface="Arial" charset="0"/>
              </a:rPr>
              <a:t>, 45.0f, 72.0m);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GB" sz="2400" smtClean="0">
                <a:latin typeface="Consolas" pitchFamily="49" charset="0"/>
                <a:cs typeface="Arial" charset="0"/>
              </a:rPr>
              <a:t>Console.Write(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"Name: " </a:t>
            </a:r>
            <a:r>
              <a:rPr lang="en-GB" sz="2400" smtClean="0">
                <a:latin typeface="Consolas" pitchFamily="49" charset="0"/>
                <a:cs typeface="Arial" charset="0"/>
              </a:rPr>
              <a:t>+ e1.Name);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GB" sz="2400" smtClean="0">
                <a:latin typeface="Consolas" pitchFamily="49" charset="0"/>
                <a:cs typeface="Arial" charset="0"/>
              </a:rPr>
              <a:t>Console.Write(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"\tHours: " </a:t>
            </a:r>
            <a:r>
              <a:rPr lang="en-GB" sz="2400" smtClean="0">
                <a:latin typeface="Consolas" pitchFamily="49" charset="0"/>
                <a:cs typeface="Arial" charset="0"/>
              </a:rPr>
              <a:t>+ e1.HoursWorked);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		Console.WriteLine(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"\tRate: " </a:t>
            </a:r>
            <a:r>
              <a:rPr lang="en-GB" sz="2400" smtClean="0">
                <a:latin typeface="Consolas" pitchFamily="49" charset="0"/>
                <a:cs typeface="Arial" charset="0"/>
              </a:rPr>
              <a:t>+ e1.PayRate);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}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82FC6B-30FA-4B5B-9EC6-F1EF2EFD1F05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EmployeeTest Class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7630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GB" sz="2400" smtClean="0">
                <a:latin typeface="Consolas" pitchFamily="49" charset="0"/>
                <a:cs typeface="Arial" charset="0"/>
              </a:rPr>
              <a:t>EmployeeTest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static void </a:t>
            </a:r>
            <a:r>
              <a:rPr lang="en-GB" sz="2400" smtClean="0">
                <a:latin typeface="Consolas" pitchFamily="49" charset="0"/>
                <a:cs typeface="Arial" charset="0"/>
              </a:rPr>
              <a:t>Main()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{</a:t>
            </a:r>
          </a:p>
          <a:p>
            <a:pPr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	Employee e1 = 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		 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US" sz="2400" smtClean="0">
                <a:latin typeface="Consolas" pitchFamily="49" charset="0"/>
                <a:cs typeface="Arial" charset="0"/>
              </a:rPr>
              <a:t>Employee(</a:t>
            </a:r>
            <a:r>
              <a:rPr lang="en-US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"Jane Tan"</a:t>
            </a:r>
            <a:r>
              <a:rPr lang="en-US" sz="2400" smtClean="0">
                <a:latin typeface="Consolas" pitchFamily="49" charset="0"/>
                <a:cs typeface="Arial" charset="0"/>
              </a:rPr>
              <a:t>, 45.0f, 72.0m);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GB" sz="2400" smtClean="0">
                <a:latin typeface="Consolas" pitchFamily="49" charset="0"/>
                <a:cs typeface="Arial" charset="0"/>
              </a:rPr>
              <a:t>e1.HoursWorked = 50.0f;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GB" sz="2400" smtClean="0">
                <a:latin typeface="Consolas" pitchFamily="49" charset="0"/>
                <a:cs typeface="Arial" charset="0"/>
              </a:rPr>
              <a:t>Console.WriteLine(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"Hours changed to  " 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				</a:t>
            </a:r>
            <a:r>
              <a:rPr lang="en-GB" sz="2400" smtClean="0">
                <a:latin typeface="Consolas" pitchFamily="49" charset="0"/>
                <a:cs typeface="Arial" charset="0"/>
              </a:rPr>
              <a:t>+ e1.HoursWorked);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}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8D7EA6-19CA-4BFA-AD27-623ADF31B2A3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Student Class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US" sz="2000" smtClean="0">
                <a:latin typeface="Consolas" pitchFamily="49" charset="0"/>
                <a:cs typeface="Arial" charset="0"/>
              </a:rPr>
              <a:t>Student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private string </a:t>
            </a:r>
            <a:r>
              <a:rPr lang="en-US" sz="2000" smtClean="0">
                <a:latin typeface="Consolas" pitchFamily="49" charset="0"/>
                <a:cs typeface="Arial" charset="0"/>
              </a:rPr>
              <a:t>name; </a:t>
            </a:r>
            <a:r>
              <a:rPr lang="en-GB" sz="20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instance variable</a:t>
            </a:r>
            <a:endParaRPr lang="en-US" sz="2000" smtClean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public string </a:t>
            </a:r>
            <a:r>
              <a:rPr lang="en-US" sz="2000" smtClean="0">
                <a:latin typeface="Consolas" pitchFamily="49" charset="0"/>
                <a:cs typeface="Arial" charset="0"/>
              </a:rPr>
              <a:t>Name   </a:t>
            </a:r>
            <a:r>
              <a:rPr lang="en-GB" sz="20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property</a:t>
            </a:r>
            <a:endParaRPr lang="en-US" sz="2000" smtClean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</a:t>
            </a:r>
            <a:r>
              <a:rPr lang="en-US" sz="2000" smtClean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get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</a:t>
            </a:r>
            <a:r>
              <a:rPr lang="en-US" sz="2000" smtClean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	return </a:t>
            </a:r>
            <a:r>
              <a:rPr lang="en-US" sz="2000" smtClean="0">
                <a:latin typeface="Consolas" pitchFamily="49" charset="0"/>
                <a:cs typeface="Arial" charset="0"/>
              </a:rPr>
              <a:t>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	</a:t>
            </a:r>
            <a:r>
              <a:rPr lang="en-US" sz="2000" smtClean="0">
                <a:latin typeface="Consolas" pitchFamily="49" charset="0"/>
                <a:cs typeface="Arial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20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			// no set member</a:t>
            </a:r>
            <a:endParaRPr lang="en-US" sz="2000" smtClean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 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4F7581-5C8F-4C40-BEE8-0D16B002D4F8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private int </a:t>
            </a:r>
            <a:r>
              <a:rPr lang="en-US" sz="2000" smtClean="0">
                <a:latin typeface="Consolas" pitchFamily="49" charset="0"/>
                <a:cs typeface="Arial" charset="0"/>
              </a:rPr>
              <a:t>score; </a:t>
            </a:r>
            <a:r>
              <a:rPr lang="en-GB" sz="20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instance variable</a:t>
            </a:r>
            <a:endParaRPr lang="en-US" sz="2000" smtClean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  public int </a:t>
            </a:r>
            <a:r>
              <a:rPr lang="en-US" sz="2000" smtClean="0">
                <a:latin typeface="Consolas" pitchFamily="49" charset="0"/>
                <a:cs typeface="Arial" charset="0"/>
              </a:rPr>
              <a:t>Score  </a:t>
            </a:r>
            <a:r>
              <a:rPr lang="en-GB" sz="20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property</a:t>
            </a:r>
            <a:endParaRPr lang="en-US" sz="2000" smtClean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</a:t>
            </a:r>
            <a:r>
              <a:rPr lang="en-US" sz="2000" smtClean="0">
                <a:latin typeface="Consolas" pitchFamily="49" charset="0"/>
                <a:cs typeface="Arial" charset="0"/>
              </a:rPr>
              <a:t>{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get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return</a:t>
            </a:r>
            <a:r>
              <a:rPr lang="en-US" sz="2000" smtClean="0">
                <a:latin typeface="Consolas" pitchFamily="49" charset="0"/>
                <a:cs typeface="Arial" charset="0"/>
              </a:rPr>
              <a:t>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	score =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value</a:t>
            </a:r>
            <a:r>
              <a:rPr lang="en-US" sz="2000" smtClean="0">
                <a:latin typeface="Consolas" pitchFamily="49" charset="0"/>
                <a:cs typeface="Arial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  }</a:t>
            </a:r>
            <a:endParaRPr lang="en-US" sz="2000" smtClean="0">
              <a:latin typeface="Arial" charset="0"/>
              <a:cs typeface="Arial" charset="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Student Class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490F16-7624-4584-9592-F44B02DA8D54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Student Class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0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constructor with 2 parameters</a:t>
            </a:r>
            <a:endParaRPr lang="en-US" sz="2000" smtClean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public </a:t>
            </a:r>
            <a:r>
              <a:rPr lang="en-US" sz="2000" smtClean="0">
                <a:latin typeface="Consolas" pitchFamily="49" charset="0"/>
                <a:cs typeface="Arial" charset="0"/>
              </a:rPr>
              <a:t>Student(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string </a:t>
            </a:r>
            <a:r>
              <a:rPr lang="en-US" sz="2000" smtClean="0">
                <a:latin typeface="Consolas" pitchFamily="49" charset="0"/>
                <a:cs typeface="Arial" charset="0"/>
              </a:rPr>
              <a:t>theName,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2000" smtClean="0">
                <a:latin typeface="Consolas" pitchFamily="49" charset="0"/>
                <a:cs typeface="Arial" charset="0"/>
              </a:rPr>
              <a:t> theScore)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		 </a:t>
            </a:r>
            <a:r>
              <a:rPr lang="en-US" sz="2000" smtClean="0">
                <a:latin typeface="Consolas" pitchFamily="49" charset="0"/>
                <a:cs typeface="Arial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Name = theName;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	Score = theScore;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		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nsolas" pitchFamily="49" charset="0"/>
                <a:cs typeface="Arial" charset="0"/>
              </a:rPr>
              <a:t>} </a:t>
            </a:r>
            <a:r>
              <a:rPr lang="en-GB" sz="20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End of Student class</a:t>
            </a:r>
            <a:endParaRPr lang="en-US" sz="2000" smtClean="0">
              <a:latin typeface="Arial" charset="0"/>
              <a:cs typeface="Arial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0" y="2590800"/>
            <a:ext cx="1524000" cy="609600"/>
          </a:xfrm>
          <a:prstGeom prst="wedgeEllipseCallout">
            <a:avLst>
              <a:gd name="adj1" fmla="val 110174"/>
              <a:gd name="adj2" fmla="val -24405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0B689A-FD45-47EB-9736-D711369A63B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Class Definition</a:t>
            </a:r>
          </a:p>
        </p:txBody>
      </p:sp>
      <p:sp>
        <p:nvSpPr>
          <p:cNvPr id="19461" name="Rectangle 14"/>
          <p:cNvSpPr>
            <a:spLocks noChangeArrowheads="1"/>
          </p:cNvSpPr>
          <p:nvPr/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>
                <a:latin typeface="Arial" charset="0"/>
                <a:cs typeface="Arial" charset="0"/>
              </a:rPr>
              <a:t>A class is normally define with </a:t>
            </a:r>
            <a:r>
              <a:rPr lang="en-US" sz="2800" b="1">
                <a:latin typeface="Arial" charset="0"/>
                <a:cs typeface="Arial" charset="0"/>
              </a:rPr>
              <a:t>access</a:t>
            </a:r>
            <a:r>
              <a:rPr lang="en-US" sz="2800">
                <a:latin typeface="Arial" charset="0"/>
                <a:cs typeface="Arial" charset="0"/>
              </a:rPr>
              <a:t> </a:t>
            </a:r>
            <a:r>
              <a:rPr lang="en-US" sz="2800" b="1">
                <a:latin typeface="Arial" charset="0"/>
                <a:cs typeface="Arial" charset="0"/>
              </a:rPr>
              <a:t>modifier</a:t>
            </a:r>
            <a:r>
              <a:rPr lang="en-US" sz="2800">
                <a:latin typeface="Arial" charset="0"/>
                <a:cs typeface="Arial" charset="0"/>
              </a:rPr>
              <a:t> </a:t>
            </a:r>
            <a:r>
              <a:rPr lang="en-US" sz="2800" i="1">
                <a:latin typeface="Arial" charset="0"/>
                <a:cs typeface="Arial" charset="0"/>
              </a:rPr>
              <a:t>public</a:t>
            </a:r>
          </a:p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>
                <a:latin typeface="Arial" charset="0"/>
                <a:cs typeface="Arial" charset="0"/>
              </a:rPr>
              <a:t>This means that the class can be accessed or used in any part of a program i.e. in other namespaces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5234E9-0B26-4386-93C5-F2B2477D4526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StudentTest Class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7630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GB" sz="2400" smtClean="0">
                <a:latin typeface="Consolas" pitchFamily="49" charset="0"/>
                <a:cs typeface="Arial" charset="0"/>
              </a:rPr>
              <a:t>StudentTest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static void </a:t>
            </a:r>
            <a:r>
              <a:rPr lang="en-GB" sz="2400" smtClean="0">
                <a:latin typeface="Consolas" pitchFamily="49" charset="0"/>
                <a:cs typeface="Arial" charset="0"/>
              </a:rPr>
              <a:t>Main()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{</a:t>
            </a:r>
          </a:p>
          <a:p>
            <a:pPr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		Student student =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US" sz="2400" smtClean="0">
                <a:latin typeface="Consolas" pitchFamily="49" charset="0"/>
                <a:cs typeface="Arial" charset="0"/>
              </a:rPr>
              <a:t>Student(</a:t>
            </a:r>
            <a:r>
              <a:rPr lang="en-US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"Jenny"</a:t>
            </a:r>
            <a:r>
              <a:rPr lang="en-US" sz="2400" smtClean="0">
                <a:latin typeface="Consolas" pitchFamily="49" charset="0"/>
                <a:cs typeface="Arial" charset="0"/>
              </a:rPr>
              <a:t>, 90);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GB" sz="2400" smtClean="0">
                <a:latin typeface="Consolas" pitchFamily="49" charset="0"/>
                <a:cs typeface="Arial" charset="0"/>
              </a:rPr>
              <a:t>Score = </a:t>
            </a:r>
            <a:r>
              <a:rPr lang="en-US" sz="2400" smtClean="0">
                <a:latin typeface="Consolas" pitchFamily="49" charset="0"/>
                <a:cs typeface="Arial" charset="0"/>
              </a:rPr>
              <a:t>99;</a:t>
            </a: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}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2209800" y="4419600"/>
            <a:ext cx="1524000" cy="609600"/>
          </a:xfrm>
          <a:prstGeom prst="wedgeEllipseCallout">
            <a:avLst>
              <a:gd name="adj1" fmla="val -31931"/>
              <a:gd name="adj2" fmla="val -95458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5A759E-E92D-4638-9005-CAB15ED7CF1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Class Definition</a:t>
            </a:r>
          </a:p>
        </p:txBody>
      </p:sp>
      <p:sp>
        <p:nvSpPr>
          <p:cNvPr id="20485" name="Rectangle 14"/>
          <p:cNvSpPr>
            <a:spLocks noChangeArrowheads="1"/>
          </p:cNvSpPr>
          <p:nvPr/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>
                <a:latin typeface="Arial" charset="0"/>
                <a:cs typeface="Arial" charset="0"/>
              </a:rPr>
              <a:t>Example:</a:t>
            </a:r>
          </a:p>
          <a:p>
            <a:pPr marL="342900" indent="-342900">
              <a:spcBef>
                <a:spcPts val="600"/>
              </a:spcBef>
            </a:pPr>
            <a:r>
              <a:rPr lang="en-US" sz="2800">
                <a:latin typeface="Consolas" pitchFamily="49" charset="0"/>
                <a:cs typeface="Arial" charset="0"/>
              </a:rPr>
              <a:t>		</a:t>
            </a:r>
            <a:r>
              <a:rPr lang="en-US" sz="280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namespace</a:t>
            </a:r>
            <a:r>
              <a:rPr lang="en-US" sz="2800">
                <a:latin typeface="Consolas" pitchFamily="49" charset="0"/>
                <a:cs typeface="Arial" charset="0"/>
              </a:rPr>
              <a:t> Payroll</a:t>
            </a:r>
          </a:p>
          <a:p>
            <a:pPr marL="342900" indent="-342900">
              <a:spcBef>
                <a:spcPts val="600"/>
              </a:spcBef>
            </a:pPr>
            <a:r>
              <a:rPr lang="en-US" sz="2800">
                <a:latin typeface="Consolas" pitchFamily="49" charset="0"/>
                <a:cs typeface="Arial" charset="0"/>
              </a:rPr>
              <a:t>		{</a:t>
            </a:r>
          </a:p>
          <a:p>
            <a:pPr marL="342900" indent="-342900">
              <a:spcBef>
                <a:spcPts val="600"/>
              </a:spcBef>
            </a:pPr>
            <a:r>
              <a:rPr lang="en-US" sz="2800">
                <a:latin typeface="Consolas" pitchFamily="49" charset="0"/>
                <a:cs typeface="Arial" charset="0"/>
              </a:rPr>
              <a:t>			</a:t>
            </a:r>
            <a:r>
              <a:rPr lang="en-US" sz="280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US" sz="2800">
                <a:latin typeface="Consolas" pitchFamily="49" charset="0"/>
                <a:cs typeface="Arial" charset="0"/>
              </a:rPr>
              <a:t>Employee</a:t>
            </a:r>
          </a:p>
          <a:p>
            <a:pPr marL="342900" indent="-342900">
              <a:spcBef>
                <a:spcPts val="600"/>
              </a:spcBef>
            </a:pPr>
            <a:r>
              <a:rPr lang="en-US" sz="2800">
                <a:latin typeface="Consolas" pitchFamily="49" charset="0"/>
                <a:cs typeface="Arial" charset="0"/>
              </a:rPr>
              <a:t>			{</a:t>
            </a:r>
          </a:p>
          <a:p>
            <a:pPr marL="342900" indent="-342900">
              <a:spcBef>
                <a:spcPts val="600"/>
              </a:spcBef>
            </a:pPr>
            <a:r>
              <a:rPr lang="en-US" sz="2800">
                <a:latin typeface="Consolas" pitchFamily="49" charset="0"/>
                <a:cs typeface="Arial" charset="0"/>
              </a:rPr>
              <a:t>				. . .</a:t>
            </a:r>
          </a:p>
          <a:p>
            <a:pPr marL="342900" indent="-342900">
              <a:spcBef>
                <a:spcPts val="600"/>
              </a:spcBef>
            </a:pPr>
            <a:r>
              <a:rPr lang="en-US" sz="2800">
                <a:latin typeface="Consolas" pitchFamily="49" charset="0"/>
                <a:cs typeface="Arial" charset="0"/>
              </a:rPr>
              <a:t>			}</a:t>
            </a:r>
          </a:p>
          <a:p>
            <a:pPr marL="342900" indent="-342900">
              <a:spcBef>
                <a:spcPts val="600"/>
              </a:spcBef>
            </a:pPr>
            <a:r>
              <a:rPr lang="en-US" sz="2800">
                <a:latin typeface="Consolas" pitchFamily="49" charset="0"/>
                <a:cs typeface="Arial" charset="0"/>
              </a:rPr>
              <a:t>		}</a:t>
            </a:r>
            <a:endParaRPr lang="en-US" sz="260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" charset="0"/>
                <a:cs typeface="Arial" charset="0"/>
              </a:rPr>
              <a:t>2. Instance Variables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 the object-oriented approach, the </a:t>
            </a:r>
            <a:r>
              <a:rPr lang="en-US" b="1" smtClean="0">
                <a:latin typeface="Arial" charset="0"/>
                <a:cs typeface="Arial" charset="0"/>
              </a:rPr>
              <a:t>data members </a:t>
            </a:r>
            <a:r>
              <a:rPr lang="en-US" smtClean="0">
                <a:latin typeface="Arial" charset="0"/>
                <a:cs typeface="Arial" charset="0"/>
              </a:rPr>
              <a:t>of a class are called </a:t>
            </a:r>
            <a:r>
              <a:rPr lang="en-US" b="1" smtClean="0">
                <a:latin typeface="Arial" charset="0"/>
                <a:cs typeface="Arial" charset="0"/>
              </a:rPr>
              <a:t>attributes</a:t>
            </a:r>
            <a:r>
              <a:rPr lang="en-US" smtClean="0">
                <a:latin typeface="Arial" charset="0"/>
                <a:cs typeface="Arial" charset="0"/>
              </a:rPr>
              <a:t> or </a:t>
            </a:r>
            <a:r>
              <a:rPr lang="en-US" b="1" smtClean="0">
                <a:latin typeface="Arial" charset="0"/>
                <a:cs typeface="Arial" charset="0"/>
              </a:rPr>
              <a:t>fields</a:t>
            </a:r>
          </a:p>
          <a:p>
            <a:endParaRPr lang="en-US" b="1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In object-oriented programming, they are called </a:t>
            </a:r>
            <a:r>
              <a:rPr lang="en-US" b="1" smtClean="0">
                <a:latin typeface="Arial" charset="0"/>
                <a:cs typeface="Arial" charset="0"/>
              </a:rPr>
              <a:t>instance variables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Instance variables are used to store data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158E1D-4ED8-405E-99D0-D17A58A5F802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algn="l"/>
            <a:r>
              <a:rPr lang="en-US" smtClean="0">
                <a:latin typeface="Arial" charset="0"/>
                <a:cs typeface="Arial" charset="0"/>
              </a:rPr>
              <a:t>Instance Variables and Objects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No actual data is stored in the class </a:t>
            </a:r>
          </a:p>
          <a:p>
            <a:pPr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When an object of the class is created, the object will store its own data values</a:t>
            </a:r>
          </a:p>
          <a:p>
            <a:r>
              <a:rPr lang="en-US" smtClean="0">
                <a:latin typeface="Arial" charset="0"/>
                <a:cs typeface="Arial" charset="0"/>
              </a:rPr>
              <a:t>Different objects will have different data values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The data or instance variable values of an object represent the </a:t>
            </a:r>
            <a:r>
              <a:rPr lang="en-US" b="1" smtClean="0">
                <a:latin typeface="Arial" charset="0"/>
                <a:cs typeface="Arial" charset="0"/>
              </a:rPr>
              <a:t>state</a:t>
            </a:r>
            <a:r>
              <a:rPr lang="en-US" smtClean="0">
                <a:latin typeface="Arial" charset="0"/>
                <a:cs typeface="Arial" charset="0"/>
              </a:rPr>
              <a:t> of the object</a:t>
            </a: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CACDF6-BA1A-43D2-91C2-C69B6FB7E544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477000"/>
            <a:ext cx="5410200" cy="457200"/>
          </a:xfrm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457200"/>
          </a:xfrm>
          <a:noFill/>
        </p:spPr>
        <p:txBody>
          <a:bodyPr/>
          <a:lstStyle/>
          <a:p>
            <a:fld id="{E67A212C-CD8C-44D5-82E8-252B7FE2F8B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Classes and Objects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4572000"/>
            <a:ext cx="2514600" cy="16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name=John Lee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=40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=50.00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91200" y="4724400"/>
            <a:ext cx="2819400" cy="1600200"/>
          </a:xfrm>
          <a:prstGeom prst="roundRect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</a:t>
            </a: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Ravi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Nathan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=50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=65.00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200" y="1447800"/>
            <a:ext cx="2438400" cy="533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</p:txBody>
      </p:sp>
      <p:sp>
        <p:nvSpPr>
          <p:cNvPr id="9" name="Rectangle 8"/>
          <p:cNvSpPr/>
          <p:nvPr/>
        </p:nvSpPr>
        <p:spPr>
          <a:xfrm>
            <a:off x="3124200" y="1981200"/>
            <a:ext cx="2438400" cy="1295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name</a:t>
            </a: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24200" y="3276600"/>
            <a:ext cx="2438400" cy="6096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computePay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24200" y="4114800"/>
            <a:ext cx="2514600" cy="1600200"/>
          </a:xfrm>
          <a:prstGeom prst="roundRect">
            <a:avLst/>
          </a:prstGeom>
          <a:solidFill>
            <a:srgbClr val="CCFFCC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name=Jane Tan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=45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=72.00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14200</TotalTime>
  <Words>1778</Words>
  <Application>Microsoft Office PowerPoint</Application>
  <PresentationFormat>On-screen Show (4:3)</PresentationFormat>
  <Paragraphs>550</Paragraphs>
  <Slides>50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Times New Roman</vt:lpstr>
      <vt:lpstr>Arial</vt:lpstr>
      <vt:lpstr>BatangChe</vt:lpstr>
      <vt:lpstr>Consolas</vt:lpstr>
      <vt:lpstr>Default Design</vt:lpstr>
      <vt:lpstr>4</vt:lpstr>
      <vt:lpstr>Chapter Outline</vt:lpstr>
      <vt:lpstr>1. Components of a Class</vt:lpstr>
      <vt:lpstr>Class Diagram</vt:lpstr>
      <vt:lpstr>Class Definition</vt:lpstr>
      <vt:lpstr>Class Definition</vt:lpstr>
      <vt:lpstr>2. Instance Variables</vt:lpstr>
      <vt:lpstr>Instance Variables and Objects</vt:lpstr>
      <vt:lpstr>Classes and Objects</vt:lpstr>
      <vt:lpstr>Instance vs Local Variables</vt:lpstr>
      <vt:lpstr>Instance Variables</vt:lpstr>
      <vt:lpstr>Private Instance Variables</vt:lpstr>
      <vt:lpstr>Private Instance Variables</vt:lpstr>
      <vt:lpstr>Class Diagram</vt:lpstr>
      <vt:lpstr>3. Information Hiding</vt:lpstr>
      <vt:lpstr>Information Hiding</vt:lpstr>
      <vt:lpstr>4. Constructors</vt:lpstr>
      <vt:lpstr>Constructors</vt:lpstr>
      <vt:lpstr>Constructors</vt:lpstr>
      <vt:lpstr>Constructors</vt:lpstr>
      <vt:lpstr>Constructors</vt:lpstr>
      <vt:lpstr>5. Creating Objects</vt:lpstr>
      <vt:lpstr>Creating Objects</vt:lpstr>
      <vt:lpstr>Creating Objects</vt:lpstr>
      <vt:lpstr>Creating Objects</vt:lpstr>
      <vt:lpstr>Creating Objects</vt:lpstr>
      <vt:lpstr>Object Variables</vt:lpstr>
      <vt:lpstr>6. Properties</vt:lpstr>
      <vt:lpstr>Properties</vt:lpstr>
      <vt:lpstr>Properties</vt:lpstr>
      <vt:lpstr>Properties with set and get</vt:lpstr>
      <vt:lpstr>Properties with set and get</vt:lpstr>
      <vt:lpstr>Properties with set and get</vt:lpstr>
      <vt:lpstr>Employee Class</vt:lpstr>
      <vt:lpstr>Employee Class</vt:lpstr>
      <vt:lpstr>Employee Class</vt:lpstr>
      <vt:lpstr>Employee Class</vt:lpstr>
      <vt:lpstr>Using Set of Property</vt:lpstr>
      <vt:lpstr>Using Get of Property</vt:lpstr>
      <vt:lpstr>Property with set and get</vt:lpstr>
      <vt:lpstr>Property with get only</vt:lpstr>
      <vt:lpstr>Using set and get</vt:lpstr>
      <vt:lpstr>7. Testing Classes</vt:lpstr>
      <vt:lpstr>EmployeeTest Class</vt:lpstr>
      <vt:lpstr>EmployeeTest Class</vt:lpstr>
      <vt:lpstr>EmployeeTest Class</vt:lpstr>
      <vt:lpstr>Student Class</vt:lpstr>
      <vt:lpstr>Student Class</vt:lpstr>
      <vt:lpstr>Student Class</vt:lpstr>
      <vt:lpstr>StudentTest Class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Course Technology</dc:creator>
  <cp:lastModifiedBy>mariam</cp:lastModifiedBy>
  <cp:revision>306</cp:revision>
  <dcterms:created xsi:type="dcterms:W3CDTF">2002-11-15T07:59:11Z</dcterms:created>
  <dcterms:modified xsi:type="dcterms:W3CDTF">2014-06-20T05:59:34Z</dcterms:modified>
</cp:coreProperties>
</file>