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19" r:id="rId2"/>
    <p:sldId id="348" r:id="rId3"/>
    <p:sldId id="693" r:id="rId4"/>
    <p:sldId id="705" r:id="rId5"/>
    <p:sldId id="665" r:id="rId6"/>
    <p:sldId id="706" r:id="rId7"/>
    <p:sldId id="668" r:id="rId8"/>
    <p:sldId id="667" r:id="rId9"/>
    <p:sldId id="666" r:id="rId10"/>
    <p:sldId id="716" r:id="rId11"/>
    <p:sldId id="670" r:id="rId12"/>
    <p:sldId id="700" r:id="rId13"/>
    <p:sldId id="699" r:id="rId14"/>
    <p:sldId id="664" r:id="rId15"/>
    <p:sldId id="635" r:id="rId16"/>
    <p:sldId id="608" r:id="rId17"/>
    <p:sldId id="636" r:id="rId18"/>
    <p:sldId id="657" r:id="rId19"/>
    <p:sldId id="658" r:id="rId20"/>
    <p:sldId id="701" r:id="rId21"/>
    <p:sldId id="694" r:id="rId22"/>
    <p:sldId id="702" r:id="rId23"/>
    <p:sldId id="703" r:id="rId24"/>
    <p:sldId id="704" r:id="rId25"/>
    <p:sldId id="717" r:id="rId26"/>
    <p:sldId id="720" r:id="rId27"/>
    <p:sldId id="718" r:id="rId28"/>
    <p:sldId id="724" r:id="rId29"/>
    <p:sldId id="719" r:id="rId30"/>
    <p:sldId id="722" r:id="rId31"/>
    <p:sldId id="725" r:id="rId32"/>
    <p:sldId id="726" r:id="rId33"/>
    <p:sldId id="727" r:id="rId34"/>
    <p:sldId id="728" r:id="rId35"/>
    <p:sldId id="72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000066"/>
    <a:srgbClr val="003366"/>
    <a:srgbClr val="663300"/>
    <a:srgbClr val="FFCC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 autoAdjust="0"/>
    <p:restoredTop sz="94576" autoAdjust="0"/>
  </p:normalViewPr>
  <p:slideViewPr>
    <p:cSldViewPr>
      <p:cViewPr>
        <p:scale>
          <a:sx n="40" d="100"/>
          <a:sy n="40" d="100"/>
        </p:scale>
        <p:origin x="-2340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F695E8-D634-40BF-BB0B-1885BD20E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65767-3C33-42CD-8DC7-FA9644D25B5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FE40-A612-48AA-B09D-968F93B907D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FFD28-B12E-4EE3-A311-FC540AD50BD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BF37A-35A7-4C55-BA21-59F2A5A3D9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07471-0AA4-481E-B5D2-3E5B25C617E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344C4-D493-4D90-B692-D69C0B72A0A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1769E-27B2-4449-956B-194E7E0FBB4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F3601-6CB7-40AE-951B-FEB28C5D1F0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EFBA5-8E4A-4FD3-B21B-01D17687278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5651B-E20E-409F-81C6-927B0C43EFD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B334B-55CD-45D5-8E44-29EEB5C75D8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054F9-C69F-42BB-89F7-01E4BB018BE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714EE-5010-43ED-8FE9-8B85A60067C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A8E61-0F3A-4109-967F-EC9C1EE2803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7896F-B745-4F89-A7EF-AD10BB299D9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4D75-619C-453F-B68C-C9D5DD7AC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F56B-B87E-4AB5-A3B3-BE8C213CE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303A1-BE19-4D99-954F-EB99A07D47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6F9ED-74EA-49DE-8520-892047EF8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F152-4F0E-48E7-B166-3ED04F6EBD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A48F-1F4D-40A9-8899-8D118790C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888A-CDC0-4905-8054-5B25FAD5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FDAB-C9CE-4410-A2DC-21DC11234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27003-7330-4A3E-BAAE-D81C0064D5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82F96-6905-4079-A61D-566E311049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194CB-FC47-448D-8F38-F0B2020ACA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1C62-E72A-4029-91AB-8CC811798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751A-4A6E-4908-99B3-15B437A67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BC85DF-1B81-49E0-994A-21E145263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10AA8-C590-4013-91DE-0A6E4801905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Creating Your Own Classes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2FB737-11BC-482F-A308-752654C3B7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to call the instance method ComputePay( ) for the two objects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Consolas" pitchFamily="49" charset="0"/>
                <a:cs typeface="Arial" charset="0"/>
              </a:rPr>
              <a:t>emp1.ComputePay()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emp2.ComputePay()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Each object will respond differently to the instance method call because different objects have different states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703495-5406-4F5E-8DB7-F56D8B8C1B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0" y="29718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7526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1219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6800" y="28956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526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219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06588" y="2438400"/>
            <a:ext cx="9144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170613" y="2514600"/>
            <a:ext cx="9144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r>
              <a:rPr lang="en-US" sz="2800" kern="0" dirty="0">
                <a:latin typeface="Consolas" pitchFamily="49" charset="0"/>
                <a:cs typeface="Arial" charset="0"/>
              </a:rPr>
              <a:t>emp1.ComputePay()      emp2.ComputePay()</a:t>
            </a:r>
          </a:p>
          <a:p>
            <a:pPr marL="342900" indent="-342900">
              <a:spcBef>
                <a:spcPct val="400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	» returns 3240.0		  » returns 2000.0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E23919-0EB5-4ED3-8A74-AAB88DCB1AD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Sending Messages to Objects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In the object-oriented approach, when we call an instance method for an object, we say that we are </a:t>
            </a:r>
            <a:r>
              <a:rPr lang="en-US" i="1" smtClean="0">
                <a:latin typeface="Arial" charset="0"/>
                <a:cs typeface="Arial" charset="0"/>
              </a:rPr>
              <a:t>sending a message </a:t>
            </a:r>
            <a:r>
              <a:rPr lang="en-US" smtClean="0">
                <a:latin typeface="Arial" charset="0"/>
                <a:cs typeface="Arial" charset="0"/>
              </a:rPr>
              <a:t>to the object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For example, we send the message ComputePay to the </a:t>
            </a:r>
            <a:r>
              <a:rPr lang="en-US" i="1" smtClean="0">
                <a:latin typeface="Arial" charset="0"/>
                <a:cs typeface="Arial" charset="0"/>
              </a:rPr>
              <a:t>emp1</a:t>
            </a:r>
            <a:r>
              <a:rPr lang="en-US" smtClean="0">
                <a:latin typeface="Arial" charset="0"/>
                <a:cs typeface="Arial" charset="0"/>
              </a:rPr>
              <a:t> object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emp1.ComputePay()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E40975-B0AE-455E-87E0-6F527824A90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EmployeeTest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employee =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decimal</a:t>
            </a:r>
            <a:r>
              <a:rPr lang="en-US" sz="2400" smtClean="0">
                <a:latin typeface="Consolas" pitchFamily="49" charset="0"/>
                <a:cs typeface="Arial" charset="0"/>
              </a:rPr>
              <a:t> pay = employee.ComputePay();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"Pay is " </a:t>
            </a:r>
            <a:r>
              <a:rPr lang="en-GB" sz="2400" smtClean="0">
                <a:latin typeface="Consolas" pitchFamily="49" charset="0"/>
                <a:cs typeface="Arial" charset="0"/>
              </a:rPr>
              <a:t>+ pay);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477629-9A78-4923-95F2-7F812AA2B89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Accessors and Mutators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Accessors and mutators are special instance methods</a:t>
            </a:r>
          </a:p>
          <a:p>
            <a:pPr eaLnBrk="1" hangingPunct="1">
              <a:lnSpc>
                <a:spcPct val="90000"/>
              </a:lnSpc>
            </a:pPr>
            <a:endParaRPr lang="en-US" b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Arial" charset="0"/>
                <a:cs typeface="Arial" charset="0"/>
              </a:rPr>
              <a:t>Accessors </a:t>
            </a:r>
            <a:r>
              <a:rPr lang="en-US" smtClean="0">
                <a:latin typeface="Arial" charset="0"/>
                <a:cs typeface="Arial" charset="0"/>
              </a:rPr>
              <a:t>return the current value of an instance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They are also called </a:t>
            </a:r>
            <a:r>
              <a:rPr lang="en-US" i="1" smtClean="0">
                <a:latin typeface="Arial" charset="0"/>
                <a:cs typeface="Arial" charset="0"/>
              </a:rPr>
              <a:t>getters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Standard naming convention </a:t>
            </a:r>
            <a:r>
              <a:rPr lang="en-US" smtClean="0">
                <a:latin typeface="Arial" charset="0"/>
                <a:cs typeface="Times New Roman" pitchFamily="18" charset="0"/>
              </a:rPr>
              <a:t>→</a:t>
            </a:r>
            <a:r>
              <a:rPr lang="en-US" smtClean="0">
                <a:latin typeface="Arial" charset="0"/>
                <a:cs typeface="Arial" charset="0"/>
              </a:rPr>
              <a:t> prefix with “Get”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 accessor for instance variable </a:t>
            </a:r>
            <a:r>
              <a:rPr lang="en-US" i="1" smtClean="0">
                <a:latin typeface="Arial" charset="0"/>
                <a:cs typeface="Arial" charset="0"/>
              </a:rPr>
              <a:t>name </a:t>
            </a:r>
            <a:r>
              <a:rPr lang="en-US" smtClean="0">
                <a:latin typeface="Arial" charset="0"/>
                <a:cs typeface="Arial" charset="0"/>
              </a:rPr>
              <a:t>is </a:t>
            </a:r>
            <a:r>
              <a:rPr lang="en-US" i="1" smtClean="0">
                <a:latin typeface="Arial" charset="0"/>
                <a:cs typeface="Arial" charset="0"/>
              </a:rPr>
              <a:t>GetName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Arial" charset="0"/>
                <a:cs typeface="Arial" charset="0"/>
              </a:rPr>
              <a:t>Mutators</a:t>
            </a:r>
            <a:r>
              <a:rPr lang="en-US" smtClean="0">
                <a:latin typeface="Arial" charset="0"/>
                <a:cs typeface="Arial" charset="0"/>
              </a:rPr>
              <a:t> modify the value of an instance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They are also called </a:t>
            </a:r>
            <a:r>
              <a:rPr lang="en-US" i="1" smtClean="0">
                <a:latin typeface="Arial" charset="0"/>
                <a:cs typeface="Arial" charset="0"/>
              </a:rPr>
              <a:t>setters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They normally include one parameter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Method body </a:t>
            </a:r>
            <a:r>
              <a:rPr lang="en-US" smtClean="0">
                <a:latin typeface="Arial" charset="0"/>
                <a:cs typeface="Times New Roman" pitchFamily="18" charset="0"/>
              </a:rPr>
              <a:t>contains a</a:t>
            </a:r>
            <a:r>
              <a:rPr lang="en-US" smtClean="0">
                <a:latin typeface="Arial" charset="0"/>
                <a:cs typeface="Arial" charset="0"/>
              </a:rPr>
              <a:t> single assignment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Standard naming convention </a:t>
            </a:r>
            <a:r>
              <a:rPr lang="en-US" smtClean="0">
                <a:latin typeface="Arial" charset="0"/>
                <a:cs typeface="Times New Roman" pitchFamily="18" charset="0"/>
              </a:rPr>
              <a:t>→</a:t>
            </a:r>
            <a:r>
              <a:rPr lang="en-US" smtClean="0">
                <a:latin typeface="Arial" charset="0"/>
                <a:cs typeface="Arial" charset="0"/>
              </a:rPr>
              <a:t> prefix  with ”Set” </a:t>
            </a:r>
            <a:endParaRPr lang="en-US" sz="2200" smtClean="0">
              <a:latin typeface="Arial" charset="0"/>
              <a:cs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Example: mutator for instance variable </a:t>
            </a:r>
            <a:r>
              <a:rPr lang="en-US" sz="2800" i="1" smtClean="0">
                <a:latin typeface="Arial" charset="0"/>
                <a:cs typeface="Arial" charset="0"/>
              </a:rPr>
              <a:t>name</a:t>
            </a:r>
            <a:r>
              <a:rPr lang="en-US" sz="2800" smtClean="0">
                <a:latin typeface="Arial" charset="0"/>
                <a:cs typeface="Arial" charset="0"/>
              </a:rPr>
              <a:t> is </a:t>
            </a:r>
            <a:r>
              <a:rPr lang="en-US" sz="2800" i="1" smtClean="0">
                <a:latin typeface="Arial" charset="0"/>
                <a:cs typeface="Arial" charset="0"/>
              </a:rPr>
              <a:t>SetName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B44A4E-4979-491C-B88E-368F16B25A3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438EE9-FB7C-4DB2-8C0A-6C1367A17C4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200" smtClean="0">
                <a:latin typeface="Arial" charset="0"/>
                <a:cs typeface="Arial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string </a:t>
            </a:r>
            <a:r>
              <a:rPr lang="en-US" sz="2200" smtClean="0">
                <a:latin typeface="Arial" charset="0"/>
                <a:cs typeface="Arial" charset="0"/>
              </a:rPr>
              <a:t>GetName(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     </a:t>
            </a: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n-US" sz="2200" smtClean="0">
                <a:latin typeface="Arial" charset="0"/>
                <a:cs typeface="Arial" charset="0"/>
              </a:rPr>
              <a:t> name;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200" smtClean="0">
                <a:latin typeface="Arial" charset="0"/>
                <a:cs typeface="Arial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200" smtClean="0">
                <a:latin typeface="Arial" charset="0"/>
                <a:cs typeface="Arial" charset="0"/>
              </a:rPr>
              <a:t> SetName(</a:t>
            </a:r>
            <a:r>
              <a:rPr lang="en-US" sz="2200" smtClean="0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 sz="2200" smtClean="0">
                <a:latin typeface="Arial" charset="0"/>
                <a:cs typeface="Arial" charset="0"/>
              </a:rPr>
              <a:t> aName)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     name = aName;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}</a:t>
            </a:r>
          </a:p>
          <a:p>
            <a:pPr eaLnBrk="1" hangingPunct="1"/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30726" name="AutoShape 4"/>
          <p:cNvSpPr>
            <a:spLocks noChangeArrowheads="1"/>
          </p:cNvSpPr>
          <p:nvPr/>
        </p:nvSpPr>
        <p:spPr bwMode="auto">
          <a:xfrm>
            <a:off x="5257800" y="1981200"/>
            <a:ext cx="2209800" cy="685800"/>
          </a:xfrm>
          <a:prstGeom prst="wedgeEllipseCallout">
            <a:avLst>
              <a:gd name="adj1" fmla="val -85417"/>
              <a:gd name="adj2" fmla="val 136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Accessor</a:t>
            </a:r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6248400" y="3962400"/>
            <a:ext cx="1905000" cy="685800"/>
          </a:xfrm>
          <a:prstGeom prst="wedgeEllipseCallout">
            <a:avLst>
              <a:gd name="adj1" fmla="val -78588"/>
              <a:gd name="adj2" fmla="val 4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Mutator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038600" y="16764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ight Brace 8"/>
          <p:cNvSpPr/>
          <p:nvPr/>
        </p:nvSpPr>
        <p:spPr>
          <a:xfrm>
            <a:off x="5410200" y="35814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 C#, properties with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members fulfill the functions of accessors and mutators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So if properties are included in the class, there is no need for accessors and mutators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AC7336-30CB-4D2F-B3B9-FB351750E05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3. More 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When you write a class definition, if you do not include a constructor, the compiler automatically adds one for you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This constructor is a </a:t>
            </a:r>
            <a:r>
              <a:rPr lang="en-US" b="1" dirty="0" smtClean="0">
                <a:cs typeface="+mn-cs"/>
              </a:rPr>
              <a:t>default constructor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It has no parameters and has an empty body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Example: default constructor for Student class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	</a:t>
            </a:r>
            <a:r>
              <a:rPr lang="en-US" sz="2400" dirty="0" smtClean="0">
                <a:latin typeface="Consolas" pitchFamily="49" charset="0"/>
                <a:ea typeface="+mn-ea"/>
                <a:cs typeface="+mn-cs"/>
              </a:rPr>
              <a:t>	public Student ( )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ea typeface="+mn-ea"/>
                <a:cs typeface="+mn-cs"/>
              </a:rPr>
              <a:t>		{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ea typeface="+mn-ea"/>
                <a:cs typeface="+mn-cs"/>
              </a:rPr>
              <a:t>		}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955B6E-7F90-4807-B805-FCE67230D24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DB42C5-851C-43AB-97D9-BABE109FF88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on Constructors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49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Constructors are used to initialize instance variables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If there are no assignment statements for instance variables in the constructor, default values are assigned to the variables of primitive type (see following table) 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 instance variables of reference type (e.g. string), they are initialized to the default value </a:t>
            </a:r>
            <a:r>
              <a:rPr lang="en-US" i="1" smtClean="0"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13229-83F2-4E4B-BEC4-EBAF80ADC5D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Instance Methods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Accessors and Mutators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on 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Overloaded 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RealEstateInvestment Program</a:t>
            </a:r>
          </a:p>
          <a:p>
            <a:pPr marL="514350" indent="-514350" eaLnBrk="1" hangingPunct="1">
              <a:spcBef>
                <a:spcPct val="5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ct val="5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6B5B9B-A2E8-4F96-A890-9BD3E9B7EBC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Default Values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4822" name="Picture 4" descr="Table04-3"/>
          <p:cNvPicPr>
            <a:picLocks noChangeAspect="1" noChangeArrowheads="1"/>
          </p:cNvPicPr>
          <p:nvPr/>
        </p:nvPicPr>
        <p:blipFill>
          <a:blip r:embed="rId3"/>
          <a:srcRect t="8717" r="28212"/>
          <a:stretch>
            <a:fillRect/>
          </a:stretch>
        </p:blipFill>
        <p:spPr bwMode="auto">
          <a:xfrm>
            <a:off x="685800" y="1219200"/>
            <a:ext cx="79454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4. 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We may have more than one constructor for a class i.e. we may have overloaded constructors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The different constructors must have different number or type of parameters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5750" lvl="1">
              <a:buFontTx/>
              <a:buNone/>
              <a:defRPr/>
            </a:pPr>
            <a:endParaRPr lang="en-US" sz="2000" dirty="0" smtClean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044CC1-CBF0-498D-9E31-C056B1C2C1C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pPr marL="285750" lvl="1">
              <a:buFont typeface="Arial" charset="0"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Example: Student class has instance variables </a:t>
            </a:r>
            <a:r>
              <a:rPr lang="en-US" sz="2800" i="1" smtClean="0">
                <a:latin typeface="Arial" charset="0"/>
                <a:cs typeface="Arial" charset="0"/>
              </a:rPr>
              <a:t>name</a:t>
            </a:r>
            <a:r>
              <a:rPr lang="en-US" sz="2800" smtClean="0">
                <a:latin typeface="Arial" charset="0"/>
                <a:cs typeface="Arial" charset="0"/>
              </a:rPr>
              <a:t> and </a:t>
            </a:r>
            <a:r>
              <a:rPr lang="en-US" sz="2800" i="1" smtClean="0">
                <a:latin typeface="Arial" charset="0"/>
                <a:cs typeface="Arial" charset="0"/>
              </a:rPr>
              <a:t>score</a:t>
            </a:r>
          </a:p>
          <a:p>
            <a:pPr marL="285750" lvl="1">
              <a:buFont typeface="Arial" charset="0"/>
              <a:buChar char="•"/>
            </a:pPr>
            <a:endParaRPr lang="en-US" sz="2800" smtClean="0">
              <a:latin typeface="Arial" charset="0"/>
              <a:cs typeface="Arial" charset="0"/>
            </a:endParaRPr>
          </a:p>
          <a:p>
            <a:pPr marL="285750" lvl="1">
              <a:buFont typeface="Arial" charset="0"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We may have 3 constructors for the Student class:</a:t>
            </a:r>
          </a:p>
          <a:p>
            <a:pPr marL="285750" lvl="1">
              <a:buFont typeface="Arial" charset="0"/>
              <a:buChar char="•"/>
            </a:pPr>
            <a:endParaRPr lang="en-US" sz="2800" smtClean="0">
              <a:latin typeface="Arial" charset="0"/>
              <a:cs typeface="Arial" charset="0"/>
            </a:endParaRPr>
          </a:p>
          <a:p>
            <a:pPr marL="285750" lvl="1"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		</a:t>
            </a:r>
            <a:r>
              <a:rPr lang="en-US" sz="2400" smtClean="0">
                <a:latin typeface="Consolas" pitchFamily="49" charset="0"/>
                <a:cs typeface="Arial" charset="0"/>
              </a:rPr>
              <a:t>public Student()</a:t>
            </a:r>
          </a:p>
          <a:p>
            <a:pPr marL="285750" lvl="1"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{</a:t>
            </a:r>
          </a:p>
          <a:p>
            <a:pPr marL="285750" lvl="1"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}</a:t>
            </a:r>
          </a:p>
          <a:p>
            <a:pPr marL="285750" lvl="1">
              <a:buFontTx/>
              <a:buNone/>
            </a:pP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064677-850A-4EFB-B4F4-080D1D4B2C3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800600"/>
          </a:xfrm>
        </p:spPr>
        <p:txBody>
          <a:bodyPr/>
          <a:lstStyle/>
          <a:p>
            <a:pPr marL="285750" lvl="1"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		public Student(string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aName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	{	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			name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aName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		}</a:t>
            </a:r>
          </a:p>
          <a:p>
            <a:pPr marL="285750" lvl="1">
              <a:buFontTx/>
              <a:buNone/>
              <a:defRPr/>
            </a:pPr>
            <a:endParaRPr lang="en-US" sz="2800" dirty="0" smtClean="0">
              <a:latin typeface="Consolas" pitchFamily="49" charset="0"/>
            </a:endParaRPr>
          </a:p>
          <a:p>
            <a:pPr marL="285750" lvl="1"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400" dirty="0" smtClean="0">
                <a:latin typeface="Consolas" pitchFamily="49" charset="0"/>
              </a:rPr>
              <a:t>public Student(string </a:t>
            </a:r>
            <a:r>
              <a:rPr lang="en-US" sz="2400" dirty="0" err="1" smtClean="0">
                <a:latin typeface="Consolas" pitchFamily="49" charset="0"/>
              </a:rPr>
              <a:t>aName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aScore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	{	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		name = </a:t>
            </a:r>
            <a:r>
              <a:rPr lang="en-US" sz="2400" dirty="0" err="1" smtClean="0">
                <a:latin typeface="Consolas" pitchFamily="49" charset="0"/>
              </a:rPr>
              <a:t>aName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		score = </a:t>
            </a:r>
            <a:r>
              <a:rPr lang="en-US" sz="2400" dirty="0" err="1" smtClean="0">
                <a:latin typeface="Consolas" pitchFamily="49" charset="0"/>
              </a:rPr>
              <a:t>aScore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	}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D58E6B-89D7-40D8-8F0A-A16528040F7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8006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When we create Student class type objects, we can use any one of the constructors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Example:</a:t>
            </a:r>
          </a:p>
          <a:p>
            <a:pPr marL="285750" lvl="1">
              <a:buFontTx/>
              <a:buNone/>
              <a:defRPr/>
            </a:pP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ea typeface="+mn-ea"/>
              </a:rPr>
              <a:t>   Student student1 = new Student();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+mn-cs"/>
              </a:rPr>
              <a:t>	 S</a:t>
            </a:r>
            <a:r>
              <a:rPr lang="en-GB" sz="2400" dirty="0" err="1" smtClean="0">
                <a:latin typeface="Consolas" pitchFamily="49" charset="0"/>
              </a:rPr>
              <a:t>tudent</a:t>
            </a:r>
            <a:r>
              <a:rPr lang="en-GB" sz="2400" dirty="0" smtClean="0">
                <a:latin typeface="Consolas" pitchFamily="49" charset="0"/>
              </a:rPr>
              <a:t> student2 = new Student("Lillian");</a:t>
            </a:r>
          </a:p>
          <a:p>
            <a:pPr>
              <a:buFontTx/>
              <a:buNone/>
              <a:defRPr/>
            </a:pPr>
            <a:r>
              <a:rPr lang="en-GB" sz="2400" dirty="0" smtClean="0">
                <a:latin typeface="Consolas" pitchFamily="49" charset="0"/>
              </a:rPr>
              <a:t>	 Student student3 = new Student("Julian", 76);</a:t>
            </a: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E08D53-77EA-49D9-8529-B3D85FF3B9E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pPr algn="l"/>
            <a:r>
              <a:rPr lang="en-US" sz="4000" smtClean="0">
                <a:latin typeface="Arial" charset="0"/>
                <a:cs typeface="Arial" charset="0"/>
              </a:rPr>
              <a:t>5. RealEstateInvestment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48006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We look at a problem and consider a structured procedural approach and an object-oriented approach to solving the problem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Problem Specification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 smtClean="0">
                <a:latin typeface="Arial" charset="0"/>
                <a:cs typeface="Arial" charset="0"/>
              </a:rPr>
              <a:t>Given a certain real estate property, find out how much earnings it is generating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property details are the location, the expenses and the rent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earnings is the rent less the expenses 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6D47BB-17E9-478C-90FC-ABE49AAD73F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InvestmentApp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location;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decimal </a:t>
            </a:r>
            <a:r>
              <a:rPr lang="en-GB" sz="2400" smtClean="0">
                <a:latin typeface="Consolas" pitchFamily="49" charset="0"/>
                <a:cs typeface="Arial" charset="0"/>
              </a:rPr>
              <a:t>expenses;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decimal </a:t>
            </a:r>
            <a:r>
              <a:rPr lang="en-GB" sz="2400" smtClean="0">
                <a:latin typeface="Consolas" pitchFamily="49" charset="0"/>
                <a:cs typeface="Arial" charset="0"/>
              </a:rPr>
              <a:t>rent;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decimal </a:t>
            </a:r>
            <a:r>
              <a:rPr lang="en-GB" sz="2400" smtClean="0">
                <a:latin typeface="Consolas" pitchFamily="49" charset="0"/>
                <a:cs typeface="Arial" charset="0"/>
              </a:rPr>
              <a:t>earnings;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C9C2A-ED66-4912-923F-5EBBA11A98E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GetPropertyData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en-GB" sz="2400" dirty="0" smtClean="0">
                <a:latin typeface="Consolas"/>
              </a:rPr>
              <a:t>location,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out </a:t>
            </a:r>
            <a:r>
              <a:rPr lang="en-GB" sz="2400" dirty="0" smtClean="0">
                <a:latin typeface="Consolas"/>
              </a:rPr>
              <a:t>expenses,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out </a:t>
            </a:r>
            <a:r>
              <a:rPr lang="en-GB" sz="2400" dirty="0" smtClean="0">
                <a:latin typeface="Consolas"/>
              </a:rPr>
              <a:t>rent);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earnings = </a:t>
            </a:r>
            <a:r>
              <a:rPr lang="en-GB" sz="2400" dirty="0" err="1" smtClean="0">
                <a:latin typeface="Consolas"/>
              </a:rPr>
              <a:t>DetermineEarnings</a:t>
            </a:r>
            <a:r>
              <a:rPr lang="en-GB" sz="2400" dirty="0" smtClean="0">
                <a:latin typeface="Consolas"/>
              </a:rPr>
              <a:t>(expenses,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                            rent);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</a:t>
            </a:r>
            <a:r>
              <a:rPr lang="en-US" sz="2400" dirty="0" err="1" smtClean="0">
                <a:latin typeface="Consolas"/>
              </a:rPr>
              <a:t>Console.WriteLine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"Earnings is {0:C}"</a:t>
            </a:r>
            <a:r>
              <a:rPr lang="en-US" sz="2400" dirty="0" smtClean="0">
                <a:latin typeface="Consolas"/>
              </a:rPr>
              <a:t>,</a:t>
            </a:r>
            <a:r>
              <a:rPr lang="en-GB" sz="2400" dirty="0" smtClean="0">
                <a:latin typeface="Consolas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							earnings);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Consolas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0D342A-26E5-422B-8443-B5CBDC221AA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400" smtClean="0">
                <a:latin typeface="Consolas" pitchFamily="49" charset="0"/>
                <a:cs typeface="Arial" charset="0"/>
              </a:rPr>
              <a:t>GetPropertyData(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        out string </a:t>
            </a:r>
            <a:r>
              <a:rPr lang="en-US" sz="2400" smtClean="0">
                <a:latin typeface="Consolas" pitchFamily="49" charset="0"/>
                <a:cs typeface="Arial" charset="0"/>
              </a:rPr>
              <a:t>location,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        out decimal </a:t>
            </a:r>
            <a:r>
              <a:rPr lang="en-GB" sz="2400" smtClean="0">
                <a:latin typeface="Consolas" pitchFamily="49" charset="0"/>
                <a:cs typeface="Arial" charset="0"/>
              </a:rPr>
              <a:t>expenses,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        out decimal </a:t>
            </a:r>
            <a:r>
              <a:rPr lang="en-GB" sz="2400" smtClean="0">
                <a:latin typeface="Consolas" pitchFamily="49" charset="0"/>
                <a:cs typeface="Arial" charset="0"/>
              </a:rPr>
              <a:t>rent){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location: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location = Console.ReadLine();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expenses: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expenses =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  Convert.ToDecimal(Console.ReadLine());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B53C06-7CE3-4186-B5D6-1CB26FA5D03E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Console.Write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"Enter rent: "</a:t>
            </a:r>
            <a:r>
              <a:rPr lang="en-GB" sz="2400" dirty="0" smtClean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rent =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   </a:t>
            </a:r>
            <a:r>
              <a:rPr lang="en-GB" sz="2400" dirty="0" err="1" smtClean="0">
                <a:latin typeface="Consolas"/>
              </a:rPr>
              <a:t>Convert.ToDecimal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err="1" smtClean="0">
                <a:latin typeface="Consolas"/>
              </a:rPr>
              <a:t>Console.ReadLine</a:t>
            </a:r>
            <a:r>
              <a:rPr lang="en-GB" sz="2400" dirty="0" smtClean="0">
                <a:latin typeface="Consolas"/>
              </a:rPr>
              <a:t>());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public static decimal </a:t>
            </a:r>
            <a:r>
              <a:rPr lang="en-GB" sz="2400" dirty="0" err="1" smtClean="0">
                <a:latin typeface="Consolas"/>
              </a:rPr>
              <a:t>DetermineEarnings</a:t>
            </a:r>
            <a:r>
              <a:rPr lang="en-GB" sz="2400" dirty="0" smtClean="0">
                <a:latin typeface="Consolas"/>
              </a:rPr>
              <a:t>(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         decimal </a:t>
            </a:r>
            <a:r>
              <a:rPr lang="en-GB" sz="2400" dirty="0" smtClean="0">
                <a:latin typeface="Consolas"/>
              </a:rPr>
              <a:t>expense,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         decimal </a:t>
            </a:r>
            <a:r>
              <a:rPr lang="en-GB" sz="2400" dirty="0" smtClean="0">
                <a:latin typeface="Consolas"/>
              </a:rPr>
              <a:t>rent)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return </a:t>
            </a:r>
            <a:r>
              <a:rPr lang="en-GB" sz="2400" dirty="0" smtClean="0">
                <a:latin typeface="Consolas"/>
              </a:rPr>
              <a:t>rent - expense;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buFontTx/>
              <a:buNone/>
              <a:defRPr/>
            </a:pPr>
            <a:r>
              <a:rPr lang="en-GB" sz="2400" dirty="0" smtClean="0">
                <a:latin typeface="Consolas"/>
              </a:rPr>
              <a:t>}   </a:t>
            </a: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B7DFE-CEF7-4050-B75D-C13E30B840F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84F80C-4FA1-4FB2-AF21-87AA260520F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Instance Methods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Remember that methods that include the </a:t>
            </a:r>
            <a:r>
              <a:rPr lang="en-US" i="1" smtClean="0">
                <a:latin typeface="Arial" charset="0"/>
                <a:cs typeface="Arial" charset="0"/>
              </a:rPr>
              <a:t>static</a:t>
            </a:r>
            <a:r>
              <a:rPr lang="en-US" smtClean="0">
                <a:latin typeface="Arial" charset="0"/>
                <a:cs typeface="Arial" charset="0"/>
              </a:rPr>
              <a:t> modifier in their definitions are called </a:t>
            </a:r>
            <a:r>
              <a:rPr lang="en-US" b="1" smtClean="0">
                <a:latin typeface="Arial" charset="0"/>
                <a:cs typeface="Arial" charset="0"/>
              </a:rPr>
              <a:t>class methods</a:t>
            </a:r>
          </a:p>
          <a:p>
            <a:pPr eaLnBrk="1" hangingPunct="1">
              <a:lnSpc>
                <a:spcPct val="90000"/>
              </a:lnSpc>
            </a:pPr>
            <a:endParaRPr lang="en-US" b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A class may contain methods that do not include the static modifier in their definitions (i.e. non-static methods)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These are called </a:t>
            </a:r>
            <a:r>
              <a:rPr lang="en-US" b="1" smtClean="0">
                <a:latin typeface="Arial" charset="0"/>
                <a:cs typeface="Arial" charset="0"/>
              </a:rPr>
              <a:t>instance methods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GB" sz="2400" dirty="0" smtClean="0">
                <a:latin typeface="Consolas"/>
              </a:rPr>
              <a:t>Investment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 smtClean="0">
                <a:latin typeface="Consolas"/>
              </a:rPr>
              <a:t>location;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private decimal </a:t>
            </a:r>
            <a:r>
              <a:rPr lang="en-GB" sz="2400" dirty="0" smtClean="0">
                <a:latin typeface="Consolas"/>
              </a:rPr>
              <a:t>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private decimal </a:t>
            </a:r>
            <a:r>
              <a:rPr lang="en-GB" sz="2400" dirty="0" smtClean="0">
                <a:latin typeface="Consolas"/>
              </a:rPr>
              <a:t>rent;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339933"/>
                </a:solidFill>
                <a:latin typeface="Consolas"/>
              </a:rPr>
              <a:t>    // Constructor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 smtClean="0">
                <a:latin typeface="Consolas"/>
              </a:rPr>
              <a:t>Investment(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 err="1" smtClean="0">
                <a:latin typeface="Consolas"/>
              </a:rPr>
              <a:t>theLocation</a:t>
            </a:r>
            <a:r>
              <a:rPr lang="en-GB" sz="2400" dirty="0" smtClean="0">
                <a:latin typeface="Consolas"/>
              </a:rPr>
              <a:t>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decimal </a:t>
            </a:r>
            <a:r>
              <a:rPr lang="en-GB" sz="2400" dirty="0" err="1" smtClean="0">
                <a:latin typeface="Consolas"/>
              </a:rPr>
              <a:t>theExpenses</a:t>
            </a:r>
            <a:r>
              <a:rPr lang="en-GB" sz="2400" dirty="0" smtClean="0">
                <a:latin typeface="Consolas"/>
              </a:rPr>
              <a:t>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decimal </a:t>
            </a:r>
            <a:r>
              <a:rPr lang="en-GB" sz="2400" dirty="0" err="1" smtClean="0">
                <a:latin typeface="Consolas"/>
              </a:rPr>
              <a:t>theRent</a:t>
            </a:r>
            <a:r>
              <a:rPr lang="en-GB" sz="2400" dirty="0" smtClean="0">
                <a:latin typeface="Consolas"/>
              </a:rPr>
              <a:t>)</a:t>
            </a:r>
          </a:p>
          <a:p>
            <a:pPr marL="285750" lvl="1"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2D3AEF-EADF-45EE-BBDF-36CEC13E33C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location = </a:t>
            </a:r>
            <a:r>
              <a:rPr lang="en-GB" sz="2400" dirty="0" err="1" smtClean="0">
                <a:latin typeface="Consolas"/>
              </a:rPr>
              <a:t>theLocation</a:t>
            </a:r>
            <a:r>
              <a:rPr lang="en-GB" sz="2400" dirty="0" smtClean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expenses = </a:t>
            </a:r>
            <a:r>
              <a:rPr lang="en-GB" sz="2400" dirty="0" err="1" smtClean="0">
                <a:latin typeface="Consolas"/>
              </a:rPr>
              <a:t>theExpenses</a:t>
            </a:r>
            <a:r>
              <a:rPr lang="en-GB" sz="2400" dirty="0" smtClean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rent = </a:t>
            </a:r>
            <a:r>
              <a:rPr lang="en-GB" sz="2400" dirty="0" err="1" smtClean="0">
                <a:latin typeface="Consolas"/>
              </a:rPr>
              <a:t>theRent</a:t>
            </a:r>
            <a:r>
              <a:rPr lang="en-GB" sz="2400" dirty="0" smtClean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buFontTx/>
              <a:buNone/>
              <a:defRPr/>
            </a:pPr>
            <a:endParaRPr lang="en-GB" sz="2400" dirty="0" smtClean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public decimal </a:t>
            </a:r>
            <a:r>
              <a:rPr lang="en-GB" sz="2400" dirty="0" err="1" smtClean="0">
                <a:latin typeface="Consolas"/>
              </a:rPr>
              <a:t>ComputeEarnings</a:t>
            </a:r>
            <a:r>
              <a:rPr lang="en-GB" sz="2400" dirty="0" smtClean="0">
                <a:latin typeface="Consolas"/>
              </a:rPr>
              <a:t>()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return </a:t>
            </a:r>
            <a:r>
              <a:rPr lang="en-GB" sz="2400" dirty="0" smtClean="0">
                <a:latin typeface="Consolas"/>
              </a:rPr>
              <a:t>rent - 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}</a:t>
            </a: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1D3878-501D-4591-BE6E-B3B2038C11D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 smtClean="0">
                <a:latin typeface="Consolas"/>
              </a:rPr>
              <a:t>System;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GB" sz="2400" dirty="0" err="1" smtClean="0">
                <a:latin typeface="Consolas"/>
              </a:rPr>
              <a:t>InvestmentApp</a:t>
            </a:r>
            <a:endParaRPr lang="en-GB" sz="2400" dirty="0" smtClean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public static void </a:t>
            </a:r>
            <a:r>
              <a:rPr lang="en-GB" sz="2400" dirty="0" smtClean="0">
                <a:latin typeface="Consolas"/>
              </a:rPr>
              <a:t>Main()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string </a:t>
            </a:r>
            <a:r>
              <a:rPr lang="en-GB" sz="2400" dirty="0" smtClean="0">
                <a:latin typeface="Consolas"/>
              </a:rPr>
              <a:t>location;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decimal </a:t>
            </a:r>
            <a:r>
              <a:rPr lang="en-GB" sz="2400" dirty="0" smtClean="0">
                <a:latin typeface="Consolas"/>
              </a:rPr>
              <a:t>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decimal </a:t>
            </a:r>
            <a:r>
              <a:rPr lang="en-GB" sz="2400" dirty="0" smtClean="0">
                <a:latin typeface="Consolas"/>
              </a:rPr>
              <a:t>rent;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decimal </a:t>
            </a:r>
            <a:r>
              <a:rPr lang="en-GB" sz="2400" dirty="0" smtClean="0">
                <a:latin typeface="Consolas"/>
              </a:rPr>
              <a:t>earnings;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</a:t>
            </a: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809AE9-E11D-4E2D-8ED7-27E21768DC3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GetPropertyData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en-GB" sz="2400" dirty="0" smtClean="0">
                <a:latin typeface="Consolas"/>
              </a:rPr>
              <a:t>location,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out </a:t>
            </a:r>
            <a:r>
              <a:rPr lang="en-GB" sz="2400" dirty="0" smtClean="0">
                <a:latin typeface="Consolas"/>
              </a:rPr>
              <a:t>expenses,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out </a:t>
            </a:r>
            <a:r>
              <a:rPr lang="en-GB" sz="2400" dirty="0" smtClean="0">
                <a:latin typeface="Consolas"/>
              </a:rPr>
              <a:t>rent);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nsolas"/>
              </a:rPr>
              <a:t>      Investment </a:t>
            </a:r>
            <a:r>
              <a:rPr lang="en-US" sz="2400" dirty="0" err="1" smtClean="0">
                <a:latin typeface="Consolas"/>
              </a:rPr>
              <a:t>investment</a:t>
            </a:r>
            <a:r>
              <a:rPr lang="en-US" sz="2400" dirty="0" smtClean="0">
                <a:latin typeface="Consolas"/>
              </a:rPr>
              <a:t> =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 new </a:t>
            </a:r>
            <a:r>
              <a:rPr lang="en-US" sz="2400" dirty="0" smtClean="0">
                <a:latin typeface="Consolas"/>
              </a:rPr>
              <a:t>Investment(location, expenses, rent);</a:t>
            </a:r>
          </a:p>
          <a:p>
            <a:pPr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earnings = </a:t>
            </a:r>
            <a:r>
              <a:rPr lang="en-GB" sz="2400" dirty="0" err="1" smtClean="0">
                <a:latin typeface="Consolas"/>
              </a:rPr>
              <a:t>investment.ComputeEarnings</a:t>
            </a:r>
            <a:r>
              <a:rPr lang="en-GB" sz="2400" dirty="0" smtClean="0">
                <a:latin typeface="Consolas"/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</a:t>
            </a:r>
            <a:r>
              <a:rPr lang="en-US" sz="2400" dirty="0" err="1" smtClean="0">
                <a:latin typeface="Consolas"/>
              </a:rPr>
              <a:t>Console.WriteLine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"Earnings is {0:C}"</a:t>
            </a:r>
            <a:r>
              <a:rPr lang="en-US" sz="2400" dirty="0" smtClean="0">
                <a:latin typeface="Consolas"/>
              </a:rPr>
              <a:t>,</a:t>
            </a:r>
            <a:br>
              <a:rPr lang="en-US" sz="2400" dirty="0" smtClean="0">
                <a:latin typeface="Consolas"/>
              </a:rPr>
            </a:br>
            <a:r>
              <a:rPr lang="en-US" sz="2400" dirty="0" smtClean="0">
                <a:latin typeface="Consolas"/>
              </a:rPr>
              <a:t>					</a:t>
            </a:r>
            <a:r>
              <a:rPr lang="en-GB" sz="2400" dirty="0" smtClean="0">
                <a:latin typeface="Consolas"/>
              </a:rPr>
              <a:t> earnings);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nsolas"/>
              </a:rPr>
              <a:t>    </a:t>
            </a: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EDD159-6E6B-472F-AEAF-31882B899534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public static void </a:t>
            </a:r>
            <a:r>
              <a:rPr lang="en-US" sz="2400" dirty="0" err="1" smtClean="0">
                <a:latin typeface="Consolas"/>
              </a:rPr>
              <a:t>GetPropertyData</a:t>
            </a:r>
            <a:r>
              <a:rPr lang="en-US" sz="2400" dirty="0" smtClean="0">
                <a:latin typeface="Consolas"/>
              </a:rPr>
              <a:t>(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                     out string </a:t>
            </a:r>
            <a:r>
              <a:rPr lang="en-US" sz="2400" dirty="0" smtClean="0">
                <a:latin typeface="Consolas"/>
              </a:rPr>
              <a:t>location,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     out decimal </a:t>
            </a:r>
            <a:r>
              <a:rPr lang="en-GB" sz="2400" dirty="0" smtClean="0">
                <a:latin typeface="Consolas"/>
              </a:rPr>
              <a:t>expenses,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                           out decimal </a:t>
            </a:r>
            <a:r>
              <a:rPr lang="en-GB" sz="2400" dirty="0" smtClean="0">
                <a:latin typeface="Consolas"/>
              </a:rPr>
              <a:t>rent)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Console.Write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"Enter location: "</a:t>
            </a:r>
            <a:r>
              <a:rPr lang="en-GB" sz="2400" dirty="0" smtClean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location = </a:t>
            </a:r>
            <a:r>
              <a:rPr lang="en-GB" sz="2400" dirty="0" err="1" smtClean="0">
                <a:latin typeface="Consolas"/>
              </a:rPr>
              <a:t>Console.ReadLine</a:t>
            </a:r>
            <a:r>
              <a:rPr lang="en-GB" sz="2400" dirty="0" smtClean="0">
                <a:latin typeface="Consolas"/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solidFill>
                <a:srgbClr val="2B91A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Console.Write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"Enter expenses: "</a:t>
            </a:r>
            <a:r>
              <a:rPr lang="en-GB" sz="2400" dirty="0" smtClean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expenses =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   </a:t>
            </a:r>
            <a:r>
              <a:rPr lang="en-GB" sz="2400" dirty="0" err="1" smtClean="0">
                <a:latin typeface="Consolas"/>
              </a:rPr>
              <a:t>Convert.ToDecimal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err="1" smtClean="0">
                <a:latin typeface="Consolas"/>
              </a:rPr>
              <a:t>Console.ReadLine</a:t>
            </a:r>
            <a:r>
              <a:rPr lang="en-GB" sz="2400" dirty="0" smtClean="0">
                <a:latin typeface="Consolas"/>
              </a:rPr>
              <a:t>());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endParaRPr lang="en-US" sz="24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CA37F4-3565-4E7E-8DAA-5E130BCFA458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 smtClean="0">
                <a:latin typeface="Consolas"/>
              </a:rPr>
              <a:t>Console.Write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</a:rPr>
              <a:t>"Enter rent: "</a:t>
            </a:r>
            <a:r>
              <a:rPr lang="en-GB" sz="2400" dirty="0" smtClean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rent =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       </a:t>
            </a:r>
            <a:r>
              <a:rPr lang="en-GB" sz="2400" dirty="0" err="1" smtClean="0">
                <a:latin typeface="Consolas"/>
              </a:rPr>
              <a:t>Convert.ToDecimal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err="1" smtClean="0">
                <a:latin typeface="Consolas"/>
              </a:rPr>
              <a:t>Console.ReadLine</a:t>
            </a:r>
            <a:r>
              <a:rPr lang="en-GB" sz="2400" dirty="0" smtClean="0">
                <a:latin typeface="Consolas"/>
              </a:rPr>
              <a:t>());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latin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+mn-cs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42D049-85DD-49B4-A10F-BAD5DC28B692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Instance methods of a class can directly access private data members or instance variables in the class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There is no need to send the data into the method through parameters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5C4217-56F7-4BC9-BDAE-531D3F6D69A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B5190C-BD77-4F24-A3DC-2D6AFB9C30B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 ComputePay( ) method of Employee 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</a:t>
            </a:r>
            <a:r>
              <a:rPr lang="en-US" smtClean="0">
                <a:latin typeface="Consolas" pitchFamily="49" charset="0"/>
                <a:cs typeface="Arial" charset="0"/>
              </a:rPr>
              <a:t> Employee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string </a:t>
            </a:r>
            <a:r>
              <a:rPr lang="en-US" smtClean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float </a:t>
            </a:r>
            <a:r>
              <a:rPr lang="en-US" smtClean="0">
                <a:latin typeface="Consolas" pitchFamily="49" charset="0"/>
                <a:cs typeface="Arial" charset="0"/>
              </a:rPr>
              <a:t>hoursWorked;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decimal </a:t>
            </a:r>
            <a:r>
              <a:rPr lang="en-US" smtClean="0">
                <a:latin typeface="Consolas" pitchFamily="49" charset="0"/>
                <a:cs typeface="Arial" charset="0"/>
              </a:rPr>
              <a:t>payRate;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		// properties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US" smtClean="0">
                <a:latin typeface="Consolas" pitchFamily="49" charset="0"/>
                <a:cs typeface="Arial" charset="0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AAAC4F-1462-44FD-A3F7-3FC673F2E96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339933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		//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US" smtClean="0">
                <a:latin typeface="Consolas" pitchFamily="49" charset="0"/>
                <a:cs typeface="Arial" charset="0"/>
              </a:rPr>
              <a:t>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decimal</a:t>
            </a:r>
            <a:r>
              <a:rPr lang="en-US" smtClean="0">
                <a:latin typeface="Consolas" pitchFamily="49" charset="0"/>
                <a:cs typeface="Arial" charset="0"/>
              </a:rPr>
              <a:t> ComputePay(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mtClean="0">
                <a:latin typeface="Consolas" pitchFamily="49" charset="0"/>
                <a:cs typeface="Arial" charset="0"/>
              </a:rPr>
              <a:t> (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decimal</a:t>
            </a:r>
            <a:r>
              <a:rPr lang="en-US" smtClean="0">
                <a:latin typeface="Consolas" pitchFamily="49" charset="0"/>
                <a:cs typeface="Arial" charset="0"/>
              </a:rPr>
              <a:t>)hoursWorked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	 * payRate;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} </a:t>
            </a:r>
            <a:r>
              <a:rPr lang="en-US" smtClean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// End of class</a:t>
            </a:r>
            <a:endParaRPr lang="en-US" smtClean="0">
              <a:solidFill>
                <a:srgbClr val="339933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FB7F4D-428F-41E0-923D-C755B86D25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1905000"/>
            <a:ext cx="3962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2819400"/>
            <a:ext cx="39624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name : string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float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decimal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4648200"/>
            <a:ext cx="3962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+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 : decimal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0" y="3352800"/>
            <a:ext cx="2286000" cy="1447800"/>
          </a:xfrm>
          <a:prstGeom prst="wedgeEllipseCallout">
            <a:avLst>
              <a:gd name="adj1" fmla="val 66051"/>
              <a:gd name="adj2" fmla="val 64235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indicates 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6553200" y="2971800"/>
            <a:ext cx="2590800" cy="1752600"/>
          </a:xfrm>
          <a:prstGeom prst="wedgeEllipseCallout">
            <a:avLst>
              <a:gd name="adj1" fmla="val -59363"/>
              <a:gd name="adj2" fmla="val 7171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type decimal (no parameters)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4759A0-5E02-4302-94FE-737EBFC6BEC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Remember when we call static methods, we use the class name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Consolas" pitchFamily="49" charset="0"/>
                <a:cs typeface="Arial" charset="0"/>
              </a:rPr>
              <a:t>Math.Max(number1, number2)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To call an instance method, we must use an object name i.e. we must first create an object and call the method for the object with format: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b="1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Arial" charset="0"/>
                <a:cs typeface="Arial" charset="0"/>
              </a:rPr>
              <a:t>&lt;object-name&gt;</a:t>
            </a:r>
            <a:r>
              <a:rPr lang="en-US" b="1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&lt;method-name&gt;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A66E13-83CE-4D06-A935-4C39424FBDC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creating Employee objects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Employee emp1 = new Employee( ... );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Employee emp2 = new Employee( ... );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The object variables (</a:t>
            </a:r>
            <a:r>
              <a:rPr lang="en-US" i="1" smtClean="0">
                <a:latin typeface="Arial" charset="0"/>
                <a:cs typeface="Arial" charset="0"/>
              </a:rPr>
              <a:t>emp1, emp2</a:t>
            </a:r>
            <a:r>
              <a:rPr lang="en-US" smtClean="0">
                <a:latin typeface="Arial" charset="0"/>
                <a:cs typeface="Arial" charset="0"/>
              </a:rPr>
              <a:t>) contain references to the newly created Employee objects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1463</Words>
  <Application>Microsoft Office PowerPoint</Application>
  <PresentationFormat>On-screen Show (4:3)</PresentationFormat>
  <Paragraphs>382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Times New Roman</vt:lpstr>
      <vt:lpstr>Arial</vt:lpstr>
      <vt:lpstr>Consolas</vt:lpstr>
      <vt:lpstr>Wingdings</vt:lpstr>
      <vt:lpstr>Default Design</vt:lpstr>
      <vt:lpstr>4</vt:lpstr>
      <vt:lpstr>Chapter Outline</vt:lpstr>
      <vt:lpstr>1. Instance Methods</vt:lpstr>
      <vt:lpstr>Instance Methods</vt:lpstr>
      <vt:lpstr>Instance Methods</vt:lpstr>
      <vt:lpstr>Instance Methods</vt:lpstr>
      <vt:lpstr>Class Diagram</vt:lpstr>
      <vt:lpstr>Calling Instance Methods</vt:lpstr>
      <vt:lpstr>Calling Instance Methods</vt:lpstr>
      <vt:lpstr>Calling Instance Methods</vt:lpstr>
      <vt:lpstr>Calling Instance Methods</vt:lpstr>
      <vt:lpstr>Sending Messages to Objects</vt:lpstr>
      <vt:lpstr>EmployeeTest Class</vt:lpstr>
      <vt:lpstr>2. Accessors and Mutators</vt:lpstr>
      <vt:lpstr>Accessors and Mutators</vt:lpstr>
      <vt:lpstr>Accessors and Mutators</vt:lpstr>
      <vt:lpstr>Accessors and Mutators</vt:lpstr>
      <vt:lpstr>3. More on Constructors</vt:lpstr>
      <vt:lpstr>More on Constructors</vt:lpstr>
      <vt:lpstr>Default Values</vt:lpstr>
      <vt:lpstr>4. Overloaded Constructors</vt:lpstr>
      <vt:lpstr>Overloaded Constructors</vt:lpstr>
      <vt:lpstr>Overloaded Constructors</vt:lpstr>
      <vt:lpstr>Overloaded Constructors</vt:lpstr>
      <vt:lpstr>5. RealEstateInvestment Program</vt:lpstr>
      <vt:lpstr>Program – Structured Procedural</vt:lpstr>
      <vt:lpstr>Program – Structured Procedural</vt:lpstr>
      <vt:lpstr>Program – Structured Procedural</vt:lpstr>
      <vt:lpstr>Program – Structured Procedural</vt:lpstr>
      <vt:lpstr>Program – Object-Oriented</vt:lpstr>
      <vt:lpstr>Program – Object-Oriented</vt:lpstr>
      <vt:lpstr>Program – Object-Oriented</vt:lpstr>
      <vt:lpstr>Program – Object-Oriented</vt:lpstr>
      <vt:lpstr>Program – Object-Oriented</vt:lpstr>
      <vt:lpstr>Program – Object-Oriented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mariam</cp:lastModifiedBy>
  <cp:revision>309</cp:revision>
  <dcterms:created xsi:type="dcterms:W3CDTF">2002-11-15T07:59:11Z</dcterms:created>
  <dcterms:modified xsi:type="dcterms:W3CDTF">2014-06-20T05:59:47Z</dcterms:modified>
</cp:coreProperties>
</file>