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1"/>
  </p:notesMasterIdLst>
  <p:sldIdLst>
    <p:sldId id="617" r:id="rId3"/>
    <p:sldId id="348" r:id="rId4"/>
    <p:sldId id="590" r:id="rId5"/>
    <p:sldId id="592" r:id="rId6"/>
    <p:sldId id="563" r:id="rId7"/>
    <p:sldId id="620" r:id="rId8"/>
    <p:sldId id="621" r:id="rId9"/>
    <p:sldId id="498" r:id="rId10"/>
    <p:sldId id="623" r:id="rId11"/>
    <p:sldId id="564" r:id="rId12"/>
    <p:sldId id="622" r:id="rId13"/>
    <p:sldId id="598" r:id="rId14"/>
    <p:sldId id="499" r:id="rId15"/>
    <p:sldId id="600" r:id="rId16"/>
    <p:sldId id="618" r:id="rId17"/>
    <p:sldId id="599" r:id="rId18"/>
    <p:sldId id="534" r:id="rId19"/>
    <p:sldId id="62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46" autoAdjust="0"/>
  </p:normalViewPr>
  <p:slideViewPr>
    <p:cSldViewPr>
      <p:cViewPr>
        <p:scale>
          <a:sx n="40" d="100"/>
          <a:sy n="40" d="100"/>
        </p:scale>
        <p:origin x="-2256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B76804-5FBE-42AB-968D-774E6C8B8B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8ABA6-135B-4539-9DDE-AA0A250DDF3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C95C4-05B8-4D70-B816-431837390CA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6630F-97FA-4C9E-8029-B2A476D8C1C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BB7BD-4094-4A84-8837-6F819EBC838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5CC88-FE15-4261-8529-3BBB3D07299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76770-FAF9-4ACB-8488-44D116B736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4763C-6ED3-4C9C-9162-C961C140D1F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162DA-285B-41F7-9395-123D8152697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C5EFF-56D2-406A-A9FB-47601A4C27E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2A88A-2B62-4EB7-84E3-1DEE56A91A6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F49A8-8CF2-4DAD-BC46-90352DDDE00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DCD2F-765F-41E7-8298-42F00B35D47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3A8EC-FA29-4E92-A1C5-9594F618BC6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8B904-4BA2-48F0-8D72-FE6993CA9F6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32234-891A-4220-A070-B7F08AC7E74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2FC27-6C90-4401-AC01-9EABBB3CD36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03305-8B39-4C2D-87C4-0B3FFE8279B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6FF4-65E2-4364-AB2A-601AA7C30E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450CE-BA8B-4625-8AD1-1520058641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CD29-E05F-4099-B46F-2AC1C05FAF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54030-F366-4431-B9D4-544D7511F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B4783-7B12-41FE-8AB8-87E6147F1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89EFD-BA93-4B99-A96C-4A1E21B36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382D9-C675-4443-8F8D-4AA3C4C646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EA13-31D1-45F1-9482-47B1BDE94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CAF6-1EAA-4E63-B021-F4DAF4CA06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38B3A-8BF1-41EC-85A6-86DFE4611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3EB6-05C7-4A66-845C-341B927F5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26A3-9E52-48C0-B50C-F361793CE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2FAA-31EB-4436-A7EE-7988848DF3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952-B1D8-4BF2-8AE0-93BFC9862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86925-AEA8-4A8A-AC17-CD373C5317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B1A8D-2725-4047-B959-A8B92D1870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983D-AA9B-4C03-8A70-A772C515D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4C780-9819-4FDC-A3BD-B2F56B58D1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7CB66-37E2-4558-B681-7F1525F0C4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299FB-BEDB-4D42-B3DD-81738C3F5E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DD1C8-787C-4D00-A0B9-78C02BDD8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E619A-23AE-488E-A33F-704B6C3A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DA5E9-3483-43F4-AB6D-999766971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B6009-CCE8-4A6A-A06E-AB6E99DF87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77CF-B7F5-4CF8-9BEB-81A9A8E457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9F5AB-1051-4054-9E87-3BED478C9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1344D-217D-4D5B-B536-B337DDC97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6" descr="NewFront_leftHous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5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NewFront_leftHous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928100" y="0"/>
            <a:ext cx="215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BF9A57-9C1F-44B5-A9F8-7FFE19B58778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28676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3810000" cy="1752600"/>
          </a:xfrm>
        </p:spPr>
        <p:txBody>
          <a:bodyPr/>
          <a:lstStyle/>
          <a:p>
            <a:pPr algn="l" eaLnBrk="1" hangingPunct="1"/>
            <a:r>
              <a:rPr lang="en-US" sz="3600" b="1" smtClean="0"/>
              <a:t>Making </a:t>
            </a:r>
          </a:p>
          <a:p>
            <a:pPr algn="l" eaLnBrk="1" hangingPunct="1"/>
            <a:r>
              <a:rPr lang="en-US" sz="3600" b="1" smtClean="0"/>
              <a:t>Decisions</a:t>
            </a:r>
            <a:r>
              <a:rPr lang="en-US" sz="4000" b="1" smtClean="0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 sz="2400">
              <a:solidFill>
                <a:srgbClr val="003366"/>
              </a:solidFill>
            </a:endParaRP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EA7E1-7CA6-47BF-B1B4-E9ADE8F511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4. if and if-else Statements</a:t>
            </a:r>
          </a:p>
        </p:txBody>
      </p:sp>
      <p:sp>
        <p:nvSpPr>
          <p:cNvPr id="3789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600200"/>
            <a:ext cx="4038600" cy="43434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if (expression)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{ 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   statement(s);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26B15E-FCE2-4F43-8DA0-1F8FAF53FB7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 if and if-else Statements</a:t>
            </a:r>
          </a:p>
        </p:txBody>
      </p:sp>
      <p:pic>
        <p:nvPicPr>
          <p:cNvPr id="38917" name="Picture 7" descr="FIG05_01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83693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F1A79D-FF4A-44F9-B982-4350571D06A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if (expression)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    statement(s);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else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    statement(s);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if and if-else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7" descr="FIG05_05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86026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DCA127-825E-4D1D-A5C4-2ACAB0BEC0D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if and if-else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016CF5-13C5-4786-91EC-75510843B69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Nested if…else Statements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7772400" cy="5105400"/>
          </a:xfrm>
        </p:spPr>
        <p:txBody>
          <a:bodyPr/>
          <a:lstStyle/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bool</a:t>
            </a:r>
            <a:r>
              <a:rPr lang="en-US" sz="2200" smtClean="0">
                <a:latin typeface="Consolas" pitchFamily="49" charset="0"/>
              </a:rPr>
              <a:t> hourlyEmployee;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sz="2200" smtClean="0">
                <a:latin typeface="Consolas" pitchFamily="49" charset="0"/>
              </a:rPr>
              <a:t> hours, bonus;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smtClean="0">
                <a:latin typeface="Consolas" pitchFamily="49" charset="0"/>
              </a:rPr>
              <a:t> yearsEmployed;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. . .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200" smtClean="0">
                <a:latin typeface="Consolas" pitchFamily="49" charset="0"/>
              </a:rPr>
              <a:t> (hourlyEmployee)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  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200" smtClean="0">
                <a:latin typeface="Consolas" pitchFamily="49" charset="0"/>
              </a:rPr>
              <a:t> (hours &gt; 40)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        bonus = 500;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  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        bonus = 100;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  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200" smtClean="0">
                <a:latin typeface="Consolas" pitchFamily="49" charset="0"/>
              </a:rPr>
              <a:t> (yearsEmployed &gt; 10)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        bonus = 300;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latin typeface="Consolas" pitchFamily="49" charset="0"/>
              </a:rPr>
              <a:t>   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else 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2200" smtClean="0">
                <a:latin typeface="Consolas" pitchFamily="49" charset="0"/>
              </a:rPr>
              <a:t>bonus = 200;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4800600" y="2133600"/>
            <a:ext cx="4038600" cy="1905000"/>
          </a:xfrm>
          <a:prstGeom prst="wedgeEllipseCallout">
            <a:avLst>
              <a:gd name="adj1" fmla="val -62139"/>
              <a:gd name="adj2" fmla="val 596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>
                <a:latin typeface="Arial" charset="0"/>
                <a:cs typeface="Arial" charset="0"/>
              </a:rPr>
              <a:t>Bonus is assigned 100 when hourlyEmployee == true AND hours is less than or equal to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905F97-D06F-41A9-A64A-7717D06D27F1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43012" name="Picture 7" descr="FIG05_07.tif"/>
          <p:cNvPicPr>
            <a:picLocks noChangeAspect="1"/>
          </p:cNvPicPr>
          <p:nvPr/>
        </p:nvPicPr>
        <p:blipFill>
          <a:blip r:embed="rId2"/>
          <a:srcRect l="3333"/>
          <a:stretch>
            <a:fillRect/>
          </a:stretch>
        </p:blipFill>
        <p:spPr bwMode="auto">
          <a:xfrm>
            <a:off x="0" y="1219200"/>
            <a:ext cx="91440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Bonus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11D390-15F2-4BF7-AB5B-8FFA405305F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Matching Else and If Clauses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143000"/>
            <a:ext cx="4495800" cy="5105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 smtClean="0">
                <a:latin typeface="Consolas" pitchFamily="49" charset="0"/>
              </a:rPr>
              <a:t> (aValue &gt; 10)  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 smtClean="0">
                <a:latin typeface="Consolas" pitchFamily="49" charset="0"/>
              </a:rPr>
              <a:t> (bValue == 0)     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amount = 5;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else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 smtClean="0">
                <a:latin typeface="Consolas" pitchFamily="49" charset="0"/>
              </a:rPr>
              <a:t> (cValue &gt; 100)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 smtClean="0">
                <a:latin typeface="Consolas" pitchFamily="49" charset="0"/>
              </a:rPr>
              <a:t> (dValue &gt; 100)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         amount = 10;   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else                      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                </a:t>
            </a:r>
            <a:r>
              <a:rPr lang="en-US" sz="2000" smtClean="0">
                <a:latin typeface="Consolas" pitchFamily="49" charset="0"/>
              </a:rPr>
              <a:t>amount = 15;   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else               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     amount = 20;         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else                         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solidFill>
                  <a:srgbClr val="339966"/>
                </a:solidFill>
                <a:latin typeface="Consolas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 smtClean="0">
                <a:latin typeface="Consolas" pitchFamily="49" charset="0"/>
              </a:rPr>
              <a:t> (eValue == 0)  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smtClean="0">
                <a:latin typeface="Consolas" pitchFamily="49" charset="0"/>
              </a:rPr>
              <a:t>        amount = 25;    </a:t>
            </a:r>
            <a:endParaRPr lang="en-US" sz="2000" smtClean="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6B1EFC-8375-4A3F-BED2-72F94216179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5. switch Statement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600200"/>
            <a:ext cx="6248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switch (expression)    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case value1:  statement(s);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              break;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       . . .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case </a:t>
            </a:r>
            <a:r>
              <a:rPr lang="en-US" sz="2800" kern="0" dirty="0" err="1">
                <a:latin typeface="Arial" pitchFamily="34" charset="0"/>
                <a:cs typeface="Arial" pitchFamily="34" charset="0"/>
              </a:rPr>
              <a:t>valueN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:  statement(s);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              break;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[default:      statement(s);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break;]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562600" y="457200"/>
            <a:ext cx="2590800" cy="1143000"/>
          </a:xfrm>
          <a:prstGeom prst="wedgeEllipseCallout">
            <a:avLst>
              <a:gd name="adj1" fmla="val -75773"/>
              <a:gd name="adj2" fmla="val 43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Integral or string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66C32B-72EC-4790-9542-C308E12EA13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switch Statement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3000" y="12954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switch 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 err="1">
                <a:latin typeface="Consolas"/>
              </a:rPr>
              <a:t>cityCode</a:t>
            </a:r>
            <a:r>
              <a:rPr lang="en-GB" sz="2400" dirty="0">
                <a:latin typeface="Consolas"/>
              </a:rPr>
              <a:t>)        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case 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"KL"</a:t>
            </a:r>
            <a:r>
              <a:rPr lang="en-GB" sz="2400" dirty="0">
                <a:latin typeface="Consolas"/>
              </a:rPr>
              <a:t>: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  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Console.Write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"Kuala Lumpur"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break;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case 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"PJ":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Console.Write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2400" dirty="0" err="1">
                <a:solidFill>
                  <a:srgbClr val="A31515"/>
                </a:solidFill>
                <a:latin typeface="Consolas"/>
              </a:rPr>
              <a:t>Petaling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GB" sz="2400" dirty="0" err="1">
                <a:solidFill>
                  <a:srgbClr val="A31515"/>
                </a:solidFill>
                <a:latin typeface="Consolas"/>
              </a:rPr>
              <a:t>Jaya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break;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default</a:t>
            </a:r>
            <a:r>
              <a:rPr lang="en-GB" sz="2400" dirty="0">
                <a:latin typeface="Consolas"/>
              </a:rPr>
              <a:t>: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Console.Write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"Unknown"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break;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57CCF-FF09-4313-9137-85CD678FAAC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 smtClean="0">
                <a:latin typeface="Arial" charset="0"/>
                <a:cs typeface="Arial" charset="0"/>
              </a:rPr>
              <a:t>Equality &amp; Relational Operators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 smtClean="0">
                <a:latin typeface="Arial" charset="0"/>
                <a:cs typeface="Arial" charset="0"/>
              </a:rPr>
              <a:t>Boolean Expressions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 smtClean="0">
                <a:latin typeface="Arial" charset="0"/>
                <a:cs typeface="Arial" charset="0"/>
              </a:rPr>
              <a:t>Logical Operators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 smtClean="0">
                <a:latin typeface="Arial" charset="0"/>
                <a:cs typeface="Arial" charset="0"/>
              </a:rPr>
              <a:t> </a:t>
            </a:r>
            <a:r>
              <a:rPr lang="en-US" sz="2800" i="1" smtClean="0">
                <a:latin typeface="Arial" charset="0"/>
                <a:cs typeface="Arial" charset="0"/>
              </a:rPr>
              <a:t>if</a:t>
            </a:r>
            <a:r>
              <a:rPr lang="en-US" sz="2800" smtClean="0">
                <a:latin typeface="Arial" charset="0"/>
                <a:cs typeface="Arial" charset="0"/>
              </a:rPr>
              <a:t> and </a:t>
            </a:r>
            <a:r>
              <a:rPr lang="en-US" sz="2800" i="1" smtClean="0">
                <a:latin typeface="Arial" charset="0"/>
                <a:cs typeface="Arial" charset="0"/>
              </a:rPr>
              <a:t>if-else</a:t>
            </a:r>
            <a:r>
              <a:rPr lang="en-US" sz="2800" smtClean="0">
                <a:latin typeface="Arial" charset="0"/>
                <a:cs typeface="Arial" charset="0"/>
              </a:rPr>
              <a:t> Statements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 smtClean="0">
                <a:latin typeface="Arial" charset="0"/>
                <a:cs typeface="Arial" charset="0"/>
              </a:rPr>
              <a:t> </a:t>
            </a:r>
            <a:r>
              <a:rPr lang="en-US" sz="2800" i="1" smtClean="0">
                <a:latin typeface="Arial" charset="0"/>
                <a:cs typeface="Arial" charset="0"/>
              </a:rPr>
              <a:t>switch</a:t>
            </a:r>
            <a:r>
              <a:rPr lang="en-US" sz="2800" smtClean="0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3C8154-2B8D-470F-A3D4-3563FBD2CB8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630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Equality &amp; Relational Operators</a:t>
            </a:r>
          </a:p>
        </p:txBody>
      </p:sp>
      <p:pic>
        <p:nvPicPr>
          <p:cNvPr id="30725" name="Picture 18" descr="Table05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80010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9" descr="Table05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276600"/>
            <a:ext cx="8001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FEBD61-DB5A-4456-B06E-F7D5C6B7E2F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Boolean Expressions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>
                <a:latin typeface="Arial" charset="0"/>
                <a:cs typeface="Arial" charset="0"/>
              </a:rPr>
              <a:t>Boolean variables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Example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mtClean="0">
                <a:latin typeface="Consolas" pitchFamily="49" charset="0"/>
                <a:cs typeface="Arial" charset="0"/>
              </a:rPr>
              <a:t> moreData =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true</a:t>
            </a:r>
            <a:r>
              <a:rPr lang="en-US" smtClean="0">
                <a:latin typeface="Consolas" pitchFamily="49" charset="0"/>
                <a:cs typeface="Arial" charset="0"/>
              </a:rPr>
              <a:t>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Boolean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(score &gt;= 50)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(temperature &lt; 20)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mtClean="0">
              <a:latin typeface="Consolas" pitchFamily="49" charset="0"/>
              <a:cs typeface="Arial" charset="0"/>
            </a:endParaRP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F2F649-1A5B-4B42-86D1-3F400B4B4B66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32772" name="Picture 34" descr="Table05-4"/>
          <p:cNvPicPr>
            <a:picLocks noChangeAspect="1" noChangeArrowheads="1"/>
          </p:cNvPicPr>
          <p:nvPr/>
        </p:nvPicPr>
        <p:blipFill>
          <a:blip r:embed="rId3"/>
          <a:srcRect r="11009"/>
          <a:stretch>
            <a:fillRect/>
          </a:stretch>
        </p:blipFill>
        <p:spPr bwMode="auto">
          <a:xfrm>
            <a:off x="304800" y="1600200"/>
            <a:ext cx="84883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3. 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B26B2A-C645-4866-A5DD-C784557F743B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33796" name="Picture 35" descr="Table05-5"/>
          <p:cNvPicPr>
            <a:picLocks noChangeAspect="1" noChangeArrowheads="1"/>
          </p:cNvPicPr>
          <p:nvPr/>
        </p:nvPicPr>
        <p:blipFill>
          <a:blip r:embed="rId3"/>
          <a:srcRect r="11009"/>
          <a:stretch>
            <a:fillRect/>
          </a:stretch>
        </p:blipFill>
        <p:spPr bwMode="auto">
          <a:xfrm>
            <a:off x="304800" y="1600200"/>
            <a:ext cx="83867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4800" y="609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03AAAD-A1B7-415A-A2E9-04207A686AB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Logical Operators</a:t>
            </a:r>
          </a:p>
        </p:txBody>
      </p:sp>
      <p:pic>
        <p:nvPicPr>
          <p:cNvPr id="34821" name="Picture 36" descr="Table05-6"/>
          <p:cNvPicPr>
            <a:picLocks noChangeAspect="1" noChangeArrowheads="1"/>
          </p:cNvPicPr>
          <p:nvPr/>
        </p:nvPicPr>
        <p:blipFill>
          <a:blip r:embed="rId3"/>
          <a:srcRect t="716" r="17789"/>
          <a:stretch>
            <a:fillRect/>
          </a:stretch>
        </p:blipFill>
        <p:spPr bwMode="auto">
          <a:xfrm>
            <a:off x="381000" y="1447800"/>
            <a:ext cx="81676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859E88-AC6A-4BD6-956C-6BD05F5E47F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Short-Circuit Evaluation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Short-circuiting logical operators for &amp;</a:t>
            </a:r>
            <a:r>
              <a:rPr lang="en-US" sz="2600" smtClean="0">
                <a:latin typeface="Arial" charset="0"/>
                <a:cs typeface="Arial" charset="0"/>
              </a:rPr>
              <a:t>&amp; and ||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|| expressions – if the first operand evaluates as true, no need to evaluate the second operand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&amp;&amp; expressions – if the first operand evaluates as false, no need to evaluate second operand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C171A5-6B33-4445-A21D-EABFE1F8FFC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Operator Precedence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36871" name="Picture 11" descr="Table05-7"/>
          <p:cNvPicPr>
            <a:picLocks noChangeAspect="1" noChangeArrowheads="1"/>
          </p:cNvPicPr>
          <p:nvPr/>
        </p:nvPicPr>
        <p:blipFill>
          <a:blip r:embed="rId4"/>
          <a:srcRect t="1688" r="15179"/>
          <a:stretch>
            <a:fillRect/>
          </a:stretch>
        </p:blipFill>
        <p:spPr bwMode="auto">
          <a:xfrm>
            <a:off x="152400" y="1371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13674</TotalTime>
  <Words>620</Words>
  <Application>Microsoft Office PowerPoint</Application>
  <PresentationFormat>On-screen Show (4:3)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Arial</vt:lpstr>
      <vt:lpstr>Consolas</vt:lpstr>
      <vt:lpstr>Default Design</vt:lpstr>
      <vt:lpstr>1_Default Design</vt:lpstr>
      <vt:lpstr>5</vt:lpstr>
      <vt:lpstr>Chapter Outline</vt:lpstr>
      <vt:lpstr>1. Equality &amp; Relational Operators</vt:lpstr>
      <vt:lpstr>2. Boolean Expressions</vt:lpstr>
      <vt:lpstr>3. Logical Operators</vt:lpstr>
      <vt:lpstr>Slide 6</vt:lpstr>
      <vt:lpstr>Logical Operators</vt:lpstr>
      <vt:lpstr>Short-Circuit Evaluation</vt:lpstr>
      <vt:lpstr>Operator Precedence</vt:lpstr>
      <vt:lpstr>4. if and if-else Statements</vt:lpstr>
      <vt:lpstr> if and if-else Statements</vt:lpstr>
      <vt:lpstr>if and if-else Statements</vt:lpstr>
      <vt:lpstr>if and if-else Statements</vt:lpstr>
      <vt:lpstr>Nested if…else Statements</vt:lpstr>
      <vt:lpstr>Bonus Decision Tree</vt:lpstr>
      <vt:lpstr>Matching Else and If Clauses</vt:lpstr>
      <vt:lpstr>5. switch Statement </vt:lpstr>
      <vt:lpstr>switch Statement Example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mariam</cp:lastModifiedBy>
  <cp:revision>231</cp:revision>
  <dcterms:created xsi:type="dcterms:W3CDTF">2002-11-15T07:59:11Z</dcterms:created>
  <dcterms:modified xsi:type="dcterms:W3CDTF">2014-06-20T05:59:02Z</dcterms:modified>
</cp:coreProperties>
</file>