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664" r:id="rId2"/>
    <p:sldId id="348" r:id="rId3"/>
    <p:sldId id="562" r:id="rId4"/>
    <p:sldId id="591" r:id="rId5"/>
    <p:sldId id="592" r:id="rId6"/>
    <p:sldId id="671" r:id="rId7"/>
    <p:sldId id="631" r:id="rId8"/>
    <p:sldId id="672" r:id="rId9"/>
    <p:sldId id="593" r:id="rId10"/>
    <p:sldId id="712" r:id="rId11"/>
    <p:sldId id="617" r:id="rId12"/>
    <p:sldId id="673" r:id="rId13"/>
    <p:sldId id="621" r:id="rId14"/>
    <p:sldId id="622" r:id="rId15"/>
    <p:sldId id="697" r:id="rId16"/>
    <p:sldId id="596" r:id="rId17"/>
    <p:sldId id="598" r:id="rId18"/>
    <p:sldId id="636" r:id="rId19"/>
    <p:sldId id="640" r:id="rId20"/>
    <p:sldId id="638" r:id="rId21"/>
    <p:sldId id="499" r:id="rId22"/>
    <p:sldId id="674" r:id="rId23"/>
    <p:sldId id="715" r:id="rId24"/>
    <p:sldId id="714" r:id="rId25"/>
    <p:sldId id="624" r:id="rId26"/>
    <p:sldId id="676" r:id="rId27"/>
    <p:sldId id="678" r:id="rId28"/>
    <p:sldId id="675" r:id="rId29"/>
    <p:sldId id="677" r:id="rId30"/>
    <p:sldId id="680" r:id="rId31"/>
    <p:sldId id="681" r:id="rId32"/>
    <p:sldId id="698" r:id="rId33"/>
    <p:sldId id="699" r:id="rId34"/>
    <p:sldId id="700" r:id="rId35"/>
    <p:sldId id="701" r:id="rId36"/>
    <p:sldId id="702" r:id="rId37"/>
    <p:sldId id="703" r:id="rId38"/>
    <p:sldId id="704" r:id="rId39"/>
    <p:sldId id="705" r:id="rId40"/>
    <p:sldId id="706" r:id="rId41"/>
    <p:sldId id="707" r:id="rId42"/>
    <p:sldId id="708" r:id="rId43"/>
    <p:sldId id="709" r:id="rId44"/>
    <p:sldId id="710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003366"/>
    <a:srgbClr val="663300"/>
    <a:srgbClr val="669900"/>
    <a:srgbClr val="FFCC00"/>
    <a:srgbClr val="FFFF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4" autoAdjust="0"/>
    <p:restoredTop sz="94576" autoAdjust="0"/>
  </p:normalViewPr>
  <p:slideViewPr>
    <p:cSldViewPr>
      <p:cViewPr>
        <p:scale>
          <a:sx n="70" d="100"/>
          <a:sy n="70" d="100"/>
        </p:scale>
        <p:origin x="-122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5B91857-9E7C-4FF7-AFAB-506F315C3924}" type="datetimeFigureOut">
              <a:rPr lang="en-US"/>
              <a:pPr>
                <a:defRPr/>
              </a:pPr>
              <a:t>2/13/2017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1981082-C88F-4B13-84AF-3A86CC91068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824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D09125-A491-4683-B616-8254312D81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343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6BEAE4-D55A-4022-AD89-90CD1ACA625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4D21E-B428-443E-AB27-1EED678FF70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C5678-9434-4BCA-B770-05168B8A100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4B11F0-A513-4C24-BF67-BBB9C0CDB56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C773F6-C9BA-4FF0-B7B9-CFC56E5FA95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27F271-CA41-4B38-864F-441A7E54362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B92E4-173B-439F-93B7-E619F04CAFF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96C4D2-AB85-4B7E-BEA8-DB920C3216E0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2BEF1-A989-40EC-B91D-F6AD8741845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85F58C-0EEF-4C71-A4F2-3EF6D8C807D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28C38-F0C9-42C6-878E-F294D100D0AB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130135-0490-4CB6-AE84-C786ED2D189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F9DAC5-D25A-4583-90C1-D716C1559308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457D30-1D93-4B2F-B3B1-FB708B677E5A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E28D80-2F2D-4C74-AD3F-92D0B0DB9D9F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D09125-A491-4683-B616-8254312D817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8544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D09125-A491-4683-B616-8254312D817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8544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47D458-50DD-422C-B244-3BC32565BF08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5368F-EC9A-4022-B22E-3260868B843D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A86403-4E1B-4264-8FA1-AD34B408A66E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F01015-7571-4334-95F9-B3184C8E3B14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487A0F-B80E-46A6-98D5-6B67BD200B41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57663-1779-4D90-8845-987AF466525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5EC0F5-48EA-48C0-A726-94061A05DC2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F55ABB-08E5-4CB5-82FD-C7DDC7C9016F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5F6EC7-B860-4EBD-A716-68F2FBE492AE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2F70FE-5B60-43FB-B4F8-20922FD147F1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75DA5F-E0A6-4D0A-A2EE-0EB6736B3CC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AA474E-C2E1-45A5-B060-7258074BA038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0F867-AB68-4CED-AE2C-ECAA89A7F44E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3EF663-84A3-40A4-8BBA-E03C76FC4CA1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1138B4-C3A8-4D9C-8CA2-FCD7852FE7FE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712E03-4DE1-48A2-9BC2-8A227790A4B7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6D4C3D-D02A-4DD2-ABBD-9838C4B2719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D81586-AED2-45D4-B024-507A2C6739E6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EA6A62-DBC7-40B7-AD74-2EF2D6733D55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278089-25A6-4EE4-83E7-81D5DE86B51A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04CEBC-38EA-43EE-A397-55CFC556D0D7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6685AE-E629-46E9-BEB2-F257C6DFD7F8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72DF05-97A0-45B4-8831-925E6998E23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57C096-33D0-4899-A7CB-B24CF413BE1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47A558-8F7C-4C67-9CB8-104D5A9A8FB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04E0F-7AFF-4709-BB4B-0CD824715C3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4D21E-B428-443E-AB27-1EED678FF70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711E7-DBEA-4AA8-884E-589D8CC085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F3A69-9A76-42D3-99EF-F90E7301B8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270B3-F94F-4731-9E31-7B83C44C1F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48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02522-0AD7-4AE9-A195-BFD69DB3C2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F4FC8-D1FD-4338-90E0-432BB626C9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087B5-DBD2-439E-9153-553F56CB63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588C3-9488-4105-A3A5-DF8DDCB235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F740A-49BF-4269-BB1E-8DA62B9FD2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0E3A1-8874-44DE-8D3C-E8BFC9F3DD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C43AE-1097-4F68-87C0-3BD9C3BAD1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46956-1D93-4A64-9249-0C0D2066D3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C947F0A-A5D3-498E-A794-4AD08A16FA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6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83920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  <p:sldLayoutId id="2147484129" r:id="rId8"/>
    <p:sldLayoutId id="2147484130" r:id="rId9"/>
    <p:sldLayoutId id="2147484131" r:id="rId10"/>
    <p:sldLayoutId id="214748413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64AC737-A4E5-41DF-8FC3-EA3158F65CF8}" type="slidenum">
              <a:rPr lang="en-US" smtClean="0"/>
              <a:pPr/>
              <a:t>1</a:t>
            </a:fld>
            <a:endParaRPr lang="en-US" smtClean="0"/>
          </a:p>
        </p:txBody>
      </p:sp>
      <p:pic>
        <p:nvPicPr>
          <p:cNvPr id="13316" name="Picture 2" descr="PlainFro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710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057400"/>
            <a:ext cx="4038600" cy="1905000"/>
          </a:xfrm>
        </p:spPr>
        <p:txBody>
          <a:bodyPr/>
          <a:lstStyle/>
          <a:p>
            <a:pPr algn="l" eaLnBrk="1" hangingPunct="1"/>
            <a:r>
              <a:rPr lang="en-US" sz="3600" b="1" smtClean="0"/>
              <a:t>Arrays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4800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b="1">
                <a:solidFill>
                  <a:srgbClr val="003366"/>
                </a:solidFill>
              </a:rPr>
              <a:t>C# Programming:</a:t>
            </a:r>
            <a:r>
              <a:rPr lang="en-US" sz="2000" b="1">
                <a:solidFill>
                  <a:srgbClr val="003366"/>
                </a:solidFill>
              </a:rPr>
              <a:t> From Problem Analysis to Program Design </a:t>
            </a:r>
          </a:p>
          <a:p>
            <a:pPr algn="ctr"/>
            <a:r>
              <a:rPr lang="en-US" sz="2000" b="1">
                <a:solidFill>
                  <a:srgbClr val="003366"/>
                </a:solidFill>
              </a:rPr>
              <a:t>3</a:t>
            </a:r>
            <a:r>
              <a:rPr lang="en-US" sz="2000" b="1" baseline="30000">
                <a:solidFill>
                  <a:srgbClr val="003366"/>
                </a:solidFill>
              </a:rPr>
              <a:t>rd</a:t>
            </a:r>
            <a:r>
              <a:rPr lang="en-US" sz="2000" b="1">
                <a:solidFill>
                  <a:srgbClr val="003366"/>
                </a:solidFill>
              </a:rPr>
              <a:t> Edition</a:t>
            </a:r>
          </a:p>
          <a:p>
            <a:endParaRPr lang="en-US" sz="2400">
              <a:solidFill>
                <a:srgbClr val="003366"/>
              </a:solidFill>
            </a:endParaRPr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34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2286000"/>
            <a:ext cx="3276600" cy="1143000"/>
          </a:xfrm>
        </p:spPr>
        <p:txBody>
          <a:bodyPr/>
          <a:lstStyle/>
          <a:p>
            <a:pPr eaLnBrk="1" hangingPunct="1"/>
            <a:r>
              <a:rPr lang="en-US" sz="20800" b="1" smtClean="0">
                <a:solidFill>
                  <a:schemeClr val="bg1"/>
                </a:solidFill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9181768-2028-467E-9AD4-AE00B824D17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Array Initializers </a:t>
            </a:r>
            <a:r>
              <a:rPr lang="en-US" sz="2800" dirty="0" smtClean="0">
                <a:latin typeface="Arial" charset="0"/>
                <a:cs typeface="Arial" charset="0"/>
              </a:rPr>
              <a:t>(additional)</a:t>
            </a:r>
          </a:p>
        </p:txBody>
      </p:sp>
      <p:sp>
        <p:nvSpPr>
          <p:cNvPr id="21509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86800" cy="46482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	</a:t>
            </a:r>
            <a:r>
              <a:rPr lang="en-US" sz="2800" dirty="0" err="1" smtClean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Arial" charset="0"/>
              </a:rPr>
              <a:t> [] </a:t>
            </a:r>
            <a:r>
              <a:rPr lang="en-US" sz="2800" dirty="0" err="1" smtClean="0">
                <a:latin typeface="Consolas" pitchFamily="49" charset="0"/>
                <a:cs typeface="Arial" charset="0"/>
              </a:rPr>
              <a:t>anArray</a:t>
            </a:r>
            <a:r>
              <a:rPr lang="en-US" sz="2800" dirty="0" smtClean="0">
                <a:latin typeface="Consolas" pitchFamily="49" charset="0"/>
                <a:cs typeface="Arial" charset="0"/>
              </a:rPr>
              <a:t> = {100, 200, 400, 600};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is equivalent to:</a:t>
            </a:r>
          </a:p>
          <a:p>
            <a:pPr lvl="1" eaLnBrk="1" hangingPunct="1"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  </a:t>
            </a:r>
            <a:r>
              <a:rPr lang="en-US" sz="2800" dirty="0" err="1" smtClean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Arial" charset="0"/>
              </a:rPr>
              <a:t> </a:t>
            </a:r>
            <a:r>
              <a:rPr lang="en-US" sz="2800" dirty="0">
                <a:latin typeface="Consolas" pitchFamily="49" charset="0"/>
                <a:cs typeface="Arial" charset="0"/>
              </a:rPr>
              <a:t>[] </a:t>
            </a:r>
            <a:r>
              <a:rPr lang="en-US" sz="2800" dirty="0" err="1" smtClean="0">
                <a:latin typeface="Consolas" pitchFamily="49" charset="0"/>
                <a:cs typeface="Arial" charset="0"/>
              </a:rPr>
              <a:t>anArray</a:t>
            </a:r>
            <a:r>
              <a:rPr lang="en-US" sz="2800" dirty="0" smtClean="0">
                <a:latin typeface="Consolas" pitchFamily="49" charset="0"/>
                <a:cs typeface="Arial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sz="2800" dirty="0">
                <a:latin typeface="Consolas" pitchFamily="49" charset="0"/>
                <a:cs typeface="Arial" charset="0"/>
              </a:rPr>
              <a:t> </a:t>
            </a:r>
            <a:r>
              <a:rPr lang="en-US" sz="2800" dirty="0" smtClean="0">
                <a:latin typeface="Consolas" pitchFamily="49" charset="0"/>
                <a:cs typeface="Arial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Arial" charset="0"/>
              </a:rPr>
              <a:t>anArray</a:t>
            </a:r>
            <a:r>
              <a:rPr lang="en-US" sz="2800" dirty="0" smtClean="0">
                <a:latin typeface="Consolas" pitchFamily="49" charset="0"/>
                <a:cs typeface="Arial" charset="0"/>
              </a:rPr>
              <a:t> = new </a:t>
            </a:r>
            <a:r>
              <a:rPr lang="en-US" sz="28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Arial" charset="0"/>
              </a:rPr>
              <a:t>[4];</a:t>
            </a:r>
          </a:p>
          <a:p>
            <a:pPr lvl="1" eaLnBrk="1" hangingPunct="1">
              <a:buFontTx/>
              <a:buNone/>
            </a:pPr>
            <a:r>
              <a:rPr lang="en-US" sz="2800" dirty="0">
                <a:latin typeface="Consolas" pitchFamily="49" charset="0"/>
                <a:cs typeface="Arial" charset="0"/>
              </a:rPr>
              <a:t> </a:t>
            </a:r>
            <a:r>
              <a:rPr lang="en-US" sz="2800" dirty="0" smtClean="0">
                <a:latin typeface="Consolas" pitchFamily="49" charset="0"/>
                <a:cs typeface="Arial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Arial" charset="0"/>
              </a:rPr>
              <a:t>anArray</a:t>
            </a:r>
            <a:r>
              <a:rPr lang="en-US" sz="2800" dirty="0" smtClean="0">
                <a:latin typeface="Consolas" pitchFamily="49" charset="0"/>
                <a:cs typeface="Arial" charset="0"/>
              </a:rPr>
              <a:t>[0] = 100;</a:t>
            </a:r>
          </a:p>
          <a:p>
            <a:pPr lvl="1" eaLnBrk="1" hangingPunct="1">
              <a:buFontTx/>
              <a:buNone/>
            </a:pPr>
            <a:r>
              <a:rPr lang="en-US" sz="2800" dirty="0">
                <a:latin typeface="Consolas" pitchFamily="49" charset="0"/>
                <a:cs typeface="Arial" charset="0"/>
              </a:rPr>
              <a:t> </a:t>
            </a:r>
            <a:r>
              <a:rPr lang="en-US" sz="2800" dirty="0" smtClean="0">
                <a:latin typeface="Consolas" pitchFamily="49" charset="0"/>
                <a:cs typeface="Arial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Arial" charset="0"/>
              </a:rPr>
              <a:t>anArray</a:t>
            </a:r>
            <a:r>
              <a:rPr lang="en-US" sz="2800" dirty="0" smtClean="0">
                <a:latin typeface="Consolas" pitchFamily="49" charset="0"/>
                <a:cs typeface="Arial" charset="0"/>
              </a:rPr>
              <a:t>[1] = 200;</a:t>
            </a:r>
          </a:p>
          <a:p>
            <a:pPr lvl="1" eaLnBrk="1" hangingPunct="1">
              <a:buFontTx/>
              <a:buNone/>
            </a:pPr>
            <a:r>
              <a:rPr lang="en-US" sz="2800" dirty="0">
                <a:latin typeface="Consolas" pitchFamily="49" charset="0"/>
                <a:cs typeface="Arial" charset="0"/>
              </a:rPr>
              <a:t> </a:t>
            </a:r>
            <a:r>
              <a:rPr lang="en-US" sz="2800" dirty="0" smtClean="0">
                <a:latin typeface="Consolas" pitchFamily="49" charset="0"/>
                <a:cs typeface="Arial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Arial" charset="0"/>
              </a:rPr>
              <a:t>anArray</a:t>
            </a:r>
            <a:r>
              <a:rPr lang="en-US" sz="2800" dirty="0" smtClean="0">
                <a:latin typeface="Consolas" pitchFamily="49" charset="0"/>
                <a:cs typeface="Arial" charset="0"/>
              </a:rPr>
              <a:t>[2] = 400;</a:t>
            </a:r>
          </a:p>
          <a:p>
            <a:pPr lvl="1" eaLnBrk="1" hangingPunct="1">
              <a:buFontTx/>
              <a:buNone/>
            </a:pPr>
            <a:r>
              <a:rPr lang="en-US" sz="2800" dirty="0">
                <a:latin typeface="Consolas" pitchFamily="49" charset="0"/>
                <a:cs typeface="Arial" charset="0"/>
              </a:rPr>
              <a:t> </a:t>
            </a:r>
            <a:r>
              <a:rPr lang="en-US" sz="2800" dirty="0" smtClean="0">
                <a:latin typeface="Consolas" pitchFamily="49" charset="0"/>
                <a:cs typeface="Arial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Arial" charset="0"/>
              </a:rPr>
              <a:t>anArray</a:t>
            </a:r>
            <a:r>
              <a:rPr lang="en-US" sz="2800" dirty="0" smtClean="0">
                <a:latin typeface="Consolas" pitchFamily="49" charset="0"/>
                <a:cs typeface="Arial" charset="0"/>
              </a:rPr>
              <a:t>[3] = 600;</a:t>
            </a:r>
            <a:endParaRPr lang="en-US" sz="28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4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C28977B-49CA-446C-A021-7541FEEABD3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Array Access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dirty="0" smtClean="0">
                <a:latin typeface="Arial" charset="0"/>
                <a:cs typeface="Arial" charset="0"/>
              </a:rPr>
              <a:t>Access array elements using an index enclosed in square brackets</a:t>
            </a:r>
          </a:p>
          <a:p>
            <a:pPr lvl="2" eaLnBrk="1" hangingPunct="1">
              <a:spcBef>
                <a:spcPct val="60000"/>
              </a:spcBef>
              <a:buFontTx/>
              <a:buNone/>
            </a:pPr>
            <a:r>
              <a:rPr lang="en-US" sz="2800" dirty="0" smtClean="0">
                <a:latin typeface="Consolas" pitchFamily="49" charset="0"/>
                <a:cs typeface="Arial" charset="0"/>
              </a:rPr>
              <a:t>	score[0] = 100;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 smtClean="0">
                <a:latin typeface="Arial" charset="0"/>
                <a:cs typeface="Arial" charset="0"/>
              </a:rPr>
              <a:t>Arrays have a property called </a:t>
            </a:r>
            <a:r>
              <a:rPr lang="en-US" b="1" i="1" dirty="0" smtClean="0">
                <a:latin typeface="Arial" charset="0"/>
                <a:cs typeface="Arial" charset="0"/>
              </a:rPr>
              <a:t>Length</a:t>
            </a:r>
            <a:r>
              <a:rPr lang="en-US" dirty="0" smtClean="0">
                <a:latin typeface="Arial" charset="0"/>
                <a:cs typeface="Times New Roman" pitchFamily="18" charset="0"/>
              </a:rPr>
              <a:t> that tells us the size of the array</a:t>
            </a:r>
          </a:p>
          <a:p>
            <a:pPr eaLnBrk="1" hangingPunct="1">
              <a:spcBef>
                <a:spcPct val="60000"/>
              </a:spcBef>
            </a:pPr>
            <a:endParaRPr lang="en-US" sz="1600" dirty="0" smtClean="0">
              <a:latin typeface="Arial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>
                <a:latin typeface="Consolas" pitchFamily="49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for</a:t>
            </a:r>
            <a:r>
              <a:rPr lang="en-US" dirty="0" smtClean="0">
                <a:latin typeface="Consolas" pitchFamily="49" charset="0"/>
                <a:cs typeface="Arial" charset="0"/>
              </a:rPr>
              <a:t> (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dirty="0" smtClean="0">
                <a:latin typeface="Consolas" pitchFamily="49" charset="0"/>
                <a:cs typeface="Arial" charset="0"/>
              </a:rPr>
              <a:t> </a:t>
            </a:r>
            <a:r>
              <a:rPr lang="en-US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dirty="0" smtClean="0">
                <a:latin typeface="Consolas" pitchFamily="49" charset="0"/>
                <a:cs typeface="Arial" charset="0"/>
              </a:rPr>
              <a:t> = 0; </a:t>
            </a:r>
            <a:r>
              <a:rPr lang="en-US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dirty="0" smtClean="0">
                <a:latin typeface="Consolas" pitchFamily="49" charset="0"/>
                <a:cs typeface="Arial" charset="0"/>
              </a:rPr>
              <a:t> &lt; </a:t>
            </a:r>
            <a:r>
              <a:rPr lang="en-US" dirty="0" err="1" smtClean="0">
                <a:latin typeface="Consolas" pitchFamily="49" charset="0"/>
                <a:cs typeface="Arial" charset="0"/>
              </a:rPr>
              <a:t>score.Length</a:t>
            </a:r>
            <a:r>
              <a:rPr lang="en-US" dirty="0" smtClean="0">
                <a:latin typeface="Consolas" pitchFamily="49" charset="0"/>
                <a:cs typeface="Arial" charset="0"/>
              </a:rPr>
              <a:t>; </a:t>
            </a:r>
            <a:r>
              <a:rPr lang="en-US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dirty="0" smtClean="0">
                <a:latin typeface="Consolas" pitchFamily="49" charset="0"/>
                <a:cs typeface="Arial" charset="0"/>
              </a:rPr>
              <a:t>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>
                <a:latin typeface="Consolas" pitchFamily="49" charset="0"/>
                <a:cs typeface="Arial" charset="0"/>
              </a:rPr>
              <a:t>		score[</a:t>
            </a:r>
            <a:r>
              <a:rPr lang="en-US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dirty="0" smtClean="0">
                <a:latin typeface="Consolas" pitchFamily="49" charset="0"/>
                <a:cs typeface="Arial" charset="0"/>
              </a:rPr>
              <a:t>] = </a:t>
            </a:r>
            <a:r>
              <a:rPr lang="en-US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dirty="0" smtClean="0">
                <a:latin typeface="Consolas" pitchFamily="49" charset="0"/>
                <a:cs typeface="Arial" charset="0"/>
              </a:rPr>
              <a:t>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A0C8A90-2183-48BF-A92A-430597331FC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Array Access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dirty="0" smtClean="0">
                <a:latin typeface="Arial" charset="0"/>
                <a:cs typeface="Times New Roman" pitchFamily="18" charset="0"/>
              </a:rPr>
              <a:t>Note: if the array index is out of the range, a runtime error called </a:t>
            </a:r>
            <a:r>
              <a:rPr lang="en-US" dirty="0" err="1" smtClean="0">
                <a:latin typeface="Arial" charset="0"/>
                <a:cs typeface="Times New Roman" pitchFamily="18" charset="0"/>
              </a:rPr>
              <a:t>IndexOutOfRangeException</a:t>
            </a:r>
            <a:r>
              <a:rPr lang="en-US" dirty="0" smtClean="0">
                <a:latin typeface="Arial" charset="0"/>
                <a:cs typeface="Times New Roman" pitchFamily="18" charset="0"/>
              </a:rPr>
              <a:t> will be generated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 smtClean="0">
                <a:latin typeface="Arial" charset="0"/>
                <a:cs typeface="Times New Roman" pitchFamily="18" charset="0"/>
              </a:rPr>
              <a:t>Example:</a:t>
            </a:r>
          </a:p>
          <a:p>
            <a:pPr eaLnBrk="1" hangingPunct="1">
              <a:spcBef>
                <a:spcPct val="60000"/>
              </a:spcBef>
            </a:pPr>
            <a:endParaRPr lang="en-US" sz="1600" dirty="0" smtClean="0">
              <a:latin typeface="Arial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>
                <a:latin typeface="Consolas" pitchFamily="49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for</a:t>
            </a:r>
            <a:r>
              <a:rPr lang="en-US" dirty="0" smtClean="0">
                <a:latin typeface="Consolas" pitchFamily="49" charset="0"/>
                <a:cs typeface="Arial" charset="0"/>
              </a:rPr>
              <a:t> (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dirty="0" smtClean="0">
                <a:latin typeface="Consolas" pitchFamily="49" charset="0"/>
                <a:cs typeface="Arial" charset="0"/>
              </a:rPr>
              <a:t> </a:t>
            </a:r>
            <a:r>
              <a:rPr lang="en-US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dirty="0" smtClean="0">
                <a:latin typeface="Consolas" pitchFamily="49" charset="0"/>
                <a:cs typeface="Arial" charset="0"/>
              </a:rPr>
              <a:t> = 0; </a:t>
            </a:r>
            <a:r>
              <a:rPr lang="en-US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dirty="0" smtClean="0">
                <a:latin typeface="Consolas" pitchFamily="49" charset="0"/>
                <a:cs typeface="Arial" charset="0"/>
              </a:rPr>
              <a:t> &lt;= </a:t>
            </a:r>
            <a:r>
              <a:rPr lang="en-US" dirty="0" err="1" smtClean="0">
                <a:latin typeface="Consolas" pitchFamily="49" charset="0"/>
                <a:cs typeface="Arial" charset="0"/>
              </a:rPr>
              <a:t>score.Length</a:t>
            </a:r>
            <a:r>
              <a:rPr lang="en-US" dirty="0" smtClean="0">
                <a:latin typeface="Consolas" pitchFamily="49" charset="0"/>
                <a:cs typeface="Arial" charset="0"/>
              </a:rPr>
              <a:t>; </a:t>
            </a:r>
            <a:r>
              <a:rPr lang="en-US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dirty="0" smtClean="0">
                <a:latin typeface="Consolas" pitchFamily="49" charset="0"/>
                <a:cs typeface="Arial" charset="0"/>
              </a:rPr>
              <a:t>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>
                <a:latin typeface="Consolas" pitchFamily="49" charset="0"/>
                <a:cs typeface="Arial" charset="0"/>
              </a:rPr>
              <a:t>		score[</a:t>
            </a:r>
            <a:r>
              <a:rPr lang="en-US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dirty="0" smtClean="0">
                <a:latin typeface="Consolas" pitchFamily="49" charset="0"/>
                <a:cs typeface="Arial" charset="0"/>
              </a:rPr>
              <a:t>] = </a:t>
            </a:r>
            <a:r>
              <a:rPr lang="en-US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dirty="0" smtClean="0">
                <a:latin typeface="Consolas" pitchFamily="49" charset="0"/>
                <a:cs typeface="Arial" charset="0"/>
              </a:rPr>
              <a:t>;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4419600" y="2514600"/>
            <a:ext cx="2438400" cy="990600"/>
          </a:xfrm>
          <a:prstGeom prst="wedgeEllipseCallout">
            <a:avLst>
              <a:gd name="adj1" fmla="val -33662"/>
              <a:gd name="adj2" fmla="val 916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Should be &lt; not &lt;=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C327B50-49CB-4196-BD06-84195D939A5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Using foreach with Arrays</a:t>
            </a:r>
          </a:p>
        </p:txBody>
      </p:sp>
      <p:sp>
        <p:nvSpPr>
          <p:cNvPr id="24581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Used to iterate through an array 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Read-only access 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General format:</a:t>
            </a:r>
          </a:p>
          <a:p>
            <a:pPr lvl="2" eaLnBrk="1" hangingPunct="1">
              <a:spcBef>
                <a:spcPct val="40000"/>
              </a:spcBef>
              <a:buFontTx/>
              <a:buNone/>
            </a:pPr>
            <a:r>
              <a:rPr lang="en-US" sz="2600" smtClean="0">
                <a:latin typeface="Arial" charset="0"/>
                <a:cs typeface="Arial" charset="0"/>
              </a:rPr>
              <a:t>foreach (&lt;type&gt; &lt;identifier&gt; in &lt;array&gt;)</a:t>
            </a:r>
          </a:p>
          <a:p>
            <a:pPr lvl="1" eaLnBrk="1" hangingPunct="1">
              <a:spcBef>
                <a:spcPct val="40000"/>
              </a:spcBef>
              <a:buFontTx/>
              <a:buNone/>
            </a:pPr>
            <a:r>
              <a:rPr lang="en-US" sz="2500" smtClean="0">
                <a:latin typeface="Arial" charset="0"/>
                <a:cs typeface="Arial" charset="0"/>
              </a:rPr>
              <a:t>               &lt;</a:t>
            </a:r>
            <a:r>
              <a:rPr lang="en-US" smtClean="0">
                <a:latin typeface="Arial" charset="0"/>
                <a:cs typeface="Arial" charset="0"/>
              </a:rPr>
              <a:t>statement&gt;</a:t>
            </a:r>
            <a:r>
              <a:rPr lang="en-US" sz="2500" smtClean="0">
                <a:latin typeface="Arial" charset="0"/>
                <a:cs typeface="Arial" charset="0"/>
              </a:rPr>
              <a:t>;</a:t>
            </a:r>
          </a:p>
          <a:p>
            <a:pPr lvl="1" eaLnBrk="1" hangingPunct="1">
              <a:spcBef>
                <a:spcPct val="40000"/>
              </a:spcBef>
              <a:buFontTx/>
              <a:buNone/>
            </a:pPr>
            <a:r>
              <a:rPr lang="en-US" sz="2500" smtClean="0">
                <a:latin typeface="Arial" charset="0"/>
                <a:cs typeface="Arial" charset="0"/>
              </a:rPr>
              <a:t>	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4BB8D8D-9F21-4C2E-A2B7-4D313D984A4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Using foreach with Arrays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Example: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latin typeface="Consolas" pitchFamily="49" charset="0"/>
                <a:cs typeface="Arial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string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[ ] color = {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Arial" charset="0"/>
              </a:rPr>
              <a:t>"red"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Arial" charset="0"/>
              </a:rPr>
              <a:t>"green"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Arial" charset="0"/>
              </a:rPr>
              <a:t>"blue"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};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foreach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string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Arial" charset="0"/>
              </a:rPr>
              <a:t>val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color)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latin typeface="Consolas" pitchFamily="49" charset="0"/>
                <a:cs typeface="Arial" charset="0"/>
              </a:rPr>
              <a:t>      </a:t>
            </a:r>
            <a:r>
              <a:rPr lang="en-US" sz="2400" dirty="0" err="1" smtClean="0">
                <a:latin typeface="Consolas" pitchFamily="49" charset="0"/>
                <a:cs typeface="Arial" charset="0"/>
              </a:rPr>
              <a:t>Console.WriteLine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(</a:t>
            </a:r>
            <a:r>
              <a:rPr lang="en-US" sz="2400" dirty="0" err="1" smtClean="0">
                <a:latin typeface="Consolas" pitchFamily="49" charset="0"/>
                <a:cs typeface="Arial" charset="0"/>
              </a:rPr>
              <a:t>val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i</a:t>
            </a:r>
            <a:r>
              <a:rPr lang="en-US" dirty="0" smtClean="0">
                <a:latin typeface="Arial" charset="0"/>
                <a:cs typeface="Arial" charset="0"/>
              </a:rPr>
              <a:t>s equivalent to: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string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Arial" charset="0"/>
              </a:rPr>
              <a:t>val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;</a:t>
            </a:r>
            <a:endParaRPr lang="en-US" sz="2400" dirty="0" smtClean="0">
              <a:solidFill>
                <a:srgbClr val="0000FF"/>
              </a:solidFill>
              <a:latin typeface="Consolas" pitchFamily="49" charset="0"/>
              <a:cs typeface="Arial" charset="0"/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for 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= 0; </a:t>
            </a:r>
            <a:r>
              <a:rPr lang="en-US" sz="24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&lt; </a:t>
            </a:r>
            <a:r>
              <a:rPr lang="en-US" sz="2400" dirty="0" err="1" smtClean="0">
                <a:latin typeface="Consolas" pitchFamily="49" charset="0"/>
                <a:cs typeface="Arial" charset="0"/>
              </a:rPr>
              <a:t>color.Length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; </a:t>
            </a:r>
            <a:r>
              <a:rPr lang="en-US" sz="24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++)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Arial" charset="0"/>
              </a:rPr>
              <a:t> 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Arial" charset="0"/>
              </a:rPr>
              <a:t> 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    </a:t>
            </a:r>
            <a:r>
              <a:rPr lang="en-US" sz="2400" dirty="0" err="1" smtClean="0">
                <a:latin typeface="Consolas" pitchFamily="49" charset="0"/>
                <a:cs typeface="Arial" charset="0"/>
              </a:rPr>
              <a:t>val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= color[</a:t>
            </a:r>
            <a:r>
              <a:rPr lang="en-US" sz="24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];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latin typeface="Consolas" pitchFamily="49" charset="0"/>
                <a:cs typeface="Arial" charset="0"/>
              </a:rPr>
              <a:t>      </a:t>
            </a:r>
            <a:r>
              <a:rPr lang="en-US" sz="2400" dirty="0" err="1">
                <a:latin typeface="Consolas" pitchFamily="49" charset="0"/>
                <a:cs typeface="Arial" charset="0"/>
              </a:rPr>
              <a:t>Console.WriteLine</a:t>
            </a:r>
            <a:r>
              <a:rPr lang="en-US" sz="2400" dirty="0">
                <a:latin typeface="Consolas" pitchFamily="49" charset="0"/>
                <a:cs typeface="Arial" charset="0"/>
              </a:rPr>
              <a:t> (</a:t>
            </a:r>
            <a:r>
              <a:rPr lang="en-US" sz="2400" dirty="0" err="1">
                <a:latin typeface="Consolas" pitchFamily="49" charset="0"/>
                <a:cs typeface="Arial" charset="0"/>
              </a:rPr>
              <a:t>val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Arial" charset="0"/>
              </a:rPr>
              <a:t> 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}</a:t>
            </a:r>
            <a:endParaRPr lang="en-US" sz="2400" dirty="0">
              <a:latin typeface="Consolas" pitchFamily="49" charset="0"/>
              <a:cs typeface="Arial" charset="0"/>
            </a:endParaRPr>
          </a:p>
          <a:p>
            <a:pPr eaLnBrk="1" hangingPunct="1">
              <a:buFontTx/>
              <a:buNone/>
            </a:pPr>
            <a:endParaRPr lang="en-US" sz="24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DF2BC75-E2D4-4068-A319-152E8338491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Array Assignment </a:t>
            </a:r>
          </a:p>
        </p:txBody>
      </p:sp>
      <p:pic>
        <p:nvPicPr>
          <p:cNvPr id="26629" name="Picture 13" descr="Fig07"/>
          <p:cNvPicPr>
            <a:picLocks noChangeAspect="1" noChangeArrowheads="1"/>
          </p:cNvPicPr>
          <p:nvPr/>
        </p:nvPicPr>
        <p:blipFill>
          <a:blip r:embed="rId3"/>
          <a:srcRect l="2679" t="15552" r="2678" b="60803"/>
          <a:stretch>
            <a:fillRect/>
          </a:stretch>
        </p:blipFill>
        <p:spPr bwMode="auto">
          <a:xfrm>
            <a:off x="533400" y="1905000"/>
            <a:ext cx="8077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13" descr="Fig07"/>
          <p:cNvPicPr>
            <a:picLocks noChangeAspect="1" noChangeArrowheads="1"/>
          </p:cNvPicPr>
          <p:nvPr/>
        </p:nvPicPr>
        <p:blipFill>
          <a:blip r:embed="rId3"/>
          <a:srcRect l="2679" t="57776" r="2679" b="3378"/>
          <a:stretch>
            <a:fillRect/>
          </a:stretch>
        </p:blipFill>
        <p:spPr bwMode="auto">
          <a:xfrm>
            <a:off x="457200" y="3657600"/>
            <a:ext cx="8077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80000"/>
              </a:spcBef>
              <a:defRPr/>
            </a:pP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2800" kern="0" dirty="0">
                <a:latin typeface="Arial" pitchFamily="34" charset="0"/>
                <a:cs typeface="Arial" pitchFamily="34" charset="0"/>
              </a:rPr>
              <a:t> refers to array with following values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31242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en-US" sz="2800" kern="0" dirty="0">
                <a:latin typeface="Consolas" pitchFamily="49" charset="0"/>
                <a:cs typeface="Arial" pitchFamily="34" charset="0"/>
              </a:rPr>
              <a:t>	t = temperature;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3400" y="5486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Now  </a:t>
            </a: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2800" kern="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800" kern="0" dirty="0">
                <a:latin typeface="Arial" pitchFamily="34" charset="0"/>
                <a:cs typeface="Arial" pitchFamily="34" charset="0"/>
              </a:rPr>
              <a:t> refer to same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5B8F0A-0BCB-4EAC-BB8A-9AB7903F6263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458200" cy="1143000"/>
          </a:xfrm>
        </p:spPr>
        <p:txBody>
          <a:bodyPr/>
          <a:lstStyle/>
          <a:p>
            <a:pPr algn="l" eaLnBrk="1" hangingPunct="1"/>
            <a:r>
              <a:rPr lang="en-US" smtClean="0">
                <a:latin typeface="Arial" charset="0"/>
                <a:cs typeface="Arial" charset="0"/>
              </a:rPr>
              <a:t>2. Array as Method Parameter</a:t>
            </a:r>
          </a:p>
        </p:txBody>
      </p:sp>
      <p:sp>
        <p:nvSpPr>
          <p:cNvPr id="27653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4196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We can send arrays as arguments to methods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Method heading must include array as a parameter 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General format: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Arial" charset="0"/>
                <a:cs typeface="Arial" charset="0"/>
              </a:rPr>
              <a:t>  &lt;return type&gt; &lt;m-name&gt; (&lt;type&gt; [ ]  &lt;param-name&gt; ...)</a:t>
            </a:r>
          </a:p>
          <a:p>
            <a:pPr lvl="1" eaLnBrk="1" hangingPunct="1"/>
            <a:r>
              <a:rPr lang="en-US" smtClean="0">
                <a:latin typeface="Arial" charset="0"/>
                <a:cs typeface="Arial" charset="0"/>
              </a:rPr>
              <a:t>Length or size of the array is not included 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Example: method heading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5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void</a:t>
            </a:r>
            <a:r>
              <a:rPr lang="en-US" sz="2500" smtClean="0">
                <a:latin typeface="Consolas" pitchFamily="49" charset="0"/>
                <a:cs typeface="Arial" charset="0"/>
              </a:rPr>
              <a:t> DisplayArrayContent(</a:t>
            </a:r>
            <a:r>
              <a:rPr lang="en-US" sz="25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double</a:t>
            </a:r>
            <a:r>
              <a:rPr lang="en-US" sz="2500" smtClean="0">
                <a:latin typeface="Consolas" pitchFamily="49" charset="0"/>
                <a:cs typeface="Arial" charset="0"/>
              </a:rPr>
              <a:t>[] anArray)</a:t>
            </a:r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685800" y="1981200"/>
            <a:ext cx="769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09CD391-23EA-4A03-9054-11B12C41D59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Array as Method Parameter</a:t>
            </a:r>
          </a:p>
        </p:txBody>
      </p:sp>
      <p:sp>
        <p:nvSpPr>
          <p:cNvPr id="28677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Arrays are reference variables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No copy is made of the contents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Call to the method sends the address of the array (not a copy of the array)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Example: method call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DisplayArrayContent(waterDepth);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2B1927F-D626-46CD-84F2-D214638BFC4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Array Parameter Example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using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System;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class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Arial" charset="0"/>
              </a:rPr>
              <a:t>TemperatureApp</a:t>
            </a:r>
            <a:endParaRPr lang="en-US" sz="2400" dirty="0" smtClean="0">
              <a:latin typeface="Consolas" pitchFamily="49" charset="0"/>
              <a:cs typeface="Arial" charset="0"/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latin typeface="Consolas" pitchFamily="49" charset="0"/>
                <a:cs typeface="Arial" charset="0"/>
              </a:rPr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static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void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Main( 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latin typeface="Consolas" pitchFamily="49" charset="0"/>
                <a:cs typeface="Arial" charset="0"/>
              </a:rPr>
              <a:t>  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latin typeface="Consolas" pitchFamily="49" charset="0"/>
                <a:cs typeface="Arial" charset="0"/>
              </a:rPr>
              <a:t>     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double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[ ] temperature =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new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double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[5];</a:t>
            </a:r>
          </a:p>
          <a:p>
            <a:pPr>
              <a:buFontTx/>
              <a:buNone/>
            </a:pPr>
            <a:endParaRPr lang="en-US" sz="2400" dirty="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Consolas" pitchFamily="49" charset="0"/>
                <a:cs typeface="Arial" charset="0"/>
              </a:rPr>
              <a:t>	    </a:t>
            </a:r>
            <a:r>
              <a:rPr lang="en-GB" sz="2400" dirty="0" err="1" smtClean="0">
                <a:latin typeface="Consolas" pitchFamily="49" charset="0"/>
                <a:cs typeface="Arial" charset="0"/>
              </a:rPr>
              <a:t>InputValues</a:t>
            </a:r>
            <a:r>
              <a:rPr lang="en-GB" sz="2400" dirty="0" smtClean="0">
                <a:latin typeface="Consolas" pitchFamily="49" charset="0"/>
                <a:cs typeface="Arial" charset="0"/>
              </a:rPr>
              <a:t>(temperature);</a:t>
            </a:r>
          </a:p>
          <a:p>
            <a:pPr>
              <a:buFontTx/>
              <a:buNone/>
            </a:pPr>
            <a:r>
              <a:rPr lang="en-GB" sz="2400" dirty="0" smtClean="0">
                <a:latin typeface="Consolas" pitchFamily="49" charset="0"/>
                <a:cs typeface="Arial" charset="0"/>
              </a:rPr>
              <a:t>      Display(temperature);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latin typeface="Consolas" pitchFamily="49" charset="0"/>
                <a:cs typeface="Arial" charset="0"/>
              </a:rPr>
              <a:t>   }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latin typeface="Consolas" pitchFamily="49" charset="0"/>
                <a:cs typeface="Arial" charset="0"/>
              </a:rPr>
              <a:t>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19A4CF3-D78B-4C99-84D3-B86FB7815EC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Array Parameter Example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44196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public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static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void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Arial" charset="0"/>
              </a:rPr>
              <a:t>InputValues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double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[] temp)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latin typeface="Consolas" pitchFamily="49" charset="0"/>
                <a:cs typeface="Arial" charset="0"/>
              </a:rPr>
              <a:t>  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  string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Arial" charset="0"/>
              </a:rPr>
              <a:t>inValue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  for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= 0; </a:t>
            </a:r>
            <a:r>
              <a:rPr lang="en-US" sz="24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&lt; </a:t>
            </a:r>
            <a:r>
              <a:rPr lang="en-US" sz="2400" dirty="0" err="1" smtClean="0">
                <a:latin typeface="Consolas" pitchFamily="49" charset="0"/>
                <a:cs typeface="Arial" charset="0"/>
              </a:rPr>
              <a:t>temp.Length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; </a:t>
            </a:r>
            <a:r>
              <a:rPr lang="en-US" sz="24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++)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latin typeface="Consolas" pitchFamily="49" charset="0"/>
                <a:cs typeface="Arial" charset="0"/>
              </a:rPr>
              <a:t>     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latin typeface="Consolas" pitchFamily="49" charset="0"/>
                <a:cs typeface="Arial" charset="0"/>
              </a:rPr>
              <a:t>         </a:t>
            </a:r>
            <a:r>
              <a:rPr lang="en-US" sz="2400" dirty="0" err="1" smtClean="0">
                <a:latin typeface="Consolas" pitchFamily="49" charset="0"/>
                <a:cs typeface="Arial" charset="0"/>
              </a:rPr>
              <a:t>Console.Write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Arial" charset="0"/>
              </a:rPr>
              <a:t>"Enter Temperature: "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latin typeface="Consolas" pitchFamily="49" charset="0"/>
                <a:cs typeface="Arial" charset="0"/>
              </a:rPr>
              <a:t>         </a:t>
            </a:r>
            <a:r>
              <a:rPr lang="en-US" sz="2400" dirty="0" err="1" smtClean="0">
                <a:latin typeface="Consolas" pitchFamily="49" charset="0"/>
                <a:cs typeface="Arial" charset="0"/>
              </a:rPr>
              <a:t>inValue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= </a:t>
            </a:r>
            <a:r>
              <a:rPr lang="en-US" sz="2400" dirty="0" err="1" smtClean="0">
                <a:latin typeface="Consolas" pitchFamily="49" charset="0"/>
                <a:cs typeface="Arial" charset="0"/>
              </a:rPr>
              <a:t>Console.ReadLine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( 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latin typeface="Consolas" pitchFamily="49" charset="0"/>
                <a:cs typeface="Arial" charset="0"/>
              </a:rPr>
              <a:t>         temp[</a:t>
            </a:r>
            <a:r>
              <a:rPr lang="en-US" sz="24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] = </a:t>
            </a:r>
            <a:r>
              <a:rPr lang="en-US" sz="2400" dirty="0" err="1" smtClean="0">
                <a:latin typeface="Consolas" pitchFamily="49" charset="0"/>
                <a:cs typeface="Arial" charset="0"/>
              </a:rPr>
              <a:t>Convert.ToDouble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Arial" charset="0"/>
              </a:rPr>
              <a:t>inValue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latin typeface="Consolas" pitchFamily="49" charset="0"/>
                <a:cs typeface="Arial" charset="0"/>
              </a:rPr>
              <a:t>      }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latin typeface="Consolas" pitchFamily="49" charset="0"/>
                <a:cs typeface="Arial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latin typeface="Consolas" pitchFamily="49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3B3A854-625D-462F-8D77-ACC65A923505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Chapter Outline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r>
              <a:rPr lang="en-US" dirty="0" smtClean="0">
                <a:latin typeface="Arial" charset="0"/>
                <a:cs typeface="Arial" charset="0"/>
              </a:rPr>
              <a:t>Array Basics</a:t>
            </a:r>
          </a:p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r>
              <a:rPr lang="en-US" dirty="0" smtClean="0">
                <a:latin typeface="Arial" charset="0"/>
                <a:cs typeface="Arial" charset="0"/>
              </a:rPr>
              <a:t>Array as Method Parameter</a:t>
            </a:r>
          </a:p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r>
              <a:rPr lang="en-US" dirty="0" smtClean="0">
                <a:latin typeface="Arial" charset="0"/>
                <a:cs typeface="Arial" charset="0"/>
              </a:rPr>
              <a:t>Array as Return Type</a:t>
            </a:r>
          </a:p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r>
              <a:rPr lang="en-US" dirty="0" smtClean="0">
                <a:latin typeface="Arial" charset="0"/>
                <a:cs typeface="Arial" charset="0"/>
              </a:rPr>
              <a:t>Array in Classes</a:t>
            </a:r>
          </a:p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r>
              <a:rPr lang="en-US" dirty="0" smtClean="0">
                <a:latin typeface="Arial" charset="0"/>
                <a:cs typeface="Arial" charset="0"/>
              </a:rPr>
              <a:t>Array of Objects</a:t>
            </a:r>
          </a:p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r>
              <a:rPr lang="en-US" dirty="0" smtClean="0">
                <a:latin typeface="Arial" charset="0"/>
                <a:cs typeface="Arial" charset="0"/>
              </a:rPr>
              <a:t>Objects and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0747928-9AC3-433C-972B-993E531E8CBE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Array Parameter Example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5720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public static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void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Display(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double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[] </a:t>
            </a:r>
            <a:r>
              <a:rPr lang="en-US" sz="2400" dirty="0" err="1" smtClean="0">
                <a:latin typeface="Consolas" pitchFamily="49" charset="0"/>
                <a:cs typeface="Arial" charset="0"/>
              </a:rPr>
              <a:t>anArray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latin typeface="Consolas" pitchFamily="49" charset="0"/>
                <a:cs typeface="Arial" charset="0"/>
              </a:rPr>
              <a:t>   {  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latin typeface="Consolas" pitchFamily="49" charset="0"/>
                <a:cs typeface="Arial" charset="0"/>
              </a:rPr>
              <a:t>		   </a:t>
            </a:r>
            <a:r>
              <a:rPr lang="en-US" sz="2400" dirty="0" err="1" smtClean="0">
                <a:latin typeface="Consolas" pitchFamily="49" charset="0"/>
                <a:cs typeface="Arial" charset="0"/>
              </a:rPr>
              <a:t>Console.WriteLine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Arial" charset="0"/>
              </a:rPr>
              <a:t>"Temperature &gt; 0: "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latin typeface="Consolas" pitchFamily="49" charset="0"/>
                <a:cs typeface="Arial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foreach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double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Arial" charset="0"/>
              </a:rPr>
              <a:t>wVal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Arial" charset="0"/>
              </a:rPr>
              <a:t>anArray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latin typeface="Consolas" pitchFamily="49" charset="0"/>
                <a:cs typeface="Arial" charset="0"/>
              </a:rPr>
              <a:t>       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latin typeface="Consolas" pitchFamily="49" charset="0"/>
                <a:cs typeface="Arial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if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(</a:t>
            </a:r>
            <a:r>
              <a:rPr lang="en-US" sz="2400" dirty="0" err="1" smtClean="0">
                <a:latin typeface="Consolas" pitchFamily="49" charset="0"/>
                <a:cs typeface="Arial" charset="0"/>
              </a:rPr>
              <a:t>wVal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&gt; 0)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latin typeface="Consolas" pitchFamily="49" charset="0"/>
                <a:cs typeface="Arial" charset="0"/>
              </a:rPr>
              <a:t>               </a:t>
            </a:r>
            <a:r>
              <a:rPr lang="en-US" sz="2400" dirty="0" err="1" smtClean="0">
                <a:latin typeface="Consolas" pitchFamily="49" charset="0"/>
                <a:cs typeface="Arial" charset="0"/>
              </a:rPr>
              <a:t>Console.Write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Arial" charset="0"/>
              </a:rPr>
              <a:t>wVal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+ " 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latin typeface="Consolas" pitchFamily="49" charset="0"/>
                <a:cs typeface="Arial" charset="0"/>
              </a:rPr>
              <a:t>		   }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latin typeface="Consolas" pitchFamily="49" charset="0"/>
                <a:cs typeface="Arial" charset="0"/>
              </a:rPr>
              <a:t>		   </a:t>
            </a:r>
            <a:r>
              <a:rPr lang="en-US" sz="2400" dirty="0" err="1" smtClean="0">
                <a:latin typeface="Consolas" pitchFamily="49" charset="0"/>
                <a:cs typeface="Arial" charset="0"/>
              </a:rPr>
              <a:t>Console.WriteLine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();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latin typeface="Consolas" pitchFamily="49" charset="0"/>
                <a:cs typeface="Arial" charset="0"/>
              </a:rPr>
              <a:t>   }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latin typeface="Consolas" pitchFamily="49" charset="0"/>
                <a:cs typeface="Arial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3802A2-1112-467A-8524-01A6C741F29F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Array Parameter Example</a:t>
            </a:r>
          </a:p>
        </p:txBody>
      </p:sp>
      <p:pic>
        <p:nvPicPr>
          <p:cNvPr id="32773" name="Picture 11" descr="Fig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771650"/>
            <a:ext cx="82296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553B98-84EB-4791-895D-E5D9A7F20AF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>
                <a:latin typeface="Arial" charset="0"/>
                <a:cs typeface="Arial" charset="0"/>
              </a:rPr>
              <a:t>3. Array as Return Type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Methods can have arrays as their return type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Example: method heading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</a:t>
            </a:r>
            <a:r>
              <a:rPr lang="en-US" smtClean="0">
                <a:latin typeface="Consolas" pitchFamily="49" charset="0"/>
                <a:cs typeface="Arial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static</a:t>
            </a:r>
            <a:r>
              <a:rPr lang="en-US" smtClean="0">
                <a:latin typeface="Consolas" pitchFamily="49" charset="0"/>
                <a:cs typeface="Arial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mtClean="0">
                <a:latin typeface="Consolas" pitchFamily="49" charset="0"/>
                <a:cs typeface="Arial" charset="0"/>
              </a:rPr>
              <a:t> [ ] ReadScores()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Example: call to the method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mtClean="0">
                <a:latin typeface="Consolas" pitchFamily="49" charset="0"/>
                <a:cs typeface="Arial" charset="0"/>
              </a:rPr>
              <a:t> [ ] points;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points = ReadScores();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mtClean="0">
                <a:latin typeface="Arial" charset="0"/>
                <a:cs typeface="Arial" charset="0"/>
              </a:rPr>
              <a:t>Method would include a return statement with an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3810000" y="1521302"/>
            <a:ext cx="4572000" cy="366029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869950"/>
          </a:xfrm>
        </p:spPr>
        <p:txBody>
          <a:bodyPr/>
          <a:lstStyle/>
          <a:p>
            <a:pPr algn="ctr"/>
            <a:r>
              <a:rPr lang="en-US" sz="2800" dirty="0" smtClean="0"/>
              <a:t>Additional: Array and Function Return Concept in C/C++</a:t>
            </a:r>
            <a:endParaRPr lang="en-US" sz="2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457200" y="1282701"/>
            <a:ext cx="3352800" cy="4356100"/>
          </a:xfrm>
        </p:spPr>
        <p:txBody>
          <a:bodyPr/>
          <a:lstStyle/>
          <a:p>
            <a:r>
              <a:rPr lang="en-US" sz="1600" b="1" dirty="0" smtClean="0"/>
              <a:t>The following program will not be compiled:</a:t>
            </a:r>
            <a:endParaRPr lang="en-US" sz="1600" b="1" dirty="0"/>
          </a:p>
          <a:p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6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)</a:t>
            </a:r>
            <a:endParaRPr lang="en-US" sz="16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a[3];</a:t>
            </a:r>
            <a:endParaRPr lang="en-US" sz="16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a = 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function1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  }</a:t>
            </a:r>
            <a:endParaRPr lang="en-US" sz="1600" b="1" dirty="0">
              <a:solidFill>
                <a:prstClr val="black"/>
              </a:solidFill>
              <a:latin typeface="Consolas"/>
            </a:endParaRPr>
          </a:p>
          <a:p>
            <a:endParaRPr lang="en-US" sz="16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6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[] function1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 {</a:t>
            </a:r>
            <a:endParaRPr lang="en-US" sz="16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b[] 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= { 1, 2, 3 };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b;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 }</a:t>
            </a:r>
            <a:endParaRPr lang="en-US" sz="16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600" b="1" dirty="0">
              <a:solidFill>
                <a:prstClr val="black"/>
              </a:solidFill>
              <a:latin typeface="Consolas"/>
            </a:endParaRPr>
          </a:p>
          <a:p>
            <a:endParaRPr lang="en-US" sz="1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E02522-0AD7-4AE9-A195-BFD69DB3C2D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91000" y="1905000"/>
            <a:ext cx="3733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29100" y="3886200"/>
            <a:ext cx="36957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191000" y="1545608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94981" y="350520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function1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648200" y="2286000"/>
            <a:ext cx="381000" cy="304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351932" y="2229428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734918" y="4171372"/>
            <a:ext cx="381000" cy="304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438650" y="41148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53752" y="22860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02104" y="22860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34752" y="22860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844102" y="2438400"/>
            <a:ext cx="99045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6250" y="5410200"/>
            <a:ext cx="7905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Note that </a:t>
            </a:r>
            <a:r>
              <a:rPr lang="en-GB" b="1" dirty="0" smtClean="0"/>
              <a:t>the </a:t>
            </a:r>
            <a:r>
              <a:rPr lang="en-GB" b="1" dirty="0"/>
              <a:t>data area </a:t>
            </a:r>
            <a:r>
              <a:rPr lang="en-GB" b="1" dirty="0" smtClean="0"/>
              <a:t>is </a:t>
            </a:r>
            <a:r>
              <a:rPr lang="en-GB" b="1" dirty="0"/>
              <a:t>created when the </a:t>
            </a:r>
            <a:r>
              <a:rPr lang="en-GB" b="1" dirty="0" smtClean="0"/>
              <a:t>function starts </a:t>
            </a:r>
            <a:r>
              <a:rPr lang="en-GB" b="1" dirty="0"/>
              <a:t>its execution through a </a:t>
            </a:r>
            <a:r>
              <a:rPr lang="en-GB" b="1" dirty="0" smtClean="0"/>
              <a:t>function call </a:t>
            </a:r>
            <a:r>
              <a:rPr lang="en-GB" b="1" dirty="0"/>
              <a:t>and destroyed when the </a:t>
            </a:r>
            <a:r>
              <a:rPr lang="en-GB" b="1" dirty="0" smtClean="0"/>
              <a:t>function execution </a:t>
            </a:r>
            <a:r>
              <a:rPr lang="en-GB" b="1" dirty="0" smtClean="0"/>
              <a:t>terminates.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733800" y="1129436"/>
            <a:ext cx="339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Area to store local variable(s)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57248" y="41910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05600" y="41910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38248" y="41910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947598" y="4343400"/>
            <a:ext cx="99045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353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3810000" y="1521302"/>
            <a:ext cx="2024559" cy="366029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869950"/>
          </a:xfrm>
        </p:spPr>
        <p:txBody>
          <a:bodyPr/>
          <a:lstStyle/>
          <a:p>
            <a:pPr algn="ctr"/>
            <a:r>
              <a:rPr lang="en-US" sz="2800" dirty="0" smtClean="0"/>
              <a:t>Additional: Array and Function Return Concept in C#</a:t>
            </a:r>
            <a:endParaRPr lang="en-US" sz="2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457200" y="1282701"/>
            <a:ext cx="3352800" cy="4356100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B91AF"/>
                </a:solidFill>
                <a:latin typeface="Consolas"/>
              </a:rPr>
              <a:t>Program</a:t>
            </a:r>
            <a:endParaRPr lang="en-US" b="1" dirty="0">
              <a:solidFill>
                <a:prstClr val="black"/>
              </a:solidFill>
              <a:latin typeface="Consolas"/>
            </a:endParaRPr>
          </a:p>
          <a:p>
            <a:r>
              <a:rPr lang="en-US" b="1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b="1" dirty="0">
              <a:solidFill>
                <a:prstClr val="black"/>
              </a:solidFill>
              <a:latin typeface="Consolas"/>
            </a:endParaRPr>
          </a:p>
          <a:p>
            <a:r>
              <a:rPr lang="en-US" b="1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Main()</a:t>
            </a:r>
            <a:endParaRPr lang="en-US" b="1" dirty="0">
              <a:solidFill>
                <a:prstClr val="black"/>
              </a:solidFill>
              <a:latin typeface="Consolas"/>
            </a:endParaRPr>
          </a:p>
          <a:p>
            <a:r>
              <a:rPr lang="en-US" b="1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a;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a = 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Method1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val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a)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b="1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b="1" dirty="0" err="1" smtClean="0">
                <a:solidFill>
                  <a:prstClr val="black"/>
                </a:solidFill>
                <a:latin typeface="Consolas"/>
              </a:rPr>
              <a:t>.Write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 smtClean="0">
                <a:solidFill>
                  <a:prstClr val="black"/>
                </a:solidFill>
                <a:latin typeface="Consolas"/>
              </a:rPr>
              <a:t>val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+ </a:t>
            </a:r>
            <a:r>
              <a:rPr lang="en-US" b="1" dirty="0">
                <a:solidFill>
                  <a:srgbClr val="A31515"/>
                </a:solidFill>
                <a:latin typeface="Consolas"/>
              </a:rPr>
              <a:t>"\t"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b="1" dirty="0">
              <a:solidFill>
                <a:prstClr val="black"/>
              </a:solidFill>
              <a:latin typeface="Consolas"/>
            </a:endParaRPr>
          </a:p>
          <a:p>
            <a:endParaRPr lang="en-US" b="1" dirty="0">
              <a:solidFill>
                <a:prstClr val="black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Consolas"/>
              </a:rPr>
              <a:t>  static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[] Method1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nsolas"/>
              </a:rPr>
              <a:t>  {</a:t>
            </a:r>
            <a:endParaRPr lang="en-US" b="1" dirty="0">
              <a:solidFill>
                <a:prstClr val="black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b = { 1, 2, 3 };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b;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nsolas"/>
              </a:rPr>
              <a:t>  }</a:t>
            </a:r>
            <a:endParaRPr lang="en-US" b="1" dirty="0">
              <a:solidFill>
                <a:prstClr val="black"/>
              </a:solidFill>
              <a:latin typeface="Consolas"/>
            </a:endParaRPr>
          </a:p>
          <a:p>
            <a:r>
              <a:rPr lang="en-US" b="1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b="1" dirty="0">
              <a:solidFill>
                <a:prstClr val="black"/>
              </a:solidFill>
              <a:latin typeface="Consolas"/>
            </a:endParaRPr>
          </a:p>
          <a:p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E02522-0AD7-4AE9-A195-BFD69DB3C2D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91000" y="1905000"/>
            <a:ext cx="12573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29100" y="3886200"/>
            <a:ext cx="12573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19800" y="2229428"/>
            <a:ext cx="2667000" cy="295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191000" y="1545608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94981" y="350520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19800" y="18404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Heap</a:t>
            </a:r>
            <a:r>
              <a:rPr lang="en-US" dirty="0" smtClean="0"/>
              <a:t> to store object(s)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648200" y="2286000"/>
            <a:ext cx="381000" cy="304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351932" y="2229428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734918" y="4171372"/>
            <a:ext cx="381000" cy="304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438650" y="41148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53200" y="25908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301552" y="25908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34200" y="25908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9" name="Straight Arrow Connector 28"/>
          <p:cNvCxnSpPr>
            <a:endCxn id="24" idx="1"/>
          </p:cNvCxnSpPr>
          <p:nvPr/>
        </p:nvCxnSpPr>
        <p:spPr>
          <a:xfrm>
            <a:off x="4823631" y="2438400"/>
            <a:ext cx="1729569" cy="3429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25418" y="2971800"/>
            <a:ext cx="1818282" cy="13276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6250" y="5410200"/>
            <a:ext cx="7905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Note that </a:t>
            </a:r>
            <a:r>
              <a:rPr lang="en-GB" b="1" dirty="0" smtClean="0"/>
              <a:t>the </a:t>
            </a:r>
            <a:r>
              <a:rPr lang="en-GB" b="1" dirty="0"/>
              <a:t>data area </a:t>
            </a:r>
            <a:r>
              <a:rPr lang="en-GB" b="1" dirty="0" smtClean="0"/>
              <a:t>is </a:t>
            </a:r>
            <a:r>
              <a:rPr lang="en-GB" b="1" dirty="0"/>
              <a:t>created when the </a:t>
            </a:r>
            <a:r>
              <a:rPr lang="en-GB" b="1" dirty="0" smtClean="0"/>
              <a:t>method </a:t>
            </a:r>
            <a:r>
              <a:rPr lang="en-GB" b="1" dirty="0"/>
              <a:t>starts its execution through a </a:t>
            </a:r>
            <a:r>
              <a:rPr lang="en-GB" b="1" dirty="0" smtClean="0"/>
              <a:t>method </a:t>
            </a:r>
            <a:r>
              <a:rPr lang="en-GB" b="1" dirty="0"/>
              <a:t>call and destroyed when the </a:t>
            </a:r>
            <a:r>
              <a:rPr lang="en-GB" b="1" dirty="0" smtClean="0"/>
              <a:t>method execution terminates</a:t>
            </a:r>
            <a:r>
              <a:rPr lang="en-GB" b="1" dirty="0"/>
              <a:t>;</a:t>
            </a:r>
            <a:endParaRPr lang="en-GB" b="1" dirty="0" smtClean="0"/>
          </a:p>
          <a:p>
            <a:r>
              <a:rPr lang="en-GB" b="1" dirty="0" smtClean="0"/>
              <a:t>whereas </a:t>
            </a:r>
            <a:r>
              <a:rPr lang="en-GB" b="1" dirty="0"/>
              <a:t>o</a:t>
            </a:r>
            <a:r>
              <a:rPr lang="en-GB" b="1" dirty="0" smtClean="0"/>
              <a:t>bjects are stored in Heap when they are created and referenced and destroyed when they are unreferenced.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33800" y="1129436"/>
            <a:ext cx="339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Area to store local variable(s)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51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B0C686-A332-4C21-95F2-2EC3D714884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>
                <a:solidFill>
                  <a:schemeClr val="tx1"/>
                </a:solidFill>
                <a:latin typeface="Arial" charset="0"/>
                <a:cs typeface="Arial" charset="0"/>
              </a:rPr>
              <a:t>4. </a:t>
            </a:r>
            <a:r>
              <a:rPr lang="en-US" smtClean="0">
                <a:latin typeface="Arial" charset="0"/>
                <a:cs typeface="Arial" charset="0"/>
              </a:rPr>
              <a:t>Array in Classes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mtClean="0">
                <a:latin typeface="Arial" charset="0"/>
                <a:cs typeface="Arial" charset="0"/>
              </a:rPr>
              <a:t>Arrays can be used as instance variables in classes</a:t>
            </a:r>
            <a:r>
              <a:rPr lang="en-US" sz="3200" smtClean="0">
                <a:latin typeface="Arial" charset="0"/>
                <a:cs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mtClean="0">
                <a:latin typeface="Arial" charset="0"/>
                <a:cs typeface="Arial" charset="0"/>
              </a:rPr>
              <a:t>Example: instance variable declaration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sz="2400" smtClean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	  </a:t>
            </a:r>
            <a:r>
              <a:rPr lang="en-US" smtClean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private</a:t>
            </a:r>
            <a:r>
              <a:rPr lang="en-US" smtClean="0">
                <a:latin typeface="Consolas" pitchFamily="49" charset="0"/>
                <a:cs typeface="Arial" charset="0"/>
              </a:rPr>
              <a:t> </a:t>
            </a:r>
            <a:r>
              <a:rPr lang="en-US" smtClean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mtClean="0">
                <a:latin typeface="Consolas" pitchFamily="49" charset="0"/>
                <a:cs typeface="Arial" charset="0"/>
              </a:rPr>
              <a:t>[] pointsScored;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mtClean="0">
                <a:latin typeface="Arial" charset="0"/>
                <a:cs typeface="Arial" charset="0"/>
              </a:rPr>
              <a:t>Normally array is created and assigned to instance variable in constructor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mtClean="0">
                <a:latin typeface="Arial" charset="0"/>
                <a:cs typeface="Arial" charset="0"/>
              </a:rPr>
              <a:t>Example: in constructor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 	</a:t>
            </a:r>
            <a:r>
              <a:rPr lang="en-US" sz="2800" smtClean="0">
                <a:latin typeface="Consolas" pitchFamily="49" charset="0"/>
                <a:cs typeface="Arial" charset="0"/>
              </a:rPr>
              <a:t>pointsScored = </a:t>
            </a:r>
            <a:r>
              <a:rPr lang="en-US" sz="2800" smtClean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new</a:t>
            </a:r>
            <a:r>
              <a:rPr lang="en-US" sz="2800" smtClean="0">
                <a:latin typeface="Consolas" pitchFamily="49" charset="0"/>
                <a:cs typeface="Arial" charset="0"/>
              </a:rPr>
              <a:t> </a:t>
            </a:r>
            <a:r>
              <a:rPr lang="en-US" sz="2800" smtClean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2800" smtClean="0">
                <a:latin typeface="Consolas" pitchFamily="49" charset="0"/>
                <a:cs typeface="Arial" charset="0"/>
              </a:rPr>
              <a:t>[size];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E16528C-39F8-49AC-9357-80F9B48B4C45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Array in Classes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3058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class 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Player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{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private string 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name;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   </a:t>
            </a: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public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 string Name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   { 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  get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 { </a:t>
            </a: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return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 name; } 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   }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endParaRPr lang="en-US" sz="2400" kern="0" dirty="0">
              <a:latin typeface="Consolas" pitchFamily="49" charset="0"/>
              <a:cs typeface="Arial" pitchFamily="34" charset="0"/>
            </a:endParaRP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   </a:t>
            </a: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private </a:t>
            </a:r>
            <a:r>
              <a:rPr lang="en-US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[]</a:t>
            </a: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pointsScored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endParaRPr lang="en-US" sz="2400" kern="0" dirty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71F0A57-8E2D-4B5B-89A0-BE8A1159EA69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Array in Classes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305800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   </a:t>
            </a: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private </a:t>
            </a:r>
            <a:r>
              <a:rPr lang="en-US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numberOfGames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;   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   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public </a:t>
            </a:r>
            <a:r>
              <a:rPr lang="en-GB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GB" sz="2400" dirty="0" err="1">
                <a:latin typeface="Consolas"/>
              </a:rPr>
              <a:t>NumberOfGames</a:t>
            </a:r>
            <a:endParaRPr lang="en-GB" sz="2400" dirty="0">
              <a:latin typeface="Consolas"/>
            </a:endParaRP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</a:t>
            </a:r>
            <a:r>
              <a:rPr lang="en-GB" sz="2400" dirty="0">
                <a:latin typeface="Consolas"/>
              </a:rPr>
              <a:t>{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  get </a:t>
            </a:r>
            <a:r>
              <a:rPr lang="en-GB" sz="2400" dirty="0">
                <a:latin typeface="Consolas"/>
              </a:rPr>
              <a:t>{ 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return </a:t>
            </a:r>
            <a:r>
              <a:rPr lang="en-GB" sz="2400" dirty="0" err="1">
                <a:latin typeface="Consolas"/>
              </a:rPr>
              <a:t>numberOfGames</a:t>
            </a:r>
            <a:r>
              <a:rPr lang="en-GB" sz="2400" dirty="0">
                <a:latin typeface="Consolas"/>
              </a:rPr>
              <a:t>; }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   }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public 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Player(</a:t>
            </a: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string 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aName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,</a:t>
            </a: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gamesPlayed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)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{  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       name = 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aName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       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numberOfGames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 = 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gamesPlayed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       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pointsScored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 = </a:t>
            </a: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new </a:t>
            </a:r>
            <a:r>
              <a:rPr lang="en-US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[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numberOfGames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];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   }</a:t>
            </a:r>
            <a:endParaRPr lang="en-GB" sz="2400" dirty="0">
              <a:latin typeface="Consolas"/>
            </a:endParaRPr>
          </a:p>
          <a:p>
            <a:pPr>
              <a:defRPr/>
            </a:pPr>
            <a:endParaRPr lang="en-US" sz="2400" kern="0" dirty="0">
              <a:solidFill>
                <a:srgbClr val="0000FF"/>
              </a:solidFill>
              <a:latin typeface="Consolas" pitchFamily="49" charset="0"/>
              <a:cs typeface="Arial" pitchFamily="34" charset="0"/>
            </a:endParaRP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</a:t>
            </a:r>
            <a:endParaRPr lang="en-US" sz="2400" kern="0" dirty="0">
              <a:latin typeface="Consolas" pitchFamily="49" charset="0"/>
              <a:cs typeface="Arial" pitchFamily="34" charset="0"/>
            </a:endParaRP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endParaRPr lang="en-US" sz="2400" kern="0" dirty="0">
              <a:latin typeface="Consolas" pitchFamily="49" charset="0"/>
              <a:cs typeface="Arial" pitchFamily="34" charset="0"/>
            </a:endParaRP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endParaRPr lang="en-US" sz="2400" kern="0" dirty="0">
              <a:latin typeface="Consolas" pitchFamily="49" charset="0"/>
              <a:cs typeface="Arial" pitchFamily="34" charset="0"/>
            </a:endParaRP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endParaRPr lang="en-US" sz="2400" kern="0" dirty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159BC3-514F-4BCE-9C95-517F19A4172A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Array in Classes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447800"/>
            <a:ext cx="84582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public void 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FillScores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(</a:t>
            </a:r>
            <a:r>
              <a:rPr lang="en-US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[]</a:t>
            </a: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scores)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{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  for 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(</a:t>
            </a:r>
            <a:r>
              <a:rPr lang="en-US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i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=0;</a:t>
            </a: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i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 &lt; 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pointsScored.Length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; 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i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++)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        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pointsScored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[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i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] = scores[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i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];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   }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endParaRPr lang="en-US" sz="2400" kern="0" dirty="0">
              <a:solidFill>
                <a:srgbClr val="0000FF"/>
              </a:solidFill>
              <a:latin typeface="Consolas" pitchFamily="49" charset="0"/>
              <a:cs typeface="Arial" pitchFamily="34" charset="0"/>
            </a:endParaRP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public double 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GetAverage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()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{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      </a:t>
            </a: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double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 total = 0.0;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      </a:t>
            </a: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double 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average;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D48B876-9C45-4126-BF30-46AC55D70AB3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Array in Classes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305800" cy="441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  if 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(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pointsScored.Length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 &gt; 0)</a:t>
            </a:r>
            <a:br>
              <a:rPr lang="en-US" sz="2400" kern="0" dirty="0">
                <a:latin typeface="Consolas" pitchFamily="49" charset="0"/>
                <a:cs typeface="Arial" pitchFamily="34" charset="0"/>
              </a:rPr>
            </a:br>
            <a:r>
              <a:rPr lang="en-US" sz="2400" kern="0" dirty="0">
                <a:latin typeface="Consolas" pitchFamily="49" charset="0"/>
                <a:cs typeface="Arial" pitchFamily="34" charset="0"/>
              </a:rPr>
              <a:t>    {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     </a:t>
            </a:r>
            <a:r>
              <a:rPr lang="en-US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foreach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(</a:t>
            </a:r>
            <a:r>
              <a:rPr lang="en-US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s in 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pointsScored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)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            total += s;</a:t>
            </a:r>
          </a:p>
          <a:p>
            <a:pPr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         average = total / 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numberOfGames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      }</a:t>
            </a:r>
            <a:endParaRPr lang="en-US" sz="2400" kern="0" dirty="0">
              <a:solidFill>
                <a:srgbClr val="0000FF"/>
              </a:solidFill>
              <a:latin typeface="Consolas" pitchFamily="49" charset="0"/>
              <a:cs typeface="Arial" pitchFamily="34" charset="0"/>
            </a:endParaRP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  else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         average = 0.0;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      </a:t>
            </a: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return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 average;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    }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D066E07-4A5E-41BE-B49F-D185E510283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>
                <a:latin typeface="Arial" charset="0"/>
                <a:cs typeface="Arial" charset="0"/>
              </a:rPr>
              <a:t>1. Array Basics</a:t>
            </a:r>
          </a:p>
        </p:txBody>
      </p:sp>
      <p:sp>
        <p:nvSpPr>
          <p:cNvPr id="1536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196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General form of the array declaration: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	&lt;type&gt; [ ] &lt;identifier&gt;;</a:t>
            </a:r>
          </a:p>
          <a:p>
            <a:pPr eaLnBrk="1" hangingPunct="1"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Example: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	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mtClean="0">
                <a:latin typeface="Consolas" pitchFamily="49" charset="0"/>
                <a:cs typeface="Arial" charset="0"/>
              </a:rPr>
              <a:t> [] score;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	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double</a:t>
            </a:r>
            <a:r>
              <a:rPr lang="en-US" smtClean="0">
                <a:latin typeface="Consolas" pitchFamily="49" charset="0"/>
                <a:cs typeface="Arial" charset="0"/>
              </a:rPr>
              <a:t> [] temperature;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These statements only declare the arrays with a name and type but do not create them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C5D805-18B4-4140-8E2F-A7D2BFDF240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Array in Classes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3058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using </a:t>
            </a:r>
            <a:r>
              <a:rPr lang="en-GB" sz="2400" dirty="0">
                <a:latin typeface="Consolas"/>
              </a:rPr>
              <a:t>System;</a:t>
            </a:r>
          </a:p>
          <a:p>
            <a:pPr>
              <a:defRPr/>
            </a:pPr>
            <a:endParaRPr lang="en-GB" sz="2400" dirty="0">
              <a:solidFill>
                <a:srgbClr val="0000FF"/>
              </a:solidFill>
              <a:latin typeface="Consolas"/>
            </a:endParaRP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class </a:t>
            </a:r>
            <a:r>
              <a:rPr lang="en-GB" sz="2400" dirty="0" err="1">
                <a:latin typeface="Consolas"/>
              </a:rPr>
              <a:t>PlayerTest</a:t>
            </a:r>
            <a:endParaRPr lang="en-GB" sz="2400" dirty="0">
              <a:latin typeface="Consolas"/>
            </a:endParaRPr>
          </a:p>
          <a:p>
            <a:pPr>
              <a:defRPr/>
            </a:pPr>
            <a:r>
              <a:rPr lang="en-GB" sz="2400" dirty="0">
                <a:latin typeface="Consolas"/>
              </a:rPr>
              <a:t>{</a:t>
            </a:r>
          </a:p>
          <a:p>
            <a:pPr>
              <a:defRPr/>
            </a:pPr>
            <a:r>
              <a:rPr lang="en-GB" sz="2400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static void </a:t>
            </a:r>
            <a:r>
              <a:rPr lang="en-GB" sz="2400" dirty="0">
                <a:latin typeface="Consolas"/>
              </a:rPr>
              <a:t>Main()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GB" sz="2400" dirty="0">
                <a:latin typeface="Consolas"/>
              </a:rPr>
              <a:t>{</a:t>
            </a:r>
          </a:p>
          <a:p>
            <a:pPr>
              <a:defRPr/>
            </a:pPr>
            <a:r>
              <a:rPr lang="en-US" sz="2400" dirty="0">
                <a:latin typeface="Consolas"/>
              </a:rPr>
              <a:t>        Player p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 </a:t>
            </a:r>
            <a:r>
              <a:rPr lang="en-US" sz="2400" dirty="0">
                <a:latin typeface="Consolas"/>
              </a:rPr>
              <a:t>Player(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"Jordan"</a:t>
            </a:r>
            <a:r>
              <a:rPr lang="en-US" sz="2400" dirty="0">
                <a:latin typeface="Consolas"/>
              </a:rPr>
              <a:t>, 3);</a:t>
            </a:r>
          </a:p>
          <a:p>
            <a:pPr>
              <a:defRPr/>
            </a:pPr>
            <a:endParaRPr lang="en-US" sz="2400" dirty="0">
              <a:solidFill>
                <a:srgbClr val="A31515"/>
              </a:solidFill>
              <a:latin typeface="Consolas"/>
            </a:endParaRPr>
          </a:p>
          <a:p>
            <a:pPr>
              <a:defRPr/>
            </a:pPr>
            <a:r>
              <a:rPr lang="fr-FR" sz="2400" dirty="0">
                <a:solidFill>
                  <a:srgbClr val="A31515"/>
                </a:solidFill>
                <a:latin typeface="Consolas"/>
              </a:rPr>
              <a:t>        </a:t>
            </a:r>
            <a:r>
              <a:rPr lang="fr-FR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400" dirty="0">
                <a:latin typeface="Consolas"/>
              </a:rPr>
              <a:t>[] scores = {5, 12, 3};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GB" sz="2400" dirty="0" err="1">
                <a:latin typeface="Consolas"/>
              </a:rPr>
              <a:t>p.FillScores</a:t>
            </a:r>
            <a:r>
              <a:rPr lang="en-GB" sz="2400" dirty="0">
                <a:latin typeface="Consolas"/>
              </a:rPr>
              <a:t>(scores);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    </a:t>
            </a:r>
            <a:endParaRPr lang="en-GB" sz="2400" dirty="0">
              <a:solidFill>
                <a:srgbClr val="A31515"/>
              </a:solidFill>
              <a:latin typeface="Consolas"/>
            </a:endParaRP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endParaRPr lang="en-US" sz="2400" kern="0" dirty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343F172-3B60-498F-AC78-7A2F9EC6996E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Array in Classes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3058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 sz="2400" dirty="0">
              <a:solidFill>
                <a:srgbClr val="0000FF"/>
              </a:solidFill>
              <a:latin typeface="Consolas"/>
            </a:endParaRP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GB" sz="2400" dirty="0" err="1">
                <a:latin typeface="Consolas"/>
              </a:rPr>
              <a:t>Console.WriteLine</a:t>
            </a:r>
            <a:r>
              <a:rPr lang="en-GB" sz="2400" dirty="0">
                <a:latin typeface="Consolas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onsolas"/>
              </a:rPr>
              <a:t>"Average is {0:F0}"</a:t>
            </a:r>
            <a:r>
              <a:rPr lang="en-GB" sz="2400" dirty="0">
                <a:latin typeface="Consolas"/>
              </a:rPr>
              <a:t>,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            </a:t>
            </a:r>
            <a:r>
              <a:rPr lang="en-GB" sz="2400" dirty="0" err="1">
                <a:latin typeface="Consolas"/>
              </a:rPr>
              <a:t>p.GetAverage</a:t>
            </a:r>
            <a:r>
              <a:rPr lang="en-GB" sz="2400" dirty="0">
                <a:latin typeface="Consolas"/>
              </a:rPr>
              <a:t>());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    }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}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endParaRPr lang="en-US" sz="2400" kern="0" dirty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78C2F2A-D851-40FC-93BC-6BA6FC344AB0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1. </a:t>
            </a:r>
            <a:r>
              <a:rPr lang="en-US" dirty="0" smtClean="0">
                <a:latin typeface="Arial" charset="0"/>
                <a:cs typeface="Arial" charset="0"/>
              </a:rPr>
              <a:t>Array of Objects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80000"/>
              </a:spcBef>
              <a:buFontTx/>
              <a:buChar char="•"/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Just as you can create an array of </a:t>
            </a:r>
            <a:r>
              <a:rPr lang="en-US" sz="2800" i="1" kern="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800" kern="0" dirty="0">
                <a:latin typeface="Arial" pitchFamily="34" charset="0"/>
                <a:cs typeface="Arial" pitchFamily="34" charset="0"/>
              </a:rPr>
              <a:t> or an array of </a:t>
            </a:r>
            <a:r>
              <a:rPr lang="en-US" sz="2800" i="1" kern="0" dirty="0">
                <a:latin typeface="Arial" pitchFamily="34" charset="0"/>
                <a:cs typeface="Arial" pitchFamily="34" charset="0"/>
              </a:rPr>
              <a:t>double</a:t>
            </a:r>
            <a:r>
              <a:rPr lang="en-US" sz="2800" kern="0" dirty="0">
                <a:latin typeface="Arial" pitchFamily="34" charset="0"/>
                <a:cs typeface="Arial" pitchFamily="34" charset="0"/>
              </a:rPr>
              <a:t>, you create an array of objects</a:t>
            </a:r>
          </a:p>
          <a:p>
            <a:pPr marL="342900" indent="-342900">
              <a:spcBef>
                <a:spcPct val="80000"/>
              </a:spcBef>
              <a:buFontTx/>
              <a:buChar char="•"/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Example: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Suppose we have 12 players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We can create an array of Player objects to represent the 12 players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3B27B86-51A6-4206-835C-4161019F69E2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Array of Objects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Example: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	Player [ ] 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teamMember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 = </a:t>
            </a:r>
            <a:r>
              <a:rPr lang="en-US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new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 Player[12];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defRPr/>
            </a:pPr>
            <a:endParaRPr lang="en-US" sz="2400" kern="0" dirty="0">
              <a:latin typeface="Consolas" pitchFamily="49" charset="0"/>
              <a:cs typeface="Arial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Note: this just creates the array, not the Player objects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We must create each Player object and assign it into the array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Example:</a:t>
            </a:r>
          </a:p>
          <a:p>
            <a:pPr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     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teamMember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[0] =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</a:rPr>
              <a:t>new </a:t>
            </a:r>
            <a:r>
              <a:rPr lang="en-US" sz="2400" dirty="0">
                <a:latin typeface="Consolas" pitchFamily="49" charset="0"/>
              </a:rPr>
              <a:t>Player(</a:t>
            </a:r>
            <a:r>
              <a:rPr lang="en-US" sz="2400" dirty="0">
                <a:solidFill>
                  <a:srgbClr val="A31515"/>
                </a:solidFill>
                <a:latin typeface="Consolas" pitchFamily="49" charset="0"/>
              </a:rPr>
              <a:t>"Jordan"</a:t>
            </a:r>
            <a:r>
              <a:rPr lang="en-US" sz="2400" dirty="0">
                <a:latin typeface="Consolas" pitchFamily="49" charset="0"/>
              </a:rPr>
              <a:t>, </a:t>
            </a:r>
            <a:r>
              <a:rPr lang="en-US" sz="2400" dirty="0" smtClean="0">
                <a:latin typeface="Consolas" pitchFamily="49" charset="0"/>
              </a:rPr>
              <a:t>3);</a:t>
            </a:r>
            <a:endParaRPr lang="en-US" sz="2400" dirty="0">
              <a:latin typeface="Consolas" pitchFamily="49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defRPr/>
            </a:pPr>
            <a:endParaRPr lang="en-US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76AA16F-7E56-479D-9477-40E82E4B25C7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Array of Objects</a:t>
            </a:r>
          </a:p>
        </p:txBody>
      </p:sp>
      <p:pic>
        <p:nvPicPr>
          <p:cNvPr id="44037" name="Picture 9" descr="FIG07_10.tif"/>
          <p:cNvPicPr>
            <a:picLocks noChangeAspect="1"/>
          </p:cNvPicPr>
          <p:nvPr/>
        </p:nvPicPr>
        <p:blipFill>
          <a:blip r:embed="rId3"/>
          <a:srcRect l="1297" t="3772" r="64755" b="38696"/>
          <a:stretch>
            <a:fillRect/>
          </a:stretch>
        </p:blipFill>
        <p:spPr bwMode="auto">
          <a:xfrm>
            <a:off x="381000" y="1507362"/>
            <a:ext cx="3987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4648200" y="2434087"/>
            <a:ext cx="4191000" cy="274921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05200" y="3173628"/>
            <a:ext cx="1447800" cy="1524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4724400" y="3249828"/>
            <a:ext cx="3767220" cy="1109724"/>
            <a:chOff x="5029200" y="4648200"/>
            <a:chExt cx="3767220" cy="1109724"/>
          </a:xfrm>
        </p:grpSpPr>
        <p:sp>
          <p:nvSpPr>
            <p:cNvPr id="4" name="TextBox 3"/>
            <p:cNvSpPr txBox="1"/>
            <p:nvPr/>
          </p:nvSpPr>
          <p:spPr>
            <a:xfrm>
              <a:off x="6400800" y="4648200"/>
              <a:ext cx="6477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00800" y="5022402"/>
              <a:ext cx="6477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00800" y="5388592"/>
              <a:ext cx="6477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53100" y="4648200"/>
              <a:ext cx="64770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name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29200" y="5022402"/>
              <a:ext cx="137160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 smtClean="0"/>
                <a:t>numberofGames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29200" y="5388592"/>
              <a:ext cx="137160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 smtClean="0"/>
                <a:t>pointsScored</a:t>
              </a:r>
              <a:endParaRPr lang="en-US" sz="1400" dirty="0" smtClean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81900" y="4648200"/>
              <a:ext cx="8001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Jordan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28303" y="5388592"/>
              <a:ext cx="43104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40015" y="5388592"/>
              <a:ext cx="43104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65375" y="5388592"/>
              <a:ext cx="43104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endCxn id="21" idx="1"/>
            </p:cNvCxnSpPr>
            <p:nvPr/>
          </p:nvCxnSpPr>
          <p:spPr>
            <a:xfrm>
              <a:off x="6724650" y="4832866"/>
              <a:ext cx="8572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671053" y="5563443"/>
              <a:ext cx="8572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6004585" y="1992868"/>
            <a:ext cx="153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Player Object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19400" y="3352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819400" y="3745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819400" y="4114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819400" y="448017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19400" y="484154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19400" y="521087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819400" y="557624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4F9CDD3-FBDB-42F0-A4EA-4D5208B43236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Array of Objects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3058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class </a:t>
            </a:r>
            <a:r>
              <a:rPr lang="en-GB" sz="2400" dirty="0">
                <a:latin typeface="Consolas"/>
              </a:rPr>
              <a:t>Car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{</a:t>
            </a:r>
          </a:p>
          <a:p>
            <a:pPr>
              <a:defRPr/>
            </a:pPr>
            <a:r>
              <a:rPr lang="en-GB" sz="2400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private string </a:t>
            </a:r>
            <a:r>
              <a:rPr lang="en-GB" sz="2400" dirty="0" err="1">
                <a:latin typeface="Consolas"/>
              </a:rPr>
              <a:t>regNumber</a:t>
            </a:r>
            <a:r>
              <a:rPr lang="en-GB" sz="2400" dirty="0">
                <a:latin typeface="Consolas"/>
              </a:rPr>
              <a:t>;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public string </a:t>
            </a:r>
            <a:r>
              <a:rPr lang="en-GB" sz="2400" dirty="0" err="1">
                <a:latin typeface="Consolas"/>
              </a:rPr>
              <a:t>RegNumber</a:t>
            </a:r>
            <a:endParaRPr lang="en-GB" sz="2400" dirty="0">
              <a:latin typeface="Consolas"/>
            </a:endParaRP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GB" sz="2400" dirty="0">
                <a:latin typeface="Consolas"/>
              </a:rPr>
              <a:t>{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    get </a:t>
            </a:r>
            <a:r>
              <a:rPr lang="en-GB" sz="2400" dirty="0">
                <a:latin typeface="Consolas"/>
              </a:rPr>
              <a:t>{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 return </a:t>
            </a:r>
            <a:r>
              <a:rPr lang="en-GB" sz="2400" dirty="0" err="1">
                <a:latin typeface="Consolas"/>
              </a:rPr>
              <a:t>regNumber</a:t>
            </a:r>
            <a:r>
              <a:rPr lang="en-GB" sz="2400" dirty="0">
                <a:latin typeface="Consolas"/>
              </a:rPr>
              <a:t>; }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</a:t>
            </a:r>
            <a:r>
              <a:rPr lang="en-GB" sz="2400" dirty="0">
                <a:latin typeface="Consolas"/>
              </a:rPr>
              <a:t> }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public </a:t>
            </a:r>
            <a:r>
              <a:rPr lang="en-GB" sz="2400" dirty="0">
                <a:latin typeface="Consolas"/>
              </a:rPr>
              <a:t>Car(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string </a:t>
            </a:r>
            <a:r>
              <a:rPr lang="en-GB" sz="2400" dirty="0">
                <a:latin typeface="Consolas"/>
              </a:rPr>
              <a:t>number)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    {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        </a:t>
            </a:r>
            <a:r>
              <a:rPr lang="en-GB" sz="2400" dirty="0" err="1">
                <a:latin typeface="Consolas"/>
              </a:rPr>
              <a:t>regNumber</a:t>
            </a:r>
            <a:r>
              <a:rPr lang="en-GB" sz="2400" dirty="0">
                <a:latin typeface="Consolas"/>
              </a:rPr>
              <a:t> = number;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    }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}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endParaRPr lang="en-US" sz="2400" kern="0" dirty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2F5B0E6-A832-4893-86C0-8FF80760E9AF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Array of Objects Example</a:t>
            </a:r>
          </a:p>
        </p:txBody>
      </p:sp>
      <p:sp>
        <p:nvSpPr>
          <p:cNvPr id="46085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305800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 sz="2400" dirty="0">
                <a:solidFill>
                  <a:srgbClr val="0000FF"/>
                </a:solidFill>
                <a:latin typeface="Consolas" pitchFamily="49" charset="0"/>
              </a:rPr>
              <a:t>using </a:t>
            </a:r>
            <a:r>
              <a:rPr lang="en-GB" sz="2400" dirty="0">
                <a:latin typeface="Consolas" pitchFamily="49" charset="0"/>
              </a:rPr>
              <a:t>System;</a:t>
            </a:r>
          </a:p>
          <a:p>
            <a:r>
              <a:rPr lang="en-GB" sz="2400" dirty="0">
                <a:solidFill>
                  <a:srgbClr val="0000FF"/>
                </a:solidFill>
                <a:latin typeface="Consolas" pitchFamily="49" charset="0"/>
              </a:rPr>
              <a:t>class </a:t>
            </a:r>
            <a:r>
              <a:rPr lang="en-GB" sz="2400" dirty="0" err="1">
                <a:latin typeface="Consolas" pitchFamily="49" charset="0"/>
              </a:rPr>
              <a:t>CarArray</a:t>
            </a:r>
            <a:endParaRPr lang="en-GB" sz="2400" dirty="0">
              <a:latin typeface="Consolas" pitchFamily="49" charset="0"/>
            </a:endParaRPr>
          </a:p>
          <a:p>
            <a:r>
              <a:rPr lang="en-GB" sz="2400" dirty="0">
                <a:latin typeface="Consolas" pitchFamily="49" charset="0"/>
              </a:rPr>
              <a:t>{</a:t>
            </a:r>
          </a:p>
          <a:p>
            <a:r>
              <a:rPr lang="en-GB" sz="2400" dirty="0">
                <a:solidFill>
                  <a:srgbClr val="2B91AF"/>
                </a:solidFill>
                <a:latin typeface="Consolas" pitchFamily="49" charset="0"/>
              </a:rPr>
              <a:t> 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</a:rPr>
              <a:t>static </a:t>
            </a:r>
            <a:r>
              <a:rPr lang="en-GB" sz="2400" dirty="0">
                <a:latin typeface="Consolas" pitchFamily="49" charset="0"/>
              </a:rPr>
              <a:t>void Main()</a:t>
            </a:r>
          </a:p>
          <a:p>
            <a:r>
              <a:rPr lang="en-GB" sz="2400" dirty="0">
                <a:latin typeface="Consolas" pitchFamily="49" charset="0"/>
              </a:rPr>
              <a:t>  {</a:t>
            </a:r>
          </a:p>
          <a:p>
            <a:r>
              <a:rPr lang="en-GB" sz="2400" dirty="0">
                <a:latin typeface="Consolas" pitchFamily="49" charset="0"/>
              </a:rPr>
              <a:t>    Car[] cars</a:t>
            </a:r>
            <a:r>
              <a:rPr lang="en-GB" sz="2400" dirty="0">
                <a:solidFill>
                  <a:srgbClr val="2B91AF"/>
                </a:solidFill>
                <a:latin typeface="Consolas" pitchFamily="49" charset="0"/>
              </a:rPr>
              <a:t> =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</a:rPr>
              <a:t>new </a:t>
            </a:r>
            <a:r>
              <a:rPr lang="en-GB" sz="2400" dirty="0">
                <a:latin typeface="Consolas" pitchFamily="49" charset="0"/>
              </a:rPr>
              <a:t>Car[10];</a:t>
            </a:r>
          </a:p>
          <a:p>
            <a:endParaRPr lang="en-GB" sz="2400" dirty="0">
              <a:latin typeface="Consolas" pitchFamily="49" charset="0"/>
            </a:endParaRPr>
          </a:p>
          <a:p>
            <a:r>
              <a:rPr lang="en-US" sz="2400" dirty="0">
                <a:latin typeface="Consolas" pitchFamily="49" charset="0"/>
              </a:rPr>
              <a:t>    Car c1 =</a:t>
            </a:r>
            <a:r>
              <a:rPr lang="en-US" sz="2400" dirty="0">
                <a:solidFill>
                  <a:srgbClr val="2B91AF"/>
                </a:solidFill>
                <a:latin typeface="Consolas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</a:rPr>
              <a:t>new </a:t>
            </a:r>
            <a:r>
              <a:rPr lang="en-US" sz="2400" dirty="0">
                <a:latin typeface="Consolas" pitchFamily="49" charset="0"/>
              </a:rPr>
              <a:t>Car(</a:t>
            </a:r>
            <a:r>
              <a:rPr lang="en-US" sz="2400" dirty="0">
                <a:solidFill>
                  <a:srgbClr val="A31515"/>
                </a:solidFill>
                <a:latin typeface="Consolas" pitchFamily="49" charset="0"/>
              </a:rPr>
              <a:t>"ABC1234"</a:t>
            </a:r>
            <a:r>
              <a:rPr lang="en-US" sz="2400" dirty="0">
                <a:latin typeface="Consolas" pitchFamily="49" charset="0"/>
              </a:rPr>
              <a:t>);</a:t>
            </a:r>
          </a:p>
          <a:p>
            <a:r>
              <a:rPr lang="en-GB" sz="2400" dirty="0">
                <a:solidFill>
                  <a:srgbClr val="A31515"/>
                </a:solidFill>
                <a:latin typeface="Consolas" pitchFamily="49" charset="0"/>
              </a:rPr>
              <a:t>    </a:t>
            </a:r>
            <a:r>
              <a:rPr lang="en-GB" sz="2400" dirty="0">
                <a:latin typeface="Consolas" pitchFamily="49" charset="0"/>
              </a:rPr>
              <a:t>cars[0] = c1;</a:t>
            </a:r>
          </a:p>
          <a:p>
            <a:endParaRPr lang="en-GB" sz="2400" dirty="0">
              <a:latin typeface="Consolas" pitchFamily="49" charset="0"/>
            </a:endParaRPr>
          </a:p>
          <a:p>
            <a:r>
              <a:rPr lang="en-GB" sz="2400" dirty="0">
                <a:latin typeface="Consolas" pitchFamily="49" charset="0"/>
              </a:rPr>
              <a:t>    cars[1] =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</a:rPr>
              <a:t>new </a:t>
            </a:r>
            <a:r>
              <a:rPr lang="en-GB" sz="2400" dirty="0">
                <a:latin typeface="Consolas" pitchFamily="49" charset="0"/>
              </a:rPr>
              <a:t>Car(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</a:rPr>
              <a:t>"ABC5678"</a:t>
            </a:r>
            <a:r>
              <a:rPr lang="en-GB" sz="2400" dirty="0">
                <a:latin typeface="Consolas" pitchFamily="49" charset="0"/>
              </a:rPr>
              <a:t>);</a:t>
            </a:r>
          </a:p>
          <a:p>
            <a:r>
              <a:rPr lang="en-GB" sz="2400" dirty="0">
                <a:solidFill>
                  <a:srgbClr val="A31515"/>
                </a:solidFill>
                <a:latin typeface="Consolas" pitchFamily="49" charset="0"/>
              </a:rPr>
              <a:t>    </a:t>
            </a:r>
            <a:r>
              <a:rPr lang="en-GB" sz="2400" dirty="0">
                <a:latin typeface="Consolas" pitchFamily="49" charset="0"/>
              </a:rPr>
              <a:t>cars[2] =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</a:rPr>
              <a:t>new </a:t>
            </a:r>
            <a:r>
              <a:rPr lang="en-GB" sz="2400" dirty="0">
                <a:latin typeface="Consolas" pitchFamily="49" charset="0"/>
              </a:rPr>
              <a:t>Car(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</a:rPr>
              <a:t>"ABC9999"</a:t>
            </a:r>
            <a:r>
              <a:rPr lang="en-GB" sz="2400" dirty="0">
                <a:latin typeface="Consolas" pitchFamily="49" charset="0"/>
              </a:rPr>
              <a:t>);</a:t>
            </a:r>
          </a:p>
          <a:p>
            <a:endParaRPr lang="en-GB" sz="2400" dirty="0">
              <a:solidFill>
                <a:srgbClr val="A31515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F5B493E-3E1C-4BC3-8AB6-D0405A32FEE9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Array of Objects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305800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2400" dirty="0">
                <a:latin typeface="Consolas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Display car details - version 1</a:t>
            </a:r>
          </a:p>
          <a:p>
            <a:pPr>
              <a:defRPr/>
            </a:pPr>
            <a:r>
              <a:rPr lang="nn-NO" sz="2400" dirty="0">
                <a:solidFill>
                  <a:srgbClr val="008000"/>
                </a:solidFill>
                <a:latin typeface="Consolas"/>
              </a:rPr>
              <a:t>    </a:t>
            </a:r>
            <a:r>
              <a:rPr lang="nn-NO" sz="2400" dirty="0">
                <a:solidFill>
                  <a:srgbClr val="0000FF"/>
                </a:solidFill>
                <a:latin typeface="Consolas"/>
              </a:rPr>
              <a:t>for </a:t>
            </a:r>
            <a:r>
              <a:rPr lang="nn-NO" sz="2400" dirty="0">
                <a:latin typeface="Consolas"/>
              </a:rPr>
              <a:t>(</a:t>
            </a:r>
            <a:r>
              <a:rPr lang="nn-NO" sz="2400" dirty="0">
                <a:solidFill>
                  <a:srgbClr val="0000FF"/>
                </a:solidFill>
                <a:latin typeface="Consolas"/>
              </a:rPr>
              <a:t>int </a:t>
            </a:r>
            <a:r>
              <a:rPr lang="nn-NO" sz="2400" dirty="0">
                <a:latin typeface="Consolas"/>
              </a:rPr>
              <a:t>i = 0; i &lt; cars.Length; i++)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GB" sz="2400" dirty="0">
                <a:latin typeface="Consolas"/>
              </a:rPr>
              <a:t>{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  </a:t>
            </a:r>
            <a:r>
              <a:rPr lang="en-GB" sz="2400" dirty="0" smtClean="0">
                <a:solidFill>
                  <a:srgbClr val="0000FF"/>
                </a:solidFill>
                <a:latin typeface="Consolas"/>
              </a:rPr>
              <a:t>if </a:t>
            </a:r>
            <a:r>
              <a:rPr lang="en-GB" sz="2400" dirty="0">
                <a:latin typeface="Consolas"/>
              </a:rPr>
              <a:t>(cars[</a:t>
            </a:r>
            <a:r>
              <a:rPr lang="en-GB" sz="2400" dirty="0" err="1">
                <a:latin typeface="Consolas"/>
              </a:rPr>
              <a:t>i</a:t>
            </a:r>
            <a:r>
              <a:rPr lang="en-GB" sz="2400" dirty="0">
                <a:latin typeface="Consolas"/>
              </a:rPr>
              <a:t>] != 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GB" sz="2400" dirty="0">
                <a:latin typeface="Consolas"/>
              </a:rPr>
              <a:t>)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      </a:t>
            </a:r>
            <a:r>
              <a:rPr lang="en-GB" sz="2400" dirty="0" smtClean="0">
                <a:latin typeface="Consolas"/>
              </a:rPr>
              <a:t>{</a:t>
            </a:r>
            <a:endParaRPr lang="en-GB" sz="2400" dirty="0">
              <a:latin typeface="Consolas"/>
            </a:endParaRPr>
          </a:p>
          <a:p>
            <a:pPr>
              <a:defRPr/>
            </a:pPr>
            <a:r>
              <a:rPr lang="en-GB" sz="2400" dirty="0">
                <a:latin typeface="Consolas"/>
              </a:rPr>
              <a:t>        </a:t>
            </a:r>
            <a:r>
              <a:rPr lang="en-GB" sz="2400" dirty="0" smtClean="0">
                <a:latin typeface="Consolas"/>
              </a:rPr>
              <a:t>Car </a:t>
            </a:r>
            <a:r>
              <a:rPr lang="en-GB" sz="2400" dirty="0">
                <a:latin typeface="Consolas"/>
              </a:rPr>
              <a:t>c = cars[</a:t>
            </a:r>
            <a:r>
              <a:rPr lang="en-GB" sz="2400" dirty="0" err="1">
                <a:latin typeface="Consolas"/>
              </a:rPr>
              <a:t>i</a:t>
            </a:r>
            <a:r>
              <a:rPr lang="en-GB" sz="2400" dirty="0">
                <a:latin typeface="Consolas"/>
              </a:rPr>
              <a:t>];</a:t>
            </a:r>
          </a:p>
          <a:p>
            <a:pPr>
              <a:defRPr/>
            </a:pPr>
            <a:r>
              <a:rPr lang="en-GB" sz="2400" dirty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GB" sz="2400" dirty="0" err="1" smtClean="0">
                <a:latin typeface="Consolas"/>
              </a:rPr>
              <a:t>Console.WriteLine</a:t>
            </a:r>
            <a:r>
              <a:rPr lang="en-GB" sz="2400" dirty="0" smtClean="0">
                <a:latin typeface="Consolas"/>
              </a:rPr>
              <a:t>(</a:t>
            </a:r>
            <a:r>
              <a:rPr lang="en-GB" sz="2400" dirty="0" err="1" smtClean="0">
                <a:latin typeface="Consolas"/>
              </a:rPr>
              <a:t>c.RegNumber</a:t>
            </a:r>
            <a:r>
              <a:rPr lang="en-GB" sz="2400" dirty="0">
                <a:latin typeface="Consolas"/>
              </a:rPr>
              <a:t>);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      </a:t>
            </a:r>
            <a:r>
              <a:rPr lang="en-GB" sz="2400" dirty="0" smtClean="0">
                <a:latin typeface="Consolas"/>
              </a:rPr>
              <a:t>}</a:t>
            </a:r>
            <a:endParaRPr lang="en-GB" sz="2400" dirty="0">
              <a:latin typeface="Consolas"/>
            </a:endParaRPr>
          </a:p>
          <a:p>
            <a:pPr>
              <a:defRPr/>
            </a:pPr>
            <a:r>
              <a:rPr lang="en-GB" sz="2400" dirty="0">
                <a:latin typeface="Consolas"/>
              </a:rPr>
              <a:t>    }</a:t>
            </a:r>
          </a:p>
          <a:p>
            <a:pPr>
              <a:defRPr/>
            </a:pPr>
            <a:endParaRPr lang="en-GB" sz="2400" dirty="0">
              <a:latin typeface="Consolas"/>
            </a:endParaRPr>
          </a:p>
          <a:p>
            <a:pPr>
              <a:defRPr/>
            </a:pPr>
            <a:endParaRPr lang="en-GB" sz="2400" dirty="0">
              <a:latin typeface="Consolas"/>
            </a:endParaRP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endParaRPr lang="en-US" sz="2400" kern="0" dirty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BD6C9B-A483-4292-A84A-B3CB54184E62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Array of Objects Example</a:t>
            </a:r>
          </a:p>
        </p:txBody>
      </p:sp>
      <p:sp>
        <p:nvSpPr>
          <p:cNvPr id="48133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3058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400" dirty="0">
                <a:latin typeface="Consolas" pitchFamily="49" charset="0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Consolas" pitchFamily="49" charset="0"/>
              </a:rPr>
              <a:t>// Display car details – version 2</a:t>
            </a:r>
          </a:p>
          <a:p>
            <a:r>
              <a:rPr lang="nn-NO" sz="2400" dirty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nn-NO" sz="2400" dirty="0">
                <a:solidFill>
                  <a:srgbClr val="0000FF"/>
                </a:solidFill>
                <a:latin typeface="Consolas" pitchFamily="49" charset="0"/>
              </a:rPr>
              <a:t>for </a:t>
            </a:r>
            <a:r>
              <a:rPr lang="nn-NO" sz="2400" dirty="0">
                <a:latin typeface="Consolas" pitchFamily="49" charset="0"/>
              </a:rPr>
              <a:t>(</a:t>
            </a:r>
            <a:r>
              <a:rPr lang="nn-NO" sz="2400" dirty="0">
                <a:solidFill>
                  <a:srgbClr val="0000FF"/>
                </a:solidFill>
                <a:latin typeface="Consolas" pitchFamily="49" charset="0"/>
              </a:rPr>
              <a:t>int </a:t>
            </a:r>
            <a:r>
              <a:rPr lang="nn-NO" sz="2400" dirty="0">
                <a:latin typeface="Consolas" pitchFamily="49" charset="0"/>
              </a:rPr>
              <a:t>i = 0; i &lt; cars.Length; i++)</a:t>
            </a:r>
            <a:endParaRPr lang="en-GB" sz="2400" dirty="0">
              <a:latin typeface="Consolas" pitchFamily="49" charset="0"/>
            </a:endParaRPr>
          </a:p>
          <a:p>
            <a:r>
              <a:rPr lang="en-GB" sz="2400" dirty="0">
                <a:latin typeface="Consolas" pitchFamily="49" charset="0"/>
              </a:rPr>
              <a:t>    {</a:t>
            </a:r>
          </a:p>
          <a:p>
            <a:r>
              <a:rPr lang="en-GB" sz="2400" dirty="0">
                <a:latin typeface="Consolas" pitchFamily="49" charset="0"/>
              </a:rPr>
              <a:t>     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</a:rPr>
              <a:t>if </a:t>
            </a:r>
            <a:r>
              <a:rPr lang="en-GB" sz="2400" dirty="0">
                <a:latin typeface="Consolas" pitchFamily="49" charset="0"/>
              </a:rPr>
              <a:t>(cars[</a:t>
            </a:r>
            <a:r>
              <a:rPr lang="en-GB" sz="2400" dirty="0" err="1">
                <a:latin typeface="Consolas" pitchFamily="49" charset="0"/>
              </a:rPr>
              <a:t>i</a:t>
            </a:r>
            <a:r>
              <a:rPr lang="en-GB" sz="2400" dirty="0">
                <a:latin typeface="Consolas" pitchFamily="49" charset="0"/>
              </a:rPr>
              <a:t>] !=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</a:rPr>
              <a:t>null</a:t>
            </a:r>
            <a:r>
              <a:rPr lang="en-GB" sz="2400" dirty="0">
                <a:latin typeface="Consolas" pitchFamily="49" charset="0"/>
              </a:rPr>
              <a:t>)</a:t>
            </a:r>
          </a:p>
          <a:p>
            <a:r>
              <a:rPr lang="en-GB" sz="2400" dirty="0">
                <a:latin typeface="Consolas" pitchFamily="49" charset="0"/>
              </a:rPr>
              <a:t>        </a:t>
            </a:r>
            <a:r>
              <a:rPr lang="en-GB" sz="2400" dirty="0" err="1" smtClean="0">
                <a:latin typeface="Consolas" pitchFamily="49" charset="0"/>
              </a:rPr>
              <a:t>Console.WriteLine</a:t>
            </a:r>
            <a:r>
              <a:rPr lang="en-GB" sz="2400" dirty="0" smtClean="0">
                <a:latin typeface="Consolas" pitchFamily="49" charset="0"/>
              </a:rPr>
              <a:t>(cars[</a:t>
            </a:r>
            <a:r>
              <a:rPr lang="en-GB" sz="2400" dirty="0" err="1" smtClean="0">
                <a:latin typeface="Consolas" pitchFamily="49" charset="0"/>
              </a:rPr>
              <a:t>i</a:t>
            </a:r>
            <a:r>
              <a:rPr lang="en-GB" sz="2400" dirty="0">
                <a:latin typeface="Consolas" pitchFamily="49" charset="0"/>
              </a:rPr>
              <a:t>].</a:t>
            </a:r>
            <a:r>
              <a:rPr lang="en-GB" sz="2400" dirty="0" err="1">
                <a:latin typeface="Consolas" pitchFamily="49" charset="0"/>
              </a:rPr>
              <a:t>RegNumber</a:t>
            </a:r>
            <a:r>
              <a:rPr lang="en-GB" sz="2400" dirty="0">
                <a:latin typeface="Consolas" pitchFamily="49" charset="0"/>
              </a:rPr>
              <a:t>);</a:t>
            </a:r>
          </a:p>
          <a:p>
            <a:r>
              <a:rPr lang="en-GB" sz="2400" dirty="0">
                <a:solidFill>
                  <a:srgbClr val="2B91AF"/>
                </a:solidFill>
                <a:latin typeface="Consolas" pitchFamily="49" charset="0"/>
              </a:rPr>
              <a:t>    </a:t>
            </a:r>
            <a:r>
              <a:rPr lang="en-GB" sz="2400" dirty="0">
                <a:latin typeface="Consolas" pitchFamily="49" charset="0"/>
              </a:rPr>
              <a:t>}</a:t>
            </a:r>
          </a:p>
          <a:p>
            <a:endParaRPr lang="en-GB" sz="2400" dirty="0">
              <a:solidFill>
                <a:srgbClr val="2B91AF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9551C75-0413-4ECB-A581-F75725A4CA78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Array of Objects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3058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2400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Display car details - version 3</a:t>
            </a:r>
          </a:p>
          <a:p>
            <a:pPr>
              <a:defRPr/>
            </a:pPr>
            <a:r>
              <a:rPr lang="en-US" sz="2400" dirty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>
                <a:latin typeface="Consolas"/>
              </a:rPr>
              <a:t>(Car c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in </a:t>
            </a:r>
            <a:r>
              <a:rPr lang="en-US" sz="2400" dirty="0">
                <a:latin typeface="Consolas"/>
              </a:rPr>
              <a:t>cars)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    {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  if </a:t>
            </a:r>
            <a:r>
              <a:rPr lang="en-GB" sz="2400" dirty="0">
                <a:latin typeface="Consolas"/>
              </a:rPr>
              <a:t>(c != 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GB" sz="2400" dirty="0">
                <a:latin typeface="Consolas"/>
              </a:rPr>
              <a:t>)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        </a:t>
            </a:r>
            <a:r>
              <a:rPr lang="en-GB" sz="2400" dirty="0" err="1" smtClean="0">
                <a:latin typeface="Consolas"/>
              </a:rPr>
              <a:t>Console.WriteLine</a:t>
            </a:r>
            <a:r>
              <a:rPr lang="en-GB" sz="2400" dirty="0" smtClean="0">
                <a:latin typeface="Consolas"/>
              </a:rPr>
              <a:t>(</a:t>
            </a:r>
            <a:r>
              <a:rPr lang="en-GB" sz="2400" dirty="0" err="1" smtClean="0">
                <a:latin typeface="Consolas"/>
              </a:rPr>
              <a:t>c.RegNumber</a:t>
            </a:r>
            <a:r>
              <a:rPr lang="en-GB" sz="2400" dirty="0">
                <a:latin typeface="Consolas"/>
              </a:rPr>
              <a:t>);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    }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  }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}</a:t>
            </a:r>
            <a:endParaRPr lang="en-US" sz="2400" kern="0" dirty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F7D721-7594-4627-81EF-D21F40DF12E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Array Basics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3434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Arrays are objects of System.Array class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Array class includes methods and properties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 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We create an array in the same way we instantiate an object of a user-defined class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Use the </a:t>
            </a:r>
            <a:r>
              <a:rPr lang="en-US" i="1" smtClean="0">
                <a:latin typeface="Arial" charset="0"/>
                <a:cs typeface="Arial" charset="0"/>
              </a:rPr>
              <a:t>new</a:t>
            </a:r>
            <a:r>
              <a:rPr lang="en-US" smtClean="0">
                <a:latin typeface="Arial" charset="0"/>
                <a:cs typeface="Arial" charset="0"/>
              </a:rPr>
              <a:t> operator </a:t>
            </a:r>
          </a:p>
          <a:p>
            <a:pPr lvl="1" eaLnBrk="1" hangingPunct="1">
              <a:spcBef>
                <a:spcPct val="40000"/>
              </a:spcBef>
            </a:pPr>
            <a:endParaRPr lang="en-US" smtClean="0">
              <a:latin typeface="Arial" charset="0"/>
              <a:cs typeface="Arial" charset="0"/>
            </a:endParaRPr>
          </a:p>
          <a:p>
            <a:pPr lvl="1" eaLnBrk="1" hangingPunct="1">
              <a:spcBef>
                <a:spcPct val="40000"/>
              </a:spcBef>
            </a:pP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C7D2EE9-A9A3-480C-8E2A-0070E311BADF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  <a:cs typeface="Arial" charset="0"/>
              </a:rPr>
              <a:t>2. Objects and Methods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Just as a method can return an array, a method may also return an object </a:t>
            </a:r>
            <a:endParaRPr lang="en-GB" sz="2800" dirty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The method would include a </a:t>
            </a:r>
            <a:r>
              <a:rPr lang="en-US" sz="2800" dirty="0">
                <a:latin typeface="Consolas" pitchFamily="49" charset="0"/>
                <a:cs typeface="Arial" pitchFamily="34" charset="0"/>
              </a:rPr>
              <a:t>return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statement with the object 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defRPr/>
            </a:pPr>
            <a:endParaRPr lang="en-GB" sz="28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Example: method heading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800" dirty="0">
                <a:solidFill>
                  <a:srgbClr val="0000FF"/>
                </a:solidFill>
                <a:latin typeface="Consolas" pitchFamily="49" charset="0"/>
              </a:rPr>
              <a:t>public static </a:t>
            </a:r>
            <a:r>
              <a:rPr lang="en-US" sz="2800" dirty="0">
                <a:latin typeface="Consolas" pitchFamily="49" charset="0"/>
              </a:rPr>
              <a:t>Car </a:t>
            </a:r>
            <a:r>
              <a:rPr lang="en-US" sz="2800" dirty="0" err="1">
                <a:latin typeface="Consolas" pitchFamily="49" charset="0"/>
              </a:rPr>
              <a:t>GetCarInfo</a:t>
            </a:r>
            <a:r>
              <a:rPr lang="en-US" sz="2800" dirty="0">
                <a:latin typeface="Consolas" pitchFamily="49" charset="0"/>
              </a:rPr>
              <a:t>() 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Example: call to the method</a:t>
            </a:r>
            <a:endParaRPr lang="en-GB" sz="2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800" dirty="0"/>
              <a:t>	</a:t>
            </a:r>
            <a:r>
              <a:rPr lang="en-US" sz="2800" dirty="0">
                <a:latin typeface="Consolas" pitchFamily="49" charset="0"/>
              </a:rPr>
              <a:t>Car </a:t>
            </a:r>
            <a:r>
              <a:rPr lang="en-US" sz="2800" dirty="0" err="1">
                <a:latin typeface="Consolas" pitchFamily="49" charset="0"/>
              </a:rPr>
              <a:t>car</a:t>
            </a:r>
            <a:r>
              <a:rPr lang="en-US" sz="2800" dirty="0">
                <a:latin typeface="Consolas" pitchFamily="49" charset="0"/>
              </a:rPr>
              <a:t> = </a:t>
            </a:r>
            <a:r>
              <a:rPr lang="en-US" sz="2800" dirty="0" err="1">
                <a:latin typeface="Consolas" pitchFamily="49" charset="0"/>
              </a:rPr>
              <a:t>GetCarInfo</a:t>
            </a:r>
            <a:r>
              <a:rPr lang="en-US" sz="2800" dirty="0">
                <a:latin typeface="Consolas" pitchFamily="49" charset="0"/>
              </a:rPr>
              <a:t>(); </a:t>
            </a:r>
            <a:endParaRPr lang="en-GB" sz="2800" dirty="0">
              <a:latin typeface="Consolas" pitchFamily="49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defRPr/>
            </a:pPr>
            <a:endParaRPr lang="en-US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C6A7BF6-2B13-4169-903D-21DE9C04C323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Objects and Methods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Similarly, just as we can send an array as an argument to a method, we can send an object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Example: method heading</a:t>
            </a:r>
            <a:endParaRPr lang="en-GB" sz="28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80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static void </a:t>
            </a:r>
            <a:r>
              <a:rPr lang="en-US" sz="2800" dirty="0" err="1">
                <a:latin typeface="Consolas" pitchFamily="49" charset="0"/>
                <a:cs typeface="Arial" pitchFamily="34" charset="0"/>
              </a:rPr>
              <a:t>DisplayCarInfo</a:t>
            </a:r>
            <a:r>
              <a:rPr lang="en-US" sz="2800" dirty="0">
                <a:latin typeface="Consolas" pitchFamily="49" charset="0"/>
                <a:cs typeface="Arial" pitchFamily="34" charset="0"/>
              </a:rPr>
              <a:t>(Car </a:t>
            </a:r>
            <a:r>
              <a:rPr lang="en-US" sz="2800" dirty="0" err="1">
                <a:latin typeface="Consolas" pitchFamily="49" charset="0"/>
                <a:cs typeface="Arial" pitchFamily="34" charset="0"/>
              </a:rPr>
              <a:t>aCar</a:t>
            </a:r>
            <a:r>
              <a:rPr lang="en-US" sz="2800" dirty="0">
                <a:latin typeface="Consolas" pitchFamily="49" charset="0"/>
                <a:cs typeface="Arial" pitchFamily="34" charset="0"/>
              </a:rPr>
              <a:t>) </a:t>
            </a:r>
            <a:endParaRPr lang="en-GB" sz="2800" dirty="0">
              <a:latin typeface="Consolas" pitchFamily="49" charset="0"/>
              <a:cs typeface="Arial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Example: call to method </a:t>
            </a:r>
            <a:endParaRPr lang="en-GB" sz="28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dirty="0">
                <a:latin typeface="Consolas" pitchFamily="49" charset="0"/>
                <a:cs typeface="Arial" pitchFamily="34" charset="0"/>
              </a:rPr>
              <a:t>		Car </a:t>
            </a:r>
            <a:r>
              <a:rPr lang="en-US" sz="2800" dirty="0" err="1">
                <a:latin typeface="Consolas" pitchFamily="49" charset="0"/>
                <a:cs typeface="Arial" pitchFamily="34" charset="0"/>
              </a:rPr>
              <a:t>car</a:t>
            </a:r>
            <a:r>
              <a:rPr lang="en-US" sz="2800" dirty="0">
                <a:latin typeface="Consolas" pitchFamily="49" charset="0"/>
                <a:cs typeface="Arial" pitchFamily="34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new</a:t>
            </a:r>
            <a:r>
              <a:rPr lang="en-US" sz="2800" dirty="0">
                <a:latin typeface="Consolas" pitchFamily="49" charset="0"/>
                <a:cs typeface="Arial" pitchFamily="34" charset="0"/>
              </a:rPr>
              <a:t> Car("ABC1234"); </a:t>
            </a:r>
            <a:endParaRPr lang="en-GB" sz="2800" dirty="0">
              <a:latin typeface="Consolas" pitchFamily="49" charset="0"/>
              <a:cs typeface="Arial" pitchFamily="34" charset="0"/>
            </a:endParaRPr>
          </a:p>
          <a:p>
            <a:pPr>
              <a:defRPr/>
            </a:pPr>
            <a:r>
              <a:rPr lang="en-US" sz="2800" dirty="0">
                <a:latin typeface="Consolas" pitchFamily="49" charset="0"/>
                <a:cs typeface="Arial" pitchFamily="34" charset="0"/>
              </a:rPr>
              <a:t>	</a:t>
            </a:r>
            <a:r>
              <a:rPr lang="en-US" sz="2800" dirty="0" err="1">
                <a:latin typeface="Consolas" pitchFamily="49" charset="0"/>
                <a:cs typeface="Arial" pitchFamily="34" charset="0"/>
              </a:rPr>
              <a:t>DisplayCarInfo</a:t>
            </a:r>
            <a:r>
              <a:rPr lang="en-US" sz="2800" dirty="0">
                <a:latin typeface="Consolas" pitchFamily="49" charset="0"/>
                <a:cs typeface="Arial" pitchFamily="34" charset="0"/>
              </a:rPr>
              <a:t>(car);</a:t>
            </a:r>
            <a:endParaRPr lang="en-GB" sz="2800" dirty="0">
              <a:latin typeface="Consolas" pitchFamily="49" charset="0"/>
              <a:cs typeface="Arial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defRPr/>
            </a:pPr>
            <a:endParaRPr lang="en-US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8005324-EB66-4273-80CA-4B297F55846E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Objects and Methods Example</a:t>
            </a:r>
          </a:p>
        </p:txBody>
      </p:sp>
      <p:sp>
        <p:nvSpPr>
          <p:cNvPr id="52229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305800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 sz="2400">
                <a:solidFill>
                  <a:srgbClr val="0000FF"/>
                </a:solidFill>
                <a:latin typeface="Consolas" pitchFamily="49" charset="0"/>
              </a:rPr>
              <a:t>using </a:t>
            </a:r>
            <a:r>
              <a:rPr lang="en-GB" sz="2400">
                <a:solidFill>
                  <a:srgbClr val="000066"/>
                </a:solidFill>
                <a:latin typeface="Consolas" pitchFamily="49" charset="0"/>
              </a:rPr>
              <a:t>System;</a:t>
            </a:r>
            <a:endParaRPr lang="en-GB" sz="3600">
              <a:ea typeface="SimSun" pitchFamily="2" charset="-122"/>
            </a:endParaRPr>
          </a:p>
          <a:p>
            <a:r>
              <a:rPr lang="en-GB" sz="2400">
                <a:solidFill>
                  <a:srgbClr val="0000FF"/>
                </a:solidFill>
                <a:latin typeface="Consolas" pitchFamily="49" charset="0"/>
              </a:rPr>
              <a:t>class </a:t>
            </a:r>
            <a:r>
              <a:rPr lang="en-GB" sz="2400">
                <a:solidFill>
                  <a:srgbClr val="000066"/>
                </a:solidFill>
                <a:latin typeface="Consolas" pitchFamily="49" charset="0"/>
              </a:rPr>
              <a:t>CarApp </a:t>
            </a:r>
            <a:endParaRPr lang="en-GB" sz="3600">
              <a:ea typeface="SimSun" pitchFamily="2" charset="-122"/>
            </a:endParaRPr>
          </a:p>
          <a:p>
            <a:r>
              <a:rPr lang="en-GB" sz="2400">
                <a:solidFill>
                  <a:srgbClr val="000066"/>
                </a:solidFill>
                <a:latin typeface="Consolas" pitchFamily="49" charset="0"/>
              </a:rPr>
              <a:t>{</a:t>
            </a:r>
            <a:endParaRPr lang="en-GB" sz="3600">
              <a:ea typeface="SimSun" pitchFamily="2" charset="-122"/>
            </a:endParaRPr>
          </a:p>
          <a:p>
            <a:r>
              <a:rPr lang="en-GB" sz="2400">
                <a:solidFill>
                  <a:srgbClr val="2B91AF"/>
                </a:solidFill>
                <a:latin typeface="Consolas" pitchFamily="49" charset="0"/>
              </a:rPr>
              <a:t>    </a:t>
            </a:r>
            <a:r>
              <a:rPr lang="en-US" sz="2400">
                <a:solidFill>
                  <a:srgbClr val="0000FF"/>
                </a:solidFill>
                <a:latin typeface="Consolas" pitchFamily="49" charset="0"/>
              </a:rPr>
              <a:t>public </a:t>
            </a:r>
            <a:r>
              <a:rPr lang="en-GB" sz="2400">
                <a:solidFill>
                  <a:srgbClr val="0000FF"/>
                </a:solidFill>
                <a:latin typeface="Consolas" pitchFamily="49" charset="0"/>
              </a:rPr>
              <a:t>static void </a:t>
            </a:r>
            <a:r>
              <a:rPr lang="en-GB" sz="2400">
                <a:solidFill>
                  <a:srgbClr val="000066"/>
                </a:solidFill>
                <a:latin typeface="Consolas" pitchFamily="49" charset="0"/>
              </a:rPr>
              <a:t>Main()</a:t>
            </a:r>
            <a:endParaRPr lang="en-GB" sz="3600">
              <a:ea typeface="SimSun" pitchFamily="2" charset="-122"/>
            </a:endParaRPr>
          </a:p>
          <a:p>
            <a:r>
              <a:rPr lang="en-GB" sz="2400">
                <a:solidFill>
                  <a:srgbClr val="000066"/>
                </a:solidFill>
                <a:latin typeface="Consolas" pitchFamily="49" charset="0"/>
              </a:rPr>
              <a:t>    {</a:t>
            </a:r>
            <a:endParaRPr lang="en-GB" sz="3600">
              <a:ea typeface="SimSun" pitchFamily="2" charset="-122"/>
            </a:endParaRPr>
          </a:p>
          <a:p>
            <a:r>
              <a:rPr lang="en-GB" sz="2400">
                <a:solidFill>
                  <a:srgbClr val="2B91AF"/>
                </a:solidFill>
                <a:latin typeface="Consolas" pitchFamily="49" charset="0"/>
              </a:rPr>
              <a:t>        </a:t>
            </a:r>
            <a:r>
              <a:rPr lang="en-GB" sz="2400">
                <a:solidFill>
                  <a:srgbClr val="000066"/>
                </a:solidFill>
                <a:latin typeface="Consolas" pitchFamily="49" charset="0"/>
              </a:rPr>
              <a:t>Console.Write(</a:t>
            </a:r>
            <a:r>
              <a:rPr lang="en-GB" sz="2400">
                <a:solidFill>
                  <a:srgbClr val="A31515"/>
                </a:solidFill>
                <a:latin typeface="Consolas" pitchFamily="49" charset="0"/>
              </a:rPr>
              <a:t>"How many cars? "</a:t>
            </a:r>
            <a:r>
              <a:rPr lang="en-GB" sz="2400">
                <a:solidFill>
                  <a:srgbClr val="000066"/>
                </a:solidFill>
                <a:latin typeface="Consolas" pitchFamily="49" charset="0"/>
              </a:rPr>
              <a:t>);</a:t>
            </a:r>
            <a:endParaRPr lang="en-GB" sz="3600">
              <a:ea typeface="SimSun" pitchFamily="2" charset="-122"/>
            </a:endParaRPr>
          </a:p>
          <a:p>
            <a:r>
              <a:rPr lang="en-GB" sz="2400">
                <a:solidFill>
                  <a:srgbClr val="A31515"/>
                </a:solidFill>
                <a:latin typeface="Consolas" pitchFamily="49" charset="0"/>
              </a:rPr>
              <a:t>        </a:t>
            </a:r>
            <a:r>
              <a:rPr lang="en-GB" sz="2400">
                <a:solidFill>
                  <a:srgbClr val="0000FF"/>
                </a:solidFill>
                <a:latin typeface="Consolas" pitchFamily="49" charset="0"/>
              </a:rPr>
              <a:t>string</a:t>
            </a:r>
            <a:r>
              <a:rPr lang="en-GB" sz="2400">
                <a:solidFill>
                  <a:srgbClr val="000066"/>
                </a:solidFill>
                <a:latin typeface="Consolas" pitchFamily="49" charset="0"/>
              </a:rPr>
              <a:t> inValue = Console.ReadLine();</a:t>
            </a:r>
          </a:p>
          <a:p>
            <a:r>
              <a:rPr lang="en-GB" sz="2400">
                <a:solidFill>
                  <a:srgbClr val="000066"/>
                </a:solidFill>
                <a:latin typeface="Consolas" pitchFamily="49" charset="0"/>
              </a:rPr>
              <a:t>        </a:t>
            </a:r>
            <a:r>
              <a:rPr lang="en-GB" sz="24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GB" sz="2400">
                <a:solidFill>
                  <a:srgbClr val="000066"/>
                </a:solidFill>
                <a:latin typeface="Consolas" pitchFamily="49" charset="0"/>
              </a:rPr>
              <a:t> count = Convert.ToInt32(inValue);</a:t>
            </a:r>
            <a:endParaRPr lang="en-GB" sz="3600">
              <a:ea typeface="SimSun" pitchFamily="2" charset="-122"/>
            </a:endParaRPr>
          </a:p>
          <a:p>
            <a:r>
              <a:rPr lang="en-GB" sz="2400">
                <a:solidFill>
                  <a:srgbClr val="000000"/>
                </a:solidFill>
                <a:latin typeface="Consolas" pitchFamily="49" charset="0"/>
              </a:rPr>
              <a:t>        </a:t>
            </a:r>
            <a:endParaRPr lang="en-GB" sz="3600">
              <a:ea typeface="SimSun" pitchFamily="2" charset="-122"/>
            </a:endParaRPr>
          </a:p>
          <a:p>
            <a:r>
              <a:rPr lang="en-GB" sz="240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en-GB" sz="2400">
                <a:solidFill>
                  <a:srgbClr val="000066"/>
                </a:solidFill>
                <a:latin typeface="Consolas" pitchFamily="49" charset="0"/>
              </a:rPr>
              <a:t>Car[] cars = </a:t>
            </a:r>
            <a:r>
              <a:rPr lang="en-GB" sz="2400">
                <a:solidFill>
                  <a:srgbClr val="0000FF"/>
                </a:solidFill>
                <a:latin typeface="Consolas" pitchFamily="49" charset="0"/>
              </a:rPr>
              <a:t>new </a:t>
            </a:r>
            <a:r>
              <a:rPr lang="en-GB" sz="2400">
                <a:solidFill>
                  <a:srgbClr val="000066"/>
                </a:solidFill>
                <a:latin typeface="Consolas" pitchFamily="49" charset="0"/>
              </a:rPr>
              <a:t>Car[count];</a:t>
            </a:r>
            <a:endParaRPr lang="en-GB" sz="3600">
              <a:ea typeface="SimSun" pitchFamily="2" charset="-122"/>
            </a:endParaRPr>
          </a:p>
          <a:p>
            <a:r>
              <a:rPr lang="en-GB" sz="2400">
                <a:latin typeface="Consolas" pitchFamily="49" charset="0"/>
                <a:cs typeface="Times New Roman" pitchFamily="18" charset="0"/>
              </a:rPr>
              <a:t> </a:t>
            </a:r>
            <a:endParaRPr lang="en-GB" sz="3600">
              <a:ea typeface="SimSun" pitchFamily="2" charset="-122"/>
            </a:endParaRPr>
          </a:p>
          <a:p>
            <a:r>
              <a:rPr lang="en-US" sz="2400">
                <a:latin typeface="Consolas" pitchFamily="49" charset="0"/>
              </a:rPr>
              <a:t>    </a:t>
            </a:r>
            <a:endParaRPr lang="en-GB" sz="2400">
              <a:solidFill>
                <a:srgbClr val="2B91AF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4CD031D-E5E9-42AA-8C1D-4B66602025E0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Objects and Methods Example</a:t>
            </a:r>
          </a:p>
        </p:txBody>
      </p:sp>
      <p:sp>
        <p:nvSpPr>
          <p:cNvPr id="53253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305800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nn-NO" sz="2400">
                <a:solidFill>
                  <a:srgbClr val="2B91AF"/>
                </a:solidFill>
                <a:latin typeface="Consolas" pitchFamily="49" charset="0"/>
              </a:rPr>
              <a:t>        </a:t>
            </a:r>
            <a:r>
              <a:rPr lang="nn-NO" sz="2400">
                <a:solidFill>
                  <a:srgbClr val="0000FF"/>
                </a:solidFill>
                <a:latin typeface="Consolas" pitchFamily="49" charset="0"/>
              </a:rPr>
              <a:t>for </a:t>
            </a:r>
            <a:r>
              <a:rPr lang="nn-NO" sz="2400">
                <a:solidFill>
                  <a:srgbClr val="000066"/>
                </a:solidFill>
                <a:latin typeface="Consolas" pitchFamily="49" charset="0"/>
              </a:rPr>
              <a:t>(</a:t>
            </a:r>
            <a:r>
              <a:rPr lang="nn-NO" sz="2400">
                <a:solidFill>
                  <a:srgbClr val="0000FF"/>
                </a:solidFill>
                <a:latin typeface="Consolas" pitchFamily="49" charset="0"/>
              </a:rPr>
              <a:t>int </a:t>
            </a:r>
            <a:r>
              <a:rPr lang="nn-NO" sz="2400">
                <a:solidFill>
                  <a:srgbClr val="000066"/>
                </a:solidFill>
                <a:latin typeface="Consolas" pitchFamily="49" charset="0"/>
              </a:rPr>
              <a:t>i = 0; i &lt; count; i++)</a:t>
            </a:r>
            <a:endParaRPr lang="en-GB" sz="3600">
              <a:ea typeface="SimSun" pitchFamily="2" charset="-122"/>
            </a:endParaRPr>
          </a:p>
          <a:p>
            <a:r>
              <a:rPr lang="en-GB" sz="2400">
                <a:solidFill>
                  <a:srgbClr val="0000FF"/>
                </a:solidFill>
                <a:latin typeface="Consolas" pitchFamily="49" charset="0"/>
              </a:rPr>
              <a:t>        </a:t>
            </a:r>
            <a:r>
              <a:rPr lang="en-GB" sz="2400">
                <a:solidFill>
                  <a:srgbClr val="000066"/>
                </a:solidFill>
                <a:latin typeface="Consolas" pitchFamily="49" charset="0"/>
              </a:rPr>
              <a:t>{</a:t>
            </a:r>
            <a:endParaRPr lang="en-GB" sz="3600">
              <a:ea typeface="SimSun" pitchFamily="2" charset="-122"/>
            </a:endParaRPr>
          </a:p>
          <a:p>
            <a:r>
              <a:rPr lang="en-GB" sz="2400">
                <a:solidFill>
                  <a:srgbClr val="000066"/>
                </a:solidFill>
                <a:latin typeface="Consolas" pitchFamily="49" charset="0"/>
              </a:rPr>
              <a:t>            Console.WriteLine(</a:t>
            </a:r>
            <a:r>
              <a:rPr lang="en-GB" sz="2400">
                <a:solidFill>
                  <a:srgbClr val="A31515"/>
                </a:solidFill>
                <a:latin typeface="Consolas" pitchFamily="49" charset="0"/>
              </a:rPr>
              <a:t>"Car {0}:"</a:t>
            </a:r>
            <a:r>
              <a:rPr lang="en-GB" sz="2400">
                <a:solidFill>
                  <a:srgbClr val="000066"/>
                </a:solidFill>
                <a:latin typeface="Consolas" pitchFamily="49" charset="0"/>
              </a:rPr>
              <a:t>,</a:t>
            </a:r>
            <a:r>
              <a:rPr lang="en-GB" sz="2400">
                <a:solidFill>
                  <a:srgbClr val="A31515"/>
                </a:solidFill>
                <a:latin typeface="Consolas" pitchFamily="49" charset="0"/>
              </a:rPr>
              <a:t> </a:t>
            </a:r>
            <a:r>
              <a:rPr lang="en-GB" sz="2400">
                <a:solidFill>
                  <a:srgbClr val="000066"/>
                </a:solidFill>
                <a:latin typeface="Consolas" pitchFamily="49" charset="0"/>
              </a:rPr>
              <a:t>i+1);</a:t>
            </a:r>
            <a:endParaRPr lang="en-GB" sz="3600">
              <a:ea typeface="SimSun" pitchFamily="2" charset="-122"/>
            </a:endParaRPr>
          </a:p>
          <a:p>
            <a:r>
              <a:rPr lang="en-GB" sz="2400">
                <a:solidFill>
                  <a:srgbClr val="000066"/>
                </a:solidFill>
                <a:latin typeface="Consolas" pitchFamily="49" charset="0"/>
              </a:rPr>
              <a:t>            Car car = GetCarInfo();</a:t>
            </a:r>
            <a:endParaRPr lang="en-GB" sz="3600">
              <a:ea typeface="SimSun" pitchFamily="2" charset="-122"/>
            </a:endParaRPr>
          </a:p>
          <a:p>
            <a:r>
              <a:rPr lang="en-GB" sz="2400">
                <a:solidFill>
                  <a:srgbClr val="000066"/>
                </a:solidFill>
                <a:latin typeface="Consolas" pitchFamily="49" charset="0"/>
              </a:rPr>
              <a:t>            cars[i] = car;</a:t>
            </a:r>
            <a:endParaRPr lang="en-GB" sz="3600">
              <a:ea typeface="SimSun" pitchFamily="2" charset="-122"/>
            </a:endParaRPr>
          </a:p>
          <a:p>
            <a:r>
              <a:rPr lang="en-GB" sz="2400">
                <a:solidFill>
                  <a:srgbClr val="000066"/>
                </a:solidFill>
                <a:latin typeface="Consolas" pitchFamily="49" charset="0"/>
              </a:rPr>
              <a:t>        }</a:t>
            </a:r>
            <a:endParaRPr lang="en-GB" sz="3600">
              <a:ea typeface="SimSun" pitchFamily="2" charset="-122"/>
            </a:endParaRPr>
          </a:p>
          <a:p>
            <a:r>
              <a:rPr lang="nn-NO" sz="2400">
                <a:solidFill>
                  <a:srgbClr val="2B91AF"/>
                </a:solidFill>
                <a:latin typeface="Consolas" pitchFamily="49" charset="0"/>
              </a:rPr>
              <a:t>        </a:t>
            </a:r>
            <a:r>
              <a:rPr lang="nn-NO" sz="2400">
                <a:solidFill>
                  <a:srgbClr val="0000FF"/>
                </a:solidFill>
                <a:latin typeface="Consolas" pitchFamily="49" charset="0"/>
              </a:rPr>
              <a:t>for </a:t>
            </a:r>
            <a:r>
              <a:rPr lang="nn-NO" sz="2400">
                <a:solidFill>
                  <a:srgbClr val="000066"/>
                </a:solidFill>
                <a:latin typeface="Consolas" pitchFamily="49" charset="0"/>
              </a:rPr>
              <a:t>(</a:t>
            </a:r>
            <a:r>
              <a:rPr lang="nn-NO" sz="2400">
                <a:solidFill>
                  <a:srgbClr val="0000FF"/>
                </a:solidFill>
                <a:latin typeface="Consolas" pitchFamily="49" charset="0"/>
              </a:rPr>
              <a:t>int </a:t>
            </a:r>
            <a:r>
              <a:rPr lang="nn-NO" sz="2400">
                <a:solidFill>
                  <a:srgbClr val="000066"/>
                </a:solidFill>
                <a:latin typeface="Consolas" pitchFamily="49" charset="0"/>
              </a:rPr>
              <a:t>i = 0; i &lt; count; i++)</a:t>
            </a:r>
            <a:endParaRPr lang="en-GB" sz="3600">
              <a:ea typeface="SimSun" pitchFamily="2" charset="-122"/>
            </a:endParaRPr>
          </a:p>
          <a:p>
            <a:r>
              <a:rPr lang="en-GB" sz="2400">
                <a:solidFill>
                  <a:srgbClr val="0000FF"/>
                </a:solidFill>
                <a:latin typeface="Consolas" pitchFamily="49" charset="0"/>
              </a:rPr>
              <a:t>        </a:t>
            </a:r>
            <a:r>
              <a:rPr lang="en-GB" sz="2400">
                <a:solidFill>
                  <a:srgbClr val="000066"/>
                </a:solidFill>
                <a:latin typeface="Consolas" pitchFamily="49" charset="0"/>
              </a:rPr>
              <a:t>{</a:t>
            </a:r>
            <a:endParaRPr lang="en-GB" sz="3600">
              <a:ea typeface="SimSun" pitchFamily="2" charset="-122"/>
            </a:endParaRPr>
          </a:p>
          <a:p>
            <a:r>
              <a:rPr lang="en-GB" sz="2400">
                <a:solidFill>
                  <a:srgbClr val="000066"/>
                </a:solidFill>
                <a:latin typeface="Consolas" pitchFamily="49" charset="0"/>
              </a:rPr>
              <a:t>            Car car = cars[i];</a:t>
            </a:r>
            <a:endParaRPr lang="en-GB" sz="3600">
              <a:ea typeface="SimSun" pitchFamily="2" charset="-122"/>
            </a:endParaRPr>
          </a:p>
          <a:p>
            <a:r>
              <a:rPr lang="en-GB" sz="2400">
                <a:solidFill>
                  <a:srgbClr val="000066"/>
                </a:solidFill>
                <a:latin typeface="Consolas" pitchFamily="49" charset="0"/>
              </a:rPr>
              <a:t>            DisplayCarInfo(car);</a:t>
            </a:r>
            <a:endParaRPr lang="en-GB" sz="3600">
              <a:ea typeface="SimSun" pitchFamily="2" charset="-122"/>
            </a:endParaRPr>
          </a:p>
          <a:p>
            <a:r>
              <a:rPr lang="en-GB" sz="2400">
                <a:solidFill>
                  <a:srgbClr val="000066"/>
                </a:solidFill>
                <a:latin typeface="Consolas" pitchFamily="49" charset="0"/>
              </a:rPr>
              <a:t>        }</a:t>
            </a:r>
            <a:endParaRPr lang="en-GB" sz="3600">
              <a:ea typeface="SimSun" pitchFamily="2" charset="-122"/>
            </a:endParaRPr>
          </a:p>
          <a:p>
            <a:r>
              <a:rPr lang="en-GB" sz="2400">
                <a:solidFill>
                  <a:srgbClr val="000000"/>
                </a:solidFill>
                <a:latin typeface="Consolas" pitchFamily="49" charset="0"/>
              </a:rPr>
              <a:t>    }</a:t>
            </a:r>
            <a:r>
              <a:rPr lang="en-GB" sz="2400">
                <a:latin typeface="Consolas" pitchFamily="49" charset="0"/>
                <a:cs typeface="Times New Roman" pitchFamily="18" charset="0"/>
              </a:rPr>
              <a:t> </a:t>
            </a:r>
            <a:endParaRPr lang="en-GB" sz="3600">
              <a:ea typeface="SimSun" pitchFamily="2" charset="-122"/>
            </a:endParaRPr>
          </a:p>
          <a:p>
            <a:r>
              <a:rPr lang="en-US" sz="2400">
                <a:latin typeface="Consolas" pitchFamily="49" charset="0"/>
              </a:rPr>
              <a:t>    </a:t>
            </a:r>
            <a:endParaRPr lang="en-GB" sz="2400">
              <a:solidFill>
                <a:srgbClr val="2B91AF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BB81A33-7BCA-4B46-BD23-42F17B242E24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Objects and Methods Example</a:t>
            </a:r>
          </a:p>
        </p:txBody>
      </p:sp>
      <p:sp>
        <p:nvSpPr>
          <p:cNvPr id="54277" name="Rectangle 3"/>
          <p:cNvSpPr txBox="1">
            <a:spLocks noChangeArrowheads="1"/>
          </p:cNvSpPr>
          <p:nvPr/>
        </p:nvSpPr>
        <p:spPr bwMode="auto">
          <a:xfrm>
            <a:off x="381000" y="1447800"/>
            <a:ext cx="8305800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 sz="240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sz="2400">
                <a:solidFill>
                  <a:srgbClr val="0000FF"/>
                </a:solidFill>
                <a:latin typeface="Consolas" pitchFamily="49" charset="0"/>
              </a:rPr>
              <a:t>public </a:t>
            </a:r>
            <a:r>
              <a:rPr lang="en-GB" sz="2400">
                <a:solidFill>
                  <a:srgbClr val="0000FF"/>
                </a:solidFill>
                <a:latin typeface="Consolas" pitchFamily="49" charset="0"/>
              </a:rPr>
              <a:t>static </a:t>
            </a:r>
            <a:r>
              <a:rPr lang="en-GB" sz="2400">
                <a:solidFill>
                  <a:srgbClr val="000066"/>
                </a:solidFill>
                <a:latin typeface="Consolas" pitchFamily="49" charset="0"/>
              </a:rPr>
              <a:t>Car GetCarInfo()</a:t>
            </a:r>
            <a:endParaRPr lang="en-GB" sz="3600">
              <a:ea typeface="SimSun" pitchFamily="2" charset="-122"/>
            </a:endParaRPr>
          </a:p>
          <a:p>
            <a:r>
              <a:rPr lang="en-GB" sz="2400">
                <a:solidFill>
                  <a:srgbClr val="000066"/>
                </a:solidFill>
                <a:latin typeface="Consolas" pitchFamily="49" charset="0"/>
              </a:rPr>
              <a:t>    {</a:t>
            </a:r>
            <a:endParaRPr lang="en-GB" sz="3600">
              <a:ea typeface="SimSun" pitchFamily="2" charset="-122"/>
            </a:endParaRPr>
          </a:p>
          <a:p>
            <a:r>
              <a:rPr lang="en-GB" sz="2400">
                <a:solidFill>
                  <a:srgbClr val="2B91AF"/>
                </a:solidFill>
                <a:latin typeface="Consolas" pitchFamily="49" charset="0"/>
              </a:rPr>
              <a:t>        </a:t>
            </a:r>
            <a:r>
              <a:rPr lang="en-GB" sz="2400">
                <a:solidFill>
                  <a:srgbClr val="000066"/>
                </a:solidFill>
                <a:latin typeface="Consolas" pitchFamily="49" charset="0"/>
              </a:rPr>
              <a:t>Console.Write(</a:t>
            </a:r>
            <a:r>
              <a:rPr lang="en-GB" sz="2400">
                <a:solidFill>
                  <a:srgbClr val="A31515"/>
                </a:solidFill>
                <a:latin typeface="Consolas" pitchFamily="49" charset="0"/>
              </a:rPr>
              <a:t>"Enter reg. number: "</a:t>
            </a:r>
            <a:r>
              <a:rPr lang="en-GB" sz="2400">
                <a:solidFill>
                  <a:srgbClr val="000066"/>
                </a:solidFill>
                <a:latin typeface="Consolas" pitchFamily="49" charset="0"/>
              </a:rPr>
              <a:t>);</a:t>
            </a:r>
            <a:endParaRPr lang="en-GB" sz="3600">
              <a:ea typeface="SimSun" pitchFamily="2" charset="-122"/>
            </a:endParaRPr>
          </a:p>
          <a:p>
            <a:r>
              <a:rPr lang="en-GB" sz="2400">
                <a:solidFill>
                  <a:srgbClr val="A31515"/>
                </a:solidFill>
                <a:latin typeface="Consolas" pitchFamily="49" charset="0"/>
              </a:rPr>
              <a:t>        </a:t>
            </a:r>
            <a:r>
              <a:rPr lang="en-GB" sz="2400">
                <a:solidFill>
                  <a:srgbClr val="0000FF"/>
                </a:solidFill>
                <a:latin typeface="Consolas" pitchFamily="49" charset="0"/>
              </a:rPr>
              <a:t>string </a:t>
            </a:r>
            <a:r>
              <a:rPr lang="en-GB" sz="2400">
                <a:solidFill>
                  <a:srgbClr val="000066"/>
                </a:solidFill>
                <a:latin typeface="Consolas" pitchFamily="49" charset="0"/>
              </a:rPr>
              <a:t>number = Console.ReadLine();</a:t>
            </a:r>
            <a:endParaRPr lang="en-GB" sz="3600">
              <a:ea typeface="SimSun" pitchFamily="2" charset="-122"/>
            </a:endParaRPr>
          </a:p>
          <a:p>
            <a:r>
              <a:rPr lang="en-GB" sz="2400">
                <a:latin typeface="Consolas" pitchFamily="49" charset="0"/>
                <a:cs typeface="Times New Roman" pitchFamily="18" charset="0"/>
              </a:rPr>
              <a:t> </a:t>
            </a:r>
            <a:endParaRPr lang="en-GB" sz="3600">
              <a:ea typeface="SimSun" pitchFamily="2" charset="-122"/>
            </a:endParaRPr>
          </a:p>
          <a:p>
            <a:r>
              <a:rPr lang="en-GB" sz="2400">
                <a:solidFill>
                  <a:srgbClr val="2B91AF"/>
                </a:solidFill>
                <a:latin typeface="Consolas" pitchFamily="49" charset="0"/>
              </a:rPr>
              <a:t>        </a:t>
            </a:r>
            <a:r>
              <a:rPr lang="en-GB" sz="2400">
                <a:solidFill>
                  <a:srgbClr val="000066"/>
                </a:solidFill>
                <a:latin typeface="Consolas" pitchFamily="49" charset="0"/>
              </a:rPr>
              <a:t>Car </a:t>
            </a:r>
            <a:r>
              <a:rPr lang="en-GB" sz="2400">
                <a:latin typeface="Consolas" pitchFamily="49" charset="0"/>
              </a:rPr>
              <a:t>c</a:t>
            </a:r>
            <a:r>
              <a:rPr lang="en-GB" sz="2400">
                <a:solidFill>
                  <a:srgbClr val="000066"/>
                </a:solidFill>
                <a:latin typeface="Consolas" pitchFamily="49" charset="0"/>
              </a:rPr>
              <a:t> =</a:t>
            </a:r>
            <a:r>
              <a:rPr lang="en-GB" sz="2400">
                <a:solidFill>
                  <a:srgbClr val="2B91AF"/>
                </a:solidFill>
                <a:latin typeface="Consolas" pitchFamily="49" charset="0"/>
              </a:rPr>
              <a:t> </a:t>
            </a:r>
            <a:r>
              <a:rPr lang="en-GB" sz="2400">
                <a:solidFill>
                  <a:srgbClr val="0000FF"/>
                </a:solidFill>
                <a:latin typeface="Consolas" pitchFamily="49" charset="0"/>
              </a:rPr>
              <a:t>new </a:t>
            </a:r>
            <a:r>
              <a:rPr lang="en-GB" sz="2400">
                <a:solidFill>
                  <a:srgbClr val="000066"/>
                </a:solidFill>
                <a:latin typeface="Consolas" pitchFamily="49" charset="0"/>
              </a:rPr>
              <a:t>Car(number);</a:t>
            </a:r>
            <a:endParaRPr lang="en-GB" sz="3600">
              <a:ea typeface="SimSun" pitchFamily="2" charset="-122"/>
            </a:endParaRPr>
          </a:p>
          <a:p>
            <a:r>
              <a:rPr lang="en-GB" sz="2400">
                <a:solidFill>
                  <a:srgbClr val="2B91AF"/>
                </a:solidFill>
                <a:latin typeface="Consolas" pitchFamily="49" charset="0"/>
              </a:rPr>
              <a:t>        </a:t>
            </a:r>
            <a:r>
              <a:rPr lang="en-GB" sz="2400">
                <a:solidFill>
                  <a:srgbClr val="0000FF"/>
                </a:solidFill>
                <a:latin typeface="Consolas" pitchFamily="49" charset="0"/>
              </a:rPr>
              <a:t>return </a:t>
            </a:r>
            <a:r>
              <a:rPr lang="en-GB" sz="2400">
                <a:solidFill>
                  <a:srgbClr val="000066"/>
                </a:solidFill>
                <a:latin typeface="Consolas" pitchFamily="49" charset="0"/>
              </a:rPr>
              <a:t>c;</a:t>
            </a:r>
            <a:endParaRPr lang="en-GB" sz="3600">
              <a:ea typeface="SimSun" pitchFamily="2" charset="-122"/>
            </a:endParaRPr>
          </a:p>
          <a:p>
            <a:r>
              <a:rPr lang="en-GB" sz="2400">
                <a:solidFill>
                  <a:srgbClr val="000066"/>
                </a:solidFill>
                <a:latin typeface="Consolas" pitchFamily="49" charset="0"/>
              </a:rPr>
              <a:t>    }</a:t>
            </a:r>
            <a:endParaRPr lang="en-GB" sz="3600">
              <a:ea typeface="SimSun" pitchFamily="2" charset="-122"/>
            </a:endParaRPr>
          </a:p>
          <a:p>
            <a:r>
              <a:rPr lang="en-US" sz="2400">
                <a:solidFill>
                  <a:srgbClr val="0000FF"/>
                </a:solidFill>
                <a:latin typeface="Consolas" pitchFamily="49" charset="0"/>
              </a:rPr>
              <a:t>    public static void </a:t>
            </a:r>
            <a:r>
              <a:rPr lang="en-US" sz="2400">
                <a:solidFill>
                  <a:srgbClr val="000066"/>
                </a:solidFill>
                <a:latin typeface="Consolas" pitchFamily="49" charset="0"/>
              </a:rPr>
              <a:t>DisplayCarInfo(Car car)</a:t>
            </a:r>
            <a:endParaRPr lang="en-GB" sz="3600">
              <a:ea typeface="SimSun" pitchFamily="2" charset="-122"/>
            </a:endParaRPr>
          </a:p>
          <a:p>
            <a:r>
              <a:rPr lang="en-GB" sz="2400">
                <a:solidFill>
                  <a:srgbClr val="000066"/>
                </a:solidFill>
                <a:latin typeface="Consolas" pitchFamily="49" charset="0"/>
              </a:rPr>
              <a:t>    {</a:t>
            </a:r>
            <a:endParaRPr lang="en-GB" sz="3600">
              <a:ea typeface="SimSun" pitchFamily="2" charset="-122"/>
            </a:endParaRPr>
          </a:p>
          <a:p>
            <a:r>
              <a:rPr lang="en-GB" sz="2400">
                <a:latin typeface="Consolas" pitchFamily="49" charset="0"/>
                <a:ea typeface="SimSun" pitchFamily="2" charset="-122"/>
              </a:rPr>
              <a:t>        </a:t>
            </a:r>
            <a:r>
              <a:rPr lang="en-GB" sz="2400">
                <a:solidFill>
                  <a:srgbClr val="2B91AF"/>
                </a:solidFill>
                <a:latin typeface="Consolas" pitchFamily="49" charset="0"/>
                <a:ea typeface="SimSun" pitchFamily="2" charset="-122"/>
              </a:rPr>
              <a:t>Console</a:t>
            </a:r>
            <a:r>
              <a:rPr lang="en-GB" sz="2400">
                <a:latin typeface="Consolas" pitchFamily="49" charset="0"/>
                <a:ea typeface="SimSun" pitchFamily="2" charset="-122"/>
              </a:rPr>
              <a:t>.WriteLine(car.RegNumber);</a:t>
            </a:r>
            <a:endParaRPr lang="en-GB" sz="3600">
              <a:ea typeface="SimSun" pitchFamily="2" charset="-122"/>
            </a:endParaRPr>
          </a:p>
          <a:p>
            <a:r>
              <a:rPr lang="en-GB" sz="2400">
                <a:solidFill>
                  <a:srgbClr val="000066"/>
                </a:solidFill>
                <a:latin typeface="Consolas" pitchFamily="49" charset="0"/>
              </a:rPr>
              <a:t>    }</a:t>
            </a:r>
            <a:endParaRPr lang="en-GB" sz="3600">
              <a:ea typeface="SimSun" pitchFamily="2" charset="-122"/>
            </a:endParaRPr>
          </a:p>
          <a:p>
            <a:r>
              <a:rPr lang="en-GB" sz="2400">
                <a:solidFill>
                  <a:srgbClr val="000066"/>
                </a:solidFill>
                <a:latin typeface="Consolas" pitchFamily="49" charset="0"/>
              </a:rPr>
              <a:t>}</a:t>
            </a:r>
            <a:r>
              <a:rPr lang="en-GB" sz="2400">
                <a:latin typeface="Consolas" pitchFamily="49" charset="0"/>
                <a:cs typeface="Times New Roman" pitchFamily="18" charset="0"/>
              </a:rPr>
              <a:t> </a:t>
            </a:r>
            <a:endParaRPr lang="en-GB" sz="3600">
              <a:ea typeface="SimSun" pitchFamily="2" charset="-122"/>
            </a:endParaRPr>
          </a:p>
          <a:p>
            <a:r>
              <a:rPr lang="en-US" sz="2400">
                <a:latin typeface="Consolas" pitchFamily="49" charset="0"/>
              </a:rPr>
              <a:t>    </a:t>
            </a:r>
            <a:endParaRPr lang="en-GB" sz="2400">
              <a:solidFill>
                <a:srgbClr val="2B91AF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B20824-EDC8-4540-83F7-EAA54316BEE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7412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46482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General form for creating an array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		new &lt;type&gt; [&lt;size&gt;]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&lt;type&gt; can be any predefined types like int or string, or a class that you create in C#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&lt;size&gt; is the number of elements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Example: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		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new</a:t>
            </a:r>
            <a:r>
              <a:rPr lang="en-US" smtClean="0">
                <a:latin typeface="Consolas" pitchFamily="49" charset="0"/>
                <a:cs typeface="Arial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mtClean="0">
                <a:latin typeface="Consolas" pitchFamily="49" charset="0"/>
                <a:cs typeface="Arial" charset="0"/>
              </a:rPr>
              <a:t>[14]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		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new double</a:t>
            </a:r>
            <a:r>
              <a:rPr lang="en-US" smtClean="0">
                <a:latin typeface="Consolas" pitchFamily="49" charset="0"/>
                <a:cs typeface="Arial" charset="0"/>
              </a:rPr>
              <a:t>[7];</a:t>
            </a: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Array Basics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BAFF2A6-542A-4645-8721-3D129D67182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8436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46482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dirty="0" smtClean="0">
                <a:latin typeface="Arial" charset="0"/>
                <a:cs typeface="Arial" charset="0"/>
              </a:rPr>
              <a:t>We need to assign the newly created array to an array variable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 smtClean="0">
                <a:latin typeface="Arial" charset="0"/>
                <a:cs typeface="Arial" charset="0"/>
              </a:rPr>
              <a:t>Example: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sz="2400" dirty="0" smtClean="0">
                <a:latin typeface="Consolas" pitchFamily="49" charset="0"/>
                <a:cs typeface="Arial" charset="0"/>
              </a:rPr>
              <a:t>	 	</a:t>
            </a:r>
            <a:r>
              <a:rPr lang="en-US" sz="2400" dirty="0" err="1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[] score;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sz="2400" dirty="0" smtClean="0">
                <a:latin typeface="Consolas" pitchFamily="49" charset="0"/>
                <a:cs typeface="Arial" charset="0"/>
              </a:rPr>
              <a:t>		score =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new </a:t>
            </a:r>
            <a:r>
              <a:rPr lang="en-US" sz="2400" dirty="0" err="1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[14];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 smtClean="0">
                <a:latin typeface="Arial" charset="0"/>
                <a:cs typeface="Arial" charset="0"/>
              </a:rPr>
              <a:t>We can combine this into one statement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 smtClean="0">
                <a:latin typeface="Arial" charset="0"/>
                <a:cs typeface="Arial" charset="0"/>
              </a:rPr>
              <a:t>Example: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	</a:t>
            </a:r>
            <a:r>
              <a:rPr lang="en-US" sz="2400" dirty="0" err="1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sz="2400" dirty="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[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] score =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new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[14];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Array Basics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07D4976-26E9-4D65-A3F3-92BDD0C1AC1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Array Basics</a:t>
            </a:r>
          </a:p>
        </p:txBody>
      </p:sp>
      <p:pic>
        <p:nvPicPr>
          <p:cNvPr id="19461" name="Picture 11" descr="Fig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898745"/>
            <a:ext cx="83820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Line Callout 1 1"/>
          <p:cNvSpPr/>
          <p:nvPr/>
        </p:nvSpPr>
        <p:spPr>
          <a:xfrm>
            <a:off x="3360761" y="1447800"/>
            <a:ext cx="3268639" cy="533400"/>
          </a:xfrm>
          <a:prstGeom prst="borderCallout1">
            <a:avLst>
              <a:gd name="adj1" fmla="val 18750"/>
              <a:gd name="adj2" fmla="val -8333"/>
              <a:gd name="adj3" fmla="val 125293"/>
              <a:gd name="adj4" fmla="val -21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Should be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[14];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2376D1A-E618-4109-B205-38DB380259B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0484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46482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An array variable is a reference type variable</a:t>
            </a:r>
          </a:p>
          <a:p>
            <a:pPr eaLnBrk="1" hangingPunct="1">
              <a:spcBef>
                <a:spcPct val="40000"/>
              </a:spcBef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An array variable can be assigned to null if no array is created and assigned to it yet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Example: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	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mtClean="0">
                <a:latin typeface="Consolas" pitchFamily="49" charset="0"/>
                <a:cs typeface="Arial" charset="0"/>
              </a:rPr>
              <a:t> [] score;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	score = 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null</a:t>
            </a:r>
            <a:r>
              <a:rPr lang="en-US" smtClean="0">
                <a:latin typeface="Consolas" pitchFamily="49" charset="0"/>
                <a:cs typeface="Arial" charset="0"/>
              </a:rPr>
              <a:t>;</a:t>
            </a: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40000"/>
              </a:spcBef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40000"/>
              </a:spcBef>
              <a:buFontTx/>
              <a:buNone/>
            </a:pPr>
            <a:endParaRPr lang="en-US" sz="2400" smtClean="0">
              <a:latin typeface="Arial" charset="0"/>
              <a:cs typeface="Arial" charset="0"/>
            </a:endParaRPr>
          </a:p>
        </p:txBody>
      </p:sp>
      <p:pic>
        <p:nvPicPr>
          <p:cNvPr id="20485" name="Picture 15" descr="Fig07"/>
          <p:cNvPicPr>
            <a:picLocks noChangeAspect="1" noChangeArrowheads="1"/>
          </p:cNvPicPr>
          <p:nvPr/>
        </p:nvPicPr>
        <p:blipFill>
          <a:blip r:embed="rId3"/>
          <a:srcRect l="2299" t="16464" r="3448" b="38426"/>
          <a:stretch>
            <a:fillRect/>
          </a:stretch>
        </p:blipFill>
        <p:spPr bwMode="auto">
          <a:xfrm>
            <a:off x="4495800" y="4038600"/>
            <a:ext cx="4038600" cy="1330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04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Array Basics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9181768-2028-467E-9AD4-AE00B824D17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Array Initializers</a:t>
            </a:r>
          </a:p>
        </p:txBody>
      </p:sp>
      <p:sp>
        <p:nvSpPr>
          <p:cNvPr id="21509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86800" cy="4648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Arrays can be initialized when they are created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Example:</a:t>
            </a:r>
          </a:p>
          <a:p>
            <a:pPr lvl="1" eaLnBrk="1" hangingPunct="1"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	</a:t>
            </a:r>
            <a:r>
              <a:rPr lang="en-US" sz="2800" dirty="0" err="1" smtClean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Arial" charset="0"/>
              </a:rPr>
              <a:t> [] </a:t>
            </a:r>
            <a:r>
              <a:rPr lang="en-US" sz="2800" dirty="0" err="1" smtClean="0">
                <a:latin typeface="Consolas" pitchFamily="49" charset="0"/>
                <a:cs typeface="Arial" charset="0"/>
              </a:rPr>
              <a:t>anArray</a:t>
            </a:r>
            <a:r>
              <a:rPr lang="en-US" sz="2800" dirty="0" smtClean="0">
                <a:latin typeface="Consolas" pitchFamily="49" charset="0"/>
                <a:cs typeface="Arial" charset="0"/>
              </a:rPr>
              <a:t>  = {100, 200, 400, 600};</a:t>
            </a:r>
          </a:p>
          <a:p>
            <a:pPr lvl="1" eaLnBrk="1" hangingPunct="1"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	char</a:t>
            </a:r>
            <a:r>
              <a:rPr lang="en-US" sz="2800" dirty="0" smtClean="0">
                <a:latin typeface="Consolas" pitchFamily="49" charset="0"/>
                <a:cs typeface="Arial" charset="0"/>
              </a:rPr>
              <a:t> [] grade   = {</a:t>
            </a:r>
            <a:r>
              <a:rPr lang="en-GB" sz="28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'A'</a:t>
            </a:r>
            <a:r>
              <a:rPr lang="en-GB" sz="2800" dirty="0" smtClean="0">
                <a:solidFill>
                  <a:srgbClr val="C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GB" sz="2800" dirty="0" smtClean="0">
                <a:latin typeface="Consolas" pitchFamily="49" charset="0"/>
                <a:cs typeface="Arial" charset="0"/>
              </a:rPr>
              <a:t>, </a:t>
            </a:r>
            <a:r>
              <a:rPr lang="en-GB" sz="28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'B'</a:t>
            </a:r>
            <a:r>
              <a:rPr lang="en-GB" sz="2800" dirty="0" smtClean="0">
                <a:solidFill>
                  <a:srgbClr val="C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GB" sz="2800" dirty="0" smtClean="0">
                <a:latin typeface="Consolas" pitchFamily="49" charset="0"/>
                <a:cs typeface="Arial" charset="0"/>
              </a:rPr>
              <a:t>,</a:t>
            </a:r>
            <a:r>
              <a:rPr lang="en-GB" sz="28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'C'</a:t>
            </a:r>
            <a:r>
              <a:rPr lang="en-US" sz="2800" dirty="0" smtClean="0">
                <a:latin typeface="Consolas" pitchFamily="49" charset="0"/>
                <a:cs typeface="Arial" charset="0"/>
              </a:rPr>
              <a:t>}; </a:t>
            </a:r>
          </a:p>
          <a:p>
            <a:pPr lvl="1" eaLnBrk="1" hangingPunct="1"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	double</a:t>
            </a:r>
            <a:r>
              <a:rPr lang="en-US" sz="2800" dirty="0" smtClean="0">
                <a:latin typeface="Consolas" pitchFamily="49" charset="0"/>
                <a:cs typeface="Arial" charset="0"/>
              </a:rPr>
              <a:t> [] depth = {2.5, 3.0}; </a:t>
            </a: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The length of the array is determined by the number of values inside the curly braces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15155</TotalTime>
  <Words>1983</Words>
  <Application>Microsoft Office PowerPoint</Application>
  <PresentationFormat>On-screen Show (4:3)</PresentationFormat>
  <Paragraphs>560</Paragraphs>
  <Slides>44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Default Design</vt:lpstr>
      <vt:lpstr>7</vt:lpstr>
      <vt:lpstr>Chapter Outline</vt:lpstr>
      <vt:lpstr>1. Array Basics</vt:lpstr>
      <vt:lpstr>Array Basics</vt:lpstr>
      <vt:lpstr>Array Basics</vt:lpstr>
      <vt:lpstr>Array Basics</vt:lpstr>
      <vt:lpstr>Array Basics</vt:lpstr>
      <vt:lpstr>Array Basics</vt:lpstr>
      <vt:lpstr>Array Initializers</vt:lpstr>
      <vt:lpstr>Array Initializers (additional)</vt:lpstr>
      <vt:lpstr>Array Access</vt:lpstr>
      <vt:lpstr>Array Access</vt:lpstr>
      <vt:lpstr>Using foreach with Arrays</vt:lpstr>
      <vt:lpstr>Using foreach with Arrays</vt:lpstr>
      <vt:lpstr>Array Assignment </vt:lpstr>
      <vt:lpstr>2. Array as Method Parameter</vt:lpstr>
      <vt:lpstr>Array as Method Parameter</vt:lpstr>
      <vt:lpstr>Array Parameter Example</vt:lpstr>
      <vt:lpstr>Array Parameter Example</vt:lpstr>
      <vt:lpstr>Array Parameter Example</vt:lpstr>
      <vt:lpstr>Array Parameter Example</vt:lpstr>
      <vt:lpstr>3. Array as Return Type</vt:lpstr>
      <vt:lpstr>Additional: Array and Function Return Concept in C/C++</vt:lpstr>
      <vt:lpstr>Additional: Array and Function Return Concept in C#</vt:lpstr>
      <vt:lpstr>4. Array in Classes</vt:lpstr>
      <vt:lpstr>Array in Classes Example</vt:lpstr>
      <vt:lpstr>Array in Classes Example</vt:lpstr>
      <vt:lpstr>Array in Classes Example</vt:lpstr>
      <vt:lpstr>Array in Classes Example</vt:lpstr>
      <vt:lpstr>Array in Classes Example</vt:lpstr>
      <vt:lpstr>Array in Classes Example</vt:lpstr>
      <vt:lpstr>1. Array of Objects</vt:lpstr>
      <vt:lpstr>Array of Objects</vt:lpstr>
      <vt:lpstr>Array of Objects</vt:lpstr>
      <vt:lpstr>Array of Objects Example</vt:lpstr>
      <vt:lpstr>Array of Objects Example</vt:lpstr>
      <vt:lpstr>Array of Objects Example</vt:lpstr>
      <vt:lpstr>Array of Objects Example</vt:lpstr>
      <vt:lpstr>Array of Objects Example</vt:lpstr>
      <vt:lpstr>2. Objects and Methods</vt:lpstr>
      <vt:lpstr>Objects and Methods</vt:lpstr>
      <vt:lpstr>Objects and Methods Example</vt:lpstr>
      <vt:lpstr>Objects and Methods Example</vt:lpstr>
      <vt:lpstr>Objects and Methods Example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Course Technology</dc:creator>
  <cp:lastModifiedBy>Chean Swee Ling</cp:lastModifiedBy>
  <cp:revision>332</cp:revision>
  <dcterms:created xsi:type="dcterms:W3CDTF">2002-11-15T07:59:11Z</dcterms:created>
  <dcterms:modified xsi:type="dcterms:W3CDTF">2017-02-13T08:52:57Z</dcterms:modified>
</cp:coreProperties>
</file>