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664" r:id="rId2"/>
    <p:sldId id="348" r:id="rId3"/>
    <p:sldId id="644" r:id="rId4"/>
    <p:sldId id="671" r:id="rId5"/>
    <p:sldId id="668" r:id="rId6"/>
    <p:sldId id="645" r:id="rId7"/>
    <p:sldId id="646" r:id="rId8"/>
    <p:sldId id="670" r:id="rId9"/>
    <p:sldId id="649" r:id="rId10"/>
    <p:sldId id="650" r:id="rId11"/>
    <p:sldId id="674" r:id="rId12"/>
    <p:sldId id="672" r:id="rId13"/>
    <p:sldId id="675" r:id="rId14"/>
    <p:sldId id="677" r:id="rId15"/>
    <p:sldId id="693" r:id="rId16"/>
    <p:sldId id="695" r:id="rId17"/>
    <p:sldId id="676" r:id="rId18"/>
    <p:sldId id="697" r:id="rId19"/>
    <p:sldId id="689" r:id="rId20"/>
    <p:sldId id="688" r:id="rId21"/>
    <p:sldId id="681" r:id="rId22"/>
    <p:sldId id="678" r:id="rId23"/>
    <p:sldId id="698" r:id="rId24"/>
    <p:sldId id="679" r:id="rId25"/>
    <p:sldId id="680" r:id="rId26"/>
    <p:sldId id="682" r:id="rId27"/>
    <p:sldId id="683" r:id="rId28"/>
    <p:sldId id="684" r:id="rId29"/>
    <p:sldId id="685" r:id="rId30"/>
    <p:sldId id="686" r:id="rId31"/>
    <p:sldId id="687" r:id="rId32"/>
    <p:sldId id="69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3" autoAdjust="0"/>
    <p:restoredTop sz="80431" autoAdjust="0"/>
  </p:normalViewPr>
  <p:slideViewPr>
    <p:cSldViewPr>
      <p:cViewPr varScale="1">
        <p:scale>
          <a:sx n="59" d="100"/>
          <a:sy n="59" d="100"/>
        </p:scale>
        <p:origin x="-17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02E6D-5B47-4E15-99FF-17B87D8DB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4AB1B-0073-4ABB-B71D-8F1DBD6CF6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6927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3E6AC-2F38-4180-B9D9-7195DA68534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694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1CA6D-1AE9-4C14-A23C-BFFB31AC901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Substring (</a:t>
            </a:r>
            <a:r>
              <a:rPr lang="en-US" dirty="0" err="1" smtClean="0"/>
              <a:t>int</a:t>
            </a:r>
            <a:r>
              <a:rPr lang="en-US" dirty="0" smtClean="0"/>
              <a:t>) – retrieves</a:t>
            </a:r>
            <a:r>
              <a:rPr lang="en-US" baseline="0" dirty="0" smtClean="0"/>
              <a:t> a substring from this instance. The substring starts at specified character position and continues to the end of the string. </a:t>
            </a:r>
            <a:endParaRPr lang="en-US" dirty="0" smtClean="0"/>
          </a:p>
          <a:p>
            <a:pPr eaLnBrk="1" hangingPunct="1"/>
            <a:r>
              <a:rPr lang="en-US" dirty="0" smtClean="0"/>
              <a:t>Substring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 - </a:t>
            </a:r>
            <a:r>
              <a:rPr lang="en-US" dirty="0" smtClean="0"/>
              <a:t>retrieves</a:t>
            </a:r>
            <a:r>
              <a:rPr lang="en-US" baseline="0" dirty="0" smtClean="0"/>
              <a:t> a substring from this instance. The substring starts at specified character position and has a specified length.</a:t>
            </a:r>
          </a:p>
          <a:p>
            <a:pPr eaLnBrk="1" hangingPunct="1"/>
            <a:r>
              <a:rPr lang="en-MY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IndexOf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(string) - Reports the zero-based index of the first occurrence of the specified string in this instance.</a:t>
            </a:r>
          </a:p>
          <a:p>
            <a:pPr eaLnBrk="1" hangingPunct="1"/>
            <a:r>
              <a:rPr lang="en-MY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IndexOf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(string, </a:t>
            </a:r>
            <a:r>
              <a:rPr lang="en-MY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-  Reports the zero-based index of the first occurrence of the specified string in this instance. The search starts at a specified character position.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1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D273E-C6D1-4F6B-BA10-08EB9AC0818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292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78A3A-B710-4AA1-836F-24DC11E5F3D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891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F611-E0D4-49B5-B2DE-048DE38683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first integer argument is always the start index. The second, optional argument is the desired length—not the end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index.</a:t>
            </a:r>
            <a:r>
              <a:rPr lang="en-US" b="1" dirty="0" err="1" smtClean="0"/>
              <a:t>Substring</a:t>
            </a:r>
            <a:r>
              <a:rPr lang="en-US" b="1" dirty="0" smtClean="0"/>
              <a:t> parameters</a:t>
            </a:r>
            <a:r>
              <a:rPr lang="en-US" dirty="0" smtClean="0"/>
              <a:t> Substring(0, 3) Returns substring of first 3 chars. </a:t>
            </a:r>
          </a:p>
          <a:p>
            <a:pPr eaLnBrk="1" hangingPunct="1"/>
            <a:r>
              <a:rPr lang="en-US" dirty="0" smtClean="0"/>
              <a:t>Substring(3, 3) Returns substring of second 3 chars. </a:t>
            </a:r>
          </a:p>
          <a:p>
            <a:pPr eaLnBrk="1" hangingPunct="1"/>
            <a:r>
              <a:rPr lang="en-US" dirty="0" smtClean="0"/>
              <a:t>Substring(6) Returns substring of all chars after first 6.</a:t>
            </a:r>
          </a:p>
        </p:txBody>
      </p:sp>
    </p:spTree>
    <p:extLst>
      <p:ext uri="{BB962C8B-B14F-4D97-AF65-F5344CB8AC3E}">
        <p14:creationId xmlns:p14="http://schemas.microsoft.com/office/powerpoint/2010/main" val="1689384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31A05-9CC6-452D-9C87-85BA8B88B1E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 string method, returns the first index of a letter in a string. It can also find a substring. It is often used in looping constructs.</a:t>
            </a:r>
          </a:p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//arg1: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string to search for, //arg2: search starting position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017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ave</a:t>
            </a:r>
            <a:r>
              <a:rPr lang="en-US" dirty="0" smtClean="0"/>
              <a:t> a cat</a:t>
            </a:r>
          </a:p>
          <a:p>
            <a:r>
              <a:rPr lang="en-US" dirty="0" smtClean="0"/>
              <a:t>a cat</a:t>
            </a:r>
          </a:p>
          <a:p>
            <a:r>
              <a:rPr lang="en-US" dirty="0" smtClean="0"/>
              <a:t>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02E6D-5B47-4E15-99FF-17B87D8DB3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7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2E808-D24A-45AC-B5D5-43533B49440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293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8F6EE-95C9-48CA-9C22-4ADF9B2114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09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F0BED-DA98-4E4C-91F0-FACF21C7C77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906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C99F0-80EA-4CCB-8D22-A222F6C0FAC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741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B2B1-DC72-44AB-92B3-88803C8EBB4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605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302E4-B59C-4834-B9D1-D5206D349F3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086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74760-0E6F-4042-A7B2-2808168B8BE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9822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ED1C9-32C5-4297-8CD4-0040BBEC056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8683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11F75-AFD9-42DE-9DB5-C9CABE72416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3949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ADCA6-13E1-4724-83C6-2283153AD3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8190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B43CC-DE3B-4D1F-8275-D6F8E006DC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0114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B43CC-DE3B-4D1F-8275-D6F8E006DCB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441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E91817-5CD0-4E0C-92A8-E169D79D13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699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07063-39FA-4BF1-AEB0-1DE760E5775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033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D221B-965E-4C7F-9B35-9F5BE53C263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614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F4D8D-1250-40CF-AD3F-981FC431A73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3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ACCC8-3071-4D5E-9CD1-897031268A8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649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8B81B-4AAE-4992-9F66-0278C627666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486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13C7E-9683-409B-9883-D50D6C3DB2B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000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3A83F-2114-425A-A1BC-F5DD30AFF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DCBCF-E880-4AB2-A3E8-8C4572B30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620-9C7B-4690-B414-D06043060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DC5D9-58F3-4948-8F5B-C2F890AE42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F048D-F237-4AAC-ACC2-CF88CBFEE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89A2-FAE0-497D-B7FA-45BBECA58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9F5E8-26C0-40AB-9F38-45FD2DAC8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FC276-B6F8-4446-9257-89F69A454C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9F4B5-C0FE-46B3-874D-C800349763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D1C6A-AAE0-46D8-B001-39E52226A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F8DD-A4DA-4DFB-A14D-0EDCA67239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7C16B3-DE2D-4432-BBE9-DEF68D413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D02681-D877-4C0E-ABA0-50C97F01D817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3316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038600" cy="19050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Advanced</a:t>
            </a:r>
          </a:p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Collections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</a:t>
            </a:r>
            <a:r>
              <a:rPr lang="en-US" sz="2000" b="1" baseline="30000">
                <a:solidFill>
                  <a:srgbClr val="003366"/>
                </a:solidFill>
              </a:rPr>
              <a:t>rd</a:t>
            </a:r>
            <a:r>
              <a:rPr lang="en-US" sz="2000" b="1">
                <a:solidFill>
                  <a:srgbClr val="003366"/>
                </a:solidFill>
              </a:rPr>
              <a:t> Edition</a:t>
            </a:r>
          </a:p>
          <a:p>
            <a:endParaRPr lang="en-US" sz="2400">
              <a:solidFill>
                <a:srgbClr val="003366"/>
              </a:solidFill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523303-204B-42CD-B3BD-C3862156088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4572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Multidimensional Array</a:t>
            </a:r>
          </a:p>
        </p:txBody>
      </p:sp>
      <p:sp>
        <p:nvSpPr>
          <p:cNvPr id="22533" name="Line 14"/>
          <p:cNvSpPr>
            <a:spLocks noChangeShapeType="1"/>
          </p:cNvSpPr>
          <p:nvPr/>
        </p:nvSpPr>
        <p:spPr bwMode="auto">
          <a:xfrm flipV="1">
            <a:off x="4724400" y="3352800"/>
            <a:ext cx="38100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Oval 15"/>
          <p:cNvSpPr>
            <a:spLocks noChangeArrowheads="1"/>
          </p:cNvSpPr>
          <p:nvPr/>
        </p:nvSpPr>
        <p:spPr bwMode="auto">
          <a:xfrm>
            <a:off x="4953000" y="3200400"/>
            <a:ext cx="533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22535" name="Picture 18" descr="Fig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28600"/>
            <a:ext cx="405765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AutoShape 19"/>
          <p:cNvSpPr>
            <a:spLocks noChangeArrowheads="1"/>
          </p:cNvSpPr>
          <p:nvPr/>
        </p:nvSpPr>
        <p:spPr bwMode="auto">
          <a:xfrm>
            <a:off x="685800" y="3733800"/>
            <a:ext cx="2971800" cy="2057400"/>
          </a:xfrm>
          <a:prstGeom prst="wedgeEllipseCallout">
            <a:avLst>
              <a:gd name="adj1" fmla="val 186611"/>
              <a:gd name="adj2" fmla="val 4036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Upper bounds on the indexes are </a:t>
            </a:r>
          </a:p>
          <a:p>
            <a:pPr algn="ctr"/>
            <a:r>
              <a:rPr lang="en-US" sz="2400">
                <a:latin typeface="Arial" charset="0"/>
                <a:cs typeface="Arial" charset="0"/>
              </a:rPr>
              <a:t>3, 6, 2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3C745E-19E0-4F17-B56A-C7C2AA5D610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String class in C# has many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Examples: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 smtClean="0">
                <a:latin typeface="Arial" charset="0"/>
                <a:cs typeface="Arial" charset="0"/>
              </a:rPr>
              <a:t>ToLower</a:t>
            </a:r>
            <a:r>
              <a:rPr lang="en-US" sz="2400" dirty="0" smtClean="0">
                <a:latin typeface="Arial" charset="0"/>
                <a:cs typeface="Arial" charset="0"/>
              </a:rPr>
              <a:t>(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 smtClean="0">
                <a:latin typeface="Arial" charset="0"/>
                <a:cs typeface="Arial" charset="0"/>
              </a:rPr>
              <a:t>ToUpper</a:t>
            </a:r>
            <a:r>
              <a:rPr lang="en-US" sz="2400" dirty="0" smtClean="0">
                <a:latin typeface="Arial" charset="0"/>
                <a:cs typeface="Arial" charset="0"/>
              </a:rPr>
              <a:t>(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Substring( </a:t>
            </a:r>
            <a:r>
              <a:rPr lang="en-US" sz="2400" dirty="0" err="1" smtClean="0">
                <a:latin typeface="Arial" charset="0"/>
                <a:cs typeface="Arial" charset="0"/>
              </a:rPr>
              <a:t>int</a:t>
            </a:r>
            <a:r>
              <a:rPr lang="en-US" sz="2400" dirty="0" smtClean="0">
                <a:latin typeface="Arial" charset="0"/>
                <a:cs typeface="Arial" charset="0"/>
              </a:rPr>
              <a:t> ) 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Substring( </a:t>
            </a:r>
            <a:r>
              <a:rPr lang="en-US" sz="2400" dirty="0" err="1" smtClean="0">
                <a:latin typeface="Arial" charset="0"/>
                <a:cs typeface="Arial" charset="0"/>
              </a:rPr>
              <a:t>int</a:t>
            </a:r>
            <a:r>
              <a:rPr lang="en-US" sz="2400" dirty="0" smtClean="0">
                <a:latin typeface="Arial" charset="0"/>
                <a:cs typeface="Arial" charset="0"/>
              </a:rPr>
              <a:t>, </a:t>
            </a:r>
            <a:r>
              <a:rPr lang="en-US" sz="2400" dirty="0" err="1" smtClean="0">
                <a:latin typeface="Arial" charset="0"/>
                <a:cs typeface="Arial" charset="0"/>
              </a:rPr>
              <a:t>int</a:t>
            </a:r>
            <a:r>
              <a:rPr lang="en-US" sz="2400" dirty="0" smtClean="0">
                <a:latin typeface="Arial" charset="0"/>
                <a:cs typeface="Arial" charset="0"/>
              </a:rPr>
              <a:t>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 smtClean="0">
                <a:latin typeface="Arial" charset="0"/>
                <a:cs typeface="Arial" charset="0"/>
              </a:rPr>
              <a:t>IndexOf</a:t>
            </a:r>
            <a:r>
              <a:rPr lang="en-US" sz="2400" dirty="0" smtClean="0">
                <a:latin typeface="Arial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string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 smtClean="0">
                <a:latin typeface="Arial" charset="0"/>
                <a:cs typeface="Arial" charset="0"/>
              </a:rPr>
              <a:t>IndexOf</a:t>
            </a:r>
            <a:r>
              <a:rPr lang="en-US" sz="2400" dirty="0" smtClean="0">
                <a:latin typeface="Arial" charset="0"/>
                <a:cs typeface="Arial" charset="0"/>
              </a:rPr>
              <a:t>(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string, 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 smtClean="0">
                <a:latin typeface="Arial" charset="0"/>
                <a:cs typeface="Arial" charset="0"/>
              </a:rPr>
              <a:t>LastIndexOf</a:t>
            </a:r>
            <a:r>
              <a:rPr lang="en-US" sz="2400" dirty="0" smtClean="0">
                <a:latin typeface="Arial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string</a:t>
            </a:r>
            <a:r>
              <a:rPr lang="en-US" sz="2400" dirty="0" smtClean="0">
                <a:latin typeface="Arial" charset="0"/>
                <a:cs typeface="Arial" charset="0"/>
              </a:rPr>
              <a:t>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 smtClean="0">
                <a:latin typeface="Arial" charset="0"/>
                <a:cs typeface="Arial" charset="0"/>
              </a:rPr>
              <a:t>LastIndexOf</a:t>
            </a:r>
            <a:r>
              <a:rPr lang="en-US" sz="2400" dirty="0" smtClean="0">
                <a:latin typeface="Arial" charset="0"/>
                <a:cs typeface="Arial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string, 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int</a:t>
            </a:r>
            <a:r>
              <a:rPr lang="en-US" sz="2400" dirty="0" smtClean="0">
                <a:latin typeface="Arial" charset="0"/>
                <a:cs typeface="Arial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String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C4793B-A4AE-4EF4-9677-20E00BCF5F9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 1: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smtClean="0">
                <a:latin typeface="Consolas" pitchFamily="49" charset="0"/>
                <a:cs typeface="Arial" charset="0"/>
              </a:rPr>
              <a:t>s1 = 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"ABC";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smtClean="0">
                <a:latin typeface="Consolas" pitchFamily="49" charset="0"/>
                <a:cs typeface="Arial" charset="0"/>
              </a:rPr>
              <a:t>s2 = s1.ToLower();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Console.WriteLine(s2);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abc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1DF5ED-854F-4E17-A753-79B2A994861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 2: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smtClean="0">
                <a:latin typeface="Consolas" pitchFamily="49" charset="0"/>
                <a:cs typeface="Arial" charset="0"/>
              </a:rPr>
              <a:t>s3 = 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"abc"</a:t>
            </a:r>
            <a:r>
              <a:rPr lang="en-GB" sz="240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smtClean="0">
                <a:latin typeface="Consolas" pitchFamily="49" charset="0"/>
                <a:cs typeface="Arial" charset="0"/>
              </a:rPr>
              <a:t>s4 = s3.ToUpper();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Console.WriteLine(s4);</a:t>
            </a:r>
            <a:r>
              <a:rPr lang="en-US" sz="24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ABC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C68659-6CA1-4223-BED7-627302D8424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Example 3: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s5 = 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GB" sz="2400" dirty="0" err="1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abcde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s6 = s5.Substring(2);</a:t>
            </a:r>
          </a:p>
          <a:p>
            <a:pPr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(s6);</a:t>
            </a:r>
            <a:r>
              <a:rPr lang="en-US" sz="2400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s7 = s5.Substring(2,1);</a:t>
            </a:r>
          </a:p>
          <a:p>
            <a:pPr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(s7);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err="1" smtClean="0">
                <a:latin typeface="Arial" charset="0"/>
                <a:cs typeface="Arial" charset="0"/>
              </a:rPr>
              <a:t>cde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c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79248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458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6AAF48-D801-47D9-A526-9268E96A2DE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257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Example 4:</a:t>
            </a:r>
          </a:p>
          <a:p>
            <a:pPr>
              <a:buFontTx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s8 =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"Happy Birthday To You"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pos1 = s8.IndexOf(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 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"First space: {0}"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,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pos1);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pos2 = s8.IndexOf(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 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,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pos1 + 1); 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"Next space: {0}"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,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pos2);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pos3 = s8.LastIndexOf(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 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"Last space: {0}"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,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pos3);</a:t>
            </a:r>
            <a:endParaRPr lang="en-US" sz="2400" dirty="0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sz="2400" dirty="0" smtClean="0">
                <a:latin typeface="Arial" charset="0"/>
                <a:cs typeface="Arial" charset="0"/>
              </a:rPr>
              <a:t>First space: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	Next space: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	Last space: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static void Main ( )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string s = "I have a cat";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while((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('a',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!= -1)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AFBC51-6B98-4A14-BF39-AA127A2B476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Multidimensional Array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String Class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 err="1" smtClean="0">
                <a:latin typeface="Arial" charset="0"/>
                <a:cs typeface="Arial" charset="0"/>
              </a:rPr>
              <a:t>ArrayList</a:t>
            </a:r>
            <a:r>
              <a:rPr lang="en-US" dirty="0" smtClean="0">
                <a:latin typeface="Arial" charset="0"/>
                <a:cs typeface="Arial" charset="0"/>
              </a:rPr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Ex: </a:t>
            </a:r>
            <a:r>
              <a:rPr lang="en-US" dirty="0" err="1" smtClean="0">
                <a:latin typeface="Arial" charset="0"/>
                <a:cs typeface="Arial" charset="0"/>
              </a:rPr>
              <a:t>IndexOf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char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using System;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class Program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static void Main ( )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s = "I have a dog";</a:t>
            </a:r>
          </a:p>
          <a:p>
            <a:pPr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('d');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string d =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(d);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CFF3EC-DE74-4970-B6C4-07AE31BF32B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Characters in Strings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smtClean="0">
                <a:latin typeface="Consolas" pitchFamily="49" charset="0"/>
                <a:cs typeface="Arial" charset="0"/>
              </a:rPr>
              <a:t>str = 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"hello"</a:t>
            </a:r>
            <a:r>
              <a:rPr lang="en-GB" sz="2400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for </a:t>
            </a:r>
            <a:r>
              <a:rPr lang="en-GB" sz="2400" smtClean="0">
                <a:latin typeface="Consolas" pitchFamily="49" charset="0"/>
                <a:cs typeface="Arial" charset="0"/>
              </a:rPr>
              <a:t>(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smtClean="0">
                <a:latin typeface="Consolas" pitchFamily="49" charset="0"/>
                <a:cs typeface="Arial" charset="0"/>
              </a:rPr>
              <a:t>i = 0; i &lt; str.Length; i++)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"{0} "</a:t>
            </a:r>
            <a:r>
              <a:rPr lang="en-GB" sz="2400" smtClean="0">
                <a:latin typeface="Consolas" pitchFamily="49" charset="0"/>
                <a:cs typeface="Arial" charset="0"/>
              </a:rPr>
              <a:t>,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str[i]);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Console.WriteLine();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for </a:t>
            </a:r>
            <a:r>
              <a:rPr lang="en-GB" sz="2400" smtClean="0">
                <a:latin typeface="Consolas" pitchFamily="49" charset="0"/>
                <a:cs typeface="Arial" charset="0"/>
              </a:rPr>
              <a:t>(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smtClean="0">
                <a:latin typeface="Consolas" pitchFamily="49" charset="0"/>
                <a:cs typeface="Arial" charset="0"/>
              </a:rPr>
              <a:t>i = str.Length-1; i &gt;= 0; i--)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"{0} "</a:t>
            </a:r>
            <a:r>
              <a:rPr lang="en-GB" sz="2400" smtClean="0">
                <a:latin typeface="Consolas" pitchFamily="49" charset="0"/>
                <a:cs typeface="Arial" charset="0"/>
              </a:rPr>
              <a:t>, str[i]);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h e l l 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o l l e h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E9B6A5-8074-4321-B8AB-04F49068AAF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Comparing Strings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Example: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s1 = 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"hello"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s2 = 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"hello"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if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(s1 == s2)  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if 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(s1.Equals(s2))</a:t>
            </a:r>
          </a:p>
          <a:p>
            <a:pPr>
              <a:buFontTx/>
              <a:buNone/>
            </a:pPr>
            <a:r>
              <a:rPr lang="en-GB" sz="2400" dirty="0" smtClean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 smtClean="0">
                <a:latin typeface="Consolas" pitchFamily="49" charset="0"/>
                <a:cs typeface="Arial" charset="0"/>
              </a:rPr>
              <a:t>Console.WriteLine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dirty="0" smtClean="0">
                <a:latin typeface="Consolas" pitchFamily="49" charset="0"/>
                <a:cs typeface="Arial" charset="0"/>
              </a:rPr>
              <a:t>);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Equal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Equal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7772400" cy="609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543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9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0F435A-D361-469A-AD4F-CA6022DF59C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Equality of Objects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 1: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latin typeface="Consolas" pitchFamily="49" charset="0"/>
                <a:cs typeface="Arial" charset="0"/>
              </a:rPr>
              <a:t>Account a1 =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GB" sz="2400" smtClean="0">
                <a:latin typeface="Consolas" pitchFamily="49" charset="0"/>
                <a:cs typeface="Arial" charset="0"/>
              </a:rPr>
              <a:t>Account(100);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z="2400" smtClean="0">
                <a:latin typeface="Consolas" pitchFamily="49" charset="0"/>
                <a:cs typeface="Arial" charset="0"/>
              </a:rPr>
              <a:t>Account a2 =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GB" sz="2400" smtClean="0">
                <a:latin typeface="Consolas" pitchFamily="49" charset="0"/>
                <a:cs typeface="Arial" charset="0"/>
              </a:rPr>
              <a:t>Account(100);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if </a:t>
            </a:r>
            <a:r>
              <a:rPr lang="en-GB" sz="2400" smtClean="0">
                <a:latin typeface="Consolas" pitchFamily="49" charset="0"/>
                <a:cs typeface="Arial" charset="0"/>
              </a:rPr>
              <a:t>(a1 == a2)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else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"Not Equal"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  <a:endParaRPr 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Not Equal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0317CC-B592-4F70-A433-BF753CD9433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Equality of Objects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 2: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latin typeface="Consolas" pitchFamily="49" charset="0"/>
                <a:cs typeface="Arial" charset="0"/>
              </a:rPr>
              <a:t>Account a1 =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GB" sz="2400" smtClean="0">
                <a:latin typeface="Consolas" pitchFamily="49" charset="0"/>
                <a:cs typeface="Arial" charset="0"/>
              </a:rPr>
              <a:t>Account(100);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z="2400" smtClean="0">
                <a:latin typeface="Consolas" pitchFamily="49" charset="0"/>
                <a:cs typeface="Arial" charset="0"/>
              </a:rPr>
              <a:t>Account a2 = a1;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if </a:t>
            </a:r>
            <a:r>
              <a:rPr lang="en-GB" sz="2400" smtClean="0">
                <a:latin typeface="Consolas" pitchFamily="49" charset="0"/>
                <a:cs typeface="Arial" charset="0"/>
              </a:rPr>
              <a:t>(a1 == a2)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else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"Not Equal"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  <a:endParaRPr 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Equal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D520F-9A97-4010-9302-903A7244C1C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3. </a:t>
            </a:r>
            <a:r>
              <a:rPr lang="en-US" dirty="0" err="1" smtClean="0">
                <a:latin typeface="Arial" charset="0"/>
                <a:cs typeface="Arial" charset="0"/>
              </a:rPr>
              <a:t>ArrayList</a:t>
            </a:r>
            <a:r>
              <a:rPr lang="en-US" dirty="0" smtClean="0">
                <a:latin typeface="Arial" charset="0"/>
                <a:cs typeface="Arial" charset="0"/>
              </a:rPr>
              <a:t> Class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Limitations of traditional array</a:t>
            </a:r>
            <a:endParaRPr lang="en-US" dirty="0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Cannot change the size or length of an array after it is created </a:t>
            </a: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ArrayList</a:t>
            </a:r>
            <a:r>
              <a:rPr lang="en-US" dirty="0" smtClean="0">
                <a:latin typeface="Arial" charset="0"/>
                <a:cs typeface="Arial" charset="0"/>
              </a:rPr>
              <a:t> class facilitates creating array-like structure, BUT it can dynamically increase or decrease in length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Includes large number of predefined methods</a:t>
            </a:r>
            <a:r>
              <a:rPr lang="en-US" sz="3200" dirty="0" smtClean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C34A61-5204-46BD-A95C-8D6AD03F095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ArrayList Class (</a:t>
            </a:r>
            <a:r>
              <a:rPr lang="en-US" sz="2800" smtClean="0">
                <a:latin typeface="Arial" charset="0"/>
                <a:cs typeface="Arial" charset="0"/>
              </a:rPr>
              <a:t>continued</a:t>
            </a:r>
            <a:r>
              <a:rPr lang="en-US" smtClean="0">
                <a:latin typeface="Arial" charset="0"/>
                <a:cs typeface="Arial" charset="0"/>
              </a:rPr>
              <a:t>) </a:t>
            </a: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54075"/>
            <a:ext cx="8686800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2C18FD-4B59-4EA5-8C60-39EB77D2EB0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ArrayList Class (</a:t>
            </a:r>
            <a:r>
              <a:rPr lang="en-US" sz="2800" smtClean="0">
                <a:latin typeface="Arial" charset="0"/>
                <a:cs typeface="Arial" charset="0"/>
              </a:rPr>
              <a:t>continued</a:t>
            </a:r>
            <a:r>
              <a:rPr lang="en-US" smtClean="0">
                <a:latin typeface="Arial" charset="0"/>
                <a:cs typeface="Arial" charset="0"/>
              </a:rPr>
              <a:t>) 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1219200"/>
            <a:ext cx="871378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81200"/>
            <a:ext cx="87360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EFAA52-6079-406B-846D-E3E7DB2534D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Array </a:t>
            </a:r>
            <a:r>
              <a:rPr lang="en-US" dirty="0" err="1" smtClean="0">
                <a:latin typeface="Arial" charset="0"/>
                <a:cs typeface="Arial" charset="0"/>
              </a:rPr>
              <a:t>vs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ArrayList</a:t>
            </a:r>
            <a:r>
              <a:rPr lang="en-US" dirty="0" smtClean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GB" sz="2400" dirty="0">
                <a:latin typeface="Consolas"/>
              </a:rPr>
              <a:t>Car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private string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string </a:t>
            </a:r>
            <a:r>
              <a:rPr lang="en-GB" sz="2400" dirty="0" err="1">
                <a:latin typeface="Consolas"/>
              </a:rPr>
              <a:t>RegNumber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get </a:t>
            </a:r>
            <a:r>
              <a:rPr lang="en-GB" sz="2400" dirty="0">
                <a:latin typeface="Consolas"/>
              </a:rPr>
              <a:t>{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return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; }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2400" dirty="0">
                <a:latin typeface="Consolas"/>
              </a:rPr>
              <a:t> }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GB" sz="2400" dirty="0">
                <a:latin typeface="Consolas"/>
              </a:rPr>
              <a:t>Car(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sz="2400" dirty="0">
                <a:latin typeface="Consolas"/>
              </a:rPr>
              <a:t>number)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{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regNumber</a:t>
            </a:r>
            <a:r>
              <a:rPr lang="en-GB" sz="2400" dirty="0">
                <a:latin typeface="Consolas"/>
              </a:rPr>
              <a:t> = number;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 }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66FE21-B6EC-4FE7-8750-B280B7F0059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Multidimensional Array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Arrays can be;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One-dimensional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Two-dimensional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Multidimensional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Two-dimensional and multidimensional arrays follow same guidelines as one-dimensional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A4C2DF-7DF9-4A3E-A7AB-28F216EAA9E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Array </a:t>
            </a:r>
            <a:r>
              <a:rPr lang="en-US" dirty="0" err="1" smtClean="0">
                <a:latin typeface="Arial" charset="0"/>
                <a:cs typeface="Arial" charset="0"/>
              </a:rPr>
              <a:t>vs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ArrayList</a:t>
            </a:r>
            <a:r>
              <a:rPr lang="en-US" dirty="0" smtClean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305800" cy="533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000" dirty="0">
                <a:latin typeface="Consolas" pitchFamily="49" charset="0"/>
              </a:rPr>
              <a:t>System;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CarArray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// using array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  static </a:t>
            </a:r>
            <a:r>
              <a:rPr lang="en-GB" sz="2000" dirty="0">
                <a:latin typeface="Consolas" pitchFamily="49" charset="0"/>
              </a:rPr>
              <a:t>void Main()</a:t>
            </a:r>
          </a:p>
          <a:p>
            <a:r>
              <a:rPr lang="en-GB" sz="2000" dirty="0">
                <a:latin typeface="Consolas" pitchFamily="49" charset="0"/>
              </a:rPr>
              <a:t>  {</a:t>
            </a:r>
          </a:p>
          <a:p>
            <a:r>
              <a:rPr lang="en-GB" sz="2000" dirty="0">
                <a:latin typeface="Consolas" pitchFamily="49" charset="0"/>
              </a:rPr>
              <a:t>    Car[] cars</a:t>
            </a:r>
            <a:r>
              <a:rPr lang="en-GB" sz="2000" dirty="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000" dirty="0">
                <a:latin typeface="Consolas" pitchFamily="49" charset="0"/>
              </a:rPr>
              <a:t>Car[3];</a:t>
            </a:r>
          </a:p>
          <a:p>
            <a:r>
              <a:rPr lang="en-US" sz="2000" dirty="0">
                <a:latin typeface="Consolas" pitchFamily="49" charset="0"/>
              </a:rPr>
              <a:t>    cars[0] =</a:t>
            </a:r>
            <a:r>
              <a:rPr lang="en-US" sz="2000" dirty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000" dirty="0">
                <a:latin typeface="Consolas" pitchFamily="49" charset="0"/>
              </a:rPr>
              <a:t>Car(</a:t>
            </a:r>
            <a:r>
              <a:rPr lang="en-US" sz="2000" dirty="0">
                <a:solidFill>
                  <a:srgbClr val="A31515"/>
                </a:solidFill>
                <a:latin typeface="Consolas" pitchFamily="49" charset="0"/>
              </a:rPr>
              <a:t>"ABC1234"</a:t>
            </a:r>
            <a:r>
              <a:rPr lang="en-US" sz="2000" dirty="0">
                <a:latin typeface="Consolas" pitchFamily="49" charset="0"/>
              </a:rPr>
              <a:t>);</a:t>
            </a:r>
          </a:p>
          <a:p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000" dirty="0">
                <a:latin typeface="Consolas" pitchFamily="49" charset="0"/>
              </a:rPr>
              <a:t>cars[1] = 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000" dirty="0">
                <a:latin typeface="Consolas" pitchFamily="49" charset="0"/>
              </a:rPr>
              <a:t>Car(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"ABC5678"</a:t>
            </a:r>
            <a:r>
              <a:rPr lang="en-GB" sz="2000" dirty="0">
                <a:latin typeface="Consolas" pitchFamily="49" charset="0"/>
              </a:rPr>
              <a:t>);</a:t>
            </a:r>
          </a:p>
          <a:p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000" dirty="0">
                <a:latin typeface="Consolas" pitchFamily="49" charset="0"/>
              </a:rPr>
              <a:t>cars[2] = 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000" dirty="0">
                <a:latin typeface="Consolas" pitchFamily="49" charset="0"/>
              </a:rPr>
              <a:t>Car(</a:t>
            </a:r>
            <a:r>
              <a:rPr lang="en-GB" sz="2000" dirty="0">
                <a:solidFill>
                  <a:srgbClr val="A31515"/>
                </a:solidFill>
                <a:latin typeface="Consolas" pitchFamily="49" charset="0"/>
              </a:rPr>
              <a:t>"ABC9999"</a:t>
            </a:r>
            <a:r>
              <a:rPr lang="en-GB" sz="2000" dirty="0">
                <a:latin typeface="Consolas" pitchFamily="49" charset="0"/>
              </a:rPr>
              <a:t>);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nn-NO" sz="2000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nn-NO" sz="2000" dirty="0">
                <a:latin typeface="Consolas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nn-NO" sz="2000" dirty="0">
                <a:latin typeface="Consolas" pitchFamily="49" charset="0"/>
              </a:rPr>
              <a:t>i = 0; i &lt; cars.Length; i++)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GB" sz="2000" dirty="0">
                <a:latin typeface="Consolas" pitchFamily="49" charset="0"/>
              </a:rPr>
              <a:t>{</a:t>
            </a:r>
          </a:p>
          <a:p>
            <a:r>
              <a:rPr lang="en-GB" sz="2000" dirty="0">
                <a:latin typeface="Consolas" pitchFamily="49" charset="0"/>
              </a:rPr>
              <a:t>        Car c = cars[</a:t>
            </a:r>
            <a:r>
              <a:rPr lang="en-GB" sz="2000" dirty="0" err="1">
                <a:latin typeface="Consolas" pitchFamily="49" charset="0"/>
              </a:rPr>
              <a:t>i</a:t>
            </a:r>
            <a:r>
              <a:rPr lang="en-GB" sz="2000" dirty="0">
                <a:latin typeface="Consolas" pitchFamily="49" charset="0"/>
              </a:rPr>
              <a:t>];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itchFamily="49" charset="0"/>
              </a:rPr>
              <a:t>         </a:t>
            </a:r>
            <a:r>
              <a:rPr lang="en-GB" sz="2000" dirty="0" err="1">
                <a:latin typeface="Consolas" pitchFamily="49" charset="0"/>
              </a:rPr>
              <a:t>Console.WriteLine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c.RegNumber</a:t>
            </a:r>
            <a:r>
              <a:rPr lang="en-GB" sz="2000" dirty="0">
                <a:latin typeface="Consolas" pitchFamily="49" charset="0"/>
              </a:rPr>
              <a:t>);</a:t>
            </a: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</a:p>
          <a:p>
            <a:endParaRPr lang="en-GB" sz="2400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6166C3-8E5F-45A0-B916-02BF3D6FA5B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Array </a:t>
            </a:r>
            <a:r>
              <a:rPr lang="en-US" dirty="0" err="1" smtClean="0">
                <a:latin typeface="Arial" charset="0"/>
                <a:cs typeface="Arial" charset="0"/>
              </a:rPr>
              <a:t>vs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ArrayList</a:t>
            </a:r>
            <a:r>
              <a:rPr lang="en-US" dirty="0" smtClean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305800" cy="556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000" dirty="0">
                <a:latin typeface="Consolas" pitchFamily="49" charset="0"/>
              </a:rPr>
              <a:t>System;</a:t>
            </a:r>
          </a:p>
          <a:p>
            <a:pPr>
              <a:defRPr/>
            </a:pPr>
            <a:r>
              <a:rPr lang="en-GB" sz="2000" dirty="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000" dirty="0" err="1">
                <a:latin typeface="Consolas" pitchFamily="49" charset="0"/>
              </a:rPr>
              <a:t>System.Collections</a:t>
            </a:r>
            <a:r>
              <a:rPr lang="en-GB" sz="2000" dirty="0"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CarArrayList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dirty="0" err="1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 smtClean="0">
                <a:solidFill>
                  <a:srgbClr val="339966"/>
                </a:solidFill>
                <a:latin typeface="Consolas" pitchFamily="49" charset="0"/>
                <a:cs typeface="Consolas" pitchFamily="49" charset="0"/>
              </a:rPr>
              <a:t> 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"ABC1234"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"ABC5678"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"ABC9999"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carList.Count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c.RegNumber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400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6166C3-8E5F-45A0-B916-02BF3D6FA5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ArrayList</a:t>
            </a:r>
            <a:r>
              <a:rPr lang="en-US" dirty="0" smtClean="0">
                <a:latin typeface="Arial" charset="0"/>
                <a:cs typeface="Arial" charset="0"/>
              </a:rPr>
              <a:t> Example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0" y="685800"/>
            <a:ext cx="91440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dirty="0">
                <a:latin typeface="Consolas" pitchFamily="49" charset="0"/>
              </a:rPr>
              <a:t>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dirty="0" err="1">
                <a:latin typeface="Consolas" pitchFamily="49" charset="0"/>
              </a:rPr>
              <a:t>System.Collections</a:t>
            </a:r>
            <a:r>
              <a:rPr lang="en-GB" dirty="0"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ArrayListExample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“Today is my lucky day”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“Enjoy it”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“OK”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“You may not get a second chance”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(“Count of elements in array{0}”,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anArray.RemoveAt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(2);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DisplayContents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static void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DisplayContents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for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dirty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D45CCE-3D90-4B22-9740-F415B22EFFD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Two-Dimensional Array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Two kinds of two-dimensional arrays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Rectangular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Visualized as a table divided into rows and columns 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Jagged or ragged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CCC481-1E9F-41A9-AC36-878C502C3C8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Rectangular Array</a:t>
            </a:r>
          </a:p>
        </p:txBody>
      </p:sp>
      <p:pic>
        <p:nvPicPr>
          <p:cNvPr id="17413" name="Picture 27" descr="Fig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79588"/>
            <a:ext cx="8686800" cy="424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69C7C1-19DE-4192-8139-4506AB74601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Rectangular Array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Rectangular array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Declaration format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&lt;type&gt; [ , ] identifier = 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          new &lt;type&gt; [&lt;row-size&gt;, &lt;column-size&gt;]; 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Example (create a 7x3 matrix)</a:t>
            </a:r>
          </a:p>
          <a:p>
            <a:pPr lvl="1" eaLnBrk="1" hangingPunct="1"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[ , ] calories = </a:t>
            </a: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[7, 3];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E9CA4A-647F-4ABC-99F6-BD2E9FF11002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9460" name="Picture 13" descr="Fig07"/>
          <p:cNvPicPr>
            <a:picLocks noChangeAspect="1" noChangeArrowheads="1"/>
          </p:cNvPicPr>
          <p:nvPr/>
        </p:nvPicPr>
        <p:blipFill>
          <a:blip r:embed="rId3"/>
          <a:srcRect l="2306" t="1945" r="6628" b="4662"/>
          <a:stretch>
            <a:fillRect/>
          </a:stretch>
        </p:blipFill>
        <p:spPr bwMode="auto">
          <a:xfrm>
            <a:off x="2743200" y="2514600"/>
            <a:ext cx="6019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Rectangular Array</a:t>
            </a:r>
          </a:p>
        </p:txBody>
      </p: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0" y="1143000"/>
            <a:ext cx="2590800" cy="2286000"/>
          </a:xfrm>
          <a:prstGeom prst="wedgeEllipseCallout">
            <a:avLst>
              <a:gd name="adj1" fmla="val 55296"/>
              <a:gd name="adj2" fmla="val 356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calories references address of calories[0,0]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BB7562-4A7A-4386-866F-3FF8423506D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Jagged Array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 smtClean="0">
                <a:latin typeface="Arial" charset="0"/>
                <a:cs typeface="Times New Roman" pitchFamily="18" charset="0"/>
              </a:rPr>
              <a:t>Jagged arrays are a</a:t>
            </a:r>
            <a:r>
              <a:rPr lang="en-US" dirty="0" smtClean="0">
                <a:latin typeface="Arial" charset="0"/>
                <a:cs typeface="Arial" charset="0"/>
              </a:rPr>
              <a:t>lso called ‘arrays of arrays’ 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Example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 ] [ ] 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=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[4] [ ];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[0] =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 ] {100, 200};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[1] =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 ] {11, 22, 37};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[2] =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 ] {16, 72, 83, 99, 106};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Arial" charset="0"/>
              </a:rPr>
              <a:t>anArray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 [3] =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[ ] {1, 2, 3, 4};</a:t>
            </a:r>
          </a:p>
          <a:p>
            <a:pPr eaLnBrk="1" hangingPunct="1">
              <a:spcBef>
                <a:spcPct val="30000"/>
              </a:spcBef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A7EC53-FF0F-46E8-9AE8-60D41A90034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Multidimensional Array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Format for creating three-dimensional array</a:t>
            </a:r>
          </a:p>
          <a:p>
            <a:pPr eaLnBrk="1" hangingPunct="1"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	&lt;type&gt; [ , , ] identifier = </a:t>
            </a:r>
          </a:p>
          <a:p>
            <a:pPr lvl="2" eaLnBrk="1" hangingPunct="1"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 </a:t>
            </a:r>
            <a:r>
              <a:rPr lang="en-US" sz="2200" smtClean="0">
                <a:solidFill>
                  <a:schemeClr val="accent2"/>
                </a:solidFill>
                <a:latin typeface="Arial" charset="0"/>
                <a:cs typeface="Arial" charset="0"/>
              </a:rPr>
              <a:t>new</a:t>
            </a:r>
            <a:r>
              <a:rPr lang="en-US" sz="2200" smtClean="0">
                <a:latin typeface="Arial" charset="0"/>
                <a:cs typeface="Arial" charset="0"/>
              </a:rPr>
              <a:t> &lt;type&gt; [&lt;dim1-size&gt;, &lt;dim2-size&gt;,&lt;dim3-size&gt;];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 (rectangular)</a:t>
            </a:r>
          </a:p>
          <a:p>
            <a:pPr lvl="2" eaLnBrk="1" hangingPunct="1">
              <a:buFontTx/>
              <a:buNone/>
            </a:pPr>
            <a:r>
              <a:rPr lang="en-US" sz="2600" smtClean="0">
                <a:solidFill>
                  <a:schemeClr val="accent2"/>
                </a:solidFill>
                <a:latin typeface="Arial" charset="0"/>
                <a:cs typeface="Arial" charset="0"/>
              </a:rPr>
              <a:t>int</a:t>
            </a:r>
            <a:r>
              <a:rPr lang="en-US" sz="2600" smtClean="0">
                <a:latin typeface="Arial" charset="0"/>
                <a:cs typeface="Arial" charset="0"/>
              </a:rPr>
              <a:t> [ , , ] calories = 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  <a:cs typeface="Arial" charset="0"/>
              </a:rPr>
              <a:t>new int</a:t>
            </a:r>
            <a:r>
              <a:rPr lang="en-US" sz="2600" smtClean="0">
                <a:latin typeface="Arial" charset="0"/>
                <a:cs typeface="Arial" charset="0"/>
              </a:rPr>
              <a:t> [4 ,7 ,3];</a:t>
            </a:r>
          </a:p>
          <a:p>
            <a:pPr lvl="2" eaLnBrk="1" hangingPunct="1">
              <a:buFontTx/>
              <a:buNone/>
            </a:pPr>
            <a:r>
              <a:rPr lang="en-US" sz="2600" smtClean="0">
                <a:latin typeface="Arial" charset="0"/>
                <a:cs typeface="Arial" charset="0"/>
              </a:rPr>
              <a:t>	(4 week; 7 days; 3 meals)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5562600" y="5029200"/>
            <a:ext cx="2895600" cy="1524000"/>
          </a:xfrm>
          <a:prstGeom prst="wedgeEllipseCallout">
            <a:avLst>
              <a:gd name="adj1" fmla="val -36861"/>
              <a:gd name="adj2" fmla="val -6685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Allocates storage for 84 elements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14592</TotalTime>
  <Words>1490</Words>
  <Application>Microsoft Office PowerPoint</Application>
  <PresentationFormat>On-screen Show (4:3)</PresentationFormat>
  <Paragraphs>352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8</vt:lpstr>
      <vt:lpstr>Chapter Outline</vt:lpstr>
      <vt:lpstr>1. Multidimensional Array</vt:lpstr>
      <vt:lpstr>Two-Dimensional Array</vt:lpstr>
      <vt:lpstr>Rectangular Array</vt:lpstr>
      <vt:lpstr>Rectangular Array</vt:lpstr>
      <vt:lpstr>Rectangular Array</vt:lpstr>
      <vt:lpstr>Jagged Array</vt:lpstr>
      <vt:lpstr>Multidimensional Array</vt:lpstr>
      <vt:lpstr>Multidimensional Array</vt:lpstr>
      <vt:lpstr>2. String Class</vt:lpstr>
      <vt:lpstr>String Class Methods</vt:lpstr>
      <vt:lpstr>String Class Methods</vt:lpstr>
      <vt:lpstr>String Class Methods</vt:lpstr>
      <vt:lpstr>PowerPoint Presentation</vt:lpstr>
      <vt:lpstr>PowerPoint Presentation</vt:lpstr>
      <vt:lpstr>String Class Methods</vt:lpstr>
      <vt:lpstr>PowerPoint Presentation</vt:lpstr>
      <vt:lpstr>PowerPoint Presentation</vt:lpstr>
      <vt:lpstr>Ex: IndexOf(char) </vt:lpstr>
      <vt:lpstr>Characters in Strings</vt:lpstr>
      <vt:lpstr>Comparing Strings</vt:lpstr>
      <vt:lpstr>PowerPoint Presentation</vt:lpstr>
      <vt:lpstr>Equality of Objects</vt:lpstr>
      <vt:lpstr>Equality of Objects</vt:lpstr>
      <vt:lpstr>3. ArrayList Class </vt:lpstr>
      <vt:lpstr>ArrayList Class (continued) </vt:lpstr>
      <vt:lpstr>ArrayList Class (continued) </vt:lpstr>
      <vt:lpstr>Array vs ArrayList Example</vt:lpstr>
      <vt:lpstr>Array vs ArrayList Example</vt:lpstr>
      <vt:lpstr>Array vs ArrayList Example</vt:lpstr>
      <vt:lpstr>ArrayList Example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cwToo</cp:lastModifiedBy>
  <cp:revision>282</cp:revision>
  <dcterms:created xsi:type="dcterms:W3CDTF">2002-11-15T07:59:11Z</dcterms:created>
  <dcterms:modified xsi:type="dcterms:W3CDTF">2018-07-05T01:48:16Z</dcterms:modified>
</cp:coreProperties>
</file>