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8" r:id="rId2"/>
    <p:sldId id="747" r:id="rId3"/>
    <p:sldId id="748" r:id="rId4"/>
    <p:sldId id="749" r:id="rId5"/>
    <p:sldId id="750" r:id="rId6"/>
    <p:sldId id="751" r:id="rId7"/>
    <p:sldId id="753" r:id="rId8"/>
    <p:sldId id="766" r:id="rId9"/>
    <p:sldId id="765" r:id="rId10"/>
    <p:sldId id="767" r:id="rId11"/>
    <p:sldId id="768" r:id="rId12"/>
    <p:sldId id="769" r:id="rId13"/>
    <p:sldId id="754" r:id="rId14"/>
    <p:sldId id="756" r:id="rId15"/>
    <p:sldId id="755" r:id="rId16"/>
    <p:sldId id="758" r:id="rId17"/>
    <p:sldId id="759" r:id="rId18"/>
    <p:sldId id="760" r:id="rId19"/>
    <p:sldId id="761" r:id="rId20"/>
    <p:sldId id="762" r:id="rId21"/>
    <p:sldId id="763" r:id="rId22"/>
    <p:sldId id="764" r:id="rId23"/>
    <p:sldId id="75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3" autoAdjust="0"/>
    <p:restoredTop sz="98962" autoAdjust="0"/>
  </p:normalViewPr>
  <p:slideViewPr>
    <p:cSldViewPr>
      <p:cViewPr>
        <p:scale>
          <a:sx n="75" d="100"/>
          <a:sy n="75" d="100"/>
        </p:scale>
        <p:origin x="1044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A57F19-C41B-4CD7-87EF-F22130B41F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3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ACE68-CBF0-4990-B7A7-D09EFBC6F69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963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F5A6A-4A79-4F33-9D42-6D37BE0D0E5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39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6E3B8-D261-4AF7-96B8-4720802BC8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449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99D2A-E28D-4382-8D0D-522DAF0F76C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537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9AA4-642B-4A3F-8C3E-1C89DC6172B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9524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7BEED-7B18-4E5E-9CD5-374E1C19639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059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EE330-C979-4ADC-98FD-1591E050C3D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799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139F7-F35F-449D-B64F-DE87E51F247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6240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DFE1D-4DD5-4B7E-9B96-824F01EC5F8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088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2E8F4-EA51-468F-8542-D520326AD32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857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F5418-0D6C-4511-BB19-B27337B30D3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166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2C404-FB79-435D-8003-84842F88E93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30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4322A-2A39-4F8E-A52C-A604A6BE0DE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754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CCCE6-9D54-461D-B90A-94DC3A42D26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5260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E3F87-AC92-48BC-998C-CAB603FED33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260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5795-EC09-4E8E-84D8-6D54DC6AC5C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299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DA6EA-52FD-47CC-A4CA-CB8E0390130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8571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57483-5ACA-4C53-A519-C82EB96056C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111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C7580-6F06-41B1-9279-84513166E47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46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91A26-32E9-44F4-AD00-B79C2BD5289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8153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509D6-0B94-46BC-A216-C4565BFD5B5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664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5A4D1-0203-4D30-B6B6-1FF7904031B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000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DC951-C23E-495A-A563-1AEF56C690F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26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4E4B0-155C-447C-B748-8ECC33234AD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028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07358A-BE7B-466F-A9B6-D649A850B4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684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18BFE-EF76-4F5B-9AD5-7E9A3BB5032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21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E6CC5-5733-4007-95BF-94A0C99224B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64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61B53-4DD9-493B-99FB-A8CE3979CD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998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F602A-7378-4C6F-BF28-52853DDA9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23DB2-C3EF-4F64-AF40-60F7CB9B1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F9657-10EA-42C6-87CA-36ED22F25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D0C75-837A-4721-9A43-CC1ECC3FB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7219C-6C14-4B14-BD6D-EA7787EB1B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8FA67-A5AA-4056-9531-491CE884A6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DAC2-54E7-4B97-AC0F-85C4242C1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BE34-0142-4249-B8E2-7F2EE0070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C719A-476D-45C9-A7B9-134EAF372F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ACF8-293B-4CE5-B6D9-7649A3E7E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16D07-49B1-4A84-87CE-1E8985F765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0692C0-D889-4D27-876B-4C1A3B3E3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B3B09C-3505-4230-86F1-37A31776312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Additional Topics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Relationship between Classes 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Keyword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C6081A-D378-4BB9-B08A-E9D44FDA1F7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title;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Title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title;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title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code;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Code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code;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code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DBFCB-01B9-492D-9944-7CE06DC8CF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MAX_NUMBER_OF_PARTICIPANTS = 30;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EDFC7B-5251-4B08-BC37-060A527BCF1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Seminar(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Code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Title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[MAX_NUMBER_OF_PARTICIPANTS];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0;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Register(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p)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&lt; MAX_NUMBER_OF_PARTICIPANTS)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 = p;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++;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7FEF44-BFC8-42FC-BA38-CDCFB656101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"{0}. {1,-15} {2,-15}"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   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].Title);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FD25B8-CD52-4341-A4FF-1C2EEB2BB3E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"{0}. {1,-15} {2,-15}"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   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].Title);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" y="16764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B281FC-3AF9-46A3-B0CB-8B9D94627DA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C50F2F-7812-419F-A833-2092BA7C49F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"{0}. {1,-15} {2,-15}"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   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].Title);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22098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399A3-BC6F-43CF-829F-840E202A9DF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61D978-0DB6-438F-B7CF-2E53A88CF2F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"{0}. {1,-15} {2,-15}"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   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].Title);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27432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7FD59F-8CA1-4611-8E12-71297E8D020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0" y="41910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43400" y="4267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Bob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4191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43400" y="4800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123456-01-2222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0" y="4648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8000" y="54864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343400" y="5562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Charlie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0" y="5486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3400" y="60960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123456-01-3333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59436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457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48006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5791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295400" y="60198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7980D8-92E6-4BC9-91B2-B514C0BCC38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19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Relationship Between Classes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Classes can be related in a ‘has a’ relationship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tourist has a country</a:t>
            </a:r>
          </a:p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4114800"/>
            <a:ext cx="16764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Tourist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4114800"/>
            <a:ext cx="18288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Country</a:t>
            </a:r>
          </a:p>
        </p:txBody>
      </p:sp>
      <p:cxnSp>
        <p:nvCxnSpPr>
          <p:cNvPr id="8" name="Straight Connector 7"/>
          <p:cNvCxnSpPr>
            <a:stCxn id="7" idx="1"/>
            <a:endCxn id="6" idx="3"/>
          </p:cNvCxnSpPr>
          <p:nvPr/>
        </p:nvCxnSpPr>
        <p:spPr>
          <a:xfrm rot="10800000">
            <a:off x="3200400" y="4457700"/>
            <a:ext cx="2209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2800" y="3886200"/>
            <a:ext cx="167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belongs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635DE1-381D-4F21-8B01-E8F9B1ECDB2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"{0}. {1,-15} {2,-15}"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   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].Title);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33528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5D0841-0822-4AE5-BCBC-014A7A672AA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0" y="41910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43400" y="4267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Bob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4191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43400" y="4800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123456-01-2222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0" y="4648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8000" y="54864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343400" y="5562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Charlie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0" y="5486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3400" y="60960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123456-01-3333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59436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457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48006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5791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295400" y="60198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7" idx="3"/>
          </p:cNvCxnSpPr>
          <p:nvPr/>
        </p:nvCxnSpPr>
        <p:spPr>
          <a:xfrm rot="10800000" flipV="1">
            <a:off x="6781800" y="3200400"/>
            <a:ext cx="1295400" cy="2667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B6F224-2DB3-46C9-9744-85271D1D6E5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pPr>
              <a:defRPr/>
            </a:pP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 err="1">
                <a:latin typeface="Consolas" pitchFamily="49" charset="0"/>
                <a:cs typeface="Times New Roman" pitchFamily="18" charset="0"/>
              </a:rPr>
              <a:t>SeminarTest</a:t>
            </a:r>
            <a:endParaRPr lang="en-GB" dirty="0">
              <a:latin typeface="Consolas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 dirty="0">
                <a:latin typeface="Consolas" pitchFamily="49" charset="0"/>
                <a:cs typeface="Times New Roman" pitchFamily="18" charset="0"/>
              </a:rPr>
              <a:t> Main()</a:t>
            </a:r>
          </a:p>
          <a:p>
            <a:pPr>
              <a:defRPr/>
            </a:pPr>
            <a:r>
              <a:rPr lang="en-GB" dirty="0">
                <a:latin typeface="Consolas" pitchFamily="49" charset="0"/>
                <a:cs typeface="Times New Roman" pitchFamily="18" charset="0"/>
              </a:rPr>
              <a:t> 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seminar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Seminar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Programming", "C101"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p1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"Alice"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"123456-01-1111"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p2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"123456-01-22222"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p3 = 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"Charlie"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"123456-01-3333"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(p2);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seminar.Register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(p3);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Participant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 of participants"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seminar.NumberOfParticipants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"{0}. {1,-15} {2,-15}"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      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participantList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].Title);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Courier New" pitchFamily="49" charset="0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0" y="3886200"/>
            <a:ext cx="762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048000" y="28956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D80003-AE58-4DC8-A829-E53F139C7F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4267200" y="228600"/>
            <a:ext cx="3505200" cy="213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600" y="228600"/>
            <a:ext cx="190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Seminar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86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76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914400"/>
            <a:ext cx="26670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05200" y="23622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Participant objects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2819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" y="3276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04800"/>
            <a:ext cx="2133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C# Programming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2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382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C101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8382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29718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Alice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2895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3400" y="3505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123456-01-1111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0" y="33528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8600" y="3352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600" y="3733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48600" y="4114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. . 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8600" y="44958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752600"/>
            <a:ext cx="457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19600" y="1752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numberOfParticipants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29540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participantsList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00800" y="1295400"/>
            <a:ext cx="990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7391401" y="2208212"/>
            <a:ext cx="15240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1447800"/>
            <a:ext cx="1371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0" y="41910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43400" y="42672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Bob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048000" y="4191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43400" y="4800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123456-01-2222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0" y="4648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8000" y="5486400"/>
            <a:ext cx="3733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343400" y="55626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Charlie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8000" y="54864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43400" y="6096000"/>
            <a:ext cx="2057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123456-01-3333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48000" y="59436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icNumber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19200" y="35052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85800" y="4572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48006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8200" y="53340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5800" y="5791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295400" y="6019800"/>
            <a:ext cx="17526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7" idx="3"/>
          </p:cNvCxnSpPr>
          <p:nvPr/>
        </p:nvCxnSpPr>
        <p:spPr>
          <a:xfrm rot="10800000" flipV="1">
            <a:off x="6781800" y="3200400"/>
            <a:ext cx="1295400" cy="2667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781800" y="3505200"/>
            <a:ext cx="1371600" cy="1181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6343650" y="4324350"/>
            <a:ext cx="2247900" cy="13716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4114800"/>
          </a:xfrm>
        </p:spPr>
        <p:txBody>
          <a:bodyPr/>
          <a:lstStyle/>
          <a:p>
            <a:pPr marL="514350" indent="-514350" algn="ctr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5400" dirty="0" smtClean="0">
                <a:latin typeface="+mn-lt"/>
              </a:rPr>
              <a:t>Keyword </a:t>
            </a:r>
            <a:r>
              <a:rPr lang="en-US" sz="5400" dirty="0" smtClean="0">
                <a:solidFill>
                  <a:srgbClr val="0000FF"/>
                </a:solidFill>
                <a:latin typeface="Consolas" pitchFamily="49" charset="0"/>
              </a:rPr>
              <a:t>this</a:t>
            </a:r>
          </a:p>
          <a:p>
            <a:pPr marL="514350" indent="-514350" eaLnBrk="1" hangingPunct="1">
              <a:spcBef>
                <a:spcPct val="40000"/>
              </a:spcBef>
              <a:defRPr/>
            </a:pPr>
            <a:r>
              <a:rPr lang="en-US" sz="3200" dirty="0" smtClean="0">
                <a:latin typeface="+mn-lt"/>
              </a:rPr>
              <a:t>can be used in 2 ways:</a:t>
            </a:r>
          </a:p>
          <a:p>
            <a:pPr marL="1492250" lvl="1" indent="-514350" eaLnBrk="1" hangingPunct="1">
              <a:spcBef>
                <a:spcPct val="40000"/>
              </a:spcBef>
              <a:defRPr/>
            </a:pPr>
            <a:r>
              <a:rPr lang="en-US" sz="3200" dirty="0" smtClean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3200" dirty="0" smtClean="0">
                <a:latin typeface="Consolas" pitchFamily="49" charset="0"/>
              </a:rPr>
              <a:t>.</a:t>
            </a:r>
            <a:r>
              <a:rPr lang="en-US" sz="3200" dirty="0" smtClean="0">
                <a:latin typeface="+mn-lt"/>
              </a:rPr>
              <a:t> or</a:t>
            </a:r>
          </a:p>
          <a:p>
            <a:pPr marL="1492250" lvl="1" indent="-514350" eaLnBrk="1" hangingPunct="1">
              <a:spcBef>
                <a:spcPct val="40000"/>
              </a:spcBef>
              <a:defRPr/>
            </a:pPr>
            <a:r>
              <a:rPr lang="en-US" sz="3200" dirty="0" smtClean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3200" dirty="0" smtClean="0">
                <a:latin typeface="Consolas" pitchFamily="49" charset="0"/>
              </a:rPr>
              <a:t>(…)</a:t>
            </a:r>
          </a:p>
          <a:p>
            <a:pPr marL="514350" indent="-514350" algn="ctr" eaLnBrk="1" hangingPunct="1">
              <a:spcBef>
                <a:spcPct val="40000"/>
              </a:spcBef>
              <a:buFontTx/>
              <a:buNone/>
              <a:defRPr/>
            </a:pPr>
            <a:endParaRPr lang="en-US" sz="5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of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this.</a:t>
            </a:r>
          </a:p>
        </p:txBody>
      </p:sp>
      <p:sp>
        <p:nvSpPr>
          <p:cNvPr id="3789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Suppose we have a class named Student with instance variables name and age and a constructor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Student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string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,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name =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age =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anAge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of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10668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StudentTest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static void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Main()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s1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dirty="0">
                <a:latin typeface="Consolas" pitchFamily="49" charset="0"/>
              </a:rPr>
              <a:t>, 20);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s2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"Tan"</a:t>
            </a:r>
            <a:r>
              <a:rPr lang="en-GB" sz="2400" dirty="0">
                <a:latin typeface="Consolas" pitchFamily="49" charset="0"/>
              </a:rPr>
              <a:t>, 21);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}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09800" y="12192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s1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b="1" dirty="0">
                <a:latin typeface="Consolas" pitchFamily="49" charset="0"/>
              </a:rPr>
              <a:t>, 20);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867400" y="1828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96000" y="2438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953000" y="26670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629400" y="7620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09800" y="12192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s2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"Tan"</a:t>
            </a:r>
            <a:r>
              <a:rPr lang="en-GB" sz="2400" b="1" dirty="0">
                <a:latin typeface="Consolas" pitchFamily="49" charset="0"/>
              </a:rPr>
              <a:t>, 21);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858000" y="32004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36576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Student object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438400" y="42672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Rectangle 21"/>
          <p:cNvSpPr/>
          <p:nvPr/>
        </p:nvSpPr>
        <p:spPr bwMode="auto">
          <a:xfrm>
            <a:off x="3505200" y="44196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Tan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38400" y="4343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438400" y="48006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505200" y="4953000"/>
            <a:ext cx="685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62000" y="4114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990600" y="4724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19200" y="49530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5943600" y="4267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72200" y="48768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5029200" y="51054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of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this.</a:t>
            </a:r>
          </a:p>
        </p:txBody>
      </p:sp>
      <p:sp>
        <p:nvSpPr>
          <p:cNvPr id="4198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We can use keyword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 smtClean="0">
                <a:latin typeface="Arial" charset="0"/>
                <a:cs typeface="Arial" charset="0"/>
              </a:rPr>
              <a:t> in the constructor to refer to the current object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209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Student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string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68A66B-1135-4601-9FA8-4BCD7475BFE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3820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Country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string 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  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continent;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string 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Continent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continent;  }</a:t>
            </a:r>
          </a:p>
          <a:p>
            <a:r>
              <a:rPr lang="en-GB" dirty="0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 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Country(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 smtClean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aContinent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name =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aName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continent = </a:t>
            </a:r>
            <a:r>
              <a:rPr lang="en-GB" dirty="0" err="1">
                <a:latin typeface="Consolas" pitchFamily="49" charset="0"/>
                <a:ea typeface="Times New Roman" pitchFamily="18" charset="0"/>
                <a:cs typeface="Courier New" pitchFamily="49" charset="0"/>
              </a:rPr>
              <a:t>aContinent</a:t>
            </a:r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 dirty="0"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09800" y="1219200"/>
            <a:ext cx="2819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First 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s1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b="1" dirty="0">
                <a:latin typeface="Consolas" pitchFamily="49" charset="0"/>
              </a:rPr>
              <a:t>, 20);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867400" y="1828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96000" y="2438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953000" y="26670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629400" y="7620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733800" y="3886200"/>
            <a:ext cx="5029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     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800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4876800"/>
            <a:ext cx="91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Lim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5638800"/>
            <a:ext cx="609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114800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057400" y="1219200"/>
            <a:ext cx="3124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Second Student object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18288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1981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Tan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19050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62200" y="23622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29000" y="251460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21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152400"/>
            <a:ext cx="739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8000"/>
              </a:lnSpc>
              <a:spcBef>
                <a:spcPts val="700"/>
              </a:spcBef>
              <a:defRPr/>
            </a:pP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 s2 = </a:t>
            </a:r>
            <a:r>
              <a:rPr lang="en-GB" sz="2400" b="1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b="1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b="1" dirty="0">
                <a:latin typeface="Consolas" pitchFamily="49" charset="0"/>
              </a:rPr>
              <a:t> (</a:t>
            </a:r>
            <a:r>
              <a:rPr lang="en-GB" sz="2400" b="1" dirty="0">
                <a:solidFill>
                  <a:srgbClr val="C00000"/>
                </a:solidFill>
                <a:latin typeface="Consolas" pitchFamily="49" charset="0"/>
              </a:rPr>
              <a:t>"Tan"</a:t>
            </a:r>
            <a:r>
              <a:rPr lang="en-GB" sz="2400" b="1" dirty="0">
                <a:latin typeface="Consolas" pitchFamily="49" charset="0"/>
              </a:rPr>
              <a:t>, 21);</a:t>
            </a:r>
            <a:endParaRPr lang="en-US" sz="2400" b="1" dirty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85800" y="16764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22860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43000" y="2514600"/>
            <a:ext cx="121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5867400" y="1828800"/>
            <a:ext cx="990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96000" y="2438400"/>
            <a:ext cx="60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2000" dirty="0">
              <a:solidFill>
                <a:schemeClr val="tx1"/>
              </a:solidFill>
              <a:latin typeface="Arial Narrow" pitchFamily="34" charset="0"/>
              <a:ea typeface="Batang" pitchFamily="18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876800" y="26670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6629400" y="762000"/>
            <a:ext cx="1676400" cy="1143000"/>
          </a:xfrm>
          <a:prstGeom prst="wedgeRoundRectCallout">
            <a:avLst>
              <a:gd name="adj1" fmla="val -44819"/>
              <a:gd name="adj2" fmla="val 1069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Refers to  current object 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733800" y="3886200"/>
            <a:ext cx="5029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       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  <a:endParaRPr lang="en-US" sz="2400" kern="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800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4876800"/>
            <a:ext cx="914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Tan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1371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5638800"/>
            <a:ext cx="609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Arial Narrow" pitchFamily="34" charset="0"/>
                <a:ea typeface="Batang" pitchFamily="18" charset="-127"/>
              </a:rPr>
              <a:t>21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114800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parameters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of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(. . .)</a:t>
            </a:r>
          </a:p>
        </p:txBody>
      </p:sp>
      <p:sp>
        <p:nvSpPr>
          <p:cNvPr id="4505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Suppose we have a class named Student with instance variables name and age and 2 constructors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Student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string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private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of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(. . 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9906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StudentTest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static void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Main()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s1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"Lim"</a:t>
            </a:r>
            <a:r>
              <a:rPr lang="en-GB" sz="2400" dirty="0">
                <a:latin typeface="Consolas" pitchFamily="49" charset="0"/>
              </a:rPr>
              <a:t>, 20);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 Student s2 = 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new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</a:t>
            </a:r>
            <a:r>
              <a:rPr lang="en-GB" sz="2400" dirty="0">
                <a:latin typeface="Consolas" pitchFamily="49" charset="0"/>
              </a:rPr>
              <a:t> ();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dirty="0">
                <a:latin typeface="Consolas" pitchFamily="49" charset="0"/>
              </a:rPr>
              <a:t>}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of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 smtClean="0">
                <a:solidFill>
                  <a:schemeClr val="tx1"/>
                </a:solidFill>
                <a:latin typeface="Arial" charset="0"/>
                <a:cs typeface="Arial" charset="0"/>
              </a:rPr>
              <a:t>(. . .)</a:t>
            </a:r>
          </a:p>
        </p:txBody>
      </p:sp>
      <p:sp>
        <p:nvSpPr>
          <p:cNvPr id="4710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We can use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n-US" smtClean="0">
                <a:latin typeface="Arial" charset="0"/>
                <a:cs typeface="Arial" charset="0"/>
              </a:rPr>
              <a:t>(. . .) in a constructor to call another constructor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0574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</a:t>
            </a: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name,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age)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.name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name;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  <a:r>
              <a:rPr lang="en-GB" sz="2400" kern="0" dirty="0" err="1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this</a:t>
            </a:r>
            <a:r>
              <a:rPr lang="en-GB" sz="2400" kern="0" dirty="0" err="1">
                <a:latin typeface="Consolas" pitchFamily="49" charset="0"/>
                <a:cs typeface="Arial" pitchFamily="34" charset="0"/>
              </a:rPr>
              <a:t>.age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 = age;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public </a:t>
            </a:r>
            <a:r>
              <a:rPr lang="en-GB" sz="2400" kern="0" dirty="0">
                <a:latin typeface="Consolas" pitchFamily="49" charset="0"/>
                <a:cs typeface="Arial" pitchFamily="34" charset="0"/>
              </a:rPr>
              <a:t>Student()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: this(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</a:rPr>
              <a:t>""</a:t>
            </a:r>
            <a:r>
              <a:rPr lang="en-GB" sz="2400" dirty="0">
                <a:latin typeface="Consolas" pitchFamily="49" charset="0"/>
              </a:rPr>
              <a:t>, 0) </a:t>
            </a:r>
            <a:endParaRPr lang="en-GB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 pitchFamily="49" charset="0"/>
                <a:cs typeface="Arial" pitchFamily="34" charset="0"/>
              </a:rPr>
              <a:t>   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19600" y="4724400"/>
            <a:ext cx="1905000" cy="1752600"/>
          </a:xfrm>
          <a:prstGeom prst="wedgeRoundRectCallout">
            <a:avLst>
              <a:gd name="adj1" fmla="val -82221"/>
              <a:gd name="adj2" fmla="val -360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Calls the constructor above which has 2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CF6A34-9416-4C0C-A385-ABE485EAB31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Tourist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string 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  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{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name;  }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Country c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ountry; </a:t>
            </a:r>
            <a:r>
              <a:rPr lang="en-US">
                <a:solidFill>
                  <a:srgbClr val="00B05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//‘has-a’ relationship</a:t>
            </a:r>
            <a:endParaRPr lang="en-GB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 Country </a:t>
            </a:r>
            <a:r>
              <a:rPr lang="en-GB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Country</a:t>
            </a:r>
          </a:p>
          <a:p>
            <a:r>
              <a:rPr lang="en-GB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lang="en-GB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{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GB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country;  }</a:t>
            </a:r>
          </a:p>
          <a:p>
            <a:r>
              <a:rPr lang="en-GB">
                <a:solidFill>
                  <a:srgbClr val="000066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 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Tourist(</a:t>
            </a:r>
            <a:r>
              <a:rPr lang="en-GB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aName, Country aCountry)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{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name = aName;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country = aCountry;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r>
              <a:rPr lang="en-GB"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4E829F-F0C3-4809-AB5C-D2689DA10D9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using</a:t>
            </a:r>
            <a:r>
              <a:rPr lang="en-GB">
                <a:latin typeface="Consolas" pitchFamily="49" charset="0"/>
                <a:cs typeface="Times New Roman" pitchFamily="18" charset="0"/>
              </a:rPr>
              <a:t> System;</a:t>
            </a:r>
          </a:p>
          <a:p>
            <a:endParaRPr lang="en-GB">
              <a:latin typeface="Consolas" pitchFamily="49" charset="0"/>
              <a:cs typeface="Times New Roman" pitchFamily="18" charset="0"/>
            </a:endParaRPr>
          </a:p>
          <a:p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>
                <a:latin typeface="Consolas" pitchFamily="49" charset="0"/>
                <a:cs typeface="Times New Roman" pitchFamily="18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class</a:t>
            </a:r>
            <a:r>
              <a:rPr lang="en-GB">
                <a:latin typeface="Consolas" pitchFamily="49" charset="0"/>
                <a:cs typeface="Times New Roman" pitchFamily="18" charset="0"/>
              </a:rPr>
              <a:t> TouristTest</a:t>
            </a:r>
          </a:p>
          <a:p>
            <a:r>
              <a:rPr lang="en-GB">
                <a:latin typeface="Consolas" pitchFamily="49" charset="0"/>
                <a:cs typeface="Times New Roman" pitchFamily="18" charset="0"/>
              </a:rPr>
              <a:t>{</a:t>
            </a:r>
          </a:p>
          <a:p>
            <a:r>
              <a:rPr lang="en-GB">
                <a:latin typeface="Consolas" pitchFamily="49" charset="0"/>
                <a:cs typeface="Times New Roman" pitchFamily="18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public</a:t>
            </a:r>
            <a:r>
              <a:rPr lang="en-GB">
                <a:latin typeface="Consolas" pitchFamily="49" charset="0"/>
                <a:cs typeface="Times New Roman" pitchFamily="18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static</a:t>
            </a:r>
            <a:r>
              <a:rPr lang="en-GB">
                <a:latin typeface="Consolas" pitchFamily="49" charset="0"/>
                <a:cs typeface="Times New Roman" pitchFamily="18" charset="0"/>
              </a:rPr>
              <a:t>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void</a:t>
            </a:r>
            <a:r>
              <a:rPr lang="en-GB">
                <a:latin typeface="Consolas" pitchFamily="49" charset="0"/>
                <a:cs typeface="Times New Roman" pitchFamily="18" charset="0"/>
              </a:rPr>
              <a:t> Main(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string</a:t>
            </a:r>
            <a:r>
              <a:rPr lang="en-GB">
                <a:latin typeface="Consolas" pitchFamily="49" charset="0"/>
                <a:cs typeface="Times New Roman" pitchFamily="18" charset="0"/>
              </a:rPr>
              <a:t>[] args)</a:t>
            </a:r>
          </a:p>
          <a:p>
            <a:r>
              <a:rPr lang="en-GB">
                <a:latin typeface="Consolas" pitchFamily="49" charset="0"/>
                <a:cs typeface="Times New Roman" pitchFamily="18" charset="0"/>
              </a:rPr>
              <a:t>  {</a:t>
            </a:r>
          </a:p>
          <a:p>
            <a:r>
              <a:rPr lang="en-GB">
                <a:solidFill>
                  <a:srgbClr val="2B91A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>
                <a:latin typeface="Consolas" pitchFamily="49" charset="0"/>
                <a:cs typeface="Times New Roman" pitchFamily="18" charset="0"/>
              </a:rPr>
              <a:t>Country japan =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new</a:t>
            </a:r>
            <a:r>
              <a:rPr lang="en-GB">
                <a:latin typeface="Consolas" pitchFamily="49" charset="0"/>
                <a:cs typeface="Times New Roman" pitchFamily="18" charset="0"/>
              </a:rPr>
              <a:t> Country(</a:t>
            </a:r>
            <a:r>
              <a:rPr lang="en-GB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"Japan"</a:t>
            </a:r>
            <a:r>
              <a:rPr lang="en-GB">
                <a:latin typeface="Consolas" pitchFamily="49" charset="0"/>
                <a:cs typeface="Times New Roman" pitchFamily="18" charset="0"/>
              </a:rPr>
              <a:t>, </a:t>
            </a:r>
            <a:r>
              <a:rPr lang="en-GB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"Asia"</a:t>
            </a:r>
            <a:r>
              <a:rPr lang="en-GB">
                <a:latin typeface="Consolas" pitchFamily="49" charset="0"/>
                <a:cs typeface="Times New Roman" pitchFamily="18" charset="0"/>
              </a:rPr>
              <a:t>);</a:t>
            </a:r>
          </a:p>
          <a:p>
            <a:endParaRPr lang="en-GB">
              <a:latin typeface="Consolas" pitchFamily="49" charset="0"/>
              <a:cs typeface="Times New Roman" pitchFamily="18" charset="0"/>
            </a:endParaRPr>
          </a:p>
          <a:p>
            <a:r>
              <a:rPr lang="en-GB">
                <a:solidFill>
                  <a:srgbClr val="2B91A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>
                <a:latin typeface="Consolas" pitchFamily="49" charset="0"/>
                <a:cs typeface="Times New Roman" pitchFamily="18" charset="0"/>
              </a:rPr>
              <a:t>Tourist kenjo = </a:t>
            </a:r>
            <a:r>
              <a:rPr lang="en-GB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new</a:t>
            </a:r>
            <a:r>
              <a:rPr lang="en-GB">
                <a:latin typeface="Consolas" pitchFamily="49" charset="0"/>
                <a:cs typeface="Times New Roman" pitchFamily="18" charset="0"/>
              </a:rPr>
              <a:t> Tourist(</a:t>
            </a:r>
            <a:r>
              <a:rPr lang="en-GB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"Kenjo"</a:t>
            </a:r>
            <a:r>
              <a:rPr lang="en-GB">
                <a:latin typeface="Consolas" pitchFamily="49" charset="0"/>
                <a:cs typeface="Times New Roman" pitchFamily="18" charset="0"/>
              </a:rPr>
              <a:t>, japan);</a:t>
            </a:r>
          </a:p>
          <a:p>
            <a:endParaRPr lang="en-GB">
              <a:latin typeface="Consolas" pitchFamily="49" charset="0"/>
              <a:cs typeface="Times New Roman" pitchFamily="18" charset="0"/>
            </a:endParaRPr>
          </a:p>
          <a:p>
            <a:r>
              <a:rPr lang="en-GB">
                <a:solidFill>
                  <a:srgbClr val="2B91A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GB">
                <a:latin typeface="Consolas" pitchFamily="49" charset="0"/>
                <a:cs typeface="Times New Roman" pitchFamily="18" charset="0"/>
              </a:rPr>
              <a:t>Console.WriteLine(</a:t>
            </a:r>
            <a:r>
              <a:rPr lang="en-GB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"{0} is from {1}"</a:t>
            </a:r>
            <a:r>
              <a:rPr lang="en-GB">
                <a:latin typeface="Consolas" pitchFamily="49" charset="0"/>
                <a:cs typeface="Times New Roman" pitchFamily="18" charset="0"/>
              </a:rPr>
              <a:t>, </a:t>
            </a:r>
          </a:p>
          <a:p>
            <a:r>
              <a:rPr lang="en-GB">
                <a:latin typeface="Consolas" pitchFamily="49" charset="0"/>
                <a:cs typeface="Times New Roman" pitchFamily="18" charset="0"/>
              </a:rPr>
              <a:t>          kenjo.Name, kenjo.Country.Name);</a:t>
            </a:r>
          </a:p>
          <a:p>
            <a:r>
              <a:rPr lang="en-GB">
                <a:latin typeface="Consolas" pitchFamily="49" charset="0"/>
                <a:cs typeface="Times New Roman" pitchFamily="18" charset="0"/>
              </a:rPr>
              <a:t>    }</a:t>
            </a:r>
          </a:p>
          <a:p>
            <a:r>
              <a:rPr lang="en-GB">
                <a:latin typeface="Consolas" pitchFamily="49" charset="0"/>
                <a:cs typeface="Times New Roman" pitchFamily="18" charset="0"/>
              </a:rPr>
              <a:t>}</a:t>
            </a:r>
            <a:endParaRPr lang="en-GB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5715000" y="3352800"/>
            <a:ext cx="2209800" cy="1981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D47956-1ADE-4F36-BB2E-CC803F69EF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1295400" y="3352800"/>
            <a:ext cx="2209800" cy="1981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9600" y="5334000"/>
            <a:ext cx="3810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Country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9144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japan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10" name="Straight Arrow Connector 9"/>
          <p:cNvCxnSpPr>
            <a:endCxn id="28" idx="0"/>
          </p:cNvCxnSpPr>
          <p:nvPr/>
        </p:nvCxnSpPr>
        <p:spPr>
          <a:xfrm rot="16200000" flipH="1">
            <a:off x="1581150" y="2457450"/>
            <a:ext cx="1752600" cy="38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76800" y="5334000"/>
            <a:ext cx="3810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 Narrow" pitchFamily="34" charset="0"/>
              </a:rPr>
              <a:t>Tourist object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72200" y="9144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kenjo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</a:p>
        </p:txBody>
      </p:sp>
      <p:cxnSp>
        <p:nvCxnSpPr>
          <p:cNvPr id="24" name="Straight Arrow Connector 23"/>
          <p:cNvCxnSpPr>
            <a:endCxn id="67" idx="0"/>
          </p:cNvCxnSpPr>
          <p:nvPr/>
        </p:nvCxnSpPr>
        <p:spPr>
          <a:xfrm rot="16200000" flipH="1">
            <a:off x="5886450" y="2419350"/>
            <a:ext cx="1828800" cy="38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28800" y="3810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Japan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81200" y="3352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28800" y="48006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Asia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419600"/>
            <a:ext cx="152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continent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72200" y="3810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 err="1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Kenjo</a:t>
            </a: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3352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72200" y="47244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b="1" dirty="0">
              <a:solidFill>
                <a:schemeClr val="tx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267200"/>
            <a:ext cx="1219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country</a:t>
            </a:r>
          </a:p>
        </p:txBody>
      </p:sp>
      <p:cxnSp>
        <p:nvCxnSpPr>
          <p:cNvPr id="40" name="Straight Arrow Connector 39"/>
          <p:cNvCxnSpPr>
            <a:endCxn id="6" idx="3"/>
          </p:cNvCxnSpPr>
          <p:nvPr/>
        </p:nvCxnSpPr>
        <p:spPr>
          <a:xfrm rot="10800000">
            <a:off x="3505200" y="4343400"/>
            <a:ext cx="3200400" cy="6096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D8E08F-C823-49C5-9ED9-F7DD99547B7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19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Relationship Between Classes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seminar has many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124200"/>
            <a:ext cx="16764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Seminar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3124200"/>
            <a:ext cx="1828800" cy="6858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Participant</a:t>
            </a:r>
          </a:p>
        </p:txBody>
      </p:sp>
      <p:cxnSp>
        <p:nvCxnSpPr>
          <p:cNvPr id="8" name="Straight Connector 7"/>
          <p:cNvCxnSpPr>
            <a:stCxn id="7" idx="1"/>
            <a:endCxn id="6" idx="3"/>
          </p:cNvCxnSpPr>
          <p:nvPr/>
        </p:nvCxnSpPr>
        <p:spPr>
          <a:xfrm rot="10800000">
            <a:off x="3124200" y="3467100"/>
            <a:ext cx="2209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2895600"/>
            <a:ext cx="1676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</a:t>
            </a:r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4724400" y="3048000"/>
            <a:ext cx="5064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3200">
                <a:latin typeface="Calibri" pitchFamily="34" charset="0"/>
              </a:rPr>
              <a:t>*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593473-378A-4AFA-8984-C14CF123628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name;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Name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name;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>
              <a:solidFill>
                <a:srgbClr val="0033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BE7B66-12D4-4A01-8695-8F2D6ED14DB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304800" y="228600"/>
            <a:ext cx="85344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Participant(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)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{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aIcNumber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}</a:t>
            </a:r>
            <a:endParaRPr lang="en-US" sz="2400" dirty="0">
              <a:latin typeface="Calibri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 pitchFamily="18" charset="0"/>
                <a:cs typeface="Times New Roman"/>
              </a:rPr>
              <a:t>}</a:t>
            </a:r>
            <a:endParaRPr lang="en-GB" dirty="0"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14428</TotalTime>
  <Words>2057</Words>
  <Application>Microsoft Office PowerPoint</Application>
  <PresentationFormat>On-screen Show (4:3)</PresentationFormat>
  <Paragraphs>626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Batang</vt:lpstr>
      <vt:lpstr>Arial</vt:lpstr>
      <vt:lpstr>Arial Narrow</vt:lpstr>
      <vt:lpstr>Calibri</vt:lpstr>
      <vt:lpstr>Consolas</vt:lpstr>
      <vt:lpstr>Courier New</vt:lpstr>
      <vt:lpstr>Times New Roman</vt:lpstr>
      <vt:lpstr>Default Design</vt:lpstr>
      <vt:lpstr>Additional Topics</vt:lpstr>
      <vt:lpstr>Relationship Between Classes</vt:lpstr>
      <vt:lpstr>PowerPoint Presentation</vt:lpstr>
      <vt:lpstr>PowerPoint Presentation</vt:lpstr>
      <vt:lpstr>PowerPoint Presentation</vt:lpstr>
      <vt:lpstr>PowerPoint Presentation</vt:lpstr>
      <vt:lpstr>Relationship Between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this.</vt:lpstr>
      <vt:lpstr>Use of this.</vt:lpstr>
      <vt:lpstr>PowerPoint Presentation</vt:lpstr>
      <vt:lpstr>PowerPoint Presentation</vt:lpstr>
      <vt:lpstr>Use of this.</vt:lpstr>
      <vt:lpstr>PowerPoint Presentation</vt:lpstr>
      <vt:lpstr>PowerPoint Presentation</vt:lpstr>
      <vt:lpstr>Use of this(. . .)</vt:lpstr>
      <vt:lpstr>Use of this(. . .)</vt:lpstr>
      <vt:lpstr>Use of this(. . .)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KV</cp:lastModifiedBy>
  <cp:revision>279</cp:revision>
  <dcterms:created xsi:type="dcterms:W3CDTF">2002-11-15T07:59:11Z</dcterms:created>
  <dcterms:modified xsi:type="dcterms:W3CDTF">2017-06-30T04:06:19Z</dcterms:modified>
</cp:coreProperties>
</file>