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740" r:id="rId2"/>
    <p:sldId id="348" r:id="rId3"/>
    <p:sldId id="750" r:id="rId4"/>
    <p:sldId id="763" r:id="rId5"/>
    <p:sldId id="751" r:id="rId6"/>
    <p:sldId id="764" r:id="rId7"/>
    <p:sldId id="771" r:id="rId8"/>
    <p:sldId id="772" r:id="rId9"/>
    <p:sldId id="773" r:id="rId10"/>
    <p:sldId id="756" r:id="rId11"/>
    <p:sldId id="775" r:id="rId12"/>
    <p:sldId id="671" r:id="rId13"/>
    <p:sldId id="774" r:id="rId14"/>
    <p:sldId id="776" r:id="rId15"/>
    <p:sldId id="780" r:id="rId16"/>
    <p:sldId id="758" r:id="rId17"/>
    <p:sldId id="759" r:id="rId18"/>
    <p:sldId id="760" r:id="rId19"/>
    <p:sldId id="779" r:id="rId20"/>
    <p:sldId id="762" r:id="rId21"/>
    <p:sldId id="781" r:id="rId22"/>
    <p:sldId id="676" r:id="rId23"/>
    <p:sldId id="673" r:id="rId24"/>
    <p:sldId id="782" r:id="rId25"/>
    <p:sldId id="784" r:id="rId26"/>
    <p:sldId id="783" r:id="rId27"/>
    <p:sldId id="785" r:id="rId28"/>
    <p:sldId id="723" r:id="rId29"/>
    <p:sldId id="787" r:id="rId30"/>
    <p:sldId id="788" r:id="rId31"/>
    <p:sldId id="786" r:id="rId32"/>
    <p:sldId id="819" r:id="rId33"/>
    <p:sldId id="795" r:id="rId34"/>
    <p:sldId id="820" r:id="rId35"/>
    <p:sldId id="691" r:id="rId36"/>
    <p:sldId id="797" r:id="rId37"/>
    <p:sldId id="799" r:id="rId38"/>
    <p:sldId id="798" r:id="rId39"/>
    <p:sldId id="796" r:id="rId40"/>
    <p:sldId id="789" r:id="rId41"/>
    <p:sldId id="803" r:id="rId42"/>
    <p:sldId id="804" r:id="rId43"/>
    <p:sldId id="802" r:id="rId44"/>
    <p:sldId id="805" r:id="rId45"/>
    <p:sldId id="806" r:id="rId46"/>
    <p:sldId id="807" r:id="rId47"/>
    <p:sldId id="801" r:id="rId48"/>
    <p:sldId id="809" r:id="rId49"/>
    <p:sldId id="810" r:id="rId50"/>
    <p:sldId id="811" r:id="rId51"/>
    <p:sldId id="812" r:id="rId52"/>
    <p:sldId id="814" r:id="rId53"/>
    <p:sldId id="815" r:id="rId54"/>
    <p:sldId id="816" r:id="rId55"/>
    <p:sldId id="817" r:id="rId56"/>
    <p:sldId id="818" r:id="rId5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  <a:srgbClr val="003366"/>
    <a:srgbClr val="663300"/>
    <a:srgbClr val="669900"/>
    <a:srgbClr val="FFCC00"/>
    <a:srgbClr val="FFFF00"/>
    <a:srgbClr val="99FF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587" autoAdjust="0"/>
    <p:restoredTop sz="99749" autoAdjust="0"/>
  </p:normalViewPr>
  <p:slideViewPr>
    <p:cSldViewPr>
      <p:cViewPr>
        <p:scale>
          <a:sx n="40" d="100"/>
          <a:sy n="40" d="100"/>
        </p:scale>
        <p:origin x="-2418" y="-8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6" d="100"/>
          <a:sy n="36" d="100"/>
        </p:scale>
        <p:origin x="-1482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1C22C64-2FAA-4EDA-8DE9-04545C5B8F44}" type="datetimeFigureOut">
              <a:rPr lang="en-US"/>
              <a:pPr>
                <a:defRPr/>
              </a:pPr>
              <a:t>6/20/2014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14ACEE4-12E9-4B8B-B0EF-2D08F3E1988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97809CF-810B-40B2-A606-FBD3AA47B5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7C9105-DCD2-42D5-AA32-3E5CF83CD8A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BF7093-00F2-4ED2-BF0B-48D1FF7D9A5C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A075C5-AE73-4048-9FAA-4AA9C3852166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CACD7-AE23-41D4-A963-96263EC637D2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24C468-5E71-42DD-A157-A5DA0F6854F8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A8E69C-CDDC-4D1C-B9CA-96E441B06BBF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D174E8-83C7-4884-BE20-3F90868B4717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919F00-EDC7-4E3D-BFA1-B7FB7B78FA26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9B84DD-DC47-4803-829A-2D54DC8EBB70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7141D1-1302-4731-98F6-2F1BD552FFA5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26B81E-F921-4392-8A96-09CD1286198D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E16980-ED7E-4BBE-A464-C6625044BD55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3DCAEC-E019-4513-BEE1-0ADDCF996ADB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3FC7C7-CA63-4E3A-9783-5EAA66051686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B56BB9-77E5-44B2-9B2E-2AA9C6C005DD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69325-7644-42B4-B8B6-C2089F0C637F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C0E3FF-8DF8-41F8-9AA0-098EF581744D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027295-55A0-4604-BF37-7845DC5EB5B2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7D2C39-F6E3-4ADB-B3D4-0EC29AE19730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0105A8-88F3-446B-92FA-BCEA102A3BEB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2910CA-8F50-4545-9164-E321A7E5CA9A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9692BD-6E1E-4C0B-A8B8-7C277B34ADCE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1CAB3B-D12A-4560-8101-068D4EF32484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32C9EF-7C92-4BCF-A9DE-BBFF9C8E3FC5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CCDC49-E741-42DD-99BE-8740708A77F0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479C81-2C22-4F9A-B89B-F10CCDE71FA3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2BD6D4-0B99-4657-9B5D-3F873ADDD371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F1D4BE-6EA1-4DF4-944F-F44E634ACD22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3F62B4-3831-4CD7-B415-1228621634D2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3B9B03-B5F5-43DE-AF8F-B0B1259F30E8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D63CEF-3B7E-4B27-A451-EA37453A9FF0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7DAF98-A256-495B-A95F-FFC86985CF36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98307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50AC48-CC04-49AC-A5BA-6B39526E9F36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29DE71-1EE2-476D-9EBC-16E76CDC972E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00D4EB-7022-48EC-A85F-F9F8392B78CA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EDD353-4334-460F-BEEB-D593D330B2E0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101379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CDE8F7-4790-48E7-92E5-EFAFE8AB63AE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102403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A72562-4C03-404B-806A-4C00393B5882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103427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626E23-C9A7-4589-AE7E-437168155793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104451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96134B-3171-4B92-971E-33AA5BF1F711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105475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A9910F-F29F-4E48-9F54-4E8827FA042F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106499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8D4553-D7FA-43D7-8CBF-D9D0FBDC0315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107523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C7F618-AEAD-4299-BC1D-30F5CBBE6390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108547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5EACC1-6BD8-4751-ACD6-14BC53F23E15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8F5B41-D16A-43B2-B333-BAB4909E494A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E9B334-F91F-4614-B76D-5BB1A6EB8675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110595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3D051C-B738-4F60-8D19-F2D90086D4A0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111619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D15326-23EE-4C25-BAE4-05A940798165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112643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55F92C-AB44-4FD8-87CE-F5EAA4A30D23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113667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DB2A9D-46FB-4EA2-A5F3-913BEA9D63F2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114691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D67FA8-01FD-46A1-A39D-930793E06585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115715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D24172-B9F4-45E2-83F9-776EFE041F43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116739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156D14-254C-481F-B543-C0A713D839EB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84EFB0-8F7B-46F4-BB83-E849C7B693E1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FD9FD-0F34-497D-B539-A25957DD5A34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0C465F-934E-4C8F-98AA-56CD3519A8D8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C# Programming: From Problem Analysis to Program Design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C72229-4318-430E-B05D-E7CBA1B1BD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C# Programming: From Problem Analysis to Program Design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B4CFA-7CBA-45CD-8DA3-EA9C25E3B7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C# Programming: From Problem Analysis to Program Design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EDE483-1B52-4145-80A7-CB6B4DD8DF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C# Programming: From Problem Analysis to Program Design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CA474-E90D-4A8B-AE75-C778CF3651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C# Programming: From Problem Analysis to Program Design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9E7C-3E62-4880-984B-B09C1D678F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C# Programming: From Problem Analysis to Program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997F0-1ED3-4D93-A95A-A449493C89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C# Programming: From Problem Analysis to Program Design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35C14-2621-42AA-AA11-9F00691C50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C# Programming: From Problem Analysis to Program Design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9317B-A3A3-4DF2-9F3A-058EC82B81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C# Programming: From Problem Analysis to Program Design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BD3259-3904-4504-BBA0-ECC841AD14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C# Programming: From Problem Analysis to Program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7396A-B376-44F0-A86B-DF25E1B33B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C# Programming: From Problem Analysis to Program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D15CB-B010-41C2-9059-E2DCFAC0BA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 C# Programming: From Problem Analysis to Program Design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6F5ED59-1CC7-42AC-892B-1F0C03AB7A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304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6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839200" y="0"/>
            <a:ext cx="304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C# Programming: From Problem Analysis to Program Design</a:t>
            </a:r>
          </a:p>
        </p:txBody>
      </p:sp>
      <p:sp>
        <p:nvSpPr>
          <p:cNvPr id="20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48A567E-6E98-468A-A4C8-2CD61CFFEFDA}" type="slidenum">
              <a:rPr lang="en-US" smtClean="0"/>
              <a:pPr/>
              <a:t>1</a:t>
            </a:fld>
            <a:endParaRPr lang="en-US" smtClean="0"/>
          </a:p>
        </p:txBody>
      </p:sp>
      <p:pic>
        <p:nvPicPr>
          <p:cNvPr id="2052" name="Picture 2" descr="PlainFron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710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09800"/>
            <a:ext cx="4038600" cy="1752600"/>
          </a:xfrm>
        </p:spPr>
        <p:txBody>
          <a:bodyPr/>
          <a:lstStyle/>
          <a:p>
            <a:pPr algn="l" eaLnBrk="1" hangingPunct="1"/>
            <a:r>
              <a:rPr lang="en-US" sz="3600" b="1" smtClean="0">
                <a:latin typeface="Arial" charset="0"/>
                <a:cs typeface="Arial" charset="0"/>
              </a:rPr>
              <a:t>Introduction to Windows Programming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4800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400" b="1">
                <a:solidFill>
                  <a:srgbClr val="003366"/>
                </a:solidFill>
              </a:rPr>
              <a:t>C# Programming:</a:t>
            </a:r>
            <a:r>
              <a:rPr lang="en-US" sz="2000" b="1">
                <a:solidFill>
                  <a:srgbClr val="003366"/>
                </a:solidFill>
              </a:rPr>
              <a:t> From Problem Analysis to Program Design </a:t>
            </a:r>
          </a:p>
          <a:p>
            <a:pPr algn="ctr"/>
            <a:r>
              <a:rPr lang="en-US" sz="2000" b="1">
                <a:solidFill>
                  <a:srgbClr val="003366"/>
                </a:solidFill>
              </a:rPr>
              <a:t>3</a:t>
            </a:r>
            <a:r>
              <a:rPr lang="en-US" sz="2000" b="1" baseline="30000">
                <a:solidFill>
                  <a:srgbClr val="003366"/>
                </a:solidFill>
              </a:rPr>
              <a:t>rd</a:t>
            </a:r>
            <a:r>
              <a:rPr lang="en-US" sz="2000" b="1">
                <a:solidFill>
                  <a:srgbClr val="003366"/>
                </a:solidFill>
              </a:rPr>
              <a:t> Edition</a:t>
            </a:r>
          </a:p>
          <a:p>
            <a:endParaRPr lang="en-US" sz="2400">
              <a:solidFill>
                <a:srgbClr val="003366"/>
              </a:solidFill>
            </a:endParaRPr>
          </a:p>
        </p:txBody>
      </p:sp>
      <p:pic>
        <p:nvPicPr>
          <p:cNvPr id="2055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4343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524000" y="2286000"/>
            <a:ext cx="3276600" cy="1143000"/>
          </a:xfrm>
        </p:spPr>
        <p:txBody>
          <a:bodyPr/>
          <a:lstStyle/>
          <a:p>
            <a:pPr eaLnBrk="1" hangingPunct="1"/>
            <a:r>
              <a:rPr lang="en-US" sz="20800" b="1" smtClean="0">
                <a:solidFill>
                  <a:schemeClr val="bg1"/>
                </a:solidFill>
                <a:latin typeface="Arial" charset="0"/>
                <a:cs typeface="Arial" charset="0"/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C# Programming: From Problem Analysis to Program Design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D5586C8-939A-48E3-A461-5E444CA29766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Windows Controls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4196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Controls are objects created from different  classes</a:t>
            </a: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Example classes: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600" smtClean="0">
                <a:latin typeface="Arial" charset="0"/>
                <a:cs typeface="Arial" charset="0"/>
              </a:rPr>
              <a:t>Form, Button, Label, TextBox, ComboBox, ListBox, CheckBox, RadioButton, etc.</a:t>
            </a:r>
          </a:p>
          <a:p>
            <a:pPr eaLnBrk="1" hangingPunct="1">
              <a:spcBef>
                <a:spcPct val="50000"/>
              </a:spcBef>
            </a:pPr>
            <a:r>
              <a:rPr lang="en-US" smtClean="0">
                <a:latin typeface="Arial" charset="0"/>
                <a:cs typeface="Arial" charset="0"/>
              </a:rPr>
              <a:t>Each class comes with its own predefined properties and methods </a:t>
            </a:r>
          </a:p>
          <a:p>
            <a:pPr eaLnBrk="1" hangingPunct="1">
              <a:buFontTx/>
              <a:buNone/>
            </a:pPr>
            <a:r>
              <a:rPr lang="en-US" smtClean="0">
                <a:latin typeface="Arial" charset="0"/>
                <a:cs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C# Programming: From Problem Analysis to Program Design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DC601AC-F478-4A18-A3A6-6B92D9FB685A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Adding Windows Controls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419600"/>
          </a:xfrm>
        </p:spPr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smtClean="0">
                <a:latin typeface="Arial" charset="0"/>
                <a:cs typeface="Arial" charset="0"/>
              </a:rPr>
              <a:t>To place a control on the form, click on the control in the Toolbox, drag and drop it onto the form</a:t>
            </a:r>
          </a:p>
          <a:p>
            <a:pPr eaLnBrk="1" hangingPunct="1">
              <a:spcBef>
                <a:spcPct val="60000"/>
              </a:spcBef>
            </a:pPr>
            <a:r>
              <a:rPr lang="en-US" smtClean="0">
                <a:latin typeface="Arial" charset="0"/>
                <a:cs typeface="Arial" charset="0"/>
              </a:rPr>
              <a:t>You can move, resize, and delete controls</a:t>
            </a:r>
          </a:p>
          <a:p>
            <a:pPr eaLnBrk="1" hangingPunct="1">
              <a:spcBef>
                <a:spcPct val="60000"/>
              </a:spcBef>
            </a:pPr>
            <a:r>
              <a:rPr lang="en-US" smtClean="0">
                <a:latin typeface="Arial" charset="0"/>
                <a:cs typeface="Arial" charset="0"/>
              </a:rPr>
              <a:t>You can format controls to: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sz="2600" smtClean="0">
                <a:latin typeface="Arial" charset="0"/>
                <a:cs typeface="Arial" charset="0"/>
              </a:rPr>
              <a:t>Align them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sz="2600" smtClean="0">
                <a:latin typeface="Arial" charset="0"/>
                <a:cs typeface="Arial" charset="0"/>
              </a:rPr>
              <a:t>Make them same size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sz="2600" smtClean="0">
                <a:latin typeface="Arial" charset="0"/>
                <a:cs typeface="Arial" charset="0"/>
              </a:rPr>
              <a:t>Adjust the horizontal and vertical spacing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C# Programming: From Problem Analysis to Program Design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38C0910-BB75-4EC2-857B-026B67441006}" type="slidenum">
              <a:rPr lang="en-US" smtClean="0"/>
              <a:pPr/>
              <a:t>12</a:t>
            </a:fld>
            <a:endParaRPr lang="en-US" smtClean="0"/>
          </a:p>
        </p:txBody>
      </p:sp>
      <p:pic>
        <p:nvPicPr>
          <p:cNvPr id="13316" name="Picture 14"/>
          <p:cNvPicPr>
            <a:picLocks noChangeAspect="1" noChangeArrowheads="1"/>
          </p:cNvPicPr>
          <p:nvPr/>
        </p:nvPicPr>
        <p:blipFill>
          <a:blip r:embed="rId3"/>
          <a:srcRect t="20485" r="38870" b="36858"/>
          <a:stretch>
            <a:fillRect/>
          </a:stretch>
        </p:blipFill>
        <p:spPr bwMode="auto">
          <a:xfrm>
            <a:off x="533400" y="1219200"/>
            <a:ext cx="7391400" cy="4619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4" name="Rounded Rectangular Callout 13"/>
          <p:cNvSpPr/>
          <p:nvPr/>
        </p:nvSpPr>
        <p:spPr>
          <a:xfrm>
            <a:off x="7696200" y="3733800"/>
            <a:ext cx="1447800" cy="762000"/>
          </a:xfrm>
          <a:prstGeom prst="wedgeRoundRectCallout">
            <a:avLst>
              <a:gd name="adj1" fmla="val -113908"/>
              <a:gd name="adj2" fmla="val -85921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Button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4400" kern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rPr>
              <a:t>Adding Windows Controls</a:t>
            </a:r>
            <a:endParaRPr lang="en-US" sz="4400" kern="0" dirty="0">
              <a:solidFill>
                <a:schemeClr val="tx2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C# Programming: From Problem Analysis to Program Design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13BCC97-BBCF-4417-BF9A-A7B0B72FDD27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Adding Windows Controls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4196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Each Control class has large collection of properties and methods </a:t>
            </a:r>
          </a:p>
          <a:p>
            <a:pPr lvl="1" eaLnBrk="1" hangingPunct="1"/>
            <a:r>
              <a:rPr lang="en-US" sz="2600" smtClean="0">
                <a:latin typeface="Arial" charset="0"/>
                <a:cs typeface="Arial" charset="0"/>
              </a:rPr>
              <a:t>The Properties Window in Visual Studio shows an alphabetized list of the properties</a:t>
            </a:r>
          </a:p>
          <a:p>
            <a:pPr lvl="1" eaLnBrk="1" hangingPunct="1"/>
            <a:r>
              <a:rPr lang="en-US" sz="2600" smtClean="0">
                <a:latin typeface="Arial" charset="0"/>
                <a:cs typeface="Arial" charset="0"/>
              </a:rPr>
              <a:t>You can change a property value by clicking in the box and selecting or typing the new entry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C# Programming: From Problem Analysis to Program Design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58943B4-4AE7-4FE7-B550-B77B0F55FC0D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762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Properties Window</a:t>
            </a:r>
          </a:p>
        </p:txBody>
      </p:sp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3"/>
          <a:srcRect l="31914" t="27898" r="4807" b="25195"/>
          <a:stretch>
            <a:fillRect/>
          </a:stretch>
        </p:blipFill>
        <p:spPr bwMode="auto">
          <a:xfrm>
            <a:off x="533400" y="990600"/>
            <a:ext cx="7459663" cy="495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" name="Rounded Rectangular Callout 7"/>
          <p:cNvSpPr/>
          <p:nvPr/>
        </p:nvSpPr>
        <p:spPr>
          <a:xfrm>
            <a:off x="7696200" y="2438400"/>
            <a:ext cx="1447800" cy="1600200"/>
          </a:xfrm>
          <a:prstGeom prst="wedgeRoundRectCallout">
            <a:avLst>
              <a:gd name="adj1" fmla="val -92301"/>
              <a:gd name="adj2" fmla="val 85057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Change Text property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C# Programming: From Problem Analysis to Program Design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9A26FF-1CA6-4009-9396-18C9DB58384B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762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Properties Window</a:t>
            </a:r>
          </a:p>
        </p:txBody>
      </p:sp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3"/>
          <a:srcRect l="30522" t="26698" r="9653" b="26698"/>
          <a:stretch>
            <a:fillRect/>
          </a:stretch>
        </p:blipFill>
        <p:spPr bwMode="auto">
          <a:xfrm>
            <a:off x="685800" y="1219200"/>
            <a:ext cx="6934200" cy="4837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" name="Rounded Rectangular Callout 7"/>
          <p:cNvSpPr/>
          <p:nvPr/>
        </p:nvSpPr>
        <p:spPr>
          <a:xfrm>
            <a:off x="7543800" y="2438400"/>
            <a:ext cx="1447800" cy="1600200"/>
          </a:xfrm>
          <a:prstGeom prst="wedgeRoundRectCallout">
            <a:avLst>
              <a:gd name="adj1" fmla="val -92301"/>
              <a:gd name="adj2" fmla="val 85057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Change Name property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C# Programming: From Problem Analysis to Program Design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AEF74E9-FED6-43AC-8F22-8B27BD3688E4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05800" cy="1143000"/>
          </a:xfrm>
        </p:spPr>
        <p:txBody>
          <a:bodyPr/>
          <a:lstStyle/>
          <a:p>
            <a:pPr algn="l" eaLnBrk="1" hangingPunct="1"/>
            <a:r>
              <a:rPr lang="en-US" sz="4000" smtClean="0">
                <a:latin typeface="Arial" charset="0"/>
                <a:cs typeface="Arial" charset="0"/>
              </a:rPr>
              <a:t>3. Running Windows Applications 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cs typeface="Arial" charset="0"/>
              </a:rPr>
              <a:t>When running console applications: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smtClean="0">
                <a:latin typeface="Arial" charset="0"/>
                <a:cs typeface="Arial" charset="0"/>
              </a:rPr>
              <a:t>Each line in Main( ) executed sequentially and then the program halts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smtClean="0">
                <a:latin typeface="Arial" charset="0"/>
                <a:cs typeface="Arial" charset="0"/>
              </a:rPr>
              <a:t>The program initiates interaction with the user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600" smtClean="0">
                <a:latin typeface="Arial" charset="0"/>
                <a:cs typeface="Arial" charset="0"/>
              </a:rPr>
              <a:t>It requests the operating system to get data entered by the user using the ReadLine() method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600" smtClean="0">
                <a:latin typeface="Arial" charset="0"/>
                <a:cs typeface="Arial" charset="0"/>
              </a:rPr>
              <a:t>It requests the operating system to output results through Write() or WriteLine() methods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C# Programming: From Problem Analysis to Program Design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C3FE0AF-182E-43E3-8843-A4385C4DEB40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305800" cy="1143000"/>
          </a:xfrm>
        </p:spPr>
        <p:txBody>
          <a:bodyPr/>
          <a:lstStyle/>
          <a:p>
            <a:pPr eaLnBrk="1" hangingPunct="1"/>
            <a:r>
              <a:rPr lang="en-US" sz="4000" smtClean="0">
                <a:latin typeface="Arial" charset="0"/>
                <a:cs typeface="Arial" charset="0"/>
              </a:rPr>
              <a:t>Running Windows Applications 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cs typeface="Arial" charset="0"/>
              </a:rPr>
              <a:t>When running Windows-based applications: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smtClean="0">
                <a:latin typeface="Arial" charset="0"/>
                <a:cs typeface="Arial" charset="0"/>
              </a:rPr>
              <a:t>Execution begins with first statement in the Main() method just as with console 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smtClean="0">
                <a:latin typeface="Arial" charset="0"/>
                <a:cs typeface="Arial" charset="0"/>
              </a:rPr>
              <a:t>But once it is launched, the Windows application goes through a process loop waiting for an event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C# Programming: From Problem Analysis to Program Design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09A3C4A-0FCB-47EE-92B6-052F49F9AABE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305800" cy="1143000"/>
          </a:xfrm>
        </p:spPr>
        <p:txBody>
          <a:bodyPr/>
          <a:lstStyle/>
          <a:p>
            <a:pPr eaLnBrk="1" hangingPunct="1"/>
            <a:r>
              <a:rPr lang="en-US" sz="4000" smtClean="0">
                <a:latin typeface="Arial" charset="0"/>
                <a:cs typeface="Arial" charset="0"/>
              </a:rPr>
              <a:t>Events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smtClean="0">
                <a:latin typeface="Arial" charset="0"/>
                <a:cs typeface="Arial" charset="0"/>
              </a:rPr>
              <a:t>Event</a:t>
            </a:r>
            <a:r>
              <a:rPr lang="en-US" smtClean="0">
                <a:latin typeface="Arial" charset="0"/>
                <a:cs typeface="Times New Roman" pitchFamily="18" charset="0"/>
              </a:rPr>
              <a:t>: n</a:t>
            </a:r>
            <a:r>
              <a:rPr lang="en-US" smtClean="0">
                <a:latin typeface="Arial" charset="0"/>
                <a:cs typeface="Arial" charset="0"/>
              </a:rPr>
              <a:t>otification from operating system that an action, such as the user clicking the mouse or pressing a key, has occurred </a:t>
            </a:r>
          </a:p>
          <a:p>
            <a:pPr eaLnBrk="1" hangingPunct="1">
              <a:lnSpc>
                <a:spcPct val="90000"/>
              </a:lnSpc>
            </a:pPr>
            <a:endParaRPr lang="en-US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cs typeface="Arial" charset="0"/>
              </a:rPr>
              <a:t>When the operating system gives the notification, the Windows applications will do something in response</a:t>
            </a:r>
          </a:p>
          <a:p>
            <a:pPr eaLnBrk="1" hangingPunct="1">
              <a:lnSpc>
                <a:spcPct val="90000"/>
              </a:lnSpc>
            </a:pPr>
            <a:endParaRPr lang="en-US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cs typeface="Times New Roman" pitchFamily="18" charset="0"/>
              </a:rPr>
              <a:t>After that, the application goes in a process loop again and waits until the next event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latin typeface="Arial" charset="0"/>
                <a:cs typeface="Times New Roman" pitchFamily="18" charset="0"/>
              </a:rPr>
              <a:t>	</a:t>
            </a:r>
            <a:endParaRPr lang="en-US" sz="2800" smtClean="0">
              <a:latin typeface="Arial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8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C# Programming: From Problem Analysis to Program Design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955EC56-24F2-4CFB-9C6B-B72025C5B6C3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305800" cy="1143000"/>
          </a:xfrm>
        </p:spPr>
        <p:txBody>
          <a:bodyPr/>
          <a:lstStyle/>
          <a:p>
            <a:pPr eaLnBrk="1" hangingPunct="1"/>
            <a:r>
              <a:rPr lang="en-US" sz="4000" smtClean="0">
                <a:latin typeface="Arial" charset="0"/>
                <a:cs typeface="Arial" charset="0"/>
              </a:rPr>
              <a:t>Events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cs typeface="Arial" charset="0"/>
              </a:rPr>
              <a:t>Different controls can </a:t>
            </a:r>
            <a:r>
              <a:rPr lang="en-US" i="1" smtClean="0">
                <a:latin typeface="Arial" charset="0"/>
                <a:cs typeface="Arial" charset="0"/>
              </a:rPr>
              <a:t>fire</a:t>
            </a:r>
            <a:r>
              <a:rPr lang="en-US" smtClean="0">
                <a:latin typeface="Arial" charset="0"/>
                <a:cs typeface="Arial" charset="0"/>
              </a:rPr>
              <a:t> different events</a:t>
            </a:r>
          </a:p>
          <a:p>
            <a:pPr eaLnBrk="1" hangingPunct="1">
              <a:lnSpc>
                <a:spcPct val="90000"/>
              </a:lnSpc>
            </a:pPr>
            <a:endParaRPr lang="en-US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cs typeface="Arial" charset="0"/>
              </a:rPr>
              <a:t>Example: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smtClean="0">
                <a:latin typeface="Arial" charset="0"/>
                <a:cs typeface="Arial" charset="0"/>
              </a:rPr>
              <a:t>Buttons –  button-click event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smtClean="0">
                <a:latin typeface="Arial" charset="0"/>
                <a:cs typeface="Arial" charset="0"/>
              </a:rPr>
              <a:t>Forms – form-load and form-closing events</a:t>
            </a:r>
          </a:p>
          <a:p>
            <a:pPr eaLnBrk="1" hangingPunct="1">
              <a:lnSpc>
                <a:spcPct val="90000"/>
              </a:lnSpc>
            </a:pPr>
            <a:endParaRPr lang="en-US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cs typeface="Arial" charset="0"/>
              </a:rPr>
              <a:t>You write event handlers that respond to the event</a:t>
            </a:r>
          </a:p>
          <a:p>
            <a:pPr eaLnBrk="1" hangingPunct="1">
              <a:lnSpc>
                <a:spcPct val="90000"/>
              </a:lnSpc>
            </a:pPr>
            <a:endParaRPr lang="en-US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C# Programming: From Problem Analysis to Program Design</a:t>
            </a:r>
          </a:p>
        </p:txBody>
      </p:sp>
      <p:sp>
        <p:nvSpPr>
          <p:cNvPr id="30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6E737B5-C7FD-418C-8481-52A2BBF6D644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Chapter Outline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267200"/>
          </a:xfrm>
        </p:spPr>
        <p:txBody>
          <a:bodyPr/>
          <a:lstStyle/>
          <a:p>
            <a:pPr marL="514350" indent="-514350" eaLnBrk="1" hangingPunct="1">
              <a:spcBef>
                <a:spcPct val="80000"/>
              </a:spcBef>
              <a:buFont typeface="Times New Roman" pitchFamily="18" charset="0"/>
              <a:buAutoNum type="arabicPeriod"/>
            </a:pPr>
            <a:r>
              <a:rPr lang="en-US" smtClean="0">
                <a:latin typeface="Arial" charset="0"/>
                <a:cs typeface="Arial" charset="0"/>
              </a:rPr>
              <a:t>Windows Applications</a:t>
            </a:r>
          </a:p>
          <a:p>
            <a:pPr marL="514350" indent="-514350" eaLnBrk="1" hangingPunct="1">
              <a:spcBef>
                <a:spcPct val="80000"/>
              </a:spcBef>
              <a:buFont typeface="Times New Roman" pitchFamily="18" charset="0"/>
              <a:buAutoNum type="arabicPeriod"/>
            </a:pPr>
            <a:r>
              <a:rPr lang="en-US" smtClean="0">
                <a:latin typeface="Arial" charset="0"/>
                <a:cs typeface="Arial" charset="0"/>
              </a:rPr>
              <a:t>Windows Controls</a:t>
            </a:r>
          </a:p>
          <a:p>
            <a:pPr marL="514350" indent="-514350" eaLnBrk="1" hangingPunct="1">
              <a:spcBef>
                <a:spcPct val="80000"/>
              </a:spcBef>
              <a:buFont typeface="Times New Roman" pitchFamily="18" charset="0"/>
              <a:buAutoNum type="arabicPeriod"/>
            </a:pPr>
            <a:r>
              <a:rPr lang="en-US" smtClean="0">
                <a:latin typeface="Arial" charset="0"/>
                <a:cs typeface="Arial" charset="0"/>
              </a:rPr>
              <a:t>Running Windows Applications</a:t>
            </a:r>
          </a:p>
          <a:p>
            <a:pPr marL="514350" indent="-514350" eaLnBrk="1" hangingPunct="1">
              <a:spcBef>
                <a:spcPct val="80000"/>
              </a:spcBef>
              <a:buFont typeface="Times New Roman" pitchFamily="18" charset="0"/>
              <a:buAutoNum type="arabicPeriod"/>
            </a:pPr>
            <a:r>
              <a:rPr lang="en-US" smtClean="0">
                <a:latin typeface="Arial" charset="0"/>
                <a:cs typeface="Arial" charset="0"/>
              </a:rPr>
              <a:t>Windows Application Example</a:t>
            </a:r>
          </a:p>
          <a:p>
            <a:pPr marL="514350" indent="-514350" eaLnBrk="1" hangingPunct="1">
              <a:spcBef>
                <a:spcPct val="80000"/>
              </a:spcBef>
              <a:buFont typeface="Times New Roman" pitchFamily="18" charset="0"/>
              <a:buAutoNum type="arabicPeriod"/>
            </a:pPr>
            <a:r>
              <a:rPr lang="en-US" smtClean="0">
                <a:latin typeface="Arial" charset="0"/>
                <a:cs typeface="Arial" charset="0"/>
              </a:rPr>
              <a:t>Windows Application Files</a:t>
            </a:r>
          </a:p>
          <a:p>
            <a:pPr marL="514350" indent="-514350" eaLnBrk="1" hangingPunct="1">
              <a:spcBef>
                <a:spcPct val="80000"/>
              </a:spcBef>
              <a:buFont typeface="Times New Roman" pitchFamily="18" charset="0"/>
              <a:buAutoNum type="arabicPeriod"/>
            </a:pPr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C# Programming: From Problem Analysis to Program Design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5E7B725-04D8-46FB-87D8-AC82F83ACAF6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305800" cy="1143000"/>
          </a:xfrm>
        </p:spPr>
        <p:txBody>
          <a:bodyPr/>
          <a:lstStyle/>
          <a:p>
            <a:pPr eaLnBrk="1" hangingPunct="1"/>
            <a:r>
              <a:rPr lang="en-US" sz="4000" smtClean="0">
                <a:latin typeface="Arial" charset="0"/>
                <a:cs typeface="Arial" charset="0"/>
              </a:rPr>
              <a:t>Event Handlers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smtClean="0">
                <a:latin typeface="Arial" charset="0"/>
                <a:cs typeface="Arial" charset="0"/>
              </a:rPr>
              <a:t>Event handler</a:t>
            </a:r>
            <a:r>
              <a:rPr lang="en-US" smtClean="0">
                <a:latin typeface="Arial" charset="0"/>
                <a:cs typeface="Times New Roman" pitchFamily="18" charset="0"/>
              </a:rPr>
              <a:t>: method that contains the code to execute when an event occurs</a:t>
            </a:r>
          </a:p>
          <a:p>
            <a:pPr eaLnBrk="1" hangingPunct="1">
              <a:lnSpc>
                <a:spcPct val="90000"/>
              </a:lnSpc>
            </a:pPr>
            <a:endParaRPr lang="en-US" smtClean="0">
              <a:latin typeface="Arial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cs typeface="Arial" charset="0"/>
              </a:rPr>
              <a:t>The event handler method code will do something as a response to the events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C# Programming: From Problem Analysis to Program Design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7A6AE2-BF9F-4724-96A3-BACCCFEC9C23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305800" cy="1143000"/>
          </a:xfrm>
        </p:spPr>
        <p:txBody>
          <a:bodyPr/>
          <a:lstStyle/>
          <a:p>
            <a:pPr eaLnBrk="1" hangingPunct="1"/>
            <a:r>
              <a:rPr lang="en-US" sz="4000" smtClean="0">
                <a:latin typeface="Arial" charset="0"/>
                <a:cs typeface="Arial" charset="0"/>
              </a:rPr>
              <a:t>Event Handlers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cs typeface="Times New Roman" pitchFamily="18" charset="0"/>
              </a:rPr>
              <a:t>Two things we need to do for events: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smtClean="0">
                <a:latin typeface="Arial" charset="0"/>
                <a:cs typeface="Times New Roman" pitchFamily="18" charset="0"/>
              </a:rPr>
              <a:t>Need to </a:t>
            </a:r>
            <a:r>
              <a:rPr lang="en-US" sz="2800" b="1" smtClean="0">
                <a:latin typeface="Arial" charset="0"/>
                <a:cs typeface="Times New Roman" pitchFamily="18" charset="0"/>
              </a:rPr>
              <a:t>register</a:t>
            </a:r>
            <a:r>
              <a:rPr lang="en-US" sz="2800" smtClean="0">
                <a:latin typeface="Arial" charset="0"/>
                <a:cs typeface="Times New Roman" pitchFamily="18" charset="0"/>
              </a:rPr>
              <a:t> an event we are interested 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smtClean="0">
                <a:latin typeface="Arial" charset="0"/>
                <a:cs typeface="Times New Roman" pitchFamily="18" charset="0"/>
              </a:rPr>
              <a:t>Need to </a:t>
            </a:r>
            <a:r>
              <a:rPr lang="en-US" sz="2800" b="1" smtClean="0">
                <a:latin typeface="Arial" charset="0"/>
                <a:cs typeface="Times New Roman" pitchFamily="18" charset="0"/>
              </a:rPr>
              <a:t>associate</a:t>
            </a:r>
            <a:r>
              <a:rPr lang="en-US" sz="2800" smtClean="0">
                <a:latin typeface="Arial" charset="0"/>
                <a:cs typeface="Times New Roman" pitchFamily="18" charset="0"/>
              </a:rPr>
              <a:t> an event handler method with an event</a:t>
            </a:r>
          </a:p>
          <a:p>
            <a:pPr lvl="1" eaLnBrk="1" hangingPunct="1">
              <a:lnSpc>
                <a:spcPct val="90000"/>
              </a:lnSpc>
            </a:pPr>
            <a:endParaRPr lang="en-US" sz="2800" smtClean="0">
              <a:latin typeface="Arial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cs typeface="Arial" charset="0"/>
              </a:rPr>
              <a:t>Visual Studio makes it easy to register an event and associate it with an event handler</a:t>
            </a:r>
          </a:p>
          <a:p>
            <a:pPr eaLnBrk="1" hangingPunct="1">
              <a:lnSpc>
                <a:spcPct val="90000"/>
              </a:lnSpc>
            </a:pPr>
            <a:endParaRPr lang="en-US" sz="32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C# Programming: From Problem Analysis to Program Design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1A06822-C121-4A22-B8EA-215287941957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Example: Button-Click Event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smtClean="0">
                <a:latin typeface="Arial" charset="0"/>
                <a:cs typeface="Arial" charset="0"/>
              </a:rPr>
              <a:t>For a Button control, an event that we are interested in is the button-click event</a:t>
            </a:r>
          </a:p>
          <a:p>
            <a:pPr eaLnBrk="1" hangingPunct="1">
              <a:spcBef>
                <a:spcPct val="60000"/>
              </a:spcBef>
            </a:pPr>
            <a:r>
              <a:rPr lang="en-US" smtClean="0">
                <a:latin typeface="Arial" charset="0"/>
                <a:cs typeface="Arial" charset="0"/>
              </a:rPr>
              <a:t>To register the event, double-click the button on the form in the Form Designer View</a:t>
            </a:r>
          </a:p>
          <a:p>
            <a:pPr eaLnBrk="1" hangingPunct="1">
              <a:spcBef>
                <a:spcPct val="60000"/>
              </a:spcBef>
            </a:pPr>
            <a:r>
              <a:rPr lang="en-US" smtClean="0">
                <a:latin typeface="Arial" charset="0"/>
                <a:cs typeface="Arial" charset="0"/>
              </a:rPr>
              <a:t>Visual Studio automatically adds code and opens the Code Editor 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C# Programming: From Problem Analysis to Program Design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ADABC06-689A-46CB-B8D9-1AD0A625193B}" type="slidenum">
              <a:rPr lang="en-US" smtClean="0"/>
              <a:pPr/>
              <a:t>23</a:t>
            </a:fld>
            <a:endParaRPr lang="en-US" smtClean="0"/>
          </a:p>
        </p:txBody>
      </p:sp>
      <p:pic>
        <p:nvPicPr>
          <p:cNvPr id="24580" name="Picture 11"/>
          <p:cNvPicPr>
            <a:picLocks noChangeAspect="1" noChangeArrowheads="1"/>
          </p:cNvPicPr>
          <p:nvPr/>
        </p:nvPicPr>
        <p:blipFill>
          <a:blip r:embed="rId3"/>
          <a:srcRect l="20000" t="17944" r="13000" b="24913"/>
          <a:stretch>
            <a:fillRect/>
          </a:stretch>
        </p:blipFill>
        <p:spPr bwMode="auto">
          <a:xfrm>
            <a:off x="304800" y="1143000"/>
            <a:ext cx="8467725" cy="518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6553200" y="5257800"/>
            <a:ext cx="2133600" cy="1371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Code Editor View</a:t>
            </a:r>
          </a:p>
        </p:txBody>
      </p:sp>
      <p:sp>
        <p:nvSpPr>
          <p:cNvPr id="245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Example: Button-Click Event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C# Programming: From Problem Analysis to Program Design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6DE0CCB-8E13-4C76-AA59-94356A01ED24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smtClean="0">
                <a:latin typeface="Arial" charset="0"/>
                <a:cs typeface="Arial" charset="0"/>
              </a:rPr>
              <a:t>The following code is added by Visual Studio when we double-click the button:</a:t>
            </a:r>
          </a:p>
          <a:p>
            <a:pPr eaLnBrk="1" hangingPunct="1">
              <a:spcBef>
                <a:spcPct val="60000"/>
              </a:spcBef>
              <a:buFontTx/>
              <a:buNone/>
            </a:pPr>
            <a:endParaRPr lang="en-US" sz="1600" smtClean="0">
              <a:latin typeface="Arial" charset="0"/>
              <a:cs typeface="Arial" charset="0"/>
            </a:endParaRPr>
          </a:p>
          <a:p>
            <a:pPr eaLnBrk="1" hangingPunct="1">
              <a:spcBef>
                <a:spcPct val="60000"/>
              </a:spcBef>
              <a:buFontTx/>
              <a:buNone/>
            </a:pPr>
            <a:r>
              <a:rPr lang="en-US" smtClean="0">
                <a:latin typeface="Arial" charset="0"/>
                <a:cs typeface="Arial" charset="0"/>
              </a:rPr>
              <a:t> </a:t>
            </a:r>
            <a:r>
              <a:rPr lang="en-GB" sz="2400" smtClean="0">
                <a:latin typeface="Consolas" pitchFamily="49" charset="0"/>
                <a:cs typeface="Arial" charset="0"/>
              </a:rPr>
              <a:t>  </a:t>
            </a: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private</a:t>
            </a:r>
            <a:r>
              <a:rPr lang="en-GB" sz="2400" smtClean="0">
                <a:latin typeface="Consolas" pitchFamily="49" charset="0"/>
                <a:cs typeface="Arial" charset="0"/>
              </a:rPr>
              <a:t> </a:t>
            </a: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void</a:t>
            </a:r>
            <a:r>
              <a:rPr lang="en-GB" sz="2400" smtClean="0">
                <a:latin typeface="Consolas" pitchFamily="49" charset="0"/>
                <a:cs typeface="Arial" charset="0"/>
              </a:rPr>
              <a:t> aButton_Click(object sender, </a:t>
            </a:r>
          </a:p>
          <a:p>
            <a:pPr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                       System.EventArgs e)</a:t>
            </a:r>
          </a:p>
          <a:p>
            <a:pPr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	{</a:t>
            </a:r>
          </a:p>
          <a:p>
            <a:endParaRPr lang="en-GB" sz="2400" smtClean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}</a:t>
            </a:r>
          </a:p>
          <a:p>
            <a:pPr>
              <a:buFontTx/>
              <a:buNone/>
            </a:pPr>
            <a:endParaRPr lang="en-GB" sz="2400" smtClean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	</a:t>
            </a:r>
            <a:endParaRPr lang="en-US" sz="2400" smtClean="0">
              <a:latin typeface="Consolas" pitchFamily="49" charset="0"/>
              <a:cs typeface="Arial" charset="0"/>
            </a:endParaRPr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Example: Button-Click Event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C# Programming: From Problem Analysis to Program Design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504AEBC-3D3B-4C17-A5C7-49FA12D4907F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smtClean="0">
                <a:latin typeface="Consolas" pitchFamily="49" charset="0"/>
                <a:cs typeface="Arial" charset="0"/>
              </a:rPr>
              <a:t>aButton_Click</a:t>
            </a:r>
            <a:r>
              <a:rPr lang="en-US" smtClean="0">
                <a:latin typeface="Arial" charset="0"/>
                <a:cs typeface="Arial" charset="0"/>
              </a:rPr>
              <a:t> is the name of the event handler method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sz="2800" smtClean="0">
                <a:latin typeface="Consolas" pitchFamily="49" charset="0"/>
                <a:cs typeface="Arial" charset="0"/>
              </a:rPr>
              <a:t>aButton</a:t>
            </a:r>
            <a:r>
              <a:rPr lang="en-US" sz="2800" smtClean="0">
                <a:latin typeface="Arial" charset="0"/>
                <a:cs typeface="Arial" charset="0"/>
              </a:rPr>
              <a:t> is the name of the button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sz="2800" smtClean="0">
                <a:latin typeface="Consolas" pitchFamily="49" charset="0"/>
                <a:cs typeface="Arial" charset="0"/>
              </a:rPr>
              <a:t>Click</a:t>
            </a:r>
            <a:r>
              <a:rPr lang="en-US" sz="2800" smtClean="0">
                <a:latin typeface="Arial" charset="0"/>
                <a:cs typeface="Arial" charset="0"/>
              </a:rPr>
              <a:t> is the name of the event</a:t>
            </a:r>
          </a:p>
          <a:p>
            <a:pPr>
              <a:buFontTx/>
              <a:buNone/>
            </a:pPr>
            <a:endParaRPr lang="en-GB" sz="2400" smtClean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	</a:t>
            </a:r>
            <a:endParaRPr lang="en-US" sz="2400" smtClean="0">
              <a:latin typeface="Consolas" pitchFamily="49" charset="0"/>
              <a:cs typeface="Arial" charset="0"/>
            </a:endParaRPr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Example: Button-Click Event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C# Programming: From Problem Analysis to Program Design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868C9F6-244F-42FE-B326-0E514593F6F6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53400" cy="3581400"/>
          </a:xfrm>
        </p:spPr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smtClean="0">
                <a:latin typeface="Arial" charset="0"/>
                <a:cs typeface="Arial" charset="0"/>
              </a:rPr>
              <a:t>We write the code in the body of the method</a:t>
            </a:r>
          </a:p>
          <a:p>
            <a:pPr>
              <a:buFontTx/>
              <a:buNone/>
            </a:pPr>
            <a:endParaRPr lang="en-GB" sz="2400" smtClean="0">
              <a:solidFill>
                <a:srgbClr val="0000FF"/>
              </a:solidFill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 private void </a:t>
            </a:r>
            <a:r>
              <a:rPr lang="en-GB" sz="2400" smtClean="0">
                <a:latin typeface="Consolas" pitchFamily="49" charset="0"/>
                <a:cs typeface="Arial" charset="0"/>
              </a:rPr>
              <a:t>aButton_Click(object sender, </a:t>
            </a:r>
          </a:p>
          <a:p>
            <a:pPr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                        System.EventArgs e)</a:t>
            </a:r>
          </a:p>
          <a:p>
            <a:pPr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{</a:t>
            </a:r>
          </a:p>
          <a:p>
            <a:pPr>
              <a:buFontTx/>
              <a:buNone/>
            </a:pPr>
            <a:r>
              <a:rPr lang="en-US" sz="2400" smtClean="0">
                <a:latin typeface="Consolas" pitchFamily="49" charset="0"/>
                <a:cs typeface="Arial" charset="0"/>
              </a:rPr>
              <a:t>    MessageBox.Show(</a:t>
            </a:r>
            <a:r>
              <a:rPr lang="en-US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"You clicked the button!"</a:t>
            </a:r>
            <a:r>
              <a:rPr lang="en-US" sz="2400" smtClean="0">
                <a:latin typeface="Consolas" pitchFamily="49" charset="0"/>
                <a:cs typeface="Arial" charset="0"/>
              </a:rPr>
              <a:t>);</a:t>
            </a:r>
          </a:p>
          <a:p>
            <a:pPr>
              <a:buFontTx/>
              <a:buNone/>
            </a:pPr>
            <a:r>
              <a:rPr lang="en-GB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  </a:t>
            </a:r>
            <a:r>
              <a:rPr lang="en-GB" sz="2400" smtClean="0">
                <a:latin typeface="Consolas" pitchFamily="49" charset="0"/>
                <a:cs typeface="Arial" charset="0"/>
              </a:rPr>
              <a:t>}</a:t>
            </a:r>
          </a:p>
          <a:p>
            <a:pPr>
              <a:buFontTx/>
              <a:buNone/>
            </a:pPr>
            <a:endParaRPr lang="en-US" sz="2400" smtClean="0">
              <a:latin typeface="Consolas" pitchFamily="49" charset="0"/>
              <a:cs typeface="Arial" charset="0"/>
            </a:endParaRPr>
          </a:p>
          <a:p>
            <a:pPr eaLnBrk="1" hangingPunct="1">
              <a:spcBef>
                <a:spcPct val="60000"/>
              </a:spcBef>
            </a:pPr>
            <a:r>
              <a:rPr lang="en-US" smtClean="0">
                <a:latin typeface="Arial" charset="0"/>
                <a:cs typeface="Arial" charset="0"/>
              </a:rPr>
              <a:t>Note: Do not change or remove the parameters</a:t>
            </a: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Example: Button-Click Event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C# Programming: From Problem Analysis to Program Design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C0CD9A7-68E2-455F-A214-AA8FF2DF73F7}" type="slidenum">
              <a:rPr lang="en-US" smtClean="0"/>
              <a:pPr/>
              <a:t>27</a:t>
            </a:fld>
            <a:endParaRPr lang="en-US" smtClean="0"/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676400"/>
            <a:ext cx="4857750" cy="348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1200" y="3886200"/>
            <a:ext cx="2819400" cy="218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ular Callout 8"/>
          <p:cNvSpPr/>
          <p:nvPr/>
        </p:nvSpPr>
        <p:spPr>
          <a:xfrm>
            <a:off x="5867400" y="1676400"/>
            <a:ext cx="2819400" cy="1600200"/>
          </a:xfrm>
          <a:prstGeom prst="wedgeRoundRectCallout">
            <a:avLst>
              <a:gd name="adj1" fmla="val 999"/>
              <a:gd name="adj2" fmla="val 86561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Message Box appears when we click the button</a:t>
            </a:r>
          </a:p>
        </p:txBody>
      </p:sp>
      <p:sp>
        <p:nvSpPr>
          <p:cNvPr id="286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Example: Button-Click Event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C# Programming: From Problem Analysis to Program Design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A450482-1A7A-45DE-9174-3C7C092E71A1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Example: FormClosing Event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5800" y="13716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60000"/>
              </a:spcBef>
              <a:buFontTx/>
              <a:buChar char="•"/>
              <a:defRPr/>
            </a:pPr>
            <a:r>
              <a:rPr lang="en-US" sz="2800" kern="0" dirty="0">
                <a:latin typeface="Arial" pitchFamily="34" charset="0"/>
                <a:cs typeface="Arial" pitchFamily="34" charset="0"/>
              </a:rPr>
              <a:t>For a Windows Form control, an event that we are interested in is the form-closing event</a:t>
            </a:r>
          </a:p>
          <a:p>
            <a:pPr marL="342900" indent="-342900">
              <a:spcBef>
                <a:spcPct val="60000"/>
              </a:spcBef>
              <a:buFontTx/>
              <a:buChar char="•"/>
              <a:defRPr/>
            </a:pPr>
            <a:r>
              <a:rPr lang="en-US" sz="2800" kern="0" dirty="0">
                <a:latin typeface="Arial" pitchFamily="34" charset="0"/>
                <a:cs typeface="Arial" pitchFamily="34" charset="0"/>
              </a:rPr>
              <a:t>To register the event and associate an event handler, first view the list of possible events for a Form control in the Properties Window by clicking on the Events icon</a:t>
            </a:r>
          </a:p>
          <a:p>
            <a:pPr marL="342900" indent="-342900">
              <a:spcBef>
                <a:spcPct val="60000"/>
              </a:spcBef>
              <a:buFontTx/>
              <a:buChar char="•"/>
              <a:defRPr/>
            </a:pPr>
            <a:r>
              <a:rPr lang="en-US" sz="2800" kern="0" dirty="0">
                <a:latin typeface="Arial" pitchFamily="34" charset="0"/>
                <a:cs typeface="Arial" pitchFamily="34" charset="0"/>
              </a:rPr>
              <a:t>Next find the </a:t>
            </a:r>
            <a:r>
              <a:rPr lang="en-US" sz="2800" kern="0" dirty="0" err="1">
                <a:latin typeface="Arial" pitchFamily="34" charset="0"/>
                <a:cs typeface="Arial" pitchFamily="34" charset="0"/>
              </a:rPr>
              <a:t>FormClosing</a:t>
            </a:r>
            <a:r>
              <a:rPr lang="en-US" sz="2800" kern="0" dirty="0">
                <a:latin typeface="Arial" pitchFamily="34" charset="0"/>
                <a:cs typeface="Arial" pitchFamily="34" charset="0"/>
              </a:rPr>
              <a:t> event in the list of events and double-click on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C# Programming: From Problem Analysis to Program Design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3E3D335-2900-48E4-A5E0-710A129DAAB8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Example: FormClosing Event</a:t>
            </a:r>
          </a:p>
        </p:txBody>
      </p:sp>
      <p:pic>
        <p:nvPicPr>
          <p:cNvPr id="30725" name="Picture 3"/>
          <p:cNvPicPr>
            <a:picLocks noChangeAspect="1" noChangeArrowheads="1"/>
          </p:cNvPicPr>
          <p:nvPr/>
        </p:nvPicPr>
        <p:blipFill>
          <a:blip r:embed="rId3"/>
          <a:srcRect l="27640" t="28252" r="5280" b="23592"/>
          <a:stretch>
            <a:fillRect/>
          </a:stretch>
        </p:blipFill>
        <p:spPr bwMode="auto">
          <a:xfrm>
            <a:off x="762000" y="1600200"/>
            <a:ext cx="7699375" cy="441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" name="Rounded Rectangular Callout 7"/>
          <p:cNvSpPr/>
          <p:nvPr/>
        </p:nvSpPr>
        <p:spPr>
          <a:xfrm>
            <a:off x="6248400" y="1600200"/>
            <a:ext cx="1371600" cy="1219200"/>
          </a:xfrm>
          <a:prstGeom prst="wedgeRoundRectCallout">
            <a:avLst>
              <a:gd name="adj1" fmla="val -91747"/>
              <a:gd name="adj2" fmla="val 110245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Events icon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6553200" y="5181600"/>
            <a:ext cx="2133600" cy="1219200"/>
          </a:xfrm>
          <a:prstGeom prst="wedgeRoundRectCallout">
            <a:avLst>
              <a:gd name="adj1" fmla="val -99119"/>
              <a:gd name="adj2" fmla="val -81202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double-click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C# Programming: From Problem Analysis to Program Design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CB360AB-F239-47D3-AC3B-86155561938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>
                <a:latin typeface="Arial" charset="0"/>
                <a:cs typeface="Arial" charset="0"/>
              </a:rPr>
              <a:t>1. Windows Applications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Windows-based applications look different from console applications</a:t>
            </a: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Windows-based applications have a graphical user interface</a:t>
            </a:r>
          </a:p>
          <a:p>
            <a:pPr eaLnBrk="1" hangingPunct="1"/>
            <a:endParaRPr 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Interface</a:t>
            </a:r>
            <a:r>
              <a:rPr lang="en-US" smtClean="0">
                <a:latin typeface="Arial" charset="0"/>
                <a:cs typeface="Times New Roman" pitchFamily="18" charset="0"/>
              </a:rPr>
              <a:t>: </a:t>
            </a:r>
            <a:r>
              <a:rPr lang="en-US" smtClean="0">
                <a:latin typeface="Arial" charset="0"/>
                <a:cs typeface="Arial" charset="0"/>
              </a:rPr>
              <a:t>front end of a program</a:t>
            </a:r>
          </a:p>
          <a:p>
            <a:pPr lvl="1" eaLnBrk="1" hangingPunct="1"/>
            <a:r>
              <a:rPr lang="en-US" sz="2600" smtClean="0">
                <a:latin typeface="Arial" charset="0"/>
                <a:cs typeface="Arial" charset="0"/>
              </a:rPr>
              <a:t>Visual image you see when you run a program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C# Programming: From Problem Analysis to Program Design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35A29C5-57F1-46F2-B2AC-A73768CACADA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Example: FormClosing Event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33400" y="1371600"/>
            <a:ext cx="8305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60000"/>
              </a:spcBef>
              <a:buFontTx/>
              <a:buChar char="•"/>
              <a:defRPr/>
            </a:pPr>
            <a:r>
              <a:rPr lang="en-US" sz="2800" kern="0" dirty="0">
                <a:latin typeface="Arial" pitchFamily="34" charset="0"/>
                <a:cs typeface="Arial" pitchFamily="34" charset="0"/>
              </a:rPr>
              <a:t>Visual Studio automatically adds the event handler method for the </a:t>
            </a:r>
            <a:r>
              <a:rPr lang="en-US" sz="2800" kern="0" dirty="0" err="1">
                <a:latin typeface="Arial" pitchFamily="34" charset="0"/>
                <a:cs typeface="Arial" pitchFamily="34" charset="0"/>
              </a:rPr>
              <a:t>FormClosing</a:t>
            </a:r>
            <a:r>
              <a:rPr lang="en-US" sz="2800" kern="0" dirty="0">
                <a:latin typeface="Arial" pitchFamily="34" charset="0"/>
                <a:cs typeface="Arial" pitchFamily="34" charset="0"/>
              </a:rPr>
              <a:t> event </a:t>
            </a:r>
            <a:r>
              <a:rPr lang="en-US" sz="28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and opens the Code Editor View</a:t>
            </a:r>
          </a:p>
          <a:p>
            <a:pPr>
              <a:defRPr/>
            </a:pPr>
            <a:r>
              <a:rPr lang="en-US" sz="2400" kern="0" dirty="0">
                <a:latin typeface="Consolas" pitchFamily="49" charset="0"/>
                <a:cs typeface="Arial" pitchFamily="34" charset="0"/>
              </a:rPr>
              <a:t> </a:t>
            </a:r>
            <a:r>
              <a:rPr lang="en-US" sz="2400" dirty="0">
                <a:latin typeface="Consolas" pitchFamily="49" charset="0"/>
              </a:rPr>
              <a:t> </a:t>
            </a:r>
          </a:p>
          <a:p>
            <a:pPr>
              <a:defRPr/>
            </a:pPr>
            <a:r>
              <a:rPr lang="en-US" sz="2400" dirty="0">
                <a:latin typeface="Consolas" pitchFamily="49" charset="0"/>
              </a:rPr>
              <a:t>   </a:t>
            </a:r>
            <a:r>
              <a:rPr lang="en-US" sz="2400" dirty="0">
                <a:solidFill>
                  <a:srgbClr val="0000FF"/>
                </a:solidFill>
                <a:latin typeface="Consolas" pitchFamily="49" charset="0"/>
              </a:rPr>
              <a:t>private void </a:t>
            </a:r>
            <a:r>
              <a:rPr lang="en-US" sz="2400" dirty="0">
                <a:latin typeface="Consolas" pitchFamily="49" charset="0"/>
              </a:rPr>
              <a:t>Form1_FormClosing(object sender, </a:t>
            </a:r>
          </a:p>
          <a:p>
            <a:pPr>
              <a:defRPr/>
            </a:pPr>
            <a:r>
              <a:rPr lang="en-US" sz="2400" dirty="0">
                <a:latin typeface="Consolas" pitchFamily="49" charset="0"/>
              </a:rPr>
              <a:t>                         </a:t>
            </a:r>
            <a:r>
              <a:rPr lang="en-US" sz="2400" dirty="0" err="1">
                <a:latin typeface="Consolas" pitchFamily="49" charset="0"/>
              </a:rPr>
              <a:t>FormClosingEventArgs</a:t>
            </a:r>
            <a:r>
              <a:rPr lang="en-US" sz="2400" dirty="0">
                <a:latin typeface="Consolas" pitchFamily="49" charset="0"/>
              </a:rPr>
              <a:t> e)</a:t>
            </a:r>
          </a:p>
          <a:p>
            <a:pPr>
              <a:defRPr/>
            </a:pPr>
            <a:r>
              <a:rPr lang="en-GB" sz="2400" dirty="0">
                <a:latin typeface="Consolas" pitchFamily="49" charset="0"/>
              </a:rPr>
              <a:t>   {</a:t>
            </a:r>
          </a:p>
          <a:p>
            <a:pPr>
              <a:defRPr/>
            </a:pPr>
            <a:endParaRPr lang="en-GB" sz="2400" dirty="0">
              <a:latin typeface="Consolas" pitchFamily="49" charset="0"/>
            </a:endParaRPr>
          </a:p>
          <a:p>
            <a:pPr>
              <a:defRPr/>
            </a:pPr>
            <a:r>
              <a:rPr lang="en-GB" sz="2400" dirty="0">
                <a:latin typeface="Consolas" pitchFamily="49" charset="0"/>
              </a:rPr>
              <a:t>   }</a:t>
            </a:r>
            <a:endParaRPr lang="en-US" sz="2400" kern="0" dirty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C# Programming: From Problem Analysis to Program Design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6995C23-0D63-4CD9-B4DF-C27B5CE0B214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Example: FormClosing Event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343400"/>
          </a:xfrm>
        </p:spPr>
        <p:txBody>
          <a:bodyPr/>
          <a:lstStyle/>
          <a:p>
            <a:pPr eaLnBrk="1" hangingPunct="1"/>
            <a:r>
              <a:rPr lang="en-US" smtClean="0">
                <a:latin typeface="Consolas" pitchFamily="49" charset="0"/>
                <a:cs typeface="Arial" charset="0"/>
              </a:rPr>
              <a:t>Form1_FormClosing</a:t>
            </a:r>
            <a:r>
              <a:rPr lang="en-US" smtClean="0">
                <a:latin typeface="Arial" charset="0"/>
                <a:cs typeface="Arial" charset="0"/>
              </a:rPr>
              <a:t> is the name of the event-handler method</a:t>
            </a:r>
          </a:p>
          <a:p>
            <a:pPr lvl="1" eaLnBrk="1" hangingPunct="1"/>
            <a:r>
              <a:rPr lang="en-US" sz="2800" smtClean="0">
                <a:latin typeface="Consolas" pitchFamily="49" charset="0"/>
                <a:cs typeface="Arial" charset="0"/>
              </a:rPr>
              <a:t>Form1</a:t>
            </a:r>
            <a:r>
              <a:rPr lang="en-US" sz="2800" smtClean="0">
                <a:latin typeface="Arial" charset="0"/>
                <a:cs typeface="Arial" charset="0"/>
              </a:rPr>
              <a:t> is the name of the Form control</a:t>
            </a:r>
          </a:p>
          <a:p>
            <a:pPr lvl="1" eaLnBrk="1" hangingPunct="1"/>
            <a:r>
              <a:rPr lang="en-US" sz="2800" smtClean="0">
                <a:latin typeface="Consolas" pitchFamily="49" charset="0"/>
                <a:cs typeface="Arial" charset="0"/>
              </a:rPr>
              <a:t>FormClosing</a:t>
            </a:r>
            <a:r>
              <a:rPr lang="en-US" sz="2800" smtClean="0">
                <a:latin typeface="Arial" charset="0"/>
                <a:cs typeface="Arial" charset="0"/>
              </a:rPr>
              <a:t> is the name of the event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C# Programming: From Problem Analysis to Program Design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D5BA080-AF42-4E65-9669-3623CE75900C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Example: FormClosing Event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09600" y="1371600"/>
            <a:ext cx="81534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60000"/>
              </a:spcBef>
              <a:buFontTx/>
              <a:buChar char="•"/>
              <a:defRPr/>
            </a:pPr>
            <a:r>
              <a:rPr lang="en-US" sz="2800" kern="0" dirty="0">
                <a:latin typeface="Arial" pitchFamily="34" charset="0"/>
                <a:cs typeface="Arial" pitchFamily="34" charset="0"/>
              </a:rPr>
              <a:t>We write the code in the body of the method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GB" sz="2400" kern="0" dirty="0">
              <a:solidFill>
                <a:srgbClr val="0000FF"/>
              </a:solidFill>
              <a:latin typeface="Consolas" pitchFamily="49" charset="0"/>
              <a:cs typeface="Arial" pitchFamily="34" charset="0"/>
            </a:endParaRPr>
          </a:p>
          <a:p>
            <a:pPr>
              <a:defRPr/>
            </a:pPr>
            <a:r>
              <a:rPr lang="en-GB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 private void </a:t>
            </a:r>
            <a:r>
              <a:rPr lang="en-US" sz="2400" dirty="0">
                <a:latin typeface="Consolas" pitchFamily="49" charset="0"/>
              </a:rPr>
              <a:t>Form1_FormClosing(object sender, </a:t>
            </a:r>
          </a:p>
          <a:p>
            <a:pPr>
              <a:defRPr/>
            </a:pPr>
            <a:r>
              <a:rPr lang="en-US" sz="2400" dirty="0">
                <a:latin typeface="Consolas" pitchFamily="49" charset="0"/>
              </a:rPr>
              <a:t>                        </a:t>
            </a:r>
            <a:r>
              <a:rPr lang="en-US" sz="2400" dirty="0" err="1">
                <a:latin typeface="Consolas" pitchFamily="49" charset="0"/>
              </a:rPr>
              <a:t>FormClosingEventArgs</a:t>
            </a:r>
            <a:r>
              <a:rPr lang="en-US" sz="2400" dirty="0">
                <a:latin typeface="Consolas" pitchFamily="49" charset="0"/>
              </a:rPr>
              <a:t> e)</a:t>
            </a:r>
          </a:p>
          <a:p>
            <a:pPr>
              <a:defRPr/>
            </a:pPr>
            <a:r>
              <a:rPr lang="en-GB" sz="2400" dirty="0">
                <a:latin typeface="Consolas" pitchFamily="49" charset="0"/>
              </a:rPr>
              <a:t>  {</a:t>
            </a:r>
          </a:p>
          <a:p>
            <a:pPr>
              <a:defRPr/>
            </a:pPr>
            <a:r>
              <a:rPr lang="en-GB" sz="2400" dirty="0">
                <a:latin typeface="Consolas" pitchFamily="49" charset="0"/>
              </a:rPr>
              <a:t>   </a:t>
            </a:r>
            <a:r>
              <a:rPr lang="en-US" sz="2400" kern="0" dirty="0">
                <a:latin typeface="Consolas" pitchFamily="49" charset="0"/>
                <a:cs typeface="Arial" pitchFamily="34" charset="0"/>
              </a:rPr>
              <a:t>  </a:t>
            </a:r>
            <a:r>
              <a:rPr lang="en-US" sz="2400" kern="0" dirty="0" err="1">
                <a:latin typeface="Consolas" pitchFamily="49" charset="0"/>
                <a:cs typeface="Arial" pitchFamily="34" charset="0"/>
              </a:rPr>
              <a:t>MessageBox.Show</a:t>
            </a:r>
            <a:r>
              <a:rPr lang="en-US" sz="2400" kern="0" dirty="0">
                <a:latin typeface="Consolas" pitchFamily="49" charset="0"/>
                <a:cs typeface="Arial" pitchFamily="34" charset="0"/>
              </a:rPr>
              <a:t>(</a:t>
            </a:r>
            <a:r>
              <a:rPr lang="en-US" sz="2400" kern="0" dirty="0">
                <a:solidFill>
                  <a:srgbClr val="A31515"/>
                </a:solidFill>
                <a:latin typeface="Consolas" pitchFamily="49" charset="0"/>
                <a:cs typeface="Arial" pitchFamily="34" charset="0"/>
              </a:rPr>
              <a:t>"Good-Bye!"</a:t>
            </a:r>
            <a:r>
              <a:rPr lang="en-US" sz="2400" kern="0" dirty="0">
                <a:latin typeface="Consolas" pitchFamily="49" charset="0"/>
                <a:cs typeface="Arial" pitchFamily="34" charset="0"/>
              </a:rPr>
              <a:t>);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solidFill>
                  <a:srgbClr val="A31515"/>
                </a:solidFill>
                <a:latin typeface="Consolas" pitchFamily="49" charset="0"/>
                <a:cs typeface="Arial" pitchFamily="34" charset="0"/>
              </a:rPr>
              <a:t>  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C# Programming: From Problem Analysis to Program Design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69314D7-6480-474C-838D-662B1B7C3631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Example: FormClosing Event</a:t>
            </a:r>
          </a:p>
        </p:txBody>
      </p:sp>
      <p:pic>
        <p:nvPicPr>
          <p:cNvPr id="3482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600200"/>
            <a:ext cx="4495800" cy="380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19800" y="3810000"/>
            <a:ext cx="2438400" cy="250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ular Callout 6"/>
          <p:cNvSpPr/>
          <p:nvPr/>
        </p:nvSpPr>
        <p:spPr>
          <a:xfrm>
            <a:off x="5867400" y="1676400"/>
            <a:ext cx="2819400" cy="1828800"/>
          </a:xfrm>
          <a:prstGeom prst="wedgeRoundRectCallout">
            <a:avLst>
              <a:gd name="adj1" fmla="val -71547"/>
              <a:gd name="adj2" fmla="val -20206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Message Box appears when we click the ‘X’ to close the window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C# Programming: From Problem Analysis to Program Design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29B5966-F2DA-4E60-B865-29728EE2726F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09600" y="1371600"/>
            <a:ext cx="8153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FontTx/>
              <a:buChar char="•"/>
              <a:defRPr/>
            </a:pPr>
            <a:r>
              <a:rPr lang="en-US" sz="2800" kern="0" dirty="0">
                <a:latin typeface="Arial" pitchFamily="34" charset="0"/>
                <a:cs typeface="Arial" pitchFamily="34" charset="0"/>
              </a:rPr>
              <a:t>Circle application</a:t>
            </a:r>
          </a:p>
          <a:p>
            <a:pPr marL="342900" indent="-342900">
              <a:spcBef>
                <a:spcPts val="600"/>
              </a:spcBef>
              <a:buFontTx/>
              <a:buChar char="•"/>
              <a:defRPr/>
            </a:pPr>
            <a:r>
              <a:rPr lang="en-US" sz="2800" kern="0" dirty="0">
                <a:latin typeface="Arial" pitchFamily="34" charset="0"/>
                <a:cs typeface="Arial" pitchFamily="34" charset="0"/>
              </a:rPr>
              <a:t>2 versions</a:t>
            </a:r>
          </a:p>
          <a:p>
            <a:pPr marL="800100" lvl="1" indent="-342900">
              <a:spcBef>
                <a:spcPts val="600"/>
              </a:spcBef>
              <a:buFontTx/>
              <a:buChar char="•"/>
              <a:defRPr/>
            </a:pPr>
            <a:r>
              <a:rPr lang="en-US" sz="2800" kern="0" dirty="0">
                <a:latin typeface="Arial" pitchFamily="34" charset="0"/>
                <a:cs typeface="Arial" pitchFamily="34" charset="0"/>
              </a:rPr>
              <a:t>Console-based</a:t>
            </a:r>
          </a:p>
          <a:p>
            <a:pPr marL="800100" lvl="1" indent="-342900">
              <a:spcBef>
                <a:spcPts val="600"/>
              </a:spcBef>
              <a:buFontTx/>
              <a:buChar char="•"/>
              <a:defRPr/>
            </a:pPr>
            <a:r>
              <a:rPr lang="en-US" sz="2800" kern="0" dirty="0">
                <a:latin typeface="Arial" pitchFamily="34" charset="0"/>
                <a:cs typeface="Arial" pitchFamily="34" charset="0"/>
              </a:rPr>
              <a:t>Windows-based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GB" sz="2400" kern="0" dirty="0">
              <a:solidFill>
                <a:srgbClr val="0000FF"/>
              </a:solidFill>
              <a:latin typeface="Consolas" pitchFamily="49" charset="0"/>
              <a:cs typeface="Arial" pitchFamily="34" charset="0"/>
            </a:endParaRPr>
          </a:p>
          <a:p>
            <a:pPr>
              <a:defRPr/>
            </a:pPr>
            <a:r>
              <a:rPr lang="en-GB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 </a:t>
            </a:r>
            <a:endParaRPr lang="en-GB" sz="2400" kern="0" dirty="0">
              <a:latin typeface="Consolas" pitchFamily="49" charset="0"/>
              <a:cs typeface="Arial" pitchFamily="34" charset="0"/>
            </a:endParaRPr>
          </a:p>
        </p:txBody>
      </p:sp>
      <p:sp>
        <p:nvSpPr>
          <p:cNvPr id="35845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1143000"/>
          </a:xfrm>
        </p:spPr>
        <p:txBody>
          <a:bodyPr/>
          <a:lstStyle/>
          <a:p>
            <a:pPr algn="l" eaLnBrk="1" hangingPunct="1"/>
            <a:r>
              <a:rPr lang="en-US" smtClean="0">
                <a:latin typeface="Arial" charset="0"/>
                <a:cs typeface="Arial" charset="0"/>
              </a:rPr>
              <a:t>4. Windows Application Example</a:t>
            </a:r>
            <a:endParaRPr lang="en-US" smtClean="0"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C# Programming: From Problem Analysis to Program Design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922FFAF-E37E-47A0-B282-C8CF23B9D318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pPr marL="514350" indent="-514350" eaLnBrk="1" hangingPunct="1">
              <a:spcBef>
                <a:spcPct val="80000"/>
              </a:spcBef>
            </a:pPr>
            <a:r>
              <a:rPr lang="en-US" smtClean="0">
                <a:latin typeface="Arial" charset="0"/>
                <a:cs typeface="Arial" charset="0"/>
              </a:rPr>
              <a:t>Circle Application</a:t>
            </a:r>
          </a:p>
        </p:txBody>
      </p:sp>
      <p:sp>
        <p:nvSpPr>
          <p:cNvPr id="36869" name="Rectangle 3"/>
          <p:cNvSpPr txBox="1">
            <a:spLocks noChangeArrowheads="1"/>
          </p:cNvSpPr>
          <p:nvPr/>
        </p:nvSpPr>
        <p:spPr bwMode="auto">
          <a:xfrm>
            <a:off x="533400" y="1295400"/>
            <a:ext cx="8077200" cy="487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GB" sz="2400">
                <a:solidFill>
                  <a:srgbClr val="0000FF"/>
                </a:solidFill>
                <a:latin typeface="Consolas" pitchFamily="49" charset="0"/>
              </a:rPr>
              <a:t>using </a:t>
            </a:r>
            <a:r>
              <a:rPr lang="en-GB" sz="2400">
                <a:latin typeface="Consolas" pitchFamily="49" charset="0"/>
              </a:rPr>
              <a:t>System;</a:t>
            </a:r>
          </a:p>
          <a:p>
            <a:r>
              <a:rPr lang="en-GB" sz="2400">
                <a:solidFill>
                  <a:srgbClr val="0000FF"/>
                </a:solidFill>
                <a:latin typeface="Consolas" pitchFamily="49" charset="0"/>
              </a:rPr>
              <a:t>class </a:t>
            </a:r>
            <a:r>
              <a:rPr lang="en-GB" sz="2400">
                <a:latin typeface="Consolas" pitchFamily="49" charset="0"/>
              </a:rPr>
              <a:t>Circle</a:t>
            </a:r>
          </a:p>
          <a:p>
            <a:r>
              <a:rPr lang="en-GB" sz="2400">
                <a:latin typeface="Consolas" pitchFamily="49" charset="0"/>
              </a:rPr>
              <a:t>{</a:t>
            </a:r>
          </a:p>
          <a:p>
            <a:r>
              <a:rPr lang="en-GB" sz="2400">
                <a:solidFill>
                  <a:srgbClr val="2B91AF"/>
                </a:solidFill>
                <a:latin typeface="Consolas" pitchFamily="49" charset="0"/>
              </a:rPr>
              <a:t>   </a:t>
            </a:r>
            <a:r>
              <a:rPr lang="en-GB" sz="2400">
                <a:solidFill>
                  <a:srgbClr val="0000FF"/>
                </a:solidFill>
                <a:latin typeface="Consolas" pitchFamily="49" charset="0"/>
              </a:rPr>
              <a:t>private double </a:t>
            </a:r>
            <a:r>
              <a:rPr lang="en-GB" sz="2400">
                <a:latin typeface="Consolas" pitchFamily="49" charset="0"/>
              </a:rPr>
              <a:t>radius;</a:t>
            </a:r>
          </a:p>
          <a:p>
            <a:r>
              <a:rPr lang="en-GB" sz="2400">
                <a:solidFill>
                  <a:srgbClr val="0000FF"/>
                </a:solidFill>
                <a:latin typeface="Consolas" pitchFamily="49" charset="0"/>
              </a:rPr>
              <a:t>   public double </a:t>
            </a:r>
            <a:r>
              <a:rPr lang="en-GB" sz="2400">
                <a:latin typeface="Consolas" pitchFamily="49" charset="0"/>
              </a:rPr>
              <a:t>Radius</a:t>
            </a:r>
          </a:p>
          <a:p>
            <a:r>
              <a:rPr lang="en-GB" sz="2400">
                <a:latin typeface="Consolas" pitchFamily="49" charset="0"/>
              </a:rPr>
              <a:t>   {   </a:t>
            </a:r>
          </a:p>
          <a:p>
            <a:r>
              <a:rPr lang="en-GB" sz="2400">
                <a:latin typeface="Consolas" pitchFamily="49" charset="0"/>
              </a:rPr>
              <a:t>      get { </a:t>
            </a:r>
            <a:r>
              <a:rPr lang="en-GB" sz="2400">
                <a:solidFill>
                  <a:srgbClr val="0000FF"/>
                </a:solidFill>
                <a:latin typeface="Consolas" pitchFamily="49" charset="0"/>
              </a:rPr>
              <a:t>return </a:t>
            </a:r>
            <a:r>
              <a:rPr lang="en-GB" sz="2400">
                <a:latin typeface="Consolas" pitchFamily="49" charset="0"/>
              </a:rPr>
              <a:t>radius; }  </a:t>
            </a:r>
          </a:p>
          <a:p>
            <a:r>
              <a:rPr lang="en-GB" sz="2400">
                <a:latin typeface="Consolas" pitchFamily="49" charset="0"/>
              </a:rPr>
              <a:t>   }</a:t>
            </a:r>
          </a:p>
          <a:p>
            <a:r>
              <a:rPr lang="en-GB" sz="2400">
                <a:solidFill>
                  <a:srgbClr val="0000FF"/>
                </a:solidFill>
                <a:latin typeface="Consolas" pitchFamily="49" charset="0"/>
              </a:rPr>
              <a:t>   public </a:t>
            </a:r>
            <a:r>
              <a:rPr lang="en-GB" sz="2400">
                <a:latin typeface="Consolas" pitchFamily="49" charset="0"/>
              </a:rPr>
              <a:t>Circle(</a:t>
            </a:r>
            <a:r>
              <a:rPr lang="en-GB" sz="2400">
                <a:solidFill>
                  <a:srgbClr val="0000FF"/>
                </a:solidFill>
                <a:latin typeface="Consolas" pitchFamily="49" charset="0"/>
              </a:rPr>
              <a:t>double </a:t>
            </a:r>
            <a:r>
              <a:rPr lang="en-GB" sz="2400">
                <a:latin typeface="Consolas" pitchFamily="49" charset="0"/>
              </a:rPr>
              <a:t>theRadius)</a:t>
            </a:r>
          </a:p>
          <a:p>
            <a:r>
              <a:rPr lang="en-GB" sz="2400">
                <a:latin typeface="Consolas" pitchFamily="49" charset="0"/>
              </a:rPr>
              <a:t>   {  radius = theRadius;  }</a:t>
            </a:r>
          </a:p>
          <a:p>
            <a:r>
              <a:rPr lang="en-GB" sz="2400">
                <a:solidFill>
                  <a:srgbClr val="0000FF"/>
                </a:solidFill>
                <a:latin typeface="Consolas" pitchFamily="49" charset="0"/>
              </a:rPr>
              <a:t>   public double </a:t>
            </a:r>
            <a:r>
              <a:rPr lang="en-GB" sz="2400">
                <a:latin typeface="Consolas" pitchFamily="49" charset="0"/>
              </a:rPr>
              <a:t>ComputeArea()</a:t>
            </a:r>
          </a:p>
          <a:p>
            <a:r>
              <a:rPr lang="en-GB" sz="2400">
                <a:latin typeface="Consolas" pitchFamily="49" charset="0"/>
              </a:rPr>
              <a:t>   {  </a:t>
            </a:r>
            <a:r>
              <a:rPr lang="en-GB" sz="2400">
                <a:solidFill>
                  <a:srgbClr val="0000FF"/>
                </a:solidFill>
                <a:latin typeface="Consolas" pitchFamily="49" charset="0"/>
              </a:rPr>
              <a:t>return </a:t>
            </a:r>
            <a:r>
              <a:rPr lang="en-GB" sz="2400">
                <a:latin typeface="Consolas" pitchFamily="49" charset="0"/>
              </a:rPr>
              <a:t>Math.PI * Math.Pow(Radius, 2);  }</a:t>
            </a:r>
            <a:r>
              <a:rPr lang="en-GB" sz="2400">
                <a:solidFill>
                  <a:srgbClr val="2B91AF"/>
                </a:solidFill>
                <a:latin typeface="Consolas" pitchFamily="49" charset="0"/>
              </a:rPr>
              <a:t>     </a:t>
            </a:r>
          </a:p>
          <a:p>
            <a:r>
              <a:rPr lang="en-GB" sz="2400"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C# Programming: From Problem Analysis to Program Design</a:t>
            </a: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64FDAE5-201A-4A44-B303-C70646296FB8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Circle App – Console-based</a:t>
            </a:r>
            <a:endParaRPr lang="en-US" smtClean="0">
              <a:latin typeface="Arial" charset="0"/>
              <a:cs typeface="Times New Roman" pitchFamily="18" charset="0"/>
            </a:endParaRPr>
          </a:p>
        </p:txBody>
      </p:sp>
      <p:sp>
        <p:nvSpPr>
          <p:cNvPr id="37893" name="Rectangle 3"/>
          <p:cNvSpPr txBox="1">
            <a:spLocks noChangeArrowheads="1"/>
          </p:cNvSpPr>
          <p:nvPr/>
        </p:nvSpPr>
        <p:spPr bwMode="auto">
          <a:xfrm>
            <a:off x="533400" y="1295400"/>
            <a:ext cx="8077200" cy="480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GB" sz="2400">
                <a:solidFill>
                  <a:srgbClr val="0000FF"/>
                </a:solidFill>
                <a:latin typeface="Consolas" pitchFamily="49" charset="0"/>
              </a:rPr>
              <a:t>using </a:t>
            </a:r>
            <a:r>
              <a:rPr lang="en-GB" sz="2400">
                <a:latin typeface="Consolas" pitchFamily="49" charset="0"/>
              </a:rPr>
              <a:t>System;</a:t>
            </a:r>
          </a:p>
          <a:p>
            <a:endParaRPr lang="en-GB" sz="2400">
              <a:latin typeface="Consolas" pitchFamily="49" charset="0"/>
            </a:endParaRPr>
          </a:p>
          <a:p>
            <a:r>
              <a:rPr lang="en-GB" sz="2400">
                <a:solidFill>
                  <a:srgbClr val="0000FF"/>
                </a:solidFill>
                <a:latin typeface="Consolas" pitchFamily="49" charset="0"/>
              </a:rPr>
              <a:t>class </a:t>
            </a:r>
            <a:r>
              <a:rPr lang="en-GB" sz="2400">
                <a:latin typeface="Consolas" pitchFamily="49" charset="0"/>
              </a:rPr>
              <a:t>CircleConsoleApp</a:t>
            </a:r>
          </a:p>
          <a:p>
            <a:r>
              <a:rPr lang="en-GB" sz="2400">
                <a:latin typeface="Consolas" pitchFamily="49" charset="0"/>
              </a:rPr>
              <a:t>{</a:t>
            </a:r>
          </a:p>
          <a:p>
            <a:r>
              <a:rPr lang="en-GB" sz="2400">
                <a:solidFill>
                  <a:srgbClr val="2B91AF"/>
                </a:solidFill>
                <a:latin typeface="Consolas" pitchFamily="49" charset="0"/>
              </a:rPr>
              <a:t>  </a:t>
            </a:r>
            <a:r>
              <a:rPr lang="en-GB" sz="2400">
                <a:solidFill>
                  <a:srgbClr val="0000FF"/>
                </a:solidFill>
                <a:latin typeface="Consolas" pitchFamily="49" charset="0"/>
              </a:rPr>
              <a:t>public static void </a:t>
            </a:r>
            <a:r>
              <a:rPr lang="en-GB" sz="2400">
                <a:latin typeface="Consolas" pitchFamily="49" charset="0"/>
              </a:rPr>
              <a:t>Main()</a:t>
            </a:r>
          </a:p>
          <a:p>
            <a:r>
              <a:rPr lang="en-GB" sz="2400">
                <a:latin typeface="Consolas" pitchFamily="49" charset="0"/>
              </a:rPr>
              <a:t>  {</a:t>
            </a:r>
          </a:p>
          <a:p>
            <a:r>
              <a:rPr lang="en-GB" sz="2400">
                <a:latin typeface="Consolas" pitchFamily="49" charset="0"/>
              </a:rPr>
              <a:t>    </a:t>
            </a:r>
            <a:r>
              <a:rPr lang="en-GB" sz="2400">
                <a:solidFill>
                  <a:srgbClr val="0000FF"/>
                </a:solidFill>
                <a:latin typeface="Consolas" pitchFamily="49" charset="0"/>
              </a:rPr>
              <a:t>double </a:t>
            </a:r>
            <a:r>
              <a:rPr lang="en-GB" sz="2400">
                <a:latin typeface="Consolas" pitchFamily="49" charset="0"/>
              </a:rPr>
              <a:t>radius, area;</a:t>
            </a:r>
          </a:p>
          <a:p>
            <a:r>
              <a:rPr lang="en-GB" sz="2400">
                <a:solidFill>
                  <a:srgbClr val="0000FF"/>
                </a:solidFill>
                <a:latin typeface="Consolas" pitchFamily="49" charset="0"/>
              </a:rPr>
              <a:t>    string </a:t>
            </a:r>
            <a:r>
              <a:rPr lang="en-GB" sz="2400">
                <a:latin typeface="Consolas" pitchFamily="49" charset="0"/>
              </a:rPr>
              <a:t>input; </a:t>
            </a:r>
          </a:p>
          <a:p>
            <a:endParaRPr lang="en-GB" sz="2400">
              <a:latin typeface="Consolas" pitchFamily="49" charset="0"/>
            </a:endParaRPr>
          </a:p>
          <a:p>
            <a:r>
              <a:rPr lang="en-GB" sz="2400">
                <a:solidFill>
                  <a:srgbClr val="0000FF"/>
                </a:solidFill>
                <a:latin typeface="Consolas" pitchFamily="49" charset="0"/>
              </a:rPr>
              <a:t>    </a:t>
            </a:r>
            <a:r>
              <a:rPr lang="en-GB" sz="2400">
                <a:latin typeface="Consolas" pitchFamily="49" charset="0"/>
              </a:rPr>
              <a:t>Console.Write(</a:t>
            </a:r>
            <a:r>
              <a:rPr lang="en-GB" sz="2400">
                <a:solidFill>
                  <a:srgbClr val="A31515"/>
                </a:solidFill>
                <a:latin typeface="Consolas" pitchFamily="49" charset="0"/>
              </a:rPr>
              <a:t>"Enter circle radius: "</a:t>
            </a:r>
            <a:r>
              <a:rPr lang="en-GB" sz="2400">
                <a:latin typeface="Consolas" pitchFamily="49" charset="0"/>
              </a:rPr>
              <a:t>);</a:t>
            </a:r>
          </a:p>
          <a:p>
            <a:r>
              <a:rPr lang="en-GB" sz="2400">
                <a:solidFill>
                  <a:srgbClr val="A31515"/>
                </a:solidFill>
                <a:latin typeface="Consolas" pitchFamily="49" charset="0"/>
              </a:rPr>
              <a:t>    </a:t>
            </a:r>
            <a:r>
              <a:rPr lang="en-GB" sz="2400">
                <a:latin typeface="Consolas" pitchFamily="49" charset="0"/>
              </a:rPr>
              <a:t>input =</a:t>
            </a:r>
            <a:r>
              <a:rPr lang="en-GB" sz="2400">
                <a:solidFill>
                  <a:srgbClr val="A31515"/>
                </a:solidFill>
                <a:latin typeface="Consolas" pitchFamily="49" charset="0"/>
              </a:rPr>
              <a:t> </a:t>
            </a:r>
            <a:r>
              <a:rPr lang="en-GB" sz="2400">
                <a:latin typeface="Consolas" pitchFamily="49" charset="0"/>
              </a:rPr>
              <a:t>Console.ReadLine();</a:t>
            </a:r>
          </a:p>
          <a:p>
            <a:r>
              <a:rPr lang="en-GB" sz="2400">
                <a:latin typeface="Consolas" pitchFamily="49" charset="0"/>
              </a:rPr>
              <a:t>    radius = Convert.ToDouble(input);</a:t>
            </a:r>
            <a:endParaRPr lang="en-GB" sz="2400">
              <a:solidFill>
                <a:srgbClr val="2B91AF"/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C# Programming: From Problem Analysis to Program Design</a:t>
            </a: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DC7F9BB-A5F2-4F8A-BCA0-4878BD9E2D48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Circle App – Console-based</a:t>
            </a:r>
            <a:endParaRPr lang="en-US" smtClean="0">
              <a:latin typeface="Arial" charset="0"/>
              <a:cs typeface="Times New Roman" pitchFamily="18" charset="0"/>
            </a:endParaRPr>
          </a:p>
        </p:txBody>
      </p:sp>
      <p:sp>
        <p:nvSpPr>
          <p:cNvPr id="38917" name="Rectangle 3"/>
          <p:cNvSpPr txBox="1">
            <a:spLocks noChangeArrowheads="1"/>
          </p:cNvSpPr>
          <p:nvPr/>
        </p:nvSpPr>
        <p:spPr bwMode="auto">
          <a:xfrm>
            <a:off x="533400" y="1295400"/>
            <a:ext cx="8077200" cy="396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GB" sz="2400">
                <a:solidFill>
                  <a:srgbClr val="2B91AF"/>
                </a:solidFill>
                <a:latin typeface="Consolas" pitchFamily="49" charset="0"/>
              </a:rPr>
              <a:t>    </a:t>
            </a:r>
            <a:r>
              <a:rPr lang="en-GB" sz="2400">
                <a:latin typeface="Consolas" pitchFamily="49" charset="0"/>
              </a:rPr>
              <a:t>Circle c = </a:t>
            </a:r>
            <a:r>
              <a:rPr lang="en-GB" sz="2400">
                <a:solidFill>
                  <a:srgbClr val="0000FF"/>
                </a:solidFill>
                <a:latin typeface="Consolas" pitchFamily="49" charset="0"/>
              </a:rPr>
              <a:t>new </a:t>
            </a:r>
            <a:r>
              <a:rPr lang="en-GB" sz="2400">
                <a:latin typeface="Consolas" pitchFamily="49" charset="0"/>
              </a:rPr>
              <a:t>Circle(radius);</a:t>
            </a:r>
          </a:p>
          <a:p>
            <a:r>
              <a:rPr lang="en-GB" sz="2400">
                <a:latin typeface="Consolas" pitchFamily="49" charset="0"/>
              </a:rPr>
              <a:t>    area = c.ComputeArea();</a:t>
            </a:r>
          </a:p>
          <a:p>
            <a:r>
              <a:rPr lang="en-GB" sz="2400">
                <a:solidFill>
                  <a:srgbClr val="2B91AF"/>
                </a:solidFill>
                <a:latin typeface="Consolas" pitchFamily="49" charset="0"/>
              </a:rPr>
              <a:t>    </a:t>
            </a:r>
          </a:p>
          <a:p>
            <a:r>
              <a:rPr lang="en-GB" sz="2400">
                <a:solidFill>
                  <a:srgbClr val="2B91AF"/>
                </a:solidFill>
                <a:latin typeface="Consolas" pitchFamily="49" charset="0"/>
              </a:rPr>
              <a:t>    </a:t>
            </a:r>
            <a:r>
              <a:rPr lang="en-GB" sz="2400">
                <a:latin typeface="Consolas" pitchFamily="49" charset="0"/>
              </a:rPr>
              <a:t>Console.WriteLine();</a:t>
            </a:r>
          </a:p>
          <a:p>
            <a:r>
              <a:rPr lang="en-GB" sz="2400">
                <a:latin typeface="Consolas" pitchFamily="49" charset="0"/>
              </a:rPr>
              <a:t>    Console.WriteLine(</a:t>
            </a:r>
            <a:r>
              <a:rPr lang="en-GB" sz="2400">
                <a:solidFill>
                  <a:srgbClr val="A31515"/>
                </a:solidFill>
                <a:latin typeface="Consolas" pitchFamily="49" charset="0"/>
              </a:rPr>
              <a:t>"{0,-15} {1,7:F2}"</a:t>
            </a:r>
            <a:r>
              <a:rPr lang="en-GB" sz="2400">
                <a:latin typeface="Consolas" pitchFamily="49" charset="0"/>
              </a:rPr>
              <a:t>,</a:t>
            </a:r>
            <a:r>
              <a:rPr lang="en-GB" sz="2400">
                <a:solidFill>
                  <a:srgbClr val="A31515"/>
                </a:solidFill>
                <a:latin typeface="Consolas" pitchFamily="49" charset="0"/>
              </a:rPr>
              <a:t> </a:t>
            </a:r>
          </a:p>
          <a:p>
            <a:r>
              <a:rPr lang="en-GB" sz="2400">
                <a:solidFill>
                  <a:srgbClr val="A31515"/>
                </a:solidFill>
                <a:latin typeface="Consolas" pitchFamily="49" charset="0"/>
              </a:rPr>
              <a:t>        "Radius:"</a:t>
            </a:r>
            <a:r>
              <a:rPr lang="en-GB" sz="2400">
                <a:latin typeface="Consolas" pitchFamily="49" charset="0"/>
              </a:rPr>
              <a:t>,</a:t>
            </a:r>
            <a:r>
              <a:rPr lang="en-GB" sz="2400">
                <a:solidFill>
                  <a:srgbClr val="A31515"/>
                </a:solidFill>
                <a:latin typeface="Consolas" pitchFamily="49" charset="0"/>
              </a:rPr>
              <a:t> </a:t>
            </a:r>
            <a:r>
              <a:rPr lang="en-GB" sz="2400">
                <a:latin typeface="Consolas" pitchFamily="49" charset="0"/>
              </a:rPr>
              <a:t>c.Radius);</a:t>
            </a:r>
          </a:p>
          <a:p>
            <a:r>
              <a:rPr lang="en-GB" sz="2400">
                <a:latin typeface="Consolas" pitchFamily="49" charset="0"/>
              </a:rPr>
              <a:t>    Console.WriteLine(</a:t>
            </a:r>
            <a:r>
              <a:rPr lang="en-GB" sz="2400">
                <a:solidFill>
                  <a:srgbClr val="A31515"/>
                </a:solidFill>
                <a:latin typeface="Consolas" pitchFamily="49" charset="0"/>
              </a:rPr>
              <a:t>"{0,-15} {1,7:F2}"</a:t>
            </a:r>
            <a:r>
              <a:rPr lang="en-GB" sz="2400">
                <a:latin typeface="Consolas" pitchFamily="49" charset="0"/>
              </a:rPr>
              <a:t>,</a:t>
            </a:r>
          </a:p>
          <a:p>
            <a:r>
              <a:rPr lang="en-GB" sz="2400">
                <a:solidFill>
                  <a:srgbClr val="A31515"/>
                </a:solidFill>
                <a:latin typeface="Consolas" pitchFamily="49" charset="0"/>
              </a:rPr>
              <a:t>        "Area:"</a:t>
            </a:r>
            <a:r>
              <a:rPr lang="en-GB" sz="2400">
                <a:latin typeface="Consolas" pitchFamily="49" charset="0"/>
              </a:rPr>
              <a:t>, area));</a:t>
            </a:r>
          </a:p>
          <a:p>
            <a:r>
              <a:rPr lang="en-GB" sz="2400">
                <a:latin typeface="Consolas" pitchFamily="49" charset="0"/>
              </a:rPr>
              <a:t>  }</a:t>
            </a:r>
          </a:p>
          <a:p>
            <a:r>
              <a:rPr lang="en-GB" sz="2400">
                <a:latin typeface="Consolas" pitchFamily="49" charset="0"/>
              </a:rPr>
              <a:t>}</a:t>
            </a:r>
          </a:p>
          <a:p>
            <a:endParaRPr lang="en-GB" sz="2400">
              <a:solidFill>
                <a:srgbClr val="A31515"/>
              </a:solidFill>
              <a:latin typeface="Consolas" pitchFamily="49" charset="0"/>
            </a:endParaRPr>
          </a:p>
          <a:p>
            <a:endParaRPr lang="en-GB" sz="2400">
              <a:solidFill>
                <a:srgbClr val="A31515"/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C# Programming: From Problem Analysis to Program Design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A367D83-83C4-46F0-A531-24CDCA884D88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Circle App – Console-based</a:t>
            </a:r>
            <a:endParaRPr lang="en-US" smtClean="0">
              <a:latin typeface="Arial" charset="0"/>
              <a:cs typeface="Times New Roman" pitchFamily="18" charset="0"/>
            </a:endParaRPr>
          </a:p>
        </p:txBody>
      </p:sp>
      <p:pic>
        <p:nvPicPr>
          <p:cNvPr id="3994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676400"/>
            <a:ext cx="7375525" cy="30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C# Programming: From Problem Analysis to Program Design</a:t>
            </a: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A8241D6-B17C-4FE6-B7F0-5983E1126947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Circle App – Windows-based</a:t>
            </a:r>
            <a:endParaRPr lang="en-US" smtClean="0">
              <a:latin typeface="Arial" charset="0"/>
              <a:cs typeface="Times New Roman" pitchFamily="18" charset="0"/>
            </a:endParaRPr>
          </a:p>
        </p:txBody>
      </p:sp>
      <p:pic>
        <p:nvPicPr>
          <p:cNvPr id="4096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1301750"/>
            <a:ext cx="5910263" cy="464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C# Programming: From Problem Analysis to Program Design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C4BDD1E-EFB1-4CAE-B1F2-67781F3149FF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Windows Applications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Graphical user interface (GUI) contain:</a:t>
            </a:r>
          </a:p>
          <a:p>
            <a:pPr lvl="1" eaLnBrk="1" hangingPunct="1"/>
            <a:r>
              <a:rPr lang="en-US" sz="2600" smtClean="0">
                <a:latin typeface="Arial" charset="0"/>
                <a:cs typeface="Arial" charset="0"/>
              </a:rPr>
              <a:t>Forms (windows)</a:t>
            </a:r>
          </a:p>
          <a:p>
            <a:pPr lvl="1" eaLnBrk="1" hangingPunct="1"/>
            <a:r>
              <a:rPr lang="en-US" sz="2600" smtClean="0">
                <a:latin typeface="Arial" charset="0"/>
                <a:cs typeface="Arial" charset="0"/>
              </a:rPr>
              <a:t>Buttons</a:t>
            </a:r>
          </a:p>
          <a:p>
            <a:pPr lvl="1" eaLnBrk="1" hangingPunct="1"/>
            <a:r>
              <a:rPr lang="en-US" sz="2600" smtClean="0">
                <a:latin typeface="Arial" charset="0"/>
                <a:cs typeface="Arial" charset="0"/>
              </a:rPr>
              <a:t>Text boxes</a:t>
            </a:r>
          </a:p>
          <a:p>
            <a:pPr lvl="1" eaLnBrk="1" hangingPunct="1"/>
            <a:r>
              <a:rPr lang="en-US" sz="2600" smtClean="0">
                <a:latin typeface="Arial" charset="0"/>
                <a:cs typeface="Arial" charset="0"/>
              </a:rPr>
              <a:t>Labels</a:t>
            </a:r>
          </a:p>
          <a:p>
            <a:pPr lvl="1" eaLnBrk="1" hangingPunct="1"/>
            <a:r>
              <a:rPr lang="en-US" sz="2600" smtClean="0">
                <a:latin typeface="Arial" charset="0"/>
                <a:cs typeface="Arial" charset="0"/>
              </a:rPr>
              <a:t>Others (check boxes,  radio buttons, etc.)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C# Programming: From Problem Analysis to Program Design</a:t>
            </a: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1ADABA9-C316-42E6-99F0-A03EE529C8E2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09600" y="1371600"/>
            <a:ext cx="8153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FontTx/>
              <a:buChar char="•"/>
              <a:defRPr/>
            </a:pPr>
            <a:r>
              <a:rPr lang="en-US" sz="2800" kern="0" dirty="0">
                <a:latin typeface="Arial" pitchFamily="34" charset="0"/>
                <a:cs typeface="Arial" pitchFamily="34" charset="0"/>
              </a:rPr>
              <a:t>Form control</a:t>
            </a:r>
          </a:p>
          <a:p>
            <a:pPr marL="800100" lvl="1" indent="-342900">
              <a:spcBef>
                <a:spcPts val="600"/>
              </a:spcBef>
              <a:buFontTx/>
              <a:buChar char="•"/>
              <a:defRPr/>
            </a:pPr>
            <a:r>
              <a:rPr lang="en-US" sz="2800" kern="0" dirty="0">
                <a:latin typeface="Arial" pitchFamily="34" charset="0"/>
                <a:cs typeface="Arial" pitchFamily="34" charset="0"/>
              </a:rPr>
              <a:t>Properties: Name, Text</a:t>
            </a:r>
          </a:p>
          <a:p>
            <a:pPr marL="342900" indent="-342900">
              <a:spcBef>
                <a:spcPts val="600"/>
              </a:spcBef>
              <a:buFontTx/>
              <a:buChar char="•"/>
              <a:defRPr/>
            </a:pPr>
            <a:r>
              <a:rPr lang="en-US" sz="2800" kern="0" dirty="0">
                <a:latin typeface="Arial" pitchFamily="34" charset="0"/>
                <a:cs typeface="Arial" pitchFamily="34" charset="0"/>
              </a:rPr>
              <a:t>2 Label controls</a:t>
            </a:r>
          </a:p>
          <a:p>
            <a:pPr marL="800100" lvl="1" indent="-342900">
              <a:spcBef>
                <a:spcPts val="600"/>
              </a:spcBef>
              <a:buFontTx/>
              <a:buChar char="•"/>
              <a:defRPr/>
            </a:pPr>
            <a:r>
              <a:rPr lang="en-US" sz="2800" kern="0" dirty="0">
                <a:latin typeface="Arial" pitchFamily="34" charset="0"/>
                <a:cs typeface="Arial" pitchFamily="34" charset="0"/>
              </a:rPr>
              <a:t>Properties: Name, Text</a:t>
            </a:r>
          </a:p>
          <a:p>
            <a:pPr marL="342900" indent="-342900">
              <a:spcBef>
                <a:spcPts val="600"/>
              </a:spcBef>
              <a:buFontTx/>
              <a:buChar char="•"/>
              <a:defRPr/>
            </a:pPr>
            <a:r>
              <a:rPr lang="en-US" sz="2800" kern="0" dirty="0">
                <a:latin typeface="Arial" pitchFamily="34" charset="0"/>
                <a:cs typeface="Arial" pitchFamily="34" charset="0"/>
              </a:rPr>
              <a:t>2 </a:t>
            </a:r>
            <a:r>
              <a:rPr lang="en-US" sz="2800" kern="0" dirty="0" err="1">
                <a:latin typeface="Arial" pitchFamily="34" charset="0"/>
                <a:cs typeface="Arial" pitchFamily="34" charset="0"/>
              </a:rPr>
              <a:t>TextBox</a:t>
            </a:r>
            <a:r>
              <a:rPr lang="en-US" sz="2800" kern="0" dirty="0">
                <a:latin typeface="Arial" pitchFamily="34" charset="0"/>
                <a:cs typeface="Arial" pitchFamily="34" charset="0"/>
              </a:rPr>
              <a:t> controls</a:t>
            </a:r>
          </a:p>
          <a:p>
            <a:pPr marL="800100" lvl="1" indent="-342900">
              <a:spcBef>
                <a:spcPts val="600"/>
              </a:spcBef>
              <a:buFontTx/>
              <a:buChar char="•"/>
              <a:defRPr/>
            </a:pPr>
            <a:r>
              <a:rPr lang="en-US" sz="2800" kern="0" dirty="0">
                <a:latin typeface="Arial" pitchFamily="34" charset="0"/>
                <a:cs typeface="Arial" pitchFamily="34" charset="0"/>
              </a:rPr>
              <a:t>Properties: Name, Text, Enabled</a:t>
            </a:r>
          </a:p>
          <a:p>
            <a:pPr marL="342900" indent="-342900">
              <a:spcBef>
                <a:spcPts val="600"/>
              </a:spcBef>
              <a:buFontTx/>
              <a:buChar char="•"/>
              <a:defRPr/>
            </a:pPr>
            <a:r>
              <a:rPr lang="en-US" sz="2800" kern="0" dirty="0">
                <a:latin typeface="Arial" pitchFamily="34" charset="0"/>
                <a:cs typeface="Arial" pitchFamily="34" charset="0"/>
              </a:rPr>
              <a:t>Button control</a:t>
            </a:r>
          </a:p>
          <a:p>
            <a:pPr marL="800100" lvl="1" indent="-342900">
              <a:spcBef>
                <a:spcPts val="600"/>
              </a:spcBef>
              <a:buFontTx/>
              <a:buChar char="•"/>
              <a:defRPr/>
            </a:pPr>
            <a:r>
              <a:rPr lang="en-US" sz="2800" kern="0" dirty="0">
                <a:latin typeface="Arial" pitchFamily="34" charset="0"/>
                <a:cs typeface="Arial" pitchFamily="34" charset="0"/>
              </a:rPr>
              <a:t>Properties: Name, Text</a:t>
            </a:r>
          </a:p>
          <a:p>
            <a:pPr marL="800100" lvl="1" indent="-342900">
              <a:spcBef>
                <a:spcPts val="600"/>
              </a:spcBef>
              <a:buFontTx/>
              <a:buChar char="•"/>
              <a:defRPr/>
            </a:pPr>
            <a:r>
              <a:rPr lang="en-US" sz="2800" kern="0" dirty="0">
                <a:latin typeface="Arial" pitchFamily="34" charset="0"/>
                <a:cs typeface="Arial" pitchFamily="34" charset="0"/>
              </a:rPr>
              <a:t>Event of interest: Click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GB" sz="2400" kern="0" dirty="0">
              <a:solidFill>
                <a:srgbClr val="0000FF"/>
              </a:solidFill>
              <a:latin typeface="Consolas" pitchFamily="49" charset="0"/>
              <a:cs typeface="Arial" pitchFamily="34" charset="0"/>
            </a:endParaRPr>
          </a:p>
          <a:p>
            <a:pPr>
              <a:defRPr/>
            </a:pPr>
            <a:r>
              <a:rPr lang="en-GB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 </a:t>
            </a:r>
            <a:endParaRPr lang="en-GB" sz="2400" kern="0" dirty="0">
              <a:latin typeface="Consolas" pitchFamily="49" charset="0"/>
              <a:cs typeface="Arial" pitchFamily="34" charset="0"/>
            </a:endParaRPr>
          </a:p>
        </p:txBody>
      </p:sp>
      <p:sp>
        <p:nvSpPr>
          <p:cNvPr id="41989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Circle App – Windows-based</a:t>
            </a:r>
            <a:endParaRPr lang="en-US" smtClean="0"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C# Programming: From Problem Analysis to Program Design</a:t>
            </a: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1BC5356-3970-49A0-B971-A243965AB25F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Circle App – Windows-based</a:t>
            </a:r>
            <a:endParaRPr lang="en-US" smtClean="0">
              <a:latin typeface="Arial" charset="0"/>
              <a:cs typeface="Times New Roman" pitchFamily="18" charset="0"/>
            </a:endParaRPr>
          </a:p>
        </p:txBody>
      </p:sp>
      <p:pic>
        <p:nvPicPr>
          <p:cNvPr id="4301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1981200"/>
            <a:ext cx="4267200" cy="335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09600" y="2438400"/>
            <a:ext cx="1524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GB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lblRadius</a:t>
            </a:r>
            <a:endParaRPr lang="en-GB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00" y="3810000"/>
            <a:ext cx="1524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GB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lblArea</a:t>
            </a:r>
            <a:endParaRPr lang="en-GB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2362200"/>
            <a:ext cx="16764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tbxRadius</a:t>
            </a:r>
            <a:endParaRPr lang="en-GB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0400" y="4038600"/>
            <a:ext cx="16764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tbxArea</a:t>
            </a:r>
            <a:endParaRPr lang="en-GB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33800" y="5562600"/>
            <a:ext cx="21336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btnCompute</a:t>
            </a:r>
            <a:endParaRPr lang="en-GB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Arrow Connector 14"/>
          <p:cNvCxnSpPr>
            <a:stCxn id="10" idx="1"/>
          </p:cNvCxnSpPr>
          <p:nvPr/>
        </p:nvCxnSpPr>
        <p:spPr>
          <a:xfrm rot="10800000" flipV="1">
            <a:off x="6172200" y="2705100"/>
            <a:ext cx="838200" cy="3429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1"/>
          </p:cNvCxnSpPr>
          <p:nvPr/>
        </p:nvCxnSpPr>
        <p:spPr>
          <a:xfrm rot="10800000">
            <a:off x="6172200" y="3695700"/>
            <a:ext cx="838200" cy="685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</p:cNvCxnSpPr>
          <p:nvPr/>
        </p:nvCxnSpPr>
        <p:spPr>
          <a:xfrm>
            <a:off x="2133600" y="2781300"/>
            <a:ext cx="990600" cy="2667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</p:cNvCxnSpPr>
          <p:nvPr/>
        </p:nvCxnSpPr>
        <p:spPr>
          <a:xfrm flipV="1">
            <a:off x="2209800" y="3657600"/>
            <a:ext cx="914400" cy="4953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 flipH="1" flipV="1">
            <a:off x="4305301" y="5143500"/>
            <a:ext cx="838200" cy="31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1000" y="1143000"/>
            <a:ext cx="2743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CircleAppForm</a:t>
            </a:r>
            <a:endParaRPr lang="en-GB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" name="Straight Arrow Connector 30"/>
          <p:cNvCxnSpPr>
            <a:stCxn id="30" idx="2"/>
          </p:cNvCxnSpPr>
          <p:nvPr/>
        </p:nvCxnSpPr>
        <p:spPr>
          <a:xfrm rot="16200000" flipH="1">
            <a:off x="1790700" y="1790700"/>
            <a:ext cx="609600" cy="685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C# Programming: From Problem Analysis to Program Design</a:t>
            </a:r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827E9ED-35B1-416F-A4D7-A5BF102D3A65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Circle App – Windows-based</a:t>
            </a:r>
            <a:endParaRPr lang="en-US" smtClean="0">
              <a:latin typeface="Arial" charset="0"/>
              <a:cs typeface="Times New Roman" pitchFamily="18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990600" y="1600200"/>
          <a:ext cx="6858000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/>
                <a:gridCol w="1905000"/>
                <a:gridCol w="25146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b="1" dirty="0" smtClean="0">
                          <a:latin typeface="Arial" pitchFamily="34" charset="0"/>
                          <a:cs typeface="Arial" pitchFamily="34" charset="0"/>
                        </a:rPr>
                        <a:t>Control</a:t>
                      </a:r>
                      <a:endParaRPr lang="en-GB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 smtClean="0">
                          <a:latin typeface="Arial" pitchFamily="34" charset="0"/>
                          <a:cs typeface="Arial" pitchFamily="34" charset="0"/>
                        </a:rPr>
                        <a:t>Property</a:t>
                      </a:r>
                      <a:endParaRPr lang="en-GB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 smtClean="0">
                          <a:latin typeface="Arial" pitchFamily="34" charset="0"/>
                          <a:cs typeface="Arial" pitchFamily="34" charset="0"/>
                        </a:rPr>
                        <a:t>Value</a:t>
                      </a:r>
                      <a:endParaRPr lang="en-GB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 err="1" smtClean="0">
                          <a:latin typeface="Arial" pitchFamily="34" charset="0"/>
                          <a:cs typeface="Arial" pitchFamily="34" charset="0"/>
                        </a:rPr>
                        <a:t>CircleAppForm</a:t>
                      </a:r>
                      <a:endParaRPr lang="en-GB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Arial" pitchFamily="34" charset="0"/>
                          <a:cs typeface="Arial" pitchFamily="34" charset="0"/>
                        </a:rPr>
                        <a:t>Name</a:t>
                      </a:r>
                      <a:endParaRPr lang="en-GB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err="1" smtClean="0">
                          <a:latin typeface="Arial" pitchFamily="34" charset="0"/>
                          <a:cs typeface="Arial" pitchFamily="34" charset="0"/>
                        </a:rPr>
                        <a:t>CircleAppForm</a:t>
                      </a:r>
                      <a:endParaRPr lang="en-GB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 err="1" smtClean="0">
                          <a:latin typeface="Arial" pitchFamily="34" charset="0"/>
                          <a:cs typeface="Arial" pitchFamily="34" charset="0"/>
                        </a:rPr>
                        <a:t>lblRadius</a:t>
                      </a:r>
                      <a:endParaRPr lang="en-GB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Arial" pitchFamily="34" charset="0"/>
                          <a:cs typeface="Arial" pitchFamily="34" charset="0"/>
                        </a:rPr>
                        <a:t>Name</a:t>
                      </a:r>
                      <a:endParaRPr lang="en-GB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err="1" smtClean="0">
                          <a:latin typeface="Arial" pitchFamily="34" charset="0"/>
                          <a:cs typeface="Arial" pitchFamily="34" charset="0"/>
                        </a:rPr>
                        <a:t>lblRadius</a:t>
                      </a:r>
                      <a:endParaRPr lang="en-GB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 err="1" smtClean="0">
                          <a:latin typeface="Arial" pitchFamily="34" charset="0"/>
                          <a:cs typeface="Arial" pitchFamily="34" charset="0"/>
                        </a:rPr>
                        <a:t>lblArea</a:t>
                      </a:r>
                      <a:endParaRPr lang="en-GB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Arial" pitchFamily="34" charset="0"/>
                          <a:cs typeface="Arial" pitchFamily="34" charset="0"/>
                        </a:rPr>
                        <a:t>Name</a:t>
                      </a:r>
                      <a:endParaRPr lang="en-GB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err="1" smtClean="0">
                          <a:latin typeface="Arial" pitchFamily="34" charset="0"/>
                          <a:cs typeface="Arial" pitchFamily="34" charset="0"/>
                        </a:rPr>
                        <a:t>lblArea</a:t>
                      </a:r>
                      <a:endParaRPr lang="en-GB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 err="1" smtClean="0">
                          <a:latin typeface="Arial" pitchFamily="34" charset="0"/>
                          <a:cs typeface="Arial" pitchFamily="34" charset="0"/>
                        </a:rPr>
                        <a:t>tbxRadius</a:t>
                      </a:r>
                      <a:endParaRPr lang="en-GB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Arial" pitchFamily="34" charset="0"/>
                          <a:cs typeface="Arial" pitchFamily="34" charset="0"/>
                        </a:rPr>
                        <a:t>Name</a:t>
                      </a:r>
                      <a:endParaRPr lang="en-GB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err="1" smtClean="0">
                          <a:latin typeface="Arial" pitchFamily="34" charset="0"/>
                          <a:cs typeface="Arial" pitchFamily="34" charset="0"/>
                        </a:rPr>
                        <a:t>tbxRadius</a:t>
                      </a:r>
                      <a:endParaRPr lang="en-GB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 err="1" smtClean="0">
                          <a:latin typeface="Arial" pitchFamily="34" charset="0"/>
                          <a:cs typeface="Arial" pitchFamily="34" charset="0"/>
                        </a:rPr>
                        <a:t>tbxArea</a:t>
                      </a:r>
                      <a:endParaRPr lang="en-GB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Arial" pitchFamily="34" charset="0"/>
                          <a:cs typeface="Arial" pitchFamily="34" charset="0"/>
                        </a:rPr>
                        <a:t>Name</a:t>
                      </a:r>
                      <a:endParaRPr lang="en-GB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err="1" smtClean="0">
                          <a:latin typeface="Arial" pitchFamily="34" charset="0"/>
                          <a:cs typeface="Arial" pitchFamily="34" charset="0"/>
                        </a:rPr>
                        <a:t>tbxArea</a:t>
                      </a:r>
                      <a:endParaRPr lang="en-GB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 err="1" smtClean="0">
                          <a:latin typeface="Arial" pitchFamily="34" charset="0"/>
                          <a:cs typeface="Arial" pitchFamily="34" charset="0"/>
                        </a:rPr>
                        <a:t>btnCompute</a:t>
                      </a:r>
                      <a:endParaRPr lang="en-GB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Arial" pitchFamily="34" charset="0"/>
                          <a:cs typeface="Arial" pitchFamily="34" charset="0"/>
                        </a:rPr>
                        <a:t>Name</a:t>
                      </a:r>
                      <a:endParaRPr lang="en-GB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err="1" smtClean="0">
                          <a:latin typeface="Arial" pitchFamily="34" charset="0"/>
                          <a:cs typeface="Arial" pitchFamily="34" charset="0"/>
                        </a:rPr>
                        <a:t>btnCompute</a:t>
                      </a:r>
                      <a:endParaRPr lang="en-GB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C# Programming: From Problem Analysis to Program Design</a:t>
            </a:r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C61D128-65F5-4DC8-BFCC-B73C99821F26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Circle App – Windows-based</a:t>
            </a:r>
            <a:endParaRPr lang="en-US" smtClean="0">
              <a:latin typeface="Arial" charset="0"/>
              <a:cs typeface="Times New Roman" pitchFamily="18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990600" y="1600200"/>
          <a:ext cx="67818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1336"/>
                <a:gridCol w="1453243"/>
                <a:gridCol w="2987221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b="1" dirty="0" smtClean="0">
                          <a:latin typeface="Arial" pitchFamily="34" charset="0"/>
                          <a:cs typeface="Arial" pitchFamily="34" charset="0"/>
                        </a:rPr>
                        <a:t>Control</a:t>
                      </a:r>
                      <a:endParaRPr lang="en-GB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 smtClean="0">
                          <a:latin typeface="Arial" pitchFamily="34" charset="0"/>
                          <a:cs typeface="Arial" pitchFamily="34" charset="0"/>
                        </a:rPr>
                        <a:t>Property</a:t>
                      </a:r>
                      <a:endParaRPr lang="en-GB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 smtClean="0">
                          <a:latin typeface="Arial" pitchFamily="34" charset="0"/>
                          <a:cs typeface="Arial" pitchFamily="34" charset="0"/>
                        </a:rPr>
                        <a:t>Value</a:t>
                      </a:r>
                      <a:endParaRPr lang="en-GB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 err="1" smtClean="0">
                          <a:latin typeface="Arial" pitchFamily="34" charset="0"/>
                          <a:cs typeface="Arial" pitchFamily="34" charset="0"/>
                        </a:rPr>
                        <a:t>CircleAppForm</a:t>
                      </a:r>
                      <a:endParaRPr lang="en-GB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en-GB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Arial" pitchFamily="34" charset="0"/>
                          <a:cs typeface="Arial" pitchFamily="34" charset="0"/>
                        </a:rPr>
                        <a:t>Circle App Form</a:t>
                      </a:r>
                      <a:endParaRPr lang="en-GB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 err="1" smtClean="0">
                          <a:latin typeface="Arial" pitchFamily="34" charset="0"/>
                          <a:cs typeface="Arial" pitchFamily="34" charset="0"/>
                        </a:rPr>
                        <a:t>lblRadius</a:t>
                      </a:r>
                      <a:endParaRPr lang="en-GB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en-GB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Arial" pitchFamily="34" charset="0"/>
                          <a:cs typeface="Arial" pitchFamily="34" charset="0"/>
                        </a:rPr>
                        <a:t>Enter circle radius:</a:t>
                      </a:r>
                      <a:endParaRPr lang="en-GB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 err="1" smtClean="0">
                          <a:latin typeface="Arial" pitchFamily="34" charset="0"/>
                          <a:cs typeface="Arial" pitchFamily="34" charset="0"/>
                        </a:rPr>
                        <a:t>lblArea</a:t>
                      </a:r>
                      <a:endParaRPr lang="en-GB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en-GB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Arial" pitchFamily="34" charset="0"/>
                          <a:cs typeface="Arial" pitchFamily="34" charset="0"/>
                        </a:rPr>
                        <a:t>Area of circle</a:t>
                      </a:r>
                      <a:endParaRPr lang="en-GB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 err="1" smtClean="0">
                          <a:latin typeface="Arial" pitchFamily="34" charset="0"/>
                          <a:cs typeface="Arial" pitchFamily="34" charset="0"/>
                        </a:rPr>
                        <a:t>tbxArea</a:t>
                      </a:r>
                      <a:endParaRPr lang="en-GB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Arial" pitchFamily="34" charset="0"/>
                          <a:cs typeface="Arial" pitchFamily="34" charset="0"/>
                        </a:rPr>
                        <a:t>Enabled</a:t>
                      </a:r>
                      <a:endParaRPr lang="en-GB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lang="en-GB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 err="1" smtClean="0">
                          <a:latin typeface="Arial" pitchFamily="34" charset="0"/>
                          <a:cs typeface="Arial" pitchFamily="34" charset="0"/>
                        </a:rPr>
                        <a:t>btnCompute</a:t>
                      </a:r>
                      <a:endParaRPr lang="en-GB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en-GB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Arial" pitchFamily="34" charset="0"/>
                          <a:cs typeface="Arial" pitchFamily="34" charset="0"/>
                        </a:rPr>
                        <a:t>Compute</a:t>
                      </a:r>
                      <a:endParaRPr lang="en-GB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C# Programming: From Problem Analysis to Program Design</a:t>
            </a:r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A020708-B0A7-4F8E-B0D4-2D24093F05E6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Circle App – Windows-based</a:t>
            </a:r>
            <a:endParaRPr lang="en-US" smtClean="0">
              <a:latin typeface="Arial" charset="0"/>
              <a:cs typeface="Times New Roman" pitchFamily="18" charset="0"/>
            </a:endParaRPr>
          </a:p>
        </p:txBody>
      </p:sp>
      <p:sp>
        <p:nvSpPr>
          <p:cNvPr id="46085" name="Rectangle 3"/>
          <p:cNvSpPr txBox="1">
            <a:spLocks noChangeArrowheads="1"/>
          </p:cNvSpPr>
          <p:nvPr/>
        </p:nvSpPr>
        <p:spPr bwMode="auto">
          <a:xfrm>
            <a:off x="533400" y="1295400"/>
            <a:ext cx="8077200" cy="487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GB" sz="2400">
                <a:solidFill>
                  <a:srgbClr val="0000FF"/>
                </a:solidFill>
                <a:latin typeface="Consolas" pitchFamily="49" charset="0"/>
              </a:rPr>
              <a:t>using </a:t>
            </a:r>
            <a:r>
              <a:rPr lang="en-GB" sz="2400">
                <a:latin typeface="Consolas" pitchFamily="49" charset="0"/>
              </a:rPr>
              <a:t>System;			 </a:t>
            </a:r>
            <a:r>
              <a:rPr lang="en-GB" sz="2400">
                <a:solidFill>
                  <a:srgbClr val="008000"/>
                </a:solidFill>
                <a:latin typeface="Consolas" pitchFamily="49" charset="0"/>
              </a:rPr>
              <a:t>// must have this</a:t>
            </a:r>
            <a:endParaRPr lang="en-GB" sz="2400">
              <a:latin typeface="Consolas" pitchFamily="49" charset="0"/>
            </a:endParaRPr>
          </a:p>
          <a:p>
            <a:r>
              <a:rPr lang="en-GB" sz="2400">
                <a:solidFill>
                  <a:srgbClr val="0000FF"/>
                </a:solidFill>
                <a:latin typeface="Consolas" pitchFamily="49" charset="0"/>
              </a:rPr>
              <a:t>using </a:t>
            </a:r>
            <a:r>
              <a:rPr lang="en-GB" sz="2400">
                <a:latin typeface="Consolas" pitchFamily="49" charset="0"/>
              </a:rPr>
              <a:t>System.Windows.Forms; </a:t>
            </a:r>
            <a:r>
              <a:rPr lang="en-GB" sz="2400">
                <a:solidFill>
                  <a:srgbClr val="008000"/>
                </a:solidFill>
                <a:latin typeface="Consolas" pitchFamily="49" charset="0"/>
              </a:rPr>
              <a:t>// must have this</a:t>
            </a:r>
          </a:p>
          <a:p>
            <a:endParaRPr lang="en-GB" sz="2400">
              <a:latin typeface="Consolas" pitchFamily="49" charset="0"/>
            </a:endParaRPr>
          </a:p>
          <a:p>
            <a:r>
              <a:rPr lang="en-GB" sz="2400">
                <a:solidFill>
                  <a:srgbClr val="008000"/>
                </a:solidFill>
                <a:latin typeface="Consolas" pitchFamily="49" charset="0"/>
              </a:rPr>
              <a:t>// do not modify these lines</a:t>
            </a:r>
            <a:endParaRPr lang="en-GB" sz="2400">
              <a:latin typeface="Consolas" pitchFamily="49" charset="0"/>
            </a:endParaRPr>
          </a:p>
          <a:p>
            <a:r>
              <a:rPr lang="en-GB" sz="2400">
                <a:solidFill>
                  <a:srgbClr val="0000FF"/>
                </a:solidFill>
                <a:latin typeface="Consolas" pitchFamily="49" charset="0"/>
              </a:rPr>
              <a:t>namespace </a:t>
            </a:r>
            <a:r>
              <a:rPr lang="en-GB" sz="2400">
                <a:latin typeface="Consolas" pitchFamily="49" charset="0"/>
              </a:rPr>
              <a:t>CircleWindowsApp </a:t>
            </a:r>
            <a:r>
              <a:rPr lang="en-GB" sz="2400">
                <a:solidFill>
                  <a:srgbClr val="008000"/>
                </a:solidFill>
                <a:latin typeface="Consolas" pitchFamily="49" charset="0"/>
              </a:rPr>
              <a:t>// may be different</a:t>
            </a:r>
            <a:endParaRPr lang="en-GB" sz="2400">
              <a:latin typeface="Consolas" pitchFamily="49" charset="0"/>
            </a:endParaRPr>
          </a:p>
          <a:p>
            <a:r>
              <a:rPr lang="en-GB" sz="2400">
                <a:latin typeface="Consolas" pitchFamily="49" charset="0"/>
              </a:rPr>
              <a:t>{</a:t>
            </a:r>
          </a:p>
          <a:p>
            <a:endParaRPr lang="en-GB" sz="2400">
              <a:latin typeface="Consolas" pitchFamily="49" charset="0"/>
            </a:endParaRPr>
          </a:p>
          <a:p>
            <a:r>
              <a:rPr lang="en-US" sz="2400">
                <a:solidFill>
                  <a:srgbClr val="0000FF"/>
                </a:solidFill>
                <a:latin typeface="Consolas" pitchFamily="49" charset="0"/>
              </a:rPr>
              <a:t>  public partial class </a:t>
            </a:r>
            <a:r>
              <a:rPr lang="en-US" sz="2400">
                <a:latin typeface="Consolas" pitchFamily="49" charset="0"/>
              </a:rPr>
              <a:t>CircleAppForm : Form</a:t>
            </a:r>
          </a:p>
          <a:p>
            <a:r>
              <a:rPr lang="en-GB" sz="2400">
                <a:latin typeface="Consolas" pitchFamily="49" charset="0"/>
              </a:rPr>
              <a:t>  {</a:t>
            </a:r>
          </a:p>
          <a:p>
            <a:r>
              <a:rPr lang="en-GB" sz="2400">
                <a:solidFill>
                  <a:srgbClr val="2B91AF"/>
                </a:solidFill>
                <a:latin typeface="Consolas" pitchFamily="49" charset="0"/>
              </a:rPr>
              <a:t>    </a:t>
            </a:r>
            <a:r>
              <a:rPr lang="en-GB" sz="2400">
                <a:solidFill>
                  <a:srgbClr val="0000FF"/>
                </a:solidFill>
                <a:latin typeface="Consolas" pitchFamily="49" charset="0"/>
              </a:rPr>
              <a:t>public </a:t>
            </a:r>
            <a:r>
              <a:rPr lang="en-GB" sz="2400">
                <a:latin typeface="Consolas" pitchFamily="49" charset="0"/>
              </a:rPr>
              <a:t>CircleAppForm()</a:t>
            </a:r>
          </a:p>
          <a:p>
            <a:r>
              <a:rPr lang="en-GB" sz="2400">
                <a:latin typeface="Consolas" pitchFamily="49" charset="0"/>
              </a:rPr>
              <a:t>    {</a:t>
            </a:r>
          </a:p>
          <a:p>
            <a:r>
              <a:rPr lang="en-GB" sz="2400">
                <a:latin typeface="Consolas" pitchFamily="49" charset="0"/>
              </a:rPr>
              <a:t>      InitializeComponent();</a:t>
            </a:r>
          </a:p>
          <a:p>
            <a:r>
              <a:rPr lang="en-GB" sz="2400">
                <a:latin typeface="Consolas" pitchFamily="49" charset="0"/>
              </a:rPr>
              <a:t>    }</a:t>
            </a:r>
          </a:p>
          <a:p>
            <a:endParaRPr lang="en-GB" sz="240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en-GB" sz="2400">
                <a:solidFill>
                  <a:srgbClr val="0000FF"/>
                </a:solidFill>
                <a:latin typeface="Consolas" pitchFamily="49" charset="0"/>
              </a:rPr>
              <a:t>        </a:t>
            </a:r>
            <a:endParaRPr lang="en-GB" sz="2400">
              <a:solidFill>
                <a:srgbClr val="A31515"/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C# Programming: From Problem Analysis to Program Design</a:t>
            </a:r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553F6DB-F32B-47B1-B342-E8DC943D4377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Circle App – Windows-based</a:t>
            </a:r>
            <a:endParaRPr lang="en-US" smtClean="0">
              <a:latin typeface="Arial" charset="0"/>
              <a:cs typeface="Times New Roman" pitchFamily="18" charset="0"/>
            </a:endParaRPr>
          </a:p>
        </p:txBody>
      </p:sp>
      <p:sp>
        <p:nvSpPr>
          <p:cNvPr id="47109" name="Rectangle 3"/>
          <p:cNvSpPr txBox="1">
            <a:spLocks noChangeArrowheads="1"/>
          </p:cNvSpPr>
          <p:nvPr/>
        </p:nvSpPr>
        <p:spPr bwMode="auto">
          <a:xfrm>
            <a:off x="533400" y="1295400"/>
            <a:ext cx="8077200" cy="480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GB" sz="2400">
                <a:solidFill>
                  <a:srgbClr val="0000FF"/>
                </a:solidFill>
                <a:latin typeface="Consolas" pitchFamily="49" charset="0"/>
              </a:rPr>
              <a:t>    private void </a:t>
            </a:r>
            <a:r>
              <a:rPr lang="en-GB" sz="2400">
                <a:latin typeface="Consolas" pitchFamily="49" charset="0"/>
              </a:rPr>
              <a:t>btnCompute_Click(</a:t>
            </a:r>
          </a:p>
          <a:p>
            <a:r>
              <a:rPr lang="en-GB" sz="2400">
                <a:latin typeface="Consolas" pitchFamily="49" charset="0"/>
              </a:rPr>
              <a:t>               object sender, EventArgs e)</a:t>
            </a:r>
          </a:p>
          <a:p>
            <a:r>
              <a:rPr lang="en-GB" sz="2400">
                <a:latin typeface="Consolas" pitchFamily="49" charset="0"/>
              </a:rPr>
              <a:t>    {</a:t>
            </a:r>
          </a:p>
          <a:p>
            <a:r>
              <a:rPr lang="en-GB" sz="2400">
                <a:latin typeface="Consolas" pitchFamily="49" charset="0"/>
              </a:rPr>
              <a:t>      </a:t>
            </a:r>
            <a:r>
              <a:rPr lang="en-GB" sz="2400">
                <a:solidFill>
                  <a:srgbClr val="008000"/>
                </a:solidFill>
                <a:latin typeface="Consolas" pitchFamily="49" charset="0"/>
              </a:rPr>
              <a:t>// add these lines in the method body</a:t>
            </a:r>
            <a:endParaRPr lang="en-GB" sz="2400">
              <a:latin typeface="Consolas" pitchFamily="49" charset="0"/>
            </a:endParaRPr>
          </a:p>
          <a:p>
            <a:r>
              <a:rPr lang="en-GB" sz="2400">
                <a:solidFill>
                  <a:srgbClr val="2B91AF"/>
                </a:solidFill>
                <a:latin typeface="Consolas" pitchFamily="49" charset="0"/>
              </a:rPr>
              <a:t>      </a:t>
            </a:r>
            <a:r>
              <a:rPr lang="en-GB" sz="2400">
                <a:solidFill>
                  <a:srgbClr val="0000FF"/>
                </a:solidFill>
                <a:latin typeface="Consolas" pitchFamily="49" charset="0"/>
              </a:rPr>
              <a:t>double </a:t>
            </a:r>
            <a:r>
              <a:rPr lang="en-GB" sz="2400">
                <a:latin typeface="Consolas" pitchFamily="49" charset="0"/>
              </a:rPr>
              <a:t>radius, area;</a:t>
            </a:r>
          </a:p>
          <a:p>
            <a:r>
              <a:rPr lang="en-GB" sz="2400">
                <a:solidFill>
                  <a:srgbClr val="0000FF"/>
                </a:solidFill>
                <a:latin typeface="Consolas" pitchFamily="49" charset="0"/>
              </a:rPr>
              <a:t>      string </a:t>
            </a:r>
            <a:r>
              <a:rPr lang="en-GB" sz="2400">
                <a:latin typeface="Consolas" pitchFamily="49" charset="0"/>
              </a:rPr>
              <a:t>input, result;</a:t>
            </a:r>
          </a:p>
          <a:p>
            <a:endParaRPr lang="en-GB" sz="240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en-GB" sz="2400">
                <a:solidFill>
                  <a:srgbClr val="0000FF"/>
                </a:solidFill>
                <a:latin typeface="Consolas" pitchFamily="49" charset="0"/>
              </a:rPr>
              <a:t>      </a:t>
            </a:r>
            <a:r>
              <a:rPr lang="en-GB" sz="2400">
                <a:latin typeface="Consolas" pitchFamily="49" charset="0"/>
              </a:rPr>
              <a:t>input = tbxRadius.Text;</a:t>
            </a:r>
          </a:p>
          <a:p>
            <a:r>
              <a:rPr lang="en-GB" sz="2400">
                <a:latin typeface="Consolas" pitchFamily="49" charset="0"/>
              </a:rPr>
              <a:t>      radius = Convert.ToDouble(input);</a:t>
            </a:r>
          </a:p>
          <a:p>
            <a:endParaRPr lang="en-GB" sz="2400">
              <a:solidFill>
                <a:srgbClr val="2B91AF"/>
              </a:solidFill>
              <a:latin typeface="Consolas" pitchFamily="49" charset="0"/>
            </a:endParaRPr>
          </a:p>
          <a:p>
            <a:r>
              <a:rPr lang="en-GB" sz="2400">
                <a:latin typeface="Consolas" pitchFamily="49" charset="0"/>
              </a:rPr>
              <a:t>      Circle c = </a:t>
            </a:r>
            <a:r>
              <a:rPr lang="en-GB" sz="2400">
                <a:solidFill>
                  <a:srgbClr val="0000FF"/>
                </a:solidFill>
                <a:latin typeface="Consolas" pitchFamily="49" charset="0"/>
              </a:rPr>
              <a:t>new </a:t>
            </a:r>
            <a:r>
              <a:rPr lang="en-GB" sz="2400">
                <a:latin typeface="Consolas" pitchFamily="49" charset="0"/>
              </a:rPr>
              <a:t>Circle(radius);</a:t>
            </a:r>
          </a:p>
          <a:p>
            <a:r>
              <a:rPr lang="en-GB" sz="2400">
                <a:solidFill>
                  <a:srgbClr val="2B91AF"/>
                </a:solidFill>
                <a:latin typeface="Consolas" pitchFamily="49" charset="0"/>
              </a:rPr>
              <a:t>      </a:t>
            </a:r>
            <a:r>
              <a:rPr lang="en-GB" sz="2400">
                <a:latin typeface="Consolas" pitchFamily="49" charset="0"/>
              </a:rPr>
              <a:t>area = c.ComputeArea();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C# Programming: From Problem Analysis to Program Design</a:t>
            </a:r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8A3E4C3-84E5-4BB8-937F-EB331F98B163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Circle App – Windows-based</a:t>
            </a:r>
            <a:endParaRPr lang="en-US" smtClean="0">
              <a:latin typeface="Arial" charset="0"/>
              <a:cs typeface="Times New Roman" pitchFamily="18" charset="0"/>
            </a:endParaRPr>
          </a:p>
        </p:txBody>
      </p:sp>
      <p:sp>
        <p:nvSpPr>
          <p:cNvPr id="48133" name="Rectangle 3"/>
          <p:cNvSpPr txBox="1">
            <a:spLocks noChangeArrowheads="1"/>
          </p:cNvSpPr>
          <p:nvPr/>
        </p:nvSpPr>
        <p:spPr bwMode="auto">
          <a:xfrm>
            <a:off x="457200" y="1295400"/>
            <a:ext cx="8077200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GB" sz="2400">
                <a:solidFill>
                  <a:srgbClr val="2B91AF"/>
                </a:solidFill>
                <a:latin typeface="Consolas" pitchFamily="49" charset="0"/>
              </a:rPr>
              <a:t>      </a:t>
            </a:r>
            <a:r>
              <a:rPr lang="en-GB" sz="2400">
                <a:latin typeface="Consolas" pitchFamily="49" charset="0"/>
              </a:rPr>
              <a:t>result = String.Format(</a:t>
            </a:r>
            <a:r>
              <a:rPr lang="en-GB" sz="2400">
                <a:solidFill>
                  <a:srgbClr val="A31515"/>
                </a:solidFill>
                <a:latin typeface="Consolas" pitchFamily="49" charset="0"/>
              </a:rPr>
              <a:t>"{0:F2}"</a:t>
            </a:r>
            <a:r>
              <a:rPr lang="en-GB" sz="2400">
                <a:latin typeface="Consolas" pitchFamily="49" charset="0"/>
              </a:rPr>
              <a:t>, area);</a:t>
            </a:r>
          </a:p>
          <a:p>
            <a:endParaRPr lang="en-GB" sz="2400">
              <a:latin typeface="Consolas" pitchFamily="49" charset="0"/>
            </a:endParaRPr>
          </a:p>
          <a:p>
            <a:r>
              <a:rPr lang="en-GB" sz="2400">
                <a:latin typeface="Consolas" pitchFamily="49" charset="0"/>
              </a:rPr>
              <a:t>      tbxArea.Text = result;</a:t>
            </a:r>
          </a:p>
          <a:p>
            <a:r>
              <a:rPr lang="en-GB" sz="2400">
                <a:latin typeface="Consolas" pitchFamily="49" charset="0"/>
              </a:rPr>
              <a:t>    }</a:t>
            </a:r>
          </a:p>
          <a:p>
            <a:r>
              <a:rPr lang="en-GB" sz="2400">
                <a:latin typeface="Consolas" pitchFamily="49" charset="0"/>
              </a:rPr>
              <a:t>  }</a:t>
            </a:r>
          </a:p>
          <a:p>
            <a:r>
              <a:rPr lang="en-GB" sz="2400">
                <a:latin typeface="Consolas" pitchFamily="49" charset="0"/>
              </a:rPr>
              <a:t>}</a:t>
            </a:r>
          </a:p>
          <a:p>
            <a:endParaRPr lang="en-GB" sz="2400">
              <a:solidFill>
                <a:srgbClr val="A31515"/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Circle App – Windows-based</a:t>
            </a:r>
            <a:endParaRPr lang="en-US" smtClean="0">
              <a:latin typeface="Arial" charset="0"/>
              <a:cs typeface="Times New Roman" pitchFamily="18" charset="0"/>
            </a:endParaRPr>
          </a:p>
        </p:txBody>
      </p:sp>
      <p:pic>
        <p:nvPicPr>
          <p:cNvPr id="4915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371600"/>
            <a:ext cx="6096000" cy="478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C# Programming: From Problem Analysis to Program Design</a:t>
            </a:r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62EE17C-954E-4E9C-AC4E-1C0F94A9F29F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smtClean="0">
                <a:latin typeface="Arial" charset="0"/>
                <a:cs typeface="Arial" charset="0"/>
              </a:rPr>
              <a:t>5. Windows Application Files 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Visual Studio separates the code for Windows applications into three files</a:t>
            </a: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When a new Windows Application type project is created, the default file names are</a:t>
            </a:r>
          </a:p>
          <a:p>
            <a:pPr lvl="1" eaLnBrk="1" hangingPunct="1"/>
            <a:r>
              <a:rPr lang="en-US" sz="2800" smtClean="0">
                <a:latin typeface="Arial" charset="0"/>
                <a:cs typeface="Arial" charset="0"/>
              </a:rPr>
              <a:t>Form1.cs</a:t>
            </a:r>
          </a:p>
          <a:p>
            <a:pPr lvl="1" eaLnBrk="1" hangingPunct="1"/>
            <a:r>
              <a:rPr lang="en-US" sz="2800" smtClean="0">
                <a:latin typeface="Arial" charset="0"/>
                <a:cs typeface="Arial" charset="0"/>
              </a:rPr>
              <a:t>Program.cs </a:t>
            </a: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Form1.cs actually consists of 2 files:</a:t>
            </a:r>
          </a:p>
          <a:p>
            <a:pPr lvl="1" eaLnBrk="1" hangingPunct="1"/>
            <a:r>
              <a:rPr lang="en-US" sz="2800" smtClean="0">
                <a:latin typeface="Arial" charset="0"/>
                <a:cs typeface="Arial" charset="0"/>
              </a:rPr>
              <a:t>Form1.cs </a:t>
            </a:r>
          </a:p>
          <a:p>
            <a:pPr lvl="1" eaLnBrk="1" hangingPunct="1"/>
            <a:r>
              <a:rPr lang="en-US" sz="2800" smtClean="0">
                <a:latin typeface="Arial" charset="0"/>
                <a:cs typeface="Arial" charset="0"/>
              </a:rPr>
              <a:t>Form1.Designer.cs </a:t>
            </a:r>
          </a:p>
          <a:p>
            <a:pPr eaLnBrk="1" hangingPunct="1"/>
            <a:endParaRPr lang="en-US" sz="3200" smtClean="0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C# Programming: From Problem Analysis to Program Design</a:t>
            </a:r>
          </a:p>
        </p:txBody>
      </p:sp>
      <p:sp>
        <p:nvSpPr>
          <p:cNvPr id="512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B8F188A-8047-473B-9527-6CAA7C9DFDE7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Windows Application Files </a:t>
            </a:r>
          </a:p>
        </p:txBody>
      </p:sp>
      <p:pic>
        <p:nvPicPr>
          <p:cNvPr id="51205" name="Picture 7" descr="FIG09_07.t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1377950"/>
            <a:ext cx="5562600" cy="471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C# Programming: From Problem Analysis to Program Design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4D18CD8-14F5-4DC3-B196-1A664E6EB6AC}" type="slidenum">
              <a:rPr lang="en-US" smtClean="0"/>
              <a:pPr/>
              <a:t>5</a:t>
            </a:fld>
            <a:endParaRPr lang="en-US" smtClean="0"/>
          </a:p>
        </p:txBody>
      </p:sp>
      <p:pic>
        <p:nvPicPr>
          <p:cNvPr id="6148" name="Picture 6" descr="FIG09_15.t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1376363"/>
            <a:ext cx="5029200" cy="471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52400" y="152400"/>
            <a:ext cx="8839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4400" kern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rPr>
              <a:t>Graphical User Interface Example 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7391400" y="1828800"/>
            <a:ext cx="1447800" cy="762000"/>
          </a:xfrm>
          <a:prstGeom prst="wedgeRoundRectCallout">
            <a:avLst>
              <a:gd name="adj1" fmla="val -117232"/>
              <a:gd name="adj2" fmla="val 81447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Text Box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7315200" y="4648200"/>
            <a:ext cx="1447800" cy="762000"/>
          </a:xfrm>
          <a:prstGeom prst="wedgeRoundRectCallout">
            <a:avLst>
              <a:gd name="adj1" fmla="val -173742"/>
              <a:gd name="adj2" fmla="val 59342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Button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381000" y="3733800"/>
            <a:ext cx="1447800" cy="762000"/>
          </a:xfrm>
          <a:prstGeom prst="wedgeRoundRectCallout">
            <a:avLst>
              <a:gd name="adj1" fmla="val 105483"/>
              <a:gd name="adj2" fmla="val 59341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Label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304800" y="1447800"/>
            <a:ext cx="1447800" cy="762000"/>
          </a:xfrm>
          <a:prstGeom prst="wedgeRoundRectCallout">
            <a:avLst>
              <a:gd name="adj1" fmla="val 70580"/>
              <a:gd name="adj2" fmla="val 62499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C# Programming: From Problem Analysis to Program Design</a:t>
            </a:r>
          </a:p>
        </p:txBody>
      </p:sp>
      <p:sp>
        <p:nvSpPr>
          <p:cNvPr id="522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07AB531-29DC-4C13-933D-F796D819A049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7772400" cy="44958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Program.cs</a:t>
            </a:r>
            <a:r>
              <a:rPr lang="en-US" smtClean="0">
                <a:latin typeface="Arial" charset="0"/>
                <a:cs typeface="Times New Roman" pitchFamily="18" charset="0"/>
              </a:rPr>
              <a:t> </a:t>
            </a:r>
            <a:r>
              <a:rPr lang="en-US" smtClean="0">
                <a:latin typeface="Arial" charset="0"/>
                <a:cs typeface="Arial" charset="0"/>
              </a:rPr>
              <a:t>contains the Main( ) method</a:t>
            </a:r>
          </a:p>
          <a:p>
            <a:pPr eaLnBrk="1" hangingPunct="1">
              <a:buFontTx/>
              <a:buNone/>
            </a:pPr>
            <a:endParaRPr 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Execution begins in the Main( ) method</a:t>
            </a:r>
          </a:p>
          <a:p>
            <a:pPr eaLnBrk="1" hangingPunct="1"/>
            <a:endParaRPr 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The Main( ) method calls the Run( ) method which places the application in process loop  </a:t>
            </a:r>
          </a:p>
          <a:p>
            <a:pPr eaLnBrk="1" hangingPunct="1"/>
            <a:endParaRPr 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b="1" smtClean="0">
                <a:latin typeface="Arial" charset="0"/>
                <a:cs typeface="Arial" charset="0"/>
              </a:rPr>
              <a:t>Do not modify the contents in this file</a:t>
            </a:r>
          </a:p>
          <a:p>
            <a:pPr lvl="1" eaLnBrk="1" hangingPunct="1">
              <a:buFontTx/>
              <a:buNone/>
            </a:pPr>
            <a:endParaRPr lang="en-US" sz="2800" smtClean="0">
              <a:latin typeface="Arial" charset="0"/>
              <a:cs typeface="Arial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4400" kern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rPr>
              <a:t>P</a:t>
            </a:r>
            <a:r>
              <a:rPr lang="en-US" sz="4400" kern="0" dirty="0" err="1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rPr>
              <a:t>rogram.cs</a:t>
            </a:r>
            <a:endParaRPr lang="en-US" sz="4400" kern="0" dirty="0">
              <a:solidFill>
                <a:schemeClr val="tx2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C# Programming: From Problem Analysis to Program Design</a:t>
            </a:r>
          </a:p>
        </p:txBody>
      </p:sp>
      <p:sp>
        <p:nvSpPr>
          <p:cNvPr id="532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D6E771F-E2F3-4C27-8606-D00304353455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53252" name="Content Placeholder 5"/>
          <p:cNvSpPr>
            <a:spLocks noGrp="1"/>
          </p:cNvSpPr>
          <p:nvPr>
            <p:ph idx="1"/>
          </p:nvPr>
        </p:nvSpPr>
        <p:spPr>
          <a:xfrm>
            <a:off x="381000" y="1143000"/>
            <a:ext cx="8458200" cy="56388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using </a:t>
            </a:r>
            <a:r>
              <a:rPr lang="en-GB" sz="2400" smtClean="0">
                <a:latin typeface="Consolas" pitchFamily="49" charset="0"/>
                <a:cs typeface="Arial" charset="0"/>
              </a:rPr>
              <a:t>System;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using </a:t>
            </a:r>
            <a:r>
              <a:rPr lang="en-GB" sz="2400" smtClean="0">
                <a:latin typeface="Consolas" pitchFamily="49" charset="0"/>
                <a:cs typeface="Arial" charset="0"/>
              </a:rPr>
              <a:t>System.Windows.Forms;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sz="2400" smtClean="0">
              <a:latin typeface="Consolas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namespace </a:t>
            </a:r>
            <a:r>
              <a:rPr lang="en-GB" sz="2400" smtClean="0">
                <a:latin typeface="Consolas" pitchFamily="49" charset="0"/>
                <a:cs typeface="Arial" charset="0"/>
              </a:rPr>
              <a:t>FirstWindows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 static class </a:t>
            </a:r>
            <a:r>
              <a:rPr lang="en-GB" sz="2400" smtClean="0">
                <a:latin typeface="Consolas" pitchFamily="49" charset="0"/>
                <a:cs typeface="Arial" charset="0"/>
              </a:rPr>
              <a:t>Program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  . . 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solidFill>
                  <a:srgbClr val="2B91AF"/>
                </a:solidFill>
                <a:latin typeface="Consolas" pitchFamily="49" charset="0"/>
                <a:cs typeface="Arial" charset="0"/>
              </a:rPr>
              <a:t>    </a:t>
            </a: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static void </a:t>
            </a:r>
            <a:r>
              <a:rPr lang="en-GB" sz="2400" smtClean="0">
                <a:latin typeface="Consolas" pitchFamily="49" charset="0"/>
                <a:cs typeface="Arial" charset="0"/>
              </a:rPr>
              <a:t>Main()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    . . 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    Application.Run(</a:t>
            </a: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new </a:t>
            </a:r>
            <a:r>
              <a:rPr lang="en-GB" sz="2400" smtClean="0">
                <a:latin typeface="Consolas" pitchFamily="49" charset="0"/>
                <a:cs typeface="Arial" charset="0"/>
              </a:rPr>
              <a:t>Form1());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}</a:t>
            </a:r>
            <a:endParaRPr lang="en-GB" sz="2400" smtClean="0">
              <a:solidFill>
                <a:srgbClr val="808080"/>
              </a:solidFill>
              <a:latin typeface="Consolas" pitchFamily="49" charset="0"/>
              <a:cs typeface="Arial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4400" kern="0" dirty="0" err="1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rPr>
              <a:t>Program.cs</a:t>
            </a:r>
            <a:endParaRPr lang="en-US" sz="4400" kern="0" dirty="0">
              <a:solidFill>
                <a:schemeClr val="tx2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C# Programming: From Problem Analysis to Program Design</a:t>
            </a:r>
          </a:p>
        </p:txBody>
      </p:sp>
      <p:sp>
        <p:nvSpPr>
          <p:cNvPr id="542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ABDC0A5-2E68-48B3-98B6-2E5E401DD9E8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7772400" cy="4495800"/>
          </a:xfrm>
        </p:spPr>
        <p:txBody>
          <a:bodyPr/>
          <a:lstStyle/>
          <a:p>
            <a:pPr marL="342900" lvl="1" indent="-342900" eaLnBrk="1" hangingPunct="1">
              <a:buFontTx/>
              <a:buChar char="•"/>
            </a:pPr>
            <a:r>
              <a:rPr lang="en-US" sz="2800" smtClean="0">
                <a:latin typeface="Arial" charset="0"/>
                <a:cs typeface="Arial" charset="0"/>
              </a:rPr>
              <a:t>Form1.cs and Form1.Designer.cs both include </a:t>
            </a:r>
            <a:r>
              <a:rPr lang="en-US" sz="2800" i="1" smtClean="0">
                <a:latin typeface="Arial" charset="0"/>
                <a:cs typeface="Arial" charset="0"/>
              </a:rPr>
              <a:t>partial</a:t>
            </a:r>
            <a:r>
              <a:rPr lang="en-US" sz="2800" smtClean="0">
                <a:latin typeface="Arial" charset="0"/>
                <a:cs typeface="Arial" charset="0"/>
              </a:rPr>
              <a:t> class definitions for the Form1 class </a:t>
            </a:r>
          </a:p>
          <a:p>
            <a:pPr marL="342900" lvl="1" indent="-342900" eaLnBrk="1" hangingPunct="1">
              <a:buFontTx/>
              <a:buChar char="•"/>
            </a:pPr>
            <a:endParaRPr lang="en-US" sz="280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Form1.cs contains the event handler methods – you add the code in the method bodies</a:t>
            </a:r>
          </a:p>
          <a:p>
            <a:pPr eaLnBrk="1" hangingPunct="1"/>
            <a:endParaRPr 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Form1.Designer.cs</a:t>
            </a:r>
            <a:r>
              <a:rPr lang="en-US" smtClean="0">
                <a:latin typeface="Arial" charset="0"/>
                <a:cs typeface="Times New Roman" pitchFamily="18" charset="0"/>
              </a:rPr>
              <a:t> holds auto generated code  </a:t>
            </a:r>
            <a:r>
              <a:rPr lang="en-US" b="1" smtClean="0">
                <a:latin typeface="Arial" charset="0"/>
                <a:cs typeface="Times New Roman" pitchFamily="18" charset="0"/>
              </a:rPr>
              <a:t>- do not modify its contents</a:t>
            </a:r>
            <a:r>
              <a:rPr lang="en-US" smtClean="0">
                <a:latin typeface="Arial" charset="0"/>
                <a:cs typeface="Times New Roman" pitchFamily="18" charset="0"/>
              </a:rPr>
              <a:t> </a:t>
            </a:r>
            <a:endParaRPr lang="en-US" smtClean="0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4400" kern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rPr>
              <a:t>Form1.cs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C# Programming: From Problem Analysis to Program Design</a:t>
            </a:r>
          </a:p>
        </p:txBody>
      </p:sp>
      <p:sp>
        <p:nvSpPr>
          <p:cNvPr id="552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4AEAFD7-7AE7-4169-B276-D0ACEB6C07AA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55300" name="Content Placeholder 5"/>
          <p:cNvSpPr>
            <a:spLocks noGrp="1"/>
          </p:cNvSpPr>
          <p:nvPr>
            <p:ph idx="1"/>
          </p:nvPr>
        </p:nvSpPr>
        <p:spPr>
          <a:xfrm>
            <a:off x="609600" y="1066800"/>
            <a:ext cx="7848600" cy="51816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using </a:t>
            </a:r>
            <a:r>
              <a:rPr lang="en-GB" sz="2400" smtClean="0">
                <a:latin typeface="Consolas" pitchFamily="49" charset="0"/>
                <a:cs typeface="Arial" charset="0"/>
              </a:rPr>
              <a:t>System;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using </a:t>
            </a:r>
            <a:r>
              <a:rPr lang="en-GB" sz="2400" smtClean="0">
                <a:latin typeface="Consolas" pitchFamily="49" charset="0"/>
                <a:cs typeface="Arial" charset="0"/>
              </a:rPr>
              <a:t>System.Windows.Forms;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sz="2400" smtClean="0">
              <a:solidFill>
                <a:srgbClr val="0000FF"/>
              </a:solidFill>
              <a:latin typeface="Consolas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namespace </a:t>
            </a:r>
            <a:r>
              <a:rPr lang="en-GB" sz="2400" smtClean="0">
                <a:latin typeface="Consolas" pitchFamily="49" charset="0"/>
                <a:cs typeface="Arial" charset="0"/>
              </a:rPr>
              <a:t>FirstWindows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   public partial class </a:t>
            </a:r>
            <a:r>
              <a:rPr lang="en-US" sz="2400" smtClean="0">
                <a:latin typeface="Consolas" pitchFamily="49" charset="0"/>
                <a:cs typeface="Arial" charset="0"/>
              </a:rPr>
              <a:t>Form1 : Form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solidFill>
                  <a:srgbClr val="2B91AF"/>
                </a:solidFill>
                <a:latin typeface="Consolas" pitchFamily="49" charset="0"/>
                <a:cs typeface="Arial" charset="0"/>
              </a:rPr>
              <a:t>        </a:t>
            </a: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public </a:t>
            </a:r>
            <a:r>
              <a:rPr lang="en-GB" sz="2400" smtClean="0">
                <a:latin typeface="Consolas" pitchFamily="49" charset="0"/>
                <a:cs typeface="Arial" charset="0"/>
              </a:rPr>
              <a:t>Form1()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    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          InitializeComponent();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  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solidFill>
                  <a:srgbClr val="008000"/>
                </a:solidFill>
                <a:latin typeface="Consolas" pitchFamily="49" charset="0"/>
                <a:cs typeface="Arial" charset="0"/>
              </a:rPr>
              <a:t>        </a:t>
            </a:r>
            <a:r>
              <a:rPr lang="en-US" sz="2400" smtClean="0">
                <a:solidFill>
                  <a:srgbClr val="008000"/>
                </a:solidFill>
                <a:latin typeface="Consolas" pitchFamily="49" charset="0"/>
                <a:cs typeface="Arial" charset="0"/>
              </a:rPr>
              <a:t>// event handlers will be added here </a:t>
            </a:r>
            <a:endParaRPr lang="en-GB" sz="2400" smtClean="0">
              <a:latin typeface="Consolas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}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4400" kern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rPr>
              <a:t>Form1.cs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C# Programming: From Problem Analysis to Program Design</a:t>
            </a:r>
          </a:p>
        </p:txBody>
      </p:sp>
      <p:sp>
        <p:nvSpPr>
          <p:cNvPr id="563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1167453-6121-471F-82FE-55620DD1BEA5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57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Note: Need to include:</a:t>
            </a:r>
          </a:p>
          <a:p>
            <a:pPr eaLnBrk="1" hangingPunct="1">
              <a:buFontTx/>
              <a:buNone/>
              <a:defRPr/>
            </a:pPr>
            <a:r>
              <a:rPr lang="en-US" dirty="0" smtClean="0">
                <a:latin typeface="Arial" charset="0"/>
                <a:cs typeface="Arial" charset="0"/>
              </a:rPr>
              <a:t>		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using</a:t>
            </a:r>
            <a:r>
              <a:rPr lang="en-US" dirty="0" smtClean="0">
                <a:latin typeface="Consolas" pitchFamily="49" charset="0"/>
                <a:cs typeface="Arial" charset="0"/>
              </a:rPr>
              <a:t> </a:t>
            </a:r>
            <a:r>
              <a:rPr lang="en-US" dirty="0" err="1" smtClean="0">
                <a:latin typeface="Consolas" pitchFamily="49" charset="0"/>
                <a:cs typeface="Arial" charset="0"/>
              </a:rPr>
              <a:t>System.Windows.Forms</a:t>
            </a:r>
            <a:r>
              <a:rPr lang="en-US" dirty="0" smtClean="0">
                <a:latin typeface="Consolas" pitchFamily="49" charset="0"/>
                <a:cs typeface="Arial" charset="0"/>
              </a:rPr>
              <a:t>;</a:t>
            </a:r>
          </a:p>
          <a:p>
            <a:pPr eaLnBrk="1" hangingPunct="1">
              <a:buFontTx/>
              <a:buNone/>
              <a:defRPr/>
            </a:pPr>
            <a:r>
              <a:rPr lang="en-US" dirty="0" smtClean="0">
                <a:latin typeface="Consolas" pitchFamily="49" charset="0"/>
                <a:cs typeface="Arial" charset="0"/>
              </a:rPr>
              <a:t> </a:t>
            </a:r>
            <a:endParaRPr lang="en-US" dirty="0" smtClean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Note: Class heading definition:</a:t>
            </a:r>
          </a:p>
          <a:p>
            <a:pPr lvl="1" eaLnBrk="1" hangingPunct="1">
              <a:buFontTx/>
              <a:buNone/>
              <a:defRPr/>
            </a:pPr>
            <a:r>
              <a:rPr lang="en-US" dirty="0" smtClean="0">
                <a:latin typeface="Consolas" pitchFamily="49" charset="0"/>
                <a:cs typeface="Arial" charset="0"/>
              </a:rPr>
              <a:t>   </a:t>
            </a:r>
            <a:r>
              <a:rPr lang="en-US" sz="2800" dirty="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public partial class </a:t>
            </a:r>
            <a:r>
              <a:rPr lang="en-US" sz="2800" dirty="0" smtClean="0">
                <a:latin typeface="Consolas" pitchFamily="49" charset="0"/>
                <a:cs typeface="Arial" charset="0"/>
              </a:rPr>
              <a:t>Form1 : Form</a:t>
            </a:r>
          </a:p>
          <a:p>
            <a:pPr marL="336550" lvl="1" indent="0" eaLnBrk="1" hangingPunct="1">
              <a:buFontTx/>
              <a:buNone/>
              <a:defRPr/>
            </a:pPr>
            <a:endParaRPr lang="en-US" sz="2800" dirty="0" smtClean="0">
              <a:latin typeface="Arial" charset="0"/>
              <a:cs typeface="Arial" charset="0"/>
            </a:endParaRPr>
          </a:p>
          <a:p>
            <a:pPr marL="336550" lvl="1" indent="0" eaLnBrk="1" hangingPunct="1">
              <a:buFontTx/>
              <a:buNone/>
              <a:defRPr/>
            </a:pPr>
            <a:r>
              <a:rPr lang="en-US" sz="2800" dirty="0" smtClean="0">
                <a:latin typeface="Arial" charset="0"/>
                <a:cs typeface="Arial" charset="0"/>
              </a:rPr>
              <a:t>shows Form1 is a subclass of Form or Form1 is derived from Form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4400" kern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rPr>
              <a:t>Form1.cs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C# Programming: From Problem Analysis to Program Design</a:t>
            </a:r>
          </a:p>
        </p:txBody>
      </p:sp>
      <p:sp>
        <p:nvSpPr>
          <p:cNvPr id="573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5D1D897-91B6-43B1-8193-DB235A6E6E63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4400" kern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rPr>
              <a:t>Form1.Designer.cs</a:t>
            </a:r>
          </a:p>
        </p:txBody>
      </p:sp>
      <p:sp>
        <p:nvSpPr>
          <p:cNvPr id="57349" name="Content Placeholder 5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150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namespace</a:t>
            </a:r>
            <a:r>
              <a:rPr lang="en-GB" sz="2400" smtClean="0">
                <a:latin typeface="Consolas" pitchFamily="49" charset="0"/>
                <a:cs typeface="Arial" charset="0"/>
              </a:rPr>
              <a:t> FirstWindows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 partial class</a:t>
            </a:r>
            <a:r>
              <a:rPr lang="en-GB" sz="2400" smtClean="0">
                <a:latin typeface="Consolas" pitchFamily="49" charset="0"/>
                <a:cs typeface="Arial" charset="0"/>
              </a:rPr>
              <a:t> Form1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solidFill>
                  <a:srgbClr val="2B91AF"/>
                </a:solidFill>
                <a:latin typeface="Consolas" pitchFamily="49" charset="0"/>
                <a:cs typeface="Arial" charset="0"/>
              </a:rPr>
              <a:t>  </a:t>
            </a:r>
            <a:r>
              <a:rPr lang="en-GB" sz="2400" smtClean="0">
                <a:latin typeface="Consolas" pitchFamily="49" charset="0"/>
                <a:cs typeface="Arial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    private </a:t>
            </a:r>
            <a:r>
              <a:rPr lang="en-GB" sz="2400" smtClean="0">
                <a:latin typeface="Consolas" pitchFamily="49" charset="0"/>
                <a:cs typeface="Arial" charset="0"/>
              </a:rPr>
              <a:t>Button aButton;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   . . 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    private void </a:t>
            </a:r>
            <a:r>
              <a:rPr lang="en-GB" sz="2400" smtClean="0">
                <a:latin typeface="Consolas" pitchFamily="49" charset="0"/>
                <a:cs typeface="Arial" charset="0"/>
              </a:rPr>
              <a:t>InitializeComponent()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 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      aButton =</a:t>
            </a: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new </a:t>
            </a:r>
            <a:r>
              <a:rPr lang="en-GB" sz="2400" smtClean="0">
                <a:latin typeface="Consolas" pitchFamily="49" charset="0"/>
                <a:cs typeface="Arial" charset="0"/>
              </a:rPr>
              <a:t>Button();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      aButton.Name = </a:t>
            </a:r>
            <a:r>
              <a:rPr lang="en-GB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"aButton"</a:t>
            </a:r>
            <a:r>
              <a:rPr lang="en-GB" sz="2400" smtClean="0">
                <a:latin typeface="Consolas" pitchFamily="49" charset="0"/>
                <a:cs typeface="Arial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       </a:t>
            </a:r>
            <a:r>
              <a:rPr lang="en-GB" sz="2400" smtClean="0">
                <a:latin typeface="Consolas" pitchFamily="49" charset="0"/>
                <a:cs typeface="Arial" charset="0"/>
              </a:rPr>
              <a:t>aButton.Text =</a:t>
            </a: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GB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"Click Me</a:t>
            </a:r>
            <a:r>
              <a:rPr lang="en-GB" sz="2400" smtClean="0">
                <a:latin typeface="Consolas" pitchFamily="49" charset="0"/>
                <a:cs typeface="Arial" charset="0"/>
              </a:rPr>
              <a:t>";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      . . 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C# Programming: From Problem Analysis to Program Design</a:t>
            </a:r>
          </a:p>
        </p:txBody>
      </p:sp>
      <p:sp>
        <p:nvSpPr>
          <p:cNvPr id="583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C0B62AB-D454-413A-85FC-73B8A2503249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572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The code in this partial class defines the controls used in the Windows application as instance variables</a:t>
            </a:r>
          </a:p>
          <a:p>
            <a:pPr eaLnBrk="1" hangingPunct="1"/>
            <a:endParaRPr 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The InitializeComponent() method contains code to create all the controls used and set their properties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4400" kern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Form1.Designer.cs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C# Programming: From Problem Analysis to Program Design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9F10E55-1427-441B-9147-2EF34CE358C0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smtClean="0">
                <a:latin typeface="Arial" charset="0"/>
                <a:cs typeface="Arial" charset="0"/>
              </a:rPr>
              <a:t>2. Windows Controls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4196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A Windows-based application has a Windows form </a:t>
            </a:r>
          </a:p>
          <a:p>
            <a:pPr eaLnBrk="1" hangingPunct="1"/>
            <a:endParaRPr 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A form is an object</a:t>
            </a: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It is also called a </a:t>
            </a:r>
            <a:r>
              <a:rPr lang="en-US" b="1" smtClean="0">
                <a:latin typeface="Arial" charset="0"/>
                <a:cs typeface="Arial" charset="0"/>
              </a:rPr>
              <a:t>control</a:t>
            </a:r>
          </a:p>
          <a:p>
            <a:pPr eaLnBrk="1" hangingPunct="1"/>
            <a:endParaRPr 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It is a container where we can place other controls such as buttons, text boxes, labels, etc.</a:t>
            </a:r>
          </a:p>
          <a:p>
            <a:pPr eaLnBrk="1" hangingPunct="1"/>
            <a:endParaRPr lang="en-US" smtClean="0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2" descr="FIG09_02.tif"/>
          <p:cNvPicPr>
            <a:picLocks noChangeAspect="1"/>
          </p:cNvPicPr>
          <p:nvPr/>
        </p:nvPicPr>
        <p:blipFill>
          <a:blip r:embed="rId3"/>
          <a:srcRect r="-2151"/>
          <a:stretch>
            <a:fillRect/>
          </a:stretch>
        </p:blipFill>
        <p:spPr bwMode="auto">
          <a:xfrm>
            <a:off x="457200" y="990600"/>
            <a:ext cx="8305800" cy="524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Up Arrow Callout 13"/>
          <p:cNvSpPr/>
          <p:nvPr/>
        </p:nvSpPr>
        <p:spPr>
          <a:xfrm>
            <a:off x="762000" y="1828800"/>
            <a:ext cx="5410200" cy="3048000"/>
          </a:xfrm>
          <a:prstGeom prst="upArrowCallout">
            <a:avLst>
              <a:gd name="adj1" fmla="val 9474"/>
              <a:gd name="adj2" fmla="val 15356"/>
              <a:gd name="adj3" fmla="val 25000"/>
              <a:gd name="adj4" fmla="val 376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19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C# Programming: From Problem Analysis to Program Design</a:t>
            </a: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4D49980-A7BA-44AC-AFB3-3EA5AC8C9513}" type="slidenum">
              <a:rPr lang="en-US" smtClean="0"/>
              <a:pPr/>
              <a:t>7</a:t>
            </a:fld>
            <a:endParaRPr lang="en-US" smtClean="0"/>
          </a:p>
        </p:txBody>
      </p:sp>
      <p:pic>
        <p:nvPicPr>
          <p:cNvPr id="8198" name="Picture 12" descr="FIG09_02.tif"/>
          <p:cNvPicPr>
            <a:picLocks noChangeAspect="1"/>
          </p:cNvPicPr>
          <p:nvPr/>
        </p:nvPicPr>
        <p:blipFill>
          <a:blip r:embed="rId3"/>
          <a:srcRect l="21806" t="11507" r="57205" b="83643"/>
          <a:stretch>
            <a:fillRect/>
          </a:stretch>
        </p:blipFill>
        <p:spPr bwMode="auto">
          <a:xfrm>
            <a:off x="914400" y="3959225"/>
            <a:ext cx="5127625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4"/>
          <p:cNvSpPr txBox="1">
            <a:spLocks noChangeArrowheads="1"/>
          </p:cNvSpPr>
          <p:nvPr/>
        </p:nvSpPr>
        <p:spPr bwMode="auto">
          <a:xfrm>
            <a:off x="685800" y="762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4000" kern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rPr>
              <a:t>Creating Windows Forms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C# Programming: From Problem Analysis to Program Design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64A2AA1-26DF-432A-BEB3-94AC82E8A2D0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pPr eaLnBrk="1" hangingPunct="1"/>
            <a:r>
              <a:rPr lang="en-US" sz="4000" smtClean="0">
                <a:latin typeface="Arial" charset="0"/>
                <a:cs typeface="Arial" charset="0"/>
              </a:rPr>
              <a:t>Creating Windows Forms</a:t>
            </a:r>
          </a:p>
        </p:txBody>
      </p:sp>
      <p:pic>
        <p:nvPicPr>
          <p:cNvPr id="9221" name="Picture 13"/>
          <p:cNvPicPr>
            <a:picLocks noChangeAspect="1" noChangeArrowheads="1"/>
          </p:cNvPicPr>
          <p:nvPr/>
        </p:nvPicPr>
        <p:blipFill>
          <a:blip r:embed="rId3"/>
          <a:srcRect t="16551" r="38487" b="12369"/>
          <a:stretch>
            <a:fillRect/>
          </a:stretch>
        </p:blipFill>
        <p:spPr bwMode="auto">
          <a:xfrm>
            <a:off x="1066800" y="877888"/>
            <a:ext cx="6477000" cy="5370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553200" y="5181600"/>
            <a:ext cx="2133600" cy="1371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Form Designer 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C# Programming: From Problem Analysis to Program Design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A8EF827-6332-4A86-8A07-F477C29EBAD5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pPr eaLnBrk="1" hangingPunct="1"/>
            <a:r>
              <a:rPr lang="en-US" sz="4000" smtClean="0">
                <a:latin typeface="Arial" charset="0"/>
                <a:cs typeface="Arial" charset="0"/>
              </a:rPr>
              <a:t>Creating Windows Forms</a:t>
            </a:r>
          </a:p>
        </p:txBody>
      </p:sp>
      <p:pic>
        <p:nvPicPr>
          <p:cNvPr id="10245" name="Picture 13"/>
          <p:cNvPicPr>
            <a:picLocks noChangeAspect="1" noChangeArrowheads="1"/>
          </p:cNvPicPr>
          <p:nvPr/>
        </p:nvPicPr>
        <p:blipFill>
          <a:blip r:embed="rId3"/>
          <a:srcRect t="16551" r="63092" b="56117"/>
          <a:stretch>
            <a:fillRect/>
          </a:stretch>
        </p:blipFill>
        <p:spPr bwMode="auto">
          <a:xfrm>
            <a:off x="1524000" y="2133600"/>
            <a:ext cx="6883400" cy="365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Rounded Rectangular Callout 6"/>
          <p:cNvSpPr/>
          <p:nvPr/>
        </p:nvSpPr>
        <p:spPr>
          <a:xfrm>
            <a:off x="914400" y="914400"/>
            <a:ext cx="1447800" cy="762000"/>
          </a:xfrm>
          <a:prstGeom prst="wedgeRoundRectCallout">
            <a:avLst>
              <a:gd name="adj1" fmla="val 40663"/>
              <a:gd name="adj2" fmla="val 119342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Toolbox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15398</TotalTime>
  <Words>2327</Words>
  <Application>Microsoft Office PowerPoint</Application>
  <PresentationFormat>On-screen Show (4:3)</PresentationFormat>
  <Paragraphs>553</Paragraphs>
  <Slides>56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0" baseType="lpstr">
      <vt:lpstr>Times New Roman</vt:lpstr>
      <vt:lpstr>Arial</vt:lpstr>
      <vt:lpstr>Consolas</vt:lpstr>
      <vt:lpstr>Default Design</vt:lpstr>
      <vt:lpstr>9</vt:lpstr>
      <vt:lpstr>Chapter Outline</vt:lpstr>
      <vt:lpstr>1. Windows Applications</vt:lpstr>
      <vt:lpstr>Windows Applications</vt:lpstr>
      <vt:lpstr>Slide 5</vt:lpstr>
      <vt:lpstr>2. Windows Controls</vt:lpstr>
      <vt:lpstr>Slide 7</vt:lpstr>
      <vt:lpstr>Creating Windows Forms</vt:lpstr>
      <vt:lpstr>Creating Windows Forms</vt:lpstr>
      <vt:lpstr>Windows Controls</vt:lpstr>
      <vt:lpstr>Adding Windows Controls</vt:lpstr>
      <vt:lpstr>Slide 12</vt:lpstr>
      <vt:lpstr>Adding Windows Controls</vt:lpstr>
      <vt:lpstr>Properties Window</vt:lpstr>
      <vt:lpstr>Properties Window</vt:lpstr>
      <vt:lpstr>3. Running Windows Applications </vt:lpstr>
      <vt:lpstr>Running Windows Applications </vt:lpstr>
      <vt:lpstr>Events</vt:lpstr>
      <vt:lpstr>Events</vt:lpstr>
      <vt:lpstr>Event Handlers</vt:lpstr>
      <vt:lpstr>Event Handlers</vt:lpstr>
      <vt:lpstr>Example: Button-Click Event</vt:lpstr>
      <vt:lpstr>Example: Button-Click Event</vt:lpstr>
      <vt:lpstr>Example: Button-Click Event</vt:lpstr>
      <vt:lpstr>Example: Button-Click Event</vt:lpstr>
      <vt:lpstr>Example: Button-Click Event</vt:lpstr>
      <vt:lpstr>Example: Button-Click Event</vt:lpstr>
      <vt:lpstr>Example: FormClosing Event</vt:lpstr>
      <vt:lpstr>Example: FormClosing Event</vt:lpstr>
      <vt:lpstr>Example: FormClosing Event</vt:lpstr>
      <vt:lpstr>Example: FormClosing Event</vt:lpstr>
      <vt:lpstr>Example: FormClosing Event</vt:lpstr>
      <vt:lpstr>Example: FormClosing Event</vt:lpstr>
      <vt:lpstr>4. Windows Application Example</vt:lpstr>
      <vt:lpstr>Circle Application</vt:lpstr>
      <vt:lpstr>Circle App – Console-based</vt:lpstr>
      <vt:lpstr>Circle App – Console-based</vt:lpstr>
      <vt:lpstr>Circle App – Console-based</vt:lpstr>
      <vt:lpstr>Circle App – Windows-based</vt:lpstr>
      <vt:lpstr>Circle App – Windows-based</vt:lpstr>
      <vt:lpstr>Circle App – Windows-based</vt:lpstr>
      <vt:lpstr>Circle App – Windows-based</vt:lpstr>
      <vt:lpstr>Circle App – Windows-based</vt:lpstr>
      <vt:lpstr>Circle App – Windows-based</vt:lpstr>
      <vt:lpstr>Circle App – Windows-based</vt:lpstr>
      <vt:lpstr>Circle App – Windows-based</vt:lpstr>
      <vt:lpstr>Circle App – Windows-based</vt:lpstr>
      <vt:lpstr>5. Windows Application Files </vt:lpstr>
      <vt:lpstr>Windows Application Files </vt:lpstr>
      <vt:lpstr>Slide 50</vt:lpstr>
      <vt:lpstr>Slide 51</vt:lpstr>
      <vt:lpstr>Slide 52</vt:lpstr>
      <vt:lpstr>Slide 53</vt:lpstr>
      <vt:lpstr>Slide 54</vt:lpstr>
      <vt:lpstr>Slide 55</vt:lpstr>
      <vt:lpstr>Slide 56</vt:lpstr>
    </vt:vector>
  </TitlesOfParts>
  <Company>Columbia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</dc:title>
  <dc:creator>Course Technology</dc:creator>
  <cp:lastModifiedBy>mariam</cp:lastModifiedBy>
  <cp:revision>336</cp:revision>
  <dcterms:created xsi:type="dcterms:W3CDTF">2002-11-15T07:59:11Z</dcterms:created>
  <dcterms:modified xsi:type="dcterms:W3CDTF">2014-06-20T06:00:38Z</dcterms:modified>
</cp:coreProperties>
</file>