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778" r:id="rId2"/>
    <p:sldId id="348" r:id="rId3"/>
    <p:sldId id="672" r:id="rId4"/>
    <p:sldId id="829" r:id="rId5"/>
    <p:sldId id="833" r:id="rId6"/>
    <p:sldId id="834" r:id="rId7"/>
    <p:sldId id="831" r:id="rId8"/>
    <p:sldId id="835" r:id="rId9"/>
    <p:sldId id="836" r:id="rId10"/>
    <p:sldId id="837" r:id="rId11"/>
    <p:sldId id="842" r:id="rId12"/>
    <p:sldId id="838" r:id="rId13"/>
    <p:sldId id="839" r:id="rId14"/>
    <p:sldId id="840" r:id="rId15"/>
    <p:sldId id="841" r:id="rId16"/>
    <p:sldId id="843" r:id="rId17"/>
    <p:sldId id="844" r:id="rId18"/>
    <p:sldId id="846" r:id="rId19"/>
    <p:sldId id="845" r:id="rId20"/>
    <p:sldId id="850" r:id="rId21"/>
    <p:sldId id="849" r:id="rId22"/>
    <p:sldId id="847" r:id="rId23"/>
    <p:sldId id="84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000000"/>
    <a:srgbClr val="669900"/>
    <a:srgbClr val="FFCC00"/>
    <a:srgbClr val="FFFF0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3" autoAdjust="0"/>
    <p:restoredTop sz="99647" autoAdjust="0"/>
  </p:normalViewPr>
  <p:slideViewPr>
    <p:cSldViewPr>
      <p:cViewPr>
        <p:scale>
          <a:sx n="40" d="100"/>
          <a:sy n="40" d="100"/>
        </p:scale>
        <p:origin x="-2358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B9E62F-0F99-4DBB-BD4D-3D4927B72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A0A9D-0AE5-4C7F-8FDE-3FBD201082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FE58D-EF72-443B-8EED-95B04C76508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63416-3964-43CA-AB44-63AB17DA58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9574C-14DE-4E92-962E-BB173B2E699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CF217-65F8-473A-912C-FBD8B199DEC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FA900-DFBE-4C0A-9676-95D5AE613FD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2C581-F4BF-4214-A571-22C45D7E2D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AB12C-72E8-4587-AF63-A6EA1AA97CA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C1129-71D7-4C9C-8D3C-36B547601F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6CD1B2-BFA3-4205-A361-26A8B74522D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79082-7CD6-4390-B323-EB330997783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96279-E88F-4A33-BCA5-7BDD07E71D3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D9096-ADD0-4BDD-8A32-BD33EA5E3AF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B7BFE-ED84-4AA3-9C7C-0A2BDD912B7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DD71B-76A9-4DB4-9D2D-F14676764A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CF1B7-1879-4729-AF73-1EF34277236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72EF3-28EC-4798-959C-DDD6F33EAA5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8DB01-AB6D-4453-8D51-82F4926CC55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A2FE9-7348-4EBA-BEEA-2BB4CB102E3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91593-0A2A-4B50-B221-F6533FC9652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14B3-329B-4392-8734-E05A3F9251A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C36AC-E5A8-46AB-83C7-C276052917A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CD77B-A448-40B9-A28C-9C1DED152E3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C6BEF-097F-411E-B45C-861BBAAB5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C273-E377-4092-A4E9-6572CDF7E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512FA-657B-49E0-A992-F7823534D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7BD8-980B-41B9-8E80-F239AC7DF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354A-E2A2-43A3-9E40-7E022F207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C48D1-A0C2-4EB1-91B3-8E8C9CC8C6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8970A-C96B-4DFA-857E-95F8AD346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E99E-AD3E-49BC-8CF1-6ECA76AE4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D4F62-68BC-4363-BA03-7F0CA4F440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113BD-53EC-429F-8FDD-3B92B19C5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8CF0-3D6F-45AF-9A09-9B8A9390F2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9ED7-ADDC-42F0-B0C0-C0382AD94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CCE7218-BED5-48E2-BDB0-733CCF711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8FCFC7-481B-45D0-8351-99068558703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4340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09800"/>
            <a:ext cx="3352800" cy="17526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Arial" charset="0"/>
                <a:cs typeface="Arial" charset="0"/>
              </a:rPr>
              <a:t>Programming Based on Events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003366"/>
                </a:solidFill>
              </a:rPr>
              <a:t>C# Programming:</a:t>
            </a:r>
            <a:r>
              <a:rPr lang="en-US" sz="2000" b="1">
                <a:solidFill>
                  <a:srgbClr val="003366"/>
                </a:solidFill>
              </a:rPr>
              <a:t> From Problem Analysis to Program Design </a:t>
            </a:r>
          </a:p>
          <a:p>
            <a:pPr algn="ctr"/>
            <a:r>
              <a:rPr lang="en-US" sz="2000" b="1">
                <a:solidFill>
                  <a:srgbClr val="003366"/>
                </a:solidFill>
              </a:rPr>
              <a:t>3</a:t>
            </a:r>
            <a:r>
              <a:rPr lang="en-US" sz="2000" b="1" baseline="30000">
                <a:solidFill>
                  <a:srgbClr val="003366"/>
                </a:solidFill>
              </a:rPr>
              <a:t>rd</a:t>
            </a:r>
            <a:r>
              <a:rPr lang="en-US" sz="2000" b="1">
                <a:solidFill>
                  <a:srgbClr val="003366"/>
                </a:solidFill>
              </a:rPr>
              <a:t> Edition</a:t>
            </a:r>
          </a:p>
          <a:p>
            <a:endParaRPr lang="en-US" sz="2400">
              <a:solidFill>
                <a:srgbClr val="003366"/>
              </a:solidFill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smtClean="0">
                <a:solidFill>
                  <a:schemeClr val="bg1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FEFD94-0599-4F74-8BA4-99624F614C5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sp>
        <p:nvSpPr>
          <p:cNvPr id="23557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if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(cbxSwim.Checked)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total += 50.0;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if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(cbxSnorkel.Checked)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total += 25.0;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if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(cbxDive.Checked)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total += 100.0;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tbxTotal.Text = 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string.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Format(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"{0:F2}"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,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total);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B82073-8DC6-4042-AEA5-E207BB01D34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3. More Controls: RadioButton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Property: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Text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Checked – either true or false depending on whether a check mark appears or not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Event: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CheckChanged( ) – fired when RadioButton object state changes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28715-A870-4C7A-9B31-B19027F13E3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Radio buttons are normally placed together in a group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We can use a GroupBox control (which is a Container control) to do this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GroupBox Property: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Text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By default, when the application starts, the first RadioButton object in the group is selected</a:t>
            </a:r>
          </a:p>
          <a:p>
            <a:pPr lvl="1" eaLnBrk="1" hangingPunct="1">
              <a:spcBef>
                <a:spcPts val="60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133600"/>
            <a:ext cx="37338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2343D4-2DB8-44D2-81F8-5C54C690422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676400"/>
            <a:ext cx="6096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2362200"/>
            <a:ext cx="1981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groupBox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3048000"/>
            <a:ext cx="9906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200400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rbnBeginner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4572000" y="3581400"/>
            <a:ext cx="1828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00800" y="4267200"/>
            <a:ext cx="2286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rbnAdvanced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876800" y="41148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37338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rbnIntermediate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876800" y="4648200"/>
            <a:ext cx="1524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7D1AC1-8557-4AD4-AF94-E029653D394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600200"/>
          <a:ext cx="685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/>
                <a:gridCol w="17526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Form1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Skill Level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groupBox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Skill</a:t>
                      </a:r>
                      <a:r>
                        <a:rPr lang="en-GB" sz="2400" baseline="0" dirty="0" smtClean="0">
                          <a:latin typeface="Arial" pitchFamily="34" charset="0"/>
                          <a:cs typeface="Arial" pitchFamily="34" charset="0"/>
                        </a:rPr>
                        <a:t> level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rbnBeginner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Beginner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rbnIntermediate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Intermediate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rbnAdvanced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Advanced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F9E98B-3ED7-40EA-B5C0-36A2FFECC41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sp>
        <p:nvSpPr>
          <p:cNvPr id="28677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System.Windows.Forms;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 </a:t>
            </a:r>
            <a:r>
              <a:rPr lang="en-GB" sz="2400" smtClean="0">
                <a:latin typeface="Consolas" pitchFamily="49" charset="0"/>
                <a:cs typeface="Arial" charset="0"/>
              </a:rPr>
              <a:t>WindowsExample2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public partial class </a:t>
            </a:r>
            <a:r>
              <a:rPr lang="en-US" sz="2400" smtClean="0">
                <a:latin typeface="Consolas" pitchFamily="49" charset="0"/>
                <a:cs typeface="Arial" charset="0"/>
              </a:rPr>
              <a:t>Form1 : Form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</a:t>
            </a:r>
            <a:r>
              <a:rPr lang="en-GB" sz="2400" smtClean="0">
                <a:latin typeface="Consolas" pitchFamily="49" charset="0"/>
                <a:cs typeface="Arial" charset="0"/>
              </a:rPr>
              <a:t>Form1()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InitializeComponent();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rbnBeginner_CheckedChanged(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object sender, EventArgs e)</a:t>
            </a:r>
            <a:endParaRPr lang="en-GB" sz="24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026BC4-27A2-4F8A-8352-6A5986FD3BA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sp>
        <p:nvSpPr>
          <p:cNvPr id="29701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if (rbnBeginner.Checked)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MessageBox.Show(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"Beginner selected"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GB" sz="240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rbnIntermediate_CheckedChanged(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object sender, EventArgs e)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if (rbnIntermediate.Checked)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MessageBox.Show(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"Intermediate selected"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935CD1-6439-4CF5-9F97-EE8D29F2E8D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</p:txBody>
      </p:sp>
      <p:sp>
        <p:nvSpPr>
          <p:cNvPr id="3072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rbnAdvanced_CheckedChanged(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object sender, EventArgs e)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if (rbnAdvanced.Checked)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MessageBox.Show(</a:t>
            </a:r>
            <a:r>
              <a:rPr lang="en-GB" sz="2400" smtClean="0">
                <a:solidFill>
                  <a:srgbClr val="A31515"/>
                </a:solidFill>
                <a:latin typeface="Consolas" pitchFamily="49" charset="0"/>
                <a:cs typeface="Arial" charset="0"/>
              </a:rPr>
              <a:t>"Advanced selected"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}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D59C9E-FF36-47A5-9D6F-FD3D47EF5DD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ListBox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7543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943600" y="2438400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lbxSeminars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114800" y="2819400"/>
            <a:ext cx="1828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50AE1F-68C6-4E3B-9F13-C7320527A9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ListBox</a:t>
            </a:r>
          </a:p>
        </p:txBody>
      </p:sp>
      <p:sp>
        <p:nvSpPr>
          <p:cNvPr id="3072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SeminarViewForm_Load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sender,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e)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{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controller.SeminarList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number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controller.NumberOfSeminars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&lt; number;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++)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lbxSeminars.Items.Add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].Title);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GB" sz="2400" dirty="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E56B04-744B-490D-A2F6-B89FAB638A6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Chapter Outline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514350" indent="-514350" eaLnBrk="1" hangingPunct="1">
              <a:spcBef>
                <a:spcPct val="4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on Event Handling</a:t>
            </a:r>
          </a:p>
          <a:p>
            <a:pPr marL="514350" indent="-514350" eaLnBrk="1" hangingPunct="1">
              <a:spcBef>
                <a:spcPct val="4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  <a:p>
            <a:pPr marL="514350" indent="-514350" eaLnBrk="1" hangingPunct="1">
              <a:spcBef>
                <a:spcPct val="4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Controls: RadioButton</a:t>
            </a:r>
          </a:p>
          <a:p>
            <a:pPr marL="514350" indent="-514350" eaLnBrk="1" hangingPunct="1">
              <a:spcBef>
                <a:spcPct val="4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Controls: ListBox</a:t>
            </a:r>
          </a:p>
          <a:p>
            <a:pPr marL="514350" indent="-514350" eaLnBrk="1" hangingPunct="1">
              <a:spcBef>
                <a:spcPct val="40000"/>
              </a:spcBef>
              <a:buFont typeface="Times New Roman" pitchFamily="18" charset="0"/>
              <a:buAutoNum type="arabicPeriod"/>
            </a:pPr>
            <a:r>
              <a:rPr lang="en-US" smtClean="0">
                <a:latin typeface="Arial" charset="0"/>
                <a:cs typeface="Arial" charset="0"/>
              </a:rPr>
              <a:t>More Controls: ComboBox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F8C689-EFA5-404E-899A-81ED136F02A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ComboBox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7467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05600" y="1600200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cmbSeminar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486400" y="19812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9400" y="2590800"/>
            <a:ext cx="2133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rtbParticipants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GB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RichTextBox</a:t>
            </a:r>
            <a:r>
              <a:rPr lang="en-GB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562600" y="2971800"/>
            <a:ext cx="1066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E38505-D5AD-4A0D-8B83-ABD8FDFABD4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ComboBox</a:t>
            </a:r>
          </a:p>
        </p:txBody>
      </p:sp>
      <p:sp>
        <p:nvSpPr>
          <p:cNvPr id="3072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SeminarRegisterForm_Load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sender,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e)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{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numberOfSeminars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++)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cmbSeminar.Items.Add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].Title);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cmbSeminar.SelectedIndex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selectedSeminar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[0];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</a:t>
            </a:r>
            <a:endParaRPr lang="en-GB" sz="2400" dirty="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50EBE9-1424-4FBE-AE4B-D6D92250B02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ComboBox</a:t>
            </a:r>
          </a:p>
        </p:txBody>
      </p:sp>
      <p:sp>
        <p:nvSpPr>
          <p:cNvPr id="3072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cmbSeminar_SelectedIndexChanged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(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sender,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e)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{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selectedIndex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cmbSeminar.SelectedIndex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selectedSeminar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seminarList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selectedIndex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Participant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[] participants =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selectedSeminar.ParticipantList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numberOfParticpants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selectedSeminar.NumberOfParticipants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 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</a:t>
            </a:r>
            <a:endParaRPr lang="en-GB" sz="2400" dirty="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D48980-B7C3-448A-869D-5498A5FD7A3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ComboBox</a:t>
            </a:r>
          </a:p>
        </p:txBody>
      </p:sp>
      <p:sp>
        <p:nvSpPr>
          <p:cNvPr id="30725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textRows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oneRow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numberOfParticpants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++)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{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oneRow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participants[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].Name +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 ("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       + participants[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].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IcNumber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+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")\n"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textRows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textRows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oneRow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}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rtbRegisteredParticipants.Text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textRows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;</a:t>
            </a:r>
            <a:endParaRPr lang="en-US" sz="3200" dirty="0" smtClean="0">
              <a:latin typeface="Calibri"/>
              <a:ea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Times New Roman"/>
                <a:cs typeface="Times New Roman"/>
              </a:rPr>
              <a:t>}</a:t>
            </a:r>
            <a:endParaRPr lang="en-GB" sz="2400" dirty="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9BE270-9D09-4AA9-9E7D-0F72ACEA8CA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1. More on Event Handling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419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When you double-click on a Button control object during design, Visual Studio does the following: </a:t>
            </a:r>
          </a:p>
          <a:p>
            <a:pPr lvl="2" eaLnBrk="1" hangingPunct="1">
              <a:spcBef>
                <a:spcPts val="600"/>
              </a:spcBef>
              <a:buFontTx/>
              <a:buChar char="-"/>
            </a:pPr>
            <a:r>
              <a:rPr lang="en-US" sz="2800" smtClean="0">
                <a:latin typeface="Arial" charset="0"/>
                <a:cs typeface="Arial" charset="0"/>
              </a:rPr>
              <a:t>Click event is registered as being of interest</a:t>
            </a:r>
          </a:p>
          <a:p>
            <a:pPr lvl="2" eaLnBrk="1" hangingPunct="1">
              <a:spcBef>
                <a:spcPts val="600"/>
              </a:spcBef>
              <a:buFontTx/>
              <a:buChar char="-"/>
            </a:pPr>
            <a:r>
              <a:rPr lang="en-US" sz="2800" smtClean="0">
                <a:latin typeface="Arial" charset="0"/>
                <a:cs typeface="Arial" charset="0"/>
              </a:rPr>
              <a:t>An event-handler method heading for the Click event is generated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latin typeface="Arial" charset="0"/>
                <a:cs typeface="Arial" charset="0"/>
              </a:rPr>
              <a:t>These 2 steps form a </a:t>
            </a:r>
            <a:r>
              <a:rPr lang="en-US" b="1" smtClean="0">
                <a:latin typeface="Arial" charset="0"/>
                <a:cs typeface="Arial" charset="0"/>
              </a:rPr>
              <a:t>event wiring </a:t>
            </a:r>
            <a:r>
              <a:rPr lang="en-US" smtClean="0">
                <a:latin typeface="Arial" charset="0"/>
                <a:cs typeface="Arial" charset="0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AD7668-771F-4707-BB6E-957FE7D72BA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" charset="0"/>
                <a:cs typeface="Arial" charset="0"/>
              </a:rPr>
              <a:t>2. More Controls: CheckBox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Property: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Text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Checked – either true or false depending on whether a check mark appears or not</a:t>
            </a:r>
          </a:p>
          <a:p>
            <a:pPr eaLnBrk="1" hangingPunct="1">
              <a:spcBef>
                <a:spcPts val="600"/>
              </a:spcBef>
            </a:pPr>
            <a:r>
              <a:rPr lang="en-US" smtClean="0">
                <a:latin typeface="Arial" charset="0"/>
                <a:cs typeface="Arial" charset="0"/>
              </a:rPr>
              <a:t>Event: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800" smtClean="0">
                <a:latin typeface="Arial" charset="0"/>
                <a:cs typeface="Arial" charset="0"/>
              </a:rPr>
              <a:t>CheckChanged( ) – fired when CheckBox object state changes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BE31A4-A7D4-4DE3-BE81-79514C7C51F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827338" cy="3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1430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1676400"/>
            <a:ext cx="1066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2362200"/>
            <a:ext cx="1981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lblSelect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7432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91200" y="26670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cbxSwim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105400" y="3122613"/>
            <a:ext cx="1295400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3600" y="31242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cbxSnorkel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181600" y="35052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15000" y="35814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cbxDive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5105400" y="39624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15000" y="45720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tbxTotal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181600" y="49530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" y="4038600"/>
            <a:ext cx="2209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lblMessage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057400" y="44196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200" y="46482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lblTotal</a:t>
            </a:r>
            <a:endParaRPr lang="en-GB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57400" y="50292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827BEA-0137-46AC-A4D6-09B912CB406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600200"/>
          <a:ext cx="685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5240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Property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GB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Form1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Lessons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lblSelect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Select lesson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lblMessage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Check</a:t>
                      </a:r>
                      <a:r>
                        <a:rPr lang="en-GB" sz="2400" baseline="0" dirty="0" smtClean="0">
                          <a:latin typeface="Arial" pitchFamily="34" charset="0"/>
                          <a:cs typeface="Arial" pitchFamily="34" charset="0"/>
                        </a:rPr>
                        <a:t> all that apply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lblTotal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r>
                        <a:rPr lang="en-GB" sz="2400" baseline="0" dirty="0" smtClean="0">
                          <a:latin typeface="Arial" pitchFamily="34" charset="0"/>
                          <a:cs typeface="Arial" pitchFamily="34" charset="0"/>
                        </a:rPr>
                        <a:t> RM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cbxSwim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Swim – RM50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cbxSnorkel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Snorkel – RM25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err="1" smtClean="0">
                          <a:latin typeface="Arial" pitchFamily="34" charset="0"/>
                          <a:cs typeface="Arial" pitchFamily="34" charset="0"/>
                        </a:rPr>
                        <a:t>cbxDive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rial" pitchFamily="34" charset="0"/>
                          <a:cs typeface="Arial" pitchFamily="34" charset="0"/>
                        </a:rPr>
                        <a:t>Dive – RM100</a:t>
                      </a:r>
                      <a:endParaRPr lang="en-GB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7F510-4122-4205-856E-30AD7CA3C1B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sp>
        <p:nvSpPr>
          <p:cNvPr id="20485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using </a:t>
            </a:r>
            <a:r>
              <a:rPr lang="en-GB" sz="2400" smtClean="0">
                <a:latin typeface="Consolas" pitchFamily="49" charset="0"/>
                <a:cs typeface="Arial" charset="0"/>
              </a:rPr>
              <a:t>System.Windows.Forms;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solidFill>
                <a:srgbClr val="0000FF"/>
              </a:solidFill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namespace </a:t>
            </a:r>
            <a:r>
              <a:rPr lang="en-GB" sz="2400" smtClean="0">
                <a:latin typeface="Consolas" pitchFamily="49" charset="0"/>
                <a:cs typeface="Arial" charset="0"/>
              </a:rPr>
              <a:t>WindowsExample1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public partial class </a:t>
            </a:r>
            <a:r>
              <a:rPr lang="en-US" sz="2400" smtClean="0">
                <a:latin typeface="Consolas" pitchFamily="49" charset="0"/>
                <a:cs typeface="Arial" charset="0"/>
              </a:rPr>
              <a:t>Form1 : Form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solidFill>
                  <a:srgbClr val="2B91AF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public </a:t>
            </a:r>
            <a:r>
              <a:rPr lang="en-GB" sz="2400" smtClean="0">
                <a:latin typeface="Consolas" pitchFamily="49" charset="0"/>
                <a:cs typeface="Arial" charset="0"/>
              </a:rPr>
              <a:t>Form1()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  InitializeComponent();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smtClean="0">
                <a:latin typeface="Consolas" pitchFamily="49" charset="0"/>
                <a:cs typeface="Arial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C1102F-C2AA-496D-B99C-250D6E3A588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sp>
        <p:nvSpPr>
          <p:cNvPr id="21509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cbxSwim_CheckedChanged(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         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object sender, EventArgs e)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{ 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ComputeCost();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cbxSnorkel_CheckedChanged(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         object sender, EventArgs e)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ComputeCost();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GB" sz="2400" smtClean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C# Programming: From Problem Analysis to Program Design</a:t>
            </a:r>
          </a:p>
          <a:p>
            <a:pPr algn="ctr"/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9F73D-7EBB-4AAE-89C5-CD2F5EB4B34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More Controls: CheckBox</a:t>
            </a:r>
          </a:p>
        </p:txBody>
      </p:sp>
      <p:sp>
        <p:nvSpPr>
          <p:cNvPr id="22533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7848600" cy="41910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void </a:t>
            </a: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cbxDive_CheckedChanged(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          object sender, EventArgs e)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{  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   ComputeCost();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GB" sz="2400" smtClean="0">
              <a:solidFill>
                <a:srgbClr val="000066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private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void ComputeCost()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    {</a:t>
            </a:r>
          </a:p>
          <a:p>
            <a:pPr>
              <a:buFontTx/>
              <a:buNone/>
            </a:pPr>
            <a:r>
              <a:rPr lang="en-GB" sz="2400" smtClean="0">
                <a:solidFill>
                  <a:srgbClr val="0000FF"/>
                </a:solidFill>
                <a:latin typeface="Consolas" pitchFamily="49" charset="0"/>
                <a:cs typeface="Arial" charset="0"/>
              </a:rPr>
              <a:t>       double </a:t>
            </a:r>
            <a:r>
              <a:rPr lang="en-GB" sz="2400" smtClean="0">
                <a:solidFill>
                  <a:srgbClr val="000066"/>
                </a:solidFill>
                <a:latin typeface="Consolas" pitchFamily="49" charset="0"/>
                <a:cs typeface="Arial" charset="0"/>
              </a:rPr>
              <a:t>total = 0.0;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15335</TotalTime>
  <Words>1044</Words>
  <Application>Microsoft Office PowerPoint</Application>
  <PresentationFormat>On-screen Show (4:3)</PresentationFormat>
  <Paragraphs>290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10</vt:lpstr>
      <vt:lpstr>Chapter Outline</vt:lpstr>
      <vt:lpstr>1. More on Event Handling</vt:lpstr>
      <vt:lpstr>2. More Controls: CheckBox</vt:lpstr>
      <vt:lpstr>More Controls: CheckBox</vt:lpstr>
      <vt:lpstr>More Controls: CheckBox</vt:lpstr>
      <vt:lpstr>More Controls: CheckBox</vt:lpstr>
      <vt:lpstr>More Controls: CheckBox</vt:lpstr>
      <vt:lpstr>More Controls: CheckBox</vt:lpstr>
      <vt:lpstr>More Controls: CheckBox</vt:lpstr>
      <vt:lpstr>3. More Controls: RadioButton</vt:lpstr>
      <vt:lpstr>More Controls: RadioButton</vt:lpstr>
      <vt:lpstr>More Controls: RadioButton</vt:lpstr>
      <vt:lpstr>More Controls: RadioButton</vt:lpstr>
      <vt:lpstr>More Controls: RadioButton</vt:lpstr>
      <vt:lpstr>More Controls: RadioButton</vt:lpstr>
      <vt:lpstr>More Controls: RadioButton</vt:lpstr>
      <vt:lpstr>More Controls: ListBox</vt:lpstr>
      <vt:lpstr>More Controls: ListBox</vt:lpstr>
      <vt:lpstr>More Controls: ComboBox</vt:lpstr>
      <vt:lpstr>More Controls: ComboBox</vt:lpstr>
      <vt:lpstr>More Controls: ComboBox</vt:lpstr>
      <vt:lpstr>More Controls: ComboBox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Course Technology</dc:creator>
  <cp:lastModifiedBy>mariam</cp:lastModifiedBy>
  <cp:revision>271</cp:revision>
  <dcterms:created xsi:type="dcterms:W3CDTF">2002-11-15T07:59:11Z</dcterms:created>
  <dcterms:modified xsi:type="dcterms:W3CDTF">2014-07-18T02:17:35Z</dcterms:modified>
</cp:coreProperties>
</file>