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839" r:id="rId2"/>
    <p:sldId id="348" r:id="rId3"/>
    <p:sldId id="662" r:id="rId4"/>
    <p:sldId id="866" r:id="rId5"/>
    <p:sldId id="867" r:id="rId6"/>
    <p:sldId id="868" r:id="rId7"/>
    <p:sldId id="869" r:id="rId8"/>
    <p:sldId id="870" r:id="rId9"/>
    <p:sldId id="871" r:id="rId10"/>
    <p:sldId id="872" r:id="rId11"/>
    <p:sldId id="873" r:id="rId12"/>
    <p:sldId id="874" r:id="rId13"/>
    <p:sldId id="875" r:id="rId14"/>
    <p:sldId id="676" r:id="rId15"/>
    <p:sldId id="673" r:id="rId16"/>
    <p:sldId id="895" r:id="rId17"/>
    <p:sldId id="879" r:id="rId18"/>
    <p:sldId id="880" r:id="rId19"/>
    <p:sldId id="881" r:id="rId20"/>
    <p:sldId id="882" r:id="rId21"/>
    <p:sldId id="777" r:id="rId22"/>
    <p:sldId id="884" r:id="rId23"/>
    <p:sldId id="900" r:id="rId24"/>
    <p:sldId id="889" r:id="rId25"/>
    <p:sldId id="885" r:id="rId26"/>
    <p:sldId id="886" r:id="rId27"/>
    <p:sldId id="890" r:id="rId28"/>
    <p:sldId id="887" r:id="rId29"/>
    <p:sldId id="888" r:id="rId30"/>
    <p:sldId id="894" r:id="rId31"/>
    <p:sldId id="896" r:id="rId32"/>
    <p:sldId id="865" r:id="rId33"/>
    <p:sldId id="892" r:id="rId34"/>
    <p:sldId id="904" r:id="rId35"/>
    <p:sldId id="905" r:id="rId36"/>
    <p:sldId id="906" r:id="rId37"/>
    <p:sldId id="891" r:id="rId38"/>
    <p:sldId id="898" r:id="rId39"/>
    <p:sldId id="899" r:id="rId40"/>
    <p:sldId id="786" r:id="rId41"/>
    <p:sldId id="877" r:id="rId42"/>
    <p:sldId id="902" r:id="rId43"/>
    <p:sldId id="903" r:id="rId44"/>
    <p:sldId id="907" r:id="rId45"/>
    <p:sldId id="878" r:id="rId46"/>
    <p:sldId id="901" r:id="rId47"/>
    <p:sldId id="908" r:id="rId48"/>
    <p:sldId id="909" r:id="rId49"/>
    <p:sldId id="910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00FF"/>
    <a:srgbClr val="000066"/>
    <a:srgbClr val="663300"/>
    <a:srgbClr val="0000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8" autoAdjust="0"/>
    <p:restoredTop sz="99654" autoAdjust="0"/>
  </p:normalViewPr>
  <p:slideViewPr>
    <p:cSldViewPr>
      <p:cViewPr>
        <p:scale>
          <a:sx n="60" d="100"/>
          <a:sy n="60" d="100"/>
        </p:scale>
        <p:origin x="-145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EFCE0D-09EF-4EAB-B10C-F90524E465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92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9815A-03EC-4A04-852D-2F19AAB68FE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2F60B-55DB-479F-AF68-29F70BA2596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DCFF6-7D7E-4E35-97DE-1746C45FF2D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1AF832-83EF-4BDD-859B-1655D75930A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A9E92-7E63-4F7F-88A7-C1ED8E9361D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24AFB-241A-4330-BE4B-13C63D8A583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9E0BE-B74A-4DAE-8E14-9E965604AC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5A0E-0DBE-4E1C-B5B8-B891A406B9D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1D409-A055-4DF5-A3CA-7CB1FE2553F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3D903-2C34-4442-93C0-44FB1267E7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28CC7-E54E-425F-8ABC-AE9436AA150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BBD94-CE7B-4670-8657-BD5887F7DD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CFDF0-BAC6-4A3D-AC7C-BFE7BBCBF3D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624AF-AE01-4E14-A83A-A72D1D2468C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533B4-DDFD-4919-A48A-BF9A99FDCF7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6E270-959F-4EAC-A8A8-5DEE636BD78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18073-FAE7-4716-8DAA-3746236EC72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8A762-9BD5-4CC0-8576-002FAD92F8E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88EBB-2046-4F74-826D-E932A1F032C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B1F3E9-D858-4C70-BDF8-4F0E8FD95FE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E1F7-37A0-43CA-A7F5-D65D3292BB2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B050E-C41B-4A14-9FCA-05A81748B9A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041F2-C554-417E-BFA5-CE4C7C7D7AF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FDD6C-3A3E-413E-A126-802809083FA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26F23-E794-426C-86AE-54AC5AB2584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ED287-F74B-434D-95D0-163F72B963C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41A74-4458-4226-AD5B-B867F7D417D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21EFC-DBB7-46A7-B9CE-9BE2E1BB293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0FD8E-5266-4679-91EB-738675D452D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9C0E4-1226-4AC4-9342-B0FD7E38BA7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860A7-5BC2-4ED0-AA86-A1D4ED5628F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73819-7769-4210-86E3-9BC3C5DCA9F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90D7F-7C23-4DE0-A358-1B6D5A43958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2227C-F020-4CFA-9596-02767D17BEA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6CBA9-9533-47D4-A9E6-54104B5E0B4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02E14-D4E0-4396-854F-B06B17E5D73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CC7C2-63D1-4C09-A626-1D0FFA572FF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59CA5-9CE9-4D1E-8D9B-10EE33A72F7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178A4-CCDB-447A-87FF-93378997DFC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D8B27-9B7D-49C4-9385-17B4352B1B63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5B3A7-8FA1-4706-9472-1C34E4D6866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C6198-0463-4D06-A73B-9C6B298D0F74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314D9-FD47-4674-8BEE-01F8B0981F2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AC52B-8009-46DA-B323-B1065D34318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E6421-A337-447F-B511-1ADE038FB1F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3C784-B39C-4F2D-BC28-E5066EF1B7A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CA068-CF27-4061-9116-92356F6EB45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9A039-BB91-4F96-A0AE-1C48F070EE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806E4-FD3A-463A-AB2C-0FFE34C04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ABE6-67D6-49A3-B265-29D274D3CD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4AD69-D00F-4D3A-ADBC-F606BBA4C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FAE72-5DB0-446B-A124-DDCBED7A39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3D663-4D10-499A-BDB2-67DEEF00F1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4EEDB-9532-45EC-841F-B1F463236B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E4DE5-A63C-47B6-8E27-B81B19BEF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67E7C-1A73-42B2-B51A-C2B6438CB7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54E53-5314-46B0-98EE-CE12410A9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19B03-3D6E-4128-AFE0-55097F886C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E228B-B417-4D8D-8F8F-204CBD180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F6496EB-68EA-4D2B-9FBF-DE5C143BF8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262BEC-3E76-4BBF-9D5E-BE9F03100F5C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4340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057400"/>
            <a:ext cx="4495800" cy="1752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600" b="1" smtClean="0">
                <a:latin typeface="Arial" charset="0"/>
                <a:cs typeface="Arial" charset="0"/>
              </a:rPr>
              <a:t>Handling Exceptions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</a:t>
            </a:r>
            <a:r>
              <a:rPr lang="en-US" sz="2000" b="1" baseline="30000">
                <a:solidFill>
                  <a:srgbClr val="003366"/>
                </a:solidFill>
              </a:rPr>
              <a:t>rd</a:t>
            </a:r>
            <a:r>
              <a:rPr lang="en-US" sz="2000" b="1">
                <a:solidFill>
                  <a:srgbClr val="003366"/>
                </a:solidFill>
              </a:rPr>
              <a:t> Edition</a:t>
            </a:r>
          </a:p>
          <a:p>
            <a:endParaRPr lang="en-US">
              <a:solidFill>
                <a:srgbClr val="003366"/>
              </a:solidFill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41910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7BB9E1-7AAF-4E22-BEC3-A8DA956E273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Example2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8768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using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System;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class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DivideByZeroExceptionExample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static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void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Main()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"Enter numerator: 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n1 = Convert.ToInt32(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Console.ReadLine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());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"Enter denominator: 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n2 = Convert.ToInt32(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Console.ReadLine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());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result = n1 / n2;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"Result: {0}\n"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, result);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}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}</a:t>
            </a:r>
            <a:endParaRPr lang="en-GB" sz="2400" dirty="0" smtClean="0">
              <a:solidFill>
                <a:srgbClr val="A31515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467D1A-F2D9-4434-912B-77AF4B26D4A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Example2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800" kern="0" dirty="0">
                <a:latin typeface="Arial" charset="0"/>
                <a:cs typeface="Arial" charset="0"/>
              </a:rPr>
              <a:t>Case 1 – valid input</a:t>
            </a: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3"/>
          <a:srcRect t="21658" r="22791" b="21489"/>
          <a:stretch>
            <a:fillRect/>
          </a:stretch>
        </p:blipFill>
        <p:spPr bwMode="auto">
          <a:xfrm>
            <a:off x="1752600" y="2209800"/>
            <a:ext cx="6096000" cy="200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8FF749-DAAF-472B-9203-8A196A5192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Example2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800" kern="0" dirty="0">
                <a:latin typeface="Arial" charset="0"/>
                <a:cs typeface="Arial" charset="0"/>
              </a:rPr>
              <a:t>Case 2 – invalid input</a:t>
            </a: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/>
          <a:srcRect t="8791" r="69672" b="81342"/>
          <a:stretch>
            <a:fillRect/>
          </a:stretch>
        </p:blipFill>
        <p:spPr bwMode="auto">
          <a:xfrm>
            <a:off x="1447800" y="2362200"/>
            <a:ext cx="5583238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14680D-5A54-4B86-AB9D-20D40A1E477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Example2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800" kern="0" dirty="0">
                <a:latin typeface="Arial" charset="0"/>
                <a:cs typeface="Arial" charset="0"/>
              </a:rPr>
              <a:t>Case 2 – The exception details</a:t>
            </a: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/>
          <a:srcRect l="9976" t="14963" r="8557" b="45232"/>
          <a:stretch>
            <a:fillRect/>
          </a:stretch>
        </p:blipFill>
        <p:spPr bwMode="auto">
          <a:xfrm>
            <a:off x="76200" y="2133600"/>
            <a:ext cx="8991600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60FBBD-64F0-4D19-9C27-55825EACE1C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Exception-Handling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Exception-handling is a way to handle exceptions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Exception handling is implemented using </a:t>
            </a:r>
            <a:r>
              <a:rPr lang="en-US" b="1" smtClean="0">
                <a:latin typeface="Arial" charset="0"/>
                <a:cs typeface="Arial" charset="0"/>
              </a:rPr>
              <a:t>try-catch-finally</a:t>
            </a:r>
            <a:r>
              <a:rPr lang="en-US" smtClean="0">
                <a:latin typeface="Arial" charset="0"/>
                <a:cs typeface="Arial" charset="0"/>
              </a:rPr>
              <a:t>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265519-BDDF-4E76-A465-459E2659A07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Try-Catch-Finally Blocks</a:t>
            </a:r>
          </a:p>
        </p:txBody>
      </p:sp>
      <p:sp>
        <p:nvSpPr>
          <p:cNvPr id="2867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mtClean="0">
                <a:latin typeface="Arial" charset="0"/>
                <a:cs typeface="Arial" charset="0"/>
              </a:rPr>
              <a:t>Code that may create a problem is placed in the </a:t>
            </a:r>
            <a:r>
              <a:rPr lang="en-US" b="1" smtClean="0">
                <a:latin typeface="Arial" charset="0"/>
                <a:cs typeface="Arial" charset="0"/>
              </a:rPr>
              <a:t>try</a:t>
            </a:r>
            <a:r>
              <a:rPr lang="en-US" smtClean="0">
                <a:latin typeface="Arial" charset="0"/>
                <a:cs typeface="Arial" charset="0"/>
              </a:rPr>
              <a:t> block </a:t>
            </a:r>
          </a:p>
          <a:p>
            <a:pPr eaLnBrk="1" hangingPunct="1">
              <a:spcBef>
                <a:spcPct val="80000"/>
              </a:spcBef>
            </a:pPr>
            <a:r>
              <a:rPr lang="en-US" smtClean="0">
                <a:latin typeface="Arial" charset="0"/>
                <a:cs typeface="Arial" charset="0"/>
              </a:rPr>
              <a:t>Code to deal with the problem is placed in </a:t>
            </a:r>
            <a:r>
              <a:rPr lang="en-US" b="1" smtClean="0">
                <a:latin typeface="Arial" charset="0"/>
                <a:cs typeface="Arial" charset="0"/>
              </a:rPr>
              <a:t>catch</a:t>
            </a:r>
            <a:r>
              <a:rPr lang="en-US" smtClean="0">
                <a:latin typeface="Arial" charset="0"/>
                <a:cs typeface="Arial" charset="0"/>
              </a:rPr>
              <a:t> blocks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 this code is called the exception handler</a:t>
            </a:r>
          </a:p>
          <a:p>
            <a:pPr eaLnBrk="1" hangingPunct="1">
              <a:spcBef>
                <a:spcPct val="80000"/>
              </a:spcBef>
            </a:pPr>
            <a:r>
              <a:rPr lang="en-US" smtClean="0">
                <a:latin typeface="Arial" charset="0"/>
                <a:cs typeface="Arial" charset="0"/>
              </a:rPr>
              <a:t>Code to be executed whether an exception occurs or not is placed in the </a:t>
            </a:r>
            <a:r>
              <a:rPr lang="en-US" b="1" smtClean="0">
                <a:latin typeface="Arial" charset="0"/>
                <a:cs typeface="Arial" charset="0"/>
              </a:rPr>
              <a:t>finally</a:t>
            </a:r>
            <a:r>
              <a:rPr lang="en-US" smtClean="0">
                <a:latin typeface="Arial" charset="0"/>
                <a:cs typeface="Arial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47FDD1-50CF-43BF-97F5-A4B4172BC0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Try-Catch-Finally Blocks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try block must be associated with at least 1 catch block and/or a finally block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finally block is optional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catch block must have an associated try block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finally block must have an associated try block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CD8321-5BC2-4A34-9E9F-471882D8448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 Example1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smtClean="0">
                <a:latin typeface="Consolas" pitchFamily="49" charset="0"/>
                <a:cs typeface="Arial" charset="0"/>
              </a:rPr>
              <a:t>TryCatchExample1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US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try</a:t>
            </a: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try 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an integer: 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latin typeface="Consolas" pitchFamily="49" charset="0"/>
                <a:cs typeface="Arial" charset="0"/>
              </a:rPr>
              <a:t>input = Console.ReadLine();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smtClean="0">
                <a:latin typeface="Consolas" pitchFamily="49" charset="0"/>
                <a:cs typeface="Arial" charset="0"/>
              </a:rPr>
              <a:t>number = Convert.ToInt32(input);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  Console.WriteLine(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"Number is: {0}\n"</a:t>
            </a:r>
            <a:r>
              <a:rPr lang="en-US" sz="2400" smtClean="0">
                <a:latin typeface="Consolas" pitchFamily="49" charset="0"/>
                <a:cs typeface="Arial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                     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}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937BC8-77DC-4D99-B1C6-4273B8718EF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 Example1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catch block</a:t>
            </a:r>
            <a:endParaRPr lang="en-GB" sz="240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"Invalid input"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no finally block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}</a:t>
            </a:r>
            <a:r>
              <a:rPr lang="en-US" sz="2400" smtClean="0">
                <a:latin typeface="Consolas" pitchFamily="49" charset="0"/>
                <a:cs typeface="Arial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}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Arial" charset="0"/>
              <a:cs typeface="Arial" charset="0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3"/>
          <a:srcRect t="28705" r="16502" b="21263"/>
          <a:stretch>
            <a:fillRect/>
          </a:stretch>
        </p:blipFill>
        <p:spPr bwMode="auto">
          <a:xfrm>
            <a:off x="1371600" y="4191000"/>
            <a:ext cx="6765925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56A9D4-8C57-456D-A8B6-C529093F9FC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 Example2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GB" sz="2400" dirty="0" smtClean="0">
                <a:latin typeface="Consolas"/>
              </a:rPr>
              <a:t>System;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class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TryCatchExample2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static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void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Main()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try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8000"/>
                </a:solidFill>
                <a:latin typeface="Consolas"/>
              </a:rPr>
              <a:t>// try block</a:t>
            </a:r>
            <a:endParaRPr lang="en-GB" sz="2400" dirty="0" smtClean="0">
              <a:latin typeface="Consolas"/>
              <a:ea typeface="Times New Roman"/>
              <a:cs typeface="Courier New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"Enter numerator: 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n1 = Convert.ToInt32(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Console.ReadLine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());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"Enter denominator: 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n2 = Convert.ToInt32(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Console.ReadLine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());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result = n1 / n2;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"Result: {0}\n"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, result);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}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GB" sz="2400" dirty="0" smtClean="0">
              <a:solidFill>
                <a:srgbClr val="A31515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CFA22F-A9F5-4F55-9168-5B1E8DE9E4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Exception</a:t>
            </a: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Exception Handling</a:t>
            </a: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Raising an Exception</a:t>
            </a: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Custom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8A99CF-D66F-48FA-B2CA-90F4E306784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 Example2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catch block</a:t>
            </a:r>
            <a:endParaRPr lang="en-GB" sz="240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"Error: divide by 0"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}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no finally block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}</a:t>
            </a:r>
            <a:r>
              <a:rPr lang="en-US" sz="2400" smtClean="0">
                <a:latin typeface="Consolas" pitchFamily="49" charset="0"/>
                <a:cs typeface="Arial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}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Arial" charset="0"/>
              <a:cs typeface="Arial" charset="0"/>
            </a:endParaRP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3"/>
          <a:srcRect t="29520" r="27905" b="20296"/>
          <a:stretch>
            <a:fillRect/>
          </a:stretch>
        </p:blipFill>
        <p:spPr bwMode="auto">
          <a:xfrm>
            <a:off x="1219200" y="3962400"/>
            <a:ext cx="7010400" cy="167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BEB605-3203-4C2C-B973-7EDC83A1475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Object</a:t>
            </a:r>
          </a:p>
        </p:txBody>
      </p:sp>
      <p:sp>
        <p:nvSpPr>
          <p:cNvPr id="348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When an exception is raised, an object of a certain exception class is created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 Classes: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FormatException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DivideByZeroException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ArgumentOutOfRangeException</a:t>
            </a:r>
          </a:p>
          <a:p>
            <a:pPr lvl="1"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FA64B4-3240-464B-8E5F-AB630BC733A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Exception Object</a:t>
            </a:r>
          </a:p>
        </p:txBody>
      </p:sp>
      <p:sp>
        <p:nvSpPr>
          <p:cNvPr id="358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80010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These classes are sub classes of </a:t>
            </a:r>
            <a:r>
              <a:rPr lang="en-US" dirty="0" err="1" smtClean="0">
                <a:latin typeface="Arial" charset="0"/>
                <a:cs typeface="Arial" charset="0"/>
              </a:rPr>
              <a:t>System.SystemException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Example: Inheritance hierarchy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Object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               Exception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         		</a:t>
            </a:r>
            <a:r>
              <a:rPr lang="en-US" dirty="0" err="1" smtClean="0">
                <a:latin typeface="Arial" charset="0"/>
                <a:cs typeface="Arial" charset="0"/>
              </a:rPr>
              <a:t>SystemException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    </a:t>
            </a:r>
            <a:r>
              <a:rPr lang="en-US" dirty="0" err="1" smtClean="0">
                <a:latin typeface="Arial" charset="0"/>
                <a:cs typeface="Arial" charset="0"/>
              </a:rPr>
              <a:t>ArgumentException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		       </a:t>
            </a:r>
            <a:r>
              <a:rPr lang="en-US" dirty="0" err="1" smtClean="0">
                <a:latin typeface="Arial" charset="0"/>
                <a:cs typeface="Arial" charset="0"/>
              </a:rPr>
              <a:t>ArgumentOutOfRangeException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		    </a:t>
            </a:r>
            <a:r>
              <a:rPr lang="en-US" dirty="0" err="1" smtClean="0">
                <a:latin typeface="Arial" charset="0"/>
                <a:cs typeface="Arial" charset="0"/>
              </a:rPr>
              <a:t>ArithmeticException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		       </a:t>
            </a:r>
            <a:r>
              <a:rPr lang="en-US" dirty="0" err="1" smtClean="0">
                <a:latin typeface="Arial" charset="0"/>
                <a:cs typeface="Arial" charset="0"/>
              </a:rPr>
              <a:t>DivideByZeroException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		    </a:t>
            </a:r>
            <a:r>
              <a:rPr lang="en-US" dirty="0" err="1" smtClean="0">
                <a:latin typeface="Arial" charset="0"/>
                <a:cs typeface="Arial" charset="0"/>
              </a:rPr>
              <a:t>FormatException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07FEBB-0C15-4B96-8142-44FD143F521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Object</a:t>
            </a:r>
          </a:p>
        </p:txBody>
      </p:sp>
      <p:sp>
        <p:nvSpPr>
          <p:cNvPr id="368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SystemException class has: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Message property which returns a string describing the exception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StackTrace property which returns a string that contains the called trace of methods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810000"/>
            <a:ext cx="6448425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1ADF10-E577-4668-AD03-A15F7E7B059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Catch Blocks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catch block can be used to catch and handle a specific type of exception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</a:t>
            </a: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(FormatException)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latin typeface="Consolas" pitchFamily="49" charset="0"/>
                <a:cs typeface="Arial" charset="0"/>
              </a:rPr>
              <a:t>{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"Invalid input"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}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try block may be associated with any number of catch blocks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  </a:t>
            </a:r>
            <a:endParaRPr lang="en-US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0BE1E1-3877-4603-BA4C-84CA887E86A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 Example3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GB" sz="2400" dirty="0" smtClean="0">
                <a:latin typeface="Consolas"/>
              </a:rPr>
              <a:t>System;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class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TryCatchBlockExample3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static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void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Main()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try </a:t>
            </a:r>
            <a:r>
              <a:rPr lang="en-GB" sz="2400" dirty="0" smtClean="0">
                <a:solidFill>
                  <a:srgbClr val="008000"/>
                </a:solidFill>
                <a:latin typeface="Consolas"/>
              </a:rPr>
              <a:t>// try block</a:t>
            </a:r>
            <a:endParaRPr lang="en-GB" sz="2400" dirty="0" smtClean="0">
              <a:latin typeface="Consolas"/>
              <a:ea typeface="Times New Roman"/>
              <a:cs typeface="Courier New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"Enter numerator: 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n1 = Convert.ToInt32(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Console.ReadLine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());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"Enter denominator: 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n2 = Convert.ToInt32(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Console.ReadLine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());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result = n1 / n2;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"Result: {0}\n"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, result);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}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GB" sz="2400" dirty="0" smtClean="0">
              <a:solidFill>
                <a:srgbClr val="A31515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B2E64F-EAF5-4C2E-8687-6E1B6A220FF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 Example3 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(FormatException)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"Invalid input"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(DivideByZeroException)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"Error: divide by 0"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}</a:t>
            </a:r>
            <a:r>
              <a:rPr lang="en-US" sz="2400" smtClean="0">
                <a:latin typeface="Consolas" pitchFamily="49" charset="0"/>
                <a:cs typeface="Arial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}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Arial" charset="0"/>
              <a:cs typeface="Arial" charset="0"/>
            </a:endParaRP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3"/>
          <a:srcRect t="24582" r="12820" b="28986"/>
          <a:stretch>
            <a:fillRect/>
          </a:stretch>
        </p:blipFill>
        <p:spPr bwMode="auto">
          <a:xfrm>
            <a:off x="1524000" y="4343400"/>
            <a:ext cx="6096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818FBF-DBF4-4113-9D6B-9BE4910986A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Catch Blocks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An object name may be specified as well  in the catch clause in order to access the Message or StackTrace properties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</a:t>
            </a:r>
            <a:r>
              <a:rPr lang="en-GB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(FormatException exception)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latin typeface="Consolas" pitchFamily="49" charset="0"/>
                <a:cs typeface="Arial" charset="0"/>
              </a:rPr>
              <a:t>{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Console.WriteLine(exception.Message);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}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  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40966" name="AutoShape 3"/>
          <p:cNvSpPr>
            <a:spLocks noChangeArrowheads="1"/>
          </p:cNvSpPr>
          <p:nvPr/>
        </p:nvSpPr>
        <p:spPr bwMode="auto">
          <a:xfrm>
            <a:off x="6781800" y="2514600"/>
            <a:ext cx="1905000" cy="990600"/>
          </a:xfrm>
          <a:prstGeom prst="wedgeEllipseCallout">
            <a:avLst>
              <a:gd name="adj1" fmla="val -44213"/>
              <a:gd name="adj2" fmla="val 9264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Arial" charset="0"/>
                <a:cs typeface="Arial" charset="0"/>
              </a:rPr>
              <a:t>catch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A064DE-0DBB-48A8-B434-0CB4A8F6C9B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 Example4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GB" sz="2400" dirty="0" smtClean="0">
                <a:latin typeface="Consolas"/>
              </a:rPr>
              <a:t>System;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class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TryCatchBlockExample4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static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void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Main()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try </a:t>
            </a:r>
            <a:r>
              <a:rPr lang="en-GB" sz="2400" dirty="0" smtClean="0">
                <a:solidFill>
                  <a:srgbClr val="008000"/>
                </a:solidFill>
                <a:latin typeface="Consolas"/>
              </a:rPr>
              <a:t>// try block</a:t>
            </a:r>
            <a:endParaRPr lang="en-GB" sz="2400" dirty="0" smtClean="0">
              <a:latin typeface="Consolas"/>
              <a:ea typeface="Times New Roman"/>
              <a:cs typeface="Courier New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"Enter numerator: 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n1 = Convert.ToInt32(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Console.ReadLine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());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"Enter denominator: 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n2 = Convert.ToInt32(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Console.ReadLine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());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result = n1 / n2;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Console.WriteLine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urier New"/>
              </a:rPr>
              <a:t>"Result: {0}\n"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, result);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}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GB" sz="2400" dirty="0" smtClean="0">
              <a:solidFill>
                <a:srgbClr val="A31515"/>
              </a:solidFill>
              <a:latin typeface="Consolas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9A8755-C226-4CBB-B0A8-C7908556C64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Try-Catch Example4 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(FormatException exception)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Console.WriteLine(exception.Message);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</a:t>
            </a:r>
            <a:r>
              <a:rPr lang="en-GB" sz="2400" smtClean="0">
                <a:solidFill>
                  <a:srgbClr val="669900"/>
                </a:solidFill>
                <a:latin typeface="Consolas" pitchFamily="49" charset="0"/>
                <a:cs typeface="Arial" charset="0"/>
              </a:rPr>
              <a:t>//Console.WriteLine(exception.StackTrace);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(DivideByZeroException exception)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Console.WriteLine(exception.Message);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</a:t>
            </a:r>
            <a:r>
              <a:rPr lang="en-GB" sz="2400" smtClean="0">
                <a:solidFill>
                  <a:srgbClr val="669900"/>
                </a:solidFill>
                <a:latin typeface="Consolas" pitchFamily="49" charset="0"/>
                <a:cs typeface="Arial" charset="0"/>
              </a:rPr>
              <a:t>//Console.WriteLine(exception.StackTrace);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}</a:t>
            </a:r>
            <a:r>
              <a:rPr lang="en-US" sz="2400" smtClean="0">
                <a:latin typeface="Consolas" pitchFamily="49" charset="0"/>
                <a:cs typeface="Arial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}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Arial" charset="0"/>
              <a:cs typeface="Arial" charset="0"/>
            </a:endParaRP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3"/>
          <a:srcRect t="23189" r="8220" b="26570"/>
          <a:stretch>
            <a:fillRect/>
          </a:stretch>
        </p:blipFill>
        <p:spPr bwMode="auto">
          <a:xfrm>
            <a:off x="762000" y="5334000"/>
            <a:ext cx="7696200" cy="1163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CD237F-ECE7-4B35-9A09-1087ED6DA7B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Exception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r>
              <a:rPr lang="en-GB" smtClean="0">
                <a:latin typeface="Arial" charset="0"/>
                <a:cs typeface="Arial" charset="0"/>
              </a:rPr>
              <a:t>Exception – indicates problem occurs during runtime</a:t>
            </a:r>
          </a:p>
          <a:p>
            <a:endParaRPr lang="en-GB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input data is wrong type</a:t>
            </a:r>
            <a:endParaRPr lang="en-GB" sz="280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800" smtClean="0">
                <a:latin typeface="Arial" charset="0"/>
                <a:cs typeface="Arial" charset="0"/>
              </a:rPr>
              <a:t>when program tries to convert the data (e.g. using Convert.ToInt32() to convert string input to integer value), an exception occurs</a:t>
            </a:r>
            <a:endParaRPr lang="en-GB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D242F0-544B-4CD0-B07B-B033F6A794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Finally Block Example1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try</a:t>
            </a: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try 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an integer: 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. .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}	</a:t>
            </a: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GB" sz="2400" smtClean="0">
                <a:latin typeface="Consolas" pitchFamily="49" charset="0"/>
                <a:cs typeface="Arial" charset="0"/>
              </a:rPr>
              <a:t>(FormatException)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 // catch block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latin typeface="Consolas" pitchFamily="49" charset="0"/>
                <a:cs typeface="Arial" charset="0"/>
              </a:rPr>
              <a:t>{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"Invalid input"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finally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finally block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latin typeface="Consolas" pitchFamily="49" charset="0"/>
                <a:cs typeface="Arial" charset="0"/>
              </a:rPr>
              <a:t>{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Console.WriteLine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"Execution ended"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}</a:t>
            </a:r>
            <a:endParaRPr lang="en-US" sz="2400" smtClean="0">
              <a:latin typeface="Consolas" pitchFamily="49" charset="0"/>
              <a:cs typeface="Arial" charset="0"/>
            </a:endParaRPr>
          </a:p>
          <a:p>
            <a:pPr eaLnBrk="1" hangingPunct="1"/>
            <a:endParaRPr lang="en-US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  </a:t>
            </a:r>
            <a:endParaRPr lang="en-US" sz="240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D135C7-9449-49D2-8773-5DBDC85143D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Finally Block Example2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try</a:t>
            </a: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try 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an integer: 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. .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}	</a:t>
            </a: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no catch 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finally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finally block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latin typeface="Consolas" pitchFamily="49" charset="0"/>
                <a:cs typeface="Arial" charset="0"/>
              </a:rPr>
              <a:t>{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Console.WriteLine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"Execution ended"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}</a:t>
            </a:r>
            <a:endParaRPr lang="en-US" sz="2400" smtClean="0">
              <a:latin typeface="Consolas" pitchFamily="49" charset="0"/>
              <a:cs typeface="Arial" charset="0"/>
            </a:endParaRPr>
          </a:p>
          <a:p>
            <a:pPr eaLnBrk="1" hangingPunct="1"/>
            <a:endParaRPr lang="en-US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   </a:t>
            </a:r>
            <a:endParaRPr lang="en-US" sz="240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C46357-250A-4D54-9132-4DD9678BA32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3. Raising an Exception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Suppose our class has a method that may have a problem in certain situations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If no recovery is possible, the method can indicate an error by raising an exception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Raising an exception is also called throwing an exception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Throwing an exception involves an exception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224639-C562-437E-BBB1-641DDC588A5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Raising an Exception Example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  <a:solidFill>
            <a:schemeClr val="bg1"/>
          </a:solidFill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System;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for ArgumentOutOfRangeException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Account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decimal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balance = 0.0M;  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decimal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Balance             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{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balance; }         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set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             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&gt;= 0.0M)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balance =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else 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throwing an exception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ArgumentOutOfRangeException();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  <a:endParaRPr lang="en-GB" sz="2000" smtClean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7110" name="AutoShape 3"/>
          <p:cNvSpPr>
            <a:spLocks noChangeArrowheads="1"/>
          </p:cNvSpPr>
          <p:nvPr/>
        </p:nvSpPr>
        <p:spPr bwMode="auto">
          <a:xfrm>
            <a:off x="6705600" y="3733800"/>
            <a:ext cx="2438400" cy="1219200"/>
          </a:xfrm>
          <a:prstGeom prst="wedgeEllipseCallout">
            <a:avLst>
              <a:gd name="adj1" fmla="val 14366"/>
              <a:gd name="adj2" fmla="val 11463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Arial" charset="0"/>
                <a:cs typeface="Arial" charset="0"/>
              </a:rPr>
              <a:t>no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98C31D-D61D-48F8-94AA-A698178F42D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Raising an Exception Example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  <a:solidFill>
            <a:schemeClr val="bg1"/>
          </a:solidFill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  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Account(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decimal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initialBalance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)  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Balance =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initialBalance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}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void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Withdraw(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decimal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amount)     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if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(amount &lt;= Balance)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  Balance =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Balance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- amount;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else </a:t>
            </a:r>
            <a:r>
              <a:rPr lang="en-GB" sz="2400" dirty="0" smtClean="0">
                <a:solidFill>
                  <a:srgbClr val="008000"/>
                </a:solidFill>
                <a:latin typeface="Consolas"/>
                <a:ea typeface="Times New Roman"/>
                <a:cs typeface="Courier New"/>
              </a:rPr>
              <a:t>// throwing an exception</a:t>
            </a:r>
            <a:endParaRPr lang="en-GB" sz="2400" dirty="0" smtClean="0">
              <a:latin typeface="Consolas"/>
              <a:ea typeface="Times New Roman"/>
              <a:cs typeface="Consolas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      throw</a:t>
            </a:r>
            <a:r>
              <a:rPr lang="en-GB" sz="2400" dirty="0" smtClean="0">
                <a:latin typeface="Consolas"/>
                <a:ea typeface="Times New Roman"/>
                <a:cs typeface="Consolas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new</a:t>
            </a:r>
            <a:r>
              <a:rPr lang="en-GB" sz="2400" dirty="0" smtClean="0">
                <a:latin typeface="Consolas"/>
                <a:ea typeface="Times New Roman"/>
                <a:cs typeface="Consolas"/>
              </a:rPr>
              <a:t> </a:t>
            </a:r>
            <a:r>
              <a:rPr lang="en-GB" sz="2400" dirty="0" err="1" smtClean="0">
                <a:latin typeface="Consolas"/>
                <a:ea typeface="Times New Roman"/>
                <a:cs typeface="Consolas"/>
              </a:rPr>
              <a:t>ArgumentOutOfRangeException</a:t>
            </a:r>
            <a:endParaRPr lang="en-GB" sz="2400" dirty="0" smtClean="0">
              <a:latin typeface="Consolas"/>
              <a:ea typeface="Times New Roman"/>
              <a:cs typeface="Consolas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nsolas"/>
              </a:rPr>
              <a:t>       (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nsolas"/>
              </a:rPr>
              <a:t>"amount"</a:t>
            </a:r>
            <a:r>
              <a:rPr lang="en-GB" sz="2400" dirty="0" smtClean="0">
                <a:latin typeface="Consolas"/>
                <a:ea typeface="Times New Roman"/>
                <a:cs typeface="Consolas"/>
              </a:rPr>
              <a:t>, 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nsolas"/>
              </a:rPr>
              <a:t>        </a:t>
            </a:r>
            <a:r>
              <a:rPr lang="en-GB" sz="2400" dirty="0" smtClean="0">
                <a:solidFill>
                  <a:srgbClr val="A31515"/>
                </a:solidFill>
                <a:latin typeface="Consolas"/>
                <a:ea typeface="Times New Roman"/>
                <a:cs typeface="Consolas"/>
              </a:rPr>
              <a:t>"Amount cannot be greater than balance"</a:t>
            </a:r>
            <a:r>
              <a:rPr lang="en-GB" sz="2400" dirty="0" smtClean="0">
                <a:latin typeface="Consolas"/>
                <a:ea typeface="Times New Roman"/>
                <a:cs typeface="Consolas"/>
              </a:rPr>
              <a:t>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}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}</a:t>
            </a:r>
            <a:endParaRPr lang="en-GB" sz="2000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8134" name="AutoShape 3"/>
          <p:cNvSpPr>
            <a:spLocks noChangeArrowheads="1"/>
          </p:cNvSpPr>
          <p:nvPr/>
        </p:nvSpPr>
        <p:spPr bwMode="auto">
          <a:xfrm>
            <a:off x="6781800" y="2667000"/>
            <a:ext cx="2362200" cy="1219200"/>
          </a:xfrm>
          <a:prstGeom prst="wedgeEllipseCallout">
            <a:avLst>
              <a:gd name="adj1" fmla="val -3468"/>
              <a:gd name="adj2" fmla="val 1691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Arial" charset="0"/>
                <a:cs typeface="Arial" charset="0"/>
              </a:rPr>
              <a:t>2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B87507-C7CC-4DFC-B1D1-A5AF7215383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Raising an Exception Example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  <a:solidFill>
            <a:schemeClr val="bg1"/>
          </a:solidFill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using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System;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class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AccountTest1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static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void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Main()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Account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account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=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new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Account(-5.0M); 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smtClean="0">
                <a:solidFill>
                  <a:srgbClr val="008000"/>
                </a:solidFill>
                <a:latin typeface="Consolas"/>
                <a:ea typeface="Times New Roman"/>
                <a:cs typeface="Courier New"/>
              </a:rPr>
              <a:t>// </a:t>
            </a:r>
            <a:r>
              <a:rPr lang="en-GB" sz="2400" dirty="0" err="1" smtClean="0">
                <a:solidFill>
                  <a:srgbClr val="008000"/>
                </a:solidFill>
                <a:latin typeface="Consolas"/>
                <a:ea typeface="Times New Roman"/>
                <a:cs typeface="Courier New"/>
              </a:rPr>
              <a:t>ArgumentOutOfRangeException</a:t>
            </a:r>
            <a:r>
              <a:rPr lang="en-GB" sz="2400" dirty="0" smtClean="0">
                <a:solidFill>
                  <a:srgbClr val="008000"/>
                </a:solidFill>
                <a:latin typeface="Consolas"/>
                <a:ea typeface="Times New Roman"/>
                <a:cs typeface="Courier New"/>
              </a:rPr>
              <a:t> is thrown here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}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}</a:t>
            </a:r>
            <a:endParaRPr lang="en-GB" sz="2000" dirty="0"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/>
          <a:srcRect l="10361" t="18628" r="6757" b="42157"/>
          <a:stretch>
            <a:fillRect/>
          </a:stretch>
        </p:blipFill>
        <p:spPr bwMode="auto">
          <a:xfrm>
            <a:off x="1676400" y="4267200"/>
            <a:ext cx="6248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A5D930-2BAE-4348-98D2-55F2892D841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Raising an Exception Example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  <a:solidFill>
            <a:schemeClr val="bg1"/>
          </a:solidFill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using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System;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class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AccountTest2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  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static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void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Main()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{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Account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account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=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new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Account(500.0M);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account.Withdraw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(1000.0M);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008000"/>
                </a:solidFill>
                <a:latin typeface="Consolas"/>
                <a:ea typeface="Times New Roman"/>
                <a:cs typeface="Courier New"/>
              </a:rPr>
              <a:t>    // </a:t>
            </a:r>
            <a:r>
              <a:rPr lang="en-GB" sz="2400" dirty="0" err="1" smtClean="0">
                <a:solidFill>
                  <a:srgbClr val="008000"/>
                </a:solidFill>
                <a:latin typeface="Consolas"/>
                <a:ea typeface="Times New Roman"/>
                <a:cs typeface="Courier New"/>
              </a:rPr>
              <a:t>ArgumentOutOfRangeException</a:t>
            </a:r>
            <a:r>
              <a:rPr lang="en-GB" sz="2400" dirty="0" smtClean="0">
                <a:solidFill>
                  <a:srgbClr val="008000"/>
                </a:solidFill>
                <a:latin typeface="Consolas"/>
                <a:ea typeface="Times New Roman"/>
                <a:cs typeface="Courier New"/>
              </a:rPr>
              <a:t> is thrown here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}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}</a:t>
            </a:r>
            <a:endParaRPr lang="en-GB" sz="2000" dirty="0"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50182" name="Picture 5"/>
          <p:cNvPicPr>
            <a:picLocks noChangeAspect="1" noChangeArrowheads="1"/>
          </p:cNvPicPr>
          <p:nvPr/>
        </p:nvPicPr>
        <p:blipFill>
          <a:blip r:embed="rId3"/>
          <a:srcRect l="10811" t="15686" r="8109" b="49020"/>
          <a:stretch>
            <a:fillRect/>
          </a:stretch>
        </p:blipFill>
        <p:spPr bwMode="auto">
          <a:xfrm>
            <a:off x="1905000" y="4572000"/>
            <a:ext cx="6400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73F6D4-22F0-41ED-8371-542A63416EA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Uncaught Exception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  <a:cs typeface="Arial" charset="0"/>
              </a:rPr>
              <a:t>An uncaught exception (or unhandled exception) is :</a:t>
            </a:r>
          </a:p>
          <a:p>
            <a:pPr lvl="1" eaLnBrk="1" hangingPunct="1"/>
            <a:r>
              <a:rPr lang="en-GB" smtClean="0">
                <a:latin typeface="Arial" charset="0"/>
                <a:cs typeface="Arial" charset="0"/>
              </a:rPr>
              <a:t>an exception for which there is no try-catch blocks or </a:t>
            </a:r>
          </a:p>
          <a:p>
            <a:pPr lvl="1" eaLnBrk="1" hangingPunct="1"/>
            <a:r>
              <a:rPr lang="en-GB" smtClean="0">
                <a:latin typeface="Arial" charset="0"/>
                <a:cs typeface="Arial" charset="0"/>
              </a:rPr>
              <a:t>an exception for which no catch block matches the exception raised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482989-13EE-48F8-A427-118886E55D9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Uncaught Exception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r>
              <a:rPr lang="en-GB" smtClean="0">
                <a:latin typeface="Arial" charset="0"/>
                <a:cs typeface="Arial" charset="0"/>
              </a:rPr>
              <a:t>What happens if an uncaught exception occurs?</a:t>
            </a:r>
            <a:endParaRPr lang="en-GB" sz="2400" smtClean="0">
              <a:latin typeface="Arial" charset="0"/>
              <a:cs typeface="Arial" charset="0"/>
            </a:endParaRPr>
          </a:p>
          <a:p>
            <a:endParaRPr lang="en-GB" smtClean="0">
              <a:latin typeface="Arial" charset="0"/>
              <a:cs typeface="Arial" charset="0"/>
            </a:endParaRPr>
          </a:p>
          <a:p>
            <a:r>
              <a:rPr lang="en-GB" smtClean="0">
                <a:latin typeface="Arial" charset="0"/>
                <a:cs typeface="Arial" charset="0"/>
              </a:rPr>
              <a:t>For example, suppose method Main calls method A and method A calls method B</a:t>
            </a:r>
          </a:p>
          <a:p>
            <a:endParaRPr lang="en-GB" smtClean="0">
              <a:latin typeface="Arial" charset="0"/>
              <a:cs typeface="Arial" charset="0"/>
            </a:endParaRPr>
          </a:p>
          <a:p>
            <a:r>
              <a:rPr lang="en-GB" smtClean="0">
                <a:latin typeface="Arial" charset="0"/>
                <a:cs typeface="Arial" charset="0"/>
              </a:rPr>
              <a:t>When an exception occurs during the execution of method B, and method B does not catch the exception, method B terminates</a:t>
            </a:r>
          </a:p>
          <a:p>
            <a:endParaRPr lang="en-GB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GB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3B81EE-F8C9-4AB9-A368-7367155B40C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Uncaught Exception 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r>
              <a:rPr lang="en-GB" smtClean="0">
                <a:latin typeface="Arial" charset="0"/>
                <a:cs typeface="Arial" charset="0"/>
              </a:rPr>
              <a:t>Program execution returns to method A</a:t>
            </a:r>
          </a:p>
          <a:p>
            <a:endParaRPr lang="en-GB" smtClean="0">
              <a:latin typeface="Arial" charset="0"/>
              <a:cs typeface="Arial" charset="0"/>
            </a:endParaRPr>
          </a:p>
          <a:p>
            <a:r>
              <a:rPr lang="en-GB" smtClean="0">
                <a:latin typeface="Arial" charset="0"/>
                <a:cs typeface="Arial" charset="0"/>
              </a:rPr>
              <a:t>If method A does not catch the exception, method A terminates</a:t>
            </a:r>
          </a:p>
          <a:p>
            <a:endParaRPr lang="en-GB" smtClean="0">
              <a:latin typeface="Arial" charset="0"/>
              <a:cs typeface="Arial" charset="0"/>
            </a:endParaRPr>
          </a:p>
          <a:p>
            <a:r>
              <a:rPr lang="en-GB" smtClean="0">
                <a:latin typeface="Arial" charset="0"/>
                <a:cs typeface="Arial" charset="0"/>
              </a:rPr>
              <a:t>Then program execution returns to Main</a:t>
            </a:r>
          </a:p>
          <a:p>
            <a:endParaRPr lang="en-GB" smtClean="0">
              <a:latin typeface="Arial" charset="0"/>
              <a:cs typeface="Arial" charset="0"/>
            </a:endParaRPr>
          </a:p>
          <a:p>
            <a:r>
              <a:rPr lang="en-GB" smtClean="0">
                <a:latin typeface="Arial" charset="0"/>
                <a:cs typeface="Arial" charset="0"/>
              </a:rPr>
              <a:t>If Main does not catch the exception, Main terminates</a:t>
            </a:r>
          </a:p>
          <a:p>
            <a:endParaRPr lang="en-GB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AF049D-16DB-4D19-92C7-785FB4CBE45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Example1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smtClean="0">
                <a:latin typeface="Consolas" pitchFamily="49" charset="0"/>
                <a:cs typeface="Arial" charset="0"/>
              </a:rPr>
              <a:t>FormatExceptionExample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US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an integer: 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latin typeface="Consolas" pitchFamily="49" charset="0"/>
                <a:cs typeface="Arial" charset="0"/>
              </a:rPr>
              <a:t>input = Console.ReadLine();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smtClean="0">
                <a:latin typeface="Consolas" pitchFamily="49" charset="0"/>
                <a:cs typeface="Arial" charset="0"/>
              </a:rPr>
              <a:t>number = Convert.ToInt32(input);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2B91AF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 Console.WriteLine(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"Number is: {0}\n"</a:t>
            </a:r>
            <a:r>
              <a:rPr lang="en-US" sz="2400" smtClean="0">
                <a:latin typeface="Consolas" pitchFamily="49" charset="0"/>
                <a:cs typeface="Arial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                    number);</a:t>
            </a:r>
            <a:r>
              <a:rPr lang="en-GB" sz="2400" smtClean="0">
                <a:latin typeface="Consolas" pitchFamily="49" charset="0"/>
                <a:cs typeface="Arial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A5AE27-4551-4A35-B2F7-2A8F222C073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4. Custom Exception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>
                <a:latin typeface="Arial" charset="0"/>
                <a:cs typeface="Arial" charset="0"/>
              </a:rPr>
              <a:t>We can define new exception classes as sub classes of those in the .NET Framework library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>
                <a:latin typeface="Arial" charset="0"/>
                <a:cs typeface="Arial" charset="0"/>
              </a:rPr>
              <a:t>Normally these custom exception classes should be derived from ApplicationException class in the System namespace</a:t>
            </a:r>
          </a:p>
          <a:p>
            <a:pPr eaLnBrk="1" hangingPunct="1">
              <a:spcBef>
                <a:spcPct val="10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10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A1FA8C-03F7-4485-88D4-1EF14B8007A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Custom Exception Example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sz="2400" smtClean="0">
                <a:latin typeface="Consolas" pitchFamily="49" charset="0"/>
                <a:cs typeface="Arial" charset="0"/>
              </a:rPr>
              <a:t> </a:t>
            </a: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sz="2400" smtClean="0">
                <a:latin typeface="Consolas" pitchFamily="49" charset="0"/>
                <a:cs typeface="Arial" charset="0"/>
              </a:rPr>
              <a:t> NegativeNumberException </a:t>
            </a:r>
            <a:r>
              <a:rPr lang="en-US" sz="2400" b="1" smtClean="0">
                <a:latin typeface="Consolas" pitchFamily="49" charset="0"/>
                <a:cs typeface="Arial" charset="0"/>
              </a:rPr>
              <a:t>:</a:t>
            </a:r>
            <a:r>
              <a:rPr lang="en-US" sz="2400" smtClean="0">
                <a:latin typeface="Consolas" pitchFamily="49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	  System.ApplicationException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	</a:t>
            </a: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sz="2400" smtClean="0">
                <a:latin typeface="Consolas" pitchFamily="49" charset="0"/>
                <a:cs typeface="Arial" charset="0"/>
              </a:rPr>
              <a:t> NegativeNumberException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            (</a:t>
            </a: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string</a:t>
            </a:r>
            <a:r>
              <a:rPr lang="en-US" sz="2400" smtClean="0">
                <a:latin typeface="Consolas" pitchFamily="49" charset="0"/>
                <a:cs typeface="Arial" charset="0"/>
              </a:rPr>
              <a:t> exceptionMessage)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</a:t>
            </a:r>
            <a:r>
              <a:rPr lang="en-US" sz="2400" b="1" smtClean="0">
                <a:latin typeface="Consolas" pitchFamily="49" charset="0"/>
                <a:cs typeface="Arial" charset="0"/>
              </a:rPr>
              <a:t>: </a:t>
            </a: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base</a:t>
            </a:r>
            <a:r>
              <a:rPr lang="en-US" sz="2400" smtClean="0">
                <a:latin typeface="Consolas" pitchFamily="49" charset="0"/>
                <a:cs typeface="Arial" charset="0"/>
              </a:rPr>
              <a:t> (exceptionMessage)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	   </a:t>
            </a:r>
            <a:r>
              <a:rPr lang="en-US" sz="2400" smtClean="0">
                <a:solidFill>
                  <a:srgbClr val="669900"/>
                </a:solidFill>
                <a:latin typeface="Consolas" pitchFamily="49" charset="0"/>
                <a:cs typeface="Arial" charset="0"/>
              </a:rPr>
              <a:t>// Empty body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A51C62-42F4-492C-A9F8-3BDCF5737F5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Custom Exception Example</a:t>
            </a:r>
          </a:p>
        </p:txBody>
      </p:sp>
      <p:sp>
        <p:nvSpPr>
          <p:cNvPr id="56325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05800" cy="556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/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Account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decimal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balance = 0.0M;  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decimal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Balance             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{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balance; }         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set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             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&gt;= 0.0M)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balance =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else </a:t>
            </a:r>
            <a:r>
              <a:rPr lang="en-GB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throwing an exception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NegativeNumberException</a:t>
            </a: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GB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GB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"Negative balance not allowed"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-342900" eaLnBrk="0" hangingPunct="0"/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  <a:endParaRPr lang="en-GB" sz="20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B5C404-50C1-4E63-98F8-7ED81F6AB05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Custom Exception 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534400" cy="556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  public</a:t>
            </a:r>
            <a:r>
              <a:rPr lang="en-GB" kern="0" dirty="0">
                <a:latin typeface="Consolas"/>
                <a:ea typeface="Times New Roman"/>
                <a:cs typeface="Courier New"/>
              </a:rPr>
              <a:t> Account(</a:t>
            </a:r>
            <a:r>
              <a:rPr lang="en-GB" kern="0" dirty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decimal</a:t>
            </a:r>
            <a:r>
              <a:rPr lang="en-GB" kern="0" dirty="0">
                <a:latin typeface="Consolas"/>
                <a:ea typeface="Times New Roman"/>
                <a:cs typeface="Courier New"/>
              </a:rPr>
              <a:t> </a:t>
            </a:r>
            <a:r>
              <a:rPr lang="en-GB" kern="0" dirty="0" err="1">
                <a:latin typeface="Consolas"/>
                <a:ea typeface="Times New Roman"/>
                <a:cs typeface="Courier New"/>
              </a:rPr>
              <a:t>initialBalance</a:t>
            </a:r>
            <a:r>
              <a:rPr lang="en-GB" kern="0" dirty="0">
                <a:latin typeface="Consolas"/>
                <a:ea typeface="Times New Roman"/>
                <a:cs typeface="Courier New"/>
              </a:rPr>
              <a:t>)  </a:t>
            </a:r>
            <a:endParaRPr lang="en-GB" sz="2000" kern="0" dirty="0">
              <a:latin typeface="Calibri"/>
              <a:ea typeface="Times New Roman"/>
              <a:cs typeface="Times New Roman"/>
            </a:endParaRP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{</a:t>
            </a:r>
            <a:endParaRPr lang="en-GB" sz="2000" kern="0" dirty="0">
              <a:latin typeface="Calibri"/>
              <a:ea typeface="Times New Roman"/>
              <a:cs typeface="Times New Roman"/>
            </a:endParaRP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  Balance = </a:t>
            </a:r>
            <a:r>
              <a:rPr lang="en-GB" kern="0" dirty="0" err="1">
                <a:latin typeface="Consolas"/>
                <a:ea typeface="Times New Roman"/>
                <a:cs typeface="Courier New"/>
              </a:rPr>
              <a:t>initialBalance</a:t>
            </a:r>
            <a:r>
              <a:rPr lang="en-GB" kern="0" dirty="0">
                <a:latin typeface="Consolas"/>
                <a:ea typeface="Times New Roman"/>
                <a:cs typeface="Courier New"/>
              </a:rPr>
              <a:t>;</a:t>
            </a:r>
            <a:endParaRPr lang="en-GB" sz="2000" kern="0" dirty="0">
              <a:latin typeface="Calibri"/>
              <a:ea typeface="Times New Roman"/>
              <a:cs typeface="Times New Roman"/>
            </a:endParaRP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}</a:t>
            </a: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2000" kern="0" dirty="0">
              <a:latin typeface="Calibri"/>
              <a:ea typeface="Times New Roman"/>
              <a:cs typeface="Times New Roman"/>
            </a:endParaRP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</a:t>
            </a:r>
            <a:r>
              <a:rPr lang="en-GB" kern="0" dirty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public</a:t>
            </a:r>
            <a:r>
              <a:rPr lang="en-GB" kern="0" dirty="0">
                <a:latin typeface="Consolas"/>
                <a:ea typeface="Times New Roman"/>
                <a:cs typeface="Courier New"/>
              </a:rPr>
              <a:t> </a:t>
            </a:r>
            <a:r>
              <a:rPr lang="en-GB" kern="0" dirty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void</a:t>
            </a:r>
            <a:r>
              <a:rPr lang="en-GB" kern="0" dirty="0">
                <a:latin typeface="Consolas"/>
                <a:ea typeface="Times New Roman"/>
                <a:cs typeface="Courier New"/>
              </a:rPr>
              <a:t> Withdraw(</a:t>
            </a:r>
            <a:r>
              <a:rPr lang="en-GB" kern="0" dirty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decimal</a:t>
            </a:r>
            <a:r>
              <a:rPr lang="en-GB" kern="0" dirty="0">
                <a:latin typeface="Consolas"/>
                <a:ea typeface="Times New Roman"/>
                <a:cs typeface="Courier New"/>
              </a:rPr>
              <a:t> amount)     </a:t>
            </a:r>
            <a:endParaRPr lang="en-GB" sz="2000" kern="0" dirty="0">
              <a:latin typeface="Calibri"/>
              <a:ea typeface="Times New Roman"/>
              <a:cs typeface="Times New Roman"/>
            </a:endParaRP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{</a:t>
            </a:r>
            <a:endParaRPr lang="en-GB" sz="2000" kern="0" dirty="0">
              <a:latin typeface="Calibri"/>
              <a:ea typeface="Times New Roman"/>
              <a:cs typeface="Times New Roman"/>
            </a:endParaRP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  </a:t>
            </a:r>
            <a:r>
              <a:rPr lang="en-GB" kern="0" dirty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if</a:t>
            </a:r>
            <a:r>
              <a:rPr lang="en-GB" kern="0" dirty="0">
                <a:latin typeface="Consolas"/>
                <a:ea typeface="Times New Roman"/>
                <a:cs typeface="Courier New"/>
              </a:rPr>
              <a:t> (amount &lt; 0.0M)</a:t>
            </a: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      throw</a:t>
            </a:r>
            <a:r>
              <a:rPr lang="en-GB" kern="0" dirty="0">
                <a:latin typeface="Consolas"/>
                <a:ea typeface="Times New Roman"/>
                <a:cs typeface="Consolas"/>
              </a:rPr>
              <a:t> </a:t>
            </a:r>
            <a:r>
              <a:rPr lang="en-GB" kern="0" dirty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new</a:t>
            </a:r>
            <a:r>
              <a:rPr lang="en-GB" kern="0" dirty="0">
                <a:latin typeface="Consolas"/>
                <a:ea typeface="Times New Roman"/>
                <a:cs typeface="Consolas"/>
              </a:rPr>
              <a:t> </a:t>
            </a:r>
            <a:r>
              <a:rPr lang="en-GB" kern="0" dirty="0" err="1">
                <a:latin typeface="Consolas"/>
                <a:ea typeface="Times New Roman"/>
                <a:cs typeface="Consolas"/>
              </a:rPr>
              <a:t>NegativeNumberException</a:t>
            </a:r>
            <a:endParaRPr lang="en-GB" kern="0" dirty="0">
              <a:latin typeface="Consolas"/>
              <a:ea typeface="Times New Roman"/>
              <a:cs typeface="Consolas"/>
            </a:endParaRP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		(</a:t>
            </a:r>
            <a:r>
              <a:rPr lang="en-GB" kern="0" dirty="0">
                <a:solidFill>
                  <a:srgbClr val="A31515"/>
                </a:solidFill>
                <a:latin typeface="Consolas"/>
                <a:ea typeface="Times New Roman"/>
                <a:cs typeface="Consolas"/>
              </a:rPr>
              <a:t>"Negative amount not allowed"</a:t>
            </a:r>
            <a:r>
              <a:rPr lang="en-GB" kern="0" dirty="0">
                <a:latin typeface="Consolas"/>
                <a:ea typeface="Times New Roman"/>
                <a:cs typeface="Consolas"/>
              </a:rPr>
              <a:t>);</a:t>
            </a: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    else</a:t>
            </a:r>
            <a:endParaRPr lang="en-GB" dirty="0">
              <a:solidFill>
                <a:srgbClr val="0000FF"/>
              </a:solidFill>
              <a:latin typeface="Consolas"/>
              <a:ea typeface="Times New Roman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AC3B1D-6CD2-4A22-89E5-02E1456F163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Custom Exception 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534400" cy="556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    </a:t>
            </a:r>
            <a:r>
              <a:rPr lang="en-GB" dirty="0">
                <a:latin typeface="Consolas"/>
                <a:ea typeface="Times New Roman"/>
                <a:cs typeface="Courier New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if</a:t>
            </a:r>
            <a:r>
              <a:rPr lang="en-GB" dirty="0">
                <a:latin typeface="Consolas"/>
                <a:ea typeface="Times New Roman"/>
                <a:cs typeface="Courier New"/>
              </a:rPr>
              <a:t> (amount &lt;= Balance)</a:t>
            </a:r>
            <a:endParaRPr lang="en-GB" sz="20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Consolas"/>
                <a:ea typeface="Times New Roman"/>
                <a:cs typeface="Courier New"/>
              </a:rPr>
              <a:t>         Balance = </a:t>
            </a:r>
            <a:r>
              <a:rPr lang="en-GB" dirty="0" err="1">
                <a:latin typeface="Consolas"/>
                <a:ea typeface="Times New Roman"/>
                <a:cs typeface="Courier New"/>
              </a:rPr>
              <a:t>Balance</a:t>
            </a:r>
            <a:r>
              <a:rPr lang="en-GB" dirty="0">
                <a:latin typeface="Consolas"/>
                <a:ea typeface="Times New Roman"/>
                <a:cs typeface="Courier New"/>
              </a:rPr>
              <a:t> - amount;</a:t>
            </a:r>
            <a:endParaRPr lang="en-GB" sz="20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Consolas"/>
                <a:ea typeface="Times New Roman"/>
                <a:cs typeface="Courier New"/>
              </a:rPr>
              <a:t>       </a:t>
            </a:r>
            <a:r>
              <a:rPr lang="en-GB" dirty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else</a:t>
            </a:r>
            <a:endParaRPr lang="en-GB" dirty="0">
              <a:latin typeface="Consolas"/>
              <a:ea typeface="Times New Roman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         throw</a:t>
            </a:r>
            <a:r>
              <a:rPr lang="en-GB" dirty="0">
                <a:latin typeface="Consolas"/>
                <a:ea typeface="Times New Roman"/>
                <a:cs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new</a:t>
            </a:r>
            <a:r>
              <a:rPr lang="en-GB" dirty="0">
                <a:latin typeface="Consolas"/>
                <a:ea typeface="Times New Roman"/>
                <a:cs typeface="Consolas"/>
              </a:rPr>
              <a:t> </a:t>
            </a:r>
            <a:r>
              <a:rPr lang="en-GB" dirty="0" err="1">
                <a:latin typeface="Consolas"/>
                <a:ea typeface="Times New Roman"/>
                <a:cs typeface="Consolas"/>
              </a:rPr>
              <a:t>ArgumentOutOfRangeException</a:t>
            </a:r>
            <a:endParaRPr lang="en-GB" dirty="0">
              <a:latin typeface="Consolas"/>
              <a:ea typeface="Times New Roman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Consolas"/>
                <a:ea typeface="Times New Roman"/>
                <a:cs typeface="Consolas"/>
              </a:rPr>
              <a:t>       (</a:t>
            </a:r>
            <a:r>
              <a:rPr lang="en-GB" dirty="0">
                <a:solidFill>
                  <a:srgbClr val="A31515"/>
                </a:solidFill>
                <a:latin typeface="Consolas"/>
                <a:ea typeface="Times New Roman"/>
                <a:cs typeface="Consolas"/>
              </a:rPr>
              <a:t>"amount"</a:t>
            </a:r>
            <a:r>
              <a:rPr lang="en-GB" dirty="0">
                <a:latin typeface="Consolas"/>
                <a:ea typeface="Times New Roman"/>
                <a:cs typeface="Consolas"/>
              </a:rPr>
              <a:t>, </a:t>
            </a:r>
            <a:endParaRPr lang="en-GB" sz="20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Consolas"/>
                <a:ea typeface="Times New Roman"/>
                <a:cs typeface="Consolas"/>
              </a:rPr>
              <a:t>        </a:t>
            </a:r>
            <a:r>
              <a:rPr lang="en-GB" dirty="0">
                <a:solidFill>
                  <a:srgbClr val="A31515"/>
                </a:solidFill>
                <a:latin typeface="Consolas"/>
                <a:ea typeface="Times New Roman"/>
                <a:cs typeface="Consolas"/>
              </a:rPr>
              <a:t>"Amount cannot be greater than balance"</a:t>
            </a:r>
            <a:r>
              <a:rPr lang="en-GB" dirty="0">
                <a:latin typeface="Consolas"/>
                <a:ea typeface="Times New Roman"/>
                <a:cs typeface="Consolas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latin typeface="Consolas"/>
                <a:ea typeface="Times New Roman"/>
                <a:cs typeface="Courier New"/>
              </a:rPr>
              <a:t>  }</a:t>
            </a:r>
          </a:p>
          <a:p>
            <a:pPr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kern="0" dirty="0">
                <a:latin typeface="Consolas"/>
                <a:ea typeface="Times New Roman"/>
                <a:cs typeface="Courier New"/>
              </a:rPr>
              <a:t>}</a:t>
            </a:r>
            <a:endParaRPr lang="en-GB" sz="2000" kern="0" dirty="0">
              <a:latin typeface="Calibri"/>
              <a:ea typeface="Times New Roman"/>
              <a:cs typeface="Times New Roman"/>
            </a:endParaRP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kern="0" dirty="0">
                <a:latin typeface="Calibri"/>
                <a:ea typeface="Times New Roman"/>
                <a:cs typeface="Times New Roman"/>
              </a:rPr>
              <a:t>       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D84526-73FC-407D-83A0-1EAF4EEFEC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51054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US" sz="2400" dirty="0" smtClean="0">
                <a:latin typeface="Consolas" pitchFamily="49" charset="0"/>
                <a:cs typeface="Arial" charset="0"/>
              </a:rPr>
              <a:t>AccountTest3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  public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static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void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Main()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decimal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balance, amount;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try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   </a:t>
            </a:r>
            <a:r>
              <a:rPr lang="en-GB" sz="2400" dirty="0" smtClean="0">
                <a:solidFill>
                  <a:srgbClr val="008000"/>
                </a:solidFill>
                <a:latin typeface="Consolas"/>
                <a:ea typeface="Times New Roman"/>
                <a:cs typeface="Courier New"/>
              </a:rPr>
              <a:t>// input balance and amount values here</a:t>
            </a:r>
            <a:endParaRPr lang="en-GB" sz="2000" dirty="0" smtClean="0">
              <a:solidFill>
                <a:srgbClr val="669900"/>
              </a:solidFill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   Account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account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= </a:t>
            </a:r>
            <a:r>
              <a:rPr lang="en-GB" sz="2400" dirty="0" smtClean="0">
                <a:solidFill>
                  <a:srgbClr val="0000FF"/>
                </a:solidFill>
                <a:latin typeface="Consolas"/>
                <a:ea typeface="Times New Roman"/>
                <a:cs typeface="Courier New"/>
              </a:rPr>
              <a:t>new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 Account(balance);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   </a:t>
            </a:r>
            <a:r>
              <a:rPr lang="en-GB" sz="2400" dirty="0" err="1" smtClean="0">
                <a:latin typeface="Consolas"/>
                <a:ea typeface="Times New Roman"/>
                <a:cs typeface="Courier New"/>
              </a:rPr>
              <a:t>account.Withdraw</a:t>
            </a:r>
            <a:r>
              <a:rPr lang="en-GB" sz="2400" dirty="0" smtClean="0">
                <a:latin typeface="Consolas"/>
                <a:ea typeface="Times New Roman"/>
                <a:cs typeface="Courier New"/>
              </a:rPr>
              <a:t>(amount); </a:t>
            </a:r>
            <a:endParaRPr lang="en-GB" sz="20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latin typeface="Consolas"/>
                <a:ea typeface="Times New Roman"/>
                <a:cs typeface="Courier New"/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latin typeface="Consolas" pitchFamily="49" charset="0"/>
                <a:cs typeface="Arial" charset="0"/>
              </a:rPr>
              <a:t>	</a:t>
            </a:r>
            <a:endParaRPr lang="en-US" sz="2200" dirty="0" smtClean="0">
              <a:latin typeface="Arial" charset="0"/>
              <a:cs typeface="Arial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Custom Exception Example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CF7473-9369-49B7-83A5-720D5C034DD4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nsolas" pitchFamily="49" charset="0"/>
                <a:cs typeface="Arial" charset="0"/>
              </a:rPr>
              <a:t>	  </a:t>
            </a: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catch</a:t>
            </a:r>
            <a:r>
              <a:rPr lang="en-US" sz="2400" smtClean="0">
                <a:latin typeface="Consolas" pitchFamily="49" charset="0"/>
                <a:cs typeface="Arial" charset="0"/>
              </a:rPr>
              <a:t> (NegativeNumberException ex)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   Console.WriteLine(ex.Message);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</a:t>
            </a:r>
            <a:r>
              <a:rPr lang="en-US" sz="2400" b="1" smtClean="0">
                <a:latin typeface="Consolas" pitchFamily="49" charset="0"/>
                <a:cs typeface="Arial" charset="0"/>
              </a:rPr>
              <a:t>   </a:t>
            </a: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catch </a:t>
            </a:r>
            <a:r>
              <a:rPr lang="en-US" sz="2400" smtClean="0">
                <a:latin typeface="Consolas" pitchFamily="49" charset="0"/>
                <a:cs typeface="Arial" charset="0"/>
              </a:rPr>
              <a:t>(ArgumentOutOfRangeException ex)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   Console.WriteLine(ex.Message);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  <a:r>
              <a:rPr lang="en-US" sz="2400" smtClean="0">
                <a:latin typeface="Consolas" pitchFamily="49" charset="0"/>
                <a:cs typeface="Arial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nsolas" pitchFamily="49" charset="0"/>
                <a:cs typeface="Arial" charset="0"/>
              </a:rPr>
              <a:t>    </a:t>
            </a: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catch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 // general catch block</a:t>
            </a:r>
            <a:endParaRPr lang="en-US" sz="2400" smtClean="0">
              <a:solidFill>
                <a:schemeClr val="accent2"/>
              </a:solidFill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   Console.WriteLine</a:t>
            </a:r>
            <a:r>
              <a:rPr lang="en-GB" sz="2400" smtClean="0">
                <a:latin typeface="Consolas" pitchFamily="49" charset="0"/>
                <a:cs typeface="Arial" charset="0"/>
              </a:rPr>
              <a:t>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"Some other error"</a:t>
            </a:r>
            <a:r>
              <a:rPr lang="en-GB" sz="2400" smtClean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  <a:endParaRPr lang="en-US" sz="2400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}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smtClean="0">
              <a:latin typeface="Arial" charset="0"/>
              <a:cs typeface="Arial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Custom Exception Example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D6AE13-F43A-40E4-9DC2-619052B43494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Multiple Catch Blocks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With multiple catch blocks, start with most specialized to most general class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nsolas" pitchFamily="49" charset="0"/>
                <a:cs typeface="Arial" charset="0"/>
              </a:rPr>
              <a:t>	  </a:t>
            </a: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catch</a:t>
            </a:r>
            <a:r>
              <a:rPr lang="en-US" sz="2400" smtClean="0">
                <a:latin typeface="Consolas" pitchFamily="49" charset="0"/>
                <a:cs typeface="Arial" charset="0"/>
              </a:rPr>
              <a:t> (ArgumentOutOfRangeException ex)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{ . . .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    catch </a:t>
            </a:r>
            <a:r>
              <a:rPr lang="en-US" sz="2400" smtClean="0">
                <a:latin typeface="Consolas" pitchFamily="49" charset="0"/>
                <a:cs typeface="Arial" charset="0"/>
              </a:rPr>
              <a:t>(ArgumentException ex)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{ . . .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    catch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latin typeface="Consolas" pitchFamily="49" charset="0"/>
                <a:cs typeface="Arial" charset="0"/>
              </a:rPr>
              <a:t>(Exception)</a:t>
            </a:r>
            <a:endParaRPr lang="en-US" sz="2400" smtClean="0">
              <a:solidFill>
                <a:schemeClr val="accent2"/>
              </a:solidFill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{ . . . </a:t>
            </a: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  <a:endParaRPr lang="en-US" sz="240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77724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 public static void Main()</a:t>
            </a:r>
          </a:p>
          <a:p>
            <a:pPr marL="0" indent="0">
              <a:buNone/>
            </a:pPr>
            <a:r>
              <a:rPr lang="en-US" sz="1800" b="1" dirty="0"/>
              <a:t>    {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b="1" dirty="0" err="1"/>
              <a:t>int</a:t>
            </a:r>
            <a:r>
              <a:rPr lang="en-US" sz="1800" b="1" dirty="0"/>
              <a:t> a = 5, b = 1;</a:t>
            </a:r>
          </a:p>
          <a:p>
            <a:pPr marL="0" indent="0">
              <a:buNone/>
            </a:pPr>
            <a:r>
              <a:rPr lang="en-US" sz="1800" b="1" dirty="0"/>
              <a:t>        try</a:t>
            </a:r>
          </a:p>
          <a:p>
            <a:pPr marL="0" indent="0">
              <a:buNone/>
            </a:pPr>
            <a:r>
              <a:rPr lang="en-US" sz="1800" b="1" dirty="0"/>
              <a:t>        {</a:t>
            </a:r>
          </a:p>
          <a:p>
            <a:pPr marL="0" indent="0">
              <a:buNone/>
            </a:pPr>
            <a:r>
              <a:rPr lang="en-US" sz="1800" b="1" dirty="0"/>
              <a:t>            </a:t>
            </a:r>
            <a:r>
              <a:rPr lang="en-US" sz="1800" b="1" dirty="0" err="1"/>
              <a:t>Console.WriteLine</a:t>
            </a:r>
            <a:r>
              <a:rPr lang="en-US" sz="1800" b="1" dirty="0"/>
              <a:t>("The answer is ");</a:t>
            </a:r>
          </a:p>
          <a:p>
            <a:pPr marL="0" indent="0">
              <a:buNone/>
            </a:pPr>
            <a:r>
              <a:rPr lang="en-US" sz="1800" b="1" dirty="0"/>
              <a:t>            </a:t>
            </a:r>
            <a:r>
              <a:rPr lang="en-US" sz="1800" b="1" dirty="0" err="1"/>
              <a:t>Console.WriteLine</a:t>
            </a:r>
            <a:r>
              <a:rPr lang="en-US" sz="1800" b="1" dirty="0"/>
              <a:t>(a/b);</a:t>
            </a:r>
          </a:p>
          <a:p>
            <a:pPr marL="0" indent="0">
              <a:buNone/>
            </a:pPr>
            <a:r>
              <a:rPr lang="en-US" sz="1800" b="1" dirty="0"/>
              <a:t>            </a:t>
            </a:r>
            <a:r>
              <a:rPr lang="en-US" sz="1800" b="1" dirty="0" err="1"/>
              <a:t>Console.WriteLine</a:t>
            </a:r>
            <a:r>
              <a:rPr lang="en-US" sz="1800" b="1" dirty="0"/>
              <a:t>("Welcome to C#");</a:t>
            </a:r>
          </a:p>
          <a:p>
            <a:pPr marL="0" indent="0">
              <a:buNone/>
            </a:pPr>
            <a:r>
              <a:rPr lang="en-US" sz="1800" b="1" dirty="0"/>
              <a:t>        }</a:t>
            </a:r>
          </a:p>
          <a:p>
            <a:pPr marL="0" indent="0">
              <a:buNone/>
            </a:pPr>
            <a:r>
              <a:rPr lang="en-US" sz="1800" b="1" dirty="0"/>
              <a:t>        catch </a:t>
            </a:r>
          </a:p>
          <a:p>
            <a:pPr marL="0" indent="0">
              <a:buNone/>
            </a:pPr>
            <a:r>
              <a:rPr lang="en-US" sz="1800" b="1" dirty="0"/>
              <a:t>        {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</a:t>
            </a:r>
            <a:r>
              <a:rPr lang="en-US" sz="1800" b="1" dirty="0" err="1" smtClean="0"/>
              <a:t>Console.WriteLine</a:t>
            </a:r>
            <a:r>
              <a:rPr lang="en-US" sz="1800" b="1" dirty="0"/>
              <a:t>("Integer division error");</a:t>
            </a:r>
          </a:p>
          <a:p>
            <a:pPr marL="0" indent="0">
              <a:buNone/>
            </a:pPr>
            <a:r>
              <a:rPr lang="en-US" sz="1800" b="1" dirty="0"/>
              <a:t>        }</a:t>
            </a:r>
          </a:p>
          <a:p>
            <a:pPr marL="0" indent="0">
              <a:buNone/>
            </a:pPr>
            <a:r>
              <a:rPr lang="en-US" sz="1800" b="1" dirty="0"/>
              <a:t>        finally</a:t>
            </a:r>
          </a:p>
          <a:p>
            <a:pPr marL="0" indent="0">
              <a:buNone/>
            </a:pPr>
            <a:r>
              <a:rPr lang="en-US" sz="1800" b="1" dirty="0"/>
              <a:t>        {</a:t>
            </a:r>
          </a:p>
          <a:p>
            <a:pPr marL="0" indent="0">
              <a:buNone/>
            </a:pPr>
            <a:r>
              <a:rPr lang="en-US" sz="1800" b="1" dirty="0"/>
              <a:t>            </a:t>
            </a:r>
            <a:r>
              <a:rPr lang="en-US" sz="1800" b="1" dirty="0" err="1"/>
              <a:t>Console.WriteLine</a:t>
            </a:r>
            <a:r>
              <a:rPr lang="en-US" sz="1800" b="1" dirty="0"/>
              <a:t>("The end");</a:t>
            </a:r>
          </a:p>
          <a:p>
            <a:pPr marL="0" indent="0">
              <a:buNone/>
            </a:pPr>
            <a:r>
              <a:rPr lang="en-US" sz="1800" b="1" dirty="0"/>
              <a:t>        }</a:t>
            </a:r>
          </a:p>
          <a:p>
            <a:pPr marL="0" indent="0">
              <a:buNone/>
            </a:pPr>
            <a:r>
              <a:rPr lang="en-US" sz="1800" b="1" dirty="0"/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2FAE72-5DB0-446B-A124-DDCBED7A392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752326"/>
              </p:ext>
            </p:extLst>
          </p:nvPr>
        </p:nvGraphicFramePr>
        <p:xfrm>
          <a:off x="685800" y="457199"/>
          <a:ext cx="7924800" cy="61306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24800"/>
              </a:tblGrid>
              <a:tr h="37667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Suppose that statement2 causes an exception in the following try-catch block: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try{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statement1;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statement2;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statement3;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} catch (Exception1 ex1)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} catch (Exception2 ex2)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statement4;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Answer </a:t>
                      </a:r>
                      <a:r>
                        <a:rPr lang="en-US" sz="2000" dirty="0">
                          <a:effectLst/>
                        </a:rPr>
                        <a:t>the following questions: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89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Will statement3 be executed?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89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 the exception is not caught, will statement4 be executed?</a:t>
                      </a:r>
                      <a:endParaRPr lang="en-US" sz="2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89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 the exception is caught in the catch clause, will statement4 be executed?</a:t>
                      </a:r>
                      <a:endParaRPr lang="en-US" sz="2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7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If the exception is passed to the caller, will statement4 be executed?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2FAE72-5DB0-446B-A124-DDCBED7A392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546E6B-722D-46B5-9A6A-60C3A1096A3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Example1 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/>
          <a:srcRect t="25652" r="13820" b="23045"/>
          <a:stretch>
            <a:fillRect/>
          </a:stretch>
        </p:blipFill>
        <p:spPr bwMode="auto">
          <a:xfrm>
            <a:off x="1676400" y="2209800"/>
            <a:ext cx="58102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800" kern="0" dirty="0">
                <a:latin typeface="Arial" charset="0"/>
                <a:cs typeface="Arial" charset="0"/>
              </a:rPr>
              <a:t>Case 1 – valid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0392DA-32F4-4C58-9A18-2E1695406C1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Example1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800" kern="0" dirty="0">
                <a:latin typeface="Arial" charset="0"/>
                <a:cs typeface="Arial" charset="0"/>
              </a:rPr>
              <a:t>Case 2 – invalid input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/>
          <a:srcRect t="24390" r="26730" b="34146"/>
          <a:stretch>
            <a:fillRect/>
          </a:stretch>
        </p:blipFill>
        <p:spPr bwMode="auto">
          <a:xfrm>
            <a:off x="1752600" y="2209800"/>
            <a:ext cx="5164138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D02ECF-1227-4848-BE14-3BEB51C5743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Exceptions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800" kern="0" dirty="0">
                <a:latin typeface="Arial" charset="0"/>
                <a:cs typeface="Arial" charset="0"/>
              </a:rPr>
              <a:t>Case 2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88900"/>
            <a:ext cx="6000750" cy="658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381000" y="4572000"/>
            <a:ext cx="1752600" cy="1066800"/>
          </a:xfrm>
          <a:prstGeom prst="wedgeRoundRectCallout">
            <a:avLst>
              <a:gd name="adj1" fmla="val 152220"/>
              <a:gd name="adj2" fmla="val 1098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Click ‘Yes’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07EC5-8002-467A-98E5-6DCB817C229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Example1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800" kern="0" dirty="0">
                <a:latin typeface="Arial" charset="0"/>
                <a:cs typeface="Arial" charset="0"/>
              </a:rPr>
              <a:t>Case 2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57400"/>
            <a:ext cx="87899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EEE970-CD95-4B53-874A-1D6125812CD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Exception Example1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800" kern="0" dirty="0">
                <a:latin typeface="Arial" charset="0"/>
                <a:cs typeface="Arial" charset="0"/>
              </a:rPr>
              <a:t>Case 2 – The exception details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/>
          <a:srcRect l="10478" t="15094" r="11575" b="49057"/>
          <a:stretch>
            <a:fillRect/>
          </a:stretch>
        </p:blipFill>
        <p:spPr bwMode="auto">
          <a:xfrm>
            <a:off x="381000" y="2057400"/>
            <a:ext cx="865505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16307</TotalTime>
  <Words>2244</Words>
  <Application>Microsoft Office PowerPoint</Application>
  <PresentationFormat>On-screen Show (4:3)</PresentationFormat>
  <Paragraphs>598</Paragraphs>
  <Slides>49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12</vt:lpstr>
      <vt:lpstr>Chapter Outline</vt:lpstr>
      <vt:lpstr>1. Exception </vt:lpstr>
      <vt:lpstr>Exception Example1 </vt:lpstr>
      <vt:lpstr>Exception Example1 </vt:lpstr>
      <vt:lpstr>Exception Example1 </vt:lpstr>
      <vt:lpstr>Exceptions </vt:lpstr>
      <vt:lpstr>Exception Example1 </vt:lpstr>
      <vt:lpstr>Exception Example1 </vt:lpstr>
      <vt:lpstr>Exception Example2 </vt:lpstr>
      <vt:lpstr>Exception Example2 </vt:lpstr>
      <vt:lpstr>Exception Example2 </vt:lpstr>
      <vt:lpstr>Exception Example2 </vt:lpstr>
      <vt:lpstr>2. Exception-Handling</vt:lpstr>
      <vt:lpstr>Try-Catch-Finally Blocks</vt:lpstr>
      <vt:lpstr>Try-Catch-Finally Blocks</vt:lpstr>
      <vt:lpstr>Try-Catch Example1 </vt:lpstr>
      <vt:lpstr>Try-Catch Example1 </vt:lpstr>
      <vt:lpstr>Try-Catch Example2 </vt:lpstr>
      <vt:lpstr>Try-Catch Example2 </vt:lpstr>
      <vt:lpstr>Exception Object</vt:lpstr>
      <vt:lpstr>Exception Object</vt:lpstr>
      <vt:lpstr>Exception Object</vt:lpstr>
      <vt:lpstr>Catch Blocks</vt:lpstr>
      <vt:lpstr>Try-Catch Example3 </vt:lpstr>
      <vt:lpstr>Try-Catch Example3 </vt:lpstr>
      <vt:lpstr>Catch Blocks</vt:lpstr>
      <vt:lpstr>Try-Catch Example4 </vt:lpstr>
      <vt:lpstr>Try-Catch Example4 </vt:lpstr>
      <vt:lpstr>Finally Block Example1</vt:lpstr>
      <vt:lpstr>Finally Block Example2</vt:lpstr>
      <vt:lpstr>3. Raising an Exception </vt:lpstr>
      <vt:lpstr>Raising an Exception Example </vt:lpstr>
      <vt:lpstr>Raising an Exception Example </vt:lpstr>
      <vt:lpstr>Raising an Exception Example </vt:lpstr>
      <vt:lpstr>Raising an Exception Example </vt:lpstr>
      <vt:lpstr>Uncaught Exception </vt:lpstr>
      <vt:lpstr>Uncaught Exception</vt:lpstr>
      <vt:lpstr>Uncaught Exception </vt:lpstr>
      <vt:lpstr>4. Custom Exception</vt:lpstr>
      <vt:lpstr>Custom Exception Example</vt:lpstr>
      <vt:lpstr>Custom Exception Example</vt:lpstr>
      <vt:lpstr>Custom Exception Example</vt:lpstr>
      <vt:lpstr>Custom Exception Example</vt:lpstr>
      <vt:lpstr>Custom Exception Example</vt:lpstr>
      <vt:lpstr>Custom Exception Example</vt:lpstr>
      <vt:lpstr>Multiple Catch Blocks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Course Technology</dc:creator>
  <cp:lastModifiedBy>cwToo</cp:lastModifiedBy>
  <cp:revision>314</cp:revision>
  <dcterms:created xsi:type="dcterms:W3CDTF">2002-11-15T07:59:11Z</dcterms:created>
  <dcterms:modified xsi:type="dcterms:W3CDTF">2018-08-14T06:23:28Z</dcterms:modified>
</cp:coreProperties>
</file>