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39" r:id="rId2"/>
    <p:sldId id="348" r:id="rId3"/>
    <p:sldId id="790" r:id="rId4"/>
    <p:sldId id="794" r:id="rId5"/>
    <p:sldId id="864" r:id="rId6"/>
    <p:sldId id="792" r:id="rId7"/>
    <p:sldId id="795" r:id="rId8"/>
    <p:sldId id="865" r:id="rId9"/>
    <p:sldId id="867" r:id="rId10"/>
    <p:sldId id="866" r:id="rId11"/>
    <p:sldId id="868" r:id="rId12"/>
    <p:sldId id="797" r:id="rId13"/>
    <p:sldId id="869" r:id="rId14"/>
    <p:sldId id="870" r:id="rId15"/>
    <p:sldId id="812" r:id="rId16"/>
    <p:sldId id="860" r:id="rId17"/>
    <p:sldId id="871" r:id="rId18"/>
    <p:sldId id="872" r:id="rId19"/>
    <p:sldId id="86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663300"/>
    <a:srgbClr val="000000"/>
    <a:srgbClr val="669900"/>
    <a:srgbClr val="FFCC00"/>
    <a:srgbClr val="FFFF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3" autoAdjust="0"/>
    <p:restoredTop sz="99647" autoAdjust="0"/>
  </p:normalViewPr>
  <p:slideViewPr>
    <p:cSldViewPr>
      <p:cViewPr>
        <p:scale>
          <a:sx n="40" d="100"/>
          <a:sy n="40" d="100"/>
        </p:scale>
        <p:origin x="-2358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BB0CFF-AC1C-43B4-8F85-0BBBA94C85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9B819-3218-4172-A37B-426B49245AA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87C2B-2C75-4862-AD8D-C537E4D576C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5C0DE-3B13-4FA3-A9D1-F14541603B9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637A4-2027-4EC7-901E-5678DEC5F0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621B3-ACCE-4A20-9A92-5E007B98000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4CEF2-028F-4E90-9741-283DD5D266B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821F7-D0C9-4453-BBA6-6E0474D95D6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333E9-0E46-4DFD-B8A4-83362CD7F1A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53BEF-AE1B-4E69-8CC2-52845B02579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F7849-65DD-4941-B1FF-0161ED3B4E1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224FD-B0B8-4ABB-B41C-96506652550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60D51-68B2-44D0-8393-744A47903BE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35978-0C4B-4DC9-AC74-517CCB287A3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E8C11-C6DB-4137-AEE9-7E42285E1CE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B8A8A-63DA-40B8-B671-B6C698ACE98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7951D-A43E-4943-A1A3-4DC57B4EA8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635C7-C238-4C4D-B8F4-590F8C210B3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16D65-6515-4571-AE33-8C404523BB1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14E26-44BD-4928-AD8C-C5789411D9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6FFE3-BFF5-43EC-817C-019B4B1B5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8B740-D905-4361-92FD-6DCC13A007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EBC2E-637C-4408-965A-7F5F361FCE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587D0-8451-4FFE-8B29-CC78EACAF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7AF73-6F47-4B1E-8B68-EBB8C259A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B7B5-FB19-49BB-9E05-DE2ED7FF4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15E73-0CCE-4E95-A704-99F551F6B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A58BF-D0DA-4AE1-AB40-1CDC1766C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F349-472B-4EA0-938B-E972F9425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7BCB7-693E-4AE7-9CE5-2E17891B4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70B48-8C25-4EB0-88BB-7C1DC5D2F0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154FA-F040-4B66-8B45-DDFFC627E0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A515CD-A968-4BB0-9213-96E3512C1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498A8E-7197-48F7-8DF0-D3DA22BE38D6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4340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2438400"/>
            <a:ext cx="4572000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200" b="1" smtClean="0">
                <a:latin typeface="Arial" charset="0"/>
                <a:cs typeface="Arial" charset="0"/>
              </a:rPr>
              <a:t>Working with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3200" b="1" smtClean="0">
                <a:latin typeface="Arial" charset="0"/>
                <a:cs typeface="Arial" charset="0"/>
              </a:rPr>
              <a:t>Files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</a:t>
            </a:r>
            <a:r>
              <a:rPr lang="en-US" sz="2000" b="1" baseline="30000">
                <a:solidFill>
                  <a:srgbClr val="003366"/>
                </a:solidFill>
              </a:rPr>
              <a:t>rd</a:t>
            </a:r>
            <a:r>
              <a:rPr lang="en-US" sz="2000" b="1">
                <a:solidFill>
                  <a:srgbClr val="003366"/>
                </a:solidFill>
              </a:rPr>
              <a:t>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41910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DB3AFE-BB87-4BBD-A4D6-646EE4AFFCF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Reading from File</a:t>
            </a:r>
          </a:p>
        </p:txBody>
      </p:sp>
      <p:sp>
        <p:nvSpPr>
          <p:cNvPr id="23557" name="Text Placeholder 5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1534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System.IO;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class </a:t>
            </a:r>
            <a:r>
              <a:rPr lang="en-GB" sz="2400" smtClean="0">
                <a:latin typeface="Consolas" pitchFamily="49" charset="0"/>
                <a:cs typeface="Arial" charset="0"/>
              </a:rPr>
              <a:t>FileExample2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try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StreamReader reader =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new </a:t>
            </a:r>
            <a:r>
              <a:rPr lang="en-US" sz="2400" smtClean="0">
                <a:latin typeface="Consolas" pitchFamily="49" charset="0"/>
                <a:cs typeface="Arial" charset="0"/>
              </a:rPr>
              <a:t>StreamReader(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"Data.txt"</a:t>
            </a:r>
            <a:r>
              <a:rPr lang="en-US" sz="2400" smtClean="0">
                <a:latin typeface="Consolas" pitchFamily="49" charset="0"/>
                <a:cs typeface="Arial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985A95-926B-469C-92BB-9E93E02A638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Reading from File</a:t>
            </a:r>
          </a:p>
        </p:txBody>
      </p:sp>
      <p:sp>
        <p:nvSpPr>
          <p:cNvPr id="24581" name="Text Placeholder 5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153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smtClean="0">
                <a:latin typeface="Consolas" pitchFamily="49" charset="0"/>
                <a:cs typeface="Arial" charset="0"/>
              </a:rPr>
              <a:t>line = reader.ReadLine();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Console.WriteLine(line);</a:t>
            </a:r>
          </a:p>
          <a:p>
            <a:pPr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reader.Close();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(IOException exc)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"File error: 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               </a:t>
            </a:r>
            <a:r>
              <a:rPr lang="en-GB" sz="2400" smtClean="0">
                <a:latin typeface="Consolas" pitchFamily="49" charset="0"/>
                <a:cs typeface="Arial" charset="0"/>
              </a:rPr>
              <a:t>+ exc.Message);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  <a:endParaRPr lang="en-GB" sz="2400" smtClean="0">
              <a:latin typeface="Arial" charset="0"/>
              <a:cs typeface="Arial" charset="0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/>
          <a:srcRect t="29140" r="14220" b="36864"/>
          <a:stretch>
            <a:fillRect/>
          </a:stretch>
        </p:blipFill>
        <p:spPr bwMode="auto">
          <a:xfrm>
            <a:off x="2438400" y="5105400"/>
            <a:ext cx="6008688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F1250F-E4DF-4054-97BA-E26AB18D876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Appending to File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mtClean="0">
                <a:latin typeface="Arial" charset="0"/>
                <a:cs typeface="Arial" charset="0"/>
              </a:rPr>
              <a:t>Constructor for StreamWriter class is overloaded: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StreamWriter(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string</a:t>
            </a:r>
            <a:r>
              <a:rPr lang="en-US" smtClean="0">
                <a:latin typeface="Arial" charset="0"/>
                <a:cs typeface="Arial" charset="0"/>
              </a:rPr>
              <a:t> fileName)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StreamWriter(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string</a:t>
            </a:r>
            <a:r>
              <a:rPr lang="en-US" smtClean="0">
                <a:latin typeface="Arial" charset="0"/>
                <a:cs typeface="Arial" charset="0"/>
              </a:rPr>
              <a:t> fileName,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		   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bool</a:t>
            </a:r>
            <a:r>
              <a:rPr lang="en-US" smtClean="0">
                <a:latin typeface="Arial" charset="0"/>
                <a:cs typeface="Arial" charset="0"/>
              </a:rPr>
              <a:t> append)  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If the second parameter value is ‘true’, the data is added to the end of the file; otherwise the existing data in the file is overwritten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F574F0-689C-4855-B0DD-E7F9329F2D6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Appending to File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System.IO;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dirty="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class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FileExample3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try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StreamWriter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writer = </a:t>
            </a:r>
            <a:endParaRPr lang="en-US" sz="2400" dirty="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new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StreamWriter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"Data.txt"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true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80000"/>
              </a:spcBef>
              <a:buFontTx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B3C4E2-4892-4FE0-AE2F-59A214CF856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Appending to File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writer.WriteLine(123456);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writer.Close();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(IOException exc)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"File error: 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               </a:t>
            </a:r>
            <a:r>
              <a:rPr lang="en-GB" sz="2400" smtClean="0">
                <a:latin typeface="Consolas" pitchFamily="49" charset="0"/>
                <a:cs typeface="Arial" charset="0"/>
              </a:rPr>
              <a:t>+ exc.Message);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800600"/>
            <a:ext cx="481012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540B45-76DF-4C1B-868E-1DBF11ABF54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Reading from File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Before we open a file for reading, we should first check if the file exists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To check if a file exists, use the static method called Exists() in the File class which returns either true or false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We usually read lines from a text file line by line until the end of the file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If there are no more lines to read (i.e. we reached the end of the file), the ReadLine() returns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26CED2-8FCE-425F-B9F2-EFE853E1B07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Reading from File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4572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using </a:t>
            </a:r>
            <a:r>
              <a:rPr lang="en-GB" kern="0" dirty="0">
                <a:latin typeface="Consolas"/>
                <a:cs typeface="Arial" pitchFamily="34" charset="0"/>
              </a:rPr>
              <a:t>System;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using </a:t>
            </a:r>
            <a:r>
              <a:rPr lang="en-GB" kern="0" dirty="0" err="1">
                <a:latin typeface="Consolas"/>
                <a:cs typeface="Arial" pitchFamily="34" charset="0"/>
              </a:rPr>
              <a:t>System.IO</a:t>
            </a:r>
            <a:r>
              <a:rPr lang="en-GB" kern="0" dirty="0">
                <a:latin typeface="Consolas"/>
                <a:cs typeface="Arial" pitchFamily="34" charset="0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endParaRPr lang="en-GB" kern="0" dirty="0">
              <a:solidFill>
                <a:srgbClr val="0000FF"/>
              </a:solidFill>
              <a:latin typeface="Consolas"/>
              <a:cs typeface="Arial" pitchFamily="34" charset="0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class </a:t>
            </a:r>
            <a:r>
              <a:rPr lang="en-GB" kern="0" dirty="0">
                <a:latin typeface="Consolas"/>
                <a:cs typeface="Arial" pitchFamily="34" charset="0"/>
              </a:rPr>
              <a:t>FileExample4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latin typeface="Consolas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solidFill>
                  <a:srgbClr val="2B91AF"/>
                </a:solidFill>
                <a:latin typeface="Consolas"/>
                <a:cs typeface="Arial" pitchFamily="34" charset="0"/>
              </a:rPr>
              <a:t>  </a:t>
            </a:r>
            <a:r>
              <a:rPr lang="en-GB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static void </a:t>
            </a:r>
            <a:r>
              <a:rPr lang="en-GB" kern="0" dirty="0">
                <a:latin typeface="Consolas"/>
                <a:cs typeface="Arial" pitchFamily="34" charset="0"/>
              </a:rPr>
              <a:t>Main()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  </a:t>
            </a:r>
            <a:r>
              <a:rPr lang="en-GB" kern="0" dirty="0">
                <a:latin typeface="Consolas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    if </a:t>
            </a:r>
            <a:r>
              <a:rPr lang="en-GB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File.Exists</a:t>
            </a:r>
            <a:r>
              <a:rPr lang="en-GB" dirty="0">
                <a:latin typeface="Consolas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Data.txt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dirty="0">
                <a:latin typeface="Consolas"/>
              </a:rPr>
              <a:t>))</a:t>
            </a:r>
          </a:p>
          <a:p>
            <a:pPr>
              <a:defRPr/>
            </a:pPr>
            <a:r>
              <a:rPr lang="en-GB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GB" dirty="0">
                <a:latin typeface="Consolas"/>
              </a:rPr>
              <a:t>{</a:t>
            </a:r>
            <a:endParaRPr lang="en-GB" kern="0" dirty="0">
              <a:latin typeface="Consolas"/>
              <a:cs typeface="Arial" pitchFamily="34" charset="0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      try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kern="0" dirty="0">
                <a:latin typeface="Consolas"/>
                <a:cs typeface="Arial" pitchFamily="34" charset="0"/>
              </a:rPr>
              <a:t>      {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kern="0" dirty="0">
                <a:latin typeface="Consolas"/>
                <a:cs typeface="Arial" pitchFamily="34" charset="0"/>
              </a:rPr>
              <a:t>        </a:t>
            </a:r>
            <a:r>
              <a:rPr lang="en-US" kern="0" dirty="0" err="1">
                <a:latin typeface="Consolas"/>
                <a:cs typeface="Arial" pitchFamily="34" charset="0"/>
              </a:rPr>
              <a:t>StreamReader</a:t>
            </a:r>
            <a:r>
              <a:rPr lang="en-US" kern="0" dirty="0">
                <a:latin typeface="Consolas"/>
                <a:cs typeface="Arial" pitchFamily="34" charset="0"/>
              </a:rPr>
              <a:t> reader =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          new </a:t>
            </a:r>
            <a:r>
              <a:rPr lang="en-US" kern="0" dirty="0" err="1">
                <a:latin typeface="Consolas"/>
                <a:cs typeface="Arial" pitchFamily="34" charset="0"/>
              </a:rPr>
              <a:t>StreamReader</a:t>
            </a:r>
            <a:r>
              <a:rPr lang="en-US" kern="0" dirty="0">
                <a:latin typeface="Consolas"/>
                <a:cs typeface="Arial" pitchFamily="34" charset="0"/>
              </a:rPr>
              <a:t>(</a:t>
            </a:r>
            <a:r>
              <a:rPr lang="en-US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"Data.txt"</a:t>
            </a:r>
            <a:r>
              <a:rPr lang="en-US" kern="0" dirty="0">
                <a:latin typeface="Consolas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BA2983-C2D0-4BD9-AD70-2B10D94A380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Reading from File</a:t>
            </a:r>
          </a:p>
        </p:txBody>
      </p:sp>
      <p:sp>
        <p:nvSpPr>
          <p:cNvPr id="30725" name="Text Placeholder 5"/>
          <p:cNvSpPr txBox="1">
            <a:spLocks/>
          </p:cNvSpPr>
          <p:nvPr/>
        </p:nvSpPr>
        <p:spPr bwMode="auto">
          <a:xfrm>
            <a:off x="457200" y="1295400"/>
            <a:ext cx="8153400" cy="441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latin typeface="Consolas" pitchFamily="49" charset="0"/>
              </a:rPr>
              <a:t>        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string </a:t>
            </a:r>
            <a:r>
              <a:rPr lang="en-GB">
                <a:latin typeface="Consolas" pitchFamily="49" charset="0"/>
              </a:rPr>
              <a:t>line = reader.ReadLine();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GB">
                <a:latin typeface="Consolas" pitchFamily="49" charset="0"/>
              </a:rPr>
              <a:t>        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GB">
                <a:latin typeface="Consolas" pitchFamily="49" charset="0"/>
              </a:rPr>
              <a:t> (line != 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GB">
                <a:latin typeface="Consolas" pitchFamily="49" charset="0"/>
              </a:rPr>
              <a:t>)</a:t>
            </a:r>
          </a:p>
          <a:p>
            <a:r>
              <a:rPr lang="en-GB">
                <a:latin typeface="Consolas" pitchFamily="49" charset="0"/>
              </a:rPr>
              <a:t>        {</a:t>
            </a:r>
          </a:p>
          <a:p>
            <a:r>
              <a:rPr lang="en-GB">
                <a:solidFill>
                  <a:srgbClr val="0000FF"/>
                </a:solidFill>
                <a:latin typeface="Consolas" pitchFamily="49" charset="0"/>
              </a:rPr>
              <a:t>          </a:t>
            </a:r>
            <a:r>
              <a:rPr lang="en-GB">
                <a:latin typeface="Consolas" pitchFamily="49" charset="0"/>
              </a:rPr>
              <a:t>Console.WriteLine(line);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GB">
                <a:latin typeface="Consolas" pitchFamily="49" charset="0"/>
              </a:rPr>
              <a:t>          line = reader.ReadLine();</a:t>
            </a:r>
          </a:p>
          <a:p>
            <a:r>
              <a:rPr lang="en-GB">
                <a:latin typeface="Consolas" pitchFamily="49" charset="0"/>
              </a:rPr>
              <a:t>        }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GB">
                <a:latin typeface="Consolas" pitchFamily="49" charset="0"/>
              </a:rPr>
              <a:t>        reader.Close();</a:t>
            </a:r>
          </a:p>
          <a:p>
            <a:r>
              <a:rPr lang="en-GB">
                <a:latin typeface="Consolas" pitchFamily="49" charset="0"/>
              </a:rPr>
              <a:t>    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2CFCA1-7EF4-42CF-8082-6CDC5C1361B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Reading from File</a:t>
            </a:r>
          </a:p>
        </p:txBody>
      </p:sp>
      <p:sp>
        <p:nvSpPr>
          <p:cNvPr id="31749" name="Text Placeholder 5"/>
          <p:cNvSpPr txBox="1">
            <a:spLocks/>
          </p:cNvSpPr>
          <p:nvPr/>
        </p:nvSpPr>
        <p:spPr bwMode="auto">
          <a:xfrm>
            <a:off x="457200" y="1295400"/>
            <a:ext cx="8153400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A31515"/>
                </a:solidFill>
                <a:latin typeface="Consolas" pitchFamily="49" charset="0"/>
              </a:rPr>
              <a:t>      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catch </a:t>
            </a:r>
            <a:r>
              <a:rPr lang="en-GB">
                <a:latin typeface="Consolas" pitchFamily="49" charset="0"/>
              </a:rPr>
              <a:t>(IOException exc)</a:t>
            </a:r>
          </a:p>
          <a:p>
            <a:r>
              <a:rPr lang="en-GB">
                <a:latin typeface="Consolas" pitchFamily="49" charset="0"/>
              </a:rPr>
              <a:t>      {</a:t>
            </a:r>
          </a:p>
          <a:p>
            <a:r>
              <a:rPr lang="en-GB">
                <a:latin typeface="Consolas" pitchFamily="49" charset="0"/>
              </a:rPr>
              <a:t>        Console.WriteLine(</a:t>
            </a:r>
            <a:r>
              <a:rPr lang="en-GB">
                <a:solidFill>
                  <a:srgbClr val="A31515"/>
                </a:solidFill>
                <a:latin typeface="Consolas" pitchFamily="49" charset="0"/>
              </a:rPr>
              <a:t>"File error: "</a:t>
            </a:r>
          </a:p>
          <a:p>
            <a:r>
              <a:rPr lang="en-GB">
                <a:solidFill>
                  <a:srgbClr val="A31515"/>
                </a:solidFill>
                <a:latin typeface="Consolas" pitchFamily="49" charset="0"/>
              </a:rPr>
              <a:t>                     </a:t>
            </a:r>
            <a:r>
              <a:rPr lang="en-GB">
                <a:latin typeface="Consolas" pitchFamily="49" charset="0"/>
              </a:rPr>
              <a:t>+ exc.Message);</a:t>
            </a:r>
          </a:p>
          <a:p>
            <a:r>
              <a:rPr lang="en-GB">
                <a:latin typeface="Consolas" pitchFamily="49" charset="0"/>
              </a:rPr>
              <a:t>      }</a:t>
            </a:r>
          </a:p>
          <a:p>
            <a:r>
              <a:rPr lang="en-GB">
                <a:latin typeface="Consolas" pitchFamily="49" charset="0"/>
              </a:rPr>
              <a:t>    }</a:t>
            </a:r>
          </a:p>
          <a:p>
            <a:r>
              <a:rPr lang="en-GB">
                <a:latin typeface="Consolas" pitchFamily="49" charset="0"/>
              </a:rPr>
              <a:t>    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else </a:t>
            </a:r>
            <a:r>
              <a:rPr lang="en-GB">
                <a:solidFill>
                  <a:srgbClr val="008000"/>
                </a:solidFill>
                <a:latin typeface="Consolas" pitchFamily="49" charset="0"/>
              </a:rPr>
              <a:t>// File not found</a:t>
            </a:r>
          </a:p>
          <a:p>
            <a:r>
              <a:rPr lang="en-GB">
                <a:latin typeface="Consolas" pitchFamily="49" charset="0"/>
              </a:rPr>
              <a:t>    {</a:t>
            </a:r>
          </a:p>
          <a:p>
            <a:r>
              <a:rPr lang="en-US">
                <a:latin typeface="Consolas" pitchFamily="49" charset="0"/>
              </a:rPr>
              <a:t>      Console.WriteLine(</a:t>
            </a:r>
          </a:p>
          <a:p>
            <a:r>
              <a:rPr lang="en-US">
                <a:solidFill>
                  <a:srgbClr val="2B91AF"/>
                </a:solidFill>
                <a:latin typeface="Consolas" pitchFamily="49" charset="0"/>
              </a:rPr>
              <a:t>                </a:t>
            </a:r>
            <a:r>
              <a:rPr lang="en-US">
                <a:solidFill>
                  <a:srgbClr val="A31515"/>
                </a:solidFill>
                <a:latin typeface="Consolas" pitchFamily="49" charset="0"/>
              </a:rPr>
              <a:t>"File does not exists"</a:t>
            </a:r>
            <a:r>
              <a:rPr lang="en-US">
                <a:latin typeface="Consolas" pitchFamily="49" charset="0"/>
              </a:rPr>
              <a:t>);</a:t>
            </a:r>
          </a:p>
          <a:p>
            <a:r>
              <a:rPr lang="en-US">
                <a:latin typeface="Consolas" pitchFamily="49" charset="0"/>
              </a:rPr>
              <a:t>    }</a:t>
            </a:r>
          </a:p>
          <a:p>
            <a:r>
              <a:rPr lang="en-GB">
                <a:latin typeface="Consolas" pitchFamily="49" charset="0"/>
              </a:rPr>
              <a:t>  }</a:t>
            </a:r>
          </a:p>
          <a:p>
            <a:r>
              <a:rPr lang="en-GB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41AC79-B497-4830-B067-A05CE799C25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Common Programming Error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When writing data to a file, the data is not stored in the file properly until the file is closed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If your program does not close the file</a:t>
            </a:r>
            <a:r>
              <a:rPr lang="en-US" smtClean="0">
                <a:latin typeface="Arial" charset="0"/>
                <a:cs typeface="Times New Roman" pitchFamily="18" charset="0"/>
              </a:rPr>
              <a:t> at the end, </a:t>
            </a:r>
            <a:r>
              <a:rPr lang="en-US" smtClean="0">
                <a:latin typeface="Arial" charset="0"/>
                <a:cs typeface="Arial" charset="0"/>
              </a:rPr>
              <a:t>you will find an empty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B85ECF-EC40-4FAD-AAC5-C25FE556D0A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File Streams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Text File Writing and Reading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84DB05-D865-487F-A572-8C9E1FFABF3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File Streams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Arial" charset="0"/>
                <a:cs typeface="Arial" charset="0"/>
              </a:rPr>
              <a:t>A file stream is the flow of data from or to a file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Arial" charset="0"/>
                <a:cs typeface="Arial" charset="0"/>
              </a:rPr>
              <a:t>Classes that deal with file streams: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StreamWriter: for text file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StreamReader: for text file input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Arial" charset="0"/>
                <a:cs typeface="Arial" charset="0"/>
              </a:rPr>
              <a:t>These classes are defined in the System.IO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139EED-EE3B-494C-B61F-41D3F6B3E82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File Streams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Need to create objects of these classes when writing to or reading from files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  StreamWriter outputFile =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	   new </a:t>
            </a:r>
            <a:r>
              <a:rPr lang="en-US" smtClean="0">
                <a:latin typeface="Consolas" pitchFamily="49" charset="0"/>
                <a:cs typeface="Arial" charset="0"/>
              </a:rPr>
              <a:t>StreamWriter(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"OutputFile.txt"</a:t>
            </a:r>
            <a:r>
              <a:rPr lang="en-US" smtClean="0">
                <a:latin typeface="Consolas" pitchFamily="49" charset="0"/>
                <a:cs typeface="Arial" charset="0"/>
              </a:rPr>
              <a:t>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StreamReader inputFile =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   new</a:t>
            </a:r>
            <a:r>
              <a:rPr lang="en-US" smtClean="0">
                <a:latin typeface="Consolas" pitchFamily="49" charset="0"/>
                <a:cs typeface="Arial" charset="0"/>
              </a:rPr>
              <a:t> StreamReader(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"InputFile.txt"</a:t>
            </a:r>
            <a:r>
              <a:rPr lang="en-US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file names are “OutputFile.txt” and “InputFile.txt”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creation of these objects also opens the files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C273DF-14FA-4603-86AC-0E178E3008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File Streams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To close a file use the Close() method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When dealing with files, the application may throw or raise a System.IO.IOException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Include exception handling with try-catch blocks when dealing with files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875CD8-282F-49CD-943B-B737738E7A3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Text File Writing and Reading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95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mtClean="0">
                <a:latin typeface="Arial" charset="0"/>
                <a:cs typeface="Arial" charset="0"/>
              </a:rPr>
              <a:t>StreamWriter class has following methods: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Write( 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WriteLine( ) 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sz="26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smtClean="0">
                <a:latin typeface="Arial" charset="0"/>
                <a:cs typeface="Arial" charset="0"/>
              </a:rPr>
              <a:t>StreamReader class has following method: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ReadLine(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3FD73B-7F3C-44D3-8479-AB29DE9BC15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Writing to File</a:t>
            </a:r>
          </a:p>
        </p:txBody>
      </p:sp>
      <p:sp>
        <p:nvSpPr>
          <p:cNvPr id="20485" name="Text Placeholder 5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1534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System.IO;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class </a:t>
            </a:r>
            <a:r>
              <a:rPr lang="en-GB" sz="2400" smtClean="0">
                <a:latin typeface="Consolas" pitchFamily="49" charset="0"/>
                <a:cs typeface="Arial" charset="0"/>
              </a:rPr>
              <a:t>FileExample1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try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 StreamWriter writer</a:t>
            </a: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2400" smtClean="0">
                <a:latin typeface="Consolas" pitchFamily="49" charset="0"/>
                <a:cs typeface="Arial" charset="0"/>
              </a:rPr>
              <a:t>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       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smtClean="0">
                <a:latin typeface="Consolas" pitchFamily="49" charset="0"/>
                <a:cs typeface="Arial" charset="0"/>
              </a:rPr>
              <a:t>StreamWriter(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"Data.txt"</a:t>
            </a:r>
            <a:r>
              <a:rPr lang="en-US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63B320-E032-4A8F-BD22-FFB2AFF816D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Writing to File</a:t>
            </a:r>
          </a:p>
        </p:txBody>
      </p:sp>
      <p:sp>
        <p:nvSpPr>
          <p:cNvPr id="21509" name="Text Placeholder 5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1534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writer.Write(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"A line 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latin typeface="Consolas" pitchFamily="49" charset="0"/>
                <a:cs typeface="Arial" charset="0"/>
              </a:rPr>
              <a:t>writer.WriteLine(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"of text"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writer.Close();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(IOException exc)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"File error: 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               </a:t>
            </a:r>
            <a:r>
              <a:rPr lang="en-GB" sz="2400" smtClean="0">
                <a:latin typeface="Consolas" pitchFamily="49" charset="0"/>
                <a:cs typeface="Arial" charset="0"/>
              </a:rPr>
              <a:t>+ exc.Message);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  <a:endParaRPr lang="en-GB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85A66F-417E-48B2-B3D7-B1D05B54158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Writing to File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95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Visual Studio creates an output file in the bin\Debug folder of the Project folder</a:t>
            </a:r>
          </a:p>
          <a:p>
            <a:pPr eaLnBrk="1" hangingPunct="1">
              <a:spcBef>
                <a:spcPts val="12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Use Notepad to open the output file</a:t>
            </a:r>
          </a:p>
          <a:p>
            <a:pPr eaLnBrk="1" hangingPunct="1">
              <a:spcBef>
                <a:spcPts val="1200"/>
              </a:spcBef>
            </a:pPr>
            <a:endParaRPr lang="en-US" sz="26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en-US" sz="26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en-US" sz="26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en-US" sz="26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To create the output file in a specific folder, use the full path name e.g. “C:\\MyData\\Files\\Data.txt”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971800"/>
            <a:ext cx="52482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16172</TotalTime>
  <Words>921</Words>
  <Application>Microsoft Office PowerPoint</Application>
  <PresentationFormat>On-screen Show (4:3)</PresentationFormat>
  <Paragraphs>227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13</vt:lpstr>
      <vt:lpstr>Chapter Outline</vt:lpstr>
      <vt:lpstr>1. File Streams</vt:lpstr>
      <vt:lpstr>File Streams</vt:lpstr>
      <vt:lpstr>File Streams</vt:lpstr>
      <vt:lpstr>2. Text File Writing and Reading</vt:lpstr>
      <vt:lpstr>Example: Writing to File</vt:lpstr>
      <vt:lpstr>Example: Writing to File</vt:lpstr>
      <vt:lpstr>Example: Writing to File</vt:lpstr>
      <vt:lpstr>Example: Reading from File</vt:lpstr>
      <vt:lpstr>Example: Reading from File</vt:lpstr>
      <vt:lpstr>Appending to File</vt:lpstr>
      <vt:lpstr>Example: Appending to File</vt:lpstr>
      <vt:lpstr>Example: Appending to File</vt:lpstr>
      <vt:lpstr>Reading from File</vt:lpstr>
      <vt:lpstr>Example: Reading from File</vt:lpstr>
      <vt:lpstr>Example: Reading from File</vt:lpstr>
      <vt:lpstr>Example: Reading from File</vt:lpstr>
      <vt:lpstr>Common Programming Error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Course Technology</dc:creator>
  <cp:lastModifiedBy>mariam</cp:lastModifiedBy>
  <cp:revision>273</cp:revision>
  <dcterms:created xsi:type="dcterms:W3CDTF">2002-11-15T07:59:11Z</dcterms:created>
  <dcterms:modified xsi:type="dcterms:W3CDTF">2014-08-01T03:04:00Z</dcterms:modified>
</cp:coreProperties>
</file>